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89" r:id="rId3"/>
    <p:sldId id="288" r:id="rId4"/>
    <p:sldId id="290" r:id="rId5"/>
    <p:sldId id="292" r:id="rId6"/>
    <p:sldId id="293" r:id="rId7"/>
    <p:sldId id="294" r:id="rId8"/>
    <p:sldId id="295" r:id="rId9"/>
    <p:sldId id="296" r:id="rId10"/>
    <p:sldId id="291" r:id="rId11"/>
    <p:sldId id="297" r:id="rId12"/>
    <p:sldId id="298" r:id="rId13"/>
    <p:sldId id="299" r:id="rId14"/>
    <p:sldId id="300" r:id="rId15"/>
    <p:sldId id="301" r:id="rId16"/>
    <p:sldId id="284" r:id="rId17"/>
    <p:sldId id="287" r:id="rId18"/>
    <p:sldId id="286" r:id="rId19"/>
  </p:sldIdLst>
  <p:sldSz cx="12192000" cy="6858000"/>
  <p:notesSz cx="6858000" cy="9144000"/>
  <p:embeddedFontLst>
    <p:embeddedFont>
      <p:font typeface="Aharoni" panose="02010803020104030203" pitchFamily="2" charset="-79"/>
      <p:bold r:id="rId20"/>
    </p:embeddedFont>
    <p:embeddedFont>
      <p:font typeface="Book Antiqua" panose="020406020503050303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FFCC66"/>
    <a:srgbClr val="FFA3A3"/>
    <a:srgbClr val="FF6969"/>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E23CC-0B61-4FB6-BE0A-7D7D1086D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040556" cy="369332"/>
          </a:xfrm>
          <a:prstGeom prst="rect">
            <a:avLst/>
          </a:prstGeom>
          <a:noFill/>
        </p:spPr>
        <p:txBody>
          <a:bodyPr wrap="square" rtlCol="0">
            <a:spAutoFit/>
          </a:bodyPr>
          <a:lstStyle/>
          <a:p>
            <a:r>
              <a:rPr lang="en-US" dirty="0">
                <a:solidFill>
                  <a:schemeClr val="bg1"/>
                </a:solidFill>
              </a:rPr>
              <a:t>Lesson 45 </a:t>
            </a:r>
            <a:r>
              <a:rPr lang="en-US">
                <a:solidFill>
                  <a:schemeClr val="bg1"/>
                </a:solidFill>
              </a:rPr>
              <a:t>part 2</a:t>
            </a:r>
            <a:endParaRPr lang="en-US" dirty="0">
              <a:solidFill>
                <a:schemeClr val="bg1"/>
              </a:solidFill>
            </a:endParaRP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ook Antiqua" pitchFamily="18" charset="0"/>
              </a:rPr>
              <a:t>Jesus Teaches in the Synagogue</a:t>
            </a:r>
          </a:p>
          <a:p>
            <a:pPr algn="ctr"/>
            <a:r>
              <a:rPr lang="en-US" sz="6000" dirty="0">
                <a:solidFill>
                  <a:schemeClr val="bg1"/>
                </a:solidFill>
                <a:latin typeface="Book Antiqua" pitchFamily="18" charset="0"/>
              </a:rPr>
              <a:t>Luke 4</a:t>
            </a:r>
          </a:p>
        </p:txBody>
      </p:sp>
      <p:grpSp>
        <p:nvGrpSpPr>
          <p:cNvPr id="42" name="Group 41">
            <a:extLst>
              <a:ext uri="{FF2B5EF4-FFF2-40B4-BE49-F238E27FC236}">
                <a16:creationId xmlns:a16="http://schemas.microsoft.com/office/drawing/2014/main" id="{12CF54D7-FA67-4BC7-BB1A-6E7678BF35C4}"/>
              </a:ext>
            </a:extLst>
          </p:cNvPr>
          <p:cNvGrpSpPr/>
          <p:nvPr/>
        </p:nvGrpSpPr>
        <p:grpSpPr>
          <a:xfrm>
            <a:off x="8846455" y="1656051"/>
            <a:ext cx="1997024" cy="4477332"/>
            <a:chOff x="467058" y="1287948"/>
            <a:chExt cx="2193007" cy="4916728"/>
          </a:xfrm>
        </p:grpSpPr>
        <p:sp>
          <p:nvSpPr>
            <p:cNvPr id="44" name="Oval 5">
              <a:extLst>
                <a:ext uri="{FF2B5EF4-FFF2-40B4-BE49-F238E27FC236}">
                  <a16:creationId xmlns:a16="http://schemas.microsoft.com/office/drawing/2014/main" id="{D667CE56-8A5D-4D46-8853-3DA4DDE04FC3}"/>
                </a:ext>
              </a:extLst>
            </p:cNvPr>
            <p:cNvSpPr/>
            <p:nvPr/>
          </p:nvSpPr>
          <p:spPr>
            <a:xfrm rot="20061683">
              <a:off x="2244964" y="4093205"/>
              <a:ext cx="415101" cy="6408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879EB5D7-5452-4DDD-8C7D-0C0E3995FA8C}"/>
                </a:ext>
              </a:extLst>
            </p:cNvPr>
            <p:cNvSpPr/>
            <p:nvPr/>
          </p:nvSpPr>
          <p:spPr>
            <a:xfrm rot="10800000">
              <a:off x="482396" y="1287948"/>
              <a:ext cx="2066750" cy="2203008"/>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6" name="Trapezoid 45">
              <a:extLst>
                <a:ext uri="{FF2B5EF4-FFF2-40B4-BE49-F238E27FC236}">
                  <a16:creationId xmlns:a16="http://schemas.microsoft.com/office/drawing/2014/main" id="{081CB9A4-D840-475E-BE93-C90D0B458A03}"/>
                </a:ext>
              </a:extLst>
            </p:cNvPr>
            <p:cNvSpPr/>
            <p:nvPr/>
          </p:nvSpPr>
          <p:spPr>
            <a:xfrm rot="20726610" flipH="1">
              <a:off x="1579161" y="2798381"/>
              <a:ext cx="971198" cy="1673457"/>
            </a:xfrm>
            <a:prstGeom prst="trapezoid">
              <a:avLst>
                <a:gd name="adj" fmla="val 45207"/>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72D3C91-3775-4F09-B001-447E0BC033C7}"/>
                </a:ext>
              </a:extLst>
            </p:cNvPr>
            <p:cNvSpPr/>
            <p:nvPr/>
          </p:nvSpPr>
          <p:spPr>
            <a:xfrm rot="976600">
              <a:off x="467058" y="4037024"/>
              <a:ext cx="449222" cy="6503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8AC00BFA-8988-4AF8-BBC4-DA7554EC5A92}"/>
                </a:ext>
              </a:extLst>
            </p:cNvPr>
            <p:cNvSpPr/>
            <p:nvPr/>
          </p:nvSpPr>
          <p:spPr>
            <a:xfrm rot="808127">
              <a:off x="488827" y="2706164"/>
              <a:ext cx="1123505" cy="1747081"/>
            </a:xfrm>
            <a:prstGeom prst="trapezoid">
              <a:avLst>
                <a:gd name="adj" fmla="val 50000"/>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DBF6802-3289-4B0F-89C2-839A7BAED097}"/>
                </a:ext>
              </a:extLst>
            </p:cNvPr>
            <p:cNvSpPr/>
            <p:nvPr/>
          </p:nvSpPr>
          <p:spPr>
            <a:xfrm rot="886948" flipH="1">
              <a:off x="1487855"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9825071-CE77-40FF-9665-09E83FC9C54E}"/>
                </a:ext>
              </a:extLst>
            </p:cNvPr>
            <p:cNvSpPr/>
            <p:nvPr/>
          </p:nvSpPr>
          <p:spPr>
            <a:xfrm rot="20713052">
              <a:off x="763009"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7E85E2E7-877F-40F1-B27B-5D2713E62756}"/>
                </a:ext>
              </a:extLst>
            </p:cNvPr>
            <p:cNvSpPr/>
            <p:nvPr/>
          </p:nvSpPr>
          <p:spPr>
            <a:xfrm>
              <a:off x="495635" y="2799211"/>
              <a:ext cx="2120175" cy="3228831"/>
            </a:xfrm>
            <a:prstGeom prst="trapezoid">
              <a:avLst>
                <a:gd name="adj" fmla="val 34948"/>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F941874-EE06-4F7A-9E08-8F66B7E24E6A}"/>
                </a:ext>
              </a:extLst>
            </p:cNvPr>
            <p:cNvSpPr/>
            <p:nvPr/>
          </p:nvSpPr>
          <p:spPr>
            <a:xfrm>
              <a:off x="933997" y="4015516"/>
              <a:ext cx="1279358" cy="177756"/>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0">
              <a:extLst>
                <a:ext uri="{FF2B5EF4-FFF2-40B4-BE49-F238E27FC236}">
                  <a16:creationId xmlns:a16="http://schemas.microsoft.com/office/drawing/2014/main" id="{53812CFC-6570-44F3-A9E9-517501187B35}"/>
                </a:ext>
              </a:extLst>
            </p:cNvPr>
            <p:cNvSpPr/>
            <p:nvPr/>
          </p:nvSpPr>
          <p:spPr>
            <a:xfrm>
              <a:off x="984555" y="4152135"/>
              <a:ext cx="163091" cy="90407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1">
              <a:extLst>
                <a:ext uri="{FF2B5EF4-FFF2-40B4-BE49-F238E27FC236}">
                  <a16:creationId xmlns:a16="http://schemas.microsoft.com/office/drawing/2014/main" id="{00311BED-041E-41DE-AEEC-ED52B4BF88AC}"/>
                </a:ext>
              </a:extLst>
            </p:cNvPr>
            <p:cNvSpPr/>
            <p:nvPr/>
          </p:nvSpPr>
          <p:spPr>
            <a:xfrm rot="20563410">
              <a:off x="1097978" y="4059700"/>
              <a:ext cx="172389" cy="109780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2">
              <a:extLst>
                <a:ext uri="{FF2B5EF4-FFF2-40B4-BE49-F238E27FC236}">
                  <a16:creationId xmlns:a16="http://schemas.microsoft.com/office/drawing/2014/main" id="{6FA4F1A9-CBDA-41B5-8CEA-A51C4A334959}"/>
                </a:ext>
              </a:extLst>
            </p:cNvPr>
            <p:cNvSpPr/>
            <p:nvPr/>
          </p:nvSpPr>
          <p:spPr>
            <a:xfrm>
              <a:off x="930192" y="4022984"/>
              <a:ext cx="217454" cy="193728"/>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13">
              <a:extLst>
                <a:ext uri="{FF2B5EF4-FFF2-40B4-BE49-F238E27FC236}">
                  <a16:creationId xmlns:a16="http://schemas.microsoft.com/office/drawing/2014/main" id="{93D4CDF3-4122-405D-BC7F-BBE35A2D3070}"/>
                </a:ext>
              </a:extLst>
            </p:cNvPr>
            <p:cNvSpPr/>
            <p:nvPr/>
          </p:nvSpPr>
          <p:spPr>
            <a:xfrm flipH="1">
              <a:off x="1298467" y="2002975"/>
              <a:ext cx="424191" cy="1189266"/>
            </a:xfrm>
            <a:custGeom>
              <a:avLst/>
              <a:gdLst>
                <a:gd name="connsiteX0" fmla="*/ 0 w 491120"/>
                <a:gd name="connsiteY0" fmla="*/ 489477 h 978954"/>
                <a:gd name="connsiteX1" fmla="*/ 245560 w 491120"/>
                <a:gd name="connsiteY1" fmla="*/ 0 h 978954"/>
                <a:gd name="connsiteX2" fmla="*/ 491120 w 491120"/>
                <a:gd name="connsiteY2" fmla="*/ 489477 h 978954"/>
                <a:gd name="connsiteX3" fmla="*/ 245560 w 491120"/>
                <a:gd name="connsiteY3" fmla="*/ 978954 h 978954"/>
                <a:gd name="connsiteX4" fmla="*/ 0 w 491120"/>
                <a:gd name="connsiteY4" fmla="*/ 489477 h 978954"/>
                <a:gd name="connsiteX0" fmla="*/ 16 w 491136"/>
                <a:gd name="connsiteY0" fmla="*/ 489477 h 1189266"/>
                <a:gd name="connsiteX1" fmla="*/ 245576 w 491136"/>
                <a:gd name="connsiteY1" fmla="*/ 0 h 1189266"/>
                <a:gd name="connsiteX2" fmla="*/ 491136 w 491136"/>
                <a:gd name="connsiteY2" fmla="*/ 489477 h 1189266"/>
                <a:gd name="connsiteX3" fmla="*/ 236432 w 491136"/>
                <a:gd name="connsiteY3" fmla="*/ 1189266 h 1189266"/>
                <a:gd name="connsiteX4" fmla="*/ 16 w 491136"/>
                <a:gd name="connsiteY4" fmla="*/ 489477 h 1189266"/>
                <a:gd name="connsiteX0" fmla="*/ 12 w 491132"/>
                <a:gd name="connsiteY0" fmla="*/ 489477 h 1189266"/>
                <a:gd name="connsiteX1" fmla="*/ 245572 w 491132"/>
                <a:gd name="connsiteY1" fmla="*/ 0 h 1189266"/>
                <a:gd name="connsiteX2" fmla="*/ 491132 w 491132"/>
                <a:gd name="connsiteY2" fmla="*/ 489477 h 1189266"/>
                <a:gd name="connsiteX3" fmla="*/ 236428 w 491132"/>
                <a:gd name="connsiteY3" fmla="*/ 1189266 h 1189266"/>
                <a:gd name="connsiteX4" fmla="*/ 12 w 491132"/>
                <a:gd name="connsiteY4" fmla="*/ 489477 h 11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32" h="1189266">
                  <a:moveTo>
                    <a:pt x="12" y="489477"/>
                  </a:moveTo>
                  <a:cubicBezTo>
                    <a:pt x="1536" y="291266"/>
                    <a:pt x="163719" y="0"/>
                    <a:pt x="245572" y="0"/>
                  </a:cubicBezTo>
                  <a:cubicBezTo>
                    <a:pt x="327425" y="0"/>
                    <a:pt x="491132" y="219146"/>
                    <a:pt x="491132" y="489477"/>
                  </a:cubicBezTo>
                  <a:cubicBezTo>
                    <a:pt x="491132" y="759808"/>
                    <a:pt x="318281" y="1189266"/>
                    <a:pt x="236428" y="1189266"/>
                  </a:cubicBezTo>
                  <a:cubicBezTo>
                    <a:pt x="154575" y="1189266"/>
                    <a:pt x="-1512" y="687688"/>
                    <a:pt x="12" y="489477"/>
                  </a:cubicBez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380E30F-6842-49FE-9D1B-6C6EFF75EC16}"/>
                </a:ext>
              </a:extLst>
            </p:cNvPr>
            <p:cNvSpPr/>
            <p:nvPr/>
          </p:nvSpPr>
          <p:spPr>
            <a:xfrm>
              <a:off x="1013288" y="1459929"/>
              <a:ext cx="994550" cy="14618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919D154-41CC-454C-82FC-0857D62FD432}"/>
                </a:ext>
              </a:extLst>
            </p:cNvPr>
            <p:cNvSpPr/>
            <p:nvPr/>
          </p:nvSpPr>
          <p:spPr>
            <a:xfrm>
              <a:off x="805794" y="1812508"/>
              <a:ext cx="132329" cy="1180262"/>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A4FF50A8-8CC5-4CE6-8CF9-D7CE2E513F88}"/>
                </a:ext>
              </a:extLst>
            </p:cNvPr>
            <p:cNvSpPr/>
            <p:nvPr/>
          </p:nvSpPr>
          <p:spPr>
            <a:xfrm rot="407483">
              <a:off x="1022149" y="2393814"/>
              <a:ext cx="980609" cy="626291"/>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3" name="Oval 62">
              <a:extLst>
                <a:ext uri="{FF2B5EF4-FFF2-40B4-BE49-F238E27FC236}">
                  <a16:creationId xmlns:a16="http://schemas.microsoft.com/office/drawing/2014/main" id="{566DBC1A-57F7-44E9-A810-C16DE1FE776A}"/>
                </a:ext>
              </a:extLst>
            </p:cNvPr>
            <p:cNvSpPr/>
            <p:nvPr/>
          </p:nvSpPr>
          <p:spPr>
            <a:xfrm>
              <a:off x="1321656" y="2473764"/>
              <a:ext cx="365188" cy="1772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89FE96F-62A9-4232-B0B9-2B7AC1795E04}"/>
                </a:ext>
              </a:extLst>
            </p:cNvPr>
            <p:cNvSpPr/>
            <p:nvPr/>
          </p:nvSpPr>
          <p:spPr>
            <a:xfrm rot="10800000">
              <a:off x="1050579" y="1298662"/>
              <a:ext cx="940271" cy="57235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5" name="Oval 64">
              <a:extLst>
                <a:ext uri="{FF2B5EF4-FFF2-40B4-BE49-F238E27FC236}">
                  <a16:creationId xmlns:a16="http://schemas.microsoft.com/office/drawing/2014/main" id="{AD6893F6-8153-44F0-9CA5-AAFC14019222}"/>
                </a:ext>
              </a:extLst>
            </p:cNvPr>
            <p:cNvSpPr/>
            <p:nvPr/>
          </p:nvSpPr>
          <p:spPr>
            <a:xfrm rot="886948" flipH="1">
              <a:off x="1673209" y="1327086"/>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716AF541-135B-4F4D-AF4F-C57A054E5186}"/>
                </a:ext>
              </a:extLst>
            </p:cNvPr>
            <p:cNvSpPr/>
            <p:nvPr/>
          </p:nvSpPr>
          <p:spPr>
            <a:xfrm rot="886948" flipH="1">
              <a:off x="924297" y="1318967"/>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8817450" y="3809036"/>
            <a:ext cx="1777219" cy="2384814"/>
            <a:chOff x="5791200" y="4292991"/>
            <a:chExt cx="1371600" cy="1840522"/>
          </a:xfrm>
        </p:grpSpPr>
        <p:sp>
          <p:nvSpPr>
            <p:cNvPr id="54" name="Rectangle 53"/>
            <p:cNvSpPr/>
            <p:nvPr/>
          </p:nvSpPr>
          <p:spPr>
            <a:xfrm>
              <a:off x="5791200" y="4292991"/>
              <a:ext cx="13716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943600" y="4445390"/>
              <a:ext cx="1066800" cy="16881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18081071">
            <a:off x="8988894" y="2915408"/>
            <a:ext cx="565639" cy="1471246"/>
            <a:chOff x="5410200" y="1299205"/>
            <a:chExt cx="1215358" cy="2497726"/>
          </a:xfrm>
        </p:grpSpPr>
        <p:grpSp>
          <p:nvGrpSpPr>
            <p:cNvPr id="8" name="Group 20"/>
            <p:cNvGrpSpPr/>
            <p:nvPr/>
          </p:nvGrpSpPr>
          <p:grpSpPr>
            <a:xfrm>
              <a:off x="5410200" y="1299205"/>
              <a:ext cx="607679" cy="2497726"/>
              <a:chOff x="533400" y="381000"/>
              <a:chExt cx="457200" cy="2497726"/>
            </a:xfrm>
          </p:grpSpPr>
          <p:sp>
            <p:nvSpPr>
              <p:cNvPr id="14" name="Oval 1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1"/>
            <p:cNvGrpSpPr/>
            <p:nvPr/>
          </p:nvGrpSpPr>
          <p:grpSpPr>
            <a:xfrm>
              <a:off x="6017879" y="1299205"/>
              <a:ext cx="607679" cy="2497726"/>
              <a:chOff x="2714897" y="457200"/>
              <a:chExt cx="457200" cy="2497726"/>
            </a:xfrm>
          </p:grpSpPr>
          <p:sp>
            <p:nvSpPr>
              <p:cNvPr id="10" name="Oval 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4:14-21; Isaiah 61:1-2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itchFamily="2" charset="-79"/>
                <a:cs typeface="Aharoni" pitchFamily="2" charset="-79"/>
              </a:rPr>
              <a:t>Teaching</a:t>
            </a:r>
          </a:p>
        </p:txBody>
      </p:sp>
      <p:sp>
        <p:nvSpPr>
          <p:cNvPr id="7" name="Rectangle 6"/>
          <p:cNvSpPr/>
          <p:nvPr/>
        </p:nvSpPr>
        <p:spPr>
          <a:xfrm>
            <a:off x="2897945" y="1070944"/>
            <a:ext cx="7076048" cy="1938992"/>
          </a:xfrm>
          <a:prstGeom prst="rect">
            <a:avLst/>
          </a:prstGeom>
        </p:spPr>
        <p:txBody>
          <a:bodyPr wrap="square">
            <a:spAutoFit/>
          </a:bodyPr>
          <a:lstStyle/>
          <a:p>
            <a:pPr fontAlgn="base"/>
            <a:r>
              <a:rPr lang="en-US" sz="2400" dirty="0">
                <a:solidFill>
                  <a:schemeClr val="bg1"/>
                </a:solidFill>
              </a:rPr>
              <a:t>After reading the scripture, Jesus Christ sat down to comment. </a:t>
            </a:r>
          </a:p>
          <a:p>
            <a:pPr fontAlgn="base"/>
            <a:endParaRPr lang="en-US" sz="2400" dirty="0">
              <a:solidFill>
                <a:schemeClr val="bg1"/>
              </a:solidFill>
            </a:endParaRPr>
          </a:p>
          <a:p>
            <a:pPr fontAlgn="base"/>
            <a:r>
              <a:rPr lang="en-US" sz="2400" dirty="0">
                <a:solidFill>
                  <a:schemeClr val="bg1"/>
                </a:solidFill>
              </a:rPr>
              <a:t>In Jesus' era, it was customary to stand while reading but to sit while teaching</a:t>
            </a:r>
          </a:p>
        </p:txBody>
      </p:sp>
      <p:sp>
        <p:nvSpPr>
          <p:cNvPr id="9" name="TextBox 8"/>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pic>
        <p:nvPicPr>
          <p:cNvPr id="1026" name="Picture 2" descr="Image result for jesus sits in synagogue"/>
          <p:cNvPicPr>
            <a:picLocks noChangeAspect="1" noChangeArrowheads="1"/>
          </p:cNvPicPr>
          <p:nvPr/>
        </p:nvPicPr>
        <p:blipFill>
          <a:blip r:embed="rId3" cstate="print"/>
          <a:srcRect/>
          <a:stretch>
            <a:fillRect/>
          </a:stretch>
        </p:blipFill>
        <p:spPr bwMode="auto">
          <a:xfrm>
            <a:off x="4965896" y="3127911"/>
            <a:ext cx="5636455" cy="3730089"/>
          </a:xfrm>
          <a:prstGeom prst="rect">
            <a:avLst/>
          </a:prstGeom>
          <a:noFill/>
        </p:spPr>
      </p:pic>
      <p:pic>
        <p:nvPicPr>
          <p:cNvPr id="10" name="Picture 2" descr="Image result for jesus sits in synagogue"/>
          <p:cNvPicPr>
            <a:picLocks noChangeAspect="1" noChangeArrowheads="1"/>
          </p:cNvPicPr>
          <p:nvPr/>
        </p:nvPicPr>
        <p:blipFill>
          <a:blip r:embed="rId4" cstate="print"/>
          <a:srcRect/>
          <a:stretch>
            <a:fillRect/>
          </a:stretch>
        </p:blipFill>
        <p:spPr bwMode="auto">
          <a:xfrm flipH="1">
            <a:off x="450997" y="953988"/>
            <a:ext cx="2247900" cy="3324226"/>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4:22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itchFamily="2" charset="-79"/>
                <a:cs typeface="Aharoni" pitchFamily="2" charset="-79"/>
              </a:rPr>
              <a:t>Do We Need Proof?</a:t>
            </a:r>
          </a:p>
        </p:txBody>
      </p:sp>
      <p:sp>
        <p:nvSpPr>
          <p:cNvPr id="7" name="Rectangle 6"/>
          <p:cNvSpPr/>
          <p:nvPr/>
        </p:nvSpPr>
        <p:spPr>
          <a:xfrm>
            <a:off x="478302" y="1225689"/>
            <a:ext cx="4614203" cy="1938992"/>
          </a:xfrm>
          <a:prstGeom prst="rect">
            <a:avLst/>
          </a:prstGeom>
        </p:spPr>
        <p:txBody>
          <a:bodyPr wrap="square">
            <a:spAutoFit/>
          </a:bodyPr>
          <a:lstStyle/>
          <a:p>
            <a:pPr fontAlgn="base"/>
            <a:r>
              <a:rPr lang="en-US" sz="2400" dirty="0">
                <a:solidFill>
                  <a:schemeClr val="bg1"/>
                </a:solidFill>
              </a:rPr>
              <a:t> Jesus knew that the people in Nazareth would challenge Him to prove He was the Messiah by repeating the miracles He had performed in Capernaum.</a:t>
            </a:r>
          </a:p>
        </p:txBody>
      </p:sp>
      <p:sp>
        <p:nvSpPr>
          <p:cNvPr id="9" name="TextBox 8"/>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grpSp>
        <p:nvGrpSpPr>
          <p:cNvPr id="11" name="Group 10"/>
          <p:cNvGrpSpPr/>
          <p:nvPr/>
        </p:nvGrpSpPr>
        <p:grpSpPr>
          <a:xfrm>
            <a:off x="398273" y="3454977"/>
            <a:ext cx="3289208" cy="2390250"/>
            <a:chOff x="384206" y="4158361"/>
            <a:chExt cx="3289208" cy="2390250"/>
          </a:xfrm>
        </p:grpSpPr>
        <p:grpSp>
          <p:nvGrpSpPr>
            <p:cNvPr id="12" name="Group 17"/>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3"/>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4"/>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4062" y="4651183"/>
              <a:ext cx="2397193" cy="1200329"/>
            </a:xfrm>
            <a:prstGeom prst="rect">
              <a:avLst/>
            </a:prstGeom>
          </p:spPr>
          <p:txBody>
            <a:bodyPr wrap="square">
              <a:spAutoFit/>
            </a:bodyPr>
            <a:lstStyle/>
            <a:p>
              <a:pPr algn="ctr"/>
              <a:r>
                <a:rPr lang="en-US" dirty="0"/>
                <a:t> </a:t>
              </a:r>
              <a:r>
                <a:rPr lang="en-US" b="1" dirty="0"/>
                <a:t>When we demonstrate our faith in Jesus Christ, we can see miracles occur</a:t>
              </a:r>
              <a:endParaRPr lang="en-US" dirty="0"/>
            </a:p>
          </p:txBody>
        </p:sp>
      </p:grpSp>
      <p:sp>
        <p:nvSpPr>
          <p:cNvPr id="29" name="Rectangle 28"/>
          <p:cNvSpPr/>
          <p:nvPr/>
        </p:nvSpPr>
        <p:spPr>
          <a:xfrm>
            <a:off x="2274277" y="6218147"/>
            <a:ext cx="8192085" cy="461665"/>
          </a:xfrm>
          <a:prstGeom prst="rect">
            <a:avLst/>
          </a:prstGeom>
        </p:spPr>
        <p:txBody>
          <a:bodyPr wrap="square">
            <a:spAutoFit/>
          </a:bodyPr>
          <a:lstStyle/>
          <a:p>
            <a:r>
              <a:rPr lang="en-US" sz="2400" dirty="0">
                <a:solidFill>
                  <a:srgbClr val="FFFF00"/>
                </a:solidFill>
              </a:rPr>
              <a:t>Miracles occur to bless the faithful, not to convert skeptics.</a:t>
            </a:r>
          </a:p>
        </p:txBody>
      </p:sp>
      <p:sp>
        <p:nvSpPr>
          <p:cNvPr id="30" name="Rectangle 29"/>
          <p:cNvSpPr/>
          <p:nvPr/>
        </p:nvSpPr>
        <p:spPr>
          <a:xfrm>
            <a:off x="5495779" y="1040061"/>
            <a:ext cx="6096000" cy="1200329"/>
          </a:xfrm>
          <a:prstGeom prst="rect">
            <a:avLst/>
          </a:prstGeom>
          <a:solidFill>
            <a:schemeClr val="bg2">
              <a:lumMod val="75000"/>
            </a:schemeClr>
          </a:solidFill>
        </p:spPr>
        <p:txBody>
          <a:bodyPr>
            <a:spAutoFit/>
          </a:bodyPr>
          <a:lstStyle/>
          <a:p>
            <a:r>
              <a:rPr lang="en-US" i="1" dirty="0"/>
              <a:t>Require not miracles, except I shall command you, except casting out devils, healing the sick, and against poisonous serpents, and against deadly poisons;</a:t>
            </a:r>
          </a:p>
          <a:p>
            <a:r>
              <a:rPr lang="en-US" i="1" dirty="0"/>
              <a:t>D&amp;C 24:13</a:t>
            </a:r>
          </a:p>
        </p:txBody>
      </p:sp>
      <p:sp>
        <p:nvSpPr>
          <p:cNvPr id="31" name="Rectangle 30"/>
          <p:cNvSpPr/>
          <p:nvPr/>
        </p:nvSpPr>
        <p:spPr>
          <a:xfrm>
            <a:off x="5233182" y="2565904"/>
            <a:ext cx="6639950" cy="2031325"/>
          </a:xfrm>
          <a:prstGeom prst="rect">
            <a:avLst/>
          </a:prstGeom>
          <a:solidFill>
            <a:schemeClr val="bg2">
              <a:lumMod val="75000"/>
            </a:schemeClr>
          </a:solidFill>
          <a:ln>
            <a:solidFill>
              <a:schemeClr val="tx1"/>
            </a:solidFill>
          </a:ln>
        </p:spPr>
        <p:txBody>
          <a:bodyPr wrap="square">
            <a:spAutoFit/>
          </a:bodyPr>
          <a:lstStyle/>
          <a:p>
            <a:pPr fontAlgn="base"/>
            <a:r>
              <a:rPr lang="en-US" i="1" dirty="0"/>
              <a:t>And he that </a:t>
            </a:r>
            <a:r>
              <a:rPr lang="en-US" i="1" dirty="0" err="1"/>
              <a:t>seeketh</a:t>
            </a:r>
            <a:r>
              <a:rPr lang="en-US" i="1" dirty="0"/>
              <a:t> signs shall see signs, but not unto salvation.</a:t>
            </a:r>
          </a:p>
          <a:p>
            <a:pPr fontAlgn="base"/>
            <a:endParaRPr lang="en-US" i="1" dirty="0"/>
          </a:p>
          <a:p>
            <a:pPr fontAlgn="base"/>
            <a:r>
              <a:rPr lang="en-US" i="1" dirty="0"/>
              <a:t>Verily, I say unto you, there are those among you who seek signs, and there have been such even from the beginning;</a:t>
            </a:r>
          </a:p>
          <a:p>
            <a:pPr fontAlgn="base"/>
            <a:endParaRPr lang="en-US" i="1" dirty="0"/>
          </a:p>
          <a:p>
            <a:pPr fontAlgn="base"/>
            <a:r>
              <a:rPr lang="en-US" i="1" dirty="0"/>
              <a:t>But, behold, faith cometh not by signs, but signs follow those that believe. D&amp;C 63:7-9</a:t>
            </a:r>
          </a:p>
        </p:txBody>
      </p:sp>
      <p:sp>
        <p:nvSpPr>
          <p:cNvPr id="32" name="Rectangle 31"/>
          <p:cNvSpPr/>
          <p:nvPr/>
        </p:nvSpPr>
        <p:spPr>
          <a:xfrm>
            <a:off x="5580185" y="4908676"/>
            <a:ext cx="6096000" cy="923330"/>
          </a:xfrm>
          <a:prstGeom prst="rect">
            <a:avLst/>
          </a:prstGeom>
          <a:solidFill>
            <a:schemeClr val="bg2">
              <a:lumMod val="75000"/>
            </a:schemeClr>
          </a:solidFill>
        </p:spPr>
        <p:txBody>
          <a:bodyPr>
            <a:spAutoFit/>
          </a:bodyPr>
          <a:lstStyle/>
          <a:p>
            <a:r>
              <a:rPr lang="en-US" i="1" dirty="0"/>
              <a:t>Wherefore, I, the Lord, am not pleased with those among you who have sought after signs and wonders for faith, and not for the good of men unto my glory. D&amp;C 63:12</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2000"/>
                                        <p:tgtEl>
                                          <p:spTgt spid="30"/>
                                        </p:tgtEl>
                                      </p:cBhvr>
                                    </p:animEffect>
                                    <p:set>
                                      <p:cBhvr>
                                        <p:cTn id="13" dur="1" fill="hold">
                                          <p:stCondLst>
                                            <p:cond delay="1999"/>
                                          </p:stCondLst>
                                        </p:cTn>
                                        <p:tgtEl>
                                          <p:spTgt spid="3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par>
                                <p:cTn id="18" presetID="10" presetClass="exit" presetSubtype="0" fill="hold" grpId="1" nodeType="withEffect">
                                  <p:stCondLst>
                                    <p:cond delay="0"/>
                                  </p:stCondLst>
                                  <p:childTnLst>
                                    <p:animEffect transition="out" filter="fade">
                                      <p:cBhvr>
                                        <p:cTn id="19" dur="2000"/>
                                        <p:tgtEl>
                                          <p:spTgt spid="31"/>
                                        </p:tgtEl>
                                      </p:cBhvr>
                                    </p:animEffect>
                                    <p:set>
                                      <p:cBhvr>
                                        <p:cTn id="20" dur="1" fill="hold">
                                          <p:stCondLst>
                                            <p:cond delay="1999"/>
                                          </p:stCondLst>
                                        </p:cTn>
                                        <p:tgtEl>
                                          <p:spTgt spid="3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outVertical)">
                                      <p:cBhvr>
                                        <p:cTn id="25" dur="500"/>
                                        <p:tgtEl>
                                          <p:spTgt spid="11"/>
                                        </p:tgtEl>
                                      </p:cBhvr>
                                    </p:animEffect>
                                  </p:childTnLst>
                                </p:cTn>
                              </p:par>
                              <p:par>
                                <p:cTn id="26" presetID="10" presetClass="exit" presetSubtype="0" fill="hold" grpId="1" nodeType="withEffect">
                                  <p:stCondLst>
                                    <p:cond delay="0"/>
                                  </p:stCondLst>
                                  <p:childTnLst>
                                    <p:animEffect transition="out" filter="fade">
                                      <p:cBhvr>
                                        <p:cTn id="27" dur="2000"/>
                                        <p:tgtEl>
                                          <p:spTgt spid="32"/>
                                        </p:tgtEl>
                                      </p:cBhvr>
                                    </p:animEffect>
                                    <p:set>
                                      <p:cBhvr>
                                        <p:cTn id="28" dur="1" fill="hold">
                                          <p:stCondLst>
                                            <p:cond delay="1999"/>
                                          </p:stCondLst>
                                        </p:cTn>
                                        <p:tgtEl>
                                          <p:spTgt spid="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dissolve">
                                      <p:cBhvr>
                                        <p:cTn id="33" dur="1000"/>
                                        <p:tgtEl>
                                          <p:spTgt spid="29"/>
                                        </p:tgtEl>
                                      </p:cBhvr>
                                    </p:animEffect>
                                  </p:childTnLst>
                                </p:cTn>
                              </p:par>
                              <p:par>
                                <p:cTn id="34" presetID="10" presetClass="exit" presetSubtype="0" fill="hold" nodeType="withEffect">
                                  <p:stCondLst>
                                    <p:cond delay="0"/>
                                  </p:stCondLst>
                                  <p:childTnLst>
                                    <p:animEffect transition="out" filter="fade">
                                      <p:cBhvr>
                                        <p:cTn id="35" dur="2000"/>
                                        <p:tgtEl>
                                          <p:spTgt spid="11"/>
                                        </p:tgtEl>
                                      </p:cBhvr>
                                    </p:animEffect>
                                    <p:set>
                                      <p:cBhvr>
                                        <p:cTn id="36" dur="1" fill="hold">
                                          <p:stCondLst>
                                            <p:cond delay="1999"/>
                                          </p:stCondLst>
                                        </p:cTn>
                                        <p:tgtEl>
                                          <p:spTgt spid="1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2000"/>
                                        <p:tgtEl>
                                          <p:spTgt spid="7"/>
                                        </p:tgtEl>
                                      </p:cBhvr>
                                    </p:animEffect>
                                    <p:set>
                                      <p:cBhvr>
                                        <p:cTn id="3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P spid="30" grpId="0" animBg="1"/>
      <p:bldP spid="30" grpId="1" animBg="1"/>
      <p:bldP spid="31" grpId="0" animBg="1"/>
      <p:bldP spid="31" grpId="1" animBg="1"/>
      <p:bldP spid="32" grpId="0" animBg="1"/>
      <p:bldP spid="3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4:22-30</a:t>
            </a:r>
          </a:p>
        </p:txBody>
      </p:sp>
      <p:sp>
        <p:nvSpPr>
          <p:cNvPr id="7" name="Rectangle 6"/>
          <p:cNvSpPr/>
          <p:nvPr/>
        </p:nvSpPr>
        <p:spPr>
          <a:xfrm>
            <a:off x="506437" y="888065"/>
            <a:ext cx="7076048" cy="5262979"/>
          </a:xfrm>
          <a:prstGeom prst="rect">
            <a:avLst/>
          </a:prstGeom>
        </p:spPr>
        <p:txBody>
          <a:bodyPr wrap="square">
            <a:spAutoFit/>
          </a:bodyPr>
          <a:lstStyle/>
          <a:p>
            <a:pPr fontAlgn="base"/>
            <a:r>
              <a:rPr lang="en-US" sz="2400" dirty="0">
                <a:solidFill>
                  <a:schemeClr val="bg1"/>
                </a:solidFill>
              </a:rPr>
              <a:t> "Thus Jesus Christ was rejected by the people because he told them what saving work he would do for the captives then confined to a spiritual prison and for those who had been bruised in their souls through iniquity. </a:t>
            </a:r>
          </a:p>
          <a:p>
            <a:pPr fontAlgn="base"/>
            <a:endParaRPr lang="en-US" sz="2400" dirty="0">
              <a:solidFill>
                <a:schemeClr val="bg1"/>
              </a:solidFill>
            </a:endParaRPr>
          </a:p>
          <a:p>
            <a:pPr fontAlgn="base"/>
            <a:r>
              <a:rPr lang="en-US" sz="2400" dirty="0">
                <a:solidFill>
                  <a:schemeClr val="bg1"/>
                </a:solidFill>
              </a:rPr>
              <a:t>Instead of rejoicing in this liberation, the people hated Jesus for being so presumptuous as to tell them that he had been anointed to open the prison doors. </a:t>
            </a:r>
          </a:p>
          <a:p>
            <a:pPr fontAlgn="base"/>
            <a:endParaRPr lang="en-US" sz="2400" dirty="0">
              <a:solidFill>
                <a:schemeClr val="bg1"/>
              </a:solidFill>
            </a:endParaRPr>
          </a:p>
          <a:p>
            <a:pPr fontAlgn="base"/>
            <a:r>
              <a:rPr lang="en-US" sz="2400" dirty="0">
                <a:solidFill>
                  <a:schemeClr val="bg1"/>
                </a:solidFill>
              </a:rPr>
              <a:t>Even his very life was threatened. Nevertheless, he continued to preach this doctrine even more clearly, in the hopes that people would understand him and the importance of the work he had been called to do.“ </a:t>
            </a:r>
          </a:p>
        </p:txBody>
      </p:sp>
      <p:sp>
        <p:nvSpPr>
          <p:cNvPr id="9" name="TextBox 8"/>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(4)</a:t>
            </a:r>
          </a:p>
        </p:txBody>
      </p:sp>
      <p:pic>
        <p:nvPicPr>
          <p:cNvPr id="26626" name="Picture 2" descr="Image result for theodore m. burton"/>
          <p:cNvPicPr>
            <a:picLocks noChangeAspect="1" noChangeArrowheads="1"/>
          </p:cNvPicPr>
          <p:nvPr/>
        </p:nvPicPr>
        <p:blipFill>
          <a:blip r:embed="rId3" cstate="print"/>
          <a:srcRect/>
          <a:stretch>
            <a:fillRect/>
          </a:stretch>
        </p:blipFill>
        <p:spPr bwMode="auto">
          <a:xfrm>
            <a:off x="8314836" y="1149447"/>
            <a:ext cx="3029985" cy="4125937"/>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4:31-44; Matthew 9:1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itchFamily="2" charset="-79"/>
                <a:cs typeface="Aharoni" pitchFamily="2" charset="-79"/>
              </a:rPr>
              <a:t>Those Who Sought Him</a:t>
            </a:r>
          </a:p>
        </p:txBody>
      </p:sp>
      <p:sp>
        <p:nvSpPr>
          <p:cNvPr id="7" name="Rectangle 6"/>
          <p:cNvSpPr/>
          <p:nvPr/>
        </p:nvSpPr>
        <p:spPr>
          <a:xfrm>
            <a:off x="478302" y="1225689"/>
            <a:ext cx="4614203" cy="1569660"/>
          </a:xfrm>
          <a:prstGeom prst="rect">
            <a:avLst/>
          </a:prstGeom>
        </p:spPr>
        <p:txBody>
          <a:bodyPr wrap="square">
            <a:spAutoFit/>
          </a:bodyPr>
          <a:lstStyle/>
          <a:p>
            <a:pPr fontAlgn="base"/>
            <a:r>
              <a:rPr lang="en-US" sz="2400" dirty="0">
                <a:solidFill>
                  <a:schemeClr val="bg1"/>
                </a:solidFill>
              </a:rPr>
              <a:t>In contrast to the people of Nazareth who rejected the Savior, many in Capernaum sought Him out and pleaded </a:t>
            </a:r>
          </a:p>
        </p:txBody>
      </p:sp>
      <p:sp>
        <p:nvSpPr>
          <p:cNvPr id="9" name="TextBox 8"/>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
        <p:nvSpPr>
          <p:cNvPr id="29" name="Rectangle 28"/>
          <p:cNvSpPr/>
          <p:nvPr/>
        </p:nvSpPr>
        <p:spPr>
          <a:xfrm>
            <a:off x="5613010" y="4178331"/>
            <a:ext cx="5303519" cy="1569660"/>
          </a:xfrm>
          <a:prstGeom prst="rect">
            <a:avLst/>
          </a:prstGeom>
        </p:spPr>
        <p:txBody>
          <a:bodyPr wrap="square">
            <a:spAutoFit/>
          </a:bodyPr>
          <a:lstStyle/>
          <a:p>
            <a:r>
              <a:rPr lang="en-US" sz="2400" dirty="0">
                <a:solidFill>
                  <a:schemeClr val="bg1"/>
                </a:solidFill>
              </a:rPr>
              <a:t>This may have been one of the reasons why Capernaum came to be known as Jesus' “own city”  and as Church headquarters for His ministry. </a:t>
            </a:r>
          </a:p>
        </p:txBody>
      </p:sp>
      <p:grpSp>
        <p:nvGrpSpPr>
          <p:cNvPr id="34" name="Group 33"/>
          <p:cNvGrpSpPr/>
          <p:nvPr/>
        </p:nvGrpSpPr>
        <p:grpSpPr>
          <a:xfrm>
            <a:off x="534571" y="3008778"/>
            <a:ext cx="4552197" cy="3396712"/>
            <a:chOff x="534571" y="3008778"/>
            <a:chExt cx="4552197" cy="3396712"/>
          </a:xfrm>
        </p:grpSpPr>
        <p:pic>
          <p:nvPicPr>
            <p:cNvPr id="28676" name="Picture 4" descr="Image result for ancient capernaum"/>
            <p:cNvPicPr>
              <a:picLocks noChangeAspect="1" noChangeArrowheads="1"/>
            </p:cNvPicPr>
            <p:nvPr/>
          </p:nvPicPr>
          <p:blipFill>
            <a:blip r:embed="rId3" cstate="print"/>
            <a:srcRect/>
            <a:stretch>
              <a:fillRect/>
            </a:stretch>
          </p:blipFill>
          <p:spPr bwMode="auto">
            <a:xfrm>
              <a:off x="534571" y="3008778"/>
              <a:ext cx="4552197" cy="3023474"/>
            </a:xfrm>
            <a:prstGeom prst="rect">
              <a:avLst/>
            </a:prstGeom>
            <a:noFill/>
          </p:spPr>
        </p:pic>
        <p:sp>
          <p:nvSpPr>
            <p:cNvPr id="33" name="TextBox 32"/>
            <p:cNvSpPr txBox="1"/>
            <p:nvPr/>
          </p:nvSpPr>
          <p:spPr>
            <a:xfrm>
              <a:off x="869851" y="6036158"/>
              <a:ext cx="3896751" cy="369332"/>
            </a:xfrm>
            <a:prstGeom prst="rect">
              <a:avLst/>
            </a:prstGeom>
            <a:noFill/>
          </p:spPr>
          <p:txBody>
            <a:bodyPr wrap="square" rtlCol="0">
              <a:spAutoFit/>
            </a:bodyPr>
            <a:lstStyle/>
            <a:p>
              <a:r>
                <a:rPr lang="en-US" dirty="0">
                  <a:solidFill>
                    <a:schemeClr val="bg1"/>
                  </a:solidFill>
                </a:rPr>
                <a:t>Ancient Capernaum</a:t>
              </a:r>
            </a:p>
          </p:txBody>
        </p:sp>
      </p:grpSp>
      <p:grpSp>
        <p:nvGrpSpPr>
          <p:cNvPr id="36" name="Group 35"/>
          <p:cNvGrpSpPr/>
          <p:nvPr/>
        </p:nvGrpSpPr>
        <p:grpSpPr>
          <a:xfrm>
            <a:off x="6260954" y="963368"/>
            <a:ext cx="4468005" cy="3048270"/>
            <a:chOff x="6260954" y="963368"/>
            <a:chExt cx="4468005" cy="3048270"/>
          </a:xfrm>
        </p:grpSpPr>
        <p:pic>
          <p:nvPicPr>
            <p:cNvPr id="28674" name="Picture 2" descr="Image result for nazareth ancient"/>
            <p:cNvPicPr>
              <a:picLocks noChangeAspect="1" noChangeArrowheads="1"/>
            </p:cNvPicPr>
            <p:nvPr/>
          </p:nvPicPr>
          <p:blipFill>
            <a:blip r:embed="rId4" cstate="print"/>
            <a:srcRect/>
            <a:stretch>
              <a:fillRect/>
            </a:stretch>
          </p:blipFill>
          <p:spPr bwMode="auto">
            <a:xfrm>
              <a:off x="6260954" y="963368"/>
              <a:ext cx="4267200" cy="2695576"/>
            </a:xfrm>
            <a:prstGeom prst="rect">
              <a:avLst/>
            </a:prstGeom>
            <a:noFill/>
          </p:spPr>
        </p:pic>
        <p:sp>
          <p:nvSpPr>
            <p:cNvPr id="35" name="TextBox 34"/>
            <p:cNvSpPr txBox="1"/>
            <p:nvPr/>
          </p:nvSpPr>
          <p:spPr>
            <a:xfrm>
              <a:off x="6832208" y="3642306"/>
              <a:ext cx="3896751" cy="369332"/>
            </a:xfrm>
            <a:prstGeom prst="rect">
              <a:avLst/>
            </a:prstGeom>
            <a:noFill/>
          </p:spPr>
          <p:txBody>
            <a:bodyPr wrap="square" rtlCol="0">
              <a:spAutoFit/>
            </a:bodyPr>
            <a:lstStyle/>
            <a:p>
              <a:r>
                <a:rPr lang="en-US" dirty="0">
                  <a:solidFill>
                    <a:schemeClr val="bg1"/>
                  </a:solidFill>
                </a:rPr>
                <a:t>Nazareth</a:t>
              </a: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4:31-44</a:t>
            </a:r>
          </a:p>
        </p:txBody>
      </p:sp>
      <p:sp>
        <p:nvSpPr>
          <p:cNvPr id="7" name="Rectangle 6"/>
          <p:cNvSpPr/>
          <p:nvPr/>
        </p:nvSpPr>
        <p:spPr>
          <a:xfrm>
            <a:off x="4192172" y="1225690"/>
            <a:ext cx="7076048" cy="4154984"/>
          </a:xfrm>
          <a:prstGeom prst="rect">
            <a:avLst/>
          </a:prstGeom>
        </p:spPr>
        <p:txBody>
          <a:bodyPr wrap="square">
            <a:spAutoFit/>
          </a:bodyPr>
          <a:lstStyle/>
          <a:p>
            <a:pPr fontAlgn="base"/>
            <a:r>
              <a:rPr lang="en-US" sz="2400" dirty="0">
                <a:solidFill>
                  <a:schemeClr val="bg1"/>
                </a:solidFill>
              </a:rPr>
              <a:t>“Where there is faith, there is the miracle; where there is no faith, no miracle is wrought. And if the prophets of old went outside the fold of Israel to find those worthy of their ministry, so Jesus would go outside Nazareth to find receptive souls who would believe in him and receive the blessings that he came to bestow. </a:t>
            </a:r>
          </a:p>
          <a:p>
            <a:pPr fontAlgn="base"/>
            <a:endParaRPr lang="en-US" sz="2400" dirty="0">
              <a:solidFill>
                <a:schemeClr val="bg1"/>
              </a:solidFill>
            </a:endParaRPr>
          </a:p>
          <a:p>
            <a:pPr fontAlgn="base"/>
            <a:r>
              <a:rPr lang="en-US" sz="2400" dirty="0">
                <a:solidFill>
                  <a:schemeClr val="bg1"/>
                </a:solidFill>
              </a:rPr>
              <a:t>Should the people of Nazareth desire to see the wondrous works done elsewhere, then let them accept Him who now preached in their synagogue, and they too would receive the blessings of heaven.”</a:t>
            </a:r>
          </a:p>
        </p:txBody>
      </p:sp>
      <p:sp>
        <p:nvSpPr>
          <p:cNvPr id="9" name="TextBox 8"/>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(5)</a:t>
            </a:r>
          </a:p>
        </p:txBody>
      </p:sp>
      <p:pic>
        <p:nvPicPr>
          <p:cNvPr id="8" name="Picture 7" descr="bruce R. McConkie.jpg"/>
          <p:cNvPicPr>
            <a:picLocks noChangeAspect="1"/>
          </p:cNvPicPr>
          <p:nvPr/>
        </p:nvPicPr>
        <p:blipFill>
          <a:blip r:embed="rId3" cstate="print"/>
          <a:stretch>
            <a:fillRect/>
          </a:stretch>
        </p:blipFill>
        <p:spPr>
          <a:xfrm>
            <a:off x="708073" y="1561806"/>
            <a:ext cx="2569769" cy="3586969"/>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4:31-44</a:t>
            </a:r>
          </a:p>
        </p:txBody>
      </p:sp>
      <p:sp>
        <p:nvSpPr>
          <p:cNvPr id="7" name="Rectangle 6"/>
          <p:cNvSpPr/>
          <p:nvPr/>
        </p:nvSpPr>
        <p:spPr>
          <a:xfrm>
            <a:off x="3545058" y="451967"/>
            <a:ext cx="7779434" cy="5262979"/>
          </a:xfrm>
          <a:prstGeom prst="rect">
            <a:avLst/>
          </a:prstGeom>
        </p:spPr>
        <p:txBody>
          <a:bodyPr wrap="square">
            <a:spAutoFit/>
          </a:bodyPr>
          <a:lstStyle/>
          <a:p>
            <a:pPr fontAlgn="base"/>
            <a:r>
              <a:rPr lang="en-US" sz="2800" dirty="0">
                <a:solidFill>
                  <a:schemeClr val="bg1"/>
                </a:solidFill>
              </a:rPr>
              <a:t>"We are amazed that everywhere he went the forces of evil went before him and that they knew him from the beginning, even if mortals did not. </a:t>
            </a:r>
          </a:p>
          <a:p>
            <a:pPr fontAlgn="base"/>
            <a:endParaRPr lang="en-US" sz="2800" dirty="0">
              <a:solidFill>
                <a:schemeClr val="bg1"/>
              </a:solidFill>
            </a:endParaRPr>
          </a:p>
          <a:p>
            <a:pPr fontAlgn="base"/>
            <a:r>
              <a:rPr lang="en-US" sz="2800" dirty="0">
                <a:solidFill>
                  <a:schemeClr val="bg1"/>
                </a:solidFill>
              </a:rPr>
              <a:t>"We stand all amazed as these forces of evil were cast out and defeated, even as the lame were made to walk, the blind to see, the deaf to hear, the infirm to stand. </a:t>
            </a:r>
          </a:p>
          <a:p>
            <a:pPr fontAlgn="base"/>
            <a:endParaRPr lang="en-US" sz="2800" dirty="0">
              <a:solidFill>
                <a:schemeClr val="bg1"/>
              </a:solidFill>
            </a:endParaRPr>
          </a:p>
          <a:p>
            <a:pPr fontAlgn="base"/>
            <a:r>
              <a:rPr lang="en-US" sz="2800" dirty="0">
                <a:solidFill>
                  <a:schemeClr val="bg1"/>
                </a:solidFill>
              </a:rPr>
              <a:t>Indeed we are all amazed at every movement and moment-as every generation from Adam to the end of the world must be.“ </a:t>
            </a:r>
          </a:p>
        </p:txBody>
      </p:sp>
      <p:sp>
        <p:nvSpPr>
          <p:cNvPr id="9" name="TextBox 8"/>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(6)</a:t>
            </a:r>
          </a:p>
        </p:txBody>
      </p:sp>
      <p:pic>
        <p:nvPicPr>
          <p:cNvPr id="10" name="Picture 9" descr="Jeffrey R. Holland.jpg"/>
          <p:cNvPicPr>
            <a:picLocks noChangeAspect="1"/>
          </p:cNvPicPr>
          <p:nvPr/>
        </p:nvPicPr>
        <p:blipFill>
          <a:blip r:embed="rId3" cstate="print"/>
          <a:stretch>
            <a:fillRect/>
          </a:stretch>
        </p:blipFill>
        <p:spPr>
          <a:xfrm>
            <a:off x="465672" y="1632171"/>
            <a:ext cx="2533813" cy="3164912"/>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0"/>
            <a:ext cx="121920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#141 </a:t>
            </a:r>
            <a:r>
              <a:rPr lang="en-US" i="1" dirty="0">
                <a:solidFill>
                  <a:schemeClr val="bg1"/>
                </a:solidFill>
              </a:rPr>
              <a:t>Jesus, the Very Thought of Thee  </a:t>
            </a:r>
            <a:r>
              <a:rPr lang="en-US" dirty="0">
                <a:solidFill>
                  <a:schemeClr val="bg1"/>
                </a:solidFill>
              </a:rPr>
              <a:t>verse 3</a:t>
            </a:r>
          </a:p>
          <a:p>
            <a:endParaRPr lang="en-US" i="1"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16</a:t>
            </a:r>
          </a:p>
          <a:p>
            <a:pPr marL="342900" indent="-342900">
              <a:buFontTx/>
              <a:buAutoNum type="arabicPeriod"/>
            </a:pPr>
            <a:r>
              <a:rPr lang="en-US" dirty="0">
                <a:solidFill>
                  <a:schemeClr val="bg1"/>
                </a:solidFill>
              </a:rPr>
              <a:t>President Howard W. Hunter (“The Temptations of Christ,” </a:t>
            </a:r>
            <a:r>
              <a:rPr lang="en-US" i="1" dirty="0">
                <a:solidFill>
                  <a:schemeClr val="bg1"/>
                </a:solidFill>
              </a:rPr>
              <a:t>Ensign,</a:t>
            </a:r>
            <a:r>
              <a:rPr lang="en-US" dirty="0">
                <a:solidFill>
                  <a:schemeClr val="bg1"/>
                </a:solidFill>
              </a:rPr>
              <a:t> Nov. 1976, 18</a:t>
            </a:r>
          </a:p>
          <a:p>
            <a:pPr marL="342900" indent="-342900">
              <a:buFontTx/>
              <a:buAutoNum type="arabicPeriod"/>
            </a:pPr>
            <a:r>
              <a:rPr lang="en-US" dirty="0">
                <a:solidFill>
                  <a:schemeClr val="bg1"/>
                </a:solidFill>
              </a:rPr>
              <a:t>Gospeldoctrine.com</a:t>
            </a:r>
          </a:p>
          <a:p>
            <a:pPr marL="342900" indent="-342900">
              <a:buFontTx/>
              <a:buAutoNum type="arabicPeriod"/>
            </a:pPr>
            <a:r>
              <a:rPr lang="en-US" dirty="0">
                <a:solidFill>
                  <a:schemeClr val="bg1"/>
                </a:solidFill>
              </a:rPr>
              <a:t>Elder Theodore M. Burton (</a:t>
            </a:r>
            <a:r>
              <a:rPr lang="en-US" i="1" dirty="0">
                <a:solidFill>
                  <a:schemeClr val="bg1"/>
                </a:solidFill>
              </a:rPr>
              <a:t>Conference Report, October 1970</a:t>
            </a:r>
            <a:r>
              <a:rPr lang="en-US" dirty="0">
                <a:solidFill>
                  <a:schemeClr val="bg1"/>
                </a:solidFill>
              </a:rPr>
              <a:t>, Afternoon Meeting 34.)</a:t>
            </a:r>
          </a:p>
          <a:p>
            <a:pPr marL="342900" indent="-342900">
              <a:buFontTx/>
              <a:buAutoNum type="arabicPeriod"/>
            </a:pPr>
            <a:r>
              <a:rPr lang="en-US" dirty="0">
                <a:solidFill>
                  <a:schemeClr val="bg1"/>
                </a:solidFill>
              </a:rPr>
              <a:t>Elder Bruce R. McConkie  (</a:t>
            </a:r>
            <a:r>
              <a:rPr lang="en-US" i="1" dirty="0">
                <a:solidFill>
                  <a:schemeClr val="bg1"/>
                </a:solidFill>
              </a:rPr>
              <a:t>The Mortal Messiah,</a:t>
            </a:r>
            <a:r>
              <a:rPr lang="en-US" dirty="0">
                <a:solidFill>
                  <a:schemeClr val="bg1"/>
                </a:solidFill>
              </a:rPr>
              <a:t> 4 vols. [1979–81], 2:26).</a:t>
            </a:r>
          </a:p>
          <a:p>
            <a:pPr marL="342900" indent="-342900">
              <a:buFontTx/>
              <a:buAutoNum type="arabicPeriod"/>
            </a:pPr>
            <a:r>
              <a:rPr lang="en-US" dirty="0">
                <a:solidFill>
                  <a:schemeClr val="bg1"/>
                </a:solidFill>
              </a:rPr>
              <a:t>Elder Jeffrey R. Holland ("I Stand All Amazed," </a:t>
            </a:r>
            <a:r>
              <a:rPr lang="en-US" i="1" dirty="0">
                <a:solidFill>
                  <a:schemeClr val="bg1"/>
                </a:solidFill>
              </a:rPr>
              <a:t>Ensign</a:t>
            </a:r>
            <a:r>
              <a:rPr lang="en-US" dirty="0">
                <a:solidFill>
                  <a:schemeClr val="bg1"/>
                </a:solidFill>
              </a:rPr>
              <a:t>, Aug. 1986, 68)</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70DE45B5-EECB-4CBD-A5E1-34D562C05DED}"/>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97232" y="149085"/>
          <a:ext cx="10434045" cy="3439680"/>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Fast</a:t>
                      </a:r>
                      <a:r>
                        <a:rPr lang="en-US" sz="1200" baseline="0" dirty="0"/>
                        <a:t> and Temptation of Jesus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1:12,</a:t>
                      </a:r>
                      <a:r>
                        <a:rPr lang="en-US" sz="1200" baseline="0" dirty="0"/>
                        <a:t> 13</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Jesus Leaves Judea for Galilee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4:1-3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Jesus Enters Galilee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4:43-45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Jesus is Rejected at Nazareth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4:16-30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Jesus Teaches</a:t>
                      </a:r>
                      <a:r>
                        <a:rPr lang="en-US" sz="1200" baseline="0" dirty="0"/>
                        <a:t> with Power and Authority</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1:21,22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4:31,32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Jesus Teaches</a:t>
                      </a:r>
                      <a:r>
                        <a:rPr lang="en-US" sz="1200" baseline="0" dirty="0"/>
                        <a:t> with Power and Authority</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1:21,22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4:31,32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Jesus Casts</a:t>
                      </a:r>
                      <a:r>
                        <a:rPr lang="en-US" sz="1200" baseline="0" dirty="0"/>
                        <a:t> Out Unclean Spirit</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1:23-28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4:33-37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Jesus Heals Peter’s Mother-in-Law and Others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8:14-17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1:29-34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4:38-41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r>
                        <a:rPr lang="en-US" sz="1200" dirty="0"/>
                        <a:t>Jesus Preaches and Heals in Galilee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4:23-25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1:35-39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4:42-44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8131127" cy="830997"/>
          </a:xfrm>
          <a:prstGeom prst="rect">
            <a:avLst/>
          </a:prstGeom>
          <a:ln>
            <a:solidFill>
              <a:schemeClr val="tx1"/>
            </a:solidFill>
          </a:ln>
        </p:spPr>
        <p:txBody>
          <a:bodyPr wrap="square">
            <a:spAutoFit/>
          </a:bodyPr>
          <a:lstStyle/>
          <a:p>
            <a:r>
              <a:rPr lang="en-US" sz="1200" b="1" dirty="0"/>
              <a:t>To the High Mountain Luke 4:5,9:</a:t>
            </a:r>
          </a:p>
          <a:p>
            <a:r>
              <a:rPr lang="en-US" sz="1200" dirty="0"/>
              <a:t>Joseph Smith’s inspired translation of Luke 4:5, 9 makes clear that it was the Spirit, not the devil, who took Jesus Christ to a high mountain and brought Him to Jerusalem, and then afterward Satan came to tempt Him (see Joseph Smith Translation, Luke 4:5 [in Luke 4:5, footnote </a:t>
            </a:r>
            <a:r>
              <a:rPr lang="en-US" sz="1200" i="1" dirty="0"/>
              <a:t>a</a:t>
            </a:r>
            <a:r>
              <a:rPr lang="en-US" sz="1200" dirty="0"/>
              <a:t>]</a:t>
            </a:r>
          </a:p>
        </p:txBody>
      </p:sp>
      <p:sp>
        <p:nvSpPr>
          <p:cNvPr id="4" name="Rectangle 3"/>
          <p:cNvSpPr/>
          <p:nvPr/>
        </p:nvSpPr>
        <p:spPr>
          <a:xfrm>
            <a:off x="-1" y="846967"/>
            <a:ext cx="8145195" cy="1384995"/>
          </a:xfrm>
          <a:prstGeom prst="rect">
            <a:avLst/>
          </a:prstGeom>
          <a:ln>
            <a:solidFill>
              <a:schemeClr val="tx1"/>
            </a:solidFill>
          </a:ln>
        </p:spPr>
        <p:txBody>
          <a:bodyPr wrap="square">
            <a:spAutoFit/>
          </a:bodyPr>
          <a:lstStyle/>
          <a:p>
            <a:r>
              <a:rPr lang="en-US" sz="1200" b="1" dirty="0"/>
              <a:t>He Hath Appointed Me Luke 4:18:</a:t>
            </a:r>
          </a:p>
          <a:p>
            <a:r>
              <a:rPr lang="en-US" sz="1200" dirty="0"/>
              <a:t>The title of </a:t>
            </a:r>
            <a:r>
              <a:rPr lang="en-US" sz="1200" i="1" dirty="0"/>
              <a:t>Christ</a:t>
            </a:r>
            <a:r>
              <a:rPr lang="en-US" sz="1200" dirty="0"/>
              <a:t> literally means "the anointed one." We might ask, "what was Jesus anointed with?" Or, "who performed this anointing?" The answer comes from Peter, 'God anointed Jesus of Nazareth with the Holy Ghost and with power' (Acts 10:38). Therefore, when Isaiah declares, 'the spirit of the Lord is upon me, because he hath anointed me,' it means just what it says: Jesus was filled with the Spirit because he was anointed by the Father. Our own </a:t>
            </a:r>
            <a:r>
              <a:rPr lang="en-US" sz="1200" dirty="0" err="1"/>
              <a:t>anointings</a:t>
            </a:r>
            <a:r>
              <a:rPr lang="en-US" sz="1200" dirty="0"/>
              <a:t> symbolize this same outpouring of the Spirit. The pure olive oil is anointed in priesthood administrations to symbolize the sanctification of the Spirit. The Holy Ghost is the Sanctifier.'" (Joseph Fielding </a:t>
            </a:r>
            <a:r>
              <a:rPr lang="en-US" sz="1200" dirty="0" err="1"/>
              <a:t>McConkie</a:t>
            </a:r>
            <a:r>
              <a:rPr lang="en-US" sz="1200" dirty="0"/>
              <a:t>, </a:t>
            </a:r>
            <a:r>
              <a:rPr lang="en-US" sz="1200" i="1" dirty="0"/>
              <a:t>Gospel Symbolism </a:t>
            </a:r>
            <a:r>
              <a:rPr lang="en-US" sz="1200" dirty="0"/>
              <a:t>[Salt Lake City: </a:t>
            </a:r>
            <a:r>
              <a:rPr lang="en-US" sz="1200" dirty="0" err="1"/>
              <a:t>Bookcraft</a:t>
            </a:r>
            <a:r>
              <a:rPr lang="en-US" sz="1200" dirty="0"/>
              <a:t>, 1999], 115.)</a:t>
            </a:r>
          </a:p>
        </p:txBody>
      </p:sp>
      <p:sp>
        <p:nvSpPr>
          <p:cNvPr id="5" name="Rectangle 4"/>
          <p:cNvSpPr/>
          <p:nvPr/>
        </p:nvSpPr>
        <p:spPr>
          <a:xfrm>
            <a:off x="1" y="2244146"/>
            <a:ext cx="8145194" cy="1569660"/>
          </a:xfrm>
          <a:prstGeom prst="rect">
            <a:avLst/>
          </a:prstGeom>
          <a:ln>
            <a:solidFill>
              <a:schemeClr val="tx1"/>
            </a:solidFill>
          </a:ln>
        </p:spPr>
        <p:txBody>
          <a:bodyPr wrap="square">
            <a:spAutoFit/>
          </a:bodyPr>
          <a:lstStyle/>
          <a:p>
            <a:r>
              <a:rPr lang="en-US" sz="1200" b="1" dirty="0"/>
              <a:t>Teaching in the Synagogue Luke 18-19:</a:t>
            </a:r>
          </a:p>
          <a:p>
            <a:r>
              <a:rPr lang="en-US" sz="1200" dirty="0"/>
              <a:t>“Many times as boy and man He had sat in that house of worship [the synagogue], listening to the reading of the law and the prophets and to the commentaries … , as delivered by appointed readers; but now, as a recognized teacher of legal age He was eligible to take the reader’s place. On this occasion He stood up to read, when the service had reached the stage at which extracts from the prophetical books were to be read to the congregation. The minister in charge handed Him the roll, or book, of Isaiah; He turned to the part known to us as the beginning of the sixty-first chapter, and read: [Luke 4:18–19]. … The scripture He had quoted was one recognized by all classes as specifically referring to the Messiah, for whose coming the nation waited”  James E. </a:t>
            </a:r>
            <a:r>
              <a:rPr lang="en-US" sz="1200" dirty="0" err="1"/>
              <a:t>Talmage</a:t>
            </a:r>
            <a:r>
              <a:rPr lang="en-US" sz="1200" dirty="0"/>
              <a:t> (</a:t>
            </a:r>
            <a:r>
              <a:rPr lang="en-US" sz="1200" i="1" dirty="0"/>
              <a:t>Jesus the Christ,</a:t>
            </a:r>
            <a:r>
              <a:rPr lang="en-US" sz="1200" dirty="0"/>
              <a:t> 3rd ed. [1916], 179).</a:t>
            </a:r>
          </a:p>
        </p:txBody>
      </p:sp>
      <p:sp>
        <p:nvSpPr>
          <p:cNvPr id="6" name="Rectangle 5"/>
          <p:cNvSpPr/>
          <p:nvPr/>
        </p:nvSpPr>
        <p:spPr>
          <a:xfrm>
            <a:off x="0" y="3845517"/>
            <a:ext cx="8131126" cy="2492990"/>
          </a:xfrm>
          <a:prstGeom prst="rect">
            <a:avLst/>
          </a:prstGeom>
          <a:ln>
            <a:solidFill>
              <a:schemeClr val="tx1"/>
            </a:solidFill>
          </a:ln>
        </p:spPr>
        <p:txBody>
          <a:bodyPr wrap="square">
            <a:spAutoFit/>
          </a:bodyPr>
          <a:lstStyle/>
          <a:p>
            <a:r>
              <a:rPr lang="en-US" sz="1200" b="1" dirty="0"/>
              <a:t>People of Nazareth Reject Jesus’ Words  Luke 4:22-30:</a:t>
            </a:r>
          </a:p>
          <a:p>
            <a:r>
              <a:rPr lang="en-US" sz="1200" dirty="0"/>
              <a:t>“In their hearts the people were eager for a sign, a wonder, a miracle. They knew that Jesus had wrought such in Cana, and a boy in Capernaum had been healed by His word; at Jerusalem too He had astonished the people with mighty works. Were they, His townsmen, to be slighted? Why would He not treat them to some entertaining exhibition of His powers?  </a:t>
            </a:r>
          </a:p>
          <a:p>
            <a:r>
              <a:rPr lang="en-US" sz="1200" dirty="0"/>
              <a:t>He continued His address, reminding them that in the days of Elijah, when for three years and a half no rain had fallen, and famine had reigned, the prophet had been sent to but one of the many widows, and she a woman of </a:t>
            </a:r>
            <a:r>
              <a:rPr lang="en-US" sz="1200" dirty="0" err="1"/>
              <a:t>Sarepta</a:t>
            </a:r>
            <a:r>
              <a:rPr lang="en-US" sz="1200" dirty="0"/>
              <a:t> in Sidon, a Gentile, not a daughter of Israel. And again, though there had been many lepers in Israel in the days of Elisha, [only] one leper, and he a Syrian, not an Israelite, had been cleansed through the prophet’s ministration, for </a:t>
            </a:r>
            <a:r>
              <a:rPr lang="en-US" sz="1200" dirty="0" err="1"/>
              <a:t>Naaman</a:t>
            </a:r>
            <a:r>
              <a:rPr lang="en-US" sz="1200" dirty="0"/>
              <a:t> alone had manifested the requisite faith.</a:t>
            </a:r>
          </a:p>
          <a:p>
            <a:r>
              <a:rPr lang="en-US" sz="1200" dirty="0"/>
              <a:t>“Then great was their wrath. Did He dare to class them with Gentiles and lepers? Were they to be likened unto despised unbelievers, and that too by the son of the village carpenter, who had grown from childhood in their community? Victims of diabolical rage, they seized the Lord and took Him to the brow of the hill on the slopes of which the town was built, determined to avenge their wounded feelings by hurling Him from the rocky cliffs”  James E. </a:t>
            </a:r>
            <a:r>
              <a:rPr lang="en-US" sz="1200" dirty="0" err="1"/>
              <a:t>Talmage</a:t>
            </a:r>
            <a:r>
              <a:rPr lang="en-US" sz="1200" dirty="0"/>
              <a:t> (</a:t>
            </a:r>
            <a:r>
              <a:rPr lang="en-US" sz="1200" i="1" dirty="0"/>
              <a:t>Jesus the Christ,</a:t>
            </a:r>
            <a:r>
              <a:rPr lang="en-US" sz="1200" dirty="0"/>
              <a:t> 180).</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488668"/>
            <a:ext cx="1665838" cy="369332"/>
          </a:xfrm>
          <a:prstGeom prst="rect">
            <a:avLst/>
          </a:prstGeom>
          <a:noFill/>
        </p:spPr>
        <p:txBody>
          <a:bodyPr wrap="square" rtlCol="0">
            <a:spAutoFit/>
          </a:bodyPr>
          <a:lstStyle/>
          <a:p>
            <a:r>
              <a:rPr lang="en-US" dirty="0">
                <a:solidFill>
                  <a:schemeClr val="bg1"/>
                </a:solidFill>
              </a:rPr>
              <a:t>Luke 4:1-13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itchFamily="2" charset="-79"/>
                <a:cs typeface="Aharoni" pitchFamily="2" charset="-79"/>
              </a:rPr>
              <a:t>Fasting 40 Days</a:t>
            </a:r>
          </a:p>
        </p:txBody>
      </p:sp>
      <p:sp>
        <p:nvSpPr>
          <p:cNvPr id="7" name="Rectangle 6"/>
          <p:cNvSpPr/>
          <p:nvPr/>
        </p:nvSpPr>
        <p:spPr>
          <a:xfrm>
            <a:off x="3666979" y="1193803"/>
            <a:ext cx="6096000" cy="1323439"/>
          </a:xfrm>
          <a:prstGeom prst="rect">
            <a:avLst/>
          </a:prstGeom>
        </p:spPr>
        <p:txBody>
          <a:bodyPr>
            <a:spAutoFit/>
          </a:bodyPr>
          <a:lstStyle/>
          <a:p>
            <a:r>
              <a:rPr lang="en-US" sz="2000" dirty="0">
                <a:solidFill>
                  <a:schemeClr val="bg1"/>
                </a:solidFill>
              </a:rPr>
              <a:t>Satan tempted Jesus to use His power for selfish reasons—to save Himself, not all mankind. Satan continued to tempt the Savior in this way even at the end of His life.</a:t>
            </a:r>
          </a:p>
        </p:txBody>
      </p:sp>
      <p:sp>
        <p:nvSpPr>
          <p:cNvPr id="8" name="Rectangle 7"/>
          <p:cNvSpPr/>
          <p:nvPr/>
        </p:nvSpPr>
        <p:spPr>
          <a:xfrm>
            <a:off x="4989341" y="2547483"/>
            <a:ext cx="6096000" cy="1631216"/>
          </a:xfrm>
          <a:prstGeom prst="rect">
            <a:avLst/>
          </a:prstGeom>
        </p:spPr>
        <p:txBody>
          <a:bodyPr>
            <a:spAutoFit/>
          </a:bodyPr>
          <a:lstStyle/>
          <a:p>
            <a:r>
              <a:rPr lang="en-US" sz="2000" dirty="0">
                <a:solidFill>
                  <a:schemeClr val="bg1"/>
                </a:solidFill>
              </a:rPr>
              <a:t>Satan also offered the Savior all the kingdoms, power, and glory of the world if He would worship him. However, these were not Satan’s to give. Jesus Christ, as the Creator, already held dominion over this earth, under the direction of His Father.</a:t>
            </a:r>
          </a:p>
        </p:txBody>
      </p:sp>
      <p:sp>
        <p:nvSpPr>
          <p:cNvPr id="9" name="TextBox 8"/>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grpSp>
        <p:nvGrpSpPr>
          <p:cNvPr id="13" name="Group 12"/>
          <p:cNvGrpSpPr/>
          <p:nvPr/>
        </p:nvGrpSpPr>
        <p:grpSpPr>
          <a:xfrm>
            <a:off x="4557931" y="4708797"/>
            <a:ext cx="6426607" cy="1881812"/>
            <a:chOff x="4557931" y="4708797"/>
            <a:chExt cx="6426607" cy="1881812"/>
          </a:xfrm>
        </p:grpSpPr>
        <p:sp>
          <p:nvSpPr>
            <p:cNvPr id="10" name="Rectangle 9"/>
            <p:cNvSpPr/>
            <p:nvPr/>
          </p:nvSpPr>
          <p:spPr>
            <a:xfrm>
              <a:off x="4557931" y="4976838"/>
              <a:ext cx="4572001" cy="1200329"/>
            </a:xfrm>
            <a:prstGeom prst="rect">
              <a:avLst/>
            </a:prstGeom>
          </p:spPr>
          <p:txBody>
            <a:bodyPr wrap="square">
              <a:spAutoFit/>
            </a:bodyPr>
            <a:lstStyle/>
            <a:p>
              <a:r>
                <a:rPr lang="en-US" sz="2400" dirty="0">
                  <a:ln>
                    <a:solidFill>
                      <a:srgbClr val="FFFF00"/>
                    </a:solidFill>
                  </a:ln>
                  <a:solidFill>
                    <a:srgbClr val="FFFF00"/>
                  </a:solidFill>
                </a:rPr>
                <a:t>“The surest way to lose the blessings of time or eternity is to accept them on Satan’s terms”  (2)</a:t>
              </a:r>
            </a:p>
          </p:txBody>
        </p:sp>
        <p:pic>
          <p:nvPicPr>
            <p:cNvPr id="11" name="Picture 10" descr="howard-w-hunter-.jpg"/>
            <p:cNvPicPr>
              <a:picLocks noChangeAspect="1"/>
            </p:cNvPicPr>
            <p:nvPr/>
          </p:nvPicPr>
          <p:blipFill>
            <a:blip r:embed="rId3" cstate="print"/>
            <a:stretch>
              <a:fillRect/>
            </a:stretch>
          </p:blipFill>
          <p:spPr>
            <a:xfrm>
              <a:off x="9537895" y="4708797"/>
              <a:ext cx="1446643" cy="1881812"/>
            </a:xfrm>
            <a:prstGeom prst="rect">
              <a:avLst/>
            </a:prstGeom>
          </p:spPr>
        </p:pic>
      </p:grpSp>
      <p:pic>
        <p:nvPicPr>
          <p:cNvPr id="12" name="Picture 11" descr="jesus tempted.jpg"/>
          <p:cNvPicPr>
            <a:picLocks noChangeAspect="1"/>
          </p:cNvPicPr>
          <p:nvPr/>
        </p:nvPicPr>
        <p:blipFill>
          <a:blip r:embed="rId4" cstate="print"/>
          <a:stretch>
            <a:fillRect/>
          </a:stretch>
        </p:blipFill>
        <p:spPr>
          <a:xfrm>
            <a:off x="492369" y="1083212"/>
            <a:ext cx="2813881" cy="4945404"/>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488668"/>
            <a:ext cx="1665838" cy="369332"/>
          </a:xfrm>
          <a:prstGeom prst="rect">
            <a:avLst/>
          </a:prstGeom>
          <a:noFill/>
        </p:spPr>
        <p:txBody>
          <a:bodyPr wrap="square" rtlCol="0">
            <a:spAutoFit/>
          </a:bodyPr>
          <a:lstStyle/>
          <a:p>
            <a:r>
              <a:rPr lang="en-US" dirty="0">
                <a:solidFill>
                  <a:schemeClr val="bg1"/>
                </a:solidFill>
              </a:rPr>
              <a:t>Luke 4:14-21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itchFamily="2" charset="-79"/>
                <a:cs typeface="Aharoni" pitchFamily="2" charset="-79"/>
              </a:rPr>
              <a:t>Jesus is the Messiah</a:t>
            </a:r>
          </a:p>
        </p:txBody>
      </p:sp>
      <p:sp>
        <p:nvSpPr>
          <p:cNvPr id="7" name="Rectangle 6"/>
          <p:cNvSpPr/>
          <p:nvPr/>
        </p:nvSpPr>
        <p:spPr>
          <a:xfrm>
            <a:off x="1454835" y="1274692"/>
            <a:ext cx="4224996" cy="2308324"/>
          </a:xfrm>
          <a:prstGeom prst="rect">
            <a:avLst/>
          </a:prstGeom>
        </p:spPr>
        <p:txBody>
          <a:bodyPr wrap="square">
            <a:spAutoFit/>
          </a:bodyPr>
          <a:lstStyle/>
          <a:p>
            <a:r>
              <a:rPr lang="en-US" sz="2400" dirty="0">
                <a:solidFill>
                  <a:schemeClr val="bg1"/>
                </a:solidFill>
              </a:rPr>
              <a:t>He began to preach in the synagogues in Galilee. Soon, He returned to His hometown of Nazareth. While there, He stood in a synagogue and read from the book of Isaiah.</a:t>
            </a:r>
          </a:p>
        </p:txBody>
      </p:sp>
      <p:sp>
        <p:nvSpPr>
          <p:cNvPr id="9" name="TextBox 8"/>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pic>
        <p:nvPicPr>
          <p:cNvPr id="10" name="Picture 9" descr="jesus-reading-from-scroll.jpg"/>
          <p:cNvPicPr>
            <a:picLocks noChangeAspect="1"/>
          </p:cNvPicPr>
          <p:nvPr/>
        </p:nvPicPr>
        <p:blipFill>
          <a:blip r:embed="rId3" cstate="print"/>
          <a:stretch>
            <a:fillRect/>
          </a:stretch>
        </p:blipFill>
        <p:spPr>
          <a:xfrm>
            <a:off x="6567561" y="1473786"/>
            <a:ext cx="3645584" cy="4129302"/>
          </a:xfrm>
          <a:prstGeom prst="rect">
            <a:avLst/>
          </a:prstGeom>
        </p:spPr>
      </p:pic>
      <p:grpSp>
        <p:nvGrpSpPr>
          <p:cNvPr id="11" name="Group 10"/>
          <p:cNvGrpSpPr/>
          <p:nvPr/>
        </p:nvGrpSpPr>
        <p:grpSpPr>
          <a:xfrm>
            <a:off x="1762839" y="4186497"/>
            <a:ext cx="3289208" cy="2390250"/>
            <a:chOff x="384206" y="4158361"/>
            <a:chExt cx="3289208" cy="2390250"/>
          </a:xfrm>
        </p:grpSpPr>
        <p:grpSp>
          <p:nvGrpSpPr>
            <p:cNvPr id="12" name="Group 17"/>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3"/>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4"/>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4062" y="4651183"/>
              <a:ext cx="2397193" cy="1323439"/>
            </a:xfrm>
            <a:prstGeom prst="rect">
              <a:avLst/>
            </a:prstGeom>
          </p:spPr>
          <p:txBody>
            <a:bodyPr wrap="square">
              <a:spAutoFit/>
            </a:bodyPr>
            <a:lstStyle/>
            <a:p>
              <a:pPr algn="ctr"/>
              <a:r>
                <a:rPr lang="en-US" sz="1600" dirty="0">
                  <a:solidFill>
                    <a:srgbClr val="333333"/>
                  </a:solidFill>
                  <a:latin typeface="Open Sans"/>
                </a:rPr>
                <a:t> </a:t>
              </a:r>
              <a:r>
                <a:rPr lang="en-US" sz="1600" b="1" dirty="0"/>
                <a:t>Jesus is the Messiah who was sent to heal the brokenhearted and deliver those who are spiritually captive</a:t>
              </a:r>
              <a:endParaRPr lang="en-US" sz="1600" dirty="0"/>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4:14-21; Isaiah 61:1-2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itchFamily="2" charset="-79"/>
                <a:cs typeface="Aharoni" pitchFamily="2" charset="-79"/>
              </a:rPr>
              <a:t>Quoting Isaiah</a:t>
            </a:r>
          </a:p>
        </p:txBody>
      </p:sp>
      <p:sp>
        <p:nvSpPr>
          <p:cNvPr id="7" name="Rectangle 6"/>
          <p:cNvSpPr/>
          <p:nvPr/>
        </p:nvSpPr>
        <p:spPr>
          <a:xfrm>
            <a:off x="4501662" y="1225689"/>
            <a:ext cx="7076048" cy="5262979"/>
          </a:xfrm>
          <a:prstGeom prst="rect">
            <a:avLst/>
          </a:prstGeom>
        </p:spPr>
        <p:txBody>
          <a:bodyPr wrap="square">
            <a:spAutoFit/>
          </a:bodyPr>
          <a:lstStyle/>
          <a:p>
            <a:pPr fontAlgn="base"/>
            <a:r>
              <a:rPr lang="en-US" sz="2400" dirty="0">
                <a:solidFill>
                  <a:schemeClr val="bg1"/>
                </a:solidFill>
              </a:rPr>
              <a:t>The Spirit of the Lord is upon me because he hath anointed me</a:t>
            </a:r>
          </a:p>
          <a:p>
            <a:pPr fontAlgn="base"/>
            <a:endParaRPr lang="en-US" sz="2400" dirty="0">
              <a:solidFill>
                <a:schemeClr val="bg1"/>
              </a:solidFill>
            </a:endParaRPr>
          </a:p>
          <a:p>
            <a:pPr fontAlgn="base"/>
            <a:r>
              <a:rPr lang="en-US" sz="2400" dirty="0">
                <a:solidFill>
                  <a:schemeClr val="bg1"/>
                </a:solidFill>
              </a:rPr>
              <a:t>To preach the gospel to the poor </a:t>
            </a:r>
            <a:r>
              <a:rPr lang="en-US" sz="2400" i="1" dirty="0">
                <a:solidFill>
                  <a:schemeClr val="bg1"/>
                </a:solidFill>
              </a:rPr>
              <a:t>in spirit</a:t>
            </a:r>
            <a:r>
              <a:rPr lang="en-US" sz="2400" dirty="0">
                <a:solidFill>
                  <a:schemeClr val="bg1"/>
                </a:solidFill>
              </a:rPr>
              <a:t>;</a:t>
            </a:r>
          </a:p>
          <a:p>
            <a:pPr fontAlgn="base"/>
            <a:endParaRPr lang="en-US" sz="2400" dirty="0">
              <a:solidFill>
                <a:schemeClr val="bg1"/>
              </a:solidFill>
            </a:endParaRPr>
          </a:p>
          <a:p>
            <a:pPr fontAlgn="base"/>
            <a:r>
              <a:rPr lang="en-US" sz="2400" dirty="0">
                <a:solidFill>
                  <a:schemeClr val="bg1"/>
                </a:solidFill>
              </a:rPr>
              <a:t>He hath sent me to heal </a:t>
            </a:r>
            <a:r>
              <a:rPr lang="en-US" sz="2400" i="1" dirty="0">
                <a:solidFill>
                  <a:schemeClr val="bg1"/>
                </a:solidFill>
              </a:rPr>
              <a:t>those with a broken heart and contrite spirit</a:t>
            </a:r>
          </a:p>
          <a:p>
            <a:pPr fontAlgn="base"/>
            <a:endParaRPr lang="en-US" sz="2400" dirty="0">
              <a:solidFill>
                <a:schemeClr val="bg1"/>
              </a:solidFill>
            </a:endParaRPr>
          </a:p>
          <a:p>
            <a:pPr fontAlgn="base"/>
            <a:r>
              <a:rPr lang="en-US" sz="2400" dirty="0">
                <a:solidFill>
                  <a:schemeClr val="bg1"/>
                </a:solidFill>
              </a:rPr>
              <a:t>To preach deliverance to the captives </a:t>
            </a:r>
            <a:r>
              <a:rPr lang="en-US" sz="2400" i="1" dirty="0">
                <a:solidFill>
                  <a:schemeClr val="bg1"/>
                </a:solidFill>
              </a:rPr>
              <a:t>in spirit prison</a:t>
            </a:r>
          </a:p>
          <a:p>
            <a:pPr fontAlgn="base"/>
            <a:endParaRPr lang="en-US" sz="2400" dirty="0">
              <a:solidFill>
                <a:schemeClr val="bg1"/>
              </a:solidFill>
            </a:endParaRPr>
          </a:p>
          <a:p>
            <a:pPr fontAlgn="base"/>
            <a:r>
              <a:rPr lang="en-US" sz="2400" dirty="0">
                <a:solidFill>
                  <a:schemeClr val="bg1"/>
                </a:solidFill>
              </a:rPr>
              <a:t>And recovering of sight to the </a:t>
            </a:r>
            <a:r>
              <a:rPr lang="en-US" sz="2400" i="1" dirty="0">
                <a:solidFill>
                  <a:schemeClr val="bg1"/>
                </a:solidFill>
              </a:rPr>
              <a:t>spiritually</a:t>
            </a:r>
            <a:r>
              <a:rPr lang="en-US" sz="2400" dirty="0">
                <a:solidFill>
                  <a:schemeClr val="bg1"/>
                </a:solidFill>
              </a:rPr>
              <a:t> blind,</a:t>
            </a:r>
          </a:p>
          <a:p>
            <a:pPr fontAlgn="base"/>
            <a:endParaRPr lang="en-US" sz="2400" dirty="0">
              <a:solidFill>
                <a:schemeClr val="bg1"/>
              </a:solidFill>
            </a:endParaRPr>
          </a:p>
          <a:p>
            <a:pPr fontAlgn="base"/>
            <a:r>
              <a:rPr lang="en-US" sz="2400" dirty="0">
                <a:solidFill>
                  <a:schemeClr val="bg1"/>
                </a:solidFill>
              </a:rPr>
              <a:t>To set at liberty them that are </a:t>
            </a:r>
            <a:r>
              <a:rPr lang="en-US" sz="2400" i="1" dirty="0">
                <a:solidFill>
                  <a:schemeClr val="bg1"/>
                </a:solidFill>
              </a:rPr>
              <a:t>bruised and battered in spiritual bondage</a:t>
            </a:r>
            <a:r>
              <a:rPr lang="en-US" sz="2400" dirty="0">
                <a:solidFill>
                  <a:schemeClr val="bg1"/>
                </a:solidFill>
              </a:rPr>
              <a:t>.</a:t>
            </a:r>
          </a:p>
        </p:txBody>
      </p:sp>
      <p:pic>
        <p:nvPicPr>
          <p:cNvPr id="29" name="Picture 28" descr="isaiah.jpg"/>
          <p:cNvPicPr>
            <a:picLocks noChangeAspect="1"/>
          </p:cNvPicPr>
          <p:nvPr/>
        </p:nvPicPr>
        <p:blipFill>
          <a:blip r:embed="rId3" cstate="print"/>
          <a:stretch>
            <a:fillRect/>
          </a:stretch>
        </p:blipFill>
        <p:spPr>
          <a:xfrm>
            <a:off x="600001" y="915425"/>
            <a:ext cx="3736068" cy="2798445"/>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4:14-21; Isaiah 61:1-2</a:t>
            </a:r>
          </a:p>
        </p:txBody>
      </p:sp>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Summary of His Earthly Mission and Atoning Sacrifice</a:t>
            </a:r>
          </a:p>
        </p:txBody>
      </p:sp>
      <p:sp>
        <p:nvSpPr>
          <p:cNvPr id="7" name="Rectangle 6"/>
          <p:cNvSpPr/>
          <p:nvPr/>
        </p:nvSpPr>
        <p:spPr>
          <a:xfrm>
            <a:off x="759656" y="2083819"/>
            <a:ext cx="3573193" cy="461665"/>
          </a:xfrm>
          <a:prstGeom prst="rect">
            <a:avLst/>
          </a:prstGeom>
          <a:solidFill>
            <a:schemeClr val="accent2">
              <a:lumMod val="75000"/>
            </a:schemeClr>
          </a:solidFill>
          <a:ln>
            <a:solidFill>
              <a:schemeClr val="tx1"/>
            </a:solidFill>
          </a:ln>
        </p:spPr>
        <p:txBody>
          <a:bodyPr wrap="square">
            <a:spAutoFit/>
          </a:bodyPr>
          <a:lstStyle/>
          <a:p>
            <a:pPr fontAlgn="base"/>
            <a:r>
              <a:rPr lang="en-US" sz="2400" dirty="0">
                <a:solidFill>
                  <a:schemeClr val="bg1"/>
                </a:solidFill>
              </a:rPr>
              <a:t>“heal the brokenhearted”</a:t>
            </a:r>
          </a:p>
        </p:txBody>
      </p:sp>
      <p:sp>
        <p:nvSpPr>
          <p:cNvPr id="8" name="TextBox 7"/>
          <p:cNvSpPr txBox="1"/>
          <p:nvPr/>
        </p:nvSpPr>
        <p:spPr>
          <a:xfrm>
            <a:off x="3838135" y="690435"/>
            <a:ext cx="3896751" cy="461665"/>
          </a:xfrm>
          <a:prstGeom prst="rect">
            <a:avLst/>
          </a:prstGeom>
          <a:solidFill>
            <a:schemeClr val="accent2"/>
          </a:solidFill>
          <a:ln>
            <a:solidFill>
              <a:schemeClr val="tx1"/>
            </a:solidFill>
          </a:ln>
        </p:spPr>
        <p:txBody>
          <a:bodyPr wrap="square" rtlCol="0">
            <a:spAutoFit/>
          </a:bodyPr>
          <a:lstStyle/>
          <a:p>
            <a:pPr algn="ctr"/>
            <a:r>
              <a:rPr lang="en-US" sz="2400" dirty="0">
                <a:solidFill>
                  <a:schemeClr val="bg1"/>
                </a:solidFill>
              </a:rPr>
              <a:t>Anointed = The Messiah</a:t>
            </a:r>
          </a:p>
        </p:txBody>
      </p:sp>
      <p:sp>
        <p:nvSpPr>
          <p:cNvPr id="9" name="Rectangle 8"/>
          <p:cNvSpPr/>
          <p:nvPr/>
        </p:nvSpPr>
        <p:spPr>
          <a:xfrm>
            <a:off x="6147582" y="1603173"/>
            <a:ext cx="5427782" cy="1200329"/>
          </a:xfrm>
          <a:prstGeom prst="rect">
            <a:avLst/>
          </a:prstGeom>
          <a:solidFill>
            <a:schemeClr val="accent2">
              <a:lumMod val="75000"/>
            </a:schemeClr>
          </a:solidFill>
          <a:ln>
            <a:solidFill>
              <a:schemeClr val="tx1"/>
            </a:solidFill>
          </a:ln>
        </p:spPr>
        <p:txBody>
          <a:bodyPr wrap="square">
            <a:spAutoFit/>
          </a:bodyPr>
          <a:lstStyle/>
          <a:p>
            <a:pPr fontAlgn="base"/>
            <a:r>
              <a:rPr lang="en-US" sz="2400" dirty="0">
                <a:solidFill>
                  <a:schemeClr val="bg1"/>
                </a:solidFill>
              </a:rPr>
              <a:t>His atoning sacrifice would save those who offer the sacrifice of a broken heart and contrite spirit.</a:t>
            </a:r>
          </a:p>
        </p:txBody>
      </p:sp>
      <p:sp>
        <p:nvSpPr>
          <p:cNvPr id="10" name="Rectangle 9"/>
          <p:cNvSpPr/>
          <p:nvPr/>
        </p:nvSpPr>
        <p:spPr>
          <a:xfrm>
            <a:off x="3259014" y="3426712"/>
            <a:ext cx="6662224" cy="1631216"/>
          </a:xfrm>
          <a:prstGeom prst="rect">
            <a:avLst/>
          </a:prstGeom>
          <a:solidFill>
            <a:schemeClr val="accent3">
              <a:lumMod val="50000"/>
            </a:schemeClr>
          </a:solidFill>
        </p:spPr>
        <p:txBody>
          <a:bodyPr wrap="square">
            <a:spAutoFit/>
          </a:bodyPr>
          <a:lstStyle/>
          <a:p>
            <a:r>
              <a:rPr lang="en-US" sz="2000" i="1" dirty="0">
                <a:solidFill>
                  <a:schemeClr val="bg1"/>
                </a:solidFill>
              </a:rPr>
              <a:t>And ye shall offer for a sacrifice unto me a broken heart and a contrite spirit. And whoso cometh unto me with a broken heart and a contrite spirit, him will I baptize with fire and with the Holy Ghost…</a:t>
            </a:r>
          </a:p>
          <a:p>
            <a:r>
              <a:rPr lang="en-US" sz="2000" i="1" dirty="0">
                <a:solidFill>
                  <a:schemeClr val="bg1"/>
                </a:solidFill>
              </a:rPr>
              <a:t>3 Nephi 9:20</a:t>
            </a:r>
          </a:p>
        </p:txBody>
      </p:sp>
      <p:sp>
        <p:nvSpPr>
          <p:cNvPr id="11" name="Rectangle 10"/>
          <p:cNvSpPr/>
          <p:nvPr/>
        </p:nvSpPr>
        <p:spPr>
          <a:xfrm>
            <a:off x="4187484" y="5372911"/>
            <a:ext cx="6662224" cy="1015663"/>
          </a:xfrm>
          <a:prstGeom prst="rect">
            <a:avLst/>
          </a:prstGeom>
          <a:solidFill>
            <a:schemeClr val="accent3">
              <a:lumMod val="50000"/>
            </a:schemeClr>
          </a:solidFill>
        </p:spPr>
        <p:txBody>
          <a:bodyPr wrap="square">
            <a:spAutoFit/>
          </a:bodyPr>
          <a:lstStyle/>
          <a:p>
            <a:r>
              <a:rPr lang="en-US" sz="2000" i="1" dirty="0">
                <a:solidFill>
                  <a:schemeClr val="bg1"/>
                </a:solidFill>
              </a:rPr>
              <a:t>Thou </a:t>
            </a:r>
            <a:r>
              <a:rPr lang="en-US" sz="2000" i="1" dirty="0" err="1">
                <a:solidFill>
                  <a:schemeClr val="bg1"/>
                </a:solidFill>
              </a:rPr>
              <a:t>shalt</a:t>
            </a:r>
            <a:r>
              <a:rPr lang="en-US" sz="2000" i="1" dirty="0">
                <a:solidFill>
                  <a:schemeClr val="bg1"/>
                </a:solidFill>
              </a:rPr>
              <a:t> offer a sacrifice unto the Lord thy God in righteousness, even that of a broken heart and a contrite spirit.</a:t>
            </a:r>
          </a:p>
          <a:p>
            <a:r>
              <a:rPr lang="en-US" sz="2000" i="1" dirty="0">
                <a:solidFill>
                  <a:schemeClr val="bg1"/>
                </a:solidFill>
              </a:rPr>
              <a:t>D&amp;C 59:8</a:t>
            </a:r>
          </a:p>
        </p:txBody>
      </p:sp>
      <p:sp>
        <p:nvSpPr>
          <p:cNvPr id="12" name="Right Arrow 11"/>
          <p:cNvSpPr/>
          <p:nvPr/>
        </p:nvSpPr>
        <p:spPr>
          <a:xfrm>
            <a:off x="4614203" y="1983545"/>
            <a:ext cx="1167619" cy="548640"/>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heart broken.jpg"/>
          <p:cNvPicPr>
            <a:picLocks noChangeAspect="1"/>
          </p:cNvPicPr>
          <p:nvPr/>
        </p:nvPicPr>
        <p:blipFill>
          <a:blip r:embed="rId3" cstate="print"/>
          <a:stretch>
            <a:fillRect/>
          </a:stretch>
        </p:blipFill>
        <p:spPr>
          <a:xfrm>
            <a:off x="527758" y="3491719"/>
            <a:ext cx="2105025" cy="2209800"/>
          </a:xfrm>
          <a:prstGeom prst="rect">
            <a:avLst/>
          </a:prstGeom>
        </p:spPr>
      </p:pic>
      <p:sp>
        <p:nvSpPr>
          <p:cNvPr id="14" name="TextBox 13"/>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4:14-21; Isaiah 61:1-2</a:t>
            </a:r>
          </a:p>
        </p:txBody>
      </p:sp>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Summary of His Earthly Mission and Atoning Sacrifice</a:t>
            </a:r>
          </a:p>
        </p:txBody>
      </p:sp>
      <p:sp>
        <p:nvSpPr>
          <p:cNvPr id="7" name="Rectangle 6"/>
          <p:cNvSpPr/>
          <p:nvPr/>
        </p:nvSpPr>
        <p:spPr>
          <a:xfrm>
            <a:off x="309489" y="1577382"/>
            <a:ext cx="4825219" cy="461665"/>
          </a:xfrm>
          <a:prstGeom prst="rect">
            <a:avLst/>
          </a:prstGeom>
          <a:solidFill>
            <a:srgbClr val="7030A0"/>
          </a:solidFill>
        </p:spPr>
        <p:txBody>
          <a:bodyPr wrap="square">
            <a:spAutoFit/>
          </a:bodyPr>
          <a:lstStyle/>
          <a:p>
            <a:pPr fontAlgn="base"/>
            <a:r>
              <a:rPr lang="en-US" sz="2400" dirty="0">
                <a:solidFill>
                  <a:schemeClr val="bg1"/>
                </a:solidFill>
              </a:rPr>
              <a:t>“preach deliverance to the captives”</a:t>
            </a:r>
          </a:p>
        </p:txBody>
      </p:sp>
      <p:sp>
        <p:nvSpPr>
          <p:cNvPr id="9" name="Rectangle 8"/>
          <p:cNvSpPr/>
          <p:nvPr/>
        </p:nvSpPr>
        <p:spPr>
          <a:xfrm>
            <a:off x="7582486" y="1124871"/>
            <a:ext cx="4119487" cy="1200329"/>
          </a:xfrm>
          <a:prstGeom prst="rect">
            <a:avLst/>
          </a:prstGeom>
          <a:solidFill>
            <a:srgbClr val="7030A0"/>
          </a:solidFill>
        </p:spPr>
        <p:txBody>
          <a:bodyPr wrap="square">
            <a:spAutoFit/>
          </a:bodyPr>
          <a:lstStyle/>
          <a:p>
            <a:pPr fontAlgn="base"/>
            <a:r>
              <a:rPr lang="en-US" sz="2400" dirty="0">
                <a:solidFill>
                  <a:schemeClr val="bg1"/>
                </a:solidFill>
              </a:rPr>
              <a:t>His gospel would deliver those in spirit prison as well as those in spiritual bondage.</a:t>
            </a:r>
          </a:p>
        </p:txBody>
      </p:sp>
      <p:sp>
        <p:nvSpPr>
          <p:cNvPr id="10" name="Rectangle 9"/>
          <p:cNvSpPr/>
          <p:nvPr/>
        </p:nvSpPr>
        <p:spPr>
          <a:xfrm>
            <a:off x="5523914" y="2856970"/>
            <a:ext cx="6096000" cy="923330"/>
          </a:xfrm>
          <a:prstGeom prst="rect">
            <a:avLst/>
          </a:prstGeom>
          <a:solidFill>
            <a:schemeClr val="accent5">
              <a:lumMod val="50000"/>
            </a:schemeClr>
          </a:solidFill>
        </p:spPr>
        <p:txBody>
          <a:bodyPr>
            <a:spAutoFit/>
          </a:bodyPr>
          <a:lstStyle/>
          <a:p>
            <a:r>
              <a:rPr lang="en-US" i="1" dirty="0">
                <a:solidFill>
                  <a:schemeClr val="bg1"/>
                </a:solidFill>
              </a:rPr>
              <a:t>For Christ also hath once suffered for sins, the just for the unjust,…By which also he went and preached unto the spirits in prison; 1 Peter 3:18-19</a:t>
            </a:r>
          </a:p>
        </p:txBody>
      </p:sp>
      <p:sp>
        <p:nvSpPr>
          <p:cNvPr id="11" name="Right Arrow 10"/>
          <p:cNvSpPr/>
          <p:nvPr/>
        </p:nvSpPr>
        <p:spPr>
          <a:xfrm>
            <a:off x="5824024" y="1547447"/>
            <a:ext cx="1167619" cy="548640"/>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26966" y="4526671"/>
            <a:ext cx="6096000" cy="1477328"/>
          </a:xfrm>
          <a:prstGeom prst="rect">
            <a:avLst/>
          </a:prstGeom>
          <a:solidFill>
            <a:schemeClr val="accent5">
              <a:lumMod val="50000"/>
            </a:schemeClr>
          </a:solidFill>
        </p:spPr>
        <p:txBody>
          <a:bodyPr>
            <a:spAutoFit/>
          </a:bodyPr>
          <a:lstStyle/>
          <a:p>
            <a:r>
              <a:rPr lang="en-US" i="1" dirty="0">
                <a:solidFill>
                  <a:schemeClr val="bg1"/>
                </a:solidFill>
              </a:rPr>
              <a:t>…the Son of God appeared, declaring liberty to the captives who had been faithful;</a:t>
            </a:r>
          </a:p>
          <a:p>
            <a:endParaRPr lang="en-US" i="1" dirty="0">
              <a:solidFill>
                <a:schemeClr val="bg1"/>
              </a:solidFill>
            </a:endParaRPr>
          </a:p>
          <a:p>
            <a:r>
              <a:rPr lang="en-US" b="1" dirty="0">
                <a:solidFill>
                  <a:schemeClr val="bg1"/>
                </a:solidFill>
              </a:rPr>
              <a:t>Those who rejected  </a:t>
            </a:r>
            <a:r>
              <a:rPr lang="en-US" dirty="0">
                <a:solidFill>
                  <a:schemeClr val="bg1"/>
                </a:solidFill>
              </a:rPr>
              <a:t>= Where these were, darkness reigned, but among the righteous there was peace; D&amp;C 138:18-22</a:t>
            </a:r>
            <a:endParaRPr lang="en-US" i="1" dirty="0">
              <a:solidFill>
                <a:schemeClr val="bg1"/>
              </a:solidFill>
            </a:endParaRPr>
          </a:p>
        </p:txBody>
      </p:sp>
      <p:pic>
        <p:nvPicPr>
          <p:cNvPr id="21506" name="Picture 2" descr="Image result for broken chains animated"/>
          <p:cNvPicPr>
            <a:picLocks noChangeAspect="1" noChangeArrowheads="1"/>
          </p:cNvPicPr>
          <p:nvPr/>
        </p:nvPicPr>
        <p:blipFill>
          <a:blip r:embed="rId3" cstate="print"/>
          <a:srcRect/>
          <a:stretch>
            <a:fillRect/>
          </a:stretch>
        </p:blipFill>
        <p:spPr bwMode="auto">
          <a:xfrm>
            <a:off x="808879" y="2889470"/>
            <a:ext cx="4085309" cy="2723540"/>
          </a:xfrm>
          <a:prstGeom prst="rect">
            <a:avLst/>
          </a:prstGeom>
          <a:noFill/>
        </p:spPr>
      </p:pic>
      <p:sp>
        <p:nvSpPr>
          <p:cNvPr id="13" name="TextBox 12"/>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506"/>
                                        </p:tgtEl>
                                        <p:attrNameLst>
                                          <p:attrName>style.visibility</p:attrName>
                                        </p:attrNameLst>
                                      </p:cBhvr>
                                      <p:to>
                                        <p:strVal val="visible"/>
                                      </p:to>
                                    </p:set>
                                    <p:animEffect transition="in" filter="fade">
                                      <p:cBhvr>
                                        <p:cTn id="21" dur="2000"/>
                                        <p:tgtEl>
                                          <p:spTgt spid="215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4:14-21; Isaiah 61:1-2</a:t>
            </a:r>
          </a:p>
        </p:txBody>
      </p:sp>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Summary of His Earthly Mission and Atoning Sacrifice</a:t>
            </a:r>
          </a:p>
        </p:txBody>
      </p:sp>
      <p:sp>
        <p:nvSpPr>
          <p:cNvPr id="7" name="Rectangle 6"/>
          <p:cNvSpPr/>
          <p:nvPr/>
        </p:nvSpPr>
        <p:spPr>
          <a:xfrm>
            <a:off x="309490" y="1577382"/>
            <a:ext cx="3657600" cy="461665"/>
          </a:xfrm>
          <a:prstGeom prst="rect">
            <a:avLst/>
          </a:prstGeom>
          <a:solidFill>
            <a:schemeClr val="bg2">
              <a:lumMod val="50000"/>
            </a:schemeClr>
          </a:solidFill>
          <a:ln>
            <a:solidFill>
              <a:schemeClr val="tx1"/>
            </a:solidFill>
          </a:ln>
        </p:spPr>
        <p:txBody>
          <a:bodyPr wrap="square">
            <a:spAutoFit/>
          </a:bodyPr>
          <a:lstStyle/>
          <a:p>
            <a:pPr fontAlgn="base"/>
            <a:r>
              <a:rPr lang="en-US" sz="2400" dirty="0">
                <a:solidFill>
                  <a:schemeClr val="bg1"/>
                </a:solidFill>
              </a:rPr>
              <a:t>Provide “sight to the blind”</a:t>
            </a:r>
          </a:p>
        </p:txBody>
      </p:sp>
      <p:sp>
        <p:nvSpPr>
          <p:cNvPr id="9" name="Rectangle 8"/>
          <p:cNvSpPr/>
          <p:nvPr/>
        </p:nvSpPr>
        <p:spPr>
          <a:xfrm>
            <a:off x="6865033" y="1293683"/>
            <a:ext cx="4119487" cy="1200329"/>
          </a:xfrm>
          <a:prstGeom prst="rect">
            <a:avLst/>
          </a:prstGeom>
          <a:solidFill>
            <a:schemeClr val="bg2">
              <a:lumMod val="50000"/>
            </a:schemeClr>
          </a:solidFill>
          <a:ln>
            <a:solidFill>
              <a:schemeClr val="tx1"/>
            </a:solidFill>
          </a:ln>
        </p:spPr>
        <p:txBody>
          <a:bodyPr wrap="square">
            <a:spAutoFit/>
          </a:bodyPr>
          <a:lstStyle/>
          <a:p>
            <a:pPr fontAlgn="base"/>
            <a:r>
              <a:rPr lang="en-US" sz="2400" dirty="0">
                <a:solidFill>
                  <a:schemeClr val="bg1"/>
                </a:solidFill>
              </a:rPr>
              <a:t>He would miraculously restore physical and spiritual sight. had!</a:t>
            </a:r>
          </a:p>
        </p:txBody>
      </p:sp>
      <p:sp>
        <p:nvSpPr>
          <p:cNvPr id="10" name="Rectangle 9"/>
          <p:cNvSpPr/>
          <p:nvPr/>
        </p:nvSpPr>
        <p:spPr>
          <a:xfrm>
            <a:off x="5608320" y="3869844"/>
            <a:ext cx="6096000" cy="923330"/>
          </a:xfrm>
          <a:prstGeom prst="rect">
            <a:avLst/>
          </a:prstGeom>
          <a:solidFill>
            <a:schemeClr val="accent6">
              <a:lumMod val="50000"/>
            </a:schemeClr>
          </a:solidFill>
        </p:spPr>
        <p:txBody>
          <a:bodyPr>
            <a:spAutoFit/>
          </a:bodyPr>
          <a:lstStyle/>
          <a:p>
            <a:r>
              <a:rPr lang="en-US" i="1" dirty="0">
                <a:solidFill>
                  <a:schemeClr val="bg1"/>
                </a:solidFill>
              </a:rPr>
              <a:t>Then was brought unto him one possessed with a devil, </a:t>
            </a:r>
            <a:r>
              <a:rPr lang="en-US" b="1" i="1" dirty="0">
                <a:solidFill>
                  <a:schemeClr val="bg1"/>
                </a:solidFill>
              </a:rPr>
              <a:t>blind</a:t>
            </a:r>
            <a:r>
              <a:rPr lang="en-US" i="1" dirty="0">
                <a:solidFill>
                  <a:schemeClr val="bg1"/>
                </a:solidFill>
              </a:rPr>
              <a:t>, and dumb: and he healed him, insomuch that </a:t>
            </a:r>
            <a:r>
              <a:rPr lang="en-US" i="1" dirty="0" err="1">
                <a:solidFill>
                  <a:schemeClr val="bg1"/>
                </a:solidFill>
              </a:rPr>
              <a:t>the</a:t>
            </a:r>
            <a:r>
              <a:rPr lang="en-US" b="1" i="1" dirty="0" err="1">
                <a:solidFill>
                  <a:schemeClr val="bg1"/>
                </a:solidFill>
              </a:rPr>
              <a:t>blind</a:t>
            </a:r>
            <a:r>
              <a:rPr lang="en-US" i="1" dirty="0">
                <a:solidFill>
                  <a:schemeClr val="bg1"/>
                </a:solidFill>
              </a:rPr>
              <a:t> and dumb both </a:t>
            </a:r>
            <a:r>
              <a:rPr lang="en-US" i="1" dirty="0" err="1">
                <a:solidFill>
                  <a:schemeClr val="bg1"/>
                </a:solidFill>
              </a:rPr>
              <a:t>spake</a:t>
            </a:r>
            <a:r>
              <a:rPr lang="en-US" i="1" dirty="0">
                <a:solidFill>
                  <a:schemeClr val="bg1"/>
                </a:solidFill>
              </a:rPr>
              <a:t> and saw. Matthew 12:22</a:t>
            </a:r>
          </a:p>
        </p:txBody>
      </p:sp>
      <p:sp>
        <p:nvSpPr>
          <p:cNvPr id="11" name="Right Arrow 10"/>
          <p:cNvSpPr/>
          <p:nvPr/>
        </p:nvSpPr>
        <p:spPr>
          <a:xfrm>
            <a:off x="4614202" y="1519311"/>
            <a:ext cx="1167619" cy="548640"/>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inistry_Of_Healing_02.jpg"/>
          <p:cNvPicPr>
            <a:picLocks noChangeAspect="1"/>
          </p:cNvPicPr>
          <p:nvPr/>
        </p:nvPicPr>
        <p:blipFill>
          <a:blip r:embed="rId3" cstate="print"/>
          <a:stretch>
            <a:fillRect/>
          </a:stretch>
        </p:blipFill>
        <p:spPr>
          <a:xfrm>
            <a:off x="1363882" y="2424821"/>
            <a:ext cx="3949700" cy="3949700"/>
          </a:xfrm>
          <a:prstGeom prst="rect">
            <a:avLst/>
          </a:prstGeom>
        </p:spPr>
      </p:pic>
      <p:sp>
        <p:nvSpPr>
          <p:cNvPr id="14" name="TextBox 13"/>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4:14-21; Isaiah 61:1-2</a:t>
            </a:r>
          </a:p>
        </p:txBody>
      </p:sp>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Summary of His Earthly Mission and Atoning Sacrifice</a:t>
            </a:r>
          </a:p>
        </p:txBody>
      </p:sp>
      <p:sp>
        <p:nvSpPr>
          <p:cNvPr id="7" name="Rectangle 6"/>
          <p:cNvSpPr/>
          <p:nvPr/>
        </p:nvSpPr>
        <p:spPr>
          <a:xfrm>
            <a:off x="309489" y="1577382"/>
            <a:ext cx="4825219" cy="461665"/>
          </a:xfrm>
          <a:prstGeom prst="rect">
            <a:avLst/>
          </a:prstGeom>
          <a:solidFill>
            <a:schemeClr val="accent6">
              <a:lumMod val="75000"/>
            </a:schemeClr>
          </a:solidFill>
        </p:spPr>
        <p:txBody>
          <a:bodyPr wrap="square">
            <a:spAutoFit/>
          </a:bodyPr>
          <a:lstStyle/>
          <a:p>
            <a:pPr fontAlgn="base"/>
            <a:r>
              <a:rPr lang="en-US" sz="2400" dirty="0">
                <a:solidFill>
                  <a:schemeClr val="bg1"/>
                </a:solidFill>
              </a:rPr>
              <a:t>“set at liberty them that are bruised”</a:t>
            </a:r>
          </a:p>
        </p:txBody>
      </p:sp>
      <p:sp>
        <p:nvSpPr>
          <p:cNvPr id="9" name="Rectangle 8"/>
          <p:cNvSpPr/>
          <p:nvPr/>
        </p:nvSpPr>
        <p:spPr>
          <a:xfrm>
            <a:off x="7427741" y="871652"/>
            <a:ext cx="4119487" cy="1938992"/>
          </a:xfrm>
          <a:prstGeom prst="rect">
            <a:avLst/>
          </a:prstGeom>
          <a:solidFill>
            <a:schemeClr val="accent6">
              <a:lumMod val="75000"/>
            </a:schemeClr>
          </a:solidFill>
        </p:spPr>
        <p:txBody>
          <a:bodyPr wrap="square">
            <a:spAutoFit/>
          </a:bodyPr>
          <a:lstStyle/>
          <a:p>
            <a:pPr fontAlgn="base"/>
            <a:r>
              <a:rPr lang="en-US" sz="2400" dirty="0">
                <a:solidFill>
                  <a:schemeClr val="bg1"/>
                </a:solidFill>
              </a:rPr>
              <a:t>Fulfilling the promise to Mother Eve that her posterity, whose heels were bruised by the serpent, would have power to crush the serpent’s head</a:t>
            </a:r>
          </a:p>
        </p:txBody>
      </p:sp>
      <p:sp>
        <p:nvSpPr>
          <p:cNvPr id="10" name="Rectangle 9"/>
          <p:cNvSpPr/>
          <p:nvPr/>
        </p:nvSpPr>
        <p:spPr>
          <a:xfrm>
            <a:off x="712764" y="3771370"/>
            <a:ext cx="6096000" cy="923330"/>
          </a:xfrm>
          <a:prstGeom prst="rect">
            <a:avLst/>
          </a:prstGeom>
          <a:solidFill>
            <a:schemeClr val="accent6">
              <a:lumMod val="60000"/>
              <a:lumOff val="40000"/>
            </a:schemeClr>
          </a:solidFill>
        </p:spPr>
        <p:txBody>
          <a:bodyPr>
            <a:spAutoFit/>
          </a:bodyPr>
          <a:lstStyle/>
          <a:p>
            <a:r>
              <a:rPr lang="en-US" dirty="0"/>
              <a:t>And I will put enmity between thee and the woman, and between thy seed and her seed; it shall bruise thy head, and thou </a:t>
            </a:r>
            <a:r>
              <a:rPr lang="en-US" dirty="0" err="1"/>
              <a:t>shalt</a:t>
            </a:r>
            <a:r>
              <a:rPr lang="en-US" dirty="0"/>
              <a:t> bruise his heel.</a:t>
            </a:r>
            <a:endParaRPr lang="en-US" i="1" dirty="0">
              <a:solidFill>
                <a:schemeClr val="bg1"/>
              </a:solidFill>
            </a:endParaRPr>
          </a:p>
        </p:txBody>
      </p:sp>
      <p:sp>
        <p:nvSpPr>
          <p:cNvPr id="11" name="Right Arrow 10"/>
          <p:cNvSpPr/>
          <p:nvPr/>
        </p:nvSpPr>
        <p:spPr>
          <a:xfrm>
            <a:off x="5824024" y="1547447"/>
            <a:ext cx="1167619" cy="548640"/>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Image result for genesis 3:15"/>
          <p:cNvPicPr>
            <a:picLocks noChangeAspect="1" noChangeArrowheads="1"/>
          </p:cNvPicPr>
          <p:nvPr/>
        </p:nvPicPr>
        <p:blipFill>
          <a:blip r:embed="rId3" cstate="print"/>
          <a:srcRect/>
          <a:stretch>
            <a:fillRect/>
          </a:stretch>
        </p:blipFill>
        <p:spPr bwMode="auto">
          <a:xfrm>
            <a:off x="7203489" y="3424627"/>
            <a:ext cx="4070802" cy="2849563"/>
          </a:xfrm>
          <a:prstGeom prst="rect">
            <a:avLst/>
          </a:prstGeom>
          <a:noFill/>
        </p:spPr>
      </p:pic>
      <p:sp>
        <p:nvSpPr>
          <p:cNvPr id="13" name="TextBox 12"/>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24578"/>
                                        </p:tgtEl>
                                        <p:attrNameLst>
                                          <p:attrName>style.visibility</p:attrName>
                                        </p:attrNameLst>
                                      </p:cBhvr>
                                      <p:to>
                                        <p:strVal val="visible"/>
                                      </p:to>
                                    </p:set>
                                    <p:animEffect transition="in" filter="fade">
                                      <p:cBhvr>
                                        <p:cTn id="24"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488668"/>
            <a:ext cx="3896751" cy="369332"/>
          </a:xfrm>
          <a:prstGeom prst="rect">
            <a:avLst/>
          </a:prstGeom>
          <a:noFill/>
        </p:spPr>
        <p:txBody>
          <a:bodyPr wrap="square" rtlCol="0">
            <a:spAutoFit/>
          </a:bodyPr>
          <a:lstStyle/>
          <a:p>
            <a:r>
              <a:rPr lang="en-US" dirty="0">
                <a:solidFill>
                  <a:schemeClr val="bg1"/>
                </a:solidFill>
              </a:rPr>
              <a:t>Luke 4:14-21; Isaiah 61:1-2</a:t>
            </a:r>
          </a:p>
        </p:txBody>
      </p:sp>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Summary of His Earthly Mission and Atoning Sacrifice</a:t>
            </a:r>
          </a:p>
        </p:txBody>
      </p:sp>
      <p:sp>
        <p:nvSpPr>
          <p:cNvPr id="7" name="Rectangle 6"/>
          <p:cNvSpPr/>
          <p:nvPr/>
        </p:nvSpPr>
        <p:spPr>
          <a:xfrm>
            <a:off x="295421" y="1563314"/>
            <a:ext cx="5233182" cy="461665"/>
          </a:xfrm>
          <a:prstGeom prst="rect">
            <a:avLst/>
          </a:prstGeom>
          <a:solidFill>
            <a:srgbClr val="C00000"/>
          </a:solidFill>
          <a:ln>
            <a:solidFill>
              <a:schemeClr val="tx1"/>
            </a:solidFill>
          </a:ln>
        </p:spPr>
        <p:txBody>
          <a:bodyPr wrap="square">
            <a:spAutoFit/>
          </a:bodyPr>
          <a:lstStyle/>
          <a:p>
            <a:pPr fontAlgn="base"/>
            <a:r>
              <a:rPr lang="en-US" sz="2400" dirty="0">
                <a:solidFill>
                  <a:schemeClr val="bg1"/>
                </a:solidFill>
              </a:rPr>
              <a:t>“preach the acceptable year of the Lord”</a:t>
            </a:r>
          </a:p>
        </p:txBody>
      </p:sp>
      <p:sp>
        <p:nvSpPr>
          <p:cNvPr id="9" name="Rectangle 8"/>
          <p:cNvSpPr/>
          <p:nvPr/>
        </p:nvSpPr>
        <p:spPr>
          <a:xfrm>
            <a:off x="7582486" y="1124871"/>
            <a:ext cx="4119487" cy="1200329"/>
          </a:xfrm>
          <a:prstGeom prst="rect">
            <a:avLst/>
          </a:prstGeom>
          <a:solidFill>
            <a:srgbClr val="C00000"/>
          </a:solidFill>
        </p:spPr>
        <p:txBody>
          <a:bodyPr wrap="square">
            <a:spAutoFit/>
          </a:bodyPr>
          <a:lstStyle/>
          <a:p>
            <a:pPr fontAlgn="base"/>
            <a:r>
              <a:rPr lang="en-US" sz="2400" dirty="0">
                <a:solidFill>
                  <a:schemeClr val="bg1"/>
                </a:solidFill>
              </a:rPr>
              <a:t>To preach that the Lord had begun His ministry, which He had!</a:t>
            </a:r>
          </a:p>
        </p:txBody>
      </p:sp>
      <p:sp>
        <p:nvSpPr>
          <p:cNvPr id="10" name="Rectangle 9"/>
          <p:cNvSpPr/>
          <p:nvPr/>
        </p:nvSpPr>
        <p:spPr>
          <a:xfrm>
            <a:off x="9481624" y="3461881"/>
            <a:ext cx="2447778" cy="2031325"/>
          </a:xfrm>
          <a:prstGeom prst="rect">
            <a:avLst/>
          </a:prstGeom>
          <a:solidFill>
            <a:srgbClr val="FFA3A3"/>
          </a:solidFill>
        </p:spPr>
        <p:txBody>
          <a:bodyPr wrap="square">
            <a:spAutoFit/>
          </a:bodyPr>
          <a:lstStyle/>
          <a:p>
            <a:r>
              <a:rPr lang="en-US" dirty="0"/>
              <a:t>An "acceptable year," or "year of acceptance," is a space of time during which God would be pleased to accept such as repented and turned to him. (</a:t>
            </a:r>
            <a:r>
              <a:rPr lang="en-US" dirty="0" err="1"/>
              <a:t>BibleHub</a:t>
            </a:r>
            <a:r>
              <a:rPr lang="en-US" dirty="0"/>
              <a:t>)</a:t>
            </a:r>
            <a:endParaRPr lang="en-US" i="1" dirty="0"/>
          </a:p>
        </p:txBody>
      </p:sp>
      <p:sp>
        <p:nvSpPr>
          <p:cNvPr id="11" name="Right Arrow 10"/>
          <p:cNvSpPr/>
          <p:nvPr/>
        </p:nvSpPr>
        <p:spPr>
          <a:xfrm>
            <a:off x="5824024" y="1547447"/>
            <a:ext cx="1167619" cy="548640"/>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7003" y="3724816"/>
            <a:ext cx="3029242" cy="1200329"/>
          </a:xfrm>
          <a:prstGeom prst="rect">
            <a:avLst/>
          </a:prstGeom>
          <a:solidFill>
            <a:srgbClr val="FFA3A3"/>
          </a:solidFill>
        </p:spPr>
        <p:txBody>
          <a:bodyPr wrap="square">
            <a:spAutoFit/>
          </a:bodyPr>
          <a:lstStyle/>
          <a:p>
            <a:r>
              <a:rPr lang="en-US" i="1" dirty="0"/>
              <a:t>To proclaim the acceptable year of the </a:t>
            </a:r>
            <a:r>
              <a:rPr lang="en-US" i="1" cap="small" dirty="0"/>
              <a:t>Lord</a:t>
            </a:r>
            <a:r>
              <a:rPr lang="en-US" i="1" dirty="0"/>
              <a:t>, and the day of vengeance of our God; Isaiah 61:2</a:t>
            </a:r>
          </a:p>
        </p:txBody>
      </p:sp>
      <p:pic>
        <p:nvPicPr>
          <p:cNvPr id="14" name="Picture 13" descr="20140202_104243.jpg"/>
          <p:cNvPicPr>
            <a:picLocks noChangeAspect="1"/>
          </p:cNvPicPr>
          <p:nvPr/>
        </p:nvPicPr>
        <p:blipFill>
          <a:blip r:embed="rId3" cstate="print"/>
          <a:stretch>
            <a:fillRect/>
          </a:stretch>
        </p:blipFill>
        <p:spPr>
          <a:xfrm>
            <a:off x="3685735" y="3066757"/>
            <a:ext cx="5353929" cy="3212357"/>
          </a:xfrm>
          <a:prstGeom prst="rect">
            <a:avLst/>
          </a:prstGeom>
        </p:spPr>
      </p:pic>
      <p:sp>
        <p:nvSpPr>
          <p:cNvPr id="15" name="TextBox 14"/>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3"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2249</Words>
  <Application>Microsoft Office PowerPoint</Application>
  <PresentationFormat>Widescreen</PresentationFormat>
  <Paragraphs>176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Aharoni</vt:lpstr>
      <vt:lpstr>Open Sans</vt:lpstr>
      <vt:lpstr>Book Antiqua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46</cp:revision>
  <dcterms:created xsi:type="dcterms:W3CDTF">2016-05-16T13:36:31Z</dcterms:created>
  <dcterms:modified xsi:type="dcterms:W3CDTF">2020-08-27T19:46:47Z</dcterms:modified>
</cp:coreProperties>
</file>