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87" r:id="rId3"/>
    <p:sldId id="288" r:id="rId4"/>
    <p:sldId id="290" r:id="rId5"/>
    <p:sldId id="289" r:id="rId6"/>
    <p:sldId id="291" r:id="rId7"/>
    <p:sldId id="292" r:id="rId8"/>
    <p:sldId id="293" r:id="rId9"/>
    <p:sldId id="294" r:id="rId10"/>
    <p:sldId id="295" r:id="rId11"/>
    <p:sldId id="296" r:id="rId12"/>
    <p:sldId id="297" r:id="rId13"/>
    <p:sldId id="298" r:id="rId14"/>
    <p:sldId id="284" r:id="rId15"/>
    <p:sldId id="285" r:id="rId16"/>
  </p:sldIdLst>
  <p:sldSz cx="12192000" cy="6858000"/>
  <p:notesSz cx="6858000" cy="9144000"/>
  <p:embeddedFontLst>
    <p:embeddedFont>
      <p:font typeface="Berlin Sans FB" panose="020E0602020502020306" pitchFamily="34" charset="0"/>
      <p:regular r:id="rId17"/>
      <p:bold r:id="rId18"/>
    </p:embeddedFont>
    <p:embeddedFont>
      <p:font typeface="Book Antiqua" panose="02040602050305030304"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Open Sans" panose="020B0606030504020204" pitchFamily="34" charset="0"/>
      <p:regular r:id="rId29"/>
      <p:bold r:id="rId30"/>
      <p:italic r:id="rId31"/>
      <p:boldItalic r:id="rId32"/>
    </p:embeddedFont>
    <p:embeddedFont>
      <p:font typeface="Palatino"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Picture 378">
            <a:extLst>
              <a:ext uri="{FF2B5EF4-FFF2-40B4-BE49-F238E27FC236}">
                <a16:creationId xmlns:a16="http://schemas.microsoft.com/office/drawing/2014/main" id="{3CF6A0AA-6EFF-4B32-AC33-CC95A5F01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46</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Trust in the Lord</a:t>
            </a:r>
          </a:p>
          <a:p>
            <a:pPr algn="ctr"/>
            <a:r>
              <a:rPr lang="en-US" sz="6000" dirty="0">
                <a:solidFill>
                  <a:schemeClr val="bg1"/>
                </a:solidFill>
                <a:latin typeface="Berlin Sans FB" panose="020E0602020502020306" pitchFamily="34" charset="0"/>
              </a:rPr>
              <a:t>Luke 5</a:t>
            </a:r>
          </a:p>
        </p:txBody>
      </p:sp>
      <p:grpSp>
        <p:nvGrpSpPr>
          <p:cNvPr id="7" name="Group 6"/>
          <p:cNvGrpSpPr/>
          <p:nvPr/>
        </p:nvGrpSpPr>
        <p:grpSpPr>
          <a:xfrm rot="18958271">
            <a:off x="343084" y="2560042"/>
            <a:ext cx="3016624" cy="1027135"/>
            <a:chOff x="4450976" y="4401677"/>
            <a:chExt cx="3016624" cy="1027135"/>
          </a:xfrm>
        </p:grpSpPr>
        <p:grpSp>
          <p:nvGrpSpPr>
            <p:cNvPr id="8" name="Group 7"/>
            <p:cNvGrpSpPr/>
            <p:nvPr/>
          </p:nvGrpSpPr>
          <p:grpSpPr>
            <a:xfrm>
              <a:off x="4450976" y="4401677"/>
              <a:ext cx="3016624" cy="1027135"/>
              <a:chOff x="3386667" y="4401677"/>
              <a:chExt cx="4080933" cy="1389523"/>
            </a:xfrm>
          </p:grpSpPr>
          <p:sp>
            <p:nvSpPr>
              <p:cNvPr id="10" name="Rounded Rectangle 9"/>
              <p:cNvSpPr/>
              <p:nvPr/>
            </p:nvSpPr>
            <p:spPr>
              <a:xfrm>
                <a:off x="3386667" y="4401677"/>
                <a:ext cx="4080933" cy="13716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781080" y="4435930"/>
                <a:ext cx="1399587" cy="135527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605331" y="4585377"/>
                <a:ext cx="941718" cy="1009149"/>
                <a:chOff x="3605331" y="4585377"/>
                <a:chExt cx="941718" cy="1009149"/>
              </a:xfrm>
            </p:grpSpPr>
            <p:sp>
              <p:nvSpPr>
                <p:cNvPr id="21" name="Oval 20"/>
                <p:cNvSpPr/>
                <p:nvPr/>
              </p:nvSpPr>
              <p:spPr>
                <a:xfrm>
                  <a:off x="3605331" y="458537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80076" y="4630954"/>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40578" y="490604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621086" y="5206762"/>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87283" y="545123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58103" y="535005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03754" y="495460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10800000">
                <a:off x="6350000" y="4526191"/>
                <a:ext cx="941718" cy="1009149"/>
                <a:chOff x="3605331" y="4585377"/>
                <a:chExt cx="941718" cy="1009149"/>
              </a:xfrm>
            </p:grpSpPr>
            <p:sp>
              <p:nvSpPr>
                <p:cNvPr id="14" name="Oval 13"/>
                <p:cNvSpPr/>
                <p:nvPr/>
              </p:nvSpPr>
              <p:spPr>
                <a:xfrm>
                  <a:off x="3605331" y="458537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80076" y="4630954"/>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40578" y="490604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21086" y="5206762"/>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87283" y="545123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58103" y="535005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03754" y="495460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5120376" y="4500823"/>
              <a:ext cx="1753606" cy="461665"/>
            </a:xfrm>
            <a:prstGeom prst="rect">
              <a:avLst/>
            </a:prstGeom>
          </p:spPr>
          <p:txBody>
            <a:bodyPr wrap="square">
              <a:spAutoFit/>
            </a:bodyPr>
            <a:lstStyle/>
            <a:p>
              <a:pPr algn="ctr"/>
              <a:endParaRPr lang="en-US" sz="2400" dirty="0">
                <a:solidFill>
                  <a:srgbClr val="FF0000"/>
                </a:solidFill>
              </a:endParaRPr>
            </a:p>
          </p:txBody>
        </p:sp>
      </p:grpSp>
      <p:grpSp>
        <p:nvGrpSpPr>
          <p:cNvPr id="28" name="Group 27"/>
          <p:cNvGrpSpPr/>
          <p:nvPr/>
        </p:nvGrpSpPr>
        <p:grpSpPr>
          <a:xfrm>
            <a:off x="9145268" y="884645"/>
            <a:ext cx="1937260" cy="2030630"/>
            <a:chOff x="1981200" y="609600"/>
            <a:chExt cx="5943600" cy="4419600"/>
          </a:xfrm>
        </p:grpSpPr>
        <p:sp>
          <p:nvSpPr>
            <p:cNvPr id="29" name="Rectangle 28"/>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Extract 45"/>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619018" y="3916322"/>
            <a:ext cx="4062523" cy="2476612"/>
            <a:chOff x="381000" y="228600"/>
            <a:chExt cx="7977949" cy="4863550"/>
          </a:xfrm>
        </p:grpSpPr>
        <p:grpSp>
          <p:nvGrpSpPr>
            <p:cNvPr id="49" name="Group 165"/>
            <p:cNvGrpSpPr/>
            <p:nvPr/>
          </p:nvGrpSpPr>
          <p:grpSpPr>
            <a:xfrm>
              <a:off x="381000" y="228600"/>
              <a:ext cx="7804836" cy="2811257"/>
              <a:chOff x="533400" y="2971800"/>
              <a:chExt cx="7804836" cy="2811257"/>
            </a:xfrm>
          </p:grpSpPr>
          <p:grpSp>
            <p:nvGrpSpPr>
              <p:cNvPr id="222" name="Group 49"/>
              <p:cNvGrpSpPr/>
              <p:nvPr/>
            </p:nvGrpSpPr>
            <p:grpSpPr>
              <a:xfrm>
                <a:off x="533400" y="3352800"/>
                <a:ext cx="2318436" cy="2430257"/>
                <a:chOff x="1110564" y="792455"/>
                <a:chExt cx="4739687" cy="4968287"/>
              </a:xfrm>
            </p:grpSpPr>
            <p:grpSp>
              <p:nvGrpSpPr>
                <p:cNvPr id="346" name="Group 1"/>
                <p:cNvGrpSpPr/>
                <p:nvPr/>
              </p:nvGrpSpPr>
              <p:grpSpPr>
                <a:xfrm rot="18433119">
                  <a:off x="916210" y="2135953"/>
                  <a:ext cx="3063287" cy="376292"/>
                  <a:chOff x="2819400" y="1600200"/>
                  <a:chExt cx="8458200" cy="381000"/>
                </a:xfrm>
              </p:grpSpPr>
              <p:sp>
                <p:nvSpPr>
                  <p:cNvPr id="371"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9"/>
                <p:cNvGrpSpPr/>
                <p:nvPr/>
              </p:nvGrpSpPr>
              <p:grpSpPr>
                <a:xfrm rot="2494695">
                  <a:off x="2786964" y="2035859"/>
                  <a:ext cx="3063287" cy="376292"/>
                  <a:chOff x="2819400" y="1600200"/>
                  <a:chExt cx="8458200" cy="381000"/>
                </a:xfrm>
              </p:grpSpPr>
              <p:sp>
                <p:nvSpPr>
                  <p:cNvPr id="364"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17"/>
                <p:cNvGrpSpPr/>
                <p:nvPr/>
              </p:nvGrpSpPr>
              <p:grpSpPr>
                <a:xfrm rot="18433119">
                  <a:off x="2897410" y="4040953"/>
                  <a:ext cx="3063287" cy="376292"/>
                  <a:chOff x="2819400" y="1600200"/>
                  <a:chExt cx="8458200" cy="381000"/>
                </a:xfrm>
              </p:grpSpPr>
              <p:sp>
                <p:nvSpPr>
                  <p:cNvPr id="357" name="Flowchart: Summing Junction 1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lowchart: Summing Junction 1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Summing Junction 2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lowchart: Summing Junction 2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lowchart: Summing Junction 2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25"/>
                <p:cNvGrpSpPr/>
                <p:nvPr/>
              </p:nvGrpSpPr>
              <p:grpSpPr>
                <a:xfrm rot="2494695">
                  <a:off x="1110564" y="4169459"/>
                  <a:ext cx="3063287" cy="376292"/>
                  <a:chOff x="2819400" y="1600200"/>
                  <a:chExt cx="8458200" cy="381000"/>
                </a:xfrm>
              </p:grpSpPr>
              <p:sp>
                <p:nvSpPr>
                  <p:cNvPr id="350" name="Flowchart: Summing Junction 34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Summing Junction 35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lowchart: Summing Junction 35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lowchart: Summing Junction 35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lowchart: Summing Junction 35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lowchart: Summing Junction 35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lowchart: Summing Junction 35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 name="Group 33"/>
              <p:cNvGrpSpPr/>
              <p:nvPr/>
            </p:nvGrpSpPr>
            <p:grpSpPr>
              <a:xfrm>
                <a:off x="1524000" y="3429000"/>
                <a:ext cx="2000937" cy="245794"/>
                <a:chOff x="2819400" y="1600200"/>
                <a:chExt cx="8458200" cy="381000"/>
              </a:xfrm>
            </p:grpSpPr>
            <p:sp>
              <p:nvSpPr>
                <p:cNvPr id="339" name="Flowchart: Summing Junction 33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lowchart: Summing Junction 33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lowchart: Summing Junction 34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lowchart: Summing Junction 34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lowchart: Summing Junction 34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lowchart: Summing Junction 34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lowchart: Summing Junction 4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50"/>
              <p:cNvGrpSpPr/>
              <p:nvPr/>
            </p:nvGrpSpPr>
            <p:grpSpPr>
              <a:xfrm>
                <a:off x="2438400" y="3352800"/>
                <a:ext cx="2318436" cy="2430257"/>
                <a:chOff x="1110564" y="792455"/>
                <a:chExt cx="4739687" cy="4968287"/>
              </a:xfrm>
            </p:grpSpPr>
            <p:grpSp>
              <p:nvGrpSpPr>
                <p:cNvPr id="307" name="Group 1"/>
                <p:cNvGrpSpPr/>
                <p:nvPr/>
              </p:nvGrpSpPr>
              <p:grpSpPr>
                <a:xfrm rot="18433119">
                  <a:off x="916210" y="2135953"/>
                  <a:ext cx="3063287" cy="376292"/>
                  <a:chOff x="2819400" y="1600200"/>
                  <a:chExt cx="8458200" cy="381000"/>
                </a:xfrm>
              </p:grpSpPr>
              <p:sp>
                <p:nvSpPr>
                  <p:cNvPr id="332"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9"/>
                <p:cNvGrpSpPr/>
                <p:nvPr/>
              </p:nvGrpSpPr>
              <p:grpSpPr>
                <a:xfrm rot="2494695">
                  <a:off x="2786964" y="2035859"/>
                  <a:ext cx="3063287" cy="376292"/>
                  <a:chOff x="2819400" y="1600200"/>
                  <a:chExt cx="8458200" cy="381000"/>
                </a:xfrm>
              </p:grpSpPr>
              <p:sp>
                <p:nvSpPr>
                  <p:cNvPr id="325" name="Flowchart: Summing Junction 32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Summing Junction 32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Summing Junction 32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Summing Junction 7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lowchart: Summing Junction 7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Summing Junction 7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Summing Junction 7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7"/>
                <p:cNvGrpSpPr/>
                <p:nvPr/>
              </p:nvGrpSpPr>
              <p:grpSpPr>
                <a:xfrm rot="18433119">
                  <a:off x="2897410" y="4040953"/>
                  <a:ext cx="3063287" cy="376292"/>
                  <a:chOff x="2819400" y="1600200"/>
                  <a:chExt cx="8458200" cy="381000"/>
                </a:xfrm>
              </p:grpSpPr>
              <p:sp>
                <p:nvSpPr>
                  <p:cNvPr id="318" name="Flowchart: Summing Junction 31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lowchart: Summing Junction 31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lowchart: Summing Junction 31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lowchart: Summing Junction 32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lowchart: Summing Junction 32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lowchart: Summing Junction 32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lowchart: Summing Junction 32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5"/>
                <p:cNvGrpSpPr/>
                <p:nvPr/>
              </p:nvGrpSpPr>
              <p:grpSpPr>
                <a:xfrm rot="2494695">
                  <a:off x="1110564" y="4169459"/>
                  <a:ext cx="3063287" cy="376292"/>
                  <a:chOff x="2819400" y="1600200"/>
                  <a:chExt cx="8458200" cy="381000"/>
                </a:xfrm>
              </p:grpSpPr>
              <p:sp>
                <p:nvSpPr>
                  <p:cNvPr id="311" name="Flowchart: Summing Junction 3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lowchart: Summing Junction 3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Summing Junction 3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Summing Junction 3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Summing Junction 3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Summing Junction 3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lowchart: Summing Junction 3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5" name="Group 83"/>
              <p:cNvGrpSpPr/>
              <p:nvPr/>
            </p:nvGrpSpPr>
            <p:grpSpPr>
              <a:xfrm>
                <a:off x="4267200" y="3124200"/>
                <a:ext cx="2318436" cy="2430257"/>
                <a:chOff x="1110564" y="792455"/>
                <a:chExt cx="4739687" cy="4968287"/>
              </a:xfrm>
            </p:grpSpPr>
            <p:grpSp>
              <p:nvGrpSpPr>
                <p:cNvPr id="275" name="Group 1"/>
                <p:cNvGrpSpPr/>
                <p:nvPr/>
              </p:nvGrpSpPr>
              <p:grpSpPr>
                <a:xfrm rot="18433119">
                  <a:off x="916210" y="2135953"/>
                  <a:ext cx="3063287" cy="376292"/>
                  <a:chOff x="2819400" y="1600200"/>
                  <a:chExt cx="8458200" cy="381000"/>
                </a:xfrm>
              </p:grpSpPr>
              <p:sp>
                <p:nvSpPr>
                  <p:cNvPr id="300"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9"/>
                <p:cNvGrpSpPr/>
                <p:nvPr/>
              </p:nvGrpSpPr>
              <p:grpSpPr>
                <a:xfrm rot="2494695">
                  <a:off x="2786964" y="2035859"/>
                  <a:ext cx="3063287" cy="376292"/>
                  <a:chOff x="2819400" y="1600200"/>
                  <a:chExt cx="8458200" cy="381000"/>
                </a:xfrm>
              </p:grpSpPr>
              <p:sp>
                <p:nvSpPr>
                  <p:cNvPr id="293" name="Flowchart: Summing Junction 29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lowchart: Summing Junction 29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Summing Junction 10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Summing Junction 10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lowchart: Summing Junction 10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Summing Junction 10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Summing Junction 29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17"/>
                <p:cNvGrpSpPr/>
                <p:nvPr/>
              </p:nvGrpSpPr>
              <p:grpSpPr>
                <a:xfrm rot="18433119">
                  <a:off x="2897410" y="4040953"/>
                  <a:ext cx="3063287" cy="376292"/>
                  <a:chOff x="2819400" y="1600200"/>
                  <a:chExt cx="8458200" cy="381000"/>
                </a:xfrm>
              </p:grpSpPr>
              <p:sp>
                <p:nvSpPr>
                  <p:cNvPr id="286" name="Flowchart: Summing Junction 28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lowchart: Summing Junction 28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Summing Junction 28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lowchart: Summing Junction 28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lowchart: Summing Junction 28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Summing Junction 29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lowchart: Summing Junction 29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5"/>
                <p:cNvGrpSpPr/>
                <p:nvPr/>
              </p:nvGrpSpPr>
              <p:grpSpPr>
                <a:xfrm rot="2494695">
                  <a:off x="1110564" y="4169459"/>
                  <a:ext cx="3063287" cy="376292"/>
                  <a:chOff x="2819400" y="1600200"/>
                  <a:chExt cx="8458200" cy="381000"/>
                </a:xfrm>
              </p:grpSpPr>
              <p:sp>
                <p:nvSpPr>
                  <p:cNvPr id="279" name="Flowchart: Summing Junction 27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lowchart: Summing Junction 27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lowchart: Summing Junction 28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Summing Junction 28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lowchart: Summing Junction 28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lowchart: Summing Junction 28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lowchart: Summing Junction 28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116"/>
              <p:cNvGrpSpPr/>
              <p:nvPr/>
            </p:nvGrpSpPr>
            <p:grpSpPr>
              <a:xfrm>
                <a:off x="6019800" y="2971800"/>
                <a:ext cx="2318436" cy="2430257"/>
                <a:chOff x="1110564" y="792455"/>
                <a:chExt cx="4739687" cy="4968287"/>
              </a:xfrm>
            </p:grpSpPr>
            <p:grpSp>
              <p:nvGrpSpPr>
                <p:cNvPr id="243" name="Group 1"/>
                <p:cNvGrpSpPr/>
                <p:nvPr/>
              </p:nvGrpSpPr>
              <p:grpSpPr>
                <a:xfrm rot="18433119">
                  <a:off x="916210" y="2135953"/>
                  <a:ext cx="3063287" cy="376292"/>
                  <a:chOff x="2819400" y="1600200"/>
                  <a:chExt cx="8458200" cy="381000"/>
                </a:xfrm>
              </p:grpSpPr>
              <p:sp>
                <p:nvSpPr>
                  <p:cNvPr id="268"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9"/>
                <p:cNvGrpSpPr/>
                <p:nvPr/>
              </p:nvGrpSpPr>
              <p:grpSpPr>
                <a:xfrm rot="2494695">
                  <a:off x="2786964" y="2035859"/>
                  <a:ext cx="3063287" cy="376292"/>
                  <a:chOff x="2819400" y="1600200"/>
                  <a:chExt cx="8458200" cy="381000"/>
                </a:xfrm>
              </p:grpSpPr>
              <p:sp>
                <p:nvSpPr>
                  <p:cNvPr id="261" name="Flowchart: Summing Junction 26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Summing Junction 26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Summing Junction 26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Summing Junction 26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lowchart: Summing Junction 26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Summing Junction 26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Summing Junction 26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7"/>
                <p:cNvGrpSpPr/>
                <p:nvPr/>
              </p:nvGrpSpPr>
              <p:grpSpPr>
                <a:xfrm rot="18433119">
                  <a:off x="2897410" y="4040953"/>
                  <a:ext cx="3063287" cy="376292"/>
                  <a:chOff x="2819400" y="1600200"/>
                  <a:chExt cx="8458200" cy="381000"/>
                </a:xfrm>
              </p:grpSpPr>
              <p:sp>
                <p:nvSpPr>
                  <p:cNvPr id="254" name="Flowchart: Summing Junction 25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Summing Junction 25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Summing Junction 25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Summing Junction 25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lowchart: Summing Junction 25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Summing Junction 25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Summing Junction 25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5"/>
                <p:cNvGrpSpPr/>
                <p:nvPr/>
              </p:nvGrpSpPr>
              <p:grpSpPr>
                <a:xfrm rot="2494695">
                  <a:off x="1110564" y="4169459"/>
                  <a:ext cx="3063287" cy="376292"/>
                  <a:chOff x="2819400" y="1600200"/>
                  <a:chExt cx="8458200" cy="381000"/>
                </a:xfrm>
              </p:grpSpPr>
              <p:sp>
                <p:nvSpPr>
                  <p:cNvPr id="247" name="Flowchart: Summing Junction 24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Summing Junction 24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Summing Junction 24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Summing Junction 24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Summing Junction 25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Summing Junction 25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Summing Junction 25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149"/>
              <p:cNvGrpSpPr/>
              <p:nvPr/>
            </p:nvGrpSpPr>
            <p:grpSpPr>
              <a:xfrm rot="21046076">
                <a:off x="3352800" y="3352800"/>
                <a:ext cx="2000937" cy="245794"/>
                <a:chOff x="2819400" y="1600200"/>
                <a:chExt cx="8458200" cy="381000"/>
              </a:xfrm>
            </p:grpSpPr>
            <p:sp>
              <p:nvSpPr>
                <p:cNvPr id="236" name="Flowchart: Summing Junction 23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Summing Junction 23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Summing Junction 23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Summing Junction 23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Summing Junction 23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lowchart: Summing Junction 24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Summing Junction 24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57"/>
              <p:cNvGrpSpPr/>
              <p:nvPr/>
            </p:nvGrpSpPr>
            <p:grpSpPr>
              <a:xfrm rot="21046076">
                <a:off x="5188357" y="3130716"/>
                <a:ext cx="2000937" cy="245794"/>
                <a:chOff x="2819400" y="1600200"/>
                <a:chExt cx="8458200" cy="381000"/>
              </a:xfrm>
            </p:grpSpPr>
            <p:sp>
              <p:nvSpPr>
                <p:cNvPr id="229" name="Flowchart: Summing Junction 22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Summing Junction 22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Summing Junction 23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Summing Junction 23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Summing Junction 23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lowchart: Summing Junction 23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Summing Junction 23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p:cNvGrpSpPr/>
            <p:nvPr/>
          </p:nvGrpSpPr>
          <p:grpSpPr>
            <a:xfrm rot="10800000">
              <a:off x="6040513" y="2280893"/>
              <a:ext cx="2318436" cy="2430257"/>
              <a:chOff x="1110564" y="792455"/>
              <a:chExt cx="4739687" cy="4968287"/>
            </a:xfrm>
          </p:grpSpPr>
          <p:grpSp>
            <p:nvGrpSpPr>
              <p:cNvPr id="190" name="Group 1"/>
              <p:cNvGrpSpPr/>
              <p:nvPr/>
            </p:nvGrpSpPr>
            <p:grpSpPr>
              <a:xfrm rot="18433119">
                <a:off x="916210" y="2135953"/>
                <a:ext cx="3063287" cy="376292"/>
                <a:chOff x="2819400" y="1600200"/>
                <a:chExt cx="8458200" cy="381000"/>
              </a:xfrm>
            </p:grpSpPr>
            <p:sp>
              <p:nvSpPr>
                <p:cNvPr id="215"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9"/>
              <p:cNvGrpSpPr/>
              <p:nvPr/>
            </p:nvGrpSpPr>
            <p:grpSpPr>
              <a:xfrm rot="2494695">
                <a:off x="2786964" y="2035859"/>
                <a:ext cx="3063287" cy="376292"/>
                <a:chOff x="2819400" y="1600200"/>
                <a:chExt cx="8458200" cy="381000"/>
              </a:xfrm>
            </p:grpSpPr>
            <p:sp>
              <p:nvSpPr>
                <p:cNvPr id="208"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7"/>
              <p:cNvGrpSpPr/>
              <p:nvPr/>
            </p:nvGrpSpPr>
            <p:grpSpPr>
              <a:xfrm rot="18433119">
                <a:off x="2897410" y="4040953"/>
                <a:ext cx="3063287" cy="376292"/>
                <a:chOff x="2819400" y="1600200"/>
                <a:chExt cx="8458200" cy="381000"/>
              </a:xfrm>
            </p:grpSpPr>
            <p:sp>
              <p:nvSpPr>
                <p:cNvPr id="201" name="Flowchart: Summing Junction 20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Summing Junction 20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Summing Junction 20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Summing Junction 20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Summing Junction 20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25"/>
              <p:cNvGrpSpPr/>
              <p:nvPr/>
            </p:nvGrpSpPr>
            <p:grpSpPr>
              <a:xfrm rot="2494695">
                <a:off x="1110564" y="4169459"/>
                <a:ext cx="3063287" cy="376292"/>
                <a:chOff x="2819400" y="1600200"/>
                <a:chExt cx="8458200" cy="381000"/>
              </a:xfrm>
            </p:grpSpPr>
            <p:sp>
              <p:nvSpPr>
                <p:cNvPr id="194" name="Flowchart: Summing Junction 2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Summing Junction 19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Summing Junction 19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Summing Junction 19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Summing Junction 19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Summing Junction 19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Summing Junction 19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33"/>
            <p:cNvGrpSpPr/>
            <p:nvPr/>
          </p:nvGrpSpPr>
          <p:grpSpPr>
            <a:xfrm rot="10800000">
              <a:off x="5367412" y="4389156"/>
              <a:ext cx="2000937" cy="245794"/>
              <a:chOff x="2819400" y="1600200"/>
              <a:chExt cx="8458200" cy="381000"/>
            </a:xfrm>
          </p:grpSpPr>
          <p:sp>
            <p:nvSpPr>
              <p:cNvPr id="183" name="Flowchart: Summing Junction 18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Summing Junction 18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Summing Junction 18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Summing Junction 18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Summing Junction 18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Summing Junction 18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Summing Junction 18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0"/>
            <p:cNvGrpSpPr/>
            <p:nvPr/>
          </p:nvGrpSpPr>
          <p:grpSpPr>
            <a:xfrm rot="10800000">
              <a:off x="4135513" y="2280893"/>
              <a:ext cx="2318436" cy="2430257"/>
              <a:chOff x="1110564" y="792455"/>
              <a:chExt cx="4739687" cy="4968287"/>
            </a:xfrm>
          </p:grpSpPr>
          <p:grpSp>
            <p:nvGrpSpPr>
              <p:cNvPr id="151" name="Group 1"/>
              <p:cNvGrpSpPr/>
              <p:nvPr/>
            </p:nvGrpSpPr>
            <p:grpSpPr>
              <a:xfrm rot="18433119">
                <a:off x="916210" y="2135953"/>
                <a:ext cx="3063287" cy="376292"/>
                <a:chOff x="2819400" y="1600200"/>
                <a:chExt cx="8458200" cy="381000"/>
              </a:xfrm>
            </p:grpSpPr>
            <p:sp>
              <p:nvSpPr>
                <p:cNvPr id="176"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9"/>
              <p:cNvGrpSpPr/>
              <p:nvPr/>
            </p:nvGrpSpPr>
            <p:grpSpPr>
              <a:xfrm rot="2494695">
                <a:off x="2786964" y="2035859"/>
                <a:ext cx="3063287" cy="376292"/>
                <a:chOff x="2819400" y="1600200"/>
                <a:chExt cx="8458200" cy="381000"/>
              </a:xfrm>
            </p:grpSpPr>
            <p:sp>
              <p:nvSpPr>
                <p:cNvPr id="169" name="Flowchart: Summing Junction 16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Summing Junction 16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Summing Junction 17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Summing Junction 17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Summing Junction 17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Summing Junction 17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Summing Junction 17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7"/>
              <p:cNvGrpSpPr/>
              <p:nvPr/>
            </p:nvGrpSpPr>
            <p:grpSpPr>
              <a:xfrm rot="18433119">
                <a:off x="2897410" y="4040953"/>
                <a:ext cx="3063287" cy="376292"/>
                <a:chOff x="2819400" y="1600200"/>
                <a:chExt cx="8458200" cy="381000"/>
              </a:xfrm>
            </p:grpSpPr>
            <p:sp>
              <p:nvSpPr>
                <p:cNvPr id="162" name="Flowchart: Summing Junction 16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Summing Junction 16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Summing Junction 16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Summing Junction 16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Summing Junction 16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Summing Junction 16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Summing Junction 16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25"/>
              <p:cNvGrpSpPr/>
              <p:nvPr/>
            </p:nvGrpSpPr>
            <p:grpSpPr>
              <a:xfrm rot="2494695">
                <a:off x="1110564" y="4169459"/>
                <a:ext cx="3063287" cy="376292"/>
                <a:chOff x="2819400" y="1600200"/>
                <a:chExt cx="8458200" cy="381000"/>
              </a:xfrm>
            </p:grpSpPr>
            <p:sp>
              <p:nvSpPr>
                <p:cNvPr id="155" name="Flowchart: Summing Junction 5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Summing Junction 5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Summing Junction 5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Summing Junction 5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Summing Junction 15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Summing Junction 15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Summing Junction 16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83"/>
            <p:cNvGrpSpPr/>
            <p:nvPr/>
          </p:nvGrpSpPr>
          <p:grpSpPr>
            <a:xfrm rot="10800000">
              <a:off x="2306713" y="2509493"/>
              <a:ext cx="2318436" cy="2430257"/>
              <a:chOff x="1110564" y="792455"/>
              <a:chExt cx="4739687" cy="4968287"/>
            </a:xfrm>
          </p:grpSpPr>
          <p:grpSp>
            <p:nvGrpSpPr>
              <p:cNvPr id="119" name="Group 1"/>
              <p:cNvGrpSpPr/>
              <p:nvPr/>
            </p:nvGrpSpPr>
            <p:grpSpPr>
              <a:xfrm rot="18433119">
                <a:off x="916210" y="2135953"/>
                <a:ext cx="3063287" cy="376292"/>
                <a:chOff x="2819400" y="1600200"/>
                <a:chExt cx="8458200" cy="381000"/>
              </a:xfrm>
            </p:grpSpPr>
            <p:sp>
              <p:nvSpPr>
                <p:cNvPr id="144"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9"/>
              <p:cNvGrpSpPr/>
              <p:nvPr/>
            </p:nvGrpSpPr>
            <p:grpSpPr>
              <a:xfrm rot="2494695">
                <a:off x="2786964" y="2035859"/>
                <a:ext cx="3063287" cy="376292"/>
                <a:chOff x="2819400" y="1600200"/>
                <a:chExt cx="8458200" cy="381000"/>
              </a:xfrm>
            </p:grpSpPr>
            <p:sp>
              <p:nvSpPr>
                <p:cNvPr id="137" name="Flowchart: Summing Junction 13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Summing Junction 13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Summing Junction 13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umming Junction 13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Summing Junction 14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Summing Junction 14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Summing Junction 14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7"/>
              <p:cNvGrpSpPr/>
              <p:nvPr/>
            </p:nvGrpSpPr>
            <p:grpSpPr>
              <a:xfrm rot="18433119">
                <a:off x="2897410" y="4040953"/>
                <a:ext cx="3063287" cy="376292"/>
                <a:chOff x="2819400" y="1600200"/>
                <a:chExt cx="8458200" cy="381000"/>
              </a:xfrm>
            </p:grpSpPr>
            <p:sp>
              <p:nvSpPr>
                <p:cNvPr id="130" name="Flowchart: Summing Junction 12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Summing Junction 13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Summing Junction 13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Summing Junction 13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Summing Junction 13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Summing Junction 13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Summing Junction 13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25"/>
              <p:cNvGrpSpPr/>
              <p:nvPr/>
            </p:nvGrpSpPr>
            <p:grpSpPr>
              <a:xfrm rot="2494695">
                <a:off x="1110564" y="4169459"/>
                <a:ext cx="3063287" cy="376292"/>
                <a:chOff x="2819400" y="1600200"/>
                <a:chExt cx="8458200" cy="381000"/>
              </a:xfrm>
            </p:grpSpPr>
            <p:sp>
              <p:nvSpPr>
                <p:cNvPr id="123" name="Flowchart: Summing Junction 12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Summing Junction 12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Summing Junction 12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Summing Junction 12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Summing Junction 12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Summing Junction 12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Summing Junction 12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116"/>
            <p:cNvGrpSpPr/>
            <p:nvPr/>
          </p:nvGrpSpPr>
          <p:grpSpPr>
            <a:xfrm rot="10800000">
              <a:off x="554113" y="2661893"/>
              <a:ext cx="2318436" cy="2430257"/>
              <a:chOff x="1110564" y="792455"/>
              <a:chExt cx="4739687" cy="4968287"/>
            </a:xfrm>
          </p:grpSpPr>
          <p:grpSp>
            <p:nvGrpSpPr>
              <p:cNvPr id="87" name="Group 1"/>
              <p:cNvGrpSpPr/>
              <p:nvPr/>
            </p:nvGrpSpPr>
            <p:grpSpPr>
              <a:xfrm rot="18433119">
                <a:off x="916210" y="2135953"/>
                <a:ext cx="3063287" cy="376292"/>
                <a:chOff x="2819400" y="1600200"/>
                <a:chExt cx="8458200" cy="381000"/>
              </a:xfrm>
            </p:grpSpPr>
            <p:sp>
              <p:nvSpPr>
                <p:cNvPr id="112"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9"/>
              <p:cNvGrpSpPr/>
              <p:nvPr/>
            </p:nvGrpSpPr>
            <p:grpSpPr>
              <a:xfrm rot="2494695">
                <a:off x="2786964" y="2035859"/>
                <a:ext cx="3063287" cy="376292"/>
                <a:chOff x="2819400" y="1600200"/>
                <a:chExt cx="8458200" cy="381000"/>
              </a:xfrm>
            </p:grpSpPr>
            <p:sp>
              <p:nvSpPr>
                <p:cNvPr id="105" name="Flowchart: Summing Junction 10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Summing Junction 10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Summing Junction 10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Summing Junction 10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Summing Junction 10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Summing Junction 10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Summing Junction 11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7"/>
              <p:cNvGrpSpPr/>
              <p:nvPr/>
            </p:nvGrpSpPr>
            <p:grpSpPr>
              <a:xfrm rot="18433119">
                <a:off x="2897410" y="4040953"/>
                <a:ext cx="3063287" cy="376292"/>
                <a:chOff x="2819400" y="1600200"/>
                <a:chExt cx="8458200" cy="381000"/>
              </a:xfrm>
            </p:grpSpPr>
            <p:sp>
              <p:nvSpPr>
                <p:cNvPr id="98" name="Flowchart: Summing Junction 9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Summing Junction 9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Summing Junction 9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Summing Junction 10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Summing Junction 10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Summing Junction 10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Summing Junction 10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5"/>
              <p:cNvGrpSpPr/>
              <p:nvPr/>
            </p:nvGrpSpPr>
            <p:grpSpPr>
              <a:xfrm rot="2494695">
                <a:off x="1110564" y="4169459"/>
                <a:ext cx="3063287" cy="376292"/>
                <a:chOff x="2819400" y="1600200"/>
                <a:chExt cx="8458200" cy="381000"/>
              </a:xfrm>
            </p:grpSpPr>
            <p:sp>
              <p:nvSpPr>
                <p:cNvPr id="91" name="Flowchart: Summing Junction 9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Summing Junction 9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Summing Junction 9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Summing Junction 9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Summing Junction 9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Summing Junction 9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Summing Junction 9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149"/>
            <p:cNvGrpSpPr/>
            <p:nvPr/>
          </p:nvGrpSpPr>
          <p:grpSpPr>
            <a:xfrm rot="10246076">
              <a:off x="3538612" y="4465356"/>
              <a:ext cx="2000937" cy="245794"/>
              <a:chOff x="2819400" y="1600200"/>
              <a:chExt cx="8458200" cy="381000"/>
            </a:xfrm>
          </p:grpSpPr>
          <p:sp>
            <p:nvSpPr>
              <p:cNvPr id="80" name="Flowchart: Summing Junction 7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umming Junction 8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Summing Junction 8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Summing Junction 8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Summing Junction 8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Summing Junction 8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Summing Junction 8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57"/>
            <p:cNvGrpSpPr/>
            <p:nvPr/>
          </p:nvGrpSpPr>
          <p:grpSpPr>
            <a:xfrm rot="10246076">
              <a:off x="1703055" y="4687440"/>
              <a:ext cx="2000937" cy="245794"/>
              <a:chOff x="2819400" y="1600200"/>
              <a:chExt cx="8458200" cy="381000"/>
            </a:xfrm>
          </p:grpSpPr>
          <p:sp>
            <p:nvSpPr>
              <p:cNvPr id="73" name="Flowchart: Summing Junction 7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Summing Junction 7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Summing Junction 7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Summing Junction 7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Summing Junction 7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Summing Junction 7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Summing Junction 7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57"/>
            <p:cNvGrpSpPr/>
            <p:nvPr/>
          </p:nvGrpSpPr>
          <p:grpSpPr>
            <a:xfrm rot="16200000">
              <a:off x="-267970" y="2782572"/>
              <a:ext cx="2000937" cy="245794"/>
              <a:chOff x="2819400" y="1600200"/>
              <a:chExt cx="8458200" cy="381000"/>
            </a:xfrm>
          </p:grpSpPr>
          <p:sp>
            <p:nvSpPr>
              <p:cNvPr id="66" name="Flowchart: Summing Junction 6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Summing Junction 6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Summing Junction 6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umming Junction 6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Summing Junction 6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umming Junction 7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57"/>
            <p:cNvGrpSpPr/>
            <p:nvPr/>
          </p:nvGrpSpPr>
          <p:grpSpPr>
            <a:xfrm rot="16200000">
              <a:off x="7047230" y="2249172"/>
              <a:ext cx="2000937" cy="245794"/>
              <a:chOff x="2819400" y="1600200"/>
              <a:chExt cx="8458200" cy="381000"/>
            </a:xfrm>
          </p:grpSpPr>
          <p:sp>
            <p:nvSpPr>
              <p:cNvPr id="59" name="Flowchart: Summing Junction 5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Summing Junction 5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umming Junction 6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Summing Junction 6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Summing Junction 6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umming Junction 6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2979150" y="3654496"/>
            <a:ext cx="4594317" cy="2031325"/>
          </a:xfrm>
          <a:prstGeom prst="rect">
            <a:avLst/>
          </a:prstGeom>
        </p:spPr>
        <p:txBody>
          <a:bodyPr wrap="square">
            <a:spAutoFit/>
          </a:bodyPr>
          <a:lstStyle/>
          <a:p>
            <a:pPr fontAlgn="base"/>
            <a:r>
              <a:rPr lang="en-US" i="1" dirty="0">
                <a:solidFill>
                  <a:schemeClr val="bg1"/>
                </a:solidFill>
                <a:latin typeface="Palatino"/>
              </a:rPr>
              <a:t>Trust in the </a:t>
            </a:r>
            <a:r>
              <a:rPr lang="en-US" i="1" cap="small" dirty="0">
                <a:solidFill>
                  <a:schemeClr val="bg1"/>
                </a:solidFill>
                <a:latin typeface="Palatino"/>
              </a:rPr>
              <a:t>Lord</a:t>
            </a:r>
            <a:r>
              <a:rPr lang="en-US" i="1" dirty="0">
                <a:solidFill>
                  <a:schemeClr val="bg1"/>
                </a:solidFill>
                <a:latin typeface="Palatino"/>
              </a:rPr>
              <a:t> with all thine heart; and lean not unto thine own understanding.</a:t>
            </a:r>
          </a:p>
          <a:p>
            <a:pPr fontAlgn="base"/>
            <a:r>
              <a:rPr lang="en-US" i="1" dirty="0">
                <a:solidFill>
                  <a:schemeClr val="bg1"/>
                </a:solidFill>
                <a:latin typeface="Palatino"/>
              </a:rPr>
              <a:t>In all thy ways acknowledge him, and he shall direct thy paths.</a:t>
            </a:r>
          </a:p>
          <a:p>
            <a:pPr fontAlgn="base"/>
            <a:r>
              <a:rPr lang="en-US" i="1" dirty="0">
                <a:solidFill>
                  <a:schemeClr val="bg1"/>
                </a:solidFill>
                <a:latin typeface="Palatino"/>
              </a:rPr>
              <a:t>Be not wise in thine own eyes: fear the </a:t>
            </a:r>
            <a:r>
              <a:rPr lang="en-US" i="1" cap="small" dirty="0">
                <a:solidFill>
                  <a:schemeClr val="bg1"/>
                </a:solidFill>
                <a:latin typeface="Palatino"/>
              </a:rPr>
              <a:t>Lord</a:t>
            </a:r>
            <a:r>
              <a:rPr lang="en-US" i="1" dirty="0">
                <a:solidFill>
                  <a:schemeClr val="bg1"/>
                </a:solidFill>
                <a:latin typeface="Palatino"/>
              </a:rPr>
              <a:t>, and depart from evil.</a:t>
            </a:r>
          </a:p>
          <a:p>
            <a:pPr fontAlgn="base"/>
            <a:r>
              <a:rPr lang="en-US" b="0" i="1" dirty="0">
                <a:solidFill>
                  <a:schemeClr val="bg1"/>
                </a:solidFill>
                <a:effectLst/>
                <a:latin typeface="Palatino"/>
              </a:rPr>
              <a:t>Proverbs 3:5-7</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Faithful Public Healing</a:t>
            </a:r>
            <a:endParaRPr lang="en-US" sz="6000" dirty="0">
              <a:solidFill>
                <a:schemeClr val="bg1"/>
              </a:solidFill>
              <a:latin typeface="Berlin Sans FB" panose="020E0602020502020306" pitchFamily="34" charset="0"/>
            </a:endParaRPr>
          </a:p>
        </p:txBody>
      </p:sp>
      <p:sp>
        <p:nvSpPr>
          <p:cNvPr id="22" name="TextBox 21"/>
          <p:cNvSpPr txBox="1"/>
          <p:nvPr/>
        </p:nvSpPr>
        <p:spPr>
          <a:xfrm>
            <a:off x="-57297" y="6397667"/>
            <a:ext cx="10724516" cy="307777"/>
          </a:xfrm>
          <a:prstGeom prst="rect">
            <a:avLst/>
          </a:prstGeom>
          <a:noFill/>
        </p:spPr>
        <p:txBody>
          <a:bodyPr wrap="square" rtlCol="0">
            <a:spAutoFit/>
          </a:bodyPr>
          <a:lstStyle/>
          <a:p>
            <a:r>
              <a:rPr lang="en-US" sz="1400" i="1" dirty="0">
                <a:solidFill>
                  <a:schemeClr val="bg1"/>
                </a:solidFill>
              </a:rPr>
              <a:t>Luke 5:12-25</a:t>
            </a:r>
            <a:endParaRPr lang="en-US" sz="1400" i="1" dirty="0">
              <a:solidFill>
                <a:schemeClr val="bg1"/>
              </a:solidFill>
              <a:latin typeface="Book Antiqua" pitchFamily="18" charset="0"/>
            </a:endParaRPr>
          </a:p>
        </p:txBody>
      </p:sp>
      <p:sp>
        <p:nvSpPr>
          <p:cNvPr id="9" name="Rectangle 8"/>
          <p:cNvSpPr/>
          <p:nvPr/>
        </p:nvSpPr>
        <p:spPr>
          <a:xfrm>
            <a:off x="-487451" y="1815670"/>
            <a:ext cx="5792412" cy="461665"/>
          </a:xfrm>
          <a:prstGeom prst="rect">
            <a:avLst/>
          </a:prstGeom>
        </p:spPr>
        <p:txBody>
          <a:bodyPr wrap="square">
            <a:spAutoFit/>
          </a:bodyPr>
          <a:lstStyle/>
          <a:p>
            <a:pPr algn="ctr"/>
            <a:r>
              <a:rPr lang="en-US" sz="2400" dirty="0">
                <a:solidFill>
                  <a:schemeClr val="bg1"/>
                </a:solidFill>
              </a:rPr>
              <a:t>Palsy = paralyzed </a:t>
            </a:r>
          </a:p>
        </p:txBody>
      </p:sp>
      <p:grpSp>
        <p:nvGrpSpPr>
          <p:cNvPr id="31" name="Group 30"/>
          <p:cNvGrpSpPr/>
          <p:nvPr/>
        </p:nvGrpSpPr>
        <p:grpSpPr>
          <a:xfrm>
            <a:off x="699264" y="805295"/>
            <a:ext cx="3016624" cy="1027135"/>
            <a:chOff x="4450976" y="4401677"/>
            <a:chExt cx="3016624" cy="1027135"/>
          </a:xfrm>
        </p:grpSpPr>
        <p:grpSp>
          <p:nvGrpSpPr>
            <p:cNvPr id="32" name="Group 31"/>
            <p:cNvGrpSpPr/>
            <p:nvPr/>
          </p:nvGrpSpPr>
          <p:grpSpPr>
            <a:xfrm>
              <a:off x="4450976" y="4401677"/>
              <a:ext cx="3016624" cy="1027135"/>
              <a:chOff x="3386667" y="4401677"/>
              <a:chExt cx="4080933" cy="1389523"/>
            </a:xfrm>
          </p:grpSpPr>
          <p:sp>
            <p:nvSpPr>
              <p:cNvPr id="34" name="Rounded Rectangle 33"/>
              <p:cNvSpPr/>
              <p:nvPr/>
            </p:nvSpPr>
            <p:spPr>
              <a:xfrm>
                <a:off x="3386667" y="4401677"/>
                <a:ext cx="4080933" cy="13716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781080" y="4435930"/>
                <a:ext cx="1399587" cy="135527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3605331" y="4585377"/>
                <a:ext cx="941718" cy="1009149"/>
                <a:chOff x="3605331" y="4585377"/>
                <a:chExt cx="941718" cy="1009149"/>
              </a:xfrm>
            </p:grpSpPr>
            <p:sp>
              <p:nvSpPr>
                <p:cNvPr id="45" name="Oval 44"/>
                <p:cNvSpPr/>
                <p:nvPr/>
              </p:nvSpPr>
              <p:spPr>
                <a:xfrm>
                  <a:off x="3605331" y="458537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280076" y="4630954"/>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940578" y="490604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621086" y="5206762"/>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87283" y="545123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958103" y="535005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403754" y="495460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rot="10800000">
                <a:off x="6350000" y="4526191"/>
                <a:ext cx="941718" cy="1009149"/>
                <a:chOff x="3605331" y="4585377"/>
                <a:chExt cx="941718" cy="1009149"/>
              </a:xfrm>
            </p:grpSpPr>
            <p:sp>
              <p:nvSpPr>
                <p:cNvPr id="38" name="Oval 37"/>
                <p:cNvSpPr/>
                <p:nvPr/>
              </p:nvSpPr>
              <p:spPr>
                <a:xfrm>
                  <a:off x="3605331" y="458537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80076" y="4630954"/>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40578" y="490604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21086" y="5206762"/>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387283" y="545123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58103" y="535005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403754" y="495460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Rectangle 32"/>
            <p:cNvSpPr/>
            <p:nvPr/>
          </p:nvSpPr>
          <p:spPr>
            <a:xfrm>
              <a:off x="5120377" y="4513469"/>
              <a:ext cx="1753606" cy="830997"/>
            </a:xfrm>
            <a:prstGeom prst="rect">
              <a:avLst/>
            </a:prstGeom>
          </p:spPr>
          <p:txBody>
            <a:bodyPr wrap="square">
              <a:spAutoFit/>
            </a:bodyPr>
            <a:lstStyle/>
            <a:p>
              <a:pPr algn="ctr"/>
              <a:r>
                <a:rPr lang="en-US" sz="2400" dirty="0">
                  <a:solidFill>
                    <a:srgbClr val="FF0000"/>
                  </a:solidFill>
                </a:rPr>
                <a:t>Luke 5</a:t>
              </a:r>
            </a:p>
            <a:p>
              <a:pPr algn="ctr"/>
              <a:r>
                <a:rPr lang="en-US" sz="2400" dirty="0">
                  <a:solidFill>
                    <a:srgbClr val="FF0000"/>
                  </a:solidFill>
                </a:rPr>
                <a:t>18-25 </a:t>
              </a:r>
            </a:p>
          </p:txBody>
        </p:sp>
      </p:grpSp>
      <p:sp>
        <p:nvSpPr>
          <p:cNvPr id="53" name="Rectangle 52"/>
          <p:cNvSpPr/>
          <p:nvPr/>
        </p:nvSpPr>
        <p:spPr>
          <a:xfrm>
            <a:off x="442209" y="2467497"/>
            <a:ext cx="4661573" cy="3416320"/>
          </a:xfrm>
          <a:prstGeom prst="rect">
            <a:avLst/>
          </a:prstGeom>
        </p:spPr>
        <p:txBody>
          <a:bodyPr wrap="square">
            <a:spAutoFit/>
          </a:bodyPr>
          <a:lstStyle/>
          <a:p>
            <a:r>
              <a:rPr lang="en-US" sz="2400" dirty="0">
                <a:solidFill>
                  <a:schemeClr val="bg1"/>
                </a:solidFill>
              </a:rPr>
              <a:t>Others brought him to see Jesus</a:t>
            </a:r>
          </a:p>
          <a:p>
            <a:endParaRPr lang="en-US" sz="2400" dirty="0">
              <a:solidFill>
                <a:schemeClr val="bg1"/>
              </a:solidFill>
            </a:endParaRPr>
          </a:p>
          <a:p>
            <a:r>
              <a:rPr lang="en-US" sz="2400" dirty="0">
                <a:solidFill>
                  <a:schemeClr val="bg1"/>
                </a:solidFill>
              </a:rPr>
              <a:t>Jesus see their faith and forgives the man</a:t>
            </a:r>
          </a:p>
          <a:p>
            <a:endParaRPr lang="en-US" sz="2400" dirty="0">
              <a:solidFill>
                <a:schemeClr val="bg1"/>
              </a:solidFill>
            </a:endParaRPr>
          </a:p>
          <a:p>
            <a:r>
              <a:rPr lang="en-US" sz="2400" dirty="0">
                <a:solidFill>
                  <a:schemeClr val="bg1"/>
                </a:solidFill>
              </a:rPr>
              <a:t>Jesus performs the miracle in front of many</a:t>
            </a:r>
          </a:p>
          <a:p>
            <a:endParaRPr lang="en-US" sz="2400" dirty="0">
              <a:solidFill>
                <a:schemeClr val="bg1"/>
              </a:solidFill>
            </a:endParaRPr>
          </a:p>
          <a:p>
            <a:r>
              <a:rPr lang="en-US" sz="2400" dirty="0">
                <a:solidFill>
                  <a:schemeClr val="bg1"/>
                </a:solidFill>
              </a:rPr>
              <a:t>The man is immediately healed </a:t>
            </a:r>
          </a:p>
        </p:txBody>
      </p:sp>
      <p:pic>
        <p:nvPicPr>
          <p:cNvPr id="1028" name="Picture 4" descr="Image result for jesus heals palsy 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3669" y="1032089"/>
            <a:ext cx="4887728" cy="3258485"/>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5885074" y="4339552"/>
            <a:ext cx="5974689" cy="2062103"/>
          </a:xfrm>
          <a:prstGeom prst="rect">
            <a:avLst/>
          </a:prstGeom>
        </p:spPr>
        <p:txBody>
          <a:bodyPr wrap="square">
            <a:spAutoFit/>
          </a:bodyPr>
          <a:lstStyle/>
          <a:p>
            <a:pPr algn="ctr"/>
            <a:r>
              <a:rPr lang="en-US" sz="3200" dirty="0">
                <a:solidFill>
                  <a:schemeClr val="bg1"/>
                </a:solidFill>
              </a:rPr>
              <a:t>Faith of Others</a:t>
            </a:r>
          </a:p>
          <a:p>
            <a:pPr algn="ctr"/>
            <a:r>
              <a:rPr lang="en-US" sz="2400" dirty="0">
                <a:solidFill>
                  <a:schemeClr val="bg1"/>
                </a:solidFill>
              </a:rPr>
              <a:t>Those who seek Jesus and those who are forgiven of their sins will be forgiven.</a:t>
            </a:r>
          </a:p>
          <a:p>
            <a:pPr algn="ctr"/>
            <a:r>
              <a:rPr lang="en-US" sz="2400" dirty="0">
                <a:solidFill>
                  <a:schemeClr val="bg1"/>
                </a:solidFill>
              </a:rPr>
              <a:t>His healing was immediate with others to witness the miracle.</a:t>
            </a:r>
          </a:p>
        </p:txBody>
      </p:sp>
      <p:sp>
        <p:nvSpPr>
          <p:cNvPr id="55" name="Rectangle 54"/>
          <p:cNvSpPr/>
          <p:nvPr/>
        </p:nvSpPr>
        <p:spPr>
          <a:xfrm>
            <a:off x="2717898" y="5964780"/>
            <a:ext cx="3618837" cy="646331"/>
          </a:xfrm>
          <a:prstGeom prst="rect">
            <a:avLst/>
          </a:prstGeom>
        </p:spPr>
        <p:txBody>
          <a:bodyPr wrap="square">
            <a:spAutoFit/>
          </a:bodyPr>
          <a:lstStyle/>
          <a:p>
            <a:pPr algn="ctr"/>
            <a:r>
              <a:rPr lang="en-US" b="1" dirty="0">
                <a:solidFill>
                  <a:srgbClr val="FFFF00"/>
                </a:solidFill>
              </a:rPr>
              <a:t>We can help others come to the Savior so they can be healed</a:t>
            </a:r>
            <a:r>
              <a:rPr lang="en-US" b="1" dirty="0">
                <a:solidFill>
                  <a:srgbClr val="FFFF00"/>
                </a:solidFill>
                <a:latin typeface="Open Sans"/>
              </a:rPr>
              <a:t>. </a:t>
            </a:r>
            <a:endParaRPr lang="en-US" dirty="0">
              <a:solidFill>
                <a:srgbClr val="FFFF00"/>
              </a:solidFill>
            </a:endParaRPr>
          </a:p>
        </p:txBody>
      </p:sp>
    </p:spTree>
    <p:extLst>
      <p:ext uri="{BB962C8B-B14F-4D97-AF65-F5344CB8AC3E}">
        <p14:creationId xmlns:p14="http://schemas.microsoft.com/office/powerpoint/2010/main" val="319674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Lifting Burdens</a:t>
            </a:r>
            <a:endParaRPr lang="en-US" sz="6000" dirty="0">
              <a:solidFill>
                <a:schemeClr val="bg1"/>
              </a:solidFill>
              <a:latin typeface="Berlin Sans FB" panose="020E0602020502020306" pitchFamily="34" charset="0"/>
            </a:endParaRPr>
          </a:p>
        </p:txBody>
      </p:sp>
      <p:sp>
        <p:nvSpPr>
          <p:cNvPr id="22" name="TextBox 21"/>
          <p:cNvSpPr txBox="1"/>
          <p:nvPr/>
        </p:nvSpPr>
        <p:spPr>
          <a:xfrm>
            <a:off x="-57297" y="6397667"/>
            <a:ext cx="10724516" cy="307777"/>
          </a:xfrm>
          <a:prstGeom prst="rect">
            <a:avLst/>
          </a:prstGeom>
          <a:noFill/>
        </p:spPr>
        <p:txBody>
          <a:bodyPr wrap="square" rtlCol="0">
            <a:spAutoFit/>
          </a:bodyPr>
          <a:lstStyle/>
          <a:p>
            <a:r>
              <a:rPr lang="en-US" sz="1400" i="1" dirty="0">
                <a:solidFill>
                  <a:schemeClr val="bg1"/>
                </a:solidFill>
              </a:rPr>
              <a:t>Luke 5:12-25</a:t>
            </a:r>
            <a:endParaRPr lang="en-US" sz="1400" i="1" dirty="0">
              <a:solidFill>
                <a:schemeClr val="bg1"/>
              </a:solidFill>
              <a:latin typeface="Book Antiqua" pitchFamily="18" charset="0"/>
            </a:endParaRPr>
          </a:p>
        </p:txBody>
      </p:sp>
      <p:sp>
        <p:nvSpPr>
          <p:cNvPr id="54" name="Rectangle 53"/>
          <p:cNvSpPr/>
          <p:nvPr/>
        </p:nvSpPr>
        <p:spPr>
          <a:xfrm>
            <a:off x="435250" y="1028343"/>
            <a:ext cx="5974689" cy="1938992"/>
          </a:xfrm>
          <a:prstGeom prst="rect">
            <a:avLst/>
          </a:prstGeom>
        </p:spPr>
        <p:txBody>
          <a:bodyPr wrap="square">
            <a:spAutoFit/>
          </a:bodyPr>
          <a:lstStyle/>
          <a:p>
            <a:r>
              <a:rPr lang="en-US" sz="2400" i="1" dirty="0">
                <a:solidFill>
                  <a:srgbClr val="FFFF00"/>
                </a:solidFill>
              </a:rPr>
              <a:t>…and now, as ye are desirous to come into the fold of God, and to be called his people, and are willing to bear one another’s burdens, that they may be light;</a:t>
            </a:r>
          </a:p>
          <a:p>
            <a:r>
              <a:rPr lang="en-US" sz="2400" i="1" dirty="0">
                <a:solidFill>
                  <a:srgbClr val="FFFF00"/>
                </a:solidFill>
              </a:rPr>
              <a:t>Mosiah 18:8</a:t>
            </a:r>
          </a:p>
        </p:txBody>
      </p:sp>
      <p:sp>
        <p:nvSpPr>
          <p:cNvPr id="4" name="Rectangle 3"/>
          <p:cNvSpPr/>
          <p:nvPr/>
        </p:nvSpPr>
        <p:spPr>
          <a:xfrm>
            <a:off x="5304961" y="3389839"/>
            <a:ext cx="6096000" cy="3139321"/>
          </a:xfrm>
          <a:prstGeom prst="rect">
            <a:avLst/>
          </a:prstGeom>
        </p:spPr>
        <p:txBody>
          <a:bodyPr>
            <a:spAutoFit/>
          </a:bodyPr>
          <a:lstStyle/>
          <a:p>
            <a:r>
              <a:rPr lang="en-US" dirty="0">
                <a:solidFill>
                  <a:schemeClr val="bg1"/>
                </a:solidFill>
                <a:latin typeface="Open Sans"/>
              </a:rPr>
              <a:t>Once we receive a witness of the Spirit, our testimony is strengthened through study, prayer, and living the gospel.</a:t>
            </a:r>
          </a:p>
          <a:p>
            <a:endParaRPr lang="en-US" dirty="0">
              <a:solidFill>
                <a:schemeClr val="bg1"/>
              </a:solidFill>
              <a:latin typeface="Open Sans"/>
            </a:endParaRPr>
          </a:p>
          <a:p>
            <a:r>
              <a:rPr lang="en-US" dirty="0">
                <a:solidFill>
                  <a:schemeClr val="bg1"/>
                </a:solidFill>
                <a:latin typeface="Open Sans"/>
              </a:rPr>
              <a:t>Our growing testimony brings us increased faith in Jesus Christ and His plan of happiness.</a:t>
            </a:r>
          </a:p>
          <a:p>
            <a:endParaRPr lang="en-US" dirty="0">
              <a:solidFill>
                <a:schemeClr val="bg1"/>
              </a:solidFill>
              <a:latin typeface="Open Sans"/>
            </a:endParaRPr>
          </a:p>
          <a:p>
            <a:r>
              <a:rPr lang="en-US" dirty="0">
                <a:solidFill>
                  <a:schemeClr val="bg1"/>
                </a:solidFill>
                <a:latin typeface="Open Sans"/>
              </a:rPr>
              <a:t>We are motivated to repent and obey the commandments, which, with a mighty change of heart, leads to our conversion. And our conversion brings divine forgiveness, healing, joy, and the desire to bear our witness to others. (6)</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261" y="404799"/>
            <a:ext cx="1409700" cy="1771650"/>
          </a:xfrm>
          <a:prstGeom prst="rect">
            <a:avLst/>
          </a:prstGeom>
        </p:spPr>
      </p:pic>
      <p:pic>
        <p:nvPicPr>
          <p:cNvPr id="2050" name="Picture 2" descr="Image result for lds testimo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43" y="3389839"/>
            <a:ext cx="4067535" cy="284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2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New Wine in Old Bottles</a:t>
            </a:r>
            <a:endParaRPr lang="en-US" sz="6000" dirty="0">
              <a:solidFill>
                <a:schemeClr val="bg1"/>
              </a:solidFill>
              <a:latin typeface="Berlin Sans FB" panose="020E0602020502020306" pitchFamily="34" charset="0"/>
            </a:endParaRPr>
          </a:p>
        </p:txBody>
      </p:sp>
      <p:sp>
        <p:nvSpPr>
          <p:cNvPr id="22" name="TextBox 21"/>
          <p:cNvSpPr txBox="1"/>
          <p:nvPr/>
        </p:nvSpPr>
        <p:spPr>
          <a:xfrm>
            <a:off x="-57297" y="6397667"/>
            <a:ext cx="10724516" cy="307777"/>
          </a:xfrm>
          <a:prstGeom prst="rect">
            <a:avLst/>
          </a:prstGeom>
          <a:noFill/>
        </p:spPr>
        <p:txBody>
          <a:bodyPr wrap="square" rtlCol="0">
            <a:spAutoFit/>
          </a:bodyPr>
          <a:lstStyle/>
          <a:p>
            <a:r>
              <a:rPr lang="en-US" sz="1400" i="1" dirty="0">
                <a:solidFill>
                  <a:schemeClr val="bg1"/>
                </a:solidFill>
              </a:rPr>
              <a:t>Luke 5:36-39</a:t>
            </a:r>
            <a:endParaRPr lang="en-US" sz="1400" i="1" dirty="0">
              <a:solidFill>
                <a:schemeClr val="bg1"/>
              </a:solidFill>
              <a:latin typeface="Book Antiqua" pitchFamily="18" charset="0"/>
            </a:endParaRPr>
          </a:p>
        </p:txBody>
      </p:sp>
      <p:sp>
        <p:nvSpPr>
          <p:cNvPr id="4" name="Rectangle 3"/>
          <p:cNvSpPr/>
          <p:nvPr/>
        </p:nvSpPr>
        <p:spPr>
          <a:xfrm>
            <a:off x="476929" y="1024695"/>
            <a:ext cx="2558879" cy="1569660"/>
          </a:xfrm>
          <a:prstGeom prst="rect">
            <a:avLst/>
          </a:prstGeom>
        </p:spPr>
        <p:txBody>
          <a:bodyPr wrap="square">
            <a:spAutoFit/>
          </a:bodyPr>
          <a:lstStyle/>
          <a:p>
            <a:r>
              <a:rPr lang="en-US" sz="2400" dirty="0">
                <a:solidFill>
                  <a:schemeClr val="bg1"/>
                </a:solidFill>
                <a:latin typeface="Open Sans"/>
              </a:rPr>
              <a:t>Have you ever tried jam that was canned in an old pickle jar?</a:t>
            </a:r>
            <a:endParaRPr lang="en-US" sz="2400" dirty="0">
              <a:solidFill>
                <a:schemeClr val="bg1"/>
              </a:solidFill>
            </a:endParaRPr>
          </a:p>
        </p:txBody>
      </p:sp>
      <p:grpSp>
        <p:nvGrpSpPr>
          <p:cNvPr id="9" name="Group 8"/>
          <p:cNvGrpSpPr/>
          <p:nvPr/>
        </p:nvGrpSpPr>
        <p:grpSpPr>
          <a:xfrm>
            <a:off x="3293281" y="1244023"/>
            <a:ext cx="2011680" cy="2998793"/>
            <a:chOff x="4541520" y="2030407"/>
            <a:chExt cx="2011680" cy="2998793"/>
          </a:xfrm>
        </p:grpSpPr>
        <p:sp>
          <p:nvSpPr>
            <p:cNvPr id="3" name="Rounded Rectangle 2"/>
            <p:cNvSpPr/>
            <p:nvPr/>
          </p:nvSpPr>
          <p:spPr>
            <a:xfrm>
              <a:off x="4626864" y="2176272"/>
              <a:ext cx="1847088" cy="28529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626864" y="3084576"/>
              <a:ext cx="1847088" cy="1944624"/>
            </a:xfrm>
            <a:prstGeom prst="roundRect">
              <a:avLst>
                <a:gd name="adj" fmla="val 1567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4541520" y="2030407"/>
              <a:ext cx="2011680" cy="402336"/>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26864" y="2906323"/>
              <a:ext cx="920496" cy="518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3060175">
              <a:off x="5059432" y="3090800"/>
              <a:ext cx="920496" cy="518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19680" y="2955180"/>
              <a:ext cx="920496" cy="492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5829879" y="2906509"/>
            <a:ext cx="3518691" cy="461665"/>
          </a:xfrm>
          <a:prstGeom prst="rect">
            <a:avLst/>
          </a:prstGeom>
        </p:spPr>
        <p:txBody>
          <a:bodyPr wrap="square">
            <a:spAutoFit/>
          </a:bodyPr>
          <a:lstStyle/>
          <a:p>
            <a:r>
              <a:rPr lang="en-US" sz="2400" dirty="0">
                <a:solidFill>
                  <a:schemeClr val="bg1"/>
                </a:solidFill>
                <a:latin typeface="Open Sans"/>
              </a:rPr>
              <a:t>How does it taste?</a:t>
            </a:r>
            <a:endParaRPr lang="en-US" sz="2400" dirty="0">
              <a:solidFill>
                <a:schemeClr val="bg1"/>
              </a:solidFill>
            </a:endParaRPr>
          </a:p>
        </p:txBody>
      </p:sp>
      <p:grpSp>
        <p:nvGrpSpPr>
          <p:cNvPr id="17" name="Group 16"/>
          <p:cNvGrpSpPr/>
          <p:nvPr/>
        </p:nvGrpSpPr>
        <p:grpSpPr>
          <a:xfrm>
            <a:off x="8293549" y="1389888"/>
            <a:ext cx="1730282" cy="1693156"/>
            <a:chOff x="9848029" y="2703307"/>
            <a:chExt cx="1730282" cy="1693156"/>
          </a:xfrm>
        </p:grpSpPr>
        <p:grpSp>
          <p:nvGrpSpPr>
            <p:cNvPr id="18" name="Group 17"/>
            <p:cNvGrpSpPr/>
            <p:nvPr/>
          </p:nvGrpSpPr>
          <p:grpSpPr>
            <a:xfrm>
              <a:off x="9848029" y="2703307"/>
              <a:ext cx="1730282" cy="1693156"/>
              <a:chOff x="2757653" y="3031244"/>
              <a:chExt cx="1918936" cy="1918936"/>
            </a:xfrm>
            <a:solidFill>
              <a:srgbClr val="92D050"/>
            </a:solidFill>
          </p:grpSpPr>
          <p:sp>
            <p:nvSpPr>
              <p:cNvPr id="20" name="Oval 19"/>
              <p:cNvSpPr/>
              <p:nvPr/>
            </p:nvSpPr>
            <p:spPr>
              <a:xfrm>
                <a:off x="2757653" y="3031244"/>
                <a:ext cx="1918936" cy="191893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3272304" y="3373692"/>
                <a:ext cx="371553" cy="524625"/>
                <a:chOff x="7157005" y="4807796"/>
                <a:chExt cx="371553" cy="524625"/>
              </a:xfrm>
              <a:grpFill/>
            </p:grpSpPr>
            <p:sp>
              <p:nvSpPr>
                <p:cNvPr id="27" name="Oval 26"/>
                <p:cNvSpPr/>
                <p:nvPr/>
              </p:nvSpPr>
              <p:spPr>
                <a:xfrm>
                  <a:off x="7157005" y="4807796"/>
                  <a:ext cx="371553" cy="524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291284" y="496019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3769859" y="3373692"/>
                <a:ext cx="371553" cy="524625"/>
                <a:chOff x="7157005" y="4807796"/>
                <a:chExt cx="371553" cy="524625"/>
              </a:xfrm>
              <a:grpFill/>
            </p:grpSpPr>
            <p:sp>
              <p:nvSpPr>
                <p:cNvPr id="25" name="Oval 24"/>
                <p:cNvSpPr/>
                <p:nvPr/>
              </p:nvSpPr>
              <p:spPr>
                <a:xfrm>
                  <a:off x="7157005" y="4807796"/>
                  <a:ext cx="371553" cy="524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7291284" y="496019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Moon 23"/>
              <p:cNvSpPr/>
              <p:nvPr/>
            </p:nvSpPr>
            <p:spPr>
              <a:xfrm rot="5400000">
                <a:off x="3484989" y="3702234"/>
                <a:ext cx="449230" cy="1146197"/>
              </a:xfrm>
              <a:prstGeom prst="moon">
                <a:avLst>
                  <a:gd name="adj" fmla="val 69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441451">
              <a:off x="10426235" y="3647782"/>
              <a:ext cx="261858" cy="4632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76841" y="4461792"/>
            <a:ext cx="6096000" cy="1200329"/>
          </a:xfrm>
          <a:prstGeom prst="rect">
            <a:avLst/>
          </a:prstGeom>
        </p:spPr>
        <p:txBody>
          <a:bodyPr>
            <a:spAutoFit/>
          </a:bodyPr>
          <a:lstStyle/>
          <a:p>
            <a:r>
              <a:rPr lang="en-US" dirty="0">
                <a:solidFill>
                  <a:schemeClr val="bg1"/>
                </a:solidFill>
                <a:latin typeface="Open Sans"/>
              </a:rPr>
              <a:t>As new wine fermented in leather bags, gases would build up inside and stretch the leather. Once a wineskin had already been stretched in this way, attempting to ferment new wine in it again would risk bursting it.</a:t>
            </a:r>
            <a:endParaRPr lang="en-US" dirty="0">
              <a:solidFill>
                <a:schemeClr val="bg1"/>
              </a:solidFill>
            </a:endParaRPr>
          </a:p>
        </p:txBody>
      </p:sp>
      <p:pic>
        <p:nvPicPr>
          <p:cNvPr id="4098" name="Picture 2" descr="https://www.lds.org/bc/content/ldsorg/seminary-institute/online-resources/2016-winesk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841" y="4221394"/>
            <a:ext cx="1524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038023" y="4459791"/>
            <a:ext cx="3912794" cy="2031325"/>
          </a:xfrm>
          <a:prstGeom prst="rect">
            <a:avLst/>
          </a:prstGeom>
        </p:spPr>
        <p:txBody>
          <a:bodyPr wrap="square">
            <a:spAutoFit/>
          </a:bodyPr>
          <a:lstStyle/>
          <a:p>
            <a:r>
              <a:rPr lang="en-US" dirty="0">
                <a:solidFill>
                  <a:schemeClr val="bg1"/>
                </a:solidFill>
                <a:latin typeface="Open Sans"/>
              </a:rPr>
              <a:t>The new wine = the Savior’s teachings and the </a:t>
            </a:r>
            <a:r>
              <a:rPr lang="en-US" dirty="0" err="1">
                <a:solidFill>
                  <a:schemeClr val="bg1"/>
                </a:solidFill>
                <a:latin typeface="Open Sans"/>
              </a:rPr>
              <a:t>fulness</a:t>
            </a:r>
            <a:r>
              <a:rPr lang="en-US" dirty="0">
                <a:solidFill>
                  <a:schemeClr val="bg1"/>
                </a:solidFill>
                <a:latin typeface="Open Sans"/>
              </a:rPr>
              <a:t> of the everlasting gospel. </a:t>
            </a:r>
          </a:p>
          <a:p>
            <a:endParaRPr lang="en-US" dirty="0">
              <a:solidFill>
                <a:schemeClr val="bg1"/>
              </a:solidFill>
              <a:latin typeface="Open Sans"/>
            </a:endParaRPr>
          </a:p>
          <a:p>
            <a:r>
              <a:rPr lang="en-US" dirty="0">
                <a:solidFill>
                  <a:schemeClr val="bg1"/>
                </a:solidFill>
                <a:latin typeface="Open Sans"/>
              </a:rPr>
              <a:t>The old wine = the practices, traditions, and beliefs of the Pharisees under the law of Moses.</a:t>
            </a:r>
            <a:endParaRPr lang="en-US" dirty="0">
              <a:solidFill>
                <a:schemeClr val="bg1"/>
              </a:solidFill>
            </a:endParaRPr>
          </a:p>
        </p:txBody>
      </p:sp>
    </p:spTree>
    <p:extLst>
      <p:ext uri="{BB962C8B-B14F-4D97-AF65-F5344CB8AC3E}">
        <p14:creationId xmlns:p14="http://schemas.microsoft.com/office/powerpoint/2010/main" val="184033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anim calcmode="lin" valueType="num">
                                      <p:cBhvr>
                                        <p:cTn id="12" dur="2000" fill="hold"/>
                                        <p:tgtEl>
                                          <p:spTgt spid="17"/>
                                        </p:tgtEl>
                                        <p:attrNameLst>
                                          <p:attrName>ppt_w</p:attrName>
                                        </p:attrNameLst>
                                      </p:cBhvr>
                                      <p:tavLst>
                                        <p:tav tm="0" fmla="#ppt_w*sin(2.5*pi*$)">
                                          <p:val>
                                            <p:fltVal val="0"/>
                                          </p:val>
                                        </p:tav>
                                        <p:tav tm="100000">
                                          <p:val>
                                            <p:fltVal val="1"/>
                                          </p:val>
                                        </p:tav>
                                      </p:tavLst>
                                    </p:anim>
                                    <p:anim calcmode="lin" valueType="num">
                                      <p:cBhvr>
                                        <p:cTn id="13"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Willing to Change</a:t>
            </a:r>
            <a:endParaRPr lang="en-US" sz="6000" dirty="0">
              <a:solidFill>
                <a:schemeClr val="bg1"/>
              </a:solidFill>
              <a:latin typeface="Berlin Sans FB" panose="020E0602020502020306" pitchFamily="34" charset="0"/>
            </a:endParaRPr>
          </a:p>
        </p:txBody>
      </p:sp>
      <p:sp>
        <p:nvSpPr>
          <p:cNvPr id="22" name="TextBox 21"/>
          <p:cNvSpPr txBox="1"/>
          <p:nvPr/>
        </p:nvSpPr>
        <p:spPr>
          <a:xfrm>
            <a:off x="-57297" y="6397667"/>
            <a:ext cx="10724516" cy="307777"/>
          </a:xfrm>
          <a:prstGeom prst="rect">
            <a:avLst/>
          </a:prstGeom>
          <a:noFill/>
        </p:spPr>
        <p:txBody>
          <a:bodyPr wrap="square" rtlCol="0">
            <a:spAutoFit/>
          </a:bodyPr>
          <a:lstStyle/>
          <a:p>
            <a:r>
              <a:rPr lang="en-US" sz="1400" i="1" dirty="0">
                <a:solidFill>
                  <a:schemeClr val="bg1"/>
                </a:solidFill>
              </a:rPr>
              <a:t>Luke 5:36-39</a:t>
            </a:r>
            <a:endParaRPr lang="en-US" sz="1400" i="1" dirty="0">
              <a:solidFill>
                <a:schemeClr val="bg1"/>
              </a:solidFill>
              <a:latin typeface="Book Antiqua" pitchFamily="18" charset="0"/>
            </a:endParaRPr>
          </a:p>
        </p:txBody>
      </p:sp>
      <p:sp>
        <p:nvSpPr>
          <p:cNvPr id="4" name="Rectangle 3"/>
          <p:cNvSpPr/>
          <p:nvPr/>
        </p:nvSpPr>
        <p:spPr>
          <a:xfrm>
            <a:off x="1080433" y="1360954"/>
            <a:ext cx="5814143" cy="1569660"/>
          </a:xfrm>
          <a:prstGeom prst="rect">
            <a:avLst/>
          </a:prstGeom>
        </p:spPr>
        <p:txBody>
          <a:bodyPr wrap="square">
            <a:spAutoFit/>
          </a:bodyPr>
          <a:lstStyle/>
          <a:p>
            <a:r>
              <a:rPr lang="en-US" sz="2400" dirty="0">
                <a:solidFill>
                  <a:schemeClr val="bg1"/>
                </a:solidFill>
              </a:rPr>
              <a:t>Just as old bottles are too inflexible to hold new wine, the scribes and Pharisees were hard-hearted and unwilling to change to accept the Savior and His teachings.</a:t>
            </a:r>
          </a:p>
        </p:txBody>
      </p:sp>
      <p:pic>
        <p:nvPicPr>
          <p:cNvPr id="4098" name="Picture 2" descr="https://www.lds.org/bc/content/ldsorg/seminary-institute/online-resources/2016-winesk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594" y="1211210"/>
            <a:ext cx="1740101" cy="261015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482558" y="3552762"/>
            <a:ext cx="2359152" cy="2998793"/>
            <a:chOff x="6195022" y="3424483"/>
            <a:chExt cx="2359152" cy="2998793"/>
          </a:xfrm>
        </p:grpSpPr>
        <p:grpSp>
          <p:nvGrpSpPr>
            <p:cNvPr id="15" name="Group 14"/>
            <p:cNvGrpSpPr/>
            <p:nvPr/>
          </p:nvGrpSpPr>
          <p:grpSpPr>
            <a:xfrm>
              <a:off x="6368758" y="3424483"/>
              <a:ext cx="2011680" cy="2998793"/>
              <a:chOff x="6825298" y="1925086"/>
              <a:chExt cx="2011680" cy="2998793"/>
            </a:xfrm>
          </p:grpSpPr>
          <p:grpSp>
            <p:nvGrpSpPr>
              <p:cNvPr id="29" name="Group 28"/>
              <p:cNvGrpSpPr/>
              <p:nvPr/>
            </p:nvGrpSpPr>
            <p:grpSpPr>
              <a:xfrm>
                <a:off x="6825298" y="1925086"/>
                <a:ext cx="2011680" cy="2998793"/>
                <a:chOff x="4541520" y="2030407"/>
                <a:chExt cx="2011680" cy="2998793"/>
              </a:xfrm>
            </p:grpSpPr>
            <p:sp>
              <p:nvSpPr>
                <p:cNvPr id="30" name="Rounded Rectangle 29"/>
                <p:cNvSpPr/>
                <p:nvPr/>
              </p:nvSpPr>
              <p:spPr>
                <a:xfrm>
                  <a:off x="4626864" y="2176272"/>
                  <a:ext cx="1847088" cy="28529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31"/>
                <p:cNvSpPr/>
                <p:nvPr/>
              </p:nvSpPr>
              <p:spPr>
                <a:xfrm>
                  <a:off x="4541520" y="2030407"/>
                  <a:ext cx="2011680" cy="402336"/>
                </a:xfrm>
                <a:prstGeom prst="ca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6910642" y="2471488"/>
                <a:ext cx="1847088" cy="2031325"/>
              </a:xfrm>
              <a:prstGeom prst="rect">
                <a:avLst/>
              </a:prstGeom>
            </p:spPr>
            <p:txBody>
              <a:bodyPr wrap="square">
                <a:spAutoFit/>
              </a:bodyPr>
              <a:lstStyle/>
              <a:p>
                <a:pPr algn="ctr"/>
                <a:r>
                  <a:rPr lang="en-US" dirty="0">
                    <a:latin typeface="Open Sans"/>
                  </a:rPr>
                  <a:t>Those people who are humble and willing to change to accept the Savior and His teachings</a:t>
                </a:r>
                <a:endParaRPr lang="en-US" dirty="0"/>
              </a:p>
            </p:txBody>
          </p:sp>
        </p:grpSp>
        <p:sp>
          <p:nvSpPr>
            <p:cNvPr id="36" name="TextBox 35"/>
            <p:cNvSpPr txBox="1"/>
            <p:nvPr/>
          </p:nvSpPr>
          <p:spPr>
            <a:xfrm>
              <a:off x="6195022" y="3497843"/>
              <a:ext cx="2359152" cy="400110"/>
            </a:xfrm>
            <a:prstGeom prst="rect">
              <a:avLst/>
            </a:prstGeom>
            <a:noFill/>
          </p:spPr>
          <p:txBody>
            <a:bodyPr wrap="square" rtlCol="0">
              <a:spAutoFit/>
            </a:bodyPr>
            <a:lstStyle/>
            <a:p>
              <a:pPr algn="ctr"/>
              <a:r>
                <a:rPr lang="en-US" sz="2000" dirty="0">
                  <a:solidFill>
                    <a:schemeClr val="bg1"/>
                  </a:solidFill>
                </a:rPr>
                <a:t>New Bottles</a:t>
              </a:r>
            </a:p>
          </p:txBody>
        </p:sp>
      </p:grpSp>
      <p:grpSp>
        <p:nvGrpSpPr>
          <p:cNvPr id="39" name="Group 38"/>
          <p:cNvGrpSpPr/>
          <p:nvPr/>
        </p:nvGrpSpPr>
        <p:grpSpPr>
          <a:xfrm>
            <a:off x="6894576" y="4053291"/>
            <a:ext cx="3289208" cy="2390250"/>
            <a:chOff x="384206" y="4158361"/>
            <a:chExt cx="3289208" cy="2390250"/>
          </a:xfrm>
        </p:grpSpPr>
        <p:grpSp>
          <p:nvGrpSpPr>
            <p:cNvPr id="40" name="Group 39"/>
            <p:cNvGrpSpPr/>
            <p:nvPr/>
          </p:nvGrpSpPr>
          <p:grpSpPr>
            <a:xfrm>
              <a:off x="384206" y="4158361"/>
              <a:ext cx="3289208" cy="2390250"/>
              <a:chOff x="609599" y="833642"/>
              <a:chExt cx="7941747" cy="5771225"/>
            </a:xfrm>
          </p:grpSpPr>
          <p:grpSp>
            <p:nvGrpSpPr>
              <p:cNvPr id="42" name="Group 14"/>
              <p:cNvGrpSpPr/>
              <p:nvPr/>
            </p:nvGrpSpPr>
            <p:grpSpPr>
              <a:xfrm rot="10800000">
                <a:off x="7696200" y="5257800"/>
                <a:ext cx="621450" cy="1347067"/>
                <a:chOff x="7010400" y="381000"/>
                <a:chExt cx="762000" cy="2033666"/>
              </a:xfrm>
            </p:grpSpPr>
            <p:sp>
              <p:nvSpPr>
                <p:cNvPr id="55" name="Rounded Rectangle 5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1"/>
              <p:cNvGrpSpPr/>
              <p:nvPr/>
            </p:nvGrpSpPr>
            <p:grpSpPr>
              <a:xfrm rot="10800000">
                <a:off x="939238" y="4923502"/>
                <a:ext cx="621450" cy="1347067"/>
                <a:chOff x="7010400" y="381000"/>
                <a:chExt cx="762000" cy="2033666"/>
              </a:xfrm>
            </p:grpSpPr>
            <p:sp>
              <p:nvSpPr>
                <p:cNvPr id="53" name="Rounded Rectangle 5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899460" y="833642"/>
                <a:ext cx="621450" cy="986197"/>
                <a:chOff x="7031201" y="834275"/>
                <a:chExt cx="762000" cy="1488861"/>
              </a:xfrm>
            </p:grpSpPr>
            <p:sp>
              <p:nvSpPr>
                <p:cNvPr id="51" name="Rounded Rectangle 5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646520" y="1148254"/>
                <a:ext cx="621450" cy="1017899"/>
                <a:chOff x="7087348" y="824753"/>
                <a:chExt cx="762000" cy="1536722"/>
              </a:xfrm>
            </p:grpSpPr>
            <p:sp>
              <p:nvSpPr>
                <p:cNvPr id="49" name="Rounded Rectangle 4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Rectangle 40"/>
            <p:cNvSpPr/>
            <p:nvPr/>
          </p:nvSpPr>
          <p:spPr>
            <a:xfrm>
              <a:off x="747225" y="4834063"/>
              <a:ext cx="2437759" cy="1077218"/>
            </a:xfrm>
            <a:prstGeom prst="rect">
              <a:avLst/>
            </a:prstGeom>
          </p:spPr>
          <p:txBody>
            <a:bodyPr wrap="square">
              <a:spAutoFit/>
            </a:bodyPr>
            <a:lstStyle/>
            <a:p>
              <a:pPr algn="ctr"/>
              <a:r>
                <a:rPr lang="en-US" sz="1600" dirty="0"/>
                <a:t> </a:t>
              </a:r>
              <a:r>
                <a:rPr lang="en-US" sz="1600" b="1" dirty="0"/>
                <a:t>To accept the Savior and His gospel, we must be humble and willing to change</a:t>
              </a:r>
              <a:endParaRPr lang="en-US" sz="1600" dirty="0"/>
            </a:p>
          </p:txBody>
        </p:sp>
      </p:grpSp>
    </p:spTree>
    <p:extLst>
      <p:ext uri="{BB962C8B-B14F-4D97-AF65-F5344CB8AC3E}">
        <p14:creationId xmlns:p14="http://schemas.microsoft.com/office/powerpoint/2010/main" val="354909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#281 </a:t>
            </a:r>
            <a:r>
              <a:rPr lang="en-US" i="1" dirty="0">
                <a:solidFill>
                  <a:schemeClr val="bg1"/>
                </a:solidFill>
              </a:rPr>
              <a:t>Help Me Teach with Inspiration </a:t>
            </a:r>
            <a:r>
              <a:rPr lang="en-US" dirty="0">
                <a:solidFill>
                  <a:schemeClr val="bg1"/>
                </a:solidFill>
              </a:rPr>
              <a:t>Verses 2 and 4</a:t>
            </a:r>
          </a:p>
          <a:p>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a:t>
            </a:r>
            <a:r>
              <a:rPr lang="en-US" b="1" dirty="0">
                <a:solidFill>
                  <a:schemeClr val="bg1"/>
                </a:solidFill>
              </a:rPr>
              <a:t>Jesus forgives sins and heals.</a:t>
            </a:r>
          </a:p>
          <a:p>
            <a:r>
              <a:rPr lang="en-US" b="1" dirty="0">
                <a:solidFill>
                  <a:schemeClr val="bg1"/>
                </a:solidFill>
              </a:rPr>
              <a:t>Lifting Burdens</a:t>
            </a:r>
            <a:r>
              <a:rPr lang="en-US" dirty="0">
                <a:solidFill>
                  <a:schemeClr val="bg1"/>
                </a:solidFill>
              </a:rPr>
              <a:t> (3:35)</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16</a:t>
            </a:r>
          </a:p>
          <a:p>
            <a:pPr marL="342900" indent="-342900">
              <a:buFontTx/>
              <a:buAutoNum type="arabicPeriod"/>
            </a:pPr>
            <a:r>
              <a:rPr lang="en-US" dirty="0">
                <a:solidFill>
                  <a:schemeClr val="bg1"/>
                </a:solidFill>
              </a:rPr>
              <a:t>President Spencer W. Kimball and Elder Jeffrey R. Holland </a:t>
            </a:r>
            <a:r>
              <a:rPr lang="en-US" i="1" dirty="0">
                <a:solidFill>
                  <a:schemeClr val="bg1"/>
                </a:solidFill>
              </a:rPr>
              <a:t>‘Peter, My Brother,’</a:t>
            </a:r>
            <a:r>
              <a:rPr lang="en-US" dirty="0">
                <a:solidFill>
                  <a:schemeClr val="bg1"/>
                </a:solidFill>
              </a:rPr>
              <a:t> Brigham Young University Speeches of the Year (July 13, 1971), 2  (“The Lengthening Shadow of Peter,”</a:t>
            </a:r>
            <a:r>
              <a:rPr lang="en-US" i="1" dirty="0">
                <a:solidFill>
                  <a:schemeClr val="bg1"/>
                </a:solidFill>
              </a:rPr>
              <a:t> Ensign,</a:t>
            </a:r>
            <a:r>
              <a:rPr lang="en-US" dirty="0">
                <a:solidFill>
                  <a:schemeClr val="bg1"/>
                </a:solidFill>
              </a:rPr>
              <a:t> Sept. 1975, 32).</a:t>
            </a:r>
          </a:p>
          <a:p>
            <a:pPr marL="342900" indent="-342900">
              <a:buFontTx/>
              <a:buAutoNum type="arabicPeriod"/>
            </a:pPr>
            <a:r>
              <a:rPr lang="en-US" dirty="0">
                <a:solidFill>
                  <a:schemeClr val="bg1"/>
                </a:solidFill>
              </a:rPr>
              <a:t>Peter the  fisherman statue located  Catholic Church of Oriental, North Carolina.</a:t>
            </a:r>
          </a:p>
          <a:p>
            <a:pPr marL="342900" indent="-342900">
              <a:buFontTx/>
              <a:buAutoNum type="arabicPeriod"/>
            </a:pPr>
            <a:r>
              <a:rPr lang="en-US" dirty="0">
                <a:solidFill>
                  <a:schemeClr val="bg1"/>
                </a:solidFill>
              </a:rPr>
              <a:t>President James E. Faust (“Discipleship,”</a:t>
            </a:r>
            <a:r>
              <a:rPr lang="en-US" i="1" dirty="0">
                <a:solidFill>
                  <a:schemeClr val="bg1"/>
                </a:solidFill>
              </a:rPr>
              <a:t> 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Nov. 2006, 20, 22). </a:t>
            </a:r>
          </a:p>
          <a:p>
            <a:pPr marL="342900" indent="-342900">
              <a:buFontTx/>
              <a:buAutoNum type="arabicPeriod"/>
            </a:pPr>
            <a:r>
              <a:rPr lang="en-US" dirty="0">
                <a:solidFill>
                  <a:schemeClr val="bg1"/>
                </a:solidFill>
              </a:rPr>
              <a:t>Elder Richard G. Scott (“Trust in the Lord,”</a:t>
            </a:r>
            <a:r>
              <a:rPr lang="en-US" i="1" dirty="0">
                <a:solidFill>
                  <a:schemeClr val="bg1"/>
                </a:solidFill>
              </a:rPr>
              <a:t> Ensign,</a:t>
            </a:r>
            <a:r>
              <a:rPr lang="en-US" dirty="0">
                <a:solidFill>
                  <a:schemeClr val="bg1"/>
                </a:solidFill>
              </a:rPr>
              <a:t> Nov. 1995, 17).</a:t>
            </a:r>
          </a:p>
          <a:p>
            <a:pPr marL="342900" indent="-342900">
              <a:buFontTx/>
              <a:buAutoNum type="arabicPeriod"/>
            </a:pPr>
            <a:r>
              <a:rPr lang="en-US" dirty="0">
                <a:solidFill>
                  <a:schemeClr val="bg1"/>
                </a:solidFill>
              </a:rPr>
              <a:t>Elder Robert D. Hales </a:t>
            </a:r>
            <a:r>
              <a:rPr lang="en-US" i="1" dirty="0">
                <a:solidFill>
                  <a:schemeClr val="bg1"/>
                </a:solidFill>
              </a:rPr>
              <a:t>Receiving a Testimony of the Restored Gospel of Jesus Christ </a:t>
            </a:r>
            <a:r>
              <a:rPr lang="en-US" dirty="0" err="1">
                <a:solidFill>
                  <a:schemeClr val="bg1"/>
                </a:solidFill>
              </a:rPr>
              <a:t>Liahona</a:t>
            </a:r>
            <a:r>
              <a:rPr lang="en-US" dirty="0">
                <a:solidFill>
                  <a:schemeClr val="bg1"/>
                </a:solidFill>
              </a:rPr>
              <a:t> November 2003</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4057421" y="1315167"/>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5A49FA92-39B0-416D-8E7B-F4DF8F743C41}"/>
              </a:ext>
            </a:extLst>
          </p:cNvPr>
          <p:cNvSpPr>
            <a:spLocks noGrp="1"/>
          </p:cNvSpPr>
          <p:nvPr/>
        </p:nvSpPr>
        <p:spPr>
          <a:xfrm>
            <a:off x="121420" y="64689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37393124"/>
              </p:ext>
            </p:extLst>
          </p:nvPr>
        </p:nvGraphicFramePr>
        <p:xfrm>
          <a:off x="897232" y="149085"/>
          <a:ext cx="10434045" cy="2063808"/>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Jesus Cleanses a Leper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1:40-45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5:12-16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Jesus Heals a Man with Palsy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2:1-12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5:17-26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Matthew Follows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2:13-14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5:27, 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Jesus Came to Call Sinners to Repentance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9:10-13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2:15-17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5:29-32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Jesus is the New law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9:14-17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2:18-22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5:33-39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Rectangle 2"/>
          <p:cNvSpPr/>
          <p:nvPr/>
        </p:nvSpPr>
        <p:spPr>
          <a:xfrm>
            <a:off x="5821680" y="2459381"/>
            <a:ext cx="5925312" cy="3416320"/>
          </a:xfrm>
          <a:prstGeom prst="rect">
            <a:avLst/>
          </a:prstGeom>
          <a:ln>
            <a:solidFill>
              <a:schemeClr val="tx1"/>
            </a:solidFill>
          </a:ln>
        </p:spPr>
        <p:txBody>
          <a:bodyPr wrap="square">
            <a:spAutoFit/>
          </a:bodyPr>
          <a:lstStyle/>
          <a:p>
            <a:r>
              <a:rPr lang="en-US" sz="1200" b="1" dirty="0"/>
              <a:t>New wine in Old bottles Luke 5:36-39</a:t>
            </a:r>
          </a:p>
          <a:p>
            <a:endParaRPr lang="en-US" sz="1200" dirty="0"/>
          </a:p>
          <a:p>
            <a:r>
              <a:rPr lang="en-US" sz="1200" dirty="0"/>
              <a:t> "In such wise did our Lord proclaim the newness and completeness of His gospel. It was in no sense a patching up of Judaism. He had not come to mend old and torn garments; the cloth He provided was new, and to sew it on the old would be but to tear afresh the threadbare fabric and leave a more unsightly rent than at first. Or to change the figure, new wine could not safely be entrusted to old bottles. The bottles here referred to were really bags, made of the skins of animals, and of course they deteriorated with age. Just as old leather splits or tears under even slight strain, so the old bottle-skins would burst from the pressure of fermenting juice, and the good wine would be lost. </a:t>
            </a:r>
          </a:p>
          <a:p>
            <a:endParaRPr lang="en-US" sz="1200" dirty="0"/>
          </a:p>
          <a:p>
            <a:r>
              <a:rPr lang="en-US" sz="1200" dirty="0"/>
              <a:t>The gospel taught by Christ was a new revelation, superseding the past, and marking the fulfillment of the law; it was no mere addendum, nor was it a reenactment of past requirements; it embodied a new and an everlasting covenant. Attempts to patch the </a:t>
            </a:r>
            <a:r>
              <a:rPr lang="en-US" sz="1200" dirty="0" err="1"/>
              <a:t>Judaistic</a:t>
            </a:r>
            <a:r>
              <a:rPr lang="en-US" sz="1200" dirty="0"/>
              <a:t> robe of traditionalism with the new fabric of the covenant could result in nothing more </a:t>
            </a:r>
            <a:r>
              <a:rPr lang="en-US" sz="1200" dirty="0" err="1"/>
              <a:t>sightly</a:t>
            </a:r>
            <a:r>
              <a:rPr lang="en-US" sz="1200" dirty="0"/>
              <a:t> than a rending of the fabric. The new wine of the gospel could not be held in the old time-worn containers of Mosaic libations. Judaism would be belittled and Christianity perverted by any such incongruous association."  James E. </a:t>
            </a:r>
            <a:r>
              <a:rPr lang="en-US" sz="1200" dirty="0" err="1"/>
              <a:t>Talmage</a:t>
            </a:r>
            <a:r>
              <a:rPr lang="en-US" sz="1200" dirty="0"/>
              <a:t> (</a:t>
            </a:r>
            <a:r>
              <a:rPr lang="en-US" sz="1200" i="1" dirty="0"/>
              <a:t>Jesus the Christ</a:t>
            </a:r>
            <a:r>
              <a:rPr lang="en-US" sz="1200" dirty="0"/>
              <a:t>, 184)</a:t>
            </a:r>
          </a:p>
        </p:txBody>
      </p:sp>
      <p:sp>
        <p:nvSpPr>
          <p:cNvPr id="4" name="Rectangle 3"/>
          <p:cNvSpPr/>
          <p:nvPr/>
        </p:nvSpPr>
        <p:spPr>
          <a:xfrm>
            <a:off x="0" y="2459381"/>
            <a:ext cx="5821680" cy="1384995"/>
          </a:xfrm>
          <a:prstGeom prst="rect">
            <a:avLst/>
          </a:prstGeom>
          <a:ln>
            <a:solidFill>
              <a:schemeClr val="tx1"/>
            </a:solidFill>
          </a:ln>
        </p:spPr>
        <p:txBody>
          <a:bodyPr wrap="square">
            <a:spAutoFit/>
          </a:bodyPr>
          <a:lstStyle/>
          <a:p>
            <a:r>
              <a:rPr lang="en-US" sz="1200" b="1" dirty="0"/>
              <a:t>Miracles:</a:t>
            </a:r>
          </a:p>
          <a:p>
            <a:r>
              <a:rPr lang="en-US" sz="1200" dirty="0"/>
              <a:t>“The greatest miracles I see today are not necessarily the healing of sick bodies, but the greatest miracles I see are the healing of sick souls, those who are sick in soul and spirit and are downhearted and distraught, on the verge of nervous breakdowns. We are reaching out to all such, because they are precious in the sight of the Lord, and we want no one to feel that they are forgotten” President Harold B. Lee  (“Stand Ye in Holy Places”</a:t>
            </a:r>
            <a:r>
              <a:rPr lang="en-US" sz="1200" i="1" dirty="0"/>
              <a:t> Ensign,</a:t>
            </a:r>
            <a:r>
              <a:rPr lang="en-US" sz="1200" dirty="0"/>
              <a:t> July 1973, 123).</a:t>
            </a:r>
          </a:p>
        </p:txBody>
      </p:sp>
      <p:sp>
        <p:nvSpPr>
          <p:cNvPr id="5" name="Rectangle 4"/>
          <p:cNvSpPr/>
          <p:nvPr/>
        </p:nvSpPr>
        <p:spPr>
          <a:xfrm>
            <a:off x="0" y="3844376"/>
            <a:ext cx="5821680" cy="1938992"/>
          </a:xfrm>
          <a:prstGeom prst="rect">
            <a:avLst/>
          </a:prstGeom>
          <a:ln>
            <a:solidFill>
              <a:schemeClr val="tx1"/>
            </a:solidFill>
          </a:ln>
        </p:spPr>
        <p:txBody>
          <a:bodyPr wrap="square">
            <a:spAutoFit/>
          </a:bodyPr>
          <a:lstStyle/>
          <a:p>
            <a:r>
              <a:rPr lang="en-US" sz="1200" b="1" dirty="0"/>
              <a:t>Four Men of Faith: Luke 5:18-25:</a:t>
            </a:r>
          </a:p>
          <a:p>
            <a:r>
              <a:rPr lang="en-US" sz="1200" dirty="0"/>
              <a:t>“Who were those people that Jesus mentioned? They could well include the four who carried the man with palsy, the man himself, the people who had prayed for him, and all those who were there listening to the preaching of Jesus and cheering quietly in their hearts for the soon-to-come miracle. They could also include a spouse, a parent, a son or a daughter, a missionary, a quorum president, a Relief Society president, a bishop, and a faraway friend. We can all help one another. We should always be anxiously engaged in seeking to rescue those in need” (“Rescue in Unity,”</a:t>
            </a:r>
            <a:r>
              <a:rPr lang="en-US" sz="1200" i="1" dirty="0"/>
              <a:t> Ensign</a:t>
            </a:r>
            <a:r>
              <a:rPr lang="en-US" sz="1200" dirty="0"/>
              <a:t> or </a:t>
            </a:r>
            <a:r>
              <a:rPr lang="en-US" sz="1200" i="1" dirty="0" err="1"/>
              <a:t>Liahona</a:t>
            </a:r>
            <a:r>
              <a:rPr lang="en-US" sz="1200" i="1" dirty="0"/>
              <a:t>,</a:t>
            </a:r>
            <a:r>
              <a:rPr lang="en-US" sz="1200" dirty="0"/>
              <a:t> Nov. 2014, 16).perverted by any such incongruous association."  James E. </a:t>
            </a:r>
            <a:r>
              <a:rPr lang="en-US" sz="1200" dirty="0" err="1"/>
              <a:t>Talmage</a:t>
            </a:r>
            <a:r>
              <a:rPr lang="en-US" sz="1200" dirty="0"/>
              <a:t> (</a:t>
            </a:r>
            <a:r>
              <a:rPr lang="en-US" sz="1200" i="1" dirty="0"/>
              <a:t>Jesus the Christ</a:t>
            </a:r>
            <a:r>
              <a:rPr lang="en-US" sz="1200" dirty="0"/>
              <a:t>, 184)</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6" name="TextBox 5"/>
          <p:cNvSpPr txBox="1"/>
          <p:nvPr/>
        </p:nvSpPr>
        <p:spPr>
          <a:xfrm>
            <a:off x="874058" y="839160"/>
            <a:ext cx="10724516" cy="2585323"/>
          </a:xfrm>
          <a:prstGeom prst="rect">
            <a:avLst/>
          </a:prstGeom>
          <a:noFill/>
        </p:spPr>
        <p:txBody>
          <a:bodyPr wrap="square" rtlCol="0">
            <a:spAutoFit/>
          </a:bodyPr>
          <a:lstStyle/>
          <a:p>
            <a:pPr algn="ctr"/>
            <a:r>
              <a:rPr lang="en-US" sz="5400" i="1" dirty="0">
                <a:solidFill>
                  <a:srgbClr val="FFFF00"/>
                </a:solidFill>
              </a:rPr>
              <a:t>When have you been asked to do something without knowing all the reasons for doing it?</a:t>
            </a:r>
            <a:r>
              <a:rPr lang="en-US" sz="5400" dirty="0">
                <a:solidFill>
                  <a:srgbClr val="FFFF00"/>
                </a:solidFill>
              </a:rPr>
              <a:t> </a:t>
            </a:r>
            <a:endParaRPr lang="en-US" sz="5400" dirty="0">
              <a:solidFill>
                <a:srgbClr val="FFFF00"/>
              </a:solidFill>
              <a:latin typeface="Book Antiqua" pitchFamily="18" charset="0"/>
            </a:endParaRPr>
          </a:p>
        </p:txBody>
      </p:sp>
      <p:sp>
        <p:nvSpPr>
          <p:cNvPr id="54" name="TextBox 53"/>
          <p:cNvSpPr txBox="1"/>
          <p:nvPr/>
        </p:nvSpPr>
        <p:spPr>
          <a:xfrm>
            <a:off x="874058" y="4924343"/>
            <a:ext cx="10724516" cy="923330"/>
          </a:xfrm>
          <a:prstGeom prst="rect">
            <a:avLst/>
          </a:prstGeom>
          <a:noFill/>
        </p:spPr>
        <p:txBody>
          <a:bodyPr wrap="square" rtlCol="0">
            <a:spAutoFit/>
          </a:bodyPr>
          <a:lstStyle/>
          <a:p>
            <a:pPr algn="ctr"/>
            <a:r>
              <a:rPr lang="en-US" sz="5400" i="1" dirty="0">
                <a:solidFill>
                  <a:srgbClr val="FFFF00"/>
                </a:solidFill>
              </a:rPr>
              <a:t>Why Follow the Lord?</a:t>
            </a:r>
            <a:endParaRPr lang="en-US" sz="5400" dirty="0">
              <a:solidFill>
                <a:srgbClr val="FFFF00"/>
              </a:solidFill>
              <a:latin typeface="Book Antiqua" pitchFamily="18" charset="0"/>
            </a:endParaRPr>
          </a:p>
        </p:txBody>
      </p:sp>
      <p:pic>
        <p:nvPicPr>
          <p:cNvPr id="55" name="Picture 2" descr="http://www.uni.edu/becker/anImated%20question%20mark%2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058" y="2777250"/>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3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54" name="TextBox 53"/>
          <p:cNvSpPr txBox="1"/>
          <p:nvPr/>
        </p:nvSpPr>
        <p:spPr>
          <a:xfrm>
            <a:off x="397482" y="947357"/>
            <a:ext cx="10724516" cy="461665"/>
          </a:xfrm>
          <a:prstGeom prst="rect">
            <a:avLst/>
          </a:prstGeom>
          <a:noFill/>
        </p:spPr>
        <p:txBody>
          <a:bodyPr wrap="square" rtlCol="0">
            <a:spAutoFit/>
          </a:bodyPr>
          <a:lstStyle/>
          <a:p>
            <a:pPr algn="ctr"/>
            <a:r>
              <a:rPr lang="en-US" sz="2400" i="1" dirty="0">
                <a:solidFill>
                  <a:schemeClr val="bg1"/>
                </a:solidFill>
              </a:rPr>
              <a:t>let down your nets for a draught = </a:t>
            </a:r>
            <a:r>
              <a:rPr lang="en-US" sz="2400" dirty="0">
                <a:solidFill>
                  <a:schemeClr val="bg1"/>
                </a:solidFill>
              </a:rPr>
              <a:t>a catch or haul of fish</a:t>
            </a:r>
            <a:endParaRPr lang="en-US" sz="2400" i="1" dirty="0">
              <a:solidFill>
                <a:schemeClr val="bg1"/>
              </a:solidFill>
              <a:latin typeface="Book Antiqua" pitchFamily="18" charset="0"/>
            </a:endParaRPr>
          </a:p>
        </p:txBody>
      </p:sp>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Lake of </a:t>
            </a:r>
            <a:r>
              <a:rPr lang="en-US" sz="6000" dirty="0" err="1">
                <a:solidFill>
                  <a:schemeClr val="bg1"/>
                </a:solidFill>
              </a:rPr>
              <a:t>Gennesaret</a:t>
            </a:r>
            <a:endParaRPr lang="en-US" sz="6000" dirty="0">
              <a:solidFill>
                <a:schemeClr val="bg1"/>
              </a:solidFill>
              <a:latin typeface="Berlin Sans FB" panose="020E0602020502020306" pitchFamily="34" charset="0"/>
            </a:endParaRPr>
          </a:p>
        </p:txBody>
      </p:sp>
      <p:grpSp>
        <p:nvGrpSpPr>
          <p:cNvPr id="8" name="Group 7"/>
          <p:cNvGrpSpPr/>
          <p:nvPr/>
        </p:nvGrpSpPr>
        <p:grpSpPr>
          <a:xfrm>
            <a:off x="7661955" y="1504079"/>
            <a:ext cx="4233332" cy="4538133"/>
            <a:chOff x="7529689" y="643467"/>
            <a:chExt cx="4233332" cy="4538133"/>
          </a:xfrm>
        </p:grpSpPr>
        <p:grpSp>
          <p:nvGrpSpPr>
            <p:cNvPr id="9" name="Group 8"/>
            <p:cNvGrpSpPr/>
            <p:nvPr/>
          </p:nvGrpSpPr>
          <p:grpSpPr>
            <a:xfrm>
              <a:off x="7529689" y="643467"/>
              <a:ext cx="4233332" cy="4538133"/>
              <a:chOff x="7529689" y="643467"/>
              <a:chExt cx="4233332" cy="4538133"/>
            </a:xfrm>
          </p:grpSpPr>
          <p:grpSp>
            <p:nvGrpSpPr>
              <p:cNvPr id="11" name="Group 14"/>
              <p:cNvGrpSpPr/>
              <p:nvPr/>
            </p:nvGrpSpPr>
            <p:grpSpPr>
              <a:xfrm>
                <a:off x="7529689" y="643467"/>
                <a:ext cx="3804355" cy="4538133"/>
                <a:chOff x="6039556" y="1151467"/>
                <a:chExt cx="3804355" cy="4538133"/>
              </a:xfrm>
            </p:grpSpPr>
            <p:sp>
              <p:nvSpPr>
                <p:cNvPr id="20" name="Rectangle 19"/>
                <p:cNvSpPr/>
                <p:nvPr/>
              </p:nvSpPr>
              <p:spPr>
                <a:xfrm>
                  <a:off x="6039556" y="1151467"/>
                  <a:ext cx="3804355" cy="4538133"/>
                </a:xfrm>
                <a:prstGeom prst="rect">
                  <a:avLst/>
                </a:prstGeom>
                <a:solidFill>
                  <a:srgbClr val="ECB2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728178" y="1455024"/>
                  <a:ext cx="2269066" cy="3986790"/>
                </a:xfrm>
                <a:custGeom>
                  <a:avLst/>
                  <a:gdLst>
                    <a:gd name="connsiteX0" fmla="*/ 1535289 w 2269066"/>
                    <a:gd name="connsiteY0" fmla="*/ 68976 h 3986790"/>
                    <a:gd name="connsiteX1" fmla="*/ 1535289 w 2269066"/>
                    <a:gd name="connsiteY1" fmla="*/ 68976 h 3986790"/>
                    <a:gd name="connsiteX2" fmla="*/ 1433689 w 2269066"/>
                    <a:gd name="connsiteY2" fmla="*/ 91554 h 3986790"/>
                    <a:gd name="connsiteX3" fmla="*/ 1365955 w 2269066"/>
                    <a:gd name="connsiteY3" fmla="*/ 114132 h 3986790"/>
                    <a:gd name="connsiteX4" fmla="*/ 1332089 w 2269066"/>
                    <a:gd name="connsiteY4" fmla="*/ 125421 h 3986790"/>
                    <a:gd name="connsiteX5" fmla="*/ 1309511 w 2269066"/>
                    <a:gd name="connsiteY5" fmla="*/ 159287 h 3986790"/>
                    <a:gd name="connsiteX6" fmla="*/ 1298222 w 2269066"/>
                    <a:gd name="connsiteY6" fmla="*/ 193154 h 3986790"/>
                    <a:gd name="connsiteX7" fmla="*/ 1128889 w 2269066"/>
                    <a:gd name="connsiteY7" fmla="*/ 249598 h 3986790"/>
                    <a:gd name="connsiteX8" fmla="*/ 1027289 w 2269066"/>
                    <a:gd name="connsiteY8" fmla="*/ 272176 h 3986790"/>
                    <a:gd name="connsiteX9" fmla="*/ 959555 w 2269066"/>
                    <a:gd name="connsiteY9" fmla="*/ 294754 h 3986790"/>
                    <a:gd name="connsiteX10" fmla="*/ 948266 w 2269066"/>
                    <a:gd name="connsiteY10" fmla="*/ 328621 h 3986790"/>
                    <a:gd name="connsiteX11" fmla="*/ 914400 w 2269066"/>
                    <a:gd name="connsiteY11" fmla="*/ 351198 h 3986790"/>
                    <a:gd name="connsiteX12" fmla="*/ 880533 w 2269066"/>
                    <a:gd name="connsiteY12" fmla="*/ 385065 h 3986790"/>
                    <a:gd name="connsiteX13" fmla="*/ 857955 w 2269066"/>
                    <a:gd name="connsiteY13" fmla="*/ 418932 h 3986790"/>
                    <a:gd name="connsiteX14" fmla="*/ 790222 w 2269066"/>
                    <a:gd name="connsiteY14" fmla="*/ 464087 h 3986790"/>
                    <a:gd name="connsiteX15" fmla="*/ 756355 w 2269066"/>
                    <a:gd name="connsiteY15" fmla="*/ 486665 h 3986790"/>
                    <a:gd name="connsiteX16" fmla="*/ 711200 w 2269066"/>
                    <a:gd name="connsiteY16" fmla="*/ 497954 h 3986790"/>
                    <a:gd name="connsiteX17" fmla="*/ 677333 w 2269066"/>
                    <a:gd name="connsiteY17" fmla="*/ 509243 h 3986790"/>
                    <a:gd name="connsiteX18" fmla="*/ 620889 w 2269066"/>
                    <a:gd name="connsiteY18" fmla="*/ 520532 h 3986790"/>
                    <a:gd name="connsiteX19" fmla="*/ 564444 w 2269066"/>
                    <a:gd name="connsiteY19" fmla="*/ 576976 h 3986790"/>
                    <a:gd name="connsiteX20" fmla="*/ 530578 w 2269066"/>
                    <a:gd name="connsiteY20" fmla="*/ 599554 h 3986790"/>
                    <a:gd name="connsiteX21" fmla="*/ 496711 w 2269066"/>
                    <a:gd name="connsiteY21" fmla="*/ 633421 h 3986790"/>
                    <a:gd name="connsiteX22" fmla="*/ 462844 w 2269066"/>
                    <a:gd name="connsiteY22" fmla="*/ 644710 h 3986790"/>
                    <a:gd name="connsiteX23" fmla="*/ 428978 w 2269066"/>
                    <a:gd name="connsiteY23" fmla="*/ 667287 h 3986790"/>
                    <a:gd name="connsiteX24" fmla="*/ 395111 w 2269066"/>
                    <a:gd name="connsiteY24" fmla="*/ 678576 h 3986790"/>
                    <a:gd name="connsiteX25" fmla="*/ 327378 w 2269066"/>
                    <a:gd name="connsiteY25" fmla="*/ 735021 h 3986790"/>
                    <a:gd name="connsiteX26" fmla="*/ 282222 w 2269066"/>
                    <a:gd name="connsiteY26" fmla="*/ 757598 h 3986790"/>
                    <a:gd name="connsiteX27" fmla="*/ 237066 w 2269066"/>
                    <a:gd name="connsiteY27" fmla="*/ 825332 h 3986790"/>
                    <a:gd name="connsiteX28" fmla="*/ 203200 w 2269066"/>
                    <a:gd name="connsiteY28" fmla="*/ 893065 h 3986790"/>
                    <a:gd name="connsiteX29" fmla="*/ 191911 w 2269066"/>
                    <a:gd name="connsiteY29" fmla="*/ 949510 h 3986790"/>
                    <a:gd name="connsiteX30" fmla="*/ 169333 w 2269066"/>
                    <a:gd name="connsiteY30" fmla="*/ 1017243 h 3986790"/>
                    <a:gd name="connsiteX31" fmla="*/ 158044 w 2269066"/>
                    <a:gd name="connsiteY31" fmla="*/ 1051110 h 3986790"/>
                    <a:gd name="connsiteX32" fmla="*/ 146755 w 2269066"/>
                    <a:gd name="connsiteY32" fmla="*/ 1084976 h 3986790"/>
                    <a:gd name="connsiteX33" fmla="*/ 135466 w 2269066"/>
                    <a:gd name="connsiteY33" fmla="*/ 1118843 h 3986790"/>
                    <a:gd name="connsiteX34" fmla="*/ 112889 w 2269066"/>
                    <a:gd name="connsiteY34" fmla="*/ 1152710 h 3986790"/>
                    <a:gd name="connsiteX35" fmla="*/ 90311 w 2269066"/>
                    <a:gd name="connsiteY35" fmla="*/ 1220443 h 3986790"/>
                    <a:gd name="connsiteX36" fmla="*/ 79022 w 2269066"/>
                    <a:gd name="connsiteY36" fmla="*/ 1254310 h 3986790"/>
                    <a:gd name="connsiteX37" fmla="*/ 67733 w 2269066"/>
                    <a:gd name="connsiteY37" fmla="*/ 1299465 h 3986790"/>
                    <a:gd name="connsiteX38" fmla="*/ 45155 w 2269066"/>
                    <a:gd name="connsiteY38" fmla="*/ 1333332 h 3986790"/>
                    <a:gd name="connsiteX39" fmla="*/ 11289 w 2269066"/>
                    <a:gd name="connsiteY39" fmla="*/ 1446221 h 3986790"/>
                    <a:gd name="connsiteX40" fmla="*/ 0 w 2269066"/>
                    <a:gd name="connsiteY40" fmla="*/ 1480087 h 3986790"/>
                    <a:gd name="connsiteX41" fmla="*/ 22578 w 2269066"/>
                    <a:gd name="connsiteY41" fmla="*/ 1626843 h 3986790"/>
                    <a:gd name="connsiteX42" fmla="*/ 45155 w 2269066"/>
                    <a:gd name="connsiteY42" fmla="*/ 1694576 h 3986790"/>
                    <a:gd name="connsiteX43" fmla="*/ 90311 w 2269066"/>
                    <a:gd name="connsiteY43" fmla="*/ 1762310 h 3986790"/>
                    <a:gd name="connsiteX44" fmla="*/ 124178 w 2269066"/>
                    <a:gd name="connsiteY44" fmla="*/ 1841332 h 3986790"/>
                    <a:gd name="connsiteX45" fmla="*/ 135466 w 2269066"/>
                    <a:gd name="connsiteY45" fmla="*/ 1875198 h 3986790"/>
                    <a:gd name="connsiteX46" fmla="*/ 158044 w 2269066"/>
                    <a:gd name="connsiteY46" fmla="*/ 1909065 h 3986790"/>
                    <a:gd name="connsiteX47" fmla="*/ 169333 w 2269066"/>
                    <a:gd name="connsiteY47" fmla="*/ 1942932 h 3986790"/>
                    <a:gd name="connsiteX48" fmla="*/ 191911 w 2269066"/>
                    <a:gd name="connsiteY48" fmla="*/ 1976798 h 3986790"/>
                    <a:gd name="connsiteX49" fmla="*/ 259644 w 2269066"/>
                    <a:gd name="connsiteY49" fmla="*/ 2067110 h 3986790"/>
                    <a:gd name="connsiteX50" fmla="*/ 349955 w 2269066"/>
                    <a:gd name="connsiteY50" fmla="*/ 2202576 h 3986790"/>
                    <a:gd name="connsiteX51" fmla="*/ 372533 w 2269066"/>
                    <a:gd name="connsiteY51" fmla="*/ 2236443 h 3986790"/>
                    <a:gd name="connsiteX52" fmla="*/ 395111 w 2269066"/>
                    <a:gd name="connsiteY52" fmla="*/ 2270310 h 3986790"/>
                    <a:gd name="connsiteX53" fmla="*/ 428978 w 2269066"/>
                    <a:gd name="connsiteY53" fmla="*/ 2338043 h 3986790"/>
                    <a:gd name="connsiteX54" fmla="*/ 451555 w 2269066"/>
                    <a:gd name="connsiteY54" fmla="*/ 2405776 h 3986790"/>
                    <a:gd name="connsiteX55" fmla="*/ 530578 w 2269066"/>
                    <a:gd name="connsiteY55" fmla="*/ 2507376 h 3986790"/>
                    <a:gd name="connsiteX56" fmla="*/ 553155 w 2269066"/>
                    <a:gd name="connsiteY56" fmla="*/ 2541243 h 3986790"/>
                    <a:gd name="connsiteX57" fmla="*/ 575733 w 2269066"/>
                    <a:gd name="connsiteY57" fmla="*/ 2608976 h 3986790"/>
                    <a:gd name="connsiteX58" fmla="*/ 598311 w 2269066"/>
                    <a:gd name="connsiteY58" fmla="*/ 2642843 h 3986790"/>
                    <a:gd name="connsiteX59" fmla="*/ 620889 w 2269066"/>
                    <a:gd name="connsiteY59" fmla="*/ 2710576 h 3986790"/>
                    <a:gd name="connsiteX60" fmla="*/ 632178 w 2269066"/>
                    <a:gd name="connsiteY60" fmla="*/ 2744443 h 3986790"/>
                    <a:gd name="connsiteX61" fmla="*/ 643466 w 2269066"/>
                    <a:gd name="connsiteY61" fmla="*/ 2789598 h 3986790"/>
                    <a:gd name="connsiteX62" fmla="*/ 677333 w 2269066"/>
                    <a:gd name="connsiteY62" fmla="*/ 2891198 h 3986790"/>
                    <a:gd name="connsiteX63" fmla="*/ 688622 w 2269066"/>
                    <a:gd name="connsiteY63" fmla="*/ 2925065 h 3986790"/>
                    <a:gd name="connsiteX64" fmla="*/ 699911 w 2269066"/>
                    <a:gd name="connsiteY64" fmla="*/ 2958932 h 3986790"/>
                    <a:gd name="connsiteX65" fmla="*/ 756355 w 2269066"/>
                    <a:gd name="connsiteY65" fmla="*/ 3026665 h 3986790"/>
                    <a:gd name="connsiteX66" fmla="*/ 790222 w 2269066"/>
                    <a:gd name="connsiteY66" fmla="*/ 3116976 h 3986790"/>
                    <a:gd name="connsiteX67" fmla="*/ 824089 w 2269066"/>
                    <a:gd name="connsiteY67" fmla="*/ 3139554 h 3986790"/>
                    <a:gd name="connsiteX68" fmla="*/ 857955 w 2269066"/>
                    <a:gd name="connsiteY68" fmla="*/ 3207287 h 3986790"/>
                    <a:gd name="connsiteX69" fmla="*/ 880533 w 2269066"/>
                    <a:gd name="connsiteY69" fmla="*/ 3252443 h 3986790"/>
                    <a:gd name="connsiteX70" fmla="*/ 891822 w 2269066"/>
                    <a:gd name="connsiteY70" fmla="*/ 3286310 h 3986790"/>
                    <a:gd name="connsiteX71" fmla="*/ 914400 w 2269066"/>
                    <a:gd name="connsiteY71" fmla="*/ 3320176 h 3986790"/>
                    <a:gd name="connsiteX72" fmla="*/ 925689 w 2269066"/>
                    <a:gd name="connsiteY72" fmla="*/ 3365332 h 3986790"/>
                    <a:gd name="connsiteX73" fmla="*/ 948266 w 2269066"/>
                    <a:gd name="connsiteY73" fmla="*/ 3433065 h 3986790"/>
                    <a:gd name="connsiteX74" fmla="*/ 959555 w 2269066"/>
                    <a:gd name="connsiteY74" fmla="*/ 3489510 h 3986790"/>
                    <a:gd name="connsiteX75" fmla="*/ 982133 w 2269066"/>
                    <a:gd name="connsiteY75" fmla="*/ 3557243 h 3986790"/>
                    <a:gd name="connsiteX76" fmla="*/ 993422 w 2269066"/>
                    <a:gd name="connsiteY76" fmla="*/ 3591110 h 3986790"/>
                    <a:gd name="connsiteX77" fmla="*/ 1004711 w 2269066"/>
                    <a:gd name="connsiteY77" fmla="*/ 3624976 h 3986790"/>
                    <a:gd name="connsiteX78" fmla="*/ 1038578 w 2269066"/>
                    <a:gd name="connsiteY78" fmla="*/ 3737865 h 3986790"/>
                    <a:gd name="connsiteX79" fmla="*/ 1049866 w 2269066"/>
                    <a:gd name="connsiteY79" fmla="*/ 3771732 h 3986790"/>
                    <a:gd name="connsiteX80" fmla="*/ 1072444 w 2269066"/>
                    <a:gd name="connsiteY80" fmla="*/ 3805598 h 3986790"/>
                    <a:gd name="connsiteX81" fmla="*/ 1083733 w 2269066"/>
                    <a:gd name="connsiteY81" fmla="*/ 3839465 h 3986790"/>
                    <a:gd name="connsiteX82" fmla="*/ 1185333 w 2269066"/>
                    <a:gd name="connsiteY82" fmla="*/ 3929776 h 3986790"/>
                    <a:gd name="connsiteX83" fmla="*/ 1219200 w 2269066"/>
                    <a:gd name="connsiteY83" fmla="*/ 3941065 h 3986790"/>
                    <a:gd name="connsiteX84" fmla="*/ 1253066 w 2269066"/>
                    <a:gd name="connsiteY84" fmla="*/ 3963643 h 3986790"/>
                    <a:gd name="connsiteX85" fmla="*/ 1501422 w 2269066"/>
                    <a:gd name="connsiteY85" fmla="*/ 3963643 h 3986790"/>
                    <a:gd name="connsiteX86" fmla="*/ 1569155 w 2269066"/>
                    <a:gd name="connsiteY86" fmla="*/ 3907198 h 3986790"/>
                    <a:gd name="connsiteX87" fmla="*/ 1603022 w 2269066"/>
                    <a:gd name="connsiteY87" fmla="*/ 3884621 h 3986790"/>
                    <a:gd name="connsiteX88" fmla="*/ 1659466 w 2269066"/>
                    <a:gd name="connsiteY88" fmla="*/ 3828176 h 3986790"/>
                    <a:gd name="connsiteX89" fmla="*/ 1715911 w 2269066"/>
                    <a:gd name="connsiteY89" fmla="*/ 3783021 h 3986790"/>
                    <a:gd name="connsiteX90" fmla="*/ 1761066 w 2269066"/>
                    <a:gd name="connsiteY90" fmla="*/ 3749154 h 3986790"/>
                    <a:gd name="connsiteX91" fmla="*/ 1794933 w 2269066"/>
                    <a:gd name="connsiteY91" fmla="*/ 3715287 h 3986790"/>
                    <a:gd name="connsiteX92" fmla="*/ 1828800 w 2269066"/>
                    <a:gd name="connsiteY92" fmla="*/ 3703998 h 3986790"/>
                    <a:gd name="connsiteX93" fmla="*/ 1851378 w 2269066"/>
                    <a:gd name="connsiteY93" fmla="*/ 3670132 h 3986790"/>
                    <a:gd name="connsiteX94" fmla="*/ 1885244 w 2269066"/>
                    <a:gd name="connsiteY94" fmla="*/ 3658843 h 3986790"/>
                    <a:gd name="connsiteX95" fmla="*/ 1919111 w 2269066"/>
                    <a:gd name="connsiteY95" fmla="*/ 3636265 h 3986790"/>
                    <a:gd name="connsiteX96" fmla="*/ 1952978 w 2269066"/>
                    <a:gd name="connsiteY96" fmla="*/ 3568532 h 3986790"/>
                    <a:gd name="connsiteX97" fmla="*/ 1964266 w 2269066"/>
                    <a:gd name="connsiteY97" fmla="*/ 3534665 h 3986790"/>
                    <a:gd name="connsiteX98" fmla="*/ 1986844 w 2269066"/>
                    <a:gd name="connsiteY98" fmla="*/ 3331465 h 3986790"/>
                    <a:gd name="connsiteX99" fmla="*/ 1998133 w 2269066"/>
                    <a:gd name="connsiteY99" fmla="*/ 3263732 h 3986790"/>
                    <a:gd name="connsiteX100" fmla="*/ 2009422 w 2269066"/>
                    <a:gd name="connsiteY100" fmla="*/ 3229865 h 3986790"/>
                    <a:gd name="connsiteX101" fmla="*/ 2032000 w 2269066"/>
                    <a:gd name="connsiteY101" fmla="*/ 3150843 h 3986790"/>
                    <a:gd name="connsiteX102" fmla="*/ 2054578 w 2269066"/>
                    <a:gd name="connsiteY102" fmla="*/ 3116976 h 3986790"/>
                    <a:gd name="connsiteX103" fmla="*/ 2065866 w 2269066"/>
                    <a:gd name="connsiteY103" fmla="*/ 3083110 h 3986790"/>
                    <a:gd name="connsiteX104" fmla="*/ 2099733 w 2269066"/>
                    <a:gd name="connsiteY104" fmla="*/ 3060532 h 3986790"/>
                    <a:gd name="connsiteX105" fmla="*/ 2122311 w 2269066"/>
                    <a:gd name="connsiteY105" fmla="*/ 2992798 h 3986790"/>
                    <a:gd name="connsiteX106" fmla="*/ 2133600 w 2269066"/>
                    <a:gd name="connsiteY106" fmla="*/ 2958932 h 3986790"/>
                    <a:gd name="connsiteX107" fmla="*/ 2156178 w 2269066"/>
                    <a:gd name="connsiteY107" fmla="*/ 2925065 h 3986790"/>
                    <a:gd name="connsiteX108" fmla="*/ 2167466 w 2269066"/>
                    <a:gd name="connsiteY108" fmla="*/ 2755732 h 3986790"/>
                    <a:gd name="connsiteX109" fmla="*/ 2144889 w 2269066"/>
                    <a:gd name="connsiteY109" fmla="*/ 2405776 h 3986790"/>
                    <a:gd name="connsiteX110" fmla="*/ 2144889 w 2269066"/>
                    <a:gd name="connsiteY110" fmla="*/ 2123554 h 3986790"/>
                    <a:gd name="connsiteX111" fmla="*/ 2167466 w 2269066"/>
                    <a:gd name="connsiteY111" fmla="*/ 2033243 h 3986790"/>
                    <a:gd name="connsiteX112" fmla="*/ 2178755 w 2269066"/>
                    <a:gd name="connsiteY112" fmla="*/ 1965510 h 3986790"/>
                    <a:gd name="connsiteX113" fmla="*/ 2201333 w 2269066"/>
                    <a:gd name="connsiteY113" fmla="*/ 1897776 h 3986790"/>
                    <a:gd name="connsiteX114" fmla="*/ 2212622 w 2269066"/>
                    <a:gd name="connsiteY114" fmla="*/ 1863910 h 3986790"/>
                    <a:gd name="connsiteX115" fmla="*/ 2235200 w 2269066"/>
                    <a:gd name="connsiteY115" fmla="*/ 1830043 h 3986790"/>
                    <a:gd name="connsiteX116" fmla="*/ 2257778 w 2269066"/>
                    <a:gd name="connsiteY116" fmla="*/ 1762310 h 3986790"/>
                    <a:gd name="connsiteX117" fmla="*/ 2269066 w 2269066"/>
                    <a:gd name="connsiteY117" fmla="*/ 1728443 h 3986790"/>
                    <a:gd name="connsiteX118" fmla="*/ 2257778 w 2269066"/>
                    <a:gd name="connsiteY118" fmla="*/ 1513954 h 3986790"/>
                    <a:gd name="connsiteX119" fmla="*/ 2246489 w 2269066"/>
                    <a:gd name="connsiteY119" fmla="*/ 1480087 h 3986790"/>
                    <a:gd name="connsiteX120" fmla="*/ 2235200 w 2269066"/>
                    <a:gd name="connsiteY120" fmla="*/ 1434932 h 3986790"/>
                    <a:gd name="connsiteX121" fmla="*/ 2201333 w 2269066"/>
                    <a:gd name="connsiteY121" fmla="*/ 1333332 h 3986790"/>
                    <a:gd name="connsiteX122" fmla="*/ 2190044 w 2269066"/>
                    <a:gd name="connsiteY122" fmla="*/ 1299465 h 3986790"/>
                    <a:gd name="connsiteX123" fmla="*/ 2212622 w 2269066"/>
                    <a:gd name="connsiteY123" fmla="*/ 1186576 h 3986790"/>
                    <a:gd name="connsiteX124" fmla="*/ 2235200 w 2269066"/>
                    <a:gd name="connsiteY124" fmla="*/ 1152710 h 3986790"/>
                    <a:gd name="connsiteX125" fmla="*/ 2269066 w 2269066"/>
                    <a:gd name="connsiteY125" fmla="*/ 1028532 h 3986790"/>
                    <a:gd name="connsiteX126" fmla="*/ 2257778 w 2269066"/>
                    <a:gd name="connsiteY126" fmla="*/ 825332 h 3986790"/>
                    <a:gd name="connsiteX127" fmla="*/ 2246489 w 2269066"/>
                    <a:gd name="connsiteY127" fmla="*/ 791465 h 3986790"/>
                    <a:gd name="connsiteX128" fmla="*/ 2235200 w 2269066"/>
                    <a:gd name="connsiteY128" fmla="*/ 701154 h 3986790"/>
                    <a:gd name="connsiteX129" fmla="*/ 2212622 w 2269066"/>
                    <a:gd name="connsiteY129" fmla="*/ 554398 h 3986790"/>
                    <a:gd name="connsiteX130" fmla="*/ 2122311 w 2269066"/>
                    <a:gd name="connsiteY130" fmla="*/ 452798 h 3986790"/>
                    <a:gd name="connsiteX131" fmla="*/ 2043289 w 2269066"/>
                    <a:gd name="connsiteY131" fmla="*/ 351198 h 3986790"/>
                    <a:gd name="connsiteX132" fmla="*/ 2020711 w 2269066"/>
                    <a:gd name="connsiteY132" fmla="*/ 317332 h 3986790"/>
                    <a:gd name="connsiteX133" fmla="*/ 1986844 w 2269066"/>
                    <a:gd name="connsiteY133" fmla="*/ 294754 h 3986790"/>
                    <a:gd name="connsiteX134" fmla="*/ 1919111 w 2269066"/>
                    <a:gd name="connsiteY134" fmla="*/ 238310 h 3986790"/>
                    <a:gd name="connsiteX135" fmla="*/ 1862666 w 2269066"/>
                    <a:gd name="connsiteY135" fmla="*/ 181865 h 3986790"/>
                    <a:gd name="connsiteX136" fmla="*/ 1840089 w 2269066"/>
                    <a:gd name="connsiteY136" fmla="*/ 147998 h 3986790"/>
                    <a:gd name="connsiteX137" fmla="*/ 1772355 w 2269066"/>
                    <a:gd name="connsiteY137" fmla="*/ 102843 h 3986790"/>
                    <a:gd name="connsiteX138" fmla="*/ 1738489 w 2269066"/>
                    <a:gd name="connsiteY138" fmla="*/ 68976 h 3986790"/>
                    <a:gd name="connsiteX139" fmla="*/ 1715911 w 2269066"/>
                    <a:gd name="connsiteY139" fmla="*/ 35110 h 3986790"/>
                    <a:gd name="connsiteX140" fmla="*/ 1580444 w 2269066"/>
                    <a:gd name="connsiteY140" fmla="*/ 23821 h 3986790"/>
                    <a:gd name="connsiteX141" fmla="*/ 1478844 w 2269066"/>
                    <a:gd name="connsiteY141" fmla="*/ 23821 h 3986790"/>
                    <a:gd name="connsiteX142" fmla="*/ 1467555 w 2269066"/>
                    <a:gd name="connsiteY142" fmla="*/ 68976 h 3986790"/>
                    <a:gd name="connsiteX143" fmla="*/ 1467555 w 2269066"/>
                    <a:gd name="connsiteY143" fmla="*/ 68976 h 3986790"/>
                    <a:gd name="connsiteX144" fmla="*/ 1467555 w 2269066"/>
                    <a:gd name="connsiteY144" fmla="*/ 68976 h 39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69066" h="3986790">
                      <a:moveTo>
                        <a:pt x="1535289" y="68976"/>
                      </a:moveTo>
                      <a:lnTo>
                        <a:pt x="1535289" y="68976"/>
                      </a:lnTo>
                      <a:cubicBezTo>
                        <a:pt x="1501422" y="76502"/>
                        <a:pt x="1467210" y="82615"/>
                        <a:pt x="1433689" y="91554"/>
                      </a:cubicBezTo>
                      <a:cubicBezTo>
                        <a:pt x="1410693" y="97686"/>
                        <a:pt x="1388533" y="106606"/>
                        <a:pt x="1365955" y="114132"/>
                      </a:cubicBezTo>
                      <a:lnTo>
                        <a:pt x="1332089" y="125421"/>
                      </a:lnTo>
                      <a:cubicBezTo>
                        <a:pt x="1324563" y="136710"/>
                        <a:pt x="1315579" y="147152"/>
                        <a:pt x="1309511" y="159287"/>
                      </a:cubicBezTo>
                      <a:cubicBezTo>
                        <a:pt x="1304189" y="169930"/>
                        <a:pt x="1306636" y="184740"/>
                        <a:pt x="1298222" y="193154"/>
                      </a:cubicBezTo>
                      <a:cubicBezTo>
                        <a:pt x="1238168" y="253208"/>
                        <a:pt x="1212212" y="240341"/>
                        <a:pt x="1128889" y="249598"/>
                      </a:cubicBezTo>
                      <a:cubicBezTo>
                        <a:pt x="1031991" y="281897"/>
                        <a:pt x="1186232" y="232440"/>
                        <a:pt x="1027289" y="272176"/>
                      </a:cubicBezTo>
                      <a:cubicBezTo>
                        <a:pt x="1004200" y="277948"/>
                        <a:pt x="959555" y="294754"/>
                        <a:pt x="959555" y="294754"/>
                      </a:cubicBezTo>
                      <a:cubicBezTo>
                        <a:pt x="955792" y="306043"/>
                        <a:pt x="955700" y="319329"/>
                        <a:pt x="948266" y="328621"/>
                      </a:cubicBezTo>
                      <a:cubicBezTo>
                        <a:pt x="939791" y="339215"/>
                        <a:pt x="924823" y="342512"/>
                        <a:pt x="914400" y="351198"/>
                      </a:cubicBezTo>
                      <a:cubicBezTo>
                        <a:pt x="902135" y="361419"/>
                        <a:pt x="890754" y="372800"/>
                        <a:pt x="880533" y="385065"/>
                      </a:cubicBezTo>
                      <a:cubicBezTo>
                        <a:pt x="871847" y="395488"/>
                        <a:pt x="868166" y="409998"/>
                        <a:pt x="857955" y="418932"/>
                      </a:cubicBezTo>
                      <a:cubicBezTo>
                        <a:pt x="837534" y="436800"/>
                        <a:pt x="812800" y="449035"/>
                        <a:pt x="790222" y="464087"/>
                      </a:cubicBezTo>
                      <a:cubicBezTo>
                        <a:pt x="778933" y="471613"/>
                        <a:pt x="769518" y="483374"/>
                        <a:pt x="756355" y="486665"/>
                      </a:cubicBezTo>
                      <a:cubicBezTo>
                        <a:pt x="741303" y="490428"/>
                        <a:pt x="726118" y="493692"/>
                        <a:pt x="711200" y="497954"/>
                      </a:cubicBezTo>
                      <a:cubicBezTo>
                        <a:pt x="699758" y="501223"/>
                        <a:pt x="688877" y="506357"/>
                        <a:pt x="677333" y="509243"/>
                      </a:cubicBezTo>
                      <a:cubicBezTo>
                        <a:pt x="658719" y="513897"/>
                        <a:pt x="639704" y="516769"/>
                        <a:pt x="620889" y="520532"/>
                      </a:cubicBezTo>
                      <a:cubicBezTo>
                        <a:pt x="530580" y="580738"/>
                        <a:pt x="639700" y="501720"/>
                        <a:pt x="564444" y="576976"/>
                      </a:cubicBezTo>
                      <a:cubicBezTo>
                        <a:pt x="554850" y="586570"/>
                        <a:pt x="541001" y="590868"/>
                        <a:pt x="530578" y="599554"/>
                      </a:cubicBezTo>
                      <a:cubicBezTo>
                        <a:pt x="518313" y="609775"/>
                        <a:pt x="509995" y="624565"/>
                        <a:pt x="496711" y="633421"/>
                      </a:cubicBezTo>
                      <a:cubicBezTo>
                        <a:pt x="486810" y="640022"/>
                        <a:pt x="473487" y="639388"/>
                        <a:pt x="462844" y="644710"/>
                      </a:cubicBezTo>
                      <a:cubicBezTo>
                        <a:pt x="450709" y="650777"/>
                        <a:pt x="441113" y="661220"/>
                        <a:pt x="428978" y="667287"/>
                      </a:cubicBezTo>
                      <a:cubicBezTo>
                        <a:pt x="418335" y="672609"/>
                        <a:pt x="405754" y="673254"/>
                        <a:pt x="395111" y="678576"/>
                      </a:cubicBezTo>
                      <a:cubicBezTo>
                        <a:pt x="335382" y="708441"/>
                        <a:pt x="385639" y="693406"/>
                        <a:pt x="327378" y="735021"/>
                      </a:cubicBezTo>
                      <a:cubicBezTo>
                        <a:pt x="313684" y="744802"/>
                        <a:pt x="297274" y="750072"/>
                        <a:pt x="282222" y="757598"/>
                      </a:cubicBezTo>
                      <a:cubicBezTo>
                        <a:pt x="267170" y="780176"/>
                        <a:pt x="245647" y="799589"/>
                        <a:pt x="237066" y="825332"/>
                      </a:cubicBezTo>
                      <a:cubicBezTo>
                        <a:pt x="221488" y="872070"/>
                        <a:pt x="232379" y="849297"/>
                        <a:pt x="203200" y="893065"/>
                      </a:cubicBezTo>
                      <a:cubicBezTo>
                        <a:pt x="199437" y="911880"/>
                        <a:pt x="196960" y="930998"/>
                        <a:pt x="191911" y="949510"/>
                      </a:cubicBezTo>
                      <a:cubicBezTo>
                        <a:pt x="185649" y="972470"/>
                        <a:pt x="176859" y="994665"/>
                        <a:pt x="169333" y="1017243"/>
                      </a:cubicBezTo>
                      <a:lnTo>
                        <a:pt x="158044" y="1051110"/>
                      </a:lnTo>
                      <a:lnTo>
                        <a:pt x="146755" y="1084976"/>
                      </a:lnTo>
                      <a:cubicBezTo>
                        <a:pt x="142992" y="1096265"/>
                        <a:pt x="142067" y="1108942"/>
                        <a:pt x="135466" y="1118843"/>
                      </a:cubicBezTo>
                      <a:cubicBezTo>
                        <a:pt x="127940" y="1130132"/>
                        <a:pt x="118399" y="1140312"/>
                        <a:pt x="112889" y="1152710"/>
                      </a:cubicBezTo>
                      <a:cubicBezTo>
                        <a:pt x="103223" y="1174458"/>
                        <a:pt x="97837" y="1197865"/>
                        <a:pt x="90311" y="1220443"/>
                      </a:cubicBezTo>
                      <a:cubicBezTo>
                        <a:pt x="86548" y="1231732"/>
                        <a:pt x="81908" y="1242766"/>
                        <a:pt x="79022" y="1254310"/>
                      </a:cubicBezTo>
                      <a:cubicBezTo>
                        <a:pt x="75259" y="1269362"/>
                        <a:pt x="73845" y="1285205"/>
                        <a:pt x="67733" y="1299465"/>
                      </a:cubicBezTo>
                      <a:cubicBezTo>
                        <a:pt x="62388" y="1311936"/>
                        <a:pt x="50665" y="1320934"/>
                        <a:pt x="45155" y="1333332"/>
                      </a:cubicBezTo>
                      <a:cubicBezTo>
                        <a:pt x="23694" y="1381619"/>
                        <a:pt x="24424" y="1400250"/>
                        <a:pt x="11289" y="1446221"/>
                      </a:cubicBezTo>
                      <a:cubicBezTo>
                        <a:pt x="8020" y="1457662"/>
                        <a:pt x="3763" y="1468798"/>
                        <a:pt x="0" y="1480087"/>
                      </a:cubicBezTo>
                      <a:cubicBezTo>
                        <a:pt x="7951" y="1551641"/>
                        <a:pt x="5325" y="1569331"/>
                        <a:pt x="22578" y="1626843"/>
                      </a:cubicBezTo>
                      <a:cubicBezTo>
                        <a:pt x="29416" y="1649638"/>
                        <a:pt x="31954" y="1674774"/>
                        <a:pt x="45155" y="1694576"/>
                      </a:cubicBezTo>
                      <a:lnTo>
                        <a:pt x="90311" y="1762310"/>
                      </a:lnTo>
                      <a:cubicBezTo>
                        <a:pt x="113807" y="1856291"/>
                        <a:pt x="85197" y="1763369"/>
                        <a:pt x="124178" y="1841332"/>
                      </a:cubicBezTo>
                      <a:cubicBezTo>
                        <a:pt x="129499" y="1851975"/>
                        <a:pt x="130145" y="1864555"/>
                        <a:pt x="135466" y="1875198"/>
                      </a:cubicBezTo>
                      <a:cubicBezTo>
                        <a:pt x="141534" y="1887333"/>
                        <a:pt x="151976" y="1896930"/>
                        <a:pt x="158044" y="1909065"/>
                      </a:cubicBezTo>
                      <a:cubicBezTo>
                        <a:pt x="163366" y="1919708"/>
                        <a:pt x="164011" y="1932289"/>
                        <a:pt x="169333" y="1942932"/>
                      </a:cubicBezTo>
                      <a:cubicBezTo>
                        <a:pt x="175401" y="1955067"/>
                        <a:pt x="183931" y="1965826"/>
                        <a:pt x="191911" y="1976798"/>
                      </a:cubicBezTo>
                      <a:cubicBezTo>
                        <a:pt x="214044" y="2007231"/>
                        <a:pt x="238771" y="2035800"/>
                        <a:pt x="259644" y="2067110"/>
                      </a:cubicBezTo>
                      <a:lnTo>
                        <a:pt x="349955" y="2202576"/>
                      </a:lnTo>
                      <a:lnTo>
                        <a:pt x="372533" y="2236443"/>
                      </a:lnTo>
                      <a:cubicBezTo>
                        <a:pt x="380059" y="2247732"/>
                        <a:pt x="390820" y="2257439"/>
                        <a:pt x="395111" y="2270310"/>
                      </a:cubicBezTo>
                      <a:cubicBezTo>
                        <a:pt x="410691" y="2317047"/>
                        <a:pt x="399799" y="2294275"/>
                        <a:pt x="428978" y="2338043"/>
                      </a:cubicBezTo>
                      <a:cubicBezTo>
                        <a:pt x="436504" y="2360621"/>
                        <a:pt x="434727" y="2388948"/>
                        <a:pt x="451555" y="2405776"/>
                      </a:cubicBezTo>
                      <a:cubicBezTo>
                        <a:pt x="504608" y="2458829"/>
                        <a:pt x="476569" y="2426363"/>
                        <a:pt x="530578" y="2507376"/>
                      </a:cubicBezTo>
                      <a:cubicBezTo>
                        <a:pt x="538104" y="2518665"/>
                        <a:pt x="548865" y="2528372"/>
                        <a:pt x="553155" y="2541243"/>
                      </a:cubicBezTo>
                      <a:cubicBezTo>
                        <a:pt x="560681" y="2563821"/>
                        <a:pt x="562532" y="2589174"/>
                        <a:pt x="575733" y="2608976"/>
                      </a:cubicBezTo>
                      <a:cubicBezTo>
                        <a:pt x="583259" y="2620265"/>
                        <a:pt x="592801" y="2630445"/>
                        <a:pt x="598311" y="2642843"/>
                      </a:cubicBezTo>
                      <a:cubicBezTo>
                        <a:pt x="607977" y="2664591"/>
                        <a:pt x="613363" y="2687998"/>
                        <a:pt x="620889" y="2710576"/>
                      </a:cubicBezTo>
                      <a:cubicBezTo>
                        <a:pt x="624652" y="2721865"/>
                        <a:pt x="629292" y="2732899"/>
                        <a:pt x="632178" y="2744443"/>
                      </a:cubicBezTo>
                      <a:cubicBezTo>
                        <a:pt x="635941" y="2759495"/>
                        <a:pt x="639008" y="2774737"/>
                        <a:pt x="643466" y="2789598"/>
                      </a:cubicBezTo>
                      <a:cubicBezTo>
                        <a:pt x="643474" y="2789626"/>
                        <a:pt x="671684" y="2874250"/>
                        <a:pt x="677333" y="2891198"/>
                      </a:cubicBezTo>
                      <a:lnTo>
                        <a:pt x="688622" y="2925065"/>
                      </a:lnTo>
                      <a:cubicBezTo>
                        <a:pt x="692385" y="2936354"/>
                        <a:pt x="693310" y="2949031"/>
                        <a:pt x="699911" y="2958932"/>
                      </a:cubicBezTo>
                      <a:cubicBezTo>
                        <a:pt x="731345" y="3006081"/>
                        <a:pt x="712896" y="2983204"/>
                        <a:pt x="756355" y="3026665"/>
                      </a:cubicBezTo>
                      <a:cubicBezTo>
                        <a:pt x="763950" y="3057047"/>
                        <a:pt x="769138" y="3091676"/>
                        <a:pt x="790222" y="3116976"/>
                      </a:cubicBezTo>
                      <a:cubicBezTo>
                        <a:pt x="798908" y="3127399"/>
                        <a:pt x="812800" y="3132028"/>
                        <a:pt x="824089" y="3139554"/>
                      </a:cubicBezTo>
                      <a:cubicBezTo>
                        <a:pt x="844787" y="3201647"/>
                        <a:pt x="822942" y="3146013"/>
                        <a:pt x="857955" y="3207287"/>
                      </a:cubicBezTo>
                      <a:cubicBezTo>
                        <a:pt x="866304" y="3221898"/>
                        <a:pt x="873904" y="3236975"/>
                        <a:pt x="880533" y="3252443"/>
                      </a:cubicBezTo>
                      <a:cubicBezTo>
                        <a:pt x="885221" y="3263381"/>
                        <a:pt x="886500" y="3275667"/>
                        <a:pt x="891822" y="3286310"/>
                      </a:cubicBezTo>
                      <a:cubicBezTo>
                        <a:pt x="897890" y="3298445"/>
                        <a:pt x="906874" y="3308887"/>
                        <a:pt x="914400" y="3320176"/>
                      </a:cubicBezTo>
                      <a:cubicBezTo>
                        <a:pt x="918163" y="3335228"/>
                        <a:pt x="921231" y="3350471"/>
                        <a:pt x="925689" y="3365332"/>
                      </a:cubicBezTo>
                      <a:cubicBezTo>
                        <a:pt x="932527" y="3388127"/>
                        <a:pt x="943599" y="3409728"/>
                        <a:pt x="948266" y="3433065"/>
                      </a:cubicBezTo>
                      <a:cubicBezTo>
                        <a:pt x="952029" y="3451880"/>
                        <a:pt x="954506" y="3470998"/>
                        <a:pt x="959555" y="3489510"/>
                      </a:cubicBezTo>
                      <a:cubicBezTo>
                        <a:pt x="965817" y="3512470"/>
                        <a:pt x="974607" y="3534665"/>
                        <a:pt x="982133" y="3557243"/>
                      </a:cubicBezTo>
                      <a:lnTo>
                        <a:pt x="993422" y="3591110"/>
                      </a:lnTo>
                      <a:cubicBezTo>
                        <a:pt x="997185" y="3602399"/>
                        <a:pt x="1001825" y="3613432"/>
                        <a:pt x="1004711" y="3624976"/>
                      </a:cubicBezTo>
                      <a:cubicBezTo>
                        <a:pt x="1021774" y="3693228"/>
                        <a:pt x="1011091" y="3655402"/>
                        <a:pt x="1038578" y="3737865"/>
                      </a:cubicBezTo>
                      <a:cubicBezTo>
                        <a:pt x="1042341" y="3749154"/>
                        <a:pt x="1043265" y="3761831"/>
                        <a:pt x="1049866" y="3771732"/>
                      </a:cubicBezTo>
                      <a:lnTo>
                        <a:pt x="1072444" y="3805598"/>
                      </a:lnTo>
                      <a:cubicBezTo>
                        <a:pt x="1076207" y="3816887"/>
                        <a:pt x="1076427" y="3830072"/>
                        <a:pt x="1083733" y="3839465"/>
                      </a:cubicBezTo>
                      <a:cubicBezTo>
                        <a:pt x="1102772" y="3863944"/>
                        <a:pt x="1149667" y="3911943"/>
                        <a:pt x="1185333" y="3929776"/>
                      </a:cubicBezTo>
                      <a:cubicBezTo>
                        <a:pt x="1195976" y="3935098"/>
                        <a:pt x="1207911" y="3937302"/>
                        <a:pt x="1219200" y="3941065"/>
                      </a:cubicBezTo>
                      <a:cubicBezTo>
                        <a:pt x="1230489" y="3948591"/>
                        <a:pt x="1240071" y="3959744"/>
                        <a:pt x="1253066" y="3963643"/>
                      </a:cubicBezTo>
                      <a:cubicBezTo>
                        <a:pt x="1330222" y="3986790"/>
                        <a:pt x="1428567" y="3968500"/>
                        <a:pt x="1501422" y="3963643"/>
                      </a:cubicBezTo>
                      <a:cubicBezTo>
                        <a:pt x="1585514" y="3907581"/>
                        <a:pt x="1482227" y="3979638"/>
                        <a:pt x="1569155" y="3907198"/>
                      </a:cubicBezTo>
                      <a:cubicBezTo>
                        <a:pt x="1579578" y="3898512"/>
                        <a:pt x="1591733" y="3892147"/>
                        <a:pt x="1603022" y="3884621"/>
                      </a:cubicBezTo>
                      <a:cubicBezTo>
                        <a:pt x="1663228" y="3794312"/>
                        <a:pt x="1584210" y="3903432"/>
                        <a:pt x="1659466" y="3828176"/>
                      </a:cubicBezTo>
                      <a:cubicBezTo>
                        <a:pt x="1710527" y="3777115"/>
                        <a:pt x="1649980" y="3804998"/>
                        <a:pt x="1715911" y="3783021"/>
                      </a:cubicBezTo>
                      <a:cubicBezTo>
                        <a:pt x="1730963" y="3771732"/>
                        <a:pt x="1746781" y="3761399"/>
                        <a:pt x="1761066" y="3749154"/>
                      </a:cubicBezTo>
                      <a:cubicBezTo>
                        <a:pt x="1773188" y="3738764"/>
                        <a:pt x="1781649" y="3724143"/>
                        <a:pt x="1794933" y="3715287"/>
                      </a:cubicBezTo>
                      <a:cubicBezTo>
                        <a:pt x="1804834" y="3708686"/>
                        <a:pt x="1817511" y="3707761"/>
                        <a:pt x="1828800" y="3703998"/>
                      </a:cubicBezTo>
                      <a:cubicBezTo>
                        <a:pt x="1836326" y="3692709"/>
                        <a:pt x="1840784" y="3678607"/>
                        <a:pt x="1851378" y="3670132"/>
                      </a:cubicBezTo>
                      <a:cubicBezTo>
                        <a:pt x="1860670" y="3662699"/>
                        <a:pt x="1874601" y="3664165"/>
                        <a:pt x="1885244" y="3658843"/>
                      </a:cubicBezTo>
                      <a:cubicBezTo>
                        <a:pt x="1897379" y="3652775"/>
                        <a:pt x="1907822" y="3643791"/>
                        <a:pt x="1919111" y="3636265"/>
                      </a:cubicBezTo>
                      <a:cubicBezTo>
                        <a:pt x="1947489" y="3551132"/>
                        <a:pt x="1909207" y="3656075"/>
                        <a:pt x="1952978" y="3568532"/>
                      </a:cubicBezTo>
                      <a:cubicBezTo>
                        <a:pt x="1958300" y="3557889"/>
                        <a:pt x="1960503" y="3545954"/>
                        <a:pt x="1964266" y="3534665"/>
                      </a:cubicBezTo>
                      <a:cubicBezTo>
                        <a:pt x="1974984" y="3416763"/>
                        <a:pt x="1971584" y="3430651"/>
                        <a:pt x="1986844" y="3331465"/>
                      </a:cubicBezTo>
                      <a:cubicBezTo>
                        <a:pt x="1990324" y="3308842"/>
                        <a:pt x="1993168" y="3286076"/>
                        <a:pt x="1998133" y="3263732"/>
                      </a:cubicBezTo>
                      <a:cubicBezTo>
                        <a:pt x="2000714" y="3252116"/>
                        <a:pt x="2006153" y="3241307"/>
                        <a:pt x="2009422" y="3229865"/>
                      </a:cubicBezTo>
                      <a:cubicBezTo>
                        <a:pt x="2014244" y="3212987"/>
                        <a:pt x="2022978" y="3168887"/>
                        <a:pt x="2032000" y="3150843"/>
                      </a:cubicBezTo>
                      <a:cubicBezTo>
                        <a:pt x="2038068" y="3138708"/>
                        <a:pt x="2047052" y="3128265"/>
                        <a:pt x="2054578" y="3116976"/>
                      </a:cubicBezTo>
                      <a:cubicBezTo>
                        <a:pt x="2058341" y="3105687"/>
                        <a:pt x="2058433" y="3092402"/>
                        <a:pt x="2065866" y="3083110"/>
                      </a:cubicBezTo>
                      <a:cubicBezTo>
                        <a:pt x="2074342" y="3072515"/>
                        <a:pt x="2092542" y="3072037"/>
                        <a:pt x="2099733" y="3060532"/>
                      </a:cubicBezTo>
                      <a:cubicBezTo>
                        <a:pt x="2112347" y="3040350"/>
                        <a:pt x="2114785" y="3015376"/>
                        <a:pt x="2122311" y="2992798"/>
                      </a:cubicBezTo>
                      <a:cubicBezTo>
                        <a:pt x="2126074" y="2981509"/>
                        <a:pt x="2126999" y="2968833"/>
                        <a:pt x="2133600" y="2958932"/>
                      </a:cubicBezTo>
                      <a:lnTo>
                        <a:pt x="2156178" y="2925065"/>
                      </a:lnTo>
                      <a:cubicBezTo>
                        <a:pt x="2159941" y="2868621"/>
                        <a:pt x="2167466" y="2812302"/>
                        <a:pt x="2167466" y="2755732"/>
                      </a:cubicBezTo>
                      <a:cubicBezTo>
                        <a:pt x="2167466" y="2462889"/>
                        <a:pt x="2188196" y="2535697"/>
                        <a:pt x="2144889" y="2405776"/>
                      </a:cubicBezTo>
                      <a:cubicBezTo>
                        <a:pt x="2125765" y="2271912"/>
                        <a:pt x="2127639" y="2321926"/>
                        <a:pt x="2144889" y="2123554"/>
                      </a:cubicBezTo>
                      <a:cubicBezTo>
                        <a:pt x="2151858" y="2043412"/>
                        <a:pt x="2154237" y="2092774"/>
                        <a:pt x="2167466" y="2033243"/>
                      </a:cubicBezTo>
                      <a:cubicBezTo>
                        <a:pt x="2172431" y="2010899"/>
                        <a:pt x="2173204" y="1987716"/>
                        <a:pt x="2178755" y="1965510"/>
                      </a:cubicBezTo>
                      <a:cubicBezTo>
                        <a:pt x="2184527" y="1942421"/>
                        <a:pt x="2193807" y="1920354"/>
                        <a:pt x="2201333" y="1897776"/>
                      </a:cubicBezTo>
                      <a:cubicBezTo>
                        <a:pt x="2205096" y="1886487"/>
                        <a:pt x="2206021" y="1873811"/>
                        <a:pt x="2212622" y="1863910"/>
                      </a:cubicBezTo>
                      <a:cubicBezTo>
                        <a:pt x="2220148" y="1852621"/>
                        <a:pt x="2229690" y="1842441"/>
                        <a:pt x="2235200" y="1830043"/>
                      </a:cubicBezTo>
                      <a:cubicBezTo>
                        <a:pt x="2244866" y="1808295"/>
                        <a:pt x="2250252" y="1784888"/>
                        <a:pt x="2257778" y="1762310"/>
                      </a:cubicBezTo>
                      <a:lnTo>
                        <a:pt x="2269066" y="1728443"/>
                      </a:lnTo>
                      <a:cubicBezTo>
                        <a:pt x="2265303" y="1656947"/>
                        <a:pt x="2264260" y="1585255"/>
                        <a:pt x="2257778" y="1513954"/>
                      </a:cubicBezTo>
                      <a:cubicBezTo>
                        <a:pt x="2256701" y="1502103"/>
                        <a:pt x="2249758" y="1491529"/>
                        <a:pt x="2246489" y="1480087"/>
                      </a:cubicBezTo>
                      <a:cubicBezTo>
                        <a:pt x="2242227" y="1465169"/>
                        <a:pt x="2239658" y="1449793"/>
                        <a:pt x="2235200" y="1434932"/>
                      </a:cubicBezTo>
                      <a:cubicBezTo>
                        <a:pt x="2235192" y="1434904"/>
                        <a:pt x="2206982" y="1350280"/>
                        <a:pt x="2201333" y="1333332"/>
                      </a:cubicBezTo>
                      <a:lnTo>
                        <a:pt x="2190044" y="1299465"/>
                      </a:lnTo>
                      <a:cubicBezTo>
                        <a:pt x="2192591" y="1284186"/>
                        <a:pt x="2203437" y="1208008"/>
                        <a:pt x="2212622" y="1186576"/>
                      </a:cubicBezTo>
                      <a:cubicBezTo>
                        <a:pt x="2217967" y="1174106"/>
                        <a:pt x="2227674" y="1163999"/>
                        <a:pt x="2235200" y="1152710"/>
                      </a:cubicBezTo>
                      <a:cubicBezTo>
                        <a:pt x="2263846" y="1066773"/>
                        <a:pt x="2253111" y="1108313"/>
                        <a:pt x="2269066" y="1028532"/>
                      </a:cubicBezTo>
                      <a:cubicBezTo>
                        <a:pt x="2265303" y="960799"/>
                        <a:pt x="2264209" y="892864"/>
                        <a:pt x="2257778" y="825332"/>
                      </a:cubicBezTo>
                      <a:cubicBezTo>
                        <a:pt x="2256650" y="813486"/>
                        <a:pt x="2248618" y="803173"/>
                        <a:pt x="2246489" y="791465"/>
                      </a:cubicBezTo>
                      <a:cubicBezTo>
                        <a:pt x="2241062" y="761616"/>
                        <a:pt x="2238550" y="731306"/>
                        <a:pt x="2235200" y="701154"/>
                      </a:cubicBezTo>
                      <a:cubicBezTo>
                        <a:pt x="2231500" y="667855"/>
                        <a:pt x="2233109" y="595372"/>
                        <a:pt x="2212622" y="554398"/>
                      </a:cubicBezTo>
                      <a:cubicBezTo>
                        <a:pt x="2179769" y="488692"/>
                        <a:pt x="2182136" y="542534"/>
                        <a:pt x="2122311" y="452798"/>
                      </a:cubicBezTo>
                      <a:cubicBezTo>
                        <a:pt x="2008186" y="281613"/>
                        <a:pt x="2131709" y="457303"/>
                        <a:pt x="2043289" y="351198"/>
                      </a:cubicBezTo>
                      <a:cubicBezTo>
                        <a:pt x="2034603" y="340775"/>
                        <a:pt x="2030305" y="326926"/>
                        <a:pt x="2020711" y="317332"/>
                      </a:cubicBezTo>
                      <a:cubicBezTo>
                        <a:pt x="2011117" y="307738"/>
                        <a:pt x="1997267" y="303440"/>
                        <a:pt x="1986844" y="294754"/>
                      </a:cubicBezTo>
                      <a:cubicBezTo>
                        <a:pt x="1899931" y="222326"/>
                        <a:pt x="2003190" y="294360"/>
                        <a:pt x="1919111" y="238310"/>
                      </a:cubicBezTo>
                      <a:cubicBezTo>
                        <a:pt x="1858900" y="147994"/>
                        <a:pt x="1937929" y="257129"/>
                        <a:pt x="1862666" y="181865"/>
                      </a:cubicBezTo>
                      <a:cubicBezTo>
                        <a:pt x="1853072" y="172271"/>
                        <a:pt x="1850300" y="156932"/>
                        <a:pt x="1840089" y="147998"/>
                      </a:cubicBezTo>
                      <a:cubicBezTo>
                        <a:pt x="1819668" y="130129"/>
                        <a:pt x="1791542" y="122031"/>
                        <a:pt x="1772355" y="102843"/>
                      </a:cubicBezTo>
                      <a:cubicBezTo>
                        <a:pt x="1761066" y="91554"/>
                        <a:pt x="1748709" y="81241"/>
                        <a:pt x="1738489" y="68976"/>
                      </a:cubicBezTo>
                      <a:cubicBezTo>
                        <a:pt x="1729803" y="58553"/>
                        <a:pt x="1728956" y="38837"/>
                        <a:pt x="1715911" y="35110"/>
                      </a:cubicBezTo>
                      <a:cubicBezTo>
                        <a:pt x="1672342" y="22662"/>
                        <a:pt x="1625600" y="27584"/>
                        <a:pt x="1580444" y="23821"/>
                      </a:cubicBezTo>
                      <a:cubicBezTo>
                        <a:pt x="1562065" y="20758"/>
                        <a:pt x="1502665" y="0"/>
                        <a:pt x="1478844" y="23821"/>
                      </a:cubicBezTo>
                      <a:cubicBezTo>
                        <a:pt x="1466365" y="36300"/>
                        <a:pt x="1467555" y="53680"/>
                        <a:pt x="1467555" y="68976"/>
                      </a:cubicBezTo>
                      <a:lnTo>
                        <a:pt x="1467555" y="68976"/>
                      </a:lnTo>
                      <a:lnTo>
                        <a:pt x="1467555" y="68976"/>
                      </a:lnTo>
                    </a:path>
                  </a:pathLst>
                </a:custGeom>
                <a:solidFill>
                  <a:schemeClr val="accent5">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5-Point Star 11"/>
              <p:cNvSpPr/>
              <p:nvPr/>
            </p:nvSpPr>
            <p:spPr>
              <a:xfrm>
                <a:off x="9290755" y="959556"/>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8889999" y="1258711"/>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789332" y="1241778"/>
                <a:ext cx="1546578" cy="307777"/>
              </a:xfrm>
              <a:prstGeom prst="rect">
                <a:avLst/>
              </a:prstGeom>
              <a:noFill/>
            </p:spPr>
            <p:txBody>
              <a:bodyPr wrap="square" rtlCol="0">
                <a:spAutoFit/>
              </a:bodyPr>
              <a:lstStyle/>
              <a:p>
                <a:r>
                  <a:rPr lang="en-US" sz="1400" b="1" dirty="0" err="1"/>
                  <a:t>Gennesaret</a:t>
                </a:r>
                <a:endParaRPr lang="en-US" sz="1400" b="1" dirty="0"/>
              </a:p>
            </p:txBody>
          </p:sp>
          <p:sp>
            <p:nvSpPr>
              <p:cNvPr id="15" name="TextBox 14"/>
              <p:cNvSpPr txBox="1"/>
              <p:nvPr/>
            </p:nvSpPr>
            <p:spPr>
              <a:xfrm>
                <a:off x="8754532" y="649112"/>
                <a:ext cx="1546578" cy="307777"/>
              </a:xfrm>
              <a:prstGeom prst="rect">
                <a:avLst/>
              </a:prstGeom>
              <a:noFill/>
            </p:spPr>
            <p:txBody>
              <a:bodyPr wrap="square" rtlCol="0">
                <a:spAutoFit/>
              </a:bodyPr>
              <a:lstStyle/>
              <a:p>
                <a:r>
                  <a:rPr lang="en-US" sz="1400" b="1" dirty="0"/>
                  <a:t>Capernaum</a:t>
                </a:r>
              </a:p>
            </p:txBody>
          </p:sp>
          <p:sp>
            <p:nvSpPr>
              <p:cNvPr id="16" name="5-Point Star 15"/>
              <p:cNvSpPr/>
              <p:nvPr/>
            </p:nvSpPr>
            <p:spPr>
              <a:xfrm>
                <a:off x="9985021" y="829734"/>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216443" y="666046"/>
                <a:ext cx="1546578" cy="307777"/>
              </a:xfrm>
              <a:prstGeom prst="rect">
                <a:avLst/>
              </a:prstGeom>
              <a:noFill/>
            </p:spPr>
            <p:txBody>
              <a:bodyPr wrap="square" rtlCol="0">
                <a:spAutoFit/>
              </a:bodyPr>
              <a:lstStyle/>
              <a:p>
                <a:r>
                  <a:rPr lang="en-US" sz="1400" b="1" dirty="0" err="1"/>
                  <a:t>Besaida</a:t>
                </a:r>
                <a:endParaRPr lang="en-US" sz="1400" b="1" dirty="0"/>
              </a:p>
            </p:txBody>
          </p:sp>
          <p:sp>
            <p:nvSpPr>
              <p:cNvPr id="18" name="5-Point Star 17"/>
              <p:cNvSpPr/>
              <p:nvPr/>
            </p:nvSpPr>
            <p:spPr>
              <a:xfrm>
                <a:off x="8652933" y="3381022"/>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890933" y="3285068"/>
                <a:ext cx="1546578" cy="307777"/>
              </a:xfrm>
              <a:prstGeom prst="rect">
                <a:avLst/>
              </a:prstGeom>
              <a:noFill/>
            </p:spPr>
            <p:txBody>
              <a:bodyPr wrap="square" rtlCol="0">
                <a:spAutoFit/>
              </a:bodyPr>
              <a:lstStyle/>
              <a:p>
                <a:r>
                  <a:rPr lang="en-US" sz="1400" b="1" dirty="0" err="1"/>
                  <a:t>Tiberias</a:t>
                </a:r>
                <a:endParaRPr lang="en-US" sz="1400" b="1" dirty="0"/>
              </a:p>
            </p:txBody>
          </p:sp>
        </p:grpSp>
        <p:sp>
          <p:nvSpPr>
            <p:cNvPr id="10" name="TextBox 9"/>
            <p:cNvSpPr txBox="1"/>
            <p:nvPr/>
          </p:nvSpPr>
          <p:spPr>
            <a:xfrm>
              <a:off x="8703732" y="2325512"/>
              <a:ext cx="1546578" cy="307777"/>
            </a:xfrm>
            <a:prstGeom prst="rect">
              <a:avLst/>
            </a:prstGeom>
            <a:noFill/>
          </p:spPr>
          <p:txBody>
            <a:bodyPr wrap="square" rtlCol="0">
              <a:spAutoFit/>
            </a:bodyPr>
            <a:lstStyle/>
            <a:p>
              <a:r>
                <a:rPr lang="en-US" sz="1400" i="1" dirty="0"/>
                <a:t>Sea of Galilee</a:t>
              </a:r>
            </a:p>
          </p:txBody>
        </p:sp>
      </p:grpSp>
      <p:sp>
        <p:nvSpPr>
          <p:cNvPr id="22" name="TextBox 21"/>
          <p:cNvSpPr txBox="1"/>
          <p:nvPr/>
        </p:nvSpPr>
        <p:spPr>
          <a:xfrm>
            <a:off x="-57297" y="6397667"/>
            <a:ext cx="10724516" cy="307777"/>
          </a:xfrm>
          <a:prstGeom prst="rect">
            <a:avLst/>
          </a:prstGeom>
          <a:noFill/>
        </p:spPr>
        <p:txBody>
          <a:bodyPr wrap="square" rtlCol="0">
            <a:spAutoFit/>
          </a:bodyPr>
          <a:lstStyle/>
          <a:p>
            <a:r>
              <a:rPr lang="en-US" sz="1400" i="1" dirty="0">
                <a:solidFill>
                  <a:schemeClr val="bg1"/>
                </a:solidFill>
              </a:rPr>
              <a:t>Luke 5:1-4</a:t>
            </a:r>
            <a:endParaRPr lang="en-US" sz="1400" i="1" dirty="0">
              <a:solidFill>
                <a:schemeClr val="bg1"/>
              </a:solidFill>
              <a:latin typeface="Book Antiqua" pitchFamily="18" charset="0"/>
            </a:endParaRPr>
          </a:p>
        </p:txBody>
      </p:sp>
      <p:grpSp>
        <p:nvGrpSpPr>
          <p:cNvPr id="5" name="Group 4"/>
          <p:cNvGrpSpPr/>
          <p:nvPr/>
        </p:nvGrpSpPr>
        <p:grpSpPr>
          <a:xfrm>
            <a:off x="358204" y="1603561"/>
            <a:ext cx="6667500" cy="4438651"/>
            <a:chOff x="638854" y="1504079"/>
            <a:chExt cx="6667500" cy="4438651"/>
          </a:xfrm>
        </p:grpSpPr>
        <p:pic>
          <p:nvPicPr>
            <p:cNvPr id="1026" name="Picture 2" descr="Image result for fishers of 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54" y="1504079"/>
              <a:ext cx="6667500" cy="4438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8854" y="5663621"/>
              <a:ext cx="3012141" cy="261610"/>
            </a:xfrm>
            <a:prstGeom prst="rect">
              <a:avLst/>
            </a:prstGeom>
            <a:noFill/>
          </p:spPr>
          <p:txBody>
            <a:bodyPr wrap="square" rtlCol="0">
              <a:spAutoFit/>
            </a:bodyPr>
            <a:lstStyle/>
            <a:p>
              <a:r>
                <a:rPr lang="en-US" sz="1100" dirty="0"/>
                <a:t>Michael </a:t>
              </a:r>
              <a:r>
                <a:rPr lang="en-US" sz="1100" dirty="0" err="1"/>
                <a:t>Dudash</a:t>
              </a:r>
              <a:endParaRPr lang="en-US" sz="1100" dirty="0"/>
            </a:p>
          </p:txBody>
        </p:sp>
      </p:grpSp>
    </p:spTree>
    <p:extLst>
      <p:ext uri="{BB962C8B-B14F-4D97-AF65-F5344CB8AC3E}">
        <p14:creationId xmlns:p14="http://schemas.microsoft.com/office/powerpoint/2010/main" val="43543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54" name="TextBox 53"/>
          <p:cNvSpPr txBox="1"/>
          <p:nvPr/>
        </p:nvSpPr>
        <p:spPr>
          <a:xfrm>
            <a:off x="397482" y="947357"/>
            <a:ext cx="10724516" cy="830997"/>
          </a:xfrm>
          <a:prstGeom prst="rect">
            <a:avLst/>
          </a:prstGeom>
          <a:noFill/>
        </p:spPr>
        <p:txBody>
          <a:bodyPr wrap="square" rtlCol="0">
            <a:spAutoFit/>
          </a:bodyPr>
          <a:lstStyle/>
          <a:p>
            <a:r>
              <a:rPr lang="en-US" sz="2400">
                <a:solidFill>
                  <a:schemeClr val="bg1"/>
                </a:solidFill>
              </a:rPr>
              <a:t> Simon Peter was working as a successful fisherman who, with his partners, owned at least two ships. Yet Peter was willing to forsake everything to follow Jesus Christ. </a:t>
            </a:r>
            <a:endParaRPr lang="en-US" sz="2400" i="1" dirty="0">
              <a:solidFill>
                <a:schemeClr val="bg1"/>
              </a:solidFill>
              <a:latin typeface="Book Antiqua" pitchFamily="18" charset="0"/>
            </a:endParaRPr>
          </a:p>
        </p:txBody>
      </p:sp>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Diamond in the Rough</a:t>
            </a:r>
            <a:endParaRPr lang="en-US" sz="6000" dirty="0">
              <a:solidFill>
                <a:schemeClr val="bg1"/>
              </a:solidFill>
              <a:latin typeface="Berlin Sans FB" panose="020E0602020502020306" pitchFamily="34" charset="0"/>
            </a:endParaRPr>
          </a:p>
        </p:txBody>
      </p:sp>
      <p:sp>
        <p:nvSpPr>
          <p:cNvPr id="22" name="TextBox 21"/>
          <p:cNvSpPr txBox="1"/>
          <p:nvPr/>
        </p:nvSpPr>
        <p:spPr>
          <a:xfrm>
            <a:off x="-57297" y="6397667"/>
            <a:ext cx="10724516" cy="307777"/>
          </a:xfrm>
          <a:prstGeom prst="rect">
            <a:avLst/>
          </a:prstGeom>
          <a:noFill/>
        </p:spPr>
        <p:txBody>
          <a:bodyPr wrap="square" rtlCol="0">
            <a:spAutoFit/>
          </a:bodyPr>
          <a:lstStyle/>
          <a:p>
            <a:r>
              <a:rPr lang="en-US" sz="1400" i="1" dirty="0">
                <a:solidFill>
                  <a:schemeClr val="bg1"/>
                </a:solidFill>
              </a:rPr>
              <a:t>Luke 5:1-4</a:t>
            </a:r>
            <a:endParaRPr lang="en-US" sz="1400" i="1" dirty="0">
              <a:solidFill>
                <a:schemeClr val="bg1"/>
              </a:solidFill>
              <a:latin typeface="Book Antiqua" pitchFamily="18" charset="0"/>
            </a:endParaRPr>
          </a:p>
        </p:txBody>
      </p:sp>
      <p:sp>
        <p:nvSpPr>
          <p:cNvPr id="3" name="Rectangle 2"/>
          <p:cNvSpPr/>
          <p:nvPr/>
        </p:nvSpPr>
        <p:spPr>
          <a:xfrm>
            <a:off x="5455286" y="2270175"/>
            <a:ext cx="4195482" cy="3416320"/>
          </a:xfrm>
          <a:prstGeom prst="rect">
            <a:avLst/>
          </a:prstGeom>
        </p:spPr>
        <p:txBody>
          <a:bodyPr wrap="square">
            <a:spAutoFit/>
          </a:bodyPr>
          <a:lstStyle/>
          <a:p>
            <a:r>
              <a:rPr lang="en-US" sz="2400" dirty="0">
                <a:solidFill>
                  <a:schemeClr val="bg1"/>
                </a:solidFill>
                <a:latin typeface="Open Sans"/>
              </a:rPr>
              <a:t>“Peter was, in President [Spencer W.] Kimball’s words, ‘a diamond in the rough—a diamond that would need to be cut, trimmed, and polished by correction, chastisement, and trials—but nevertheless a diamond of real quality.”</a:t>
            </a:r>
            <a:endParaRPr lang="en-US" sz="24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2678" y="2088975"/>
            <a:ext cx="1437704" cy="1795794"/>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2395" y="4195390"/>
            <a:ext cx="1273163" cy="1672811"/>
          </a:xfrm>
          <a:prstGeom prst="rect">
            <a:avLst/>
          </a:prstGeom>
        </p:spPr>
      </p:pic>
      <p:grpSp>
        <p:nvGrpSpPr>
          <p:cNvPr id="4" name="Group 3"/>
          <p:cNvGrpSpPr/>
          <p:nvPr/>
        </p:nvGrpSpPr>
        <p:grpSpPr>
          <a:xfrm>
            <a:off x="1444930" y="1963020"/>
            <a:ext cx="3543928" cy="4453471"/>
            <a:chOff x="1444930" y="1963020"/>
            <a:chExt cx="3543928" cy="4453471"/>
          </a:xfrm>
        </p:grpSpPr>
        <p:pic>
          <p:nvPicPr>
            <p:cNvPr id="3074" name="Picture 2" descr="Image result for peter fisherma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713" r="496"/>
            <a:stretch/>
          </p:blipFill>
          <p:spPr bwMode="auto">
            <a:xfrm>
              <a:off x="1444930" y="1963020"/>
              <a:ext cx="3543928" cy="44534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98915" y="5825157"/>
              <a:ext cx="765509" cy="307777"/>
            </a:xfrm>
            <a:prstGeom prst="rect">
              <a:avLst/>
            </a:prstGeom>
            <a:noFill/>
          </p:spPr>
          <p:txBody>
            <a:bodyPr wrap="square" rtlCol="0">
              <a:spAutoFit/>
            </a:bodyPr>
            <a:lstStyle/>
            <a:p>
              <a:r>
                <a:rPr lang="en-US" sz="1400" i="1" dirty="0"/>
                <a:t>(3)</a:t>
              </a:r>
              <a:endParaRPr lang="en-US" sz="1400" i="1" dirty="0">
                <a:latin typeface="Book Antiqua" pitchFamily="18" charset="0"/>
              </a:endParaRPr>
            </a:p>
          </p:txBody>
        </p:sp>
      </p:grpSp>
      <p:sp>
        <p:nvSpPr>
          <p:cNvPr id="14" name="TextBox 13"/>
          <p:cNvSpPr txBox="1"/>
          <p:nvPr/>
        </p:nvSpPr>
        <p:spPr>
          <a:xfrm>
            <a:off x="10381128" y="6550222"/>
            <a:ext cx="1810871" cy="307778"/>
          </a:xfrm>
          <a:prstGeom prst="rect">
            <a:avLst/>
          </a:prstGeom>
          <a:noFill/>
        </p:spPr>
        <p:txBody>
          <a:bodyPr wrap="square" rtlCol="0">
            <a:spAutoFit/>
          </a:bodyPr>
          <a:lstStyle/>
          <a:p>
            <a:pPr algn="r"/>
            <a:r>
              <a:rPr lang="en-US" sz="1400" i="1" dirty="0">
                <a:solidFill>
                  <a:schemeClr val="bg1"/>
                </a:solidFill>
              </a:rPr>
              <a:t>(2)</a:t>
            </a:r>
            <a:endParaRPr lang="en-US" sz="1400" i="1" dirty="0">
              <a:solidFill>
                <a:schemeClr val="bg1"/>
              </a:solidFill>
              <a:latin typeface="Book Antiqua" pitchFamily="18" charset="0"/>
            </a:endParaRPr>
          </a:p>
        </p:txBody>
      </p:sp>
    </p:spTree>
    <p:extLst>
      <p:ext uri="{BB962C8B-B14F-4D97-AF65-F5344CB8AC3E}">
        <p14:creationId xmlns:p14="http://schemas.microsoft.com/office/powerpoint/2010/main" val="310150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Deep In the Heart of the Sea</a:t>
            </a:r>
            <a:endParaRPr lang="en-US" sz="6000" dirty="0">
              <a:solidFill>
                <a:schemeClr val="bg1"/>
              </a:solidFill>
              <a:latin typeface="Berlin Sans FB" panose="020E0602020502020306" pitchFamily="34" charset="0"/>
            </a:endParaRPr>
          </a:p>
        </p:txBody>
      </p:sp>
      <p:sp>
        <p:nvSpPr>
          <p:cNvPr id="22" name="TextBox 21"/>
          <p:cNvSpPr txBox="1"/>
          <p:nvPr/>
        </p:nvSpPr>
        <p:spPr>
          <a:xfrm>
            <a:off x="-57297" y="6397667"/>
            <a:ext cx="10724516" cy="307777"/>
          </a:xfrm>
          <a:prstGeom prst="rect">
            <a:avLst/>
          </a:prstGeom>
          <a:noFill/>
        </p:spPr>
        <p:txBody>
          <a:bodyPr wrap="square" rtlCol="0">
            <a:spAutoFit/>
          </a:bodyPr>
          <a:lstStyle/>
          <a:p>
            <a:r>
              <a:rPr lang="en-US" sz="1400" i="1" dirty="0">
                <a:solidFill>
                  <a:schemeClr val="bg1"/>
                </a:solidFill>
              </a:rPr>
              <a:t>Luke 5:1-11</a:t>
            </a:r>
            <a:endParaRPr lang="en-US" sz="1400" i="1" dirty="0">
              <a:solidFill>
                <a:schemeClr val="bg1"/>
              </a:solidFill>
              <a:latin typeface="Book Antiqua" pitchFamily="18" charset="0"/>
            </a:endParaRPr>
          </a:p>
        </p:txBody>
      </p:sp>
      <p:pic>
        <p:nvPicPr>
          <p:cNvPr id="2050" name="Picture 2" descr="Image result for fishers of men"/>
          <p:cNvPicPr>
            <a:picLocks noChangeAspect="1" noChangeArrowheads="1"/>
          </p:cNvPicPr>
          <p:nvPr/>
        </p:nvPicPr>
        <p:blipFill rotWithShape="1">
          <a:blip r:embed="rId3">
            <a:extLst>
              <a:ext uri="{28A0092B-C50C-407E-A947-70E740481C1C}">
                <a14:useLocalDpi xmlns:a14="http://schemas.microsoft.com/office/drawing/2010/main" val="0"/>
              </a:ext>
            </a:extLst>
          </a:blip>
          <a:srcRect l="6239" t="892" r="1233" b="2916"/>
          <a:stretch/>
        </p:blipFill>
        <p:spPr bwMode="auto">
          <a:xfrm>
            <a:off x="658731" y="1783735"/>
            <a:ext cx="4370294" cy="38458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45053" y="1304649"/>
            <a:ext cx="4195482" cy="4708981"/>
          </a:xfrm>
          <a:prstGeom prst="rect">
            <a:avLst/>
          </a:prstGeom>
        </p:spPr>
        <p:txBody>
          <a:bodyPr wrap="square">
            <a:spAutoFit/>
          </a:bodyPr>
          <a:lstStyle/>
          <a:p>
            <a:r>
              <a:rPr lang="en-US" sz="2000" dirty="0">
                <a:solidFill>
                  <a:schemeClr val="bg1"/>
                </a:solidFill>
              </a:rPr>
              <a:t> After an unsuccessful night of effort, Peter’s expert judgment told him a final effort was useless. But this was a man of genuinely childlike faith, and he lowered the net. </a:t>
            </a:r>
          </a:p>
          <a:p>
            <a:endParaRPr lang="en-US" sz="2000" dirty="0">
              <a:solidFill>
                <a:schemeClr val="bg1"/>
              </a:solidFill>
            </a:endParaRPr>
          </a:p>
          <a:p>
            <a:r>
              <a:rPr lang="en-US" sz="2000" dirty="0">
                <a:solidFill>
                  <a:schemeClr val="bg1"/>
                </a:solidFill>
              </a:rPr>
              <a:t>The number of fish taken in that single attempt strained the strings until they began to break and filled two boats until they began to sink. </a:t>
            </a:r>
          </a:p>
          <a:p>
            <a:endParaRPr lang="en-US" sz="2000" dirty="0">
              <a:solidFill>
                <a:schemeClr val="bg1"/>
              </a:solidFill>
            </a:endParaRPr>
          </a:p>
          <a:p>
            <a:r>
              <a:rPr lang="en-US" sz="2000" dirty="0">
                <a:solidFill>
                  <a:schemeClr val="bg1"/>
                </a:solidFill>
              </a:rPr>
              <a:t>In that small ship Peter kneeled, stunned, at the feet of the Master. Jesus said lovingly, ‘Henceforth thou shalt catch men.’ (1)</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0498" y="1012974"/>
            <a:ext cx="1180663" cy="1474732"/>
          </a:xfrm>
          <a:prstGeom prst="rect">
            <a:avLst/>
          </a:prstGeom>
        </p:spPr>
      </p:pic>
      <p:sp>
        <p:nvSpPr>
          <p:cNvPr id="28" name="TextBox 27"/>
          <p:cNvSpPr txBox="1"/>
          <p:nvPr/>
        </p:nvSpPr>
        <p:spPr>
          <a:xfrm>
            <a:off x="10381128" y="6550222"/>
            <a:ext cx="1810871" cy="307778"/>
          </a:xfrm>
          <a:prstGeom prst="rect">
            <a:avLst/>
          </a:prstGeom>
          <a:noFill/>
        </p:spPr>
        <p:txBody>
          <a:bodyPr wrap="square" rtlCol="0">
            <a:spAutoFit/>
          </a:bodyPr>
          <a:lstStyle/>
          <a:p>
            <a:pPr algn="r"/>
            <a:r>
              <a:rPr lang="en-US" sz="1400" i="1" dirty="0">
                <a:solidFill>
                  <a:schemeClr val="bg1"/>
                </a:solidFill>
              </a:rPr>
              <a:t>(2)</a:t>
            </a:r>
            <a:endParaRPr lang="en-US" sz="1400" i="1" dirty="0">
              <a:solidFill>
                <a:schemeClr val="bg1"/>
              </a:solidFill>
              <a:latin typeface="Book Antiqua" pitchFamily="18" charset="0"/>
            </a:endParaRPr>
          </a:p>
        </p:txBody>
      </p:sp>
    </p:spTree>
    <p:extLst>
      <p:ext uri="{BB962C8B-B14F-4D97-AF65-F5344CB8AC3E}">
        <p14:creationId xmlns:p14="http://schemas.microsoft.com/office/powerpoint/2010/main" val="3796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Giving It Up to Follow Jesus</a:t>
            </a:r>
            <a:endParaRPr lang="en-US" sz="6000" dirty="0">
              <a:solidFill>
                <a:schemeClr val="bg1"/>
              </a:solidFill>
              <a:latin typeface="Berlin Sans FB" panose="020E0602020502020306" pitchFamily="34" charset="0"/>
            </a:endParaRPr>
          </a:p>
        </p:txBody>
      </p:sp>
      <p:sp>
        <p:nvSpPr>
          <p:cNvPr id="22" name="TextBox 21"/>
          <p:cNvSpPr txBox="1"/>
          <p:nvPr/>
        </p:nvSpPr>
        <p:spPr>
          <a:xfrm>
            <a:off x="-57297" y="6397667"/>
            <a:ext cx="10724516" cy="307777"/>
          </a:xfrm>
          <a:prstGeom prst="rect">
            <a:avLst/>
          </a:prstGeom>
          <a:noFill/>
        </p:spPr>
        <p:txBody>
          <a:bodyPr wrap="square" rtlCol="0">
            <a:spAutoFit/>
          </a:bodyPr>
          <a:lstStyle/>
          <a:p>
            <a:r>
              <a:rPr lang="en-US" sz="1400" i="1" dirty="0">
                <a:solidFill>
                  <a:schemeClr val="bg1"/>
                </a:solidFill>
              </a:rPr>
              <a:t>Luke 5:1-11</a:t>
            </a:r>
            <a:endParaRPr lang="en-US" sz="1400" i="1" dirty="0">
              <a:solidFill>
                <a:schemeClr val="bg1"/>
              </a:solidFill>
              <a:latin typeface="Book Antiqua" pitchFamily="18" charset="0"/>
            </a:endParaRPr>
          </a:p>
        </p:txBody>
      </p:sp>
      <p:sp>
        <p:nvSpPr>
          <p:cNvPr id="3" name="Rectangle 2"/>
          <p:cNvSpPr/>
          <p:nvPr/>
        </p:nvSpPr>
        <p:spPr>
          <a:xfrm>
            <a:off x="4131406" y="1339011"/>
            <a:ext cx="3346143" cy="3477875"/>
          </a:xfrm>
          <a:prstGeom prst="rect">
            <a:avLst/>
          </a:prstGeom>
        </p:spPr>
        <p:txBody>
          <a:bodyPr wrap="square">
            <a:spAutoFit/>
          </a:bodyPr>
          <a:lstStyle/>
          <a:p>
            <a:r>
              <a:rPr lang="en-US" sz="2000" dirty="0">
                <a:solidFill>
                  <a:schemeClr val="bg1"/>
                </a:solidFill>
              </a:rPr>
              <a:t>Peter could not have known the ever-widening circles that single command would make in the stream of his plain and simple life. He was launching out into the expanse of godliness, into the eternal possibilities of redeemed and celestial life. He would be learning the mysteries of the kingdom.</a:t>
            </a:r>
          </a:p>
        </p:txBody>
      </p:sp>
      <p:pic>
        <p:nvPicPr>
          <p:cNvPr id="4100" name="Picture 4" descr="Image result for peter fishe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4" y="1304649"/>
            <a:ext cx="3165849" cy="47085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47611" y="5181881"/>
            <a:ext cx="6096000" cy="1477328"/>
          </a:xfrm>
          <a:prstGeom prst="rect">
            <a:avLst/>
          </a:prstGeom>
        </p:spPr>
        <p:txBody>
          <a:bodyPr>
            <a:spAutoFit/>
          </a:bodyPr>
          <a:lstStyle/>
          <a:p>
            <a:r>
              <a:rPr lang="en-US" dirty="0">
                <a:solidFill>
                  <a:schemeClr val="bg1"/>
                </a:solidFill>
                <a:latin typeface="Open Sans"/>
              </a:rPr>
              <a:t>He would be hearing unspeakable things. To launch out into that limitless sea of the gospel of Jesus Christ, Peter brought his craft to shore, turned his back on the most spectacular single catch ever taken from Galilee, ‘forsook all, and followed him.’ </a:t>
            </a:r>
            <a:endParaRPr lang="en-US"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611" y="234157"/>
            <a:ext cx="1180663" cy="1474732"/>
          </a:xfrm>
          <a:prstGeom prst="rect">
            <a:avLst/>
          </a:prstGeom>
        </p:spPr>
      </p:pic>
      <p:pic>
        <p:nvPicPr>
          <p:cNvPr id="4102" name="Picture 6" descr="Image result for peter follows jes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682" y="1792215"/>
            <a:ext cx="2381250" cy="31908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381128" y="6550222"/>
            <a:ext cx="1810871" cy="307778"/>
          </a:xfrm>
          <a:prstGeom prst="rect">
            <a:avLst/>
          </a:prstGeom>
          <a:noFill/>
        </p:spPr>
        <p:txBody>
          <a:bodyPr wrap="square" rtlCol="0">
            <a:spAutoFit/>
          </a:bodyPr>
          <a:lstStyle/>
          <a:p>
            <a:pPr algn="r"/>
            <a:r>
              <a:rPr lang="en-US" sz="1400" i="1" dirty="0">
                <a:solidFill>
                  <a:schemeClr val="bg1"/>
                </a:solidFill>
              </a:rPr>
              <a:t>(2)</a:t>
            </a:r>
            <a:endParaRPr lang="en-US" sz="1400" i="1" dirty="0">
              <a:solidFill>
                <a:schemeClr val="bg1"/>
              </a:solidFill>
              <a:latin typeface="Book Antiqua" pitchFamily="18" charset="0"/>
            </a:endParaRPr>
          </a:p>
        </p:txBody>
      </p:sp>
    </p:spTree>
    <p:extLst>
      <p:ext uri="{BB962C8B-B14F-4D97-AF65-F5344CB8AC3E}">
        <p14:creationId xmlns:p14="http://schemas.microsoft.com/office/powerpoint/2010/main" val="308773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Disciple = Followers of Jesus</a:t>
            </a:r>
            <a:endParaRPr lang="en-US" sz="6000" dirty="0">
              <a:solidFill>
                <a:schemeClr val="bg1"/>
              </a:solidFill>
              <a:latin typeface="Berlin Sans FB" panose="020E0602020502020306" pitchFamily="34" charset="0"/>
            </a:endParaRPr>
          </a:p>
        </p:txBody>
      </p:sp>
      <p:sp>
        <p:nvSpPr>
          <p:cNvPr id="22" name="TextBox 21"/>
          <p:cNvSpPr txBox="1"/>
          <p:nvPr/>
        </p:nvSpPr>
        <p:spPr>
          <a:xfrm>
            <a:off x="-57297" y="6397667"/>
            <a:ext cx="10724516" cy="307777"/>
          </a:xfrm>
          <a:prstGeom prst="rect">
            <a:avLst/>
          </a:prstGeom>
          <a:noFill/>
        </p:spPr>
        <p:txBody>
          <a:bodyPr wrap="square" rtlCol="0">
            <a:spAutoFit/>
          </a:bodyPr>
          <a:lstStyle/>
          <a:p>
            <a:r>
              <a:rPr lang="en-US" sz="1400" i="1" dirty="0">
                <a:solidFill>
                  <a:schemeClr val="bg1"/>
                </a:solidFill>
              </a:rPr>
              <a:t>Luke 5:1-11</a:t>
            </a:r>
            <a:endParaRPr lang="en-US" sz="1400" i="1" dirty="0">
              <a:solidFill>
                <a:schemeClr val="bg1"/>
              </a:solidFill>
              <a:latin typeface="Book Antiqua" pitchFamily="18" charset="0"/>
            </a:endParaRPr>
          </a:p>
        </p:txBody>
      </p:sp>
      <p:sp>
        <p:nvSpPr>
          <p:cNvPr id="3" name="Rectangle 2"/>
          <p:cNvSpPr/>
          <p:nvPr/>
        </p:nvSpPr>
        <p:spPr>
          <a:xfrm>
            <a:off x="156000" y="972870"/>
            <a:ext cx="7316584" cy="3046988"/>
          </a:xfrm>
          <a:prstGeom prst="rect">
            <a:avLst/>
          </a:prstGeom>
        </p:spPr>
        <p:txBody>
          <a:bodyPr wrap="square">
            <a:spAutoFit/>
          </a:bodyPr>
          <a:lstStyle/>
          <a:p>
            <a:r>
              <a:rPr lang="en-US" sz="2400" dirty="0">
                <a:solidFill>
                  <a:schemeClr val="bg1"/>
                </a:solidFill>
              </a:rPr>
              <a:t>The word for </a:t>
            </a:r>
            <a:r>
              <a:rPr lang="en-US" sz="2400" i="1" dirty="0">
                <a:solidFill>
                  <a:schemeClr val="bg1"/>
                </a:solidFill>
              </a:rPr>
              <a:t>disciple</a:t>
            </a:r>
            <a:r>
              <a:rPr lang="en-US" sz="2400" dirty="0">
                <a:solidFill>
                  <a:schemeClr val="bg1"/>
                </a:solidFill>
              </a:rPr>
              <a:t> and the word for </a:t>
            </a:r>
            <a:r>
              <a:rPr lang="en-US" sz="2400" i="1" dirty="0">
                <a:solidFill>
                  <a:schemeClr val="bg1"/>
                </a:solidFill>
              </a:rPr>
              <a:t>discipline</a:t>
            </a:r>
            <a:r>
              <a:rPr lang="en-US" sz="2400" dirty="0">
                <a:solidFill>
                  <a:schemeClr val="bg1"/>
                </a:solidFill>
              </a:rPr>
              <a:t> both come from the same Latin root—</a:t>
            </a:r>
            <a:r>
              <a:rPr lang="en-US" sz="2400" i="1" dirty="0" err="1">
                <a:solidFill>
                  <a:schemeClr val="bg1"/>
                </a:solidFill>
              </a:rPr>
              <a:t>discipulus</a:t>
            </a:r>
            <a:r>
              <a:rPr lang="en-US" sz="2400" i="1" dirty="0">
                <a:solidFill>
                  <a:schemeClr val="bg1"/>
                </a:solidFill>
              </a:rPr>
              <a:t>,</a:t>
            </a:r>
            <a:r>
              <a:rPr lang="en-US" sz="2400" dirty="0">
                <a:solidFill>
                  <a:schemeClr val="bg1"/>
                </a:solidFill>
              </a:rPr>
              <a:t> which means pupil.</a:t>
            </a:r>
          </a:p>
          <a:p>
            <a:endParaRPr lang="en-US" sz="2400" dirty="0">
              <a:solidFill>
                <a:schemeClr val="bg1"/>
              </a:solidFill>
            </a:endParaRPr>
          </a:p>
          <a:p>
            <a:r>
              <a:rPr lang="en-US" sz="2400" dirty="0">
                <a:solidFill>
                  <a:schemeClr val="bg1"/>
                </a:solidFill>
              </a:rPr>
              <a:t>It emphasizes practice or exercise. Self-discipline and self-control are consistent and permanent characteristics of the followers of Jesus, as exemplified by Peter, James, and John, who indeed ‘forsook all, and followed him.’</a:t>
            </a:r>
          </a:p>
        </p:txBody>
      </p:sp>
      <p:sp>
        <p:nvSpPr>
          <p:cNvPr id="12" name="TextBox 11"/>
          <p:cNvSpPr txBox="1"/>
          <p:nvPr/>
        </p:nvSpPr>
        <p:spPr>
          <a:xfrm>
            <a:off x="10381128" y="6550222"/>
            <a:ext cx="1810871" cy="307778"/>
          </a:xfrm>
          <a:prstGeom prst="rect">
            <a:avLst/>
          </a:prstGeom>
          <a:noFill/>
        </p:spPr>
        <p:txBody>
          <a:bodyPr wrap="square" rtlCol="0">
            <a:spAutoFit/>
          </a:bodyPr>
          <a:lstStyle/>
          <a:p>
            <a:pPr algn="r"/>
            <a:r>
              <a:rPr lang="en-US" sz="1400" i="1" dirty="0">
                <a:solidFill>
                  <a:schemeClr val="bg1"/>
                </a:solidFill>
              </a:rPr>
              <a:t>(4)</a:t>
            </a:r>
            <a:endParaRPr lang="en-US" sz="1400" i="1" dirty="0">
              <a:solidFill>
                <a:schemeClr val="bg1"/>
              </a:solidFill>
              <a:latin typeface="Book Antiqua" pitchFamily="18" charset="0"/>
            </a:endParaRPr>
          </a:p>
        </p:txBody>
      </p:sp>
      <p:grpSp>
        <p:nvGrpSpPr>
          <p:cNvPr id="11" name="Group 10"/>
          <p:cNvGrpSpPr/>
          <p:nvPr/>
        </p:nvGrpSpPr>
        <p:grpSpPr>
          <a:xfrm>
            <a:off x="7472584" y="3897851"/>
            <a:ext cx="3813979" cy="2771598"/>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5" name="Rounded Rectangle 2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3" name="Rounded Rectangle 2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41746" y="4771980"/>
              <a:ext cx="2437759" cy="1141345"/>
            </a:xfrm>
            <a:prstGeom prst="rect">
              <a:avLst/>
            </a:prstGeom>
          </p:spPr>
          <p:txBody>
            <a:bodyPr wrap="square">
              <a:spAutoFit/>
            </a:bodyPr>
            <a:lstStyle/>
            <a:p>
              <a:pPr algn="ctr"/>
              <a:r>
                <a:rPr lang="en-US" sz="1600" b="1" dirty="0"/>
                <a:t>If we do what the Lord asks even when we do not understand why, He can provide greater blessings than we could have anticipated</a:t>
              </a:r>
              <a:endParaRPr lang="en-US" sz="1600" dirty="0"/>
            </a:p>
          </p:txBody>
        </p:sp>
      </p:grpSp>
      <p:pic>
        <p:nvPicPr>
          <p:cNvPr id="5124" name="Picture 4" descr="Image result for following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296" y="1038702"/>
            <a:ext cx="3571128" cy="27319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following jes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258" y="4239943"/>
            <a:ext cx="3587093" cy="241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animEffect transition="in" filter="fade">
                                      <p:cBhvr>
                                        <p:cTn id="9" dur="500"/>
                                        <p:tgtEl>
                                          <p:spTgt spid="512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To Trust and Obey</a:t>
            </a:r>
            <a:endParaRPr lang="en-US" sz="6000" dirty="0">
              <a:solidFill>
                <a:schemeClr val="bg1"/>
              </a:solidFill>
              <a:latin typeface="Berlin Sans FB" panose="020E0602020502020306" pitchFamily="34" charset="0"/>
            </a:endParaRPr>
          </a:p>
        </p:txBody>
      </p:sp>
      <p:sp>
        <p:nvSpPr>
          <p:cNvPr id="22" name="TextBox 21"/>
          <p:cNvSpPr txBox="1"/>
          <p:nvPr/>
        </p:nvSpPr>
        <p:spPr>
          <a:xfrm>
            <a:off x="-57297" y="6397667"/>
            <a:ext cx="10724516" cy="307777"/>
          </a:xfrm>
          <a:prstGeom prst="rect">
            <a:avLst/>
          </a:prstGeom>
          <a:noFill/>
        </p:spPr>
        <p:txBody>
          <a:bodyPr wrap="square" rtlCol="0">
            <a:spAutoFit/>
          </a:bodyPr>
          <a:lstStyle/>
          <a:p>
            <a:r>
              <a:rPr lang="en-US" sz="1400" i="1" dirty="0">
                <a:solidFill>
                  <a:schemeClr val="bg1"/>
                </a:solidFill>
              </a:rPr>
              <a:t>Luke 5:1-11</a:t>
            </a:r>
            <a:endParaRPr lang="en-US" sz="1400" i="1" dirty="0">
              <a:solidFill>
                <a:schemeClr val="bg1"/>
              </a:solidFill>
              <a:latin typeface="Book Antiqua" pitchFamily="18" charset="0"/>
            </a:endParaRPr>
          </a:p>
        </p:txBody>
      </p:sp>
      <p:sp>
        <p:nvSpPr>
          <p:cNvPr id="3" name="Rectangle 2"/>
          <p:cNvSpPr/>
          <p:nvPr/>
        </p:nvSpPr>
        <p:spPr>
          <a:xfrm>
            <a:off x="1239711" y="1066710"/>
            <a:ext cx="5792412" cy="5262979"/>
          </a:xfrm>
          <a:prstGeom prst="rect">
            <a:avLst/>
          </a:prstGeom>
        </p:spPr>
        <p:txBody>
          <a:bodyPr wrap="square">
            <a:spAutoFit/>
          </a:bodyPr>
          <a:lstStyle/>
          <a:p>
            <a:r>
              <a:rPr lang="en-US" sz="2400" dirty="0">
                <a:solidFill>
                  <a:schemeClr val="bg1"/>
                </a:solidFill>
              </a:rPr>
              <a:t>“This life is an experience in profound trust—trust in Jesus Christ, trust in His teachings, trust in our capacity as led by the Holy Spirit to obey those teachings for happiness now and for a purposeful, supremely happy eternal existence. </a:t>
            </a:r>
          </a:p>
          <a:p>
            <a:endParaRPr lang="en-US" sz="2400" dirty="0">
              <a:solidFill>
                <a:schemeClr val="bg1"/>
              </a:solidFill>
            </a:endParaRPr>
          </a:p>
          <a:p>
            <a:r>
              <a:rPr lang="en-US" sz="2400" dirty="0">
                <a:solidFill>
                  <a:schemeClr val="bg1"/>
                </a:solidFill>
              </a:rPr>
              <a:t>To trust means to obey willingly without knowing the end from the beginning.</a:t>
            </a:r>
          </a:p>
          <a:p>
            <a:endParaRPr lang="en-US" sz="2400" dirty="0">
              <a:solidFill>
                <a:schemeClr val="bg1"/>
              </a:solidFill>
            </a:endParaRPr>
          </a:p>
          <a:p>
            <a:r>
              <a:rPr lang="en-US" sz="2400" dirty="0">
                <a:solidFill>
                  <a:schemeClr val="bg1"/>
                </a:solidFill>
              </a:rPr>
              <a:t>To produce fruit, your trust in the Lord must be more powerful and enduring than your confidence in your own personal feelings and experience.”</a:t>
            </a:r>
          </a:p>
        </p:txBody>
      </p:sp>
      <p:sp>
        <p:nvSpPr>
          <p:cNvPr id="12" name="TextBox 11"/>
          <p:cNvSpPr txBox="1"/>
          <p:nvPr/>
        </p:nvSpPr>
        <p:spPr>
          <a:xfrm>
            <a:off x="10381128" y="6550222"/>
            <a:ext cx="1810871" cy="307778"/>
          </a:xfrm>
          <a:prstGeom prst="rect">
            <a:avLst/>
          </a:prstGeom>
          <a:noFill/>
        </p:spPr>
        <p:txBody>
          <a:bodyPr wrap="square" rtlCol="0">
            <a:spAutoFit/>
          </a:bodyPr>
          <a:lstStyle/>
          <a:p>
            <a:pPr algn="r"/>
            <a:r>
              <a:rPr lang="en-US" sz="1400" i="1" dirty="0">
                <a:solidFill>
                  <a:schemeClr val="bg1"/>
                </a:solidFill>
              </a:rPr>
              <a:t>(5)</a:t>
            </a:r>
            <a:endParaRPr lang="en-US" sz="1400" i="1" dirty="0">
              <a:solidFill>
                <a:schemeClr val="bg1"/>
              </a:solidFill>
              <a:latin typeface="Book Antiqu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154" y="1599638"/>
            <a:ext cx="2372341" cy="2976532"/>
          </a:xfrm>
          <a:prstGeom prst="rect">
            <a:avLst/>
          </a:prstGeom>
        </p:spPr>
      </p:pic>
    </p:spTree>
    <p:extLst>
      <p:ext uri="{BB962C8B-B14F-4D97-AF65-F5344CB8AC3E}">
        <p14:creationId xmlns:p14="http://schemas.microsoft.com/office/powerpoint/2010/main" val="207370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7" y="-9032"/>
            <a:ext cx="12249297" cy="6867031"/>
          </a:xfrm>
          <a:prstGeom prst="rect">
            <a:avLst/>
          </a:prstGeom>
        </p:spPr>
      </p:pic>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rPr>
              <a:t>Faithful Personal Healing</a:t>
            </a:r>
            <a:endParaRPr lang="en-US" sz="6000" dirty="0">
              <a:solidFill>
                <a:schemeClr val="bg1"/>
              </a:solidFill>
              <a:latin typeface="Berlin Sans FB" panose="020E0602020502020306" pitchFamily="34" charset="0"/>
            </a:endParaRPr>
          </a:p>
        </p:txBody>
      </p:sp>
      <p:sp>
        <p:nvSpPr>
          <p:cNvPr id="22" name="TextBox 21"/>
          <p:cNvSpPr txBox="1"/>
          <p:nvPr/>
        </p:nvSpPr>
        <p:spPr>
          <a:xfrm>
            <a:off x="-57297" y="6397667"/>
            <a:ext cx="10724516" cy="307777"/>
          </a:xfrm>
          <a:prstGeom prst="rect">
            <a:avLst/>
          </a:prstGeom>
          <a:noFill/>
        </p:spPr>
        <p:txBody>
          <a:bodyPr wrap="square" rtlCol="0">
            <a:spAutoFit/>
          </a:bodyPr>
          <a:lstStyle/>
          <a:p>
            <a:r>
              <a:rPr lang="en-US" sz="1400" i="1" dirty="0">
                <a:solidFill>
                  <a:schemeClr val="bg1"/>
                </a:solidFill>
              </a:rPr>
              <a:t>Luke 5:12-25</a:t>
            </a:r>
            <a:endParaRPr lang="en-US" sz="1400" i="1" dirty="0">
              <a:solidFill>
                <a:schemeClr val="bg1"/>
              </a:solidFill>
              <a:latin typeface="Book Antiqua" pitchFamily="18" charset="0"/>
            </a:endParaRPr>
          </a:p>
        </p:txBody>
      </p:sp>
      <p:sp>
        <p:nvSpPr>
          <p:cNvPr id="3" name="Rectangle 2"/>
          <p:cNvSpPr/>
          <p:nvPr/>
        </p:nvSpPr>
        <p:spPr>
          <a:xfrm>
            <a:off x="1705666" y="2327925"/>
            <a:ext cx="1753606" cy="461665"/>
          </a:xfrm>
          <a:prstGeom prst="rect">
            <a:avLst/>
          </a:prstGeom>
        </p:spPr>
        <p:txBody>
          <a:bodyPr wrap="square">
            <a:spAutoFit/>
          </a:bodyPr>
          <a:lstStyle/>
          <a:p>
            <a:r>
              <a:rPr lang="en-US" sz="2400" dirty="0">
                <a:solidFill>
                  <a:schemeClr val="bg1"/>
                </a:solidFill>
              </a:rPr>
              <a:t>Leprosy </a:t>
            </a:r>
          </a:p>
        </p:txBody>
      </p:sp>
      <p:grpSp>
        <p:nvGrpSpPr>
          <p:cNvPr id="4" name="Group 3"/>
          <p:cNvGrpSpPr/>
          <p:nvPr/>
        </p:nvGrpSpPr>
        <p:grpSpPr>
          <a:xfrm>
            <a:off x="873435" y="1184986"/>
            <a:ext cx="3016624" cy="1027135"/>
            <a:chOff x="4450976" y="4401677"/>
            <a:chExt cx="3016624" cy="1027135"/>
          </a:xfrm>
        </p:grpSpPr>
        <p:grpSp>
          <p:nvGrpSpPr>
            <p:cNvPr id="8" name="Group 7"/>
            <p:cNvGrpSpPr/>
            <p:nvPr/>
          </p:nvGrpSpPr>
          <p:grpSpPr>
            <a:xfrm>
              <a:off x="4450976" y="4401677"/>
              <a:ext cx="3016624" cy="1027135"/>
              <a:chOff x="3386667" y="4401677"/>
              <a:chExt cx="4080933" cy="1389523"/>
            </a:xfrm>
          </p:grpSpPr>
          <p:sp>
            <p:nvSpPr>
              <p:cNvPr id="10" name="Rounded Rectangle 9"/>
              <p:cNvSpPr/>
              <p:nvPr/>
            </p:nvSpPr>
            <p:spPr>
              <a:xfrm>
                <a:off x="3386667" y="4401677"/>
                <a:ext cx="4080933" cy="13716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781080" y="4435930"/>
                <a:ext cx="1399587" cy="135527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605331" y="4585377"/>
                <a:ext cx="941718" cy="1009149"/>
                <a:chOff x="3605331" y="4585377"/>
                <a:chExt cx="941718" cy="1009149"/>
              </a:xfrm>
            </p:grpSpPr>
            <p:sp>
              <p:nvSpPr>
                <p:cNvPr id="23" name="Oval 22"/>
                <p:cNvSpPr/>
                <p:nvPr/>
              </p:nvSpPr>
              <p:spPr>
                <a:xfrm>
                  <a:off x="3605331" y="458537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80076" y="4630954"/>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0578" y="490604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621086" y="5206762"/>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387283" y="545123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58103" y="535005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03754" y="495460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rot="10800000">
                <a:off x="6350000" y="4526191"/>
                <a:ext cx="941718" cy="1009149"/>
                <a:chOff x="3605331" y="4585377"/>
                <a:chExt cx="941718" cy="1009149"/>
              </a:xfrm>
            </p:grpSpPr>
            <p:sp>
              <p:nvSpPr>
                <p:cNvPr id="15" name="Oval 14"/>
                <p:cNvSpPr/>
                <p:nvPr/>
              </p:nvSpPr>
              <p:spPr>
                <a:xfrm>
                  <a:off x="3605331" y="458537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80076" y="4630954"/>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40578" y="490604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621086" y="5206762"/>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87283" y="545123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958103" y="535005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03754" y="495460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Rectangle 29"/>
            <p:cNvSpPr/>
            <p:nvPr/>
          </p:nvSpPr>
          <p:spPr>
            <a:xfrm>
              <a:off x="5120376" y="4500823"/>
              <a:ext cx="1753606" cy="830997"/>
            </a:xfrm>
            <a:prstGeom prst="rect">
              <a:avLst/>
            </a:prstGeom>
          </p:spPr>
          <p:txBody>
            <a:bodyPr wrap="square">
              <a:spAutoFit/>
            </a:bodyPr>
            <a:lstStyle/>
            <a:p>
              <a:pPr algn="ctr"/>
              <a:r>
                <a:rPr lang="en-US" sz="2400" dirty="0">
                  <a:solidFill>
                    <a:srgbClr val="FF0000"/>
                  </a:solidFill>
                </a:rPr>
                <a:t>Luke 5</a:t>
              </a:r>
            </a:p>
            <a:p>
              <a:pPr algn="ctr"/>
              <a:r>
                <a:rPr lang="en-US" sz="2400" dirty="0">
                  <a:solidFill>
                    <a:srgbClr val="FF0000"/>
                  </a:solidFill>
                </a:rPr>
                <a:t>12-15 </a:t>
              </a:r>
            </a:p>
          </p:txBody>
        </p:sp>
      </p:grpSp>
      <p:sp>
        <p:nvSpPr>
          <p:cNvPr id="52" name="Rectangle 51"/>
          <p:cNvSpPr/>
          <p:nvPr/>
        </p:nvSpPr>
        <p:spPr>
          <a:xfrm>
            <a:off x="421414" y="3126279"/>
            <a:ext cx="6271994" cy="2677656"/>
          </a:xfrm>
          <a:prstGeom prst="rect">
            <a:avLst/>
          </a:prstGeom>
        </p:spPr>
        <p:txBody>
          <a:bodyPr wrap="square">
            <a:spAutoFit/>
          </a:bodyPr>
          <a:lstStyle/>
          <a:p>
            <a:r>
              <a:rPr lang="en-US" sz="2400" dirty="0">
                <a:solidFill>
                  <a:schemeClr val="bg1"/>
                </a:solidFill>
              </a:rPr>
              <a:t>The man seeks for Jesus</a:t>
            </a:r>
          </a:p>
          <a:p>
            <a:endParaRPr lang="en-US" sz="2400" dirty="0">
              <a:solidFill>
                <a:schemeClr val="bg1"/>
              </a:solidFill>
            </a:endParaRPr>
          </a:p>
          <a:p>
            <a:r>
              <a:rPr lang="en-US" sz="2400" dirty="0">
                <a:solidFill>
                  <a:schemeClr val="bg1"/>
                </a:solidFill>
              </a:rPr>
              <a:t>Jesus touches him</a:t>
            </a:r>
          </a:p>
          <a:p>
            <a:endParaRPr lang="en-US" sz="2400" dirty="0">
              <a:solidFill>
                <a:schemeClr val="bg1"/>
              </a:solidFill>
            </a:endParaRPr>
          </a:p>
          <a:p>
            <a:r>
              <a:rPr lang="en-US" sz="2400" dirty="0">
                <a:solidFill>
                  <a:schemeClr val="bg1"/>
                </a:solidFill>
              </a:rPr>
              <a:t>Jesus asks him to tell no one</a:t>
            </a:r>
          </a:p>
          <a:p>
            <a:endParaRPr lang="en-US" sz="2400" dirty="0">
              <a:solidFill>
                <a:schemeClr val="bg1"/>
              </a:solidFill>
            </a:endParaRPr>
          </a:p>
          <a:p>
            <a:r>
              <a:rPr lang="en-US" sz="2400" dirty="0">
                <a:solidFill>
                  <a:schemeClr val="bg1"/>
                </a:solidFill>
              </a:rPr>
              <a:t>Jesus asks him to present himself to the priest</a:t>
            </a:r>
          </a:p>
        </p:txBody>
      </p:sp>
      <p:pic>
        <p:nvPicPr>
          <p:cNvPr id="1026" name="Picture 2" descr="Image result for man with leprosy jesus he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242" y="1210306"/>
            <a:ext cx="4225026" cy="3168770"/>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7021127" y="4531631"/>
            <a:ext cx="4714282" cy="2062103"/>
          </a:xfrm>
          <a:prstGeom prst="rect">
            <a:avLst/>
          </a:prstGeom>
        </p:spPr>
        <p:txBody>
          <a:bodyPr wrap="square">
            <a:spAutoFit/>
          </a:bodyPr>
          <a:lstStyle/>
          <a:p>
            <a:pPr algn="ctr"/>
            <a:r>
              <a:rPr lang="en-US" sz="3200" dirty="0">
                <a:solidFill>
                  <a:schemeClr val="bg1"/>
                </a:solidFill>
              </a:rPr>
              <a:t>A Personal Faith</a:t>
            </a:r>
          </a:p>
          <a:p>
            <a:pPr algn="ctr"/>
            <a:r>
              <a:rPr lang="en-US" sz="2400" dirty="0">
                <a:solidFill>
                  <a:schemeClr val="bg1"/>
                </a:solidFill>
              </a:rPr>
              <a:t>The one who seeks for Jesus Christ was healed because of his faith.</a:t>
            </a:r>
          </a:p>
          <a:p>
            <a:pPr algn="ctr"/>
            <a:r>
              <a:rPr lang="en-US" sz="2400" dirty="0">
                <a:solidFill>
                  <a:schemeClr val="bg1"/>
                </a:solidFill>
              </a:rPr>
              <a:t>His healing was immediate and his sins removed through obedience.</a:t>
            </a:r>
          </a:p>
        </p:txBody>
      </p:sp>
      <p:sp>
        <p:nvSpPr>
          <p:cNvPr id="5" name="Rectangle 4"/>
          <p:cNvSpPr/>
          <p:nvPr/>
        </p:nvSpPr>
        <p:spPr>
          <a:xfrm>
            <a:off x="3182029" y="5999647"/>
            <a:ext cx="3618837" cy="646331"/>
          </a:xfrm>
          <a:prstGeom prst="rect">
            <a:avLst/>
          </a:prstGeom>
        </p:spPr>
        <p:txBody>
          <a:bodyPr wrap="square">
            <a:spAutoFit/>
          </a:bodyPr>
          <a:lstStyle/>
          <a:p>
            <a:pPr algn="ctr"/>
            <a:r>
              <a:rPr lang="en-US" b="1" dirty="0">
                <a:solidFill>
                  <a:srgbClr val="FFFF00"/>
                </a:solidFill>
                <a:latin typeface="Open Sans"/>
              </a:rPr>
              <a:t>As we exercise faith and come to the Savior, He can heal us. </a:t>
            </a:r>
            <a:endParaRPr lang="en-US" dirty="0">
              <a:solidFill>
                <a:srgbClr val="FFFF00"/>
              </a:solidFill>
            </a:endParaRPr>
          </a:p>
        </p:txBody>
      </p:sp>
    </p:spTree>
    <p:extLst>
      <p:ext uri="{BB962C8B-B14F-4D97-AF65-F5344CB8AC3E}">
        <p14:creationId xmlns:p14="http://schemas.microsoft.com/office/powerpoint/2010/main" val="394725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1813</Words>
  <Application>Microsoft Office PowerPoint</Application>
  <PresentationFormat>Widescreen</PresentationFormat>
  <Paragraphs>162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Berlin Sans FB</vt:lpstr>
      <vt:lpstr>Palatino</vt:lpstr>
      <vt:lpstr>Book Antiqua</vt:lpstr>
      <vt:lpstr>Arial</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56</cp:revision>
  <dcterms:created xsi:type="dcterms:W3CDTF">2016-05-16T13:36:31Z</dcterms:created>
  <dcterms:modified xsi:type="dcterms:W3CDTF">2020-08-27T19:47:10Z</dcterms:modified>
</cp:coreProperties>
</file>