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287" r:id="rId23"/>
    <p:sldId id="288" r:id="rId24"/>
    <p:sldId id="289" r:id="rId25"/>
    <p:sldId id="290" r:id="rId26"/>
    <p:sldId id="291" r:id="rId27"/>
    <p:sldId id="292" r:id="rId28"/>
    <p:sldId id="293" r:id="rId29"/>
    <p:sldId id="294" r:id="rId30"/>
    <p:sldId id="295" r:id="rId31"/>
    <p:sldId id="296" r:id="rId32"/>
    <p:sldId id="297" r:id="rId33"/>
    <p:sldId id="301" r:id="rId34"/>
    <p:sldId id="298" r:id="rId35"/>
    <p:sldId id="299" r:id="rId36"/>
    <p:sldId id="300" r:id="rId37"/>
    <p:sldId id="302" r:id="rId38"/>
    <p:sldId id="303" r:id="rId39"/>
    <p:sldId id="332" r:id="rId40"/>
    <p:sldId id="304" r:id="rId41"/>
    <p:sldId id="305" r:id="rId42"/>
    <p:sldId id="306" r:id="rId43"/>
    <p:sldId id="307" r:id="rId44"/>
    <p:sldId id="308" r:id="rId45"/>
    <p:sldId id="309" r:id="rId46"/>
    <p:sldId id="310" r:id="rId47"/>
    <p:sldId id="311" r:id="rId48"/>
    <p:sldId id="284" r:id="rId49"/>
    <p:sldId id="285" r:id="rId50"/>
  </p:sldIdLst>
  <p:sldSz cx="12192000" cy="6858000"/>
  <p:notesSz cx="6858000" cy="9144000"/>
  <p:embeddedFontLst>
    <p:embeddedFont>
      <p:font typeface="Book Antiqua" panose="02040602050305030304"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alibri Light" panose="020F0302020204030204" pitchFamily="34" charset="0"/>
      <p:regular r:id="rId59"/>
      <p:italic r:id="rId60"/>
    </p:embeddedFont>
    <p:embeddedFont>
      <p:font typeface="David" panose="020E0502060401010101" pitchFamily="34" charset="-79"/>
      <p:regular r:id="rId61"/>
    </p:embeddedFont>
    <p:embeddedFont>
      <p:font typeface="Georgia" panose="02040502050405020303" pitchFamily="18" charset="0"/>
      <p:regular r:id="rId62"/>
      <p:bold r:id="rId63"/>
      <p:italic r:id="rId64"/>
      <p:boldItalic r:id="rId65"/>
    </p:embeddedFont>
    <p:embeddedFont>
      <p:font typeface="Lucida Sans" panose="020B0602030504020204" pitchFamily="34"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oetscircle.files.wordpress.com/2011/09/tears.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5E867-EBB7-4540-921E-CF45CFECA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3726598" cy="369332"/>
          </a:xfrm>
          <a:prstGeom prst="rect">
            <a:avLst/>
          </a:prstGeom>
          <a:noFill/>
        </p:spPr>
        <p:txBody>
          <a:bodyPr wrap="square" rtlCol="0">
            <a:spAutoFit/>
          </a:bodyPr>
          <a:lstStyle/>
          <a:p>
            <a:r>
              <a:rPr lang="en-US" dirty="0">
                <a:solidFill>
                  <a:schemeClr val="bg1"/>
                </a:solidFill>
              </a:rPr>
              <a:t>Lesson 47 Part 2 and Lesson 48</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ok Antiqua" pitchFamily="18" charset="0"/>
              </a:rPr>
              <a:t>“…Go In Peace”</a:t>
            </a:r>
          </a:p>
          <a:p>
            <a:pPr algn="ctr"/>
            <a:r>
              <a:rPr lang="en-US" sz="6000" dirty="0">
                <a:solidFill>
                  <a:schemeClr val="bg1"/>
                </a:solidFill>
                <a:latin typeface="Book Antiqua" pitchFamily="18" charset="0"/>
              </a:rPr>
              <a:t>Luke 7</a:t>
            </a:r>
          </a:p>
        </p:txBody>
      </p:sp>
      <p:sp>
        <p:nvSpPr>
          <p:cNvPr id="2" name="Rectangle 1"/>
          <p:cNvSpPr/>
          <p:nvPr/>
        </p:nvSpPr>
        <p:spPr>
          <a:xfrm>
            <a:off x="2122101" y="2842556"/>
            <a:ext cx="6096000" cy="1200329"/>
          </a:xfrm>
          <a:prstGeom prst="rect">
            <a:avLst/>
          </a:prstGeom>
        </p:spPr>
        <p:txBody>
          <a:bodyPr>
            <a:spAutoFit/>
          </a:bodyPr>
          <a:lstStyle/>
          <a:p>
            <a:r>
              <a:rPr lang="en-US" i="1" dirty="0">
                <a:solidFill>
                  <a:schemeClr val="bg1"/>
                </a:solidFill>
                <a:latin typeface="David" pitchFamily="34" charset="-79"/>
                <a:cs typeface="David" pitchFamily="34" charset="-79"/>
              </a:rPr>
              <a:t>“…And never, until I did cry out unto the Lord Jesus Christ for mercy, did I receive a remission of my sins. But behold, I did cry unto him and I did find peace to my soul.” </a:t>
            </a:r>
          </a:p>
          <a:p>
            <a:r>
              <a:rPr lang="en-US" i="1" dirty="0">
                <a:solidFill>
                  <a:schemeClr val="bg1"/>
                </a:solidFill>
                <a:latin typeface="David" pitchFamily="34" charset="-79"/>
                <a:cs typeface="David" pitchFamily="34" charset="-79"/>
              </a:rPr>
              <a:t>Alma 38:8</a:t>
            </a:r>
          </a:p>
        </p:txBody>
      </p:sp>
      <p:grpSp>
        <p:nvGrpSpPr>
          <p:cNvPr id="54" name="Group 53"/>
          <p:cNvGrpSpPr/>
          <p:nvPr/>
        </p:nvGrpSpPr>
        <p:grpSpPr>
          <a:xfrm>
            <a:off x="2139846" y="4805853"/>
            <a:ext cx="1936740" cy="1247192"/>
            <a:chOff x="5652247" y="5347447"/>
            <a:chExt cx="1936740" cy="1247192"/>
          </a:xfrm>
        </p:grpSpPr>
        <p:grpSp>
          <p:nvGrpSpPr>
            <p:cNvPr id="55" name="Group 54"/>
            <p:cNvGrpSpPr/>
            <p:nvPr/>
          </p:nvGrpSpPr>
          <p:grpSpPr>
            <a:xfrm rot="3950261">
              <a:off x="5943600" y="5056094"/>
              <a:ext cx="762000" cy="1344706"/>
              <a:chOff x="6248400" y="1828800"/>
              <a:chExt cx="1295400" cy="2286000"/>
            </a:xfrm>
          </p:grpSpPr>
          <p:sp>
            <p:nvSpPr>
              <p:cNvPr id="59" name="Rounded Rectangle 58"/>
              <p:cNvSpPr/>
              <p:nvPr/>
            </p:nvSpPr>
            <p:spPr>
              <a:xfrm>
                <a:off x="6629400" y="2057400"/>
                <a:ext cx="533400" cy="1219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248400" y="2971800"/>
                <a:ext cx="1295400" cy="1143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610663" y="2704476"/>
                <a:ext cx="569626" cy="773243"/>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6477000" y="1828800"/>
                <a:ext cx="838200" cy="3048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58132" y="1957466"/>
                <a:ext cx="462196" cy="336029"/>
              </a:xfrm>
              <a:prstGeom prst="ellipse">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736830" y="2789420"/>
                <a:ext cx="304800" cy="6096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ardrop 55"/>
            <p:cNvSpPr/>
            <p:nvPr/>
          </p:nvSpPr>
          <p:spPr>
            <a:xfrm rot="17865031">
              <a:off x="7140395" y="5612649"/>
              <a:ext cx="293551" cy="298830"/>
            </a:xfrm>
            <a:prstGeom prst="teardrop">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17865031">
              <a:off x="7292796" y="5993650"/>
              <a:ext cx="293551" cy="298830"/>
            </a:xfrm>
            <a:prstGeom prst="teardrop">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rot="17865031">
              <a:off x="7064196" y="6298449"/>
              <a:ext cx="293551" cy="298830"/>
            </a:xfrm>
            <a:prstGeom prst="teardrop">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78"/>
          <p:cNvGrpSpPr/>
          <p:nvPr/>
        </p:nvGrpSpPr>
        <p:grpSpPr>
          <a:xfrm flipH="1">
            <a:off x="9808210" y="4216985"/>
            <a:ext cx="1541729" cy="2082261"/>
            <a:chOff x="838200" y="1066800"/>
            <a:chExt cx="3730052" cy="5037813"/>
          </a:xfrm>
        </p:grpSpPr>
        <p:sp>
          <p:nvSpPr>
            <p:cNvPr id="93" name="Oval 92"/>
            <p:cNvSpPr/>
            <p:nvPr/>
          </p:nvSpPr>
          <p:spPr>
            <a:xfrm rot="20030197">
              <a:off x="1466355" y="4898948"/>
              <a:ext cx="662021" cy="929255"/>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52600" y="1524000"/>
              <a:ext cx="1905000" cy="2278245"/>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051822">
              <a:off x="1242077" y="2896564"/>
              <a:ext cx="1752768" cy="1669838"/>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345397" y="4110990"/>
              <a:ext cx="876383" cy="607213"/>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066800" y="3959188"/>
              <a:ext cx="876383" cy="759016"/>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9486427" flipH="1">
              <a:off x="2338757" y="2877873"/>
              <a:ext cx="1752768" cy="1669838"/>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a:off x="1592631" y="2744761"/>
              <a:ext cx="2217370" cy="2817840"/>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3124200" y="1981200"/>
              <a:ext cx="1066800" cy="2362200"/>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0973960">
              <a:off x="1542261" y="2109441"/>
              <a:ext cx="706079" cy="2163382"/>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030197">
              <a:off x="2520662" y="5105577"/>
              <a:ext cx="1269323" cy="996788"/>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030197">
              <a:off x="1270072" y="5121902"/>
              <a:ext cx="662021" cy="929255"/>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030197">
              <a:off x="1642364" y="5114895"/>
              <a:ext cx="1309944" cy="989718"/>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515850" y="2864371"/>
              <a:ext cx="381000" cy="60100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943183" y="1226726"/>
              <a:ext cx="1577491" cy="197344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8502806">
              <a:off x="1561996" y="1219200"/>
              <a:ext cx="1438970" cy="836982"/>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618579">
              <a:off x="2438741" y="1289757"/>
              <a:ext cx="1438970" cy="836982"/>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Block Arc 108"/>
            <p:cNvSpPr/>
            <p:nvPr/>
          </p:nvSpPr>
          <p:spPr>
            <a:xfrm>
              <a:off x="1295400" y="1066800"/>
              <a:ext cx="2819400" cy="2057400"/>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9"/>
            <p:cNvSpPr/>
            <p:nvPr/>
          </p:nvSpPr>
          <p:spPr>
            <a:xfrm rot="3647343">
              <a:off x="1726394" y="3866230"/>
              <a:ext cx="1097446" cy="758284"/>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6715201">
              <a:off x="2522455" y="3852850"/>
              <a:ext cx="1097446" cy="758284"/>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6715201">
              <a:off x="2443563" y="4293205"/>
              <a:ext cx="721274" cy="4983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rot="6715201">
              <a:off x="2214668" y="4359222"/>
              <a:ext cx="680105" cy="46992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3196652" y="2008682"/>
              <a:ext cx="1371600" cy="2915588"/>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838200" y="2057400"/>
              <a:ext cx="1371600" cy="2839387"/>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719565">
              <a:off x="3581400" y="1600200"/>
              <a:ext cx="457200" cy="601002"/>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381432">
              <a:off x="1318521" y="1665672"/>
              <a:ext cx="457200" cy="601002"/>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uble Wave 117"/>
            <p:cNvSpPr/>
            <p:nvPr/>
          </p:nvSpPr>
          <p:spPr>
            <a:xfrm>
              <a:off x="1676400" y="5486400"/>
              <a:ext cx="2133600" cy="609600"/>
            </a:xfrm>
            <a:prstGeom prst="doubleWav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828800" y="5181600"/>
              <a:ext cx="1904999" cy="719914"/>
            </a:xfrm>
            <a:prstGeom prst="ellipse">
              <a:avLst/>
            </a:prstGeom>
            <a:solidFill>
              <a:srgbClr val="C982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728CDBDB-50E7-4CB2-9737-ACDC4FBA2C1D}"/>
              </a:ext>
            </a:extLst>
          </p:cNvPr>
          <p:cNvGrpSpPr/>
          <p:nvPr/>
        </p:nvGrpSpPr>
        <p:grpSpPr>
          <a:xfrm>
            <a:off x="8325840" y="2317251"/>
            <a:ext cx="1701748" cy="4068569"/>
            <a:chOff x="1519855" y="349452"/>
            <a:chExt cx="2655905" cy="6159097"/>
          </a:xfrm>
        </p:grpSpPr>
        <p:sp>
          <p:nvSpPr>
            <p:cNvPr id="122" name="Freeform: Shape 121">
              <a:extLst>
                <a:ext uri="{FF2B5EF4-FFF2-40B4-BE49-F238E27FC236}">
                  <a16:creationId xmlns:a16="http://schemas.microsoft.com/office/drawing/2014/main" id="{C5767CF0-E846-4F2A-82C3-B1C7BF815AB8}"/>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3" name="Oval 122">
              <a:extLst>
                <a:ext uri="{FF2B5EF4-FFF2-40B4-BE49-F238E27FC236}">
                  <a16:creationId xmlns:a16="http://schemas.microsoft.com/office/drawing/2014/main" id="{10AB3BD0-871E-4195-94FB-FC00936AEC5F}"/>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1281BF44-BEC4-4426-8D0F-B8F7916354BD}"/>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a:extLst>
                <a:ext uri="{FF2B5EF4-FFF2-40B4-BE49-F238E27FC236}">
                  <a16:creationId xmlns:a16="http://schemas.microsoft.com/office/drawing/2014/main" id="{1EC89703-3BF4-4D6F-9C4F-583DB3CC5F19}"/>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9B7DC61A-A091-44BE-B529-ECFCD28E147C}"/>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159F0447-E66E-4ECC-A9CC-65417D64149D}"/>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a:extLst>
                <a:ext uri="{FF2B5EF4-FFF2-40B4-BE49-F238E27FC236}">
                  <a16:creationId xmlns:a16="http://schemas.microsoft.com/office/drawing/2014/main" id="{3D7B5B0F-D249-4B08-B3A5-7D0EB468BB80}"/>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39BA302-2775-4630-B886-BD435EFA82F4}"/>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0">
              <a:extLst>
                <a:ext uri="{FF2B5EF4-FFF2-40B4-BE49-F238E27FC236}">
                  <a16:creationId xmlns:a16="http://schemas.microsoft.com/office/drawing/2014/main" id="{4FD9BAFF-D267-458D-A9F4-9C1229EBB3EC}"/>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1">
              <a:extLst>
                <a:ext uri="{FF2B5EF4-FFF2-40B4-BE49-F238E27FC236}">
                  <a16:creationId xmlns:a16="http://schemas.microsoft.com/office/drawing/2014/main" id="{BE5EC4EE-8F07-4544-9A8E-0D6177D2BF4D}"/>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2">
              <a:extLst>
                <a:ext uri="{FF2B5EF4-FFF2-40B4-BE49-F238E27FC236}">
                  <a16:creationId xmlns:a16="http://schemas.microsoft.com/office/drawing/2014/main" id="{58511E21-1CA3-400B-AFB7-F785677CA72E}"/>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FEB590A-DE88-4ABE-811B-8C2938D22CAC}"/>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5">
              <a:extLst>
                <a:ext uri="{FF2B5EF4-FFF2-40B4-BE49-F238E27FC236}">
                  <a16:creationId xmlns:a16="http://schemas.microsoft.com/office/drawing/2014/main" id="{D00855D4-54AF-4C88-B7FD-5A54DAB65D3E}"/>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2411734E-87AC-483C-A626-CDCC940B2A63}"/>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DD1C5C7-F7AF-4E03-91EE-6950EFBD1D5F}"/>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5BAAB36-B7FF-445F-9EFF-406120AA9DBD}"/>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11C6F59C-833C-4511-9FF4-5A40F65F59C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9" name="Oval 138">
              <a:extLst>
                <a:ext uri="{FF2B5EF4-FFF2-40B4-BE49-F238E27FC236}">
                  <a16:creationId xmlns:a16="http://schemas.microsoft.com/office/drawing/2014/main" id="{FFADD0BE-1764-4069-BC7B-7FC80423F307}"/>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7A8BB17A-CD56-4E09-9242-CD0EF0B31903}"/>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1" name="Oval 140">
              <a:extLst>
                <a:ext uri="{FF2B5EF4-FFF2-40B4-BE49-F238E27FC236}">
                  <a16:creationId xmlns:a16="http://schemas.microsoft.com/office/drawing/2014/main" id="{482FEE25-6001-449C-AAE0-D8F40C662381}"/>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5D1A54EB-8AFD-4BBC-AE3A-E96756CCC5D9}"/>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2058" y="1075628"/>
            <a:ext cx="8458200" cy="1323439"/>
          </a:xfrm>
          <a:prstGeom prst="rect">
            <a:avLst/>
          </a:prstGeom>
          <a:noFill/>
        </p:spPr>
        <p:txBody>
          <a:bodyPr wrap="square" rtlCol="0">
            <a:spAutoFit/>
          </a:bodyPr>
          <a:lstStyle/>
          <a:p>
            <a:pPr algn="ctr"/>
            <a:r>
              <a:rPr lang="en-US" sz="4000" dirty="0">
                <a:solidFill>
                  <a:schemeClr val="bg1"/>
                </a:solidFill>
                <a:latin typeface="Lucida Sans" pitchFamily="34" charset="0"/>
              </a:rPr>
              <a:t>John was a cousin of Jesus and born 6 months before Jesus</a:t>
            </a:r>
          </a:p>
        </p:txBody>
      </p:sp>
      <p:grpSp>
        <p:nvGrpSpPr>
          <p:cNvPr id="2" name="Group 24"/>
          <p:cNvGrpSpPr/>
          <p:nvPr/>
        </p:nvGrpSpPr>
        <p:grpSpPr>
          <a:xfrm>
            <a:off x="3612332" y="2514600"/>
            <a:ext cx="1525853" cy="3415420"/>
            <a:chOff x="3962400" y="228600"/>
            <a:chExt cx="2032000" cy="4646139"/>
          </a:xfrm>
        </p:grpSpPr>
        <p:grpSp>
          <p:nvGrpSpPr>
            <p:cNvPr id="3"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4"/>
          <p:cNvGrpSpPr/>
          <p:nvPr/>
        </p:nvGrpSpPr>
        <p:grpSpPr>
          <a:xfrm>
            <a:off x="6343384" y="2590800"/>
            <a:ext cx="1352816" cy="3112009"/>
            <a:chOff x="609600" y="533400"/>
            <a:chExt cx="1607376" cy="3810000"/>
          </a:xfrm>
        </p:grpSpPr>
        <p:sp>
          <p:nvSpPr>
            <p:cNvPr id="19" name="Oval 18"/>
            <p:cNvSpPr/>
            <p:nvPr/>
          </p:nvSpPr>
          <p:spPr>
            <a:xfrm>
              <a:off x="9215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549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835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7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9843731">
              <a:off x="1500967" y="1857017"/>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89276">
              <a:off x="609600" y="1859713"/>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69176" y="2057400"/>
              <a:ext cx="1295400" cy="1600200"/>
            </a:xfrm>
            <a:prstGeom prst="trapezoid">
              <a:avLst>
                <a:gd name="adj" fmla="val 33948"/>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53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549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5"/>
            <p:cNvGrpSpPr/>
            <p:nvPr/>
          </p:nvGrpSpPr>
          <p:grpSpPr>
            <a:xfrm>
              <a:off x="838200" y="3352800"/>
              <a:ext cx="1143000" cy="304800"/>
              <a:chOff x="3048000" y="457200"/>
              <a:chExt cx="1524000" cy="381000"/>
            </a:xfrm>
          </p:grpSpPr>
          <p:sp>
            <p:nvSpPr>
              <p:cNvPr id="47" name="Quad Arrow 46"/>
              <p:cNvSpPr/>
              <p:nvPr/>
            </p:nvSpPr>
            <p:spPr>
              <a:xfrm>
                <a:off x="30480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3528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36576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39624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42672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1219200" y="1905000"/>
              <a:ext cx="3810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21576" y="7620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6073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15"/>
            <p:cNvSpPr/>
            <p:nvPr/>
          </p:nvSpPr>
          <p:spPr>
            <a:xfrm>
              <a:off x="7691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845376" y="609600"/>
              <a:ext cx="10668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1219200" y="152400"/>
              <a:ext cx="381000" cy="1143000"/>
            </a:xfrm>
            <a:prstGeom prst="flowChartDelay">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879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p:cNvSpPr/>
          <p:nvPr/>
        </p:nvSpPr>
        <p:spPr>
          <a:xfrm>
            <a:off x="715223" y="1081919"/>
            <a:ext cx="10846052"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71694" y="1280763"/>
            <a:ext cx="6380115" cy="3170099"/>
          </a:xfrm>
          <a:prstGeom prst="rect">
            <a:avLst/>
          </a:prstGeom>
          <a:noFill/>
        </p:spPr>
        <p:txBody>
          <a:bodyPr wrap="square" rtlCol="0">
            <a:spAutoFit/>
          </a:bodyPr>
          <a:lstStyle/>
          <a:p>
            <a:pPr algn="ctr"/>
            <a:r>
              <a:rPr lang="en-US" sz="4000" dirty="0">
                <a:solidFill>
                  <a:schemeClr val="bg1"/>
                </a:solidFill>
                <a:latin typeface="Lucida Sans" pitchFamily="34" charset="0"/>
              </a:rPr>
              <a:t>John grew up in the desert until the time arrived for his ministry to prepare the way for the Savior</a:t>
            </a:r>
          </a:p>
        </p:txBody>
      </p:sp>
      <p:grpSp>
        <p:nvGrpSpPr>
          <p:cNvPr id="21" name="Group 20"/>
          <p:cNvGrpSpPr/>
          <p:nvPr/>
        </p:nvGrpSpPr>
        <p:grpSpPr>
          <a:xfrm>
            <a:off x="1176950" y="2499726"/>
            <a:ext cx="4316240" cy="3337892"/>
            <a:chOff x="0" y="0"/>
            <a:chExt cx="9144000" cy="6858000"/>
          </a:xfrm>
        </p:grpSpPr>
        <p:sp>
          <p:nvSpPr>
            <p:cNvPr id="22" name="Rectangle 21"/>
            <p:cNvSpPr/>
            <p:nvPr/>
          </p:nvSpPr>
          <p:spPr>
            <a:xfrm>
              <a:off x="0" y="2895600"/>
              <a:ext cx="9144000" cy="3962400"/>
            </a:xfrm>
            <a:prstGeom prst="rect">
              <a:avLst/>
            </a:prstGeom>
            <a:solidFill>
              <a:srgbClr val="E7E08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0"/>
              <a:ext cx="9144000" cy="2895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p:cNvSpPr/>
            <p:nvPr/>
          </p:nvSpPr>
          <p:spPr>
            <a:xfrm>
              <a:off x="0" y="2895600"/>
              <a:ext cx="9144000" cy="1676400"/>
            </a:xfrm>
            <a:prstGeom prst="doubleWave">
              <a:avLst/>
            </a:prstGeom>
            <a:solidFill>
              <a:srgbClr val="CC9F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a:off x="0" y="3962400"/>
              <a:ext cx="9144000" cy="1981200"/>
            </a:xfrm>
            <a:prstGeom prst="doubleWave">
              <a:avLst/>
            </a:prstGeom>
            <a:solidFill>
              <a:srgbClr val="DCBD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81000" y="1752600"/>
              <a:ext cx="4528181" cy="148920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810000" y="2057400"/>
              <a:ext cx="4178383" cy="1285692"/>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5638800" y="1219200"/>
              <a:ext cx="2338092" cy="3810000"/>
              <a:chOff x="1143000" y="228600"/>
              <a:chExt cx="3974757" cy="6477000"/>
            </a:xfrm>
          </p:grpSpPr>
          <p:sp>
            <p:nvSpPr>
              <p:cNvPr id="86" name="Rounded Rectangle 10"/>
              <p:cNvSpPr/>
              <p:nvPr/>
            </p:nvSpPr>
            <p:spPr>
              <a:xfrm>
                <a:off x="2286000" y="228600"/>
                <a:ext cx="1295400" cy="64770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
              <p:cNvGrpSpPr/>
              <p:nvPr/>
            </p:nvGrpSpPr>
            <p:grpSpPr>
              <a:xfrm>
                <a:off x="2667000" y="1219200"/>
                <a:ext cx="2450757" cy="2590800"/>
                <a:chOff x="2667000" y="1219200"/>
                <a:chExt cx="2667000" cy="2819400"/>
              </a:xfrm>
            </p:grpSpPr>
            <p:sp>
              <p:nvSpPr>
                <p:cNvPr id="93" name="Rounded Rectangle 17"/>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3"/>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
              <p:cNvGrpSpPr/>
              <p:nvPr/>
            </p:nvGrpSpPr>
            <p:grpSpPr>
              <a:xfrm flipH="1">
                <a:off x="1143000" y="2667000"/>
                <a:ext cx="1946189" cy="2057400"/>
                <a:chOff x="2667000" y="1219200"/>
                <a:chExt cx="2667000" cy="2819400"/>
              </a:xfrm>
            </p:grpSpPr>
            <p:sp>
              <p:nvSpPr>
                <p:cNvPr id="89" name="Rounded Rectangle 13"/>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4"/>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1"/>
            <p:cNvGrpSpPr/>
            <p:nvPr/>
          </p:nvGrpSpPr>
          <p:grpSpPr>
            <a:xfrm>
              <a:off x="304800" y="3429000"/>
              <a:ext cx="1680844" cy="1600200"/>
              <a:chOff x="4629955" y="2016365"/>
              <a:chExt cx="2524349" cy="2403235"/>
            </a:xfrm>
          </p:grpSpPr>
          <p:sp>
            <p:nvSpPr>
              <p:cNvPr id="80" name="Freeform 79"/>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Moon 83"/>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934200" y="3886200"/>
              <a:ext cx="609600" cy="1413828"/>
              <a:chOff x="1712971" y="2198329"/>
              <a:chExt cx="2097029" cy="3440471"/>
            </a:xfrm>
          </p:grpSpPr>
          <p:grpSp>
            <p:nvGrpSpPr>
              <p:cNvPr id="66" name="Group 7"/>
              <p:cNvGrpSpPr/>
              <p:nvPr/>
            </p:nvGrpSpPr>
            <p:grpSpPr>
              <a:xfrm>
                <a:off x="1712971" y="2198329"/>
                <a:ext cx="1895379" cy="3364271"/>
                <a:chOff x="1712971" y="2198329"/>
                <a:chExt cx="1895379" cy="3364271"/>
              </a:xfrm>
            </p:grpSpPr>
            <p:sp>
              <p:nvSpPr>
                <p:cNvPr id="74" name="Moon 7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8"/>
              <p:cNvGrpSpPr/>
              <p:nvPr/>
            </p:nvGrpSpPr>
            <p:grpSpPr>
              <a:xfrm rot="1120939">
                <a:off x="2743200" y="3124200"/>
                <a:ext cx="1066800" cy="2514600"/>
                <a:chOff x="1712971" y="2198329"/>
                <a:chExt cx="1895379" cy="3364271"/>
              </a:xfrm>
            </p:grpSpPr>
            <p:sp>
              <p:nvSpPr>
                <p:cNvPr id="68" name="Moon 32"/>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33"/>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44"/>
            <p:cNvGrpSpPr/>
            <p:nvPr/>
          </p:nvGrpSpPr>
          <p:grpSpPr>
            <a:xfrm rot="21028360">
              <a:off x="5867400" y="3810000"/>
              <a:ext cx="609600" cy="1413828"/>
              <a:chOff x="1712971" y="2198329"/>
              <a:chExt cx="2097029" cy="3440471"/>
            </a:xfrm>
          </p:grpSpPr>
          <p:grpSp>
            <p:nvGrpSpPr>
              <p:cNvPr id="52" name="Group 7"/>
              <p:cNvGrpSpPr/>
              <p:nvPr/>
            </p:nvGrpSpPr>
            <p:grpSpPr>
              <a:xfrm>
                <a:off x="1712971" y="2198329"/>
                <a:ext cx="1895379" cy="3364271"/>
                <a:chOff x="1712971" y="2198329"/>
                <a:chExt cx="1895379" cy="3364271"/>
              </a:xfrm>
            </p:grpSpPr>
            <p:sp>
              <p:nvSpPr>
                <p:cNvPr id="60" name="Moon 5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
              <p:cNvGrpSpPr/>
              <p:nvPr/>
            </p:nvGrpSpPr>
            <p:grpSpPr>
              <a:xfrm rot="1120939">
                <a:off x="2743200" y="3124200"/>
                <a:ext cx="1066800" cy="2514600"/>
                <a:chOff x="1712971" y="2198329"/>
                <a:chExt cx="1895379" cy="3364271"/>
              </a:xfrm>
            </p:grpSpPr>
            <p:sp>
              <p:nvSpPr>
                <p:cNvPr id="54" name="Moon 5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59"/>
            <p:cNvGrpSpPr/>
            <p:nvPr/>
          </p:nvGrpSpPr>
          <p:grpSpPr>
            <a:xfrm>
              <a:off x="6324600" y="4267200"/>
              <a:ext cx="457200" cy="1060371"/>
              <a:chOff x="1712971" y="2198329"/>
              <a:chExt cx="2097029" cy="3440471"/>
            </a:xfrm>
          </p:grpSpPr>
          <p:grpSp>
            <p:nvGrpSpPr>
              <p:cNvPr id="38" name="Group 7"/>
              <p:cNvGrpSpPr/>
              <p:nvPr/>
            </p:nvGrpSpPr>
            <p:grpSpPr>
              <a:xfrm>
                <a:off x="1712971" y="2198329"/>
                <a:ext cx="1895379" cy="3364271"/>
                <a:chOff x="1712971" y="2198329"/>
                <a:chExt cx="1895379" cy="3364271"/>
              </a:xfrm>
            </p:grpSpPr>
            <p:sp>
              <p:nvSpPr>
                <p:cNvPr id="46" name="Moon 45"/>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p:cNvGrpSpPr/>
              <p:nvPr/>
            </p:nvGrpSpPr>
            <p:grpSpPr>
              <a:xfrm rot="1120939">
                <a:off x="2743200" y="3124200"/>
                <a:ext cx="1066800" cy="2514600"/>
                <a:chOff x="1712971" y="2198329"/>
                <a:chExt cx="1895379" cy="3364271"/>
              </a:xfrm>
            </p:grpSpPr>
            <p:sp>
              <p:nvSpPr>
                <p:cNvPr id="40" name="Moon 3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74"/>
            <p:cNvGrpSpPr/>
            <p:nvPr/>
          </p:nvGrpSpPr>
          <p:grpSpPr>
            <a:xfrm rot="9372244">
              <a:off x="6902423" y="4634083"/>
              <a:ext cx="1707846" cy="986962"/>
              <a:chOff x="4589403" y="2937348"/>
              <a:chExt cx="2564901" cy="1482252"/>
            </a:xfrm>
          </p:grpSpPr>
          <p:sp>
            <p:nvSpPr>
              <p:cNvPr id="34" name="Freeform 33"/>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1392903">
                <a:off x="4589403" y="2937348"/>
                <a:ext cx="849862" cy="85524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7" name="Group 105"/>
          <p:cNvGrpSpPr/>
          <p:nvPr/>
        </p:nvGrpSpPr>
        <p:grpSpPr>
          <a:xfrm rot="16778049">
            <a:off x="10134008" y="5100088"/>
            <a:ext cx="1154435" cy="1308243"/>
            <a:chOff x="126525" y="108081"/>
            <a:chExt cx="6457072" cy="8921124"/>
          </a:xfrm>
        </p:grpSpPr>
        <p:sp>
          <p:nvSpPr>
            <p:cNvPr id="98" name="Teardrop 97"/>
            <p:cNvSpPr/>
            <p:nvPr/>
          </p:nvSpPr>
          <p:spPr>
            <a:xfrm rot="8296530">
              <a:off x="2258285" y="108081"/>
              <a:ext cx="2286000" cy="2438400"/>
            </a:xfrm>
            <a:prstGeom prst="teardrop">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a:off x="2955966" y="7048005"/>
              <a:ext cx="1371600" cy="1981200"/>
            </a:xfrm>
            <a:prstGeom prst="moon">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7-Point Star 99"/>
            <p:cNvSpPr/>
            <p:nvPr/>
          </p:nvSpPr>
          <p:spPr>
            <a:xfrm rot="7060246">
              <a:off x="4882899" y="556395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7-Point Star 100"/>
            <p:cNvSpPr/>
            <p:nvPr/>
          </p:nvSpPr>
          <p:spPr>
            <a:xfrm rot="1652978">
              <a:off x="4721340" y="2303896"/>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2"/>
            <p:cNvGrpSpPr/>
            <p:nvPr/>
          </p:nvGrpSpPr>
          <p:grpSpPr>
            <a:xfrm>
              <a:off x="126525" y="2018805"/>
              <a:ext cx="5953641" cy="6324600"/>
              <a:chOff x="126525" y="2018805"/>
              <a:chExt cx="5953641" cy="6324600"/>
            </a:xfrm>
          </p:grpSpPr>
          <p:sp>
            <p:nvSpPr>
              <p:cNvPr id="109" name="7-Point Star 6"/>
              <p:cNvSpPr/>
              <p:nvPr/>
            </p:nvSpPr>
            <p:spPr>
              <a:xfrm rot="1899731">
                <a:off x="470147" y="255340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7-Point Star 7"/>
              <p:cNvSpPr/>
              <p:nvPr/>
            </p:nvSpPr>
            <p:spPr>
              <a:xfrm rot="20981863">
                <a:off x="126525" y="5201183"/>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8"/>
              <p:cNvSpPr/>
              <p:nvPr/>
            </p:nvSpPr>
            <p:spPr>
              <a:xfrm>
                <a:off x="746166" y="2018805"/>
                <a:ext cx="5334000" cy="6324600"/>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xagon 9"/>
              <p:cNvSpPr/>
              <p:nvPr/>
            </p:nvSpPr>
            <p:spPr>
              <a:xfrm>
                <a:off x="2422566" y="42286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0"/>
              <p:cNvSpPr/>
              <p:nvPr/>
            </p:nvSpPr>
            <p:spPr>
              <a:xfrm>
                <a:off x="974766" y="32380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Hexagon 11"/>
              <p:cNvSpPr/>
              <p:nvPr/>
            </p:nvSpPr>
            <p:spPr>
              <a:xfrm>
                <a:off x="2466109" y="225334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2"/>
              <p:cNvSpPr/>
              <p:nvPr/>
            </p:nvSpPr>
            <p:spPr>
              <a:xfrm>
                <a:off x="3928753" y="325284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3"/>
              <p:cNvSpPr/>
              <p:nvPr/>
            </p:nvSpPr>
            <p:spPr>
              <a:xfrm>
                <a:off x="3905002" y="522415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4"/>
              <p:cNvSpPr/>
              <p:nvPr/>
            </p:nvSpPr>
            <p:spPr>
              <a:xfrm>
                <a:off x="2432462" y="619792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exagon 15"/>
              <p:cNvSpPr/>
              <p:nvPr/>
            </p:nvSpPr>
            <p:spPr>
              <a:xfrm>
                <a:off x="948047" y="5212277"/>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0"/>
            <p:cNvGrpSpPr/>
            <p:nvPr/>
          </p:nvGrpSpPr>
          <p:grpSpPr>
            <a:xfrm>
              <a:off x="3565566" y="266205"/>
              <a:ext cx="609600" cy="609600"/>
              <a:chOff x="3733800" y="685800"/>
              <a:chExt cx="609600" cy="609600"/>
            </a:xfrm>
          </p:grpSpPr>
          <p:sp>
            <p:nvSpPr>
              <p:cNvPr id="107" name="Oval 18"/>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9"/>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1"/>
            <p:cNvGrpSpPr/>
            <p:nvPr/>
          </p:nvGrpSpPr>
          <p:grpSpPr>
            <a:xfrm flipH="1">
              <a:off x="2498766" y="266205"/>
              <a:ext cx="609600" cy="609600"/>
              <a:chOff x="3733800" y="685800"/>
              <a:chExt cx="609600" cy="609600"/>
            </a:xfrm>
          </p:grpSpPr>
          <p:sp>
            <p:nvSpPr>
              <p:cNvPr id="105" name="Oval 104"/>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131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5.72254E-6 L -0.75 -5.72254E-6 " pathEditMode="relative" ptsTypes="AA">
                                      <p:cBhvr>
                                        <p:cTn id="6" dur="3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950613" y="1081919"/>
            <a:ext cx="10619715"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88470" y="1047690"/>
            <a:ext cx="9144000" cy="2554545"/>
          </a:xfrm>
          <a:prstGeom prst="rect">
            <a:avLst/>
          </a:prstGeom>
          <a:noFill/>
        </p:spPr>
        <p:txBody>
          <a:bodyPr wrap="square" rtlCol="0">
            <a:spAutoFit/>
          </a:bodyPr>
          <a:lstStyle/>
          <a:p>
            <a:pPr algn="ctr"/>
            <a:r>
              <a:rPr lang="en-US" sz="4000" dirty="0">
                <a:solidFill>
                  <a:schemeClr val="bg1"/>
                </a:solidFill>
                <a:latin typeface="Lucida Sans" pitchFamily="34" charset="0"/>
              </a:rPr>
              <a:t>John had preached and baptized for several months before he baptized the Savior, and continued to do so afterwards for several months.</a:t>
            </a:r>
          </a:p>
        </p:txBody>
      </p:sp>
      <p:sp>
        <p:nvSpPr>
          <p:cNvPr id="135" name="Oval 134"/>
          <p:cNvSpPr/>
          <p:nvPr/>
        </p:nvSpPr>
        <p:spPr>
          <a:xfrm>
            <a:off x="4724400" y="4419600"/>
            <a:ext cx="4343400" cy="1447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35"/>
          <p:cNvSpPr/>
          <p:nvPr/>
        </p:nvSpPr>
        <p:spPr>
          <a:xfrm>
            <a:off x="4876800" y="47244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uble Wave 136"/>
          <p:cNvSpPr/>
          <p:nvPr/>
        </p:nvSpPr>
        <p:spPr>
          <a:xfrm>
            <a:off x="6096000" y="4648200"/>
            <a:ext cx="2286000" cy="609600"/>
          </a:xfrm>
          <a:prstGeom prst="doubleWave">
            <a:avLst>
              <a:gd name="adj1" fmla="val 8709"/>
              <a:gd name="adj2" fmla="val -10000"/>
            </a:avLst>
          </a:prstGeom>
          <a:solidFill>
            <a:srgbClr val="9E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6400800" y="50292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0"/>
          <p:cNvGrpSpPr/>
          <p:nvPr/>
        </p:nvGrpSpPr>
        <p:grpSpPr>
          <a:xfrm>
            <a:off x="2455393" y="3560054"/>
            <a:ext cx="1245800" cy="2438399"/>
            <a:chOff x="4648200" y="990600"/>
            <a:chExt cx="2144078" cy="4196596"/>
          </a:xfrm>
        </p:grpSpPr>
        <p:sp>
          <p:nvSpPr>
            <p:cNvPr id="28" name="Oval 2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1"/>
            <p:cNvGrpSpPr/>
            <p:nvPr/>
          </p:nvGrpSpPr>
          <p:grpSpPr>
            <a:xfrm>
              <a:off x="5142345" y="4629728"/>
              <a:ext cx="520849" cy="515905"/>
              <a:chOff x="7122338" y="5361709"/>
              <a:chExt cx="520849" cy="515905"/>
            </a:xfrm>
          </p:grpSpPr>
          <p:sp>
            <p:nvSpPr>
              <p:cNvPr id="67" name="Oval 66"/>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0"/>
            <p:cNvGrpSpPr/>
            <p:nvPr/>
          </p:nvGrpSpPr>
          <p:grpSpPr>
            <a:xfrm>
              <a:off x="5634182" y="4671291"/>
              <a:ext cx="520849" cy="515905"/>
              <a:chOff x="7122338" y="5361709"/>
              <a:chExt cx="520849" cy="515905"/>
            </a:xfrm>
          </p:grpSpPr>
          <p:sp>
            <p:nvSpPr>
              <p:cNvPr id="65" name="Oval 64"/>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rot="262221">
              <a:off x="4831890" y="3637028"/>
              <a:ext cx="1493485" cy="878243"/>
              <a:chOff x="5486400" y="5562600"/>
              <a:chExt cx="1088184" cy="878243"/>
            </a:xfrm>
          </p:grpSpPr>
          <p:sp>
            <p:nvSpPr>
              <p:cNvPr id="61" name="Diagonal Stripe 60"/>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lowchart: Display 63"/>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79"/>
            <p:cNvGrpSpPr/>
            <p:nvPr/>
          </p:nvGrpSpPr>
          <p:grpSpPr>
            <a:xfrm>
              <a:off x="5029200" y="1295400"/>
              <a:ext cx="1295400" cy="294409"/>
              <a:chOff x="6858000" y="2438400"/>
              <a:chExt cx="1676400" cy="381000"/>
            </a:xfrm>
          </p:grpSpPr>
          <p:sp>
            <p:nvSpPr>
              <p:cNvPr id="50" name="Rounded Rectangle 49"/>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8"/>
              <p:cNvGrpSpPr/>
              <p:nvPr/>
            </p:nvGrpSpPr>
            <p:grpSpPr>
              <a:xfrm>
                <a:off x="7086600" y="2438400"/>
                <a:ext cx="1219200" cy="353961"/>
                <a:chOff x="6934200" y="990600"/>
                <a:chExt cx="2362200" cy="685800"/>
              </a:xfrm>
            </p:grpSpPr>
            <p:grpSp>
              <p:nvGrpSpPr>
                <p:cNvPr id="52" name="Group 71"/>
                <p:cNvGrpSpPr/>
                <p:nvPr/>
              </p:nvGrpSpPr>
              <p:grpSpPr>
                <a:xfrm>
                  <a:off x="6934200" y="990600"/>
                  <a:ext cx="838200" cy="685800"/>
                  <a:chOff x="6934200" y="990600"/>
                  <a:chExt cx="838200" cy="685800"/>
                </a:xfrm>
              </p:grpSpPr>
              <p:sp>
                <p:nvSpPr>
                  <p:cNvPr id="59" name="Plaque 5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2"/>
                <p:cNvGrpSpPr/>
                <p:nvPr/>
              </p:nvGrpSpPr>
              <p:grpSpPr>
                <a:xfrm>
                  <a:off x="7696200" y="990600"/>
                  <a:ext cx="838200" cy="685800"/>
                  <a:chOff x="6934200" y="990600"/>
                  <a:chExt cx="838200" cy="685800"/>
                </a:xfrm>
              </p:grpSpPr>
              <p:sp>
                <p:nvSpPr>
                  <p:cNvPr id="57" name="Plaque 5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5"/>
                <p:cNvGrpSpPr/>
                <p:nvPr/>
              </p:nvGrpSpPr>
              <p:grpSpPr>
                <a:xfrm>
                  <a:off x="8458200" y="990600"/>
                  <a:ext cx="838200" cy="685800"/>
                  <a:chOff x="6934200" y="990600"/>
                  <a:chExt cx="838200" cy="685800"/>
                </a:xfrm>
              </p:grpSpPr>
              <p:sp>
                <p:nvSpPr>
                  <p:cNvPr id="55" name="Plaque 5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9850308" y="5710738"/>
            <a:ext cx="1635384" cy="369332"/>
          </a:xfrm>
          <a:prstGeom prst="rect">
            <a:avLst/>
          </a:prstGeom>
        </p:spPr>
        <p:txBody>
          <a:bodyPr wrap="none">
            <a:spAutoFit/>
          </a:bodyPr>
          <a:lstStyle/>
          <a:p>
            <a:r>
              <a:rPr lang="en-US" dirty="0">
                <a:solidFill>
                  <a:schemeClr val="bg1"/>
                </a:solidFill>
                <a:latin typeface="Lucida Sans" pitchFamily="34" charset="0"/>
              </a:rPr>
              <a:t>John 3:23-24</a:t>
            </a:r>
            <a:endParaRPr lang="en-US" dirty="0"/>
          </a:p>
        </p:txBody>
      </p:sp>
    </p:spTree>
    <p:extLst>
      <p:ext uri="{BB962C8B-B14F-4D97-AF65-F5344CB8AC3E}">
        <p14:creationId xmlns:p14="http://schemas.microsoft.com/office/powerpoint/2010/main" val="27697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circle(in)">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2000"/>
                                        <p:tgtEl>
                                          <p:spTgt spid="1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circle(in)">
                                      <p:cBhvr>
                                        <p:cTn id="13" dur="2000"/>
                                        <p:tgtEl>
                                          <p:spTgt spid="13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circle(in)">
                                      <p:cBhvr>
                                        <p:cTn id="16" dur="2000"/>
                                        <p:tgtEl>
                                          <p:spTgt spid="138"/>
                                        </p:tgtEl>
                                      </p:cBhvr>
                                    </p:animEffect>
                                  </p:childTnLst>
                                </p:cTn>
                              </p:par>
                              <p:par>
                                <p:cTn id="17" presetID="32" presetClass="emph" presetSubtype="0" fill="hold" grpId="1" nodeType="withEffect">
                                  <p:stCondLst>
                                    <p:cond delay="0"/>
                                  </p:stCondLst>
                                  <p:childTnLst>
                                    <p:animRot by="120000">
                                      <p:cBhvr>
                                        <p:cTn id="18" dur="200" fill="hold">
                                          <p:stCondLst>
                                            <p:cond delay="0"/>
                                          </p:stCondLst>
                                        </p:cTn>
                                        <p:tgtEl>
                                          <p:spTgt spid="136"/>
                                        </p:tgtEl>
                                        <p:attrNameLst>
                                          <p:attrName>r</p:attrName>
                                        </p:attrNameLst>
                                      </p:cBhvr>
                                    </p:animRot>
                                    <p:animRot by="-240000">
                                      <p:cBhvr>
                                        <p:cTn id="19" dur="400" fill="hold">
                                          <p:stCondLst>
                                            <p:cond delay="400"/>
                                          </p:stCondLst>
                                        </p:cTn>
                                        <p:tgtEl>
                                          <p:spTgt spid="136"/>
                                        </p:tgtEl>
                                        <p:attrNameLst>
                                          <p:attrName>r</p:attrName>
                                        </p:attrNameLst>
                                      </p:cBhvr>
                                    </p:animRot>
                                    <p:animRot by="240000">
                                      <p:cBhvr>
                                        <p:cTn id="20" dur="400" fill="hold">
                                          <p:stCondLst>
                                            <p:cond delay="800"/>
                                          </p:stCondLst>
                                        </p:cTn>
                                        <p:tgtEl>
                                          <p:spTgt spid="136"/>
                                        </p:tgtEl>
                                        <p:attrNameLst>
                                          <p:attrName>r</p:attrName>
                                        </p:attrNameLst>
                                      </p:cBhvr>
                                    </p:animRot>
                                    <p:animRot by="-240000">
                                      <p:cBhvr>
                                        <p:cTn id="21" dur="400" fill="hold">
                                          <p:stCondLst>
                                            <p:cond delay="1200"/>
                                          </p:stCondLst>
                                        </p:cTn>
                                        <p:tgtEl>
                                          <p:spTgt spid="136"/>
                                        </p:tgtEl>
                                        <p:attrNameLst>
                                          <p:attrName>r</p:attrName>
                                        </p:attrNameLst>
                                      </p:cBhvr>
                                    </p:animRot>
                                    <p:animRot by="120000">
                                      <p:cBhvr>
                                        <p:cTn id="22" dur="400" fill="hold">
                                          <p:stCondLst>
                                            <p:cond delay="1600"/>
                                          </p:stCondLst>
                                        </p:cTn>
                                        <p:tgtEl>
                                          <p:spTgt spid="136"/>
                                        </p:tgtEl>
                                        <p:attrNameLst>
                                          <p:attrName>r</p:attrName>
                                        </p:attrNameLst>
                                      </p:cBhvr>
                                    </p:animRot>
                                  </p:childTnLst>
                                </p:cTn>
                              </p:par>
                              <p:par>
                                <p:cTn id="23" presetID="32" presetClass="emph" presetSubtype="0" fill="hold" grpId="1" nodeType="withEffect">
                                  <p:stCondLst>
                                    <p:cond delay="0"/>
                                  </p:stCondLst>
                                  <p:childTnLst>
                                    <p:animRot by="120000">
                                      <p:cBhvr>
                                        <p:cTn id="24" dur="200" fill="hold">
                                          <p:stCondLst>
                                            <p:cond delay="0"/>
                                          </p:stCondLst>
                                        </p:cTn>
                                        <p:tgtEl>
                                          <p:spTgt spid="137"/>
                                        </p:tgtEl>
                                        <p:attrNameLst>
                                          <p:attrName>r</p:attrName>
                                        </p:attrNameLst>
                                      </p:cBhvr>
                                    </p:animRot>
                                    <p:animRot by="-240000">
                                      <p:cBhvr>
                                        <p:cTn id="25" dur="400" fill="hold">
                                          <p:stCondLst>
                                            <p:cond delay="400"/>
                                          </p:stCondLst>
                                        </p:cTn>
                                        <p:tgtEl>
                                          <p:spTgt spid="137"/>
                                        </p:tgtEl>
                                        <p:attrNameLst>
                                          <p:attrName>r</p:attrName>
                                        </p:attrNameLst>
                                      </p:cBhvr>
                                    </p:animRot>
                                    <p:animRot by="240000">
                                      <p:cBhvr>
                                        <p:cTn id="26" dur="400" fill="hold">
                                          <p:stCondLst>
                                            <p:cond delay="800"/>
                                          </p:stCondLst>
                                        </p:cTn>
                                        <p:tgtEl>
                                          <p:spTgt spid="137"/>
                                        </p:tgtEl>
                                        <p:attrNameLst>
                                          <p:attrName>r</p:attrName>
                                        </p:attrNameLst>
                                      </p:cBhvr>
                                    </p:animRot>
                                    <p:animRot by="-240000">
                                      <p:cBhvr>
                                        <p:cTn id="27" dur="400" fill="hold">
                                          <p:stCondLst>
                                            <p:cond delay="1200"/>
                                          </p:stCondLst>
                                        </p:cTn>
                                        <p:tgtEl>
                                          <p:spTgt spid="137"/>
                                        </p:tgtEl>
                                        <p:attrNameLst>
                                          <p:attrName>r</p:attrName>
                                        </p:attrNameLst>
                                      </p:cBhvr>
                                    </p:animRot>
                                    <p:animRot by="120000">
                                      <p:cBhvr>
                                        <p:cTn id="28" dur="400" fill="hold">
                                          <p:stCondLst>
                                            <p:cond delay="1600"/>
                                          </p:stCondLst>
                                        </p:cTn>
                                        <p:tgtEl>
                                          <p:spTgt spid="137"/>
                                        </p:tgtEl>
                                        <p:attrNameLst>
                                          <p:attrName>r</p:attrName>
                                        </p:attrNameLst>
                                      </p:cBhvr>
                                    </p:animRot>
                                  </p:childTnLst>
                                </p:cTn>
                              </p:par>
                              <p:par>
                                <p:cTn id="29" presetID="32" presetClass="emph" presetSubtype="0" fill="hold" grpId="1" nodeType="withEffect">
                                  <p:stCondLst>
                                    <p:cond delay="0"/>
                                  </p:stCondLst>
                                  <p:childTnLst>
                                    <p:animRot by="120000">
                                      <p:cBhvr>
                                        <p:cTn id="30" dur="200" fill="hold">
                                          <p:stCondLst>
                                            <p:cond delay="0"/>
                                          </p:stCondLst>
                                        </p:cTn>
                                        <p:tgtEl>
                                          <p:spTgt spid="138"/>
                                        </p:tgtEl>
                                        <p:attrNameLst>
                                          <p:attrName>r</p:attrName>
                                        </p:attrNameLst>
                                      </p:cBhvr>
                                    </p:animRot>
                                    <p:animRot by="-240000">
                                      <p:cBhvr>
                                        <p:cTn id="31" dur="400" fill="hold">
                                          <p:stCondLst>
                                            <p:cond delay="400"/>
                                          </p:stCondLst>
                                        </p:cTn>
                                        <p:tgtEl>
                                          <p:spTgt spid="138"/>
                                        </p:tgtEl>
                                        <p:attrNameLst>
                                          <p:attrName>r</p:attrName>
                                        </p:attrNameLst>
                                      </p:cBhvr>
                                    </p:animRot>
                                    <p:animRot by="240000">
                                      <p:cBhvr>
                                        <p:cTn id="32" dur="400" fill="hold">
                                          <p:stCondLst>
                                            <p:cond delay="800"/>
                                          </p:stCondLst>
                                        </p:cTn>
                                        <p:tgtEl>
                                          <p:spTgt spid="138"/>
                                        </p:tgtEl>
                                        <p:attrNameLst>
                                          <p:attrName>r</p:attrName>
                                        </p:attrNameLst>
                                      </p:cBhvr>
                                    </p:animRot>
                                    <p:animRot by="-240000">
                                      <p:cBhvr>
                                        <p:cTn id="33" dur="400" fill="hold">
                                          <p:stCondLst>
                                            <p:cond delay="1200"/>
                                          </p:stCondLst>
                                        </p:cTn>
                                        <p:tgtEl>
                                          <p:spTgt spid="138"/>
                                        </p:tgtEl>
                                        <p:attrNameLst>
                                          <p:attrName>r</p:attrName>
                                        </p:attrNameLst>
                                      </p:cBhvr>
                                    </p:animRot>
                                    <p:animRot by="120000">
                                      <p:cBhvr>
                                        <p:cTn id="34" dur="400" fill="hold">
                                          <p:stCondLst>
                                            <p:cond delay="1600"/>
                                          </p:stCondLst>
                                        </p:cTn>
                                        <p:tgtEl>
                                          <p:spTgt spid="1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6" grpId="1" animBg="1"/>
      <p:bldP spid="137" grpId="0" animBg="1"/>
      <p:bldP spid="137" grpId="1" animBg="1"/>
      <p:bldP spid="138" grpId="0" animBg="1"/>
      <p:bldP spid="1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606582" y="434566"/>
            <a:ext cx="11280618" cy="5704129"/>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06404" y="676004"/>
            <a:ext cx="7913205" cy="2062103"/>
          </a:xfrm>
          <a:prstGeom prst="rect">
            <a:avLst/>
          </a:prstGeom>
          <a:noFill/>
        </p:spPr>
        <p:txBody>
          <a:bodyPr wrap="square" rtlCol="0">
            <a:spAutoFit/>
          </a:bodyPr>
          <a:lstStyle/>
          <a:p>
            <a:pPr algn="ctr"/>
            <a:r>
              <a:rPr lang="en-US" sz="3200" dirty="0">
                <a:solidFill>
                  <a:schemeClr val="bg1"/>
                </a:solidFill>
                <a:latin typeface="Lucida Sans" pitchFamily="34" charset="0"/>
              </a:rPr>
              <a:t>John, the beloved, and Andrew, later members of the Twelve were baptized and disciples of John the Baptist. Others were probably tutored by John </a:t>
            </a:r>
          </a:p>
        </p:txBody>
      </p:sp>
      <p:grpSp>
        <p:nvGrpSpPr>
          <p:cNvPr id="27" name="Group 91"/>
          <p:cNvGrpSpPr/>
          <p:nvPr/>
        </p:nvGrpSpPr>
        <p:grpSpPr>
          <a:xfrm>
            <a:off x="7151882" y="3048000"/>
            <a:ext cx="1399555" cy="3039128"/>
            <a:chOff x="949038" y="838201"/>
            <a:chExt cx="2214084" cy="4807874"/>
          </a:xfrm>
        </p:grpSpPr>
        <p:sp>
          <p:nvSpPr>
            <p:cNvPr id="28" name="Oval 27"/>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4"/>
            <p:cNvGrpSpPr/>
            <p:nvPr/>
          </p:nvGrpSpPr>
          <p:grpSpPr>
            <a:xfrm>
              <a:off x="1143000" y="2057400"/>
              <a:ext cx="1695267" cy="2438400"/>
              <a:chOff x="4553133" y="914400"/>
              <a:chExt cx="2152467" cy="3437344"/>
            </a:xfrm>
          </p:grpSpPr>
          <p:sp>
            <p:nvSpPr>
              <p:cNvPr id="108"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6"/>
              <p:cNvGrpSpPr/>
              <p:nvPr/>
            </p:nvGrpSpPr>
            <p:grpSpPr>
              <a:xfrm>
                <a:off x="4724400" y="914400"/>
                <a:ext cx="1981200" cy="2070031"/>
                <a:chOff x="2624682" y="2226017"/>
                <a:chExt cx="1981200" cy="2070031"/>
              </a:xfrm>
              <a:solidFill>
                <a:srgbClr val="E0C13C"/>
              </a:solidFill>
            </p:grpSpPr>
            <p:sp>
              <p:nvSpPr>
                <p:cNvPr id="110"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1" name="Group 5"/>
                <p:cNvGrpSpPr/>
                <p:nvPr/>
              </p:nvGrpSpPr>
              <p:grpSpPr>
                <a:xfrm>
                  <a:off x="2743200" y="2438400"/>
                  <a:ext cx="1683225" cy="1529540"/>
                  <a:chOff x="2740938" y="2438400"/>
                  <a:chExt cx="1683225" cy="1529540"/>
                </a:xfrm>
                <a:grpFill/>
              </p:grpSpPr>
              <p:sp>
                <p:nvSpPr>
                  <p:cNvPr id="112"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20"/>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Oval 40"/>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a:off x="1236689" y="4868055"/>
              <a:ext cx="1586459" cy="585867"/>
              <a:chOff x="3810000" y="1677648"/>
              <a:chExt cx="4705061" cy="1827552"/>
            </a:xfrm>
          </p:grpSpPr>
          <p:grpSp>
            <p:nvGrpSpPr>
              <p:cNvPr id="76" name="Group 37"/>
              <p:cNvGrpSpPr/>
              <p:nvPr/>
            </p:nvGrpSpPr>
            <p:grpSpPr>
              <a:xfrm>
                <a:off x="3810000" y="1828800"/>
                <a:ext cx="1776984" cy="1676400"/>
                <a:chOff x="3810000" y="1828800"/>
                <a:chExt cx="4038600" cy="3810000"/>
              </a:xfrm>
            </p:grpSpPr>
            <p:sp>
              <p:nvSpPr>
                <p:cNvPr id="97" name="Half Frame 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8"/>
              <p:cNvGrpSpPr/>
              <p:nvPr/>
            </p:nvGrpSpPr>
            <p:grpSpPr>
              <a:xfrm>
                <a:off x="5314014" y="1757596"/>
                <a:ext cx="1776984" cy="1676400"/>
                <a:chOff x="3810000" y="1828800"/>
                <a:chExt cx="4038600" cy="3810000"/>
              </a:xfrm>
            </p:grpSpPr>
            <p:sp>
              <p:nvSpPr>
                <p:cNvPr id="88" name="Half Frame 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mond 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48"/>
              <p:cNvGrpSpPr/>
              <p:nvPr/>
            </p:nvGrpSpPr>
            <p:grpSpPr>
              <a:xfrm>
                <a:off x="6738077" y="1677648"/>
                <a:ext cx="1776984" cy="1676400"/>
                <a:chOff x="3810000" y="1828800"/>
                <a:chExt cx="4038600" cy="3810000"/>
              </a:xfrm>
            </p:grpSpPr>
            <p:sp>
              <p:nvSpPr>
                <p:cNvPr id="79" name="Half Frame 7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iamond 8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90"/>
            <p:cNvGrpSpPr/>
            <p:nvPr/>
          </p:nvGrpSpPr>
          <p:grpSpPr>
            <a:xfrm>
              <a:off x="1140502" y="1128010"/>
              <a:ext cx="1722619" cy="206116"/>
              <a:chOff x="3733800" y="723275"/>
              <a:chExt cx="1930420" cy="585867"/>
            </a:xfrm>
          </p:grpSpPr>
          <p:sp>
            <p:nvSpPr>
              <p:cNvPr id="44"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9"/>
              <p:cNvGrpSpPr/>
              <p:nvPr/>
            </p:nvGrpSpPr>
            <p:grpSpPr>
              <a:xfrm rot="228535">
                <a:off x="3889947" y="723275"/>
                <a:ext cx="1586459" cy="585867"/>
                <a:chOff x="3810000" y="1677648"/>
                <a:chExt cx="4705061" cy="1827552"/>
              </a:xfrm>
            </p:grpSpPr>
            <p:grpSp>
              <p:nvGrpSpPr>
                <p:cNvPr id="46" name="Group 37"/>
                <p:cNvGrpSpPr/>
                <p:nvPr/>
              </p:nvGrpSpPr>
              <p:grpSpPr>
                <a:xfrm>
                  <a:off x="3810000" y="1828800"/>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8"/>
                <p:cNvGrpSpPr/>
                <p:nvPr/>
              </p:nvGrpSpPr>
              <p:grpSpPr>
                <a:xfrm>
                  <a:off x="5314014" y="1757596"/>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8"/>
                <p:cNvGrpSpPr/>
                <p:nvPr/>
              </p:nvGrpSpPr>
              <p:grpSpPr>
                <a:xfrm>
                  <a:off x="6738077" y="1677648"/>
                  <a:ext cx="1776984" cy="1676400"/>
                  <a:chOff x="3810000" y="1828800"/>
                  <a:chExt cx="4038600" cy="3810000"/>
                </a:xfrm>
              </p:grpSpPr>
              <p:sp>
                <p:nvSpPr>
                  <p:cNvPr id="49" name="Half Frame 4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Half Frame 5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mond 5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4" name="Group 113"/>
          <p:cNvGrpSpPr/>
          <p:nvPr/>
        </p:nvGrpSpPr>
        <p:grpSpPr>
          <a:xfrm>
            <a:off x="8891932" y="2590801"/>
            <a:ext cx="1318868" cy="3446825"/>
            <a:chOff x="3200399" y="228600"/>
            <a:chExt cx="2548824" cy="5462666"/>
          </a:xfrm>
        </p:grpSpPr>
        <p:grpSp>
          <p:nvGrpSpPr>
            <p:cNvPr id="115" name="Group 47"/>
            <p:cNvGrpSpPr/>
            <p:nvPr/>
          </p:nvGrpSpPr>
          <p:grpSpPr>
            <a:xfrm>
              <a:off x="4373404" y="5022623"/>
              <a:ext cx="569609" cy="668643"/>
              <a:chOff x="6106804" y="4039302"/>
              <a:chExt cx="666047" cy="774146"/>
            </a:xfrm>
          </p:grpSpPr>
          <p:sp>
            <p:nvSpPr>
              <p:cNvPr id="160" name="Oval 15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7"/>
            <p:cNvGrpSpPr/>
            <p:nvPr/>
          </p:nvGrpSpPr>
          <p:grpSpPr>
            <a:xfrm rot="2613352">
              <a:off x="3936594" y="4916461"/>
              <a:ext cx="569609" cy="668643"/>
              <a:chOff x="6106804" y="4039302"/>
              <a:chExt cx="666047" cy="774146"/>
            </a:xfrm>
          </p:grpSpPr>
          <p:sp>
            <p:nvSpPr>
              <p:cNvPr id="157" name="Oval 15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21734" y="689307"/>
              <a:ext cx="1629173" cy="1184675"/>
            </a:xfrm>
            <a:prstGeom prst="roundRect">
              <a:avLst>
                <a:gd name="adj" fmla="val 3196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257800" y="3048000"/>
              <a:ext cx="491423" cy="7293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200399" y="3124201"/>
              <a:ext cx="457201"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102191">
              <a:off x="4780762" y="1703283"/>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327004">
              <a:off x="3395827" y="1676536"/>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3591401" y="1739713"/>
              <a:ext cx="1824674" cy="355402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0800000">
              <a:off x="4243070" y="1739713"/>
              <a:ext cx="521335" cy="65815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66654" flipH="1">
              <a:off x="3645606" y="1696691"/>
              <a:ext cx="604430" cy="3413709"/>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1233346">
              <a:off x="4747840" y="1682627"/>
              <a:ext cx="604430" cy="3427064"/>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rot="662489">
              <a:off x="3722856" y="1826272"/>
              <a:ext cx="325835" cy="144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0760750">
              <a:off x="4912984" y="1867240"/>
              <a:ext cx="325835" cy="146863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917235" y="228600"/>
              <a:ext cx="1173005" cy="1711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lay 151"/>
            <p:cNvSpPr/>
            <p:nvPr/>
          </p:nvSpPr>
          <p:spPr>
            <a:xfrm rot="16200000">
              <a:off x="4371459" y="-225624"/>
              <a:ext cx="394892" cy="130333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657600" y="3429000"/>
              <a:ext cx="1676400" cy="228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Wave 153"/>
            <p:cNvSpPr/>
            <p:nvPr/>
          </p:nvSpPr>
          <p:spPr>
            <a:xfrm rot="15210751">
              <a:off x="4724729" y="3843514"/>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Wave 154"/>
            <p:cNvSpPr/>
            <p:nvPr/>
          </p:nvSpPr>
          <p:spPr>
            <a:xfrm rot="16200000">
              <a:off x="4572330" y="3843513"/>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876800" y="3429000"/>
              <a:ext cx="304800" cy="228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0"/>
          <p:cNvGrpSpPr/>
          <p:nvPr/>
        </p:nvGrpSpPr>
        <p:grpSpPr>
          <a:xfrm>
            <a:off x="2714252" y="2800876"/>
            <a:ext cx="1648290" cy="3226192"/>
            <a:chOff x="4648200" y="990600"/>
            <a:chExt cx="2144078" cy="4196596"/>
          </a:xfrm>
        </p:grpSpPr>
        <p:sp>
          <p:nvSpPr>
            <p:cNvPr id="138" name="Oval 13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61"/>
            <p:cNvGrpSpPr/>
            <p:nvPr/>
          </p:nvGrpSpPr>
          <p:grpSpPr>
            <a:xfrm>
              <a:off x="5142345" y="4629728"/>
              <a:ext cx="520849" cy="515905"/>
              <a:chOff x="7122338" y="5361709"/>
              <a:chExt cx="520849" cy="515905"/>
            </a:xfrm>
          </p:grpSpPr>
          <p:sp>
            <p:nvSpPr>
              <p:cNvPr id="201" name="Oval 200"/>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60"/>
            <p:cNvGrpSpPr/>
            <p:nvPr/>
          </p:nvGrpSpPr>
          <p:grpSpPr>
            <a:xfrm>
              <a:off x="5634182" y="4671291"/>
              <a:ext cx="520849" cy="515905"/>
              <a:chOff x="7122338" y="5361709"/>
              <a:chExt cx="520849" cy="515905"/>
            </a:xfrm>
          </p:grpSpPr>
          <p:sp>
            <p:nvSpPr>
              <p:cNvPr id="199" name="Oval 198"/>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58"/>
            <p:cNvGrpSpPr/>
            <p:nvPr/>
          </p:nvGrpSpPr>
          <p:grpSpPr>
            <a:xfrm rot="262221">
              <a:off x="4831890" y="3637028"/>
              <a:ext cx="1493485" cy="878243"/>
              <a:chOff x="5486400" y="5562600"/>
              <a:chExt cx="1088184" cy="878243"/>
            </a:xfrm>
          </p:grpSpPr>
          <p:sp>
            <p:nvSpPr>
              <p:cNvPr id="195" name="Diagonal Stripe 194"/>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gonal Stripe 195"/>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iagonal Stripe 196"/>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Flowchart: Display 197"/>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79"/>
            <p:cNvGrpSpPr/>
            <p:nvPr/>
          </p:nvGrpSpPr>
          <p:grpSpPr>
            <a:xfrm>
              <a:off x="5029200" y="1295400"/>
              <a:ext cx="1295400" cy="294409"/>
              <a:chOff x="6858000" y="2438400"/>
              <a:chExt cx="1676400" cy="381000"/>
            </a:xfrm>
          </p:grpSpPr>
          <p:sp>
            <p:nvSpPr>
              <p:cNvPr id="184" name="Rounded Rectangle 183"/>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78"/>
              <p:cNvGrpSpPr/>
              <p:nvPr/>
            </p:nvGrpSpPr>
            <p:grpSpPr>
              <a:xfrm>
                <a:off x="7086600" y="2438400"/>
                <a:ext cx="1219200" cy="353961"/>
                <a:chOff x="6934200" y="990600"/>
                <a:chExt cx="2362200" cy="685800"/>
              </a:xfrm>
            </p:grpSpPr>
            <p:grpSp>
              <p:nvGrpSpPr>
                <p:cNvPr id="186" name="Group 71"/>
                <p:cNvGrpSpPr/>
                <p:nvPr/>
              </p:nvGrpSpPr>
              <p:grpSpPr>
                <a:xfrm>
                  <a:off x="6934200" y="990600"/>
                  <a:ext cx="838200" cy="685800"/>
                  <a:chOff x="6934200" y="990600"/>
                  <a:chExt cx="838200" cy="685800"/>
                </a:xfrm>
              </p:grpSpPr>
              <p:sp>
                <p:nvSpPr>
                  <p:cNvPr id="193" name="Plaque 19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72"/>
                <p:cNvGrpSpPr/>
                <p:nvPr/>
              </p:nvGrpSpPr>
              <p:grpSpPr>
                <a:xfrm>
                  <a:off x="7696200" y="990600"/>
                  <a:ext cx="838200" cy="685800"/>
                  <a:chOff x="6934200" y="990600"/>
                  <a:chExt cx="838200" cy="685800"/>
                </a:xfrm>
              </p:grpSpPr>
              <p:sp>
                <p:nvSpPr>
                  <p:cNvPr id="191" name="Plaque 19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5"/>
                <p:cNvGrpSpPr/>
                <p:nvPr/>
              </p:nvGrpSpPr>
              <p:grpSpPr>
                <a:xfrm>
                  <a:off x="8458200" y="990600"/>
                  <a:ext cx="838200" cy="685800"/>
                  <a:chOff x="6934200" y="990600"/>
                  <a:chExt cx="838200" cy="685800"/>
                </a:xfrm>
              </p:grpSpPr>
              <p:sp>
                <p:nvSpPr>
                  <p:cNvPr id="189" name="Plaque 18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5214242" y="5717796"/>
            <a:ext cx="1617751" cy="369332"/>
          </a:xfrm>
          <a:prstGeom prst="rect">
            <a:avLst/>
          </a:prstGeom>
        </p:spPr>
        <p:txBody>
          <a:bodyPr wrap="none">
            <a:spAutoFit/>
          </a:bodyPr>
          <a:lstStyle/>
          <a:p>
            <a:pPr algn="ctr"/>
            <a:r>
              <a:rPr lang="en-US" dirty="0">
                <a:solidFill>
                  <a:schemeClr val="bg1"/>
                </a:solidFill>
                <a:latin typeface="Lucida Sans" pitchFamily="34" charset="0"/>
              </a:rPr>
              <a:t>Acts 1:21-22</a:t>
            </a:r>
          </a:p>
        </p:txBody>
      </p:sp>
    </p:spTree>
    <p:extLst>
      <p:ext uri="{BB962C8B-B14F-4D97-AF65-F5344CB8AC3E}">
        <p14:creationId xmlns:p14="http://schemas.microsoft.com/office/powerpoint/2010/main" val="327693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8448" y="567882"/>
            <a:ext cx="10855104" cy="572223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1524000"/>
            <a:ext cx="6934200" cy="3046988"/>
          </a:xfrm>
          <a:prstGeom prst="rect">
            <a:avLst/>
          </a:prstGeom>
          <a:noFill/>
        </p:spPr>
        <p:txBody>
          <a:bodyPr wrap="square" rtlCol="0">
            <a:spAutoFit/>
          </a:bodyPr>
          <a:lstStyle/>
          <a:p>
            <a:pPr algn="ctr"/>
            <a:r>
              <a:rPr lang="en-US" sz="3200" dirty="0">
                <a:solidFill>
                  <a:schemeClr val="bg1"/>
                </a:solidFill>
                <a:latin typeface="Lucida Sans" pitchFamily="34" charset="0"/>
              </a:rPr>
              <a:t>At the time of Jesus’ baptism, John saw the sign and heard the voice of the Father bearing record that Jesus was the Beloved Son, in whom the Father was well pleased</a:t>
            </a:r>
          </a:p>
          <a:p>
            <a:pPr algn="ctr"/>
            <a:r>
              <a:rPr lang="en-US" sz="3200" dirty="0">
                <a:solidFill>
                  <a:schemeClr val="bg1"/>
                </a:solidFill>
                <a:latin typeface="Lucida Sans" pitchFamily="34" charset="0"/>
              </a:rPr>
              <a:t>(Matthew 3:13-17)</a:t>
            </a:r>
          </a:p>
        </p:txBody>
      </p:sp>
    </p:spTree>
    <p:extLst>
      <p:ext uri="{BB962C8B-B14F-4D97-AF65-F5344CB8AC3E}">
        <p14:creationId xmlns:p14="http://schemas.microsoft.com/office/powerpoint/2010/main" val="410889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3743" y="389299"/>
            <a:ext cx="10927532" cy="574939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9144" y="2259972"/>
            <a:ext cx="9144000" cy="3170099"/>
          </a:xfrm>
          <a:prstGeom prst="rect">
            <a:avLst/>
          </a:prstGeom>
          <a:noFill/>
        </p:spPr>
        <p:txBody>
          <a:bodyPr wrap="square" rtlCol="0">
            <a:spAutoFit/>
          </a:bodyPr>
          <a:lstStyle/>
          <a:p>
            <a:pPr algn="ctr"/>
            <a:r>
              <a:rPr lang="en-US" sz="4000" dirty="0">
                <a:solidFill>
                  <a:schemeClr val="bg1"/>
                </a:solidFill>
                <a:latin typeface="Lucida Sans" pitchFamily="34" charset="0"/>
              </a:rPr>
              <a:t>The sign of the dove, as an emblem for the Holy Ghost, was a pre-appointed signal by which John knew he was to recognize that he had baptized the Son of God. </a:t>
            </a:r>
          </a:p>
        </p:txBody>
      </p:sp>
      <p:grpSp>
        <p:nvGrpSpPr>
          <p:cNvPr id="2" name="Group 126"/>
          <p:cNvGrpSpPr/>
          <p:nvPr/>
        </p:nvGrpSpPr>
        <p:grpSpPr>
          <a:xfrm flipH="1">
            <a:off x="6553200" y="762000"/>
            <a:ext cx="2209800" cy="1600200"/>
            <a:chOff x="2694751" y="6436977"/>
            <a:chExt cx="2880370" cy="2097423"/>
          </a:xfrm>
        </p:grpSpPr>
        <p:sp>
          <p:nvSpPr>
            <p:cNvPr id="7" name="Bent-Up Arrow 6"/>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p:cNvSpPr/>
            <p:nvPr/>
          </p:nvSpPr>
          <p:spPr>
            <a:xfrm rot="19722594">
              <a:off x="3667814" y="6436977"/>
              <a:ext cx="838200" cy="1447800"/>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p:cNvSpPr/>
            <p:nvPr/>
          </p:nvSpPr>
          <p:spPr>
            <a:xfrm rot="18520689">
              <a:off x="3350982" y="6476530"/>
              <a:ext cx="1079546" cy="1856586"/>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p:cNvSpPr/>
            <p:nvPr/>
          </p:nvSpPr>
          <p:spPr>
            <a:xfrm rot="15886568">
              <a:off x="2945256" y="6811494"/>
              <a:ext cx="662687" cy="1163698"/>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6705600"/>
              <a:ext cx="1066800" cy="10668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5"/>
            <p:cNvGrpSpPr/>
            <p:nvPr/>
          </p:nvGrpSpPr>
          <p:grpSpPr>
            <a:xfrm>
              <a:off x="4876800" y="6705600"/>
              <a:ext cx="381000" cy="381000"/>
              <a:chOff x="4876800" y="6705600"/>
              <a:chExt cx="381000" cy="381000"/>
            </a:xfrm>
          </p:grpSpPr>
          <p:sp>
            <p:nvSpPr>
              <p:cNvPr id="21"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p:nvPr/>
          </p:nvGrpSpPr>
          <p:grpSpPr>
            <a:xfrm>
              <a:off x="4648200" y="6781800"/>
              <a:ext cx="381000" cy="381000"/>
              <a:chOff x="4876800" y="6705600"/>
              <a:chExt cx="381000" cy="381000"/>
            </a:xfrm>
          </p:grpSpPr>
          <p:sp>
            <p:nvSpPr>
              <p:cNvPr id="19" name="Oval 18"/>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48419" y="5708202"/>
            <a:ext cx="1635384" cy="369332"/>
          </a:xfrm>
          <a:prstGeom prst="rect">
            <a:avLst/>
          </a:prstGeom>
        </p:spPr>
        <p:txBody>
          <a:bodyPr wrap="none">
            <a:spAutoFit/>
          </a:bodyPr>
          <a:lstStyle/>
          <a:p>
            <a:r>
              <a:rPr lang="en-US" dirty="0">
                <a:solidFill>
                  <a:schemeClr val="bg1"/>
                </a:solidFill>
                <a:latin typeface="Lucida Sans" pitchFamily="34" charset="0"/>
              </a:rPr>
              <a:t>John 1:29-34</a:t>
            </a:r>
            <a:endParaRPr lang="en-US" dirty="0"/>
          </a:p>
        </p:txBody>
      </p:sp>
    </p:spTree>
    <p:extLst>
      <p:ext uri="{BB962C8B-B14F-4D97-AF65-F5344CB8AC3E}">
        <p14:creationId xmlns:p14="http://schemas.microsoft.com/office/powerpoint/2010/main" val="24652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1032095" y="389299"/>
            <a:ext cx="10311897" cy="574939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54140" y="656709"/>
            <a:ext cx="9144000" cy="1938992"/>
          </a:xfrm>
          <a:prstGeom prst="rect">
            <a:avLst/>
          </a:prstGeom>
          <a:noFill/>
        </p:spPr>
        <p:txBody>
          <a:bodyPr wrap="square" rtlCol="0">
            <a:spAutoFit/>
          </a:bodyPr>
          <a:lstStyle/>
          <a:p>
            <a:pPr algn="ctr"/>
            <a:r>
              <a:rPr lang="en-US" sz="4000" dirty="0">
                <a:solidFill>
                  <a:schemeClr val="bg1"/>
                </a:solidFill>
                <a:latin typeface="Lucida Sans" pitchFamily="34" charset="0"/>
              </a:rPr>
              <a:t>John was shut up in prison by order of Herod, for criticizing Herod’s unlawful marriage of Herod</a:t>
            </a:r>
          </a:p>
        </p:txBody>
      </p:sp>
      <p:grpSp>
        <p:nvGrpSpPr>
          <p:cNvPr id="132" name="Group 131"/>
          <p:cNvGrpSpPr/>
          <p:nvPr/>
        </p:nvGrpSpPr>
        <p:grpSpPr>
          <a:xfrm>
            <a:off x="4354716" y="2743200"/>
            <a:ext cx="4332083" cy="3111778"/>
            <a:chOff x="1327879" y="1952538"/>
            <a:chExt cx="6649387" cy="4694351"/>
          </a:xfrm>
        </p:grpSpPr>
        <p:grpSp>
          <p:nvGrpSpPr>
            <p:cNvPr id="24" name="Group 5"/>
            <p:cNvGrpSpPr/>
            <p:nvPr/>
          </p:nvGrpSpPr>
          <p:grpSpPr>
            <a:xfrm>
              <a:off x="1828800" y="5854908"/>
              <a:ext cx="5797446" cy="776991"/>
              <a:chOff x="1447800" y="4483308"/>
              <a:chExt cx="5797446" cy="776991"/>
            </a:xfrm>
            <a:solidFill>
              <a:schemeClr val="bg2">
                <a:lumMod val="75000"/>
              </a:schemeClr>
            </a:solidFill>
          </p:grpSpPr>
          <p:sp>
            <p:nvSpPr>
              <p:cNvPr id="128" name="Rounded Rectangle 1"/>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3"/>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4"/>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
            <p:cNvGrpSpPr/>
            <p:nvPr/>
          </p:nvGrpSpPr>
          <p:grpSpPr>
            <a:xfrm>
              <a:off x="2355954" y="5100403"/>
              <a:ext cx="4343400" cy="769496"/>
              <a:chOff x="1447800" y="4490803"/>
              <a:chExt cx="4343400" cy="769496"/>
            </a:xfrm>
            <a:solidFill>
              <a:schemeClr val="bg2">
                <a:lumMod val="75000"/>
              </a:schemeClr>
            </a:solidFill>
          </p:grpSpPr>
          <p:sp>
            <p:nvSpPr>
              <p:cNvPr id="125" name="Rounded Rectangle 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a:off x="1798819" y="4343400"/>
              <a:ext cx="5797446" cy="776991"/>
              <a:chOff x="1447800" y="4483308"/>
              <a:chExt cx="5797446" cy="776991"/>
            </a:xfrm>
            <a:solidFill>
              <a:schemeClr val="bg2">
                <a:lumMod val="75000"/>
              </a:schemeClr>
            </a:solidFill>
          </p:grpSpPr>
          <p:sp>
            <p:nvSpPr>
              <p:cNvPr id="121" name="Rounded Rectangle 12"/>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3"/>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4"/>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5"/>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6"/>
            <p:cNvGrpSpPr/>
            <p:nvPr/>
          </p:nvGrpSpPr>
          <p:grpSpPr>
            <a:xfrm>
              <a:off x="2370945" y="3556417"/>
              <a:ext cx="4343400" cy="769496"/>
              <a:chOff x="1447800" y="4490803"/>
              <a:chExt cx="4343400" cy="769496"/>
            </a:xfrm>
            <a:solidFill>
              <a:schemeClr val="bg2">
                <a:lumMod val="75000"/>
              </a:schemeClr>
            </a:solidFill>
          </p:grpSpPr>
          <p:sp>
            <p:nvSpPr>
              <p:cNvPr id="118" name="Rounded Rectangle 11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1"/>
            <p:cNvGrpSpPr/>
            <p:nvPr/>
          </p:nvGrpSpPr>
          <p:grpSpPr>
            <a:xfrm>
              <a:off x="1756348" y="2784423"/>
              <a:ext cx="5797446" cy="776991"/>
              <a:chOff x="1447800" y="4483308"/>
              <a:chExt cx="5797446" cy="776991"/>
            </a:xfrm>
            <a:solidFill>
              <a:schemeClr val="bg2">
                <a:lumMod val="75000"/>
              </a:schemeClr>
            </a:solidFill>
          </p:grpSpPr>
          <p:sp>
            <p:nvSpPr>
              <p:cNvPr id="114" name="Rounded Rectangle 113"/>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6705600" y="3566411"/>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08098" y="5067926"/>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3598264" y="3454608"/>
              <a:ext cx="2133600" cy="2667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3753163" y="3649480"/>
              <a:ext cx="1860030" cy="2308485"/>
            </a:xfrm>
            <a:prstGeom prst="flowChartDelay">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86200" y="4038600"/>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48462" y="3931170"/>
              <a:ext cx="45719" cy="18175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63256" y="385622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53000" y="388620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42744" y="391618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1608839" y="1952538"/>
              <a:ext cx="5943600" cy="828415"/>
            </a:xfrm>
            <a:prstGeom prst="triangle">
              <a:avLst/>
            </a:prstGeom>
            <a:solidFill>
              <a:srgbClr val="CC9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2077106" y="2136630"/>
              <a:ext cx="5060430" cy="583968"/>
            </a:xfrm>
            <a:prstGeom prst="triangle">
              <a:avLst>
                <a:gd name="adj" fmla="val 50364"/>
              </a:avLst>
            </a:prstGeom>
            <a:solidFill>
              <a:srgbClr val="E7E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88827" y="3563912"/>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821306" y="5095407"/>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7"/>
            <p:cNvSpPr/>
            <p:nvPr/>
          </p:nvSpPr>
          <p:spPr>
            <a:xfrm>
              <a:off x="1676400" y="2971800"/>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8"/>
            <p:cNvSpPr/>
            <p:nvPr/>
          </p:nvSpPr>
          <p:spPr>
            <a:xfrm>
              <a:off x="1327879" y="2796915"/>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ounded Rectangle 39"/>
            <p:cNvSpPr/>
            <p:nvPr/>
          </p:nvSpPr>
          <p:spPr>
            <a:xfrm>
              <a:off x="1347866" y="5884889"/>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Rectangle 40"/>
            <p:cNvSpPr/>
            <p:nvPr/>
          </p:nvSpPr>
          <p:spPr>
            <a:xfrm>
              <a:off x="1790076" y="3816246"/>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41"/>
            <p:cNvSpPr/>
            <p:nvPr/>
          </p:nvSpPr>
          <p:spPr>
            <a:xfrm>
              <a:off x="2002436" y="383373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12298" y="381874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70427" y="3510197"/>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002906" y="5041692"/>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890477" y="2914487"/>
              <a:ext cx="762000" cy="365759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509479" y="2743200"/>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ounded Rectangle 45"/>
            <p:cNvSpPr/>
            <p:nvPr/>
          </p:nvSpPr>
          <p:spPr>
            <a:xfrm>
              <a:off x="6529466" y="5831174"/>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7002465" y="3780213"/>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214825" y="3797700"/>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424687" y="3782711"/>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13845" y="5670312"/>
            <a:ext cx="1693092" cy="369332"/>
          </a:xfrm>
          <a:prstGeom prst="rect">
            <a:avLst/>
          </a:prstGeom>
        </p:spPr>
        <p:txBody>
          <a:bodyPr wrap="none">
            <a:spAutoFit/>
          </a:bodyPr>
          <a:lstStyle/>
          <a:p>
            <a:r>
              <a:rPr lang="en-US" dirty="0">
                <a:solidFill>
                  <a:schemeClr val="bg1"/>
                </a:solidFill>
                <a:latin typeface="Lucida Sans" pitchFamily="34" charset="0"/>
              </a:rPr>
              <a:t>Mark 6:16-29</a:t>
            </a:r>
            <a:endParaRPr lang="en-US" dirty="0"/>
          </a:p>
        </p:txBody>
      </p:sp>
    </p:spTree>
    <p:extLst>
      <p:ext uri="{BB962C8B-B14F-4D97-AF65-F5344CB8AC3E}">
        <p14:creationId xmlns:p14="http://schemas.microsoft.com/office/powerpoint/2010/main" val="9616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32"/>
                                        </p:tgtEl>
                                        <p:attrNameLst>
                                          <p:attrName>style.color</p:attrName>
                                        </p:attrNameLst>
                                      </p:cBhvr>
                                      <p:to>
                                        <a:schemeClr val="accent2"/>
                                      </p:to>
                                    </p:animClr>
                                    <p:animClr clrSpc="rgb" dir="cw">
                                      <p:cBhvr>
                                        <p:cTn id="7" dur="100" fill="hold"/>
                                        <p:tgtEl>
                                          <p:spTgt spid="132"/>
                                        </p:tgtEl>
                                        <p:attrNameLst>
                                          <p:attrName>fillcolor</p:attrName>
                                        </p:attrNameLst>
                                      </p:cBhvr>
                                      <p:to>
                                        <a:schemeClr val="accent2"/>
                                      </p:to>
                                    </p:animClr>
                                    <p:set>
                                      <p:cBhvr>
                                        <p:cTn id="8" dur="100" fill="hold"/>
                                        <p:tgtEl>
                                          <p:spTgt spid="132"/>
                                        </p:tgtEl>
                                        <p:attrNameLst>
                                          <p:attrName>fill.type</p:attrName>
                                        </p:attrNameLst>
                                      </p:cBhvr>
                                      <p:to>
                                        <p:strVal val="solid"/>
                                      </p:to>
                                    </p:set>
                                    <p:set>
                                      <p:cBhvr>
                                        <p:cTn id="9" dur="100" fill="hold"/>
                                        <p:tgtEl>
                                          <p:spTgt spid="132"/>
                                        </p:tgtEl>
                                        <p:attrNameLst>
                                          <p:attrName>fill.on</p:attrName>
                                        </p:attrNameLst>
                                      </p:cBhvr>
                                      <p:to>
                                        <p:strVal val="true"/>
                                      </p:to>
                                    </p:set>
                                    <p:animRot by="120000">
                                      <p:cBhvr>
                                        <p:cTn id="10" dur="100" fill="hold">
                                          <p:stCondLst>
                                            <p:cond delay="0"/>
                                          </p:stCondLst>
                                        </p:cTn>
                                        <p:tgtEl>
                                          <p:spTgt spid="132"/>
                                        </p:tgtEl>
                                        <p:attrNameLst>
                                          <p:attrName>r</p:attrName>
                                        </p:attrNameLst>
                                      </p:cBhvr>
                                    </p:animRot>
                                    <p:animRot by="-240000">
                                      <p:cBhvr>
                                        <p:cTn id="11" dur="200" fill="hold">
                                          <p:stCondLst>
                                            <p:cond delay="200"/>
                                          </p:stCondLst>
                                        </p:cTn>
                                        <p:tgtEl>
                                          <p:spTgt spid="132"/>
                                        </p:tgtEl>
                                        <p:attrNameLst>
                                          <p:attrName>r</p:attrName>
                                        </p:attrNameLst>
                                      </p:cBhvr>
                                    </p:animRot>
                                    <p:animRot by="240000">
                                      <p:cBhvr>
                                        <p:cTn id="12" dur="200" fill="hold">
                                          <p:stCondLst>
                                            <p:cond delay="400"/>
                                          </p:stCondLst>
                                        </p:cTn>
                                        <p:tgtEl>
                                          <p:spTgt spid="132"/>
                                        </p:tgtEl>
                                        <p:attrNameLst>
                                          <p:attrName>r</p:attrName>
                                        </p:attrNameLst>
                                      </p:cBhvr>
                                    </p:animRot>
                                    <p:animRot by="-240000">
                                      <p:cBhvr>
                                        <p:cTn id="13" dur="200" fill="hold">
                                          <p:stCondLst>
                                            <p:cond delay="600"/>
                                          </p:stCondLst>
                                        </p:cTn>
                                        <p:tgtEl>
                                          <p:spTgt spid="132"/>
                                        </p:tgtEl>
                                        <p:attrNameLst>
                                          <p:attrName>r</p:attrName>
                                        </p:attrNameLst>
                                      </p:cBhvr>
                                    </p:animRot>
                                    <p:animRot by="120000">
                                      <p:cBhvr>
                                        <p:cTn id="14" dur="200" fill="hold">
                                          <p:stCondLst>
                                            <p:cond delay="800"/>
                                          </p:stCondLst>
                                        </p:cTn>
                                        <p:tgtEl>
                                          <p:spTgt spid="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87239" y="1081919"/>
            <a:ext cx="10375271"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6181" y="1292039"/>
            <a:ext cx="9466907" cy="3046988"/>
          </a:xfrm>
          <a:prstGeom prst="rect">
            <a:avLst/>
          </a:prstGeom>
          <a:noFill/>
        </p:spPr>
        <p:txBody>
          <a:bodyPr wrap="square" rtlCol="0">
            <a:spAutoFit/>
          </a:bodyPr>
          <a:lstStyle/>
          <a:p>
            <a:pPr algn="ctr"/>
            <a:r>
              <a:rPr lang="en-US" sz="3200" dirty="0">
                <a:solidFill>
                  <a:schemeClr val="bg1"/>
                </a:solidFill>
                <a:latin typeface="Lucida Sans" pitchFamily="34" charset="0"/>
              </a:rPr>
              <a:t>While in prison, John sent two of his disciples to inquire of Jesus to reassure their faith. Jesus took the occasion to bear testimony of the great work John had done, emphasizing that he was unwavering and true.</a:t>
            </a:r>
          </a:p>
          <a:p>
            <a:pPr algn="ctr"/>
            <a:endParaRPr lang="en-US" sz="3200" dirty="0">
              <a:solidFill>
                <a:schemeClr val="bg1"/>
              </a:solidFill>
              <a:latin typeface="Lucida Sans" pitchFamily="34" charset="0"/>
            </a:endParaRPr>
          </a:p>
        </p:txBody>
      </p:sp>
      <p:sp>
        <p:nvSpPr>
          <p:cNvPr id="3" name="Rectangle 2"/>
          <p:cNvSpPr/>
          <p:nvPr/>
        </p:nvSpPr>
        <p:spPr>
          <a:xfrm>
            <a:off x="887239" y="5747688"/>
            <a:ext cx="1665841" cy="369332"/>
          </a:xfrm>
          <a:prstGeom prst="rect">
            <a:avLst/>
          </a:prstGeom>
        </p:spPr>
        <p:txBody>
          <a:bodyPr wrap="none">
            <a:spAutoFit/>
          </a:bodyPr>
          <a:lstStyle/>
          <a:p>
            <a:r>
              <a:rPr lang="en-US" dirty="0">
                <a:solidFill>
                  <a:schemeClr val="bg1"/>
                </a:solidFill>
                <a:latin typeface="Lucida Sans" pitchFamily="34" charset="0"/>
              </a:rPr>
              <a:t>Luke 7:24-28</a:t>
            </a:r>
            <a:endParaRPr lang="en-US" dirty="0"/>
          </a:p>
        </p:txBody>
      </p:sp>
      <p:grpSp>
        <p:nvGrpSpPr>
          <p:cNvPr id="29" name="Group 28">
            <a:extLst>
              <a:ext uri="{FF2B5EF4-FFF2-40B4-BE49-F238E27FC236}">
                <a16:creationId xmlns:a16="http://schemas.microsoft.com/office/drawing/2014/main" id="{9A58BBAC-1BFE-49FC-A953-4849C38CAA1B}"/>
              </a:ext>
            </a:extLst>
          </p:cNvPr>
          <p:cNvGrpSpPr/>
          <p:nvPr/>
        </p:nvGrpSpPr>
        <p:grpSpPr>
          <a:xfrm>
            <a:off x="8989996" y="3429000"/>
            <a:ext cx="1143211" cy="2485155"/>
            <a:chOff x="1519855" y="349452"/>
            <a:chExt cx="2655905" cy="6159097"/>
          </a:xfrm>
        </p:grpSpPr>
        <p:sp>
          <p:nvSpPr>
            <p:cNvPr id="30" name="Freeform: Shape 29">
              <a:extLst>
                <a:ext uri="{FF2B5EF4-FFF2-40B4-BE49-F238E27FC236}">
                  <a16:creationId xmlns:a16="http://schemas.microsoft.com/office/drawing/2014/main" id="{DC99717B-0BBA-4837-B691-99C3AE3F83B4}"/>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1" name="Oval 30">
              <a:extLst>
                <a:ext uri="{FF2B5EF4-FFF2-40B4-BE49-F238E27FC236}">
                  <a16:creationId xmlns:a16="http://schemas.microsoft.com/office/drawing/2014/main" id="{467DC6CB-66A1-4D13-A753-88E0050FEE85}"/>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169859A5-544E-4BBB-ABA1-BA42E3690E5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0ED12E5C-E80B-4EF1-A368-7B97B6AB1348}"/>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E4CA688-60FF-4791-B6D7-E1CB51D89E6B}"/>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B05B162-1447-42F7-9EA7-0F8F2551EA7E}"/>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D5715F22-DB90-4A61-B6B3-EC360C6DF28B}"/>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4F565E-641A-4309-A57F-E10D14955536}"/>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0">
              <a:extLst>
                <a:ext uri="{FF2B5EF4-FFF2-40B4-BE49-F238E27FC236}">
                  <a16:creationId xmlns:a16="http://schemas.microsoft.com/office/drawing/2014/main" id="{48F2DB65-3693-4A06-B489-86AB2A41C8E0}"/>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
              <a:extLst>
                <a:ext uri="{FF2B5EF4-FFF2-40B4-BE49-F238E27FC236}">
                  <a16:creationId xmlns:a16="http://schemas.microsoft.com/office/drawing/2014/main" id="{7DD079CD-5F29-43E2-834F-EA127BF641C6}"/>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
              <a:extLst>
                <a:ext uri="{FF2B5EF4-FFF2-40B4-BE49-F238E27FC236}">
                  <a16:creationId xmlns:a16="http://schemas.microsoft.com/office/drawing/2014/main" id="{385158DA-7391-4E4A-AF5C-DD510D66E724}"/>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70B7CD7-EBA8-4D13-835E-229848D0F9FC}"/>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5">
              <a:extLst>
                <a:ext uri="{FF2B5EF4-FFF2-40B4-BE49-F238E27FC236}">
                  <a16:creationId xmlns:a16="http://schemas.microsoft.com/office/drawing/2014/main" id="{67461994-FC53-4B51-B2D1-083749529E2A}"/>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2F34517C-1DB8-4FB9-9D1E-ED8DFAE4F004}"/>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0AEE27F-8A38-42AA-AA74-B79C9DA98CD7}"/>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AB5860D-0D19-4254-9CC7-6ABE7AB53802}"/>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19FF3BD8-6E9B-40A2-8144-0B5461C35304}"/>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7" name="Oval 46">
              <a:extLst>
                <a:ext uri="{FF2B5EF4-FFF2-40B4-BE49-F238E27FC236}">
                  <a16:creationId xmlns:a16="http://schemas.microsoft.com/office/drawing/2014/main" id="{4433F36B-FE85-49FE-9D68-EEA25D4CABBE}"/>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3093977-6E73-48E4-B95F-73106B9FA1F1}"/>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Oval 48">
              <a:extLst>
                <a:ext uri="{FF2B5EF4-FFF2-40B4-BE49-F238E27FC236}">
                  <a16:creationId xmlns:a16="http://schemas.microsoft.com/office/drawing/2014/main" id="{578A250C-06C8-444A-812B-AC8293724F2E}"/>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40A90CF-C473-4085-9D7C-7BE87DB604C5}"/>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44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 name="Rectangle 316"/>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9693" y="1216703"/>
            <a:ext cx="5724808" cy="3170099"/>
          </a:xfrm>
          <a:prstGeom prst="rect">
            <a:avLst/>
          </a:prstGeom>
          <a:noFill/>
        </p:spPr>
        <p:txBody>
          <a:bodyPr wrap="square" rtlCol="0">
            <a:spAutoFit/>
          </a:bodyPr>
          <a:lstStyle/>
          <a:p>
            <a:pPr algn="ctr"/>
            <a:r>
              <a:rPr lang="en-US" sz="4000" dirty="0">
                <a:solidFill>
                  <a:schemeClr val="bg1"/>
                </a:solidFill>
                <a:latin typeface="Lucida Sans" pitchFamily="34" charset="0"/>
              </a:rPr>
              <a:t>After nearly a year in prison, John was beheaded at the instigation of Herodias</a:t>
            </a:r>
          </a:p>
        </p:txBody>
      </p:sp>
      <p:grpSp>
        <p:nvGrpSpPr>
          <p:cNvPr id="29" name="Group 28"/>
          <p:cNvGrpSpPr/>
          <p:nvPr/>
        </p:nvGrpSpPr>
        <p:grpSpPr>
          <a:xfrm>
            <a:off x="1524000" y="1752600"/>
            <a:ext cx="3352800" cy="4343400"/>
            <a:chOff x="457200" y="2497304"/>
            <a:chExt cx="4781871" cy="4284496"/>
          </a:xfrm>
        </p:grpSpPr>
        <p:grpSp>
          <p:nvGrpSpPr>
            <p:cNvPr id="30" name="Group 230"/>
            <p:cNvGrpSpPr/>
            <p:nvPr/>
          </p:nvGrpSpPr>
          <p:grpSpPr>
            <a:xfrm rot="18989829" flipH="1">
              <a:off x="2994882" y="2720848"/>
              <a:ext cx="1586260" cy="1364114"/>
              <a:chOff x="736597" y="733384"/>
              <a:chExt cx="1807860" cy="1807860"/>
            </a:xfrm>
          </p:grpSpPr>
          <p:grpSp>
            <p:nvGrpSpPr>
              <p:cNvPr id="285" name="Group 15"/>
              <p:cNvGrpSpPr/>
              <p:nvPr/>
            </p:nvGrpSpPr>
            <p:grpSpPr>
              <a:xfrm rot="20238387">
                <a:off x="736597" y="881328"/>
                <a:ext cx="1193804" cy="897916"/>
                <a:chOff x="1111998" y="1862460"/>
                <a:chExt cx="2362200" cy="1921930"/>
              </a:xfrm>
            </p:grpSpPr>
            <p:grpSp>
              <p:nvGrpSpPr>
                <p:cNvPr id="306" name="Group 6"/>
                <p:cNvGrpSpPr/>
                <p:nvPr/>
              </p:nvGrpSpPr>
              <p:grpSpPr>
                <a:xfrm rot="17802976">
                  <a:off x="1912098" y="1823816"/>
                  <a:ext cx="762000" cy="2362200"/>
                  <a:chOff x="1905000" y="1828800"/>
                  <a:chExt cx="762000" cy="2362200"/>
                </a:xfrm>
              </p:grpSpPr>
              <p:sp>
                <p:nvSpPr>
                  <p:cNvPr id="3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9"/>
                <p:cNvGrpSpPr/>
                <p:nvPr/>
              </p:nvGrpSpPr>
              <p:grpSpPr>
                <a:xfrm rot="19123498">
                  <a:off x="2501621" y="1862460"/>
                  <a:ext cx="542170" cy="1782007"/>
                  <a:chOff x="1905000" y="1828800"/>
                  <a:chExt cx="762000" cy="2362200"/>
                </a:xfrm>
              </p:grpSpPr>
              <p:sp>
                <p:nvSpPr>
                  <p:cNvPr id="3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2"/>
                <p:cNvGrpSpPr/>
                <p:nvPr/>
              </p:nvGrpSpPr>
              <p:grpSpPr>
                <a:xfrm rot="15530705">
                  <a:off x="2284581" y="2639655"/>
                  <a:ext cx="405591" cy="1883879"/>
                  <a:chOff x="1905000" y="1828800"/>
                  <a:chExt cx="762000" cy="2362200"/>
                </a:xfrm>
              </p:grpSpPr>
              <p:sp>
                <p:nvSpPr>
                  <p:cNvPr id="3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21"/>
              <p:cNvGrpSpPr/>
              <p:nvPr/>
            </p:nvGrpSpPr>
            <p:grpSpPr>
              <a:xfrm rot="2927600">
                <a:off x="1498597" y="881328"/>
                <a:ext cx="1193804" cy="897916"/>
                <a:chOff x="1111998" y="1862460"/>
                <a:chExt cx="2362200" cy="1921930"/>
              </a:xfrm>
            </p:grpSpPr>
            <p:grpSp>
              <p:nvGrpSpPr>
                <p:cNvPr id="297" name="Group 6"/>
                <p:cNvGrpSpPr/>
                <p:nvPr/>
              </p:nvGrpSpPr>
              <p:grpSpPr>
                <a:xfrm rot="17802976">
                  <a:off x="1912098" y="1823816"/>
                  <a:ext cx="762000" cy="2362200"/>
                  <a:chOff x="1905000" y="1828800"/>
                  <a:chExt cx="762000" cy="2362200"/>
                </a:xfrm>
              </p:grpSpPr>
              <p:sp>
                <p:nvSpPr>
                  <p:cNvPr id="3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9"/>
                <p:cNvGrpSpPr/>
                <p:nvPr/>
              </p:nvGrpSpPr>
              <p:grpSpPr>
                <a:xfrm rot="19123498">
                  <a:off x="2501621" y="1862460"/>
                  <a:ext cx="542170" cy="1782007"/>
                  <a:chOff x="1905000" y="1828800"/>
                  <a:chExt cx="762000" cy="2362200"/>
                </a:xfrm>
              </p:grpSpPr>
              <p:sp>
                <p:nvSpPr>
                  <p:cNvPr id="3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2"/>
                <p:cNvGrpSpPr/>
                <p:nvPr/>
              </p:nvGrpSpPr>
              <p:grpSpPr>
                <a:xfrm rot="15530705">
                  <a:off x="2284581" y="2639655"/>
                  <a:ext cx="405591" cy="1883879"/>
                  <a:chOff x="1905000" y="1828800"/>
                  <a:chExt cx="762000" cy="2362200"/>
                </a:xfrm>
              </p:grpSpPr>
              <p:sp>
                <p:nvSpPr>
                  <p:cNvPr id="300" name="Oval 2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31"/>
              <p:cNvGrpSpPr/>
              <p:nvPr/>
            </p:nvGrpSpPr>
            <p:grpSpPr>
              <a:xfrm rot="20238387">
                <a:off x="1346199" y="1643328"/>
                <a:ext cx="1193804" cy="897916"/>
                <a:chOff x="1111998" y="1862460"/>
                <a:chExt cx="2362200" cy="1921930"/>
              </a:xfrm>
            </p:grpSpPr>
            <p:grpSp>
              <p:nvGrpSpPr>
                <p:cNvPr id="288" name="Group 6"/>
                <p:cNvGrpSpPr/>
                <p:nvPr/>
              </p:nvGrpSpPr>
              <p:grpSpPr>
                <a:xfrm rot="17802976">
                  <a:off x="1912098" y="1823816"/>
                  <a:ext cx="762000" cy="2362200"/>
                  <a:chOff x="1905000" y="1828800"/>
                  <a:chExt cx="762000" cy="2362200"/>
                </a:xfrm>
              </p:grpSpPr>
              <p:sp>
                <p:nvSpPr>
                  <p:cNvPr id="2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9"/>
                <p:cNvGrpSpPr/>
                <p:nvPr/>
              </p:nvGrpSpPr>
              <p:grpSpPr>
                <a:xfrm rot="19123498">
                  <a:off x="2501621" y="1862460"/>
                  <a:ext cx="542170" cy="1782007"/>
                  <a:chOff x="1905000" y="1828800"/>
                  <a:chExt cx="762000" cy="2362200"/>
                </a:xfrm>
              </p:grpSpPr>
              <p:sp>
                <p:nvSpPr>
                  <p:cNvPr id="2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
                <p:cNvGrpSpPr/>
                <p:nvPr/>
              </p:nvGrpSpPr>
              <p:grpSpPr>
                <a:xfrm rot="15530705">
                  <a:off x="2284581" y="2639655"/>
                  <a:ext cx="405591" cy="1883879"/>
                  <a:chOff x="1905000" y="1828800"/>
                  <a:chExt cx="762000" cy="2362200"/>
                </a:xfrm>
              </p:grpSpPr>
              <p:sp>
                <p:nvSpPr>
                  <p:cNvPr id="2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199"/>
            <p:cNvGrpSpPr/>
            <p:nvPr/>
          </p:nvGrpSpPr>
          <p:grpSpPr>
            <a:xfrm rot="3068959">
              <a:off x="1334455" y="2628335"/>
              <a:ext cx="1820842" cy="1558779"/>
              <a:chOff x="736597" y="733384"/>
              <a:chExt cx="1807860" cy="1807860"/>
            </a:xfrm>
          </p:grpSpPr>
          <p:grpSp>
            <p:nvGrpSpPr>
              <p:cNvPr id="255" name="Group 15"/>
              <p:cNvGrpSpPr/>
              <p:nvPr/>
            </p:nvGrpSpPr>
            <p:grpSpPr>
              <a:xfrm rot="20238387">
                <a:off x="736597" y="881328"/>
                <a:ext cx="1193804" cy="897916"/>
                <a:chOff x="1111998" y="1862460"/>
                <a:chExt cx="2362200" cy="1921930"/>
              </a:xfrm>
            </p:grpSpPr>
            <p:grpSp>
              <p:nvGrpSpPr>
                <p:cNvPr id="276" name="Group 6"/>
                <p:cNvGrpSpPr/>
                <p:nvPr/>
              </p:nvGrpSpPr>
              <p:grpSpPr>
                <a:xfrm rot="17802976">
                  <a:off x="1912098" y="1823816"/>
                  <a:ext cx="762000" cy="2362200"/>
                  <a:chOff x="1905000" y="1828800"/>
                  <a:chExt cx="762000" cy="2362200"/>
                </a:xfrm>
              </p:grpSpPr>
              <p:sp>
                <p:nvSpPr>
                  <p:cNvPr id="2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9"/>
                <p:cNvGrpSpPr/>
                <p:nvPr/>
              </p:nvGrpSpPr>
              <p:grpSpPr>
                <a:xfrm rot="19123498">
                  <a:off x="2501621" y="1862460"/>
                  <a:ext cx="542170" cy="1782007"/>
                  <a:chOff x="1905000" y="1828800"/>
                  <a:chExt cx="762000" cy="2362200"/>
                </a:xfrm>
              </p:grpSpPr>
              <p:sp>
                <p:nvSpPr>
                  <p:cNvPr id="281" name="Oval 2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2"/>
                <p:cNvGrpSpPr/>
                <p:nvPr/>
              </p:nvGrpSpPr>
              <p:grpSpPr>
                <a:xfrm rot="15530705">
                  <a:off x="2284581" y="2639655"/>
                  <a:ext cx="405591" cy="1883879"/>
                  <a:chOff x="1905000" y="1828800"/>
                  <a:chExt cx="762000" cy="2362200"/>
                </a:xfrm>
              </p:grpSpPr>
              <p:sp>
                <p:nvSpPr>
                  <p:cNvPr id="279" name="Oval 2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1"/>
              <p:cNvGrpSpPr/>
              <p:nvPr/>
            </p:nvGrpSpPr>
            <p:grpSpPr>
              <a:xfrm rot="2927600">
                <a:off x="1498597" y="881328"/>
                <a:ext cx="1193804" cy="897916"/>
                <a:chOff x="1111998" y="1862460"/>
                <a:chExt cx="2362200" cy="1921930"/>
              </a:xfrm>
            </p:grpSpPr>
            <p:grpSp>
              <p:nvGrpSpPr>
                <p:cNvPr id="267" name="Group 6"/>
                <p:cNvGrpSpPr/>
                <p:nvPr/>
              </p:nvGrpSpPr>
              <p:grpSpPr>
                <a:xfrm rot="17802976">
                  <a:off x="1912098" y="1823816"/>
                  <a:ext cx="762000" cy="2362200"/>
                  <a:chOff x="1905000" y="1828800"/>
                  <a:chExt cx="762000" cy="2362200"/>
                </a:xfrm>
              </p:grpSpPr>
              <p:sp>
                <p:nvSpPr>
                  <p:cNvPr id="2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
                <p:cNvGrpSpPr/>
                <p:nvPr/>
              </p:nvGrpSpPr>
              <p:grpSpPr>
                <a:xfrm rot="19123498">
                  <a:off x="2501621" y="1862460"/>
                  <a:ext cx="542170" cy="1782007"/>
                  <a:chOff x="1905000" y="1828800"/>
                  <a:chExt cx="762000" cy="2362200"/>
                </a:xfrm>
              </p:grpSpPr>
              <p:sp>
                <p:nvSpPr>
                  <p:cNvPr id="272" name="Oval 2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
                <p:cNvGrpSpPr/>
                <p:nvPr/>
              </p:nvGrpSpPr>
              <p:grpSpPr>
                <a:xfrm rot="15530705">
                  <a:off x="2284581" y="2639655"/>
                  <a:ext cx="405591" cy="1883879"/>
                  <a:chOff x="1905000" y="1828800"/>
                  <a:chExt cx="762000" cy="2362200"/>
                </a:xfrm>
              </p:grpSpPr>
              <p:sp>
                <p:nvSpPr>
                  <p:cNvPr id="270" name="Oval 2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31"/>
              <p:cNvGrpSpPr/>
              <p:nvPr/>
            </p:nvGrpSpPr>
            <p:grpSpPr>
              <a:xfrm rot="20238387">
                <a:off x="1346199" y="1643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Double Wave 31"/>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1"/>
            <p:cNvGrpSpPr/>
            <p:nvPr/>
          </p:nvGrpSpPr>
          <p:grpSpPr>
            <a:xfrm>
              <a:off x="457200" y="3352800"/>
              <a:ext cx="1397003" cy="1095416"/>
              <a:chOff x="736597" y="733384"/>
              <a:chExt cx="1807860" cy="1807860"/>
            </a:xfrm>
          </p:grpSpPr>
          <p:grpSp>
            <p:nvGrpSpPr>
              <p:cNvPr id="225" name="Group 15"/>
              <p:cNvGrpSpPr/>
              <p:nvPr/>
            </p:nvGrpSpPr>
            <p:grpSpPr>
              <a:xfrm rot="20238387">
                <a:off x="736597" y="881328"/>
                <a:ext cx="1193804" cy="897916"/>
                <a:chOff x="1111998" y="1862460"/>
                <a:chExt cx="2362200" cy="1921930"/>
              </a:xfrm>
            </p:grpSpPr>
            <p:grpSp>
              <p:nvGrpSpPr>
                <p:cNvPr id="246" name="Group 6"/>
                <p:cNvGrpSpPr/>
                <p:nvPr/>
              </p:nvGrpSpPr>
              <p:grpSpPr>
                <a:xfrm rot="17802976">
                  <a:off x="1912098" y="1823816"/>
                  <a:ext cx="762000" cy="2362200"/>
                  <a:chOff x="1905000" y="1828800"/>
                  <a:chExt cx="762000" cy="2362200"/>
                </a:xfrm>
              </p:grpSpPr>
              <p:sp>
                <p:nvSpPr>
                  <p:cNvPr id="2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9"/>
                <p:cNvGrpSpPr/>
                <p:nvPr/>
              </p:nvGrpSpPr>
              <p:grpSpPr>
                <a:xfrm rot="19123498">
                  <a:off x="2501621" y="1862460"/>
                  <a:ext cx="542170" cy="1782007"/>
                  <a:chOff x="1905000" y="1828800"/>
                  <a:chExt cx="762000" cy="2362200"/>
                </a:xfrm>
              </p:grpSpPr>
              <p:sp>
                <p:nvSpPr>
                  <p:cNvPr id="2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2"/>
                <p:cNvGrpSpPr/>
                <p:nvPr/>
              </p:nvGrpSpPr>
              <p:grpSpPr>
                <a:xfrm rot="15530705">
                  <a:off x="2284581" y="2639655"/>
                  <a:ext cx="405591" cy="1883879"/>
                  <a:chOff x="1905000" y="1828800"/>
                  <a:chExt cx="762000" cy="2362200"/>
                </a:xfrm>
              </p:grpSpPr>
              <p:sp>
                <p:nvSpPr>
                  <p:cNvPr id="2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1"/>
              <p:cNvGrpSpPr/>
              <p:nvPr/>
            </p:nvGrpSpPr>
            <p:grpSpPr>
              <a:xfrm rot="2927600">
                <a:off x="1498597" y="881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
                <p:cNvGrpSpPr/>
                <p:nvPr/>
              </p:nvGrpSpPr>
              <p:grpSpPr>
                <a:xfrm rot="19123498">
                  <a:off x="2501621" y="1862460"/>
                  <a:ext cx="542170" cy="1782007"/>
                  <a:chOff x="1905000" y="1828800"/>
                  <a:chExt cx="762000" cy="2362200"/>
                </a:xfrm>
              </p:grpSpPr>
              <p:sp>
                <p:nvSpPr>
                  <p:cNvPr id="2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
                <p:cNvGrpSpPr/>
                <p:nvPr/>
              </p:nvGrpSpPr>
              <p:grpSpPr>
                <a:xfrm rot="15530705">
                  <a:off x="2284581" y="2639655"/>
                  <a:ext cx="405591" cy="1883879"/>
                  <a:chOff x="1905000" y="1828800"/>
                  <a:chExt cx="762000" cy="2362200"/>
                </a:xfrm>
              </p:grpSpPr>
              <p:sp>
                <p:nvSpPr>
                  <p:cNvPr id="2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31"/>
              <p:cNvGrpSpPr/>
              <p:nvPr/>
            </p:nvGrpSpPr>
            <p:grpSpPr>
              <a:xfrm rot="20238387">
                <a:off x="1346199" y="1643328"/>
                <a:ext cx="1193804" cy="897916"/>
                <a:chOff x="1111998" y="1862460"/>
                <a:chExt cx="2362200" cy="1921930"/>
              </a:xfrm>
            </p:grpSpPr>
            <p:grpSp>
              <p:nvGrpSpPr>
                <p:cNvPr id="228" name="Group 6"/>
                <p:cNvGrpSpPr/>
                <p:nvPr/>
              </p:nvGrpSpPr>
              <p:grpSpPr>
                <a:xfrm rot="17802976">
                  <a:off x="1912098" y="1823816"/>
                  <a:ext cx="762000" cy="2362200"/>
                  <a:chOff x="1905000" y="1828800"/>
                  <a:chExt cx="762000" cy="2362200"/>
                </a:xfrm>
              </p:grpSpPr>
              <p:sp>
                <p:nvSpPr>
                  <p:cNvPr id="2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9"/>
                <p:cNvGrpSpPr/>
                <p:nvPr/>
              </p:nvGrpSpPr>
              <p:grpSpPr>
                <a:xfrm rot="19123498">
                  <a:off x="2501621" y="1862460"/>
                  <a:ext cx="542170" cy="1782007"/>
                  <a:chOff x="1905000" y="1828800"/>
                  <a:chExt cx="762000" cy="2362200"/>
                </a:xfrm>
              </p:grpSpPr>
              <p:sp>
                <p:nvSpPr>
                  <p:cNvPr id="233" name="Oval 2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
                <p:cNvGrpSpPr/>
                <p:nvPr/>
              </p:nvGrpSpPr>
              <p:grpSpPr>
                <a:xfrm rot="15530705">
                  <a:off x="2284581" y="2639655"/>
                  <a:ext cx="405591" cy="1883879"/>
                  <a:chOff x="1905000" y="1828800"/>
                  <a:chExt cx="762000" cy="2362200"/>
                </a:xfrm>
              </p:grpSpPr>
              <p:sp>
                <p:nvSpPr>
                  <p:cNvPr id="231" name="Oval 2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42"/>
            <p:cNvGrpSpPr/>
            <p:nvPr/>
          </p:nvGrpSpPr>
          <p:grpSpPr>
            <a:xfrm rot="1956276">
              <a:off x="1167495" y="3842653"/>
              <a:ext cx="1397003" cy="1095416"/>
              <a:chOff x="736597" y="733384"/>
              <a:chExt cx="1807860" cy="1807860"/>
            </a:xfrm>
          </p:grpSpPr>
          <p:grpSp>
            <p:nvGrpSpPr>
              <p:cNvPr id="195" name="Group 15"/>
              <p:cNvGrpSpPr/>
              <p:nvPr/>
            </p:nvGrpSpPr>
            <p:grpSpPr>
              <a:xfrm rot="20238387">
                <a:off x="736597" y="881328"/>
                <a:ext cx="1193804" cy="897916"/>
                <a:chOff x="1111998" y="1862460"/>
                <a:chExt cx="2362200" cy="1921930"/>
              </a:xfrm>
            </p:grpSpPr>
            <p:grpSp>
              <p:nvGrpSpPr>
                <p:cNvPr id="216" name="Group 6"/>
                <p:cNvGrpSpPr/>
                <p:nvPr/>
              </p:nvGrpSpPr>
              <p:grpSpPr>
                <a:xfrm rot="17802976">
                  <a:off x="1912098" y="1823816"/>
                  <a:ext cx="762000" cy="2362200"/>
                  <a:chOff x="1905000" y="1828800"/>
                  <a:chExt cx="762000" cy="2362200"/>
                </a:xfrm>
              </p:grpSpPr>
              <p:sp>
                <p:nvSpPr>
                  <p:cNvPr id="2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9"/>
                <p:cNvGrpSpPr/>
                <p:nvPr/>
              </p:nvGrpSpPr>
              <p:grpSpPr>
                <a:xfrm rot="19123498">
                  <a:off x="2501621" y="1862460"/>
                  <a:ext cx="542170" cy="1782007"/>
                  <a:chOff x="1905000" y="1828800"/>
                  <a:chExt cx="762000" cy="2362200"/>
                </a:xfrm>
              </p:grpSpPr>
              <p:sp>
                <p:nvSpPr>
                  <p:cNvPr id="2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2"/>
                <p:cNvGrpSpPr/>
                <p:nvPr/>
              </p:nvGrpSpPr>
              <p:grpSpPr>
                <a:xfrm rot="15530705">
                  <a:off x="2284581" y="2639655"/>
                  <a:ext cx="405591" cy="1883879"/>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21"/>
              <p:cNvGrpSpPr/>
              <p:nvPr/>
            </p:nvGrpSpPr>
            <p:grpSpPr>
              <a:xfrm rot="2927600">
                <a:off x="1498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2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2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2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31"/>
              <p:cNvGrpSpPr/>
              <p:nvPr/>
            </p:nvGrpSpPr>
            <p:grpSpPr>
              <a:xfrm rot="20238387">
                <a:off x="1346199" y="1643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2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203" name="Oval 2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2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73"/>
            <p:cNvGrpSpPr/>
            <p:nvPr/>
          </p:nvGrpSpPr>
          <p:grpSpPr>
            <a:xfrm rot="3068959">
              <a:off x="1791654" y="2628338"/>
              <a:ext cx="1820842" cy="1558779"/>
              <a:chOff x="736597" y="733384"/>
              <a:chExt cx="1807860" cy="1807860"/>
            </a:xfrm>
          </p:grpSpPr>
          <p:grpSp>
            <p:nvGrpSpPr>
              <p:cNvPr id="165" name="Group 15"/>
              <p:cNvGrpSpPr/>
              <p:nvPr/>
            </p:nvGrpSpPr>
            <p:grpSpPr>
              <a:xfrm rot="20238387">
                <a:off x="736597" y="881328"/>
                <a:ext cx="1193804" cy="897916"/>
                <a:chOff x="1111998" y="1862460"/>
                <a:chExt cx="2362200" cy="1921930"/>
              </a:xfrm>
            </p:grpSpPr>
            <p:grpSp>
              <p:nvGrpSpPr>
                <p:cNvPr id="186" name="Group 6"/>
                <p:cNvGrpSpPr/>
                <p:nvPr/>
              </p:nvGrpSpPr>
              <p:grpSpPr>
                <a:xfrm rot="17802976">
                  <a:off x="1912098" y="1823816"/>
                  <a:ext cx="762000" cy="2362200"/>
                  <a:chOff x="1905000" y="1828800"/>
                  <a:chExt cx="762000" cy="2362200"/>
                </a:xfrm>
              </p:grpSpPr>
              <p:sp>
                <p:nvSpPr>
                  <p:cNvPr id="1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9"/>
                <p:cNvGrpSpPr/>
                <p:nvPr/>
              </p:nvGrpSpPr>
              <p:grpSpPr>
                <a:xfrm rot="19123498">
                  <a:off x="2501621" y="1862460"/>
                  <a:ext cx="542170" cy="1782007"/>
                  <a:chOff x="1905000" y="1828800"/>
                  <a:chExt cx="762000" cy="2362200"/>
                </a:xfrm>
              </p:grpSpPr>
              <p:sp>
                <p:nvSpPr>
                  <p:cNvPr id="1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2"/>
                <p:cNvGrpSpPr/>
                <p:nvPr/>
              </p:nvGrpSpPr>
              <p:grpSpPr>
                <a:xfrm rot="15530705">
                  <a:off x="2284581" y="2639655"/>
                  <a:ext cx="405591" cy="1883879"/>
                  <a:chOff x="1905000" y="1828800"/>
                  <a:chExt cx="762000" cy="2362200"/>
                </a:xfrm>
              </p:grpSpPr>
              <p:sp>
                <p:nvSpPr>
                  <p:cNvPr id="1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1"/>
              <p:cNvGrpSpPr/>
              <p:nvPr/>
            </p:nvGrpSpPr>
            <p:grpSpPr>
              <a:xfrm rot="2927600">
                <a:off x="1498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1"/>
              <p:cNvGrpSpPr/>
              <p:nvPr/>
            </p:nvGrpSpPr>
            <p:grpSpPr>
              <a:xfrm rot="20238387">
                <a:off x="1346199" y="1643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173" name="Oval 1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171" name="Oval 1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104"/>
            <p:cNvGrpSpPr/>
            <p:nvPr/>
          </p:nvGrpSpPr>
          <p:grpSpPr>
            <a:xfrm rot="3068959">
              <a:off x="2247659" y="3793897"/>
              <a:ext cx="1143483" cy="840157"/>
              <a:chOff x="736597" y="733384"/>
              <a:chExt cx="1807860" cy="1807860"/>
            </a:xfrm>
          </p:grpSpPr>
          <p:grpSp>
            <p:nvGrpSpPr>
              <p:cNvPr id="135" name="Group 15"/>
              <p:cNvGrpSpPr/>
              <p:nvPr/>
            </p:nvGrpSpPr>
            <p:grpSpPr>
              <a:xfrm rot="20238387">
                <a:off x="736597" y="881328"/>
                <a:ext cx="1193804" cy="897916"/>
                <a:chOff x="1111998" y="1862460"/>
                <a:chExt cx="2362200" cy="1921930"/>
              </a:xfrm>
            </p:grpSpPr>
            <p:grpSp>
              <p:nvGrpSpPr>
                <p:cNvPr id="156" name="Group 6"/>
                <p:cNvGrpSpPr/>
                <p:nvPr/>
              </p:nvGrpSpPr>
              <p:grpSpPr>
                <a:xfrm rot="17802976">
                  <a:off x="1912098" y="1823816"/>
                  <a:ext cx="762000" cy="2362200"/>
                  <a:chOff x="1905000" y="1828800"/>
                  <a:chExt cx="762000" cy="2362200"/>
                </a:xfrm>
              </p:grpSpPr>
              <p:sp>
                <p:nvSpPr>
                  <p:cNvPr id="1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9"/>
                <p:cNvGrpSpPr/>
                <p:nvPr/>
              </p:nvGrpSpPr>
              <p:grpSpPr>
                <a:xfrm rot="19123498">
                  <a:off x="2501621" y="1862460"/>
                  <a:ext cx="542170" cy="1782007"/>
                  <a:chOff x="1905000" y="1828800"/>
                  <a:chExt cx="762000" cy="2362200"/>
                </a:xfrm>
              </p:grpSpPr>
              <p:sp>
                <p:nvSpPr>
                  <p:cNvPr id="161" name="Oval 1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
                <p:cNvGrpSpPr/>
                <p:nvPr/>
              </p:nvGrpSpPr>
              <p:grpSpPr>
                <a:xfrm rot="15530705">
                  <a:off x="2284581" y="2639655"/>
                  <a:ext cx="405591" cy="1883879"/>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1"/>
              <p:cNvGrpSpPr/>
              <p:nvPr/>
            </p:nvGrpSpPr>
            <p:grpSpPr>
              <a:xfrm rot="2927600">
                <a:off x="1498597" y="881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1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rot="19123498">
                  <a:off x="2501621" y="1862460"/>
                  <a:ext cx="542170" cy="1782007"/>
                  <a:chOff x="1905000" y="1828800"/>
                  <a:chExt cx="762000" cy="2362200"/>
                </a:xfrm>
              </p:grpSpPr>
              <p:sp>
                <p:nvSpPr>
                  <p:cNvPr id="152" name="Oval 1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
                <p:cNvGrpSpPr/>
                <p:nvPr/>
              </p:nvGrpSpPr>
              <p:grpSpPr>
                <a:xfrm rot="15530705">
                  <a:off x="2284581" y="2639655"/>
                  <a:ext cx="405591" cy="1883879"/>
                  <a:chOff x="1905000" y="1828800"/>
                  <a:chExt cx="762000" cy="2362200"/>
                </a:xfrm>
              </p:grpSpPr>
              <p:sp>
                <p:nvSpPr>
                  <p:cNvPr id="150" name="Oval 1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31"/>
              <p:cNvGrpSpPr/>
              <p:nvPr/>
            </p:nvGrpSpPr>
            <p:grpSpPr>
              <a:xfrm rot="20238387">
                <a:off x="1346199" y="1643328"/>
                <a:ext cx="1193804" cy="897916"/>
                <a:chOff x="1111998" y="1862460"/>
                <a:chExt cx="2362200" cy="1921930"/>
              </a:xfrm>
            </p:grpSpPr>
            <p:grpSp>
              <p:nvGrpSpPr>
                <p:cNvPr id="138" name="Group 6"/>
                <p:cNvGrpSpPr/>
                <p:nvPr/>
              </p:nvGrpSpPr>
              <p:grpSpPr>
                <a:xfrm rot="17802976">
                  <a:off x="1912098" y="1823816"/>
                  <a:ext cx="762000" cy="2362200"/>
                  <a:chOff x="1905000" y="1828800"/>
                  <a:chExt cx="762000" cy="2362200"/>
                </a:xfrm>
              </p:grpSpPr>
              <p:sp>
                <p:nvSpPr>
                  <p:cNvPr id="1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9"/>
                <p:cNvGrpSpPr/>
                <p:nvPr/>
              </p:nvGrpSpPr>
              <p:grpSpPr>
                <a:xfrm rot="19123498">
                  <a:off x="2501621" y="1862460"/>
                  <a:ext cx="542170" cy="1782007"/>
                  <a:chOff x="1905000" y="1828800"/>
                  <a:chExt cx="762000" cy="2362200"/>
                </a:xfrm>
              </p:grpSpPr>
              <p:sp>
                <p:nvSpPr>
                  <p:cNvPr id="143" name="Oval 1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2"/>
                <p:cNvGrpSpPr/>
                <p:nvPr/>
              </p:nvGrpSpPr>
              <p:grpSpPr>
                <a:xfrm rot="15530705">
                  <a:off x="2284581" y="2639655"/>
                  <a:ext cx="405591" cy="1883879"/>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 name="Group 135"/>
            <p:cNvGrpSpPr/>
            <p:nvPr/>
          </p:nvGrpSpPr>
          <p:grpSpPr>
            <a:xfrm rot="5892673">
              <a:off x="3061159" y="3301846"/>
              <a:ext cx="1528325" cy="1350205"/>
              <a:chOff x="736597" y="733384"/>
              <a:chExt cx="1807860" cy="1807860"/>
            </a:xfrm>
          </p:grpSpPr>
          <p:grpSp>
            <p:nvGrpSpPr>
              <p:cNvPr id="105" name="Group 15"/>
              <p:cNvGrpSpPr/>
              <p:nvPr/>
            </p:nvGrpSpPr>
            <p:grpSpPr>
              <a:xfrm rot="20238387">
                <a:off x="736597" y="881328"/>
                <a:ext cx="1193804" cy="897916"/>
                <a:chOff x="1111998" y="1862460"/>
                <a:chExt cx="2362200" cy="1921930"/>
              </a:xfrm>
            </p:grpSpPr>
            <p:grpSp>
              <p:nvGrpSpPr>
                <p:cNvPr id="126" name="Group 6"/>
                <p:cNvGrpSpPr/>
                <p:nvPr/>
              </p:nvGrpSpPr>
              <p:grpSpPr>
                <a:xfrm rot="17802976">
                  <a:off x="1912098" y="1823816"/>
                  <a:ext cx="762000" cy="2362200"/>
                  <a:chOff x="1905000" y="1828800"/>
                  <a:chExt cx="762000" cy="2362200"/>
                </a:xfrm>
              </p:grpSpPr>
              <p:sp>
                <p:nvSpPr>
                  <p:cNvPr id="1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9"/>
                <p:cNvGrpSpPr/>
                <p:nvPr/>
              </p:nvGrpSpPr>
              <p:grpSpPr>
                <a:xfrm rot="19123498">
                  <a:off x="2501621" y="1862460"/>
                  <a:ext cx="542170" cy="1782007"/>
                  <a:chOff x="1905000" y="1828800"/>
                  <a:chExt cx="762000" cy="2362200"/>
                </a:xfrm>
              </p:grpSpPr>
              <p:sp>
                <p:nvSpPr>
                  <p:cNvPr id="131" name="Oval 1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
                <p:cNvGrpSpPr/>
                <p:nvPr/>
              </p:nvGrpSpPr>
              <p:grpSpPr>
                <a:xfrm rot="15530705">
                  <a:off x="2284581" y="2639655"/>
                  <a:ext cx="405591" cy="1883879"/>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21"/>
              <p:cNvGrpSpPr/>
              <p:nvPr/>
            </p:nvGrpSpPr>
            <p:grpSpPr>
              <a:xfrm rot="2927600">
                <a:off x="1498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rot="19123498">
                  <a:off x="2501621" y="1862460"/>
                  <a:ext cx="542170" cy="1782007"/>
                  <a:chOff x="1905000" y="1828800"/>
                  <a:chExt cx="762000" cy="2362200"/>
                </a:xfrm>
              </p:grpSpPr>
              <p:sp>
                <p:nvSpPr>
                  <p:cNvPr id="122" name="Oval 1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
                <p:cNvGrpSpPr/>
                <p:nvPr/>
              </p:nvGrpSpPr>
              <p:grpSpPr>
                <a:xfrm rot="15530705">
                  <a:off x="2284581" y="2639655"/>
                  <a:ext cx="405591" cy="1883879"/>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31"/>
              <p:cNvGrpSpPr/>
              <p:nvPr/>
            </p:nvGrpSpPr>
            <p:grpSpPr>
              <a:xfrm rot="20238387">
                <a:off x="1346199" y="1643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13" name="Oval 1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66"/>
            <p:cNvGrpSpPr/>
            <p:nvPr/>
          </p:nvGrpSpPr>
          <p:grpSpPr>
            <a:xfrm rot="20555714" flipH="1">
              <a:off x="3652811" y="2791157"/>
              <a:ext cx="1586260" cy="1364114"/>
              <a:chOff x="736597" y="733384"/>
              <a:chExt cx="1807860" cy="1807860"/>
            </a:xfrm>
          </p:grpSpPr>
          <p:grpSp>
            <p:nvGrpSpPr>
              <p:cNvPr id="54" name="Group 15"/>
              <p:cNvGrpSpPr/>
              <p:nvPr/>
            </p:nvGrpSpPr>
            <p:grpSpPr>
              <a:xfrm rot="20238387">
                <a:off x="736597" y="881328"/>
                <a:ext cx="1193804" cy="897916"/>
                <a:chOff x="1111998" y="1862460"/>
                <a:chExt cx="2362200" cy="1921930"/>
              </a:xfrm>
            </p:grpSpPr>
            <p:grpSp>
              <p:nvGrpSpPr>
                <p:cNvPr id="96" name="Group 6"/>
                <p:cNvGrpSpPr/>
                <p:nvPr/>
              </p:nvGrpSpPr>
              <p:grpSpPr>
                <a:xfrm rot="17802976">
                  <a:off x="1912098" y="1823816"/>
                  <a:ext cx="762000" cy="2362200"/>
                  <a:chOff x="1905000" y="1828800"/>
                  <a:chExt cx="762000" cy="2362200"/>
                </a:xfrm>
              </p:grpSpPr>
              <p:sp>
                <p:nvSpPr>
                  <p:cNvPr id="1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
                <p:cNvGrpSpPr/>
                <p:nvPr/>
              </p:nvGrpSpPr>
              <p:grpSpPr>
                <a:xfrm rot="19123498">
                  <a:off x="2501621" y="1862460"/>
                  <a:ext cx="542170" cy="1782007"/>
                  <a:chOff x="1905000" y="1828800"/>
                  <a:chExt cx="762000" cy="2362200"/>
                </a:xfrm>
              </p:grpSpPr>
              <p:sp>
                <p:nvSpPr>
                  <p:cNvPr id="10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2"/>
                <p:cNvGrpSpPr/>
                <p:nvPr/>
              </p:nvGrpSpPr>
              <p:grpSpPr>
                <a:xfrm rot="15530705">
                  <a:off x="2284581" y="2639655"/>
                  <a:ext cx="405591" cy="1883879"/>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1"/>
              <p:cNvGrpSpPr/>
              <p:nvPr/>
            </p:nvGrpSpPr>
            <p:grpSpPr>
              <a:xfrm rot="2927600">
                <a:off x="1498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9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1"/>
              <p:cNvGrpSpPr/>
              <p:nvPr/>
            </p:nvGrpSpPr>
            <p:grpSpPr>
              <a:xfrm rot="20238387">
                <a:off x="1346199" y="1643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83" name="Oval 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Double Wave 42"/>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200401" y="4343401"/>
            <a:ext cx="1828799" cy="2133601"/>
            <a:chOff x="372566" y="3461718"/>
            <a:chExt cx="1828799" cy="2133601"/>
          </a:xfrm>
        </p:grpSpPr>
        <p:sp>
          <p:nvSpPr>
            <p:cNvPr id="26" name="Flowchart: Delay 25"/>
            <p:cNvSpPr/>
            <p:nvPr/>
          </p:nvSpPr>
          <p:spPr>
            <a:xfrm rot="15706611">
              <a:off x="143966" y="3690319"/>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5706611">
              <a:off x="296365" y="3690318"/>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133915">
              <a:off x="611578" y="3634495"/>
              <a:ext cx="1523076" cy="1384995"/>
            </a:xfrm>
            <a:prstGeom prst="rect">
              <a:avLst/>
            </a:prstGeom>
            <a:noFill/>
          </p:spPr>
          <p:txBody>
            <a:bodyPr wrap="square" rtlCol="0">
              <a:spAutoFit/>
            </a:bodyPr>
            <a:lstStyle/>
            <a:p>
              <a:pPr algn="ctr"/>
              <a:r>
                <a:rPr lang="en-US" sz="2800" dirty="0"/>
                <a:t>John</a:t>
              </a:r>
            </a:p>
            <a:p>
              <a:pPr algn="ctr"/>
              <a:r>
                <a:rPr lang="en-US" sz="2800" dirty="0"/>
                <a:t> the Baptist</a:t>
              </a:r>
            </a:p>
          </p:txBody>
        </p:sp>
      </p:grpSp>
      <p:sp>
        <p:nvSpPr>
          <p:cNvPr id="2" name="Rectangle 1"/>
          <p:cNvSpPr/>
          <p:nvPr/>
        </p:nvSpPr>
        <p:spPr>
          <a:xfrm>
            <a:off x="8008482" y="5449669"/>
            <a:ext cx="2299393" cy="646331"/>
          </a:xfrm>
          <a:prstGeom prst="rect">
            <a:avLst/>
          </a:prstGeom>
        </p:spPr>
        <p:txBody>
          <a:bodyPr wrap="square">
            <a:spAutoFit/>
          </a:bodyPr>
          <a:lstStyle/>
          <a:p>
            <a:pPr algn="ctr"/>
            <a:r>
              <a:rPr lang="en-US" dirty="0">
                <a:solidFill>
                  <a:schemeClr val="bg1"/>
                </a:solidFill>
                <a:latin typeface="Lucida Sans" pitchFamily="34" charset="0"/>
              </a:rPr>
              <a:t>Matthew 14:3</a:t>
            </a:r>
          </a:p>
          <a:p>
            <a:pPr algn="ctr"/>
            <a:r>
              <a:rPr lang="en-US" dirty="0">
                <a:solidFill>
                  <a:schemeClr val="bg1"/>
                </a:solidFill>
                <a:latin typeface="Lucida Sans" pitchFamily="34" charset="0"/>
              </a:rPr>
              <a:t>Mark 6:17</a:t>
            </a:r>
            <a:endParaRPr lang="en-US" dirty="0"/>
          </a:p>
        </p:txBody>
      </p:sp>
    </p:spTree>
    <p:extLst>
      <p:ext uri="{BB962C8B-B14F-4D97-AF65-F5344CB8AC3E}">
        <p14:creationId xmlns:p14="http://schemas.microsoft.com/office/powerpoint/2010/main" val="42170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3999" y="0"/>
            <a:ext cx="9144000" cy="6858000"/>
          </a:xfrm>
          <a:prstGeom prst="rect">
            <a:avLst/>
          </a:prstGeom>
          <a:solidFill>
            <a:srgbClr val="197160"/>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2554545"/>
          </a:xfrm>
          <a:prstGeom prst="rect">
            <a:avLst/>
          </a:prstGeom>
          <a:noFill/>
        </p:spPr>
        <p:txBody>
          <a:bodyPr wrap="square" rtlCol="0">
            <a:spAutoFit/>
          </a:bodyPr>
          <a:lstStyle/>
          <a:p>
            <a:pPr algn="ctr"/>
            <a:r>
              <a:rPr lang="en-US" sz="3200" dirty="0">
                <a:solidFill>
                  <a:schemeClr val="bg1"/>
                </a:solidFill>
                <a:latin typeface="Lucida Sans" pitchFamily="34" charset="0"/>
              </a:rPr>
              <a:t>On May 15, 1829 John came to Joseph Smith and Oliver Cowdery on the banks of the Susquehanna River near Harmony, Pennsylvania, and ordained them to the Priesthood of Aaron</a:t>
            </a:r>
          </a:p>
        </p:txBody>
      </p:sp>
      <p:sp>
        <p:nvSpPr>
          <p:cNvPr id="363" name="Double Wave 362"/>
          <p:cNvSpPr/>
          <p:nvPr/>
        </p:nvSpPr>
        <p:spPr>
          <a:xfrm>
            <a:off x="1524000" y="3962400"/>
            <a:ext cx="9144000" cy="15240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7848600" y="2286001"/>
            <a:ext cx="2057400" cy="4052455"/>
            <a:chOff x="2590800" y="1143000"/>
            <a:chExt cx="2514600" cy="4953000"/>
          </a:xfrm>
        </p:grpSpPr>
        <p:sp>
          <p:nvSpPr>
            <p:cNvPr id="343" name="Cloud 342"/>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297750" flipH="1">
              <a:off x="2590800" y="3635850"/>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4886474">
              <a:off x="3830618" y="5433152"/>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4886474">
              <a:off x="3205867" y="5433155"/>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Manual Input 355"/>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Manual Input 356"/>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p:cNvCxnSpPr>
              <a:endCxn id="354"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Trapezoid 359"/>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ame 360"/>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Oval 361"/>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Freeform 364"/>
          <p:cNvSpPr/>
          <p:nvPr/>
        </p:nvSpPr>
        <p:spPr>
          <a:xfrm rot="1392903">
            <a:off x="3926540" y="5170114"/>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3683894" y="5450556"/>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rot="10765147">
            <a:off x="7393321"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rot="9993976">
            <a:off x="7365630" y="5269873"/>
            <a:ext cx="822453" cy="53099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rot="1392903">
            <a:off x="4397333" y="5310958"/>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4648200" y="5410201"/>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rot="10765147">
            <a:off x="9603122" y="38134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rot="9993976">
            <a:off x="9817105" y="3977063"/>
            <a:ext cx="822453" cy="34172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rot="1392903">
            <a:off x="1554077" y="5121919"/>
            <a:ext cx="523879" cy="260207"/>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373"/>
          <p:cNvSpPr/>
          <p:nvPr/>
        </p:nvSpPr>
        <p:spPr>
          <a:xfrm>
            <a:off x="1524000" y="5105401"/>
            <a:ext cx="457200" cy="3810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rot="10765147">
            <a:off x="7393321"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rot="9993976">
            <a:off x="6635839" y="5198852"/>
            <a:ext cx="863275" cy="49889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906157" y="6094474"/>
            <a:ext cx="6096000" cy="646331"/>
          </a:xfrm>
          <a:prstGeom prst="rect">
            <a:avLst/>
          </a:prstGeom>
        </p:spPr>
        <p:txBody>
          <a:bodyPr>
            <a:spAutoFit/>
          </a:bodyPr>
          <a:lstStyle/>
          <a:p>
            <a:pPr algn="ctr"/>
            <a:r>
              <a:rPr lang="en-US" dirty="0">
                <a:solidFill>
                  <a:schemeClr val="bg1"/>
                </a:solidFill>
                <a:latin typeface="Lucida Sans" pitchFamily="34" charset="0"/>
              </a:rPr>
              <a:t>(D&amp;C 13, 27: 7-8)</a:t>
            </a:r>
          </a:p>
          <a:p>
            <a:pPr algn="ctr"/>
            <a:r>
              <a:rPr lang="en-US" dirty="0">
                <a:solidFill>
                  <a:schemeClr val="bg1"/>
                </a:solidFill>
                <a:latin typeface="Lucida Sans" pitchFamily="34" charset="0"/>
              </a:rPr>
              <a:t>(JS-H 1:68-72)</a:t>
            </a:r>
          </a:p>
        </p:txBody>
      </p:sp>
      <p:grpSp>
        <p:nvGrpSpPr>
          <p:cNvPr id="62" name="Group 61">
            <a:extLst>
              <a:ext uri="{FF2B5EF4-FFF2-40B4-BE49-F238E27FC236}">
                <a16:creationId xmlns:a16="http://schemas.microsoft.com/office/drawing/2014/main" id="{8B8BC4B9-A528-416B-B727-20B4E5BB9692}"/>
              </a:ext>
            </a:extLst>
          </p:cNvPr>
          <p:cNvGrpSpPr/>
          <p:nvPr/>
        </p:nvGrpSpPr>
        <p:grpSpPr>
          <a:xfrm>
            <a:off x="1828800" y="1996299"/>
            <a:ext cx="1981200" cy="4385871"/>
            <a:chOff x="1828800" y="1996299"/>
            <a:chExt cx="1981200" cy="4385871"/>
          </a:xfrm>
        </p:grpSpPr>
        <p:sp>
          <p:nvSpPr>
            <p:cNvPr id="63" name="Oval 62">
              <a:extLst>
                <a:ext uri="{FF2B5EF4-FFF2-40B4-BE49-F238E27FC236}">
                  <a16:creationId xmlns:a16="http://schemas.microsoft.com/office/drawing/2014/main" id="{5E2E0990-59EC-4535-916B-9F43EDE57452}"/>
                </a:ext>
              </a:extLst>
            </p:cNvPr>
            <p:cNvSpPr/>
            <p:nvPr/>
          </p:nvSpPr>
          <p:spPr>
            <a:xfrm rot="19338880">
              <a:off x="3479040" y="4269473"/>
              <a:ext cx="330960" cy="5104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E3F7697-2EE7-4519-AE74-B42A4B7DC65C}"/>
                </a:ext>
              </a:extLst>
            </p:cNvPr>
            <p:cNvSpPr/>
            <p:nvPr/>
          </p:nvSpPr>
          <p:spPr>
            <a:xfrm rot="1933618">
              <a:off x="1892140" y="4271029"/>
              <a:ext cx="330960" cy="5104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D3AEC85F-52B1-434F-90B9-367B5944FAD3}"/>
                </a:ext>
              </a:extLst>
            </p:cNvPr>
            <p:cNvSpPr/>
            <p:nvPr/>
          </p:nvSpPr>
          <p:spPr>
            <a:xfrm rot="1297750" flipH="1">
              <a:off x="1828800" y="4100438"/>
              <a:ext cx="499488" cy="507709"/>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CA490875-4918-4A1C-A2D6-017B503FEF2B}"/>
                </a:ext>
              </a:extLst>
            </p:cNvPr>
            <p:cNvSpPr/>
            <p:nvPr/>
          </p:nvSpPr>
          <p:spPr>
            <a:xfrm rot="20302250">
              <a:off x="3288115" y="4117076"/>
              <a:ext cx="499488" cy="507709"/>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AA7C54F-6F62-43E1-B7BF-44CAFE29163B}"/>
                </a:ext>
              </a:extLst>
            </p:cNvPr>
            <p:cNvSpPr/>
            <p:nvPr/>
          </p:nvSpPr>
          <p:spPr>
            <a:xfrm rot="18442282">
              <a:off x="2825085" y="5732315"/>
              <a:ext cx="465430" cy="76619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652DF28-07D7-4C6D-9ACD-687BDE09155C}"/>
                </a:ext>
              </a:extLst>
            </p:cNvPr>
            <p:cNvSpPr/>
            <p:nvPr/>
          </p:nvSpPr>
          <p:spPr>
            <a:xfrm rot="4886474">
              <a:off x="2265161" y="5806823"/>
              <a:ext cx="408699" cy="74199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E13196C0-CDF9-4230-8F08-88B89B92E630}"/>
                </a:ext>
              </a:extLst>
            </p:cNvPr>
            <p:cNvSpPr/>
            <p:nvPr/>
          </p:nvSpPr>
          <p:spPr>
            <a:xfrm>
              <a:off x="2691492" y="4672692"/>
              <a:ext cx="652123" cy="144796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2D7D2FD1-84FA-4935-A4F1-F6B8615C6794}"/>
                </a:ext>
              </a:extLst>
            </p:cNvPr>
            <p:cNvSpPr/>
            <p:nvPr/>
          </p:nvSpPr>
          <p:spPr>
            <a:xfrm rot="263894">
              <a:off x="2267255" y="4610329"/>
              <a:ext cx="585880" cy="1536410"/>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C4E3AA2B-800B-4A52-BC17-E3A62C6B112F}"/>
                </a:ext>
              </a:extLst>
            </p:cNvPr>
            <p:cNvSpPr/>
            <p:nvPr/>
          </p:nvSpPr>
          <p:spPr>
            <a:xfrm rot="1375821">
              <a:off x="2051708" y="3225305"/>
              <a:ext cx="499488" cy="12297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338CD7BE-6FF1-41B2-86CD-73589AFCB27D}"/>
                </a:ext>
              </a:extLst>
            </p:cNvPr>
            <p:cNvSpPr/>
            <p:nvPr/>
          </p:nvSpPr>
          <p:spPr>
            <a:xfrm rot="20337671">
              <a:off x="3090168" y="3250364"/>
              <a:ext cx="499488" cy="119773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B7EFF34F-5B1D-4C4C-B6A2-4349958C74FA}"/>
                </a:ext>
              </a:extLst>
            </p:cNvPr>
            <p:cNvSpPr/>
            <p:nvPr/>
          </p:nvSpPr>
          <p:spPr>
            <a:xfrm>
              <a:off x="2251231" y="3235316"/>
              <a:ext cx="1109971" cy="1556196"/>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96DC0CE-7D32-4AEC-AC0E-29E07B9C2675}"/>
                </a:ext>
              </a:extLst>
            </p:cNvPr>
            <p:cNvSpPr/>
            <p:nvPr/>
          </p:nvSpPr>
          <p:spPr>
            <a:xfrm>
              <a:off x="2362230" y="2364684"/>
              <a:ext cx="887977" cy="1177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Input 74">
              <a:extLst>
                <a:ext uri="{FF2B5EF4-FFF2-40B4-BE49-F238E27FC236}">
                  <a16:creationId xmlns:a16="http://schemas.microsoft.com/office/drawing/2014/main" id="{EE80146F-9391-47D0-9113-EB62A0CD80E1}"/>
                </a:ext>
              </a:extLst>
            </p:cNvPr>
            <p:cNvSpPr/>
            <p:nvPr/>
          </p:nvSpPr>
          <p:spPr>
            <a:xfrm rot="7269359" flipV="1">
              <a:off x="2762905" y="3271333"/>
              <a:ext cx="555632" cy="18403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Input 75">
              <a:extLst>
                <a:ext uri="{FF2B5EF4-FFF2-40B4-BE49-F238E27FC236}">
                  <a16:creationId xmlns:a16="http://schemas.microsoft.com/office/drawing/2014/main" id="{F806C07E-9DEC-49BD-B414-9D410E3E4B38}"/>
                </a:ext>
              </a:extLst>
            </p:cNvPr>
            <p:cNvSpPr/>
            <p:nvPr/>
          </p:nvSpPr>
          <p:spPr>
            <a:xfrm rot="14330641" flipH="1" flipV="1">
              <a:off x="2318916" y="3271333"/>
              <a:ext cx="555632" cy="18403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ABE463C-D4CA-4089-8D3B-A41A398EC307}"/>
                </a:ext>
              </a:extLst>
            </p:cNvPr>
            <p:cNvSpPr/>
            <p:nvPr/>
          </p:nvSpPr>
          <p:spPr>
            <a:xfrm>
              <a:off x="2306731" y="2211042"/>
              <a:ext cx="1054473" cy="1177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37B7C35E-B016-4DB8-B98F-86100BBA022F}"/>
                </a:ext>
              </a:extLst>
            </p:cNvPr>
            <p:cNvCxnSpPr>
              <a:endCxn id="73" idx="2"/>
            </p:cNvCxnSpPr>
            <p:nvPr/>
          </p:nvCxnSpPr>
          <p:spPr>
            <a:xfrm flipH="1">
              <a:off x="2806217" y="3580154"/>
              <a:ext cx="33304" cy="1211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rapezoid 78">
              <a:extLst>
                <a:ext uri="{FF2B5EF4-FFF2-40B4-BE49-F238E27FC236}">
                  <a16:creationId xmlns:a16="http://schemas.microsoft.com/office/drawing/2014/main" id="{4E5E39B0-752C-442D-9595-0CF98F7CD1B7}"/>
                </a:ext>
              </a:extLst>
            </p:cNvPr>
            <p:cNvSpPr/>
            <p:nvPr/>
          </p:nvSpPr>
          <p:spPr>
            <a:xfrm>
              <a:off x="2215632" y="4647320"/>
              <a:ext cx="1162089" cy="211701"/>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ame 79">
              <a:extLst>
                <a:ext uri="{FF2B5EF4-FFF2-40B4-BE49-F238E27FC236}">
                  <a16:creationId xmlns:a16="http://schemas.microsoft.com/office/drawing/2014/main" id="{0592B1D3-96E5-4017-B631-8DA33D64A90D}"/>
                </a:ext>
              </a:extLst>
            </p:cNvPr>
            <p:cNvSpPr/>
            <p:nvPr/>
          </p:nvSpPr>
          <p:spPr>
            <a:xfrm>
              <a:off x="2759979" y="4602953"/>
              <a:ext cx="166496" cy="256068"/>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eeform: Shape 80">
              <a:extLst>
                <a:ext uri="{FF2B5EF4-FFF2-40B4-BE49-F238E27FC236}">
                  <a16:creationId xmlns:a16="http://schemas.microsoft.com/office/drawing/2014/main" id="{C385CDE0-C7AB-4154-B3CE-C0E47BC3D91F}"/>
                </a:ext>
              </a:extLst>
            </p:cNvPr>
            <p:cNvSpPr/>
            <p:nvPr/>
          </p:nvSpPr>
          <p:spPr>
            <a:xfrm rot="711584">
              <a:off x="2259613" y="1996299"/>
              <a:ext cx="1148709" cy="981007"/>
            </a:xfrm>
            <a:custGeom>
              <a:avLst/>
              <a:gdLst>
                <a:gd name="connsiteX0" fmla="*/ 498161 w 1148709"/>
                <a:gd name="connsiteY0" fmla="*/ 61657 h 981007"/>
                <a:gd name="connsiteX1" fmla="*/ 1148709 w 1148709"/>
                <a:gd name="connsiteY1" fmla="*/ 0 h 981007"/>
                <a:gd name="connsiteX2" fmla="*/ 1037289 w 1148709"/>
                <a:gd name="connsiteY2" fmla="*/ 441587 h 981007"/>
                <a:gd name="connsiteX3" fmla="*/ 435855 w 1148709"/>
                <a:gd name="connsiteY3" fmla="*/ 494084 h 981007"/>
                <a:gd name="connsiteX4" fmla="*/ 388490 w 1148709"/>
                <a:gd name="connsiteY4" fmla="*/ 502919 h 981007"/>
                <a:gd name="connsiteX5" fmla="*/ 388490 w 1148709"/>
                <a:gd name="connsiteY5" fmla="*/ 622511 h 981007"/>
                <a:gd name="connsiteX6" fmla="*/ 194245 w 1148709"/>
                <a:gd name="connsiteY6" fmla="*/ 981007 h 981007"/>
                <a:gd name="connsiteX7" fmla="*/ 0 w 1148709"/>
                <a:gd name="connsiteY7" fmla="*/ 622511 h 981007"/>
                <a:gd name="connsiteX8" fmla="*/ 194245 w 1148709"/>
                <a:gd name="connsiteY8" fmla="*/ 264015 h 981007"/>
                <a:gd name="connsiteX9" fmla="*/ 341416 w 1148709"/>
                <a:gd name="connsiteY9" fmla="*/ 264015 h 981007"/>
                <a:gd name="connsiteX10" fmla="*/ 366590 w 1148709"/>
                <a:gd name="connsiteY10" fmla="*/ 164244 h 981007"/>
                <a:gd name="connsiteX11" fmla="*/ 498161 w 1148709"/>
                <a:gd name="connsiteY11" fmla="*/ 61657 h 9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709" h="981007">
                  <a:moveTo>
                    <a:pt x="498161" y="61657"/>
                  </a:moveTo>
                  <a:cubicBezTo>
                    <a:pt x="706300" y="-375"/>
                    <a:pt x="979768" y="248689"/>
                    <a:pt x="1148709" y="0"/>
                  </a:cubicBezTo>
                  <a:lnTo>
                    <a:pt x="1037289" y="441587"/>
                  </a:lnTo>
                  <a:cubicBezTo>
                    <a:pt x="881344" y="671147"/>
                    <a:pt x="636333" y="476585"/>
                    <a:pt x="435855" y="494084"/>
                  </a:cubicBezTo>
                  <a:lnTo>
                    <a:pt x="388490" y="502919"/>
                  </a:lnTo>
                  <a:lnTo>
                    <a:pt x="388490" y="622511"/>
                  </a:lnTo>
                  <a:cubicBezTo>
                    <a:pt x="388490" y="820503"/>
                    <a:pt x="301524" y="981007"/>
                    <a:pt x="194245" y="981007"/>
                  </a:cubicBezTo>
                  <a:cubicBezTo>
                    <a:pt x="86966" y="981007"/>
                    <a:pt x="0" y="820503"/>
                    <a:pt x="0" y="622511"/>
                  </a:cubicBezTo>
                  <a:cubicBezTo>
                    <a:pt x="0" y="424519"/>
                    <a:pt x="86966" y="264015"/>
                    <a:pt x="194245" y="264015"/>
                  </a:cubicBezTo>
                  <a:lnTo>
                    <a:pt x="341416" y="264015"/>
                  </a:lnTo>
                  <a:lnTo>
                    <a:pt x="366590" y="164244"/>
                  </a:lnTo>
                  <a:cubicBezTo>
                    <a:pt x="405576" y="106854"/>
                    <a:pt x="450129" y="75972"/>
                    <a:pt x="498161" y="61657"/>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Oval 81">
              <a:extLst>
                <a:ext uri="{FF2B5EF4-FFF2-40B4-BE49-F238E27FC236}">
                  <a16:creationId xmlns:a16="http://schemas.microsoft.com/office/drawing/2014/main" id="{821C74F8-9BAD-4C8D-86CA-DF49F2FDBA44}"/>
                </a:ext>
              </a:extLst>
            </p:cNvPr>
            <p:cNvSpPr/>
            <p:nvPr/>
          </p:nvSpPr>
          <p:spPr>
            <a:xfrm rot="15873315">
              <a:off x="2614326" y="4687885"/>
              <a:ext cx="332289" cy="799229"/>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0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wedge">
                                      <p:cBhvr>
                                        <p:cTn id="7" dur="2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12192000" cy="6892637"/>
          </a:xfrm>
          <a:prstGeom prst="rect">
            <a:avLst/>
          </a:prstGeom>
          <a:noFill/>
        </p:spPr>
      </p:pic>
      <p:sp>
        <p:nvSpPr>
          <p:cNvPr id="5" name="TextBox 4"/>
          <p:cNvSpPr txBox="1"/>
          <p:nvPr/>
        </p:nvSpPr>
        <p:spPr>
          <a:xfrm>
            <a:off x="0" y="6471028"/>
            <a:ext cx="2286000" cy="369332"/>
          </a:xfrm>
          <a:prstGeom prst="rect">
            <a:avLst/>
          </a:prstGeom>
          <a:noFill/>
        </p:spPr>
        <p:txBody>
          <a:bodyPr wrap="square" rtlCol="0">
            <a:spAutoFit/>
          </a:bodyPr>
          <a:lstStyle/>
          <a:p>
            <a:r>
              <a:rPr lang="en-US" dirty="0">
                <a:solidFill>
                  <a:schemeClr val="bg1"/>
                </a:solidFill>
              </a:rPr>
              <a:t>Luke 7:1-10</a:t>
            </a:r>
          </a:p>
        </p:txBody>
      </p:sp>
      <p:sp>
        <p:nvSpPr>
          <p:cNvPr id="6" name="TextBox 5"/>
          <p:cNvSpPr txBox="1"/>
          <p:nvPr/>
        </p:nvSpPr>
        <p:spPr>
          <a:xfrm>
            <a:off x="0" y="9578"/>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The Compassion of Jesus Christ</a:t>
            </a:r>
          </a:p>
        </p:txBody>
      </p:sp>
      <p:sp>
        <p:nvSpPr>
          <p:cNvPr id="2" name="Rectangle 1"/>
          <p:cNvSpPr/>
          <p:nvPr/>
        </p:nvSpPr>
        <p:spPr>
          <a:xfrm>
            <a:off x="936811" y="1290018"/>
            <a:ext cx="6096000" cy="523220"/>
          </a:xfrm>
          <a:prstGeom prst="rect">
            <a:avLst/>
          </a:prstGeom>
        </p:spPr>
        <p:txBody>
          <a:bodyPr>
            <a:spAutoFit/>
          </a:bodyPr>
          <a:lstStyle/>
          <a:p>
            <a:pPr fontAlgn="base"/>
            <a:r>
              <a:rPr lang="en-US" sz="2800" b="1" dirty="0">
                <a:solidFill>
                  <a:schemeClr val="bg1"/>
                </a:solidFill>
              </a:rPr>
              <a:t>Jesus heals the centurion’s servant</a:t>
            </a:r>
          </a:p>
        </p:txBody>
      </p:sp>
      <p:sp>
        <p:nvSpPr>
          <p:cNvPr id="3" name="Rectangle 2"/>
          <p:cNvSpPr/>
          <p:nvPr/>
        </p:nvSpPr>
        <p:spPr>
          <a:xfrm>
            <a:off x="4905314" y="2233321"/>
            <a:ext cx="5126192" cy="1938992"/>
          </a:xfrm>
          <a:prstGeom prst="rect">
            <a:avLst/>
          </a:prstGeom>
        </p:spPr>
        <p:txBody>
          <a:bodyPr wrap="square">
            <a:spAutoFit/>
          </a:bodyPr>
          <a:lstStyle/>
          <a:p>
            <a:r>
              <a:rPr lang="en-US" sz="2000" dirty="0">
                <a:solidFill>
                  <a:schemeClr val="bg1"/>
                </a:solidFill>
              </a:rPr>
              <a:t>A centurion was a Roman army officer in command of a company of 50 to 100 men.</a:t>
            </a:r>
          </a:p>
          <a:p>
            <a:endParaRPr lang="en-US" sz="2000" dirty="0">
              <a:solidFill>
                <a:schemeClr val="bg1"/>
              </a:solidFill>
            </a:endParaRPr>
          </a:p>
          <a:p>
            <a:r>
              <a:rPr lang="en-US" sz="2000" dirty="0">
                <a:solidFill>
                  <a:schemeClr val="bg1"/>
                </a:solidFill>
              </a:rPr>
              <a:t>Jews generally disliked centurions because they represented the Romans’ political and military power over the Jews and their land. (1)</a:t>
            </a:r>
          </a:p>
        </p:txBody>
      </p:sp>
      <p:grpSp>
        <p:nvGrpSpPr>
          <p:cNvPr id="7" name="Group 6"/>
          <p:cNvGrpSpPr/>
          <p:nvPr/>
        </p:nvGrpSpPr>
        <p:grpSpPr>
          <a:xfrm>
            <a:off x="7862466" y="4265444"/>
            <a:ext cx="3289208" cy="23902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47225" y="4834063"/>
              <a:ext cx="2437759" cy="1077218"/>
            </a:xfrm>
            <a:prstGeom prst="rect">
              <a:avLst/>
            </a:prstGeom>
          </p:spPr>
          <p:txBody>
            <a:bodyPr wrap="square">
              <a:spAutoFit/>
            </a:bodyPr>
            <a:lstStyle/>
            <a:p>
              <a:pPr algn="ctr"/>
              <a:r>
                <a:rPr lang="en-US" sz="1600" dirty="0"/>
                <a:t> </a:t>
              </a:r>
              <a:r>
                <a:rPr lang="en-US" sz="1600" b="1" dirty="0"/>
                <a:t>By exercising faith in Jesus Christ, we can help bring blessings into others’ lives</a:t>
              </a:r>
              <a:endParaRPr lang="en-US" sz="1600" dirty="0"/>
            </a:p>
          </p:txBody>
        </p:sp>
      </p:grpSp>
      <p:pic>
        <p:nvPicPr>
          <p:cNvPr id="1026" name="Picture 2" descr="Image result for jesus and centur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91" y="2026727"/>
            <a:ext cx="3472043" cy="385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1559" y="1081919"/>
            <a:ext cx="10040293"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9705" y="1443841"/>
            <a:ext cx="9144000" cy="3970318"/>
          </a:xfrm>
          <a:prstGeom prst="rect">
            <a:avLst/>
          </a:prstGeom>
          <a:noFill/>
        </p:spPr>
        <p:txBody>
          <a:bodyPr wrap="square" rtlCol="0">
            <a:spAutoFit/>
          </a:bodyPr>
          <a:lstStyle/>
          <a:p>
            <a:pPr algn="ctr"/>
            <a:r>
              <a:rPr lang="en-US" sz="3600" dirty="0">
                <a:solidFill>
                  <a:schemeClr val="bg1"/>
                </a:solidFill>
                <a:latin typeface="Lucida Sans" pitchFamily="34" charset="0"/>
              </a:rPr>
              <a:t>John’s ministry has operated in three dispensations; He was the last of the prophets under the law of Moses, he was the first of the New Testament prophets, and he brought the Aaronic Priesthood to the dispensation of the </a:t>
            </a:r>
            <a:r>
              <a:rPr lang="en-US" sz="3600" dirty="0" err="1">
                <a:solidFill>
                  <a:schemeClr val="bg1"/>
                </a:solidFill>
                <a:latin typeface="Lucida Sans" pitchFamily="34" charset="0"/>
              </a:rPr>
              <a:t>fulness</a:t>
            </a:r>
            <a:r>
              <a:rPr lang="en-US" sz="3600" dirty="0">
                <a:solidFill>
                  <a:schemeClr val="bg1"/>
                </a:solidFill>
                <a:latin typeface="Lucida Sans" pitchFamily="34" charset="0"/>
              </a:rPr>
              <a:t> of times. </a:t>
            </a:r>
          </a:p>
        </p:txBody>
      </p:sp>
    </p:spTree>
    <p:extLst>
      <p:ext uri="{BB962C8B-B14F-4D97-AF65-F5344CB8AC3E}">
        <p14:creationId xmlns:p14="http://schemas.microsoft.com/office/powerpoint/2010/main" val="384268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4124" y="262550"/>
            <a:ext cx="8027406" cy="6446068"/>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i.lds.org/bc/seminary/content/scriptures/nt/mark_1-3__john-teaching-in-the-wilderness_eng.jpg"/>
          <p:cNvPicPr>
            <a:picLocks noChangeAspect="1" noChangeArrowheads="1"/>
          </p:cNvPicPr>
          <p:nvPr/>
        </p:nvPicPr>
        <p:blipFill>
          <a:blip r:embed="rId3" cstate="print"/>
          <a:srcRect/>
          <a:stretch>
            <a:fillRect/>
          </a:stretch>
        </p:blipFill>
        <p:spPr bwMode="auto">
          <a:xfrm>
            <a:off x="3943350" y="580459"/>
            <a:ext cx="4305300" cy="5810250"/>
          </a:xfrm>
          <a:prstGeom prst="rect">
            <a:avLst/>
          </a:prstGeom>
          <a:noFill/>
        </p:spPr>
      </p:pic>
    </p:spTree>
    <p:extLst>
      <p:ext uri="{BB962C8B-B14F-4D97-AF65-F5344CB8AC3E}">
        <p14:creationId xmlns:p14="http://schemas.microsoft.com/office/powerpoint/2010/main" val="28451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800" y="5715001"/>
            <a:ext cx="5791200" cy="830997"/>
          </a:xfrm>
          <a:prstGeom prst="rect">
            <a:avLst/>
          </a:prstGeom>
          <a:noFill/>
        </p:spPr>
        <p:txBody>
          <a:bodyPr wrap="square" rtlCol="0">
            <a:spAutoFit/>
          </a:bodyPr>
          <a:lstStyle/>
          <a:p>
            <a:r>
              <a:rPr lang="en-US" sz="4800" dirty="0">
                <a:latin typeface="David" pitchFamily="34" charset="-79"/>
                <a:cs typeface="David" pitchFamily="34" charset="-79"/>
              </a:rPr>
              <a:t>Luke 7:36-50</a:t>
            </a:r>
          </a:p>
        </p:txBody>
      </p:sp>
      <p:sp>
        <p:nvSpPr>
          <p:cNvPr id="5" name="TextBox 4"/>
          <p:cNvSpPr txBox="1"/>
          <p:nvPr/>
        </p:nvSpPr>
        <p:spPr>
          <a:xfrm>
            <a:off x="3733800" y="228601"/>
            <a:ext cx="5334000" cy="830997"/>
          </a:xfrm>
          <a:prstGeom prst="rect">
            <a:avLst/>
          </a:prstGeom>
          <a:noFill/>
        </p:spPr>
        <p:txBody>
          <a:bodyPr wrap="square" rtlCol="0">
            <a:spAutoFit/>
          </a:bodyPr>
          <a:lstStyle/>
          <a:p>
            <a:r>
              <a:rPr lang="en-US" sz="4800" dirty="0">
                <a:latin typeface="David" pitchFamily="34" charset="-79"/>
                <a:cs typeface="David" pitchFamily="34" charset="-79"/>
              </a:rPr>
              <a:t>“…Go in Peace.”</a:t>
            </a:r>
          </a:p>
        </p:txBody>
      </p:sp>
      <p:pic>
        <p:nvPicPr>
          <p:cNvPr id="6" name="Picture 5" descr="tear3.jpg"/>
          <p:cNvPicPr>
            <a:picLocks noChangeAspect="1"/>
          </p:cNvPicPr>
          <p:nvPr/>
        </p:nvPicPr>
        <p:blipFill rotWithShape="1">
          <a:blip r:embed="rId2" cstate="print"/>
          <a:srcRect r="851" b="4328"/>
          <a:stretch/>
        </p:blipFill>
        <p:spPr>
          <a:xfrm>
            <a:off x="3581401" y="1288199"/>
            <a:ext cx="5334000" cy="3863789"/>
          </a:xfrm>
          <a:prstGeom prst="rect">
            <a:avLst/>
          </a:prstGeom>
        </p:spPr>
      </p:pic>
    </p:spTree>
    <p:extLst>
      <p:ext uri="{BB962C8B-B14F-4D97-AF65-F5344CB8AC3E}">
        <p14:creationId xmlns:p14="http://schemas.microsoft.com/office/powerpoint/2010/main" val="240727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8" name="Picture 6" descr="http://listverse.files.wordpress.com/2010/12/full_15476.jpg?w=548&amp;h=338"/>
          <p:cNvPicPr>
            <a:picLocks noChangeAspect="1" noChangeArrowheads="1"/>
          </p:cNvPicPr>
          <p:nvPr/>
        </p:nvPicPr>
        <p:blipFill>
          <a:blip r:embed="rId2" cstate="print"/>
          <a:srcRect/>
          <a:stretch>
            <a:fillRect/>
          </a:stretch>
        </p:blipFill>
        <p:spPr bwMode="auto">
          <a:xfrm>
            <a:off x="3276600" y="457201"/>
            <a:ext cx="5219700" cy="3219451"/>
          </a:xfrm>
          <a:prstGeom prst="rect">
            <a:avLst/>
          </a:prstGeom>
          <a:noFill/>
        </p:spPr>
      </p:pic>
      <p:sp>
        <p:nvSpPr>
          <p:cNvPr id="6" name="TextBox 5"/>
          <p:cNvSpPr txBox="1"/>
          <p:nvPr/>
        </p:nvSpPr>
        <p:spPr>
          <a:xfrm>
            <a:off x="1524000" y="3811013"/>
            <a:ext cx="9144000" cy="2062103"/>
          </a:xfrm>
          <a:prstGeom prst="rect">
            <a:avLst/>
          </a:prstGeom>
          <a:noFill/>
        </p:spPr>
        <p:txBody>
          <a:bodyPr wrap="square" rtlCol="0">
            <a:spAutoFit/>
          </a:bodyPr>
          <a:lstStyle/>
          <a:p>
            <a:pPr algn="ctr"/>
            <a:r>
              <a:rPr lang="en-US" sz="4800" dirty="0">
                <a:latin typeface="David" pitchFamily="34" charset="-79"/>
                <a:cs typeface="David" pitchFamily="34" charset="-79"/>
              </a:rPr>
              <a:t>Jesus is invited to Simon the Pharisees’ house to eat </a:t>
            </a:r>
          </a:p>
          <a:p>
            <a:pPr algn="ctr"/>
            <a:r>
              <a:rPr lang="en-US" sz="3200" dirty="0">
                <a:latin typeface="David" pitchFamily="34" charset="-79"/>
                <a:cs typeface="David" pitchFamily="34" charset="-79"/>
              </a:rPr>
              <a:t>Luke 7:36</a:t>
            </a:r>
          </a:p>
        </p:txBody>
      </p:sp>
      <p:pic>
        <p:nvPicPr>
          <p:cNvPr id="7" name="Picture 6" descr="ANCIENT HOUSES,HOUSING,TENTS:BIBLE ARCHITECTURE: Reconstruction of house interior,kitchen area"/>
          <p:cNvPicPr>
            <a:picLocks noChangeAspect="1" noChangeArrowheads="1"/>
          </p:cNvPicPr>
          <p:nvPr/>
        </p:nvPicPr>
        <p:blipFill>
          <a:blip r:embed="rId3" cstate="print"/>
          <a:srcRect/>
          <a:stretch>
            <a:fillRect/>
          </a:stretch>
        </p:blipFill>
        <p:spPr bwMode="auto">
          <a:xfrm>
            <a:off x="7772400" y="5257800"/>
            <a:ext cx="2514600" cy="1460535"/>
          </a:xfrm>
          <a:prstGeom prst="rect">
            <a:avLst/>
          </a:prstGeom>
          <a:noFill/>
        </p:spPr>
      </p:pic>
    </p:spTree>
    <p:extLst>
      <p:ext uri="{BB962C8B-B14F-4D97-AF65-F5344CB8AC3E}">
        <p14:creationId xmlns:p14="http://schemas.microsoft.com/office/powerpoint/2010/main" val="41518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3785652"/>
          </a:xfrm>
          <a:prstGeom prst="rect">
            <a:avLst/>
          </a:prstGeom>
          <a:noFill/>
        </p:spPr>
        <p:txBody>
          <a:bodyPr wrap="square" rtlCol="0">
            <a:spAutoFit/>
          </a:bodyPr>
          <a:lstStyle/>
          <a:p>
            <a:pPr algn="ctr"/>
            <a:r>
              <a:rPr lang="en-US" sz="4800" dirty="0">
                <a:latin typeface="David" pitchFamily="34" charset="-79"/>
                <a:cs typeface="David" pitchFamily="34" charset="-79"/>
              </a:rPr>
              <a:t>As a distinguished guest the host would be:</a:t>
            </a:r>
          </a:p>
          <a:p>
            <a:pPr algn="ctr">
              <a:buFont typeface="Wingdings" pitchFamily="2" charset="2"/>
              <a:buChar char="Ø"/>
            </a:pPr>
            <a:r>
              <a:rPr lang="en-US" sz="3600" dirty="0">
                <a:latin typeface="David" pitchFamily="34" charset="-79"/>
                <a:cs typeface="David" pitchFamily="34" charset="-79"/>
              </a:rPr>
              <a:t>Received with a welcome “kiss”</a:t>
            </a:r>
          </a:p>
          <a:p>
            <a:pPr algn="ctr">
              <a:buFont typeface="Wingdings" pitchFamily="2" charset="2"/>
              <a:buChar char="Ø"/>
            </a:pPr>
            <a:r>
              <a:rPr lang="en-US" sz="3600" dirty="0">
                <a:latin typeface="David" pitchFamily="34" charset="-79"/>
                <a:cs typeface="David" pitchFamily="34" charset="-79"/>
              </a:rPr>
              <a:t>Provided water for washing dusty feet</a:t>
            </a:r>
          </a:p>
          <a:p>
            <a:pPr algn="ctr">
              <a:buFont typeface="Wingdings" pitchFamily="2" charset="2"/>
              <a:buChar char="Ø"/>
            </a:pPr>
            <a:r>
              <a:rPr lang="en-US" sz="3600" dirty="0">
                <a:latin typeface="David" pitchFamily="34" charset="-79"/>
                <a:cs typeface="David" pitchFamily="34" charset="-79"/>
              </a:rPr>
              <a:t>Provided with oil for anointing the hair of the head and the beard </a:t>
            </a:r>
          </a:p>
        </p:txBody>
      </p:sp>
      <p:sp>
        <p:nvSpPr>
          <p:cNvPr id="9" name="TextBox 8"/>
          <p:cNvSpPr txBox="1"/>
          <p:nvPr/>
        </p:nvSpPr>
        <p:spPr>
          <a:xfrm>
            <a:off x="6230470" y="4351229"/>
            <a:ext cx="3886200" cy="1384995"/>
          </a:xfrm>
          <a:prstGeom prst="rect">
            <a:avLst/>
          </a:prstGeom>
          <a:noFill/>
        </p:spPr>
        <p:txBody>
          <a:bodyPr wrap="square" rtlCol="0">
            <a:spAutoFit/>
          </a:bodyPr>
          <a:lstStyle/>
          <a:p>
            <a:pPr algn="ctr"/>
            <a:r>
              <a:rPr lang="en-US" sz="2800" dirty="0">
                <a:latin typeface="David" pitchFamily="34" charset="-79"/>
                <a:cs typeface="David" pitchFamily="34" charset="-79"/>
              </a:rPr>
              <a:t>All of these courteous attentions  were omitted by Simon</a:t>
            </a:r>
          </a:p>
        </p:txBody>
      </p:sp>
      <p:pic>
        <p:nvPicPr>
          <p:cNvPr id="27650" name="Picture 2" descr="http://4.bp.blogspot.com/-Q95WCEI_iGw/UGHNTrrWR7I/AAAAAAAALUE/Ztaugj_MRqQ/s400/feet-wash3.jpg"/>
          <p:cNvPicPr>
            <a:picLocks noChangeAspect="1" noChangeArrowheads="1"/>
          </p:cNvPicPr>
          <p:nvPr/>
        </p:nvPicPr>
        <p:blipFill>
          <a:blip r:embed="rId2" cstate="print"/>
          <a:srcRect/>
          <a:stretch>
            <a:fillRect/>
          </a:stretch>
        </p:blipFill>
        <p:spPr bwMode="auto">
          <a:xfrm>
            <a:off x="896470" y="3501239"/>
            <a:ext cx="2438400" cy="3229454"/>
          </a:xfrm>
          <a:prstGeom prst="rect">
            <a:avLst/>
          </a:prstGeom>
          <a:noFill/>
        </p:spPr>
      </p:pic>
      <p:sp>
        <p:nvSpPr>
          <p:cNvPr id="7" name="TextBox 6"/>
          <p:cNvSpPr txBox="1"/>
          <p:nvPr/>
        </p:nvSpPr>
        <p:spPr>
          <a:xfrm>
            <a:off x="9753600" y="6473788"/>
            <a:ext cx="2286000" cy="369332"/>
          </a:xfrm>
          <a:prstGeom prst="rect">
            <a:avLst/>
          </a:prstGeom>
          <a:noFill/>
        </p:spPr>
        <p:txBody>
          <a:bodyPr wrap="square" rtlCol="0">
            <a:spAutoFit/>
          </a:bodyPr>
          <a:lstStyle/>
          <a:p>
            <a:pPr algn="r"/>
            <a:r>
              <a:rPr lang="en-US" dirty="0"/>
              <a:t>(4)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670" y="3655344"/>
            <a:ext cx="1729996" cy="2301547"/>
          </a:xfrm>
          <a:prstGeom prst="rect">
            <a:avLst/>
          </a:prstGeom>
        </p:spPr>
      </p:pic>
    </p:spTree>
    <p:extLst>
      <p:ext uri="{BB962C8B-B14F-4D97-AF65-F5344CB8AC3E}">
        <p14:creationId xmlns:p14="http://schemas.microsoft.com/office/powerpoint/2010/main" val="42920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650"/>
                                        </p:tgtEl>
                                        <p:attrNameLst>
                                          <p:attrName>style.visibility</p:attrName>
                                        </p:attrNameLst>
                                      </p:cBhvr>
                                      <p:to>
                                        <p:strVal val="visible"/>
                                      </p:to>
                                    </p:set>
                                    <p:animEffect transition="in" filter="fade">
                                      <p:cBhvr>
                                        <p:cTn id="19" dur="1000"/>
                                        <p:tgtEl>
                                          <p:spTgt spid="27650"/>
                                        </p:tgtEl>
                                      </p:cBhvr>
                                    </p:animEffect>
                                    <p:anim calcmode="lin" valueType="num">
                                      <p:cBhvr>
                                        <p:cTn id="20" dur="1000" fill="hold"/>
                                        <p:tgtEl>
                                          <p:spTgt spid="27650"/>
                                        </p:tgtEl>
                                        <p:attrNameLst>
                                          <p:attrName>ppt_x</p:attrName>
                                        </p:attrNameLst>
                                      </p:cBhvr>
                                      <p:tavLst>
                                        <p:tav tm="0">
                                          <p:val>
                                            <p:strVal val="#ppt_x"/>
                                          </p:val>
                                        </p:tav>
                                        <p:tav tm="100000">
                                          <p:val>
                                            <p:strVal val="#ppt_x"/>
                                          </p:val>
                                        </p:tav>
                                      </p:tavLst>
                                    </p:anim>
                                    <p:anim calcmode="lin" valueType="num">
                                      <p:cBhvr>
                                        <p:cTn id="21"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811013"/>
            <a:ext cx="9144000" cy="2800767"/>
          </a:xfrm>
          <a:prstGeom prst="rect">
            <a:avLst/>
          </a:prstGeom>
          <a:noFill/>
        </p:spPr>
        <p:txBody>
          <a:bodyPr wrap="square" rtlCol="0">
            <a:spAutoFit/>
          </a:bodyPr>
          <a:lstStyle/>
          <a:p>
            <a:pPr algn="ctr"/>
            <a:r>
              <a:rPr lang="en-US" sz="4400" dirty="0">
                <a:latin typeface="David" pitchFamily="34" charset="-79"/>
                <a:cs typeface="David" pitchFamily="34" charset="-79"/>
              </a:rPr>
              <a:t>Because of the layout of the homes, it was common for people who were not invited to walk in during the supper</a:t>
            </a:r>
          </a:p>
        </p:txBody>
      </p:sp>
      <p:pic>
        <p:nvPicPr>
          <p:cNvPr id="10" name="Picture 2" descr="http://uploads7.wikipaintings.org/images/tintoretto/christ-in-the-house-of-the-pharisee.jpg"/>
          <p:cNvPicPr>
            <a:picLocks noChangeAspect="1" noChangeArrowheads="1"/>
          </p:cNvPicPr>
          <p:nvPr/>
        </p:nvPicPr>
        <p:blipFill>
          <a:blip r:embed="rId2" cstate="print"/>
          <a:srcRect/>
          <a:stretch>
            <a:fillRect/>
          </a:stretch>
        </p:blipFill>
        <p:spPr bwMode="auto">
          <a:xfrm>
            <a:off x="3657600" y="304801"/>
            <a:ext cx="4724400" cy="3275111"/>
          </a:xfrm>
          <a:prstGeom prst="rect">
            <a:avLst/>
          </a:prstGeom>
          <a:noFill/>
        </p:spPr>
      </p:pic>
    </p:spTree>
    <p:extLst>
      <p:ext uri="{BB962C8B-B14F-4D97-AF65-F5344CB8AC3E}">
        <p14:creationId xmlns:p14="http://schemas.microsoft.com/office/powerpoint/2010/main" val="52684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811012"/>
            <a:ext cx="9144000" cy="1569660"/>
          </a:xfrm>
          <a:prstGeom prst="rect">
            <a:avLst/>
          </a:prstGeom>
          <a:noFill/>
        </p:spPr>
        <p:txBody>
          <a:bodyPr wrap="square" rtlCol="0">
            <a:spAutoFit/>
          </a:bodyPr>
          <a:lstStyle/>
          <a:p>
            <a:pPr algn="ctr"/>
            <a:r>
              <a:rPr lang="en-US" sz="4800" dirty="0">
                <a:latin typeface="David" pitchFamily="34" charset="-79"/>
                <a:cs typeface="David" pitchFamily="34" charset="-79"/>
              </a:rPr>
              <a:t>Custom was that they would lay on their side to eat</a:t>
            </a:r>
          </a:p>
        </p:txBody>
      </p:sp>
      <p:pic>
        <p:nvPicPr>
          <p:cNvPr id="8" name="Picture 7" descr="imagesCAC9C8G0.jpg"/>
          <p:cNvPicPr>
            <a:picLocks noChangeAspect="1"/>
          </p:cNvPicPr>
          <p:nvPr/>
        </p:nvPicPr>
        <p:blipFill>
          <a:blip r:embed="rId2" cstate="print"/>
          <a:stretch>
            <a:fillRect/>
          </a:stretch>
        </p:blipFill>
        <p:spPr>
          <a:xfrm>
            <a:off x="3810000" y="609600"/>
            <a:ext cx="4435186" cy="2971800"/>
          </a:xfrm>
          <a:prstGeom prst="rect">
            <a:avLst/>
          </a:prstGeom>
        </p:spPr>
      </p:pic>
    </p:spTree>
    <p:extLst>
      <p:ext uri="{BB962C8B-B14F-4D97-AF65-F5344CB8AC3E}">
        <p14:creationId xmlns:p14="http://schemas.microsoft.com/office/powerpoint/2010/main" val="54762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381001"/>
            <a:ext cx="4343400" cy="3477875"/>
          </a:xfrm>
          <a:prstGeom prst="rect">
            <a:avLst/>
          </a:prstGeom>
          <a:noFill/>
        </p:spPr>
        <p:txBody>
          <a:bodyPr wrap="square" rtlCol="0">
            <a:spAutoFit/>
          </a:bodyPr>
          <a:lstStyle/>
          <a:p>
            <a:pPr algn="ctr"/>
            <a:r>
              <a:rPr lang="en-US" sz="4800" dirty="0">
                <a:latin typeface="David" pitchFamily="34" charset="-79"/>
                <a:cs typeface="David" pitchFamily="34" charset="-79"/>
              </a:rPr>
              <a:t>A woman, who was a sinner, knew Jesus was at Simon’s</a:t>
            </a:r>
          </a:p>
          <a:p>
            <a:pPr algn="ctr"/>
            <a:r>
              <a:rPr lang="en-US" sz="2800" dirty="0">
                <a:latin typeface="David" pitchFamily="34" charset="-79"/>
                <a:cs typeface="David" pitchFamily="34" charset="-79"/>
              </a:rPr>
              <a:t>Luke 7:37</a:t>
            </a:r>
          </a:p>
        </p:txBody>
      </p:sp>
      <p:pic>
        <p:nvPicPr>
          <p:cNvPr id="7" name="Picture 2" descr="http://onepassiononedevotion.files.wordpress.com/2010/06/forgiven1.jpg"/>
          <p:cNvPicPr>
            <a:picLocks noChangeAspect="1" noChangeArrowheads="1"/>
          </p:cNvPicPr>
          <p:nvPr/>
        </p:nvPicPr>
        <p:blipFill>
          <a:blip r:embed="rId2" cstate="print"/>
          <a:srcRect r="2222" b="15543"/>
          <a:stretch>
            <a:fillRect/>
          </a:stretch>
        </p:blipFill>
        <p:spPr bwMode="auto">
          <a:xfrm>
            <a:off x="5257800" y="3810000"/>
            <a:ext cx="4191000" cy="2743200"/>
          </a:xfrm>
          <a:prstGeom prst="rect">
            <a:avLst/>
          </a:prstGeom>
          <a:noFill/>
        </p:spPr>
      </p:pic>
      <p:pic>
        <p:nvPicPr>
          <p:cNvPr id="8" name="Picture 7" descr="images[10].jpg"/>
          <p:cNvPicPr>
            <a:picLocks noChangeAspect="1"/>
          </p:cNvPicPr>
          <p:nvPr/>
        </p:nvPicPr>
        <p:blipFill>
          <a:blip r:embed="rId3" cstate="print"/>
          <a:stretch>
            <a:fillRect/>
          </a:stretch>
        </p:blipFill>
        <p:spPr>
          <a:xfrm>
            <a:off x="2286000" y="457200"/>
            <a:ext cx="2435400" cy="3124200"/>
          </a:xfrm>
          <a:prstGeom prst="rect">
            <a:avLst/>
          </a:prstGeom>
        </p:spPr>
      </p:pic>
    </p:spTree>
    <p:extLst>
      <p:ext uri="{BB962C8B-B14F-4D97-AF65-F5344CB8AC3E}">
        <p14:creationId xmlns:p14="http://schemas.microsoft.com/office/powerpoint/2010/main" val="248296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1671" y="304801"/>
            <a:ext cx="5275729" cy="2739211"/>
          </a:xfrm>
          <a:prstGeom prst="rect">
            <a:avLst/>
          </a:prstGeom>
          <a:noFill/>
        </p:spPr>
        <p:txBody>
          <a:bodyPr wrap="square" rtlCol="0">
            <a:spAutoFit/>
          </a:bodyPr>
          <a:lstStyle/>
          <a:p>
            <a:pPr algn="ctr"/>
            <a:r>
              <a:rPr lang="en-US" sz="4800" dirty="0">
                <a:latin typeface="David" pitchFamily="34" charset="-79"/>
                <a:cs typeface="David" pitchFamily="34" charset="-79"/>
              </a:rPr>
              <a:t>She brought an alabaster box of Ointment</a:t>
            </a:r>
          </a:p>
          <a:p>
            <a:pPr algn="ctr"/>
            <a:r>
              <a:rPr lang="en-US" sz="2800" dirty="0">
                <a:latin typeface="David" pitchFamily="34" charset="-79"/>
                <a:cs typeface="David" pitchFamily="34" charset="-79"/>
              </a:rPr>
              <a:t>Luke 7:37</a:t>
            </a:r>
          </a:p>
        </p:txBody>
      </p:sp>
      <p:pic>
        <p:nvPicPr>
          <p:cNvPr id="29698" name="Picture 2" descr="http://i.ytimg.com/vi/MDEzzzIPJVM/0.jpg"/>
          <p:cNvPicPr>
            <a:picLocks noChangeAspect="1" noChangeArrowheads="1"/>
          </p:cNvPicPr>
          <p:nvPr/>
        </p:nvPicPr>
        <p:blipFill>
          <a:blip r:embed="rId2" cstate="print"/>
          <a:srcRect l="6667" t="2222" r="6667" b="4444"/>
          <a:stretch>
            <a:fillRect/>
          </a:stretch>
        </p:blipFill>
        <p:spPr bwMode="auto">
          <a:xfrm>
            <a:off x="5943600" y="990600"/>
            <a:ext cx="3962400" cy="3200400"/>
          </a:xfrm>
          <a:prstGeom prst="rect">
            <a:avLst/>
          </a:prstGeom>
          <a:noFill/>
        </p:spPr>
      </p:pic>
      <p:pic>
        <p:nvPicPr>
          <p:cNvPr id="29700" name="Picture 4" descr="http://www.marianland.com/goldsch2/MO8A7b.jpg"/>
          <p:cNvPicPr>
            <a:picLocks noChangeAspect="1" noChangeArrowheads="1"/>
          </p:cNvPicPr>
          <p:nvPr/>
        </p:nvPicPr>
        <p:blipFill>
          <a:blip r:embed="rId3" cstate="print"/>
          <a:srcRect/>
          <a:stretch>
            <a:fillRect/>
          </a:stretch>
        </p:blipFill>
        <p:spPr bwMode="auto">
          <a:xfrm>
            <a:off x="2514600" y="3733801"/>
            <a:ext cx="2438400" cy="2584705"/>
          </a:xfrm>
          <a:prstGeom prst="rect">
            <a:avLst/>
          </a:prstGeom>
          <a:noFill/>
        </p:spPr>
      </p:pic>
    </p:spTree>
    <p:extLst>
      <p:ext uri="{BB962C8B-B14F-4D97-AF65-F5344CB8AC3E}">
        <p14:creationId xmlns:p14="http://schemas.microsoft.com/office/powerpoint/2010/main" val="270546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Jesus at the house of Simon the Pharisee - William Brassey Hole - www.orientalism-in-art.org"/>
          <p:cNvPicPr>
            <a:picLocks noChangeAspect="1" noChangeArrowheads="1"/>
          </p:cNvPicPr>
          <p:nvPr/>
        </p:nvPicPr>
        <p:blipFill>
          <a:blip r:embed="rId2" cstate="print"/>
          <a:srcRect l="2116" t="15296" r="4758" b="14340"/>
          <a:stretch>
            <a:fillRect/>
          </a:stretch>
        </p:blipFill>
        <p:spPr bwMode="auto">
          <a:xfrm>
            <a:off x="6324599" y="3230492"/>
            <a:ext cx="3352800" cy="3505200"/>
          </a:xfrm>
          <a:prstGeom prst="rect">
            <a:avLst/>
          </a:prstGeom>
          <a:noFill/>
        </p:spPr>
      </p:pic>
      <p:pic>
        <p:nvPicPr>
          <p:cNvPr id="6" name="Picture 5" descr="imagesCAX8JZEU.jpg"/>
          <p:cNvPicPr>
            <a:picLocks noChangeAspect="1"/>
          </p:cNvPicPr>
          <p:nvPr/>
        </p:nvPicPr>
        <p:blipFill>
          <a:blip r:embed="rId3" cstate="print"/>
          <a:stretch>
            <a:fillRect/>
          </a:stretch>
        </p:blipFill>
        <p:spPr>
          <a:xfrm>
            <a:off x="1905001" y="304800"/>
            <a:ext cx="2810433" cy="3254186"/>
          </a:xfrm>
          <a:prstGeom prst="rect">
            <a:avLst/>
          </a:prstGeom>
        </p:spPr>
      </p:pic>
      <p:sp>
        <p:nvSpPr>
          <p:cNvPr id="7" name="TextBox 6"/>
          <p:cNvSpPr txBox="1"/>
          <p:nvPr/>
        </p:nvSpPr>
        <p:spPr>
          <a:xfrm>
            <a:off x="4715435" y="523726"/>
            <a:ext cx="6571129" cy="2739211"/>
          </a:xfrm>
          <a:prstGeom prst="rect">
            <a:avLst/>
          </a:prstGeom>
          <a:noFill/>
        </p:spPr>
        <p:txBody>
          <a:bodyPr wrap="square" rtlCol="0">
            <a:spAutoFit/>
          </a:bodyPr>
          <a:lstStyle/>
          <a:p>
            <a:pPr algn="ctr"/>
            <a:r>
              <a:rPr lang="en-US" sz="4800" dirty="0">
                <a:latin typeface="David" pitchFamily="34" charset="-79"/>
                <a:cs typeface="David" pitchFamily="34" charset="-79"/>
              </a:rPr>
              <a:t>She stood at his feet and began to wash them</a:t>
            </a:r>
          </a:p>
          <a:p>
            <a:pPr algn="ctr"/>
            <a:r>
              <a:rPr lang="en-US" sz="2800" dirty="0">
                <a:latin typeface="David" pitchFamily="34" charset="-79"/>
                <a:cs typeface="David" pitchFamily="34" charset="-79"/>
              </a:rPr>
              <a:t>Luke 7:38</a:t>
            </a:r>
          </a:p>
        </p:txBody>
      </p:sp>
      <p:sp>
        <p:nvSpPr>
          <p:cNvPr id="8" name="TextBox 7"/>
          <p:cNvSpPr txBox="1"/>
          <p:nvPr/>
        </p:nvSpPr>
        <p:spPr>
          <a:xfrm>
            <a:off x="1828800" y="3810000"/>
            <a:ext cx="4343400" cy="2000548"/>
          </a:xfrm>
          <a:prstGeom prst="rect">
            <a:avLst/>
          </a:prstGeom>
          <a:noFill/>
        </p:spPr>
        <p:txBody>
          <a:bodyPr wrap="square" rtlCol="0">
            <a:spAutoFit/>
          </a:bodyPr>
          <a:lstStyle/>
          <a:p>
            <a:pPr algn="ctr"/>
            <a:r>
              <a:rPr lang="en-US" sz="4800" dirty="0">
                <a:latin typeface="David" pitchFamily="34" charset="-79"/>
                <a:cs typeface="David" pitchFamily="34" charset="-79"/>
              </a:rPr>
              <a:t>With her tears…</a:t>
            </a:r>
          </a:p>
          <a:p>
            <a:pPr algn="ctr"/>
            <a:r>
              <a:rPr lang="en-US" sz="2800" dirty="0">
                <a:latin typeface="David" pitchFamily="34" charset="-79"/>
                <a:cs typeface="David" pitchFamily="34" charset="-79"/>
              </a:rPr>
              <a:t>Luke 7:38</a:t>
            </a:r>
          </a:p>
        </p:txBody>
      </p:sp>
    </p:spTree>
    <p:extLst>
      <p:ext uri="{BB962C8B-B14F-4D97-AF65-F5344CB8AC3E}">
        <p14:creationId xmlns:p14="http://schemas.microsoft.com/office/powerpoint/2010/main" val="10937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12192000" cy="6892637"/>
          </a:xfrm>
          <a:prstGeom prst="rect">
            <a:avLst/>
          </a:prstGeom>
          <a:noFill/>
        </p:spPr>
      </p:pic>
      <p:sp>
        <p:nvSpPr>
          <p:cNvPr id="5" name="TextBox 4"/>
          <p:cNvSpPr txBox="1"/>
          <p:nvPr/>
        </p:nvSpPr>
        <p:spPr>
          <a:xfrm>
            <a:off x="0" y="6471028"/>
            <a:ext cx="2286000" cy="369332"/>
          </a:xfrm>
          <a:prstGeom prst="rect">
            <a:avLst/>
          </a:prstGeom>
          <a:noFill/>
        </p:spPr>
        <p:txBody>
          <a:bodyPr wrap="square" rtlCol="0">
            <a:spAutoFit/>
          </a:bodyPr>
          <a:lstStyle/>
          <a:p>
            <a:r>
              <a:rPr lang="en-US" dirty="0">
                <a:solidFill>
                  <a:schemeClr val="bg1"/>
                </a:solidFill>
              </a:rPr>
              <a:t>Luke 7:11-18</a:t>
            </a:r>
          </a:p>
        </p:txBody>
      </p:sp>
      <p:sp>
        <p:nvSpPr>
          <p:cNvPr id="6" name="TextBox 5"/>
          <p:cNvSpPr txBox="1"/>
          <p:nvPr/>
        </p:nvSpPr>
        <p:spPr>
          <a:xfrm>
            <a:off x="0" y="9578"/>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The Compassion of Jesus Christ</a:t>
            </a:r>
          </a:p>
        </p:txBody>
      </p:sp>
      <p:sp>
        <p:nvSpPr>
          <p:cNvPr id="2" name="Rectangle 1"/>
          <p:cNvSpPr/>
          <p:nvPr/>
        </p:nvSpPr>
        <p:spPr>
          <a:xfrm>
            <a:off x="620084" y="1101067"/>
            <a:ext cx="6096000" cy="954107"/>
          </a:xfrm>
          <a:prstGeom prst="rect">
            <a:avLst/>
          </a:prstGeom>
        </p:spPr>
        <p:txBody>
          <a:bodyPr>
            <a:spAutoFit/>
          </a:bodyPr>
          <a:lstStyle/>
          <a:p>
            <a:pPr fontAlgn="base"/>
            <a:r>
              <a:rPr lang="en-US" sz="2800" b="1" dirty="0">
                <a:solidFill>
                  <a:schemeClr val="bg1"/>
                </a:solidFill>
              </a:rPr>
              <a:t>Jesus Christ Restored to Life the Son of a Widow of Nain</a:t>
            </a:r>
          </a:p>
        </p:txBody>
      </p:sp>
      <p:sp>
        <p:nvSpPr>
          <p:cNvPr id="3" name="Rectangle 2"/>
          <p:cNvSpPr/>
          <p:nvPr/>
        </p:nvSpPr>
        <p:spPr>
          <a:xfrm>
            <a:off x="5352468" y="2476241"/>
            <a:ext cx="5126192" cy="1631216"/>
          </a:xfrm>
          <a:prstGeom prst="rect">
            <a:avLst/>
          </a:prstGeom>
        </p:spPr>
        <p:txBody>
          <a:bodyPr wrap="square">
            <a:spAutoFit/>
          </a:bodyPr>
          <a:lstStyle/>
          <a:p>
            <a:r>
              <a:rPr lang="en-US" sz="2000" dirty="0">
                <a:solidFill>
                  <a:schemeClr val="bg1"/>
                </a:solidFill>
              </a:rPr>
              <a:t>The young man was “the only son of his mother, and she was a widow”.</a:t>
            </a:r>
          </a:p>
          <a:p>
            <a:endParaRPr lang="en-US" sz="2000" dirty="0">
              <a:solidFill>
                <a:schemeClr val="bg1"/>
              </a:solidFill>
            </a:endParaRPr>
          </a:p>
          <a:p>
            <a:r>
              <a:rPr lang="en-US" sz="2000" dirty="0">
                <a:solidFill>
                  <a:schemeClr val="bg1"/>
                </a:solidFill>
              </a:rPr>
              <a:t>The loss of her only son meant that the widow was left without means of temporal support. </a:t>
            </a:r>
          </a:p>
        </p:txBody>
      </p:sp>
      <p:grpSp>
        <p:nvGrpSpPr>
          <p:cNvPr id="7" name="Group 6"/>
          <p:cNvGrpSpPr/>
          <p:nvPr/>
        </p:nvGrpSpPr>
        <p:grpSpPr>
          <a:xfrm>
            <a:off x="8008186" y="4107457"/>
            <a:ext cx="3829288" cy="2782723"/>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46591" y="4788447"/>
              <a:ext cx="2437759" cy="1569660"/>
            </a:xfrm>
            <a:prstGeom prst="rect">
              <a:avLst/>
            </a:prstGeom>
          </p:spPr>
          <p:txBody>
            <a:bodyPr wrap="square">
              <a:spAutoFit/>
            </a:bodyPr>
            <a:lstStyle/>
            <a:p>
              <a:pPr algn="ctr"/>
              <a:r>
                <a:rPr lang="en-US" sz="1600" b="1" dirty="0"/>
                <a:t>We can follow Jesus Christ’s example by demonstrating compassion for others and ministering to their unspoken needs</a:t>
              </a:r>
              <a:endParaRPr lang="en-US" sz="1600" dirty="0"/>
            </a:p>
          </p:txBody>
        </p:sp>
      </p:grpSp>
      <p:grpSp>
        <p:nvGrpSpPr>
          <p:cNvPr id="26" name="Group 25"/>
          <p:cNvGrpSpPr/>
          <p:nvPr/>
        </p:nvGrpSpPr>
        <p:grpSpPr>
          <a:xfrm>
            <a:off x="597652" y="2415888"/>
            <a:ext cx="4286250" cy="3350785"/>
            <a:chOff x="597652" y="2415888"/>
            <a:chExt cx="4286250" cy="3350785"/>
          </a:xfrm>
        </p:grpSpPr>
        <p:pic>
          <p:nvPicPr>
            <p:cNvPr id="4" name="Picture 2" descr="Christ Raises the Son of the Widow of N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52" y="2415888"/>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0084" y="5489674"/>
              <a:ext cx="4263818" cy="276999"/>
            </a:xfrm>
            <a:prstGeom prst="rect">
              <a:avLst/>
            </a:prstGeom>
          </p:spPr>
          <p:txBody>
            <a:bodyPr wrap="square">
              <a:spAutoFit/>
            </a:bodyPr>
            <a:lstStyle/>
            <a:p>
              <a:r>
                <a:rPr lang="en-US" sz="1200" dirty="0">
                  <a:solidFill>
                    <a:schemeClr val="bg1"/>
                  </a:solidFill>
                  <a:latin typeface="Open Sans"/>
                </a:rPr>
                <a:t>Robert T. Barrett</a:t>
              </a:r>
              <a:endParaRPr lang="en-US" sz="1200" dirty="0">
                <a:solidFill>
                  <a:schemeClr val="bg1"/>
                </a:solidFill>
              </a:endParaRPr>
            </a:p>
          </p:txBody>
        </p:sp>
      </p:grpSp>
      <p:sp>
        <p:nvSpPr>
          <p:cNvPr id="27" name="Rectangle 26"/>
          <p:cNvSpPr/>
          <p:nvPr/>
        </p:nvSpPr>
        <p:spPr>
          <a:xfrm>
            <a:off x="5330420" y="1739722"/>
            <a:ext cx="6442789" cy="369332"/>
          </a:xfrm>
          <a:prstGeom prst="rect">
            <a:avLst/>
          </a:prstGeom>
        </p:spPr>
        <p:txBody>
          <a:bodyPr wrap="none">
            <a:spAutoFit/>
          </a:bodyPr>
          <a:lstStyle/>
          <a:p>
            <a:r>
              <a:rPr lang="en-US" b="1" dirty="0">
                <a:solidFill>
                  <a:schemeClr val="bg1"/>
                </a:solidFill>
                <a:latin typeface="Open Sans"/>
              </a:rPr>
              <a:t>A bier is a coffin or the stand on which a coffin is placed.)</a:t>
            </a:r>
            <a:endParaRPr lang="en-US" b="1" dirty="0">
              <a:solidFill>
                <a:schemeClr val="bg1"/>
              </a:solidFill>
            </a:endParaRPr>
          </a:p>
        </p:txBody>
      </p:sp>
    </p:spTree>
    <p:extLst>
      <p:ext uri="{BB962C8B-B14F-4D97-AF65-F5344CB8AC3E}">
        <p14:creationId xmlns:p14="http://schemas.microsoft.com/office/powerpoint/2010/main" val="328676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24400" y="304801"/>
            <a:ext cx="5486400" cy="4524315"/>
          </a:xfrm>
          <a:prstGeom prst="rect">
            <a:avLst/>
          </a:prstGeom>
          <a:noFill/>
        </p:spPr>
        <p:txBody>
          <a:bodyPr wrap="square" rtlCol="0">
            <a:spAutoFit/>
          </a:bodyPr>
          <a:lstStyle/>
          <a:p>
            <a:pPr algn="ctr"/>
            <a:r>
              <a:rPr lang="en-US" sz="4800" dirty="0">
                <a:latin typeface="David" pitchFamily="34" charset="-79"/>
                <a:cs typeface="David" pitchFamily="34" charset="-79"/>
              </a:rPr>
              <a:t>Her tears were collected and save….</a:t>
            </a:r>
          </a:p>
          <a:p>
            <a:pPr algn="ctr"/>
            <a:endParaRPr lang="en-US" sz="4800" dirty="0">
              <a:latin typeface="David" pitchFamily="34" charset="-79"/>
              <a:cs typeface="David" pitchFamily="34" charset="-79"/>
            </a:endParaRPr>
          </a:p>
          <a:p>
            <a:pPr algn="ctr"/>
            <a:r>
              <a:rPr lang="en-US" sz="4800" dirty="0">
                <a:latin typeface="David" pitchFamily="34" charset="-79"/>
                <a:cs typeface="David" pitchFamily="34" charset="-79"/>
              </a:rPr>
              <a:t>They were tears of repentance</a:t>
            </a:r>
            <a:endParaRPr lang="en-US" sz="2800" dirty="0">
              <a:latin typeface="David" pitchFamily="34" charset="-79"/>
              <a:cs typeface="David" pitchFamily="34" charset="-79"/>
            </a:endParaRPr>
          </a:p>
        </p:txBody>
      </p:sp>
      <p:pic>
        <p:nvPicPr>
          <p:cNvPr id="10" name="Picture 9" descr="imagesCA371MR5.jpg"/>
          <p:cNvPicPr>
            <a:picLocks noChangeAspect="1"/>
          </p:cNvPicPr>
          <p:nvPr/>
        </p:nvPicPr>
        <p:blipFill>
          <a:blip r:embed="rId2" cstate="print"/>
          <a:stretch>
            <a:fillRect/>
          </a:stretch>
        </p:blipFill>
        <p:spPr>
          <a:xfrm>
            <a:off x="2057400" y="4090452"/>
            <a:ext cx="3508744" cy="2095500"/>
          </a:xfrm>
          <a:prstGeom prst="rect">
            <a:avLst/>
          </a:prstGeom>
        </p:spPr>
      </p:pic>
    </p:spTree>
    <p:extLst>
      <p:ext uri="{BB962C8B-B14F-4D97-AF65-F5344CB8AC3E}">
        <p14:creationId xmlns:p14="http://schemas.microsoft.com/office/powerpoint/2010/main" val="8748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0"/>
            <a:ext cx="5181600" cy="3970318"/>
          </a:xfrm>
          <a:prstGeom prst="rect">
            <a:avLst/>
          </a:prstGeom>
          <a:noFill/>
        </p:spPr>
        <p:txBody>
          <a:bodyPr wrap="square" rtlCol="0">
            <a:spAutoFit/>
          </a:bodyPr>
          <a:lstStyle/>
          <a:p>
            <a:pPr algn="ctr"/>
            <a:r>
              <a:rPr lang="en-US" sz="4400" dirty="0">
                <a:latin typeface="David" pitchFamily="34" charset="-79"/>
                <a:cs typeface="David" pitchFamily="34" charset="-79"/>
              </a:rPr>
              <a:t>“Thou </a:t>
            </a:r>
            <a:r>
              <a:rPr lang="en-US" sz="4400" dirty="0" err="1">
                <a:latin typeface="David" pitchFamily="34" charset="-79"/>
                <a:cs typeface="David" pitchFamily="34" charset="-79"/>
              </a:rPr>
              <a:t>tellest</a:t>
            </a:r>
            <a:r>
              <a:rPr lang="en-US" sz="4400" dirty="0">
                <a:latin typeface="David" pitchFamily="34" charset="-79"/>
                <a:cs typeface="David" pitchFamily="34" charset="-79"/>
              </a:rPr>
              <a:t> my wanderings: put thou my tears into a bottle; are they not in thy book?”</a:t>
            </a:r>
          </a:p>
          <a:p>
            <a:pPr algn="ctr"/>
            <a:r>
              <a:rPr lang="en-US" sz="3200" dirty="0">
                <a:latin typeface="David" pitchFamily="34" charset="-79"/>
                <a:cs typeface="David" pitchFamily="34" charset="-79"/>
              </a:rPr>
              <a:t>Psalms 56:8</a:t>
            </a:r>
          </a:p>
        </p:txBody>
      </p:sp>
      <p:pic>
        <p:nvPicPr>
          <p:cNvPr id="9" name="Picture 2" descr="https://encrypted-tbn2.gstatic.com/images?q=tbn:ANd9GcT4Bu4BuPPVlgfxvlhdh-6-hKPXyn0wmY67i5zl8826EMEdpjwWew"/>
          <p:cNvPicPr>
            <a:picLocks noChangeAspect="1" noChangeArrowheads="1"/>
          </p:cNvPicPr>
          <p:nvPr/>
        </p:nvPicPr>
        <p:blipFill>
          <a:blip r:embed="rId2" cstate="print"/>
          <a:srcRect/>
          <a:stretch>
            <a:fillRect/>
          </a:stretch>
        </p:blipFill>
        <p:spPr bwMode="auto">
          <a:xfrm>
            <a:off x="7848600" y="4191000"/>
            <a:ext cx="1885950" cy="2428876"/>
          </a:xfrm>
          <a:prstGeom prst="rect">
            <a:avLst/>
          </a:prstGeom>
          <a:noFill/>
        </p:spPr>
      </p:pic>
      <p:pic>
        <p:nvPicPr>
          <p:cNvPr id="10" name="Picture 4" descr="https://encrypted-tbn1.gstatic.com/images?q=tbn:ANd9GcRq-YPPY8V5p5eRBX13rzoro8bzsxqTKmwzCm-tERQOsHj9orTE9g"/>
          <p:cNvPicPr>
            <a:picLocks noChangeAspect="1" noChangeArrowheads="1"/>
          </p:cNvPicPr>
          <p:nvPr/>
        </p:nvPicPr>
        <p:blipFill>
          <a:blip r:embed="rId3" cstate="print"/>
          <a:srcRect/>
          <a:stretch>
            <a:fillRect/>
          </a:stretch>
        </p:blipFill>
        <p:spPr bwMode="auto">
          <a:xfrm>
            <a:off x="940739" y="1714226"/>
            <a:ext cx="4176421" cy="3185130"/>
          </a:xfrm>
          <a:prstGeom prst="rect">
            <a:avLst/>
          </a:prstGeom>
          <a:noFill/>
        </p:spPr>
      </p:pic>
      <p:sp>
        <p:nvSpPr>
          <p:cNvPr id="12" name="TextBox 11"/>
          <p:cNvSpPr txBox="1"/>
          <p:nvPr/>
        </p:nvSpPr>
        <p:spPr>
          <a:xfrm>
            <a:off x="1524000" y="5288340"/>
            <a:ext cx="5867400" cy="1569660"/>
          </a:xfrm>
          <a:prstGeom prst="rect">
            <a:avLst/>
          </a:prstGeom>
          <a:noFill/>
        </p:spPr>
        <p:txBody>
          <a:bodyPr wrap="square" rtlCol="0">
            <a:spAutoFit/>
          </a:bodyPr>
          <a:lstStyle/>
          <a:p>
            <a:pPr algn="ctr"/>
            <a:r>
              <a:rPr lang="en-US" sz="4800" dirty="0">
                <a:latin typeface="David" pitchFamily="34" charset="-79"/>
                <a:cs typeface="David" pitchFamily="34" charset="-79"/>
              </a:rPr>
              <a:t>King David during a time of distress…</a:t>
            </a:r>
            <a:endParaRPr lang="en-US" sz="3200" dirty="0">
              <a:latin typeface="David" pitchFamily="34" charset="-79"/>
              <a:cs typeface="David" pitchFamily="34" charset="-79"/>
            </a:endParaRPr>
          </a:p>
        </p:txBody>
      </p:sp>
      <p:sp>
        <p:nvSpPr>
          <p:cNvPr id="15" name="TextBox 14"/>
          <p:cNvSpPr txBox="1"/>
          <p:nvPr/>
        </p:nvSpPr>
        <p:spPr>
          <a:xfrm>
            <a:off x="1524000" y="1"/>
            <a:ext cx="3962400" cy="1323439"/>
          </a:xfrm>
          <a:prstGeom prst="rect">
            <a:avLst/>
          </a:prstGeom>
          <a:noFill/>
        </p:spPr>
        <p:txBody>
          <a:bodyPr wrap="square" rtlCol="0">
            <a:spAutoFit/>
          </a:bodyPr>
          <a:lstStyle/>
          <a:p>
            <a:pPr algn="ctr"/>
            <a:r>
              <a:rPr lang="en-US" sz="4000" dirty="0">
                <a:latin typeface="David" pitchFamily="34" charset="-79"/>
                <a:cs typeface="David" pitchFamily="34" charset="-79"/>
              </a:rPr>
              <a:t>Tears in the </a:t>
            </a:r>
          </a:p>
          <a:p>
            <a:pPr algn="ctr"/>
            <a:r>
              <a:rPr lang="en-US" sz="4000" dirty="0">
                <a:latin typeface="David" pitchFamily="34" charset="-79"/>
                <a:cs typeface="David" pitchFamily="34" charset="-79"/>
              </a:rPr>
              <a:t>Old Testament</a:t>
            </a:r>
          </a:p>
        </p:txBody>
      </p:sp>
    </p:spTree>
    <p:extLst>
      <p:ext uri="{BB962C8B-B14F-4D97-AF65-F5344CB8AC3E}">
        <p14:creationId xmlns:p14="http://schemas.microsoft.com/office/powerpoint/2010/main" val="28427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4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7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21941" y="784411"/>
            <a:ext cx="5867400" cy="3785652"/>
          </a:xfrm>
          <a:prstGeom prst="rect">
            <a:avLst/>
          </a:prstGeom>
          <a:noFill/>
        </p:spPr>
        <p:txBody>
          <a:bodyPr wrap="square" rtlCol="0">
            <a:spAutoFit/>
          </a:bodyPr>
          <a:lstStyle/>
          <a:p>
            <a:pPr algn="ctr"/>
            <a:r>
              <a:rPr lang="en-US" sz="4800" dirty="0">
                <a:latin typeface="David" pitchFamily="34" charset="-79"/>
                <a:cs typeface="David" pitchFamily="34" charset="-79"/>
              </a:rPr>
              <a:t>Tear Bottles in the East were made of skin…but any bottles were used to collect tears</a:t>
            </a:r>
            <a:endParaRPr lang="en-US" sz="3200" dirty="0">
              <a:latin typeface="David" pitchFamily="34" charset="-79"/>
              <a:cs typeface="David" pitchFamily="34" charset="-79"/>
            </a:endParaRPr>
          </a:p>
        </p:txBody>
      </p:sp>
      <p:pic>
        <p:nvPicPr>
          <p:cNvPr id="5" name="Picture 6" descr="https://encrypted-tbn0.gstatic.com/images?q=tbn:ANd9GcTweQMkaUhp-7jkO0rvkPuexuGe8ghYlwbQ6nwiCD2OEjoLxeYzVA"/>
          <p:cNvPicPr>
            <a:picLocks noChangeAspect="1" noChangeArrowheads="1"/>
          </p:cNvPicPr>
          <p:nvPr/>
        </p:nvPicPr>
        <p:blipFill>
          <a:blip r:embed="rId2" cstate="print"/>
          <a:srcRect/>
          <a:stretch>
            <a:fillRect/>
          </a:stretch>
        </p:blipFill>
        <p:spPr bwMode="auto">
          <a:xfrm>
            <a:off x="372035" y="2433253"/>
            <a:ext cx="4042964" cy="3028323"/>
          </a:xfrm>
          <a:prstGeom prst="rect">
            <a:avLst/>
          </a:prstGeom>
          <a:noFill/>
        </p:spPr>
      </p:pic>
      <p:sp>
        <p:nvSpPr>
          <p:cNvPr id="6" name="Rectangle 5"/>
          <p:cNvSpPr/>
          <p:nvPr/>
        </p:nvSpPr>
        <p:spPr>
          <a:xfrm>
            <a:off x="935746" y="5575012"/>
            <a:ext cx="2915542" cy="584775"/>
          </a:xfrm>
          <a:prstGeom prst="rect">
            <a:avLst/>
          </a:prstGeom>
        </p:spPr>
        <p:txBody>
          <a:bodyPr wrap="none">
            <a:spAutoFit/>
          </a:bodyPr>
          <a:lstStyle/>
          <a:p>
            <a:r>
              <a:rPr lang="en-US" sz="3200" dirty="0"/>
              <a:t>“ lachrymatory" </a:t>
            </a:r>
          </a:p>
        </p:txBody>
      </p:sp>
    </p:spTree>
    <p:extLst>
      <p:ext uri="{BB962C8B-B14F-4D97-AF65-F5344CB8AC3E}">
        <p14:creationId xmlns:p14="http://schemas.microsoft.com/office/powerpoint/2010/main" val="1350036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399" y="838201"/>
            <a:ext cx="6212541" cy="4524315"/>
          </a:xfrm>
          <a:prstGeom prst="rect">
            <a:avLst/>
          </a:prstGeom>
          <a:noFill/>
        </p:spPr>
        <p:txBody>
          <a:bodyPr wrap="square" rtlCol="0">
            <a:spAutoFit/>
          </a:bodyPr>
          <a:lstStyle/>
          <a:p>
            <a:pPr algn="ctr"/>
            <a:r>
              <a:rPr lang="en-US" sz="4800" dirty="0">
                <a:latin typeface="David" pitchFamily="34" charset="-79"/>
                <a:cs typeface="David" pitchFamily="34" charset="-79"/>
              </a:rPr>
              <a:t>These “lachrymatory” bottles have been found in ancient tombs but the bottles only have dust in them</a:t>
            </a:r>
            <a:endParaRPr lang="en-US" sz="3200" dirty="0">
              <a:latin typeface="David" pitchFamily="34" charset="-79"/>
              <a:cs typeface="David" pitchFamily="34" charset="-79"/>
            </a:endParaRPr>
          </a:p>
        </p:txBody>
      </p:sp>
      <p:pic>
        <p:nvPicPr>
          <p:cNvPr id="33794" name="Picture 2" descr="http://www.globusjourneys.com/Common/Images/Destinations/petra.jpg"/>
          <p:cNvPicPr>
            <a:picLocks noChangeAspect="1" noChangeArrowheads="1"/>
          </p:cNvPicPr>
          <p:nvPr/>
        </p:nvPicPr>
        <p:blipFill>
          <a:blip r:embed="rId2" cstate="print"/>
          <a:srcRect/>
          <a:stretch>
            <a:fillRect/>
          </a:stretch>
        </p:blipFill>
        <p:spPr bwMode="auto">
          <a:xfrm>
            <a:off x="1905000" y="1676400"/>
            <a:ext cx="3467100" cy="3467100"/>
          </a:xfrm>
          <a:prstGeom prst="rect">
            <a:avLst/>
          </a:prstGeom>
          <a:noFill/>
        </p:spPr>
      </p:pic>
    </p:spTree>
    <p:extLst>
      <p:ext uri="{BB962C8B-B14F-4D97-AF65-F5344CB8AC3E}">
        <p14:creationId xmlns:p14="http://schemas.microsoft.com/office/powerpoint/2010/main" val="90272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45423" y="797510"/>
            <a:ext cx="5867400" cy="5262979"/>
          </a:xfrm>
          <a:prstGeom prst="rect">
            <a:avLst/>
          </a:prstGeom>
          <a:noFill/>
        </p:spPr>
        <p:txBody>
          <a:bodyPr wrap="square" rtlCol="0">
            <a:spAutoFit/>
          </a:bodyPr>
          <a:lstStyle/>
          <a:p>
            <a:pPr algn="ctr"/>
            <a:r>
              <a:rPr lang="en-US" sz="4800" dirty="0">
                <a:latin typeface="David" pitchFamily="34" charset="-79"/>
                <a:cs typeface="David" pitchFamily="34" charset="-79"/>
              </a:rPr>
              <a:t>“Tears were collected as a custom during times of calamity and sorrow, and preserved in small bottles.”</a:t>
            </a:r>
            <a:endParaRPr lang="en-US" sz="3200" dirty="0">
              <a:latin typeface="David" pitchFamily="34" charset="-79"/>
              <a:cs typeface="David" pitchFamily="34" charset="-79"/>
            </a:endParaRPr>
          </a:p>
        </p:txBody>
      </p:sp>
      <p:pic>
        <p:nvPicPr>
          <p:cNvPr id="6" name="Picture 2" descr="http://poetscircle.files.wordpress.com/2011/09/tears.jpg?w=199&amp;h=300">
            <a:hlinkClick r:id="rId2"/>
          </p:cNvPr>
          <p:cNvPicPr>
            <a:picLocks noChangeAspect="1" noChangeArrowheads="1"/>
          </p:cNvPicPr>
          <p:nvPr/>
        </p:nvPicPr>
        <p:blipFill>
          <a:blip r:embed="rId3" cstate="print"/>
          <a:srcRect/>
          <a:stretch>
            <a:fillRect/>
          </a:stretch>
        </p:blipFill>
        <p:spPr bwMode="auto">
          <a:xfrm>
            <a:off x="726141" y="596154"/>
            <a:ext cx="3523130" cy="5311251"/>
          </a:xfrm>
          <a:prstGeom prst="rect">
            <a:avLst/>
          </a:prstGeom>
          <a:noFill/>
        </p:spPr>
      </p:pic>
    </p:spTree>
    <p:extLst>
      <p:ext uri="{BB962C8B-B14F-4D97-AF65-F5344CB8AC3E}">
        <p14:creationId xmlns:p14="http://schemas.microsoft.com/office/powerpoint/2010/main" val="72511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75764" y="3239006"/>
            <a:ext cx="10040471" cy="3046988"/>
          </a:xfrm>
          <a:prstGeom prst="rect">
            <a:avLst/>
          </a:prstGeom>
          <a:noFill/>
        </p:spPr>
        <p:txBody>
          <a:bodyPr wrap="square" rtlCol="0">
            <a:spAutoFit/>
          </a:bodyPr>
          <a:lstStyle/>
          <a:p>
            <a:pPr algn="ctr"/>
            <a:r>
              <a:rPr lang="en-US" sz="3200" dirty="0">
                <a:latin typeface="David" pitchFamily="34" charset="-79"/>
                <a:cs typeface="David" pitchFamily="34" charset="-79"/>
              </a:rPr>
              <a:t>The Romans had a custom, that in a time of mourning, such as a funeral, a friend went to one in sorrow, and wiped away the tears from the eyes with a piece of cloth, and squeezed the tears into a small bottle of glass or earth made and preserved, as a memorial of friendship and sorrow.</a:t>
            </a:r>
          </a:p>
        </p:txBody>
      </p:sp>
      <p:pic>
        <p:nvPicPr>
          <p:cNvPr id="11" name="Picture 8" descr="http://1.bp.blogspot.com/-K-4eCWRhj2s/TgYuwZ09M6I/AAAAAAAAAi0/_bXVU4Xt3dw/s320/images-2.jpg"/>
          <p:cNvPicPr>
            <a:picLocks noChangeAspect="1" noChangeArrowheads="1"/>
          </p:cNvPicPr>
          <p:nvPr/>
        </p:nvPicPr>
        <p:blipFill>
          <a:blip r:embed="rId2" cstate="print"/>
          <a:srcRect/>
          <a:stretch>
            <a:fillRect/>
          </a:stretch>
        </p:blipFill>
        <p:spPr bwMode="auto">
          <a:xfrm>
            <a:off x="4128248" y="367553"/>
            <a:ext cx="3356682" cy="2688020"/>
          </a:xfrm>
          <a:prstGeom prst="rect">
            <a:avLst/>
          </a:prstGeom>
          <a:noFill/>
        </p:spPr>
      </p:pic>
    </p:spTree>
    <p:extLst>
      <p:ext uri="{BB962C8B-B14F-4D97-AF65-F5344CB8AC3E}">
        <p14:creationId xmlns:p14="http://schemas.microsoft.com/office/powerpoint/2010/main" val="23004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3753" y="762001"/>
            <a:ext cx="6938681" cy="2062103"/>
          </a:xfrm>
          <a:prstGeom prst="rect">
            <a:avLst/>
          </a:prstGeom>
        </p:spPr>
        <p:txBody>
          <a:bodyPr wrap="square">
            <a:spAutoFit/>
          </a:bodyPr>
          <a:lstStyle/>
          <a:p>
            <a:r>
              <a:rPr lang="en-US" sz="3200" dirty="0">
                <a:latin typeface="David" pitchFamily="34" charset="-79"/>
                <a:cs typeface="David" pitchFamily="34" charset="-79"/>
              </a:rPr>
              <a:t>Sometimes women were even paid to cry into these vessels, as they walked along the mourning procession. </a:t>
            </a:r>
          </a:p>
        </p:txBody>
      </p:sp>
      <p:pic>
        <p:nvPicPr>
          <p:cNvPr id="6" name="Picture 5" descr="tears 3.jpg"/>
          <p:cNvPicPr>
            <a:picLocks noChangeAspect="1"/>
          </p:cNvPicPr>
          <p:nvPr/>
        </p:nvPicPr>
        <p:blipFill>
          <a:blip r:embed="rId2" cstate="print"/>
          <a:stretch>
            <a:fillRect/>
          </a:stretch>
        </p:blipFill>
        <p:spPr>
          <a:xfrm>
            <a:off x="6952128" y="977154"/>
            <a:ext cx="4954493" cy="3715870"/>
          </a:xfrm>
          <a:prstGeom prst="rect">
            <a:avLst/>
          </a:prstGeom>
        </p:spPr>
      </p:pic>
      <p:pic>
        <p:nvPicPr>
          <p:cNvPr id="6146" name="Picture 2" descr="Image result for widow of n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55" y="3429000"/>
            <a:ext cx="4302311" cy="29253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18951" y="4891659"/>
            <a:ext cx="6096000" cy="1815882"/>
          </a:xfrm>
          <a:prstGeom prst="rect">
            <a:avLst/>
          </a:prstGeom>
        </p:spPr>
        <p:txBody>
          <a:bodyPr>
            <a:spAutoFit/>
          </a:bodyPr>
          <a:lstStyle/>
          <a:p>
            <a:r>
              <a:rPr lang="en-US" sz="2800" dirty="0">
                <a:latin typeface="David" pitchFamily="34" charset="-79"/>
                <a:cs typeface="David" pitchFamily="34" charset="-79"/>
              </a:rPr>
              <a:t>Those crying the loudest and producing the most tears received the most compensation, or so the legend goes. </a:t>
            </a:r>
          </a:p>
        </p:txBody>
      </p:sp>
    </p:spTree>
    <p:extLst>
      <p:ext uri="{BB962C8B-B14F-4D97-AF65-F5344CB8AC3E}">
        <p14:creationId xmlns:p14="http://schemas.microsoft.com/office/powerpoint/2010/main" val="26600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3441681"/>
            <a:ext cx="9144000" cy="2246769"/>
          </a:xfrm>
          <a:prstGeom prst="rect">
            <a:avLst/>
          </a:prstGeom>
          <a:noFill/>
        </p:spPr>
        <p:txBody>
          <a:bodyPr wrap="square" rtlCol="0">
            <a:spAutoFit/>
          </a:bodyPr>
          <a:lstStyle/>
          <a:p>
            <a:pPr algn="ctr"/>
            <a:r>
              <a:rPr lang="en-US" sz="2800" dirty="0">
                <a:latin typeface="David" pitchFamily="34" charset="-79"/>
                <a:cs typeface="David" pitchFamily="34" charset="-79"/>
              </a:rPr>
              <a:t>Tear bottles reappeared during the Victorian period of the 19</a:t>
            </a:r>
            <a:r>
              <a:rPr lang="en-US" sz="2800" baseline="30000" dirty="0">
                <a:latin typeface="David" pitchFamily="34" charset="-79"/>
                <a:cs typeface="David" pitchFamily="34" charset="-79"/>
              </a:rPr>
              <a:t>th</a:t>
            </a:r>
            <a:r>
              <a:rPr lang="en-US" sz="2800" dirty="0">
                <a:latin typeface="David" pitchFamily="34" charset="-79"/>
                <a:cs typeface="David" pitchFamily="34" charset="-79"/>
              </a:rPr>
              <a:t> century, when those mourning the loss of loved ones would collect their tears in bottles with special stoppers that allowed the tears to evaporate. When the tears had evaporated, the mourning period would end. </a:t>
            </a:r>
          </a:p>
        </p:txBody>
      </p:sp>
      <p:pic>
        <p:nvPicPr>
          <p:cNvPr id="5" name="Picture 4" descr="woman crying.jpg"/>
          <p:cNvPicPr>
            <a:picLocks noChangeAspect="1"/>
          </p:cNvPicPr>
          <p:nvPr/>
        </p:nvPicPr>
        <p:blipFill>
          <a:blip r:embed="rId2" cstate="print"/>
          <a:stretch>
            <a:fillRect/>
          </a:stretch>
        </p:blipFill>
        <p:spPr>
          <a:xfrm>
            <a:off x="4191001" y="304801"/>
            <a:ext cx="3709219" cy="3082413"/>
          </a:xfrm>
          <a:prstGeom prst="rect">
            <a:avLst/>
          </a:prstGeom>
        </p:spPr>
      </p:pic>
    </p:spTree>
    <p:extLst>
      <p:ext uri="{BB962C8B-B14F-4D97-AF65-F5344CB8AC3E}">
        <p14:creationId xmlns:p14="http://schemas.microsoft.com/office/powerpoint/2010/main" val="3966887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84144" y="3152777"/>
            <a:ext cx="10538012" cy="2862322"/>
          </a:xfrm>
          <a:prstGeom prst="rect">
            <a:avLst/>
          </a:prstGeom>
        </p:spPr>
        <p:txBody>
          <a:bodyPr wrap="square">
            <a:spAutoFit/>
          </a:bodyPr>
          <a:lstStyle/>
          <a:p>
            <a:r>
              <a:rPr lang="en-US" sz="3600" dirty="0">
                <a:latin typeface="David" pitchFamily="34" charset="-79"/>
                <a:cs typeface="David" pitchFamily="34" charset="-79"/>
              </a:rPr>
              <a:t>	In some American Civil war stories were said to have cried into tear bottles and saved them until their husbands returned from battle. Their collected tears would show the men how much they were adored and missed. </a:t>
            </a:r>
          </a:p>
        </p:txBody>
      </p:sp>
      <p:pic>
        <p:nvPicPr>
          <p:cNvPr id="5" name="Picture 4" descr="civil war tears.jpg"/>
          <p:cNvPicPr>
            <a:picLocks noChangeAspect="1"/>
          </p:cNvPicPr>
          <p:nvPr/>
        </p:nvPicPr>
        <p:blipFill>
          <a:blip r:embed="rId2" cstate="print"/>
          <a:stretch>
            <a:fillRect/>
          </a:stretch>
        </p:blipFill>
        <p:spPr>
          <a:xfrm>
            <a:off x="4495800" y="304801"/>
            <a:ext cx="3314700" cy="2543175"/>
          </a:xfrm>
          <a:prstGeom prst="rect">
            <a:avLst/>
          </a:prstGeom>
        </p:spPr>
      </p:pic>
    </p:spTree>
    <p:extLst>
      <p:ext uri="{BB962C8B-B14F-4D97-AF65-F5344CB8AC3E}">
        <p14:creationId xmlns:p14="http://schemas.microsoft.com/office/powerpoint/2010/main" val="1515562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5677710" y="749931"/>
            <a:ext cx="544100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5B5454"/>
                </a:solidFill>
                <a:effectLst/>
                <a:latin typeface="Georgia" pitchFamily="18" charset="0"/>
                <a:ea typeface="Calibri" pitchFamily="34" charset="0"/>
                <a:cs typeface="Times New Roman" pitchFamily="18" charset="0"/>
              </a:rPr>
              <a:t>“There is a sacredness in tears. They are not a mark of weakness, but of power.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rgbClr val="5B5454"/>
              </a:solidFill>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5B5454"/>
                </a:solidFill>
                <a:effectLst/>
                <a:latin typeface="Georgia" pitchFamily="18" charset="0"/>
                <a:ea typeface="Calibri" pitchFamily="34" charset="0"/>
                <a:cs typeface="Times New Roman" pitchFamily="18" charset="0"/>
              </a:rPr>
              <a:t>They speak more eloquently than ten thousand tongues.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rgbClr val="5B5454"/>
              </a:solidFill>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5B5454"/>
                </a:solidFill>
                <a:effectLst/>
                <a:latin typeface="Georgia" pitchFamily="18" charset="0"/>
                <a:ea typeface="Calibri" pitchFamily="34" charset="0"/>
                <a:cs typeface="Times New Roman" pitchFamily="18" charset="0"/>
              </a:rPr>
              <a:t>They are the messengers of overwhelming grief, of deep contrition and of unspeakable love." - </a:t>
            </a:r>
            <a:r>
              <a:rPr kumimoji="0" lang="en-US" sz="1600" b="1" i="0" u="none" strike="noStrike" cap="none" normalizeH="0" baseline="0" dirty="0">
                <a:ln>
                  <a:noFill/>
                </a:ln>
                <a:solidFill>
                  <a:srgbClr val="5B5454"/>
                </a:solidFill>
                <a:effectLst/>
                <a:latin typeface="Georgia" pitchFamily="18" charset="0"/>
                <a:ea typeface="Calibri" pitchFamily="34" charset="0"/>
                <a:cs typeface="Times New Roman" pitchFamily="18" charset="0"/>
              </a:rPr>
              <a:t>WASHINGTON IRVING</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3" descr="http://ushistoryimages.com/images/washington-irving/fullsize/washington-irving-7.jpg"/>
          <p:cNvPicPr>
            <a:picLocks noChangeAspect="1" noChangeArrowheads="1"/>
          </p:cNvPicPr>
          <p:nvPr/>
        </p:nvPicPr>
        <p:blipFill>
          <a:blip r:embed="rId2" cstate="print"/>
          <a:srcRect/>
          <a:stretch>
            <a:fillRect/>
          </a:stretch>
        </p:blipFill>
        <p:spPr bwMode="auto">
          <a:xfrm>
            <a:off x="1549940" y="1095982"/>
            <a:ext cx="3555365" cy="4191000"/>
          </a:xfrm>
          <a:prstGeom prst="rect">
            <a:avLst/>
          </a:prstGeom>
          <a:noFill/>
        </p:spPr>
      </p:pic>
    </p:spTree>
    <p:extLst>
      <p:ext uri="{BB962C8B-B14F-4D97-AF65-F5344CB8AC3E}">
        <p14:creationId xmlns:p14="http://schemas.microsoft.com/office/powerpoint/2010/main" val="151556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12192000" cy="6892637"/>
          </a:xfrm>
          <a:prstGeom prst="rect">
            <a:avLst/>
          </a:prstGeom>
          <a:noFill/>
        </p:spPr>
      </p:pic>
      <p:sp>
        <p:nvSpPr>
          <p:cNvPr id="5" name="TextBox 4"/>
          <p:cNvSpPr txBox="1"/>
          <p:nvPr/>
        </p:nvSpPr>
        <p:spPr>
          <a:xfrm>
            <a:off x="0" y="6471028"/>
            <a:ext cx="2286000" cy="369332"/>
          </a:xfrm>
          <a:prstGeom prst="rect">
            <a:avLst/>
          </a:prstGeom>
          <a:noFill/>
        </p:spPr>
        <p:txBody>
          <a:bodyPr wrap="square" rtlCol="0">
            <a:spAutoFit/>
          </a:bodyPr>
          <a:lstStyle/>
          <a:p>
            <a:r>
              <a:rPr lang="en-US" dirty="0">
                <a:solidFill>
                  <a:schemeClr val="bg1"/>
                </a:solidFill>
              </a:rPr>
              <a:t>Luke 7:11-18</a:t>
            </a:r>
          </a:p>
        </p:txBody>
      </p:sp>
      <p:sp>
        <p:nvSpPr>
          <p:cNvPr id="28" name="Rectangle 27"/>
          <p:cNvSpPr/>
          <p:nvPr/>
        </p:nvSpPr>
        <p:spPr>
          <a:xfrm>
            <a:off x="277906" y="698864"/>
            <a:ext cx="6096000" cy="5016758"/>
          </a:xfrm>
          <a:prstGeom prst="rect">
            <a:avLst/>
          </a:prstGeom>
        </p:spPr>
        <p:txBody>
          <a:bodyPr>
            <a:spAutoFit/>
          </a:bodyPr>
          <a:lstStyle/>
          <a:p>
            <a:pPr fontAlgn="base"/>
            <a:r>
              <a:rPr lang="en-US" sz="2000" dirty="0">
                <a:solidFill>
                  <a:schemeClr val="bg1"/>
                </a:solidFill>
                <a:latin typeface="Open Sans"/>
              </a:rPr>
              <a:t>“Few accounts of the Master’s ministry touch me more than His example of compassion shown to the grieving widow at Nain. …</a:t>
            </a:r>
          </a:p>
          <a:p>
            <a:pPr fontAlgn="base"/>
            <a:endParaRPr lang="en-US" sz="2000" dirty="0">
              <a:solidFill>
                <a:schemeClr val="bg1"/>
              </a:solidFill>
              <a:latin typeface="Open Sans"/>
            </a:endParaRPr>
          </a:p>
          <a:p>
            <a:pPr fontAlgn="base"/>
            <a:r>
              <a:rPr lang="en-US" sz="2000" dirty="0">
                <a:solidFill>
                  <a:schemeClr val="bg1"/>
                </a:solidFill>
                <a:latin typeface="Open Sans"/>
              </a:rPr>
              <a:t>“What power, what tenderness, what compassion did our Master thus demonstrate! We, too, can bless if we will but follow His noble example. Opportunities are everywhere.</a:t>
            </a:r>
          </a:p>
          <a:p>
            <a:pPr fontAlgn="base"/>
            <a:endParaRPr lang="en-US" sz="2000" dirty="0">
              <a:solidFill>
                <a:schemeClr val="bg1"/>
              </a:solidFill>
              <a:latin typeface="Open Sans"/>
            </a:endParaRPr>
          </a:p>
          <a:p>
            <a:pPr fontAlgn="base"/>
            <a:r>
              <a:rPr lang="en-US" sz="2000" dirty="0">
                <a:solidFill>
                  <a:schemeClr val="bg1"/>
                </a:solidFill>
                <a:latin typeface="Open Sans"/>
              </a:rPr>
              <a:t>Needed are eyes to see the pitiable plight and ears to hear the silent pleadings of a broken heart. </a:t>
            </a:r>
          </a:p>
          <a:p>
            <a:pPr fontAlgn="base"/>
            <a:endParaRPr lang="en-US" sz="2000" dirty="0">
              <a:solidFill>
                <a:schemeClr val="bg1"/>
              </a:solidFill>
              <a:latin typeface="Open Sans"/>
            </a:endParaRPr>
          </a:p>
          <a:p>
            <a:pPr fontAlgn="base"/>
            <a:r>
              <a:rPr lang="en-US" sz="2000" dirty="0">
                <a:solidFill>
                  <a:schemeClr val="bg1"/>
                </a:solidFill>
                <a:latin typeface="Open Sans"/>
              </a:rPr>
              <a:t>Yes, and a soul filled with compassion, that we might communicate not only eye to eye or voice to ear but, in the majestic style of the Savior, even heart to heart.”</a:t>
            </a:r>
            <a:endParaRPr lang="en-US" sz="2000" b="0" i="0" dirty="0">
              <a:solidFill>
                <a:schemeClr val="bg1"/>
              </a:solidFill>
              <a:effectLst/>
              <a:latin typeface="Open Sans"/>
            </a:endParaRPr>
          </a:p>
        </p:txBody>
      </p:sp>
      <p:sp>
        <p:nvSpPr>
          <p:cNvPr id="30" name="TextBox 29"/>
          <p:cNvSpPr txBox="1"/>
          <p:nvPr/>
        </p:nvSpPr>
        <p:spPr>
          <a:xfrm>
            <a:off x="9632576" y="6488668"/>
            <a:ext cx="2286000" cy="369332"/>
          </a:xfrm>
          <a:prstGeom prst="rect">
            <a:avLst/>
          </a:prstGeom>
          <a:noFill/>
        </p:spPr>
        <p:txBody>
          <a:bodyPr wrap="square" rtlCol="0">
            <a:spAutoFit/>
          </a:bodyPr>
          <a:lstStyle/>
          <a:p>
            <a:pPr algn="r"/>
            <a:r>
              <a:rPr lang="en-US" dirty="0">
                <a:solidFill>
                  <a:schemeClr val="bg1"/>
                </a:solidFill>
              </a:rPr>
              <a:t>(3)</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939" y="1340941"/>
            <a:ext cx="2673813" cy="3319216"/>
          </a:xfrm>
          <a:prstGeom prst="rect">
            <a:avLst/>
          </a:prstGeom>
        </p:spPr>
      </p:pic>
    </p:spTree>
    <p:extLst>
      <p:ext uri="{BB962C8B-B14F-4D97-AF65-F5344CB8AC3E}">
        <p14:creationId xmlns:p14="http://schemas.microsoft.com/office/powerpoint/2010/main" val="28216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06453" y="1488607"/>
            <a:ext cx="4572000" cy="4401205"/>
          </a:xfrm>
          <a:prstGeom prst="rect">
            <a:avLst/>
          </a:prstGeom>
          <a:noFill/>
        </p:spPr>
        <p:txBody>
          <a:bodyPr wrap="square" rtlCol="0">
            <a:spAutoFit/>
          </a:bodyPr>
          <a:lstStyle/>
          <a:p>
            <a:pPr algn="ctr"/>
            <a:r>
              <a:rPr lang="en-US" sz="4000" i="1" dirty="0">
                <a:latin typeface="David" pitchFamily="34" charset="-79"/>
                <a:cs typeface="David" pitchFamily="34" charset="-79"/>
              </a:rPr>
              <a:t>“…did wipe them with the hairs of her head, and kissed his feet, and anointed them with the ointment.”</a:t>
            </a:r>
          </a:p>
          <a:p>
            <a:pPr algn="ctr"/>
            <a:r>
              <a:rPr lang="en-US" sz="3200" i="1" dirty="0">
                <a:latin typeface="David" pitchFamily="34" charset="-79"/>
                <a:cs typeface="David" pitchFamily="34" charset="-79"/>
              </a:rPr>
              <a:t>Luke 7:38</a:t>
            </a:r>
          </a:p>
        </p:txBody>
      </p:sp>
      <p:pic>
        <p:nvPicPr>
          <p:cNvPr id="7170" name="Picture 2" descr="Image result for tears on jesus fe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1" r="4211" b="4738"/>
          <a:stretch/>
        </p:blipFill>
        <p:spPr bwMode="auto">
          <a:xfrm>
            <a:off x="558987" y="860611"/>
            <a:ext cx="5261348" cy="4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42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4038601"/>
            <a:ext cx="8915400" cy="2431435"/>
          </a:xfrm>
          <a:prstGeom prst="rect">
            <a:avLst/>
          </a:prstGeom>
          <a:noFill/>
        </p:spPr>
        <p:txBody>
          <a:bodyPr wrap="square" rtlCol="0">
            <a:spAutoFit/>
          </a:bodyPr>
          <a:lstStyle/>
          <a:p>
            <a:pPr algn="ctr"/>
            <a:r>
              <a:rPr lang="en-US" sz="4000" dirty="0">
                <a:latin typeface="David" pitchFamily="34" charset="-79"/>
                <a:cs typeface="David" pitchFamily="34" charset="-79"/>
              </a:rPr>
              <a:t>Simon questions Jesus’ letting “a sinner” touch him and Jesus replies with the parable of the two debtors.</a:t>
            </a:r>
          </a:p>
          <a:p>
            <a:pPr algn="ctr"/>
            <a:r>
              <a:rPr lang="en-US" sz="3200" dirty="0">
                <a:latin typeface="David" pitchFamily="34" charset="-79"/>
                <a:cs typeface="David" pitchFamily="34" charset="-79"/>
              </a:rPr>
              <a:t>Luke 7:39-43</a:t>
            </a:r>
          </a:p>
        </p:txBody>
      </p:sp>
      <p:pic>
        <p:nvPicPr>
          <p:cNvPr id="5" name="Picture 2" descr="http://x90.xanga.com/b15f266270635234611889/b185231934.jpg"/>
          <p:cNvPicPr>
            <a:picLocks noChangeAspect="1" noChangeArrowheads="1"/>
          </p:cNvPicPr>
          <p:nvPr/>
        </p:nvPicPr>
        <p:blipFill>
          <a:blip r:embed="rId2" cstate="print"/>
          <a:srcRect/>
          <a:stretch>
            <a:fillRect/>
          </a:stretch>
        </p:blipFill>
        <p:spPr bwMode="auto">
          <a:xfrm>
            <a:off x="2869660" y="393970"/>
            <a:ext cx="6488348" cy="3447374"/>
          </a:xfrm>
          <a:prstGeom prst="rect">
            <a:avLst/>
          </a:prstGeom>
          <a:noFill/>
        </p:spPr>
      </p:pic>
    </p:spTree>
    <p:extLst>
      <p:ext uri="{BB962C8B-B14F-4D97-AF65-F5344CB8AC3E}">
        <p14:creationId xmlns:p14="http://schemas.microsoft.com/office/powerpoint/2010/main" val="3479823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17259" y="4261972"/>
            <a:ext cx="7153835" cy="1938992"/>
          </a:xfrm>
          <a:prstGeom prst="rect">
            <a:avLst/>
          </a:prstGeom>
          <a:noFill/>
        </p:spPr>
        <p:txBody>
          <a:bodyPr wrap="square" rtlCol="0">
            <a:spAutoFit/>
          </a:bodyPr>
          <a:lstStyle/>
          <a:p>
            <a:pPr algn="ctr"/>
            <a:r>
              <a:rPr lang="en-US" sz="4000" dirty="0">
                <a:latin typeface="David" pitchFamily="34" charset="-79"/>
                <a:cs typeface="David" pitchFamily="34" charset="-79"/>
              </a:rPr>
              <a:t>This woman had done what Simon should have done…</a:t>
            </a:r>
          </a:p>
          <a:p>
            <a:pPr algn="ctr"/>
            <a:r>
              <a:rPr lang="en-US" sz="4000" dirty="0">
                <a:latin typeface="David" pitchFamily="34" charset="-79"/>
                <a:cs typeface="David" pitchFamily="34" charset="-79"/>
              </a:rPr>
              <a:t>Luke 7:44-46</a:t>
            </a:r>
          </a:p>
        </p:txBody>
      </p:sp>
      <p:pic>
        <p:nvPicPr>
          <p:cNvPr id="5" name="Picture 2" descr="http://tearsinabottle.files.wordpress.com/2010/06/at-his-feet.jpg"/>
          <p:cNvPicPr>
            <a:picLocks noChangeAspect="1" noChangeArrowheads="1"/>
          </p:cNvPicPr>
          <p:nvPr/>
        </p:nvPicPr>
        <p:blipFill>
          <a:blip r:embed="rId2" cstate="print"/>
          <a:srcRect/>
          <a:stretch>
            <a:fillRect/>
          </a:stretch>
        </p:blipFill>
        <p:spPr bwMode="auto">
          <a:xfrm>
            <a:off x="1828800" y="304800"/>
            <a:ext cx="4762500" cy="3810000"/>
          </a:xfrm>
          <a:prstGeom prst="rect">
            <a:avLst/>
          </a:prstGeom>
          <a:noFill/>
        </p:spPr>
      </p:pic>
    </p:spTree>
    <p:extLst>
      <p:ext uri="{BB962C8B-B14F-4D97-AF65-F5344CB8AC3E}">
        <p14:creationId xmlns:p14="http://schemas.microsoft.com/office/powerpoint/2010/main" val="3749660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752600"/>
            <a:ext cx="4038600" cy="1815882"/>
          </a:xfrm>
          <a:prstGeom prst="rect">
            <a:avLst/>
          </a:prstGeom>
          <a:noFill/>
        </p:spPr>
        <p:txBody>
          <a:bodyPr wrap="square" rtlCol="0">
            <a:spAutoFit/>
          </a:bodyPr>
          <a:lstStyle/>
          <a:p>
            <a:pPr algn="ctr"/>
            <a:r>
              <a:rPr lang="en-US" sz="4000" dirty="0">
                <a:latin typeface="David" pitchFamily="34" charset="-79"/>
                <a:cs typeface="David" pitchFamily="34" charset="-79"/>
              </a:rPr>
              <a:t>Jesus forgave her sins</a:t>
            </a:r>
          </a:p>
          <a:p>
            <a:pPr algn="ctr"/>
            <a:r>
              <a:rPr lang="en-US" sz="3200" dirty="0">
                <a:latin typeface="David" pitchFamily="34" charset="-79"/>
                <a:cs typeface="David" pitchFamily="34" charset="-79"/>
              </a:rPr>
              <a:t>Luke 7:48</a:t>
            </a:r>
          </a:p>
        </p:txBody>
      </p:sp>
      <p:sp>
        <p:nvSpPr>
          <p:cNvPr id="10" name="TextBox 9"/>
          <p:cNvSpPr txBox="1"/>
          <p:nvPr/>
        </p:nvSpPr>
        <p:spPr>
          <a:xfrm>
            <a:off x="5791200" y="5657672"/>
            <a:ext cx="4572000" cy="1200329"/>
          </a:xfrm>
          <a:prstGeom prst="rect">
            <a:avLst/>
          </a:prstGeom>
          <a:noFill/>
        </p:spPr>
        <p:txBody>
          <a:bodyPr wrap="square" rtlCol="0">
            <a:spAutoFit/>
          </a:bodyPr>
          <a:lstStyle/>
          <a:p>
            <a:pPr algn="ctr"/>
            <a:r>
              <a:rPr lang="en-US" sz="4000" dirty="0">
                <a:latin typeface="David" pitchFamily="34" charset="-79"/>
                <a:cs typeface="David" pitchFamily="34" charset="-79"/>
              </a:rPr>
              <a:t>Go in Peace</a:t>
            </a:r>
          </a:p>
          <a:p>
            <a:pPr algn="ctr"/>
            <a:r>
              <a:rPr lang="en-US" sz="3200" dirty="0">
                <a:latin typeface="David" pitchFamily="34" charset="-79"/>
                <a:cs typeface="David" pitchFamily="34" charset="-79"/>
              </a:rPr>
              <a:t>Luke 7:50</a:t>
            </a:r>
          </a:p>
        </p:txBody>
      </p:sp>
      <p:pic>
        <p:nvPicPr>
          <p:cNvPr id="7" name="Picture 6" descr="woman wiping tears 19.jpg"/>
          <p:cNvPicPr>
            <a:picLocks noChangeAspect="1"/>
          </p:cNvPicPr>
          <p:nvPr/>
        </p:nvPicPr>
        <p:blipFill>
          <a:blip r:embed="rId2" cstate="print"/>
          <a:stretch>
            <a:fillRect/>
          </a:stretch>
        </p:blipFill>
        <p:spPr>
          <a:xfrm>
            <a:off x="5791200" y="381000"/>
            <a:ext cx="3901440" cy="5193792"/>
          </a:xfrm>
          <a:prstGeom prst="rect">
            <a:avLst/>
          </a:prstGeom>
        </p:spPr>
      </p:pic>
    </p:spTree>
    <p:extLst>
      <p:ext uri="{BB962C8B-B14F-4D97-AF65-F5344CB8AC3E}">
        <p14:creationId xmlns:p14="http://schemas.microsoft.com/office/powerpoint/2010/main" val="19402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7379" y="1008530"/>
            <a:ext cx="5461373" cy="3785652"/>
          </a:xfrm>
          <a:prstGeom prst="rect">
            <a:avLst/>
          </a:prstGeom>
          <a:noFill/>
        </p:spPr>
        <p:txBody>
          <a:bodyPr wrap="square" rtlCol="0">
            <a:spAutoFit/>
          </a:bodyPr>
          <a:lstStyle/>
          <a:p>
            <a:pPr algn="ctr"/>
            <a:r>
              <a:rPr lang="en-US" sz="4000" dirty="0">
                <a:latin typeface="David" pitchFamily="34" charset="-79"/>
                <a:cs typeface="David" pitchFamily="34" charset="-79"/>
              </a:rPr>
              <a:t>The woman is not offering her love hoping to receive forgiveness. Rather, she has already received forgiveness.</a:t>
            </a:r>
            <a:endParaRPr lang="en-US" sz="3200" dirty="0">
              <a:latin typeface="David" pitchFamily="34" charset="-79"/>
              <a:cs typeface="David" pitchFamily="34" charset="-79"/>
            </a:endParaRPr>
          </a:p>
        </p:txBody>
      </p:sp>
      <p:pic>
        <p:nvPicPr>
          <p:cNvPr id="6" name="Picture 5" descr="woman-with-veil.jpg"/>
          <p:cNvPicPr>
            <a:picLocks noChangeAspect="1"/>
          </p:cNvPicPr>
          <p:nvPr/>
        </p:nvPicPr>
        <p:blipFill>
          <a:blip r:embed="rId2" cstate="print"/>
          <a:stretch>
            <a:fillRect/>
          </a:stretch>
        </p:blipFill>
        <p:spPr>
          <a:xfrm>
            <a:off x="992220" y="1613575"/>
            <a:ext cx="4111217" cy="2929242"/>
          </a:xfrm>
          <a:prstGeom prst="rect">
            <a:avLst/>
          </a:prstGeom>
        </p:spPr>
      </p:pic>
    </p:spTree>
    <p:extLst>
      <p:ext uri="{BB962C8B-B14F-4D97-AF65-F5344CB8AC3E}">
        <p14:creationId xmlns:p14="http://schemas.microsoft.com/office/powerpoint/2010/main" val="1520013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7400" y="228600"/>
            <a:ext cx="8077200" cy="6247864"/>
          </a:xfrm>
          <a:prstGeom prst="rect">
            <a:avLst/>
          </a:prstGeom>
          <a:noFill/>
        </p:spPr>
        <p:txBody>
          <a:bodyPr wrap="square" rtlCol="0">
            <a:spAutoFit/>
          </a:bodyPr>
          <a:lstStyle/>
          <a:p>
            <a:pPr algn="ctr"/>
            <a:r>
              <a:rPr lang="en-US" sz="4000" dirty="0">
                <a:latin typeface="David" pitchFamily="34" charset="-79"/>
                <a:cs typeface="David" pitchFamily="34" charset="-79"/>
              </a:rPr>
              <a:t>“It happened when she believed and was baptized in his name; it happened when she repented with full purpose of heart…</a:t>
            </a:r>
          </a:p>
          <a:p>
            <a:pPr algn="ctr"/>
            <a:endParaRPr lang="en-US" sz="4000" dirty="0">
              <a:latin typeface="David" pitchFamily="34" charset="-79"/>
              <a:cs typeface="David" pitchFamily="34" charset="-79"/>
            </a:endParaRPr>
          </a:p>
          <a:p>
            <a:pPr algn="ctr"/>
            <a:r>
              <a:rPr lang="en-US" sz="4000" dirty="0">
                <a:latin typeface="David" pitchFamily="34" charset="-79"/>
                <a:cs typeface="David" pitchFamily="34" charset="-79"/>
              </a:rPr>
              <a:t>She was now free from the from the crushing burden of her many offenses; who now walked into newness of life because of him whose feet she now kissed.”</a:t>
            </a:r>
            <a:r>
              <a:rPr lang="en-US" sz="3200" dirty="0"/>
              <a:t> </a:t>
            </a:r>
          </a:p>
        </p:txBody>
      </p:sp>
      <p:sp>
        <p:nvSpPr>
          <p:cNvPr id="2" name="Rectangle 1"/>
          <p:cNvSpPr/>
          <p:nvPr/>
        </p:nvSpPr>
        <p:spPr>
          <a:xfrm>
            <a:off x="6096000" y="6488668"/>
            <a:ext cx="6096000" cy="369332"/>
          </a:xfrm>
          <a:prstGeom prst="rect">
            <a:avLst/>
          </a:prstGeom>
        </p:spPr>
        <p:txBody>
          <a:bodyPr>
            <a:spAutoFit/>
          </a:bodyPr>
          <a:lstStyle/>
          <a:p>
            <a:pPr algn="r" fontAlgn="base"/>
            <a:r>
              <a:rPr lang="en-US" dirty="0">
                <a:latin typeface="Open Sans"/>
              </a:rPr>
              <a:t>(2)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069" y="228600"/>
            <a:ext cx="1266265" cy="1767495"/>
          </a:xfrm>
          <a:prstGeom prst="rect">
            <a:avLst/>
          </a:prstGeom>
        </p:spPr>
      </p:pic>
    </p:spTree>
    <p:extLst>
      <p:ext uri="{BB962C8B-B14F-4D97-AF65-F5344CB8AC3E}">
        <p14:creationId xmlns:p14="http://schemas.microsoft.com/office/powerpoint/2010/main" val="37750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381000"/>
            <a:ext cx="4572000" cy="6247864"/>
          </a:xfrm>
          <a:prstGeom prst="rect">
            <a:avLst/>
          </a:prstGeom>
          <a:noFill/>
        </p:spPr>
        <p:txBody>
          <a:bodyPr wrap="square" rtlCol="0">
            <a:spAutoFit/>
          </a:bodyPr>
          <a:lstStyle/>
          <a:p>
            <a:pPr algn="ctr"/>
            <a:r>
              <a:rPr lang="en-US" sz="4000" dirty="0">
                <a:latin typeface="David" pitchFamily="34" charset="-79"/>
                <a:cs typeface="David" pitchFamily="34" charset="-79"/>
              </a:rPr>
              <a:t>You keep track of all my sorrows.</a:t>
            </a:r>
          </a:p>
          <a:p>
            <a:pPr algn="ctr"/>
            <a:br>
              <a:rPr lang="en-US" sz="4000" dirty="0">
                <a:latin typeface="David" pitchFamily="34" charset="-79"/>
                <a:cs typeface="David" pitchFamily="34" charset="-79"/>
              </a:rPr>
            </a:br>
            <a:r>
              <a:rPr lang="en-US" sz="4000" dirty="0">
                <a:latin typeface="David" pitchFamily="34" charset="-79"/>
                <a:cs typeface="David" pitchFamily="34" charset="-79"/>
              </a:rPr>
              <a:t>You have collected all my tears in your bottle.</a:t>
            </a:r>
          </a:p>
          <a:p>
            <a:pPr algn="ctr"/>
            <a:br>
              <a:rPr lang="en-US" sz="4000" dirty="0">
                <a:latin typeface="David" pitchFamily="34" charset="-79"/>
                <a:cs typeface="David" pitchFamily="34" charset="-79"/>
              </a:rPr>
            </a:br>
            <a:r>
              <a:rPr lang="en-US" sz="4000" dirty="0">
                <a:latin typeface="David" pitchFamily="34" charset="-79"/>
                <a:cs typeface="David" pitchFamily="34" charset="-79"/>
              </a:rPr>
              <a:t>You have recorded each one in your book.</a:t>
            </a:r>
          </a:p>
        </p:txBody>
      </p:sp>
      <p:pic>
        <p:nvPicPr>
          <p:cNvPr id="5" name="Picture 4" descr="imagesCA3A7AZH.jpg"/>
          <p:cNvPicPr>
            <a:picLocks noChangeAspect="1"/>
          </p:cNvPicPr>
          <p:nvPr/>
        </p:nvPicPr>
        <p:blipFill>
          <a:blip r:embed="rId2" cstate="print"/>
          <a:srcRect r="38833" b="5030"/>
          <a:stretch>
            <a:fillRect/>
          </a:stretch>
        </p:blipFill>
        <p:spPr>
          <a:xfrm>
            <a:off x="6858000" y="914400"/>
            <a:ext cx="2895600" cy="4495800"/>
          </a:xfrm>
          <a:prstGeom prst="rect">
            <a:avLst/>
          </a:prstGeom>
        </p:spPr>
      </p:pic>
    </p:spTree>
    <p:extLst>
      <p:ext uri="{BB962C8B-B14F-4D97-AF65-F5344CB8AC3E}">
        <p14:creationId xmlns:p14="http://schemas.microsoft.com/office/powerpoint/2010/main" val="13787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3703461"/>
            <a:ext cx="9731188" cy="2308324"/>
          </a:xfrm>
          <a:prstGeom prst="rect">
            <a:avLst/>
          </a:prstGeom>
          <a:noFill/>
        </p:spPr>
        <p:txBody>
          <a:bodyPr wrap="square" rtlCol="0">
            <a:spAutoFit/>
          </a:bodyPr>
          <a:lstStyle/>
          <a:p>
            <a:r>
              <a:rPr lang="en-US" sz="3600" i="1" dirty="0">
                <a:latin typeface="David" pitchFamily="34" charset="-79"/>
                <a:cs typeface="David" pitchFamily="34" charset="-79"/>
              </a:rPr>
              <a:t>“…And never, until I did cry out unto the Lord Jesus Christ for mercy, did I receive a remission of my sins. But behold, I did cry unto him and I did find peace to my soul.” Alma 38:8</a:t>
            </a:r>
          </a:p>
        </p:txBody>
      </p:sp>
      <p:pic>
        <p:nvPicPr>
          <p:cNvPr id="6" name="Picture 5" descr="tear3.jpg"/>
          <p:cNvPicPr>
            <a:picLocks noChangeAspect="1"/>
          </p:cNvPicPr>
          <p:nvPr/>
        </p:nvPicPr>
        <p:blipFill>
          <a:blip r:embed="rId2" cstate="print"/>
          <a:stretch>
            <a:fillRect/>
          </a:stretch>
        </p:blipFill>
        <p:spPr>
          <a:xfrm>
            <a:off x="3962401" y="381000"/>
            <a:ext cx="3962401" cy="2974560"/>
          </a:xfrm>
          <a:prstGeom prst="rect">
            <a:avLst/>
          </a:prstGeom>
        </p:spPr>
      </p:pic>
    </p:spTree>
    <p:extLst>
      <p:ext uri="{BB962C8B-B14F-4D97-AF65-F5344CB8AC3E}">
        <p14:creationId xmlns:p14="http://schemas.microsoft.com/office/powerpoint/2010/main" val="3331246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allpapercave.com/wp/t9LM0aa.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12192000" cy="6892637"/>
          </a:xfrm>
          <a:prstGeom prst="rect">
            <a:avLst/>
          </a:prstGeom>
          <a:noFill/>
        </p:spPr>
      </p:pic>
      <p:sp>
        <p:nvSpPr>
          <p:cNvPr id="5" name="TextBox 4"/>
          <p:cNvSpPr txBox="1"/>
          <p:nvPr/>
        </p:nvSpPr>
        <p:spPr>
          <a:xfrm>
            <a:off x="0" y="0"/>
            <a:ext cx="12192000" cy="5355312"/>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r>
              <a:rPr lang="en-US" b="1" dirty="0">
                <a:solidFill>
                  <a:schemeClr val="bg1"/>
                </a:solidFill>
              </a:rPr>
              <a:t>Suggested Hymn: #129 </a:t>
            </a:r>
            <a:r>
              <a:rPr lang="en-US" b="1" i="1" dirty="0">
                <a:solidFill>
                  <a:schemeClr val="bg1"/>
                </a:solidFill>
              </a:rPr>
              <a:t>Where Can I Turn </a:t>
            </a:r>
            <a:r>
              <a:rPr lang="en-US" b="1" i="1">
                <a:solidFill>
                  <a:schemeClr val="bg1"/>
                </a:solidFill>
              </a:rPr>
              <a:t>for Peace?</a:t>
            </a:r>
            <a:endParaRPr lang="en-US" b="1" i="1" dirty="0">
              <a:solidFill>
                <a:schemeClr val="bg1"/>
              </a:solidFill>
            </a:endParaRPr>
          </a:p>
          <a:p>
            <a:endParaRPr lang="en-US" b="1" dirty="0">
              <a:solidFill>
                <a:schemeClr val="bg1"/>
              </a:solidFill>
            </a:endParaRPr>
          </a:p>
          <a:p>
            <a:endParaRPr lang="en-US" b="1" i="1" dirty="0">
              <a:solidFill>
                <a:schemeClr val="bg1"/>
              </a:solidFill>
            </a:endParaRPr>
          </a:p>
          <a:p>
            <a:r>
              <a:rPr lang="en-US" b="1" i="1" dirty="0">
                <a:solidFill>
                  <a:schemeClr val="bg1"/>
                </a:solidFill>
              </a:rPr>
              <a:t>Videos: </a:t>
            </a:r>
            <a:r>
              <a:rPr lang="en-US" b="1" dirty="0">
                <a:solidFill>
                  <a:schemeClr val="bg1"/>
                </a:solidFill>
              </a:rPr>
              <a:t>“The Widow of Nain” (0:00–0:45)</a:t>
            </a:r>
            <a:r>
              <a:rPr lang="en-US" b="1" i="1" dirty="0">
                <a:solidFill>
                  <a:schemeClr val="bg1"/>
                </a:solidFill>
              </a:rPr>
              <a:t> </a:t>
            </a:r>
          </a:p>
          <a:p>
            <a:r>
              <a:rPr lang="en-US" b="1" dirty="0">
                <a:solidFill>
                  <a:schemeClr val="bg1"/>
                </a:solidFill>
              </a:rPr>
              <a:t>Providing for the Refugees in Lebanon (4:40)</a:t>
            </a:r>
            <a:endParaRPr lang="en-US" b="1" i="1" dirty="0">
              <a:solidFill>
                <a:schemeClr val="bg1"/>
              </a:solidFill>
            </a:endParaRPr>
          </a:p>
          <a:p>
            <a:endParaRPr lang="en-US" b="1" i="1" u="none" strike="noStrike" dirty="0">
              <a:solidFill>
                <a:schemeClr val="bg1"/>
              </a:solidFill>
              <a:effectLst/>
            </a:endParaRPr>
          </a:p>
          <a:p>
            <a:pPr marL="342900" indent="-342900">
              <a:buFontTx/>
              <a:buAutoNum type="arabicPeriod"/>
            </a:pPr>
            <a:endParaRPr lang="en-US" b="1" dirty="0">
              <a:solidFill>
                <a:schemeClr val="bg1"/>
              </a:solidFill>
            </a:endParaRPr>
          </a:p>
          <a:p>
            <a:pPr marL="342900" indent="-342900">
              <a:buFontTx/>
              <a:buAutoNum type="arabicPeriod"/>
            </a:pPr>
            <a:r>
              <a:rPr lang="en-US" i="1" dirty="0">
                <a:solidFill>
                  <a:schemeClr val="bg1"/>
                </a:solidFill>
              </a:rPr>
              <a:t>New Testament Student Manual</a:t>
            </a:r>
            <a:r>
              <a:rPr lang="en-US" dirty="0">
                <a:solidFill>
                  <a:schemeClr val="bg1"/>
                </a:solidFill>
              </a:rPr>
              <a:t> [Church Educational System manual, 2014], 153). </a:t>
            </a:r>
          </a:p>
          <a:p>
            <a:pPr marL="342900" indent="-342900">
              <a:buFontTx/>
              <a:buAutoNum type="arabicPeriod"/>
            </a:pPr>
            <a:r>
              <a:rPr lang="en-US" b="1" dirty="0">
                <a:solidFill>
                  <a:schemeClr val="bg1"/>
                </a:solidFill>
              </a:rPr>
              <a:t>Elder Bruce R. McConkie  </a:t>
            </a:r>
            <a:r>
              <a:rPr lang="en-US" b="1" i="1" dirty="0">
                <a:solidFill>
                  <a:schemeClr val="bg1"/>
                </a:solidFill>
              </a:rPr>
              <a:t>The Mortal Messiah pp. 200-201</a:t>
            </a:r>
          </a:p>
          <a:p>
            <a:pPr marL="342900" indent="-342900">
              <a:buFontTx/>
              <a:buAutoNum type="arabicPeriod"/>
            </a:pPr>
            <a:r>
              <a:rPr lang="en-US" dirty="0">
                <a:solidFill>
                  <a:schemeClr val="bg1"/>
                </a:solidFill>
                <a:latin typeface="Open Sans"/>
              </a:rPr>
              <a:t>President Thomas S. Monson  (“Meeting Life’s Challenges,”</a:t>
            </a:r>
            <a:r>
              <a:rPr lang="en-US" i="1" dirty="0">
                <a:solidFill>
                  <a:schemeClr val="bg1"/>
                </a:solidFill>
                <a:latin typeface="Open Sans"/>
              </a:rPr>
              <a:t> Ensign,</a:t>
            </a:r>
            <a:r>
              <a:rPr lang="en-US" dirty="0">
                <a:solidFill>
                  <a:schemeClr val="bg1"/>
                </a:solidFill>
                <a:latin typeface="Open Sans"/>
              </a:rPr>
              <a:t> Nov. 1993, 71).</a:t>
            </a:r>
          </a:p>
          <a:p>
            <a:pPr marL="342900" indent="-342900">
              <a:buFontTx/>
              <a:buAutoNum type="arabicPeriod"/>
            </a:pPr>
            <a:r>
              <a:rPr lang="en-US" dirty="0">
                <a:solidFill>
                  <a:schemeClr val="bg1"/>
                </a:solidFill>
                <a:latin typeface="David" pitchFamily="34" charset="-79"/>
                <a:cs typeface="David" pitchFamily="34" charset="-79"/>
              </a:rPr>
              <a:t>James E. </a:t>
            </a:r>
            <a:r>
              <a:rPr lang="en-US" dirty="0" err="1">
                <a:solidFill>
                  <a:schemeClr val="bg1"/>
                </a:solidFill>
                <a:latin typeface="David" pitchFamily="34" charset="-79"/>
                <a:cs typeface="David" pitchFamily="34" charset="-79"/>
              </a:rPr>
              <a:t>Talmage</a:t>
            </a:r>
            <a:r>
              <a:rPr lang="en-US" dirty="0">
                <a:solidFill>
                  <a:schemeClr val="bg1"/>
                </a:solidFill>
                <a:latin typeface="David" pitchFamily="34" charset="-79"/>
                <a:cs typeface="David" pitchFamily="34" charset="-79"/>
              </a:rPr>
              <a:t> Jesus the Christ p. 261</a:t>
            </a:r>
            <a:endParaRPr lang="en-US" dirty="0">
              <a:solidFill>
                <a:schemeClr val="bg1"/>
              </a:solidFill>
            </a:endParaRPr>
          </a:p>
          <a:p>
            <a:pPr marL="342900" indent="-342900">
              <a:buFontTx/>
              <a:buAutoNum type="arabicPeriod"/>
            </a:pPr>
            <a:endParaRPr lang="en-US" dirty="0">
              <a:solidFill>
                <a:schemeClr val="bg1"/>
              </a:solidFill>
              <a:latin typeface="Open Sans"/>
            </a:endParaRPr>
          </a:p>
          <a:p>
            <a:pPr marL="342900" indent="-342900">
              <a:buFontTx/>
              <a:buAutoNum type="arabicPeriod"/>
            </a:pPr>
            <a:endParaRPr lang="en-US" b="1" dirty="0">
              <a:solidFill>
                <a:schemeClr val="bg1"/>
              </a:solidFill>
            </a:endParaRPr>
          </a:p>
          <a:p>
            <a:pPr marL="342900" indent="-342900">
              <a:buFontTx/>
              <a:buAutoNum type="arabicPeriod"/>
            </a:pPr>
            <a:endParaRPr lang="en-US" b="1" dirty="0">
              <a:solidFill>
                <a:schemeClr val="bg1"/>
              </a:solidFill>
            </a:endParaRPr>
          </a:p>
          <a:p>
            <a:pPr marL="342900" indent="-342900">
              <a:buFontTx/>
              <a:buAutoNum type="arabicPeriod"/>
            </a:pPr>
            <a:endParaRPr lang="en-US" b="1" dirty="0">
              <a:solidFill>
                <a:schemeClr val="bg1"/>
              </a:solidFill>
            </a:endParaRPr>
          </a:p>
          <a:p>
            <a:pPr marL="342900" indent="-342900">
              <a:buAutoNum type="arabicPeriod"/>
            </a:pPr>
            <a:endParaRPr lang="en-US" b="1" dirty="0">
              <a:solidFill>
                <a:schemeClr val="bg1"/>
              </a:solidFill>
            </a:endParaRPr>
          </a:p>
          <a:p>
            <a:endParaRPr lang="en-US" b="1" i="1" dirty="0">
              <a:solidFill>
                <a:schemeClr val="bg1"/>
              </a:solidFill>
            </a:endParaRPr>
          </a:p>
        </p:txBody>
      </p:sp>
      <p:grpSp>
        <p:nvGrpSpPr>
          <p:cNvPr id="2" name="Group 7"/>
          <p:cNvGrpSpPr/>
          <p:nvPr/>
        </p:nvGrpSpPr>
        <p:grpSpPr>
          <a:xfrm>
            <a:off x="5024582" y="101435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3634D590-EBF4-4C91-8C85-17024137A5F2}"/>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26821534"/>
              </p:ext>
            </p:extLst>
          </p:nvPr>
        </p:nvGraphicFramePr>
        <p:xfrm>
          <a:off x="897232" y="149085"/>
          <a:ext cx="10434045" cy="206380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Jesus</a:t>
                      </a:r>
                      <a:r>
                        <a:rPr lang="en-US" sz="1200" baseline="0" dirty="0"/>
                        <a:t> Goes to Capernaum and Heals Centurion’s Servant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 5-13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7:1-10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Raises a Widow’s Son from the Dead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7:11-17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John the Baptist Sends Messenger to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7:18-23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Testifies of John’s Greatness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11:7-19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7:24-35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Woman Anoints Jesus’ Feet with Oil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7:36-50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3" name="Group 2"/>
          <p:cNvGrpSpPr/>
          <p:nvPr/>
        </p:nvGrpSpPr>
        <p:grpSpPr>
          <a:xfrm>
            <a:off x="897232" y="3038753"/>
            <a:ext cx="10901082" cy="3086101"/>
            <a:chOff x="870338" y="2944624"/>
            <a:chExt cx="10901082" cy="3086101"/>
          </a:xfrm>
        </p:grpSpPr>
        <p:pic>
          <p:nvPicPr>
            <p:cNvPr id="2050" name="Picture 2" descr="ruins of a Capernaum synagog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38" y="2944624"/>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24489" y="3354760"/>
              <a:ext cx="6446931" cy="1600438"/>
            </a:xfrm>
            <a:prstGeom prst="rect">
              <a:avLst/>
            </a:prstGeom>
          </p:spPr>
          <p:txBody>
            <a:bodyPr wrap="square">
              <a:spAutoFit/>
            </a:bodyPr>
            <a:lstStyle/>
            <a:p>
              <a:r>
                <a:rPr lang="en-US" sz="1400" dirty="0">
                  <a:solidFill>
                    <a:srgbClr val="333333"/>
                  </a:solidFill>
                </a:rPr>
                <a:t>Ruins of Capernaum Synagogue</a:t>
              </a:r>
              <a:r>
                <a:rPr lang="en-US" sz="1400" dirty="0"/>
                <a:t> dating to the fourth or fifth century A.D. Beneath the remains of the white limestone synagogue, the black basalt foundation of an earlier synagogue can be seen. It has been dated to the first century A.D. and is likely the synagogue built by the centurion. </a:t>
              </a:r>
            </a:p>
            <a:p>
              <a:r>
                <a:rPr lang="en-US" sz="1400" dirty="0"/>
                <a:t> In this synagogue, the Savior taught (see Mark 1:21; John 6:59), cast evil spirits out of a man (see Mark 1:21–26), and healed a man with a withered hand (see Mark 2:1; 3:1–5).  New Testament Institute Student Manual Chapter 16</a:t>
              </a:r>
              <a:endParaRPr lang="en-US" sz="1400" dirty="0">
                <a:solidFill>
                  <a:srgbClr val="333333"/>
                </a:solidFill>
              </a:endParaRPr>
            </a:p>
          </p:txBody>
        </p:sp>
      </p:grpSp>
    </p:spTree>
    <p:extLst>
      <p:ext uri="{BB962C8B-B14F-4D97-AF65-F5344CB8AC3E}">
        <p14:creationId xmlns:p14="http://schemas.microsoft.com/office/powerpoint/2010/main" val="201278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676401"/>
            <a:ext cx="8686800" cy="769441"/>
          </a:xfrm>
          <a:prstGeom prst="rect">
            <a:avLst/>
          </a:prstGeom>
          <a:noFill/>
        </p:spPr>
        <p:txBody>
          <a:bodyPr wrap="square" rtlCol="0">
            <a:spAutoFit/>
          </a:bodyPr>
          <a:lstStyle/>
          <a:p>
            <a:pPr algn="ctr"/>
            <a:r>
              <a:rPr lang="en-US" sz="4400" dirty="0">
                <a:solidFill>
                  <a:schemeClr val="bg1"/>
                </a:solidFill>
                <a:latin typeface="Lucida Sans" pitchFamily="34" charset="0"/>
              </a:rPr>
              <a:t>Who was John the Baptist?</a:t>
            </a:r>
          </a:p>
        </p:txBody>
      </p:sp>
      <p:grpSp>
        <p:nvGrpSpPr>
          <p:cNvPr id="26" name="Group 80"/>
          <p:cNvGrpSpPr/>
          <p:nvPr/>
        </p:nvGrpSpPr>
        <p:grpSpPr>
          <a:xfrm>
            <a:off x="5105400" y="2819400"/>
            <a:ext cx="1674044" cy="3276600"/>
            <a:chOff x="4648200" y="990600"/>
            <a:chExt cx="2144078" cy="4196596"/>
          </a:xfrm>
        </p:grpSpPr>
        <p:sp>
          <p:nvSpPr>
            <p:cNvPr id="27" name="Oval 26"/>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1"/>
            <p:cNvGrpSpPr/>
            <p:nvPr/>
          </p:nvGrpSpPr>
          <p:grpSpPr>
            <a:xfrm>
              <a:off x="5142345" y="4629728"/>
              <a:ext cx="520849" cy="515905"/>
              <a:chOff x="7122338" y="5361709"/>
              <a:chExt cx="520849" cy="515905"/>
            </a:xfrm>
          </p:grpSpPr>
          <p:sp>
            <p:nvSpPr>
              <p:cNvPr id="66" name="Oval 6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0"/>
            <p:cNvGrpSpPr/>
            <p:nvPr/>
          </p:nvGrpSpPr>
          <p:grpSpPr>
            <a:xfrm>
              <a:off x="5634182" y="4671291"/>
              <a:ext cx="520849" cy="515905"/>
              <a:chOff x="7122338" y="5361709"/>
              <a:chExt cx="520849" cy="515905"/>
            </a:xfrm>
          </p:grpSpPr>
          <p:sp>
            <p:nvSpPr>
              <p:cNvPr id="64" name="Oval 6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apezoid 30"/>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8"/>
            <p:cNvGrpSpPr/>
            <p:nvPr/>
          </p:nvGrpSpPr>
          <p:grpSpPr>
            <a:xfrm rot="262221">
              <a:off x="4831890" y="3637028"/>
              <a:ext cx="1493485" cy="878243"/>
              <a:chOff x="5486400" y="5562600"/>
              <a:chExt cx="1088184" cy="878243"/>
            </a:xfrm>
          </p:grpSpPr>
          <p:sp>
            <p:nvSpPr>
              <p:cNvPr id="60" name="Diagonal Stripe 59"/>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Display 62"/>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9"/>
            <p:cNvGrpSpPr/>
            <p:nvPr/>
          </p:nvGrpSpPr>
          <p:grpSpPr>
            <a:xfrm>
              <a:off x="5029200" y="1295400"/>
              <a:ext cx="1295400" cy="294409"/>
              <a:chOff x="6858000" y="2438400"/>
              <a:chExt cx="1676400" cy="381000"/>
            </a:xfrm>
          </p:grpSpPr>
          <p:sp>
            <p:nvSpPr>
              <p:cNvPr id="49" name="Rounded Rectangle 4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8"/>
              <p:cNvGrpSpPr/>
              <p:nvPr/>
            </p:nvGrpSpPr>
            <p:grpSpPr>
              <a:xfrm>
                <a:off x="7086600" y="2438400"/>
                <a:ext cx="1219200" cy="353961"/>
                <a:chOff x="6934200" y="990600"/>
                <a:chExt cx="2362200" cy="685800"/>
              </a:xfrm>
            </p:grpSpPr>
            <p:grpSp>
              <p:nvGrpSpPr>
                <p:cNvPr id="51" name="Group 71"/>
                <p:cNvGrpSpPr/>
                <p:nvPr/>
              </p:nvGrpSpPr>
              <p:grpSpPr>
                <a:xfrm>
                  <a:off x="6934200" y="990600"/>
                  <a:ext cx="838200" cy="685800"/>
                  <a:chOff x="6934200" y="990600"/>
                  <a:chExt cx="838200" cy="685800"/>
                </a:xfrm>
              </p:grpSpPr>
              <p:sp>
                <p:nvSpPr>
                  <p:cNvPr id="58" name="Plaque 5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2"/>
                <p:cNvGrpSpPr/>
                <p:nvPr/>
              </p:nvGrpSpPr>
              <p:grpSpPr>
                <a:xfrm>
                  <a:off x="7696200" y="990600"/>
                  <a:ext cx="838200" cy="685800"/>
                  <a:chOff x="6934200" y="990600"/>
                  <a:chExt cx="838200" cy="685800"/>
                </a:xfrm>
              </p:grpSpPr>
              <p:sp>
                <p:nvSpPr>
                  <p:cNvPr id="56" name="Plaque 5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5"/>
                <p:cNvGrpSpPr/>
                <p:nvPr/>
              </p:nvGrpSpPr>
              <p:grpSpPr>
                <a:xfrm>
                  <a:off x="8458200" y="990600"/>
                  <a:ext cx="838200" cy="685800"/>
                  <a:chOff x="6934200" y="990600"/>
                  <a:chExt cx="838200" cy="685800"/>
                </a:xfrm>
              </p:grpSpPr>
              <p:sp>
                <p:nvSpPr>
                  <p:cNvPr id="54" name="Plaque 5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TextBox 1"/>
          <p:cNvSpPr txBox="1"/>
          <p:nvPr/>
        </p:nvSpPr>
        <p:spPr>
          <a:xfrm>
            <a:off x="2036940" y="5755398"/>
            <a:ext cx="2190938" cy="369332"/>
          </a:xfrm>
          <a:prstGeom prst="rect">
            <a:avLst/>
          </a:prstGeom>
          <a:noFill/>
        </p:spPr>
        <p:txBody>
          <a:bodyPr wrap="square" rtlCol="0">
            <a:spAutoFit/>
          </a:bodyPr>
          <a:lstStyle/>
          <a:p>
            <a:r>
              <a:rPr lang="en-US" dirty="0">
                <a:solidFill>
                  <a:schemeClr val="bg1"/>
                </a:solidFill>
              </a:rPr>
              <a:t>Luke 7:18-35</a:t>
            </a:r>
          </a:p>
        </p:txBody>
      </p:sp>
    </p:spTree>
    <p:extLst>
      <p:ext uri="{BB962C8B-B14F-4D97-AF65-F5344CB8AC3E}">
        <p14:creationId xmlns:p14="http://schemas.microsoft.com/office/powerpoint/2010/main" val="76191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1524000" y="543208"/>
            <a:ext cx="9005180" cy="5595487"/>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762001"/>
            <a:ext cx="9144000" cy="2554545"/>
          </a:xfrm>
          <a:prstGeom prst="rect">
            <a:avLst/>
          </a:prstGeom>
          <a:noFill/>
        </p:spPr>
        <p:txBody>
          <a:bodyPr wrap="square" rtlCol="0">
            <a:spAutoFit/>
          </a:bodyPr>
          <a:lstStyle/>
          <a:p>
            <a:pPr algn="ctr"/>
            <a:r>
              <a:rPr lang="en-US" sz="4000" dirty="0">
                <a:solidFill>
                  <a:schemeClr val="bg1"/>
                </a:solidFill>
                <a:latin typeface="Lucida Sans" pitchFamily="34" charset="0"/>
              </a:rPr>
              <a:t>John’s forthcoming birth and ministry were announced to John’s father by the angel Gabriel </a:t>
            </a:r>
          </a:p>
          <a:p>
            <a:pPr algn="ctr"/>
            <a:endParaRPr lang="en-US" sz="4000" dirty="0">
              <a:solidFill>
                <a:schemeClr val="bg1"/>
              </a:solidFill>
              <a:latin typeface="Lucida Sans" pitchFamily="34" charset="0"/>
            </a:endParaRPr>
          </a:p>
        </p:txBody>
      </p:sp>
      <p:grpSp>
        <p:nvGrpSpPr>
          <p:cNvPr id="7" name="Group 6"/>
          <p:cNvGrpSpPr/>
          <p:nvPr/>
        </p:nvGrpSpPr>
        <p:grpSpPr>
          <a:xfrm>
            <a:off x="2502462" y="2859531"/>
            <a:ext cx="1524000" cy="3182521"/>
            <a:chOff x="762000" y="498175"/>
            <a:chExt cx="3045502" cy="6359825"/>
          </a:xfrm>
        </p:grpSpPr>
        <p:sp>
          <p:nvSpPr>
            <p:cNvPr id="8" name="Oval 7"/>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0"/>
            <p:cNvGrpSpPr/>
            <p:nvPr/>
          </p:nvGrpSpPr>
          <p:grpSpPr>
            <a:xfrm>
              <a:off x="762000" y="2131786"/>
              <a:ext cx="3045502" cy="4187946"/>
              <a:chOff x="4419600" y="2060454"/>
              <a:chExt cx="3045502" cy="4187946"/>
            </a:xfrm>
          </p:grpSpPr>
          <p:sp>
            <p:nvSpPr>
              <p:cNvPr id="32" name="Oval 3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05002" y="1903186"/>
              <a:ext cx="567906" cy="3017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29"/>
            <p:cNvGrpSpPr/>
            <p:nvPr/>
          </p:nvGrpSpPr>
          <p:grpSpPr>
            <a:xfrm>
              <a:off x="1219200" y="6019800"/>
              <a:ext cx="2168577" cy="231098"/>
              <a:chOff x="5867400" y="3429000"/>
              <a:chExt cx="3200400" cy="762000"/>
            </a:xfrm>
          </p:grpSpPr>
          <p:grpSp>
            <p:nvGrpSpPr>
              <p:cNvPr id="17" name="Group 78"/>
              <p:cNvGrpSpPr/>
              <p:nvPr/>
            </p:nvGrpSpPr>
            <p:grpSpPr>
              <a:xfrm>
                <a:off x="5867400" y="3429000"/>
                <a:ext cx="762000" cy="762000"/>
                <a:chOff x="5867400" y="3429000"/>
                <a:chExt cx="762000" cy="762000"/>
              </a:xfrm>
            </p:grpSpPr>
            <p:sp>
              <p:nvSpPr>
                <p:cNvPr id="30" name="Left-Right Arrow Callout 2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9"/>
              <p:cNvGrpSpPr/>
              <p:nvPr/>
            </p:nvGrpSpPr>
            <p:grpSpPr>
              <a:xfrm>
                <a:off x="6477000" y="3429000"/>
                <a:ext cx="762000" cy="762000"/>
                <a:chOff x="5867400" y="3429000"/>
                <a:chExt cx="762000" cy="762000"/>
              </a:xfrm>
            </p:grpSpPr>
            <p:sp>
              <p:nvSpPr>
                <p:cNvPr id="28" name="Left-Right Arrow Callout 2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2"/>
              <p:cNvGrpSpPr/>
              <p:nvPr/>
            </p:nvGrpSpPr>
            <p:grpSpPr>
              <a:xfrm>
                <a:off x="7086600" y="3429000"/>
                <a:ext cx="762000" cy="762000"/>
                <a:chOff x="5867400" y="3429000"/>
                <a:chExt cx="762000" cy="762000"/>
              </a:xfrm>
            </p:grpSpPr>
            <p:sp>
              <p:nvSpPr>
                <p:cNvPr id="26" name="Left-Right Arrow Callout 2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5"/>
              <p:cNvGrpSpPr/>
              <p:nvPr/>
            </p:nvGrpSpPr>
            <p:grpSpPr>
              <a:xfrm>
                <a:off x="7696200" y="3429000"/>
                <a:ext cx="762000" cy="762000"/>
                <a:chOff x="5867400" y="3429000"/>
                <a:chExt cx="762000" cy="762000"/>
              </a:xfrm>
            </p:grpSpPr>
            <p:sp>
              <p:nvSpPr>
                <p:cNvPr id="24" name="Left-Right Arrow Callout 2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p:cNvGrpSpPr/>
              <p:nvPr/>
            </p:nvGrpSpPr>
            <p:grpSpPr>
              <a:xfrm>
                <a:off x="8305800" y="3429000"/>
                <a:ext cx="762000" cy="762000"/>
                <a:chOff x="5867400" y="3429000"/>
                <a:chExt cx="762000" cy="762000"/>
              </a:xfrm>
            </p:grpSpPr>
            <p:sp>
              <p:nvSpPr>
                <p:cNvPr id="22" name="Left-Right Arrow Callout 2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 name="Group 51"/>
          <p:cNvGrpSpPr/>
          <p:nvPr/>
        </p:nvGrpSpPr>
        <p:grpSpPr>
          <a:xfrm flipH="1">
            <a:off x="7848601" y="2590800"/>
            <a:ext cx="953505" cy="2383994"/>
            <a:chOff x="7772400" y="1708596"/>
            <a:chExt cx="1143000" cy="2711004"/>
          </a:xfrm>
        </p:grpSpPr>
        <p:sp>
          <p:nvSpPr>
            <p:cNvPr id="106" name="Oval 5"/>
            <p:cNvSpPr/>
            <p:nvPr/>
          </p:nvSpPr>
          <p:spPr>
            <a:xfrm rot="20244480">
              <a:off x="8343900" y="39112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204902">
              <a:off x="8058150" y="38548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629650" y="34029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72400" y="33464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9518518">
              <a:off x="8254284" y="25059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rot="2043946">
              <a:off x="7843928" y="25061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Isosceles Triangle 111"/>
            <p:cNvSpPr/>
            <p:nvPr/>
          </p:nvSpPr>
          <p:spPr>
            <a:xfrm>
              <a:off x="7935686" y="24993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17642893">
              <a:off x="7785260" y="1899844"/>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058150" y="18215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12852032">
              <a:off x="8047361" y="1787131"/>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336016" y="5610351"/>
            <a:ext cx="1519968" cy="369332"/>
          </a:xfrm>
          <a:prstGeom prst="rect">
            <a:avLst/>
          </a:prstGeom>
        </p:spPr>
        <p:txBody>
          <a:bodyPr wrap="none">
            <a:spAutoFit/>
          </a:bodyPr>
          <a:lstStyle/>
          <a:p>
            <a:r>
              <a:rPr lang="en-US" dirty="0">
                <a:solidFill>
                  <a:schemeClr val="bg1"/>
                </a:solidFill>
                <a:latin typeface="Lucida Sans" pitchFamily="34" charset="0"/>
              </a:rPr>
              <a:t>Luke 1:5-25</a:t>
            </a:r>
            <a:endParaRPr lang="en-US" dirty="0"/>
          </a:p>
        </p:txBody>
      </p:sp>
    </p:spTree>
    <p:extLst>
      <p:ext uri="{BB962C8B-B14F-4D97-AF65-F5344CB8AC3E}">
        <p14:creationId xmlns:p14="http://schemas.microsoft.com/office/powerpoint/2010/main" val="18012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1+#ppt_w/2"/>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p:cNvSpPr/>
          <p:nvPr/>
        </p:nvSpPr>
        <p:spPr>
          <a:xfrm>
            <a:off x="1321805" y="443620"/>
            <a:ext cx="9632887" cy="6231389"/>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304801"/>
            <a:ext cx="9144000" cy="3170099"/>
          </a:xfrm>
          <a:prstGeom prst="rect">
            <a:avLst/>
          </a:prstGeom>
          <a:noFill/>
        </p:spPr>
        <p:txBody>
          <a:bodyPr wrap="square" rtlCol="0">
            <a:spAutoFit/>
          </a:bodyPr>
          <a:lstStyle/>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the son of Zacharias and Elisabeth being a priestly descent through both parents.</a:t>
            </a:r>
          </a:p>
          <a:p>
            <a:pPr algn="ctr"/>
            <a:endParaRPr lang="en-US" sz="4000" dirty="0">
              <a:solidFill>
                <a:schemeClr val="bg1"/>
              </a:solidFill>
              <a:latin typeface="Lucida Sans" pitchFamily="34" charset="0"/>
            </a:endParaRPr>
          </a:p>
        </p:txBody>
      </p:sp>
      <p:grpSp>
        <p:nvGrpSpPr>
          <p:cNvPr id="4" name="Group 3"/>
          <p:cNvGrpSpPr/>
          <p:nvPr/>
        </p:nvGrpSpPr>
        <p:grpSpPr>
          <a:xfrm>
            <a:off x="3276600" y="2971801"/>
            <a:ext cx="1752600" cy="3659899"/>
            <a:chOff x="762000" y="498175"/>
            <a:chExt cx="3045502" cy="6359825"/>
          </a:xfrm>
        </p:grpSpPr>
        <p:sp>
          <p:nvSpPr>
            <p:cNvPr id="7" name="Oval 6"/>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0"/>
            <p:cNvGrpSpPr/>
            <p:nvPr/>
          </p:nvGrpSpPr>
          <p:grpSpPr>
            <a:xfrm>
              <a:off x="762000" y="2131786"/>
              <a:ext cx="3045502" cy="4187946"/>
              <a:chOff x="4419600" y="2060454"/>
              <a:chExt cx="3045502" cy="4187946"/>
            </a:xfrm>
          </p:grpSpPr>
          <p:sp>
            <p:nvSpPr>
              <p:cNvPr id="31" name="Oval 3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68560" y="1919713"/>
              <a:ext cx="480482" cy="3017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29"/>
            <p:cNvGrpSpPr/>
            <p:nvPr/>
          </p:nvGrpSpPr>
          <p:grpSpPr>
            <a:xfrm>
              <a:off x="1219200" y="6019800"/>
              <a:ext cx="2168577" cy="231098"/>
              <a:chOff x="5867400" y="3429000"/>
              <a:chExt cx="3200400" cy="762000"/>
            </a:xfrm>
          </p:grpSpPr>
          <p:grpSp>
            <p:nvGrpSpPr>
              <p:cNvPr id="16" name="Group 78"/>
              <p:cNvGrpSpPr/>
              <p:nvPr/>
            </p:nvGrpSpPr>
            <p:grpSpPr>
              <a:xfrm>
                <a:off x="5867400" y="3429000"/>
                <a:ext cx="762000" cy="762000"/>
                <a:chOff x="5867400" y="3429000"/>
                <a:chExt cx="762000" cy="762000"/>
              </a:xfrm>
            </p:grpSpPr>
            <p:sp>
              <p:nvSpPr>
                <p:cNvPr id="29" name="Left-Right Arrow Callout 2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9"/>
              <p:cNvGrpSpPr/>
              <p:nvPr/>
            </p:nvGrpSpPr>
            <p:grpSpPr>
              <a:xfrm>
                <a:off x="6477000" y="3429000"/>
                <a:ext cx="762000" cy="762000"/>
                <a:chOff x="5867400" y="3429000"/>
                <a:chExt cx="762000" cy="762000"/>
              </a:xfrm>
            </p:grpSpPr>
            <p:sp>
              <p:nvSpPr>
                <p:cNvPr id="27" name="Left-Right Arrow Callout 2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2"/>
              <p:cNvGrpSpPr/>
              <p:nvPr/>
            </p:nvGrpSpPr>
            <p:grpSpPr>
              <a:xfrm>
                <a:off x="7086600" y="3429000"/>
                <a:ext cx="762000" cy="762000"/>
                <a:chOff x="5867400" y="3429000"/>
                <a:chExt cx="762000" cy="762000"/>
              </a:xfrm>
            </p:grpSpPr>
            <p:sp>
              <p:nvSpPr>
                <p:cNvPr id="25" name="Left-Right Arrow Callout 2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5"/>
              <p:cNvGrpSpPr/>
              <p:nvPr/>
            </p:nvGrpSpPr>
            <p:grpSpPr>
              <a:xfrm>
                <a:off x="7696200" y="3429000"/>
                <a:ext cx="762000" cy="762000"/>
                <a:chOff x="5867400" y="3429000"/>
                <a:chExt cx="762000" cy="762000"/>
              </a:xfrm>
            </p:grpSpPr>
            <p:sp>
              <p:nvSpPr>
                <p:cNvPr id="23" name="Left-Right Arrow Callout 2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8"/>
              <p:cNvGrpSpPr/>
              <p:nvPr/>
            </p:nvGrpSpPr>
            <p:grpSpPr>
              <a:xfrm>
                <a:off x="8305800" y="3429000"/>
                <a:ext cx="762000" cy="762000"/>
                <a:chOff x="5867400" y="3429000"/>
                <a:chExt cx="762000" cy="762000"/>
              </a:xfrm>
            </p:grpSpPr>
            <p:sp>
              <p:nvSpPr>
                <p:cNvPr id="21" name="Left-Right Arrow Callout 2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5105400" y="3048001"/>
            <a:ext cx="1828800" cy="3540247"/>
            <a:chOff x="4806691" y="304800"/>
            <a:chExt cx="3188398" cy="6172200"/>
          </a:xfrm>
        </p:grpSpPr>
        <p:sp>
          <p:nvSpPr>
            <p:cNvPr id="41" name="Oval 40"/>
            <p:cNvSpPr/>
            <p:nvPr/>
          </p:nvSpPr>
          <p:spPr>
            <a:xfrm rot="20207568">
              <a:off x="6448548" y="5695351"/>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500754">
              <a:off x="5505370" y="5683456"/>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500754">
              <a:off x="4806691" y="4032659"/>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55908">
              <a:off x="7416709" y="4016174"/>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6"/>
            <p:cNvSpPr/>
            <p:nvPr/>
          </p:nvSpPr>
          <p:spPr>
            <a:xfrm>
              <a:off x="5469849" y="2915554"/>
              <a:ext cx="1713435" cy="3039625"/>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elay 45"/>
            <p:cNvSpPr/>
            <p:nvPr/>
          </p:nvSpPr>
          <p:spPr>
            <a:xfrm rot="16200000">
              <a:off x="4854019" y="686980"/>
              <a:ext cx="3022978" cy="2258618"/>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505404">
              <a:off x="4895209" y="2905087"/>
              <a:ext cx="948365" cy="1571873"/>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p:nvSpPr>
          <p:spPr>
            <a:xfrm rot="20172944">
              <a:off x="6815470" y="2744822"/>
              <a:ext cx="995169" cy="1717602"/>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10"/>
            <p:cNvSpPr/>
            <p:nvPr/>
          </p:nvSpPr>
          <p:spPr>
            <a:xfrm rot="4849455" flipH="1">
              <a:off x="5764284"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11"/>
            <p:cNvSpPr/>
            <p:nvPr/>
          </p:nvSpPr>
          <p:spPr>
            <a:xfrm rot="16750545">
              <a:off x="4835728"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12"/>
            <p:cNvSpPr/>
            <p:nvPr/>
          </p:nvSpPr>
          <p:spPr>
            <a:xfrm rot="10800000">
              <a:off x="6015033" y="2572033"/>
              <a:ext cx="700950" cy="54963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3"/>
            <p:cNvSpPr/>
            <p:nvPr/>
          </p:nvSpPr>
          <p:spPr>
            <a:xfrm>
              <a:off x="5781383" y="717024"/>
              <a:ext cx="1168251" cy="20611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4"/>
            <p:cNvSpPr/>
            <p:nvPr/>
          </p:nvSpPr>
          <p:spPr>
            <a:xfrm>
              <a:off x="5781383" y="923136"/>
              <a:ext cx="1090368" cy="480928"/>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15"/>
            <p:cNvSpPr/>
            <p:nvPr/>
          </p:nvSpPr>
          <p:spPr>
            <a:xfrm rot="5400000">
              <a:off x="6142966" y="139714"/>
              <a:ext cx="480928" cy="1635551"/>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18"/>
            <p:cNvCxnSpPr/>
            <p:nvPr/>
          </p:nvCxnSpPr>
          <p:spPr>
            <a:xfrm flipH="1">
              <a:off x="6326568" y="3121666"/>
              <a:ext cx="38939" cy="2833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81"/>
            <p:cNvGrpSpPr/>
            <p:nvPr/>
          </p:nvGrpSpPr>
          <p:grpSpPr>
            <a:xfrm>
              <a:off x="5638800" y="533400"/>
              <a:ext cx="1447800" cy="381000"/>
              <a:chOff x="5867400" y="3429000"/>
              <a:chExt cx="3200400" cy="762000"/>
            </a:xfrm>
          </p:grpSpPr>
          <p:grpSp>
            <p:nvGrpSpPr>
              <p:cNvPr id="89" name="Group 78"/>
              <p:cNvGrpSpPr/>
              <p:nvPr/>
            </p:nvGrpSpPr>
            <p:grpSpPr>
              <a:xfrm>
                <a:off x="5867400" y="3429000"/>
                <a:ext cx="762000" cy="762000"/>
                <a:chOff x="5867400" y="3429000"/>
                <a:chExt cx="762000" cy="762000"/>
              </a:xfrm>
            </p:grpSpPr>
            <p:sp>
              <p:nvSpPr>
                <p:cNvPr id="102" name="Left-Right Arrow Callout 10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9"/>
              <p:cNvGrpSpPr/>
              <p:nvPr/>
            </p:nvGrpSpPr>
            <p:grpSpPr>
              <a:xfrm>
                <a:off x="6477000" y="3429000"/>
                <a:ext cx="762000" cy="762000"/>
                <a:chOff x="5867400" y="3429000"/>
                <a:chExt cx="762000" cy="762000"/>
              </a:xfrm>
            </p:grpSpPr>
            <p:sp>
              <p:nvSpPr>
                <p:cNvPr id="100" name="Left-Right Arrow Callout 9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2"/>
              <p:cNvGrpSpPr/>
              <p:nvPr/>
            </p:nvGrpSpPr>
            <p:grpSpPr>
              <a:xfrm>
                <a:off x="7086600" y="3429000"/>
                <a:ext cx="762000" cy="762000"/>
                <a:chOff x="5867400" y="3429000"/>
                <a:chExt cx="762000" cy="762000"/>
              </a:xfrm>
            </p:grpSpPr>
            <p:sp>
              <p:nvSpPr>
                <p:cNvPr id="98" name="Left-Right Arrow Callout 9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5"/>
              <p:cNvGrpSpPr/>
              <p:nvPr/>
            </p:nvGrpSpPr>
            <p:grpSpPr>
              <a:xfrm>
                <a:off x="7696200" y="3429000"/>
                <a:ext cx="762000" cy="762000"/>
                <a:chOff x="5867400" y="3429000"/>
                <a:chExt cx="762000" cy="762000"/>
              </a:xfrm>
            </p:grpSpPr>
            <p:sp>
              <p:nvSpPr>
                <p:cNvPr id="96" name="Left-Right Arrow Callout 8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88"/>
              <p:cNvGrpSpPr/>
              <p:nvPr/>
            </p:nvGrpSpPr>
            <p:grpSpPr>
              <a:xfrm>
                <a:off x="8305800" y="3429000"/>
                <a:ext cx="762000" cy="762000"/>
                <a:chOff x="5867400" y="3429000"/>
                <a:chExt cx="762000" cy="762000"/>
              </a:xfrm>
            </p:grpSpPr>
            <p:sp>
              <p:nvSpPr>
                <p:cNvPr id="94" name="Left-Right Arrow Callout 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8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97"/>
            <p:cNvGrpSpPr/>
            <p:nvPr/>
          </p:nvGrpSpPr>
          <p:grpSpPr>
            <a:xfrm rot="5400000">
              <a:off x="5100402" y="4590737"/>
              <a:ext cx="2644516" cy="196122"/>
              <a:chOff x="5867400" y="3429000"/>
              <a:chExt cx="3200400" cy="762000"/>
            </a:xfrm>
          </p:grpSpPr>
          <p:grpSp>
            <p:nvGrpSpPr>
              <p:cNvPr id="74" name="Group 78"/>
              <p:cNvGrpSpPr/>
              <p:nvPr/>
            </p:nvGrpSpPr>
            <p:grpSpPr>
              <a:xfrm>
                <a:off x="5867400" y="3429000"/>
                <a:ext cx="762000" cy="762000"/>
                <a:chOff x="5867400" y="3429000"/>
                <a:chExt cx="762000" cy="762000"/>
              </a:xfrm>
            </p:grpSpPr>
            <p:sp>
              <p:nvSpPr>
                <p:cNvPr id="87" name="Left-Right Arrow Callout 8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9"/>
              <p:cNvGrpSpPr/>
              <p:nvPr/>
            </p:nvGrpSpPr>
            <p:grpSpPr>
              <a:xfrm>
                <a:off x="6477000" y="3429000"/>
                <a:ext cx="762000" cy="762000"/>
                <a:chOff x="5867400" y="3429000"/>
                <a:chExt cx="762000" cy="762000"/>
              </a:xfrm>
            </p:grpSpPr>
            <p:sp>
              <p:nvSpPr>
                <p:cNvPr id="85" name="Left-Right Arrow Callout 8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6"/>
              <p:cNvGrpSpPr/>
              <p:nvPr/>
            </p:nvGrpSpPr>
            <p:grpSpPr>
              <a:xfrm>
                <a:off x="7086600" y="3429000"/>
                <a:ext cx="762000" cy="762000"/>
                <a:chOff x="5867400" y="3429000"/>
                <a:chExt cx="762000" cy="762000"/>
              </a:xfrm>
            </p:grpSpPr>
            <p:sp>
              <p:nvSpPr>
                <p:cNvPr id="83" name="Left-Right Arrow Callout 8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5"/>
              <p:cNvGrpSpPr/>
              <p:nvPr/>
            </p:nvGrpSpPr>
            <p:grpSpPr>
              <a:xfrm>
                <a:off x="7696200" y="3429000"/>
                <a:ext cx="762000" cy="762000"/>
                <a:chOff x="5867400" y="3429000"/>
                <a:chExt cx="762000" cy="762000"/>
              </a:xfrm>
            </p:grpSpPr>
            <p:sp>
              <p:nvSpPr>
                <p:cNvPr id="81" name="Left-Right Arrow Callout 8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88"/>
              <p:cNvGrpSpPr/>
              <p:nvPr/>
            </p:nvGrpSpPr>
            <p:grpSpPr>
              <a:xfrm>
                <a:off x="8305800" y="3429000"/>
                <a:ext cx="762000" cy="762000"/>
                <a:chOff x="5867400" y="3429000"/>
                <a:chExt cx="762000" cy="762000"/>
              </a:xfrm>
            </p:grpSpPr>
            <p:sp>
              <p:nvSpPr>
                <p:cNvPr id="79" name="Left-Right Arrow Callout 7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45"/>
            <p:cNvGrpSpPr/>
            <p:nvPr/>
          </p:nvGrpSpPr>
          <p:grpSpPr>
            <a:xfrm rot="5400000">
              <a:off x="4871803" y="4576997"/>
              <a:ext cx="2644516" cy="196122"/>
              <a:chOff x="5867400" y="3429000"/>
              <a:chExt cx="3200400" cy="762000"/>
            </a:xfrm>
          </p:grpSpPr>
          <p:grpSp>
            <p:nvGrpSpPr>
              <p:cNvPr id="59" name="Group 78"/>
              <p:cNvGrpSpPr/>
              <p:nvPr/>
            </p:nvGrpSpPr>
            <p:grpSpPr>
              <a:xfrm>
                <a:off x="5867400" y="3429000"/>
                <a:ext cx="762000" cy="762000"/>
                <a:chOff x="5867400" y="3429000"/>
                <a:chExt cx="762000" cy="762000"/>
              </a:xfrm>
            </p:grpSpPr>
            <p:sp>
              <p:nvSpPr>
                <p:cNvPr id="72" name="Left-Right Arrow Callout 7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9"/>
              <p:cNvGrpSpPr/>
              <p:nvPr/>
            </p:nvGrpSpPr>
            <p:grpSpPr>
              <a:xfrm>
                <a:off x="6477000" y="3429000"/>
                <a:ext cx="762000" cy="762000"/>
                <a:chOff x="5867400" y="3429000"/>
                <a:chExt cx="762000" cy="762000"/>
              </a:xfrm>
            </p:grpSpPr>
            <p:sp>
              <p:nvSpPr>
                <p:cNvPr id="70" name="Left-Right Arrow Callout 6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2"/>
              <p:cNvGrpSpPr/>
              <p:nvPr/>
            </p:nvGrpSpPr>
            <p:grpSpPr>
              <a:xfrm>
                <a:off x="7086600" y="3429000"/>
                <a:ext cx="762000" cy="762000"/>
                <a:chOff x="5867400" y="3429000"/>
                <a:chExt cx="762000" cy="762000"/>
              </a:xfrm>
            </p:grpSpPr>
            <p:sp>
              <p:nvSpPr>
                <p:cNvPr id="68" name="Left-Right Arrow Callout 6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5"/>
              <p:cNvGrpSpPr/>
              <p:nvPr/>
            </p:nvGrpSpPr>
            <p:grpSpPr>
              <a:xfrm>
                <a:off x="7696200" y="3429000"/>
                <a:ext cx="762000" cy="762000"/>
                <a:chOff x="5867400" y="3429000"/>
                <a:chExt cx="762000" cy="762000"/>
              </a:xfrm>
            </p:grpSpPr>
            <p:sp>
              <p:nvSpPr>
                <p:cNvPr id="66" name="Left-Right Arrow Callout 6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8"/>
              <p:cNvGrpSpPr/>
              <p:nvPr/>
            </p:nvGrpSpPr>
            <p:grpSpPr>
              <a:xfrm>
                <a:off x="8305800" y="3429000"/>
                <a:ext cx="762000" cy="762000"/>
                <a:chOff x="5867400" y="3429000"/>
                <a:chExt cx="762000" cy="762000"/>
              </a:xfrm>
            </p:grpSpPr>
            <p:sp>
              <p:nvSpPr>
                <p:cNvPr id="64" name="Left-Right Arrow Callout 6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4" name="Group 93"/>
          <p:cNvGrpSpPr/>
          <p:nvPr/>
        </p:nvGrpSpPr>
        <p:grpSpPr>
          <a:xfrm rot="5953441">
            <a:off x="6152818" y="4658409"/>
            <a:ext cx="821276" cy="1122582"/>
            <a:chOff x="1219200" y="1371600"/>
            <a:chExt cx="1676400" cy="2286000"/>
          </a:xfrm>
        </p:grpSpPr>
        <p:sp>
          <p:nvSpPr>
            <p:cNvPr id="105" name="Oval 7"/>
            <p:cNvSpPr/>
            <p:nvPr/>
          </p:nvSpPr>
          <p:spPr>
            <a:xfrm rot="19638581">
              <a:off x="1295400" y="1371600"/>
              <a:ext cx="1600200" cy="2286000"/>
            </a:xfrm>
            <a:prstGeom prst="ellips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854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832919" y="506994"/>
            <a:ext cx="10121774" cy="5631701"/>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533693"/>
            <a:ext cx="9144000" cy="1754326"/>
          </a:xfrm>
          <a:prstGeom prst="rect">
            <a:avLst/>
          </a:prstGeom>
          <a:noFill/>
        </p:spPr>
        <p:txBody>
          <a:bodyPr wrap="square" rtlCol="0">
            <a:spAutoFit/>
          </a:bodyPr>
          <a:lstStyle/>
          <a:p>
            <a:pPr algn="ctr"/>
            <a:r>
              <a:rPr lang="en-US" sz="3600" dirty="0">
                <a:solidFill>
                  <a:schemeClr val="bg1"/>
                </a:solidFill>
                <a:latin typeface="Lucida Sans" pitchFamily="34" charset="0"/>
              </a:rPr>
              <a:t>John was a child of promise, with prophecies of his mission having been given by:</a:t>
            </a:r>
            <a:endParaRPr lang="en-US" sz="4000" dirty="0">
              <a:solidFill>
                <a:schemeClr val="bg1"/>
              </a:solidFill>
              <a:latin typeface="Lucida Sans" pitchFamily="34" charset="0"/>
            </a:endParaRPr>
          </a:p>
        </p:txBody>
      </p:sp>
      <p:grpSp>
        <p:nvGrpSpPr>
          <p:cNvPr id="4" name="Group 3"/>
          <p:cNvGrpSpPr/>
          <p:nvPr/>
        </p:nvGrpSpPr>
        <p:grpSpPr>
          <a:xfrm>
            <a:off x="2211627" y="2339413"/>
            <a:ext cx="2057400" cy="3606537"/>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66780" y="1505568"/>
                <a:ext cx="195999" cy="2238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124474" y="2537110"/>
            <a:ext cx="1676400" cy="3276600"/>
            <a:chOff x="2057402" y="1656736"/>
            <a:chExt cx="1466633" cy="2412190"/>
          </a:xfrm>
        </p:grpSpPr>
        <p:sp>
          <p:nvSpPr>
            <p:cNvPr id="45" name="Oval 44"/>
            <p:cNvSpPr/>
            <p:nvPr/>
          </p:nvSpPr>
          <p:spPr>
            <a:xfrm rot="20950279">
              <a:off x="2057402"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950279">
              <a:off x="3096534"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438402" y="2438402"/>
              <a:ext cx="742238" cy="140944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950279">
              <a:off x="2359882" y="3814751"/>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46626">
              <a:off x="2885047"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950279">
              <a:off x="2731002" y="3814752"/>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753374" flipH="1">
              <a:off x="2365481"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412720" y="1735651"/>
              <a:ext cx="742238" cy="8674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uble Wave 52"/>
            <p:cNvSpPr/>
            <p:nvPr/>
          </p:nvSpPr>
          <p:spPr>
            <a:xfrm rot="21307692">
              <a:off x="3078418" y="1809044"/>
              <a:ext cx="219841" cy="638737"/>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uble Wave 53"/>
            <p:cNvSpPr/>
            <p:nvPr/>
          </p:nvSpPr>
          <p:spPr>
            <a:xfrm rot="407729">
              <a:off x="2292725" y="1804733"/>
              <a:ext cx="197834" cy="638739"/>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574925" y="1415565"/>
              <a:ext cx="431276" cy="91361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2720798" y="1386682"/>
              <a:ext cx="124054" cy="10363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2009698">
              <a:off x="2701403" y="2496715"/>
              <a:ext cx="116926" cy="1083969"/>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264664" y="3207408"/>
              <a:ext cx="345440" cy="434188"/>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400360" y="2643039"/>
            <a:ext cx="1981200" cy="3359768"/>
            <a:chOff x="3962400" y="526432"/>
            <a:chExt cx="3276600" cy="5360642"/>
          </a:xfrm>
        </p:grpSpPr>
        <p:sp>
          <p:nvSpPr>
            <p:cNvPr id="60" name="Oval 59"/>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950279">
              <a:off x="3962400" y="4263739"/>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49721" flipH="1">
              <a:off x="6396508" y="4113183"/>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hord 66"/>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07"/>
            <p:cNvGrpSpPr/>
            <p:nvPr/>
          </p:nvGrpSpPr>
          <p:grpSpPr>
            <a:xfrm>
              <a:off x="4724400" y="2590800"/>
              <a:ext cx="685800" cy="838200"/>
              <a:chOff x="8077200" y="2590800"/>
              <a:chExt cx="685800" cy="838200"/>
            </a:xfrm>
          </p:grpSpPr>
          <p:sp>
            <p:nvSpPr>
              <p:cNvPr id="91" name="Oval 90"/>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24"/>
            <p:cNvGrpSpPr/>
            <p:nvPr/>
          </p:nvGrpSpPr>
          <p:grpSpPr>
            <a:xfrm>
              <a:off x="5105400" y="914400"/>
              <a:ext cx="1272905" cy="371557"/>
              <a:chOff x="7557386" y="1121682"/>
              <a:chExt cx="1272905" cy="371557"/>
            </a:xfrm>
          </p:grpSpPr>
          <p:grpSp>
            <p:nvGrpSpPr>
              <p:cNvPr id="79" name="Group 110"/>
              <p:cNvGrpSpPr/>
              <p:nvPr/>
            </p:nvGrpSpPr>
            <p:grpSpPr>
              <a:xfrm rot="401849">
                <a:off x="7557386" y="1163079"/>
                <a:ext cx="359190" cy="254000"/>
                <a:chOff x="8077200" y="2590800"/>
                <a:chExt cx="687114" cy="838200"/>
              </a:xfrm>
            </p:grpSpPr>
            <p:sp>
              <p:nvSpPr>
                <p:cNvPr id="89" name="Oval 8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13"/>
              <p:cNvGrpSpPr/>
              <p:nvPr/>
            </p:nvGrpSpPr>
            <p:grpSpPr>
              <a:xfrm rot="401849">
                <a:off x="7854102" y="1121682"/>
                <a:ext cx="358503" cy="254000"/>
                <a:chOff x="8077200" y="2590800"/>
                <a:chExt cx="685800" cy="838200"/>
              </a:xfrm>
            </p:grpSpPr>
            <p:sp>
              <p:nvSpPr>
                <p:cNvPr id="87" name="Oval 8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16"/>
              <p:cNvGrpSpPr/>
              <p:nvPr/>
            </p:nvGrpSpPr>
            <p:grpSpPr>
              <a:xfrm rot="401849">
                <a:off x="8150815" y="1156524"/>
                <a:ext cx="358503" cy="254000"/>
                <a:chOff x="8077200" y="2590800"/>
                <a:chExt cx="685800" cy="838200"/>
              </a:xfrm>
            </p:grpSpPr>
            <p:sp>
              <p:nvSpPr>
                <p:cNvPr id="85" name="Oval 8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19"/>
              <p:cNvGrpSpPr/>
              <p:nvPr/>
            </p:nvGrpSpPr>
            <p:grpSpPr>
              <a:xfrm rot="401849">
                <a:off x="8471788" y="1239239"/>
                <a:ext cx="358503" cy="254000"/>
                <a:chOff x="8077200" y="2590800"/>
                <a:chExt cx="685800" cy="838200"/>
              </a:xfrm>
            </p:grpSpPr>
            <p:sp>
              <p:nvSpPr>
                <p:cNvPr id="83" name="Oval 8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992451" y="2661575"/>
            <a:ext cx="1643399" cy="369332"/>
          </a:xfrm>
          <a:prstGeom prst="rect">
            <a:avLst/>
          </a:prstGeom>
        </p:spPr>
        <p:txBody>
          <a:bodyPr wrap="none">
            <a:spAutoFit/>
          </a:bodyPr>
          <a:lstStyle/>
          <a:p>
            <a:r>
              <a:rPr lang="en-US" dirty="0">
                <a:solidFill>
                  <a:schemeClr val="bg1"/>
                </a:solidFill>
                <a:latin typeface="Lucida Sans" pitchFamily="34" charset="0"/>
              </a:rPr>
              <a:t>Isaiah (40:3) </a:t>
            </a:r>
            <a:endParaRPr lang="en-US" dirty="0"/>
          </a:p>
        </p:txBody>
      </p:sp>
      <p:sp>
        <p:nvSpPr>
          <p:cNvPr id="3" name="Rectangle 2"/>
          <p:cNvSpPr/>
          <p:nvPr/>
        </p:nvSpPr>
        <p:spPr>
          <a:xfrm>
            <a:off x="4315155" y="2686795"/>
            <a:ext cx="1699504" cy="369332"/>
          </a:xfrm>
          <a:prstGeom prst="rect">
            <a:avLst/>
          </a:prstGeom>
        </p:spPr>
        <p:txBody>
          <a:bodyPr wrap="none">
            <a:spAutoFit/>
          </a:bodyPr>
          <a:lstStyle/>
          <a:p>
            <a:r>
              <a:rPr lang="en-US" dirty="0">
                <a:solidFill>
                  <a:schemeClr val="bg1"/>
                </a:solidFill>
                <a:latin typeface="Lucida Sans" pitchFamily="34" charset="0"/>
              </a:rPr>
              <a:t>Malachi (3:1) </a:t>
            </a:r>
            <a:endParaRPr lang="en-US" dirty="0"/>
          </a:p>
        </p:txBody>
      </p:sp>
      <p:sp>
        <p:nvSpPr>
          <p:cNvPr id="95" name="Rectangle 94"/>
          <p:cNvSpPr/>
          <p:nvPr/>
        </p:nvSpPr>
        <p:spPr>
          <a:xfrm>
            <a:off x="8850595" y="2154747"/>
            <a:ext cx="2010487" cy="369332"/>
          </a:xfrm>
          <a:prstGeom prst="rect">
            <a:avLst/>
          </a:prstGeom>
        </p:spPr>
        <p:txBody>
          <a:bodyPr wrap="none">
            <a:spAutoFit/>
          </a:bodyPr>
          <a:lstStyle/>
          <a:p>
            <a:pPr algn="ctr"/>
            <a:r>
              <a:rPr lang="en-US" dirty="0">
                <a:solidFill>
                  <a:schemeClr val="bg1"/>
                </a:solidFill>
                <a:latin typeface="Lucida Sans" pitchFamily="34" charset="0"/>
              </a:rPr>
              <a:t>1 Nephi 10:7-10</a:t>
            </a:r>
            <a:endParaRPr lang="en-US" dirty="0"/>
          </a:p>
        </p:txBody>
      </p:sp>
    </p:spTree>
    <p:extLst>
      <p:ext uri="{BB962C8B-B14F-4D97-AF65-F5344CB8AC3E}">
        <p14:creationId xmlns:p14="http://schemas.microsoft.com/office/powerpoint/2010/main" val="44281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448556" y="683565"/>
            <a:ext cx="9795848" cy="5481843"/>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906056" y="2117002"/>
            <a:ext cx="1632986" cy="3733800"/>
            <a:chOff x="3962400" y="228600"/>
            <a:chExt cx="2032000" cy="4646139"/>
          </a:xfrm>
        </p:grpSpPr>
        <p:grpSp>
          <p:nvGrpSpPr>
            <p:cNvPr id="26"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4"/>
          <p:cNvSpPr txBox="1"/>
          <p:nvPr/>
        </p:nvSpPr>
        <p:spPr>
          <a:xfrm>
            <a:off x="4000823" y="733772"/>
            <a:ext cx="67818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bg1"/>
                </a:solidFill>
                <a:latin typeface="Lucida Sans" pitchFamily="34" charset="0"/>
              </a:rPr>
              <a:t>John was baptized at a </a:t>
            </a:r>
          </a:p>
          <a:p>
            <a:pPr algn="ctr"/>
            <a:r>
              <a:rPr lang="en-US" sz="4000" dirty="0">
                <a:solidFill>
                  <a:schemeClr val="bg1"/>
                </a:solidFill>
                <a:latin typeface="Lucida Sans" pitchFamily="34" charset="0"/>
              </a:rPr>
              <a:t>very early age</a:t>
            </a:r>
          </a:p>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ordained to the priesthood at the time he was eight days old</a:t>
            </a:r>
          </a:p>
        </p:txBody>
      </p:sp>
      <p:sp>
        <p:nvSpPr>
          <p:cNvPr id="2" name="Rectangle 1"/>
          <p:cNvSpPr/>
          <p:nvPr/>
        </p:nvSpPr>
        <p:spPr>
          <a:xfrm>
            <a:off x="8253189" y="5311458"/>
            <a:ext cx="1776448" cy="369332"/>
          </a:xfrm>
          <a:prstGeom prst="rect">
            <a:avLst/>
          </a:prstGeom>
        </p:spPr>
        <p:txBody>
          <a:bodyPr wrap="none">
            <a:spAutoFit/>
          </a:bodyPr>
          <a:lstStyle/>
          <a:p>
            <a:r>
              <a:rPr lang="en-US" dirty="0">
                <a:solidFill>
                  <a:schemeClr val="bg1"/>
                </a:solidFill>
                <a:latin typeface="Lucida Sans" pitchFamily="34" charset="0"/>
              </a:rPr>
              <a:t>D&amp;C 84:27-28</a:t>
            </a:r>
            <a:endParaRPr lang="en-US" dirty="0"/>
          </a:p>
        </p:txBody>
      </p:sp>
    </p:spTree>
    <p:extLst>
      <p:ext uri="{BB962C8B-B14F-4D97-AF65-F5344CB8AC3E}">
        <p14:creationId xmlns:p14="http://schemas.microsoft.com/office/powerpoint/2010/main" val="25673431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1757</Words>
  <Application>Microsoft Office PowerPoint</Application>
  <PresentationFormat>Widescreen</PresentationFormat>
  <Paragraphs>175</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Calibri</vt:lpstr>
      <vt:lpstr>Georgia</vt:lpstr>
      <vt:lpstr>Wingdings</vt:lpstr>
      <vt:lpstr>David</vt:lpstr>
      <vt:lpstr>Open Sans</vt:lpstr>
      <vt:lpstr>Book Antiqua</vt:lpstr>
      <vt:lpstr>Arial</vt:lpstr>
      <vt:lpstr>Lucida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47</cp:revision>
  <dcterms:created xsi:type="dcterms:W3CDTF">2016-05-16T13:36:31Z</dcterms:created>
  <dcterms:modified xsi:type="dcterms:W3CDTF">2020-08-27T19:49:11Z</dcterms:modified>
</cp:coreProperties>
</file>