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82" r:id="rId2"/>
    <p:sldId id="290" r:id="rId3"/>
    <p:sldId id="289" r:id="rId4"/>
    <p:sldId id="292" r:id="rId5"/>
    <p:sldId id="293" r:id="rId6"/>
    <p:sldId id="294" r:id="rId7"/>
    <p:sldId id="297" r:id="rId8"/>
    <p:sldId id="295" r:id="rId9"/>
    <p:sldId id="296" r:id="rId10"/>
    <p:sldId id="298" r:id="rId11"/>
    <p:sldId id="284" r:id="rId12"/>
    <p:sldId id="288" r:id="rId13"/>
    <p:sldId id="285" r:id="rId14"/>
    <p:sldId id="286" r:id="rId15"/>
  </p:sldIdLst>
  <p:sldSz cx="12192000" cy="6858000"/>
  <p:notesSz cx="6858000" cy="9144000"/>
  <p:embeddedFontLst>
    <p:embeddedFont>
      <p:font typeface="Book Antiqua" panose="02040602050305030304" pitchFamily="18" charset="0"/>
      <p:regular r:id="rId17"/>
      <p:bold r:id="rId18"/>
      <p:italic r:id="rId19"/>
      <p:boldItalic r:id="rId20"/>
    </p:embeddedFont>
    <p:embeddedFont>
      <p:font typeface="Britannic Bold" panose="020B0903060703020204" pitchFamily="34"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A0B57-945A-4F5C-946C-8D217A32424A}" type="datetimeFigureOut">
              <a:rPr lang="en-US" smtClean="0"/>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1F828-1E55-4BF3-B506-A11AB293E9CE}" type="slidenum">
              <a:rPr lang="en-US" smtClean="0"/>
              <a:t>‹#›</a:t>
            </a:fld>
            <a:endParaRPr lang="en-US"/>
          </a:p>
        </p:txBody>
      </p:sp>
    </p:spTree>
    <p:extLst>
      <p:ext uri="{BB962C8B-B14F-4D97-AF65-F5344CB8AC3E}">
        <p14:creationId xmlns:p14="http://schemas.microsoft.com/office/powerpoint/2010/main" val="271890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 name="Picture 4095">
            <a:extLst>
              <a:ext uri="{FF2B5EF4-FFF2-40B4-BE49-F238E27FC236}">
                <a16:creationId xmlns:a16="http://schemas.microsoft.com/office/drawing/2014/main" id="{9BACBDB7-6890-4DBB-B066-782EAB391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49</a:t>
            </a:r>
          </a:p>
        </p:txBody>
      </p:sp>
      <p:sp>
        <p:nvSpPr>
          <p:cNvPr id="6" name="TextBox 5"/>
          <p:cNvSpPr txBox="1"/>
          <p:nvPr/>
        </p:nvSpPr>
        <p:spPr>
          <a:xfrm>
            <a:off x="0" y="686555"/>
            <a:ext cx="12192000" cy="2862322"/>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Save, Not Destroy</a:t>
            </a:r>
          </a:p>
          <a:p>
            <a:pPr algn="ctr"/>
            <a:r>
              <a:rPr lang="en-US" sz="6000" dirty="0">
                <a:solidFill>
                  <a:schemeClr val="bg1"/>
                </a:solidFill>
                <a:latin typeface="Britannic Bold" panose="020B0903060703020204" pitchFamily="34" charset="0"/>
              </a:rPr>
              <a:t>Luke 8-9</a:t>
            </a:r>
          </a:p>
          <a:p>
            <a:pPr algn="ctr"/>
            <a:endParaRPr lang="en-US" sz="6000" dirty="0">
              <a:solidFill>
                <a:schemeClr val="bg1"/>
              </a:solidFill>
              <a:latin typeface="Britannic Bold" panose="020B0903060703020204" pitchFamily="34" charset="0"/>
            </a:endParaRPr>
          </a:p>
        </p:txBody>
      </p:sp>
      <p:sp>
        <p:nvSpPr>
          <p:cNvPr id="7" name="TextBox 6"/>
          <p:cNvSpPr txBox="1"/>
          <p:nvPr/>
        </p:nvSpPr>
        <p:spPr>
          <a:xfrm>
            <a:off x="0" y="0"/>
            <a:ext cx="1209964" cy="369332"/>
          </a:xfrm>
          <a:prstGeom prst="rect">
            <a:avLst/>
          </a:prstGeom>
          <a:noFill/>
        </p:spPr>
        <p:txBody>
          <a:bodyPr wrap="square" rtlCol="0">
            <a:spAutoFit/>
          </a:bodyPr>
          <a:lstStyle/>
          <a:p>
            <a:r>
              <a:rPr lang="en-US" dirty="0">
                <a:solidFill>
                  <a:schemeClr val="bg1"/>
                </a:solidFill>
              </a:rPr>
              <a:t>Lesson 49</a:t>
            </a:r>
          </a:p>
        </p:txBody>
      </p:sp>
      <p:sp>
        <p:nvSpPr>
          <p:cNvPr id="9" name="Rectangle 8"/>
          <p:cNvSpPr/>
          <p:nvPr/>
        </p:nvSpPr>
        <p:spPr>
          <a:xfrm>
            <a:off x="3315854" y="3013517"/>
            <a:ext cx="6096000" cy="923330"/>
          </a:xfrm>
          <a:prstGeom prst="rect">
            <a:avLst/>
          </a:prstGeom>
        </p:spPr>
        <p:txBody>
          <a:bodyPr>
            <a:spAutoFit/>
          </a:bodyPr>
          <a:lstStyle/>
          <a:p>
            <a:pPr algn="ctr"/>
            <a:r>
              <a:rPr lang="en-US" i="1" dirty="0">
                <a:solidFill>
                  <a:schemeClr val="bg1"/>
                </a:solidFill>
              </a:rPr>
              <a:t>For the Son of man is not come to destroy men’s lives, but to save them. </a:t>
            </a:r>
          </a:p>
          <a:p>
            <a:pPr algn="ctr"/>
            <a:r>
              <a:rPr lang="en-US" i="1" dirty="0">
                <a:solidFill>
                  <a:schemeClr val="bg1"/>
                </a:solidFill>
              </a:rPr>
              <a:t>Luke 9:56</a:t>
            </a:r>
          </a:p>
        </p:txBody>
      </p:sp>
      <p:grpSp>
        <p:nvGrpSpPr>
          <p:cNvPr id="10" name="Group 9"/>
          <p:cNvGrpSpPr/>
          <p:nvPr/>
        </p:nvGrpSpPr>
        <p:grpSpPr>
          <a:xfrm>
            <a:off x="6988489" y="4306694"/>
            <a:ext cx="4873177" cy="2048950"/>
            <a:chOff x="1143000" y="2438400"/>
            <a:chExt cx="6705600" cy="2819400"/>
          </a:xfrm>
        </p:grpSpPr>
        <p:sp>
          <p:nvSpPr>
            <p:cNvPr id="11" name="Rounded Rectangle 10"/>
            <p:cNvSpPr/>
            <p:nvPr/>
          </p:nvSpPr>
          <p:spPr>
            <a:xfrm>
              <a:off x="1143000" y="2438400"/>
              <a:ext cx="6705600" cy="2819400"/>
            </a:xfrm>
            <a:prstGeom prst="roundRect">
              <a:avLst>
                <a:gd name="adj" fmla="val 107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0"/>
            <p:cNvGrpSpPr/>
            <p:nvPr/>
          </p:nvGrpSpPr>
          <p:grpSpPr>
            <a:xfrm>
              <a:off x="1295400" y="2590800"/>
              <a:ext cx="6248400" cy="457200"/>
              <a:chOff x="1295400" y="2590800"/>
              <a:chExt cx="6248400" cy="457200"/>
            </a:xfrm>
          </p:grpSpPr>
          <p:sp>
            <p:nvSpPr>
              <p:cNvPr id="47" name="Rounded Rectangle 46"/>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895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3429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962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495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7162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1"/>
            <p:cNvGrpSpPr/>
            <p:nvPr/>
          </p:nvGrpSpPr>
          <p:grpSpPr>
            <a:xfrm>
              <a:off x="1524000" y="3200400"/>
              <a:ext cx="5715000" cy="457200"/>
              <a:chOff x="1295400" y="2590800"/>
              <a:chExt cx="5715000" cy="457200"/>
            </a:xfrm>
          </p:grpSpPr>
          <p:sp>
            <p:nvSpPr>
              <p:cNvPr id="36" name="Rounded Rectangle 35"/>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895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3429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962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495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93"/>
            <p:cNvGrpSpPr/>
            <p:nvPr/>
          </p:nvGrpSpPr>
          <p:grpSpPr>
            <a:xfrm>
              <a:off x="1295400" y="3809997"/>
              <a:ext cx="6496419" cy="457203"/>
              <a:chOff x="1295400" y="2590797"/>
              <a:chExt cx="6496419" cy="457203"/>
            </a:xfrm>
          </p:grpSpPr>
          <p:sp>
            <p:nvSpPr>
              <p:cNvPr id="25" name="Rounded Rectangle 24"/>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895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429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962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495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628902" y="2590797"/>
                <a:ext cx="1162917" cy="387640"/>
              </a:xfrm>
              <a:prstGeom prst="roundRect">
                <a:avLst>
                  <a:gd name="adj" fmla="val 1077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SAVE</a:t>
                </a:r>
              </a:p>
            </p:txBody>
          </p:sp>
        </p:grpSp>
        <p:grpSp>
          <p:nvGrpSpPr>
            <p:cNvPr id="15" name="Group 94"/>
            <p:cNvGrpSpPr/>
            <p:nvPr/>
          </p:nvGrpSpPr>
          <p:grpSpPr>
            <a:xfrm>
              <a:off x="1371600" y="4419600"/>
              <a:ext cx="6248400" cy="457200"/>
              <a:chOff x="1295400" y="2590800"/>
              <a:chExt cx="6248400" cy="457200"/>
            </a:xfrm>
          </p:grpSpPr>
          <p:sp>
            <p:nvSpPr>
              <p:cNvPr id="16" name="Rounded Rectangle 15"/>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895600" y="2590800"/>
                <a:ext cx="1905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162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p:cNvGrpSpPr/>
          <p:nvPr/>
        </p:nvGrpSpPr>
        <p:grpSpPr>
          <a:xfrm>
            <a:off x="790221" y="3522133"/>
            <a:ext cx="2720085" cy="2856089"/>
            <a:chOff x="304800" y="685800"/>
            <a:chExt cx="3048000" cy="3200400"/>
          </a:xfrm>
        </p:grpSpPr>
        <p:sp>
          <p:nvSpPr>
            <p:cNvPr id="60" name="Rounded Rectangle 59"/>
            <p:cNvSpPr/>
            <p:nvPr/>
          </p:nvSpPr>
          <p:spPr>
            <a:xfrm>
              <a:off x="304800" y="685800"/>
              <a:ext cx="3048000" cy="3200400"/>
            </a:xfrm>
            <a:prstGeom prst="roundRect">
              <a:avLst>
                <a:gd name="adj" fmla="val 5524"/>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9"/>
            <p:cNvGrpSpPr/>
            <p:nvPr/>
          </p:nvGrpSpPr>
          <p:grpSpPr>
            <a:xfrm>
              <a:off x="762000" y="914400"/>
              <a:ext cx="2137954" cy="838200"/>
              <a:chOff x="757646" y="3048000"/>
              <a:chExt cx="2137954" cy="838200"/>
            </a:xfrm>
          </p:grpSpPr>
          <p:sp>
            <p:nvSpPr>
              <p:cNvPr id="64" name="Rounded Rectangle 63"/>
              <p:cNvSpPr/>
              <p:nvPr/>
            </p:nvSpPr>
            <p:spPr>
              <a:xfrm>
                <a:off x="762000" y="3048000"/>
                <a:ext cx="2133600" cy="838200"/>
              </a:xfrm>
              <a:prstGeom prst="roundRect">
                <a:avLst>
                  <a:gd name="adj" fmla="val 5524"/>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762000" y="3200400"/>
                <a:ext cx="2133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62000" y="3352800"/>
                <a:ext cx="2133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62000" y="3505200"/>
                <a:ext cx="2133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62000" y="3657600"/>
                <a:ext cx="2133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57646" y="3779520"/>
                <a:ext cx="2133600"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914400" y="3124200"/>
              <a:ext cx="1905000" cy="762000"/>
            </a:xfrm>
            <a:prstGeom prst="roundRect">
              <a:avLst>
                <a:gd name="adj" fmla="val 5524"/>
              </a:avLst>
            </a:prstGeom>
            <a:solidFill>
              <a:schemeClr val="bg1">
                <a:lumMod val="6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219200" y="3200400"/>
              <a:ext cx="304800" cy="609600"/>
            </a:xfrm>
            <a:prstGeom prst="roundRect">
              <a:avLst>
                <a:gd name="adj" fmla="val 5524"/>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lue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13" name="Picture 12" descr="dieter F. Uchtdorf.jpg"/>
          <p:cNvPicPr>
            <a:picLocks noChangeAspect="1"/>
          </p:cNvPicPr>
          <p:nvPr/>
        </p:nvPicPr>
        <p:blipFill>
          <a:blip r:embed="rId3" cstate="print"/>
          <a:stretch>
            <a:fillRect/>
          </a:stretch>
        </p:blipFill>
        <p:spPr>
          <a:xfrm>
            <a:off x="230026" y="165889"/>
            <a:ext cx="1517904" cy="1895856"/>
          </a:xfrm>
          <a:prstGeom prst="rect">
            <a:avLst/>
          </a:prstGeom>
        </p:spPr>
      </p:pic>
      <p:sp>
        <p:nvSpPr>
          <p:cNvPr id="25" name="TextBox 24"/>
          <p:cNvSpPr txBox="1"/>
          <p:nvPr/>
        </p:nvSpPr>
        <p:spPr>
          <a:xfrm>
            <a:off x="0" y="6550223"/>
            <a:ext cx="1623065" cy="307777"/>
          </a:xfrm>
          <a:prstGeom prst="rect">
            <a:avLst/>
          </a:prstGeom>
          <a:noFill/>
        </p:spPr>
        <p:txBody>
          <a:bodyPr wrap="square" rtlCol="0">
            <a:spAutoFit/>
          </a:bodyPr>
          <a:lstStyle/>
          <a:p>
            <a:r>
              <a:rPr lang="en-US" sz="1400" dirty="0">
                <a:solidFill>
                  <a:schemeClr val="bg1"/>
                </a:solidFill>
              </a:rPr>
              <a:t>Luke 9:62</a:t>
            </a:r>
          </a:p>
        </p:txBody>
      </p:sp>
      <p:sp>
        <p:nvSpPr>
          <p:cNvPr id="45" name="Rectangle 44"/>
          <p:cNvSpPr/>
          <p:nvPr/>
        </p:nvSpPr>
        <p:spPr>
          <a:xfrm>
            <a:off x="1566941" y="1456537"/>
            <a:ext cx="5349426" cy="5078313"/>
          </a:xfrm>
          <a:prstGeom prst="rect">
            <a:avLst/>
          </a:prstGeom>
        </p:spPr>
        <p:txBody>
          <a:bodyPr wrap="square">
            <a:spAutoFit/>
          </a:bodyPr>
          <a:lstStyle/>
          <a:p>
            <a:r>
              <a:rPr lang="en-US" sz="3600" dirty="0">
                <a:solidFill>
                  <a:schemeClr val="bg1"/>
                </a:solidFill>
              </a:rPr>
              <a:t>    “Those who have entered the waters of baptism and received the gift of the Holy Ghost have set their feet on the path of discipleship and are charged to follow steadily and faithfully in the footsteps of our Savior.” </a:t>
            </a:r>
          </a:p>
        </p:txBody>
      </p:sp>
      <p:sp>
        <p:nvSpPr>
          <p:cNvPr id="12" name="Rectangle 11"/>
          <p:cNvSpPr/>
          <p:nvPr/>
        </p:nvSpPr>
        <p:spPr>
          <a:xfrm>
            <a:off x="11749250" y="6488668"/>
            <a:ext cx="442750" cy="369332"/>
          </a:xfrm>
          <a:prstGeom prst="rect">
            <a:avLst/>
          </a:prstGeom>
        </p:spPr>
        <p:txBody>
          <a:bodyPr wrap="none">
            <a:spAutoFit/>
          </a:bodyPr>
          <a:lstStyle/>
          <a:p>
            <a:r>
              <a:rPr lang="en-US" dirty="0">
                <a:solidFill>
                  <a:schemeClr val="bg1"/>
                </a:solidFill>
              </a:rPr>
              <a:t>(6)</a:t>
            </a:r>
          </a:p>
        </p:txBody>
      </p:sp>
      <p:pic>
        <p:nvPicPr>
          <p:cNvPr id="27650" name="Picture 2" descr="Image result for footsteps of jesus"/>
          <p:cNvPicPr>
            <a:picLocks noChangeAspect="1" noChangeArrowheads="1"/>
          </p:cNvPicPr>
          <p:nvPr/>
        </p:nvPicPr>
        <p:blipFill>
          <a:blip r:embed="rId4" cstate="print"/>
          <a:srcRect/>
          <a:stretch>
            <a:fillRect/>
          </a:stretch>
        </p:blipFill>
        <p:spPr bwMode="auto">
          <a:xfrm>
            <a:off x="7128667" y="1558046"/>
            <a:ext cx="4537566" cy="2673485"/>
          </a:xfrm>
          <a:prstGeom prst="rect">
            <a:avLst/>
          </a:prstGeom>
          <a:noFill/>
        </p:spPr>
      </p:pic>
    </p:spTree>
    <p:extLst>
      <p:ext uri="{BB962C8B-B14F-4D97-AF65-F5344CB8AC3E}">
        <p14:creationId xmlns:p14="http://schemas.microsoft.com/office/powerpoint/2010/main" val="171003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blue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0" y="0"/>
            <a:ext cx="121920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#228 </a:t>
            </a:r>
            <a:r>
              <a:rPr lang="en-US" i="1" dirty="0">
                <a:solidFill>
                  <a:schemeClr val="bg1"/>
                </a:solidFill>
              </a:rPr>
              <a:t>You Can Make the Pathway Bright </a:t>
            </a:r>
            <a:r>
              <a:rPr lang="en-US" dirty="0">
                <a:solidFill>
                  <a:schemeClr val="bg1"/>
                </a:solidFill>
              </a:rPr>
              <a:t> verses 2 and 3</a:t>
            </a:r>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Discipleship</a:t>
            </a:r>
            <a:r>
              <a:rPr lang="en-US" dirty="0">
                <a:solidFill>
                  <a:schemeClr val="bg1"/>
                </a:solidFill>
              </a:rPr>
              <a:t> (2:34)</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16 and 17</a:t>
            </a:r>
          </a:p>
          <a:p>
            <a:pPr marL="342900" indent="-342900">
              <a:buFontTx/>
              <a:buAutoNum type="arabicPeriod"/>
            </a:pPr>
            <a:r>
              <a:rPr lang="en-US" dirty="0">
                <a:solidFill>
                  <a:schemeClr val="bg1"/>
                </a:solidFill>
              </a:rPr>
              <a:t>President Gordon B. Hinckley (“This Is the Work of the Master,” </a:t>
            </a:r>
            <a:r>
              <a:rPr lang="en-US" i="1" dirty="0">
                <a:solidFill>
                  <a:schemeClr val="bg1"/>
                </a:solidFill>
              </a:rPr>
              <a:t>Ensign,</a:t>
            </a:r>
            <a:r>
              <a:rPr lang="en-US" dirty="0">
                <a:solidFill>
                  <a:schemeClr val="bg1"/>
                </a:solidFill>
              </a:rPr>
              <a:t> May 1995, 71).</a:t>
            </a:r>
          </a:p>
          <a:p>
            <a:pPr marL="342900" indent="-342900">
              <a:buFontTx/>
              <a:buAutoNum type="arabicPeriod"/>
            </a:pPr>
            <a:r>
              <a:rPr lang="en-US" dirty="0">
                <a:solidFill>
                  <a:schemeClr val="bg1"/>
                </a:solidFill>
              </a:rPr>
              <a:t>Elder Richard G. Scott Healing the Tragic Scars of Abuse may 1992 Ensign</a:t>
            </a:r>
          </a:p>
          <a:p>
            <a:pPr marL="342900" indent="-342900">
              <a:buFontTx/>
              <a:buAutoNum type="arabicPeriod"/>
            </a:pPr>
            <a:r>
              <a:rPr lang="en-US" dirty="0">
                <a:solidFill>
                  <a:schemeClr val="bg1"/>
                </a:solidFill>
              </a:rPr>
              <a:t>Elder </a:t>
            </a:r>
            <a:r>
              <a:rPr lang="en-US" dirty="0" err="1">
                <a:solidFill>
                  <a:schemeClr val="bg1"/>
                </a:solidFill>
              </a:rPr>
              <a:t>LeGrand</a:t>
            </a:r>
            <a:r>
              <a:rPr lang="en-US" dirty="0">
                <a:solidFill>
                  <a:schemeClr val="bg1"/>
                </a:solidFill>
              </a:rPr>
              <a:t> Richards  (</a:t>
            </a:r>
            <a:r>
              <a:rPr lang="en-US" i="1" dirty="0">
                <a:solidFill>
                  <a:schemeClr val="bg1"/>
                </a:solidFill>
              </a:rPr>
              <a:t>A Marvelous Work and a Wonder</a:t>
            </a:r>
            <a:r>
              <a:rPr lang="en-US" dirty="0">
                <a:solidFill>
                  <a:schemeClr val="bg1"/>
                </a:solidFill>
              </a:rPr>
              <a:t>, 247.)</a:t>
            </a:r>
          </a:p>
          <a:p>
            <a:pPr marL="342900" indent="-342900">
              <a:buFontTx/>
              <a:buAutoNum type="arabicPeriod"/>
            </a:pPr>
            <a:r>
              <a:rPr lang="en-US" dirty="0">
                <a:solidFill>
                  <a:schemeClr val="bg1"/>
                </a:solidFill>
              </a:rPr>
              <a:t>David A. Bednar (“And Nothing Shall Offend Them,”</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2006, 90).</a:t>
            </a:r>
          </a:p>
          <a:p>
            <a:pPr marL="342900" indent="-342900">
              <a:buFontTx/>
              <a:buAutoNum type="arabicPeriod"/>
            </a:pPr>
            <a:r>
              <a:rPr lang="en-US" dirty="0">
                <a:solidFill>
                  <a:schemeClr val="bg1"/>
                </a:solidFill>
              </a:rPr>
              <a:t>President Dieter F. </a:t>
            </a:r>
            <a:r>
              <a:rPr lang="en-US" dirty="0" err="1">
                <a:solidFill>
                  <a:schemeClr val="bg1"/>
                </a:solidFill>
              </a:rPr>
              <a:t>Uchtdorf</a:t>
            </a:r>
            <a:r>
              <a:rPr lang="en-US" dirty="0"/>
              <a:t> </a:t>
            </a:r>
            <a:r>
              <a:rPr lang="en-US" dirty="0">
                <a:solidFill>
                  <a:schemeClr val="bg1"/>
                </a:solidFill>
              </a:rPr>
              <a:t>(“Saints for All Seasons,”</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Sept. 2013, 5).</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2105502" y="1245865"/>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81560278-54A4-4A66-B5F2-2D19F4E9F77A}"/>
              </a:ext>
            </a:extLst>
          </p:cNvPr>
          <p:cNvSpPr>
            <a:spLocks noGrp="1"/>
          </p:cNvSpPr>
          <p:nvPr/>
        </p:nvSpPr>
        <p:spPr>
          <a:xfrm>
            <a:off x="121420" y="64689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954107"/>
          </a:xfrm>
          <a:prstGeom prst="rect">
            <a:avLst/>
          </a:prstGeom>
          <a:solidFill>
            <a:srgbClr val="D0A838"/>
          </a:solidFill>
        </p:spPr>
        <p:txBody>
          <a:bodyPr>
            <a:spAutoFit/>
          </a:bodyPr>
          <a:lstStyle/>
          <a:p>
            <a:pPr algn="ctr"/>
            <a:r>
              <a:rPr lang="en-US" sz="2800" dirty="0"/>
              <a:t>Parable of the </a:t>
            </a:r>
            <a:r>
              <a:rPr lang="en-US" sz="2800" dirty="0" err="1"/>
              <a:t>Sower</a:t>
            </a:r>
            <a:endParaRPr lang="en-US" sz="2800" dirty="0"/>
          </a:p>
          <a:p>
            <a:pPr algn="ctr"/>
            <a:r>
              <a:rPr lang="en-US" sz="2800" dirty="0"/>
              <a:t>(planting the seed)</a:t>
            </a:r>
          </a:p>
        </p:txBody>
      </p:sp>
      <p:sp>
        <p:nvSpPr>
          <p:cNvPr id="3" name="Rectangle 2"/>
          <p:cNvSpPr/>
          <p:nvPr/>
        </p:nvSpPr>
        <p:spPr>
          <a:xfrm>
            <a:off x="6096000" y="0"/>
            <a:ext cx="6096000" cy="954107"/>
          </a:xfrm>
          <a:prstGeom prst="rect">
            <a:avLst/>
          </a:prstGeom>
          <a:solidFill>
            <a:srgbClr val="D0A838"/>
          </a:solidFill>
        </p:spPr>
        <p:txBody>
          <a:bodyPr>
            <a:spAutoFit/>
          </a:bodyPr>
          <a:lstStyle/>
          <a:p>
            <a:pPr algn="ctr"/>
            <a:r>
              <a:rPr lang="en-US" sz="2800" dirty="0"/>
              <a:t>Lehi’s Dream</a:t>
            </a:r>
          </a:p>
          <a:p>
            <a:pPr algn="ctr"/>
            <a:r>
              <a:rPr lang="en-US" sz="2800" dirty="0"/>
              <a:t>(reactions to the tree of life)</a:t>
            </a:r>
          </a:p>
        </p:txBody>
      </p:sp>
      <p:sp>
        <p:nvSpPr>
          <p:cNvPr id="6" name="Rectangle 5"/>
          <p:cNvSpPr/>
          <p:nvPr/>
        </p:nvSpPr>
        <p:spPr>
          <a:xfrm>
            <a:off x="0" y="914400"/>
            <a:ext cx="6096000" cy="1569660"/>
          </a:xfrm>
          <a:prstGeom prst="rect">
            <a:avLst/>
          </a:prstGeom>
          <a:solidFill>
            <a:srgbClr val="E4CD8C"/>
          </a:solidFill>
        </p:spPr>
        <p:txBody>
          <a:bodyPr wrap="square">
            <a:spAutoFit/>
          </a:bodyPr>
          <a:lstStyle/>
          <a:p>
            <a:r>
              <a:rPr lang="en-US" sz="2400" dirty="0"/>
              <a:t>Some seeds fell by the way side</a:t>
            </a:r>
          </a:p>
          <a:p>
            <a:r>
              <a:rPr lang="en-US" sz="2400" dirty="0"/>
              <a:t>(Luke 8-5) (Matthew 13:4,19)</a:t>
            </a:r>
          </a:p>
          <a:p>
            <a:endParaRPr lang="en-US" sz="2400" dirty="0"/>
          </a:p>
          <a:p>
            <a:endParaRPr lang="en-US" sz="2400" dirty="0"/>
          </a:p>
        </p:txBody>
      </p:sp>
      <p:sp>
        <p:nvSpPr>
          <p:cNvPr id="7" name="Rectangle 6"/>
          <p:cNvSpPr/>
          <p:nvPr/>
        </p:nvSpPr>
        <p:spPr>
          <a:xfrm>
            <a:off x="6096000" y="914400"/>
            <a:ext cx="6096000" cy="1569660"/>
          </a:xfrm>
          <a:prstGeom prst="rect">
            <a:avLst/>
          </a:prstGeom>
          <a:solidFill>
            <a:srgbClr val="E4CD8C"/>
          </a:solidFill>
        </p:spPr>
        <p:txBody>
          <a:bodyPr>
            <a:spAutoFit/>
          </a:bodyPr>
          <a:lstStyle/>
          <a:p>
            <a:r>
              <a:rPr lang="en-US" sz="2400" dirty="0"/>
              <a:t>Some went directly to the great and spacious building</a:t>
            </a:r>
          </a:p>
          <a:p>
            <a:r>
              <a:rPr lang="en-US" sz="2400" dirty="0"/>
              <a:t>(1 Nephi 8:31:32)</a:t>
            </a:r>
          </a:p>
          <a:p>
            <a:endParaRPr lang="en-US" sz="2400" dirty="0"/>
          </a:p>
        </p:txBody>
      </p:sp>
      <p:sp>
        <p:nvSpPr>
          <p:cNvPr id="8" name="Rectangle 7"/>
          <p:cNvSpPr/>
          <p:nvPr/>
        </p:nvSpPr>
        <p:spPr>
          <a:xfrm>
            <a:off x="0" y="2209800"/>
            <a:ext cx="6096000" cy="1200329"/>
          </a:xfrm>
          <a:prstGeom prst="rect">
            <a:avLst/>
          </a:prstGeom>
          <a:solidFill>
            <a:srgbClr val="ECDCAE"/>
          </a:solidFill>
        </p:spPr>
        <p:txBody>
          <a:bodyPr wrap="square">
            <a:spAutoFit/>
          </a:bodyPr>
          <a:lstStyle/>
          <a:p>
            <a:r>
              <a:rPr lang="en-US" sz="2400" dirty="0"/>
              <a:t>Some seeds grew, then withered in the sun</a:t>
            </a:r>
          </a:p>
          <a:p>
            <a:r>
              <a:rPr lang="en-US" sz="2400" dirty="0"/>
              <a:t>(Matthew 13:5-6, 20-21)</a:t>
            </a:r>
          </a:p>
          <a:p>
            <a:endParaRPr lang="en-US" sz="2400" dirty="0"/>
          </a:p>
        </p:txBody>
      </p:sp>
      <p:sp>
        <p:nvSpPr>
          <p:cNvPr id="9" name="Rectangle 8"/>
          <p:cNvSpPr/>
          <p:nvPr/>
        </p:nvSpPr>
        <p:spPr>
          <a:xfrm>
            <a:off x="6096000" y="2209800"/>
            <a:ext cx="6096000" cy="1200329"/>
          </a:xfrm>
          <a:prstGeom prst="rect">
            <a:avLst/>
          </a:prstGeom>
          <a:solidFill>
            <a:srgbClr val="ECDCAE"/>
          </a:solidFill>
        </p:spPr>
        <p:txBody>
          <a:bodyPr wrap="square">
            <a:spAutoFit/>
          </a:bodyPr>
          <a:lstStyle/>
          <a:p>
            <a:r>
              <a:rPr lang="en-US" sz="2400" dirty="0"/>
              <a:t>Some partook of the fruit, then fell away</a:t>
            </a:r>
          </a:p>
          <a:p>
            <a:r>
              <a:rPr lang="en-US" sz="2400" dirty="0"/>
              <a:t>(1Nephi 8:25)</a:t>
            </a:r>
          </a:p>
          <a:p>
            <a:endParaRPr lang="en-US" sz="2400" dirty="0"/>
          </a:p>
        </p:txBody>
      </p:sp>
      <p:sp>
        <p:nvSpPr>
          <p:cNvPr id="10" name="Rectangle 9"/>
          <p:cNvSpPr/>
          <p:nvPr/>
        </p:nvSpPr>
        <p:spPr>
          <a:xfrm>
            <a:off x="0" y="3657600"/>
            <a:ext cx="6096000" cy="1200329"/>
          </a:xfrm>
          <a:prstGeom prst="rect">
            <a:avLst/>
          </a:prstGeom>
          <a:solidFill>
            <a:srgbClr val="F2E8CA"/>
          </a:solidFill>
        </p:spPr>
        <p:txBody>
          <a:bodyPr wrap="square">
            <a:spAutoFit/>
          </a:bodyPr>
          <a:lstStyle/>
          <a:p>
            <a:r>
              <a:rPr lang="en-US" sz="2400" dirty="0"/>
              <a:t>Some grew among thorns and choked</a:t>
            </a:r>
          </a:p>
          <a:p>
            <a:r>
              <a:rPr lang="en-US" sz="2400" dirty="0"/>
              <a:t>(Luke 8:7) (Matthew 13:7, 22)</a:t>
            </a:r>
          </a:p>
          <a:p>
            <a:endParaRPr lang="en-US" sz="2400" dirty="0"/>
          </a:p>
        </p:txBody>
      </p:sp>
      <p:sp>
        <p:nvSpPr>
          <p:cNvPr id="11" name="Rectangle 10"/>
          <p:cNvSpPr/>
          <p:nvPr/>
        </p:nvSpPr>
        <p:spPr>
          <a:xfrm>
            <a:off x="6096000" y="3657600"/>
            <a:ext cx="6096000" cy="1200329"/>
          </a:xfrm>
          <a:prstGeom prst="rect">
            <a:avLst/>
          </a:prstGeom>
          <a:solidFill>
            <a:srgbClr val="F2E8CA"/>
          </a:solidFill>
        </p:spPr>
        <p:txBody>
          <a:bodyPr wrap="square">
            <a:spAutoFit/>
          </a:bodyPr>
          <a:lstStyle/>
          <a:p>
            <a:r>
              <a:rPr lang="en-US" sz="2400" dirty="0"/>
              <a:t>Some started on the path, then wandered off</a:t>
            </a:r>
          </a:p>
          <a:p>
            <a:r>
              <a:rPr lang="en-US" sz="2400" dirty="0"/>
              <a:t>(1 Nephi 8:23)</a:t>
            </a:r>
          </a:p>
          <a:p>
            <a:endParaRPr lang="en-US" sz="2400" dirty="0"/>
          </a:p>
        </p:txBody>
      </p:sp>
      <p:sp>
        <p:nvSpPr>
          <p:cNvPr id="13" name="Rectangle 12"/>
          <p:cNvSpPr/>
          <p:nvPr/>
        </p:nvSpPr>
        <p:spPr>
          <a:xfrm>
            <a:off x="0" y="5205212"/>
            <a:ext cx="6096000" cy="1200329"/>
          </a:xfrm>
          <a:prstGeom prst="rect">
            <a:avLst/>
          </a:prstGeom>
          <a:solidFill>
            <a:srgbClr val="FAF6EA"/>
          </a:solidFill>
        </p:spPr>
        <p:txBody>
          <a:bodyPr wrap="square">
            <a:spAutoFit/>
          </a:bodyPr>
          <a:lstStyle/>
          <a:p>
            <a:r>
              <a:rPr lang="en-US" sz="2400" dirty="0"/>
              <a:t>Some grew in good soil and brought forth fruit</a:t>
            </a:r>
          </a:p>
          <a:p>
            <a:r>
              <a:rPr lang="en-US" sz="2400" dirty="0"/>
              <a:t>(Luke 8:8) (Matthew 13:8, 23)</a:t>
            </a:r>
          </a:p>
          <a:p>
            <a:endParaRPr lang="en-US" sz="2400" dirty="0"/>
          </a:p>
        </p:txBody>
      </p:sp>
      <p:sp>
        <p:nvSpPr>
          <p:cNvPr id="14" name="Rectangle 13"/>
          <p:cNvSpPr/>
          <p:nvPr/>
        </p:nvSpPr>
        <p:spPr>
          <a:xfrm>
            <a:off x="6096000" y="5171962"/>
            <a:ext cx="6096000" cy="1569660"/>
          </a:xfrm>
          <a:prstGeom prst="rect">
            <a:avLst/>
          </a:prstGeom>
          <a:solidFill>
            <a:srgbClr val="FAF6EA"/>
          </a:solidFill>
        </p:spPr>
        <p:txBody>
          <a:bodyPr wrap="square">
            <a:spAutoFit/>
          </a:bodyPr>
          <a:lstStyle/>
          <a:p>
            <a:r>
              <a:rPr lang="en-US" sz="2400" dirty="0"/>
              <a:t>Some partook of the fruit and stayed by the tree</a:t>
            </a:r>
          </a:p>
          <a:p>
            <a:r>
              <a:rPr lang="en-US" sz="2400" dirty="0"/>
              <a:t>(1 Nephi 8:30)</a:t>
            </a:r>
          </a:p>
          <a:p>
            <a:endParaRPr lang="en-US" sz="2400" dirty="0"/>
          </a:p>
        </p:txBody>
      </p:sp>
      <p:cxnSp>
        <p:nvCxnSpPr>
          <p:cNvPr id="5" name="Straight Connector 4"/>
          <p:cNvCxnSpPr/>
          <p:nvPr/>
        </p:nvCxnSpPr>
        <p:spPr>
          <a:xfrm>
            <a:off x="6096000"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97232" y="149085"/>
          <a:ext cx="10434045" cy="4471584"/>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Preaching in Galilee with the Twelve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Jesus’ Mother</a:t>
                      </a:r>
                      <a:r>
                        <a:rPr lang="en-US" sz="1200" baseline="0" dirty="0"/>
                        <a:t> and Brother Seek Him</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12:46-50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3:31-35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8:19-21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Parable of the </a:t>
                      </a:r>
                      <a:r>
                        <a:rPr lang="en-US" sz="1200" dirty="0" err="1"/>
                        <a:t>Sower</a:t>
                      </a:r>
                      <a:r>
                        <a:rPr lang="en-US" sz="1200" dirty="0"/>
                        <a:t>, or Different Kinds of Soil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13:1-23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8:4-18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Jesus Calms the Storm at the Sea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8:18, 23-27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4:35-41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8:22-25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Jesus</a:t>
                      </a:r>
                      <a:r>
                        <a:rPr lang="en-US" sz="1200" baseline="0" dirty="0"/>
                        <a:t> Casts Legion of Devils into Swine</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8:28-34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5:1-20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8:26-39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Return to Capernaum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err="1"/>
                        <a:t>Jairus</a:t>
                      </a:r>
                      <a:r>
                        <a:rPr lang="en-US" sz="1200" dirty="0"/>
                        <a:t> Seeks Jesus to Heal His Dying</a:t>
                      </a:r>
                      <a:r>
                        <a:rPr lang="en-US" sz="1200" baseline="0" dirty="0"/>
                        <a:t> Daughter</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9:18, 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5:22-24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8:41, 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Woman Touches Jesus and is Healed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5:25-34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8:43-48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r>
                        <a:rPr lang="en-US" sz="1200" dirty="0" err="1"/>
                        <a:t>Jairus</a:t>
                      </a:r>
                      <a:r>
                        <a:rPr lang="en-US" sz="1200" dirty="0"/>
                        <a:t>’ Daughter Raised from Death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9:23-26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5:35-43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8:49-56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3968">
                <a:tc>
                  <a:txBody>
                    <a:bodyPr/>
                    <a:lstStyle/>
                    <a:p>
                      <a:r>
                        <a:rPr lang="en-US" sz="1200" dirty="0"/>
                        <a:t>Apostles</a:t>
                      </a:r>
                      <a:r>
                        <a:rPr lang="en-US" sz="1200" baseline="0" dirty="0"/>
                        <a:t> Are Sent on Missions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10:1, 5-42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6:7-13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3968">
                <a:tc>
                  <a:txBody>
                    <a:bodyPr/>
                    <a:lstStyle/>
                    <a:p>
                      <a:r>
                        <a:rPr lang="en-US" sz="1200" dirty="0"/>
                        <a:t>The Twelve Apostles Return and Depart—Jesus is to Rest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6:30-33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6:1,</a:t>
                      </a:r>
                      <a:r>
                        <a:rPr lang="en-US" sz="1200" baseline="0" dirty="0"/>
                        <a:t> 2</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3968">
                <a:tc>
                  <a:txBody>
                    <a:bodyPr/>
                    <a:lstStyle/>
                    <a:p>
                      <a:r>
                        <a:rPr lang="en-US" sz="1200" dirty="0"/>
                        <a:t>Jesus Feeds 5,000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14:14-21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6:34-44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9:11-17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6:3-14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2677656"/>
          </a:xfrm>
          <a:prstGeom prst="rect">
            <a:avLst/>
          </a:prstGeom>
          <a:ln>
            <a:solidFill>
              <a:schemeClr val="tx1"/>
            </a:solidFill>
          </a:ln>
        </p:spPr>
        <p:txBody>
          <a:bodyPr>
            <a:spAutoFit/>
          </a:bodyPr>
          <a:lstStyle/>
          <a:p>
            <a:r>
              <a:rPr lang="en-US" sz="1200" b="1" dirty="0"/>
              <a:t>Support of the Women  Luke 8:1-3:</a:t>
            </a:r>
          </a:p>
          <a:p>
            <a:r>
              <a:rPr lang="en-US" sz="1200" dirty="0"/>
              <a:t>“It must be comforting to you beloved sisters of his Church to remember that this same Jesus, our Savior through the Atonement, demonstrated his love and concern for the women of his time. He enjoyed the company of women and had close friends among them. … Is there any reason to think that he cares any less about women today? …</a:t>
            </a:r>
          </a:p>
          <a:p>
            <a:r>
              <a:rPr lang="en-US" sz="1200" dirty="0"/>
              <a:t>“As our Lord and Savior needed the women of his time for a comforting hand, a listening ear, a believing heart, a kind look, an encouraging word, loyalty—even in his hour of humiliation, agony, and death—so we, his servants all across the Church, need you, the women of the Church, to stand with us and for us in stemming the tide of evil that threatens to engulf us. Together we must stand faithful and firm in the faith against superior numbers of other-minded people. It seems to me that there is a great need to rally the women of the Church to stand with and for the Brethren in stemming the tide of evil that surrounds us and in moving forward the work of our Savior” President Howard W. Hunter (“To the Women of the Church,” </a:t>
            </a:r>
            <a:r>
              <a:rPr lang="en-US" sz="1200" i="1" dirty="0"/>
              <a:t>Ensign,</a:t>
            </a:r>
            <a:r>
              <a:rPr lang="en-US" sz="1200" dirty="0"/>
              <a:t> Nov. 1992, 95–96).</a:t>
            </a:r>
          </a:p>
        </p:txBody>
      </p:sp>
      <p:sp>
        <p:nvSpPr>
          <p:cNvPr id="4" name="Rectangle 3"/>
          <p:cNvSpPr/>
          <p:nvPr/>
        </p:nvSpPr>
        <p:spPr>
          <a:xfrm>
            <a:off x="0" y="2685856"/>
            <a:ext cx="6096000" cy="4154984"/>
          </a:xfrm>
          <a:prstGeom prst="rect">
            <a:avLst/>
          </a:prstGeom>
          <a:ln>
            <a:solidFill>
              <a:schemeClr val="tx1"/>
            </a:solidFill>
          </a:ln>
        </p:spPr>
        <p:txBody>
          <a:bodyPr>
            <a:spAutoFit/>
          </a:bodyPr>
          <a:lstStyle/>
          <a:p>
            <a:r>
              <a:rPr lang="en-US" sz="1200" b="1" i="1" dirty="0"/>
              <a:t>Artist Howard Lyon:</a:t>
            </a:r>
          </a:p>
          <a:p>
            <a:r>
              <a:rPr lang="en-US" sz="1200" i="1" dirty="0"/>
              <a:t>Howard Lyon was born and raised in Mesa, Arizona. He is the youngest of five children. Howard had very supportive parents who, even when he was very young, made sure he had the materials and education to hone his talents. While attending high school, Howard met his wife, Shari Lunt. After they graduated, Howard served a mission and then they married and went to BYU and started their family. He began his career studying illustration at Brigham Young University working with artists such as Robert Barrett, Don </a:t>
            </a:r>
            <a:r>
              <a:rPr lang="en-US" sz="1200" i="1" dirty="0" err="1"/>
              <a:t>Seegmiller</a:t>
            </a:r>
            <a:r>
              <a:rPr lang="en-US" sz="1200" i="1" dirty="0"/>
              <a:t>, James Christensen, and Greg Olsen. Over the past twenty years he has worked in the video game industry as an art director, concept artist, and freelance illustrator. For much of his career he has painted dragons and trolls or scenes from science fiction. His work can be found in products from Dungeons and Dragons books, World of </a:t>
            </a:r>
            <a:r>
              <a:rPr lang="en-US" sz="1200" i="1" dirty="0" err="1"/>
              <a:t>Warcraft</a:t>
            </a:r>
            <a:r>
              <a:rPr lang="en-US" sz="1200" i="1" dirty="0"/>
              <a:t> cards, </a:t>
            </a:r>
            <a:r>
              <a:rPr lang="en-US" sz="1200" dirty="0"/>
              <a:t>Magic: the Gathering</a:t>
            </a:r>
            <a:r>
              <a:rPr lang="en-US" sz="1200" i="1" dirty="0"/>
              <a:t> and </a:t>
            </a:r>
            <a:r>
              <a:rPr lang="en-US" sz="1200" dirty="0"/>
              <a:t>Star Wars</a:t>
            </a:r>
            <a:r>
              <a:rPr lang="en-US" sz="1200" i="1" dirty="0"/>
              <a:t>. He has studied art in Italy, France, and most recently at the Grand Central Academy in New York. He has recently combined these experiences to switch gears and expand his subject matter to create inspirational pieces in the style of some of his favorite old masters: William </a:t>
            </a:r>
            <a:r>
              <a:rPr lang="en-US" sz="1200" i="1" dirty="0" err="1"/>
              <a:t>Bouguereau</a:t>
            </a:r>
            <a:r>
              <a:rPr lang="en-US" sz="1200" i="1" dirty="0"/>
              <a:t>, Lawrence Alma-Tadema, and John William Waterhouse.</a:t>
            </a:r>
          </a:p>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dirty="0"/>
          </a:p>
        </p:txBody>
      </p:sp>
      <p:sp>
        <p:nvSpPr>
          <p:cNvPr id="5" name="Rectangle 4"/>
          <p:cNvSpPr/>
          <p:nvPr/>
        </p:nvSpPr>
        <p:spPr>
          <a:xfrm>
            <a:off x="6096000" y="0"/>
            <a:ext cx="6096000" cy="2585323"/>
          </a:xfrm>
          <a:prstGeom prst="rect">
            <a:avLst/>
          </a:prstGeom>
          <a:ln>
            <a:solidFill>
              <a:schemeClr val="tx1"/>
            </a:solidFill>
          </a:ln>
        </p:spPr>
        <p:txBody>
          <a:bodyPr>
            <a:spAutoFit/>
          </a:bodyPr>
          <a:lstStyle/>
          <a:p>
            <a:r>
              <a:rPr lang="en-US" sz="1200" b="1" dirty="0"/>
              <a:t>Let the Dead Bury Their Dead  Luke 9:59-60</a:t>
            </a:r>
          </a:p>
          <a:p>
            <a:r>
              <a:rPr lang="en-US" sz="1200" dirty="0"/>
              <a:t>Respect for parents was very important in Jewish culture and included the responsibility to provide a proper burial for them when they died. After preparing a body for burial and placing it in a tomb, family members typically returned a year later to place the bones in a stone box called an ossuary, which remained in the tomb as a secondary burial. If the disciple was speaking of his father’s secondary burial, the Savior’s response would seem to communicate that now was the time for the man to serve a mission (see Luke 9:59–60). The man could be at peace about letting his deceased father remain in the tomb with other dead members of the family. It is also possible that the Savior’s response could be understood, “Let the [spiritually] dead bury their [physically] dead.”</a:t>
            </a:r>
          </a:p>
          <a:p>
            <a:r>
              <a:rPr lang="en-US" sz="1200" dirty="0"/>
              <a:t>In either case, the Savior’s words do not mean it is wrong to mourn the loss of a loved one or give proper respect at a funeral. Rather, these words emphasize devotion to the Lord as a disciple’s highest priority. </a:t>
            </a:r>
            <a:r>
              <a:rPr lang="en-US" sz="1200"/>
              <a:t>(1)</a:t>
            </a:r>
            <a:endParaRPr lang="en-US" sz="1200" dirty="0"/>
          </a:p>
        </p:txBody>
      </p:sp>
      <p:pic>
        <p:nvPicPr>
          <p:cNvPr id="1026" name="Picture 2" descr="01.jpg"/>
          <p:cNvPicPr>
            <a:picLocks noChangeAspect="1" noChangeArrowheads="1"/>
          </p:cNvPicPr>
          <p:nvPr/>
        </p:nvPicPr>
        <p:blipFill>
          <a:blip r:embed="rId2" cstate="print"/>
          <a:srcRect/>
          <a:stretch>
            <a:fillRect/>
          </a:stretch>
        </p:blipFill>
        <p:spPr bwMode="auto">
          <a:xfrm>
            <a:off x="3886200" y="5334000"/>
            <a:ext cx="1143596" cy="1416916"/>
          </a:xfrm>
          <a:prstGeom prst="rect">
            <a:avLst/>
          </a:prstGeom>
          <a:noFill/>
        </p:spPr>
      </p:pic>
      <p:pic>
        <p:nvPicPr>
          <p:cNvPr id="1028" name="Picture 4" descr="stone box"/>
          <p:cNvPicPr>
            <a:picLocks noChangeAspect="1" noChangeArrowheads="1"/>
          </p:cNvPicPr>
          <p:nvPr/>
        </p:nvPicPr>
        <p:blipFill>
          <a:blip r:embed="rId3" cstate="print"/>
          <a:srcRect/>
          <a:stretch>
            <a:fillRect/>
          </a:stretch>
        </p:blipFill>
        <p:spPr bwMode="auto">
          <a:xfrm>
            <a:off x="6384253" y="2663733"/>
            <a:ext cx="2799782" cy="2015844"/>
          </a:xfrm>
          <a:prstGeom prst="rect">
            <a:avLst/>
          </a:prstGeom>
          <a:noFill/>
        </p:spPr>
      </p:pic>
      <p:pic>
        <p:nvPicPr>
          <p:cNvPr id="1030" name="Picture 6" descr="stone tomb"/>
          <p:cNvPicPr>
            <a:picLocks noChangeAspect="1" noChangeArrowheads="1"/>
          </p:cNvPicPr>
          <p:nvPr/>
        </p:nvPicPr>
        <p:blipFill>
          <a:blip r:embed="rId4" cstate="print"/>
          <a:srcRect/>
          <a:stretch>
            <a:fillRect/>
          </a:stretch>
        </p:blipFill>
        <p:spPr bwMode="auto">
          <a:xfrm>
            <a:off x="9356205" y="2838675"/>
            <a:ext cx="2519153" cy="1819388"/>
          </a:xfrm>
          <a:prstGeom prst="rect">
            <a:avLst/>
          </a:prstGeom>
          <a:noFill/>
        </p:spPr>
      </p:pic>
      <p:sp>
        <p:nvSpPr>
          <p:cNvPr id="8" name="Rectangle 7"/>
          <p:cNvSpPr/>
          <p:nvPr/>
        </p:nvSpPr>
        <p:spPr>
          <a:xfrm>
            <a:off x="6096000" y="4676176"/>
            <a:ext cx="6096000" cy="430887"/>
          </a:xfrm>
          <a:prstGeom prst="rect">
            <a:avLst/>
          </a:prstGeom>
          <a:ln>
            <a:solidFill>
              <a:schemeClr val="tx2">
                <a:lumMod val="50000"/>
              </a:schemeClr>
            </a:solidFill>
          </a:ln>
        </p:spPr>
        <p:txBody>
          <a:bodyPr>
            <a:spAutoFit/>
          </a:bodyPr>
          <a:lstStyle/>
          <a:p>
            <a:r>
              <a:rPr lang="en-US" sz="1200" dirty="0"/>
              <a:t> </a:t>
            </a:r>
            <a:r>
              <a:rPr lang="en-US" sz="1000" dirty="0"/>
              <a:t>An ossuary—a stone box in which bones of the deceased are respectfully placed. Below: A niche that has been chiseled out of a stone tomb, where an ossuary is placed for permanent burial.</a:t>
            </a:r>
          </a:p>
        </p:txBody>
      </p:sp>
      <p:sp>
        <p:nvSpPr>
          <p:cNvPr id="9" name="Rectangle 8"/>
          <p:cNvSpPr/>
          <p:nvPr/>
        </p:nvSpPr>
        <p:spPr>
          <a:xfrm>
            <a:off x="6096000" y="5103674"/>
            <a:ext cx="6096000" cy="1754326"/>
          </a:xfrm>
          <a:prstGeom prst="rect">
            <a:avLst/>
          </a:prstGeom>
        </p:spPr>
        <p:txBody>
          <a:bodyPr>
            <a:spAutoFit/>
          </a:bodyPr>
          <a:lstStyle/>
          <a:p>
            <a:r>
              <a:rPr lang="en-US" sz="1200" b="1" dirty="0"/>
              <a:t>Looking Back Luke 9:62:</a:t>
            </a:r>
          </a:p>
          <a:p>
            <a:r>
              <a:rPr lang="en-US" sz="1200" dirty="0"/>
              <a:t> “To dig a straight furrow, the plowman needs to keep his eyes on a fixed point ahead of him. That keeps him on a true course. If, however, he happens to look back to see where he has been, his chances of straying are increased. The results are crooked and irregular furrows. We invite those of you who are new members to fix your attention on your new goal and never look back on your earlier problems or transgressions except as a reminder of your growth and your worth and your blessings from God. If our energies are focused not behind us but ahead of us—on eternal life and the joy of salvation—we assuredly will obtain it.” President Howard W. Hunter (“Am I a ‘Living’ Member?”</a:t>
            </a:r>
            <a:r>
              <a:rPr lang="en-US" sz="1200" i="1" dirty="0"/>
              <a:t> Ensign,</a:t>
            </a:r>
            <a:r>
              <a:rPr lang="en-US" sz="1200" dirty="0"/>
              <a:t> May 1987, 17).</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47 Part 2</a:t>
            </a:r>
          </a:p>
        </p:txBody>
      </p:sp>
      <p:sp>
        <p:nvSpPr>
          <p:cNvPr id="6" name="TextBox 5"/>
          <p:cNvSpPr txBox="1"/>
          <p:nvPr/>
        </p:nvSpPr>
        <p:spPr>
          <a:xfrm>
            <a:off x="0" y="686555"/>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Luke 7</a:t>
            </a:r>
          </a:p>
        </p:txBody>
      </p:sp>
      <p:pic>
        <p:nvPicPr>
          <p:cNvPr id="4098" name="Picture 2" descr="Image result for blue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7" name="TextBox 6"/>
          <p:cNvSpPr txBox="1"/>
          <p:nvPr/>
        </p:nvSpPr>
        <p:spPr>
          <a:xfrm>
            <a:off x="0" y="6550223"/>
            <a:ext cx="5098473" cy="307777"/>
          </a:xfrm>
          <a:prstGeom prst="rect">
            <a:avLst/>
          </a:prstGeom>
          <a:noFill/>
        </p:spPr>
        <p:txBody>
          <a:bodyPr wrap="square" rtlCol="0">
            <a:spAutoFit/>
          </a:bodyPr>
          <a:lstStyle/>
          <a:p>
            <a:r>
              <a:rPr lang="en-US" sz="1400" dirty="0">
                <a:solidFill>
                  <a:schemeClr val="bg1"/>
                </a:solidFill>
              </a:rPr>
              <a:t>Luke 8:1-3; Luke 23:27; 24:10; John 20:11–18</a:t>
            </a:r>
          </a:p>
        </p:txBody>
      </p:sp>
      <p:sp>
        <p:nvSpPr>
          <p:cNvPr id="8" name="TextBox 7"/>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ritannic Bold" pitchFamily="34" charset="0"/>
              </a:rPr>
              <a:t>The Women Who Traveled With Jesus</a:t>
            </a:r>
          </a:p>
        </p:txBody>
      </p:sp>
      <p:sp>
        <p:nvSpPr>
          <p:cNvPr id="9" name="Rectangle 8"/>
          <p:cNvSpPr/>
          <p:nvPr/>
        </p:nvSpPr>
        <p:spPr>
          <a:xfrm>
            <a:off x="489527" y="1249601"/>
            <a:ext cx="5026056" cy="2585323"/>
          </a:xfrm>
          <a:prstGeom prst="rect">
            <a:avLst/>
          </a:prstGeom>
        </p:spPr>
        <p:txBody>
          <a:bodyPr wrap="square">
            <a:spAutoFit/>
          </a:bodyPr>
          <a:lstStyle/>
          <a:p>
            <a:r>
              <a:rPr lang="en-US" dirty="0">
                <a:solidFill>
                  <a:schemeClr val="bg1"/>
                </a:solidFill>
              </a:rPr>
              <a:t>During the Savior’s ministry in Galilee, teaching in “every city and village” of the region His Apostles traveled with Him, as did many women, some of whom had been healed of various maladies. </a:t>
            </a:r>
          </a:p>
          <a:p>
            <a:endParaRPr lang="en-US" dirty="0">
              <a:solidFill>
                <a:schemeClr val="bg1"/>
              </a:solidFill>
            </a:endParaRPr>
          </a:p>
          <a:p>
            <a:r>
              <a:rPr lang="en-US" dirty="0">
                <a:solidFill>
                  <a:schemeClr val="bg1"/>
                </a:solidFill>
              </a:rPr>
              <a:t>Others could have been wives of the Apostles. Some women followed Jesus to the time of His death and beyond Using the means they had, these women were supporting Jesus and His leaders.</a:t>
            </a:r>
          </a:p>
        </p:txBody>
      </p:sp>
      <p:sp>
        <p:nvSpPr>
          <p:cNvPr id="10" name="TextBox 9"/>
          <p:cNvSpPr txBox="1"/>
          <p:nvPr/>
        </p:nvSpPr>
        <p:spPr>
          <a:xfrm>
            <a:off x="7093527" y="6550223"/>
            <a:ext cx="5098473" cy="307777"/>
          </a:xfrm>
          <a:prstGeom prst="rect">
            <a:avLst/>
          </a:prstGeom>
          <a:noFill/>
        </p:spPr>
        <p:txBody>
          <a:bodyPr wrap="square" rtlCol="0">
            <a:spAutoFit/>
          </a:bodyPr>
          <a:lstStyle/>
          <a:p>
            <a:pPr algn="r"/>
            <a:r>
              <a:rPr lang="en-US" sz="1400" dirty="0">
                <a:solidFill>
                  <a:schemeClr val="bg1"/>
                </a:solidFill>
              </a:rPr>
              <a:t>(1)</a:t>
            </a:r>
          </a:p>
        </p:txBody>
      </p:sp>
      <p:sp>
        <p:nvSpPr>
          <p:cNvPr id="11" name="Rectangle 10"/>
          <p:cNvSpPr/>
          <p:nvPr/>
        </p:nvSpPr>
        <p:spPr>
          <a:xfrm>
            <a:off x="5661891" y="3918911"/>
            <a:ext cx="6096000" cy="2862322"/>
          </a:xfrm>
          <a:prstGeom prst="rect">
            <a:avLst/>
          </a:prstGeom>
        </p:spPr>
        <p:txBody>
          <a:bodyPr>
            <a:spAutoFit/>
          </a:bodyPr>
          <a:lstStyle/>
          <a:p>
            <a:r>
              <a:rPr lang="en-US" dirty="0">
                <a:solidFill>
                  <a:schemeClr val="bg1"/>
                </a:solidFill>
              </a:rPr>
              <a:t>Mary Magdalene, the woman to whom the resurrected Savior first appeared was one of the women who accompanied Jesus. Luke recorded that the Savior had cast seven devils out of her (see Luke 8:2). </a:t>
            </a:r>
          </a:p>
          <a:p>
            <a:endParaRPr lang="en-US" dirty="0">
              <a:solidFill>
                <a:schemeClr val="bg1"/>
              </a:solidFill>
            </a:endParaRPr>
          </a:p>
          <a:p>
            <a:r>
              <a:rPr lang="en-US" dirty="0">
                <a:solidFill>
                  <a:schemeClr val="bg1"/>
                </a:solidFill>
              </a:rPr>
              <a:t>Mary Magdalene should not be confused with the sinful woman mentioned in Luke 7:36–50 or with Mary of Bethany (see Luke 10:38–42; John 11:1). </a:t>
            </a:r>
          </a:p>
          <a:p>
            <a:endParaRPr lang="en-US" dirty="0">
              <a:solidFill>
                <a:schemeClr val="bg1"/>
              </a:solidFill>
            </a:endParaRPr>
          </a:p>
          <a:p>
            <a:r>
              <a:rPr lang="en-US" dirty="0">
                <a:solidFill>
                  <a:schemeClr val="bg1"/>
                </a:solidFill>
              </a:rPr>
              <a:t>Mary Magdalene held an honored place in the kingdom.</a:t>
            </a:r>
          </a:p>
        </p:txBody>
      </p:sp>
      <p:pic>
        <p:nvPicPr>
          <p:cNvPr id="17410" name="Picture 2" descr="Image result for women and jesus"/>
          <p:cNvPicPr>
            <a:picLocks noChangeAspect="1" noChangeArrowheads="1"/>
          </p:cNvPicPr>
          <p:nvPr/>
        </p:nvPicPr>
        <p:blipFill>
          <a:blip r:embed="rId3" cstate="print"/>
          <a:srcRect/>
          <a:stretch>
            <a:fillRect/>
          </a:stretch>
        </p:blipFill>
        <p:spPr bwMode="auto">
          <a:xfrm>
            <a:off x="885248" y="4369521"/>
            <a:ext cx="3880716" cy="2014988"/>
          </a:xfrm>
          <a:prstGeom prst="rect">
            <a:avLst/>
          </a:prstGeom>
          <a:noFill/>
        </p:spPr>
      </p:pic>
      <p:pic>
        <p:nvPicPr>
          <p:cNvPr id="17412" name="Picture 4" descr="Image result for mary magdalene and jesus"/>
          <p:cNvPicPr>
            <a:picLocks noChangeAspect="1" noChangeArrowheads="1"/>
          </p:cNvPicPr>
          <p:nvPr/>
        </p:nvPicPr>
        <p:blipFill>
          <a:blip r:embed="rId4" cstate="print"/>
          <a:srcRect/>
          <a:stretch>
            <a:fillRect/>
          </a:stretch>
        </p:blipFill>
        <p:spPr bwMode="auto">
          <a:xfrm>
            <a:off x="7387648" y="909926"/>
            <a:ext cx="2247900" cy="2952751"/>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2000"/>
                                        <p:tgtEl>
                                          <p:spTgt spid="174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47 Part 2</a:t>
            </a:r>
          </a:p>
        </p:txBody>
      </p:sp>
      <p:sp>
        <p:nvSpPr>
          <p:cNvPr id="6" name="TextBox 5"/>
          <p:cNvSpPr txBox="1"/>
          <p:nvPr/>
        </p:nvSpPr>
        <p:spPr>
          <a:xfrm>
            <a:off x="0" y="686555"/>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Luke 7</a:t>
            </a:r>
          </a:p>
        </p:txBody>
      </p:sp>
      <p:pic>
        <p:nvPicPr>
          <p:cNvPr id="4098" name="Picture 2" descr="Image result for blue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 name="TextBox 7"/>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ritannic Bold" pitchFamily="34" charset="0"/>
              </a:rPr>
              <a:t>Luke’s Added Insight…</a:t>
            </a:r>
          </a:p>
        </p:txBody>
      </p:sp>
      <p:grpSp>
        <p:nvGrpSpPr>
          <p:cNvPr id="26" name="Group 25"/>
          <p:cNvGrpSpPr/>
          <p:nvPr/>
        </p:nvGrpSpPr>
        <p:grpSpPr>
          <a:xfrm>
            <a:off x="304800" y="868218"/>
            <a:ext cx="2420216" cy="2814815"/>
            <a:chOff x="304800" y="868218"/>
            <a:chExt cx="2420216" cy="2814815"/>
          </a:xfrm>
        </p:grpSpPr>
        <p:sp>
          <p:nvSpPr>
            <p:cNvPr id="7" name="TextBox 6"/>
            <p:cNvSpPr txBox="1"/>
            <p:nvPr/>
          </p:nvSpPr>
          <p:spPr>
            <a:xfrm>
              <a:off x="341746" y="868218"/>
              <a:ext cx="2235200" cy="923330"/>
            </a:xfrm>
            <a:prstGeom prst="rect">
              <a:avLst/>
            </a:prstGeom>
            <a:noFill/>
          </p:spPr>
          <p:txBody>
            <a:bodyPr wrap="square" rtlCol="0">
              <a:spAutoFit/>
            </a:bodyPr>
            <a:lstStyle/>
            <a:p>
              <a:pPr algn="ctr"/>
              <a:r>
                <a:rPr lang="en-US" dirty="0">
                  <a:solidFill>
                    <a:schemeClr val="bg1"/>
                  </a:solidFill>
                </a:rPr>
                <a:t>Christ gave the parable of the </a:t>
              </a:r>
              <a:r>
                <a:rPr lang="en-US" dirty="0" err="1">
                  <a:solidFill>
                    <a:schemeClr val="bg1"/>
                  </a:solidFill>
                </a:rPr>
                <a:t>sower</a:t>
              </a:r>
              <a:r>
                <a:rPr lang="en-US" dirty="0">
                  <a:solidFill>
                    <a:schemeClr val="bg1"/>
                  </a:solidFill>
                </a:rPr>
                <a:t>.</a:t>
              </a:r>
            </a:p>
            <a:p>
              <a:pPr algn="ctr"/>
              <a:r>
                <a:rPr lang="en-US" dirty="0">
                  <a:solidFill>
                    <a:schemeClr val="bg1"/>
                  </a:solidFill>
                </a:rPr>
                <a:t>Matthew 13:4-8</a:t>
              </a:r>
            </a:p>
          </p:txBody>
        </p:sp>
        <p:pic>
          <p:nvPicPr>
            <p:cNvPr id="18434" name="Picture 2" descr="Image result for parable of the sower"/>
            <p:cNvPicPr>
              <a:picLocks noChangeAspect="1" noChangeArrowheads="1"/>
            </p:cNvPicPr>
            <p:nvPr/>
          </p:nvPicPr>
          <p:blipFill>
            <a:blip r:embed="rId3" cstate="print"/>
            <a:srcRect/>
            <a:stretch>
              <a:fillRect/>
            </a:stretch>
          </p:blipFill>
          <p:spPr bwMode="auto">
            <a:xfrm>
              <a:off x="304800" y="1864158"/>
              <a:ext cx="2420216" cy="1818875"/>
            </a:xfrm>
            <a:prstGeom prst="rect">
              <a:avLst/>
            </a:prstGeom>
            <a:noFill/>
          </p:spPr>
        </p:pic>
      </p:grpSp>
      <p:grpSp>
        <p:nvGrpSpPr>
          <p:cNvPr id="28" name="Group 27"/>
          <p:cNvGrpSpPr/>
          <p:nvPr/>
        </p:nvGrpSpPr>
        <p:grpSpPr>
          <a:xfrm>
            <a:off x="8756072" y="1237673"/>
            <a:ext cx="2937165" cy="2606719"/>
            <a:chOff x="8756072" y="1237673"/>
            <a:chExt cx="2937165" cy="2606719"/>
          </a:xfrm>
        </p:grpSpPr>
        <p:sp>
          <p:nvSpPr>
            <p:cNvPr id="11" name="Rectangle 10"/>
            <p:cNvSpPr/>
            <p:nvPr/>
          </p:nvSpPr>
          <p:spPr>
            <a:xfrm>
              <a:off x="8848437" y="2921062"/>
              <a:ext cx="2844800" cy="923330"/>
            </a:xfrm>
            <a:prstGeom prst="rect">
              <a:avLst/>
            </a:prstGeom>
          </p:spPr>
          <p:txBody>
            <a:bodyPr wrap="square">
              <a:spAutoFit/>
            </a:bodyPr>
            <a:lstStyle/>
            <a:p>
              <a:pPr algn="ctr"/>
              <a:r>
                <a:rPr lang="en-US" dirty="0">
                  <a:solidFill>
                    <a:schemeClr val="bg1"/>
                  </a:solidFill>
                </a:rPr>
                <a:t>The Savior cast out a legion of devils.</a:t>
              </a:r>
            </a:p>
            <a:p>
              <a:pPr algn="ctr"/>
              <a:r>
                <a:rPr lang="en-US" dirty="0">
                  <a:solidFill>
                    <a:schemeClr val="bg1"/>
                  </a:solidFill>
                </a:rPr>
                <a:t> Mark 5:1-20</a:t>
              </a:r>
            </a:p>
          </p:txBody>
        </p:sp>
        <p:pic>
          <p:nvPicPr>
            <p:cNvPr id="18438" name="Picture 6" descr="Image result for jesus cast out legions"/>
            <p:cNvPicPr>
              <a:picLocks noChangeAspect="1" noChangeArrowheads="1"/>
            </p:cNvPicPr>
            <p:nvPr/>
          </p:nvPicPr>
          <p:blipFill>
            <a:blip r:embed="rId4" cstate="print"/>
            <a:srcRect l="7952" t="8969" r="3848" b="11692"/>
            <a:stretch>
              <a:fillRect/>
            </a:stretch>
          </p:blipFill>
          <p:spPr bwMode="auto">
            <a:xfrm>
              <a:off x="8756072" y="1237673"/>
              <a:ext cx="2660073" cy="1602147"/>
            </a:xfrm>
            <a:prstGeom prst="rect">
              <a:avLst/>
            </a:prstGeom>
            <a:noFill/>
          </p:spPr>
        </p:pic>
      </p:grpSp>
      <p:grpSp>
        <p:nvGrpSpPr>
          <p:cNvPr id="29" name="Group 28"/>
          <p:cNvGrpSpPr/>
          <p:nvPr/>
        </p:nvGrpSpPr>
        <p:grpSpPr>
          <a:xfrm>
            <a:off x="309535" y="4166321"/>
            <a:ext cx="5646475" cy="2196093"/>
            <a:chOff x="309535" y="4166321"/>
            <a:chExt cx="5646475" cy="2196093"/>
          </a:xfrm>
        </p:grpSpPr>
        <p:sp>
          <p:nvSpPr>
            <p:cNvPr id="13" name="Rectangle 12"/>
            <p:cNvSpPr/>
            <p:nvPr/>
          </p:nvSpPr>
          <p:spPr>
            <a:xfrm>
              <a:off x="309535" y="4639025"/>
              <a:ext cx="2175048" cy="1200329"/>
            </a:xfrm>
            <a:prstGeom prst="rect">
              <a:avLst/>
            </a:prstGeom>
          </p:spPr>
          <p:txBody>
            <a:bodyPr wrap="square">
              <a:spAutoFit/>
            </a:bodyPr>
            <a:lstStyle/>
            <a:p>
              <a:pPr algn="ctr"/>
              <a:r>
                <a:rPr lang="en-US" dirty="0">
                  <a:solidFill>
                    <a:schemeClr val="bg1"/>
                  </a:solidFill>
                </a:rPr>
                <a:t>The Savior healed a woman with an issue of blood.</a:t>
              </a:r>
            </a:p>
            <a:p>
              <a:pPr algn="ctr"/>
              <a:r>
                <a:rPr lang="en-US" dirty="0">
                  <a:solidFill>
                    <a:schemeClr val="bg1"/>
                  </a:solidFill>
                </a:rPr>
                <a:t>Mark 5:25-34</a:t>
              </a:r>
            </a:p>
          </p:txBody>
        </p:sp>
        <p:grpSp>
          <p:nvGrpSpPr>
            <p:cNvPr id="18" name="Group 17"/>
            <p:cNvGrpSpPr/>
            <p:nvPr/>
          </p:nvGrpSpPr>
          <p:grpSpPr>
            <a:xfrm>
              <a:off x="2377980" y="4166321"/>
              <a:ext cx="3578030" cy="2196093"/>
              <a:chOff x="1465777" y="3455122"/>
              <a:chExt cx="4296271" cy="2866398"/>
            </a:xfrm>
          </p:grpSpPr>
          <p:pic>
            <p:nvPicPr>
              <p:cNvPr id="18440" name="Picture 8" descr="Image result for jesus heals woman with issue of blood"/>
              <p:cNvPicPr>
                <a:picLocks noChangeAspect="1" noChangeArrowheads="1"/>
              </p:cNvPicPr>
              <p:nvPr/>
            </p:nvPicPr>
            <p:blipFill>
              <a:blip r:embed="rId5" cstate="print"/>
              <a:srcRect/>
              <a:stretch>
                <a:fillRect/>
              </a:stretch>
            </p:blipFill>
            <p:spPr bwMode="auto">
              <a:xfrm>
                <a:off x="1493962" y="3455122"/>
                <a:ext cx="4268086" cy="2640879"/>
              </a:xfrm>
              <a:prstGeom prst="rect">
                <a:avLst/>
              </a:prstGeom>
              <a:noFill/>
            </p:spPr>
          </p:pic>
          <p:sp>
            <p:nvSpPr>
              <p:cNvPr id="17" name="TextBox 16"/>
              <p:cNvSpPr txBox="1"/>
              <p:nvPr/>
            </p:nvSpPr>
            <p:spPr>
              <a:xfrm>
                <a:off x="1465777" y="6020232"/>
                <a:ext cx="1948873" cy="301288"/>
              </a:xfrm>
              <a:prstGeom prst="rect">
                <a:avLst/>
              </a:prstGeom>
              <a:noFill/>
            </p:spPr>
            <p:txBody>
              <a:bodyPr wrap="square" rtlCol="0">
                <a:spAutoFit/>
              </a:bodyPr>
              <a:lstStyle/>
              <a:p>
                <a:r>
                  <a:rPr lang="en-US" sz="900" dirty="0">
                    <a:solidFill>
                      <a:schemeClr val="bg1"/>
                    </a:solidFill>
                  </a:rPr>
                  <a:t>Howard Lyon</a:t>
                </a:r>
              </a:p>
            </p:txBody>
          </p:sp>
        </p:grpSp>
      </p:grpSp>
      <p:grpSp>
        <p:nvGrpSpPr>
          <p:cNvPr id="27" name="Group 26"/>
          <p:cNvGrpSpPr/>
          <p:nvPr/>
        </p:nvGrpSpPr>
        <p:grpSpPr>
          <a:xfrm>
            <a:off x="4119419" y="958417"/>
            <a:ext cx="3379066" cy="2895304"/>
            <a:chOff x="4119419" y="958417"/>
            <a:chExt cx="3379066" cy="2895304"/>
          </a:xfrm>
        </p:grpSpPr>
        <p:sp>
          <p:nvSpPr>
            <p:cNvPr id="10" name="Rectangle 9"/>
            <p:cNvSpPr/>
            <p:nvPr/>
          </p:nvSpPr>
          <p:spPr>
            <a:xfrm>
              <a:off x="4470196" y="3207390"/>
              <a:ext cx="2879634" cy="646331"/>
            </a:xfrm>
            <a:prstGeom prst="rect">
              <a:avLst/>
            </a:prstGeom>
          </p:spPr>
          <p:txBody>
            <a:bodyPr wrap="none">
              <a:spAutoFit/>
            </a:bodyPr>
            <a:lstStyle/>
            <a:p>
              <a:pPr algn="ctr"/>
              <a:r>
                <a:rPr lang="en-US" dirty="0">
                  <a:solidFill>
                    <a:schemeClr val="bg1"/>
                  </a:solidFill>
                </a:rPr>
                <a:t>Jesus Christ calmed a storm. </a:t>
              </a:r>
            </a:p>
            <a:p>
              <a:pPr algn="ctr"/>
              <a:r>
                <a:rPr lang="en-US" dirty="0">
                  <a:solidFill>
                    <a:schemeClr val="bg1"/>
                  </a:solidFill>
                </a:rPr>
                <a:t>Mark 4:35-41</a:t>
              </a:r>
            </a:p>
          </p:txBody>
        </p:sp>
        <p:grpSp>
          <p:nvGrpSpPr>
            <p:cNvPr id="20" name="Group 19"/>
            <p:cNvGrpSpPr/>
            <p:nvPr/>
          </p:nvGrpSpPr>
          <p:grpSpPr>
            <a:xfrm>
              <a:off x="4119419" y="958417"/>
              <a:ext cx="3379066" cy="2286725"/>
              <a:chOff x="4285673" y="1401762"/>
              <a:chExt cx="3379066" cy="2286725"/>
            </a:xfrm>
          </p:grpSpPr>
          <p:pic>
            <p:nvPicPr>
              <p:cNvPr id="18436" name="Picture 4" descr="Image result for jesus calms storm"/>
              <p:cNvPicPr>
                <a:picLocks noChangeAspect="1" noChangeArrowheads="1"/>
              </p:cNvPicPr>
              <p:nvPr/>
            </p:nvPicPr>
            <p:blipFill>
              <a:blip r:embed="rId6" cstate="print"/>
              <a:srcRect/>
              <a:stretch>
                <a:fillRect/>
              </a:stretch>
            </p:blipFill>
            <p:spPr bwMode="auto">
              <a:xfrm>
                <a:off x="4285673" y="1401762"/>
                <a:ext cx="3379066" cy="2111917"/>
              </a:xfrm>
              <a:prstGeom prst="rect">
                <a:avLst/>
              </a:prstGeom>
              <a:noFill/>
            </p:spPr>
          </p:pic>
          <p:sp>
            <p:nvSpPr>
              <p:cNvPr id="19" name="TextBox 18"/>
              <p:cNvSpPr txBox="1"/>
              <p:nvPr/>
            </p:nvSpPr>
            <p:spPr>
              <a:xfrm>
                <a:off x="4331472" y="3457655"/>
                <a:ext cx="1623065" cy="230832"/>
              </a:xfrm>
              <a:prstGeom prst="rect">
                <a:avLst/>
              </a:prstGeom>
              <a:noFill/>
            </p:spPr>
            <p:txBody>
              <a:bodyPr wrap="square" rtlCol="0">
                <a:spAutoFit/>
              </a:bodyPr>
              <a:lstStyle/>
              <a:p>
                <a:r>
                  <a:rPr lang="en-US" sz="900" dirty="0">
                    <a:solidFill>
                      <a:schemeClr val="bg1"/>
                    </a:solidFill>
                  </a:rPr>
                  <a:t>Howard Lyon</a:t>
                </a:r>
              </a:p>
            </p:txBody>
          </p:sp>
        </p:grpSp>
      </p:grpSp>
      <p:grpSp>
        <p:nvGrpSpPr>
          <p:cNvPr id="30" name="Group 29"/>
          <p:cNvGrpSpPr/>
          <p:nvPr/>
        </p:nvGrpSpPr>
        <p:grpSpPr>
          <a:xfrm>
            <a:off x="6437746" y="4017386"/>
            <a:ext cx="5754254" cy="2487308"/>
            <a:chOff x="6280728" y="4035859"/>
            <a:chExt cx="5754254" cy="2487308"/>
          </a:xfrm>
        </p:grpSpPr>
        <p:sp>
          <p:nvSpPr>
            <p:cNvPr id="12" name="Rectangle 11"/>
            <p:cNvSpPr/>
            <p:nvPr/>
          </p:nvSpPr>
          <p:spPr>
            <a:xfrm>
              <a:off x="9060873" y="4629789"/>
              <a:ext cx="2974109" cy="923330"/>
            </a:xfrm>
            <a:prstGeom prst="rect">
              <a:avLst/>
            </a:prstGeom>
          </p:spPr>
          <p:txBody>
            <a:bodyPr wrap="square">
              <a:spAutoFit/>
            </a:bodyPr>
            <a:lstStyle/>
            <a:p>
              <a:pPr algn="ctr"/>
              <a:r>
                <a:rPr lang="en-US" dirty="0">
                  <a:solidFill>
                    <a:schemeClr val="bg1"/>
                  </a:solidFill>
                </a:rPr>
                <a:t>Jesus Christ raised </a:t>
              </a:r>
              <a:r>
                <a:rPr lang="en-US" dirty="0" err="1">
                  <a:solidFill>
                    <a:schemeClr val="bg1"/>
                  </a:solidFill>
                </a:rPr>
                <a:t>Jairus’s</a:t>
              </a:r>
              <a:r>
                <a:rPr lang="en-US" dirty="0">
                  <a:solidFill>
                    <a:schemeClr val="bg1"/>
                  </a:solidFill>
                </a:rPr>
                <a:t> daughter from the dead.</a:t>
              </a:r>
            </a:p>
            <a:p>
              <a:pPr algn="ctr"/>
              <a:r>
                <a:rPr lang="en-US" dirty="0">
                  <a:solidFill>
                    <a:schemeClr val="bg1"/>
                  </a:solidFill>
                </a:rPr>
                <a:t>Mark 5:22–24, 35–42</a:t>
              </a:r>
            </a:p>
          </p:txBody>
        </p:sp>
        <p:grpSp>
          <p:nvGrpSpPr>
            <p:cNvPr id="24" name="Group 23"/>
            <p:cNvGrpSpPr/>
            <p:nvPr/>
          </p:nvGrpSpPr>
          <p:grpSpPr>
            <a:xfrm>
              <a:off x="6280728" y="4035859"/>
              <a:ext cx="2834120" cy="2487308"/>
              <a:chOff x="6280728" y="4035859"/>
              <a:chExt cx="2834120" cy="2487308"/>
            </a:xfrm>
          </p:grpSpPr>
          <p:pic>
            <p:nvPicPr>
              <p:cNvPr id="18446" name="Picture 14" descr="Image result for healing of jairus daughter"/>
              <p:cNvPicPr>
                <a:picLocks noChangeAspect="1" noChangeArrowheads="1"/>
              </p:cNvPicPr>
              <p:nvPr/>
            </p:nvPicPr>
            <p:blipFill>
              <a:blip r:embed="rId7" cstate="print"/>
              <a:srcRect/>
              <a:stretch>
                <a:fillRect/>
              </a:stretch>
            </p:blipFill>
            <p:spPr bwMode="auto">
              <a:xfrm>
                <a:off x="6280728" y="4035859"/>
                <a:ext cx="2834120" cy="2256668"/>
              </a:xfrm>
              <a:prstGeom prst="rect">
                <a:avLst/>
              </a:prstGeom>
              <a:noFill/>
            </p:spPr>
          </p:pic>
          <p:sp>
            <p:nvSpPr>
              <p:cNvPr id="23" name="Rectangle 22"/>
              <p:cNvSpPr/>
              <p:nvPr/>
            </p:nvSpPr>
            <p:spPr>
              <a:xfrm>
                <a:off x="6338465" y="6292335"/>
                <a:ext cx="184731" cy="230832"/>
              </a:xfrm>
              <a:prstGeom prst="rect">
                <a:avLst/>
              </a:prstGeom>
            </p:spPr>
            <p:txBody>
              <a:bodyPr wrap="none">
                <a:spAutoFit/>
              </a:bodyPr>
              <a:lstStyle/>
              <a:p>
                <a:endParaRPr lang="en-US" sz="900" dirty="0">
                  <a:solidFill>
                    <a:schemeClr val="bg1"/>
                  </a:solidFill>
                </a:endParaRPr>
              </a:p>
            </p:txBody>
          </p:sp>
        </p:grpSp>
      </p:grpSp>
      <p:sp>
        <p:nvSpPr>
          <p:cNvPr id="25" name="TextBox 24"/>
          <p:cNvSpPr txBox="1"/>
          <p:nvPr/>
        </p:nvSpPr>
        <p:spPr>
          <a:xfrm>
            <a:off x="0" y="6550223"/>
            <a:ext cx="1623065" cy="307777"/>
          </a:xfrm>
          <a:prstGeom prst="rect">
            <a:avLst/>
          </a:prstGeom>
          <a:noFill/>
        </p:spPr>
        <p:txBody>
          <a:bodyPr wrap="square" rtlCol="0">
            <a:spAutoFit/>
          </a:bodyPr>
          <a:lstStyle/>
          <a:p>
            <a:r>
              <a:rPr lang="en-US" sz="1400" dirty="0">
                <a:solidFill>
                  <a:schemeClr val="bg1"/>
                </a:solidFill>
              </a:rPr>
              <a:t>Luke 8</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47 Part 2</a:t>
            </a:r>
          </a:p>
        </p:txBody>
      </p:sp>
      <p:sp>
        <p:nvSpPr>
          <p:cNvPr id="6" name="TextBox 5"/>
          <p:cNvSpPr txBox="1"/>
          <p:nvPr/>
        </p:nvSpPr>
        <p:spPr>
          <a:xfrm>
            <a:off x="0" y="686555"/>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Luke 7</a:t>
            </a:r>
          </a:p>
        </p:txBody>
      </p:sp>
      <p:pic>
        <p:nvPicPr>
          <p:cNvPr id="4098" name="Picture 2" descr="Image result for blue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5" name="TextBox 24"/>
          <p:cNvSpPr txBox="1"/>
          <p:nvPr/>
        </p:nvSpPr>
        <p:spPr>
          <a:xfrm>
            <a:off x="0" y="6550223"/>
            <a:ext cx="1623065" cy="307777"/>
          </a:xfrm>
          <a:prstGeom prst="rect">
            <a:avLst/>
          </a:prstGeom>
          <a:noFill/>
        </p:spPr>
        <p:txBody>
          <a:bodyPr wrap="square" rtlCol="0">
            <a:spAutoFit/>
          </a:bodyPr>
          <a:lstStyle/>
          <a:p>
            <a:r>
              <a:rPr lang="en-US" sz="1400" dirty="0">
                <a:solidFill>
                  <a:schemeClr val="bg1"/>
                </a:solidFill>
              </a:rPr>
              <a:t>Luke 9:1-48</a:t>
            </a:r>
          </a:p>
        </p:txBody>
      </p:sp>
      <p:grpSp>
        <p:nvGrpSpPr>
          <p:cNvPr id="38" name="Group 37"/>
          <p:cNvGrpSpPr/>
          <p:nvPr/>
        </p:nvGrpSpPr>
        <p:grpSpPr>
          <a:xfrm>
            <a:off x="157018" y="267855"/>
            <a:ext cx="3177309" cy="3011054"/>
            <a:chOff x="157018" y="267855"/>
            <a:chExt cx="3177309" cy="3011054"/>
          </a:xfrm>
        </p:grpSpPr>
        <p:sp>
          <p:nvSpPr>
            <p:cNvPr id="7" name="TextBox 6"/>
            <p:cNvSpPr txBox="1"/>
            <p:nvPr/>
          </p:nvSpPr>
          <p:spPr>
            <a:xfrm>
              <a:off x="406400" y="267855"/>
              <a:ext cx="2752436" cy="923330"/>
            </a:xfrm>
            <a:prstGeom prst="rect">
              <a:avLst/>
            </a:prstGeom>
            <a:noFill/>
          </p:spPr>
          <p:txBody>
            <a:bodyPr wrap="square" rtlCol="0">
              <a:spAutoFit/>
            </a:bodyPr>
            <a:lstStyle/>
            <a:p>
              <a:pPr algn="ctr"/>
              <a:r>
                <a:rPr lang="en-US" dirty="0">
                  <a:solidFill>
                    <a:schemeClr val="bg1"/>
                  </a:solidFill>
                </a:rPr>
                <a:t>The Savior sent the Twelve out to preach and heal.</a:t>
              </a:r>
            </a:p>
            <a:p>
              <a:pPr algn="ctr"/>
              <a:r>
                <a:rPr lang="en-US" dirty="0">
                  <a:solidFill>
                    <a:schemeClr val="bg1"/>
                  </a:solidFill>
                </a:rPr>
                <a:t>Matthew 10:1-5</a:t>
              </a:r>
            </a:p>
          </p:txBody>
        </p:sp>
        <p:pic>
          <p:nvPicPr>
            <p:cNvPr id="31" name="Picture 30" descr="fishers of men michael Dudash.jpg"/>
            <p:cNvPicPr>
              <a:picLocks noChangeAspect="1"/>
            </p:cNvPicPr>
            <p:nvPr/>
          </p:nvPicPr>
          <p:blipFill>
            <a:blip r:embed="rId3" cstate="print"/>
            <a:srcRect r="1438" b="2243"/>
            <a:stretch>
              <a:fillRect/>
            </a:stretch>
          </p:blipFill>
          <p:spPr>
            <a:xfrm>
              <a:off x="157018" y="1173203"/>
              <a:ext cx="3177309" cy="2105706"/>
            </a:xfrm>
            <a:prstGeom prst="rect">
              <a:avLst/>
            </a:prstGeom>
          </p:spPr>
        </p:pic>
      </p:grpSp>
      <p:grpSp>
        <p:nvGrpSpPr>
          <p:cNvPr id="40" name="Group 39"/>
          <p:cNvGrpSpPr/>
          <p:nvPr/>
        </p:nvGrpSpPr>
        <p:grpSpPr>
          <a:xfrm>
            <a:off x="3380508" y="150092"/>
            <a:ext cx="3583710" cy="2595173"/>
            <a:chOff x="3380508" y="150092"/>
            <a:chExt cx="3583710" cy="2595173"/>
          </a:xfrm>
        </p:grpSpPr>
        <p:sp>
          <p:nvSpPr>
            <p:cNvPr id="24" name="Rectangle 23"/>
            <p:cNvSpPr/>
            <p:nvPr/>
          </p:nvSpPr>
          <p:spPr>
            <a:xfrm>
              <a:off x="3380508" y="1821935"/>
              <a:ext cx="3583710" cy="923330"/>
            </a:xfrm>
            <a:prstGeom prst="rect">
              <a:avLst/>
            </a:prstGeom>
          </p:spPr>
          <p:txBody>
            <a:bodyPr wrap="square">
              <a:spAutoFit/>
            </a:bodyPr>
            <a:lstStyle/>
            <a:p>
              <a:pPr algn="ctr"/>
              <a:r>
                <a:rPr lang="en-US" dirty="0">
                  <a:solidFill>
                    <a:schemeClr val="bg1"/>
                  </a:solidFill>
                </a:rPr>
                <a:t>Herod had John the Baptist killed and desired to see Jesus.</a:t>
              </a:r>
            </a:p>
            <a:p>
              <a:pPr algn="ctr"/>
              <a:r>
                <a:rPr lang="en-US" dirty="0">
                  <a:solidFill>
                    <a:schemeClr val="bg1"/>
                  </a:solidFill>
                </a:rPr>
                <a:t>Mark 6:14-29</a:t>
              </a:r>
            </a:p>
          </p:txBody>
        </p:sp>
        <p:pic>
          <p:nvPicPr>
            <p:cNvPr id="21506" name="Picture 2" descr="Image result for john the baptist and herod"/>
            <p:cNvPicPr>
              <a:picLocks noChangeAspect="1" noChangeArrowheads="1"/>
            </p:cNvPicPr>
            <p:nvPr/>
          </p:nvPicPr>
          <p:blipFill>
            <a:blip r:embed="rId4" cstate="print"/>
            <a:srcRect/>
            <a:stretch>
              <a:fillRect/>
            </a:stretch>
          </p:blipFill>
          <p:spPr bwMode="auto">
            <a:xfrm>
              <a:off x="3851564" y="150092"/>
              <a:ext cx="2225963" cy="1624953"/>
            </a:xfrm>
            <a:prstGeom prst="rect">
              <a:avLst/>
            </a:prstGeom>
            <a:noFill/>
          </p:spPr>
        </p:pic>
      </p:grpSp>
      <p:grpSp>
        <p:nvGrpSpPr>
          <p:cNvPr id="42" name="Group 41"/>
          <p:cNvGrpSpPr/>
          <p:nvPr/>
        </p:nvGrpSpPr>
        <p:grpSpPr>
          <a:xfrm>
            <a:off x="8986981" y="150152"/>
            <a:ext cx="2974109" cy="2454143"/>
            <a:chOff x="8986981" y="150152"/>
            <a:chExt cx="2974109" cy="2454143"/>
          </a:xfrm>
        </p:grpSpPr>
        <p:sp>
          <p:nvSpPr>
            <p:cNvPr id="26" name="Rectangle 25"/>
            <p:cNvSpPr/>
            <p:nvPr/>
          </p:nvSpPr>
          <p:spPr>
            <a:xfrm>
              <a:off x="8986981" y="150152"/>
              <a:ext cx="2974109" cy="646331"/>
            </a:xfrm>
            <a:prstGeom prst="rect">
              <a:avLst/>
            </a:prstGeom>
          </p:spPr>
          <p:txBody>
            <a:bodyPr wrap="square">
              <a:spAutoFit/>
            </a:bodyPr>
            <a:lstStyle/>
            <a:p>
              <a:pPr algn="ctr"/>
              <a:r>
                <a:rPr lang="en-US" dirty="0">
                  <a:solidFill>
                    <a:schemeClr val="bg1"/>
                  </a:solidFill>
                </a:rPr>
                <a:t>Christ fed the five thousand. </a:t>
              </a:r>
            </a:p>
            <a:p>
              <a:pPr algn="ctr"/>
              <a:r>
                <a:rPr lang="en-US" dirty="0">
                  <a:solidFill>
                    <a:schemeClr val="bg1"/>
                  </a:solidFill>
                </a:rPr>
                <a:t>Mark 6:32-44</a:t>
              </a:r>
            </a:p>
          </p:txBody>
        </p:sp>
        <p:pic>
          <p:nvPicPr>
            <p:cNvPr id="21508" name="Picture 4" descr="Image result for feeding 5,000"/>
            <p:cNvPicPr>
              <a:picLocks noChangeAspect="1" noChangeArrowheads="1"/>
            </p:cNvPicPr>
            <p:nvPr/>
          </p:nvPicPr>
          <p:blipFill>
            <a:blip r:embed="rId5" cstate="print"/>
            <a:srcRect/>
            <a:stretch>
              <a:fillRect/>
            </a:stretch>
          </p:blipFill>
          <p:spPr bwMode="auto">
            <a:xfrm>
              <a:off x="9116291" y="783793"/>
              <a:ext cx="2750422" cy="1820502"/>
            </a:xfrm>
            <a:prstGeom prst="rect">
              <a:avLst/>
            </a:prstGeom>
            <a:noFill/>
          </p:spPr>
        </p:pic>
      </p:grpSp>
      <p:grpSp>
        <p:nvGrpSpPr>
          <p:cNvPr id="44" name="Group 43"/>
          <p:cNvGrpSpPr/>
          <p:nvPr/>
        </p:nvGrpSpPr>
        <p:grpSpPr>
          <a:xfrm>
            <a:off x="8002809" y="3817649"/>
            <a:ext cx="3635009" cy="2883333"/>
            <a:chOff x="8556991" y="3974667"/>
            <a:chExt cx="3635009" cy="2883333"/>
          </a:xfrm>
        </p:grpSpPr>
        <p:sp>
          <p:nvSpPr>
            <p:cNvPr id="30" name="Rectangle 29"/>
            <p:cNvSpPr/>
            <p:nvPr/>
          </p:nvSpPr>
          <p:spPr>
            <a:xfrm>
              <a:off x="8556991" y="5934670"/>
              <a:ext cx="3635009" cy="923330"/>
            </a:xfrm>
            <a:prstGeom prst="rect">
              <a:avLst/>
            </a:prstGeom>
          </p:spPr>
          <p:txBody>
            <a:bodyPr wrap="square">
              <a:spAutoFit/>
            </a:bodyPr>
            <a:lstStyle/>
            <a:p>
              <a:pPr algn="ctr"/>
              <a:r>
                <a:rPr lang="en-US" dirty="0">
                  <a:solidFill>
                    <a:schemeClr val="bg1"/>
                  </a:solidFill>
                </a:rPr>
                <a:t>The disciples asked which should be greatest among them.</a:t>
              </a:r>
            </a:p>
            <a:p>
              <a:pPr algn="ctr"/>
              <a:r>
                <a:rPr lang="en-US" dirty="0">
                  <a:solidFill>
                    <a:schemeClr val="bg1"/>
                  </a:solidFill>
                </a:rPr>
                <a:t>Mark 9:33–37; 10:35–45</a:t>
              </a:r>
            </a:p>
          </p:txBody>
        </p:sp>
        <p:pic>
          <p:nvPicPr>
            <p:cNvPr id="21510" name="Picture 6" descr="Image result for peter and jesus"/>
            <p:cNvPicPr>
              <a:picLocks noChangeAspect="1" noChangeArrowheads="1"/>
            </p:cNvPicPr>
            <p:nvPr/>
          </p:nvPicPr>
          <p:blipFill>
            <a:blip r:embed="rId6" cstate="print"/>
            <a:srcRect/>
            <a:stretch>
              <a:fillRect/>
            </a:stretch>
          </p:blipFill>
          <p:spPr bwMode="auto">
            <a:xfrm>
              <a:off x="9005455" y="3974667"/>
              <a:ext cx="2409824" cy="1852887"/>
            </a:xfrm>
            <a:prstGeom prst="rect">
              <a:avLst/>
            </a:prstGeom>
            <a:noFill/>
          </p:spPr>
        </p:pic>
      </p:grpSp>
      <p:grpSp>
        <p:nvGrpSpPr>
          <p:cNvPr id="43" name="Group 42"/>
          <p:cNvGrpSpPr/>
          <p:nvPr/>
        </p:nvGrpSpPr>
        <p:grpSpPr>
          <a:xfrm>
            <a:off x="3979603" y="4167619"/>
            <a:ext cx="3752502" cy="2364645"/>
            <a:chOff x="4238221" y="4223038"/>
            <a:chExt cx="3752502" cy="2364645"/>
          </a:xfrm>
        </p:grpSpPr>
        <p:sp>
          <p:nvSpPr>
            <p:cNvPr id="27" name="Rectangle 26"/>
            <p:cNvSpPr/>
            <p:nvPr/>
          </p:nvSpPr>
          <p:spPr>
            <a:xfrm>
              <a:off x="4238221" y="5941352"/>
              <a:ext cx="3752502" cy="646331"/>
            </a:xfrm>
            <a:prstGeom prst="rect">
              <a:avLst/>
            </a:prstGeom>
          </p:spPr>
          <p:txBody>
            <a:bodyPr wrap="none">
              <a:spAutoFit/>
            </a:bodyPr>
            <a:lstStyle/>
            <a:p>
              <a:pPr algn="ctr"/>
              <a:r>
                <a:rPr lang="en-US" dirty="0">
                  <a:solidFill>
                    <a:schemeClr val="bg1"/>
                  </a:solidFill>
                </a:rPr>
                <a:t> Peter testified that Jesus is the Christ.</a:t>
              </a:r>
            </a:p>
            <a:p>
              <a:pPr algn="ctr"/>
              <a:r>
                <a:rPr lang="en-US" dirty="0">
                  <a:solidFill>
                    <a:schemeClr val="bg1"/>
                  </a:solidFill>
                </a:rPr>
                <a:t>Mark 8:27-32</a:t>
              </a:r>
            </a:p>
          </p:txBody>
        </p:sp>
        <p:pic>
          <p:nvPicPr>
            <p:cNvPr id="21512" name="Picture 8" descr="Image result for peter and jesus"/>
            <p:cNvPicPr>
              <a:picLocks noChangeAspect="1" noChangeArrowheads="1"/>
            </p:cNvPicPr>
            <p:nvPr/>
          </p:nvPicPr>
          <p:blipFill>
            <a:blip r:embed="rId7" cstate="print"/>
            <a:srcRect l="16579" b="24624"/>
            <a:stretch>
              <a:fillRect/>
            </a:stretch>
          </p:blipFill>
          <p:spPr bwMode="auto">
            <a:xfrm>
              <a:off x="4765963" y="4223038"/>
              <a:ext cx="2490643" cy="1651289"/>
            </a:xfrm>
            <a:prstGeom prst="rect">
              <a:avLst/>
            </a:prstGeom>
            <a:noFill/>
          </p:spPr>
        </p:pic>
      </p:grpSp>
      <p:grpSp>
        <p:nvGrpSpPr>
          <p:cNvPr id="39" name="Group 38"/>
          <p:cNvGrpSpPr/>
          <p:nvPr/>
        </p:nvGrpSpPr>
        <p:grpSpPr>
          <a:xfrm>
            <a:off x="0" y="3503612"/>
            <a:ext cx="3648364" cy="2686861"/>
            <a:chOff x="0" y="3503612"/>
            <a:chExt cx="3648364" cy="2686861"/>
          </a:xfrm>
        </p:grpSpPr>
        <p:sp>
          <p:nvSpPr>
            <p:cNvPr id="29" name="Rectangle 28"/>
            <p:cNvSpPr/>
            <p:nvPr/>
          </p:nvSpPr>
          <p:spPr>
            <a:xfrm>
              <a:off x="0" y="5267143"/>
              <a:ext cx="3648364" cy="923330"/>
            </a:xfrm>
            <a:prstGeom prst="rect">
              <a:avLst/>
            </a:prstGeom>
          </p:spPr>
          <p:txBody>
            <a:bodyPr wrap="square">
              <a:spAutoFit/>
            </a:bodyPr>
            <a:lstStyle/>
            <a:p>
              <a:pPr algn="ctr"/>
              <a:r>
                <a:rPr lang="en-US" dirty="0">
                  <a:solidFill>
                    <a:schemeClr val="bg1"/>
                  </a:solidFill>
                </a:rPr>
                <a:t>A man’s son, who was possessed by an unclean spirit, was healed. </a:t>
              </a:r>
            </a:p>
            <a:p>
              <a:pPr algn="ctr"/>
              <a:r>
                <a:rPr lang="en-US" dirty="0">
                  <a:solidFill>
                    <a:schemeClr val="bg1"/>
                  </a:solidFill>
                </a:rPr>
                <a:t>Mark 9:17-29</a:t>
              </a:r>
            </a:p>
          </p:txBody>
        </p:sp>
        <p:pic>
          <p:nvPicPr>
            <p:cNvPr id="21514" name="Picture 10" descr="Image result for jesus heals unclean spirit"/>
            <p:cNvPicPr>
              <a:picLocks noChangeAspect="1" noChangeArrowheads="1"/>
            </p:cNvPicPr>
            <p:nvPr/>
          </p:nvPicPr>
          <p:blipFill>
            <a:blip r:embed="rId8" cstate="print"/>
            <a:srcRect/>
            <a:stretch>
              <a:fillRect/>
            </a:stretch>
          </p:blipFill>
          <p:spPr bwMode="auto">
            <a:xfrm>
              <a:off x="572654" y="3503612"/>
              <a:ext cx="2323233" cy="1744025"/>
            </a:xfrm>
            <a:prstGeom prst="rect">
              <a:avLst/>
            </a:prstGeom>
            <a:noFill/>
          </p:spPr>
        </p:pic>
      </p:grpSp>
      <p:grpSp>
        <p:nvGrpSpPr>
          <p:cNvPr id="41" name="Group 40"/>
          <p:cNvGrpSpPr/>
          <p:nvPr/>
        </p:nvGrpSpPr>
        <p:grpSpPr>
          <a:xfrm>
            <a:off x="6266389" y="960582"/>
            <a:ext cx="3076676" cy="2828481"/>
            <a:chOff x="6266389" y="960582"/>
            <a:chExt cx="3076676" cy="2828481"/>
          </a:xfrm>
        </p:grpSpPr>
        <p:sp>
          <p:nvSpPr>
            <p:cNvPr id="28" name="Rectangle 27"/>
            <p:cNvSpPr/>
            <p:nvPr/>
          </p:nvSpPr>
          <p:spPr>
            <a:xfrm>
              <a:off x="6266389" y="3142732"/>
              <a:ext cx="3076676" cy="646331"/>
            </a:xfrm>
            <a:prstGeom prst="rect">
              <a:avLst/>
            </a:prstGeom>
          </p:spPr>
          <p:txBody>
            <a:bodyPr wrap="none">
              <a:spAutoFit/>
            </a:bodyPr>
            <a:lstStyle/>
            <a:p>
              <a:pPr algn="ctr"/>
              <a:r>
                <a:rPr lang="en-US" dirty="0">
                  <a:solidFill>
                    <a:schemeClr val="bg1"/>
                  </a:solidFill>
                </a:rPr>
                <a:t>The Transfiguration took place.</a:t>
              </a:r>
            </a:p>
            <a:p>
              <a:pPr algn="ctr"/>
              <a:r>
                <a:rPr lang="en-US" dirty="0">
                  <a:solidFill>
                    <a:schemeClr val="bg1"/>
                  </a:solidFill>
                </a:rPr>
                <a:t>Matthew 17:1-13</a:t>
              </a:r>
            </a:p>
          </p:txBody>
        </p:sp>
        <p:grpSp>
          <p:nvGrpSpPr>
            <p:cNvPr id="37" name="Group 36"/>
            <p:cNvGrpSpPr/>
            <p:nvPr/>
          </p:nvGrpSpPr>
          <p:grpSpPr>
            <a:xfrm>
              <a:off x="6664037" y="960582"/>
              <a:ext cx="1962727" cy="2250618"/>
              <a:chOff x="6664037" y="960582"/>
              <a:chExt cx="1962727" cy="2250618"/>
            </a:xfrm>
          </p:grpSpPr>
          <p:pic>
            <p:nvPicPr>
              <p:cNvPr id="21516" name="Picture 12" descr="Image result for transfiguration"/>
              <p:cNvPicPr>
                <a:picLocks noChangeAspect="1" noChangeArrowheads="1"/>
              </p:cNvPicPr>
              <p:nvPr/>
            </p:nvPicPr>
            <p:blipFill>
              <a:blip r:embed="rId9" cstate="print"/>
              <a:srcRect l="3674" t="2684" r="18265" b="28945"/>
              <a:stretch>
                <a:fillRect/>
              </a:stretch>
            </p:blipFill>
            <p:spPr bwMode="auto">
              <a:xfrm>
                <a:off x="6751782" y="960582"/>
                <a:ext cx="1874982" cy="2102076"/>
              </a:xfrm>
              <a:prstGeom prst="rect">
                <a:avLst/>
              </a:prstGeom>
              <a:noFill/>
            </p:spPr>
          </p:pic>
          <p:sp>
            <p:nvSpPr>
              <p:cNvPr id="36" name="TextBox 35"/>
              <p:cNvSpPr txBox="1"/>
              <p:nvPr/>
            </p:nvSpPr>
            <p:spPr>
              <a:xfrm>
                <a:off x="6664037" y="2980368"/>
                <a:ext cx="1623065" cy="230832"/>
              </a:xfrm>
              <a:prstGeom prst="rect">
                <a:avLst/>
              </a:prstGeom>
              <a:noFill/>
            </p:spPr>
            <p:txBody>
              <a:bodyPr wrap="square" rtlCol="0">
                <a:spAutoFit/>
              </a:bodyPr>
              <a:lstStyle/>
              <a:p>
                <a:r>
                  <a:rPr lang="en-US" sz="900" dirty="0">
                    <a:solidFill>
                      <a:schemeClr val="bg1"/>
                    </a:solidFill>
                  </a:rPr>
                  <a:t>Carl Bloch</a:t>
                </a:r>
              </a:p>
            </p:txBody>
          </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47 Part 2</a:t>
            </a:r>
          </a:p>
        </p:txBody>
      </p:sp>
      <p:sp>
        <p:nvSpPr>
          <p:cNvPr id="6" name="TextBox 5"/>
          <p:cNvSpPr txBox="1"/>
          <p:nvPr/>
        </p:nvSpPr>
        <p:spPr>
          <a:xfrm>
            <a:off x="0" y="686555"/>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Luke 7</a:t>
            </a:r>
          </a:p>
        </p:txBody>
      </p:sp>
      <p:pic>
        <p:nvPicPr>
          <p:cNvPr id="4098" name="Picture 2" descr="Image result for blue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 name="TextBox 7"/>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ritannic Bold" pitchFamily="34" charset="0"/>
              </a:rPr>
              <a:t>“be received up”</a:t>
            </a:r>
          </a:p>
        </p:txBody>
      </p:sp>
      <p:sp>
        <p:nvSpPr>
          <p:cNvPr id="25" name="TextBox 24"/>
          <p:cNvSpPr txBox="1"/>
          <p:nvPr/>
        </p:nvSpPr>
        <p:spPr>
          <a:xfrm>
            <a:off x="0" y="6550223"/>
            <a:ext cx="1623065" cy="307777"/>
          </a:xfrm>
          <a:prstGeom prst="rect">
            <a:avLst/>
          </a:prstGeom>
          <a:noFill/>
        </p:spPr>
        <p:txBody>
          <a:bodyPr wrap="square" rtlCol="0">
            <a:spAutoFit/>
          </a:bodyPr>
          <a:lstStyle/>
          <a:p>
            <a:r>
              <a:rPr lang="en-US" sz="1400" dirty="0">
                <a:solidFill>
                  <a:schemeClr val="bg1"/>
                </a:solidFill>
              </a:rPr>
              <a:t>Luke 9:51-56</a:t>
            </a:r>
          </a:p>
        </p:txBody>
      </p:sp>
      <p:sp>
        <p:nvSpPr>
          <p:cNvPr id="28" name="Rectangle 27"/>
          <p:cNvSpPr/>
          <p:nvPr/>
        </p:nvSpPr>
        <p:spPr>
          <a:xfrm>
            <a:off x="2628712" y="750517"/>
            <a:ext cx="8167172" cy="584775"/>
          </a:xfrm>
          <a:prstGeom prst="rect">
            <a:avLst/>
          </a:prstGeom>
        </p:spPr>
        <p:txBody>
          <a:bodyPr wrap="none">
            <a:spAutoFit/>
          </a:bodyPr>
          <a:lstStyle/>
          <a:p>
            <a:r>
              <a:rPr lang="en-US" sz="3200" dirty="0">
                <a:solidFill>
                  <a:srgbClr val="FFFF00"/>
                </a:solidFill>
              </a:rPr>
              <a:t>The Savior’s approaching Ascension into heaven</a:t>
            </a:r>
          </a:p>
        </p:txBody>
      </p:sp>
      <p:grpSp>
        <p:nvGrpSpPr>
          <p:cNvPr id="29" name="Group 28"/>
          <p:cNvGrpSpPr/>
          <p:nvPr/>
        </p:nvGrpSpPr>
        <p:grpSpPr>
          <a:xfrm>
            <a:off x="387927" y="1306946"/>
            <a:ext cx="3615790" cy="5093109"/>
            <a:chOff x="6938819" y="919018"/>
            <a:chExt cx="3890571" cy="5480159"/>
          </a:xfrm>
        </p:grpSpPr>
        <p:grpSp>
          <p:nvGrpSpPr>
            <p:cNvPr id="30" name="Group 10"/>
            <p:cNvGrpSpPr/>
            <p:nvPr/>
          </p:nvGrpSpPr>
          <p:grpSpPr>
            <a:xfrm>
              <a:off x="6938819" y="919018"/>
              <a:ext cx="3890571" cy="5480159"/>
              <a:chOff x="2370363" y="1010310"/>
              <a:chExt cx="3890571" cy="5480159"/>
            </a:xfrm>
          </p:grpSpPr>
          <p:sp>
            <p:nvSpPr>
              <p:cNvPr id="41" name="Rectangle 40"/>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ame 43"/>
              <p:cNvSpPr/>
              <p:nvPr/>
            </p:nvSpPr>
            <p:spPr>
              <a:xfrm>
                <a:off x="2370363" y="1010310"/>
                <a:ext cx="3890571"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17"/>
            <p:cNvGrpSpPr/>
            <p:nvPr/>
          </p:nvGrpSpPr>
          <p:grpSpPr>
            <a:xfrm>
              <a:off x="8243000" y="4160569"/>
              <a:ext cx="1430447" cy="337338"/>
              <a:chOff x="8243000" y="4160569"/>
              <a:chExt cx="1430447" cy="337338"/>
            </a:xfrm>
          </p:grpSpPr>
          <p:sp>
            <p:nvSpPr>
              <p:cNvPr id="39" name="TextBox 38"/>
              <p:cNvSpPr txBox="1"/>
              <p:nvPr/>
            </p:nvSpPr>
            <p:spPr>
              <a:xfrm>
                <a:off x="8243000" y="4160569"/>
                <a:ext cx="1430447" cy="276999"/>
              </a:xfrm>
              <a:prstGeom prst="rect">
                <a:avLst/>
              </a:prstGeom>
              <a:noFill/>
            </p:spPr>
            <p:txBody>
              <a:bodyPr wrap="square" rtlCol="0">
                <a:spAutoFit/>
              </a:bodyPr>
              <a:lstStyle/>
              <a:p>
                <a:r>
                  <a:rPr lang="en-US" sz="1200" b="1" dirty="0"/>
                  <a:t>Jerusalem</a:t>
                </a:r>
              </a:p>
            </p:txBody>
          </p:sp>
          <p:sp>
            <p:nvSpPr>
              <p:cNvPr id="40" name="5-Point Star 39"/>
              <p:cNvSpPr/>
              <p:nvPr/>
            </p:nvSpPr>
            <p:spPr>
              <a:xfrm>
                <a:off x="8582982" y="436292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
          <p:nvSpPr>
            <p:cNvPr id="37" name="TextBox 36"/>
            <p:cNvSpPr txBox="1"/>
            <p:nvPr/>
          </p:nvSpPr>
          <p:spPr>
            <a:xfrm rot="19289196">
              <a:off x="8349220" y="2418260"/>
              <a:ext cx="674708" cy="298049"/>
            </a:xfrm>
            <a:prstGeom prst="rect">
              <a:avLst/>
            </a:prstGeom>
            <a:noFill/>
          </p:spPr>
          <p:txBody>
            <a:bodyPr wrap="square" rtlCol="0">
              <a:spAutoFit/>
            </a:bodyPr>
            <a:lstStyle/>
            <a:p>
              <a:r>
                <a:rPr lang="en-US" sz="1200" b="1" dirty="0"/>
                <a:t>Galilee</a:t>
              </a:r>
            </a:p>
          </p:txBody>
        </p:sp>
      </p:grpSp>
      <p:sp>
        <p:nvSpPr>
          <p:cNvPr id="45" name="Rectangle 44"/>
          <p:cNvSpPr/>
          <p:nvPr/>
        </p:nvSpPr>
        <p:spPr>
          <a:xfrm>
            <a:off x="4285673" y="1415856"/>
            <a:ext cx="6096000" cy="3970318"/>
          </a:xfrm>
          <a:prstGeom prst="rect">
            <a:avLst/>
          </a:prstGeom>
        </p:spPr>
        <p:txBody>
          <a:bodyPr>
            <a:spAutoFit/>
          </a:bodyPr>
          <a:lstStyle/>
          <a:p>
            <a:r>
              <a:rPr lang="en-US" dirty="0">
                <a:solidFill>
                  <a:schemeClr val="bg1"/>
                </a:solidFill>
              </a:rPr>
              <a:t>After Jesus completed His mission in Galilee and knew that it was time for Him to travel toward Jerusalem, He sent messengers to prepare a place for Him in a Samaritan village. </a:t>
            </a:r>
          </a:p>
          <a:p>
            <a:endParaRPr lang="en-US" dirty="0">
              <a:solidFill>
                <a:schemeClr val="bg1"/>
              </a:solidFill>
            </a:endParaRPr>
          </a:p>
          <a:p>
            <a:r>
              <a:rPr lang="en-US" dirty="0">
                <a:solidFill>
                  <a:schemeClr val="bg1"/>
                </a:solidFill>
              </a:rPr>
              <a:t>But because the Samaritans hated the Jews, the villagers would not let the Savior stay in their village. </a:t>
            </a:r>
          </a:p>
          <a:p>
            <a:endParaRPr lang="en-US" dirty="0">
              <a:solidFill>
                <a:schemeClr val="bg1"/>
              </a:solidFill>
            </a:endParaRPr>
          </a:p>
          <a:p>
            <a:r>
              <a:rPr lang="en-US" dirty="0">
                <a:solidFill>
                  <a:schemeClr val="bg1"/>
                </a:solidFill>
              </a:rPr>
              <a:t>In these circumstances, Jesus demonstrated patience and forbearance and admonished </a:t>
            </a:r>
          </a:p>
          <a:p>
            <a:r>
              <a:rPr lang="en-US" dirty="0">
                <a:solidFill>
                  <a:schemeClr val="bg1"/>
                </a:solidFill>
              </a:rPr>
              <a:t>His disciples to do the same. </a:t>
            </a:r>
          </a:p>
          <a:p>
            <a:endParaRPr lang="en-US" dirty="0">
              <a:solidFill>
                <a:schemeClr val="bg1"/>
              </a:solidFill>
            </a:endParaRPr>
          </a:p>
          <a:p>
            <a:r>
              <a:rPr lang="en-US" dirty="0">
                <a:solidFill>
                  <a:schemeClr val="bg1"/>
                </a:solidFill>
              </a:rPr>
              <a:t>He taught them that they </a:t>
            </a:r>
          </a:p>
          <a:p>
            <a:r>
              <a:rPr lang="en-US" dirty="0">
                <a:solidFill>
                  <a:schemeClr val="bg1"/>
                </a:solidFill>
              </a:rPr>
              <a:t>were not acting under the </a:t>
            </a:r>
          </a:p>
          <a:p>
            <a:r>
              <a:rPr lang="en-US" dirty="0">
                <a:solidFill>
                  <a:schemeClr val="bg1"/>
                </a:solidFill>
              </a:rPr>
              <a:t>influence of God’s Spirit.</a:t>
            </a:r>
          </a:p>
        </p:txBody>
      </p:sp>
      <p:pic>
        <p:nvPicPr>
          <p:cNvPr id="22530" name="Picture 2" descr="Image result for jesus in village of samaritan"/>
          <p:cNvPicPr>
            <a:picLocks noChangeAspect="1" noChangeArrowheads="1"/>
          </p:cNvPicPr>
          <p:nvPr/>
        </p:nvPicPr>
        <p:blipFill>
          <a:blip r:embed="rId3" cstate="print"/>
          <a:srcRect/>
          <a:stretch>
            <a:fillRect/>
          </a:stretch>
        </p:blipFill>
        <p:spPr bwMode="auto">
          <a:xfrm>
            <a:off x="7321356" y="3931949"/>
            <a:ext cx="4700995" cy="2515033"/>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2000"/>
                                        <p:tgtEl>
                                          <p:spTgt spid="225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47 Part 2</a:t>
            </a:r>
          </a:p>
        </p:txBody>
      </p:sp>
      <p:sp>
        <p:nvSpPr>
          <p:cNvPr id="6" name="TextBox 5"/>
          <p:cNvSpPr txBox="1"/>
          <p:nvPr/>
        </p:nvSpPr>
        <p:spPr>
          <a:xfrm>
            <a:off x="0" y="686555"/>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Luke 7</a:t>
            </a:r>
          </a:p>
        </p:txBody>
      </p:sp>
      <p:pic>
        <p:nvPicPr>
          <p:cNvPr id="4098" name="Picture 2" descr="Image result for blue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 name="TextBox 7"/>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ritannic Bold" pitchFamily="34" charset="0"/>
              </a:rPr>
              <a:t>Exercising Forbearance </a:t>
            </a:r>
          </a:p>
        </p:txBody>
      </p:sp>
      <p:sp>
        <p:nvSpPr>
          <p:cNvPr id="25" name="TextBox 24"/>
          <p:cNvSpPr txBox="1"/>
          <p:nvPr/>
        </p:nvSpPr>
        <p:spPr>
          <a:xfrm>
            <a:off x="0" y="6550223"/>
            <a:ext cx="1623065" cy="307777"/>
          </a:xfrm>
          <a:prstGeom prst="rect">
            <a:avLst/>
          </a:prstGeom>
          <a:noFill/>
        </p:spPr>
        <p:txBody>
          <a:bodyPr wrap="square" rtlCol="0">
            <a:spAutoFit/>
          </a:bodyPr>
          <a:lstStyle/>
          <a:p>
            <a:r>
              <a:rPr lang="en-US" sz="1400" dirty="0">
                <a:solidFill>
                  <a:schemeClr val="bg1"/>
                </a:solidFill>
              </a:rPr>
              <a:t>Luke 9:54-56</a:t>
            </a:r>
          </a:p>
        </p:txBody>
      </p:sp>
      <p:sp>
        <p:nvSpPr>
          <p:cNvPr id="45" name="Rectangle 44"/>
          <p:cNvSpPr/>
          <p:nvPr/>
        </p:nvSpPr>
        <p:spPr>
          <a:xfrm>
            <a:off x="5720651" y="2088834"/>
            <a:ext cx="6096000" cy="3139321"/>
          </a:xfrm>
          <a:prstGeom prst="rect">
            <a:avLst/>
          </a:prstGeom>
        </p:spPr>
        <p:txBody>
          <a:bodyPr>
            <a:spAutoFit/>
          </a:bodyPr>
          <a:lstStyle/>
          <a:p>
            <a:r>
              <a:rPr lang="en-US" dirty="0">
                <a:solidFill>
                  <a:schemeClr val="bg1"/>
                </a:solidFill>
              </a:rPr>
              <a:t> “There is so great a need for civility and mutual respect among those of differing beliefs and philosophies. </a:t>
            </a:r>
          </a:p>
          <a:p>
            <a:endParaRPr lang="en-US" dirty="0">
              <a:solidFill>
                <a:schemeClr val="bg1"/>
              </a:solidFill>
            </a:endParaRPr>
          </a:p>
          <a:p>
            <a:r>
              <a:rPr lang="en-US" dirty="0">
                <a:solidFill>
                  <a:schemeClr val="bg1"/>
                </a:solidFill>
              </a:rPr>
              <a:t>We must not be partisans of any doctrine of ethnic superiority. We live in a world of diversity. </a:t>
            </a:r>
          </a:p>
          <a:p>
            <a:endParaRPr lang="en-US" dirty="0">
              <a:solidFill>
                <a:schemeClr val="bg1"/>
              </a:solidFill>
            </a:endParaRPr>
          </a:p>
          <a:p>
            <a:r>
              <a:rPr lang="en-US" dirty="0">
                <a:solidFill>
                  <a:schemeClr val="bg1"/>
                </a:solidFill>
              </a:rPr>
              <a:t>We can and must be respectful toward those with whose teachings we may not agree. </a:t>
            </a:r>
          </a:p>
          <a:p>
            <a:endParaRPr lang="en-US" dirty="0">
              <a:solidFill>
                <a:schemeClr val="bg1"/>
              </a:solidFill>
            </a:endParaRPr>
          </a:p>
          <a:p>
            <a:r>
              <a:rPr lang="en-US" dirty="0">
                <a:solidFill>
                  <a:schemeClr val="bg1"/>
                </a:solidFill>
              </a:rPr>
              <a:t>We must be willing to defend the rights of others who may become the victims of bigotry.” (2)</a:t>
            </a:r>
          </a:p>
        </p:txBody>
      </p:sp>
      <p:sp>
        <p:nvSpPr>
          <p:cNvPr id="20" name="Rectangle 19"/>
          <p:cNvSpPr/>
          <p:nvPr/>
        </p:nvSpPr>
        <p:spPr>
          <a:xfrm>
            <a:off x="286328" y="1046125"/>
            <a:ext cx="6096000" cy="1200329"/>
          </a:xfrm>
          <a:prstGeom prst="rect">
            <a:avLst/>
          </a:prstGeom>
        </p:spPr>
        <p:txBody>
          <a:bodyPr>
            <a:spAutoFit/>
          </a:bodyPr>
          <a:lstStyle/>
          <a:p>
            <a:r>
              <a:rPr lang="en-US" sz="2400" dirty="0">
                <a:solidFill>
                  <a:srgbClr val="FFFF00"/>
                </a:solidFill>
              </a:rPr>
              <a:t>How did James and John react to the Samaritans’ inhospitality toward and rejection of the Savior?</a:t>
            </a:r>
          </a:p>
        </p:txBody>
      </p:sp>
      <p:pic>
        <p:nvPicPr>
          <p:cNvPr id="23554" name="Picture 2" descr="Image result for james and john samaritan village"/>
          <p:cNvPicPr>
            <a:picLocks noChangeAspect="1" noChangeArrowheads="1"/>
          </p:cNvPicPr>
          <p:nvPr/>
        </p:nvPicPr>
        <p:blipFill>
          <a:blip r:embed="rId3" cstate="print"/>
          <a:srcRect/>
          <a:stretch>
            <a:fillRect/>
          </a:stretch>
        </p:blipFill>
        <p:spPr bwMode="auto">
          <a:xfrm>
            <a:off x="461819" y="2523548"/>
            <a:ext cx="3848806" cy="2380961"/>
          </a:xfrm>
          <a:prstGeom prst="rect">
            <a:avLst/>
          </a:prstGeom>
          <a:noFill/>
        </p:spPr>
      </p:pic>
      <p:pic>
        <p:nvPicPr>
          <p:cNvPr id="22" name="Picture 21" descr="Gordon b hinckley 1.jpg"/>
          <p:cNvPicPr>
            <a:picLocks noChangeAspect="1"/>
          </p:cNvPicPr>
          <p:nvPr/>
        </p:nvPicPr>
        <p:blipFill>
          <a:blip r:embed="rId4" cstate="print"/>
          <a:stretch>
            <a:fillRect/>
          </a:stretch>
        </p:blipFill>
        <p:spPr>
          <a:xfrm>
            <a:off x="10711103" y="197909"/>
            <a:ext cx="1168690" cy="1457255"/>
          </a:xfrm>
          <a:prstGeom prst="rect">
            <a:avLst/>
          </a:prstGeom>
        </p:spPr>
      </p:pic>
      <p:sp>
        <p:nvSpPr>
          <p:cNvPr id="23" name="Rectangle 22"/>
          <p:cNvSpPr/>
          <p:nvPr/>
        </p:nvSpPr>
        <p:spPr>
          <a:xfrm>
            <a:off x="2142836" y="5433582"/>
            <a:ext cx="9476510" cy="1200329"/>
          </a:xfrm>
          <a:prstGeom prst="rect">
            <a:avLst/>
          </a:prstGeom>
        </p:spPr>
        <p:txBody>
          <a:bodyPr wrap="square">
            <a:spAutoFit/>
          </a:bodyPr>
          <a:lstStyle/>
          <a:p>
            <a:pPr fontAlgn="base"/>
            <a:r>
              <a:rPr lang="en-US" i="1" dirty="0">
                <a:solidFill>
                  <a:srgbClr val="FFFF00"/>
                </a:solidFill>
              </a:rPr>
              <a:t> …he that hath the spirit of contention is not of me, but is of the devil, who is the father of contention, and he </a:t>
            </a:r>
            <a:r>
              <a:rPr lang="en-US" i="1" dirty="0" err="1">
                <a:solidFill>
                  <a:srgbClr val="FFFF00"/>
                </a:solidFill>
              </a:rPr>
              <a:t>stirreth</a:t>
            </a:r>
            <a:r>
              <a:rPr lang="en-US" i="1" dirty="0">
                <a:solidFill>
                  <a:srgbClr val="FFFF00"/>
                </a:solidFill>
              </a:rPr>
              <a:t> up the hearts of men to contend with anger, one with another.</a:t>
            </a:r>
          </a:p>
          <a:p>
            <a:pPr fontAlgn="base"/>
            <a:r>
              <a:rPr lang="en-US" i="1" dirty="0">
                <a:solidFill>
                  <a:srgbClr val="FFFF00"/>
                </a:solidFill>
              </a:rPr>
              <a:t> Behold, this is not my doctrine, to stir up the hearts of men with anger, one against another; but this is my doctrine, that such things should be done away. 3 Nephi 11:29-30</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2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47 Part 2</a:t>
            </a:r>
          </a:p>
        </p:txBody>
      </p:sp>
      <p:sp>
        <p:nvSpPr>
          <p:cNvPr id="6" name="TextBox 5"/>
          <p:cNvSpPr txBox="1"/>
          <p:nvPr/>
        </p:nvSpPr>
        <p:spPr>
          <a:xfrm>
            <a:off x="0" y="686555"/>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Luke 7</a:t>
            </a:r>
          </a:p>
        </p:txBody>
      </p:sp>
      <p:pic>
        <p:nvPicPr>
          <p:cNvPr id="4098" name="Picture 2" descr="Image result for blue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5" name="TextBox 24"/>
          <p:cNvSpPr txBox="1"/>
          <p:nvPr/>
        </p:nvSpPr>
        <p:spPr>
          <a:xfrm>
            <a:off x="0" y="6550223"/>
            <a:ext cx="1623065" cy="307777"/>
          </a:xfrm>
          <a:prstGeom prst="rect">
            <a:avLst/>
          </a:prstGeom>
          <a:noFill/>
        </p:spPr>
        <p:txBody>
          <a:bodyPr wrap="square" rtlCol="0">
            <a:spAutoFit/>
          </a:bodyPr>
          <a:lstStyle/>
          <a:p>
            <a:r>
              <a:rPr lang="en-US" sz="1400" dirty="0">
                <a:solidFill>
                  <a:schemeClr val="bg1"/>
                </a:solidFill>
              </a:rPr>
              <a:t>Luke 9:54-56</a:t>
            </a:r>
          </a:p>
        </p:txBody>
      </p:sp>
      <p:sp>
        <p:nvSpPr>
          <p:cNvPr id="12" name="Rectangle 11"/>
          <p:cNvSpPr/>
          <p:nvPr/>
        </p:nvSpPr>
        <p:spPr>
          <a:xfrm>
            <a:off x="664724" y="1496624"/>
            <a:ext cx="6096000" cy="4524315"/>
          </a:xfrm>
          <a:prstGeom prst="rect">
            <a:avLst/>
          </a:prstGeom>
        </p:spPr>
        <p:txBody>
          <a:bodyPr>
            <a:spAutoFit/>
          </a:bodyPr>
          <a:lstStyle/>
          <a:p>
            <a:pPr fontAlgn="base"/>
            <a:r>
              <a:rPr lang="en-US" sz="2400" dirty="0">
                <a:solidFill>
                  <a:schemeClr val="bg1"/>
                </a:solidFill>
              </a:rPr>
              <a:t>“To believe that someone or something can </a:t>
            </a:r>
            <a:r>
              <a:rPr lang="en-US" sz="2400" i="1" dirty="0">
                <a:solidFill>
                  <a:schemeClr val="bg1"/>
                </a:solidFill>
              </a:rPr>
              <a:t>make</a:t>
            </a:r>
            <a:r>
              <a:rPr lang="en-US" sz="2400" dirty="0">
                <a:solidFill>
                  <a:schemeClr val="bg1"/>
                </a:solidFill>
              </a:rPr>
              <a:t> us feel offended, angry, hurt, or bitter diminishes our moral agency and transforms us into objects to be acted upon. </a:t>
            </a:r>
          </a:p>
          <a:p>
            <a:pPr fontAlgn="base"/>
            <a:endParaRPr lang="en-US" sz="2400" dirty="0">
              <a:solidFill>
                <a:schemeClr val="bg1"/>
              </a:solidFill>
            </a:endParaRPr>
          </a:p>
          <a:p>
            <a:pPr fontAlgn="base"/>
            <a:r>
              <a:rPr lang="en-US" sz="2400" dirty="0">
                <a:solidFill>
                  <a:schemeClr val="bg1"/>
                </a:solidFill>
              </a:rPr>
              <a:t>As agents, however, you and I have the power to act and to choose how we will respond to an offensive or hurtful situation. …</a:t>
            </a:r>
          </a:p>
          <a:p>
            <a:pPr fontAlgn="base"/>
            <a:endParaRPr lang="en-US" sz="2400" dirty="0">
              <a:solidFill>
                <a:schemeClr val="bg1"/>
              </a:solidFill>
            </a:endParaRPr>
          </a:p>
          <a:p>
            <a:pPr fontAlgn="base"/>
            <a:r>
              <a:rPr lang="en-US" sz="2400" dirty="0">
                <a:solidFill>
                  <a:schemeClr val="bg1"/>
                </a:solidFill>
              </a:rPr>
              <a:t>“The Savior is the greatest example of how we should respond to potentially offensive events or situations.” (5)</a:t>
            </a:r>
          </a:p>
        </p:txBody>
      </p:sp>
      <p:pic>
        <p:nvPicPr>
          <p:cNvPr id="13" name="Picture 12" descr="david a bednar.jpg"/>
          <p:cNvPicPr>
            <a:picLocks noChangeAspect="1"/>
          </p:cNvPicPr>
          <p:nvPr/>
        </p:nvPicPr>
        <p:blipFill>
          <a:blip r:embed="rId3" cstate="print"/>
          <a:stretch>
            <a:fillRect/>
          </a:stretch>
        </p:blipFill>
        <p:spPr>
          <a:xfrm>
            <a:off x="311757" y="215427"/>
            <a:ext cx="911740" cy="1146445"/>
          </a:xfrm>
          <a:prstGeom prst="rect">
            <a:avLst/>
          </a:prstGeom>
        </p:spPr>
      </p:pic>
      <p:pic>
        <p:nvPicPr>
          <p:cNvPr id="1026" name="Picture 2" descr="Image result for controlling anger"/>
          <p:cNvPicPr>
            <a:picLocks noChangeAspect="1" noChangeArrowheads="1"/>
          </p:cNvPicPr>
          <p:nvPr/>
        </p:nvPicPr>
        <p:blipFill>
          <a:blip r:embed="rId4" cstate="print"/>
          <a:srcRect/>
          <a:stretch>
            <a:fillRect/>
          </a:stretch>
        </p:blipFill>
        <p:spPr bwMode="auto">
          <a:xfrm>
            <a:off x="7013642" y="2500009"/>
            <a:ext cx="4560989" cy="2351025"/>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2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47 Part 2</a:t>
            </a:r>
          </a:p>
        </p:txBody>
      </p:sp>
      <p:sp>
        <p:nvSpPr>
          <p:cNvPr id="6" name="TextBox 5"/>
          <p:cNvSpPr txBox="1"/>
          <p:nvPr/>
        </p:nvSpPr>
        <p:spPr>
          <a:xfrm>
            <a:off x="0" y="686555"/>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Luke 7</a:t>
            </a:r>
          </a:p>
        </p:txBody>
      </p:sp>
      <p:pic>
        <p:nvPicPr>
          <p:cNvPr id="4098" name="Picture 2" descr="Image result for blue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 name="TextBox 7"/>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ritannic Bold" pitchFamily="34" charset="0"/>
              </a:rPr>
              <a:t>However…</a:t>
            </a:r>
          </a:p>
        </p:txBody>
      </p:sp>
      <p:sp>
        <p:nvSpPr>
          <p:cNvPr id="25" name="TextBox 24"/>
          <p:cNvSpPr txBox="1"/>
          <p:nvPr/>
        </p:nvSpPr>
        <p:spPr>
          <a:xfrm>
            <a:off x="0" y="6550223"/>
            <a:ext cx="1623065" cy="307777"/>
          </a:xfrm>
          <a:prstGeom prst="rect">
            <a:avLst/>
          </a:prstGeom>
          <a:noFill/>
        </p:spPr>
        <p:txBody>
          <a:bodyPr wrap="square" rtlCol="0">
            <a:spAutoFit/>
          </a:bodyPr>
          <a:lstStyle/>
          <a:p>
            <a:r>
              <a:rPr lang="en-US" sz="1400" dirty="0">
                <a:solidFill>
                  <a:schemeClr val="bg1"/>
                </a:solidFill>
              </a:rPr>
              <a:t>Luke 9:54-56</a:t>
            </a:r>
          </a:p>
        </p:txBody>
      </p:sp>
      <p:sp>
        <p:nvSpPr>
          <p:cNvPr id="12" name="Rectangle 11"/>
          <p:cNvSpPr/>
          <p:nvPr/>
        </p:nvSpPr>
        <p:spPr>
          <a:xfrm>
            <a:off x="4977749" y="1229842"/>
            <a:ext cx="6096000" cy="2677656"/>
          </a:xfrm>
          <a:prstGeom prst="rect">
            <a:avLst/>
          </a:prstGeom>
        </p:spPr>
        <p:txBody>
          <a:bodyPr>
            <a:spAutoFit/>
          </a:bodyPr>
          <a:lstStyle/>
          <a:p>
            <a:r>
              <a:rPr lang="en-US" sz="2400" dirty="0">
                <a:solidFill>
                  <a:schemeClr val="bg1"/>
                </a:solidFill>
              </a:rPr>
              <a:t>You should not allow any type of abuse to continue against you. </a:t>
            </a:r>
          </a:p>
          <a:p>
            <a:endParaRPr lang="en-US" sz="2400" dirty="0">
              <a:solidFill>
                <a:schemeClr val="bg1"/>
              </a:solidFill>
            </a:endParaRPr>
          </a:p>
          <a:p>
            <a:r>
              <a:rPr lang="en-US" sz="2400" dirty="0">
                <a:solidFill>
                  <a:schemeClr val="bg1"/>
                </a:solidFill>
              </a:rPr>
              <a:t>If you are a victim of abuse, you should immediately seek help from parents, priesthood leaders, and other authorities as appropriate.</a:t>
            </a:r>
          </a:p>
        </p:txBody>
      </p:sp>
      <p:grpSp>
        <p:nvGrpSpPr>
          <p:cNvPr id="13" name="Group 12"/>
          <p:cNvGrpSpPr/>
          <p:nvPr/>
        </p:nvGrpSpPr>
        <p:grpSpPr>
          <a:xfrm>
            <a:off x="559696" y="731670"/>
            <a:ext cx="3289208" cy="2390250"/>
            <a:chOff x="384206" y="4158361"/>
            <a:chExt cx="3289208" cy="2390250"/>
          </a:xfrm>
        </p:grpSpPr>
        <p:grpSp>
          <p:nvGrpSpPr>
            <p:cNvPr id="14" name="Group 17"/>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99460" y="833642"/>
                <a:ext cx="621450" cy="986197"/>
                <a:chOff x="7031201" y="834275"/>
                <a:chExt cx="762000" cy="1488861"/>
              </a:xfrm>
            </p:grpSpPr>
            <p:sp>
              <p:nvSpPr>
                <p:cNvPr id="29" name="Rounded Rectangle 2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4"/>
              <p:cNvGrpSpPr/>
              <p:nvPr/>
            </p:nvGrpSpPr>
            <p:grpSpPr>
              <a:xfrm>
                <a:off x="7646520" y="1148254"/>
                <a:ext cx="621450" cy="1017899"/>
                <a:chOff x="7087348" y="824753"/>
                <a:chExt cx="762000" cy="1536722"/>
              </a:xfrm>
            </p:grpSpPr>
            <p:sp>
              <p:nvSpPr>
                <p:cNvPr id="27" name="Rounded Rectangle 2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47225" y="4695518"/>
              <a:ext cx="2437759" cy="1323439"/>
            </a:xfrm>
            <a:prstGeom prst="rect">
              <a:avLst/>
            </a:prstGeom>
          </p:spPr>
          <p:txBody>
            <a:bodyPr wrap="square">
              <a:spAutoFit/>
            </a:bodyPr>
            <a:lstStyle/>
            <a:p>
              <a:pPr algn="ctr"/>
              <a:r>
                <a:rPr lang="en-US" sz="1600" b="1" dirty="0"/>
                <a:t>We follow the Savior’s example when we choose to respond to offenses with patience and long-suffering</a:t>
              </a:r>
              <a:endParaRPr lang="en-US" sz="1600" dirty="0"/>
            </a:p>
          </p:txBody>
        </p:sp>
      </p:grpSp>
      <p:sp>
        <p:nvSpPr>
          <p:cNvPr id="36" name="Rectangle 35"/>
          <p:cNvSpPr/>
          <p:nvPr/>
        </p:nvSpPr>
        <p:spPr>
          <a:xfrm>
            <a:off x="2226832" y="4298180"/>
            <a:ext cx="6762757" cy="1938992"/>
          </a:xfrm>
          <a:prstGeom prst="rect">
            <a:avLst/>
          </a:prstGeom>
        </p:spPr>
        <p:txBody>
          <a:bodyPr wrap="square">
            <a:spAutoFit/>
          </a:bodyPr>
          <a:lstStyle/>
          <a:p>
            <a:r>
              <a:rPr lang="en-US" sz="2400" dirty="0">
                <a:solidFill>
                  <a:schemeClr val="bg1"/>
                </a:solidFill>
              </a:rPr>
              <a:t>“As a victim, do not waste effort in revenge or retribution against your aggressor. Focus on your responsibility to do what is in your power to correct. Leave the handling of the offender to civil and Church authorities.” (3)</a:t>
            </a:r>
          </a:p>
        </p:txBody>
      </p:sp>
      <p:pic>
        <p:nvPicPr>
          <p:cNvPr id="37" name="Picture 36" descr="Richard G. Scott.jpg"/>
          <p:cNvPicPr>
            <a:picLocks noChangeAspect="1"/>
          </p:cNvPicPr>
          <p:nvPr/>
        </p:nvPicPr>
        <p:blipFill>
          <a:blip r:embed="rId3" cstate="print"/>
          <a:stretch>
            <a:fillRect/>
          </a:stretch>
        </p:blipFill>
        <p:spPr>
          <a:xfrm>
            <a:off x="9387020" y="4386267"/>
            <a:ext cx="1408176" cy="1767840"/>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47 Part 2</a:t>
            </a:r>
          </a:p>
        </p:txBody>
      </p:sp>
      <p:sp>
        <p:nvSpPr>
          <p:cNvPr id="6" name="TextBox 5"/>
          <p:cNvSpPr txBox="1"/>
          <p:nvPr/>
        </p:nvSpPr>
        <p:spPr>
          <a:xfrm>
            <a:off x="0" y="686555"/>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Luke 7</a:t>
            </a:r>
          </a:p>
        </p:txBody>
      </p:sp>
      <p:pic>
        <p:nvPicPr>
          <p:cNvPr id="4098" name="Picture 2" descr="Image result for blue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 name="TextBox 7"/>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ritannic Bold" pitchFamily="34" charset="0"/>
              </a:rPr>
              <a:t>Following Jesus Christ</a:t>
            </a:r>
          </a:p>
        </p:txBody>
      </p:sp>
      <p:sp>
        <p:nvSpPr>
          <p:cNvPr id="25" name="TextBox 24"/>
          <p:cNvSpPr txBox="1"/>
          <p:nvPr/>
        </p:nvSpPr>
        <p:spPr>
          <a:xfrm>
            <a:off x="0" y="6550223"/>
            <a:ext cx="1623065" cy="307777"/>
          </a:xfrm>
          <a:prstGeom prst="rect">
            <a:avLst/>
          </a:prstGeom>
          <a:noFill/>
        </p:spPr>
        <p:txBody>
          <a:bodyPr wrap="square" rtlCol="0">
            <a:spAutoFit/>
          </a:bodyPr>
          <a:lstStyle/>
          <a:p>
            <a:r>
              <a:rPr lang="en-US" sz="1400" dirty="0">
                <a:solidFill>
                  <a:schemeClr val="bg1"/>
                </a:solidFill>
              </a:rPr>
              <a:t>Luke 9:57-62</a:t>
            </a:r>
          </a:p>
        </p:txBody>
      </p:sp>
      <p:sp>
        <p:nvSpPr>
          <p:cNvPr id="20" name="Rectangle 19"/>
          <p:cNvSpPr/>
          <p:nvPr/>
        </p:nvSpPr>
        <p:spPr>
          <a:xfrm>
            <a:off x="372389" y="1551734"/>
            <a:ext cx="6096000" cy="3416320"/>
          </a:xfrm>
          <a:prstGeom prst="rect">
            <a:avLst/>
          </a:prstGeom>
        </p:spPr>
        <p:txBody>
          <a:bodyPr>
            <a:spAutoFit/>
          </a:bodyPr>
          <a:lstStyle/>
          <a:p>
            <a:r>
              <a:rPr lang="en-US" sz="2400" dirty="0">
                <a:solidFill>
                  <a:schemeClr val="bg1"/>
                </a:solidFill>
              </a:rPr>
              <a:t>When a “certain man” said that he would follow the Savior wherever He went, the Savior answered that “the Son of man hath not where to lay his head”, indicating that He had no home of His own. </a:t>
            </a:r>
          </a:p>
          <a:p>
            <a:endParaRPr lang="en-US" sz="2400" dirty="0">
              <a:solidFill>
                <a:schemeClr val="bg1"/>
              </a:solidFill>
            </a:endParaRPr>
          </a:p>
          <a:p>
            <a:r>
              <a:rPr lang="en-US" sz="2400" dirty="0">
                <a:solidFill>
                  <a:schemeClr val="bg1"/>
                </a:solidFill>
              </a:rPr>
              <a:t>His mission was void of comforts and ease, implying that such may also be the case for those who follow Him.</a:t>
            </a:r>
          </a:p>
        </p:txBody>
      </p:sp>
      <p:sp>
        <p:nvSpPr>
          <p:cNvPr id="12" name="Rectangle 11"/>
          <p:cNvSpPr/>
          <p:nvPr/>
        </p:nvSpPr>
        <p:spPr>
          <a:xfrm>
            <a:off x="5640592" y="5034154"/>
            <a:ext cx="6096000" cy="1477328"/>
          </a:xfrm>
          <a:prstGeom prst="rect">
            <a:avLst/>
          </a:prstGeom>
        </p:spPr>
        <p:txBody>
          <a:bodyPr>
            <a:spAutoFit/>
          </a:bodyPr>
          <a:lstStyle/>
          <a:p>
            <a:r>
              <a:rPr lang="en-US" dirty="0">
                <a:solidFill>
                  <a:schemeClr val="bg1"/>
                </a:solidFill>
              </a:rPr>
              <a:t>"In other words, Jesus wanted it to be understood that </a:t>
            </a:r>
            <a:r>
              <a:rPr lang="en-US" sz="2400" dirty="0">
                <a:ln>
                  <a:solidFill>
                    <a:srgbClr val="FFFF00"/>
                  </a:solidFill>
                </a:ln>
                <a:solidFill>
                  <a:srgbClr val="FF0000"/>
                </a:solidFill>
              </a:rPr>
              <a:t>nothing was to stand in the way of preaching the kingdom of God, not even the care of one's dead or the saying of farewell</a:t>
            </a:r>
            <a:r>
              <a:rPr lang="en-US" dirty="0">
                <a:solidFill>
                  <a:schemeClr val="bg1"/>
                </a:solidFill>
              </a:rPr>
              <a:t>.” (4)</a:t>
            </a:r>
          </a:p>
        </p:txBody>
      </p:sp>
      <p:pic>
        <p:nvPicPr>
          <p:cNvPr id="24578" name="Picture 2" descr="Image result for certain man to follow jesus"/>
          <p:cNvPicPr>
            <a:picLocks noChangeAspect="1" noChangeArrowheads="1"/>
          </p:cNvPicPr>
          <p:nvPr/>
        </p:nvPicPr>
        <p:blipFill>
          <a:blip r:embed="rId3" cstate="print"/>
          <a:srcRect/>
          <a:stretch>
            <a:fillRect/>
          </a:stretch>
        </p:blipFill>
        <p:spPr bwMode="auto">
          <a:xfrm>
            <a:off x="7040469" y="925158"/>
            <a:ext cx="3000375" cy="3810000"/>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2332</Words>
  <Application>Microsoft Office PowerPoint</Application>
  <PresentationFormat>Widescreen</PresentationFormat>
  <Paragraphs>226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Britannic Bold</vt:lpstr>
      <vt:lpstr>Book Antiqua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46</cp:revision>
  <dcterms:created xsi:type="dcterms:W3CDTF">2016-05-16T13:36:31Z</dcterms:created>
  <dcterms:modified xsi:type="dcterms:W3CDTF">2020-08-27T19:50:22Z</dcterms:modified>
</cp:coreProperties>
</file>