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2" r:id="rId6"/>
    <p:sldId id="259" r:id="rId7"/>
    <p:sldId id="264" r:id="rId8"/>
    <p:sldId id="265" r:id="rId9"/>
    <p:sldId id="266" r:id="rId10"/>
    <p:sldId id="267" r:id="rId11"/>
    <p:sldId id="268" r:id="rId12"/>
    <p:sldId id="269" r:id="rId13"/>
    <p:sldId id="272" r:id="rId14"/>
    <p:sldId id="270" r:id="rId15"/>
    <p:sldId id="271" r:id="rId16"/>
    <p:sldId id="263" r:id="rId17"/>
    <p:sldId id="261" r:id="rId18"/>
  </p:sldIdLst>
  <p:sldSz cx="12192000" cy="6858000"/>
  <p:notesSz cx="6858000" cy="9144000"/>
  <p:embeddedFontLst>
    <p:embeddedFont>
      <p:font typeface="Abadi" panose="020B0604020104020204" pitchFamily="3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lonna MT" panose="04020805060202030203" pitchFamily="82" charset="0"/>
      <p:regular r:id="rId26"/>
    </p:embeddedFont>
    <p:embeddedFont>
      <p:font typeface="Open Sans" panose="020B0606030504020204" pitchFamily="34" charset="0"/>
      <p:regular r:id="rId27"/>
      <p:bold r:id="rId28"/>
      <p:italic r:id="rId29"/>
      <p:boldItalic r:id="rId30"/>
    </p:embeddedFont>
    <p:embeddedFont>
      <p:font typeface="Palatino" pitchFamily="2" charset="0"/>
      <p:regular r:id="rId31"/>
    </p:embeddedFont>
    <p:embeddedFont>
      <p:font typeface="Papyrus" panose="03070502060502030205" pitchFamily="66"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53ACEA-FD8C-41BF-874C-F3748AFEC732}"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362940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3ACEA-FD8C-41BF-874C-F3748AFEC732}"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47206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3ACEA-FD8C-41BF-874C-F3748AFEC732}"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321815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3ACEA-FD8C-41BF-874C-F3748AFEC732}"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394515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53ACEA-FD8C-41BF-874C-F3748AFEC732}"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174687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53ACEA-FD8C-41BF-874C-F3748AFEC732}"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181233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53ACEA-FD8C-41BF-874C-F3748AFEC732}"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395086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53ACEA-FD8C-41BF-874C-F3748AFEC732}"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23386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3ACEA-FD8C-41BF-874C-F3748AFEC732}"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110605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3ACEA-FD8C-41BF-874C-F3748AFEC732}"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46205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3ACEA-FD8C-41BF-874C-F3748AFEC732}"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64B41-81B1-4750-8D80-4DC8E41F6F13}" type="slidenum">
              <a:rPr lang="en-US" smtClean="0"/>
              <a:t>‹#›</a:t>
            </a:fld>
            <a:endParaRPr lang="en-US"/>
          </a:p>
        </p:txBody>
      </p:sp>
    </p:spTree>
    <p:extLst>
      <p:ext uri="{BB962C8B-B14F-4D97-AF65-F5344CB8AC3E}">
        <p14:creationId xmlns:p14="http://schemas.microsoft.com/office/powerpoint/2010/main" val="96972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3ACEA-FD8C-41BF-874C-F3748AFEC732}"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64B41-81B1-4750-8D80-4DC8E41F6F13}" type="slidenum">
              <a:rPr lang="en-US" smtClean="0"/>
              <a:t>‹#›</a:t>
            </a:fld>
            <a:endParaRPr lang="en-US"/>
          </a:p>
        </p:txBody>
      </p:sp>
    </p:spTree>
    <p:extLst>
      <p:ext uri="{BB962C8B-B14F-4D97-AF65-F5344CB8AC3E}">
        <p14:creationId xmlns:p14="http://schemas.microsoft.com/office/powerpoint/2010/main" val="263755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A14D8-BC03-4CE2-AB43-808C55328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49060" cy="369332"/>
          </a:xfrm>
          <a:prstGeom prst="rect">
            <a:avLst/>
          </a:prstGeom>
        </p:spPr>
        <p:txBody>
          <a:bodyPr wrap="none">
            <a:spAutoFit/>
          </a:bodyPr>
          <a:lstStyle/>
          <a:p>
            <a:r>
              <a:rPr lang="en-US" b="0" i="0" dirty="0">
                <a:solidFill>
                  <a:schemeClr val="bg1"/>
                </a:solidFill>
                <a:effectLst/>
                <a:latin typeface="Open Sans"/>
              </a:rPr>
              <a:t>Lesson 18</a:t>
            </a:r>
            <a:endParaRPr lang="en-US" dirty="0">
              <a:solidFill>
                <a:schemeClr val="bg1"/>
              </a:solidFill>
            </a:endParaRPr>
          </a:p>
        </p:txBody>
      </p:sp>
      <p:sp>
        <p:nvSpPr>
          <p:cNvPr id="6" name="Rectangle 5"/>
          <p:cNvSpPr/>
          <p:nvPr/>
        </p:nvSpPr>
        <p:spPr>
          <a:xfrm>
            <a:off x="97954" y="748227"/>
            <a:ext cx="12094046" cy="1754326"/>
          </a:xfrm>
          <a:prstGeom prst="rect">
            <a:avLst/>
          </a:prstGeom>
        </p:spPr>
        <p:txBody>
          <a:bodyPr wrap="square">
            <a:spAutoFit/>
          </a:bodyPr>
          <a:lstStyle/>
          <a:p>
            <a:pPr algn="ctr" fontAlgn="base"/>
            <a:r>
              <a:rPr lang="en-US" sz="5400" b="1" dirty="0">
                <a:solidFill>
                  <a:schemeClr val="bg1"/>
                </a:solidFill>
                <a:latin typeface="Papyrus" panose="03070502060502030205" pitchFamily="66" charset="0"/>
              </a:rPr>
              <a:t>Context and Overview of the </a:t>
            </a:r>
          </a:p>
          <a:p>
            <a:pPr algn="ctr" fontAlgn="base"/>
            <a:r>
              <a:rPr lang="en-US" sz="5400" b="1" dirty="0">
                <a:solidFill>
                  <a:schemeClr val="bg1"/>
                </a:solidFill>
                <a:latin typeface="Papyrus" panose="03070502060502030205" pitchFamily="66" charset="0"/>
              </a:rPr>
              <a:t>New Testament</a:t>
            </a:r>
          </a:p>
        </p:txBody>
      </p:sp>
      <p:grpSp>
        <p:nvGrpSpPr>
          <p:cNvPr id="11" name="Group 10"/>
          <p:cNvGrpSpPr/>
          <p:nvPr/>
        </p:nvGrpSpPr>
        <p:grpSpPr>
          <a:xfrm>
            <a:off x="4690740" y="2534976"/>
            <a:ext cx="2810519" cy="3640943"/>
            <a:chOff x="2819400" y="3657598"/>
            <a:chExt cx="1365515" cy="2048764"/>
          </a:xfrm>
        </p:grpSpPr>
        <p:sp>
          <p:nvSpPr>
            <p:cNvPr id="12" name="Rectangle 11"/>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New Testament</a:t>
              </a: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438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33194" y="123652"/>
            <a:ext cx="12158805" cy="769441"/>
          </a:xfrm>
          <a:prstGeom prst="rect">
            <a:avLst/>
          </a:prstGeom>
        </p:spPr>
        <p:txBody>
          <a:bodyPr wrap="square">
            <a:spAutoFit/>
          </a:bodyPr>
          <a:lstStyle/>
          <a:p>
            <a:pPr algn="ctr"/>
            <a:r>
              <a:rPr lang="en-US" sz="4400" b="1" i="0" dirty="0">
                <a:solidFill>
                  <a:schemeClr val="bg1"/>
                </a:solidFill>
                <a:effectLst/>
                <a:latin typeface="Papyrus" panose="03070502060502030205" pitchFamily="66" charset="0"/>
              </a:rPr>
              <a:t>Those Who Believed…</a:t>
            </a:r>
            <a:endParaRPr lang="en-US" sz="4400" b="1" dirty="0">
              <a:solidFill>
                <a:schemeClr val="bg1"/>
              </a:solidFill>
              <a:latin typeface="Papyrus" panose="03070502060502030205" pitchFamily="66" charset="0"/>
            </a:endParaRPr>
          </a:p>
        </p:txBody>
      </p:sp>
      <p:sp>
        <p:nvSpPr>
          <p:cNvPr id="3" name="Rectangle 2"/>
          <p:cNvSpPr/>
          <p:nvPr/>
        </p:nvSpPr>
        <p:spPr>
          <a:xfrm>
            <a:off x="647699" y="1278737"/>
            <a:ext cx="6096000" cy="2862322"/>
          </a:xfrm>
          <a:prstGeom prst="rect">
            <a:avLst/>
          </a:prstGeom>
        </p:spPr>
        <p:txBody>
          <a:bodyPr>
            <a:spAutoFit/>
          </a:bodyPr>
          <a:lstStyle/>
          <a:p>
            <a:r>
              <a:rPr lang="en-US" sz="3600" dirty="0">
                <a:solidFill>
                  <a:schemeClr val="bg1"/>
                </a:solidFill>
              </a:rPr>
              <a:t>While some Jews rejected Christ, others who were humble and spiritually sensitive recognized Him as the Messiah and Savior.</a:t>
            </a:r>
          </a:p>
        </p:txBody>
      </p:sp>
      <p:sp>
        <p:nvSpPr>
          <p:cNvPr id="8" name="Rectangle 7"/>
          <p:cNvSpPr/>
          <p:nvPr/>
        </p:nvSpPr>
        <p:spPr>
          <a:xfrm>
            <a:off x="7391398" y="1972018"/>
            <a:ext cx="6096000" cy="646331"/>
          </a:xfrm>
          <a:prstGeom prst="rect">
            <a:avLst/>
          </a:prstGeom>
        </p:spPr>
        <p:txBody>
          <a:bodyPr>
            <a:spAutoFit/>
          </a:bodyPr>
          <a:lstStyle/>
          <a:p>
            <a:r>
              <a:rPr lang="en-US" sz="3600" b="1" dirty="0">
                <a:solidFill>
                  <a:srgbClr val="FF0000"/>
                </a:solidFill>
              </a:rPr>
              <a:t>Read Luke 2:25-33</a:t>
            </a:r>
          </a:p>
        </p:txBody>
      </p:sp>
      <p:pic>
        <p:nvPicPr>
          <p:cNvPr id="11266" name="Picture 2" descr="http://www.dst-corp.com/james/paintingsofjesus/Jesus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719" y="2709897"/>
            <a:ext cx="4007264" cy="388684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133737" y="4038618"/>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68372" y="4725626"/>
              <a:ext cx="2437759" cy="1323439"/>
            </a:xfrm>
            <a:prstGeom prst="rect">
              <a:avLst/>
            </a:prstGeom>
          </p:spPr>
          <p:txBody>
            <a:bodyPr wrap="square">
              <a:spAutoFit/>
            </a:bodyPr>
            <a:lstStyle/>
            <a:p>
              <a:pPr algn="ctr"/>
              <a:r>
                <a:rPr lang="en-US" sz="2000" dirty="0"/>
                <a:t> </a:t>
              </a:r>
              <a:r>
                <a:rPr lang="en-US" sz="2000" b="1" dirty="0"/>
                <a:t>Jesus Christ was sent to bring salvation to all people</a:t>
              </a:r>
              <a:endParaRPr lang="en-US" sz="2000" dirty="0"/>
            </a:p>
          </p:txBody>
        </p:sp>
      </p:grpSp>
    </p:spTree>
    <p:extLst>
      <p:ext uri="{BB962C8B-B14F-4D97-AF65-F5344CB8AC3E}">
        <p14:creationId xmlns:p14="http://schemas.microsoft.com/office/powerpoint/2010/main" val="10575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pic>
        <p:nvPicPr>
          <p:cNvPr id="1030" name="Picture 6" descr="Stephen Sees Jesus on the Right Hand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564" y="975953"/>
            <a:ext cx="3507779" cy="5326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924" y="144956"/>
            <a:ext cx="11939875" cy="830997"/>
          </a:xfrm>
          <a:prstGeom prst="rect">
            <a:avLst/>
          </a:prstGeom>
        </p:spPr>
        <p:txBody>
          <a:bodyPr wrap="square">
            <a:spAutoFit/>
          </a:bodyPr>
          <a:lstStyle/>
          <a:p>
            <a:pPr algn="ctr"/>
            <a:r>
              <a:rPr lang="en-US" sz="4800" b="1" i="0" dirty="0">
                <a:solidFill>
                  <a:schemeClr val="bg1"/>
                </a:solidFill>
                <a:effectLst/>
                <a:latin typeface="Papyrus" panose="03070502060502030205" pitchFamily="66" charset="0"/>
              </a:rPr>
              <a:t>A Better Understanding</a:t>
            </a:r>
            <a:endParaRPr lang="en-US" sz="4800" b="1" dirty="0">
              <a:solidFill>
                <a:schemeClr val="bg1"/>
              </a:solidFill>
              <a:latin typeface="Papyrus" panose="03070502060502030205" pitchFamily="66" charset="0"/>
            </a:endParaRPr>
          </a:p>
        </p:txBody>
      </p:sp>
      <p:sp>
        <p:nvSpPr>
          <p:cNvPr id="6" name="Rectangle 5"/>
          <p:cNvSpPr/>
          <p:nvPr/>
        </p:nvSpPr>
        <p:spPr>
          <a:xfrm>
            <a:off x="5232562" y="2257489"/>
            <a:ext cx="6096000" cy="1815882"/>
          </a:xfrm>
          <a:prstGeom prst="rect">
            <a:avLst/>
          </a:prstGeom>
        </p:spPr>
        <p:txBody>
          <a:bodyPr>
            <a:spAutoFit/>
          </a:bodyPr>
          <a:lstStyle/>
          <a:p>
            <a:r>
              <a:rPr lang="en-US" sz="2800" dirty="0">
                <a:solidFill>
                  <a:schemeClr val="bg1"/>
                </a:solidFill>
              </a:rPr>
              <a:t>Remembering the cultural and historical context we will have a better understanding of the teachings of the Savior and His Apostles.</a:t>
            </a:r>
          </a:p>
        </p:txBody>
      </p:sp>
    </p:spTree>
    <p:extLst>
      <p:ext uri="{BB962C8B-B14F-4D97-AF65-F5344CB8AC3E}">
        <p14:creationId xmlns:p14="http://schemas.microsoft.com/office/powerpoint/2010/main" val="363432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175924" y="144956"/>
            <a:ext cx="11939875" cy="830997"/>
          </a:xfrm>
          <a:prstGeom prst="rect">
            <a:avLst/>
          </a:prstGeom>
        </p:spPr>
        <p:txBody>
          <a:bodyPr wrap="square">
            <a:spAutoFit/>
          </a:bodyPr>
          <a:lstStyle/>
          <a:p>
            <a:pPr algn="ctr"/>
            <a:r>
              <a:rPr lang="en-US" sz="4800" b="1" i="0" dirty="0">
                <a:solidFill>
                  <a:schemeClr val="bg1"/>
                </a:solidFill>
                <a:effectLst/>
                <a:latin typeface="Papyrus" panose="03070502060502030205" pitchFamily="66" charset="0"/>
              </a:rPr>
              <a:t>What Do You See?</a:t>
            </a:r>
            <a:endParaRPr lang="en-US" sz="4800" b="1" dirty="0">
              <a:solidFill>
                <a:schemeClr val="bg1"/>
              </a:solidFill>
              <a:latin typeface="Papyrus" panose="03070502060502030205" pitchFamily="66" charset="0"/>
            </a:endParaRPr>
          </a:p>
        </p:txBody>
      </p:sp>
      <p:pic>
        <p:nvPicPr>
          <p:cNvPr id="12290" name="Picture 2" descr="Christ Healing the Sick at Bethe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59" y="975953"/>
            <a:ext cx="6963681" cy="547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1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175924" y="144956"/>
            <a:ext cx="11939875" cy="830997"/>
          </a:xfrm>
          <a:prstGeom prst="rect">
            <a:avLst/>
          </a:prstGeom>
        </p:spPr>
        <p:txBody>
          <a:bodyPr wrap="square">
            <a:spAutoFit/>
          </a:bodyPr>
          <a:lstStyle/>
          <a:p>
            <a:pPr algn="ctr"/>
            <a:r>
              <a:rPr lang="en-US" sz="4800" b="1" i="0" dirty="0">
                <a:solidFill>
                  <a:schemeClr val="bg1"/>
                </a:solidFill>
                <a:effectLst/>
                <a:latin typeface="Papyrus" panose="03070502060502030205" pitchFamily="66" charset="0"/>
              </a:rPr>
              <a:t>What Did You See?</a:t>
            </a:r>
            <a:endParaRPr lang="en-US" sz="4800" b="1" dirty="0">
              <a:solidFill>
                <a:schemeClr val="bg1"/>
              </a:solidFill>
              <a:latin typeface="Papyrus" panose="03070502060502030205" pitchFamily="66" charset="0"/>
            </a:endParaRPr>
          </a:p>
        </p:txBody>
      </p:sp>
      <p:sp>
        <p:nvSpPr>
          <p:cNvPr id="2" name="TextBox 1"/>
          <p:cNvSpPr txBox="1"/>
          <p:nvPr/>
        </p:nvSpPr>
        <p:spPr>
          <a:xfrm>
            <a:off x="450760" y="1120909"/>
            <a:ext cx="8010659" cy="3970318"/>
          </a:xfrm>
          <a:prstGeom prst="rect">
            <a:avLst/>
          </a:prstGeom>
          <a:noFill/>
        </p:spPr>
        <p:txBody>
          <a:bodyPr wrap="square" rtlCol="0">
            <a:spAutoFit/>
          </a:bodyPr>
          <a:lstStyle/>
          <a:p>
            <a:r>
              <a:rPr lang="en-US" sz="2800" dirty="0">
                <a:solidFill>
                  <a:schemeClr val="bg1"/>
                </a:solidFill>
              </a:rPr>
              <a:t>Jesus holding a tarp</a:t>
            </a:r>
          </a:p>
          <a:p>
            <a:r>
              <a:rPr lang="en-US" sz="2800" dirty="0">
                <a:solidFill>
                  <a:schemeClr val="bg1"/>
                </a:solidFill>
              </a:rPr>
              <a:t>Man lying under a tarp</a:t>
            </a:r>
          </a:p>
          <a:p>
            <a:r>
              <a:rPr lang="en-US" sz="2800" dirty="0">
                <a:solidFill>
                  <a:schemeClr val="bg1"/>
                </a:solidFill>
              </a:rPr>
              <a:t>Man sitting next to pillar</a:t>
            </a:r>
          </a:p>
          <a:p>
            <a:r>
              <a:rPr lang="en-US" sz="2800" dirty="0">
                <a:solidFill>
                  <a:schemeClr val="bg1"/>
                </a:solidFill>
              </a:rPr>
              <a:t>3 men talking-- 2 are sitting</a:t>
            </a:r>
          </a:p>
          <a:p>
            <a:r>
              <a:rPr lang="en-US" sz="2800" dirty="0">
                <a:solidFill>
                  <a:schemeClr val="bg1"/>
                </a:solidFill>
              </a:rPr>
              <a:t>Woman with child and water pitcher on </a:t>
            </a:r>
          </a:p>
          <a:p>
            <a:r>
              <a:rPr lang="en-US" sz="2800" dirty="0">
                <a:solidFill>
                  <a:schemeClr val="bg1"/>
                </a:solidFill>
              </a:rPr>
              <a:t>her shoulder</a:t>
            </a:r>
          </a:p>
          <a:p>
            <a:r>
              <a:rPr lang="en-US" sz="2800" dirty="0">
                <a:solidFill>
                  <a:schemeClr val="bg1"/>
                </a:solidFill>
              </a:rPr>
              <a:t>3 men observing what Jesus is doing</a:t>
            </a:r>
          </a:p>
          <a:p>
            <a:r>
              <a:rPr lang="en-US" sz="2800" dirty="0">
                <a:solidFill>
                  <a:schemeClr val="bg1"/>
                </a:solidFill>
              </a:rPr>
              <a:t>1 man looking away</a:t>
            </a:r>
          </a:p>
          <a:p>
            <a:r>
              <a:rPr lang="en-US" sz="2800" dirty="0">
                <a:solidFill>
                  <a:schemeClr val="bg1"/>
                </a:solidFill>
              </a:rPr>
              <a:t>The pool of water</a:t>
            </a:r>
          </a:p>
        </p:txBody>
      </p:sp>
      <p:sp>
        <p:nvSpPr>
          <p:cNvPr id="6" name="TextBox 5"/>
          <p:cNvSpPr txBox="1"/>
          <p:nvPr/>
        </p:nvSpPr>
        <p:spPr>
          <a:xfrm>
            <a:off x="3732726" y="4983723"/>
            <a:ext cx="8010659" cy="1323439"/>
          </a:xfrm>
          <a:prstGeom prst="rect">
            <a:avLst/>
          </a:prstGeom>
          <a:noFill/>
        </p:spPr>
        <p:txBody>
          <a:bodyPr wrap="square" rtlCol="0">
            <a:spAutoFit/>
          </a:bodyPr>
          <a:lstStyle/>
          <a:p>
            <a:r>
              <a:rPr lang="en-US" sz="4000" dirty="0">
                <a:solidFill>
                  <a:schemeClr val="bg1"/>
                </a:solidFill>
              </a:rPr>
              <a:t>Where was this taking place?</a:t>
            </a:r>
          </a:p>
          <a:p>
            <a:r>
              <a:rPr lang="en-US" sz="4000" dirty="0">
                <a:solidFill>
                  <a:schemeClr val="bg1"/>
                </a:solidFill>
              </a:rPr>
              <a:t>What does this picture represent?</a:t>
            </a:r>
          </a:p>
        </p:txBody>
      </p:sp>
      <p:pic>
        <p:nvPicPr>
          <p:cNvPr id="7" name="Picture 2" descr="Christ Healing the Sick at Bethe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025" y="1403797"/>
            <a:ext cx="4139671" cy="325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175924" y="144956"/>
            <a:ext cx="11939875" cy="830997"/>
          </a:xfrm>
          <a:prstGeom prst="rect">
            <a:avLst/>
          </a:prstGeom>
        </p:spPr>
        <p:txBody>
          <a:bodyPr wrap="square">
            <a:spAutoFit/>
          </a:bodyPr>
          <a:lstStyle/>
          <a:p>
            <a:pPr algn="ctr"/>
            <a:r>
              <a:rPr lang="en-US" sz="4800" b="1" i="0" dirty="0">
                <a:solidFill>
                  <a:schemeClr val="bg1"/>
                </a:solidFill>
                <a:effectLst/>
                <a:latin typeface="Papyrus" panose="03070502060502030205" pitchFamily="66" charset="0"/>
              </a:rPr>
              <a:t>Different Perspectives</a:t>
            </a:r>
            <a:endParaRPr lang="en-US" sz="4800" b="1" dirty="0">
              <a:solidFill>
                <a:schemeClr val="bg1"/>
              </a:solidFill>
              <a:latin typeface="Papyrus" panose="03070502060502030205" pitchFamily="66" charset="0"/>
            </a:endParaRPr>
          </a:p>
        </p:txBody>
      </p:sp>
      <p:sp>
        <p:nvSpPr>
          <p:cNvPr id="2" name="Rectangle 1"/>
          <p:cNvSpPr/>
          <p:nvPr/>
        </p:nvSpPr>
        <p:spPr>
          <a:xfrm>
            <a:off x="0" y="1362400"/>
            <a:ext cx="7224715" cy="461665"/>
          </a:xfrm>
          <a:prstGeom prst="rect">
            <a:avLst/>
          </a:prstGeom>
        </p:spPr>
        <p:txBody>
          <a:bodyPr wrap="square">
            <a:spAutoFit/>
          </a:bodyPr>
          <a:lstStyle/>
          <a:p>
            <a:pPr algn="ctr"/>
            <a:r>
              <a:rPr lang="en-US" sz="2400" b="0" i="1" dirty="0">
                <a:solidFill>
                  <a:schemeClr val="bg1"/>
                </a:solidFill>
                <a:effectLst/>
                <a:latin typeface="Open Sans"/>
              </a:rPr>
              <a:t>Matthew, Mark, Luke,</a:t>
            </a:r>
            <a:r>
              <a:rPr lang="en-US" sz="2400" b="0" i="0" dirty="0">
                <a:solidFill>
                  <a:schemeClr val="bg1"/>
                </a:solidFill>
                <a:effectLst/>
                <a:latin typeface="Open Sans"/>
              </a:rPr>
              <a:t> and </a:t>
            </a:r>
            <a:r>
              <a:rPr lang="en-US" sz="2400" b="0" i="1" dirty="0">
                <a:solidFill>
                  <a:schemeClr val="bg1"/>
                </a:solidFill>
                <a:effectLst/>
                <a:latin typeface="Open Sans"/>
              </a:rPr>
              <a:t>John.</a:t>
            </a:r>
            <a:endParaRPr lang="en-US" sz="2400" dirty="0">
              <a:solidFill>
                <a:schemeClr val="bg1"/>
              </a:solidFill>
            </a:endParaRPr>
          </a:p>
        </p:txBody>
      </p:sp>
      <p:pic>
        <p:nvPicPr>
          <p:cNvPr id="14338" name="Picture 2" descr="http://mormonmatters.org/wp-content/uploads/2015/02/four-gospel-writ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34" y="2251464"/>
            <a:ext cx="6094216" cy="3717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47113" y="1085401"/>
            <a:ext cx="5040087" cy="1815882"/>
          </a:xfrm>
          <a:prstGeom prst="rect">
            <a:avLst/>
          </a:prstGeom>
        </p:spPr>
        <p:txBody>
          <a:bodyPr wrap="square">
            <a:spAutoFit/>
          </a:bodyPr>
          <a:lstStyle/>
          <a:p>
            <a:r>
              <a:rPr lang="en-US" sz="2800" b="0" i="0" dirty="0">
                <a:solidFill>
                  <a:schemeClr val="bg1"/>
                </a:solidFill>
                <a:effectLst/>
                <a:latin typeface="Open Sans"/>
              </a:rPr>
              <a:t>Their records are called the Gospels. </a:t>
            </a:r>
          </a:p>
          <a:p>
            <a:r>
              <a:rPr lang="en-US" sz="2800" b="0" i="0" dirty="0">
                <a:solidFill>
                  <a:schemeClr val="bg1"/>
                </a:solidFill>
                <a:effectLst/>
                <a:latin typeface="Open Sans"/>
              </a:rPr>
              <a:t>The word </a:t>
            </a:r>
            <a:r>
              <a:rPr lang="en-US" sz="2800" b="0" i="1" dirty="0">
                <a:solidFill>
                  <a:schemeClr val="bg1"/>
                </a:solidFill>
                <a:effectLst/>
                <a:latin typeface="Open Sans"/>
              </a:rPr>
              <a:t>gospel</a:t>
            </a:r>
            <a:r>
              <a:rPr lang="en-US" sz="2800" b="0" i="0" dirty="0">
                <a:solidFill>
                  <a:schemeClr val="bg1"/>
                </a:solidFill>
                <a:effectLst/>
                <a:latin typeface="Open Sans"/>
              </a:rPr>
              <a:t> means “good news.”</a:t>
            </a:r>
            <a:endParaRPr lang="en-US" sz="2800" dirty="0">
              <a:solidFill>
                <a:schemeClr val="bg1"/>
              </a:solidFill>
            </a:endParaRPr>
          </a:p>
        </p:txBody>
      </p:sp>
      <p:sp>
        <p:nvSpPr>
          <p:cNvPr id="6" name="Rectangle 5"/>
          <p:cNvSpPr/>
          <p:nvPr/>
        </p:nvSpPr>
        <p:spPr>
          <a:xfrm>
            <a:off x="7224715" y="3539421"/>
            <a:ext cx="4176715" cy="2031325"/>
          </a:xfrm>
          <a:prstGeom prst="rect">
            <a:avLst/>
          </a:prstGeom>
        </p:spPr>
        <p:txBody>
          <a:bodyPr wrap="square">
            <a:spAutoFit/>
          </a:bodyPr>
          <a:lstStyle/>
          <a:p>
            <a:r>
              <a:rPr lang="en-US" dirty="0">
                <a:solidFill>
                  <a:schemeClr val="bg1"/>
                </a:solidFill>
                <a:latin typeface="Open Sans"/>
              </a:rPr>
              <a:t>A</a:t>
            </a:r>
            <a:r>
              <a:rPr lang="en-US" b="0" i="0" dirty="0">
                <a:solidFill>
                  <a:schemeClr val="bg1"/>
                </a:solidFill>
                <a:effectLst/>
                <a:latin typeface="Open Sans"/>
              </a:rPr>
              <a:t>lthough the four Gospels vary in some details and perspective, they all recount the events of the Savior’s life and earthly ministry among the Jews. All four Gospels testify that Jesus Christ is the Son of God and the Savior of the world. (4)</a:t>
            </a:r>
            <a:endParaRPr lang="en-US" dirty="0">
              <a:solidFill>
                <a:schemeClr val="bg1"/>
              </a:solidFill>
            </a:endParaRPr>
          </a:p>
        </p:txBody>
      </p:sp>
    </p:spTree>
    <p:extLst>
      <p:ext uri="{BB962C8B-B14F-4D97-AF65-F5344CB8AC3E}">
        <p14:creationId xmlns:p14="http://schemas.microsoft.com/office/powerpoint/2010/main" val="3635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175924" y="144956"/>
            <a:ext cx="11939875" cy="830997"/>
          </a:xfrm>
          <a:prstGeom prst="rect">
            <a:avLst/>
          </a:prstGeom>
        </p:spPr>
        <p:txBody>
          <a:bodyPr wrap="square">
            <a:spAutoFit/>
          </a:bodyPr>
          <a:lstStyle/>
          <a:p>
            <a:pPr algn="ctr"/>
            <a:r>
              <a:rPr lang="en-US" sz="4800" b="1" i="0" dirty="0">
                <a:solidFill>
                  <a:schemeClr val="bg1"/>
                </a:solidFill>
                <a:effectLst/>
                <a:latin typeface="Papyrus" panose="03070502060502030205" pitchFamily="66" charset="0"/>
              </a:rPr>
              <a:t>Diving Into the New Testament</a:t>
            </a:r>
            <a:endParaRPr lang="en-US" sz="4800" b="1" dirty="0">
              <a:solidFill>
                <a:schemeClr val="bg1"/>
              </a:solidFill>
              <a:latin typeface="Papyrus" panose="03070502060502030205" pitchFamily="66" charset="0"/>
            </a:endParaRPr>
          </a:p>
        </p:txBody>
      </p:sp>
      <p:sp>
        <p:nvSpPr>
          <p:cNvPr id="6" name="Rectangle 5"/>
          <p:cNvSpPr/>
          <p:nvPr/>
        </p:nvSpPr>
        <p:spPr>
          <a:xfrm>
            <a:off x="355829" y="1453514"/>
            <a:ext cx="4488314" cy="2308324"/>
          </a:xfrm>
          <a:prstGeom prst="rect">
            <a:avLst/>
          </a:prstGeom>
        </p:spPr>
        <p:txBody>
          <a:bodyPr wrap="square">
            <a:spAutoFit/>
          </a:bodyPr>
          <a:lstStyle/>
          <a:p>
            <a:r>
              <a:rPr lang="en-US" sz="2400" dirty="0">
                <a:solidFill>
                  <a:schemeClr val="bg1"/>
                </a:solidFill>
              </a:rPr>
              <a:t>The Gospels give an account of the Savior’s ministry, the books from Acts through Revelation record the ministry of Christ’s ancient Apostles after His Crucifixion, Resurrection, and Ascension. </a:t>
            </a:r>
          </a:p>
        </p:txBody>
      </p:sp>
      <p:sp>
        <p:nvSpPr>
          <p:cNvPr id="8" name="Rectangle 7"/>
          <p:cNvSpPr/>
          <p:nvPr/>
        </p:nvSpPr>
        <p:spPr>
          <a:xfrm>
            <a:off x="1143000" y="4839768"/>
            <a:ext cx="9567915" cy="1569660"/>
          </a:xfrm>
          <a:prstGeom prst="rect">
            <a:avLst/>
          </a:prstGeom>
        </p:spPr>
        <p:txBody>
          <a:bodyPr wrap="square">
            <a:spAutoFit/>
          </a:bodyPr>
          <a:lstStyle/>
          <a:p>
            <a:r>
              <a:rPr lang="en-US" sz="2400" dirty="0">
                <a:solidFill>
                  <a:schemeClr val="bg1"/>
                </a:solidFill>
              </a:rPr>
              <a:t>These Apostles traveled throughout the land of Israel and the Roman Empire preaching the gospel and establishing branches of the Church. By studying these Apostles’ acts and writings, we can strengthen our faith in the Savior and learn how to receive the blessings of His Atonement.</a:t>
            </a:r>
          </a:p>
        </p:txBody>
      </p:sp>
      <p:pic>
        <p:nvPicPr>
          <p:cNvPr id="16386" name="Picture 2" descr="https://www.lds.org/scriptures/bc/scriptures/nt/matt/28/images/061-061-GoYeTherefore-full.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9" y="1136126"/>
            <a:ext cx="5572287" cy="354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6" name="Rectangle 5"/>
          <p:cNvSpPr/>
          <p:nvPr/>
        </p:nvSpPr>
        <p:spPr>
          <a:xfrm>
            <a:off x="79846" y="0"/>
            <a:ext cx="12112153" cy="6186309"/>
          </a:xfrm>
          <a:prstGeom prst="rect">
            <a:avLst/>
          </a:prstGeom>
        </p:spPr>
        <p:txBody>
          <a:bodyPr wrap="square">
            <a:spAutoFit/>
          </a:bodyPr>
          <a:lstStyle/>
          <a:p>
            <a:r>
              <a:rPr lang="en-US" dirty="0">
                <a:solidFill>
                  <a:schemeClr val="bg1"/>
                </a:solidFill>
                <a:latin typeface="Open Sans"/>
              </a:rPr>
              <a:t>Sources:</a:t>
            </a:r>
          </a:p>
          <a:p>
            <a:endParaRPr lang="en-US" dirty="0">
              <a:solidFill>
                <a:schemeClr val="bg1"/>
              </a:solidFill>
              <a:latin typeface="Open Sans"/>
            </a:endParaRPr>
          </a:p>
          <a:p>
            <a:r>
              <a:rPr lang="en-US" dirty="0">
                <a:solidFill>
                  <a:schemeClr val="bg1"/>
                </a:solidFill>
                <a:latin typeface="Open Sans"/>
              </a:rPr>
              <a:t>Video: News Program (7:12)</a:t>
            </a:r>
          </a:p>
          <a:p>
            <a:endParaRPr lang="en-US" dirty="0">
              <a:solidFill>
                <a:schemeClr val="bg1"/>
              </a:solidFill>
              <a:latin typeface="Open Sans"/>
            </a:endParaRPr>
          </a:p>
          <a:p>
            <a:pPr marL="342900" indent="-342900">
              <a:buAutoNum type="arabicPeriod"/>
            </a:pPr>
            <a:r>
              <a:rPr lang="en-US" dirty="0">
                <a:solidFill>
                  <a:schemeClr val="bg1"/>
                </a:solidFill>
                <a:latin typeface="Open Sans"/>
              </a:rPr>
              <a:t>Adam Clark Bible Commentary</a:t>
            </a:r>
          </a:p>
          <a:p>
            <a:pPr marL="342900" indent="-342900">
              <a:buAutoNum type="arabicPeriod"/>
            </a:pPr>
            <a:r>
              <a:rPr lang="en-US" dirty="0">
                <a:solidFill>
                  <a:schemeClr val="bg1"/>
                </a:solidFill>
              </a:rPr>
              <a:t>Bruce R. McConkie (</a:t>
            </a:r>
            <a:r>
              <a:rPr lang="en-US" i="1" dirty="0">
                <a:solidFill>
                  <a:schemeClr val="bg1"/>
                </a:solidFill>
              </a:rPr>
              <a:t>The Mortal Messiah,</a:t>
            </a:r>
            <a:r>
              <a:rPr lang="en-US" dirty="0">
                <a:solidFill>
                  <a:schemeClr val="bg1"/>
                </a:solidFill>
              </a:rPr>
              <a:t> 4 vols. [1979–81], 1:238).</a:t>
            </a:r>
          </a:p>
          <a:p>
            <a:pPr marL="342900" indent="-342900">
              <a:buFontTx/>
              <a:buAutoNum type="arabicPeriod"/>
            </a:pPr>
            <a:r>
              <a:rPr lang="en-US" dirty="0">
                <a:solidFill>
                  <a:schemeClr val="bg1"/>
                </a:solidFill>
              </a:rPr>
              <a:t>On gentiles, women, and slaves (and Pharisees): by, Grant Walsh website</a:t>
            </a:r>
          </a:p>
          <a:p>
            <a:pPr marL="342900" indent="-342900">
              <a:buAutoNum type="arabicPeriod" startAt="4"/>
            </a:pPr>
            <a:r>
              <a:rPr lang="en-US" dirty="0">
                <a:solidFill>
                  <a:schemeClr val="bg1"/>
                </a:solidFill>
              </a:rPr>
              <a:t>Bible Dictionary</a:t>
            </a:r>
          </a:p>
          <a:p>
            <a:pPr marL="342900" indent="-342900">
              <a:buAutoNum type="arabicPeriod" startAt="4"/>
            </a:pPr>
            <a:endParaRPr lang="en-US" dirty="0">
              <a:solidFill>
                <a:schemeClr val="bg1"/>
              </a:solidFill>
            </a:endParaRPr>
          </a:p>
          <a:p>
            <a:pPr marL="342900" indent="-342900">
              <a:buAutoNum type="arabicPeriod" startAt="4"/>
            </a:pPr>
            <a:endParaRPr lang="en-US" dirty="0">
              <a:solidFill>
                <a:schemeClr val="bg1"/>
              </a:solidFill>
            </a:endParaRPr>
          </a:p>
          <a:p>
            <a:r>
              <a:rPr lang="en-US" dirty="0">
                <a:solidFill>
                  <a:schemeClr val="bg1"/>
                </a:solidFill>
              </a:rPr>
              <a:t>See Also: </a:t>
            </a:r>
            <a:r>
              <a:rPr lang="en-US" b="1" dirty="0">
                <a:solidFill>
                  <a:schemeClr val="bg1"/>
                </a:solidFill>
              </a:rPr>
              <a:t>The Lost 500 Years</a:t>
            </a:r>
            <a:r>
              <a:rPr lang="en-US" dirty="0">
                <a:solidFill>
                  <a:schemeClr val="bg1"/>
                </a:solidFill>
              </a:rPr>
              <a:t>: From Malachi to John the Baptist </a:t>
            </a:r>
            <a:r>
              <a:rPr lang="en-US" b="1" dirty="0">
                <a:solidFill>
                  <a:schemeClr val="bg1"/>
                </a:solidFill>
              </a:rPr>
              <a:t>By S. Kent Brown,</a:t>
            </a:r>
            <a:r>
              <a:rPr lang="en-US" dirty="0">
                <a:solidFill>
                  <a:schemeClr val="bg1"/>
                </a:solidFill>
              </a:rPr>
              <a:t> Professor Emeritus of Ancient Scripture, </a:t>
            </a:r>
            <a:r>
              <a:rPr lang="en-US" b="1" dirty="0">
                <a:solidFill>
                  <a:schemeClr val="bg1"/>
                </a:solidFill>
              </a:rPr>
              <a:t>and Richard </a:t>
            </a:r>
            <a:r>
              <a:rPr lang="en-US" b="1" dirty="0" err="1">
                <a:solidFill>
                  <a:schemeClr val="bg1"/>
                </a:solidFill>
              </a:rPr>
              <a:t>Neitzel</a:t>
            </a:r>
            <a:r>
              <a:rPr lang="en-US" b="1" dirty="0">
                <a:solidFill>
                  <a:schemeClr val="bg1"/>
                </a:solidFill>
              </a:rPr>
              <a:t> </a:t>
            </a:r>
            <a:r>
              <a:rPr lang="en-US" b="1" dirty="0" err="1">
                <a:solidFill>
                  <a:schemeClr val="bg1"/>
                </a:solidFill>
              </a:rPr>
              <a:t>Holzapfel</a:t>
            </a:r>
            <a:r>
              <a:rPr lang="en-US" b="1" dirty="0">
                <a:solidFill>
                  <a:schemeClr val="bg1"/>
                </a:solidFill>
              </a:rPr>
              <a:t>,</a:t>
            </a:r>
            <a:r>
              <a:rPr lang="en-US" dirty="0">
                <a:solidFill>
                  <a:schemeClr val="bg1"/>
                </a:solidFill>
              </a:rPr>
              <a:t> Professor of Church History and Doctrine at Brigham Young University December 2014 Ensign</a:t>
            </a:r>
          </a:p>
          <a:p>
            <a:endParaRPr lang="en-US" dirty="0">
              <a:solidFill>
                <a:schemeClr val="bg1"/>
              </a:solidFill>
            </a:endParaRPr>
          </a:p>
          <a:p>
            <a:pPr fontAlgn="base"/>
            <a:r>
              <a:rPr lang="en-US" dirty="0">
                <a:solidFill>
                  <a:schemeClr val="bg1"/>
                </a:solidFill>
              </a:rPr>
              <a:t>Looking beyond the Mark: Why Many Did Not Accept the Messiah</a:t>
            </a:r>
          </a:p>
          <a:p>
            <a:pPr fontAlgn="base"/>
            <a:r>
              <a:rPr lang="en-US" dirty="0">
                <a:solidFill>
                  <a:schemeClr val="bg1"/>
                </a:solidFill>
                <a:effectLst/>
              </a:rPr>
              <a:t>By </a:t>
            </a:r>
            <a:r>
              <a:rPr lang="en-US" dirty="0">
                <a:solidFill>
                  <a:schemeClr val="bg1"/>
                </a:solidFill>
              </a:rPr>
              <a:t>Robert L. Millet July 1987 Ensign</a:t>
            </a:r>
          </a:p>
          <a:p>
            <a:pPr fontAlgn="base"/>
            <a:endParaRPr lang="en-US" dirty="0">
              <a:solidFill>
                <a:schemeClr val="bg1"/>
              </a:solidFill>
              <a:effectLst/>
            </a:endParaRPr>
          </a:p>
          <a:p>
            <a:pPr fontAlgn="base"/>
            <a:r>
              <a:rPr lang="en-US" dirty="0">
                <a:solidFill>
                  <a:schemeClr val="bg1"/>
                </a:solidFill>
              </a:rPr>
              <a:t>The Reality of the Resurrection</a:t>
            </a:r>
          </a:p>
          <a:p>
            <a:pPr fontAlgn="base"/>
            <a:r>
              <a:rPr lang="en-US" dirty="0">
                <a:solidFill>
                  <a:schemeClr val="bg1"/>
                </a:solidFill>
                <a:effectLst/>
              </a:rPr>
              <a:t>By </a:t>
            </a:r>
            <a:r>
              <a:rPr lang="en-US" dirty="0">
                <a:solidFill>
                  <a:schemeClr val="bg1"/>
                </a:solidFill>
              </a:rPr>
              <a:t>Richard D. Draper April 1994 Ensign</a:t>
            </a:r>
            <a:endParaRPr lang="en-US" dirty="0">
              <a:solidFill>
                <a:schemeClr val="bg1"/>
              </a:solidFill>
              <a:effectLst/>
            </a:endParaRPr>
          </a:p>
          <a:p>
            <a:pPr fontAlgn="base"/>
            <a:endParaRPr lang="en-US" dirty="0">
              <a:solidFill>
                <a:schemeClr val="bg1"/>
              </a:solidFill>
              <a:effectLst/>
            </a:endParaRPr>
          </a:p>
          <a:p>
            <a:endParaRPr lang="en-US" dirty="0">
              <a:solidFill>
                <a:schemeClr val="bg1"/>
              </a:solidFill>
            </a:endParaRPr>
          </a:p>
          <a:p>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3222172" y="146175"/>
            <a:ext cx="738874" cy="964168"/>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061035F2-1DA6-49BF-8EF7-7122E5C4775A}"/>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1190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84995"/>
          </a:xfrm>
          <a:prstGeom prst="rect">
            <a:avLst/>
          </a:prstGeom>
          <a:ln>
            <a:solidFill>
              <a:schemeClr val="tx1"/>
            </a:solidFill>
          </a:ln>
        </p:spPr>
        <p:txBody>
          <a:bodyPr>
            <a:spAutoFit/>
          </a:bodyPr>
          <a:lstStyle/>
          <a:p>
            <a:r>
              <a:rPr lang="en-US" sz="1200" b="1" i="1" dirty="0"/>
              <a:t>Slide 4: Ye</a:t>
            </a:r>
            <a:r>
              <a:rPr lang="en-US" sz="1200" b="1" dirty="0"/>
              <a:t> blind guides, which strain at a gnat, and swallow a camel:</a:t>
            </a:r>
          </a:p>
          <a:p>
            <a:r>
              <a:rPr lang="en-US" sz="1200" b="0" i="0" dirty="0">
                <a:effectLst/>
              </a:rPr>
              <a:t>Figuratively speaking, the scribes and Pharisees could never tolerate a little gnat in their (or anybody else's) drink, but a camel could be swallowed whole. Jesus, of course, is referring to the strictness with which these legalistic Jews had interpreted the law, yet their concern for detail did not prevent them from violating the most important commandments in the law." ("Through a Glass Darkly: Trying To Understand the Scriptures" by Royal Skousen </a:t>
            </a:r>
            <a:r>
              <a:rPr lang="en-US" sz="1200" b="0" i="0" dirty="0" err="1">
                <a:effectLst/>
              </a:rPr>
              <a:t>Fn</a:t>
            </a:r>
            <a:r>
              <a:rPr lang="en-US" sz="1200" b="0" i="0" dirty="0">
                <a:effectLst/>
              </a:rPr>
              <a:t>, </a:t>
            </a:r>
            <a:r>
              <a:rPr lang="en-US" sz="1200" b="0" i="1" dirty="0">
                <a:effectLst/>
              </a:rPr>
              <a:t>BYU Studies, vol. 26 (1986)</a:t>
            </a:r>
            <a:r>
              <a:rPr lang="en-US" sz="1200" b="0" i="0" dirty="0">
                <a:effectLst/>
              </a:rPr>
              <a:t>, Number 3 - Summer 1986, p. 9.)</a:t>
            </a:r>
            <a:endParaRPr lang="en-US" sz="1200" dirty="0"/>
          </a:p>
        </p:txBody>
      </p:sp>
      <p:sp>
        <p:nvSpPr>
          <p:cNvPr id="3" name="Rectangle 2"/>
          <p:cNvSpPr/>
          <p:nvPr/>
        </p:nvSpPr>
        <p:spPr>
          <a:xfrm>
            <a:off x="0" y="3139321"/>
            <a:ext cx="6096000" cy="2492990"/>
          </a:xfrm>
          <a:prstGeom prst="rect">
            <a:avLst/>
          </a:prstGeom>
          <a:ln>
            <a:solidFill>
              <a:schemeClr val="tx1"/>
            </a:solidFill>
          </a:ln>
        </p:spPr>
        <p:txBody>
          <a:bodyPr>
            <a:spAutoFit/>
          </a:bodyPr>
          <a:lstStyle/>
          <a:p>
            <a:pPr fontAlgn="base"/>
            <a:r>
              <a:rPr lang="en-US" sz="1200" b="1" i="1" dirty="0"/>
              <a:t>Slide 13: Different Perspectives:</a:t>
            </a:r>
          </a:p>
          <a:p>
            <a:pPr fontAlgn="base"/>
            <a:r>
              <a:rPr lang="en-US" sz="1200" dirty="0"/>
              <a:t>“It is true that the four New Testament gospels do present different aspects of our Lord’s personality and teachings. It appears that Matthew was directing his gospel to the Jews. He presents Christ as the promised Messiah and Christianity as the fulfillment of Judaism. Mark apparently wrote with the aim of appealing to the Roman or Gentile mind. Luke’s gospel presents the Master to the Greeks, to those of culture and refinement. And the gospel of John is the account for the saints; it is pre-eminently the gospel for the Church, for those who understand the scriptures and their symbolisms and who are concerned with spiritual and eternal things. Obviously such varying approaches have the great advantage of presenting the truths of salvation to people of different cultures, backgrounds, and experiences. But the simple fact is that all of the gospel authors wrote by inspiration, and all had the same purposes: 1. To testify of the divine </a:t>
            </a:r>
            <a:r>
              <a:rPr lang="en-US" sz="1200" dirty="0" err="1"/>
              <a:t>Sonship</a:t>
            </a:r>
            <a:r>
              <a:rPr lang="en-US" sz="1200" dirty="0"/>
              <a:t> of our Lord; and 2. To teach the truths of the plan of salvation”</a:t>
            </a:r>
            <a:r>
              <a:rPr lang="en-US" sz="1200" b="1" i="1" dirty="0"/>
              <a:t>  </a:t>
            </a:r>
            <a:r>
              <a:rPr lang="en-US" sz="1200" dirty="0"/>
              <a:t>Elder Bruce R. McConkie (</a:t>
            </a:r>
            <a:r>
              <a:rPr lang="en-US" sz="1200" i="1" dirty="0"/>
              <a:t>Mormon Doctrine,</a:t>
            </a:r>
            <a:r>
              <a:rPr lang="en-US" sz="1200" dirty="0"/>
              <a:t> 2nd ed. [1966], 336).</a:t>
            </a:r>
          </a:p>
        </p:txBody>
      </p:sp>
      <p:sp>
        <p:nvSpPr>
          <p:cNvPr id="5" name="Rectangle 4"/>
          <p:cNvSpPr/>
          <p:nvPr/>
        </p:nvSpPr>
        <p:spPr>
          <a:xfrm>
            <a:off x="0" y="1384995"/>
            <a:ext cx="6096000" cy="1754326"/>
          </a:xfrm>
          <a:prstGeom prst="rect">
            <a:avLst/>
          </a:prstGeom>
          <a:ln>
            <a:solidFill>
              <a:schemeClr val="tx1"/>
            </a:solidFill>
          </a:ln>
        </p:spPr>
        <p:txBody>
          <a:bodyPr>
            <a:spAutoFit/>
          </a:bodyPr>
          <a:lstStyle/>
          <a:p>
            <a:pPr fontAlgn="base"/>
            <a:r>
              <a:rPr lang="en-US" sz="1200" b="1" i="1" dirty="0"/>
              <a:t>Slide 13: The four Gospels:</a:t>
            </a:r>
          </a:p>
          <a:p>
            <a:pPr fontAlgn="base"/>
            <a:r>
              <a:rPr lang="en-US" sz="1200" dirty="0"/>
              <a:t> are the first four books of the New Testament. Written by Matthew, Mark, Luke, and John, they contain four testimonies of Jesus’s mortal life and the events pertaining to His ministry. In many ways, the book of 3 Nephi in the Book of Mormon is similar to the Gospels and is sometimes referred to as “the Fifth Gospel.”</a:t>
            </a:r>
          </a:p>
          <a:p>
            <a:pPr fontAlgn="base"/>
            <a:r>
              <a:rPr lang="en-US" sz="1200" dirty="0"/>
              <a:t>“The books of the New Testament were originally written in Greek. The Greek word for </a:t>
            </a:r>
            <a:r>
              <a:rPr lang="en-US" sz="1200" i="1" dirty="0"/>
              <a:t>gospel</a:t>
            </a:r>
            <a:r>
              <a:rPr lang="en-US" sz="1200" dirty="0"/>
              <a:t> means ‘good news.’ The good news is that Jesus Christ has made an atonement that will redeem all mankind from death and reward each individual according to his [or her] works” (Guide to the Scriptures, “Gospels”  scriptures.lds.org).</a:t>
            </a:r>
          </a:p>
        </p:txBody>
      </p:sp>
      <p:sp>
        <p:nvSpPr>
          <p:cNvPr id="6" name="Rectangle 5"/>
          <p:cNvSpPr/>
          <p:nvPr/>
        </p:nvSpPr>
        <p:spPr>
          <a:xfrm>
            <a:off x="6096000" y="0"/>
            <a:ext cx="6096000" cy="2308324"/>
          </a:xfrm>
          <a:prstGeom prst="rect">
            <a:avLst/>
          </a:prstGeom>
          <a:ln>
            <a:solidFill>
              <a:schemeClr val="tx1"/>
            </a:solidFill>
          </a:ln>
        </p:spPr>
        <p:txBody>
          <a:bodyPr>
            <a:spAutoFit/>
          </a:bodyPr>
          <a:lstStyle/>
          <a:p>
            <a:pPr fontAlgn="base"/>
            <a:r>
              <a:rPr lang="en-US" sz="1200" b="1" dirty="0"/>
              <a:t>Slide 14: The Rest of the New Testament:</a:t>
            </a:r>
          </a:p>
          <a:p>
            <a:pPr fontAlgn="base"/>
            <a:r>
              <a:rPr lang="en-US" sz="1200" dirty="0"/>
              <a:t>The book of Acts records some of the major missionary activities of the Apostles. The books from Romans to Jude are epistles, or letters, written by Paul and other Church leaders to instruct and edify the Saints. The Pauline epistles are arranged “by length, in descending order from the longest (Romans) to the shortest (Philemon). This is the case except with the epistle to the Hebrews, which was placed last because some have questioned whether or not it was written by Paul” (Bible Dictionary, “Pauline Epistles”). The epistles of James through Jude are referred to as the General Epistles “because they are not directed to any one person or specific branch of the Church” (Bible Dictionary, “General Epistles”). The book of Revelation, also called the Apocalypse, contains John the Beloved’s specific counsel to seven branches of the Church in Asia as well as a revelation to John consisting basically of the history of the world, especially the last days.</a:t>
            </a:r>
          </a:p>
        </p:txBody>
      </p:sp>
      <p:pic>
        <p:nvPicPr>
          <p:cNvPr id="15362" name="Picture 2" descr="mortal life of Christ 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232" y="2388960"/>
            <a:ext cx="5504996" cy="424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4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pic>
        <p:nvPicPr>
          <p:cNvPr id="1030" name="Picture 6" descr="Stephen Sees Jesus on the Right Hand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07" y="893635"/>
            <a:ext cx="3507779" cy="5326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tail of painting, Step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708" y="893635"/>
            <a:ext cx="3507778" cy="5326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45896" y="468122"/>
            <a:ext cx="7032694" cy="646331"/>
          </a:xfrm>
          <a:prstGeom prst="rect">
            <a:avLst/>
          </a:prstGeom>
        </p:spPr>
        <p:txBody>
          <a:bodyPr wrap="none">
            <a:spAutoFit/>
          </a:bodyPr>
          <a:lstStyle/>
          <a:p>
            <a:r>
              <a:rPr lang="en-US" sz="3600" b="0" i="0" dirty="0">
                <a:solidFill>
                  <a:schemeClr val="bg1"/>
                </a:solidFill>
                <a:effectLst/>
                <a:latin typeface="Open Sans"/>
              </a:rPr>
              <a:t>What is happening in the picture?</a:t>
            </a:r>
            <a:endParaRPr lang="en-US" sz="3600" dirty="0">
              <a:solidFill>
                <a:schemeClr val="bg1"/>
              </a:solidFill>
            </a:endParaRPr>
          </a:p>
        </p:txBody>
      </p:sp>
      <p:sp>
        <p:nvSpPr>
          <p:cNvPr id="6" name="Rectangle 5"/>
          <p:cNvSpPr/>
          <p:nvPr/>
        </p:nvSpPr>
        <p:spPr>
          <a:xfrm>
            <a:off x="5493819" y="1582575"/>
            <a:ext cx="6096000" cy="954107"/>
          </a:xfrm>
          <a:prstGeom prst="rect">
            <a:avLst/>
          </a:prstGeom>
        </p:spPr>
        <p:txBody>
          <a:bodyPr>
            <a:spAutoFit/>
          </a:bodyPr>
          <a:lstStyle/>
          <a:p>
            <a:r>
              <a:rPr lang="en-US" sz="2800" dirty="0">
                <a:solidFill>
                  <a:schemeClr val="bg1"/>
                </a:solidFill>
                <a:latin typeface="Open Sans"/>
              </a:rPr>
              <a:t>W</a:t>
            </a:r>
            <a:r>
              <a:rPr lang="en-US" sz="2800" b="0" i="0" dirty="0">
                <a:solidFill>
                  <a:schemeClr val="bg1"/>
                </a:solidFill>
                <a:effectLst/>
                <a:latin typeface="Open Sans"/>
              </a:rPr>
              <a:t>hy is the man on the ground and stretching forth his hand?</a:t>
            </a:r>
            <a:endParaRPr lang="en-US" sz="2800" dirty="0">
              <a:solidFill>
                <a:schemeClr val="bg1"/>
              </a:solidFill>
            </a:endParaRPr>
          </a:p>
        </p:txBody>
      </p:sp>
      <p:sp>
        <p:nvSpPr>
          <p:cNvPr id="7" name="Rectangle 6"/>
          <p:cNvSpPr/>
          <p:nvPr/>
        </p:nvSpPr>
        <p:spPr>
          <a:xfrm>
            <a:off x="5130296" y="3188276"/>
            <a:ext cx="6096000" cy="3416320"/>
          </a:xfrm>
          <a:prstGeom prst="rect">
            <a:avLst/>
          </a:prstGeom>
        </p:spPr>
        <p:txBody>
          <a:bodyPr>
            <a:spAutoFit/>
          </a:bodyPr>
          <a:lstStyle/>
          <a:p>
            <a:pPr fontAlgn="base"/>
            <a:r>
              <a:rPr lang="en-US" i="1" dirty="0">
                <a:solidFill>
                  <a:srgbClr val="FFFF00"/>
                </a:solidFill>
              </a:rPr>
              <a:t>But he, being full of the Holy Ghost, looked up steadfastly into heaven, and saw the glory of God, and Jesus standing on the right hand of God,</a:t>
            </a:r>
          </a:p>
          <a:p>
            <a:pPr fontAlgn="base"/>
            <a:endParaRPr lang="en-US" b="0" i="1" dirty="0">
              <a:solidFill>
                <a:srgbClr val="FFFF00"/>
              </a:solidFill>
              <a:effectLst/>
            </a:endParaRPr>
          </a:p>
          <a:p>
            <a:pPr fontAlgn="base"/>
            <a:r>
              <a:rPr lang="en-US" b="0" i="1" dirty="0">
                <a:solidFill>
                  <a:srgbClr val="FFFF00"/>
                </a:solidFill>
                <a:effectLst/>
              </a:rPr>
              <a:t>And said, Behold, I see the heavens opened, and </a:t>
            </a:r>
            <a:r>
              <a:rPr lang="en-US" b="0" i="1" dirty="0" err="1">
                <a:solidFill>
                  <a:srgbClr val="FFFF00"/>
                </a:solidFill>
                <a:effectLst/>
              </a:rPr>
              <a:t>theSon</a:t>
            </a:r>
            <a:r>
              <a:rPr lang="en-US" b="0" i="1" dirty="0">
                <a:solidFill>
                  <a:srgbClr val="FFFF00"/>
                </a:solidFill>
                <a:effectLst/>
              </a:rPr>
              <a:t> of man standing on the right hand of God.</a:t>
            </a:r>
          </a:p>
          <a:p>
            <a:pPr fontAlgn="base"/>
            <a:endParaRPr lang="en-US" i="1" dirty="0">
              <a:solidFill>
                <a:srgbClr val="FFFF00"/>
              </a:solidFill>
            </a:endParaRPr>
          </a:p>
          <a:p>
            <a:pPr fontAlgn="base"/>
            <a:r>
              <a:rPr lang="en-US" b="0" i="1" dirty="0">
                <a:solidFill>
                  <a:srgbClr val="FFFF00"/>
                </a:solidFill>
                <a:effectLst/>
              </a:rPr>
              <a:t>Then they cried out with a loud voice, and stopped their ears, and ran upon him with one accord,</a:t>
            </a:r>
          </a:p>
          <a:p>
            <a:pPr fontAlgn="base"/>
            <a:endParaRPr lang="en-US" i="1" dirty="0">
              <a:solidFill>
                <a:srgbClr val="FFFF00"/>
              </a:solidFill>
            </a:endParaRPr>
          </a:p>
          <a:p>
            <a:pPr fontAlgn="base"/>
            <a:r>
              <a:rPr lang="en-US" b="0" i="1" dirty="0">
                <a:solidFill>
                  <a:srgbClr val="FFFF00"/>
                </a:solidFill>
                <a:effectLst/>
              </a:rPr>
              <a:t>And cast him out of the city, and stoned him</a:t>
            </a:r>
          </a:p>
          <a:p>
            <a:pPr fontAlgn="base"/>
            <a:r>
              <a:rPr lang="en-US" i="1" dirty="0">
                <a:solidFill>
                  <a:srgbClr val="FFFF00"/>
                </a:solidFill>
              </a:rPr>
              <a:t>Acts 7:55-58</a:t>
            </a:r>
            <a:endParaRPr lang="en-US" b="0" i="1" dirty="0">
              <a:solidFill>
                <a:srgbClr val="FFFF00"/>
              </a:solidFill>
              <a:effectLst/>
            </a:endParaRPr>
          </a:p>
        </p:txBody>
      </p:sp>
    </p:spTree>
    <p:extLst>
      <p:ext uri="{BB962C8B-B14F-4D97-AF65-F5344CB8AC3E}">
        <p14:creationId xmlns:p14="http://schemas.microsoft.com/office/powerpoint/2010/main" val="6712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33194" y="123652"/>
            <a:ext cx="12158805" cy="646331"/>
          </a:xfrm>
          <a:prstGeom prst="rect">
            <a:avLst/>
          </a:prstGeom>
        </p:spPr>
        <p:txBody>
          <a:bodyPr wrap="square">
            <a:spAutoFit/>
          </a:bodyPr>
          <a:lstStyle/>
          <a:p>
            <a:pPr algn="ctr"/>
            <a:r>
              <a:rPr lang="en-US" sz="3600" b="1" i="0" dirty="0">
                <a:solidFill>
                  <a:schemeClr val="bg1"/>
                </a:solidFill>
                <a:effectLst/>
                <a:latin typeface="Papyrus" panose="03070502060502030205" pitchFamily="66" charset="0"/>
              </a:rPr>
              <a:t>Understanding the Whole Picture</a:t>
            </a:r>
            <a:endParaRPr lang="en-US" sz="3600" b="1" dirty="0">
              <a:solidFill>
                <a:schemeClr val="bg1"/>
              </a:solidFill>
              <a:latin typeface="Papyrus" panose="03070502060502030205" pitchFamily="66" charset="0"/>
            </a:endParaRPr>
          </a:p>
        </p:txBody>
      </p:sp>
      <p:sp>
        <p:nvSpPr>
          <p:cNvPr id="6" name="Rectangle 5"/>
          <p:cNvSpPr/>
          <p:nvPr/>
        </p:nvSpPr>
        <p:spPr>
          <a:xfrm>
            <a:off x="4669954" y="3021263"/>
            <a:ext cx="6096000" cy="1815882"/>
          </a:xfrm>
          <a:prstGeom prst="rect">
            <a:avLst/>
          </a:prstGeom>
        </p:spPr>
        <p:txBody>
          <a:bodyPr>
            <a:spAutoFit/>
          </a:bodyPr>
          <a:lstStyle/>
          <a:p>
            <a:r>
              <a:rPr lang="en-US" sz="2800" dirty="0">
                <a:solidFill>
                  <a:schemeClr val="bg1"/>
                </a:solidFill>
              </a:rPr>
              <a:t>The word </a:t>
            </a:r>
            <a:r>
              <a:rPr lang="en-US" sz="2800" i="1" dirty="0">
                <a:solidFill>
                  <a:schemeClr val="bg1"/>
                </a:solidFill>
              </a:rPr>
              <a:t>context</a:t>
            </a:r>
            <a:r>
              <a:rPr lang="en-US" sz="2800" dirty="0">
                <a:solidFill>
                  <a:schemeClr val="bg1"/>
                </a:solidFill>
              </a:rPr>
              <a:t> refers to the circumstances that surround or give background to a scriptural passage, event, or story. </a:t>
            </a:r>
          </a:p>
        </p:txBody>
      </p:sp>
      <p:sp>
        <p:nvSpPr>
          <p:cNvPr id="2" name="Rectangle 1"/>
          <p:cNvSpPr/>
          <p:nvPr/>
        </p:nvSpPr>
        <p:spPr>
          <a:xfrm>
            <a:off x="2621889" y="5385907"/>
            <a:ext cx="6096000" cy="923330"/>
          </a:xfrm>
          <a:prstGeom prst="rect">
            <a:avLst/>
          </a:prstGeom>
        </p:spPr>
        <p:txBody>
          <a:bodyPr>
            <a:spAutoFit/>
          </a:bodyPr>
          <a:lstStyle/>
          <a:p>
            <a:r>
              <a:rPr lang="en-US" dirty="0">
                <a:solidFill>
                  <a:schemeClr val="bg1"/>
                </a:solidFill>
                <a:latin typeface="Open Sans"/>
              </a:rPr>
              <a:t>B</a:t>
            </a:r>
            <a:r>
              <a:rPr lang="en-US" b="0" i="0" dirty="0">
                <a:solidFill>
                  <a:schemeClr val="bg1"/>
                </a:solidFill>
                <a:effectLst/>
                <a:latin typeface="Open Sans"/>
              </a:rPr>
              <a:t>ecoming familiar with the historical and cultural context of the New Testament, we can better understand and apply its teachings.</a:t>
            </a:r>
            <a:endParaRPr lang="en-US" dirty="0">
              <a:solidFill>
                <a:schemeClr val="bg1"/>
              </a:solidFill>
            </a:endParaRPr>
          </a:p>
        </p:txBody>
      </p:sp>
      <p:pic>
        <p:nvPicPr>
          <p:cNvPr id="3074" name="Picture 2" descr="https://cccooperagency.files.wordpress.com/2011/04/jesus-good-shepherd-lamb-of-z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89" y="1771839"/>
            <a:ext cx="38100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ccooperagency.files.wordpress.com/2011/04/jesus-good-shepherd-lamb-of-z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471" b="31132"/>
          <a:stretch/>
        </p:blipFill>
        <p:spPr bwMode="auto">
          <a:xfrm>
            <a:off x="716888" y="1771839"/>
            <a:ext cx="3827951" cy="1921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josemaria.org/wp-content/uploads/2016/02/Jesus-writing-in-sand-1014x4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84" y="893635"/>
            <a:ext cx="4366943" cy="20973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tjosemaria.org/wp-content/uploads/2016/02/Jesus-writing-in-sand-1014x487.jpg"/>
          <p:cNvPicPr>
            <a:picLocks noChangeAspect="1" noChangeArrowheads="1"/>
          </p:cNvPicPr>
          <p:nvPr/>
        </p:nvPicPr>
        <p:blipFill rotWithShape="1">
          <a:blip r:embed="rId4">
            <a:extLst>
              <a:ext uri="{28A0092B-C50C-407E-A947-70E740481C1C}">
                <a14:useLocalDpi xmlns:a14="http://schemas.microsoft.com/office/drawing/2010/main" val="0"/>
              </a:ext>
            </a:extLst>
          </a:blip>
          <a:srcRect r="43233" b="590"/>
          <a:stretch/>
        </p:blipFill>
        <p:spPr bwMode="auto">
          <a:xfrm>
            <a:off x="6710284" y="893635"/>
            <a:ext cx="2478984" cy="208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7" name="Rectangle 6"/>
          <p:cNvSpPr/>
          <p:nvPr/>
        </p:nvSpPr>
        <p:spPr>
          <a:xfrm>
            <a:off x="241420" y="739782"/>
            <a:ext cx="6096000" cy="3693319"/>
          </a:xfrm>
          <a:prstGeom prst="rect">
            <a:avLst/>
          </a:prstGeom>
        </p:spPr>
        <p:txBody>
          <a:bodyPr>
            <a:spAutoFit/>
          </a:bodyPr>
          <a:lstStyle/>
          <a:p>
            <a:pPr fontAlgn="base"/>
            <a:r>
              <a:rPr lang="en-US" dirty="0">
                <a:solidFill>
                  <a:srgbClr val="FFFF00"/>
                </a:solidFill>
              </a:rPr>
              <a:t>Wherefore, as I said unto you, it must needs be expedient that Christ—for in the last night the angel </a:t>
            </a:r>
            <a:r>
              <a:rPr lang="en-US" dirty="0" err="1">
                <a:solidFill>
                  <a:srgbClr val="FFFF00"/>
                </a:solidFill>
              </a:rPr>
              <a:t>spake</a:t>
            </a:r>
            <a:r>
              <a:rPr lang="en-US" dirty="0">
                <a:solidFill>
                  <a:srgbClr val="FFFF00"/>
                </a:solidFill>
              </a:rPr>
              <a:t> unto me that this should be his name—should come among the Jews, among those who are the more wicked part of the world; and they shall crucify him—for thus it </a:t>
            </a:r>
            <a:r>
              <a:rPr lang="en-US" dirty="0" err="1">
                <a:solidFill>
                  <a:srgbClr val="FFFF00"/>
                </a:solidFill>
              </a:rPr>
              <a:t>behooveth</a:t>
            </a:r>
            <a:r>
              <a:rPr lang="en-US" dirty="0">
                <a:solidFill>
                  <a:srgbClr val="FFFF00"/>
                </a:solidFill>
              </a:rPr>
              <a:t> our God, and there is none other nation on earth that would crucify their God.</a:t>
            </a:r>
          </a:p>
          <a:p>
            <a:pPr fontAlgn="base"/>
            <a:endParaRPr lang="en-US" dirty="0">
              <a:solidFill>
                <a:srgbClr val="FFFF00"/>
              </a:solidFill>
            </a:endParaRPr>
          </a:p>
          <a:p>
            <a:pPr fontAlgn="base"/>
            <a:r>
              <a:rPr lang="en-US" dirty="0">
                <a:solidFill>
                  <a:srgbClr val="FFFF00"/>
                </a:solidFill>
              </a:rPr>
              <a:t>For should the mighty miracles be wrought among other nations they would repent, and know that he be their God.</a:t>
            </a:r>
          </a:p>
          <a:p>
            <a:pPr fontAlgn="base"/>
            <a:r>
              <a:rPr lang="en-US" dirty="0">
                <a:solidFill>
                  <a:srgbClr val="FFFF00"/>
                </a:solidFill>
              </a:rPr>
              <a:t> </a:t>
            </a:r>
          </a:p>
          <a:p>
            <a:pPr fontAlgn="base"/>
            <a:r>
              <a:rPr lang="en-US" dirty="0">
                <a:solidFill>
                  <a:srgbClr val="FFFF00"/>
                </a:solidFill>
              </a:rPr>
              <a:t>But because of </a:t>
            </a:r>
            <a:r>
              <a:rPr lang="en-US" dirty="0" err="1">
                <a:solidFill>
                  <a:srgbClr val="FFFF00"/>
                </a:solidFill>
              </a:rPr>
              <a:t>priestcrafts</a:t>
            </a:r>
            <a:r>
              <a:rPr lang="en-US" dirty="0">
                <a:solidFill>
                  <a:srgbClr val="FFFF00"/>
                </a:solidFill>
              </a:rPr>
              <a:t> and iniquities, they at Jerusalem will stiffen their necks against him, that he be crucified.</a:t>
            </a:r>
          </a:p>
          <a:p>
            <a:pPr fontAlgn="base"/>
            <a:r>
              <a:rPr lang="en-US" dirty="0">
                <a:solidFill>
                  <a:srgbClr val="FFFF00"/>
                </a:solidFill>
              </a:rPr>
              <a:t>2 Nephi 10:3</a:t>
            </a:r>
          </a:p>
        </p:txBody>
      </p:sp>
      <p:sp>
        <p:nvSpPr>
          <p:cNvPr id="8" name="Rectangle 7"/>
          <p:cNvSpPr/>
          <p:nvPr/>
        </p:nvSpPr>
        <p:spPr>
          <a:xfrm>
            <a:off x="33194" y="123652"/>
            <a:ext cx="12158805" cy="646331"/>
          </a:xfrm>
          <a:prstGeom prst="rect">
            <a:avLst/>
          </a:prstGeom>
        </p:spPr>
        <p:txBody>
          <a:bodyPr wrap="square">
            <a:spAutoFit/>
          </a:bodyPr>
          <a:lstStyle/>
          <a:p>
            <a:pPr algn="ctr"/>
            <a:r>
              <a:rPr lang="en-US" sz="3600" b="1" i="0" dirty="0">
                <a:solidFill>
                  <a:schemeClr val="bg1"/>
                </a:solidFill>
                <a:effectLst/>
                <a:latin typeface="Papyrus" panose="03070502060502030205" pitchFamily="66" charset="0"/>
              </a:rPr>
              <a:t>Understanding Words and Phrases</a:t>
            </a:r>
            <a:endParaRPr lang="en-US" sz="3600" b="1" dirty="0">
              <a:solidFill>
                <a:schemeClr val="bg1"/>
              </a:solidFill>
              <a:latin typeface="Papyrus" panose="03070502060502030205" pitchFamily="66" charset="0"/>
            </a:endParaRPr>
          </a:p>
        </p:txBody>
      </p:sp>
      <p:sp>
        <p:nvSpPr>
          <p:cNvPr id="2" name="Rectangle 1"/>
          <p:cNvSpPr/>
          <p:nvPr/>
        </p:nvSpPr>
        <p:spPr>
          <a:xfrm>
            <a:off x="413440" y="5326443"/>
            <a:ext cx="5205740" cy="1477328"/>
          </a:xfrm>
          <a:prstGeom prst="rect">
            <a:avLst/>
          </a:prstGeom>
        </p:spPr>
        <p:txBody>
          <a:bodyPr wrap="square">
            <a:spAutoFit/>
          </a:bodyPr>
          <a:lstStyle/>
          <a:p>
            <a:r>
              <a:rPr lang="en-US" b="0" i="1" dirty="0" err="1">
                <a:solidFill>
                  <a:schemeClr val="bg1"/>
                </a:solidFill>
                <a:effectLst/>
              </a:rPr>
              <a:t>priestcrafts</a:t>
            </a:r>
            <a:r>
              <a:rPr lang="en-US" b="0" i="0" dirty="0">
                <a:solidFill>
                  <a:schemeClr val="bg1"/>
                </a:solidFill>
                <a:effectLst/>
              </a:rPr>
              <a:t> = “gain and praise of the world” rather than the welfare of God’s people. </a:t>
            </a:r>
          </a:p>
          <a:p>
            <a:r>
              <a:rPr lang="en-US" dirty="0">
                <a:solidFill>
                  <a:schemeClr val="bg1"/>
                </a:solidFill>
              </a:rPr>
              <a:t>Those who were guilty of </a:t>
            </a:r>
            <a:r>
              <a:rPr lang="en-US" dirty="0" err="1">
                <a:solidFill>
                  <a:schemeClr val="bg1"/>
                </a:solidFill>
              </a:rPr>
              <a:t>priestcrafts</a:t>
            </a:r>
            <a:r>
              <a:rPr lang="en-US" dirty="0">
                <a:solidFill>
                  <a:schemeClr val="bg1"/>
                </a:solidFill>
              </a:rPr>
              <a:t> were primarily wicked religious leaders among the Jews who were leading people astray</a:t>
            </a:r>
          </a:p>
        </p:txBody>
      </p:sp>
      <p:sp>
        <p:nvSpPr>
          <p:cNvPr id="3" name="Rectangle 2"/>
          <p:cNvSpPr/>
          <p:nvPr/>
        </p:nvSpPr>
        <p:spPr>
          <a:xfrm>
            <a:off x="7813138" y="800169"/>
            <a:ext cx="3358836" cy="2862322"/>
          </a:xfrm>
          <a:prstGeom prst="rect">
            <a:avLst/>
          </a:prstGeom>
        </p:spPr>
        <p:txBody>
          <a:bodyPr wrap="square">
            <a:spAutoFit/>
          </a:bodyPr>
          <a:lstStyle/>
          <a:p>
            <a:r>
              <a:rPr lang="en-US" b="0" i="0" dirty="0">
                <a:solidFill>
                  <a:srgbClr val="FFFF00"/>
                </a:solidFill>
                <a:effectLst/>
                <a:latin typeface="Palatino"/>
              </a:rPr>
              <a:t>Woe unto you, </a:t>
            </a:r>
            <a:r>
              <a:rPr lang="en-US" b="0" i="1" dirty="0">
                <a:solidFill>
                  <a:srgbClr val="FFFF00"/>
                </a:solidFill>
                <a:effectLst/>
                <a:latin typeface="Palatino"/>
              </a:rPr>
              <a:t>ye</a:t>
            </a:r>
            <a:r>
              <a:rPr lang="en-US" b="0" i="0" dirty="0">
                <a:solidFill>
                  <a:srgbClr val="FFFF00"/>
                </a:solidFill>
                <a:effectLst/>
                <a:latin typeface="Palatino"/>
              </a:rPr>
              <a:t> blind guides, which say, Whosoever shall swear by the temple, it is nothing; but whosoever shall swear by the gold of the temple, he is a debtor!</a:t>
            </a:r>
          </a:p>
          <a:p>
            <a:endParaRPr lang="en-US" b="0" i="0" dirty="0">
              <a:solidFill>
                <a:srgbClr val="FFFF00"/>
              </a:solidFill>
              <a:effectLst/>
              <a:latin typeface="Palatino"/>
            </a:endParaRPr>
          </a:p>
          <a:p>
            <a:r>
              <a:rPr lang="en-US" i="1" dirty="0">
                <a:solidFill>
                  <a:srgbClr val="FFFF00"/>
                </a:solidFill>
              </a:rPr>
              <a:t>Ye</a:t>
            </a:r>
            <a:r>
              <a:rPr lang="en-US" dirty="0">
                <a:solidFill>
                  <a:srgbClr val="FFFF00"/>
                </a:solidFill>
              </a:rPr>
              <a:t> blind guides, which strain at a gnat, and swallow a camel.</a:t>
            </a:r>
          </a:p>
          <a:p>
            <a:r>
              <a:rPr lang="en-US" dirty="0">
                <a:solidFill>
                  <a:srgbClr val="FFFF00"/>
                </a:solidFill>
              </a:rPr>
              <a:t>Matthew 23:16,24</a:t>
            </a:r>
          </a:p>
        </p:txBody>
      </p:sp>
      <p:sp>
        <p:nvSpPr>
          <p:cNvPr id="11" name="Rectangle 10"/>
          <p:cNvSpPr/>
          <p:nvPr/>
        </p:nvSpPr>
        <p:spPr>
          <a:xfrm>
            <a:off x="6438519" y="5142123"/>
            <a:ext cx="5620697" cy="1477328"/>
          </a:xfrm>
          <a:prstGeom prst="rect">
            <a:avLst/>
          </a:prstGeom>
        </p:spPr>
        <p:txBody>
          <a:bodyPr wrap="square">
            <a:spAutoFit/>
          </a:bodyPr>
          <a:lstStyle/>
          <a:p>
            <a:r>
              <a:rPr lang="en-US" dirty="0">
                <a:solidFill>
                  <a:schemeClr val="bg1"/>
                </a:solidFill>
              </a:rPr>
              <a:t>Jesus described these Jewish religious leaders during His ministry = the Pharisees had missed the spirit of the law. They didn't know which was more important the gold of the temple or the temple itself. Was it the gift on the altar or the altar itself which was important? (1)</a:t>
            </a:r>
          </a:p>
        </p:txBody>
      </p:sp>
      <p:pic>
        <p:nvPicPr>
          <p:cNvPr id="5122" name="Picture 2" descr="https://www.lds.org/bc/content/shared/content/images/gospel-library/manual/154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1651" y="4180967"/>
            <a:ext cx="1534119" cy="11454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age.slidesharecdn.com/rbs-100222191942-phpapp02/95/residential-bible-school-apologetics-basic-beliefs-42-728.jpg?cb=1303469532"/>
          <p:cNvPicPr>
            <a:picLocks noChangeAspect="1" noChangeArrowheads="1"/>
          </p:cNvPicPr>
          <p:nvPr/>
        </p:nvPicPr>
        <p:blipFill rotWithShape="1">
          <a:blip r:embed="rId4">
            <a:extLst>
              <a:ext uri="{28A0092B-C50C-407E-A947-70E740481C1C}">
                <a14:useLocalDpi xmlns:a14="http://schemas.microsoft.com/office/drawing/2010/main" val="0"/>
              </a:ext>
            </a:extLst>
          </a:blip>
          <a:srcRect r="14767" b="52106"/>
          <a:stretch/>
        </p:blipFill>
        <p:spPr bwMode="auto">
          <a:xfrm>
            <a:off x="7420147" y="3736210"/>
            <a:ext cx="2970883" cy="125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5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122"/>
                                        </p:tgtEl>
                                      </p:cBhvr>
                                    </p:animEffect>
                                    <p:set>
                                      <p:cBhvr>
                                        <p:cTn id="18" dur="1" fill="hold">
                                          <p:stCondLst>
                                            <p:cond delay="499"/>
                                          </p:stCondLst>
                                        </p:cTn>
                                        <p:tgtEl>
                                          <p:spTgt spid="512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 grpId="1"/>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33194" y="123652"/>
            <a:ext cx="12158805" cy="646331"/>
          </a:xfrm>
          <a:prstGeom prst="rect">
            <a:avLst/>
          </a:prstGeom>
        </p:spPr>
        <p:txBody>
          <a:bodyPr wrap="square">
            <a:spAutoFit/>
          </a:bodyPr>
          <a:lstStyle/>
          <a:p>
            <a:pPr algn="ctr"/>
            <a:r>
              <a:rPr lang="en-US" sz="3600" b="1" i="0" dirty="0">
                <a:solidFill>
                  <a:schemeClr val="bg1"/>
                </a:solidFill>
                <a:effectLst/>
                <a:latin typeface="Papyrus" panose="03070502060502030205" pitchFamily="66" charset="0"/>
              </a:rPr>
              <a:t>Understanding the Whole Picture</a:t>
            </a:r>
            <a:endParaRPr lang="en-US" sz="3600" b="1" dirty="0">
              <a:solidFill>
                <a:schemeClr val="bg1"/>
              </a:solidFill>
              <a:latin typeface="Papyrus" panose="03070502060502030205" pitchFamily="66" charset="0"/>
            </a:endParaRPr>
          </a:p>
        </p:txBody>
      </p:sp>
      <p:sp>
        <p:nvSpPr>
          <p:cNvPr id="3" name="Rectangle 2"/>
          <p:cNvSpPr/>
          <p:nvPr/>
        </p:nvSpPr>
        <p:spPr>
          <a:xfrm>
            <a:off x="206720" y="769983"/>
            <a:ext cx="11778559" cy="544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199176" y="769983"/>
            <a:ext cx="11832879" cy="5476908"/>
          </a:xfrm>
          <a:prstGeom prst="frame">
            <a:avLst>
              <a:gd name="adj1" fmla="val 324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3846213" y="1244158"/>
            <a:ext cx="4499572" cy="44995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91933" y="3244334"/>
            <a:ext cx="1608133" cy="369332"/>
          </a:xfrm>
          <a:prstGeom prst="rect">
            <a:avLst/>
          </a:prstGeom>
        </p:spPr>
        <p:txBody>
          <a:bodyPr wrap="none">
            <a:spAutoFit/>
          </a:bodyPr>
          <a:lstStyle/>
          <a:p>
            <a:r>
              <a:rPr lang="en-US" b="0" i="1" dirty="0">
                <a:solidFill>
                  <a:srgbClr val="333333"/>
                </a:solidFill>
                <a:effectLst/>
                <a:latin typeface="Open Sans"/>
              </a:rPr>
              <a:t>Law of Moses</a:t>
            </a:r>
            <a:endParaRPr lang="en-US" dirty="0"/>
          </a:p>
        </p:txBody>
      </p:sp>
      <p:sp>
        <p:nvSpPr>
          <p:cNvPr id="15" name="Oval 14"/>
          <p:cNvSpPr/>
          <p:nvPr/>
        </p:nvSpPr>
        <p:spPr>
          <a:xfrm>
            <a:off x="4598405" y="1926778"/>
            <a:ext cx="2995188" cy="299518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42001" y="5029060"/>
            <a:ext cx="1107996" cy="369332"/>
          </a:xfrm>
          <a:prstGeom prst="rect">
            <a:avLst/>
          </a:prstGeom>
        </p:spPr>
        <p:txBody>
          <a:bodyPr wrap="none">
            <a:spAutoFit/>
          </a:bodyPr>
          <a:lstStyle/>
          <a:p>
            <a:r>
              <a:rPr lang="en-US" b="0" i="1" dirty="0">
                <a:solidFill>
                  <a:srgbClr val="333333"/>
                </a:solidFill>
                <a:effectLst/>
                <a:latin typeface="Open Sans"/>
              </a:rPr>
              <a:t>Oral Law</a:t>
            </a:r>
            <a:endParaRPr lang="en-US" dirty="0"/>
          </a:p>
        </p:txBody>
      </p:sp>
      <p:sp>
        <p:nvSpPr>
          <p:cNvPr id="13" name="Rectangle 12"/>
          <p:cNvSpPr/>
          <p:nvPr/>
        </p:nvSpPr>
        <p:spPr>
          <a:xfrm>
            <a:off x="695790" y="1577712"/>
            <a:ext cx="3008768" cy="3693319"/>
          </a:xfrm>
          <a:prstGeom prst="rect">
            <a:avLst/>
          </a:prstGeom>
        </p:spPr>
        <p:txBody>
          <a:bodyPr wrap="square">
            <a:spAutoFit/>
          </a:bodyPr>
          <a:lstStyle/>
          <a:p>
            <a:r>
              <a:rPr lang="en-US" dirty="0">
                <a:solidFill>
                  <a:srgbClr val="333333"/>
                </a:solidFill>
                <a:latin typeface="Open Sans"/>
              </a:rPr>
              <a:t>I</a:t>
            </a:r>
            <a:r>
              <a:rPr lang="en-US" b="0" i="0" dirty="0">
                <a:solidFill>
                  <a:srgbClr val="333333"/>
                </a:solidFill>
                <a:effectLst/>
                <a:latin typeface="Open Sans"/>
              </a:rPr>
              <a:t>n the absence of prophets, Jewish teachers and leaders added their own rules and interpretations to the law. </a:t>
            </a:r>
          </a:p>
          <a:p>
            <a:endParaRPr lang="en-US" dirty="0">
              <a:solidFill>
                <a:srgbClr val="333333"/>
              </a:solidFill>
              <a:latin typeface="Open Sans"/>
            </a:endParaRPr>
          </a:p>
          <a:p>
            <a:r>
              <a:rPr lang="en-US" b="0" i="0" dirty="0">
                <a:solidFill>
                  <a:srgbClr val="333333"/>
                </a:solidFill>
                <a:effectLst/>
                <a:latin typeface="Open Sans"/>
              </a:rPr>
              <a:t>Known variously as the oral law, oral tradition, or the traditions of the elders, these added rules and interpretations were intended to prevent violation of God’s law.</a:t>
            </a:r>
            <a:endParaRPr lang="en-US" dirty="0"/>
          </a:p>
        </p:txBody>
      </p:sp>
      <p:pic>
        <p:nvPicPr>
          <p:cNvPr id="6146" name="Picture 2" descr="http://img.wonderhowto.com/img/68/36/63475662403333/0/tie-bowline-knot-with-one-hand.1280x6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47" r="26722" b="-436"/>
          <a:stretch/>
        </p:blipFill>
        <p:spPr bwMode="auto">
          <a:xfrm>
            <a:off x="10385093" y="1181773"/>
            <a:ext cx="1229380" cy="13055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487440" y="3015808"/>
            <a:ext cx="3318279" cy="2585323"/>
          </a:xfrm>
          <a:prstGeom prst="rect">
            <a:avLst/>
          </a:prstGeom>
        </p:spPr>
        <p:txBody>
          <a:bodyPr wrap="square">
            <a:spAutoFit/>
          </a:bodyPr>
          <a:lstStyle/>
          <a:p>
            <a:r>
              <a:rPr lang="en-US" dirty="0">
                <a:solidFill>
                  <a:srgbClr val="333333"/>
                </a:solidFill>
                <a:latin typeface="Open Sans"/>
              </a:rPr>
              <a:t>A</a:t>
            </a:r>
            <a:r>
              <a:rPr lang="en-US" b="0" i="0" dirty="0">
                <a:solidFill>
                  <a:srgbClr val="333333"/>
                </a:solidFill>
                <a:effectLst/>
                <a:latin typeface="Open Sans"/>
              </a:rPr>
              <a:t>ccording to the oral law, it was forbidden to untie a knot with both hands on the Sabbath. Doing so was considered work and thus a violation of the Sabbath day. </a:t>
            </a:r>
          </a:p>
          <a:p>
            <a:endParaRPr lang="en-US" dirty="0">
              <a:solidFill>
                <a:srgbClr val="333333"/>
              </a:solidFill>
              <a:latin typeface="Open Sans"/>
            </a:endParaRPr>
          </a:p>
          <a:p>
            <a:r>
              <a:rPr lang="en-US" b="0" i="0" dirty="0">
                <a:solidFill>
                  <a:srgbClr val="333333"/>
                </a:solidFill>
                <a:effectLst/>
                <a:latin typeface="Open Sans"/>
              </a:rPr>
              <a:t>However, untying a knot with only one hand was permitted.</a:t>
            </a:r>
            <a:endParaRPr lang="en-US" dirty="0"/>
          </a:p>
        </p:txBody>
      </p:sp>
      <p:pic>
        <p:nvPicPr>
          <p:cNvPr id="6148" name="Picture 4" descr="http://pad2.whstatic.com/images/thumb/e/e1/Tie-a-Knot-Step-1-preview-Version-2.jpg/aid321405-728px-Tie-a-Knot-Step-1-preview-Versio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35" b="6554"/>
          <a:stretch/>
        </p:blipFill>
        <p:spPr bwMode="auto">
          <a:xfrm>
            <a:off x="8137555" y="1256559"/>
            <a:ext cx="2081556" cy="115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animBg="1"/>
      <p:bldP spid="16"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6" name="Rectangle 5"/>
          <p:cNvSpPr/>
          <p:nvPr/>
        </p:nvSpPr>
        <p:spPr>
          <a:xfrm>
            <a:off x="4371189" y="654515"/>
            <a:ext cx="4501207" cy="5262979"/>
          </a:xfrm>
          <a:prstGeom prst="rect">
            <a:avLst/>
          </a:prstGeom>
        </p:spPr>
        <p:txBody>
          <a:bodyPr wrap="square">
            <a:spAutoFit/>
          </a:bodyPr>
          <a:lstStyle/>
          <a:p>
            <a:r>
              <a:rPr lang="en-US" sz="2400" dirty="0">
                <a:solidFill>
                  <a:schemeClr val="bg1"/>
                </a:solidFill>
              </a:rPr>
              <a:t>“They took the plain and simple things of pure religion and added to them a host of their own interpretations; they embellished them with added rites and performances; and they took a happy, joyous way of worship and turned it into a restrictive, curtailing, depressive system of rituals and performances. </a:t>
            </a:r>
          </a:p>
          <a:p>
            <a:endParaRPr lang="en-US" sz="2400" dirty="0">
              <a:solidFill>
                <a:schemeClr val="bg1"/>
              </a:solidFill>
            </a:endParaRPr>
          </a:p>
          <a:p>
            <a:r>
              <a:rPr lang="en-US" sz="2400" dirty="0">
                <a:solidFill>
                  <a:schemeClr val="bg1"/>
                </a:solidFill>
              </a:rPr>
              <a:t>The living spirit of the Lord’s law became in their hands the dead letter of Jewish ritualism.”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681" y="1437425"/>
            <a:ext cx="1999195" cy="2790543"/>
          </a:xfrm>
          <a:prstGeom prst="rect">
            <a:avLst/>
          </a:prstGeom>
        </p:spPr>
      </p:pic>
      <p:pic>
        <p:nvPicPr>
          <p:cNvPr id="2050" name="Picture 2" descr="http://www.lovegodloveneighbor.com/wp-content/uploads/2013/08/pharis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22" y="1654551"/>
            <a:ext cx="4002269" cy="304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1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33194" y="123652"/>
            <a:ext cx="12158805" cy="646331"/>
          </a:xfrm>
          <a:prstGeom prst="rect">
            <a:avLst/>
          </a:prstGeom>
        </p:spPr>
        <p:txBody>
          <a:bodyPr wrap="square">
            <a:spAutoFit/>
          </a:bodyPr>
          <a:lstStyle/>
          <a:p>
            <a:pPr algn="ctr"/>
            <a:r>
              <a:rPr lang="en-US" sz="3600" b="1" i="0" dirty="0">
                <a:solidFill>
                  <a:schemeClr val="bg1"/>
                </a:solidFill>
                <a:effectLst/>
                <a:latin typeface="Papyrus" panose="03070502060502030205" pitchFamily="66" charset="0"/>
              </a:rPr>
              <a:t>Apostasy in the Midst</a:t>
            </a:r>
            <a:endParaRPr lang="en-US" sz="3600" b="1" dirty="0">
              <a:solidFill>
                <a:schemeClr val="bg1"/>
              </a:solidFill>
              <a:latin typeface="Papyrus" panose="03070502060502030205" pitchFamily="66" charset="0"/>
            </a:endParaRPr>
          </a:p>
        </p:txBody>
      </p:sp>
      <p:sp>
        <p:nvSpPr>
          <p:cNvPr id="13" name="Rectangle 12"/>
          <p:cNvSpPr/>
          <p:nvPr/>
        </p:nvSpPr>
        <p:spPr>
          <a:xfrm>
            <a:off x="271379" y="1291160"/>
            <a:ext cx="4941577" cy="1631216"/>
          </a:xfrm>
          <a:prstGeom prst="rect">
            <a:avLst/>
          </a:prstGeom>
        </p:spPr>
        <p:txBody>
          <a:bodyPr wrap="square">
            <a:spAutoFit/>
          </a:bodyPr>
          <a:lstStyle/>
          <a:p>
            <a:r>
              <a:rPr lang="en-US" sz="2000" dirty="0">
                <a:solidFill>
                  <a:schemeClr val="bg1"/>
                </a:solidFill>
              </a:rPr>
              <a:t>Although the authority and ordinances of the Aaronic Priesthood continued among them, many of the Jews had fallen away from the true practice of their religion as revealed by God to Moses.</a:t>
            </a:r>
          </a:p>
        </p:txBody>
      </p:sp>
      <p:sp>
        <p:nvSpPr>
          <p:cNvPr id="2" name="Rectangle 1"/>
          <p:cNvSpPr/>
          <p:nvPr/>
        </p:nvSpPr>
        <p:spPr>
          <a:xfrm>
            <a:off x="7328130" y="1967332"/>
            <a:ext cx="4613925" cy="4401205"/>
          </a:xfrm>
          <a:prstGeom prst="rect">
            <a:avLst/>
          </a:prstGeom>
        </p:spPr>
        <p:txBody>
          <a:bodyPr wrap="square">
            <a:spAutoFit/>
          </a:bodyPr>
          <a:lstStyle/>
          <a:p>
            <a:r>
              <a:rPr lang="en-US" sz="2000" b="0" i="1" dirty="0">
                <a:solidFill>
                  <a:srgbClr val="FFFF00"/>
                </a:solidFill>
                <a:effectLst/>
              </a:rPr>
              <a:t>And the lesser priesthood continued, which priesthood </a:t>
            </a:r>
            <a:r>
              <a:rPr lang="en-US" sz="2000" b="0" i="1" dirty="0" err="1">
                <a:solidFill>
                  <a:srgbClr val="FFFF00"/>
                </a:solidFill>
                <a:effectLst/>
              </a:rPr>
              <a:t>holdeth</a:t>
            </a:r>
            <a:r>
              <a:rPr lang="en-US" sz="2000" b="0" i="1" dirty="0">
                <a:solidFill>
                  <a:srgbClr val="FFFF00"/>
                </a:solidFill>
                <a:effectLst/>
              </a:rPr>
              <a:t> the key of the ministering of angels and the preparatory gospel;</a:t>
            </a:r>
          </a:p>
          <a:p>
            <a:endParaRPr lang="en-US" sz="2000" i="1" dirty="0">
              <a:solidFill>
                <a:srgbClr val="FFFF00"/>
              </a:solidFill>
            </a:endParaRPr>
          </a:p>
          <a:p>
            <a:r>
              <a:rPr lang="en-US" sz="2000" i="1" dirty="0">
                <a:solidFill>
                  <a:srgbClr val="FFFF00"/>
                </a:solidFill>
              </a:rPr>
              <a:t>For he was baptized while he was yet in his childhood, and was ordained by the angel of God at the time he was eight days old unto this power, to overthrow the kingdom of the Jews, and to make straight the way of the Lord before the face of his people, to prepare them for the coming of the Lord, in whose hand is given all power.</a:t>
            </a:r>
            <a:endParaRPr lang="en-US" sz="2000" b="0" i="1" dirty="0">
              <a:solidFill>
                <a:srgbClr val="FFFF00"/>
              </a:solidFill>
              <a:effectLst/>
            </a:endParaRPr>
          </a:p>
          <a:p>
            <a:r>
              <a:rPr lang="en-US" sz="2000" i="1" dirty="0">
                <a:solidFill>
                  <a:srgbClr val="FFFF00"/>
                </a:solidFill>
              </a:rPr>
              <a:t>D&amp;C 84:26, 28</a:t>
            </a:r>
          </a:p>
        </p:txBody>
      </p:sp>
      <p:sp>
        <p:nvSpPr>
          <p:cNvPr id="6" name="Rectangle 5"/>
          <p:cNvSpPr/>
          <p:nvPr/>
        </p:nvSpPr>
        <p:spPr>
          <a:xfrm>
            <a:off x="3262413" y="680414"/>
            <a:ext cx="6096000" cy="369332"/>
          </a:xfrm>
          <a:prstGeom prst="rect">
            <a:avLst/>
          </a:prstGeom>
        </p:spPr>
        <p:txBody>
          <a:bodyPr>
            <a:spAutoFit/>
          </a:bodyPr>
          <a:lstStyle/>
          <a:p>
            <a:pPr algn="ctr"/>
            <a:r>
              <a:rPr lang="en-US" dirty="0">
                <a:solidFill>
                  <a:schemeClr val="bg1"/>
                </a:solidFill>
              </a:rPr>
              <a:t>The Jews in Jesus’s day were in a state of apostasy</a:t>
            </a:r>
          </a:p>
        </p:txBody>
      </p:sp>
      <p:pic>
        <p:nvPicPr>
          <p:cNvPr id="8194" name="Picture 2" descr="http://4.bp.blogspot.com/-pw3sn5gUdj4/VXKA5EeIstI/AAAAAAAAI38/0Iz9v7bF6k0/s1600/52_jesus-heals-a-lame-man-on-the-sabbath_1800x1200_300dpi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167" y="2765077"/>
            <a:ext cx="4427773" cy="286698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240200" y="5921864"/>
            <a:ext cx="6096000" cy="707886"/>
          </a:xfrm>
          <a:prstGeom prst="rect">
            <a:avLst/>
          </a:prstGeom>
        </p:spPr>
        <p:txBody>
          <a:bodyPr>
            <a:spAutoFit/>
          </a:bodyPr>
          <a:lstStyle/>
          <a:p>
            <a:pPr algn="ctr"/>
            <a:r>
              <a:rPr lang="en-US" sz="2000" dirty="0">
                <a:solidFill>
                  <a:schemeClr val="bg1"/>
                </a:solidFill>
              </a:rPr>
              <a:t>The tradition of the elders had gained priority over pure religion and the written word of God.</a:t>
            </a:r>
          </a:p>
        </p:txBody>
      </p:sp>
    </p:spTree>
    <p:extLst>
      <p:ext uri="{BB962C8B-B14F-4D97-AF65-F5344CB8AC3E}">
        <p14:creationId xmlns:p14="http://schemas.microsoft.com/office/powerpoint/2010/main" val="9568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33194" y="123652"/>
            <a:ext cx="12158805" cy="646331"/>
          </a:xfrm>
          <a:prstGeom prst="rect">
            <a:avLst/>
          </a:prstGeom>
        </p:spPr>
        <p:txBody>
          <a:bodyPr wrap="square">
            <a:spAutoFit/>
          </a:bodyPr>
          <a:lstStyle/>
          <a:p>
            <a:pPr algn="ctr"/>
            <a:r>
              <a:rPr lang="en-US" sz="3600" b="1" i="0" dirty="0">
                <a:solidFill>
                  <a:schemeClr val="bg1"/>
                </a:solidFill>
                <a:effectLst/>
                <a:latin typeface="Papyrus" panose="03070502060502030205" pitchFamily="66" charset="0"/>
              </a:rPr>
              <a:t>Pharisees</a:t>
            </a:r>
            <a:endParaRPr lang="en-US" sz="3600" b="1" dirty="0">
              <a:solidFill>
                <a:schemeClr val="bg1"/>
              </a:solidFill>
              <a:latin typeface="Papyrus" panose="03070502060502030205" pitchFamily="66" charset="0"/>
            </a:endParaRPr>
          </a:p>
        </p:txBody>
      </p:sp>
      <p:sp>
        <p:nvSpPr>
          <p:cNvPr id="13" name="Rectangle 12"/>
          <p:cNvSpPr/>
          <p:nvPr/>
        </p:nvSpPr>
        <p:spPr>
          <a:xfrm>
            <a:off x="450993" y="2003436"/>
            <a:ext cx="5465392" cy="1015663"/>
          </a:xfrm>
          <a:prstGeom prst="rect">
            <a:avLst/>
          </a:prstGeom>
        </p:spPr>
        <p:txBody>
          <a:bodyPr wrap="square">
            <a:spAutoFit/>
          </a:bodyPr>
          <a:lstStyle/>
          <a:p>
            <a:r>
              <a:rPr lang="en-US" sz="2000" i="1" dirty="0">
                <a:solidFill>
                  <a:srgbClr val="FFFF00"/>
                </a:solidFill>
              </a:rPr>
              <a:t>Then the Pharisees went out, and held a council against him, how they might destroy him.</a:t>
            </a:r>
          </a:p>
          <a:p>
            <a:r>
              <a:rPr lang="en-US" sz="2000" i="1" dirty="0">
                <a:solidFill>
                  <a:srgbClr val="FFFF00"/>
                </a:solidFill>
              </a:rPr>
              <a:t>Matthew 12:14</a:t>
            </a:r>
          </a:p>
        </p:txBody>
      </p:sp>
      <p:sp>
        <p:nvSpPr>
          <p:cNvPr id="18" name="Rectangle 17"/>
          <p:cNvSpPr/>
          <p:nvPr/>
        </p:nvSpPr>
        <p:spPr>
          <a:xfrm>
            <a:off x="6390300" y="4322929"/>
            <a:ext cx="4778057" cy="1569660"/>
          </a:xfrm>
          <a:prstGeom prst="rect">
            <a:avLst/>
          </a:prstGeom>
        </p:spPr>
        <p:txBody>
          <a:bodyPr wrap="square">
            <a:spAutoFit/>
          </a:bodyPr>
          <a:lstStyle/>
          <a:p>
            <a:r>
              <a:rPr lang="en-US" sz="2400" dirty="0">
                <a:solidFill>
                  <a:schemeClr val="bg1"/>
                </a:solidFill>
              </a:rPr>
              <a:t>In addition to apostate Jewish traditions, other false philosophies influenced people’s rejection of Jesus Christ after His Resurrection.</a:t>
            </a:r>
          </a:p>
        </p:txBody>
      </p:sp>
      <p:pic>
        <p:nvPicPr>
          <p:cNvPr id="9218" name="Picture 2" descr="http://www.jewishrootsofchristianity.ca/wp-content/uploads/2015/06/Pharise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035" y="3169043"/>
            <a:ext cx="4030673" cy="34930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16385" y="865080"/>
            <a:ext cx="6096000" cy="2031325"/>
          </a:xfrm>
          <a:prstGeom prst="rect">
            <a:avLst/>
          </a:prstGeom>
        </p:spPr>
        <p:txBody>
          <a:bodyPr>
            <a:spAutoFit/>
          </a:bodyPr>
          <a:lstStyle/>
          <a:p>
            <a:r>
              <a:rPr lang="en-US" b="1" i="0" dirty="0">
                <a:solidFill>
                  <a:schemeClr val="bg1"/>
                </a:solidFill>
                <a:effectLst/>
                <a:latin typeface="Abadi" panose="020B0604020104020204" pitchFamily="34" charset="0"/>
              </a:rPr>
              <a:t>There was a group in Jesus’ day that Jesus focused His harshest critiques, warnings, and teachings on.</a:t>
            </a:r>
          </a:p>
          <a:p>
            <a:endParaRPr lang="en-US" b="1" dirty="0">
              <a:solidFill>
                <a:schemeClr val="bg1"/>
              </a:solidFill>
              <a:latin typeface="Abadi" panose="020B0604020104020204" pitchFamily="34" charset="0"/>
            </a:endParaRPr>
          </a:p>
          <a:p>
            <a:r>
              <a:rPr lang="en-US" b="1" i="0" dirty="0">
                <a:solidFill>
                  <a:schemeClr val="bg1"/>
                </a:solidFill>
                <a:effectLst/>
                <a:latin typeface="Abadi" panose="020B0604020104020204" pitchFamily="34" charset="0"/>
              </a:rPr>
              <a:t>This group knew God’s Law inside and out, were the most religiously educated, adhered to strict standards and ethics and codes, and were the religious elite of the day. They liked to cast stones and condemn. (3)</a:t>
            </a:r>
            <a:endParaRPr lang="en-US" b="1" dirty="0">
              <a:solidFill>
                <a:schemeClr val="bg1"/>
              </a:solidFill>
            </a:endParaRPr>
          </a:p>
        </p:txBody>
      </p:sp>
    </p:spTree>
    <p:extLst>
      <p:ext uri="{BB962C8B-B14F-4D97-AF65-F5344CB8AC3E}">
        <p14:creationId xmlns:p14="http://schemas.microsoft.com/office/powerpoint/2010/main" val="49780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74" t="1239" r="83348" b="6214"/>
          <a:stretch/>
        </p:blipFill>
        <p:spPr>
          <a:xfrm>
            <a:off x="0" y="0"/>
            <a:ext cx="12192000" cy="6858000"/>
          </a:xfrm>
          <a:prstGeom prst="rect">
            <a:avLst/>
          </a:prstGeom>
        </p:spPr>
      </p:pic>
      <p:sp>
        <p:nvSpPr>
          <p:cNvPr id="5" name="Rectangle 4"/>
          <p:cNvSpPr/>
          <p:nvPr/>
        </p:nvSpPr>
        <p:spPr>
          <a:xfrm>
            <a:off x="33194" y="123652"/>
            <a:ext cx="12158805" cy="646331"/>
          </a:xfrm>
          <a:prstGeom prst="rect">
            <a:avLst/>
          </a:prstGeom>
        </p:spPr>
        <p:txBody>
          <a:bodyPr wrap="square">
            <a:spAutoFit/>
          </a:bodyPr>
          <a:lstStyle/>
          <a:p>
            <a:pPr algn="ctr"/>
            <a:r>
              <a:rPr lang="en-US" sz="3600" b="1" i="0" dirty="0">
                <a:solidFill>
                  <a:schemeClr val="bg1"/>
                </a:solidFill>
                <a:effectLst/>
                <a:latin typeface="Papyrus" panose="03070502060502030205" pitchFamily="66" charset="0"/>
              </a:rPr>
              <a:t>New Testament Times</a:t>
            </a:r>
            <a:endParaRPr lang="en-US" sz="3600" b="1" dirty="0">
              <a:solidFill>
                <a:schemeClr val="bg1"/>
              </a:solidFill>
              <a:latin typeface="Papyrus" panose="03070502060502030205" pitchFamily="66" charset="0"/>
            </a:endParaRPr>
          </a:p>
        </p:txBody>
      </p:sp>
      <p:sp>
        <p:nvSpPr>
          <p:cNvPr id="18" name="Rectangle 17"/>
          <p:cNvSpPr/>
          <p:nvPr/>
        </p:nvSpPr>
        <p:spPr>
          <a:xfrm>
            <a:off x="2960916" y="631413"/>
            <a:ext cx="6486850" cy="646331"/>
          </a:xfrm>
          <a:prstGeom prst="rect">
            <a:avLst/>
          </a:prstGeom>
        </p:spPr>
        <p:txBody>
          <a:bodyPr wrap="square">
            <a:spAutoFit/>
          </a:bodyPr>
          <a:lstStyle/>
          <a:p>
            <a:pPr algn="ctr"/>
            <a:r>
              <a:rPr lang="en-US" dirty="0">
                <a:solidFill>
                  <a:schemeClr val="bg1"/>
                </a:solidFill>
              </a:rPr>
              <a:t>Except for one period of independence, by New Testament times the Jews had lived as a conquered people for over 500 years.</a:t>
            </a:r>
          </a:p>
        </p:txBody>
      </p:sp>
      <p:sp>
        <p:nvSpPr>
          <p:cNvPr id="8" name="Rectangle 7"/>
          <p:cNvSpPr/>
          <p:nvPr/>
        </p:nvSpPr>
        <p:spPr>
          <a:xfrm>
            <a:off x="1918788" y="5271189"/>
            <a:ext cx="7773171" cy="1384995"/>
          </a:xfrm>
          <a:prstGeom prst="rect">
            <a:avLst/>
          </a:prstGeom>
        </p:spPr>
        <p:txBody>
          <a:bodyPr wrap="square">
            <a:spAutoFit/>
          </a:bodyPr>
          <a:lstStyle/>
          <a:p>
            <a:pPr algn="ctr"/>
            <a:r>
              <a:rPr lang="en-US" sz="2800" dirty="0">
                <a:solidFill>
                  <a:schemeClr val="bg1"/>
                </a:solidFill>
              </a:rPr>
              <a:t>Because many Jews expected a Messiah who would deliver them from foreign rule, they rejected Jesus Christ as their Savior.</a:t>
            </a:r>
          </a:p>
        </p:txBody>
      </p:sp>
      <p:cxnSp>
        <p:nvCxnSpPr>
          <p:cNvPr id="11" name="Straight Connector 10"/>
          <p:cNvCxnSpPr/>
          <p:nvPr/>
        </p:nvCxnSpPr>
        <p:spPr>
          <a:xfrm>
            <a:off x="0" y="1942473"/>
            <a:ext cx="12191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217" name="Group 9216"/>
          <p:cNvGrpSpPr/>
          <p:nvPr/>
        </p:nvGrpSpPr>
        <p:grpSpPr>
          <a:xfrm>
            <a:off x="1918788" y="1465016"/>
            <a:ext cx="2754085" cy="3219269"/>
            <a:chOff x="341365" y="1469543"/>
            <a:chExt cx="2754085" cy="3219269"/>
          </a:xfrm>
        </p:grpSpPr>
        <p:sp>
          <p:nvSpPr>
            <p:cNvPr id="2" name="Rectangle 1"/>
            <p:cNvSpPr/>
            <p:nvPr/>
          </p:nvSpPr>
          <p:spPr>
            <a:xfrm>
              <a:off x="341365" y="3211484"/>
              <a:ext cx="2754085" cy="1477328"/>
            </a:xfrm>
            <a:prstGeom prst="rect">
              <a:avLst/>
            </a:prstGeom>
          </p:spPr>
          <p:txBody>
            <a:bodyPr wrap="square">
              <a:spAutoFit/>
            </a:bodyPr>
            <a:lstStyle/>
            <a:p>
              <a:pPr algn="ctr"/>
              <a:r>
                <a:rPr lang="en-US" dirty="0">
                  <a:solidFill>
                    <a:schemeClr val="bg1"/>
                  </a:solidFill>
                </a:rPr>
                <a:t>A revolt led by the Maccabees, a family of Jewish patriots, led to independence about 160 years before Christ’s birth. </a:t>
              </a:r>
              <a:endParaRPr lang="en-US" dirty="0"/>
            </a:p>
          </p:txBody>
        </p:sp>
        <p:cxnSp>
          <p:nvCxnSpPr>
            <p:cNvPr id="15" name="Straight Connector 14"/>
            <p:cNvCxnSpPr/>
            <p:nvPr/>
          </p:nvCxnSpPr>
          <p:spPr>
            <a:xfrm flipV="1">
              <a:off x="1567541" y="1942473"/>
              <a:ext cx="4" cy="11606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7686" y="1469543"/>
              <a:ext cx="1186543" cy="369332"/>
            </a:xfrm>
            <a:prstGeom prst="rect">
              <a:avLst/>
            </a:prstGeom>
            <a:solidFill>
              <a:srgbClr val="FFC000"/>
            </a:solidFill>
          </p:spPr>
          <p:txBody>
            <a:bodyPr wrap="square" rtlCol="0">
              <a:spAutoFit/>
            </a:bodyPr>
            <a:lstStyle/>
            <a:p>
              <a:pPr algn="ctr"/>
              <a:r>
                <a:rPr lang="en-US" dirty="0"/>
                <a:t>160 B.C.</a:t>
              </a:r>
            </a:p>
          </p:txBody>
        </p:sp>
      </p:grpSp>
      <p:grpSp>
        <p:nvGrpSpPr>
          <p:cNvPr id="23" name="Group 22"/>
          <p:cNvGrpSpPr/>
          <p:nvPr/>
        </p:nvGrpSpPr>
        <p:grpSpPr>
          <a:xfrm>
            <a:off x="4510775" y="1483752"/>
            <a:ext cx="1864181" cy="1604302"/>
            <a:chOff x="3669841" y="1456165"/>
            <a:chExt cx="1864181" cy="1604302"/>
          </a:xfrm>
        </p:grpSpPr>
        <p:sp>
          <p:nvSpPr>
            <p:cNvPr id="6" name="Rectangle 5"/>
            <p:cNvSpPr/>
            <p:nvPr/>
          </p:nvSpPr>
          <p:spPr>
            <a:xfrm>
              <a:off x="3669841" y="2414136"/>
              <a:ext cx="1864181" cy="646331"/>
            </a:xfrm>
            <a:prstGeom prst="rect">
              <a:avLst/>
            </a:prstGeom>
          </p:spPr>
          <p:txBody>
            <a:bodyPr wrap="square">
              <a:spAutoFit/>
            </a:bodyPr>
            <a:lstStyle/>
            <a:p>
              <a:pPr algn="ctr"/>
              <a:r>
                <a:rPr lang="en-US" dirty="0">
                  <a:solidFill>
                    <a:schemeClr val="bg1"/>
                  </a:solidFill>
                </a:rPr>
                <a:t>Rome conquered Israel. </a:t>
              </a:r>
              <a:endParaRPr lang="en-US" dirty="0"/>
            </a:p>
          </p:txBody>
        </p:sp>
        <p:sp>
          <p:nvSpPr>
            <p:cNvPr id="21" name="TextBox 20"/>
            <p:cNvSpPr txBox="1"/>
            <p:nvPr/>
          </p:nvSpPr>
          <p:spPr>
            <a:xfrm>
              <a:off x="3755572" y="1456165"/>
              <a:ext cx="1698171" cy="369332"/>
            </a:xfrm>
            <a:prstGeom prst="rect">
              <a:avLst/>
            </a:prstGeom>
            <a:solidFill>
              <a:srgbClr val="FFC000"/>
            </a:solidFill>
          </p:spPr>
          <p:txBody>
            <a:bodyPr wrap="square" rtlCol="0">
              <a:spAutoFit/>
            </a:bodyPr>
            <a:lstStyle/>
            <a:p>
              <a:pPr algn="ctr"/>
              <a:r>
                <a:rPr lang="en-US" dirty="0"/>
                <a:t>63 B.C.</a:t>
              </a:r>
            </a:p>
          </p:txBody>
        </p:sp>
        <p:cxnSp>
          <p:nvCxnSpPr>
            <p:cNvPr id="22" name="Straight Connector 21"/>
            <p:cNvCxnSpPr/>
            <p:nvPr/>
          </p:nvCxnSpPr>
          <p:spPr>
            <a:xfrm flipV="1">
              <a:off x="4601932" y="1918203"/>
              <a:ext cx="2725" cy="4959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16" name="Group 9215"/>
          <p:cNvGrpSpPr/>
          <p:nvPr/>
        </p:nvGrpSpPr>
        <p:grpSpPr>
          <a:xfrm>
            <a:off x="6374956" y="1465016"/>
            <a:ext cx="2623456" cy="3487853"/>
            <a:chOff x="4659085" y="1478069"/>
            <a:chExt cx="2623456" cy="3487853"/>
          </a:xfrm>
        </p:grpSpPr>
        <p:sp>
          <p:nvSpPr>
            <p:cNvPr id="24" name="TextBox 23"/>
            <p:cNvSpPr txBox="1"/>
            <p:nvPr/>
          </p:nvSpPr>
          <p:spPr>
            <a:xfrm>
              <a:off x="5098595" y="1478069"/>
              <a:ext cx="1698171" cy="369332"/>
            </a:xfrm>
            <a:prstGeom prst="rect">
              <a:avLst/>
            </a:prstGeom>
            <a:solidFill>
              <a:srgbClr val="FFC000"/>
            </a:solidFill>
          </p:spPr>
          <p:txBody>
            <a:bodyPr wrap="square" rtlCol="0">
              <a:spAutoFit/>
            </a:bodyPr>
            <a:lstStyle/>
            <a:p>
              <a:pPr algn="ctr"/>
              <a:r>
                <a:rPr lang="en-US" dirty="0"/>
                <a:t>40 B.C. </a:t>
              </a:r>
            </a:p>
          </p:txBody>
        </p:sp>
        <p:sp>
          <p:nvSpPr>
            <p:cNvPr id="25" name="Rectangle 24"/>
            <p:cNvSpPr/>
            <p:nvPr/>
          </p:nvSpPr>
          <p:spPr>
            <a:xfrm>
              <a:off x="4659085" y="3211596"/>
              <a:ext cx="2623456" cy="1754326"/>
            </a:xfrm>
            <a:prstGeom prst="rect">
              <a:avLst/>
            </a:prstGeom>
          </p:spPr>
          <p:txBody>
            <a:bodyPr wrap="square">
              <a:spAutoFit/>
            </a:bodyPr>
            <a:lstStyle/>
            <a:p>
              <a:r>
                <a:rPr lang="en-US" dirty="0">
                  <a:solidFill>
                    <a:schemeClr val="bg1"/>
                  </a:solidFill>
                </a:rPr>
                <a:t>King Herod (also known as Herod the Great), who had married into the Maccabee family, was appointed by Rome to rule over Israel. </a:t>
              </a:r>
              <a:endParaRPr lang="en-US" dirty="0"/>
            </a:p>
          </p:txBody>
        </p:sp>
        <p:cxnSp>
          <p:nvCxnSpPr>
            <p:cNvPr id="28" name="Straight Connector 27"/>
            <p:cNvCxnSpPr/>
            <p:nvPr/>
          </p:nvCxnSpPr>
          <p:spPr>
            <a:xfrm flipH="1" flipV="1">
              <a:off x="5857881" y="1931582"/>
              <a:ext cx="6116" cy="128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9344032" y="1483752"/>
            <a:ext cx="2737755" cy="3565236"/>
            <a:chOff x="7666260" y="1504283"/>
            <a:chExt cx="2737755" cy="3565236"/>
          </a:xfrm>
        </p:grpSpPr>
        <p:sp>
          <p:nvSpPr>
            <p:cNvPr id="7" name="Rectangle 6"/>
            <p:cNvSpPr/>
            <p:nvPr/>
          </p:nvSpPr>
          <p:spPr>
            <a:xfrm>
              <a:off x="7666260" y="3315193"/>
              <a:ext cx="2737755" cy="1754326"/>
            </a:xfrm>
            <a:prstGeom prst="rect">
              <a:avLst/>
            </a:prstGeom>
          </p:spPr>
          <p:txBody>
            <a:bodyPr wrap="square">
              <a:spAutoFit/>
            </a:bodyPr>
            <a:lstStyle/>
            <a:p>
              <a:r>
                <a:rPr lang="en-US" dirty="0">
                  <a:solidFill>
                    <a:schemeClr val="bg1"/>
                  </a:solidFill>
                </a:rPr>
                <a:t>The Jews resented Roman rule and eagerly looked forward to a promised Messiah who they believed would deliver them from the Romans. </a:t>
              </a:r>
              <a:endParaRPr lang="en-US" dirty="0"/>
            </a:p>
          </p:txBody>
        </p:sp>
        <p:sp>
          <p:nvSpPr>
            <p:cNvPr id="30" name="TextBox 29"/>
            <p:cNvSpPr txBox="1"/>
            <p:nvPr/>
          </p:nvSpPr>
          <p:spPr>
            <a:xfrm>
              <a:off x="7910957" y="1504283"/>
              <a:ext cx="1698171" cy="369332"/>
            </a:xfrm>
            <a:prstGeom prst="rect">
              <a:avLst/>
            </a:prstGeom>
            <a:solidFill>
              <a:srgbClr val="FFC000"/>
            </a:solidFill>
          </p:spPr>
          <p:txBody>
            <a:bodyPr wrap="square" rtlCol="0">
              <a:spAutoFit/>
            </a:bodyPr>
            <a:lstStyle/>
            <a:p>
              <a:pPr algn="ctr"/>
              <a:r>
                <a:rPr lang="en-US" dirty="0"/>
                <a:t>Birth of Jesus</a:t>
              </a:r>
            </a:p>
          </p:txBody>
        </p:sp>
        <p:cxnSp>
          <p:nvCxnSpPr>
            <p:cNvPr id="31" name="Straight Connector 30"/>
            <p:cNvCxnSpPr/>
            <p:nvPr/>
          </p:nvCxnSpPr>
          <p:spPr>
            <a:xfrm flipH="1" flipV="1">
              <a:off x="8840918" y="1975011"/>
              <a:ext cx="6116" cy="128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92228" y="1457537"/>
            <a:ext cx="1888657" cy="2245385"/>
            <a:chOff x="581028" y="1469543"/>
            <a:chExt cx="1888657" cy="2245385"/>
          </a:xfrm>
        </p:grpSpPr>
        <p:sp>
          <p:nvSpPr>
            <p:cNvPr id="38" name="Rectangle 37"/>
            <p:cNvSpPr/>
            <p:nvPr/>
          </p:nvSpPr>
          <p:spPr>
            <a:xfrm>
              <a:off x="581028" y="2514599"/>
              <a:ext cx="1888657" cy="1200329"/>
            </a:xfrm>
            <a:prstGeom prst="rect">
              <a:avLst/>
            </a:prstGeom>
          </p:spPr>
          <p:txBody>
            <a:bodyPr wrap="square">
              <a:spAutoFit/>
            </a:bodyPr>
            <a:lstStyle/>
            <a:p>
              <a:pPr algn="ctr"/>
              <a:r>
                <a:rPr lang="en-US" dirty="0">
                  <a:solidFill>
                    <a:schemeClr val="bg1"/>
                  </a:solidFill>
                </a:rPr>
                <a:t>Malachi was the last recorded prophet to preach to the Jews.</a:t>
              </a:r>
              <a:endParaRPr lang="en-US" dirty="0"/>
            </a:p>
          </p:txBody>
        </p:sp>
        <p:cxnSp>
          <p:nvCxnSpPr>
            <p:cNvPr id="39" name="Straight Connector 38"/>
            <p:cNvCxnSpPr/>
            <p:nvPr/>
          </p:nvCxnSpPr>
          <p:spPr>
            <a:xfrm flipV="1">
              <a:off x="1567543" y="1942473"/>
              <a:ext cx="2" cy="5721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7686" y="1469543"/>
              <a:ext cx="1186543" cy="369332"/>
            </a:xfrm>
            <a:prstGeom prst="rect">
              <a:avLst/>
            </a:prstGeom>
            <a:solidFill>
              <a:srgbClr val="FFC000"/>
            </a:solidFill>
          </p:spPr>
          <p:txBody>
            <a:bodyPr wrap="square" rtlCol="0">
              <a:spAutoFit/>
            </a:bodyPr>
            <a:lstStyle/>
            <a:p>
              <a:pPr algn="ctr"/>
              <a:r>
                <a:rPr lang="en-US" dirty="0"/>
                <a:t>430 B.C.</a:t>
              </a:r>
            </a:p>
          </p:txBody>
        </p:sp>
      </p:grpSp>
      <p:sp>
        <p:nvSpPr>
          <p:cNvPr id="42" name="TextBox 41"/>
          <p:cNvSpPr txBox="1"/>
          <p:nvPr/>
        </p:nvSpPr>
        <p:spPr>
          <a:xfrm>
            <a:off x="10091058" y="120336"/>
            <a:ext cx="1990730" cy="261610"/>
          </a:xfrm>
          <a:prstGeom prst="rect">
            <a:avLst/>
          </a:prstGeom>
          <a:solidFill>
            <a:srgbClr val="FFC000"/>
          </a:solidFill>
        </p:spPr>
        <p:txBody>
          <a:bodyPr wrap="square" rtlCol="0">
            <a:spAutoFit/>
          </a:bodyPr>
          <a:lstStyle/>
          <a:p>
            <a:pPr algn="ctr"/>
            <a:r>
              <a:rPr lang="en-US" sz="1100" dirty="0"/>
              <a:t>Approximate times</a:t>
            </a:r>
          </a:p>
        </p:txBody>
      </p:sp>
      <p:pic>
        <p:nvPicPr>
          <p:cNvPr id="10242" name="Picture 2" descr="https://encrypted-tbn0.gstatic.com/images?q=tbn:ANd9GcTgwQ1OteUyRvbw9BbSdhWsMiGp0QOMxo0N9v-x-VAYp7QdxG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55" y="4895491"/>
            <a:ext cx="1733909" cy="17339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hetwelvegates.org/wp-content/uploads/2016/03/Easter_jesus_on_the_cross-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1959" y="5173814"/>
            <a:ext cx="1976493" cy="148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7"/>
                                        </p:tgtEl>
                                        <p:attrNameLst>
                                          <p:attrName>style.visibility</p:attrName>
                                        </p:attrNameLst>
                                      </p:cBhvr>
                                      <p:to>
                                        <p:strVal val="visible"/>
                                      </p:to>
                                    </p:set>
                                    <p:animEffect transition="in" filter="fade">
                                      <p:cBhvr>
                                        <p:cTn id="14" dur="1000"/>
                                        <p:tgtEl>
                                          <p:spTgt spid="9217"/>
                                        </p:tgtEl>
                                      </p:cBhvr>
                                    </p:animEffect>
                                    <p:anim calcmode="lin" valueType="num">
                                      <p:cBhvr>
                                        <p:cTn id="15" dur="1000" fill="hold"/>
                                        <p:tgtEl>
                                          <p:spTgt spid="9217"/>
                                        </p:tgtEl>
                                        <p:attrNameLst>
                                          <p:attrName>ppt_x</p:attrName>
                                        </p:attrNameLst>
                                      </p:cBhvr>
                                      <p:tavLst>
                                        <p:tav tm="0">
                                          <p:val>
                                            <p:strVal val="#ppt_x"/>
                                          </p:val>
                                        </p:tav>
                                        <p:tav tm="100000">
                                          <p:val>
                                            <p:strVal val="#ppt_x"/>
                                          </p:val>
                                        </p:tav>
                                      </p:tavLst>
                                    </p:anim>
                                    <p:anim calcmode="lin" valueType="num">
                                      <p:cBhvr>
                                        <p:cTn id="16" dur="1000" fill="hold"/>
                                        <p:tgtEl>
                                          <p:spTgt spid="92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6"/>
                                        </p:tgtEl>
                                        <p:attrNameLst>
                                          <p:attrName>style.visibility</p:attrName>
                                        </p:attrNameLst>
                                      </p:cBhvr>
                                      <p:to>
                                        <p:strVal val="visible"/>
                                      </p:to>
                                    </p:set>
                                    <p:animEffect transition="in" filter="fade">
                                      <p:cBhvr>
                                        <p:cTn id="28" dur="1000"/>
                                        <p:tgtEl>
                                          <p:spTgt spid="9216"/>
                                        </p:tgtEl>
                                      </p:cBhvr>
                                    </p:animEffect>
                                    <p:anim calcmode="lin" valueType="num">
                                      <p:cBhvr>
                                        <p:cTn id="29" dur="1000" fill="hold"/>
                                        <p:tgtEl>
                                          <p:spTgt spid="9216"/>
                                        </p:tgtEl>
                                        <p:attrNameLst>
                                          <p:attrName>ppt_x</p:attrName>
                                        </p:attrNameLst>
                                      </p:cBhvr>
                                      <p:tavLst>
                                        <p:tav tm="0">
                                          <p:val>
                                            <p:strVal val="#ppt_x"/>
                                          </p:val>
                                        </p:tav>
                                        <p:tav tm="100000">
                                          <p:val>
                                            <p:strVal val="#ppt_x"/>
                                          </p:val>
                                        </p:tav>
                                      </p:tavLst>
                                    </p:anim>
                                    <p:anim calcmode="lin" valueType="num">
                                      <p:cBhvr>
                                        <p:cTn id="30" dur="1000" fill="hold"/>
                                        <p:tgtEl>
                                          <p:spTgt spid="92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fade">
                                      <p:cBhvr>
                                        <p:cTn id="47" dur="1000"/>
                                        <p:tgtEl>
                                          <p:spTgt spid="10242"/>
                                        </p:tgtEl>
                                      </p:cBhvr>
                                    </p:animEffect>
                                    <p:anim calcmode="lin" valueType="num">
                                      <p:cBhvr>
                                        <p:cTn id="48" dur="1000" fill="hold"/>
                                        <p:tgtEl>
                                          <p:spTgt spid="10242"/>
                                        </p:tgtEl>
                                        <p:attrNameLst>
                                          <p:attrName>ppt_x</p:attrName>
                                        </p:attrNameLst>
                                      </p:cBhvr>
                                      <p:tavLst>
                                        <p:tav tm="0">
                                          <p:val>
                                            <p:strVal val="#ppt_x"/>
                                          </p:val>
                                        </p:tav>
                                        <p:tav tm="100000">
                                          <p:val>
                                            <p:strVal val="#ppt_x"/>
                                          </p:val>
                                        </p:tav>
                                      </p:tavLst>
                                    </p:anim>
                                    <p:anim calcmode="lin" valueType="num">
                                      <p:cBhvr>
                                        <p:cTn id="49" dur="1000" fill="hold"/>
                                        <p:tgtEl>
                                          <p:spTgt spid="1024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244"/>
                                        </p:tgtEl>
                                        <p:attrNameLst>
                                          <p:attrName>style.visibility</p:attrName>
                                        </p:attrNameLst>
                                      </p:cBhvr>
                                      <p:to>
                                        <p:strVal val="visible"/>
                                      </p:to>
                                    </p:set>
                                    <p:animEffect transition="in" filter="fade">
                                      <p:cBhvr>
                                        <p:cTn id="52" dur="1000"/>
                                        <p:tgtEl>
                                          <p:spTgt spid="10244"/>
                                        </p:tgtEl>
                                      </p:cBhvr>
                                    </p:animEffect>
                                    <p:anim calcmode="lin" valueType="num">
                                      <p:cBhvr>
                                        <p:cTn id="53" dur="1000" fill="hold"/>
                                        <p:tgtEl>
                                          <p:spTgt spid="10244"/>
                                        </p:tgtEl>
                                        <p:attrNameLst>
                                          <p:attrName>ppt_x</p:attrName>
                                        </p:attrNameLst>
                                      </p:cBhvr>
                                      <p:tavLst>
                                        <p:tav tm="0">
                                          <p:val>
                                            <p:strVal val="#ppt_x"/>
                                          </p:val>
                                        </p:tav>
                                        <p:tav tm="100000">
                                          <p:val>
                                            <p:strVal val="#ppt_x"/>
                                          </p:val>
                                        </p:tav>
                                      </p:tavLst>
                                    </p:anim>
                                    <p:anim calcmode="lin" valueType="num">
                                      <p:cBhvr>
                                        <p:cTn id="5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2175</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Abadi</vt:lpstr>
      <vt:lpstr>Papyrus</vt:lpstr>
      <vt:lpstr>Palatino</vt:lpstr>
      <vt:lpstr>Colonna MT</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19</cp:revision>
  <dcterms:created xsi:type="dcterms:W3CDTF">2016-05-20T13:49:59Z</dcterms:created>
  <dcterms:modified xsi:type="dcterms:W3CDTF">2020-08-20T02:14:36Z</dcterms:modified>
</cp:coreProperties>
</file>