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82" r:id="rId2"/>
    <p:sldId id="289" r:id="rId3"/>
    <p:sldId id="287" r:id="rId4"/>
    <p:sldId id="288" r:id="rId5"/>
    <p:sldId id="290" r:id="rId6"/>
    <p:sldId id="291" r:id="rId7"/>
    <p:sldId id="292" r:id="rId8"/>
    <p:sldId id="299" r:id="rId9"/>
    <p:sldId id="300" r:id="rId10"/>
    <p:sldId id="301" r:id="rId11"/>
    <p:sldId id="303" r:id="rId12"/>
    <p:sldId id="304" r:id="rId13"/>
    <p:sldId id="305" r:id="rId14"/>
    <p:sldId id="306" r:id="rId15"/>
    <p:sldId id="307" r:id="rId16"/>
    <p:sldId id="308" r:id="rId17"/>
    <p:sldId id="309" r:id="rId18"/>
    <p:sldId id="310" r:id="rId19"/>
    <p:sldId id="311" r:id="rId20"/>
    <p:sldId id="312" r:id="rId21"/>
    <p:sldId id="313" r:id="rId22"/>
    <p:sldId id="315" r:id="rId23"/>
    <p:sldId id="316" r:id="rId24"/>
    <p:sldId id="318" r:id="rId25"/>
    <p:sldId id="320" r:id="rId26"/>
    <p:sldId id="321" r:id="rId27"/>
    <p:sldId id="322" r:id="rId28"/>
    <p:sldId id="329" r:id="rId29"/>
    <p:sldId id="298" r:id="rId30"/>
    <p:sldId id="284" r:id="rId31"/>
    <p:sldId id="285" r:id="rId32"/>
    <p:sldId id="323" r:id="rId33"/>
    <p:sldId id="325" r:id="rId34"/>
    <p:sldId id="326" r:id="rId35"/>
    <p:sldId id="327" r:id="rId36"/>
    <p:sldId id="330" r:id="rId37"/>
    <p:sldId id="331" r:id="rId38"/>
    <p:sldId id="332" r:id="rId39"/>
  </p:sldIdLst>
  <p:sldSz cx="12192000" cy="6858000"/>
  <p:notesSz cx="6858000" cy="9144000"/>
  <p:embeddedFontLst>
    <p:embeddedFont>
      <p:font typeface="Book Antiqua" panose="02040602050305030304" pitchFamily="18"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alifornian FB" panose="0207040306080B030204" pitchFamily="18" charset="0"/>
      <p:regular r:id="rId51"/>
      <p:bold r:id="rId52"/>
      <p:italic r:id="rId53"/>
    </p:embeddedFont>
    <p:embeddedFont>
      <p:font typeface="Colonna MT" panose="04020805060202030203" pitchFamily="82" charset="0"/>
      <p:regular r:id="rId54"/>
    </p:embeddedFont>
    <p:embeddedFont>
      <p:font typeface="Comic Sans MS" panose="030F0702030302020204" pitchFamily="66"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F34947-711A-43DE-BB0D-396D143EA863}" type="datetimeFigureOut">
              <a:rPr lang="en-US" smtClean="0"/>
              <a:t>8/27/2020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B8F73C-74F6-4F5B-A1E1-527B32668A8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575941-37C6-450A-BB08-8E6EA5750BA8}" type="slidenum">
              <a:rPr lang="en-US" smtClean="0"/>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ED1E60-F7E4-49B1-83A0-CDF9BDB3AF90}" type="datetimeFigureOut">
              <a:rPr lang="en-US" smtClean="0"/>
              <a:pPr/>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3624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01266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567596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8571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D1E60-F7E4-49B1-83A0-CDF9BDB3AF90}" type="datetimeFigureOut">
              <a:rPr lang="en-US" smtClean="0"/>
              <a:pPr/>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13079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ED1E60-F7E4-49B1-83A0-CDF9BDB3AF90}" type="datetimeFigureOut">
              <a:rPr lang="en-US" smtClean="0"/>
              <a:pPr/>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02287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ED1E60-F7E4-49B1-83A0-CDF9BDB3AF90}" type="datetimeFigureOut">
              <a:rPr lang="en-US" smtClean="0"/>
              <a:pPr/>
              <a:t>8/27/2020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730924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ED1E60-F7E4-49B1-83A0-CDF9BDB3AF90}" type="datetimeFigureOut">
              <a:rPr lang="en-US" smtClean="0"/>
              <a:pPr/>
              <a:t>8/27/2020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1414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ED1E60-F7E4-49B1-83A0-CDF9BDB3AF90}" type="datetimeFigureOut">
              <a:rPr lang="en-US" smtClean="0"/>
              <a:pPr/>
              <a:t>8/27/2020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3751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182743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18832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D1E60-F7E4-49B1-83A0-CDF9BDB3AF90}" type="datetimeFigureOut">
              <a:rPr lang="en-US" smtClean="0"/>
              <a:pPr/>
              <a:t>8/27/2020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7C6EC-E220-4FD2-9392-C8108E83BB9D}" type="slidenum">
              <a:rPr lang="en-US" smtClean="0"/>
              <a:pPr/>
              <a:t>‹#›</a:t>
            </a:fld>
            <a:endParaRPr lang="en-US"/>
          </a:p>
        </p:txBody>
      </p:sp>
    </p:spTree>
    <p:extLst>
      <p:ext uri="{BB962C8B-B14F-4D97-AF65-F5344CB8AC3E}">
        <p14:creationId xmlns:p14="http://schemas.microsoft.com/office/powerpoint/2010/main" val="2309149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EA08F-C621-4DDC-A525-D7C9FC302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2286000" cy="369332"/>
          </a:xfrm>
          <a:prstGeom prst="rect">
            <a:avLst/>
          </a:prstGeom>
          <a:noFill/>
        </p:spPr>
        <p:txBody>
          <a:bodyPr wrap="square" rtlCol="0">
            <a:spAutoFit/>
          </a:bodyPr>
          <a:lstStyle/>
          <a:p>
            <a:r>
              <a:rPr lang="en-US" dirty="0">
                <a:solidFill>
                  <a:schemeClr val="bg1"/>
                </a:solidFill>
              </a:rPr>
              <a:t>Lesson 50</a:t>
            </a:r>
          </a:p>
        </p:txBody>
      </p:sp>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Book Antiqua" pitchFamily="18" charset="0"/>
              </a:rPr>
              <a:t>Parable of the Good Samaritan</a:t>
            </a:r>
          </a:p>
          <a:p>
            <a:pPr algn="ctr"/>
            <a:r>
              <a:rPr lang="en-US" sz="6000" dirty="0">
                <a:solidFill>
                  <a:schemeClr val="bg1"/>
                </a:solidFill>
                <a:latin typeface="Book Antiqua" pitchFamily="18" charset="0"/>
              </a:rPr>
              <a:t>Luke 10:1-37</a:t>
            </a:r>
          </a:p>
        </p:txBody>
      </p:sp>
      <p:sp>
        <p:nvSpPr>
          <p:cNvPr id="7" name="Rectangle 6"/>
          <p:cNvSpPr/>
          <p:nvPr/>
        </p:nvSpPr>
        <p:spPr>
          <a:xfrm>
            <a:off x="3456790" y="3053396"/>
            <a:ext cx="6096000" cy="923330"/>
          </a:xfrm>
          <a:prstGeom prst="rect">
            <a:avLst/>
          </a:prstGeom>
        </p:spPr>
        <p:txBody>
          <a:bodyPr>
            <a:spAutoFit/>
          </a:bodyPr>
          <a:lstStyle/>
          <a:p>
            <a:r>
              <a:rPr lang="en-US" i="1" dirty="0">
                <a:solidFill>
                  <a:schemeClr val="bg1"/>
                </a:solidFill>
              </a:rPr>
              <a:t>Thou </a:t>
            </a:r>
            <a:r>
              <a:rPr lang="en-US" i="1" dirty="0" err="1">
                <a:solidFill>
                  <a:schemeClr val="bg1"/>
                </a:solidFill>
              </a:rPr>
              <a:t>shalt</a:t>
            </a:r>
            <a:r>
              <a:rPr lang="en-US" i="1" dirty="0">
                <a:solidFill>
                  <a:schemeClr val="bg1"/>
                </a:solidFill>
              </a:rPr>
              <a:t> love the Lord thy God with all thy heart, and with all thy soul, and with all thy strength, and with all thy mind; and thy </a:t>
            </a:r>
            <a:r>
              <a:rPr lang="en-US" i="1" dirty="0" err="1">
                <a:solidFill>
                  <a:schemeClr val="bg1"/>
                </a:solidFill>
              </a:rPr>
              <a:t>neighbour</a:t>
            </a:r>
            <a:r>
              <a:rPr lang="en-US" i="1" dirty="0">
                <a:solidFill>
                  <a:schemeClr val="bg1"/>
                </a:solidFill>
              </a:rPr>
              <a:t> as thyself. Luke 10:27</a:t>
            </a:r>
          </a:p>
        </p:txBody>
      </p:sp>
      <p:grpSp>
        <p:nvGrpSpPr>
          <p:cNvPr id="8" name="Group 7"/>
          <p:cNvGrpSpPr/>
          <p:nvPr/>
        </p:nvGrpSpPr>
        <p:grpSpPr>
          <a:xfrm>
            <a:off x="3211158" y="4890247"/>
            <a:ext cx="5112990" cy="1558161"/>
            <a:chOff x="609600" y="1295400"/>
            <a:chExt cx="7170390" cy="2185144"/>
          </a:xfrm>
        </p:grpSpPr>
        <p:sp>
          <p:nvSpPr>
            <p:cNvPr id="9" name="Freeform 8"/>
            <p:cNvSpPr/>
            <p:nvPr/>
          </p:nvSpPr>
          <p:spPr>
            <a:xfrm>
              <a:off x="5562600" y="2362200"/>
              <a:ext cx="2103724" cy="842015"/>
            </a:xfrm>
            <a:custGeom>
              <a:avLst/>
              <a:gdLst>
                <a:gd name="connsiteX0" fmla="*/ 781344 w 2103724"/>
                <a:gd name="connsiteY0" fmla="*/ 92507 h 842015"/>
                <a:gd name="connsiteX1" fmla="*/ 781344 w 2103724"/>
                <a:gd name="connsiteY1" fmla="*/ 92507 h 842015"/>
                <a:gd name="connsiteX2" fmla="*/ 421580 w 2103724"/>
                <a:gd name="connsiteY2" fmla="*/ 122487 h 842015"/>
                <a:gd name="connsiteX3" fmla="*/ 256688 w 2103724"/>
                <a:gd name="connsiteY3" fmla="*/ 167458 h 842015"/>
                <a:gd name="connsiteX4" fmla="*/ 151757 w 2103724"/>
                <a:gd name="connsiteY4" fmla="*/ 197438 h 842015"/>
                <a:gd name="connsiteX5" fmla="*/ 31836 w 2103724"/>
                <a:gd name="connsiteY5" fmla="*/ 302369 h 842015"/>
                <a:gd name="connsiteX6" fmla="*/ 1856 w 2103724"/>
                <a:gd name="connsiteY6" fmla="*/ 392310 h 842015"/>
                <a:gd name="connsiteX7" fmla="*/ 16846 w 2103724"/>
                <a:gd name="connsiteY7" fmla="*/ 647143 h 842015"/>
                <a:gd name="connsiteX8" fmla="*/ 31836 w 2103724"/>
                <a:gd name="connsiteY8" fmla="*/ 692113 h 842015"/>
                <a:gd name="connsiteX9" fmla="*/ 76806 w 2103724"/>
                <a:gd name="connsiteY9" fmla="*/ 722094 h 842015"/>
                <a:gd name="connsiteX10" fmla="*/ 181737 w 2103724"/>
                <a:gd name="connsiteY10" fmla="*/ 767064 h 842015"/>
                <a:gd name="connsiteX11" fmla="*/ 256688 w 2103724"/>
                <a:gd name="connsiteY11" fmla="*/ 797045 h 842015"/>
                <a:gd name="connsiteX12" fmla="*/ 406590 w 2103724"/>
                <a:gd name="connsiteY12" fmla="*/ 842015 h 842015"/>
                <a:gd name="connsiteX13" fmla="*/ 721383 w 2103724"/>
                <a:gd name="connsiteY13" fmla="*/ 827025 h 842015"/>
                <a:gd name="connsiteX14" fmla="*/ 796334 w 2103724"/>
                <a:gd name="connsiteY14" fmla="*/ 812035 h 842015"/>
                <a:gd name="connsiteX15" fmla="*/ 1186078 w 2103724"/>
                <a:gd name="connsiteY15" fmla="*/ 767064 h 842015"/>
                <a:gd name="connsiteX16" fmla="*/ 1365960 w 2103724"/>
                <a:gd name="connsiteY16" fmla="*/ 797045 h 842015"/>
                <a:gd name="connsiteX17" fmla="*/ 1950577 w 2103724"/>
                <a:gd name="connsiteY17" fmla="*/ 752074 h 842015"/>
                <a:gd name="connsiteX18" fmla="*/ 1995547 w 2103724"/>
                <a:gd name="connsiteY18" fmla="*/ 737084 h 842015"/>
                <a:gd name="connsiteX19" fmla="*/ 1995547 w 2103724"/>
                <a:gd name="connsiteY19" fmla="*/ 392310 h 842015"/>
                <a:gd name="connsiteX20" fmla="*/ 1920596 w 2103724"/>
                <a:gd name="connsiteY20" fmla="*/ 212428 h 842015"/>
                <a:gd name="connsiteX21" fmla="*/ 1875626 w 2103724"/>
                <a:gd name="connsiteY21" fmla="*/ 167458 h 842015"/>
                <a:gd name="connsiteX22" fmla="*/ 1845646 w 2103724"/>
                <a:gd name="connsiteY22" fmla="*/ 122487 h 842015"/>
                <a:gd name="connsiteX23" fmla="*/ 1770695 w 2103724"/>
                <a:gd name="connsiteY23" fmla="*/ 77517 h 842015"/>
                <a:gd name="connsiteX24" fmla="*/ 1725724 w 2103724"/>
                <a:gd name="connsiteY24" fmla="*/ 47536 h 842015"/>
                <a:gd name="connsiteX25" fmla="*/ 1605803 w 2103724"/>
                <a:gd name="connsiteY25" fmla="*/ 17556 h 842015"/>
                <a:gd name="connsiteX26" fmla="*/ 1051167 w 2103724"/>
                <a:gd name="connsiteY26" fmla="*/ 47536 h 842015"/>
                <a:gd name="connsiteX27" fmla="*/ 871285 w 2103724"/>
                <a:gd name="connsiteY27" fmla="*/ 77517 h 842015"/>
                <a:gd name="connsiteX28" fmla="*/ 811324 w 2103724"/>
                <a:gd name="connsiteY28" fmla="*/ 92507 h 842015"/>
                <a:gd name="connsiteX29" fmla="*/ 631442 w 2103724"/>
                <a:gd name="connsiteY29" fmla="*/ 107497 h 842015"/>
                <a:gd name="connsiteX30" fmla="*/ 631442 w 2103724"/>
                <a:gd name="connsiteY30" fmla="*/ 107497 h 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03724" h="842015">
                  <a:moveTo>
                    <a:pt x="781344" y="92507"/>
                  </a:moveTo>
                  <a:lnTo>
                    <a:pt x="781344" y="92507"/>
                  </a:lnTo>
                  <a:cubicBezTo>
                    <a:pt x="686601" y="99274"/>
                    <a:pt x="522973" y="108968"/>
                    <a:pt x="421580" y="122487"/>
                  </a:cubicBezTo>
                  <a:cubicBezTo>
                    <a:pt x="310457" y="137303"/>
                    <a:pt x="377230" y="137323"/>
                    <a:pt x="256688" y="167458"/>
                  </a:cubicBezTo>
                  <a:cubicBezTo>
                    <a:pt x="181399" y="186280"/>
                    <a:pt x="216273" y="175933"/>
                    <a:pt x="151757" y="197438"/>
                  </a:cubicBezTo>
                  <a:cubicBezTo>
                    <a:pt x="46826" y="267392"/>
                    <a:pt x="81803" y="227419"/>
                    <a:pt x="31836" y="302369"/>
                  </a:cubicBezTo>
                  <a:cubicBezTo>
                    <a:pt x="21843" y="332349"/>
                    <a:pt x="0" y="360763"/>
                    <a:pt x="1856" y="392310"/>
                  </a:cubicBezTo>
                  <a:cubicBezTo>
                    <a:pt x="6853" y="477254"/>
                    <a:pt x="8379" y="562474"/>
                    <a:pt x="16846" y="647143"/>
                  </a:cubicBezTo>
                  <a:cubicBezTo>
                    <a:pt x="18418" y="662865"/>
                    <a:pt x="21965" y="679775"/>
                    <a:pt x="31836" y="692113"/>
                  </a:cubicBezTo>
                  <a:cubicBezTo>
                    <a:pt x="43090" y="706181"/>
                    <a:pt x="61164" y="713156"/>
                    <a:pt x="76806" y="722094"/>
                  </a:cubicBezTo>
                  <a:cubicBezTo>
                    <a:pt x="143804" y="760379"/>
                    <a:pt x="120585" y="744132"/>
                    <a:pt x="181737" y="767064"/>
                  </a:cubicBezTo>
                  <a:cubicBezTo>
                    <a:pt x="206932" y="776512"/>
                    <a:pt x="231493" y="787597"/>
                    <a:pt x="256688" y="797045"/>
                  </a:cubicBezTo>
                  <a:cubicBezTo>
                    <a:pt x="299071" y="812939"/>
                    <a:pt x="371870" y="832095"/>
                    <a:pt x="406590" y="842015"/>
                  </a:cubicBezTo>
                  <a:cubicBezTo>
                    <a:pt x="511521" y="837018"/>
                    <a:pt x="616643" y="835082"/>
                    <a:pt x="721383" y="827025"/>
                  </a:cubicBezTo>
                  <a:cubicBezTo>
                    <a:pt x="746786" y="825071"/>
                    <a:pt x="771065" y="815296"/>
                    <a:pt x="796334" y="812035"/>
                  </a:cubicBezTo>
                  <a:cubicBezTo>
                    <a:pt x="926035" y="795299"/>
                    <a:pt x="1186078" y="767064"/>
                    <a:pt x="1186078" y="767064"/>
                  </a:cubicBezTo>
                  <a:cubicBezTo>
                    <a:pt x="1246039" y="777058"/>
                    <a:pt x="1305204" y="795085"/>
                    <a:pt x="1365960" y="797045"/>
                  </a:cubicBezTo>
                  <a:cubicBezTo>
                    <a:pt x="1503877" y="801494"/>
                    <a:pt x="1817312" y="765400"/>
                    <a:pt x="1950577" y="752074"/>
                  </a:cubicBezTo>
                  <a:cubicBezTo>
                    <a:pt x="1965567" y="747077"/>
                    <a:pt x="1981998" y="745213"/>
                    <a:pt x="1995547" y="737084"/>
                  </a:cubicBezTo>
                  <a:cubicBezTo>
                    <a:pt x="2103724" y="672179"/>
                    <a:pt x="1999563" y="425777"/>
                    <a:pt x="1995547" y="392310"/>
                  </a:cubicBezTo>
                  <a:cubicBezTo>
                    <a:pt x="1989329" y="340490"/>
                    <a:pt x="1947229" y="239061"/>
                    <a:pt x="1920596" y="212428"/>
                  </a:cubicBezTo>
                  <a:cubicBezTo>
                    <a:pt x="1905606" y="197438"/>
                    <a:pt x="1889197" y="183744"/>
                    <a:pt x="1875626" y="167458"/>
                  </a:cubicBezTo>
                  <a:cubicBezTo>
                    <a:pt x="1864093" y="153618"/>
                    <a:pt x="1859325" y="134212"/>
                    <a:pt x="1845646" y="122487"/>
                  </a:cubicBezTo>
                  <a:cubicBezTo>
                    <a:pt x="1823525" y="103526"/>
                    <a:pt x="1795402" y="92959"/>
                    <a:pt x="1770695" y="77517"/>
                  </a:cubicBezTo>
                  <a:cubicBezTo>
                    <a:pt x="1755417" y="67968"/>
                    <a:pt x="1742655" y="53693"/>
                    <a:pt x="1725724" y="47536"/>
                  </a:cubicBezTo>
                  <a:cubicBezTo>
                    <a:pt x="1687001" y="33455"/>
                    <a:pt x="1645777" y="27549"/>
                    <a:pt x="1605803" y="17556"/>
                  </a:cubicBezTo>
                  <a:cubicBezTo>
                    <a:pt x="864868" y="40710"/>
                    <a:pt x="1320537" y="0"/>
                    <a:pt x="1051167" y="47536"/>
                  </a:cubicBezTo>
                  <a:cubicBezTo>
                    <a:pt x="991304" y="58100"/>
                    <a:pt x="930258" y="62774"/>
                    <a:pt x="871285" y="77517"/>
                  </a:cubicBezTo>
                  <a:cubicBezTo>
                    <a:pt x="851298" y="82514"/>
                    <a:pt x="831767" y="89952"/>
                    <a:pt x="811324" y="92507"/>
                  </a:cubicBezTo>
                  <a:cubicBezTo>
                    <a:pt x="751620" y="99970"/>
                    <a:pt x="631442" y="107497"/>
                    <a:pt x="631442" y="107497"/>
                  </a:cubicBezTo>
                  <a:lnTo>
                    <a:pt x="631442" y="107497"/>
                  </a:lnTo>
                </a:path>
              </a:pathLst>
            </a:custGeom>
            <a:solidFill>
              <a:schemeClr val="bg1">
                <a:lumMod val="6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ounded Rectangle 9"/>
            <p:cNvSpPr/>
            <p:nvPr/>
          </p:nvSpPr>
          <p:spPr>
            <a:xfrm rot="475363" flipV="1">
              <a:off x="4010315" y="1697528"/>
              <a:ext cx="1515531" cy="4572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16638291" flipV="1">
              <a:off x="4948755" y="1821001"/>
              <a:ext cx="475557" cy="66414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0168027" flipV="1">
              <a:off x="3376595" y="1729052"/>
              <a:ext cx="880302" cy="44508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flipV="1">
              <a:off x="3833795" y="1659509"/>
              <a:ext cx="609600" cy="44508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431973">
              <a:off x="609600" y="1970967"/>
              <a:ext cx="880302" cy="44508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19871919">
              <a:off x="1321597" y="1854374"/>
              <a:ext cx="1260546" cy="4572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20104081">
              <a:off x="1143388" y="2129112"/>
              <a:ext cx="880302" cy="44508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21167801">
              <a:off x="5233026" y="1967465"/>
              <a:ext cx="665552" cy="4572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1622574">
              <a:off x="2198753" y="1818536"/>
              <a:ext cx="1144694" cy="4572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2005696">
              <a:off x="2167794" y="1676484"/>
              <a:ext cx="475557" cy="4572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3071795" y="1888109"/>
              <a:ext cx="2438400" cy="9144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1622574">
              <a:off x="2089235" y="2097000"/>
              <a:ext cx="1260546" cy="4572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3071795" y="1888109"/>
              <a:ext cx="762000" cy="9144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19244384">
              <a:off x="1245398" y="2159174"/>
              <a:ext cx="1260546" cy="4572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2005696">
              <a:off x="2091595" y="1905084"/>
              <a:ext cx="475557" cy="4572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rot="4961709">
              <a:off x="5249604" y="1899911"/>
              <a:ext cx="342870" cy="66414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20174607">
              <a:off x="5657280" y="1403232"/>
              <a:ext cx="1600200" cy="1066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431973">
              <a:off x="838201" y="2428166"/>
              <a:ext cx="880302" cy="44508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9330913">
              <a:off x="1295788" y="2281512"/>
              <a:ext cx="880302" cy="44508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32"/>
            <p:cNvGrpSpPr/>
            <p:nvPr/>
          </p:nvGrpSpPr>
          <p:grpSpPr>
            <a:xfrm rot="4749318">
              <a:off x="6399925" y="1443715"/>
              <a:ext cx="1421070" cy="1124440"/>
              <a:chOff x="3383255" y="807771"/>
              <a:chExt cx="1771888" cy="1402029"/>
            </a:xfrm>
          </p:grpSpPr>
          <p:sp>
            <p:nvSpPr>
              <p:cNvPr id="40" name="Moon 27"/>
              <p:cNvSpPr/>
              <p:nvPr/>
            </p:nvSpPr>
            <p:spPr>
              <a:xfrm rot="6414479">
                <a:off x="3657600" y="838200"/>
                <a:ext cx="1143000" cy="1600200"/>
              </a:xfrm>
              <a:prstGeom prst="moon">
                <a:avLst>
                  <a:gd name="adj" fmla="val 5729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p:cNvSpPr/>
              <p:nvPr/>
            </p:nvSpPr>
            <p:spPr>
              <a:xfrm rot="7448682">
                <a:off x="3611855" y="579171"/>
                <a:ext cx="1143000" cy="1600200"/>
              </a:xfrm>
              <a:prstGeom prst="moon">
                <a:avLst>
                  <a:gd name="adj" fmla="val 5729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p:cNvSpPr/>
              <p:nvPr/>
            </p:nvSpPr>
            <p:spPr>
              <a:xfrm rot="5720598">
                <a:off x="3783543" y="681626"/>
                <a:ext cx="1143000" cy="1600200"/>
              </a:xfrm>
              <a:prstGeom prst="moon">
                <a:avLst>
                  <a:gd name="adj" fmla="val 5729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15185521" flipV="1">
                <a:off x="3767568" y="518752"/>
                <a:ext cx="651214" cy="1349698"/>
              </a:xfrm>
              <a:prstGeom prst="moon">
                <a:avLst>
                  <a:gd name="adj" fmla="val 5729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968029">
                <a:off x="3662096" y="985848"/>
                <a:ext cx="1168458" cy="74640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Freeform 29"/>
            <p:cNvSpPr/>
            <p:nvPr/>
          </p:nvSpPr>
          <p:spPr>
            <a:xfrm>
              <a:off x="5486400" y="2743200"/>
              <a:ext cx="609600" cy="533400"/>
            </a:xfrm>
            <a:custGeom>
              <a:avLst/>
              <a:gdLst>
                <a:gd name="connsiteX0" fmla="*/ 781344 w 2103724"/>
                <a:gd name="connsiteY0" fmla="*/ 92507 h 842015"/>
                <a:gd name="connsiteX1" fmla="*/ 781344 w 2103724"/>
                <a:gd name="connsiteY1" fmla="*/ 92507 h 842015"/>
                <a:gd name="connsiteX2" fmla="*/ 421580 w 2103724"/>
                <a:gd name="connsiteY2" fmla="*/ 122487 h 842015"/>
                <a:gd name="connsiteX3" fmla="*/ 256688 w 2103724"/>
                <a:gd name="connsiteY3" fmla="*/ 167458 h 842015"/>
                <a:gd name="connsiteX4" fmla="*/ 151757 w 2103724"/>
                <a:gd name="connsiteY4" fmla="*/ 197438 h 842015"/>
                <a:gd name="connsiteX5" fmla="*/ 31836 w 2103724"/>
                <a:gd name="connsiteY5" fmla="*/ 302369 h 842015"/>
                <a:gd name="connsiteX6" fmla="*/ 1856 w 2103724"/>
                <a:gd name="connsiteY6" fmla="*/ 392310 h 842015"/>
                <a:gd name="connsiteX7" fmla="*/ 16846 w 2103724"/>
                <a:gd name="connsiteY7" fmla="*/ 647143 h 842015"/>
                <a:gd name="connsiteX8" fmla="*/ 31836 w 2103724"/>
                <a:gd name="connsiteY8" fmla="*/ 692113 h 842015"/>
                <a:gd name="connsiteX9" fmla="*/ 76806 w 2103724"/>
                <a:gd name="connsiteY9" fmla="*/ 722094 h 842015"/>
                <a:gd name="connsiteX10" fmla="*/ 181737 w 2103724"/>
                <a:gd name="connsiteY10" fmla="*/ 767064 h 842015"/>
                <a:gd name="connsiteX11" fmla="*/ 256688 w 2103724"/>
                <a:gd name="connsiteY11" fmla="*/ 797045 h 842015"/>
                <a:gd name="connsiteX12" fmla="*/ 406590 w 2103724"/>
                <a:gd name="connsiteY12" fmla="*/ 842015 h 842015"/>
                <a:gd name="connsiteX13" fmla="*/ 721383 w 2103724"/>
                <a:gd name="connsiteY13" fmla="*/ 827025 h 842015"/>
                <a:gd name="connsiteX14" fmla="*/ 796334 w 2103724"/>
                <a:gd name="connsiteY14" fmla="*/ 812035 h 842015"/>
                <a:gd name="connsiteX15" fmla="*/ 1186078 w 2103724"/>
                <a:gd name="connsiteY15" fmla="*/ 767064 h 842015"/>
                <a:gd name="connsiteX16" fmla="*/ 1365960 w 2103724"/>
                <a:gd name="connsiteY16" fmla="*/ 797045 h 842015"/>
                <a:gd name="connsiteX17" fmla="*/ 1950577 w 2103724"/>
                <a:gd name="connsiteY17" fmla="*/ 752074 h 842015"/>
                <a:gd name="connsiteX18" fmla="*/ 1995547 w 2103724"/>
                <a:gd name="connsiteY18" fmla="*/ 737084 h 842015"/>
                <a:gd name="connsiteX19" fmla="*/ 1995547 w 2103724"/>
                <a:gd name="connsiteY19" fmla="*/ 392310 h 842015"/>
                <a:gd name="connsiteX20" fmla="*/ 1920596 w 2103724"/>
                <a:gd name="connsiteY20" fmla="*/ 212428 h 842015"/>
                <a:gd name="connsiteX21" fmla="*/ 1875626 w 2103724"/>
                <a:gd name="connsiteY21" fmla="*/ 167458 h 842015"/>
                <a:gd name="connsiteX22" fmla="*/ 1845646 w 2103724"/>
                <a:gd name="connsiteY22" fmla="*/ 122487 h 842015"/>
                <a:gd name="connsiteX23" fmla="*/ 1770695 w 2103724"/>
                <a:gd name="connsiteY23" fmla="*/ 77517 h 842015"/>
                <a:gd name="connsiteX24" fmla="*/ 1725724 w 2103724"/>
                <a:gd name="connsiteY24" fmla="*/ 47536 h 842015"/>
                <a:gd name="connsiteX25" fmla="*/ 1605803 w 2103724"/>
                <a:gd name="connsiteY25" fmla="*/ 17556 h 842015"/>
                <a:gd name="connsiteX26" fmla="*/ 1051167 w 2103724"/>
                <a:gd name="connsiteY26" fmla="*/ 47536 h 842015"/>
                <a:gd name="connsiteX27" fmla="*/ 871285 w 2103724"/>
                <a:gd name="connsiteY27" fmla="*/ 77517 h 842015"/>
                <a:gd name="connsiteX28" fmla="*/ 811324 w 2103724"/>
                <a:gd name="connsiteY28" fmla="*/ 92507 h 842015"/>
                <a:gd name="connsiteX29" fmla="*/ 631442 w 2103724"/>
                <a:gd name="connsiteY29" fmla="*/ 107497 h 842015"/>
                <a:gd name="connsiteX30" fmla="*/ 631442 w 2103724"/>
                <a:gd name="connsiteY30" fmla="*/ 107497 h 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03724" h="842015">
                  <a:moveTo>
                    <a:pt x="781344" y="92507"/>
                  </a:moveTo>
                  <a:lnTo>
                    <a:pt x="781344" y="92507"/>
                  </a:lnTo>
                  <a:cubicBezTo>
                    <a:pt x="686601" y="99274"/>
                    <a:pt x="522973" y="108968"/>
                    <a:pt x="421580" y="122487"/>
                  </a:cubicBezTo>
                  <a:cubicBezTo>
                    <a:pt x="310457" y="137303"/>
                    <a:pt x="377230" y="137323"/>
                    <a:pt x="256688" y="167458"/>
                  </a:cubicBezTo>
                  <a:cubicBezTo>
                    <a:pt x="181399" y="186280"/>
                    <a:pt x="216273" y="175933"/>
                    <a:pt x="151757" y="197438"/>
                  </a:cubicBezTo>
                  <a:cubicBezTo>
                    <a:pt x="46826" y="267392"/>
                    <a:pt x="81803" y="227419"/>
                    <a:pt x="31836" y="302369"/>
                  </a:cubicBezTo>
                  <a:cubicBezTo>
                    <a:pt x="21843" y="332349"/>
                    <a:pt x="0" y="360763"/>
                    <a:pt x="1856" y="392310"/>
                  </a:cubicBezTo>
                  <a:cubicBezTo>
                    <a:pt x="6853" y="477254"/>
                    <a:pt x="8379" y="562474"/>
                    <a:pt x="16846" y="647143"/>
                  </a:cubicBezTo>
                  <a:cubicBezTo>
                    <a:pt x="18418" y="662865"/>
                    <a:pt x="21965" y="679775"/>
                    <a:pt x="31836" y="692113"/>
                  </a:cubicBezTo>
                  <a:cubicBezTo>
                    <a:pt x="43090" y="706181"/>
                    <a:pt x="61164" y="713156"/>
                    <a:pt x="76806" y="722094"/>
                  </a:cubicBezTo>
                  <a:cubicBezTo>
                    <a:pt x="143804" y="760379"/>
                    <a:pt x="120585" y="744132"/>
                    <a:pt x="181737" y="767064"/>
                  </a:cubicBezTo>
                  <a:cubicBezTo>
                    <a:pt x="206932" y="776512"/>
                    <a:pt x="231493" y="787597"/>
                    <a:pt x="256688" y="797045"/>
                  </a:cubicBezTo>
                  <a:cubicBezTo>
                    <a:pt x="299071" y="812939"/>
                    <a:pt x="371870" y="832095"/>
                    <a:pt x="406590" y="842015"/>
                  </a:cubicBezTo>
                  <a:cubicBezTo>
                    <a:pt x="511521" y="837018"/>
                    <a:pt x="616643" y="835082"/>
                    <a:pt x="721383" y="827025"/>
                  </a:cubicBezTo>
                  <a:cubicBezTo>
                    <a:pt x="746786" y="825071"/>
                    <a:pt x="771065" y="815296"/>
                    <a:pt x="796334" y="812035"/>
                  </a:cubicBezTo>
                  <a:cubicBezTo>
                    <a:pt x="926035" y="795299"/>
                    <a:pt x="1186078" y="767064"/>
                    <a:pt x="1186078" y="767064"/>
                  </a:cubicBezTo>
                  <a:cubicBezTo>
                    <a:pt x="1246039" y="777058"/>
                    <a:pt x="1305204" y="795085"/>
                    <a:pt x="1365960" y="797045"/>
                  </a:cubicBezTo>
                  <a:cubicBezTo>
                    <a:pt x="1503877" y="801494"/>
                    <a:pt x="1817312" y="765400"/>
                    <a:pt x="1950577" y="752074"/>
                  </a:cubicBezTo>
                  <a:cubicBezTo>
                    <a:pt x="1965567" y="747077"/>
                    <a:pt x="1981998" y="745213"/>
                    <a:pt x="1995547" y="737084"/>
                  </a:cubicBezTo>
                  <a:cubicBezTo>
                    <a:pt x="2103724" y="672179"/>
                    <a:pt x="1999563" y="425777"/>
                    <a:pt x="1995547" y="392310"/>
                  </a:cubicBezTo>
                  <a:cubicBezTo>
                    <a:pt x="1989329" y="340490"/>
                    <a:pt x="1947229" y="239061"/>
                    <a:pt x="1920596" y="212428"/>
                  </a:cubicBezTo>
                  <a:cubicBezTo>
                    <a:pt x="1905606" y="197438"/>
                    <a:pt x="1889197" y="183744"/>
                    <a:pt x="1875626" y="167458"/>
                  </a:cubicBezTo>
                  <a:cubicBezTo>
                    <a:pt x="1864093" y="153618"/>
                    <a:pt x="1859325" y="134212"/>
                    <a:pt x="1845646" y="122487"/>
                  </a:cubicBezTo>
                  <a:cubicBezTo>
                    <a:pt x="1823525" y="103526"/>
                    <a:pt x="1795402" y="92959"/>
                    <a:pt x="1770695" y="77517"/>
                  </a:cubicBezTo>
                  <a:cubicBezTo>
                    <a:pt x="1755417" y="67968"/>
                    <a:pt x="1742655" y="53693"/>
                    <a:pt x="1725724" y="47536"/>
                  </a:cubicBezTo>
                  <a:cubicBezTo>
                    <a:pt x="1687001" y="33455"/>
                    <a:pt x="1645777" y="27549"/>
                    <a:pt x="1605803" y="17556"/>
                  </a:cubicBezTo>
                  <a:cubicBezTo>
                    <a:pt x="864868" y="40710"/>
                    <a:pt x="1320537" y="0"/>
                    <a:pt x="1051167" y="47536"/>
                  </a:cubicBezTo>
                  <a:cubicBezTo>
                    <a:pt x="991304" y="58100"/>
                    <a:pt x="930258" y="62774"/>
                    <a:pt x="871285" y="77517"/>
                  </a:cubicBezTo>
                  <a:cubicBezTo>
                    <a:pt x="851298" y="82514"/>
                    <a:pt x="831767" y="89952"/>
                    <a:pt x="811324" y="92507"/>
                  </a:cubicBezTo>
                  <a:cubicBezTo>
                    <a:pt x="751620" y="99970"/>
                    <a:pt x="631442" y="107497"/>
                    <a:pt x="631442" y="107497"/>
                  </a:cubicBezTo>
                  <a:lnTo>
                    <a:pt x="631442" y="107497"/>
                  </a:lnTo>
                </a:path>
              </a:pathLst>
            </a:custGeom>
            <a:solidFill>
              <a:schemeClr val="bg1">
                <a:lumMod val="8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rot="8053874">
              <a:off x="7077342" y="2777896"/>
              <a:ext cx="701284" cy="704012"/>
            </a:xfrm>
            <a:custGeom>
              <a:avLst/>
              <a:gdLst>
                <a:gd name="connsiteX0" fmla="*/ 781344 w 2103724"/>
                <a:gd name="connsiteY0" fmla="*/ 92507 h 842015"/>
                <a:gd name="connsiteX1" fmla="*/ 781344 w 2103724"/>
                <a:gd name="connsiteY1" fmla="*/ 92507 h 842015"/>
                <a:gd name="connsiteX2" fmla="*/ 421580 w 2103724"/>
                <a:gd name="connsiteY2" fmla="*/ 122487 h 842015"/>
                <a:gd name="connsiteX3" fmla="*/ 256688 w 2103724"/>
                <a:gd name="connsiteY3" fmla="*/ 167458 h 842015"/>
                <a:gd name="connsiteX4" fmla="*/ 151757 w 2103724"/>
                <a:gd name="connsiteY4" fmla="*/ 197438 h 842015"/>
                <a:gd name="connsiteX5" fmla="*/ 31836 w 2103724"/>
                <a:gd name="connsiteY5" fmla="*/ 302369 h 842015"/>
                <a:gd name="connsiteX6" fmla="*/ 1856 w 2103724"/>
                <a:gd name="connsiteY6" fmla="*/ 392310 h 842015"/>
                <a:gd name="connsiteX7" fmla="*/ 16846 w 2103724"/>
                <a:gd name="connsiteY7" fmla="*/ 647143 h 842015"/>
                <a:gd name="connsiteX8" fmla="*/ 31836 w 2103724"/>
                <a:gd name="connsiteY8" fmla="*/ 692113 h 842015"/>
                <a:gd name="connsiteX9" fmla="*/ 76806 w 2103724"/>
                <a:gd name="connsiteY9" fmla="*/ 722094 h 842015"/>
                <a:gd name="connsiteX10" fmla="*/ 181737 w 2103724"/>
                <a:gd name="connsiteY10" fmla="*/ 767064 h 842015"/>
                <a:gd name="connsiteX11" fmla="*/ 256688 w 2103724"/>
                <a:gd name="connsiteY11" fmla="*/ 797045 h 842015"/>
                <a:gd name="connsiteX12" fmla="*/ 406590 w 2103724"/>
                <a:gd name="connsiteY12" fmla="*/ 842015 h 842015"/>
                <a:gd name="connsiteX13" fmla="*/ 721383 w 2103724"/>
                <a:gd name="connsiteY13" fmla="*/ 827025 h 842015"/>
                <a:gd name="connsiteX14" fmla="*/ 796334 w 2103724"/>
                <a:gd name="connsiteY14" fmla="*/ 812035 h 842015"/>
                <a:gd name="connsiteX15" fmla="*/ 1186078 w 2103724"/>
                <a:gd name="connsiteY15" fmla="*/ 767064 h 842015"/>
                <a:gd name="connsiteX16" fmla="*/ 1365960 w 2103724"/>
                <a:gd name="connsiteY16" fmla="*/ 797045 h 842015"/>
                <a:gd name="connsiteX17" fmla="*/ 1950577 w 2103724"/>
                <a:gd name="connsiteY17" fmla="*/ 752074 h 842015"/>
                <a:gd name="connsiteX18" fmla="*/ 1995547 w 2103724"/>
                <a:gd name="connsiteY18" fmla="*/ 737084 h 842015"/>
                <a:gd name="connsiteX19" fmla="*/ 1995547 w 2103724"/>
                <a:gd name="connsiteY19" fmla="*/ 392310 h 842015"/>
                <a:gd name="connsiteX20" fmla="*/ 1920596 w 2103724"/>
                <a:gd name="connsiteY20" fmla="*/ 212428 h 842015"/>
                <a:gd name="connsiteX21" fmla="*/ 1875626 w 2103724"/>
                <a:gd name="connsiteY21" fmla="*/ 167458 h 842015"/>
                <a:gd name="connsiteX22" fmla="*/ 1845646 w 2103724"/>
                <a:gd name="connsiteY22" fmla="*/ 122487 h 842015"/>
                <a:gd name="connsiteX23" fmla="*/ 1770695 w 2103724"/>
                <a:gd name="connsiteY23" fmla="*/ 77517 h 842015"/>
                <a:gd name="connsiteX24" fmla="*/ 1725724 w 2103724"/>
                <a:gd name="connsiteY24" fmla="*/ 47536 h 842015"/>
                <a:gd name="connsiteX25" fmla="*/ 1605803 w 2103724"/>
                <a:gd name="connsiteY25" fmla="*/ 17556 h 842015"/>
                <a:gd name="connsiteX26" fmla="*/ 1051167 w 2103724"/>
                <a:gd name="connsiteY26" fmla="*/ 47536 h 842015"/>
                <a:gd name="connsiteX27" fmla="*/ 871285 w 2103724"/>
                <a:gd name="connsiteY27" fmla="*/ 77517 h 842015"/>
                <a:gd name="connsiteX28" fmla="*/ 811324 w 2103724"/>
                <a:gd name="connsiteY28" fmla="*/ 92507 h 842015"/>
                <a:gd name="connsiteX29" fmla="*/ 631442 w 2103724"/>
                <a:gd name="connsiteY29" fmla="*/ 107497 h 842015"/>
                <a:gd name="connsiteX30" fmla="*/ 631442 w 2103724"/>
                <a:gd name="connsiteY30" fmla="*/ 107497 h 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03724" h="842015">
                  <a:moveTo>
                    <a:pt x="781344" y="92507"/>
                  </a:moveTo>
                  <a:lnTo>
                    <a:pt x="781344" y="92507"/>
                  </a:lnTo>
                  <a:cubicBezTo>
                    <a:pt x="686601" y="99274"/>
                    <a:pt x="522973" y="108968"/>
                    <a:pt x="421580" y="122487"/>
                  </a:cubicBezTo>
                  <a:cubicBezTo>
                    <a:pt x="310457" y="137303"/>
                    <a:pt x="377230" y="137323"/>
                    <a:pt x="256688" y="167458"/>
                  </a:cubicBezTo>
                  <a:cubicBezTo>
                    <a:pt x="181399" y="186280"/>
                    <a:pt x="216273" y="175933"/>
                    <a:pt x="151757" y="197438"/>
                  </a:cubicBezTo>
                  <a:cubicBezTo>
                    <a:pt x="46826" y="267392"/>
                    <a:pt x="81803" y="227419"/>
                    <a:pt x="31836" y="302369"/>
                  </a:cubicBezTo>
                  <a:cubicBezTo>
                    <a:pt x="21843" y="332349"/>
                    <a:pt x="0" y="360763"/>
                    <a:pt x="1856" y="392310"/>
                  </a:cubicBezTo>
                  <a:cubicBezTo>
                    <a:pt x="6853" y="477254"/>
                    <a:pt x="8379" y="562474"/>
                    <a:pt x="16846" y="647143"/>
                  </a:cubicBezTo>
                  <a:cubicBezTo>
                    <a:pt x="18418" y="662865"/>
                    <a:pt x="21965" y="679775"/>
                    <a:pt x="31836" y="692113"/>
                  </a:cubicBezTo>
                  <a:cubicBezTo>
                    <a:pt x="43090" y="706181"/>
                    <a:pt x="61164" y="713156"/>
                    <a:pt x="76806" y="722094"/>
                  </a:cubicBezTo>
                  <a:cubicBezTo>
                    <a:pt x="143804" y="760379"/>
                    <a:pt x="120585" y="744132"/>
                    <a:pt x="181737" y="767064"/>
                  </a:cubicBezTo>
                  <a:cubicBezTo>
                    <a:pt x="206932" y="776512"/>
                    <a:pt x="231493" y="787597"/>
                    <a:pt x="256688" y="797045"/>
                  </a:cubicBezTo>
                  <a:cubicBezTo>
                    <a:pt x="299071" y="812939"/>
                    <a:pt x="371870" y="832095"/>
                    <a:pt x="406590" y="842015"/>
                  </a:cubicBezTo>
                  <a:cubicBezTo>
                    <a:pt x="511521" y="837018"/>
                    <a:pt x="616643" y="835082"/>
                    <a:pt x="721383" y="827025"/>
                  </a:cubicBezTo>
                  <a:cubicBezTo>
                    <a:pt x="746786" y="825071"/>
                    <a:pt x="771065" y="815296"/>
                    <a:pt x="796334" y="812035"/>
                  </a:cubicBezTo>
                  <a:cubicBezTo>
                    <a:pt x="926035" y="795299"/>
                    <a:pt x="1186078" y="767064"/>
                    <a:pt x="1186078" y="767064"/>
                  </a:cubicBezTo>
                  <a:cubicBezTo>
                    <a:pt x="1246039" y="777058"/>
                    <a:pt x="1305204" y="795085"/>
                    <a:pt x="1365960" y="797045"/>
                  </a:cubicBezTo>
                  <a:cubicBezTo>
                    <a:pt x="1503877" y="801494"/>
                    <a:pt x="1817312" y="765400"/>
                    <a:pt x="1950577" y="752074"/>
                  </a:cubicBezTo>
                  <a:cubicBezTo>
                    <a:pt x="1965567" y="747077"/>
                    <a:pt x="1981998" y="745213"/>
                    <a:pt x="1995547" y="737084"/>
                  </a:cubicBezTo>
                  <a:cubicBezTo>
                    <a:pt x="2103724" y="672179"/>
                    <a:pt x="1999563" y="425777"/>
                    <a:pt x="1995547" y="392310"/>
                  </a:cubicBezTo>
                  <a:cubicBezTo>
                    <a:pt x="1989329" y="340490"/>
                    <a:pt x="1947229" y="239061"/>
                    <a:pt x="1920596" y="212428"/>
                  </a:cubicBezTo>
                  <a:cubicBezTo>
                    <a:pt x="1905606" y="197438"/>
                    <a:pt x="1889197" y="183744"/>
                    <a:pt x="1875626" y="167458"/>
                  </a:cubicBezTo>
                  <a:cubicBezTo>
                    <a:pt x="1864093" y="153618"/>
                    <a:pt x="1859325" y="134212"/>
                    <a:pt x="1845646" y="122487"/>
                  </a:cubicBezTo>
                  <a:cubicBezTo>
                    <a:pt x="1823525" y="103526"/>
                    <a:pt x="1795402" y="92959"/>
                    <a:pt x="1770695" y="77517"/>
                  </a:cubicBezTo>
                  <a:cubicBezTo>
                    <a:pt x="1755417" y="67968"/>
                    <a:pt x="1742655" y="53693"/>
                    <a:pt x="1725724" y="47536"/>
                  </a:cubicBezTo>
                  <a:cubicBezTo>
                    <a:pt x="1687001" y="33455"/>
                    <a:pt x="1645777" y="27549"/>
                    <a:pt x="1605803" y="17556"/>
                  </a:cubicBezTo>
                  <a:cubicBezTo>
                    <a:pt x="864868" y="40710"/>
                    <a:pt x="1320537" y="0"/>
                    <a:pt x="1051167" y="47536"/>
                  </a:cubicBezTo>
                  <a:cubicBezTo>
                    <a:pt x="991304" y="58100"/>
                    <a:pt x="930258" y="62774"/>
                    <a:pt x="871285" y="77517"/>
                  </a:cubicBezTo>
                  <a:cubicBezTo>
                    <a:pt x="851298" y="82514"/>
                    <a:pt x="831767" y="89952"/>
                    <a:pt x="811324" y="92507"/>
                  </a:cubicBezTo>
                  <a:cubicBezTo>
                    <a:pt x="751620" y="99970"/>
                    <a:pt x="631442" y="107497"/>
                    <a:pt x="631442" y="107497"/>
                  </a:cubicBezTo>
                  <a:lnTo>
                    <a:pt x="631442" y="107497"/>
                  </a:lnTo>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ounded Rectangle 31"/>
            <p:cNvSpPr/>
            <p:nvPr/>
          </p:nvSpPr>
          <p:spPr>
            <a:xfrm rot="20289600">
              <a:off x="3208670" y="1920996"/>
              <a:ext cx="262417" cy="914400"/>
            </a:xfrm>
            <a:prstGeom prst="roundRect">
              <a:avLst/>
            </a:prstGeom>
            <a:solidFill>
              <a:schemeClr val="accent6">
                <a:lumMod val="5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715482">
              <a:off x="3372898" y="1910859"/>
              <a:ext cx="190782" cy="1283681"/>
            </a:xfrm>
            <a:prstGeom prst="roundRect">
              <a:avLst/>
            </a:prstGeom>
            <a:solidFill>
              <a:schemeClr val="accent6">
                <a:lumMod val="5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21"/>
            <p:cNvGrpSpPr/>
            <p:nvPr/>
          </p:nvGrpSpPr>
          <p:grpSpPr>
            <a:xfrm>
              <a:off x="3352800" y="2440049"/>
              <a:ext cx="2149251" cy="731344"/>
              <a:chOff x="3329005" y="3828540"/>
              <a:chExt cx="2149251" cy="731344"/>
            </a:xfrm>
          </p:grpSpPr>
          <p:sp>
            <p:nvSpPr>
              <p:cNvPr id="36" name="Rounded Rectangle 35"/>
              <p:cNvSpPr/>
              <p:nvPr/>
            </p:nvSpPr>
            <p:spPr>
              <a:xfrm rot="21124637">
                <a:off x="3962725" y="4064665"/>
                <a:ext cx="1515531" cy="4572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rot="4961709">
                <a:off x="4901165" y="3734246"/>
                <a:ext cx="475557" cy="66414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1431973">
                <a:off x="3329005" y="4045257"/>
                <a:ext cx="880302" cy="44508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733800" y="4114800"/>
                <a:ext cx="609600" cy="44508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Wave 34"/>
            <p:cNvSpPr/>
            <p:nvPr/>
          </p:nvSpPr>
          <p:spPr>
            <a:xfrm>
              <a:off x="2667000" y="2743200"/>
              <a:ext cx="762000" cy="533400"/>
            </a:xfrm>
            <a:prstGeom prst="wave">
              <a:avLst>
                <a:gd name="adj1" fmla="val 20000"/>
                <a:gd name="adj2" fmla="val 0"/>
              </a:avLst>
            </a:prstGeom>
            <a:solidFill>
              <a:schemeClr val="accent6">
                <a:lumMod val="5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338"/>
          <p:cNvGrpSpPr/>
          <p:nvPr/>
        </p:nvGrpSpPr>
        <p:grpSpPr>
          <a:xfrm>
            <a:off x="513168" y="1661160"/>
            <a:ext cx="1335438" cy="3405691"/>
            <a:chOff x="3124200" y="389299"/>
            <a:chExt cx="1978594" cy="5045894"/>
          </a:xfrm>
        </p:grpSpPr>
        <p:sp>
          <p:nvSpPr>
            <p:cNvPr id="46" name="Moon 45"/>
            <p:cNvSpPr/>
            <p:nvPr/>
          </p:nvSpPr>
          <p:spPr>
            <a:xfrm rot="20732934">
              <a:off x="3394736" y="942926"/>
              <a:ext cx="530114" cy="2167301"/>
            </a:xfrm>
            <a:prstGeom prst="moon">
              <a:avLst>
                <a:gd name="adj" fmla="val 8750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oon 46"/>
            <p:cNvSpPr/>
            <p:nvPr/>
          </p:nvSpPr>
          <p:spPr>
            <a:xfrm rot="10800000">
              <a:off x="4284074" y="814597"/>
              <a:ext cx="668926" cy="1995614"/>
            </a:xfrm>
            <a:prstGeom prst="moon">
              <a:avLst>
                <a:gd name="adj" fmla="val 80521"/>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2"/>
            <p:cNvSpPr/>
            <p:nvPr/>
          </p:nvSpPr>
          <p:spPr>
            <a:xfrm rot="1267050">
              <a:off x="3624725" y="4681627"/>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9394983">
              <a:off x="4141007" y="4686665"/>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2"/>
            <p:cNvSpPr/>
            <p:nvPr/>
          </p:nvSpPr>
          <p:spPr>
            <a:xfrm rot="20847300">
              <a:off x="4716029" y="2906038"/>
              <a:ext cx="386765" cy="66707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3"/>
            <p:cNvSpPr/>
            <p:nvPr/>
          </p:nvSpPr>
          <p:spPr>
            <a:xfrm>
              <a:off x="3124200" y="3024397"/>
              <a:ext cx="386765" cy="66707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4"/>
            <p:cNvSpPr/>
            <p:nvPr/>
          </p:nvSpPr>
          <p:spPr>
            <a:xfrm rot="20339459">
              <a:off x="4239792" y="1716775"/>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
            <p:cNvSpPr/>
            <p:nvPr/>
          </p:nvSpPr>
          <p:spPr>
            <a:xfrm rot="1327004">
              <a:off x="3338048" y="1869232"/>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6"/>
            <p:cNvSpPr/>
            <p:nvPr/>
          </p:nvSpPr>
          <p:spPr>
            <a:xfrm>
              <a:off x="3431931" y="1875844"/>
              <a:ext cx="1436077" cy="3250485"/>
            </a:xfrm>
            <a:prstGeom prst="trapezoid">
              <a:avLst>
                <a:gd name="adj" fmla="val 30618"/>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7"/>
            <p:cNvSpPr/>
            <p:nvPr/>
          </p:nvSpPr>
          <p:spPr>
            <a:xfrm rot="10800000">
              <a:off x="3944815" y="1875844"/>
              <a:ext cx="410308" cy="601942"/>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688373" y="493791"/>
              <a:ext cx="923194" cy="157683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ouble Wave 8"/>
            <p:cNvSpPr/>
            <p:nvPr/>
          </p:nvSpPr>
          <p:spPr>
            <a:xfrm rot="10558211">
              <a:off x="3581760" y="768548"/>
              <a:ext cx="1140174" cy="566611"/>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9"/>
            <p:cNvSpPr/>
            <p:nvPr/>
          </p:nvSpPr>
          <p:spPr>
            <a:xfrm>
              <a:off x="3657600" y="433597"/>
              <a:ext cx="871904" cy="421359"/>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9"/>
            <p:cNvSpPr/>
            <p:nvPr/>
          </p:nvSpPr>
          <p:spPr>
            <a:xfrm>
              <a:off x="3657600" y="585997"/>
              <a:ext cx="1003789" cy="42135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p:cNvSpPr/>
            <p:nvPr/>
          </p:nvSpPr>
          <p:spPr>
            <a:xfrm rot="5598382">
              <a:off x="3891469" y="93583"/>
              <a:ext cx="530114" cy="1121546"/>
            </a:xfrm>
            <a:prstGeom prst="moon">
              <a:avLst>
                <a:gd name="adj" fmla="val 6013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p:cNvSpPr/>
            <p:nvPr/>
          </p:nvSpPr>
          <p:spPr>
            <a:xfrm rot="5598382">
              <a:off x="3951115" y="264235"/>
              <a:ext cx="421280" cy="1290960"/>
            </a:xfrm>
            <a:prstGeom prst="mo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3505200" y="890797"/>
              <a:ext cx="1295400" cy="2286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4"/>
            <p:cNvGrpSpPr/>
            <p:nvPr/>
          </p:nvGrpSpPr>
          <p:grpSpPr>
            <a:xfrm flipH="1">
              <a:off x="3657600" y="3200400"/>
              <a:ext cx="1230923" cy="1384466"/>
              <a:chOff x="7543801" y="3581401"/>
              <a:chExt cx="1066799" cy="1066800"/>
            </a:xfrm>
          </p:grpSpPr>
          <p:sp>
            <p:nvSpPr>
              <p:cNvPr id="98" name="Rounded Rectangle 97"/>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162"/>
              <p:cNvGrpSpPr/>
              <p:nvPr/>
            </p:nvGrpSpPr>
            <p:grpSpPr>
              <a:xfrm>
                <a:off x="7543801" y="3581401"/>
                <a:ext cx="457200" cy="1066800"/>
                <a:chOff x="6827799" y="4800600"/>
                <a:chExt cx="868401" cy="2043177"/>
              </a:xfrm>
              <a:solidFill>
                <a:srgbClr val="D98A33"/>
              </a:solidFill>
            </p:grpSpPr>
            <p:sp>
              <p:nvSpPr>
                <p:cNvPr id="100" name="Double Wave 99"/>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ouble Wave 19"/>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a:off x="7010400" y="4800600"/>
                  <a:ext cx="685800"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Cloud 63"/>
            <p:cNvSpPr/>
            <p:nvPr/>
          </p:nvSpPr>
          <p:spPr>
            <a:xfrm>
              <a:off x="3810000" y="1728997"/>
              <a:ext cx="6096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3962400" y="1805197"/>
              <a:ext cx="274027" cy="152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188"/>
            <p:cNvGrpSpPr/>
            <p:nvPr/>
          </p:nvGrpSpPr>
          <p:grpSpPr>
            <a:xfrm>
              <a:off x="3429000" y="4800600"/>
              <a:ext cx="1447800" cy="289560"/>
              <a:chOff x="2286000" y="6019800"/>
              <a:chExt cx="3048000" cy="609600"/>
            </a:xfrm>
          </p:grpSpPr>
          <p:grpSp>
            <p:nvGrpSpPr>
              <p:cNvPr id="83" name="Group 175"/>
              <p:cNvGrpSpPr/>
              <p:nvPr/>
            </p:nvGrpSpPr>
            <p:grpSpPr>
              <a:xfrm>
                <a:off x="2286000" y="6019800"/>
                <a:ext cx="609600" cy="609600"/>
                <a:chOff x="2286000" y="6019800"/>
                <a:chExt cx="609600" cy="609600"/>
              </a:xfrm>
            </p:grpSpPr>
            <p:sp>
              <p:nvSpPr>
                <p:cNvPr id="96" name="Quad Arrow Callout 95"/>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ross 96"/>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176"/>
              <p:cNvGrpSpPr/>
              <p:nvPr/>
            </p:nvGrpSpPr>
            <p:grpSpPr>
              <a:xfrm>
                <a:off x="2895600" y="6019800"/>
                <a:ext cx="609600" cy="609600"/>
                <a:chOff x="2286000" y="6019800"/>
                <a:chExt cx="609600" cy="609600"/>
              </a:xfrm>
            </p:grpSpPr>
            <p:sp>
              <p:nvSpPr>
                <p:cNvPr id="94" name="Quad Arrow Callout 93"/>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ross 94"/>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179"/>
              <p:cNvGrpSpPr/>
              <p:nvPr/>
            </p:nvGrpSpPr>
            <p:grpSpPr>
              <a:xfrm>
                <a:off x="3505200" y="6019800"/>
                <a:ext cx="609600" cy="609600"/>
                <a:chOff x="2286000" y="6019800"/>
                <a:chExt cx="609600" cy="609600"/>
              </a:xfrm>
            </p:grpSpPr>
            <p:sp>
              <p:nvSpPr>
                <p:cNvPr id="92" name="Quad Arrow Callout 91"/>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ross 92"/>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182"/>
              <p:cNvGrpSpPr/>
              <p:nvPr/>
            </p:nvGrpSpPr>
            <p:grpSpPr>
              <a:xfrm>
                <a:off x="4114800" y="6019800"/>
                <a:ext cx="609600" cy="609600"/>
                <a:chOff x="2286000" y="6019800"/>
                <a:chExt cx="609600" cy="609600"/>
              </a:xfrm>
            </p:grpSpPr>
            <p:sp>
              <p:nvSpPr>
                <p:cNvPr id="90" name="Quad Arrow Callout 89"/>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ross 90"/>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185"/>
              <p:cNvGrpSpPr/>
              <p:nvPr/>
            </p:nvGrpSpPr>
            <p:grpSpPr>
              <a:xfrm>
                <a:off x="4724400" y="6019800"/>
                <a:ext cx="609600" cy="609600"/>
                <a:chOff x="2286000" y="6019800"/>
                <a:chExt cx="609600" cy="609600"/>
              </a:xfrm>
            </p:grpSpPr>
            <p:sp>
              <p:nvSpPr>
                <p:cNvPr id="88" name="Quad Arrow Callout 87"/>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ross 88"/>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 name="Group 189"/>
            <p:cNvGrpSpPr/>
            <p:nvPr/>
          </p:nvGrpSpPr>
          <p:grpSpPr>
            <a:xfrm>
              <a:off x="3496236" y="874058"/>
              <a:ext cx="1241611" cy="248322"/>
              <a:chOff x="2286000" y="6019800"/>
              <a:chExt cx="3048000" cy="609600"/>
            </a:xfrm>
          </p:grpSpPr>
          <p:grpSp>
            <p:nvGrpSpPr>
              <p:cNvPr id="68" name="Group 175"/>
              <p:cNvGrpSpPr/>
              <p:nvPr/>
            </p:nvGrpSpPr>
            <p:grpSpPr>
              <a:xfrm>
                <a:off x="2286000" y="6019800"/>
                <a:ext cx="609600" cy="609600"/>
                <a:chOff x="2286000" y="6019800"/>
                <a:chExt cx="609600" cy="609600"/>
              </a:xfrm>
            </p:grpSpPr>
            <p:sp>
              <p:nvSpPr>
                <p:cNvPr id="81" name="Quad Arrow Callout 80"/>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ross 81"/>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176"/>
              <p:cNvGrpSpPr/>
              <p:nvPr/>
            </p:nvGrpSpPr>
            <p:grpSpPr>
              <a:xfrm>
                <a:off x="2895600" y="6019800"/>
                <a:ext cx="609600" cy="609600"/>
                <a:chOff x="2286000" y="6019800"/>
                <a:chExt cx="609600" cy="609600"/>
              </a:xfrm>
            </p:grpSpPr>
            <p:sp>
              <p:nvSpPr>
                <p:cNvPr id="79" name="Quad Arrow Callout 78"/>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ross 79"/>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179"/>
              <p:cNvGrpSpPr/>
              <p:nvPr/>
            </p:nvGrpSpPr>
            <p:grpSpPr>
              <a:xfrm>
                <a:off x="3505200" y="6019800"/>
                <a:ext cx="609600" cy="609600"/>
                <a:chOff x="2286000" y="6019800"/>
                <a:chExt cx="609600" cy="609600"/>
              </a:xfrm>
            </p:grpSpPr>
            <p:sp>
              <p:nvSpPr>
                <p:cNvPr id="77" name="Quad Arrow Callout 76"/>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ross 77"/>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182"/>
              <p:cNvGrpSpPr/>
              <p:nvPr/>
            </p:nvGrpSpPr>
            <p:grpSpPr>
              <a:xfrm>
                <a:off x="4114800" y="6019800"/>
                <a:ext cx="609600" cy="609600"/>
                <a:chOff x="2286000" y="6019800"/>
                <a:chExt cx="609600" cy="609600"/>
              </a:xfrm>
            </p:grpSpPr>
            <p:sp>
              <p:nvSpPr>
                <p:cNvPr id="75" name="Quad Arrow Callout 74"/>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ross 75"/>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185"/>
              <p:cNvGrpSpPr/>
              <p:nvPr/>
            </p:nvGrpSpPr>
            <p:grpSpPr>
              <a:xfrm>
                <a:off x="4724400" y="6019800"/>
                <a:ext cx="609600" cy="609600"/>
                <a:chOff x="2286000" y="6019800"/>
                <a:chExt cx="609600" cy="609600"/>
              </a:xfrm>
            </p:grpSpPr>
            <p:sp>
              <p:nvSpPr>
                <p:cNvPr id="73" name="Quad Arrow Callout 72"/>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ross 73"/>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3" name="Group 102"/>
          <p:cNvGrpSpPr/>
          <p:nvPr/>
        </p:nvGrpSpPr>
        <p:grpSpPr>
          <a:xfrm>
            <a:off x="1505628" y="2398954"/>
            <a:ext cx="1472880" cy="2657139"/>
            <a:chOff x="838200" y="685800"/>
            <a:chExt cx="2526686" cy="3886200"/>
          </a:xfrm>
        </p:grpSpPr>
        <p:sp>
          <p:nvSpPr>
            <p:cNvPr id="104" name="Oval 103"/>
            <p:cNvSpPr/>
            <p:nvPr/>
          </p:nvSpPr>
          <p:spPr>
            <a:xfrm rot="6128217">
              <a:off x="2217104" y="4173839"/>
              <a:ext cx="324143" cy="472179"/>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rot="4472555">
              <a:off x="1775149" y="4161245"/>
              <a:ext cx="296946" cy="496277"/>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p:cNvSpPr/>
            <p:nvPr/>
          </p:nvSpPr>
          <p:spPr>
            <a:xfrm>
              <a:off x="1403303" y="2221554"/>
              <a:ext cx="1519958" cy="2149268"/>
            </a:xfrm>
            <a:prstGeom prst="trapezoid">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rot="2901859">
              <a:off x="2434149" y="2927927"/>
              <a:ext cx="331341" cy="54523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1555722" y="1017401"/>
              <a:ext cx="1110738" cy="144753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25"/>
            <p:cNvGrpSpPr/>
            <p:nvPr/>
          </p:nvGrpSpPr>
          <p:grpSpPr>
            <a:xfrm>
              <a:off x="2057400" y="2438400"/>
              <a:ext cx="190500" cy="838200"/>
              <a:chOff x="3505200" y="3657600"/>
              <a:chExt cx="381000" cy="1676400"/>
            </a:xfrm>
          </p:grpSpPr>
          <p:sp>
            <p:nvSpPr>
              <p:cNvPr id="159" name="Rectangle 20"/>
              <p:cNvSpPr/>
              <p:nvPr/>
            </p:nvSpPr>
            <p:spPr>
              <a:xfrm>
                <a:off x="3505200" y="3657600"/>
                <a:ext cx="381000" cy="1676400"/>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Plaque 21"/>
              <p:cNvSpPr/>
              <p:nvPr/>
            </p:nvSpPr>
            <p:spPr>
              <a:xfrm>
                <a:off x="3505200" y="3733800"/>
                <a:ext cx="381000" cy="304800"/>
              </a:xfrm>
              <a:prstGeom prst="plaque">
                <a:avLst>
                  <a:gd name="adj" fmla="val 40909"/>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Plaque 22"/>
              <p:cNvSpPr/>
              <p:nvPr/>
            </p:nvSpPr>
            <p:spPr>
              <a:xfrm>
                <a:off x="3505200" y="4114800"/>
                <a:ext cx="381000" cy="304800"/>
              </a:xfrm>
              <a:prstGeom prst="plaque">
                <a:avLst>
                  <a:gd name="adj" fmla="val 40909"/>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Plaque 161"/>
              <p:cNvSpPr/>
              <p:nvPr/>
            </p:nvSpPr>
            <p:spPr>
              <a:xfrm>
                <a:off x="3505200" y="4495800"/>
                <a:ext cx="381000" cy="304800"/>
              </a:xfrm>
              <a:prstGeom prst="plaque">
                <a:avLst>
                  <a:gd name="adj" fmla="val 40909"/>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Plaque 162"/>
              <p:cNvSpPr/>
              <p:nvPr/>
            </p:nvSpPr>
            <p:spPr>
              <a:xfrm>
                <a:off x="3505200" y="4876800"/>
                <a:ext cx="381000" cy="304800"/>
              </a:xfrm>
              <a:prstGeom prst="plaque">
                <a:avLst>
                  <a:gd name="adj" fmla="val 40909"/>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 name="Cloud 109"/>
            <p:cNvSpPr/>
            <p:nvPr/>
          </p:nvSpPr>
          <p:spPr>
            <a:xfrm rot="207152">
              <a:off x="1769181" y="1925300"/>
              <a:ext cx="691427" cy="571490"/>
            </a:xfrm>
            <a:prstGeom prst="clou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1981200" y="2057400"/>
              <a:ext cx="304800" cy="76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41"/>
            <p:cNvGrpSpPr/>
            <p:nvPr/>
          </p:nvGrpSpPr>
          <p:grpSpPr>
            <a:xfrm>
              <a:off x="2438400" y="1066800"/>
              <a:ext cx="726288" cy="2644944"/>
              <a:chOff x="2340185" y="1182305"/>
              <a:chExt cx="726288" cy="2644944"/>
            </a:xfrm>
          </p:grpSpPr>
          <p:sp>
            <p:nvSpPr>
              <p:cNvPr id="154" name="Trapezoid 153"/>
              <p:cNvSpPr/>
              <p:nvPr/>
            </p:nvSpPr>
            <p:spPr>
              <a:xfrm rot="21048877">
                <a:off x="2340185" y="1182305"/>
                <a:ext cx="704921" cy="2644944"/>
              </a:xfrm>
              <a:prstGeom prst="trapezoid">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Group 39"/>
              <p:cNvGrpSpPr/>
              <p:nvPr/>
            </p:nvGrpSpPr>
            <p:grpSpPr>
              <a:xfrm>
                <a:off x="2431690" y="2462580"/>
                <a:ext cx="634783" cy="476942"/>
                <a:chOff x="2431690" y="2462580"/>
                <a:chExt cx="634783" cy="476942"/>
              </a:xfrm>
            </p:grpSpPr>
            <p:cxnSp>
              <p:nvCxnSpPr>
                <p:cNvPr id="156" name="Straight Connector 155"/>
                <p:cNvCxnSpPr>
                  <a:cxnSpLocks/>
                  <a:stCxn id="154" idx="1"/>
                  <a:endCxn id="154" idx="3"/>
                </p:cNvCxnSpPr>
                <p:nvPr/>
              </p:nvCxnSpPr>
              <p:spPr>
                <a:xfrm flipV="1">
                  <a:off x="2431690" y="2462580"/>
                  <a:ext cx="521911" cy="8439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2438400" y="2660073"/>
                  <a:ext cx="572655" cy="91323"/>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V="1">
                  <a:off x="2454781" y="2835564"/>
                  <a:ext cx="611692" cy="103958"/>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113" name="Flowchart: Delay 112"/>
            <p:cNvSpPr/>
            <p:nvPr/>
          </p:nvSpPr>
          <p:spPr>
            <a:xfrm rot="16200000">
              <a:off x="1943100" y="266700"/>
              <a:ext cx="381000" cy="1219200"/>
            </a:xfrm>
            <a:prstGeom prst="flowChartDelay">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62"/>
            <p:cNvGrpSpPr/>
            <p:nvPr/>
          </p:nvGrpSpPr>
          <p:grpSpPr>
            <a:xfrm rot="1187881">
              <a:off x="1612981" y="2836464"/>
              <a:ext cx="292705" cy="1099904"/>
              <a:chOff x="3505200" y="4038600"/>
              <a:chExt cx="457200" cy="1309255"/>
            </a:xfrm>
          </p:grpSpPr>
          <p:grpSp>
            <p:nvGrpSpPr>
              <p:cNvPr id="146" name="Group 57"/>
              <p:cNvGrpSpPr/>
              <p:nvPr/>
            </p:nvGrpSpPr>
            <p:grpSpPr>
              <a:xfrm>
                <a:off x="3505200" y="4052455"/>
                <a:ext cx="228600" cy="1295400"/>
                <a:chOff x="3505200" y="4052455"/>
                <a:chExt cx="228600" cy="1295400"/>
              </a:xfrm>
            </p:grpSpPr>
            <p:sp>
              <p:nvSpPr>
                <p:cNvPr id="151" name="Can 150"/>
                <p:cNvSpPr/>
                <p:nvPr/>
              </p:nvSpPr>
              <p:spPr>
                <a:xfrm>
                  <a:off x="3505200" y="4267200"/>
                  <a:ext cx="228600" cy="914400"/>
                </a:xfrm>
                <a:prstGeom prst="can">
                  <a:avLst/>
                </a:prstGeom>
                <a:solidFill>
                  <a:srgbClr val="F0CD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3562927" y="5176982"/>
                  <a:ext cx="122382" cy="170873"/>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3525982" y="4052455"/>
                  <a:ext cx="152400" cy="228600"/>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58"/>
              <p:cNvGrpSpPr/>
              <p:nvPr/>
            </p:nvGrpSpPr>
            <p:grpSpPr>
              <a:xfrm>
                <a:off x="3733800" y="4038600"/>
                <a:ext cx="228600" cy="1295400"/>
                <a:chOff x="3505200" y="4052455"/>
                <a:chExt cx="228600" cy="1295400"/>
              </a:xfrm>
            </p:grpSpPr>
            <p:sp>
              <p:nvSpPr>
                <p:cNvPr id="148" name="Can 147"/>
                <p:cNvSpPr/>
                <p:nvPr/>
              </p:nvSpPr>
              <p:spPr>
                <a:xfrm>
                  <a:off x="3505200" y="4267200"/>
                  <a:ext cx="228600" cy="914400"/>
                </a:xfrm>
                <a:prstGeom prst="can">
                  <a:avLst/>
                </a:prstGeom>
                <a:solidFill>
                  <a:srgbClr val="F0CD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3562927" y="5176982"/>
                  <a:ext cx="122382" cy="170873"/>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3525982" y="4052455"/>
                  <a:ext cx="152400" cy="228600"/>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5" name="Oval 114"/>
            <p:cNvSpPr/>
            <p:nvPr/>
          </p:nvSpPr>
          <p:spPr>
            <a:xfrm rot="18942803">
              <a:off x="1564919" y="3003039"/>
              <a:ext cx="270843" cy="44568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42"/>
            <p:cNvGrpSpPr/>
            <p:nvPr/>
          </p:nvGrpSpPr>
          <p:grpSpPr>
            <a:xfrm rot="1165716">
              <a:off x="1105017" y="1112287"/>
              <a:ext cx="726288" cy="2644944"/>
              <a:chOff x="2340185" y="1182305"/>
              <a:chExt cx="726288" cy="2644944"/>
            </a:xfrm>
          </p:grpSpPr>
          <p:sp>
            <p:nvSpPr>
              <p:cNvPr id="141" name="Trapezoid 140"/>
              <p:cNvSpPr/>
              <p:nvPr/>
            </p:nvSpPr>
            <p:spPr>
              <a:xfrm rot="21048877">
                <a:off x="2340185" y="1182305"/>
                <a:ext cx="704921" cy="2644944"/>
              </a:xfrm>
              <a:prstGeom prst="trapezoid">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39"/>
              <p:cNvGrpSpPr/>
              <p:nvPr/>
            </p:nvGrpSpPr>
            <p:grpSpPr>
              <a:xfrm>
                <a:off x="2431690" y="2462580"/>
                <a:ext cx="634783" cy="476942"/>
                <a:chOff x="2431690" y="2462580"/>
                <a:chExt cx="634783" cy="476942"/>
              </a:xfrm>
            </p:grpSpPr>
            <p:cxnSp>
              <p:nvCxnSpPr>
                <p:cNvPr id="143" name="Straight Connector 142"/>
                <p:cNvCxnSpPr>
                  <a:cxnSpLocks/>
                  <a:stCxn id="141" idx="1"/>
                  <a:endCxn id="141" idx="3"/>
                </p:cNvCxnSpPr>
                <p:nvPr/>
              </p:nvCxnSpPr>
              <p:spPr>
                <a:xfrm flipV="1">
                  <a:off x="2431690" y="2462580"/>
                  <a:ext cx="521911" cy="8439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2438400" y="2660073"/>
                  <a:ext cx="572655" cy="91323"/>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2454781" y="2835564"/>
                  <a:ext cx="611692" cy="103958"/>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17" name="Group 53"/>
            <p:cNvGrpSpPr/>
            <p:nvPr/>
          </p:nvGrpSpPr>
          <p:grpSpPr>
            <a:xfrm>
              <a:off x="1524000" y="990600"/>
              <a:ext cx="1209964" cy="304800"/>
              <a:chOff x="1533236" y="990600"/>
              <a:chExt cx="1209964" cy="304800"/>
            </a:xfrm>
          </p:grpSpPr>
          <p:sp>
            <p:nvSpPr>
              <p:cNvPr id="138" name="Rectangle 137"/>
              <p:cNvSpPr/>
              <p:nvPr/>
            </p:nvSpPr>
            <p:spPr>
              <a:xfrm>
                <a:off x="1533236" y="1066800"/>
                <a:ext cx="1209964" cy="1246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1905000" y="990600"/>
                <a:ext cx="381000" cy="3048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1962727" y="1029855"/>
                <a:ext cx="304800" cy="24384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69"/>
            <p:cNvGrpSpPr/>
            <p:nvPr/>
          </p:nvGrpSpPr>
          <p:grpSpPr>
            <a:xfrm>
              <a:off x="2590800" y="3581400"/>
              <a:ext cx="164486" cy="381000"/>
              <a:chOff x="4200164" y="4038600"/>
              <a:chExt cx="483171" cy="861285"/>
            </a:xfrm>
          </p:grpSpPr>
          <p:sp>
            <p:nvSpPr>
              <p:cNvPr id="134" name="Trapezoid 133"/>
              <p:cNvSpPr/>
              <p:nvPr/>
            </p:nvSpPr>
            <p:spPr>
              <a:xfrm rot="1216957">
                <a:off x="4200164" y="436648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rapezoid 134"/>
              <p:cNvSpPr/>
              <p:nvPr/>
            </p:nvSpPr>
            <p:spPr>
              <a:xfrm rot="21132038">
                <a:off x="4454735" y="435644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p:cNvSpPr/>
              <p:nvPr/>
            </p:nvSpPr>
            <p:spPr>
              <a:xfrm rot="324892">
                <a:off x="4291857" y="4352996"/>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4267200" y="4038600"/>
                <a:ext cx="381000" cy="38100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70"/>
            <p:cNvGrpSpPr/>
            <p:nvPr/>
          </p:nvGrpSpPr>
          <p:grpSpPr>
            <a:xfrm>
              <a:off x="3200400" y="3505200"/>
              <a:ext cx="164486" cy="381000"/>
              <a:chOff x="4200164" y="4038600"/>
              <a:chExt cx="483171" cy="861285"/>
            </a:xfrm>
          </p:grpSpPr>
          <p:sp>
            <p:nvSpPr>
              <p:cNvPr id="130" name="Trapezoid 129"/>
              <p:cNvSpPr/>
              <p:nvPr/>
            </p:nvSpPr>
            <p:spPr>
              <a:xfrm rot="1216957">
                <a:off x="4200164" y="436648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apezoid 130"/>
              <p:cNvSpPr/>
              <p:nvPr/>
            </p:nvSpPr>
            <p:spPr>
              <a:xfrm rot="21132038">
                <a:off x="4454735" y="435644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p:cNvSpPr/>
              <p:nvPr/>
            </p:nvSpPr>
            <p:spPr>
              <a:xfrm rot="324892">
                <a:off x="4291857" y="4352996"/>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4267200" y="4038600"/>
                <a:ext cx="381000" cy="38100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75"/>
            <p:cNvGrpSpPr/>
            <p:nvPr/>
          </p:nvGrpSpPr>
          <p:grpSpPr>
            <a:xfrm flipH="1">
              <a:off x="1447800" y="3657600"/>
              <a:ext cx="164486" cy="381000"/>
              <a:chOff x="4200164" y="4038600"/>
              <a:chExt cx="483171" cy="861285"/>
            </a:xfrm>
          </p:grpSpPr>
          <p:sp>
            <p:nvSpPr>
              <p:cNvPr id="126" name="Trapezoid 125"/>
              <p:cNvSpPr/>
              <p:nvPr/>
            </p:nvSpPr>
            <p:spPr>
              <a:xfrm rot="1216957">
                <a:off x="4200164" y="436648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p:cNvSpPr/>
              <p:nvPr/>
            </p:nvSpPr>
            <p:spPr>
              <a:xfrm rot="21132038">
                <a:off x="4454735" y="435644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p:cNvSpPr/>
              <p:nvPr/>
            </p:nvSpPr>
            <p:spPr>
              <a:xfrm rot="324892">
                <a:off x="4291857" y="4352996"/>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4267200" y="4038600"/>
                <a:ext cx="381000" cy="38100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80"/>
            <p:cNvGrpSpPr/>
            <p:nvPr/>
          </p:nvGrpSpPr>
          <p:grpSpPr>
            <a:xfrm flipH="1">
              <a:off x="838200" y="3581400"/>
              <a:ext cx="164486" cy="381000"/>
              <a:chOff x="4200164" y="4038600"/>
              <a:chExt cx="483171" cy="861285"/>
            </a:xfrm>
          </p:grpSpPr>
          <p:sp>
            <p:nvSpPr>
              <p:cNvPr id="122" name="Trapezoid 121"/>
              <p:cNvSpPr/>
              <p:nvPr/>
            </p:nvSpPr>
            <p:spPr>
              <a:xfrm rot="1216957">
                <a:off x="4200164" y="436648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rapezoid 122"/>
              <p:cNvSpPr/>
              <p:nvPr/>
            </p:nvSpPr>
            <p:spPr>
              <a:xfrm rot="21132038">
                <a:off x="4454735" y="435644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apezoid 123"/>
              <p:cNvSpPr/>
              <p:nvPr/>
            </p:nvSpPr>
            <p:spPr>
              <a:xfrm rot="324892">
                <a:off x="4291857" y="4352996"/>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4267200" y="4038600"/>
                <a:ext cx="381000" cy="38100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1" name="Group 190">
            <a:extLst>
              <a:ext uri="{FF2B5EF4-FFF2-40B4-BE49-F238E27FC236}">
                <a16:creationId xmlns:a16="http://schemas.microsoft.com/office/drawing/2014/main" id="{2A3FC62C-22EA-40B4-AD68-AB9E21CBEBB6}"/>
              </a:ext>
            </a:extLst>
          </p:cNvPr>
          <p:cNvGrpSpPr/>
          <p:nvPr/>
        </p:nvGrpSpPr>
        <p:grpSpPr>
          <a:xfrm>
            <a:off x="9527872" y="1999643"/>
            <a:ext cx="1866553" cy="4328573"/>
            <a:chOff x="1519855" y="349452"/>
            <a:chExt cx="2655905" cy="6159097"/>
          </a:xfrm>
        </p:grpSpPr>
        <p:sp>
          <p:nvSpPr>
            <p:cNvPr id="192" name="Freeform: Shape 191">
              <a:extLst>
                <a:ext uri="{FF2B5EF4-FFF2-40B4-BE49-F238E27FC236}">
                  <a16:creationId xmlns:a16="http://schemas.microsoft.com/office/drawing/2014/main" id="{6474DCCF-9104-4853-8B1E-51D316AF933A}"/>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93" name="Oval 192">
              <a:extLst>
                <a:ext uri="{FF2B5EF4-FFF2-40B4-BE49-F238E27FC236}">
                  <a16:creationId xmlns:a16="http://schemas.microsoft.com/office/drawing/2014/main" id="{694110FC-51B9-477B-8A17-CD5887EC439E}"/>
                </a:ext>
              </a:extLst>
            </p:cNvPr>
            <p:cNvSpPr/>
            <p:nvPr/>
          </p:nvSpPr>
          <p:spPr>
            <a:xfrm rot="976600">
              <a:off x="1532204" y="3793170"/>
              <a:ext cx="562732" cy="814699"/>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rapezoid 193">
              <a:extLst>
                <a:ext uri="{FF2B5EF4-FFF2-40B4-BE49-F238E27FC236}">
                  <a16:creationId xmlns:a16="http://schemas.microsoft.com/office/drawing/2014/main" id="{696714A4-A879-49CC-8364-B5FAEF329DE0}"/>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rapezoid 194">
              <a:extLst>
                <a:ext uri="{FF2B5EF4-FFF2-40B4-BE49-F238E27FC236}">
                  <a16:creationId xmlns:a16="http://schemas.microsoft.com/office/drawing/2014/main" id="{EB2A1A23-21B2-4217-8F50-D18F1B33BBD4}"/>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78B2E491-0161-484B-8143-97FA06310117}"/>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BA684789-3CF7-4383-A331-1400116B4E3C}"/>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rapezoid 197">
              <a:extLst>
                <a:ext uri="{FF2B5EF4-FFF2-40B4-BE49-F238E27FC236}">
                  <a16:creationId xmlns:a16="http://schemas.microsoft.com/office/drawing/2014/main" id="{E3F18868-AAE9-45C2-A378-2BD2DB06872D}"/>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EAFEAA6B-2B81-43E7-86CE-8E6856446B09}"/>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ed Rectangle 10">
              <a:extLst>
                <a:ext uri="{FF2B5EF4-FFF2-40B4-BE49-F238E27FC236}">
                  <a16:creationId xmlns:a16="http://schemas.microsoft.com/office/drawing/2014/main" id="{69ADD440-74B7-42C1-8BCB-88125030E757}"/>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ounded Rectangle 11">
              <a:extLst>
                <a:ext uri="{FF2B5EF4-FFF2-40B4-BE49-F238E27FC236}">
                  <a16:creationId xmlns:a16="http://schemas.microsoft.com/office/drawing/2014/main" id="{322B398F-6726-4E27-945C-D577DC6D763A}"/>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ounded Rectangle 12">
              <a:extLst>
                <a:ext uri="{FF2B5EF4-FFF2-40B4-BE49-F238E27FC236}">
                  <a16:creationId xmlns:a16="http://schemas.microsoft.com/office/drawing/2014/main" id="{53188C7C-A310-4C8B-98C4-FC0241B43870}"/>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D889B6A8-81BB-49D1-A0FB-07AC80A73899}"/>
                </a:ext>
              </a:extLst>
            </p:cNvPr>
            <p:cNvSpPr/>
            <p:nvPr/>
          </p:nvSpPr>
          <p:spPr>
            <a:xfrm flipH="1">
              <a:off x="2564109" y="1438796"/>
              <a:ext cx="615217" cy="122631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5">
              <a:extLst>
                <a:ext uri="{FF2B5EF4-FFF2-40B4-BE49-F238E27FC236}">
                  <a16:creationId xmlns:a16="http://schemas.microsoft.com/office/drawing/2014/main" id="{EF27F723-5F9E-4C68-A0AE-D402DD227E0D}"/>
                </a:ext>
              </a:extLst>
            </p:cNvPr>
            <p:cNvSpPr/>
            <p:nvPr/>
          </p:nvSpPr>
          <p:spPr>
            <a:xfrm rot="533072">
              <a:off x="3248970" y="3998884"/>
              <a:ext cx="519990" cy="802772"/>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rapezoid 204">
              <a:extLst>
                <a:ext uri="{FF2B5EF4-FFF2-40B4-BE49-F238E27FC236}">
                  <a16:creationId xmlns:a16="http://schemas.microsoft.com/office/drawing/2014/main" id="{7157E6D9-6F68-499E-81B6-0EEED552D632}"/>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174E4988-9BD0-4EA9-B1B6-2DA083A53BAA}"/>
                </a:ext>
              </a:extLst>
            </p:cNvPr>
            <p:cNvSpPr/>
            <p:nvPr/>
          </p:nvSpPr>
          <p:spPr>
            <a:xfrm>
              <a:off x="2216457" y="564889"/>
              <a:ext cx="1245855" cy="183121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BE6DC8CE-4348-402F-B0B1-7B47E07BB1D2}"/>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Freeform: Shape 207">
              <a:extLst>
                <a:ext uri="{FF2B5EF4-FFF2-40B4-BE49-F238E27FC236}">
                  <a16:creationId xmlns:a16="http://schemas.microsoft.com/office/drawing/2014/main" id="{27A30A43-983F-4A61-A4BA-E7F920867B47}"/>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09" name="Oval 208">
              <a:extLst>
                <a:ext uri="{FF2B5EF4-FFF2-40B4-BE49-F238E27FC236}">
                  <a16:creationId xmlns:a16="http://schemas.microsoft.com/office/drawing/2014/main" id="{1CA31FCE-5814-423C-B304-A389F98F3D8A}"/>
                </a:ext>
              </a:extLst>
            </p:cNvPr>
            <p:cNvSpPr/>
            <p:nvPr/>
          </p:nvSpPr>
          <p:spPr>
            <a:xfrm>
              <a:off x="2602743" y="1834903"/>
              <a:ext cx="457465" cy="22203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reeform: Shape 209">
              <a:extLst>
                <a:ext uri="{FF2B5EF4-FFF2-40B4-BE49-F238E27FC236}">
                  <a16:creationId xmlns:a16="http://schemas.microsoft.com/office/drawing/2014/main" id="{48EEBE0B-1CC4-4273-AB5D-B35F6B462FEB}"/>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11" name="Oval 210">
              <a:extLst>
                <a:ext uri="{FF2B5EF4-FFF2-40B4-BE49-F238E27FC236}">
                  <a16:creationId xmlns:a16="http://schemas.microsoft.com/office/drawing/2014/main" id="{9DF30DAE-16DA-4D1A-946F-56FD900AC7B5}"/>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9E7F7B59-8A19-4C13-B19A-BADD02097AD4}"/>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003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Jericho 1.jpg"/>
          <p:cNvPicPr>
            <a:picLocks noChangeAspect="1"/>
          </p:cNvPicPr>
          <p:nvPr/>
        </p:nvPicPr>
        <p:blipFill>
          <a:blip r:embed="rId2" cstate="print"/>
          <a:stretch>
            <a:fillRect/>
          </a:stretch>
        </p:blipFill>
        <p:spPr>
          <a:xfrm>
            <a:off x="0" y="0"/>
            <a:ext cx="12192000" cy="6858000"/>
          </a:xfrm>
          <a:prstGeom prst="rect">
            <a:avLst/>
          </a:prstGeom>
        </p:spPr>
      </p:pic>
      <p:sp>
        <p:nvSpPr>
          <p:cNvPr id="12290" name="Rectangle 2"/>
          <p:cNvSpPr>
            <a:spLocks noGrp="1" noChangeArrowheads="1"/>
          </p:cNvSpPr>
          <p:nvPr>
            <p:ph type="title"/>
          </p:nvPr>
        </p:nvSpPr>
        <p:spPr>
          <a:xfrm>
            <a:off x="304800" y="228600"/>
            <a:ext cx="4470400" cy="1143000"/>
          </a:xfrm>
        </p:spPr>
        <p:txBody>
          <a:bodyPr/>
          <a:lstStyle/>
          <a:p>
            <a:pPr algn="l"/>
            <a:r>
              <a:rPr lang="en-US" i="1" dirty="0">
                <a:solidFill>
                  <a:schemeClr val="bg1"/>
                </a:solidFill>
                <a:effectLst>
                  <a:outerShdw blurRad="38100" dist="38100" dir="2700000" algn="tl">
                    <a:srgbClr val="000000"/>
                  </a:outerShdw>
                </a:effectLst>
              </a:rPr>
              <a:t>To Jericho…</a:t>
            </a:r>
          </a:p>
        </p:txBody>
      </p:sp>
      <p:sp>
        <p:nvSpPr>
          <p:cNvPr id="12291" name="Rectangle 3"/>
          <p:cNvSpPr>
            <a:spLocks noGrp="1" noChangeArrowheads="1"/>
          </p:cNvSpPr>
          <p:nvPr>
            <p:ph type="body" idx="1"/>
          </p:nvPr>
        </p:nvSpPr>
        <p:spPr>
          <a:xfrm>
            <a:off x="4775200" y="304800"/>
            <a:ext cx="6908800" cy="1371600"/>
          </a:xfrm>
          <a:solidFill>
            <a:schemeClr val="bg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lnSpcReduction="10000"/>
          </a:bodyPr>
          <a:lstStyle/>
          <a:p>
            <a:pPr>
              <a:buNone/>
            </a:pPr>
            <a:r>
              <a:rPr lang="en-US" sz="2800" dirty="0"/>
              <a:t>    </a:t>
            </a:r>
            <a:r>
              <a:rPr lang="en-US" sz="2400" dirty="0"/>
              <a:t>Jericho was identified with this world</a:t>
            </a:r>
          </a:p>
          <a:p>
            <a:pPr>
              <a:buNone/>
            </a:pPr>
            <a:r>
              <a:rPr lang="en-US" sz="2400" dirty="0"/>
              <a:t>    Jericho is the lowest city on earth </a:t>
            </a:r>
          </a:p>
          <a:p>
            <a:pPr>
              <a:buNone/>
            </a:pPr>
            <a:r>
              <a:rPr lang="en-US" sz="2400" dirty="0"/>
              <a:t>         (825 feet below sea level)</a:t>
            </a:r>
          </a:p>
        </p:txBody>
      </p:sp>
      <p:sp>
        <p:nvSpPr>
          <p:cNvPr id="5" name="TextBox 4"/>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descr="brown.jpg"/>
          <p:cNvPicPr>
            <a:picLocks noChangeAspect="1"/>
          </p:cNvPicPr>
          <p:nvPr/>
        </p:nvPicPr>
        <p:blipFill>
          <a:blip r:embed="rId2" cstate="print"/>
          <a:stretch>
            <a:fillRect/>
          </a:stretch>
        </p:blipFill>
        <p:spPr>
          <a:xfrm>
            <a:off x="0" y="0"/>
            <a:ext cx="12192000" cy="6858000"/>
          </a:xfrm>
          <a:prstGeom prst="rect">
            <a:avLst/>
          </a:prstGeom>
        </p:spPr>
      </p:pic>
      <p:sp>
        <p:nvSpPr>
          <p:cNvPr id="13314" name="Rectangle 2"/>
          <p:cNvSpPr>
            <a:spLocks noGrp="1" noChangeArrowheads="1"/>
          </p:cNvSpPr>
          <p:nvPr>
            <p:ph type="title"/>
          </p:nvPr>
        </p:nvSpPr>
        <p:spPr>
          <a:xfrm>
            <a:off x="914400" y="304800"/>
            <a:ext cx="10363200" cy="1143000"/>
          </a:xfrm>
        </p:spPr>
        <p:txBody>
          <a:bodyPr/>
          <a:lstStyle/>
          <a:p>
            <a:r>
              <a:rPr lang="en-US" i="1" dirty="0">
                <a:solidFill>
                  <a:schemeClr val="bg1"/>
                </a:solidFill>
                <a:effectLst>
                  <a:outerShdw blurRad="38100" dist="38100" dir="2700000" algn="tl">
                    <a:srgbClr val="000000"/>
                  </a:outerShdw>
                </a:effectLst>
              </a:rPr>
              <a:t>Fell…</a:t>
            </a:r>
          </a:p>
        </p:txBody>
      </p:sp>
      <p:sp>
        <p:nvSpPr>
          <p:cNvPr id="13315" name="Rectangle 3"/>
          <p:cNvSpPr>
            <a:spLocks noGrp="1" noChangeArrowheads="1"/>
          </p:cNvSpPr>
          <p:nvPr>
            <p:ph sz="half" idx="1"/>
          </p:nvPr>
        </p:nvSpPr>
        <p:spPr>
          <a:xfrm>
            <a:off x="269461" y="1043608"/>
            <a:ext cx="5588000" cy="4572000"/>
          </a:xfrm>
        </p:spPr>
        <p:txBody>
          <a:bodyPr/>
          <a:lstStyle/>
          <a:p>
            <a:r>
              <a:rPr lang="en-US" sz="3600" dirty="0">
                <a:solidFill>
                  <a:schemeClr val="bg1"/>
                </a:solidFill>
                <a:effectLst>
                  <a:outerShdw blurRad="38100" dist="38100" dir="2700000" algn="tl">
                    <a:srgbClr val="000000">
                      <a:alpha val="43137"/>
                    </a:srgbClr>
                  </a:outerShdw>
                </a:effectLst>
              </a:rPr>
              <a:t>It is easy to see here an allusion to the fallen mortal state and to the plight of individual sinfulness:</a:t>
            </a:r>
          </a:p>
          <a:p>
            <a:endParaRPr lang="en-US" sz="3600" dirty="0">
              <a:solidFill>
                <a:schemeClr val="bg1"/>
              </a:solidFill>
              <a:effectLst>
                <a:outerShdw blurRad="38100" dist="38100" dir="2700000" algn="tl">
                  <a:srgbClr val="000000">
                    <a:alpha val="43137"/>
                  </a:srgbClr>
                </a:outerShdw>
              </a:effectLst>
            </a:endParaRPr>
          </a:p>
          <a:p>
            <a:pPr lvl="1"/>
            <a:r>
              <a:rPr lang="en-US" sz="3200" dirty="0">
                <a:solidFill>
                  <a:schemeClr val="bg1"/>
                </a:solidFill>
                <a:effectLst>
                  <a:outerShdw blurRad="38100" dist="38100" dir="2700000" algn="tl">
                    <a:srgbClr val="000000">
                      <a:alpha val="43137"/>
                    </a:srgbClr>
                  </a:outerShdw>
                </a:effectLst>
              </a:rPr>
              <a:t>“Yea, all are fallen and are lost.”  Alma 34:9</a:t>
            </a:r>
          </a:p>
        </p:txBody>
      </p:sp>
      <p:grpSp>
        <p:nvGrpSpPr>
          <p:cNvPr id="8" name="Group 7"/>
          <p:cNvGrpSpPr/>
          <p:nvPr/>
        </p:nvGrpSpPr>
        <p:grpSpPr>
          <a:xfrm>
            <a:off x="6948558" y="371061"/>
            <a:ext cx="4386468" cy="5382590"/>
            <a:chOff x="6948558" y="371061"/>
            <a:chExt cx="4386468" cy="5382590"/>
          </a:xfrm>
        </p:grpSpPr>
        <p:pic>
          <p:nvPicPr>
            <p:cNvPr id="4" name="Picture 3" descr="Parable Woman in Adultery-Christensen.JPG"/>
            <p:cNvPicPr>
              <a:picLocks noChangeAspect="1"/>
            </p:cNvPicPr>
            <p:nvPr/>
          </p:nvPicPr>
          <p:blipFill>
            <a:blip r:embed="rId3" cstate="print"/>
            <a:srcRect r="30451"/>
            <a:stretch>
              <a:fillRect/>
            </a:stretch>
          </p:blipFill>
          <p:spPr>
            <a:xfrm>
              <a:off x="6948558" y="371061"/>
              <a:ext cx="4291905" cy="4644887"/>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7156174" y="5045765"/>
              <a:ext cx="4178852" cy="707886"/>
            </a:xfrm>
            <a:prstGeom prst="rect">
              <a:avLst/>
            </a:prstGeom>
            <a:noFill/>
          </p:spPr>
          <p:txBody>
            <a:bodyPr wrap="square" rtlCol="0">
              <a:spAutoFit/>
            </a:bodyPr>
            <a:lstStyle/>
            <a:p>
              <a:pPr algn="ctr"/>
              <a:r>
                <a:rPr lang="en-US" sz="2000" dirty="0">
                  <a:solidFill>
                    <a:schemeClr val="bg1"/>
                  </a:solidFill>
                </a:rPr>
                <a:t>The parable of the Woman Taken in Adultery by James C. Christensen</a:t>
              </a:r>
            </a:p>
          </p:txBody>
        </p:sp>
      </p:grpSp>
      <p:pic>
        <p:nvPicPr>
          <p:cNvPr id="52226" name="Picture 2" descr="Image result for parable of the good samaritan"/>
          <p:cNvPicPr>
            <a:picLocks noChangeAspect="1" noChangeArrowheads="1"/>
          </p:cNvPicPr>
          <p:nvPr/>
        </p:nvPicPr>
        <p:blipFill>
          <a:blip r:embed="rId4" cstate="print"/>
          <a:srcRect t="60492" r="8134"/>
          <a:stretch>
            <a:fillRect/>
          </a:stretch>
        </p:blipFill>
        <p:spPr bwMode="auto">
          <a:xfrm>
            <a:off x="569842" y="4649423"/>
            <a:ext cx="6056243" cy="1930282"/>
          </a:xfrm>
          <a:prstGeom prst="rect">
            <a:avLst/>
          </a:prstGeom>
          <a:noFill/>
        </p:spPr>
      </p:pic>
      <p:sp>
        <p:nvSpPr>
          <p:cNvPr id="9" name="TextBox 8"/>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14338" name="Rectangle 2"/>
          <p:cNvSpPr>
            <a:spLocks noGrp="1" noChangeArrowheads="1"/>
          </p:cNvSpPr>
          <p:nvPr>
            <p:ph type="title"/>
          </p:nvPr>
        </p:nvSpPr>
        <p:spPr>
          <a:xfrm>
            <a:off x="914400" y="228600"/>
            <a:ext cx="10363200" cy="1143000"/>
          </a:xfrm>
        </p:spPr>
        <p:txBody>
          <a:bodyPr/>
          <a:lstStyle/>
          <a:p>
            <a:r>
              <a:rPr lang="en-US" i="1">
                <a:solidFill>
                  <a:schemeClr val="bg1"/>
                </a:solidFill>
                <a:effectLst>
                  <a:outerShdw blurRad="38100" dist="38100" dir="2700000" algn="tl">
                    <a:srgbClr val="000000"/>
                  </a:outerShdw>
                </a:effectLst>
              </a:rPr>
              <a:t>Among thieves…</a:t>
            </a:r>
          </a:p>
        </p:txBody>
      </p:sp>
      <p:sp>
        <p:nvSpPr>
          <p:cNvPr id="14339" name="Rectangle 3"/>
          <p:cNvSpPr>
            <a:spLocks noGrp="1" noChangeArrowheads="1"/>
          </p:cNvSpPr>
          <p:nvPr>
            <p:ph type="body" idx="1"/>
          </p:nvPr>
        </p:nvSpPr>
        <p:spPr>
          <a:xfrm>
            <a:off x="300383" y="1179444"/>
            <a:ext cx="6140174" cy="4953000"/>
          </a:xfrm>
        </p:spPr>
        <p:txBody>
          <a:bodyPr/>
          <a:lstStyle/>
          <a:p>
            <a:r>
              <a:rPr lang="en-US" dirty="0">
                <a:solidFill>
                  <a:schemeClr val="bg1"/>
                </a:solidFill>
                <a:effectLst>
                  <a:outerShdw blurRad="38100" dist="38100" dir="2700000" algn="tl">
                    <a:srgbClr val="000000">
                      <a:alpha val="43137"/>
                    </a:srgbClr>
                  </a:outerShdw>
                </a:effectLst>
              </a:rPr>
              <a:t>The early Christian writers variously saw the thieves or robbers as the devil and his satanic forces, evil spirits, or false teachers.</a:t>
            </a:r>
          </a:p>
          <a:p>
            <a:r>
              <a:rPr lang="en-US" dirty="0">
                <a:solidFill>
                  <a:schemeClr val="bg1"/>
                </a:solidFill>
                <a:effectLst>
                  <a:outerShdw blurRad="38100" dist="38100" dir="2700000" algn="tl">
                    <a:srgbClr val="000000">
                      <a:alpha val="43137"/>
                    </a:srgbClr>
                  </a:outerShdw>
                </a:effectLst>
              </a:rPr>
              <a:t>These thieves were not casual operators.  </a:t>
            </a:r>
          </a:p>
          <a:p>
            <a:r>
              <a:rPr lang="en-US" dirty="0">
                <a:solidFill>
                  <a:schemeClr val="bg1"/>
                </a:solidFill>
                <a:effectLst>
                  <a:outerShdw blurRad="38100" dist="38100" dir="2700000" algn="tl">
                    <a:srgbClr val="000000">
                      <a:alpha val="43137"/>
                    </a:srgbClr>
                  </a:outerShdw>
                </a:effectLst>
              </a:rPr>
              <a:t>The traveler was assailed by a band of pernicious highwaymen in a scheming, organized society that acted with deliberate and concerted intent.</a:t>
            </a:r>
          </a:p>
        </p:txBody>
      </p:sp>
      <p:pic>
        <p:nvPicPr>
          <p:cNvPr id="51204" name="Picture 4" descr="Image result for teen peer pressure"/>
          <p:cNvPicPr>
            <a:picLocks noChangeAspect="1" noChangeArrowheads="1"/>
          </p:cNvPicPr>
          <p:nvPr/>
        </p:nvPicPr>
        <p:blipFill>
          <a:blip r:embed="rId3" cstate="print"/>
          <a:srcRect/>
          <a:stretch>
            <a:fillRect/>
          </a:stretch>
        </p:blipFill>
        <p:spPr bwMode="auto">
          <a:xfrm>
            <a:off x="6201061" y="4742564"/>
            <a:ext cx="28575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8998226" y="4770783"/>
            <a:ext cx="2160105" cy="1384995"/>
          </a:xfrm>
          <a:prstGeom prst="rect">
            <a:avLst/>
          </a:prstGeom>
          <a:noFill/>
          <a:ln>
            <a:noFill/>
          </a:ln>
        </p:spPr>
        <p:txBody>
          <a:bodyPr wrap="square" rtlCol="0">
            <a:spAutoFit/>
          </a:bodyPr>
          <a:lstStyle/>
          <a:p>
            <a:pPr algn="ctr"/>
            <a:r>
              <a:rPr lang="en-US" sz="2800" dirty="0">
                <a:ln>
                  <a:solidFill>
                    <a:srgbClr val="FFC000"/>
                  </a:solidFill>
                </a:ln>
                <a:solidFill>
                  <a:srgbClr val="FFFF00"/>
                </a:solidFill>
              </a:rPr>
              <a:t>Who are the thieves of Today?</a:t>
            </a:r>
          </a:p>
        </p:txBody>
      </p:sp>
      <p:pic>
        <p:nvPicPr>
          <p:cNvPr id="51206" name="Picture 6" descr="Image result for parable of the good samaritan"/>
          <p:cNvPicPr>
            <a:picLocks noChangeAspect="1" noChangeArrowheads="1"/>
          </p:cNvPicPr>
          <p:nvPr/>
        </p:nvPicPr>
        <p:blipFill>
          <a:blip r:embed="rId4" cstate="print"/>
          <a:srcRect/>
          <a:stretch>
            <a:fillRect/>
          </a:stretch>
        </p:blipFill>
        <p:spPr bwMode="auto">
          <a:xfrm>
            <a:off x="6450357" y="743779"/>
            <a:ext cx="5314950" cy="3267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1206"/>
                                        </p:tgtEl>
                                        <p:attrNameLst>
                                          <p:attrName>style.visibility</p:attrName>
                                        </p:attrNameLst>
                                      </p:cBhvr>
                                      <p:to>
                                        <p:strVal val="visible"/>
                                      </p:to>
                                    </p:set>
                                    <p:animEffect transition="in" filter="fade">
                                      <p:cBhvr>
                                        <p:cTn id="9" dur="2000"/>
                                        <p:tgtEl>
                                          <p:spTgt spid="5120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120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rown.jpg"/>
          <p:cNvPicPr>
            <a:picLocks noChangeAspect="1"/>
          </p:cNvPicPr>
          <p:nvPr/>
        </p:nvPicPr>
        <p:blipFill>
          <a:blip r:embed="rId2" cstate="print"/>
          <a:stretch>
            <a:fillRect/>
          </a:stretch>
        </p:blipFill>
        <p:spPr>
          <a:xfrm>
            <a:off x="0" y="0"/>
            <a:ext cx="12192000" cy="6858000"/>
          </a:xfrm>
          <a:prstGeom prst="rect">
            <a:avLst/>
          </a:prstGeom>
        </p:spPr>
      </p:pic>
      <p:pic>
        <p:nvPicPr>
          <p:cNvPr id="4" name="Content Placeholder 3" descr="Falling among robbers Bourges .jpg"/>
          <p:cNvPicPr>
            <a:picLocks noGrp="1" noChangeAspect="1"/>
          </p:cNvPicPr>
          <p:nvPr>
            <p:ph idx="1"/>
          </p:nvPr>
        </p:nvPicPr>
        <p:blipFill>
          <a:blip r:embed="rId3" cstate="print"/>
          <a:stretch>
            <a:fillRect/>
          </a:stretch>
        </p:blipFill>
        <p:spPr>
          <a:xfrm>
            <a:off x="830470" y="583097"/>
            <a:ext cx="6179978" cy="5605667"/>
          </a:xfrm>
        </p:spPr>
      </p:pic>
      <p:sp>
        <p:nvSpPr>
          <p:cNvPr id="5" name="TextBox 4"/>
          <p:cNvSpPr txBox="1"/>
          <p:nvPr/>
        </p:nvSpPr>
        <p:spPr>
          <a:xfrm>
            <a:off x="7527235" y="1634924"/>
            <a:ext cx="3670852" cy="3046988"/>
          </a:xfrm>
          <a:prstGeom prst="rect">
            <a:avLst/>
          </a:prstGeom>
          <a:noFill/>
        </p:spPr>
        <p:txBody>
          <a:bodyPr wrap="square" rtlCol="0">
            <a:spAutoFit/>
          </a:bodyPr>
          <a:lstStyle/>
          <a:p>
            <a:pPr algn="ctr"/>
            <a:r>
              <a:rPr lang="en-US" sz="2400" dirty="0">
                <a:solidFill>
                  <a:schemeClr val="bg1"/>
                </a:solidFill>
              </a:rPr>
              <a:t>This scene from the Bourges window shows the traveler falling among robbers and appears in the context of scenes depicting the creation and fall of Adam.</a:t>
            </a:r>
          </a:p>
          <a:p>
            <a:pPr algn="ctr"/>
            <a:endParaRPr lang="en-US" sz="2400" dirty="0">
              <a:solidFill>
                <a:schemeClr val="bg1"/>
              </a:solidFill>
            </a:endParaRPr>
          </a:p>
        </p:txBody>
      </p:sp>
      <p:sp>
        <p:nvSpPr>
          <p:cNvPr id="7" name="TextBox 6"/>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15362" name="Rectangle 2"/>
          <p:cNvSpPr>
            <a:spLocks noGrp="1" noChangeArrowheads="1"/>
          </p:cNvSpPr>
          <p:nvPr>
            <p:ph type="title"/>
          </p:nvPr>
        </p:nvSpPr>
        <p:spPr>
          <a:xfrm>
            <a:off x="304800" y="838200"/>
            <a:ext cx="11480800" cy="762000"/>
          </a:xfrm>
        </p:spPr>
        <p:txBody>
          <a:bodyPr>
            <a:normAutofit fontScale="90000"/>
          </a:bodyPr>
          <a:lstStyle/>
          <a:p>
            <a:r>
              <a:rPr lang="en-US" i="1" dirty="0">
                <a:solidFill>
                  <a:schemeClr val="bg1"/>
                </a:solidFill>
                <a:effectLst>
                  <a:outerShdw blurRad="38100" dist="38100" dir="2700000" algn="tl">
                    <a:srgbClr val="000000"/>
                  </a:outerShdw>
                </a:effectLst>
              </a:rPr>
              <a:t>Which stripped him of his raiment…</a:t>
            </a:r>
            <a:br>
              <a:rPr lang="en-US" i="1" dirty="0">
                <a:solidFill>
                  <a:schemeClr val="bg1"/>
                </a:solidFill>
                <a:effectLst>
                  <a:outerShdw blurRad="38100" dist="38100" dir="2700000" algn="tl">
                    <a:srgbClr val="000000"/>
                  </a:outerShdw>
                </a:effectLst>
              </a:rPr>
            </a:br>
            <a:endParaRPr lang="en-US" i="1" dirty="0">
              <a:solidFill>
                <a:schemeClr val="bg1"/>
              </a:solidFill>
              <a:effectLst>
                <a:outerShdw blurRad="38100" dist="38100" dir="2700000" algn="tl">
                  <a:srgbClr val="000000"/>
                </a:outerShdw>
              </a:effectLst>
            </a:endParaRPr>
          </a:p>
        </p:txBody>
      </p:sp>
      <p:sp>
        <p:nvSpPr>
          <p:cNvPr id="15363" name="Rectangle 3"/>
          <p:cNvSpPr>
            <a:spLocks noGrp="1" noChangeArrowheads="1"/>
          </p:cNvSpPr>
          <p:nvPr>
            <p:ph type="body" idx="1"/>
          </p:nvPr>
        </p:nvSpPr>
        <p:spPr>
          <a:xfrm>
            <a:off x="5773531" y="1577009"/>
            <a:ext cx="5967896" cy="4953000"/>
          </a:xfrm>
        </p:spPr>
        <p:txBody>
          <a:bodyPr/>
          <a:lstStyle/>
          <a:p>
            <a:r>
              <a:rPr lang="en-US" dirty="0">
                <a:solidFill>
                  <a:schemeClr val="bg1"/>
                </a:solidFill>
                <a:effectLst>
                  <a:outerShdw blurRad="38100" dist="38100" dir="2700000" algn="tl">
                    <a:srgbClr val="000000">
                      <a:alpha val="43137"/>
                    </a:srgbClr>
                  </a:outerShdw>
                </a:effectLst>
              </a:rPr>
              <a:t>The attackers apparently wanted the traveler’s clothing, for no mention is made of any wealth or commodities he might be carrying.</a:t>
            </a:r>
          </a:p>
          <a:p>
            <a:endParaRPr lang="en-US" dirty="0">
              <a:solidFill>
                <a:schemeClr val="bg1"/>
              </a:solidFill>
              <a:effectLst>
                <a:outerShdw blurRad="38100" dist="38100" dir="2700000" algn="tl">
                  <a:srgbClr val="000000">
                    <a:alpha val="43137"/>
                  </a:srgbClr>
                </a:outerShdw>
              </a:effectLst>
            </a:endParaRPr>
          </a:p>
          <a:p>
            <a:r>
              <a:rPr lang="en-US" dirty="0">
                <a:solidFill>
                  <a:schemeClr val="bg1"/>
                </a:solidFill>
                <a:effectLst>
                  <a:outerShdw blurRad="38100" dist="38100" dir="2700000" algn="tl">
                    <a:srgbClr val="000000">
                      <a:alpha val="43137"/>
                    </a:srgbClr>
                  </a:outerShdw>
                </a:effectLst>
              </a:rPr>
              <a:t>For some reason, the robbers seem interested in his garment, something brought down from the holy place and something they envy and want to take away.</a:t>
            </a:r>
          </a:p>
        </p:txBody>
      </p:sp>
      <p:pic>
        <p:nvPicPr>
          <p:cNvPr id="49154" name="Picture 2" descr="Image result for parable of the good samaritan"/>
          <p:cNvPicPr>
            <a:picLocks noChangeAspect="1" noChangeArrowheads="1"/>
          </p:cNvPicPr>
          <p:nvPr/>
        </p:nvPicPr>
        <p:blipFill>
          <a:blip r:embed="rId3" cstate="print"/>
          <a:srcRect/>
          <a:stretch>
            <a:fillRect/>
          </a:stretch>
        </p:blipFill>
        <p:spPr bwMode="auto">
          <a:xfrm>
            <a:off x="570810" y="1782418"/>
            <a:ext cx="5044660" cy="3783495"/>
          </a:xfrm>
          <a:prstGeom prst="rect">
            <a:avLst/>
          </a:prstGeom>
          <a:noFill/>
        </p:spPr>
      </p:pic>
      <p:sp>
        <p:nvSpPr>
          <p:cNvPr id="6" name="TextBox 5"/>
          <p:cNvSpPr txBox="1"/>
          <p:nvPr/>
        </p:nvSpPr>
        <p:spPr>
          <a:xfrm>
            <a:off x="2305878" y="5724940"/>
            <a:ext cx="8203095" cy="954107"/>
          </a:xfrm>
          <a:prstGeom prst="rect">
            <a:avLst/>
          </a:prstGeom>
          <a:noFill/>
          <a:ln>
            <a:noFill/>
          </a:ln>
        </p:spPr>
        <p:txBody>
          <a:bodyPr wrap="square" rtlCol="0">
            <a:spAutoFit/>
          </a:bodyPr>
          <a:lstStyle/>
          <a:p>
            <a:pPr algn="ctr"/>
            <a:r>
              <a:rPr lang="en-US" sz="2800" dirty="0">
                <a:ln>
                  <a:solidFill>
                    <a:srgbClr val="FFC000"/>
                  </a:solidFill>
                </a:ln>
                <a:solidFill>
                  <a:srgbClr val="FFFF00"/>
                </a:solidFill>
              </a:rPr>
              <a:t>What are some of the things people might want to take away from you?</a:t>
            </a:r>
          </a:p>
        </p:txBody>
      </p:sp>
      <p:sp>
        <p:nvSpPr>
          <p:cNvPr id="7" name="TextBox 6"/>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9154"/>
                                        </p:tgtEl>
                                        <p:attrNameLst>
                                          <p:attrName>style.visibility</p:attrName>
                                        </p:attrNameLst>
                                      </p:cBhvr>
                                      <p:to>
                                        <p:strVal val="visible"/>
                                      </p:to>
                                    </p:set>
                                    <p:animEffect transition="in" filter="fade">
                                      <p:cBhvr>
                                        <p:cTn id="9" dur="2000"/>
                                        <p:tgtEl>
                                          <p:spTgt spid="4915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16386" name="Rectangle 2"/>
          <p:cNvSpPr>
            <a:spLocks noGrp="1" noChangeArrowheads="1"/>
          </p:cNvSpPr>
          <p:nvPr>
            <p:ph type="title"/>
          </p:nvPr>
        </p:nvSpPr>
        <p:spPr>
          <a:xfrm>
            <a:off x="914400" y="228600"/>
            <a:ext cx="10363200" cy="1143000"/>
          </a:xfrm>
        </p:spPr>
        <p:txBody>
          <a:bodyPr/>
          <a:lstStyle/>
          <a:p>
            <a:r>
              <a:rPr lang="en-US" i="1">
                <a:solidFill>
                  <a:schemeClr val="bg1"/>
                </a:solidFill>
                <a:effectLst>
                  <a:outerShdw blurRad="38100" dist="38100" dir="2700000" algn="tl">
                    <a:srgbClr val="000000"/>
                  </a:outerShdw>
                </a:effectLst>
              </a:rPr>
              <a:t>And wounded him…</a:t>
            </a:r>
          </a:p>
        </p:txBody>
      </p:sp>
      <p:sp>
        <p:nvSpPr>
          <p:cNvPr id="16387" name="Rectangle 3"/>
          <p:cNvSpPr>
            <a:spLocks noGrp="1" noChangeArrowheads="1"/>
          </p:cNvSpPr>
          <p:nvPr>
            <p:ph type="body" idx="1"/>
          </p:nvPr>
        </p:nvSpPr>
        <p:spPr>
          <a:xfrm>
            <a:off x="711200" y="1524000"/>
            <a:ext cx="10566400" cy="4953000"/>
          </a:xfrm>
        </p:spPr>
        <p:txBody>
          <a:bodyPr/>
          <a:lstStyle/>
          <a:p>
            <a:r>
              <a:rPr lang="en-US" dirty="0">
                <a:solidFill>
                  <a:schemeClr val="bg1"/>
                </a:solidFill>
                <a:effectLst>
                  <a:outerShdw blurRad="38100" dist="38100" dir="2700000" algn="tl">
                    <a:srgbClr val="000000">
                      <a:alpha val="43137"/>
                    </a:srgbClr>
                  </a:outerShdw>
                </a:effectLst>
              </a:rPr>
              <a:t>This term was seen as a similitude of the pains of life, travails of the soul, and afflictions due to diverse sins and vices.  Indeed, the enemies of the soul leave wounds.</a:t>
            </a:r>
          </a:p>
          <a:p>
            <a:endParaRPr lang="en-US" dirty="0">
              <a:solidFill>
                <a:schemeClr val="bg1"/>
              </a:solidFill>
              <a:effectLst>
                <a:outerShdw blurRad="38100" dist="38100" dir="2700000" algn="tl">
                  <a:srgbClr val="000000">
                    <a:alpha val="43137"/>
                  </a:srgbClr>
                </a:outerShdw>
              </a:effectLst>
            </a:endParaRPr>
          </a:p>
          <a:p>
            <a:r>
              <a:rPr lang="en-US" dirty="0">
                <a:solidFill>
                  <a:schemeClr val="bg1"/>
                </a:solidFill>
                <a:effectLst>
                  <a:outerShdw blurRad="38100" dist="38100" dir="2700000" algn="tl">
                    <a:srgbClr val="000000">
                      <a:alpha val="43137"/>
                    </a:srgbClr>
                  </a:outerShdw>
                </a:effectLst>
              </a:rPr>
              <a:t>Transgression has real effects.</a:t>
            </a:r>
          </a:p>
        </p:txBody>
      </p:sp>
      <p:pic>
        <p:nvPicPr>
          <p:cNvPr id="48130" name="Picture 2" descr="Image result for parable of the good samaritan"/>
          <p:cNvPicPr>
            <a:picLocks noChangeAspect="1" noChangeArrowheads="1"/>
          </p:cNvPicPr>
          <p:nvPr/>
        </p:nvPicPr>
        <p:blipFill>
          <a:blip r:embed="rId3" cstate="print"/>
          <a:srcRect t="9362" r="37606"/>
          <a:stretch>
            <a:fillRect/>
          </a:stretch>
        </p:blipFill>
        <p:spPr bwMode="auto">
          <a:xfrm>
            <a:off x="7006948" y="2623931"/>
            <a:ext cx="3515278" cy="38298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8130"/>
                                        </p:tgtEl>
                                        <p:attrNameLst>
                                          <p:attrName>style.visibility</p:attrName>
                                        </p:attrNameLst>
                                      </p:cBhvr>
                                      <p:to>
                                        <p:strVal val="visible"/>
                                      </p:to>
                                    </p:set>
                                    <p:animEffect transition="in" filter="fade">
                                      <p:cBhvr>
                                        <p:cTn id="9" dur="2000"/>
                                        <p:tgtEl>
                                          <p:spTgt spid="4813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17410" name="Rectangle 2"/>
          <p:cNvSpPr>
            <a:spLocks noGrp="1" noChangeArrowheads="1"/>
          </p:cNvSpPr>
          <p:nvPr>
            <p:ph type="title"/>
          </p:nvPr>
        </p:nvSpPr>
        <p:spPr>
          <a:xfrm>
            <a:off x="914400" y="228600"/>
            <a:ext cx="10363200" cy="1143000"/>
          </a:xfrm>
        </p:spPr>
        <p:txBody>
          <a:bodyPr/>
          <a:lstStyle/>
          <a:p>
            <a:r>
              <a:rPr lang="en-US" i="1">
                <a:solidFill>
                  <a:schemeClr val="bg1"/>
                </a:solidFill>
                <a:effectLst>
                  <a:outerShdw blurRad="38100" dist="38100" dir="2700000" algn="tl">
                    <a:srgbClr val="000000"/>
                  </a:outerShdw>
                </a:effectLst>
              </a:rPr>
              <a:t>Half dead…</a:t>
            </a:r>
          </a:p>
        </p:txBody>
      </p:sp>
      <p:sp>
        <p:nvSpPr>
          <p:cNvPr id="17411" name="Rectangle 3"/>
          <p:cNvSpPr>
            <a:spLocks noGrp="1" noChangeArrowheads="1"/>
          </p:cNvSpPr>
          <p:nvPr>
            <p:ph type="body" idx="1"/>
          </p:nvPr>
        </p:nvSpPr>
        <p:spPr>
          <a:xfrm>
            <a:off x="5406887" y="1285461"/>
            <a:ext cx="6255026" cy="4953000"/>
          </a:xfrm>
        </p:spPr>
        <p:txBody>
          <a:bodyPr/>
          <a:lstStyle/>
          <a:p>
            <a:r>
              <a:rPr lang="en-US" dirty="0">
                <a:solidFill>
                  <a:schemeClr val="bg1"/>
                </a:solidFill>
                <a:effectLst>
                  <a:outerShdw blurRad="38100" dist="38100" dir="2700000" algn="tl">
                    <a:srgbClr val="000000">
                      <a:alpha val="43137"/>
                    </a:srgbClr>
                  </a:outerShdw>
                </a:effectLst>
              </a:rPr>
              <a:t>The robbers departed, leaving the person precisely “half dead.”  We may see in this detail an allusion to the first and second deaths.</a:t>
            </a:r>
          </a:p>
          <a:p>
            <a:r>
              <a:rPr lang="en-US" dirty="0">
                <a:solidFill>
                  <a:schemeClr val="bg1"/>
                </a:solidFill>
                <a:effectLst>
                  <a:outerShdw blurRad="38100" dist="38100" dir="2700000" algn="tl">
                    <a:srgbClr val="000000">
                      <a:alpha val="43137"/>
                    </a:srgbClr>
                  </a:outerShdw>
                </a:effectLst>
              </a:rPr>
              <a:t>The person had fallen, had become subject to sin, and had suffered the first death, becoming mortal.</a:t>
            </a:r>
          </a:p>
          <a:p>
            <a:r>
              <a:rPr lang="en-US" dirty="0">
                <a:solidFill>
                  <a:schemeClr val="bg1"/>
                </a:solidFill>
                <a:effectLst>
                  <a:outerShdw blurRad="38100" dist="38100" dir="2700000" algn="tl">
                    <a:srgbClr val="000000">
                      <a:alpha val="43137"/>
                    </a:srgbClr>
                  </a:outerShdw>
                </a:effectLst>
              </a:rPr>
              <a:t>But the second death, the permanent separation from God, could still be averted.</a:t>
            </a:r>
          </a:p>
        </p:txBody>
      </p:sp>
      <p:pic>
        <p:nvPicPr>
          <p:cNvPr id="5" name="Picture 4" descr="lost.jpg"/>
          <p:cNvPicPr>
            <a:picLocks noChangeAspect="1"/>
          </p:cNvPicPr>
          <p:nvPr/>
        </p:nvPicPr>
        <p:blipFill>
          <a:blip r:embed="rId3" cstate="print"/>
          <a:stretch>
            <a:fillRect/>
          </a:stretch>
        </p:blipFill>
        <p:spPr>
          <a:xfrm>
            <a:off x="1686408" y="1684615"/>
            <a:ext cx="2832331" cy="37222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33794" name="Rectangle 2"/>
          <p:cNvSpPr>
            <a:spLocks noGrp="1" noChangeArrowheads="1"/>
          </p:cNvSpPr>
          <p:nvPr>
            <p:ph type="title"/>
          </p:nvPr>
        </p:nvSpPr>
        <p:spPr>
          <a:xfrm>
            <a:off x="6056243" y="0"/>
            <a:ext cx="5459896" cy="1143000"/>
          </a:xfrm>
        </p:spPr>
        <p:txBody>
          <a:bodyPr/>
          <a:lstStyle/>
          <a:p>
            <a:r>
              <a:rPr lang="en-US" dirty="0">
                <a:solidFill>
                  <a:schemeClr val="bg1"/>
                </a:solidFill>
                <a:effectLst>
                  <a:outerShdw blurRad="38100" dist="38100" dir="2700000" algn="tl">
                    <a:srgbClr val="000000"/>
                  </a:outerShdw>
                </a:effectLst>
              </a:rPr>
              <a:t>Luke 10:31-32</a:t>
            </a:r>
          </a:p>
        </p:txBody>
      </p:sp>
      <p:sp>
        <p:nvSpPr>
          <p:cNvPr id="33795" name="Rectangle 3"/>
          <p:cNvSpPr>
            <a:spLocks noGrp="1" noChangeArrowheads="1"/>
          </p:cNvSpPr>
          <p:nvPr>
            <p:ph type="body" idx="1"/>
          </p:nvPr>
        </p:nvSpPr>
        <p:spPr>
          <a:xfrm>
            <a:off x="251789" y="1030357"/>
            <a:ext cx="5857461" cy="5562600"/>
          </a:xfrm>
        </p:spPr>
        <p:txBody>
          <a:bodyPr/>
          <a:lstStyle/>
          <a:p>
            <a:pPr>
              <a:lnSpc>
                <a:spcPct val="90000"/>
              </a:lnSpc>
            </a:pPr>
            <a:r>
              <a:rPr lang="en-US" dirty="0">
                <a:solidFill>
                  <a:schemeClr val="bg1"/>
                </a:solidFill>
                <a:effectLst>
                  <a:outerShdw blurRad="38100" dist="38100" dir="2700000" algn="tl">
                    <a:srgbClr val="000000">
                      <a:alpha val="43137"/>
                    </a:srgbClr>
                  </a:outerShdw>
                </a:effectLst>
              </a:rPr>
              <a:t>“And by chance there came down a certain priest (representing the law of Moses) that way: and when he saw him, he passed by on the other side.”  </a:t>
            </a:r>
          </a:p>
          <a:p>
            <a:pPr>
              <a:lnSpc>
                <a:spcPct val="90000"/>
              </a:lnSpc>
            </a:pPr>
            <a:r>
              <a:rPr lang="en-US" dirty="0">
                <a:solidFill>
                  <a:schemeClr val="bg1"/>
                </a:solidFill>
                <a:effectLst>
                  <a:outerShdw blurRad="38100" dist="38100" dir="2700000" algn="tl">
                    <a:srgbClr val="000000">
                      <a:alpha val="43137"/>
                    </a:srgbClr>
                  </a:outerShdw>
                </a:effectLst>
              </a:rPr>
              <a:t>“And likewise a Levite” -representing the Old Testament prophets, whose word the Lord came to fulfill</a:t>
            </a:r>
          </a:p>
          <a:p>
            <a:pPr>
              <a:lnSpc>
                <a:spcPct val="90000"/>
              </a:lnSpc>
            </a:pPr>
            <a:r>
              <a:rPr lang="en-US" dirty="0">
                <a:solidFill>
                  <a:schemeClr val="bg1"/>
                </a:solidFill>
                <a:effectLst>
                  <a:outerShdw blurRad="38100" dist="38100" dir="2700000" algn="tl">
                    <a:srgbClr val="000000">
                      <a:alpha val="43137"/>
                    </a:srgbClr>
                  </a:outerShdw>
                </a:effectLst>
              </a:rPr>
              <a:t>The Levite came close to helping – perhaps he wanted to help, but he lacked the power to save the dying person.</a:t>
            </a:r>
          </a:p>
        </p:txBody>
      </p:sp>
      <p:pic>
        <p:nvPicPr>
          <p:cNvPr id="46082" name="Picture 2" descr="Image result for parable of the good samaritan"/>
          <p:cNvPicPr>
            <a:picLocks noChangeAspect="1" noChangeArrowheads="1"/>
          </p:cNvPicPr>
          <p:nvPr/>
        </p:nvPicPr>
        <p:blipFill>
          <a:blip r:embed="rId3" cstate="print"/>
          <a:srcRect/>
          <a:stretch>
            <a:fillRect/>
          </a:stretch>
        </p:blipFill>
        <p:spPr bwMode="auto">
          <a:xfrm>
            <a:off x="6295379" y="1771443"/>
            <a:ext cx="5190803" cy="291982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rown.jpg"/>
          <p:cNvPicPr>
            <a:picLocks noChangeAspect="1"/>
          </p:cNvPicPr>
          <p:nvPr/>
        </p:nvPicPr>
        <p:blipFill>
          <a:blip r:embed="rId2" cstate="print"/>
          <a:stretch>
            <a:fillRect/>
          </a:stretch>
        </p:blipFill>
        <p:spPr>
          <a:xfrm>
            <a:off x="0" y="0"/>
            <a:ext cx="12192000" cy="6858000"/>
          </a:xfrm>
          <a:prstGeom prst="rect">
            <a:avLst/>
          </a:prstGeom>
        </p:spPr>
      </p:pic>
      <p:pic>
        <p:nvPicPr>
          <p:cNvPr id="4" name="Content Placeholder 3" descr="vitrail-deambulatoire-cathedrale-bourges.jpg"/>
          <p:cNvPicPr>
            <a:picLocks noGrp="1" noChangeAspect="1"/>
          </p:cNvPicPr>
          <p:nvPr>
            <p:ph idx="1"/>
          </p:nvPr>
        </p:nvPicPr>
        <p:blipFill>
          <a:blip r:embed="rId3" cstate="print"/>
          <a:srcRect r="896" b="3888"/>
          <a:stretch>
            <a:fillRect/>
          </a:stretch>
        </p:blipFill>
        <p:spPr>
          <a:xfrm>
            <a:off x="2398643" y="307725"/>
            <a:ext cx="7659756" cy="4913632"/>
          </a:xfrm>
        </p:spPr>
      </p:pic>
      <p:sp>
        <p:nvSpPr>
          <p:cNvPr id="5" name="TextBox 4"/>
          <p:cNvSpPr txBox="1"/>
          <p:nvPr/>
        </p:nvSpPr>
        <p:spPr>
          <a:xfrm>
            <a:off x="596348" y="5406888"/>
            <a:ext cx="11595652" cy="1384995"/>
          </a:xfrm>
          <a:prstGeom prst="rect">
            <a:avLst/>
          </a:prstGeom>
          <a:noFill/>
        </p:spPr>
        <p:txBody>
          <a:bodyPr wrap="square" rtlCol="0">
            <a:spAutoFit/>
          </a:bodyPr>
          <a:lstStyle/>
          <a:p>
            <a:pPr algn="ctr"/>
            <a:r>
              <a:rPr lang="en-US" sz="2800" dirty="0">
                <a:solidFill>
                  <a:schemeClr val="bg1"/>
                </a:solidFill>
              </a:rPr>
              <a:t>This scene in the window at Bourges with the priest and Levite is surrounded by images of Moses. </a:t>
            </a:r>
          </a:p>
          <a:p>
            <a:pPr algn="ctr"/>
            <a:r>
              <a:rPr lang="en-US" sz="2800" dirty="0">
                <a:solidFill>
                  <a:schemeClr val="bg1"/>
                </a:solidFill>
              </a:rPr>
              <a:t>Notice the golden calf in the lower right scene.</a:t>
            </a:r>
          </a:p>
        </p:txBody>
      </p:sp>
      <p:sp>
        <p:nvSpPr>
          <p:cNvPr id="7" name="Left Arrow 6"/>
          <p:cNvSpPr/>
          <p:nvPr/>
        </p:nvSpPr>
        <p:spPr>
          <a:xfrm>
            <a:off x="10124661" y="3246784"/>
            <a:ext cx="1258956" cy="450573"/>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37890" name="Rectangle 2"/>
          <p:cNvSpPr>
            <a:spLocks noGrp="1" noChangeArrowheads="1"/>
          </p:cNvSpPr>
          <p:nvPr>
            <p:ph type="title"/>
          </p:nvPr>
        </p:nvSpPr>
        <p:spPr>
          <a:xfrm>
            <a:off x="914400" y="228600"/>
            <a:ext cx="10363200" cy="1143000"/>
          </a:xfrm>
        </p:spPr>
        <p:txBody>
          <a:bodyPr/>
          <a:lstStyle/>
          <a:p>
            <a:r>
              <a:rPr lang="en-US">
                <a:solidFill>
                  <a:schemeClr val="bg1"/>
                </a:solidFill>
                <a:effectLst>
                  <a:outerShdw blurRad="38100" dist="38100" dir="2700000" algn="tl">
                    <a:srgbClr val="000000"/>
                  </a:outerShdw>
                </a:effectLst>
              </a:rPr>
              <a:t>Luke 10:33-34</a:t>
            </a:r>
          </a:p>
        </p:txBody>
      </p:sp>
      <p:sp>
        <p:nvSpPr>
          <p:cNvPr id="37891" name="Rectangle 3"/>
          <p:cNvSpPr>
            <a:spLocks noGrp="1" noChangeArrowheads="1"/>
          </p:cNvSpPr>
          <p:nvPr>
            <p:ph type="body" idx="1"/>
          </p:nvPr>
        </p:nvSpPr>
        <p:spPr>
          <a:xfrm>
            <a:off x="406400" y="1510748"/>
            <a:ext cx="6471478" cy="4953000"/>
          </a:xfrm>
        </p:spPr>
        <p:txBody>
          <a:bodyPr>
            <a:normAutofit/>
          </a:bodyPr>
          <a:lstStyle/>
          <a:p>
            <a:r>
              <a:rPr lang="en-US" dirty="0">
                <a:solidFill>
                  <a:schemeClr val="bg1"/>
                </a:solidFill>
                <a:effectLst>
                  <a:outerShdw blurRad="38100" dist="38100" dir="2700000" algn="tl">
                    <a:srgbClr val="000000">
                      <a:alpha val="43137"/>
                    </a:srgbClr>
                  </a:outerShdw>
                </a:effectLst>
              </a:rPr>
              <a:t>“But a certain Samaritan, as he journeyed, came where he was: and when he saw him, he had </a:t>
            </a:r>
            <a:r>
              <a:rPr lang="en-US" u="sng" dirty="0">
                <a:solidFill>
                  <a:schemeClr val="bg1"/>
                </a:solidFill>
                <a:effectLst>
                  <a:outerShdw blurRad="38100" dist="38100" dir="2700000" algn="tl">
                    <a:srgbClr val="000000">
                      <a:alpha val="43137"/>
                    </a:srgbClr>
                  </a:outerShdw>
                </a:effectLst>
              </a:rPr>
              <a:t>compassion</a:t>
            </a:r>
            <a:r>
              <a:rPr lang="en-US" dirty="0">
                <a:solidFill>
                  <a:schemeClr val="bg1"/>
                </a:solidFill>
                <a:effectLst>
                  <a:outerShdw blurRad="38100" dist="38100" dir="2700000" algn="tl">
                    <a:srgbClr val="000000">
                      <a:alpha val="43137"/>
                    </a:srgbClr>
                  </a:outerShdw>
                </a:effectLst>
              </a:rPr>
              <a:t> on him, and </a:t>
            </a:r>
            <a:r>
              <a:rPr lang="en-US" u="sng" dirty="0">
                <a:solidFill>
                  <a:schemeClr val="bg1"/>
                </a:solidFill>
                <a:effectLst>
                  <a:outerShdw blurRad="38100" dist="38100" dir="2700000" algn="tl">
                    <a:srgbClr val="000000">
                      <a:alpha val="43137"/>
                    </a:srgbClr>
                  </a:outerShdw>
                </a:effectLst>
              </a:rPr>
              <a:t>went to him</a:t>
            </a:r>
            <a:r>
              <a:rPr lang="en-US" dirty="0">
                <a:solidFill>
                  <a:schemeClr val="bg1"/>
                </a:solidFill>
                <a:effectLst>
                  <a:outerShdw blurRad="38100" dist="38100" dir="2700000" algn="tl">
                    <a:srgbClr val="000000">
                      <a:alpha val="43137"/>
                    </a:srgbClr>
                  </a:outerShdw>
                </a:effectLst>
              </a:rPr>
              <a:t>, and </a:t>
            </a:r>
            <a:r>
              <a:rPr lang="en-US" u="sng" dirty="0">
                <a:solidFill>
                  <a:schemeClr val="bg1"/>
                </a:solidFill>
                <a:effectLst>
                  <a:outerShdw blurRad="38100" dist="38100" dir="2700000" algn="tl">
                    <a:srgbClr val="000000">
                      <a:alpha val="43137"/>
                    </a:srgbClr>
                  </a:outerShdw>
                </a:effectLst>
              </a:rPr>
              <a:t>bound up his wounds</a:t>
            </a:r>
            <a:r>
              <a:rPr lang="en-US" dirty="0">
                <a:solidFill>
                  <a:schemeClr val="bg1"/>
                </a:solidFill>
                <a:effectLst>
                  <a:outerShdw blurRad="38100" dist="38100" dir="2700000" algn="tl">
                    <a:srgbClr val="000000">
                      <a:alpha val="43137"/>
                    </a:srgbClr>
                  </a:outerShdw>
                </a:effectLst>
              </a:rPr>
              <a:t>, pouring in </a:t>
            </a:r>
            <a:r>
              <a:rPr lang="en-US" u="sng" dirty="0">
                <a:solidFill>
                  <a:schemeClr val="bg1"/>
                </a:solidFill>
                <a:effectLst>
                  <a:outerShdw blurRad="38100" dist="38100" dir="2700000" algn="tl">
                    <a:srgbClr val="000000">
                      <a:alpha val="43137"/>
                    </a:srgbClr>
                  </a:outerShdw>
                </a:effectLst>
              </a:rPr>
              <a:t>oil</a:t>
            </a:r>
            <a:r>
              <a:rPr lang="en-US" dirty="0">
                <a:solidFill>
                  <a:schemeClr val="bg1"/>
                </a:solidFill>
                <a:effectLst>
                  <a:outerShdw blurRad="38100" dist="38100" dir="2700000" algn="tl">
                    <a:srgbClr val="000000">
                      <a:alpha val="43137"/>
                    </a:srgbClr>
                  </a:outerShdw>
                </a:effectLst>
              </a:rPr>
              <a:t> and </a:t>
            </a:r>
            <a:r>
              <a:rPr lang="en-US" u="sng" dirty="0">
                <a:solidFill>
                  <a:schemeClr val="bg1"/>
                </a:solidFill>
                <a:effectLst>
                  <a:outerShdw blurRad="38100" dist="38100" dir="2700000" algn="tl">
                    <a:srgbClr val="000000">
                      <a:alpha val="43137"/>
                    </a:srgbClr>
                  </a:outerShdw>
                </a:effectLst>
              </a:rPr>
              <a:t>wine</a:t>
            </a:r>
            <a:r>
              <a:rPr lang="en-US" dirty="0">
                <a:solidFill>
                  <a:schemeClr val="bg1"/>
                </a:solidFill>
                <a:effectLst>
                  <a:outerShdw blurRad="38100" dist="38100" dir="2700000" algn="tl">
                    <a:srgbClr val="000000">
                      <a:alpha val="43137"/>
                    </a:srgbClr>
                  </a:outerShdw>
                </a:effectLst>
              </a:rPr>
              <a:t>…”</a:t>
            </a:r>
          </a:p>
          <a:p>
            <a:endParaRPr lang="en-US" dirty="0">
              <a:solidFill>
                <a:schemeClr val="bg1"/>
              </a:solidFill>
              <a:effectLst>
                <a:outerShdw blurRad="38100" dist="38100" dir="2700000" algn="tl">
                  <a:srgbClr val="000000">
                    <a:alpha val="43137"/>
                  </a:srgbClr>
                </a:outerShdw>
              </a:effectLst>
            </a:endParaRPr>
          </a:p>
          <a:p>
            <a:r>
              <a:rPr lang="en-US" dirty="0">
                <a:solidFill>
                  <a:schemeClr val="bg1"/>
                </a:solidFill>
                <a:effectLst>
                  <a:outerShdw blurRad="38100" dist="38100" dir="2700000" algn="tl">
                    <a:srgbClr val="000000">
                      <a:alpha val="43137"/>
                    </a:srgbClr>
                  </a:outerShdw>
                </a:effectLst>
              </a:rPr>
              <a:t>What do these key words symbolize?</a:t>
            </a:r>
          </a:p>
        </p:txBody>
      </p:sp>
      <p:pic>
        <p:nvPicPr>
          <p:cNvPr id="44034" name="Picture 2" descr="Image result for parable of the good samaritan"/>
          <p:cNvPicPr>
            <a:picLocks noChangeAspect="1" noChangeArrowheads="1"/>
          </p:cNvPicPr>
          <p:nvPr/>
        </p:nvPicPr>
        <p:blipFill>
          <a:blip r:embed="rId3" cstate="print"/>
          <a:srcRect/>
          <a:stretch>
            <a:fillRect/>
          </a:stretch>
        </p:blipFill>
        <p:spPr bwMode="auto">
          <a:xfrm>
            <a:off x="7288922" y="603321"/>
            <a:ext cx="3611680" cy="57444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grpSp>
        <p:nvGrpSpPr>
          <p:cNvPr id="297" name="Group 296"/>
          <p:cNvGrpSpPr/>
          <p:nvPr/>
        </p:nvGrpSpPr>
        <p:grpSpPr>
          <a:xfrm>
            <a:off x="1713345" y="406400"/>
            <a:ext cx="7924800" cy="5867400"/>
            <a:chOff x="1713345" y="406400"/>
            <a:chExt cx="7924800" cy="5867400"/>
          </a:xfrm>
        </p:grpSpPr>
        <p:grpSp>
          <p:nvGrpSpPr>
            <p:cNvPr id="7" name="Group 6"/>
            <p:cNvGrpSpPr/>
            <p:nvPr/>
          </p:nvGrpSpPr>
          <p:grpSpPr>
            <a:xfrm>
              <a:off x="1713345" y="2311400"/>
              <a:ext cx="2133600" cy="2057400"/>
              <a:chOff x="304800" y="533400"/>
              <a:chExt cx="2133600" cy="2057400"/>
            </a:xfrm>
          </p:grpSpPr>
          <p:sp>
            <p:nvSpPr>
              <p:cNvPr id="8" name="Oval 7"/>
              <p:cNvSpPr/>
              <p:nvPr/>
            </p:nvSpPr>
            <p:spPr>
              <a:xfrm>
                <a:off x="304800" y="533400"/>
                <a:ext cx="2133600" cy="2057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
              <p:cNvGrpSpPr/>
              <p:nvPr/>
            </p:nvGrpSpPr>
            <p:grpSpPr>
              <a:xfrm>
                <a:off x="838200" y="990600"/>
                <a:ext cx="1040702" cy="1293707"/>
                <a:chOff x="685800" y="3657600"/>
                <a:chExt cx="1040702" cy="1293707"/>
              </a:xfrm>
            </p:grpSpPr>
            <p:grpSp>
              <p:nvGrpSpPr>
                <p:cNvPr id="10" name="Group 126"/>
                <p:cNvGrpSpPr/>
                <p:nvPr/>
              </p:nvGrpSpPr>
              <p:grpSpPr>
                <a:xfrm rot="2129883">
                  <a:off x="953651" y="3873854"/>
                  <a:ext cx="772851" cy="907472"/>
                  <a:chOff x="762000" y="4876800"/>
                  <a:chExt cx="772851" cy="907472"/>
                </a:xfrm>
              </p:grpSpPr>
              <p:sp>
                <p:nvSpPr>
                  <p:cNvPr id="34" name="Rounded Rectangle 33"/>
                  <p:cNvSpPr/>
                  <p:nvPr/>
                </p:nvSpPr>
                <p:spPr>
                  <a:xfrm>
                    <a:off x="914400" y="4876800"/>
                    <a:ext cx="620451" cy="907472"/>
                  </a:xfrm>
                  <a:prstGeom prst="roundRect">
                    <a:avLst>
                      <a:gd name="adj" fmla="val 5837"/>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838200" y="4876800"/>
                    <a:ext cx="620451" cy="907472"/>
                  </a:xfrm>
                  <a:prstGeom prst="roundRect">
                    <a:avLst>
                      <a:gd name="adj" fmla="val 58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762000" y="4876800"/>
                    <a:ext cx="620451" cy="907472"/>
                  </a:xfrm>
                  <a:prstGeom prst="roundRect">
                    <a:avLst>
                      <a:gd name="adj" fmla="val 5837"/>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22"/>
                <p:cNvGrpSpPr/>
                <p:nvPr/>
              </p:nvGrpSpPr>
              <p:grpSpPr>
                <a:xfrm>
                  <a:off x="685800" y="3657600"/>
                  <a:ext cx="800059" cy="914400"/>
                  <a:chOff x="685800" y="3657600"/>
                  <a:chExt cx="800059" cy="914400"/>
                </a:xfrm>
              </p:grpSpPr>
              <p:grpSp>
                <p:nvGrpSpPr>
                  <p:cNvPr id="20" name="Group 97"/>
                  <p:cNvGrpSpPr/>
                  <p:nvPr/>
                </p:nvGrpSpPr>
                <p:grpSpPr>
                  <a:xfrm>
                    <a:off x="762000" y="3657600"/>
                    <a:ext cx="723859" cy="914400"/>
                    <a:chOff x="1676400" y="685800"/>
                    <a:chExt cx="2133600" cy="2743200"/>
                  </a:xfrm>
                </p:grpSpPr>
                <p:sp>
                  <p:nvSpPr>
                    <p:cNvPr id="31" name="Rounded Rectangle 30"/>
                    <p:cNvSpPr/>
                    <p:nvPr/>
                  </p:nvSpPr>
                  <p:spPr>
                    <a:xfrm>
                      <a:off x="1981200" y="698269"/>
                      <a:ext cx="1828800" cy="2730731"/>
                    </a:xfrm>
                    <a:prstGeom prst="roundRect">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1828800" y="685800"/>
                      <a:ext cx="1828800" cy="2667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1676400" y="685800"/>
                      <a:ext cx="1828801" cy="2722417"/>
                    </a:xfrm>
                    <a:prstGeom prst="roundRect">
                      <a:avLst>
                        <a:gd name="adj" fmla="val 10303"/>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20"/>
                  <p:cNvGrpSpPr/>
                  <p:nvPr/>
                </p:nvGrpSpPr>
                <p:grpSpPr>
                  <a:xfrm>
                    <a:off x="685800" y="3657600"/>
                    <a:ext cx="228600" cy="914400"/>
                    <a:chOff x="599616" y="3810000"/>
                    <a:chExt cx="1239168" cy="2122517"/>
                  </a:xfrm>
                </p:grpSpPr>
                <p:sp>
                  <p:nvSpPr>
                    <p:cNvPr id="22" name="Donut 15"/>
                    <p:cNvSpPr/>
                    <p:nvPr/>
                  </p:nvSpPr>
                  <p:spPr>
                    <a:xfrm>
                      <a:off x="599616" y="38100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a:off x="609600" y="40386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a:off x="609600" y="42672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24"/>
                    <p:cNvSpPr/>
                    <p:nvPr/>
                  </p:nvSpPr>
                  <p:spPr>
                    <a:xfrm>
                      <a:off x="609600" y="44958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25"/>
                    <p:cNvSpPr/>
                    <p:nvPr/>
                  </p:nvSpPr>
                  <p:spPr>
                    <a:xfrm>
                      <a:off x="609600" y="47244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a:off x="609600" y="49530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a:off x="609600" y="51816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28"/>
                    <p:cNvSpPr/>
                    <p:nvPr/>
                  </p:nvSpPr>
                  <p:spPr>
                    <a:xfrm>
                      <a:off x="609600" y="54102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29"/>
                    <p:cNvSpPr/>
                    <p:nvPr/>
                  </p:nvSpPr>
                  <p:spPr>
                    <a:xfrm>
                      <a:off x="609600" y="56388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2" name="Group 127"/>
                <p:cNvGrpSpPr/>
                <p:nvPr/>
              </p:nvGrpSpPr>
              <p:grpSpPr>
                <a:xfrm rot="8253261" flipH="1">
                  <a:off x="1196350" y="4252807"/>
                  <a:ext cx="228600" cy="698500"/>
                  <a:chOff x="5257800" y="990600"/>
                  <a:chExt cx="1371600" cy="4191000"/>
                </a:xfrm>
              </p:grpSpPr>
              <p:sp>
                <p:nvSpPr>
                  <p:cNvPr id="13" name="Rectangle 6"/>
                  <p:cNvSpPr/>
                  <p:nvPr/>
                </p:nvSpPr>
                <p:spPr>
                  <a:xfrm>
                    <a:off x="5334000" y="1905000"/>
                    <a:ext cx="1219200" cy="236220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0800000">
                    <a:off x="5562600" y="4724400"/>
                    <a:ext cx="762000" cy="457200"/>
                  </a:xfrm>
                  <a:prstGeom prst="triangle">
                    <a:avLst>
                      <a:gd name="adj" fmla="val 48824"/>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486400" y="1981200"/>
                    <a:ext cx="304800" cy="2286000"/>
                  </a:xfrm>
                  <a:prstGeom prst="rect">
                    <a:avLst/>
                  </a:prstGeom>
                  <a:solidFill>
                    <a:srgbClr val="FFCC66"/>
                  </a:solidFill>
                  <a:ln w="127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019800" y="1981200"/>
                    <a:ext cx="304800" cy="2286000"/>
                  </a:xfrm>
                  <a:prstGeom prst="rect">
                    <a:avLst/>
                  </a:prstGeom>
                  <a:solidFill>
                    <a:srgbClr val="FFCC66"/>
                  </a:solidFill>
                  <a:ln w="127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Operation 16"/>
                  <p:cNvSpPr/>
                  <p:nvPr/>
                </p:nvSpPr>
                <p:spPr>
                  <a:xfrm>
                    <a:off x="5334000" y="4267200"/>
                    <a:ext cx="1219200" cy="457200"/>
                  </a:xfrm>
                  <a:prstGeom prst="flowChartManualOperation">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257800" y="1447800"/>
                    <a:ext cx="1371600" cy="533400"/>
                  </a:xfrm>
                  <a:prstGeom prst="roundRect">
                    <a:avLst>
                      <a:gd name="adj" fmla="val 35491"/>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gnetic Disk 18"/>
                  <p:cNvSpPr/>
                  <p:nvPr/>
                </p:nvSpPr>
                <p:spPr>
                  <a:xfrm>
                    <a:off x="5257800" y="990600"/>
                    <a:ext cx="1371600" cy="609600"/>
                  </a:xfrm>
                  <a:prstGeom prst="flowChartMagneticDisk">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7" name="Group 36"/>
            <p:cNvGrpSpPr/>
            <p:nvPr/>
          </p:nvGrpSpPr>
          <p:grpSpPr>
            <a:xfrm>
              <a:off x="3465945" y="406400"/>
              <a:ext cx="2133600" cy="2057400"/>
              <a:chOff x="2971800" y="304800"/>
              <a:chExt cx="2133600" cy="2057400"/>
            </a:xfrm>
          </p:grpSpPr>
          <p:sp>
            <p:nvSpPr>
              <p:cNvPr id="38" name="Oval 37"/>
              <p:cNvSpPr/>
              <p:nvPr/>
            </p:nvSpPr>
            <p:spPr>
              <a:xfrm>
                <a:off x="2971800" y="304800"/>
                <a:ext cx="2133600" cy="2057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114"/>
              <p:cNvGrpSpPr/>
              <p:nvPr/>
            </p:nvGrpSpPr>
            <p:grpSpPr>
              <a:xfrm>
                <a:off x="3200400" y="533400"/>
                <a:ext cx="1612558" cy="1523527"/>
                <a:chOff x="3188042" y="762000"/>
                <a:chExt cx="3840204" cy="3899559"/>
              </a:xfrm>
            </p:grpSpPr>
            <p:sp>
              <p:nvSpPr>
                <p:cNvPr id="40" name="Oval 39"/>
                <p:cNvSpPr/>
                <p:nvPr/>
              </p:nvSpPr>
              <p:spPr>
                <a:xfrm>
                  <a:off x="5043055" y="2747610"/>
                  <a:ext cx="292283" cy="2654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33"/>
                <p:cNvSpPr/>
                <p:nvPr/>
              </p:nvSpPr>
              <p:spPr>
                <a:xfrm>
                  <a:off x="5651317" y="2794926"/>
                  <a:ext cx="292283" cy="2654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Manual Operation 49"/>
                <p:cNvSpPr/>
                <p:nvPr/>
              </p:nvSpPr>
              <p:spPr>
                <a:xfrm rot="10800000">
                  <a:off x="5392957" y="2965866"/>
                  <a:ext cx="508787" cy="796380"/>
                </a:xfrm>
                <a:prstGeom prst="flowChartManualOperation">
                  <a:avLst/>
                </a:prstGeom>
                <a:solidFill>
                  <a:schemeClr val="accent1">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Manual Operation 42"/>
                <p:cNvSpPr/>
                <p:nvPr/>
              </p:nvSpPr>
              <p:spPr>
                <a:xfrm rot="10800000">
                  <a:off x="5171036" y="2958773"/>
                  <a:ext cx="389710" cy="796380"/>
                </a:xfrm>
                <a:prstGeom prst="flowChartManualOperation">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Manual Operation 43"/>
                <p:cNvSpPr/>
                <p:nvPr/>
              </p:nvSpPr>
              <p:spPr>
                <a:xfrm rot="11701945" flipH="1">
                  <a:off x="5177955" y="1760716"/>
                  <a:ext cx="308805" cy="1126177"/>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Manual Operation 44"/>
                <p:cNvSpPr/>
                <p:nvPr/>
              </p:nvSpPr>
              <p:spPr>
                <a:xfrm rot="9898055">
                  <a:off x="5527699" y="1815877"/>
                  <a:ext cx="308805" cy="1138107"/>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Extract 45"/>
                <p:cNvSpPr/>
                <p:nvPr/>
              </p:nvSpPr>
              <p:spPr>
                <a:xfrm>
                  <a:off x="5214339" y="1334605"/>
                  <a:ext cx="595391" cy="1631261"/>
                </a:xfrm>
                <a:prstGeom prst="flowChartExtra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171036" y="3622422"/>
                  <a:ext cx="292283" cy="26546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560747" y="3622422"/>
                  <a:ext cx="292283" cy="26546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Extract 48"/>
                <p:cNvSpPr/>
                <p:nvPr/>
              </p:nvSpPr>
              <p:spPr>
                <a:xfrm rot="10800000">
                  <a:off x="5392957" y="1972925"/>
                  <a:ext cx="238156" cy="212773"/>
                </a:xfrm>
                <a:prstGeom prst="flowChartExtra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130985" y="914400"/>
                  <a:ext cx="809731" cy="113305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 Diagonal Corner Rectangle 50"/>
                <p:cNvSpPr/>
                <p:nvPr/>
              </p:nvSpPr>
              <p:spPr>
                <a:xfrm rot="20912350">
                  <a:off x="5006443" y="818704"/>
                  <a:ext cx="631095" cy="601273"/>
                </a:xfrm>
                <a:prstGeom prst="round2DiagRect">
                  <a:avLst>
                    <a:gd name="adj1" fmla="val 50000"/>
                    <a:gd name="adj2" fmla="val 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 Diagonal Corner Rectangle 51"/>
                <p:cNvSpPr/>
                <p:nvPr/>
              </p:nvSpPr>
              <p:spPr>
                <a:xfrm rot="5400000">
                  <a:off x="5395289" y="776911"/>
                  <a:ext cx="631095" cy="601273"/>
                </a:xfrm>
                <a:prstGeom prst="round2DiagRect">
                  <a:avLst>
                    <a:gd name="adj1" fmla="val 50000"/>
                    <a:gd name="adj2" fmla="val 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257800" y="838200"/>
                  <a:ext cx="228600" cy="38100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47"/>
                <p:cNvGrpSpPr/>
                <p:nvPr/>
              </p:nvGrpSpPr>
              <p:grpSpPr>
                <a:xfrm>
                  <a:off x="3188042" y="2100648"/>
                  <a:ext cx="1383957" cy="1937951"/>
                  <a:chOff x="2971800" y="1676400"/>
                  <a:chExt cx="1600200" cy="2362200"/>
                </a:xfrm>
              </p:grpSpPr>
              <p:sp>
                <p:nvSpPr>
                  <p:cNvPr id="81" name="Rounded Rectangle 80"/>
                  <p:cNvSpPr/>
                  <p:nvPr/>
                </p:nvSpPr>
                <p:spPr>
                  <a:xfrm>
                    <a:off x="3124200" y="1905000"/>
                    <a:ext cx="1295400" cy="2133600"/>
                  </a:xfrm>
                  <a:prstGeom prst="roundRect">
                    <a:avLst>
                      <a:gd name="adj" fmla="val 2716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35"/>
                  <p:cNvCxnSpPr/>
                  <p:nvPr/>
                </p:nvCxnSpPr>
                <p:spPr>
                  <a:xfrm>
                    <a:off x="3274541" y="2211859"/>
                    <a:ext cx="2059" cy="175054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429000" y="2286000"/>
                    <a:ext cx="0" cy="1752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581400" y="2286000"/>
                    <a:ext cx="0" cy="1752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733800" y="2286000"/>
                    <a:ext cx="0" cy="1752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886200" y="2286000"/>
                    <a:ext cx="0" cy="1752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038600" y="2286000"/>
                    <a:ext cx="0" cy="1752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176584" y="2211859"/>
                    <a:ext cx="14416" cy="182674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Oval 88"/>
                  <p:cNvSpPr/>
                  <p:nvPr/>
                </p:nvSpPr>
                <p:spPr>
                  <a:xfrm>
                    <a:off x="2971800" y="1676400"/>
                    <a:ext cx="1600200" cy="609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3087130" y="1764956"/>
                    <a:ext cx="1361303" cy="444843"/>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8"/>
                <p:cNvGrpSpPr/>
                <p:nvPr/>
              </p:nvGrpSpPr>
              <p:grpSpPr>
                <a:xfrm rot="8790029">
                  <a:off x="5457619" y="1609386"/>
                  <a:ext cx="304800" cy="2438400"/>
                  <a:chOff x="7239000" y="1219200"/>
                  <a:chExt cx="838200" cy="4269259"/>
                </a:xfrm>
              </p:grpSpPr>
              <p:sp>
                <p:nvSpPr>
                  <p:cNvPr id="72" name="Rounded Rectangle 71"/>
                  <p:cNvSpPr/>
                  <p:nvPr/>
                </p:nvSpPr>
                <p:spPr>
                  <a:xfrm>
                    <a:off x="7484076" y="2440459"/>
                    <a:ext cx="304800" cy="3048000"/>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56"/>
                  <p:cNvGrpSpPr/>
                  <p:nvPr/>
                </p:nvGrpSpPr>
                <p:grpSpPr>
                  <a:xfrm>
                    <a:off x="7239000" y="1219200"/>
                    <a:ext cx="838200" cy="1371600"/>
                    <a:chOff x="7391400" y="685800"/>
                    <a:chExt cx="838200" cy="1371600"/>
                  </a:xfrm>
                </p:grpSpPr>
                <p:sp>
                  <p:nvSpPr>
                    <p:cNvPr id="75" name="Rectangle 67"/>
                    <p:cNvSpPr/>
                    <p:nvPr/>
                  </p:nvSpPr>
                  <p:spPr>
                    <a:xfrm rot="20290077">
                      <a:off x="7391400" y="733631"/>
                      <a:ext cx="229058" cy="1100124"/>
                    </a:xfrm>
                    <a:prstGeom prst="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rot="21317395">
                      <a:off x="7620458" y="685800"/>
                      <a:ext cx="229058" cy="1100124"/>
                    </a:xfrm>
                    <a:prstGeom prst="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rot="760304">
                      <a:off x="7849416" y="697703"/>
                      <a:ext cx="229058" cy="1100124"/>
                    </a:xfrm>
                    <a:prstGeom prst="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rot="1953466">
                      <a:off x="8000542" y="817659"/>
                      <a:ext cx="229058" cy="1100124"/>
                    </a:xfrm>
                    <a:prstGeom prst="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p:cNvSpPr/>
                    <p:nvPr/>
                  </p:nvSpPr>
                  <p:spPr>
                    <a:xfrm rot="10639682">
                      <a:off x="7543306" y="1720825"/>
                      <a:ext cx="532821" cy="334820"/>
                    </a:xfrm>
                    <a:prstGeom prst="trapezoid">
                      <a:avLst>
                        <a:gd name="adj" fmla="val 36583"/>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7620000" y="1447800"/>
                      <a:ext cx="336105" cy="60960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Rounded Rectangle 73"/>
                  <p:cNvSpPr/>
                  <p:nvPr/>
                </p:nvSpPr>
                <p:spPr>
                  <a:xfrm>
                    <a:off x="7467600" y="2438400"/>
                    <a:ext cx="341870" cy="3048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4-Point Star 48"/>
                <p:cNvSpPr/>
                <p:nvPr/>
              </p:nvSpPr>
              <p:spPr>
                <a:xfrm rot="4539150">
                  <a:off x="5854398" y="3705269"/>
                  <a:ext cx="810306" cy="916904"/>
                </a:xfrm>
                <a:prstGeom prst="star4">
                  <a:avLst>
                    <a:gd name="adj" fmla="val 26413"/>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4-Point Star 49"/>
                <p:cNvSpPr/>
                <p:nvPr/>
              </p:nvSpPr>
              <p:spPr>
                <a:xfrm rot="2337145">
                  <a:off x="6217940" y="3581781"/>
                  <a:ext cx="810306" cy="916904"/>
                </a:xfrm>
                <a:prstGeom prst="star4">
                  <a:avLst>
                    <a:gd name="adj" fmla="val 26413"/>
                  </a:avLst>
                </a:prstGeom>
                <a:solidFill>
                  <a:srgbClr val="DE7E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155"/>
                <p:cNvGrpSpPr/>
                <p:nvPr/>
              </p:nvGrpSpPr>
              <p:grpSpPr>
                <a:xfrm>
                  <a:off x="4343400" y="3505200"/>
                  <a:ext cx="1218975" cy="1156359"/>
                  <a:chOff x="5388672" y="5053248"/>
                  <a:chExt cx="1218975" cy="1156359"/>
                </a:xfrm>
              </p:grpSpPr>
              <p:sp>
                <p:nvSpPr>
                  <p:cNvPr id="66" name="4-Point Star 65"/>
                  <p:cNvSpPr/>
                  <p:nvPr/>
                </p:nvSpPr>
                <p:spPr>
                  <a:xfrm rot="4539150">
                    <a:off x="5822432" y="5473614"/>
                    <a:ext cx="796628" cy="675358"/>
                  </a:xfrm>
                  <a:prstGeom prst="star4">
                    <a:avLst>
                      <a:gd name="adj" fmla="val 26413"/>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4-Point Star 66"/>
                  <p:cNvSpPr/>
                  <p:nvPr/>
                </p:nvSpPr>
                <p:spPr>
                  <a:xfrm rot="2337145">
                    <a:off x="5811019" y="5462416"/>
                    <a:ext cx="796628" cy="675358"/>
                  </a:xfrm>
                  <a:prstGeom prst="star4">
                    <a:avLst>
                      <a:gd name="adj" fmla="val 26413"/>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4-Point Star 67"/>
                  <p:cNvSpPr/>
                  <p:nvPr/>
                </p:nvSpPr>
                <p:spPr>
                  <a:xfrm rot="4539150">
                    <a:off x="5537364" y="5061239"/>
                    <a:ext cx="612791" cy="724637"/>
                  </a:xfrm>
                  <a:prstGeom prst="star4">
                    <a:avLst>
                      <a:gd name="adj" fmla="val 26413"/>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4-Point Star 68"/>
                  <p:cNvSpPr/>
                  <p:nvPr/>
                </p:nvSpPr>
                <p:spPr>
                  <a:xfrm rot="2337145">
                    <a:off x="5526147" y="5053248"/>
                    <a:ext cx="612791" cy="724637"/>
                  </a:xfrm>
                  <a:prstGeom prst="star4">
                    <a:avLst>
                      <a:gd name="adj" fmla="val 26413"/>
                    </a:avLst>
                  </a:prstGeom>
                  <a:solidFill>
                    <a:srgbClr val="8E6D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4-Point Star 69"/>
                  <p:cNvSpPr/>
                  <p:nvPr/>
                </p:nvSpPr>
                <p:spPr>
                  <a:xfrm rot="4539150">
                    <a:off x="5413063" y="5364622"/>
                    <a:ext cx="796628" cy="845409"/>
                  </a:xfrm>
                  <a:prstGeom prst="star4">
                    <a:avLst>
                      <a:gd name="adj" fmla="val 26413"/>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4-Point Star 70"/>
                  <p:cNvSpPr/>
                  <p:nvPr/>
                </p:nvSpPr>
                <p:spPr>
                  <a:xfrm rot="2337145">
                    <a:off x="5399630" y="5353940"/>
                    <a:ext cx="796628" cy="845409"/>
                  </a:xfrm>
                  <a:prstGeom prst="star4">
                    <a:avLst>
                      <a:gd name="adj" fmla="val 26413"/>
                    </a:avLst>
                  </a:prstGeom>
                  <a:solidFill>
                    <a:srgbClr val="DE7E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156"/>
                <p:cNvGrpSpPr/>
                <p:nvPr/>
              </p:nvGrpSpPr>
              <p:grpSpPr>
                <a:xfrm rot="8634013">
                  <a:off x="3500614" y="1999693"/>
                  <a:ext cx="542570" cy="678568"/>
                  <a:chOff x="5388672" y="5053248"/>
                  <a:chExt cx="1218975" cy="1156359"/>
                </a:xfrm>
              </p:grpSpPr>
              <p:sp>
                <p:nvSpPr>
                  <p:cNvPr id="60" name="4-Point Star 52"/>
                  <p:cNvSpPr/>
                  <p:nvPr/>
                </p:nvSpPr>
                <p:spPr>
                  <a:xfrm rot="4539150">
                    <a:off x="5822432" y="5473614"/>
                    <a:ext cx="796628" cy="675358"/>
                  </a:xfrm>
                  <a:prstGeom prst="star4">
                    <a:avLst>
                      <a:gd name="adj" fmla="val 26413"/>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4-Point Star 53"/>
                  <p:cNvSpPr/>
                  <p:nvPr/>
                </p:nvSpPr>
                <p:spPr>
                  <a:xfrm rot="2337145">
                    <a:off x="5811019" y="5462416"/>
                    <a:ext cx="796628" cy="675358"/>
                  </a:xfrm>
                  <a:prstGeom prst="star4">
                    <a:avLst>
                      <a:gd name="adj" fmla="val 26413"/>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4-Point Star 61"/>
                  <p:cNvSpPr/>
                  <p:nvPr/>
                </p:nvSpPr>
                <p:spPr>
                  <a:xfrm rot="4539150">
                    <a:off x="5537364" y="5061239"/>
                    <a:ext cx="612791" cy="724637"/>
                  </a:xfrm>
                  <a:prstGeom prst="star4">
                    <a:avLst>
                      <a:gd name="adj" fmla="val 26413"/>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4-Point Star 62"/>
                  <p:cNvSpPr/>
                  <p:nvPr/>
                </p:nvSpPr>
                <p:spPr>
                  <a:xfrm rot="2337145">
                    <a:off x="5526147" y="5053248"/>
                    <a:ext cx="612791" cy="724637"/>
                  </a:xfrm>
                  <a:prstGeom prst="star4">
                    <a:avLst>
                      <a:gd name="adj" fmla="val 26413"/>
                    </a:avLst>
                  </a:prstGeom>
                  <a:solidFill>
                    <a:srgbClr val="8E6D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4-Point Star 63"/>
                  <p:cNvSpPr/>
                  <p:nvPr/>
                </p:nvSpPr>
                <p:spPr>
                  <a:xfrm rot="4539150">
                    <a:off x="5413063" y="5364622"/>
                    <a:ext cx="796628" cy="845409"/>
                  </a:xfrm>
                  <a:prstGeom prst="star4">
                    <a:avLst>
                      <a:gd name="adj" fmla="val 26413"/>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4-Point Star 64"/>
                  <p:cNvSpPr/>
                  <p:nvPr/>
                </p:nvSpPr>
                <p:spPr>
                  <a:xfrm rot="2337145">
                    <a:off x="5399630" y="5353940"/>
                    <a:ext cx="796628" cy="845409"/>
                  </a:xfrm>
                  <a:prstGeom prst="star4">
                    <a:avLst>
                      <a:gd name="adj" fmla="val 26413"/>
                    </a:avLst>
                  </a:prstGeom>
                  <a:solidFill>
                    <a:srgbClr val="DE7E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1" name="Group 90"/>
            <p:cNvGrpSpPr/>
            <p:nvPr/>
          </p:nvGrpSpPr>
          <p:grpSpPr>
            <a:xfrm>
              <a:off x="7504545" y="2006600"/>
              <a:ext cx="2133600" cy="2057400"/>
              <a:chOff x="5943600" y="533400"/>
              <a:chExt cx="2133600" cy="2057400"/>
            </a:xfrm>
          </p:grpSpPr>
          <p:sp>
            <p:nvSpPr>
              <p:cNvPr id="92" name="Oval 91"/>
              <p:cNvSpPr/>
              <p:nvPr/>
            </p:nvSpPr>
            <p:spPr>
              <a:xfrm>
                <a:off x="5943600" y="533400"/>
                <a:ext cx="2133600" cy="2057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84"/>
              <p:cNvGrpSpPr/>
              <p:nvPr/>
            </p:nvGrpSpPr>
            <p:grpSpPr>
              <a:xfrm>
                <a:off x="6248400" y="838200"/>
                <a:ext cx="1644025" cy="1155549"/>
                <a:chOff x="2597906" y="990600"/>
                <a:chExt cx="4280882" cy="3008938"/>
              </a:xfrm>
            </p:grpSpPr>
            <p:grpSp>
              <p:nvGrpSpPr>
                <p:cNvPr id="94" name="Group 1"/>
                <p:cNvGrpSpPr/>
                <p:nvPr/>
              </p:nvGrpSpPr>
              <p:grpSpPr>
                <a:xfrm>
                  <a:off x="3810000" y="990600"/>
                  <a:ext cx="1881778" cy="2381349"/>
                  <a:chOff x="2819400" y="3657600"/>
                  <a:chExt cx="1447800" cy="2121932"/>
                </a:xfrm>
              </p:grpSpPr>
              <p:sp>
                <p:nvSpPr>
                  <p:cNvPr id="116" name="TextBox 2"/>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117" name="Rectangle 3"/>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4"/>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5"/>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C000"/>
                        </a:solidFill>
                        <a:latin typeface="Colonna MT" pitchFamily="82" charset="0"/>
                      </a:rPr>
                      <a:t> </a:t>
                    </a:r>
                    <a:r>
                      <a:rPr lang="en-US" sz="1400" dirty="0">
                        <a:solidFill>
                          <a:srgbClr val="FFC000"/>
                        </a:solidFill>
                        <a:latin typeface="Colonna MT" pitchFamily="82" charset="0"/>
                      </a:rPr>
                      <a:t>Holy Bible</a:t>
                    </a:r>
                  </a:p>
                </p:txBody>
              </p:sp>
              <p:sp>
                <p:nvSpPr>
                  <p:cNvPr id="120" name="Rectangle 6"/>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7"/>
                <p:cNvGrpSpPr/>
                <p:nvPr/>
              </p:nvGrpSpPr>
              <p:grpSpPr>
                <a:xfrm rot="1664940">
                  <a:off x="4920626" y="2018338"/>
                  <a:ext cx="1958162" cy="1981200"/>
                  <a:chOff x="685802" y="3352800"/>
                  <a:chExt cx="1958162" cy="1981200"/>
                </a:xfrm>
              </p:grpSpPr>
              <p:grpSp>
                <p:nvGrpSpPr>
                  <p:cNvPr id="106" name="Group 32"/>
                  <p:cNvGrpSpPr/>
                  <p:nvPr/>
                </p:nvGrpSpPr>
                <p:grpSpPr>
                  <a:xfrm>
                    <a:off x="685802" y="3352800"/>
                    <a:ext cx="1958162" cy="1981200"/>
                    <a:chOff x="2494859" y="2667000"/>
                    <a:chExt cx="3886200" cy="3931920"/>
                  </a:xfrm>
                </p:grpSpPr>
                <p:grpSp>
                  <p:nvGrpSpPr>
                    <p:cNvPr id="109" name="Group 13"/>
                    <p:cNvGrpSpPr/>
                    <p:nvPr/>
                  </p:nvGrpSpPr>
                  <p:grpSpPr>
                    <a:xfrm>
                      <a:off x="3048000" y="2667000"/>
                      <a:ext cx="2971800" cy="3931920"/>
                      <a:chOff x="152400" y="152400"/>
                      <a:chExt cx="4953000" cy="6553200"/>
                    </a:xfrm>
                  </p:grpSpPr>
                  <p:sp>
                    <p:nvSpPr>
                      <p:cNvPr id="113" name="Rounded Rectangle 112"/>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7"/>
                      <p:cNvSpPr/>
                      <p:nvPr/>
                    </p:nvSpPr>
                    <p:spPr>
                      <a:xfrm>
                        <a:off x="152400" y="152400"/>
                        <a:ext cx="4648199"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 name="TextBox 109"/>
                    <p:cNvSpPr txBox="1"/>
                    <p:nvPr/>
                  </p:nvSpPr>
                  <p:spPr>
                    <a:xfrm>
                      <a:off x="2494859" y="3380712"/>
                      <a:ext cx="3886200" cy="1670034"/>
                    </a:xfrm>
                    <a:prstGeom prst="rect">
                      <a:avLst/>
                    </a:prstGeom>
                    <a:noFill/>
                  </p:spPr>
                  <p:txBody>
                    <a:bodyPr wrap="square" rtlCol="0">
                      <a:spAutoFit/>
                    </a:bodyPr>
                    <a:lstStyle/>
                    <a:p>
                      <a:pPr algn="ctr"/>
                      <a:r>
                        <a:rPr lang="en-US" sz="500" dirty="0">
                          <a:solidFill>
                            <a:srgbClr val="FFC000"/>
                          </a:solidFill>
                          <a:latin typeface="Californian FB" pitchFamily="18" charset="0"/>
                        </a:rPr>
                        <a:t>Doctrine</a:t>
                      </a:r>
                    </a:p>
                    <a:p>
                      <a:pPr algn="ctr"/>
                      <a:r>
                        <a:rPr lang="en-US" sz="500" dirty="0">
                          <a:solidFill>
                            <a:srgbClr val="FFC000"/>
                          </a:solidFill>
                          <a:latin typeface="Californian FB" pitchFamily="18" charset="0"/>
                        </a:rPr>
                        <a:t>And</a:t>
                      </a:r>
                    </a:p>
                    <a:p>
                      <a:pPr algn="ctr"/>
                      <a:r>
                        <a:rPr lang="en-US" sz="500" dirty="0">
                          <a:solidFill>
                            <a:srgbClr val="FFC000"/>
                          </a:solidFill>
                          <a:latin typeface="Californian FB" pitchFamily="18" charset="0"/>
                        </a:rPr>
                        <a:t>Covenants</a:t>
                      </a:r>
                    </a:p>
                  </p:txBody>
                </p:sp>
                <p:sp>
                  <p:nvSpPr>
                    <p:cNvPr id="111" name="TextBox 110"/>
                    <p:cNvSpPr txBox="1"/>
                    <p:nvPr/>
                  </p:nvSpPr>
                  <p:spPr>
                    <a:xfrm>
                      <a:off x="3124200" y="5257800"/>
                      <a:ext cx="2667000" cy="33855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112" name="Straight Connector 14"/>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7" name="Straight Connector 106"/>
                  <p:cNvCxnSpPr/>
                  <p:nvPr/>
                </p:nvCxnSpPr>
                <p:spPr>
                  <a:xfrm>
                    <a:off x="1138517" y="3810000"/>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102659" y="4473389"/>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6" name="Group 18"/>
                <p:cNvGrpSpPr/>
                <p:nvPr/>
              </p:nvGrpSpPr>
              <p:grpSpPr>
                <a:xfrm rot="20047769">
                  <a:off x="2597906" y="1765694"/>
                  <a:ext cx="2038882" cy="2040119"/>
                  <a:chOff x="2698686" y="2667000"/>
                  <a:chExt cx="3886200" cy="3931920"/>
                </a:xfrm>
              </p:grpSpPr>
              <p:grpSp>
                <p:nvGrpSpPr>
                  <p:cNvPr id="97" name="Group 13"/>
                  <p:cNvGrpSpPr/>
                  <p:nvPr/>
                </p:nvGrpSpPr>
                <p:grpSpPr>
                  <a:xfrm>
                    <a:off x="3048000" y="2667000"/>
                    <a:ext cx="2971800" cy="3931920"/>
                    <a:chOff x="152400" y="152400"/>
                    <a:chExt cx="4953000" cy="6553200"/>
                  </a:xfrm>
                </p:grpSpPr>
                <p:sp>
                  <p:nvSpPr>
                    <p:cNvPr id="103" name="Rounded Rectangle 102"/>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TextBox 89"/>
                  <p:cNvSpPr txBox="1"/>
                  <p:nvPr/>
                </p:nvSpPr>
                <p:spPr>
                  <a:xfrm>
                    <a:off x="2698686" y="2963762"/>
                    <a:ext cx="3886200" cy="2007952"/>
                  </a:xfrm>
                  <a:prstGeom prst="rect">
                    <a:avLst/>
                  </a:prstGeom>
                  <a:noFill/>
                </p:spPr>
                <p:txBody>
                  <a:bodyPr wrap="square" rtlCol="0">
                    <a:spAutoFit/>
                  </a:bodyPr>
                  <a:lstStyle/>
                  <a:p>
                    <a:pPr algn="ctr"/>
                    <a:r>
                      <a:rPr lang="en-US" sz="500" dirty="0">
                        <a:solidFill>
                          <a:srgbClr val="FFC000"/>
                        </a:solidFill>
                        <a:latin typeface="Californian FB" pitchFamily="18" charset="0"/>
                      </a:rPr>
                      <a:t>The </a:t>
                    </a:r>
                  </a:p>
                  <a:p>
                    <a:pPr algn="ctr"/>
                    <a:r>
                      <a:rPr lang="en-US" sz="500" dirty="0">
                        <a:solidFill>
                          <a:srgbClr val="FFC000"/>
                        </a:solidFill>
                        <a:latin typeface="Californian FB" pitchFamily="18" charset="0"/>
                      </a:rPr>
                      <a:t>Book</a:t>
                    </a:r>
                  </a:p>
                  <a:p>
                    <a:pPr algn="ctr"/>
                    <a:r>
                      <a:rPr lang="en-US" sz="500" dirty="0">
                        <a:solidFill>
                          <a:srgbClr val="FFC000"/>
                        </a:solidFill>
                        <a:latin typeface="Californian FB" pitchFamily="18" charset="0"/>
                      </a:rPr>
                      <a:t> of </a:t>
                    </a:r>
                  </a:p>
                  <a:p>
                    <a:pPr algn="ctr"/>
                    <a:r>
                      <a:rPr lang="en-US" sz="500" dirty="0">
                        <a:solidFill>
                          <a:srgbClr val="FFC000"/>
                        </a:solidFill>
                        <a:latin typeface="Californian FB" pitchFamily="18" charset="0"/>
                      </a:rPr>
                      <a:t>Mormon</a:t>
                    </a:r>
                  </a:p>
                </p:txBody>
              </p:sp>
              <p:sp>
                <p:nvSpPr>
                  <p:cNvPr id="99" name="TextBox 90"/>
                  <p:cNvSpPr txBox="1"/>
                  <p:nvPr/>
                </p:nvSpPr>
                <p:spPr>
                  <a:xfrm>
                    <a:off x="3188968" y="5448462"/>
                    <a:ext cx="2667001" cy="772287"/>
                  </a:xfrm>
                  <a:prstGeom prst="rect">
                    <a:avLst/>
                  </a:prstGeom>
                  <a:noFill/>
                </p:spPr>
                <p:txBody>
                  <a:bodyPr wrap="square" rtlCol="0">
                    <a:spAutoFit/>
                  </a:bodyPr>
                  <a:lstStyle/>
                  <a:p>
                    <a:pPr algn="ctr"/>
                    <a:r>
                      <a:rPr lang="en-US" sz="200" dirty="0">
                        <a:solidFill>
                          <a:srgbClr val="FFC000"/>
                        </a:solidFill>
                        <a:latin typeface="Californian FB" pitchFamily="18" charset="0"/>
                      </a:rPr>
                      <a:t>ANOTHER TESTAMENT </a:t>
                    </a:r>
                  </a:p>
                  <a:p>
                    <a:pPr algn="ctr"/>
                    <a:r>
                      <a:rPr lang="en-US" sz="200" dirty="0">
                        <a:solidFill>
                          <a:srgbClr val="FFC000"/>
                        </a:solidFill>
                        <a:latin typeface="Californian FB" pitchFamily="18" charset="0"/>
                      </a:rPr>
                      <a:t>OF JESUS CHRIST</a:t>
                    </a:r>
                  </a:p>
                </p:txBody>
              </p:sp>
              <p:cxnSp>
                <p:nvCxnSpPr>
                  <p:cNvPr id="100" name="Straight Connector 91"/>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465428" y="5130892"/>
                    <a:ext cx="213360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21" name="Group 120"/>
            <p:cNvGrpSpPr/>
            <p:nvPr/>
          </p:nvGrpSpPr>
          <p:grpSpPr>
            <a:xfrm>
              <a:off x="2932545" y="4216400"/>
              <a:ext cx="2133600" cy="2057400"/>
              <a:chOff x="381000" y="3276600"/>
              <a:chExt cx="2133600" cy="2057400"/>
            </a:xfrm>
          </p:grpSpPr>
          <p:sp>
            <p:nvSpPr>
              <p:cNvPr id="122" name="Oval 121"/>
              <p:cNvSpPr/>
              <p:nvPr/>
            </p:nvSpPr>
            <p:spPr>
              <a:xfrm>
                <a:off x="381000" y="3276600"/>
                <a:ext cx="2133600" cy="2057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32"/>
              <p:cNvGrpSpPr/>
              <p:nvPr/>
            </p:nvGrpSpPr>
            <p:grpSpPr>
              <a:xfrm rot="20527509">
                <a:off x="545311" y="3852092"/>
                <a:ext cx="1881038" cy="745317"/>
                <a:chOff x="950976" y="914400"/>
                <a:chExt cx="3465576" cy="1447800"/>
              </a:xfrm>
            </p:grpSpPr>
            <p:sp>
              <p:nvSpPr>
                <p:cNvPr id="124" name="Rectangle 123"/>
                <p:cNvSpPr/>
                <p:nvPr/>
              </p:nvSpPr>
              <p:spPr>
                <a:xfrm rot="5400000" flipV="1">
                  <a:off x="2644142" y="1574294"/>
                  <a:ext cx="1139950" cy="8229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rot="5400000" flipV="1">
                  <a:off x="2301242" y="1554482"/>
                  <a:ext cx="1066798" cy="9143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rot="5400000" flipV="1">
                  <a:off x="1920242" y="1539242"/>
                  <a:ext cx="1075942" cy="11277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Isosceles Triangle 126"/>
                <p:cNvSpPr/>
                <p:nvPr/>
              </p:nvSpPr>
              <p:spPr>
                <a:xfrm rot="16200000">
                  <a:off x="3971544" y="1591056"/>
                  <a:ext cx="414528" cy="280416"/>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Isosceles Triangle 127"/>
                <p:cNvSpPr/>
                <p:nvPr/>
              </p:nvSpPr>
              <p:spPr>
                <a:xfrm rot="5400000">
                  <a:off x="989838" y="1067562"/>
                  <a:ext cx="992124" cy="8382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1600200" y="1295400"/>
                  <a:ext cx="17526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950976" y="990600"/>
                  <a:ext cx="320040" cy="99364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Block Arc 130"/>
                <p:cNvSpPr/>
                <p:nvPr/>
              </p:nvSpPr>
              <p:spPr>
                <a:xfrm rot="5400000">
                  <a:off x="2819400" y="1295400"/>
                  <a:ext cx="1066800" cy="1066800"/>
                </a:xfrm>
                <a:prstGeom prst="blockArc">
                  <a:avLst>
                    <a:gd name="adj1" fmla="val 10800000"/>
                    <a:gd name="adj2" fmla="val 48579"/>
                    <a:gd name="adj3" fmla="val 2105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Rectangle 131"/>
                <p:cNvSpPr/>
                <p:nvPr/>
              </p:nvSpPr>
              <p:spPr>
                <a:xfrm>
                  <a:off x="1828800" y="2133600"/>
                  <a:ext cx="1600200" cy="2286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Block Arc 132"/>
                <p:cNvSpPr/>
                <p:nvPr/>
              </p:nvSpPr>
              <p:spPr>
                <a:xfrm rot="16200000">
                  <a:off x="1600200" y="1447800"/>
                  <a:ext cx="762000" cy="1066800"/>
                </a:xfrm>
                <a:prstGeom prst="blockArc">
                  <a:avLst>
                    <a:gd name="adj1" fmla="val 10800000"/>
                    <a:gd name="adj2" fmla="val 1906149"/>
                    <a:gd name="adj3" fmla="val 3168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Rectangle 133"/>
                <p:cNvSpPr/>
                <p:nvPr/>
              </p:nvSpPr>
              <p:spPr>
                <a:xfrm>
                  <a:off x="1981200" y="1600200"/>
                  <a:ext cx="2209800" cy="2286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4258056" y="1524000"/>
                  <a:ext cx="158496" cy="42367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2286000" y="914400"/>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2667000" y="914400"/>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3048000" y="914400"/>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3200400" y="1295400"/>
                  <a:ext cx="304800" cy="228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1828800" y="1600200"/>
                  <a:ext cx="304800" cy="228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1828800" y="2133600"/>
                  <a:ext cx="304800" cy="228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3276600" y="2133600"/>
                  <a:ext cx="304800" cy="228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1447800" y="1295400"/>
                  <a:ext cx="3048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4" name="Group 143"/>
            <p:cNvGrpSpPr/>
            <p:nvPr/>
          </p:nvGrpSpPr>
          <p:grpSpPr>
            <a:xfrm>
              <a:off x="5828145" y="406400"/>
              <a:ext cx="2133600" cy="2057400"/>
              <a:chOff x="3048000" y="4114800"/>
              <a:chExt cx="2133600" cy="2057400"/>
            </a:xfrm>
          </p:grpSpPr>
          <p:sp>
            <p:nvSpPr>
              <p:cNvPr id="145" name="Oval 144"/>
              <p:cNvSpPr/>
              <p:nvPr/>
            </p:nvSpPr>
            <p:spPr>
              <a:xfrm>
                <a:off x="3048000" y="4114800"/>
                <a:ext cx="2133600" cy="205740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113"/>
              <p:cNvGrpSpPr/>
              <p:nvPr/>
            </p:nvGrpSpPr>
            <p:grpSpPr>
              <a:xfrm>
                <a:off x="3505200" y="4495800"/>
                <a:ext cx="1362364" cy="1295400"/>
                <a:chOff x="2209800" y="4343400"/>
                <a:chExt cx="2003199" cy="1905000"/>
              </a:xfrm>
            </p:grpSpPr>
            <p:sp>
              <p:nvSpPr>
                <p:cNvPr id="148" name="Trapezoid 147"/>
                <p:cNvSpPr/>
                <p:nvPr/>
              </p:nvSpPr>
              <p:spPr>
                <a:xfrm>
                  <a:off x="2209800" y="5029200"/>
                  <a:ext cx="2003199" cy="533400"/>
                </a:xfrm>
                <a:prstGeom prst="trapezoid">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gular Pentagon 148"/>
                <p:cNvSpPr/>
                <p:nvPr/>
              </p:nvSpPr>
              <p:spPr>
                <a:xfrm>
                  <a:off x="2438400" y="4495800"/>
                  <a:ext cx="1600200" cy="1524000"/>
                </a:xfrm>
                <a:prstGeom prst="pentagon">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45"/>
                <p:cNvGrpSpPr/>
                <p:nvPr/>
              </p:nvGrpSpPr>
              <p:grpSpPr>
                <a:xfrm>
                  <a:off x="2819400" y="5181600"/>
                  <a:ext cx="838200" cy="228600"/>
                  <a:chOff x="1600200" y="4343400"/>
                  <a:chExt cx="2057400" cy="685800"/>
                </a:xfrm>
              </p:grpSpPr>
              <p:sp>
                <p:nvSpPr>
                  <p:cNvPr id="160" name="Rectangle 159"/>
                  <p:cNvSpPr/>
                  <p:nvPr/>
                </p:nvSpPr>
                <p:spPr>
                  <a:xfrm>
                    <a:off x="1600200" y="4343400"/>
                    <a:ext cx="2057400" cy="685800"/>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1600200" y="44196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1600200" y="45720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1600200" y="47244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1600200" y="48768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1" name="Rounded Rectangle 117"/>
                <p:cNvSpPr/>
                <p:nvPr/>
              </p:nvSpPr>
              <p:spPr>
                <a:xfrm>
                  <a:off x="2286000" y="5562600"/>
                  <a:ext cx="457200" cy="685800"/>
                </a:xfrm>
                <a:prstGeom prst="roundRect">
                  <a:avLst>
                    <a:gd name="adj" fmla="val 3080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151"/>
                <p:cNvSpPr/>
                <p:nvPr/>
              </p:nvSpPr>
              <p:spPr>
                <a:xfrm>
                  <a:off x="3657600" y="5562600"/>
                  <a:ext cx="457200" cy="685800"/>
                </a:xfrm>
                <a:prstGeom prst="roundRect">
                  <a:avLst>
                    <a:gd name="adj" fmla="val 3080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a:off x="2514600" y="4343400"/>
                  <a:ext cx="1447800" cy="685800"/>
                </a:xfrm>
                <a:prstGeom prst="trapezoid">
                  <a:avLst/>
                </a:prstGeom>
                <a:solidFill>
                  <a:schemeClr val="bg1">
                    <a:lumMod val="7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153"/>
                <p:cNvSpPr/>
                <p:nvPr/>
              </p:nvSpPr>
              <p:spPr>
                <a:xfrm>
                  <a:off x="2209800" y="5486400"/>
                  <a:ext cx="609600" cy="228600"/>
                </a:xfrm>
                <a:prstGeom prst="roundRect">
                  <a:avLst>
                    <a:gd name="adj" fmla="val 30809"/>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3581400" y="5486400"/>
                  <a:ext cx="609600" cy="228600"/>
                </a:xfrm>
                <a:prstGeom prst="roundRect">
                  <a:avLst>
                    <a:gd name="adj" fmla="val 30809"/>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rapezoid 155"/>
                <p:cNvSpPr/>
                <p:nvPr/>
              </p:nvSpPr>
              <p:spPr>
                <a:xfrm>
                  <a:off x="2667000" y="5791200"/>
                  <a:ext cx="990600" cy="2286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2514600" y="5105400"/>
                  <a:ext cx="457200" cy="4572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3505200" y="5105400"/>
                  <a:ext cx="457200" cy="4572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Block Arc 158"/>
                <p:cNvSpPr/>
                <p:nvPr/>
              </p:nvSpPr>
              <p:spPr>
                <a:xfrm>
                  <a:off x="3348182" y="4816764"/>
                  <a:ext cx="457200" cy="381000"/>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47" name="Picture 2" descr="Image result for domino's pizza top of car icon"/>
              <p:cNvPicPr>
                <a:picLocks noChangeAspect="1" noChangeArrowheads="1"/>
              </p:cNvPicPr>
              <p:nvPr/>
            </p:nvPicPr>
            <p:blipFill>
              <a:blip r:embed="rId3" cstate="print"/>
              <a:srcRect/>
              <a:stretch>
                <a:fillRect/>
              </a:stretch>
            </p:blipFill>
            <p:spPr bwMode="auto">
              <a:xfrm rot="2565795">
                <a:off x="3305531" y="4600930"/>
                <a:ext cx="508938" cy="508938"/>
              </a:xfrm>
              <a:prstGeom prst="rect">
                <a:avLst/>
              </a:prstGeom>
              <a:noFill/>
            </p:spPr>
          </p:pic>
        </p:grpSp>
        <p:grpSp>
          <p:nvGrpSpPr>
            <p:cNvPr id="165" name="Group 164"/>
            <p:cNvGrpSpPr/>
            <p:nvPr/>
          </p:nvGrpSpPr>
          <p:grpSpPr>
            <a:xfrm>
              <a:off x="7047345" y="4216400"/>
              <a:ext cx="2133600" cy="2057400"/>
              <a:chOff x="6248400" y="3733800"/>
              <a:chExt cx="2133600" cy="2057400"/>
            </a:xfrm>
          </p:grpSpPr>
          <p:sp>
            <p:nvSpPr>
              <p:cNvPr id="166" name="Oval 165"/>
              <p:cNvSpPr/>
              <p:nvPr/>
            </p:nvSpPr>
            <p:spPr>
              <a:xfrm>
                <a:off x="6248400" y="3733800"/>
                <a:ext cx="2133600" cy="205740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41"/>
              <p:cNvGrpSpPr/>
              <p:nvPr/>
            </p:nvGrpSpPr>
            <p:grpSpPr>
              <a:xfrm>
                <a:off x="6553200" y="3962400"/>
                <a:ext cx="1453161" cy="1599318"/>
                <a:chOff x="2209800" y="1828800"/>
                <a:chExt cx="4614600" cy="4576482"/>
              </a:xfrm>
            </p:grpSpPr>
            <p:grpSp>
              <p:nvGrpSpPr>
                <p:cNvPr id="168" name="Group 102"/>
                <p:cNvGrpSpPr/>
                <p:nvPr/>
              </p:nvGrpSpPr>
              <p:grpSpPr>
                <a:xfrm>
                  <a:off x="2209800" y="1963383"/>
                  <a:ext cx="4614600" cy="4441899"/>
                  <a:chOff x="393356" y="694742"/>
                  <a:chExt cx="5855043" cy="5325058"/>
                </a:xfrm>
              </p:grpSpPr>
              <p:sp>
                <p:nvSpPr>
                  <p:cNvPr id="181" name="Oval 180"/>
                  <p:cNvSpPr/>
                  <p:nvPr/>
                </p:nvSpPr>
                <p:spPr>
                  <a:xfrm rot="3069817">
                    <a:off x="3218136" y="3570250"/>
                    <a:ext cx="382965" cy="1032357"/>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29"/>
                  <p:cNvGrpSpPr/>
                  <p:nvPr/>
                </p:nvGrpSpPr>
                <p:grpSpPr>
                  <a:xfrm rot="21087880" flipH="1">
                    <a:off x="2902943" y="4160074"/>
                    <a:ext cx="881970" cy="482024"/>
                    <a:chOff x="554464" y="4447136"/>
                    <a:chExt cx="774752" cy="432623"/>
                  </a:xfrm>
                </p:grpSpPr>
                <p:sp>
                  <p:nvSpPr>
                    <p:cNvPr id="223" name="Oval 34"/>
                    <p:cNvSpPr/>
                    <p:nvPr/>
                  </p:nvSpPr>
                  <p:spPr>
                    <a:xfrm rot="21061729">
                      <a:off x="588746" y="4551526"/>
                      <a:ext cx="740470" cy="328233"/>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rot="21061729">
                      <a:off x="554464" y="4475326"/>
                      <a:ext cx="740470" cy="32823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Multiply 224"/>
                    <p:cNvSpPr/>
                    <p:nvPr/>
                  </p:nvSpPr>
                  <p:spPr>
                    <a:xfrm rot="20538013">
                      <a:off x="685800" y="4495800"/>
                      <a:ext cx="228600" cy="304800"/>
                    </a:xfrm>
                    <a:prstGeom prst="mathMultiply">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Multiply 225"/>
                    <p:cNvSpPr/>
                    <p:nvPr/>
                  </p:nvSpPr>
                  <p:spPr>
                    <a:xfrm rot="20538013">
                      <a:off x="879123" y="4447136"/>
                      <a:ext cx="228600" cy="304800"/>
                    </a:xfrm>
                    <a:prstGeom prst="mathMultiply">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3" name="Oval 4"/>
                  <p:cNvSpPr/>
                  <p:nvPr/>
                </p:nvSpPr>
                <p:spPr>
                  <a:xfrm rot="17017804">
                    <a:off x="2907668" y="2979534"/>
                    <a:ext cx="482557" cy="1511582"/>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 name="Picture 25" descr="C:\Users\Brad\AppData\Local\Microsoft\Windows\Temporary Internet Files\Content.IE5\DQ5ZCUD5\MCj04322210000[1].wmf"/>
                  <p:cNvPicPr>
                    <a:picLocks noChangeAspect="1" noChangeArrowheads="1"/>
                  </p:cNvPicPr>
                  <p:nvPr/>
                </p:nvPicPr>
                <p:blipFill>
                  <a:blip r:embed="rId4" cstate="print"/>
                  <a:srcRect l="10784" t="12501" r="10784" b="33333"/>
                  <a:stretch>
                    <a:fillRect/>
                  </a:stretch>
                </p:blipFill>
                <p:spPr bwMode="auto">
                  <a:xfrm flipH="1">
                    <a:off x="393356" y="2802290"/>
                    <a:ext cx="5855043" cy="3217510"/>
                  </a:xfrm>
                  <a:prstGeom prst="rect">
                    <a:avLst/>
                  </a:prstGeom>
                  <a:noFill/>
                  <a:ln w="0">
                    <a:noFill/>
                  </a:ln>
                </p:spPr>
              </p:pic>
              <p:sp>
                <p:nvSpPr>
                  <p:cNvPr id="185" name="Oval 6"/>
                  <p:cNvSpPr/>
                  <p:nvPr/>
                </p:nvSpPr>
                <p:spPr>
                  <a:xfrm rot="20239115">
                    <a:off x="2913612" y="3256459"/>
                    <a:ext cx="570784" cy="1458577"/>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6" name="Group 57"/>
                  <p:cNvGrpSpPr/>
                  <p:nvPr/>
                </p:nvGrpSpPr>
                <p:grpSpPr>
                  <a:xfrm rot="20515897">
                    <a:off x="3504534" y="1945773"/>
                    <a:ext cx="850954" cy="1111996"/>
                    <a:chOff x="6420175" y="2456717"/>
                    <a:chExt cx="499260" cy="836150"/>
                  </a:xfrm>
                </p:grpSpPr>
                <p:sp>
                  <p:nvSpPr>
                    <p:cNvPr id="219" name="Oval 30"/>
                    <p:cNvSpPr/>
                    <p:nvPr/>
                  </p:nvSpPr>
                  <p:spPr>
                    <a:xfrm rot="20143237">
                      <a:off x="6584766" y="2693664"/>
                      <a:ext cx="334669" cy="59920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0" name="Group 53"/>
                    <p:cNvGrpSpPr/>
                    <p:nvPr/>
                  </p:nvGrpSpPr>
                  <p:grpSpPr>
                    <a:xfrm rot="20329977">
                      <a:off x="6420175" y="2456717"/>
                      <a:ext cx="429385" cy="609600"/>
                      <a:chOff x="4114800" y="2743200"/>
                      <a:chExt cx="533400" cy="1219200"/>
                    </a:xfrm>
                  </p:grpSpPr>
                  <p:sp>
                    <p:nvSpPr>
                      <p:cNvPr id="221" name="Trapezoid 220"/>
                      <p:cNvSpPr/>
                      <p:nvPr/>
                    </p:nvSpPr>
                    <p:spPr>
                      <a:xfrm>
                        <a:off x="4114800" y="2743200"/>
                        <a:ext cx="533400" cy="1219200"/>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rapezoid 221"/>
                      <p:cNvSpPr/>
                      <p:nvPr/>
                    </p:nvSpPr>
                    <p:spPr>
                      <a:xfrm>
                        <a:off x="4114800" y="2743200"/>
                        <a:ext cx="533400" cy="990600"/>
                      </a:xfrm>
                      <a:prstGeom prst="trapezoid">
                        <a:avLst/>
                      </a:prstGeom>
                      <a:solidFill>
                        <a:srgbClr val="FF99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7" name="Group 54"/>
                  <p:cNvGrpSpPr/>
                  <p:nvPr/>
                </p:nvGrpSpPr>
                <p:grpSpPr>
                  <a:xfrm rot="1384209">
                    <a:off x="2283836" y="2925811"/>
                    <a:ext cx="1125741" cy="947068"/>
                    <a:chOff x="6095896" y="3199768"/>
                    <a:chExt cx="572074" cy="402380"/>
                  </a:xfrm>
                </p:grpSpPr>
                <p:sp>
                  <p:nvSpPr>
                    <p:cNvPr id="217" name="Rounded Rectangle 28"/>
                    <p:cNvSpPr/>
                    <p:nvPr/>
                  </p:nvSpPr>
                  <p:spPr>
                    <a:xfrm>
                      <a:off x="6095896" y="3200808"/>
                      <a:ext cx="572074" cy="40134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ounded Rectangle 29"/>
                    <p:cNvSpPr/>
                    <p:nvPr/>
                  </p:nvSpPr>
                  <p:spPr>
                    <a:xfrm>
                      <a:off x="6325763" y="3199768"/>
                      <a:ext cx="104162" cy="34371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8" name="Trapezoid 9"/>
                  <p:cNvSpPr/>
                  <p:nvPr/>
                </p:nvSpPr>
                <p:spPr>
                  <a:xfrm rot="1630957">
                    <a:off x="2650850" y="1933124"/>
                    <a:ext cx="1233673" cy="1325076"/>
                  </a:xfrm>
                  <a:prstGeom prst="trapezoid">
                    <a:avLst/>
                  </a:prstGeom>
                  <a:solidFill>
                    <a:srgbClr val="FF99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rot="1585757">
                    <a:off x="3379344" y="884915"/>
                    <a:ext cx="909145" cy="1361987"/>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56"/>
                  <p:cNvGrpSpPr/>
                  <p:nvPr/>
                </p:nvGrpSpPr>
                <p:grpSpPr>
                  <a:xfrm rot="21210782">
                    <a:off x="3337394" y="2086692"/>
                    <a:ext cx="766970" cy="1101354"/>
                    <a:chOff x="6420175" y="2456717"/>
                    <a:chExt cx="449986" cy="828148"/>
                  </a:xfrm>
                </p:grpSpPr>
                <p:sp>
                  <p:nvSpPr>
                    <p:cNvPr id="213" name="Oval 212"/>
                    <p:cNvSpPr/>
                    <p:nvPr/>
                  </p:nvSpPr>
                  <p:spPr>
                    <a:xfrm rot="20143237">
                      <a:off x="6583027" y="2704139"/>
                      <a:ext cx="287134" cy="580726"/>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4" name="Group 53"/>
                    <p:cNvGrpSpPr/>
                    <p:nvPr/>
                  </p:nvGrpSpPr>
                  <p:grpSpPr>
                    <a:xfrm rot="20329977">
                      <a:off x="6420175" y="2456717"/>
                      <a:ext cx="429385" cy="609600"/>
                      <a:chOff x="4114800" y="2743200"/>
                      <a:chExt cx="533400" cy="1219200"/>
                    </a:xfrm>
                  </p:grpSpPr>
                  <p:sp>
                    <p:nvSpPr>
                      <p:cNvPr id="215" name="Trapezoid 214"/>
                      <p:cNvSpPr/>
                      <p:nvPr/>
                    </p:nvSpPr>
                    <p:spPr>
                      <a:xfrm>
                        <a:off x="4114800" y="2743200"/>
                        <a:ext cx="533400" cy="1219200"/>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rapezoid 215"/>
                      <p:cNvSpPr/>
                      <p:nvPr/>
                    </p:nvSpPr>
                    <p:spPr>
                      <a:xfrm>
                        <a:off x="4114800" y="2743200"/>
                        <a:ext cx="533400" cy="990600"/>
                      </a:xfrm>
                      <a:prstGeom prst="trapezoid">
                        <a:avLst/>
                      </a:prstGeom>
                      <a:solidFill>
                        <a:srgbClr val="FF99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1" name="Oval 190"/>
                  <p:cNvSpPr/>
                  <p:nvPr/>
                </p:nvSpPr>
                <p:spPr>
                  <a:xfrm rot="3069817">
                    <a:off x="3566496" y="3862463"/>
                    <a:ext cx="172844" cy="164595"/>
                  </a:xfrm>
                  <a:prstGeom prst="ellipse">
                    <a:avLst/>
                  </a:prstGeom>
                  <a:solidFill>
                    <a:schemeClr val="accent6">
                      <a:lumMod val="40000"/>
                      <a:lumOff val="60000"/>
                    </a:schemeClr>
                  </a:solidFill>
                  <a:ln w="127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onut 17"/>
                  <p:cNvSpPr/>
                  <p:nvPr/>
                </p:nvSpPr>
                <p:spPr>
                  <a:xfrm>
                    <a:off x="3259217" y="4884050"/>
                    <a:ext cx="361799" cy="316996"/>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93" name="Group 161"/>
                  <p:cNvGrpSpPr/>
                  <p:nvPr/>
                </p:nvGrpSpPr>
                <p:grpSpPr>
                  <a:xfrm rot="20114934">
                    <a:off x="3124198" y="4267200"/>
                    <a:ext cx="990601" cy="609600"/>
                    <a:chOff x="2438137" y="5148072"/>
                    <a:chExt cx="1052754" cy="414528"/>
                  </a:xfrm>
                </p:grpSpPr>
                <p:sp>
                  <p:nvSpPr>
                    <p:cNvPr id="209" name="Oval 208"/>
                    <p:cNvSpPr/>
                    <p:nvPr/>
                  </p:nvSpPr>
                  <p:spPr>
                    <a:xfrm rot="538271" flipH="1">
                      <a:off x="2438137" y="5248096"/>
                      <a:ext cx="1006171" cy="314504"/>
                    </a:xfrm>
                    <a:prstGeom prst="ellipse">
                      <a:avLst/>
                    </a:prstGeom>
                    <a:solidFill>
                      <a:srgbClr val="FF99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rot="538271" flipH="1">
                      <a:off x="2484720" y="5175083"/>
                      <a:ext cx="1006171" cy="314504"/>
                    </a:xfrm>
                    <a:prstGeom prst="ellips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Multiply 210"/>
                    <p:cNvSpPr/>
                    <p:nvPr/>
                  </p:nvSpPr>
                  <p:spPr>
                    <a:xfrm rot="1061987" flipH="1">
                      <a:off x="3001800" y="5194701"/>
                      <a:ext cx="310628" cy="292051"/>
                    </a:xfrm>
                    <a:prstGeom prst="mathMultiply">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Multiply 211"/>
                    <p:cNvSpPr/>
                    <p:nvPr/>
                  </p:nvSpPr>
                  <p:spPr>
                    <a:xfrm rot="1061987" flipH="1">
                      <a:off x="2739108" y="5148072"/>
                      <a:ext cx="310628" cy="292051"/>
                    </a:xfrm>
                    <a:prstGeom prst="mathMultiply">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46"/>
                  <p:cNvGrpSpPr/>
                  <p:nvPr/>
                </p:nvGrpSpPr>
                <p:grpSpPr>
                  <a:xfrm rot="21004125" flipH="1">
                    <a:off x="3347458" y="694742"/>
                    <a:ext cx="1066800" cy="914400"/>
                    <a:chOff x="4307094" y="1630030"/>
                    <a:chExt cx="3381664" cy="2018622"/>
                  </a:xfrm>
                  <a:solidFill>
                    <a:srgbClr val="DCBB30"/>
                  </a:solidFill>
                </p:grpSpPr>
                <p:grpSp>
                  <p:nvGrpSpPr>
                    <p:cNvPr id="199" name="Group 36"/>
                    <p:cNvGrpSpPr/>
                    <p:nvPr/>
                  </p:nvGrpSpPr>
                  <p:grpSpPr>
                    <a:xfrm rot="20606107" flipH="1">
                      <a:off x="4307094" y="1630030"/>
                      <a:ext cx="3381664" cy="2018622"/>
                      <a:chOff x="3693060" y="1922191"/>
                      <a:chExt cx="3605766" cy="1589729"/>
                    </a:xfrm>
                    <a:grpFill/>
                  </p:grpSpPr>
                  <p:sp>
                    <p:nvSpPr>
                      <p:cNvPr id="204" name="Moon 203"/>
                      <p:cNvSpPr/>
                      <p:nvPr/>
                    </p:nvSpPr>
                    <p:spPr>
                      <a:xfrm rot="5274699">
                        <a:off x="4579418" y="1135164"/>
                        <a:ext cx="1482658" cy="3056712"/>
                      </a:xfrm>
                      <a:prstGeom prst="moon">
                        <a:avLst>
                          <a:gd name="adj" fmla="val 308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Moon 204"/>
                      <p:cNvSpPr/>
                      <p:nvPr/>
                    </p:nvSpPr>
                    <p:spPr>
                      <a:xfrm rot="5215135">
                        <a:off x="5112949" y="1068733"/>
                        <a:ext cx="893734" cy="3201960"/>
                      </a:xfrm>
                      <a:prstGeom prst="moon">
                        <a:avLst>
                          <a:gd name="adj" fmla="val 50678"/>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Moon 205"/>
                      <p:cNvSpPr/>
                      <p:nvPr/>
                    </p:nvSpPr>
                    <p:spPr>
                      <a:xfrm rot="15954314" flipH="1">
                        <a:off x="4850337" y="1207069"/>
                        <a:ext cx="1147574" cy="3462127"/>
                      </a:xfrm>
                      <a:prstGeom prst="moon">
                        <a:avLst>
                          <a:gd name="adj" fmla="val 5024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Moon 206"/>
                      <p:cNvSpPr/>
                      <p:nvPr/>
                    </p:nvSpPr>
                    <p:spPr>
                      <a:xfrm rot="4682607">
                        <a:off x="5185432" y="1404091"/>
                        <a:ext cx="817117" cy="3036670"/>
                      </a:xfrm>
                      <a:prstGeom prst="moon">
                        <a:avLst>
                          <a:gd name="adj" fmla="val 308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Moon 207"/>
                      <p:cNvSpPr/>
                      <p:nvPr/>
                    </p:nvSpPr>
                    <p:spPr>
                      <a:xfrm rot="4735428">
                        <a:off x="5022808" y="954005"/>
                        <a:ext cx="1154580" cy="3397456"/>
                      </a:xfrm>
                      <a:prstGeom prst="moon">
                        <a:avLst>
                          <a:gd name="adj" fmla="val 18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0" name="Moon 199"/>
                    <p:cNvSpPr/>
                    <p:nvPr/>
                  </p:nvSpPr>
                  <p:spPr>
                    <a:xfrm rot="4516909">
                      <a:off x="4990488" y="2171477"/>
                      <a:ext cx="892920" cy="1600977"/>
                    </a:xfrm>
                    <a:prstGeom prst="moon">
                      <a:avLst>
                        <a:gd name="adj" fmla="val 5024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Moon 200"/>
                    <p:cNvSpPr/>
                    <p:nvPr/>
                  </p:nvSpPr>
                  <p:spPr>
                    <a:xfrm rot="14343836" flipH="1">
                      <a:off x="5727469" y="1822775"/>
                      <a:ext cx="892920" cy="1600977"/>
                    </a:xfrm>
                    <a:prstGeom prst="moon">
                      <a:avLst>
                        <a:gd name="adj" fmla="val 5024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rot="19455354">
                      <a:off x="4731594" y="1951171"/>
                      <a:ext cx="2043010" cy="94429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rot="765500">
                      <a:off x="6009480" y="1962492"/>
                      <a:ext cx="1145964" cy="724751"/>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180"/>
                  <p:cNvGrpSpPr/>
                  <p:nvPr/>
                </p:nvGrpSpPr>
                <p:grpSpPr>
                  <a:xfrm rot="1001810" flipH="1">
                    <a:off x="2645840" y="810350"/>
                    <a:ext cx="605824" cy="2063375"/>
                    <a:chOff x="4387209" y="655428"/>
                    <a:chExt cx="705824" cy="1752599"/>
                  </a:xfrm>
                </p:grpSpPr>
                <p:sp>
                  <p:nvSpPr>
                    <p:cNvPr id="196" name="Wave 195"/>
                    <p:cNvSpPr/>
                    <p:nvPr/>
                  </p:nvSpPr>
                  <p:spPr>
                    <a:xfrm rot="4118408">
                      <a:off x="4016221" y="1310291"/>
                      <a:ext cx="1600200" cy="553425"/>
                    </a:xfrm>
                    <a:prstGeom prst="wave">
                      <a:avLst>
                        <a:gd name="adj1" fmla="val 20000"/>
                        <a:gd name="adj2" fmla="val -10000"/>
                      </a:avLst>
                    </a:prstGeom>
                    <a:solidFill>
                      <a:srgbClr val="DCBB3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Wave 196"/>
                    <p:cNvSpPr/>
                    <p:nvPr/>
                  </p:nvSpPr>
                  <p:spPr>
                    <a:xfrm rot="3246744">
                      <a:off x="4016220" y="1178815"/>
                      <a:ext cx="1600200" cy="553425"/>
                    </a:xfrm>
                    <a:prstGeom prst="wave">
                      <a:avLst>
                        <a:gd name="adj1" fmla="val 20000"/>
                        <a:gd name="adj2" fmla="val -10000"/>
                      </a:avLst>
                    </a:prstGeom>
                    <a:solidFill>
                      <a:srgbClr val="DCBB3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Wave 197"/>
                    <p:cNvSpPr/>
                    <p:nvPr/>
                  </p:nvSpPr>
                  <p:spPr>
                    <a:xfrm rot="4118408">
                      <a:off x="3863822" y="1331214"/>
                      <a:ext cx="1600200" cy="553425"/>
                    </a:xfrm>
                    <a:prstGeom prst="wave">
                      <a:avLst>
                        <a:gd name="adj1" fmla="val 20000"/>
                        <a:gd name="adj2" fmla="val -10000"/>
                      </a:avLst>
                    </a:prstGeom>
                    <a:solidFill>
                      <a:srgbClr val="DCBB3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9" name="Group 112"/>
                <p:cNvGrpSpPr/>
                <p:nvPr/>
              </p:nvGrpSpPr>
              <p:grpSpPr>
                <a:xfrm>
                  <a:off x="4302034" y="1828800"/>
                  <a:ext cx="1141071" cy="1331374"/>
                  <a:chOff x="495300" y="1181100"/>
                  <a:chExt cx="1524000" cy="1821005"/>
                </a:xfrm>
              </p:grpSpPr>
              <p:sp>
                <p:nvSpPr>
                  <p:cNvPr id="173" name="Chord 172"/>
                  <p:cNvSpPr/>
                  <p:nvPr/>
                </p:nvSpPr>
                <p:spPr>
                  <a:xfrm rot="6761626">
                    <a:off x="609600" y="1066800"/>
                    <a:ext cx="1295400" cy="1524000"/>
                  </a:xfrm>
                  <a:prstGeom prst="chord">
                    <a:avLst>
                      <a:gd name="adj1" fmla="val 2700000"/>
                      <a:gd name="adj2" fmla="val 15175354"/>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 name="Group 107"/>
                  <p:cNvGrpSpPr/>
                  <p:nvPr/>
                </p:nvGrpSpPr>
                <p:grpSpPr>
                  <a:xfrm rot="11136954">
                    <a:off x="1018734" y="1997368"/>
                    <a:ext cx="298467" cy="1004737"/>
                    <a:chOff x="5303090" y="990653"/>
                    <a:chExt cx="502093" cy="1686771"/>
                  </a:xfrm>
                </p:grpSpPr>
                <p:sp>
                  <p:nvSpPr>
                    <p:cNvPr id="179" name="Rectangle 178"/>
                    <p:cNvSpPr/>
                    <p:nvPr/>
                  </p:nvSpPr>
                  <p:spPr>
                    <a:xfrm>
                      <a:off x="5303090" y="990653"/>
                      <a:ext cx="102720" cy="1686771"/>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rot="20159045">
                      <a:off x="5702463" y="997140"/>
                      <a:ext cx="102720" cy="1638975"/>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11"/>
                  <p:cNvGrpSpPr/>
                  <p:nvPr/>
                </p:nvGrpSpPr>
                <p:grpSpPr>
                  <a:xfrm rot="7992269">
                    <a:off x="887558" y="1218052"/>
                    <a:ext cx="548070" cy="790731"/>
                    <a:chOff x="4953000" y="1143000"/>
                    <a:chExt cx="1905000" cy="1981200"/>
                  </a:xfrm>
                </p:grpSpPr>
                <p:sp>
                  <p:nvSpPr>
                    <p:cNvPr id="176" name="Half Frame 175"/>
                    <p:cNvSpPr/>
                    <p:nvPr/>
                  </p:nvSpPr>
                  <p:spPr>
                    <a:xfrm>
                      <a:off x="4953000" y="1143000"/>
                      <a:ext cx="1143000" cy="1295400"/>
                    </a:xfrm>
                    <a:prstGeom prst="halfFrame">
                      <a:avLst>
                        <a:gd name="adj1" fmla="val 18907"/>
                        <a:gd name="adj2" fmla="val 2284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Half Frame 176"/>
                    <p:cNvSpPr/>
                    <p:nvPr/>
                  </p:nvSpPr>
                  <p:spPr>
                    <a:xfrm>
                      <a:off x="5334000" y="1524000"/>
                      <a:ext cx="1143000" cy="1295400"/>
                    </a:xfrm>
                    <a:prstGeom prst="halfFrame">
                      <a:avLst>
                        <a:gd name="adj1" fmla="val 18907"/>
                        <a:gd name="adj2" fmla="val 2284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8" name="Half Frame 177"/>
                    <p:cNvSpPr/>
                    <p:nvPr/>
                  </p:nvSpPr>
                  <p:spPr>
                    <a:xfrm>
                      <a:off x="5715000" y="1828800"/>
                      <a:ext cx="1143000" cy="1295400"/>
                    </a:xfrm>
                    <a:prstGeom prst="halfFrame">
                      <a:avLst>
                        <a:gd name="adj1" fmla="val 18907"/>
                        <a:gd name="adj2" fmla="val 2284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70" name="Group 119"/>
                <p:cNvGrpSpPr/>
                <p:nvPr/>
              </p:nvGrpSpPr>
              <p:grpSpPr>
                <a:xfrm>
                  <a:off x="4877095" y="2620334"/>
                  <a:ext cx="445893" cy="225463"/>
                  <a:chOff x="4920647" y="1406110"/>
                  <a:chExt cx="565753" cy="270290"/>
                </a:xfrm>
              </p:grpSpPr>
              <p:sp>
                <p:nvSpPr>
                  <p:cNvPr id="171" name="Oval 170"/>
                  <p:cNvSpPr/>
                  <p:nvPr/>
                </p:nvSpPr>
                <p:spPr>
                  <a:xfrm>
                    <a:off x="5181600" y="1447800"/>
                    <a:ext cx="304800" cy="2286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rot="664767">
                    <a:off x="4920647" y="1406110"/>
                    <a:ext cx="401474" cy="111891"/>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227" name="Group 226"/>
          <p:cNvGrpSpPr/>
          <p:nvPr/>
        </p:nvGrpSpPr>
        <p:grpSpPr>
          <a:xfrm>
            <a:off x="4837545" y="3378200"/>
            <a:ext cx="2150211" cy="3276600"/>
            <a:chOff x="457200" y="609600"/>
            <a:chExt cx="3385504" cy="6131428"/>
          </a:xfrm>
        </p:grpSpPr>
        <p:sp>
          <p:nvSpPr>
            <p:cNvPr id="228" name="Oval 227"/>
            <p:cNvSpPr/>
            <p:nvPr/>
          </p:nvSpPr>
          <p:spPr>
            <a:xfrm rot="14672450">
              <a:off x="2832601" y="4624547"/>
              <a:ext cx="785743" cy="525397"/>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p:cNvSpPr/>
            <p:nvPr/>
          </p:nvSpPr>
          <p:spPr>
            <a:xfrm rot="18967460">
              <a:off x="822889" y="4685840"/>
              <a:ext cx="785743" cy="525397"/>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1616552" y="1905000"/>
              <a:ext cx="1219200" cy="182880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rapezoid 230"/>
            <p:cNvSpPr/>
            <p:nvPr/>
          </p:nvSpPr>
          <p:spPr>
            <a:xfrm rot="682233">
              <a:off x="1439472" y="5014746"/>
              <a:ext cx="762919" cy="13716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rapezoid 231"/>
            <p:cNvSpPr/>
            <p:nvPr/>
          </p:nvSpPr>
          <p:spPr>
            <a:xfrm rot="21370739">
              <a:off x="2160650" y="4917418"/>
              <a:ext cx="762919" cy="1485819"/>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ed Rectangle 232"/>
            <p:cNvSpPr/>
            <p:nvPr/>
          </p:nvSpPr>
          <p:spPr>
            <a:xfrm>
              <a:off x="1540352" y="5181600"/>
              <a:ext cx="1295400" cy="457200"/>
            </a:xfrm>
            <a:prstGeom prst="roundRect">
              <a:avLst>
                <a:gd name="adj" fmla="val 378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p:cNvSpPr/>
            <p:nvPr/>
          </p:nvSpPr>
          <p:spPr>
            <a:xfrm>
              <a:off x="2302352" y="5410200"/>
              <a:ext cx="457200" cy="3063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a:off x="1616552" y="5410200"/>
              <a:ext cx="457200" cy="3063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5"/>
            <p:cNvGrpSpPr/>
            <p:nvPr/>
          </p:nvGrpSpPr>
          <p:grpSpPr>
            <a:xfrm>
              <a:off x="1387952" y="5176755"/>
              <a:ext cx="1673542" cy="311403"/>
              <a:chOff x="1676400" y="2286000"/>
              <a:chExt cx="1397734" cy="960203"/>
            </a:xfrm>
          </p:grpSpPr>
          <p:sp>
            <p:nvSpPr>
              <p:cNvPr id="291" name="Oval 26"/>
              <p:cNvSpPr/>
              <p:nvPr/>
            </p:nvSpPr>
            <p:spPr>
              <a:xfrm>
                <a:off x="1676400" y="2514600"/>
                <a:ext cx="559534" cy="73160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7"/>
              <p:cNvSpPr/>
              <p:nvPr/>
            </p:nvSpPr>
            <p:spPr>
              <a:xfrm>
                <a:off x="2057400" y="2514600"/>
                <a:ext cx="559534" cy="73160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8"/>
              <p:cNvSpPr/>
              <p:nvPr/>
            </p:nvSpPr>
            <p:spPr>
              <a:xfrm>
                <a:off x="2514600" y="2514600"/>
                <a:ext cx="559534" cy="73160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
              <p:cNvSpPr/>
              <p:nvPr/>
            </p:nvSpPr>
            <p:spPr>
              <a:xfrm>
                <a:off x="1676400" y="2286000"/>
                <a:ext cx="1371600" cy="73160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12"/>
            <p:cNvGrpSpPr/>
            <p:nvPr/>
          </p:nvGrpSpPr>
          <p:grpSpPr>
            <a:xfrm rot="19234758">
              <a:off x="2711815" y="4651526"/>
              <a:ext cx="874864" cy="403066"/>
              <a:chOff x="1676400" y="2286000"/>
              <a:chExt cx="1397734" cy="960203"/>
            </a:xfrm>
          </p:grpSpPr>
          <p:sp>
            <p:nvSpPr>
              <p:cNvPr id="287" name="Oval 286"/>
              <p:cNvSpPr/>
              <p:nvPr/>
            </p:nvSpPr>
            <p:spPr>
              <a:xfrm>
                <a:off x="1676400" y="2514600"/>
                <a:ext cx="559534" cy="73160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p:cNvSpPr/>
              <p:nvPr/>
            </p:nvSpPr>
            <p:spPr>
              <a:xfrm>
                <a:off x="2057400" y="2514600"/>
                <a:ext cx="559534" cy="73160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319"/>
              <p:cNvSpPr/>
              <p:nvPr/>
            </p:nvSpPr>
            <p:spPr>
              <a:xfrm>
                <a:off x="2514600" y="2514600"/>
                <a:ext cx="559534" cy="73160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320"/>
              <p:cNvSpPr/>
              <p:nvPr/>
            </p:nvSpPr>
            <p:spPr>
              <a:xfrm>
                <a:off x="1676400" y="2286000"/>
                <a:ext cx="1371600" cy="73160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11"/>
            <p:cNvGrpSpPr/>
            <p:nvPr/>
          </p:nvGrpSpPr>
          <p:grpSpPr>
            <a:xfrm rot="2789743">
              <a:off x="864428" y="4597883"/>
              <a:ext cx="874864" cy="403066"/>
              <a:chOff x="1676400" y="2286000"/>
              <a:chExt cx="1397734" cy="960203"/>
            </a:xfrm>
          </p:grpSpPr>
          <p:sp>
            <p:nvSpPr>
              <p:cNvPr id="283" name="Oval 282"/>
              <p:cNvSpPr/>
              <p:nvPr/>
            </p:nvSpPr>
            <p:spPr>
              <a:xfrm>
                <a:off x="1676400" y="2514600"/>
                <a:ext cx="559534" cy="73160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p:cNvSpPr/>
              <p:nvPr/>
            </p:nvSpPr>
            <p:spPr>
              <a:xfrm>
                <a:off x="2057400" y="2514600"/>
                <a:ext cx="559534" cy="73160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p:cNvSpPr/>
              <p:nvPr/>
            </p:nvSpPr>
            <p:spPr>
              <a:xfrm>
                <a:off x="2514600" y="2514600"/>
                <a:ext cx="559534" cy="73160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10"/>
              <p:cNvSpPr/>
              <p:nvPr/>
            </p:nvSpPr>
            <p:spPr>
              <a:xfrm>
                <a:off x="1676400" y="2286000"/>
                <a:ext cx="1371600" cy="73160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9" name="Trapezoid 238"/>
            <p:cNvSpPr/>
            <p:nvPr/>
          </p:nvSpPr>
          <p:spPr>
            <a:xfrm rot="2356481">
              <a:off x="1354926" y="3515570"/>
              <a:ext cx="762919" cy="13716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Trapezoid 239"/>
            <p:cNvSpPr/>
            <p:nvPr/>
          </p:nvSpPr>
          <p:spPr>
            <a:xfrm rot="19474910">
              <a:off x="2324409" y="3523160"/>
              <a:ext cx="762919" cy="13716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Isosceles Triangle 240"/>
            <p:cNvSpPr/>
            <p:nvPr/>
          </p:nvSpPr>
          <p:spPr>
            <a:xfrm>
              <a:off x="1387952" y="3657600"/>
              <a:ext cx="1676400" cy="1600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p:cNvSpPr/>
            <p:nvPr/>
          </p:nvSpPr>
          <p:spPr>
            <a:xfrm>
              <a:off x="1219200" y="4267200"/>
              <a:ext cx="279363" cy="306316"/>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p:cNvSpPr/>
            <p:nvPr/>
          </p:nvSpPr>
          <p:spPr>
            <a:xfrm>
              <a:off x="2590800" y="3962400"/>
              <a:ext cx="355563" cy="38251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p:cNvSpPr/>
            <p:nvPr/>
          </p:nvSpPr>
          <p:spPr>
            <a:xfrm>
              <a:off x="2590800" y="5791200"/>
              <a:ext cx="279363" cy="30631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5" name="Group 40"/>
            <p:cNvGrpSpPr/>
            <p:nvPr/>
          </p:nvGrpSpPr>
          <p:grpSpPr>
            <a:xfrm>
              <a:off x="457200" y="5863349"/>
              <a:ext cx="1616552" cy="873628"/>
              <a:chOff x="2498248" y="4948949"/>
              <a:chExt cx="1616552" cy="873628"/>
            </a:xfrm>
          </p:grpSpPr>
          <p:sp>
            <p:nvSpPr>
              <p:cNvPr id="279" name="Oval 278"/>
              <p:cNvSpPr/>
              <p:nvPr/>
            </p:nvSpPr>
            <p:spPr>
              <a:xfrm>
                <a:off x="2971800" y="5334000"/>
                <a:ext cx="1143000" cy="457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eardrop 279"/>
              <p:cNvSpPr/>
              <p:nvPr/>
            </p:nvSpPr>
            <p:spPr>
              <a:xfrm rot="3837913">
                <a:off x="2521012" y="4926185"/>
                <a:ext cx="820037" cy="865565"/>
              </a:xfrm>
              <a:prstGeom prst="teardrop">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p:cNvSpPr/>
              <p:nvPr/>
            </p:nvSpPr>
            <p:spPr>
              <a:xfrm rot="1100944">
                <a:off x="2990067" y="5487918"/>
                <a:ext cx="846204" cy="252712"/>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p:cNvSpPr/>
              <p:nvPr/>
            </p:nvSpPr>
            <p:spPr>
              <a:xfrm>
                <a:off x="2590800" y="5670177"/>
                <a:ext cx="1447800" cy="1524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42"/>
            <p:cNvGrpSpPr/>
            <p:nvPr/>
          </p:nvGrpSpPr>
          <p:grpSpPr>
            <a:xfrm flipH="1">
              <a:off x="2226152" y="5867400"/>
              <a:ext cx="1616552" cy="873628"/>
              <a:chOff x="2498248" y="4948949"/>
              <a:chExt cx="1616552" cy="873628"/>
            </a:xfrm>
          </p:grpSpPr>
          <p:sp>
            <p:nvSpPr>
              <p:cNvPr id="275" name="Oval 274"/>
              <p:cNvSpPr/>
              <p:nvPr/>
            </p:nvSpPr>
            <p:spPr>
              <a:xfrm>
                <a:off x="2971800" y="5334000"/>
                <a:ext cx="1143000" cy="457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eardrop 275"/>
              <p:cNvSpPr/>
              <p:nvPr/>
            </p:nvSpPr>
            <p:spPr>
              <a:xfrm rot="3837913">
                <a:off x="2521012" y="4926185"/>
                <a:ext cx="820037" cy="865565"/>
              </a:xfrm>
              <a:prstGeom prst="teardrop">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p:nvPr/>
            </p:nvSpPr>
            <p:spPr>
              <a:xfrm rot="1100944">
                <a:off x="2990067" y="5487918"/>
                <a:ext cx="846204" cy="252712"/>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p:nvPr/>
            </p:nvSpPr>
            <p:spPr>
              <a:xfrm>
                <a:off x="2590800" y="5670177"/>
                <a:ext cx="1447800" cy="1524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53"/>
            <p:cNvGrpSpPr/>
            <p:nvPr/>
          </p:nvGrpSpPr>
          <p:grpSpPr>
            <a:xfrm>
              <a:off x="1616552" y="3429000"/>
              <a:ext cx="1143000" cy="569243"/>
              <a:chOff x="1707577" y="1065418"/>
              <a:chExt cx="1692282" cy="842800"/>
            </a:xfrm>
          </p:grpSpPr>
          <p:sp>
            <p:nvSpPr>
              <p:cNvPr id="272" name="Snip Diagonal Corner Rectangle 271"/>
              <p:cNvSpPr/>
              <p:nvPr/>
            </p:nvSpPr>
            <p:spPr>
              <a:xfrm rot="2828791">
                <a:off x="1676847" y="1096148"/>
                <a:ext cx="840965" cy="779505"/>
              </a:xfrm>
              <a:prstGeom prst="snip2DiagRect">
                <a:avLst>
                  <a:gd name="adj1" fmla="val 0"/>
                  <a:gd name="adj2"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Snip Diagonal Corner Rectangle 272"/>
              <p:cNvSpPr/>
              <p:nvPr/>
            </p:nvSpPr>
            <p:spPr>
              <a:xfrm rot="2828791">
                <a:off x="2589624" y="1097983"/>
                <a:ext cx="840965" cy="779505"/>
              </a:xfrm>
              <a:prstGeom prst="snip2DiagRect">
                <a:avLst>
                  <a:gd name="adj1" fmla="val 0"/>
                  <a:gd name="adj2"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p:cNvSpPr/>
              <p:nvPr/>
            </p:nvSpPr>
            <p:spPr>
              <a:xfrm>
                <a:off x="2286000" y="1143000"/>
                <a:ext cx="533400" cy="6858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8" name="Cloud 247"/>
            <p:cNvSpPr/>
            <p:nvPr/>
          </p:nvSpPr>
          <p:spPr>
            <a:xfrm rot="1064661">
              <a:off x="1108214" y="1925716"/>
              <a:ext cx="838200" cy="12954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loud 248"/>
            <p:cNvSpPr/>
            <p:nvPr/>
          </p:nvSpPr>
          <p:spPr>
            <a:xfrm rot="20680943">
              <a:off x="2530952" y="1981200"/>
              <a:ext cx="838200" cy="12954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Arc 249"/>
            <p:cNvSpPr/>
            <p:nvPr/>
          </p:nvSpPr>
          <p:spPr>
            <a:xfrm rot="17623390">
              <a:off x="2737950" y="1222353"/>
              <a:ext cx="915803" cy="685800"/>
            </a:xfrm>
            <a:prstGeom prst="arc">
              <a:avLst>
                <a:gd name="adj1" fmla="val 12399992"/>
                <a:gd name="adj2" fmla="val 1929366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1" name="Pie 250"/>
            <p:cNvSpPr/>
            <p:nvPr/>
          </p:nvSpPr>
          <p:spPr>
            <a:xfrm>
              <a:off x="1371600" y="1589314"/>
              <a:ext cx="1676400" cy="849086"/>
            </a:xfrm>
            <a:prstGeom prst="pie">
              <a:avLst>
                <a:gd name="adj1" fmla="val 19999708"/>
                <a:gd name="adj2" fmla="val 12081278"/>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2" name="Group 53"/>
            <p:cNvGrpSpPr/>
            <p:nvPr/>
          </p:nvGrpSpPr>
          <p:grpSpPr>
            <a:xfrm>
              <a:off x="2895600" y="609600"/>
              <a:ext cx="838200" cy="838200"/>
              <a:chOff x="2798986" y="3113961"/>
              <a:chExt cx="2636731" cy="2601039"/>
            </a:xfrm>
          </p:grpSpPr>
          <p:sp>
            <p:nvSpPr>
              <p:cNvPr id="266" name="Teardrop 265"/>
              <p:cNvSpPr/>
              <p:nvPr/>
            </p:nvSpPr>
            <p:spPr>
              <a:xfrm>
                <a:off x="2971800" y="4495800"/>
                <a:ext cx="1219200" cy="1219200"/>
              </a:xfrm>
              <a:prstGeom prst="teardrop">
                <a:avLst>
                  <a:gd name="adj" fmla="val 11967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Teardrop 266"/>
              <p:cNvSpPr/>
              <p:nvPr/>
            </p:nvSpPr>
            <p:spPr>
              <a:xfrm rot="9070751">
                <a:off x="3799761" y="3113961"/>
                <a:ext cx="1219200" cy="1219200"/>
              </a:xfrm>
              <a:prstGeom prst="teardrop">
                <a:avLst>
                  <a:gd name="adj" fmla="val 11967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Teardrop 267"/>
              <p:cNvSpPr/>
              <p:nvPr/>
            </p:nvSpPr>
            <p:spPr>
              <a:xfrm rot="3807070">
                <a:off x="2798986" y="3484787"/>
                <a:ext cx="1219200" cy="1219200"/>
              </a:xfrm>
              <a:prstGeom prst="teardrop">
                <a:avLst>
                  <a:gd name="adj" fmla="val 11967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Teardrop 268"/>
              <p:cNvSpPr/>
              <p:nvPr/>
            </p:nvSpPr>
            <p:spPr>
              <a:xfrm rot="15967809">
                <a:off x="4154553" y="4459352"/>
                <a:ext cx="1219200" cy="1219200"/>
              </a:xfrm>
              <a:prstGeom prst="teardrop">
                <a:avLst>
                  <a:gd name="adj" fmla="val 11967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eardrop 269"/>
              <p:cNvSpPr/>
              <p:nvPr/>
            </p:nvSpPr>
            <p:spPr>
              <a:xfrm rot="12380960">
                <a:off x="4355890" y="3769308"/>
                <a:ext cx="1079827" cy="995784"/>
              </a:xfrm>
              <a:prstGeom prst="teardrop">
                <a:avLst>
                  <a:gd name="adj" fmla="val 11967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16-Point Star 270"/>
              <p:cNvSpPr/>
              <p:nvPr/>
            </p:nvSpPr>
            <p:spPr>
              <a:xfrm>
                <a:off x="3657600" y="4114800"/>
                <a:ext cx="990600" cy="914400"/>
              </a:xfrm>
              <a:prstGeom prst="star16">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3" name="Oval 252"/>
            <p:cNvSpPr/>
            <p:nvPr/>
          </p:nvSpPr>
          <p:spPr>
            <a:xfrm>
              <a:off x="1524000" y="1262743"/>
              <a:ext cx="1371600" cy="97971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Moon 253"/>
            <p:cNvSpPr/>
            <p:nvPr/>
          </p:nvSpPr>
          <p:spPr>
            <a:xfrm rot="16200000">
              <a:off x="1981200" y="1393371"/>
              <a:ext cx="457200" cy="1371600"/>
            </a:xfrm>
            <a:prstGeom prst="moon">
              <a:avLst>
                <a:gd name="adj" fmla="val 6764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p:cNvSpPr/>
            <p:nvPr/>
          </p:nvSpPr>
          <p:spPr>
            <a:xfrm>
              <a:off x="1981200" y="2895600"/>
              <a:ext cx="355563" cy="3063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p:cNvSpPr/>
            <p:nvPr/>
          </p:nvSpPr>
          <p:spPr>
            <a:xfrm>
              <a:off x="1752600" y="5562600"/>
              <a:ext cx="279363" cy="3063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p:cNvSpPr/>
            <p:nvPr/>
          </p:nvSpPr>
          <p:spPr>
            <a:xfrm>
              <a:off x="2819400" y="4495800"/>
              <a:ext cx="228600" cy="2286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p:cNvSpPr/>
            <p:nvPr/>
          </p:nvSpPr>
          <p:spPr>
            <a:xfrm>
              <a:off x="1676400" y="4114800"/>
              <a:ext cx="228600" cy="2286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p:cNvSpPr/>
            <p:nvPr/>
          </p:nvSpPr>
          <p:spPr>
            <a:xfrm>
              <a:off x="1447800" y="5943600"/>
              <a:ext cx="228600" cy="2286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a:off x="2438400" y="5562600"/>
              <a:ext cx="152400" cy="167104"/>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p:cNvSpPr/>
            <p:nvPr/>
          </p:nvSpPr>
          <p:spPr>
            <a:xfrm>
              <a:off x="2514600" y="4953000"/>
              <a:ext cx="152400" cy="1524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p:cNvSpPr/>
            <p:nvPr/>
          </p:nvSpPr>
          <p:spPr>
            <a:xfrm>
              <a:off x="2438400" y="4419600"/>
              <a:ext cx="152400" cy="16710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p:cNvSpPr/>
            <p:nvPr/>
          </p:nvSpPr>
          <p:spPr>
            <a:xfrm>
              <a:off x="1752601" y="4876800"/>
              <a:ext cx="152400" cy="167104"/>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Isosceles Triangle 263"/>
            <p:cNvSpPr/>
            <p:nvPr/>
          </p:nvSpPr>
          <p:spPr>
            <a:xfrm>
              <a:off x="2057400" y="4114800"/>
              <a:ext cx="304800" cy="30480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Isosceles Triangle 264"/>
            <p:cNvSpPr/>
            <p:nvPr/>
          </p:nvSpPr>
          <p:spPr>
            <a:xfrm>
              <a:off x="2057400" y="4572000"/>
              <a:ext cx="304800" cy="30480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6" name="Rectangle 295"/>
          <p:cNvSpPr/>
          <p:nvPr/>
        </p:nvSpPr>
        <p:spPr>
          <a:xfrm>
            <a:off x="8321963" y="270317"/>
            <a:ext cx="3418683" cy="138499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a:ln w="11430">
                  <a:solidFill>
                    <a:schemeClr val="accent5">
                      <a:lumMod val="75000"/>
                    </a:schemeClr>
                  </a:solidFill>
                </a:ln>
                <a:solidFill>
                  <a:srgbClr val="FFFF00"/>
                </a:solidFill>
                <a:effectLst>
                  <a:outerShdw blurRad="80000" dist="40000" dir="5040000" algn="tl">
                    <a:srgbClr val="000000">
                      <a:alpha val="30000"/>
                    </a:srgbClr>
                  </a:outerShdw>
                </a:effectLst>
              </a:rPr>
              <a:t>Do you ever feel like you have too much responsibility? </a:t>
            </a:r>
          </a:p>
        </p:txBody>
      </p:sp>
    </p:spTree>
    <p:extLst>
      <p:ext uri="{BB962C8B-B14F-4D97-AF65-F5344CB8AC3E}">
        <p14:creationId xmlns:p14="http://schemas.microsoft.com/office/powerpoint/2010/main" val="171003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path" presetSubtype="0" accel="50000" decel="50000" fill="hold" nodeType="clickEffect">
                                  <p:stCondLst>
                                    <p:cond delay="0"/>
                                  </p:stCondLst>
                                  <p:childTnLst>
                                    <p:animMotion origin="layout" path="M 0 0  C 0.007 -0.01776  0.014 -0.0373  0.021 -0.06216  C 0.04 -0.13321  0.045 -0.20247  0.031 -0.21313  C 0.017 -0.22556  -0.01 -0.17583  -0.029 -0.10479  C -0.039 -0.06749  -0.045 -0.03197  -0.047 -0.00533  C -0.05 0.01598  -0.051 0.0373  -0.051 0.06216  C -0.051 0.14209  -0.038 0.2078  -0.023 0.2078  C -0.008 0.2078  0.005 0.14209  0.005 0.06216  C 0.005 0.02487  0.002 -0.01066  -0.003 -0.03552  C -0.005 -0.05683  -0.01 -0.07992  -0.016 -0.10301  C -0.036 -0.17583  -0.063 -0.22556  -0.077 -0.21313  C -0.091 -0.2007  -0.086 -0.13321  -0.066 -0.06039  C -0.058 -0.02664  -0.047 0.00178  -0.036 0.02131  C -0.028 0.03907  -0.019 0.05506  -0.007 0.07104  C 0.029 0.12255  0.065 0.14564  0.075 0.12433  C 0.084 0.10301  0.064 0.0444  0.028 -0.00533  C 0.013 -0.02664  -0.003 -0.04263  -0.016 -0.05328  C -0.028 -0.06394  -0.043 -0.07282  -0.059 -0.07815  C -0.103 -0.09591  -0.141 -0.09058  -0.144 -0.06216  C -0.148 -0.03552  -0.115 0  -0.071 0.01776  C -0.051 0.02487  -0.032 0.02842  -0.017 0.02664  C -0.004 0.02664  0.01 0.02309  0.025 0.01776  C 0.069 0  0.102 -0.0373  0.098 -0.06394  C 0.095 -0.09058  0.057 -0.09768  0.013 -0.07992  C -0.008 -0.07104  -0.027 -0.05861  -0.04 -0.0444  C -0.051 -0.03375  -0.062 -0.02131  -0.074 -0.00533  C -0.109 0.04618  -0.13 0.10301  -0.12 0.12433  C -0.111 0.14564  -0.074 0.12255  -0.039 0.07282  C -0.022 0.04795  -0.008 0.02309  0 0  Z" pathEditMode="relative" ptsTypes="">
                                      <p:cBhvr>
                                        <p:cTn id="6" dur="3000" fill="hold"/>
                                        <p:tgtEl>
                                          <p:spTgt spid="29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38914" name="Rectangle 2"/>
          <p:cNvSpPr>
            <a:spLocks noGrp="1" noChangeArrowheads="1"/>
          </p:cNvSpPr>
          <p:nvPr>
            <p:ph type="title"/>
          </p:nvPr>
        </p:nvSpPr>
        <p:spPr>
          <a:xfrm>
            <a:off x="914400" y="228600"/>
            <a:ext cx="10363200" cy="1143000"/>
          </a:xfrm>
        </p:spPr>
        <p:txBody>
          <a:bodyPr/>
          <a:lstStyle/>
          <a:p>
            <a:r>
              <a:rPr lang="en-US" i="1" dirty="0">
                <a:solidFill>
                  <a:schemeClr val="bg1"/>
                </a:solidFill>
                <a:effectLst>
                  <a:outerShdw blurRad="38100" dist="38100" dir="2700000" algn="tl">
                    <a:srgbClr val="000000"/>
                  </a:outerShdw>
                </a:effectLst>
              </a:rPr>
              <a:t>Bound his wounds…</a:t>
            </a:r>
          </a:p>
        </p:txBody>
      </p:sp>
      <p:sp>
        <p:nvSpPr>
          <p:cNvPr id="38915" name="Rectangle 3"/>
          <p:cNvSpPr>
            <a:spLocks noGrp="1" noChangeArrowheads="1"/>
          </p:cNvSpPr>
          <p:nvPr>
            <p:ph type="body" idx="1"/>
          </p:nvPr>
        </p:nvSpPr>
        <p:spPr>
          <a:xfrm>
            <a:off x="5314122" y="1524000"/>
            <a:ext cx="5963478" cy="4953000"/>
          </a:xfrm>
        </p:spPr>
        <p:txBody>
          <a:bodyPr/>
          <a:lstStyle/>
          <a:p>
            <a:r>
              <a:rPr lang="en-US" dirty="0">
                <a:solidFill>
                  <a:schemeClr val="bg1"/>
                </a:solidFill>
                <a:effectLst>
                  <a:outerShdw blurRad="38100" dist="38100" dir="2700000" algn="tl">
                    <a:srgbClr val="000000">
                      <a:alpha val="43137"/>
                    </a:srgbClr>
                  </a:outerShdw>
                </a:effectLst>
              </a:rPr>
              <a:t>Do the bandages represent love, faith and hope, “ligatures of salvation which cannot be undone?”</a:t>
            </a:r>
          </a:p>
          <a:p>
            <a:endParaRPr lang="en-US" dirty="0">
              <a:solidFill>
                <a:schemeClr val="bg1"/>
              </a:solidFill>
              <a:effectLst>
                <a:outerShdw blurRad="38100" dist="38100" dir="2700000" algn="tl">
                  <a:srgbClr val="000000">
                    <a:alpha val="43137"/>
                  </a:srgbClr>
                </a:outerShdw>
              </a:effectLst>
            </a:endParaRPr>
          </a:p>
          <a:p>
            <a:r>
              <a:rPr lang="en-US" dirty="0">
                <a:solidFill>
                  <a:schemeClr val="bg1"/>
                </a:solidFill>
                <a:effectLst>
                  <a:outerShdw blurRad="38100" dist="38100" dir="2700000" algn="tl">
                    <a:srgbClr val="000000">
                      <a:alpha val="43137"/>
                    </a:srgbClr>
                  </a:outerShdw>
                </a:effectLst>
              </a:rPr>
              <a:t>Does Christ bind us up with his teachings?</a:t>
            </a:r>
          </a:p>
          <a:p>
            <a:endParaRPr lang="en-US" dirty="0">
              <a:solidFill>
                <a:schemeClr val="bg1"/>
              </a:solidFill>
              <a:effectLst>
                <a:outerShdw blurRad="38100" dist="38100" dir="2700000" algn="tl">
                  <a:srgbClr val="000000">
                    <a:alpha val="43137"/>
                  </a:srgbClr>
                </a:outerShdw>
              </a:effectLst>
            </a:endParaRPr>
          </a:p>
          <a:p>
            <a:r>
              <a:rPr lang="en-US" dirty="0">
                <a:solidFill>
                  <a:schemeClr val="bg1"/>
                </a:solidFill>
                <a:effectLst>
                  <a:outerShdw blurRad="38100" dist="38100" dir="2700000" algn="tl">
                    <a:srgbClr val="000000">
                      <a:alpha val="43137"/>
                    </a:srgbClr>
                  </a:outerShdw>
                </a:effectLst>
              </a:rPr>
              <a:t>Do we understand that we are bound to the Lord through covenants?</a:t>
            </a:r>
          </a:p>
        </p:txBody>
      </p:sp>
      <p:pic>
        <p:nvPicPr>
          <p:cNvPr id="43010" name="Picture 2" descr="Image result for parable of the good samaritan"/>
          <p:cNvPicPr>
            <a:picLocks noChangeAspect="1" noChangeArrowheads="1"/>
          </p:cNvPicPr>
          <p:nvPr/>
        </p:nvPicPr>
        <p:blipFill>
          <a:blip r:embed="rId3" cstate="print"/>
          <a:srcRect/>
          <a:stretch>
            <a:fillRect/>
          </a:stretch>
        </p:blipFill>
        <p:spPr bwMode="auto">
          <a:xfrm>
            <a:off x="1535359" y="1623047"/>
            <a:ext cx="3382756" cy="44355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Effect transition="in" filter="fade">
                                      <p:cBhvr>
                                        <p:cTn id="9" dur="2000"/>
                                        <p:tgtEl>
                                          <p:spTgt spid="430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brown.jpg"/>
          <p:cNvPicPr>
            <a:picLocks noChangeAspect="1"/>
          </p:cNvPicPr>
          <p:nvPr/>
        </p:nvPicPr>
        <p:blipFill>
          <a:blip r:embed="rId2" cstate="print"/>
          <a:stretch>
            <a:fillRect/>
          </a:stretch>
        </p:blipFill>
        <p:spPr>
          <a:xfrm>
            <a:off x="0" y="0"/>
            <a:ext cx="12192000" cy="6858000"/>
          </a:xfrm>
          <a:prstGeom prst="rect">
            <a:avLst/>
          </a:prstGeom>
        </p:spPr>
      </p:pic>
      <p:sp>
        <p:nvSpPr>
          <p:cNvPr id="39938" name="Rectangle 2"/>
          <p:cNvSpPr>
            <a:spLocks noGrp="1" noChangeArrowheads="1"/>
          </p:cNvSpPr>
          <p:nvPr>
            <p:ph type="title"/>
          </p:nvPr>
        </p:nvSpPr>
        <p:spPr>
          <a:xfrm>
            <a:off x="278296" y="0"/>
            <a:ext cx="10363200" cy="1143000"/>
          </a:xfrm>
        </p:spPr>
        <p:txBody>
          <a:bodyPr/>
          <a:lstStyle/>
          <a:p>
            <a:r>
              <a:rPr lang="en-US" i="1" dirty="0">
                <a:solidFill>
                  <a:schemeClr val="bg1"/>
                </a:solidFill>
                <a:effectLst>
                  <a:outerShdw blurRad="38100" dist="38100" dir="2700000" algn="tl">
                    <a:srgbClr val="000000"/>
                  </a:outerShdw>
                </a:effectLst>
              </a:rPr>
              <a:t>Oil…</a:t>
            </a:r>
          </a:p>
        </p:txBody>
      </p:sp>
      <p:sp>
        <p:nvSpPr>
          <p:cNvPr id="39939" name="Rectangle 3"/>
          <p:cNvSpPr>
            <a:spLocks noGrp="1" noChangeArrowheads="1"/>
          </p:cNvSpPr>
          <p:nvPr>
            <p:ph type="body" idx="1"/>
          </p:nvPr>
        </p:nvSpPr>
        <p:spPr>
          <a:xfrm>
            <a:off x="684696" y="967408"/>
            <a:ext cx="11321774" cy="4953000"/>
          </a:xfrm>
        </p:spPr>
        <p:txBody>
          <a:bodyPr/>
          <a:lstStyle/>
          <a:p>
            <a:r>
              <a:rPr lang="en-US" dirty="0">
                <a:solidFill>
                  <a:schemeClr val="bg1"/>
                </a:solidFill>
                <a:effectLst>
                  <a:outerShdw blurRad="38100" dist="38100" dir="2700000" algn="tl">
                    <a:srgbClr val="000000">
                      <a:alpha val="43137"/>
                    </a:srgbClr>
                  </a:outerShdw>
                </a:effectLst>
              </a:rPr>
              <a:t>An olive oil lotion is very soothing.</a:t>
            </a:r>
          </a:p>
          <a:p>
            <a:r>
              <a:rPr lang="en-US" dirty="0">
                <a:solidFill>
                  <a:schemeClr val="bg1"/>
                </a:solidFill>
                <a:effectLst>
                  <a:outerShdw blurRad="38100" dist="38100" dir="2700000" algn="tl">
                    <a:srgbClr val="000000">
                      <a:alpha val="43137"/>
                    </a:srgbClr>
                  </a:outerShdw>
                </a:effectLst>
              </a:rPr>
              <a:t>One early author, Chrysostom, saw this as a “holy anointing” – which may refer to several priesthood ordinances, the healing of the sick,                                    the gift of the Holy Ghost (often symbolized by olive oil), or the                             anointing of a king or queen.</a:t>
            </a:r>
          </a:p>
        </p:txBody>
      </p:sp>
      <p:pic>
        <p:nvPicPr>
          <p:cNvPr id="4" name="Picture 3" descr="Olive Ancient Olive Press Israel.bmp"/>
          <p:cNvPicPr>
            <a:picLocks noChangeAspect="1"/>
          </p:cNvPicPr>
          <p:nvPr/>
        </p:nvPicPr>
        <p:blipFill>
          <a:blip r:embed="rId3" cstate="print"/>
          <a:srcRect r="5384"/>
          <a:stretch>
            <a:fillRect/>
          </a:stretch>
        </p:blipFill>
        <p:spPr>
          <a:xfrm>
            <a:off x="7805530" y="4668080"/>
            <a:ext cx="3542748" cy="18300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988" name="AutoShape 4" descr="Image result for parable of the good samarit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1895059" y="3223731"/>
            <a:ext cx="4346715" cy="3448395"/>
            <a:chOff x="1895059" y="3223731"/>
            <a:chExt cx="4346715" cy="3448395"/>
          </a:xfrm>
        </p:grpSpPr>
        <p:pic>
          <p:nvPicPr>
            <p:cNvPr id="41990" name="Picture 6" descr="Image result for parable of the good samaritan"/>
            <p:cNvPicPr>
              <a:picLocks noChangeAspect="1" noChangeArrowheads="1"/>
            </p:cNvPicPr>
            <p:nvPr/>
          </p:nvPicPr>
          <p:blipFill>
            <a:blip r:embed="rId4" cstate="print"/>
            <a:srcRect/>
            <a:stretch>
              <a:fillRect/>
            </a:stretch>
          </p:blipFill>
          <p:spPr bwMode="auto">
            <a:xfrm>
              <a:off x="1895059" y="3223731"/>
              <a:ext cx="4346715" cy="34483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ectangle 9"/>
            <p:cNvSpPr/>
            <p:nvPr/>
          </p:nvSpPr>
          <p:spPr>
            <a:xfrm>
              <a:off x="2019678" y="6292334"/>
              <a:ext cx="184731" cy="246221"/>
            </a:xfrm>
            <a:prstGeom prst="rect">
              <a:avLst/>
            </a:prstGeom>
          </p:spPr>
          <p:txBody>
            <a:bodyPr wrap="none">
              <a:spAutoFit/>
            </a:bodyPr>
            <a:lstStyle/>
            <a:p>
              <a:endParaRPr lang="en-US" sz="10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2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brown.jpg"/>
          <p:cNvPicPr>
            <a:picLocks noChangeAspect="1"/>
          </p:cNvPicPr>
          <p:nvPr/>
        </p:nvPicPr>
        <p:blipFill>
          <a:blip r:embed="rId2" cstate="print"/>
          <a:stretch>
            <a:fillRect/>
          </a:stretch>
        </p:blipFill>
        <p:spPr>
          <a:xfrm>
            <a:off x="0" y="0"/>
            <a:ext cx="12192000" cy="6858000"/>
          </a:xfrm>
          <a:prstGeom prst="rect">
            <a:avLst/>
          </a:prstGeom>
        </p:spPr>
      </p:pic>
      <p:sp>
        <p:nvSpPr>
          <p:cNvPr id="40962" name="Rectangle 2"/>
          <p:cNvSpPr>
            <a:spLocks noGrp="1" noChangeArrowheads="1"/>
          </p:cNvSpPr>
          <p:nvPr>
            <p:ph type="title"/>
          </p:nvPr>
        </p:nvSpPr>
        <p:spPr>
          <a:xfrm>
            <a:off x="914400" y="228600"/>
            <a:ext cx="10363200" cy="838200"/>
          </a:xfrm>
        </p:spPr>
        <p:txBody>
          <a:bodyPr/>
          <a:lstStyle/>
          <a:p>
            <a:r>
              <a:rPr lang="en-US" i="1">
                <a:solidFill>
                  <a:schemeClr val="bg1"/>
                </a:solidFill>
                <a:effectLst>
                  <a:outerShdw blurRad="38100" dist="38100" dir="2700000" algn="tl">
                    <a:srgbClr val="000000"/>
                  </a:outerShdw>
                </a:effectLst>
              </a:rPr>
              <a:t>Wine…</a:t>
            </a:r>
          </a:p>
        </p:txBody>
      </p:sp>
      <p:sp>
        <p:nvSpPr>
          <p:cNvPr id="40963" name="Rectangle 3"/>
          <p:cNvSpPr>
            <a:spLocks noGrp="1" noChangeArrowheads="1"/>
          </p:cNvSpPr>
          <p:nvPr>
            <p:ph type="body" idx="1"/>
          </p:nvPr>
        </p:nvSpPr>
        <p:spPr>
          <a:xfrm>
            <a:off x="609600" y="1219200"/>
            <a:ext cx="10566400" cy="5257800"/>
          </a:xfrm>
        </p:spPr>
        <p:txBody>
          <a:bodyPr/>
          <a:lstStyle/>
          <a:p>
            <a:r>
              <a:rPr lang="en-US" sz="3600" dirty="0">
                <a:solidFill>
                  <a:schemeClr val="bg1"/>
                </a:solidFill>
                <a:effectLst>
                  <a:outerShdw blurRad="38100" dist="38100" dir="2700000" algn="tl">
                    <a:srgbClr val="000000">
                      <a:alpha val="43137"/>
                    </a:srgbClr>
                  </a:outerShdw>
                </a:effectLst>
              </a:rPr>
              <a:t>In addition to rendering physical help, a truly good Samaritan administers the saving principles and ordinances of the gospel as well.</a:t>
            </a:r>
          </a:p>
          <a:p>
            <a:r>
              <a:rPr lang="en-US" sz="3600" dirty="0">
                <a:solidFill>
                  <a:schemeClr val="bg1"/>
                </a:solidFill>
                <a:effectLst>
                  <a:outerShdw blurRad="38100" dist="38100" dir="2700000" algn="tl">
                    <a:srgbClr val="000000">
                      <a:alpha val="43137"/>
                    </a:srgbClr>
                  </a:outerShdw>
                </a:effectLst>
              </a:rPr>
              <a:t>The wine may sting at first, but its effects soon                              bring healing peace.</a:t>
            </a:r>
          </a:p>
        </p:txBody>
      </p:sp>
      <p:pic>
        <p:nvPicPr>
          <p:cNvPr id="2" name="Picture 2" descr="Image result for parable of the good samaritan"/>
          <p:cNvPicPr>
            <a:picLocks noChangeAspect="1" noChangeArrowheads="1"/>
          </p:cNvPicPr>
          <p:nvPr/>
        </p:nvPicPr>
        <p:blipFill>
          <a:blip r:embed="rId3" cstate="print"/>
          <a:srcRect/>
          <a:stretch>
            <a:fillRect/>
          </a:stretch>
        </p:blipFill>
        <p:spPr bwMode="auto">
          <a:xfrm>
            <a:off x="7152723" y="3417748"/>
            <a:ext cx="3475521" cy="32801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622852" y="4492488"/>
            <a:ext cx="5989983" cy="1384995"/>
          </a:xfrm>
          <a:prstGeom prst="rect">
            <a:avLst/>
          </a:prstGeom>
          <a:noFill/>
          <a:ln>
            <a:noFill/>
          </a:ln>
        </p:spPr>
        <p:txBody>
          <a:bodyPr wrap="square" rtlCol="0">
            <a:spAutoFit/>
          </a:bodyPr>
          <a:lstStyle/>
          <a:p>
            <a:pPr algn="ctr"/>
            <a:r>
              <a:rPr lang="en-US" sz="2800" dirty="0">
                <a:ln>
                  <a:solidFill>
                    <a:srgbClr val="FFC000"/>
                  </a:solidFill>
                </a:ln>
                <a:solidFill>
                  <a:srgbClr val="FFFF00"/>
                </a:solidFill>
              </a:rPr>
              <a:t>The Repentance process is very difficult at first, but you can be forgiven and spiritually healed.</a:t>
            </a:r>
          </a:p>
        </p:txBody>
      </p:sp>
      <p:sp>
        <p:nvSpPr>
          <p:cNvPr id="8" name="TextBox 7"/>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brown.jpg"/>
          <p:cNvPicPr>
            <a:picLocks noChangeAspect="1"/>
          </p:cNvPicPr>
          <p:nvPr/>
        </p:nvPicPr>
        <p:blipFill>
          <a:blip r:embed="rId2" cstate="print"/>
          <a:stretch>
            <a:fillRect/>
          </a:stretch>
        </p:blipFill>
        <p:spPr>
          <a:xfrm>
            <a:off x="0" y="0"/>
            <a:ext cx="12192000" cy="6858000"/>
          </a:xfrm>
          <a:prstGeom prst="rect">
            <a:avLst/>
          </a:prstGeom>
        </p:spPr>
      </p:pic>
      <p:sp>
        <p:nvSpPr>
          <p:cNvPr id="46082" name="Rectangle 2"/>
          <p:cNvSpPr>
            <a:spLocks noGrp="1" noChangeArrowheads="1"/>
          </p:cNvSpPr>
          <p:nvPr>
            <p:ph type="title"/>
          </p:nvPr>
        </p:nvSpPr>
        <p:spPr>
          <a:xfrm>
            <a:off x="914400" y="228600"/>
            <a:ext cx="10363200" cy="1143000"/>
          </a:xfrm>
        </p:spPr>
        <p:txBody>
          <a:bodyPr/>
          <a:lstStyle/>
          <a:p>
            <a:r>
              <a:rPr lang="en-US" i="1" dirty="0">
                <a:solidFill>
                  <a:schemeClr val="bg1"/>
                </a:solidFill>
                <a:effectLst>
                  <a:outerShdw blurRad="38100" dist="38100" dir="2700000" algn="tl">
                    <a:srgbClr val="000000"/>
                  </a:outerShdw>
                </a:effectLst>
              </a:rPr>
              <a:t>Set him on his own beast</a:t>
            </a:r>
          </a:p>
        </p:txBody>
      </p:sp>
      <p:sp>
        <p:nvSpPr>
          <p:cNvPr id="46083" name="Rectangle 3"/>
          <p:cNvSpPr>
            <a:spLocks noGrp="1" noChangeArrowheads="1"/>
          </p:cNvSpPr>
          <p:nvPr>
            <p:ph sz="half" idx="1"/>
          </p:nvPr>
        </p:nvSpPr>
        <p:spPr>
          <a:xfrm>
            <a:off x="304800" y="1447800"/>
            <a:ext cx="6400800" cy="4495800"/>
          </a:xfrm>
        </p:spPr>
        <p:txBody>
          <a:bodyPr/>
          <a:lstStyle/>
          <a:p>
            <a:r>
              <a:rPr lang="en-US" sz="3200" dirty="0">
                <a:solidFill>
                  <a:schemeClr val="bg1"/>
                </a:solidFill>
                <a:effectLst>
                  <a:outerShdw blurRad="38100" dist="38100" dir="2700000" algn="tl">
                    <a:srgbClr val="000000">
                      <a:alpha val="43137"/>
                    </a:srgbClr>
                  </a:outerShdw>
                </a:effectLst>
              </a:rPr>
              <a:t>Christ, fulfilling prophecy, bears our infirmities.  The Samaritan’s beast was thought to symbolize Christ’s body. </a:t>
            </a:r>
          </a:p>
          <a:p>
            <a:r>
              <a:rPr lang="en-US" sz="3200" dirty="0">
                <a:solidFill>
                  <a:schemeClr val="bg1"/>
                </a:solidFill>
                <a:effectLst>
                  <a:outerShdw blurRad="38100" dist="38100" dir="2700000" algn="tl">
                    <a:srgbClr val="000000">
                      <a:alpha val="43137"/>
                    </a:srgbClr>
                  </a:outerShdw>
                </a:effectLst>
              </a:rPr>
              <a:t>Being placed on his beast is to believe that God became flesh, bore our sins, and suffered for us.</a:t>
            </a:r>
          </a:p>
        </p:txBody>
      </p:sp>
      <p:pic>
        <p:nvPicPr>
          <p:cNvPr id="39938" name="Picture 2" descr="Image result for parable of the good samaritan"/>
          <p:cNvPicPr>
            <a:picLocks noChangeAspect="1" noChangeArrowheads="1"/>
          </p:cNvPicPr>
          <p:nvPr/>
        </p:nvPicPr>
        <p:blipFill>
          <a:blip r:embed="rId3" cstate="print"/>
          <a:srcRect/>
          <a:stretch>
            <a:fillRect/>
          </a:stretch>
        </p:blipFill>
        <p:spPr bwMode="auto">
          <a:xfrm>
            <a:off x="7086461" y="1809266"/>
            <a:ext cx="4506879" cy="38759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9938"/>
                                        </p:tgtEl>
                                        <p:attrNameLst>
                                          <p:attrName>style.visibility</p:attrName>
                                        </p:attrNameLst>
                                      </p:cBhvr>
                                      <p:to>
                                        <p:strVal val="visible"/>
                                      </p:to>
                                    </p:set>
                                    <p:animEffect transition="in" filter="fade">
                                      <p:cBhvr>
                                        <p:cTn id="9" dur="2000"/>
                                        <p:tgtEl>
                                          <p:spTgt spid="3993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60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45058" name="Rectangle 2"/>
          <p:cNvSpPr>
            <a:spLocks noGrp="1" noChangeArrowheads="1"/>
          </p:cNvSpPr>
          <p:nvPr>
            <p:ph type="title"/>
          </p:nvPr>
        </p:nvSpPr>
        <p:spPr>
          <a:xfrm>
            <a:off x="914400" y="228600"/>
            <a:ext cx="10363200" cy="1143000"/>
          </a:xfrm>
        </p:spPr>
        <p:txBody>
          <a:bodyPr/>
          <a:lstStyle/>
          <a:p>
            <a:r>
              <a:rPr lang="en-US" i="1">
                <a:solidFill>
                  <a:schemeClr val="bg1"/>
                </a:solidFill>
                <a:effectLst>
                  <a:outerShdw blurRad="38100" dist="38100" dir="2700000" algn="tl">
                    <a:srgbClr val="000000"/>
                  </a:outerShdw>
                </a:effectLst>
              </a:rPr>
              <a:t>And brought him to an inn…</a:t>
            </a:r>
          </a:p>
        </p:txBody>
      </p:sp>
      <p:sp>
        <p:nvSpPr>
          <p:cNvPr id="45059" name="Rectangle 3"/>
          <p:cNvSpPr>
            <a:spLocks noGrp="1" noChangeArrowheads="1"/>
          </p:cNvSpPr>
          <p:nvPr>
            <p:ph type="body" idx="1"/>
          </p:nvPr>
        </p:nvSpPr>
        <p:spPr>
          <a:xfrm>
            <a:off x="3790120" y="1351721"/>
            <a:ext cx="4373219" cy="4953000"/>
          </a:xfrm>
        </p:spPr>
        <p:txBody>
          <a:bodyPr>
            <a:normAutofit fontScale="77500" lnSpcReduction="20000"/>
          </a:bodyPr>
          <a:lstStyle/>
          <a:p>
            <a:r>
              <a:rPr lang="en-US" sz="3600" dirty="0">
                <a:solidFill>
                  <a:schemeClr val="bg1"/>
                </a:solidFill>
                <a:effectLst>
                  <a:outerShdw blurRad="38100" dist="38100" dir="2700000" algn="tl">
                    <a:srgbClr val="000000">
                      <a:alpha val="43137"/>
                    </a:srgbClr>
                  </a:outerShdw>
                </a:effectLst>
              </a:rPr>
              <a:t>For the early Christians this element readily symbolized the Church.  An “inn” was a “public house open to all.”  </a:t>
            </a:r>
          </a:p>
          <a:p>
            <a:endParaRPr lang="en-US" sz="3600" dirty="0">
              <a:solidFill>
                <a:schemeClr val="bg1"/>
              </a:solidFill>
              <a:effectLst>
                <a:outerShdw blurRad="38100" dist="38100" dir="2700000" algn="tl">
                  <a:srgbClr val="000000">
                    <a:alpha val="43137"/>
                  </a:srgbClr>
                </a:outerShdw>
              </a:effectLst>
            </a:endParaRPr>
          </a:p>
          <a:p>
            <a:r>
              <a:rPr lang="en-US" sz="3600" dirty="0">
                <a:solidFill>
                  <a:schemeClr val="bg1"/>
                </a:solidFill>
                <a:effectLst>
                  <a:outerShdw blurRad="38100" dist="38100" dir="2700000" algn="tl">
                    <a:srgbClr val="000000">
                      <a:alpha val="43137"/>
                    </a:srgbClr>
                  </a:outerShdw>
                </a:effectLst>
              </a:rPr>
              <a:t>A public shelter is comparable to the Church of Christ in several ways.</a:t>
            </a:r>
          </a:p>
          <a:p>
            <a:endParaRPr lang="en-US" sz="3600" dirty="0">
              <a:solidFill>
                <a:schemeClr val="bg1"/>
              </a:solidFill>
              <a:effectLst>
                <a:outerShdw blurRad="38100" dist="38100" dir="2700000" algn="tl">
                  <a:srgbClr val="000000">
                    <a:alpha val="43137"/>
                  </a:srgbClr>
                </a:outerShdw>
              </a:effectLst>
            </a:endParaRPr>
          </a:p>
          <a:p>
            <a:r>
              <a:rPr lang="en-US" sz="3600" dirty="0">
                <a:solidFill>
                  <a:schemeClr val="bg1"/>
                </a:solidFill>
                <a:effectLst>
                  <a:outerShdw blurRad="38100" dist="38100" dir="2700000" algn="tl">
                    <a:srgbClr val="000000">
                      <a:alpha val="43137"/>
                    </a:srgbClr>
                  </a:outerShdw>
                </a:effectLst>
              </a:rPr>
              <a:t>A wayside inn is not the heavenly destination but a necessary aid in helping travelers reach their eternal home.</a:t>
            </a:r>
          </a:p>
        </p:txBody>
      </p:sp>
      <p:pic>
        <p:nvPicPr>
          <p:cNvPr id="37890" name="Picture 2" descr="Image result for samaritan brought citizen to inn"/>
          <p:cNvPicPr>
            <a:picLocks noChangeAspect="1" noChangeArrowheads="1"/>
          </p:cNvPicPr>
          <p:nvPr/>
        </p:nvPicPr>
        <p:blipFill>
          <a:blip r:embed="rId3" cstate="print"/>
          <a:srcRect/>
          <a:stretch>
            <a:fillRect/>
          </a:stretch>
        </p:blipFill>
        <p:spPr bwMode="auto">
          <a:xfrm>
            <a:off x="327853" y="1330187"/>
            <a:ext cx="3250234" cy="40214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hawaiian Temple.jpg"/>
          <p:cNvPicPr>
            <a:picLocks noChangeAspect="1"/>
          </p:cNvPicPr>
          <p:nvPr/>
        </p:nvPicPr>
        <p:blipFill>
          <a:blip r:embed="rId4" cstate="print"/>
          <a:srcRect t="19324" r="5684"/>
          <a:stretch>
            <a:fillRect/>
          </a:stretch>
        </p:blipFill>
        <p:spPr>
          <a:xfrm>
            <a:off x="8894088" y="185530"/>
            <a:ext cx="3125634" cy="35648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Ramona Chapel.jpg"/>
          <p:cNvPicPr>
            <a:picLocks noChangeAspect="1"/>
          </p:cNvPicPr>
          <p:nvPr/>
        </p:nvPicPr>
        <p:blipFill>
          <a:blip r:embed="rId5" cstate="print"/>
          <a:stretch>
            <a:fillRect/>
          </a:stretch>
        </p:blipFill>
        <p:spPr>
          <a:xfrm>
            <a:off x="8256105" y="4055165"/>
            <a:ext cx="3313043" cy="24847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7890"/>
                                        </p:tgtEl>
                                        <p:attrNameLst>
                                          <p:attrName>style.visibility</p:attrName>
                                        </p:attrNameLst>
                                      </p:cBhvr>
                                      <p:to>
                                        <p:strVal val="visible"/>
                                      </p:to>
                                    </p:set>
                                    <p:animEffect transition="in" filter="fade">
                                      <p:cBhvr>
                                        <p:cTn id="9" dur="2000"/>
                                        <p:tgtEl>
                                          <p:spTgt spid="3789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5059">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059">
                                            <p:txEl>
                                              <p:pRg st="4" end="4"/>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rown.jpg"/>
          <p:cNvPicPr>
            <a:picLocks noChangeAspect="1"/>
          </p:cNvPicPr>
          <p:nvPr/>
        </p:nvPicPr>
        <p:blipFill>
          <a:blip r:embed="rId2" cstate="print"/>
          <a:stretch>
            <a:fillRect/>
          </a:stretch>
        </p:blipFill>
        <p:spPr>
          <a:xfrm>
            <a:off x="0" y="0"/>
            <a:ext cx="12192000" cy="6858000"/>
          </a:xfrm>
          <a:prstGeom prst="rect">
            <a:avLst/>
          </a:prstGeom>
        </p:spPr>
      </p:pic>
      <p:pic>
        <p:nvPicPr>
          <p:cNvPr id="10" name="Content Placeholder 9" descr="1180.jpg"/>
          <p:cNvPicPr>
            <a:picLocks noGrp="1" noChangeAspect="1"/>
          </p:cNvPicPr>
          <p:nvPr>
            <p:ph idx="1"/>
          </p:nvPr>
        </p:nvPicPr>
        <p:blipFill>
          <a:blip r:embed="rId3" cstate="print"/>
          <a:stretch>
            <a:fillRect/>
          </a:stretch>
        </p:blipFill>
        <p:spPr>
          <a:xfrm>
            <a:off x="3101008" y="280747"/>
            <a:ext cx="5512905" cy="5338175"/>
          </a:xfrm>
          <a:prstGeom prst="ellipse">
            <a:avLst/>
          </a:prstGeom>
          <a:ln w="38100">
            <a:solidFill>
              <a:schemeClr val="tx1"/>
            </a:solidFill>
          </a:ln>
        </p:spPr>
      </p:pic>
      <p:sp>
        <p:nvSpPr>
          <p:cNvPr id="11" name="TextBox 10"/>
          <p:cNvSpPr txBox="1"/>
          <p:nvPr/>
        </p:nvSpPr>
        <p:spPr>
          <a:xfrm>
            <a:off x="0" y="5579165"/>
            <a:ext cx="12192000" cy="1077218"/>
          </a:xfrm>
          <a:prstGeom prst="rect">
            <a:avLst/>
          </a:prstGeom>
          <a:noFill/>
        </p:spPr>
        <p:txBody>
          <a:bodyPr wrap="square" rtlCol="0">
            <a:spAutoFit/>
          </a:bodyPr>
          <a:lstStyle/>
          <a:p>
            <a:pPr algn="ctr"/>
            <a:r>
              <a:rPr lang="en-US" sz="3200" dirty="0">
                <a:solidFill>
                  <a:schemeClr val="bg1"/>
                </a:solidFill>
              </a:rPr>
              <a:t>Early commentators believed the Samaritan stayed with the traveler through the night in the inn</a:t>
            </a:r>
          </a:p>
        </p:txBody>
      </p:sp>
      <p:sp>
        <p:nvSpPr>
          <p:cNvPr id="7" name="TextBox 6"/>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47106" name="Rectangle 2"/>
          <p:cNvSpPr>
            <a:spLocks noGrp="1" noChangeArrowheads="1"/>
          </p:cNvSpPr>
          <p:nvPr>
            <p:ph type="title"/>
          </p:nvPr>
        </p:nvSpPr>
        <p:spPr>
          <a:xfrm>
            <a:off x="914400" y="0"/>
            <a:ext cx="10363200" cy="1143000"/>
          </a:xfrm>
        </p:spPr>
        <p:txBody>
          <a:bodyPr/>
          <a:lstStyle/>
          <a:p>
            <a:r>
              <a:rPr lang="en-US" dirty="0">
                <a:solidFill>
                  <a:schemeClr val="bg1"/>
                </a:solidFill>
                <a:effectLst>
                  <a:outerShdw blurRad="38100" dist="38100" dir="2700000" algn="tl">
                    <a:srgbClr val="000000"/>
                  </a:outerShdw>
                </a:effectLst>
              </a:rPr>
              <a:t>Luke 10:35</a:t>
            </a:r>
          </a:p>
        </p:txBody>
      </p:sp>
      <p:sp>
        <p:nvSpPr>
          <p:cNvPr id="47107" name="Rectangle 3"/>
          <p:cNvSpPr>
            <a:spLocks noGrp="1" noChangeArrowheads="1"/>
          </p:cNvSpPr>
          <p:nvPr>
            <p:ph type="body" idx="1"/>
          </p:nvPr>
        </p:nvSpPr>
        <p:spPr>
          <a:xfrm>
            <a:off x="260626" y="970722"/>
            <a:ext cx="5795617" cy="5715000"/>
          </a:xfrm>
        </p:spPr>
        <p:txBody>
          <a:bodyPr/>
          <a:lstStyle/>
          <a:p>
            <a:r>
              <a:rPr lang="en-US" dirty="0">
                <a:solidFill>
                  <a:schemeClr val="bg1"/>
                </a:solidFill>
                <a:effectLst>
                  <a:outerShdw blurRad="38100" dist="38100" dir="2700000" algn="tl">
                    <a:srgbClr val="000000">
                      <a:alpha val="43137"/>
                    </a:srgbClr>
                  </a:outerShdw>
                </a:effectLst>
              </a:rPr>
              <a:t>“</a:t>
            </a:r>
            <a:r>
              <a:rPr lang="en-US" u="sng" dirty="0">
                <a:solidFill>
                  <a:schemeClr val="bg1"/>
                </a:solidFill>
                <a:effectLst>
                  <a:outerShdw blurRad="38100" dist="38100" dir="2700000" algn="tl">
                    <a:srgbClr val="000000">
                      <a:alpha val="43137"/>
                    </a:srgbClr>
                  </a:outerShdw>
                </a:effectLst>
              </a:rPr>
              <a:t>And on the morrow</a:t>
            </a:r>
            <a:r>
              <a:rPr lang="en-US" dirty="0">
                <a:solidFill>
                  <a:schemeClr val="bg1"/>
                </a:solidFill>
                <a:effectLst>
                  <a:outerShdw blurRad="38100" dist="38100" dir="2700000" algn="tl">
                    <a:srgbClr val="000000">
                      <a:alpha val="43137"/>
                    </a:srgbClr>
                  </a:outerShdw>
                </a:effectLst>
              </a:rPr>
              <a:t> when he departed, he took out two pence, and gave them to the host, and said unto him, Take care of him; and whatsoever thou spendest more, when I come again, I will repay thee.”</a:t>
            </a:r>
          </a:p>
          <a:p>
            <a:r>
              <a:rPr lang="en-US" dirty="0">
                <a:solidFill>
                  <a:schemeClr val="bg1"/>
                </a:solidFill>
                <a:effectLst>
                  <a:outerShdw blurRad="38100" dist="38100" dir="2700000" algn="tl">
                    <a:srgbClr val="000000">
                      <a:alpha val="43137"/>
                    </a:srgbClr>
                  </a:outerShdw>
                </a:effectLst>
              </a:rPr>
              <a:t>On the morrow – Early commentators saw here the idea that Jesus would rise on  Resurrection morning.  Christ ministered in person to His disciples for a short time.  After His Ascension, He left the traveler to be cared for by the Church.</a:t>
            </a:r>
          </a:p>
        </p:txBody>
      </p:sp>
      <p:pic>
        <p:nvPicPr>
          <p:cNvPr id="34818" name="Picture 2" descr="Image result for Good Samaritan"/>
          <p:cNvPicPr>
            <a:picLocks noChangeAspect="1" noChangeArrowheads="1"/>
          </p:cNvPicPr>
          <p:nvPr/>
        </p:nvPicPr>
        <p:blipFill>
          <a:blip r:embed="rId3" cstate="print"/>
          <a:srcRect/>
          <a:stretch>
            <a:fillRect/>
          </a:stretch>
        </p:blipFill>
        <p:spPr bwMode="auto">
          <a:xfrm>
            <a:off x="6400800" y="1961321"/>
            <a:ext cx="5191400" cy="3460934"/>
          </a:xfrm>
          <a:prstGeom prst="rect">
            <a:avLst/>
          </a:prstGeom>
          <a:noFill/>
        </p:spPr>
      </p:pic>
      <p:sp>
        <p:nvSpPr>
          <p:cNvPr id="6" name="TextBox 5"/>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2" name="Title 1"/>
          <p:cNvSpPr>
            <a:spLocks noGrp="1"/>
          </p:cNvSpPr>
          <p:nvPr>
            <p:ph type="title"/>
          </p:nvPr>
        </p:nvSpPr>
        <p:spPr>
          <a:xfrm>
            <a:off x="914400" y="228600"/>
            <a:ext cx="10363200" cy="1143000"/>
          </a:xfrm>
        </p:spPr>
        <p:txBody>
          <a:bodyPr/>
          <a:lstStyle/>
          <a:p>
            <a:r>
              <a:rPr lang="en-US" i="1" dirty="0">
                <a:solidFill>
                  <a:schemeClr val="bg1"/>
                </a:solidFill>
                <a:effectLst>
                  <a:outerShdw blurRad="38100" dist="38100" dir="2700000" algn="tl">
                    <a:srgbClr val="000000">
                      <a:alpha val="43137"/>
                    </a:srgbClr>
                  </a:outerShdw>
                </a:effectLst>
              </a:rPr>
              <a:t>Two Pence could symbolize…</a:t>
            </a:r>
          </a:p>
        </p:txBody>
      </p:sp>
      <p:sp>
        <p:nvSpPr>
          <p:cNvPr id="3" name="Content Placeholder 2"/>
          <p:cNvSpPr>
            <a:spLocks noGrp="1"/>
          </p:cNvSpPr>
          <p:nvPr>
            <p:ph idx="1"/>
          </p:nvPr>
        </p:nvSpPr>
        <p:spPr>
          <a:xfrm>
            <a:off x="759791" y="1676400"/>
            <a:ext cx="10363200" cy="5181600"/>
          </a:xfrm>
        </p:spPr>
        <p:txBody>
          <a:bodyPr/>
          <a:lstStyle/>
          <a:p>
            <a:r>
              <a:rPr lang="en-US" dirty="0">
                <a:solidFill>
                  <a:schemeClr val="bg1"/>
                </a:solidFill>
              </a:rPr>
              <a:t>The father and the Son</a:t>
            </a:r>
          </a:p>
          <a:p>
            <a:r>
              <a:rPr lang="en-US" dirty="0">
                <a:solidFill>
                  <a:schemeClr val="bg1"/>
                </a:solidFill>
              </a:rPr>
              <a:t>Old and New Testament</a:t>
            </a:r>
          </a:p>
          <a:p>
            <a:r>
              <a:rPr lang="en-US" dirty="0">
                <a:solidFill>
                  <a:schemeClr val="bg1"/>
                </a:solidFill>
              </a:rPr>
              <a:t>Two priesthoods</a:t>
            </a:r>
          </a:p>
          <a:p>
            <a:r>
              <a:rPr lang="en-US" dirty="0">
                <a:solidFill>
                  <a:schemeClr val="bg1"/>
                </a:solidFill>
              </a:rPr>
              <a:t>Two witnesses to the truth</a:t>
            </a:r>
          </a:p>
          <a:p>
            <a:r>
              <a:rPr lang="en-US" dirty="0">
                <a:solidFill>
                  <a:schemeClr val="bg1"/>
                </a:solidFill>
              </a:rPr>
              <a:t>The two denarii represented two days’ wages.  These coins could well represent making adequate provision for the needs of the person.  </a:t>
            </a:r>
          </a:p>
          <a:p>
            <a:r>
              <a:rPr lang="en-US" dirty="0">
                <a:solidFill>
                  <a:schemeClr val="bg1"/>
                </a:solidFill>
              </a:rPr>
              <a:t>The temple tax for each male was two denarii (half a shekel).</a:t>
            </a:r>
          </a:p>
        </p:txBody>
      </p:sp>
      <p:pic>
        <p:nvPicPr>
          <p:cNvPr id="33794" name="Picture 2" descr="Image result for ancient jewish money"/>
          <p:cNvPicPr>
            <a:picLocks noChangeAspect="1" noChangeArrowheads="1"/>
          </p:cNvPicPr>
          <p:nvPr/>
        </p:nvPicPr>
        <p:blipFill>
          <a:blip r:embed="rId3" cstate="print"/>
          <a:srcRect/>
          <a:stretch>
            <a:fillRect/>
          </a:stretch>
        </p:blipFill>
        <p:spPr bwMode="auto">
          <a:xfrm>
            <a:off x="6158809" y="1271519"/>
            <a:ext cx="4762500" cy="2362200"/>
          </a:xfrm>
          <a:prstGeom prst="rect">
            <a:avLst/>
          </a:prstGeom>
          <a:noFill/>
        </p:spPr>
      </p:pic>
      <p:sp>
        <p:nvSpPr>
          <p:cNvPr id="6" name="TextBox 5"/>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brown.jpg"/>
          <p:cNvPicPr>
            <a:picLocks noChangeAspect="1"/>
          </p:cNvPicPr>
          <p:nvPr/>
        </p:nvPicPr>
        <p:blipFill>
          <a:blip r:embed="rId2" cstate="print"/>
          <a:stretch>
            <a:fillRect/>
          </a:stretch>
        </p:blipFill>
        <p:spPr>
          <a:xfrm>
            <a:off x="0" y="0"/>
            <a:ext cx="12192000" cy="6858000"/>
          </a:xfrm>
          <a:prstGeom prst="rect">
            <a:avLst/>
          </a:prstGeom>
        </p:spPr>
      </p:pic>
      <p:sp>
        <p:nvSpPr>
          <p:cNvPr id="48130" name="Rectangle 2"/>
          <p:cNvSpPr>
            <a:spLocks noGrp="1" noChangeArrowheads="1"/>
          </p:cNvSpPr>
          <p:nvPr>
            <p:ph type="title"/>
          </p:nvPr>
        </p:nvSpPr>
        <p:spPr>
          <a:xfrm>
            <a:off x="914400" y="457200"/>
            <a:ext cx="10363200" cy="1143000"/>
          </a:xfrm>
        </p:spPr>
        <p:txBody>
          <a:bodyPr/>
          <a:lstStyle/>
          <a:p>
            <a:r>
              <a:rPr lang="en-US" dirty="0">
                <a:solidFill>
                  <a:schemeClr val="bg1"/>
                </a:solidFill>
                <a:effectLst>
                  <a:outerShdw blurRad="38100" dist="38100" dir="2700000" algn="tl">
                    <a:srgbClr val="000000"/>
                  </a:outerShdw>
                </a:effectLst>
              </a:rPr>
              <a:t>Jesus Christ is our most exemplary neighbor!</a:t>
            </a:r>
          </a:p>
        </p:txBody>
      </p:sp>
      <p:sp>
        <p:nvSpPr>
          <p:cNvPr id="48131" name="Rectangle 3"/>
          <p:cNvSpPr>
            <a:spLocks noGrp="1" noChangeArrowheads="1"/>
          </p:cNvSpPr>
          <p:nvPr>
            <p:ph sz="half" idx="1"/>
          </p:nvPr>
        </p:nvSpPr>
        <p:spPr/>
        <p:txBody>
          <a:bodyPr/>
          <a:lstStyle/>
          <a:p>
            <a:endParaRPr lang="en-US" dirty="0">
              <a:solidFill>
                <a:schemeClr val="bg1"/>
              </a:solidFill>
            </a:endParaRPr>
          </a:p>
          <a:p>
            <a:r>
              <a:rPr lang="en-US" sz="3600" dirty="0">
                <a:solidFill>
                  <a:schemeClr val="bg1"/>
                </a:solidFill>
                <a:effectLst>
                  <a:outerShdw blurRad="38100" dist="38100" dir="2700000" algn="tl">
                    <a:srgbClr val="000000">
                      <a:alpha val="43137"/>
                    </a:srgbClr>
                  </a:outerShdw>
                </a:effectLst>
              </a:rPr>
              <a:t>How can we be like Him?</a:t>
            </a:r>
          </a:p>
          <a:p>
            <a:endParaRPr lang="en-US" sz="3200" dirty="0">
              <a:solidFill>
                <a:schemeClr val="bg1"/>
              </a:solidFill>
              <a:effectLst>
                <a:outerShdw blurRad="38100" dist="38100" dir="2700000" algn="tl">
                  <a:srgbClr val="000000">
                    <a:alpha val="43137"/>
                  </a:srgbClr>
                </a:outerShdw>
              </a:effectLst>
            </a:endParaRPr>
          </a:p>
          <a:p>
            <a:r>
              <a:rPr lang="en-US" sz="3600" dirty="0">
                <a:solidFill>
                  <a:schemeClr val="bg1"/>
                </a:solidFill>
                <a:effectLst>
                  <a:outerShdw blurRad="38100" dist="38100" dir="2700000" algn="tl">
                    <a:srgbClr val="000000">
                      <a:alpha val="43137"/>
                    </a:srgbClr>
                  </a:outerShdw>
                </a:effectLst>
              </a:rPr>
              <a:t>Who is our neighbor?</a:t>
            </a:r>
          </a:p>
          <a:p>
            <a:endParaRPr lang="en-US" dirty="0">
              <a:solidFill>
                <a:schemeClr val="bg1"/>
              </a:solidFill>
              <a:effectLst>
                <a:outerShdw blurRad="38100" dist="38100" dir="2700000" algn="tl">
                  <a:srgbClr val="000000">
                    <a:alpha val="43137"/>
                  </a:srgbClr>
                </a:outerShdw>
              </a:effectLst>
            </a:endParaRPr>
          </a:p>
        </p:txBody>
      </p:sp>
      <p:pic>
        <p:nvPicPr>
          <p:cNvPr id="6" name="Content Placeholder 5" descr="Abide with Me by Simon Dewey.JPG"/>
          <p:cNvPicPr>
            <a:picLocks noGrp="1" noChangeAspect="1"/>
          </p:cNvPicPr>
          <p:nvPr>
            <p:ph sz="half" idx="2"/>
          </p:nvPr>
        </p:nvPicPr>
        <p:blipFill>
          <a:blip r:embed="rId3" cstate="print"/>
          <a:stretch>
            <a:fillRect/>
          </a:stretch>
        </p:blipFill>
        <p:spPr>
          <a:xfrm>
            <a:off x="6640121" y="1616765"/>
            <a:ext cx="4194959" cy="45554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8295862" y="5894674"/>
            <a:ext cx="1073426" cy="246221"/>
          </a:xfrm>
          <a:prstGeom prst="rect">
            <a:avLst/>
          </a:prstGeom>
          <a:noFill/>
        </p:spPr>
        <p:txBody>
          <a:bodyPr wrap="square" rtlCol="0">
            <a:spAutoFit/>
          </a:bodyPr>
          <a:lstStyle/>
          <a:p>
            <a:r>
              <a:rPr lang="en-US" sz="1000" dirty="0"/>
              <a:t>Simon Dewey</a:t>
            </a:r>
          </a:p>
        </p:txBody>
      </p:sp>
      <p:sp>
        <p:nvSpPr>
          <p:cNvPr id="9" name="TextBox 8"/>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Image result for jesus rescues"/>
          <p:cNvPicPr>
            <a:picLocks noChangeAspect="1" noChangeArrowheads="1"/>
          </p:cNvPicPr>
          <p:nvPr/>
        </p:nvPicPr>
        <p:blipFill>
          <a:blip r:embed="rId2" cstate="print"/>
          <a:srcRect/>
          <a:stretch>
            <a:fillRect/>
          </a:stretch>
        </p:blipFill>
        <p:spPr bwMode="auto">
          <a:xfrm>
            <a:off x="-1" y="0"/>
            <a:ext cx="6930887" cy="6879245"/>
          </a:xfrm>
          <a:prstGeom prst="rect">
            <a:avLst/>
          </a:prstGeom>
          <a:noFill/>
        </p:spPr>
      </p:pic>
      <p:pic>
        <p:nvPicPr>
          <p:cNvPr id="7" name="Picture 2" descr="Image result for jesus rescues"/>
          <p:cNvPicPr>
            <a:picLocks noChangeAspect="1" noChangeArrowheads="1"/>
          </p:cNvPicPr>
          <p:nvPr/>
        </p:nvPicPr>
        <p:blipFill>
          <a:blip r:embed="rId2" cstate="print"/>
          <a:srcRect l="57170" t="309"/>
          <a:stretch>
            <a:fillRect/>
          </a:stretch>
        </p:blipFill>
        <p:spPr bwMode="auto">
          <a:xfrm>
            <a:off x="3869634" y="0"/>
            <a:ext cx="8322366" cy="6858000"/>
          </a:xfrm>
          <a:prstGeom prst="rect">
            <a:avLst/>
          </a:prstGeom>
          <a:noFill/>
        </p:spPr>
      </p:pic>
      <p:sp>
        <p:nvSpPr>
          <p:cNvPr id="3" name="TextBox 2"/>
          <p:cNvSpPr txBox="1"/>
          <p:nvPr/>
        </p:nvSpPr>
        <p:spPr>
          <a:xfrm>
            <a:off x="6228523" y="868018"/>
            <a:ext cx="4554330" cy="5016758"/>
          </a:xfrm>
          <a:prstGeom prst="rect">
            <a:avLst/>
          </a:prstGeom>
          <a:noFill/>
        </p:spPr>
        <p:txBody>
          <a:bodyPr wrap="square" rtlCol="0">
            <a:spAutoFit/>
          </a:bodyPr>
          <a:lstStyle/>
          <a:p>
            <a:pPr algn="ctr"/>
            <a:r>
              <a:rPr lang="en-US" sz="4000" b="1" dirty="0">
                <a:ln>
                  <a:solidFill>
                    <a:schemeClr val="bg2">
                      <a:lumMod val="10000"/>
                    </a:schemeClr>
                  </a:solidFill>
                </a:ln>
                <a:solidFill>
                  <a:schemeClr val="bg1"/>
                </a:solidFill>
                <a:effectLst>
                  <a:outerShdw blurRad="50800" dist="38100" dir="2700000" algn="tl" rotWithShape="0">
                    <a:prstClr val="black">
                      <a:alpha val="40000"/>
                    </a:prstClr>
                  </a:outerShdw>
                </a:effectLst>
                <a:latin typeface="Book Antiqua" pitchFamily="18" charset="0"/>
              </a:rPr>
              <a:t>Jesus Christ our Savior will rescue us, each one of us, in sin, transgression, sickness, loneliness, all that and more</a:t>
            </a:r>
          </a:p>
        </p:txBody>
      </p:sp>
      <p:sp>
        <p:nvSpPr>
          <p:cNvPr id="8" name="Rectangle 7"/>
          <p:cNvSpPr/>
          <p:nvPr/>
        </p:nvSpPr>
        <p:spPr>
          <a:xfrm>
            <a:off x="99883" y="6542529"/>
            <a:ext cx="675185" cy="261610"/>
          </a:xfrm>
          <a:prstGeom prst="rect">
            <a:avLst/>
          </a:prstGeom>
        </p:spPr>
        <p:txBody>
          <a:bodyPr wrap="none">
            <a:spAutoFit/>
          </a:bodyPr>
          <a:lstStyle/>
          <a:p>
            <a:r>
              <a:rPr lang="en-US" sz="1100" dirty="0" err="1">
                <a:solidFill>
                  <a:schemeClr val="bg1"/>
                </a:solidFill>
              </a:rPr>
              <a:t>wraithdt</a:t>
            </a:r>
            <a:endParaRPr lang="en-US" sz="1100" dirty="0">
              <a:solidFill>
                <a:schemeClr val="bg1"/>
              </a:solidFill>
            </a:endParaRPr>
          </a:p>
        </p:txBody>
      </p:sp>
      <p:sp>
        <p:nvSpPr>
          <p:cNvPr id="9" name="TextBox 8"/>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(6)</a:t>
            </a:r>
          </a:p>
        </p:txBody>
      </p:sp>
      <p:sp>
        <p:nvSpPr>
          <p:cNvPr id="10" name="Rectangle 9"/>
          <p:cNvSpPr/>
          <p:nvPr/>
        </p:nvSpPr>
        <p:spPr>
          <a:xfrm>
            <a:off x="2435172" y="5828508"/>
            <a:ext cx="4292970" cy="584775"/>
          </a:xfrm>
          <a:prstGeom prst="rect">
            <a:avLst/>
          </a:prstGeom>
        </p:spPr>
        <p:txBody>
          <a:bodyPr wrap="none">
            <a:spAutoFit/>
          </a:bodyPr>
          <a:lstStyle/>
          <a:p>
            <a:pPr fontAlgn="base"/>
            <a:r>
              <a:rPr lang="en-US" sz="3200" dirty="0">
                <a:solidFill>
                  <a:srgbClr val="FFFF00"/>
                </a:solidFill>
              </a:rPr>
              <a:t>Go, and do thou likewise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5" name="TextBox 4"/>
          <p:cNvSpPr txBox="1"/>
          <p:nvPr/>
        </p:nvSpPr>
        <p:spPr>
          <a:xfrm>
            <a:off x="0" y="6488668"/>
            <a:ext cx="2286000" cy="369332"/>
          </a:xfrm>
          <a:prstGeom prst="rect">
            <a:avLst/>
          </a:prstGeom>
          <a:noFill/>
        </p:spPr>
        <p:txBody>
          <a:bodyPr wrap="square" rtlCol="0">
            <a:spAutoFit/>
          </a:bodyPr>
          <a:lstStyle/>
          <a:p>
            <a:r>
              <a:rPr lang="en-US" dirty="0">
                <a:solidFill>
                  <a:schemeClr val="bg1"/>
                </a:solidFill>
              </a:rPr>
              <a:t>Luke 10:1-16</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ok Antiqua" pitchFamily="18" charset="0"/>
              </a:rPr>
              <a:t>Appointing the Seventy</a:t>
            </a:r>
          </a:p>
        </p:txBody>
      </p:sp>
      <p:sp>
        <p:nvSpPr>
          <p:cNvPr id="7" name="Rectangle 6"/>
          <p:cNvSpPr/>
          <p:nvPr/>
        </p:nvSpPr>
        <p:spPr>
          <a:xfrm>
            <a:off x="541684" y="1513749"/>
            <a:ext cx="6040583" cy="1015663"/>
          </a:xfrm>
          <a:prstGeom prst="rect">
            <a:avLst/>
          </a:prstGeom>
        </p:spPr>
        <p:txBody>
          <a:bodyPr wrap="square">
            <a:spAutoFit/>
          </a:bodyPr>
          <a:lstStyle/>
          <a:p>
            <a:r>
              <a:rPr lang="en-US" sz="2000" dirty="0">
                <a:solidFill>
                  <a:schemeClr val="bg1"/>
                </a:solidFill>
              </a:rPr>
              <a:t>Luke is the only Gospel writer to record that Jesus Christ called the Seventy, in addition to the Twelve Apostles, to preach the gospel and prepare the way for Him. </a:t>
            </a:r>
          </a:p>
        </p:txBody>
      </p:sp>
      <p:sp>
        <p:nvSpPr>
          <p:cNvPr id="8" name="Rectangle 7"/>
          <p:cNvSpPr/>
          <p:nvPr/>
        </p:nvSpPr>
        <p:spPr>
          <a:xfrm>
            <a:off x="8165053" y="2976571"/>
            <a:ext cx="3361927" cy="1631216"/>
          </a:xfrm>
          <a:prstGeom prst="rect">
            <a:avLst/>
          </a:prstGeom>
        </p:spPr>
        <p:txBody>
          <a:bodyPr wrap="square">
            <a:spAutoFit/>
          </a:bodyPr>
          <a:lstStyle/>
          <a:p>
            <a:r>
              <a:rPr lang="en-US" sz="2000" dirty="0">
                <a:solidFill>
                  <a:schemeClr val="bg1"/>
                </a:solidFill>
              </a:rPr>
              <a:t> The Savior’s calling of the Seventy and instructions to them were similar to the instructions He gave to His Twelve Apostles.</a:t>
            </a:r>
          </a:p>
        </p:txBody>
      </p:sp>
      <p:sp>
        <p:nvSpPr>
          <p:cNvPr id="9" name="Rectangle 8"/>
          <p:cNvSpPr/>
          <p:nvPr/>
        </p:nvSpPr>
        <p:spPr>
          <a:xfrm>
            <a:off x="3006997" y="5709339"/>
            <a:ext cx="4869924"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See Matthew 10</a:t>
            </a:r>
          </a:p>
        </p:txBody>
      </p:sp>
      <p:pic>
        <p:nvPicPr>
          <p:cNvPr id="2050" name="Picture 2" descr="Image result for jesus calls seventy"/>
          <p:cNvPicPr>
            <a:picLocks noChangeAspect="1" noChangeArrowheads="1"/>
          </p:cNvPicPr>
          <p:nvPr/>
        </p:nvPicPr>
        <p:blipFill>
          <a:blip r:embed="rId3" cstate="print"/>
          <a:srcRect/>
          <a:stretch>
            <a:fillRect/>
          </a:stretch>
        </p:blipFill>
        <p:spPr bwMode="auto">
          <a:xfrm>
            <a:off x="1822793" y="2606962"/>
            <a:ext cx="6127108" cy="3063554"/>
          </a:xfrm>
          <a:prstGeom prst="rect">
            <a:avLst/>
          </a:prstGeom>
          <a:noFill/>
        </p:spPr>
      </p:pic>
      <p:sp>
        <p:nvSpPr>
          <p:cNvPr id="10" name="Rectangle 9"/>
          <p:cNvSpPr/>
          <p:nvPr/>
        </p:nvSpPr>
        <p:spPr>
          <a:xfrm>
            <a:off x="3381487" y="846729"/>
            <a:ext cx="6096000" cy="461665"/>
          </a:xfrm>
          <a:prstGeom prst="rect">
            <a:avLst/>
          </a:prstGeom>
        </p:spPr>
        <p:txBody>
          <a:bodyPr>
            <a:spAutoFit/>
          </a:bodyPr>
          <a:lstStyle/>
          <a:p>
            <a:r>
              <a:rPr lang="en-US" sz="2400" dirty="0">
                <a:solidFill>
                  <a:srgbClr val="FFFF00"/>
                </a:solidFill>
              </a:rPr>
              <a:t>An office in the Melchizedek Priesthood</a:t>
            </a:r>
          </a:p>
        </p:txBody>
      </p:sp>
      <p:sp>
        <p:nvSpPr>
          <p:cNvPr id="11" name="TextBox 10"/>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(1)</a:t>
            </a:r>
          </a:p>
        </p:txBody>
      </p:sp>
    </p:spTree>
    <p:extLst>
      <p:ext uri="{BB962C8B-B14F-4D97-AF65-F5344CB8AC3E}">
        <p14:creationId xmlns:p14="http://schemas.microsoft.com/office/powerpoint/2010/main" val="171003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rown.jpg"/>
          <p:cNvPicPr>
            <a:picLocks noChangeAspect="1"/>
          </p:cNvPicPr>
          <p:nvPr/>
        </p:nvPicPr>
        <p:blipFill>
          <a:blip r:embed="rId2" cstate="print"/>
          <a:stretch>
            <a:fillRect/>
          </a:stretch>
        </p:blipFill>
        <p:spPr>
          <a:xfrm>
            <a:off x="0" y="0"/>
            <a:ext cx="12192000" cy="6858000"/>
          </a:xfrm>
          <a:prstGeom prst="rect">
            <a:avLst/>
          </a:prstGeom>
        </p:spPr>
      </p:pic>
      <p:sp>
        <p:nvSpPr>
          <p:cNvPr id="5" name="TextBox 4"/>
          <p:cNvSpPr txBox="1"/>
          <p:nvPr/>
        </p:nvSpPr>
        <p:spPr>
          <a:xfrm>
            <a:off x="0" y="0"/>
            <a:ext cx="12192000" cy="6186309"/>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#220 Lord, I Would Follow Thee</a:t>
            </a:r>
            <a:endParaRPr lang="en-US" i="1" dirty="0">
              <a:solidFill>
                <a:schemeClr val="bg1"/>
              </a:solidFill>
            </a:endParaRPr>
          </a:p>
          <a:p>
            <a:endParaRPr lang="en-US" dirty="0">
              <a:solidFill>
                <a:schemeClr val="bg1"/>
              </a:solidFill>
            </a:endParaRPr>
          </a:p>
          <a:p>
            <a:endParaRPr lang="en-US" i="1" dirty="0">
              <a:solidFill>
                <a:schemeClr val="bg1"/>
              </a:solidFill>
            </a:endParaRPr>
          </a:p>
          <a:p>
            <a:r>
              <a:rPr lang="en-US" i="1" dirty="0">
                <a:solidFill>
                  <a:schemeClr val="bg1"/>
                </a:solidFill>
              </a:rPr>
              <a:t>Video: </a:t>
            </a:r>
          </a:p>
          <a:p>
            <a:r>
              <a:rPr lang="en-US" b="1" dirty="0">
                <a:solidFill>
                  <a:schemeClr val="bg1"/>
                </a:solidFill>
              </a:rPr>
              <a:t>The Good Samaritan</a:t>
            </a:r>
            <a:r>
              <a:rPr lang="en-US" dirty="0">
                <a:solidFill>
                  <a:schemeClr val="bg1"/>
                </a:solidFill>
              </a:rPr>
              <a:t> (12:23)</a:t>
            </a:r>
          </a:p>
          <a:p>
            <a:r>
              <a:rPr lang="en-US" dirty="0">
                <a:solidFill>
                  <a:schemeClr val="bg1"/>
                </a:solidFill>
              </a:rPr>
              <a:t>“Parable of the Good Samaritan” (5:11) </a:t>
            </a:r>
            <a:endParaRPr lang="en-US" i="1" dirty="0">
              <a:solidFill>
                <a:schemeClr val="bg1"/>
              </a:solidFill>
            </a:endParaRPr>
          </a:p>
          <a:p>
            <a:endParaRPr lang="en-US" b="0" i="1" u="none" strike="noStrike" dirty="0">
              <a:solidFill>
                <a:schemeClr val="bg1"/>
              </a:solidFill>
              <a:effectLst/>
            </a:endParaRP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17</a:t>
            </a:r>
          </a:p>
          <a:p>
            <a:pPr marL="342900" indent="-342900">
              <a:buFontTx/>
              <a:buAutoNum type="arabicPeriod"/>
            </a:pPr>
            <a:r>
              <a:rPr lang="en-US" dirty="0">
                <a:solidFill>
                  <a:schemeClr val="bg1"/>
                </a:solidFill>
              </a:rPr>
              <a:t>Elder Bruce R. McConkie </a:t>
            </a:r>
            <a:r>
              <a:rPr lang="en-US" i="1" dirty="0">
                <a:solidFill>
                  <a:schemeClr val="bg1"/>
                </a:solidFill>
              </a:rPr>
              <a:t>Fledgling Finches and Family Life </a:t>
            </a:r>
            <a:r>
              <a:rPr lang="en-US" dirty="0">
                <a:solidFill>
                  <a:schemeClr val="bg1"/>
                </a:solidFill>
              </a:rPr>
              <a:t>[Brigham Young University devotional, Aug. 18, 2009], 4;speeches.byu.edu).</a:t>
            </a:r>
          </a:p>
          <a:p>
            <a:pPr marL="342900" indent="-342900">
              <a:buFontTx/>
              <a:buAutoNum type="arabicPeriod"/>
            </a:pPr>
            <a:r>
              <a:rPr lang="en-US" dirty="0">
                <a:solidFill>
                  <a:schemeClr val="bg1"/>
                </a:solidFill>
              </a:rPr>
              <a:t>President Thomas S. Monson (“As We Meet Together Again,”</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2010, 5–6).</a:t>
            </a:r>
          </a:p>
          <a:p>
            <a:pPr marL="342900" indent="-342900">
              <a:buFontTx/>
              <a:buAutoNum type="arabicPeriod"/>
            </a:pPr>
            <a:r>
              <a:rPr lang="en-US" dirty="0">
                <a:solidFill>
                  <a:schemeClr val="bg1"/>
                </a:solidFill>
              </a:rPr>
              <a:t>Mormon news room facts and statistics</a:t>
            </a:r>
          </a:p>
          <a:p>
            <a:pPr marL="342900" indent="-342900">
              <a:buFontTx/>
              <a:buAutoNum type="arabicPeriod"/>
            </a:pPr>
            <a:r>
              <a:rPr lang="en-US" dirty="0">
                <a:solidFill>
                  <a:schemeClr val="bg1"/>
                </a:solidFill>
              </a:rPr>
              <a:t>Various slides by Becky Davies and Lesley Meacham of Poway Institute in California</a:t>
            </a:r>
          </a:p>
          <a:p>
            <a:pPr marL="342900" indent="-342900">
              <a:buFontTx/>
              <a:buAutoNum type="arabicPeriod"/>
            </a:pPr>
            <a:r>
              <a:rPr lang="en-US" dirty="0">
                <a:solidFill>
                  <a:schemeClr val="bg1"/>
                </a:solidFill>
              </a:rPr>
              <a:t>Various slides by Author of Website</a:t>
            </a: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grpSp>
        <p:nvGrpSpPr>
          <p:cNvPr id="2" name="Group 7"/>
          <p:cNvGrpSpPr/>
          <p:nvPr/>
        </p:nvGrpSpPr>
        <p:grpSpPr>
          <a:xfrm>
            <a:off x="3799130" y="1368482"/>
            <a:ext cx="1071418" cy="970800"/>
            <a:chOff x="5305110" y="533400"/>
            <a:chExt cx="1705290" cy="1545145"/>
          </a:xfrm>
        </p:grpSpPr>
        <p:sp>
          <p:nvSpPr>
            <p:cNvPr id="9" name="Right Arrow Callout 8"/>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05110" y="533400"/>
              <a:ext cx="1705290" cy="1295400"/>
            </a:xfrm>
            <a:prstGeom prst="roundRect">
              <a:avLst/>
            </a:prstGeom>
            <a:solidFill>
              <a:schemeClr val="tx1">
                <a:lumMod val="50000"/>
                <a:lumOff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09230" y="828172"/>
              <a:ext cx="674690" cy="67469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5400000">
              <a:off x="5992529" y="1058411"/>
              <a:ext cx="381000" cy="22860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ooter Placeholder 14">
            <a:extLst>
              <a:ext uri="{FF2B5EF4-FFF2-40B4-BE49-F238E27FC236}">
                <a16:creationId xmlns:a16="http://schemas.microsoft.com/office/drawing/2014/main" id="{DB1BC959-6706-4A07-8549-C123846BCDEF}"/>
              </a:ext>
            </a:extLst>
          </p:cNvPr>
          <p:cNvSpPr>
            <a:spLocks noGrp="1"/>
          </p:cNvSpPr>
          <p:nvPr/>
        </p:nvSpPr>
        <p:spPr>
          <a:xfrm>
            <a:off x="121420" y="646892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97232" y="149085"/>
          <a:ext cx="10434045" cy="1375872"/>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3968">
                <a:tc>
                  <a:txBody>
                    <a:bodyPr/>
                    <a:lstStyle/>
                    <a:p>
                      <a:r>
                        <a:rPr lang="en-US" sz="1200" dirty="0"/>
                        <a:t>Parable of the Good Samaritan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10:25-37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3968">
                <a:tc>
                  <a:txBody>
                    <a:bodyPr/>
                    <a:lstStyle/>
                    <a:p>
                      <a:r>
                        <a:rPr lang="en-US" sz="1200" dirty="0"/>
                        <a:t>Jesus Visit</a:t>
                      </a:r>
                      <a:r>
                        <a:rPr lang="en-US" sz="1200" baseline="0" dirty="0"/>
                        <a:t> Mary and Martha</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10:38-42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3968">
                <a:tc>
                  <a:txBody>
                    <a:bodyPr/>
                    <a:lstStyle/>
                    <a:p>
                      <a:r>
                        <a:rPr lang="en-US" sz="1200" dirty="0"/>
                        <a:t>Return of the Seventy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11:25-27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10:17-24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Rectangle 2"/>
          <p:cNvSpPr/>
          <p:nvPr/>
        </p:nvSpPr>
        <p:spPr>
          <a:xfrm>
            <a:off x="0" y="1516828"/>
            <a:ext cx="6096000" cy="1569660"/>
          </a:xfrm>
          <a:prstGeom prst="rect">
            <a:avLst/>
          </a:prstGeom>
          <a:ln>
            <a:solidFill>
              <a:schemeClr val="tx1"/>
            </a:solidFill>
          </a:ln>
        </p:spPr>
        <p:txBody>
          <a:bodyPr>
            <a:spAutoFit/>
          </a:bodyPr>
          <a:lstStyle/>
          <a:p>
            <a:r>
              <a:rPr lang="en-US" sz="1200" b="1" dirty="0"/>
              <a:t>Seventies  Luke 10:1-2:</a:t>
            </a:r>
          </a:p>
          <a:p>
            <a:r>
              <a:rPr lang="en-US" sz="1200" dirty="0"/>
              <a:t>This same office exists in the restored Church today. (If possible, show the pages titled “General Authorities and General Officers of The Church of Jesus Christ of Latter-day Saints” in the most recent conference issue of the </a:t>
            </a:r>
            <a:r>
              <a:rPr lang="en-US" sz="1200" i="1" dirty="0"/>
              <a:t>Ensign</a:t>
            </a:r>
            <a:r>
              <a:rPr lang="en-US" sz="1200" dirty="0"/>
              <a:t> or </a:t>
            </a:r>
            <a:r>
              <a:rPr lang="en-US" sz="1200" i="1" dirty="0"/>
              <a:t>Liahona.</a:t>
            </a:r>
            <a:r>
              <a:rPr lang="en-US" sz="1200" dirty="0"/>
              <a:t>) There are now multiple quorums of the Seventy, though only members of the first two quorums are called as General Authorities. Each quorum may have up to 70 members. Their work to preach the gospel and help administer the Church is directed by the Quorum of the Twelve Apostles and the Presidency of the Seventy. Guide to the scriptures</a:t>
            </a:r>
          </a:p>
        </p:txBody>
      </p:sp>
      <p:sp>
        <p:nvSpPr>
          <p:cNvPr id="4" name="Rectangle 3"/>
          <p:cNvSpPr/>
          <p:nvPr/>
        </p:nvSpPr>
        <p:spPr>
          <a:xfrm>
            <a:off x="0" y="3108555"/>
            <a:ext cx="6096000" cy="1754326"/>
          </a:xfrm>
          <a:prstGeom prst="rect">
            <a:avLst/>
          </a:prstGeom>
          <a:ln>
            <a:solidFill>
              <a:schemeClr val="tx1"/>
            </a:solidFill>
          </a:ln>
        </p:spPr>
        <p:txBody>
          <a:bodyPr>
            <a:spAutoFit/>
          </a:bodyPr>
          <a:lstStyle/>
          <a:p>
            <a:pPr fontAlgn="base"/>
            <a:r>
              <a:rPr lang="en-US" sz="1200" b="1" dirty="0"/>
              <a:t>The Harvest is Great Luke 10:2:</a:t>
            </a:r>
          </a:p>
          <a:p>
            <a:pPr fontAlgn="base"/>
            <a:r>
              <a:rPr lang="en-US" sz="1200" dirty="0"/>
              <a:t>I repeat what prophets have long taught—that every worthy, able young man should prepare to serve a mission. Missionary service is a priesthood duty—an obligation the Lord expects of us who have been given so very much. Young men, I admonish you to prepare for service as a missionary. …</a:t>
            </a:r>
          </a:p>
          <a:p>
            <a:pPr fontAlgn="base"/>
            <a:r>
              <a:rPr lang="en-US" sz="1200" dirty="0"/>
              <a:t>“A word to you young sisters: while you do not have the same priesthood responsibility as do the young men to serve as full-time missionaries, you also make a valuable contribution as missionaries, and we welcome your service” President Thomas S. Monson (“As We Meet Together Again,”</a:t>
            </a:r>
            <a:r>
              <a:rPr lang="en-US" sz="1200" i="1" dirty="0"/>
              <a:t> Ensign</a:t>
            </a:r>
            <a:r>
              <a:rPr lang="en-US" sz="1200" dirty="0"/>
              <a:t> or </a:t>
            </a:r>
            <a:r>
              <a:rPr lang="en-US" sz="1200" i="1" dirty="0"/>
              <a:t>Liahona,</a:t>
            </a:r>
            <a:r>
              <a:rPr lang="en-US" sz="1200" dirty="0"/>
              <a:t> Nov. 2010, 5–6).</a:t>
            </a:r>
          </a:p>
        </p:txBody>
      </p:sp>
      <p:sp>
        <p:nvSpPr>
          <p:cNvPr id="5" name="Rectangle 4"/>
          <p:cNvSpPr/>
          <p:nvPr/>
        </p:nvSpPr>
        <p:spPr>
          <a:xfrm>
            <a:off x="0" y="4877720"/>
            <a:ext cx="6096000" cy="1938992"/>
          </a:xfrm>
          <a:prstGeom prst="rect">
            <a:avLst/>
          </a:prstGeom>
          <a:ln>
            <a:solidFill>
              <a:schemeClr val="tx1"/>
            </a:solidFill>
          </a:ln>
        </p:spPr>
        <p:txBody>
          <a:bodyPr>
            <a:spAutoFit/>
          </a:bodyPr>
          <a:lstStyle/>
          <a:p>
            <a:pPr fontAlgn="base"/>
            <a:r>
              <a:rPr lang="en-US" sz="1200" b="1" dirty="0"/>
              <a:t>Go, and do thou likewise   Luke 10:37:</a:t>
            </a:r>
          </a:p>
          <a:p>
            <a:pPr fontAlgn="base"/>
            <a:r>
              <a:rPr lang="en-US" sz="1200" dirty="0"/>
              <a:t>“Each of us, in the journey through mortality, will travel his own Jericho Road. What will be your experience? What will be mine? Will I fail to notice him who has fallen among thieves and requires my help? Will you? Will I be one who sees the injured and hears his plea, yet crosses to the other side? Will you? Or will I be one who sees, who hears, who pauses, and who helps? Will you?</a:t>
            </a:r>
          </a:p>
          <a:p>
            <a:pPr fontAlgn="base"/>
            <a:r>
              <a:rPr lang="en-US" sz="1200" dirty="0"/>
              <a:t>“Jesus provided our watchword: ‘Go, and do thou likewise.’ When we obey that declaration, there opens to our view a vista of joy seldom equaled and never surpassed. …</a:t>
            </a:r>
          </a:p>
          <a:p>
            <a:pPr fontAlgn="base"/>
            <a:r>
              <a:rPr lang="en-US" sz="1200" dirty="0"/>
              <a:t>“… When we walk in the steps of that good Samaritan, we walk the pathway that leads to perfection” President Thomas S. Monson (“Your Jericho Road,” </a:t>
            </a:r>
            <a:r>
              <a:rPr lang="en-US" sz="1200" i="1" dirty="0"/>
              <a:t>Ensign,</a:t>
            </a:r>
            <a:r>
              <a:rPr lang="en-US" sz="1200" dirty="0"/>
              <a:t> Feb. 1989, 2, 4).</a:t>
            </a:r>
          </a:p>
        </p:txBody>
      </p:sp>
    </p:spTree>
    <p:extLst>
      <p:ext uri="{BB962C8B-B14F-4D97-AF65-F5344CB8AC3E}">
        <p14:creationId xmlns:p14="http://schemas.microsoft.com/office/powerpoint/2010/main" val="2012781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ood Samaritan and AdamEve.jpg"/>
          <p:cNvPicPr>
            <a:picLocks noGrp="1" noChangeAspect="1"/>
          </p:cNvPicPr>
          <p:nvPr>
            <p:ph idx="1"/>
          </p:nvPr>
        </p:nvPicPr>
        <p:blipFill>
          <a:blip r:embed="rId2" cstate="print"/>
          <a:stretch>
            <a:fillRect/>
          </a:stretch>
        </p:blipFill>
        <p:spPr>
          <a:xfrm>
            <a:off x="8839200" y="0"/>
            <a:ext cx="2540000" cy="6885542"/>
          </a:xfrm>
        </p:spPr>
      </p:pic>
      <p:pic>
        <p:nvPicPr>
          <p:cNvPr id="5" name="Picture 4" descr="Diagram of Good Samaritan window.jpg"/>
          <p:cNvPicPr>
            <a:picLocks noChangeAspect="1"/>
          </p:cNvPicPr>
          <p:nvPr/>
        </p:nvPicPr>
        <p:blipFill>
          <a:blip r:embed="rId3" cstate="print"/>
          <a:stretch>
            <a:fillRect/>
          </a:stretch>
        </p:blipFill>
        <p:spPr>
          <a:xfrm>
            <a:off x="193040" y="0"/>
            <a:ext cx="8138160" cy="6858000"/>
          </a:xfrm>
          <a:prstGeom prst="rect">
            <a:avLst/>
          </a:prstGeom>
        </p:spPr>
      </p:pic>
      <p:sp>
        <p:nvSpPr>
          <p:cNvPr id="7" name="Oval 6"/>
          <p:cNvSpPr/>
          <p:nvPr/>
        </p:nvSpPr>
        <p:spPr>
          <a:xfrm>
            <a:off x="812800" y="2819400"/>
            <a:ext cx="2032000" cy="1447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ens Cathedral Good Samaritan.jpg"/>
          <p:cNvPicPr>
            <a:picLocks noGrp="1" noChangeAspect="1"/>
          </p:cNvPicPr>
          <p:nvPr>
            <p:ph idx="1"/>
          </p:nvPr>
        </p:nvPicPr>
        <p:blipFill>
          <a:blip r:embed="rId2" cstate="print"/>
          <a:stretch>
            <a:fillRect/>
          </a:stretch>
        </p:blipFill>
        <p:spPr>
          <a:xfrm>
            <a:off x="304801" y="-1"/>
            <a:ext cx="3986785" cy="6858001"/>
          </a:xfrm>
        </p:spPr>
      </p:pic>
      <p:sp>
        <p:nvSpPr>
          <p:cNvPr id="6" name="TextBox 5"/>
          <p:cNvSpPr txBox="1"/>
          <p:nvPr/>
        </p:nvSpPr>
        <p:spPr>
          <a:xfrm>
            <a:off x="4673600" y="685800"/>
            <a:ext cx="7010400" cy="4308872"/>
          </a:xfrm>
          <a:prstGeom prst="rect">
            <a:avLst/>
          </a:prstGeom>
          <a:noFill/>
        </p:spPr>
        <p:txBody>
          <a:bodyPr wrap="square" rtlCol="0">
            <a:spAutoFit/>
          </a:bodyPr>
          <a:lstStyle/>
          <a:p>
            <a:pPr algn="ctr"/>
            <a:r>
              <a:rPr lang="en-US" sz="3200" dirty="0"/>
              <a:t>Elements from this window in </a:t>
            </a:r>
            <a:r>
              <a:rPr lang="en-US" sz="3200" u="sng" dirty="0"/>
              <a:t>Sens</a:t>
            </a:r>
            <a:r>
              <a:rPr lang="en-US" sz="3200" dirty="0"/>
              <a:t> are organized by the themes they represent.  The parable of the good Samaritan uses the three central panes of the windows, while themes from the plan of salvation, including the Fall of Adam and Eve and the Crucifixion of the Savior surround the parable to complete the window.</a:t>
            </a:r>
          </a:p>
          <a:p>
            <a:pPr algn="ctr"/>
            <a:r>
              <a:rPr lang="en-US" sz="1800" i="1" dirty="0"/>
              <a:t>Ensign, </a:t>
            </a:r>
            <a:r>
              <a:rPr lang="en-US" sz="1800" dirty="0"/>
              <a:t>The Good Samaritan Forgotten Symbols, by John W. Welch, 47</a:t>
            </a:r>
            <a:r>
              <a:rPr lang="en-US" sz="1800" i="1" dirty="0"/>
              <a:t> </a:t>
            </a:r>
            <a:endParaRPr lang="en-US" sz="1600" i="1" dirty="0"/>
          </a:p>
        </p:txBody>
      </p:sp>
      <p:pic>
        <p:nvPicPr>
          <p:cNvPr id="8" name="Content Placeholder 6" descr="Sens Cathedral Good Samaritan.jpg"/>
          <p:cNvPicPr>
            <a:picLocks noChangeAspect="1"/>
          </p:cNvPicPr>
          <p:nvPr/>
        </p:nvPicPr>
        <p:blipFill>
          <a:blip r:embed="rId2" cstate="print"/>
          <a:stretch>
            <a:fillRect/>
          </a:stretch>
        </p:blipFill>
        <p:spPr bwMode="auto">
          <a:xfrm>
            <a:off x="508001" y="1"/>
            <a:ext cx="3986785" cy="6858001"/>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ements from window at Sens.jpg"/>
          <p:cNvPicPr>
            <a:picLocks noChangeAspect="1"/>
          </p:cNvPicPr>
          <p:nvPr/>
        </p:nvPicPr>
        <p:blipFill>
          <a:blip r:embed="rId3" cstate="print"/>
          <a:srcRect t="30941" b="1354"/>
          <a:stretch>
            <a:fillRect/>
          </a:stretch>
        </p:blipFill>
        <p:spPr>
          <a:xfrm>
            <a:off x="406401" y="152400"/>
            <a:ext cx="7260553" cy="6629400"/>
          </a:xfrm>
          <a:prstGeom prst="rect">
            <a:avLst/>
          </a:prstGeom>
        </p:spPr>
      </p:pic>
      <p:sp>
        <p:nvSpPr>
          <p:cNvPr id="3" name="TextBox 2"/>
          <p:cNvSpPr txBox="1"/>
          <p:nvPr/>
        </p:nvSpPr>
        <p:spPr>
          <a:xfrm>
            <a:off x="8229600" y="762000"/>
            <a:ext cx="3251200" cy="3077766"/>
          </a:xfrm>
          <a:prstGeom prst="rect">
            <a:avLst/>
          </a:prstGeom>
          <a:noFill/>
        </p:spPr>
        <p:txBody>
          <a:bodyPr wrap="square" rtlCol="0">
            <a:spAutoFit/>
          </a:bodyPr>
          <a:lstStyle/>
          <a:p>
            <a:pPr algn="ctr"/>
            <a:r>
              <a:rPr lang="en-US" sz="2800" dirty="0"/>
              <a:t>Here the themes of the parable of the Good Samaritan are digitally isolated on the right.</a:t>
            </a:r>
            <a:endParaRPr lang="en-US" dirty="0"/>
          </a:p>
          <a:p>
            <a:pPr algn="ctr"/>
            <a:endParaRPr lang="en-US" dirty="0"/>
          </a:p>
          <a:p>
            <a:pPr algn="ctr"/>
            <a:r>
              <a:rPr lang="en-US" i="1" dirty="0"/>
              <a:t>Ensign</a:t>
            </a:r>
            <a:r>
              <a:rPr lang="en-US" dirty="0"/>
              <a:t>, The Good Samaritan Forgotten Symbols, 47</a:t>
            </a:r>
            <a:endParaRPr lang="en-US" i="1" dirty="0"/>
          </a:p>
        </p:txBody>
      </p:sp>
      <p:cxnSp>
        <p:nvCxnSpPr>
          <p:cNvPr id="5" name="Straight Arrow Connector 4"/>
          <p:cNvCxnSpPr/>
          <p:nvPr/>
        </p:nvCxnSpPr>
        <p:spPr>
          <a:xfrm rot="16200000" flipH="1">
            <a:off x="4559300" y="368300"/>
            <a:ext cx="838200" cy="10160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080000" y="381000"/>
            <a:ext cx="2133600" cy="707886"/>
          </a:xfrm>
          <a:prstGeom prst="rect">
            <a:avLst/>
          </a:prstGeom>
          <a:noFill/>
        </p:spPr>
        <p:txBody>
          <a:bodyPr wrap="square" rtlCol="0">
            <a:spAutoFit/>
          </a:bodyPr>
          <a:lstStyle/>
          <a:p>
            <a:r>
              <a:rPr lang="en-US" sz="2000" dirty="0"/>
              <a:t>Fell among the thieves</a:t>
            </a:r>
          </a:p>
        </p:txBody>
      </p:sp>
      <p:cxnSp>
        <p:nvCxnSpPr>
          <p:cNvPr id="10" name="Straight Arrow Connector 9"/>
          <p:cNvCxnSpPr/>
          <p:nvPr/>
        </p:nvCxnSpPr>
        <p:spPr>
          <a:xfrm>
            <a:off x="4470400" y="2438400"/>
            <a:ext cx="1117600" cy="7620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83200" y="2438400"/>
            <a:ext cx="2235200" cy="707886"/>
          </a:xfrm>
          <a:prstGeom prst="rect">
            <a:avLst/>
          </a:prstGeom>
          <a:noFill/>
        </p:spPr>
        <p:txBody>
          <a:bodyPr wrap="square" rtlCol="0">
            <a:spAutoFit/>
          </a:bodyPr>
          <a:lstStyle/>
          <a:p>
            <a:r>
              <a:rPr lang="en-US" sz="2000" dirty="0"/>
              <a:t>Priest and Levite pass by</a:t>
            </a:r>
          </a:p>
        </p:txBody>
      </p:sp>
      <p:cxnSp>
        <p:nvCxnSpPr>
          <p:cNvPr id="14" name="Straight Arrow Connector 13"/>
          <p:cNvCxnSpPr/>
          <p:nvPr/>
        </p:nvCxnSpPr>
        <p:spPr>
          <a:xfrm>
            <a:off x="4165600" y="4267200"/>
            <a:ext cx="1117600" cy="7620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080000" y="4419600"/>
            <a:ext cx="2438400" cy="400110"/>
          </a:xfrm>
          <a:prstGeom prst="rect">
            <a:avLst/>
          </a:prstGeom>
          <a:noFill/>
        </p:spPr>
        <p:txBody>
          <a:bodyPr wrap="square" rtlCol="0">
            <a:spAutoFit/>
          </a:bodyPr>
          <a:lstStyle/>
          <a:p>
            <a:r>
              <a:rPr lang="en-US" sz="2000" dirty="0"/>
              <a:t>Taken to the inn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amaritan stays with injured person at inn.jpg"/>
          <p:cNvPicPr>
            <a:picLocks noGrp="1" noChangeAspect="1"/>
          </p:cNvPicPr>
          <p:nvPr>
            <p:ph idx="1"/>
          </p:nvPr>
        </p:nvPicPr>
        <p:blipFill>
          <a:blip r:embed="rId2" cstate="print"/>
          <a:stretch>
            <a:fillRect/>
          </a:stretch>
        </p:blipFill>
        <p:spPr>
          <a:xfrm>
            <a:off x="1524000" y="254872"/>
            <a:ext cx="8534400" cy="6450728"/>
          </a:xfrm>
          <a:prstGeom prst="diamond">
            <a:avLst/>
          </a:prstGeom>
        </p:spPr>
      </p:pic>
      <p:sp>
        <p:nvSpPr>
          <p:cNvPr id="6" name="TextBox 5"/>
          <p:cNvSpPr txBox="1"/>
          <p:nvPr/>
        </p:nvSpPr>
        <p:spPr>
          <a:xfrm>
            <a:off x="304800" y="457201"/>
            <a:ext cx="2743200" cy="369332"/>
          </a:xfrm>
          <a:prstGeom prst="rect">
            <a:avLst/>
          </a:prstGeom>
          <a:noFill/>
        </p:spPr>
        <p:txBody>
          <a:bodyPr wrap="square" rtlCol="0">
            <a:spAutoFit/>
          </a:bodyPr>
          <a:lstStyle/>
          <a:p>
            <a:pPr algn="ctr"/>
            <a:r>
              <a:rPr lang="en-US" dirty="0"/>
              <a:t>Window at Sens Cathedral</a:t>
            </a:r>
          </a:p>
        </p:txBody>
      </p:sp>
      <p:sp>
        <p:nvSpPr>
          <p:cNvPr id="7" name="TextBox 6"/>
          <p:cNvSpPr txBox="1"/>
          <p:nvPr/>
        </p:nvSpPr>
        <p:spPr>
          <a:xfrm>
            <a:off x="7823200" y="5953780"/>
            <a:ext cx="4267200" cy="523220"/>
          </a:xfrm>
          <a:prstGeom prst="rect">
            <a:avLst/>
          </a:prstGeom>
          <a:noFill/>
        </p:spPr>
        <p:txBody>
          <a:bodyPr wrap="square" rtlCol="0">
            <a:spAutoFit/>
          </a:bodyPr>
          <a:lstStyle/>
          <a:p>
            <a:pPr algn="ctr"/>
            <a:r>
              <a:rPr lang="en-US" sz="2800" dirty="0"/>
              <a:t>Luke 10:35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
          <a:ext cx="12192000" cy="68580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4064000">
                  <a:extLst>
                    <a:ext uri="{9D8B030D-6E8A-4147-A177-3AD203B41FA5}">
                      <a16:colId xmlns:a16="http://schemas.microsoft.com/office/drawing/2014/main" val="20002"/>
                    </a:ext>
                  </a:extLst>
                </a:gridCol>
              </a:tblGrid>
              <a:tr h="712520">
                <a:tc>
                  <a:txBody>
                    <a:bodyPr/>
                    <a:lstStyle/>
                    <a:p>
                      <a:pPr algn="ctr"/>
                      <a:r>
                        <a:rPr lang="en-US" sz="2400" dirty="0"/>
                        <a:t>Parable</a:t>
                      </a:r>
                    </a:p>
                  </a:txBody>
                  <a:tcPr marL="121920" marR="121920"/>
                </a:tc>
                <a:tc>
                  <a:txBody>
                    <a:bodyPr/>
                    <a:lstStyle/>
                    <a:p>
                      <a:pPr algn="ctr"/>
                      <a:r>
                        <a:rPr lang="en-US" sz="2400" dirty="0"/>
                        <a:t>Symbolically</a:t>
                      </a:r>
                    </a:p>
                  </a:txBody>
                  <a:tcPr marL="121920" marR="121920"/>
                </a:tc>
                <a:tc>
                  <a:txBody>
                    <a:bodyPr/>
                    <a:lstStyle/>
                    <a:p>
                      <a:pPr algn="ctr"/>
                      <a:r>
                        <a:rPr lang="en-US" sz="2400" dirty="0"/>
                        <a:t>Me</a:t>
                      </a:r>
                    </a:p>
                  </a:txBody>
                  <a:tcPr marL="121920" marR="121920"/>
                </a:tc>
                <a:extLst>
                  <a:ext uri="{0D108BD9-81ED-4DB2-BD59-A6C34878D82A}">
                    <a16:rowId xmlns:a16="http://schemas.microsoft.com/office/drawing/2014/main" val="10000"/>
                  </a:ext>
                </a:extLst>
              </a:tr>
              <a:tr h="623454">
                <a:tc>
                  <a:txBody>
                    <a:bodyPr/>
                    <a:lstStyle/>
                    <a:p>
                      <a:r>
                        <a:rPr lang="en-US" dirty="0"/>
                        <a:t>Certain Man</a:t>
                      </a:r>
                    </a:p>
                  </a:txBody>
                  <a:tcPr marL="121920" marR="121920"/>
                </a:tc>
                <a:tc>
                  <a:txBody>
                    <a:bodyPr/>
                    <a:lstStyle/>
                    <a:p>
                      <a:r>
                        <a:rPr lang="en-US" dirty="0"/>
                        <a:t>All mankind</a:t>
                      </a:r>
                    </a:p>
                  </a:txBody>
                  <a:tcPr marL="121920" marR="121920"/>
                </a:tc>
                <a:tc>
                  <a:txBody>
                    <a:bodyPr/>
                    <a:lstStyle/>
                    <a:p>
                      <a:r>
                        <a:rPr lang="en-US" dirty="0"/>
                        <a:t>Me</a:t>
                      </a:r>
                    </a:p>
                  </a:txBody>
                  <a:tcPr marL="121920" marR="121920"/>
                </a:tc>
                <a:extLst>
                  <a:ext uri="{0D108BD9-81ED-4DB2-BD59-A6C34878D82A}">
                    <a16:rowId xmlns:a16="http://schemas.microsoft.com/office/drawing/2014/main" val="10001"/>
                  </a:ext>
                </a:extLst>
              </a:tr>
              <a:tr h="1389413">
                <a:tc>
                  <a:txBody>
                    <a:bodyPr/>
                    <a:lstStyle/>
                    <a:p>
                      <a:r>
                        <a:rPr lang="en-US" dirty="0"/>
                        <a:t>Jerusalem (2700</a:t>
                      </a:r>
                      <a:r>
                        <a:rPr lang="en-US" baseline="0" dirty="0"/>
                        <a:t> </a:t>
                      </a:r>
                      <a:r>
                        <a:rPr lang="en-US" dirty="0"/>
                        <a:t>ft above sea</a:t>
                      </a:r>
                      <a:r>
                        <a:rPr lang="en-US" baseline="0" dirty="0"/>
                        <a:t> level)   “Went down” to Jericho (80 ft below sea level)</a:t>
                      </a:r>
                      <a:endParaRPr lang="en-US" dirty="0"/>
                    </a:p>
                  </a:txBody>
                  <a:tcPr marL="121920" marR="121920"/>
                </a:tc>
                <a:tc>
                  <a:txBody>
                    <a:bodyPr/>
                    <a:lstStyle/>
                    <a:p>
                      <a:r>
                        <a:rPr lang="en-US" dirty="0"/>
                        <a:t>Left the premortal existence</a:t>
                      </a:r>
                    </a:p>
                    <a:p>
                      <a:r>
                        <a:rPr lang="en-US" dirty="0"/>
                        <a:t>From the presence of God</a:t>
                      </a:r>
                    </a:p>
                    <a:p>
                      <a:r>
                        <a:rPr lang="en-US" dirty="0"/>
                        <a:t>To the world</a:t>
                      </a:r>
                    </a:p>
                  </a:txBody>
                  <a:tcPr marL="121920" marR="121920"/>
                </a:tc>
                <a:tc>
                  <a:txBody>
                    <a:bodyPr/>
                    <a:lstStyle/>
                    <a:p>
                      <a:r>
                        <a:rPr lang="en-US" dirty="0"/>
                        <a:t>Spiritual death</a:t>
                      </a:r>
                    </a:p>
                  </a:txBody>
                  <a:tcPr marL="121920" marR="121920"/>
                </a:tc>
                <a:extLst>
                  <a:ext uri="{0D108BD9-81ED-4DB2-BD59-A6C34878D82A}">
                    <a16:rowId xmlns:a16="http://schemas.microsoft.com/office/drawing/2014/main" val="10002"/>
                  </a:ext>
                </a:extLst>
              </a:tr>
              <a:tr h="926276">
                <a:tc>
                  <a:txBody>
                    <a:bodyPr/>
                    <a:lstStyle/>
                    <a:p>
                      <a:r>
                        <a:rPr lang="en-US" dirty="0"/>
                        <a:t>Fell among thieves</a:t>
                      </a:r>
                    </a:p>
                  </a:txBody>
                  <a:tcPr marL="121920" marR="121920"/>
                </a:tc>
                <a:tc>
                  <a:txBody>
                    <a:bodyPr/>
                    <a:lstStyle/>
                    <a:p>
                      <a:r>
                        <a:rPr lang="en-US" dirty="0"/>
                        <a:t>A fallen state to Satan (false teachings)</a:t>
                      </a:r>
                    </a:p>
                  </a:txBody>
                  <a:tcPr marL="121920" marR="121920"/>
                </a:tc>
                <a:tc>
                  <a:txBody>
                    <a:bodyPr/>
                    <a:lstStyle/>
                    <a:p>
                      <a:r>
                        <a:rPr lang="en-US" dirty="0"/>
                        <a:t>The world and its ways</a:t>
                      </a:r>
                    </a:p>
                  </a:txBody>
                  <a:tcPr marL="121920" marR="121920"/>
                </a:tc>
                <a:extLst>
                  <a:ext uri="{0D108BD9-81ED-4DB2-BD59-A6C34878D82A}">
                    <a16:rowId xmlns:a16="http://schemas.microsoft.com/office/drawing/2014/main" val="10003"/>
                  </a:ext>
                </a:extLst>
              </a:tr>
              <a:tr h="890649">
                <a:tc>
                  <a:txBody>
                    <a:bodyPr/>
                    <a:lstStyle/>
                    <a:p>
                      <a:r>
                        <a:rPr lang="en-US" dirty="0"/>
                        <a:t>Stripped of raiment</a:t>
                      </a:r>
                    </a:p>
                  </a:txBody>
                  <a:tcPr marL="121920" marR="121920"/>
                </a:tc>
                <a:tc>
                  <a:txBody>
                    <a:bodyPr/>
                    <a:lstStyle/>
                    <a:p>
                      <a:r>
                        <a:rPr lang="en-US" dirty="0"/>
                        <a:t>The experiences of mortality</a:t>
                      </a:r>
                    </a:p>
                  </a:txBody>
                  <a:tcPr marL="121920" marR="121920"/>
                </a:tc>
                <a:tc>
                  <a:txBody>
                    <a:bodyPr/>
                    <a:lstStyle/>
                    <a:p>
                      <a:r>
                        <a:rPr lang="en-US" dirty="0"/>
                        <a:t>Sin (Human)---natural man</a:t>
                      </a:r>
                    </a:p>
                  </a:txBody>
                  <a:tcPr marL="121920" marR="121920"/>
                </a:tc>
                <a:extLst>
                  <a:ext uri="{0D108BD9-81ED-4DB2-BD59-A6C34878D82A}">
                    <a16:rowId xmlns:a16="http://schemas.microsoft.com/office/drawing/2014/main" val="10004"/>
                  </a:ext>
                </a:extLst>
              </a:tr>
              <a:tr h="1157844">
                <a:tc>
                  <a:txBody>
                    <a:bodyPr/>
                    <a:lstStyle/>
                    <a:p>
                      <a:r>
                        <a:rPr lang="en-US" dirty="0"/>
                        <a:t>Wounded</a:t>
                      </a:r>
                    </a:p>
                  </a:txBody>
                  <a:tcPr marL="121920" marR="121920"/>
                </a:tc>
                <a:tc>
                  <a:txBody>
                    <a:bodyPr/>
                    <a:lstStyle/>
                    <a:p>
                      <a:r>
                        <a:rPr lang="en-US" dirty="0"/>
                        <a:t>Subject to first death</a:t>
                      </a:r>
                    </a:p>
                    <a:p>
                      <a:r>
                        <a:rPr lang="en-US" dirty="0"/>
                        <a:t>2</a:t>
                      </a:r>
                      <a:r>
                        <a:rPr lang="en-US" baseline="30000" dirty="0"/>
                        <a:t>nd</a:t>
                      </a:r>
                      <a:r>
                        <a:rPr lang="en-US" dirty="0"/>
                        <a:t> death-a permanent separation from God</a:t>
                      </a:r>
                    </a:p>
                  </a:txBody>
                  <a:tcPr marL="121920" marR="121920"/>
                </a:tc>
                <a:tc>
                  <a:txBody>
                    <a:bodyPr/>
                    <a:lstStyle/>
                    <a:p>
                      <a:r>
                        <a:rPr lang="en-US" dirty="0"/>
                        <a:t>Sin and Vices</a:t>
                      </a:r>
                    </a:p>
                  </a:txBody>
                  <a:tcPr marL="121920" marR="121920"/>
                </a:tc>
                <a:extLst>
                  <a:ext uri="{0D108BD9-81ED-4DB2-BD59-A6C34878D82A}">
                    <a16:rowId xmlns:a16="http://schemas.microsoft.com/office/drawing/2014/main" val="10005"/>
                  </a:ext>
                </a:extLst>
              </a:tr>
              <a:tr h="1157844">
                <a:tc>
                  <a:txBody>
                    <a:bodyPr/>
                    <a:lstStyle/>
                    <a:p>
                      <a:r>
                        <a:rPr lang="en-US" dirty="0"/>
                        <a:t>Levite</a:t>
                      </a:r>
                      <a:r>
                        <a:rPr lang="en-US" baseline="0" dirty="0"/>
                        <a:t> Priest—left him</a:t>
                      </a:r>
                      <a:endParaRPr lang="en-US" dirty="0"/>
                    </a:p>
                  </a:txBody>
                  <a:tcPr marL="121920" marR="121920"/>
                </a:tc>
                <a:tc>
                  <a:txBody>
                    <a:bodyPr/>
                    <a:lstStyle/>
                    <a:p>
                      <a:r>
                        <a:rPr lang="en-US" dirty="0"/>
                        <a:t>Those with partial authority can’t save.</a:t>
                      </a:r>
                    </a:p>
                  </a:txBody>
                  <a:tcPr marL="121920" marR="121920"/>
                </a:tc>
                <a:tc>
                  <a:txBody>
                    <a:bodyPr/>
                    <a:lstStyle/>
                    <a:p>
                      <a:r>
                        <a:rPr lang="en-US" dirty="0"/>
                        <a:t>Priesthood</a:t>
                      </a:r>
                    </a:p>
                  </a:txBody>
                  <a:tcPr marL="121920" marR="121920"/>
                </a:tc>
                <a:extLst>
                  <a:ext uri="{0D108BD9-81ED-4DB2-BD59-A6C34878D82A}">
                    <a16:rowId xmlns:a16="http://schemas.microsoft.com/office/drawing/2014/main" val="10006"/>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28247" y="-1"/>
          <a:ext cx="12063753" cy="6736830"/>
        </p:xfrm>
        <a:graphic>
          <a:graphicData uri="http://schemas.openxmlformats.org/drawingml/2006/table">
            <a:tbl>
              <a:tblPr firstRow="1" bandRow="1">
                <a:tableStyleId>{5940675A-B579-460E-94D1-54222C63F5DA}</a:tableStyleId>
              </a:tblPr>
              <a:tblGrid>
                <a:gridCol w="4021251">
                  <a:extLst>
                    <a:ext uri="{9D8B030D-6E8A-4147-A177-3AD203B41FA5}">
                      <a16:colId xmlns:a16="http://schemas.microsoft.com/office/drawing/2014/main" val="20000"/>
                    </a:ext>
                  </a:extLst>
                </a:gridCol>
                <a:gridCol w="4021251">
                  <a:extLst>
                    <a:ext uri="{9D8B030D-6E8A-4147-A177-3AD203B41FA5}">
                      <a16:colId xmlns:a16="http://schemas.microsoft.com/office/drawing/2014/main" val="20001"/>
                    </a:ext>
                  </a:extLst>
                </a:gridCol>
                <a:gridCol w="4021251">
                  <a:extLst>
                    <a:ext uri="{9D8B030D-6E8A-4147-A177-3AD203B41FA5}">
                      <a16:colId xmlns:a16="http://schemas.microsoft.com/office/drawing/2014/main" val="20002"/>
                    </a:ext>
                  </a:extLst>
                </a:gridCol>
              </a:tblGrid>
              <a:tr h="634054">
                <a:tc>
                  <a:txBody>
                    <a:bodyPr/>
                    <a:lstStyle/>
                    <a:p>
                      <a:pPr algn="ctr"/>
                      <a:r>
                        <a:rPr lang="en-US" sz="2400" dirty="0"/>
                        <a:t>Parable</a:t>
                      </a:r>
                    </a:p>
                  </a:txBody>
                  <a:tcPr marL="121920" marR="121920"/>
                </a:tc>
                <a:tc>
                  <a:txBody>
                    <a:bodyPr/>
                    <a:lstStyle/>
                    <a:p>
                      <a:pPr algn="ctr"/>
                      <a:r>
                        <a:rPr lang="en-US" sz="2400" dirty="0"/>
                        <a:t>Symbolically</a:t>
                      </a:r>
                    </a:p>
                  </a:txBody>
                  <a:tcPr marL="121920" marR="121920"/>
                </a:tc>
                <a:tc>
                  <a:txBody>
                    <a:bodyPr/>
                    <a:lstStyle/>
                    <a:p>
                      <a:pPr algn="ctr"/>
                      <a:r>
                        <a:rPr lang="en-US" sz="2400" dirty="0"/>
                        <a:t>Me</a:t>
                      </a:r>
                    </a:p>
                  </a:txBody>
                  <a:tcPr marL="121920" marR="121920"/>
                </a:tc>
                <a:extLst>
                  <a:ext uri="{0D108BD9-81ED-4DB2-BD59-A6C34878D82A}">
                    <a16:rowId xmlns:a16="http://schemas.microsoft.com/office/drawing/2014/main" val="10000"/>
                  </a:ext>
                </a:extLst>
              </a:tr>
              <a:tr h="951082">
                <a:tc>
                  <a:txBody>
                    <a:bodyPr/>
                    <a:lstStyle/>
                    <a:p>
                      <a:r>
                        <a:rPr lang="en-US" dirty="0"/>
                        <a:t>Half Dead</a:t>
                      </a:r>
                    </a:p>
                  </a:txBody>
                  <a:tcPr marL="121920" marR="121920"/>
                </a:tc>
                <a:tc>
                  <a:txBody>
                    <a:bodyPr/>
                    <a:lstStyle/>
                    <a:p>
                      <a:r>
                        <a:rPr lang="en-US" dirty="0"/>
                        <a:t>Christ</a:t>
                      </a:r>
                      <a:r>
                        <a:rPr lang="en-US" baseline="0" dirty="0"/>
                        <a:t> was half divine half mortal which is the symbolism of a Samaritan</a:t>
                      </a:r>
                      <a:endParaRPr lang="en-US" dirty="0"/>
                    </a:p>
                  </a:txBody>
                  <a:tcPr marL="121920" marR="121920"/>
                </a:tc>
                <a:tc>
                  <a:txBody>
                    <a:bodyPr/>
                    <a:lstStyle/>
                    <a:p>
                      <a:r>
                        <a:rPr lang="en-US" dirty="0"/>
                        <a:t>Only Jesus can save</a:t>
                      </a:r>
                    </a:p>
                  </a:txBody>
                  <a:tcPr marL="121920" marR="121920"/>
                </a:tc>
                <a:extLst>
                  <a:ext uri="{0D108BD9-81ED-4DB2-BD59-A6C34878D82A}">
                    <a16:rowId xmlns:a16="http://schemas.microsoft.com/office/drawing/2014/main" val="10001"/>
                  </a:ext>
                </a:extLst>
              </a:tr>
              <a:tr h="1188852">
                <a:tc>
                  <a:txBody>
                    <a:bodyPr/>
                    <a:lstStyle/>
                    <a:p>
                      <a:r>
                        <a:rPr lang="en-US" dirty="0"/>
                        <a:t>Samaritan</a:t>
                      </a:r>
                    </a:p>
                  </a:txBody>
                  <a:tcPr marL="121920" marR="121920"/>
                </a:tc>
                <a:tc>
                  <a:txBody>
                    <a:bodyPr/>
                    <a:lstStyle/>
                    <a:p>
                      <a:r>
                        <a:rPr lang="en-US" dirty="0"/>
                        <a:t>Jesus—purposely look for people—pure love of Christ</a:t>
                      </a:r>
                    </a:p>
                  </a:txBody>
                  <a:tcPr marL="121920" marR="121920"/>
                </a:tc>
                <a:tc>
                  <a:txBody>
                    <a:bodyPr/>
                    <a:lstStyle/>
                    <a:p>
                      <a:r>
                        <a:rPr lang="en-US" dirty="0"/>
                        <a:t>Service and Charity towards one another. </a:t>
                      </a:r>
                    </a:p>
                  </a:txBody>
                  <a:tcPr marL="121920" marR="121920"/>
                </a:tc>
                <a:extLst>
                  <a:ext uri="{0D108BD9-81ED-4DB2-BD59-A6C34878D82A}">
                    <a16:rowId xmlns:a16="http://schemas.microsoft.com/office/drawing/2014/main" val="10002"/>
                  </a:ext>
                </a:extLst>
              </a:tr>
              <a:tr h="951082">
                <a:tc>
                  <a:txBody>
                    <a:bodyPr/>
                    <a:lstStyle/>
                    <a:p>
                      <a:r>
                        <a:rPr lang="en-US" dirty="0"/>
                        <a:t>Had Compassion on Him</a:t>
                      </a:r>
                    </a:p>
                  </a:txBody>
                  <a:tcPr marL="121920" marR="121920"/>
                </a:tc>
                <a:tc>
                  <a:txBody>
                    <a:bodyPr/>
                    <a:lstStyle/>
                    <a:p>
                      <a:r>
                        <a:rPr lang="en-US" dirty="0"/>
                        <a:t>Christ is compassionate</a:t>
                      </a:r>
                    </a:p>
                    <a:p>
                      <a:r>
                        <a:rPr lang="en-US" dirty="0"/>
                        <a:t>Greek word: </a:t>
                      </a:r>
                      <a:r>
                        <a:rPr lang="en-US" dirty="0" err="1"/>
                        <a:t>Charis</a:t>
                      </a:r>
                      <a:r>
                        <a:rPr lang="en-US" dirty="0"/>
                        <a:t>---means Grace. Pure love</a:t>
                      </a:r>
                      <a:r>
                        <a:rPr lang="en-US" baseline="0" dirty="0"/>
                        <a:t> of Christ</a:t>
                      </a:r>
                      <a:endParaRPr lang="en-US" dirty="0"/>
                    </a:p>
                  </a:txBody>
                  <a:tcPr marL="121920" marR="121920"/>
                </a:tc>
                <a:tc>
                  <a:txBody>
                    <a:bodyPr/>
                    <a:lstStyle/>
                    <a:p>
                      <a:r>
                        <a:rPr lang="en-US" dirty="0"/>
                        <a:t>The action we take towards one another.</a:t>
                      </a:r>
                    </a:p>
                  </a:txBody>
                  <a:tcPr marL="121920" marR="121920"/>
                </a:tc>
                <a:extLst>
                  <a:ext uri="{0D108BD9-81ED-4DB2-BD59-A6C34878D82A}">
                    <a16:rowId xmlns:a16="http://schemas.microsoft.com/office/drawing/2014/main" val="10003"/>
                  </a:ext>
                </a:extLst>
              </a:tr>
              <a:tr h="951082">
                <a:tc>
                  <a:txBody>
                    <a:bodyPr/>
                    <a:lstStyle/>
                    <a:p>
                      <a:r>
                        <a:rPr lang="en-US" dirty="0"/>
                        <a:t>Bind Wounds</a:t>
                      </a:r>
                    </a:p>
                  </a:txBody>
                  <a:tcPr marL="121920" marR="121920"/>
                </a:tc>
                <a:tc>
                  <a:txBody>
                    <a:bodyPr/>
                    <a:lstStyle/>
                    <a:p>
                      <a:r>
                        <a:rPr lang="en-US" dirty="0"/>
                        <a:t>Jesus</a:t>
                      </a:r>
                      <a:r>
                        <a:rPr lang="en-US" baseline="0" dirty="0"/>
                        <a:t> Helps those in need. Binds him with covenants</a:t>
                      </a:r>
                      <a:endParaRPr lang="en-US" dirty="0"/>
                    </a:p>
                  </a:txBody>
                  <a:tcPr marL="121920" marR="121920"/>
                </a:tc>
                <a:tc>
                  <a:txBody>
                    <a:bodyPr/>
                    <a:lstStyle/>
                    <a:p>
                      <a:r>
                        <a:rPr lang="en-US" dirty="0"/>
                        <a:t>Knowing when to ask for help. Putting a band-aid on symbolically</a:t>
                      </a:r>
                    </a:p>
                  </a:txBody>
                  <a:tcPr marL="121920" marR="121920"/>
                </a:tc>
                <a:extLst>
                  <a:ext uri="{0D108BD9-81ED-4DB2-BD59-A6C34878D82A}">
                    <a16:rowId xmlns:a16="http://schemas.microsoft.com/office/drawing/2014/main" val="10004"/>
                  </a:ext>
                </a:extLst>
              </a:tr>
              <a:tr h="1030339">
                <a:tc>
                  <a:txBody>
                    <a:bodyPr/>
                    <a:lstStyle/>
                    <a:p>
                      <a:r>
                        <a:rPr lang="en-US" dirty="0"/>
                        <a:t>Pours oil</a:t>
                      </a:r>
                    </a:p>
                  </a:txBody>
                  <a:tcPr marL="121920" marR="121920"/>
                </a:tc>
                <a:tc>
                  <a:txBody>
                    <a:bodyPr/>
                    <a:lstStyle/>
                    <a:p>
                      <a:r>
                        <a:rPr lang="en-US" dirty="0"/>
                        <a:t>The healing of the Holy Ghost</a:t>
                      </a:r>
                      <a:r>
                        <a:rPr lang="en-US" baseline="0" dirty="0"/>
                        <a:t> with Peace and Knowledge</a:t>
                      </a:r>
                      <a:endParaRPr lang="en-US" dirty="0"/>
                    </a:p>
                  </a:txBody>
                  <a:tcPr marL="121920" marR="121920"/>
                </a:tc>
                <a:tc>
                  <a:txBody>
                    <a:bodyPr/>
                    <a:lstStyle/>
                    <a:p>
                      <a:r>
                        <a:rPr lang="en-US" dirty="0"/>
                        <a:t>Olive oil used</a:t>
                      </a:r>
                      <a:r>
                        <a:rPr lang="en-US" baseline="0" dirty="0"/>
                        <a:t> in anointing, with worthiness</a:t>
                      </a:r>
                      <a:endParaRPr lang="en-US" dirty="0"/>
                    </a:p>
                  </a:txBody>
                  <a:tcPr marL="121920" marR="121920"/>
                </a:tc>
                <a:extLst>
                  <a:ext uri="{0D108BD9-81ED-4DB2-BD59-A6C34878D82A}">
                    <a16:rowId xmlns:a16="http://schemas.microsoft.com/office/drawing/2014/main" val="10005"/>
                  </a:ext>
                </a:extLst>
              </a:tr>
              <a:tr h="1030339">
                <a:tc>
                  <a:txBody>
                    <a:bodyPr/>
                    <a:lstStyle/>
                    <a:p>
                      <a:r>
                        <a:rPr lang="en-US" dirty="0"/>
                        <a:t>Pours wine</a:t>
                      </a:r>
                    </a:p>
                  </a:txBody>
                  <a:tcPr marL="121920" marR="121920"/>
                </a:tc>
                <a:tc>
                  <a:txBody>
                    <a:bodyPr/>
                    <a:lstStyle/>
                    <a:p>
                      <a:r>
                        <a:rPr lang="en-US" dirty="0"/>
                        <a:t>The Atonement, representing His</a:t>
                      </a:r>
                      <a:r>
                        <a:rPr lang="en-US" baseline="0" dirty="0"/>
                        <a:t> Blood</a:t>
                      </a:r>
                      <a:endParaRPr lang="en-US" dirty="0"/>
                    </a:p>
                  </a:txBody>
                  <a:tcPr marL="121920" marR="121920"/>
                </a:tc>
                <a:tc>
                  <a:txBody>
                    <a:bodyPr/>
                    <a:lstStyle/>
                    <a:p>
                      <a:r>
                        <a:rPr lang="en-US" dirty="0"/>
                        <a:t>It may sting at first but then it heals</a:t>
                      </a:r>
                    </a:p>
                  </a:txBody>
                  <a:tcPr marL="121920" marR="121920"/>
                </a:tc>
                <a:extLst>
                  <a:ext uri="{0D108BD9-81ED-4DB2-BD59-A6C34878D82A}">
                    <a16:rowId xmlns:a16="http://schemas.microsoft.com/office/drawing/2014/main" val="10006"/>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 y="2"/>
          <a:ext cx="12172011" cy="6744089"/>
        </p:xfrm>
        <a:graphic>
          <a:graphicData uri="http://schemas.openxmlformats.org/drawingml/2006/table">
            <a:tbl>
              <a:tblPr firstRow="1" bandRow="1">
                <a:tableStyleId>{5940675A-B579-460E-94D1-54222C63F5DA}</a:tableStyleId>
              </a:tblPr>
              <a:tblGrid>
                <a:gridCol w="4057337">
                  <a:extLst>
                    <a:ext uri="{9D8B030D-6E8A-4147-A177-3AD203B41FA5}">
                      <a16:colId xmlns:a16="http://schemas.microsoft.com/office/drawing/2014/main" val="20000"/>
                    </a:ext>
                  </a:extLst>
                </a:gridCol>
                <a:gridCol w="4057337">
                  <a:extLst>
                    <a:ext uri="{9D8B030D-6E8A-4147-A177-3AD203B41FA5}">
                      <a16:colId xmlns:a16="http://schemas.microsoft.com/office/drawing/2014/main" val="20001"/>
                    </a:ext>
                  </a:extLst>
                </a:gridCol>
                <a:gridCol w="4057337">
                  <a:extLst>
                    <a:ext uri="{9D8B030D-6E8A-4147-A177-3AD203B41FA5}">
                      <a16:colId xmlns:a16="http://schemas.microsoft.com/office/drawing/2014/main" val="20002"/>
                    </a:ext>
                  </a:extLst>
                </a:gridCol>
              </a:tblGrid>
              <a:tr h="529922">
                <a:tc>
                  <a:txBody>
                    <a:bodyPr/>
                    <a:lstStyle/>
                    <a:p>
                      <a:pPr algn="ctr"/>
                      <a:r>
                        <a:rPr lang="en-US" sz="2400" dirty="0"/>
                        <a:t>Parable</a:t>
                      </a:r>
                    </a:p>
                  </a:txBody>
                  <a:tcPr marL="110836" marR="110836" marT="41564" marB="41564"/>
                </a:tc>
                <a:tc>
                  <a:txBody>
                    <a:bodyPr/>
                    <a:lstStyle/>
                    <a:p>
                      <a:pPr algn="ctr"/>
                      <a:r>
                        <a:rPr lang="en-US" sz="2400" dirty="0"/>
                        <a:t>Symbolically</a:t>
                      </a:r>
                    </a:p>
                  </a:txBody>
                  <a:tcPr marL="110836" marR="110836" marT="41564" marB="41564"/>
                </a:tc>
                <a:tc>
                  <a:txBody>
                    <a:bodyPr/>
                    <a:lstStyle/>
                    <a:p>
                      <a:pPr algn="ctr"/>
                      <a:r>
                        <a:rPr lang="en-US" sz="2400" dirty="0"/>
                        <a:t>Me</a:t>
                      </a:r>
                    </a:p>
                  </a:txBody>
                  <a:tcPr marL="110836" marR="110836" marT="41564" marB="41564"/>
                </a:tc>
                <a:extLst>
                  <a:ext uri="{0D108BD9-81ED-4DB2-BD59-A6C34878D82A}">
                    <a16:rowId xmlns:a16="http://schemas.microsoft.com/office/drawing/2014/main" val="10000"/>
                  </a:ext>
                </a:extLst>
              </a:tr>
              <a:tr h="1074562">
                <a:tc>
                  <a:txBody>
                    <a:bodyPr/>
                    <a:lstStyle/>
                    <a:p>
                      <a:r>
                        <a:rPr lang="en-US" sz="1600" dirty="0"/>
                        <a:t>Set on Beast</a:t>
                      </a:r>
                    </a:p>
                  </a:txBody>
                  <a:tcPr marL="110836" marR="110836" marT="41564" marB="41564"/>
                </a:tc>
                <a:tc>
                  <a:txBody>
                    <a:bodyPr/>
                    <a:lstStyle/>
                    <a:p>
                      <a:r>
                        <a:rPr lang="en-US" sz="1600" baseline="0" dirty="0"/>
                        <a:t>Donkey is the symbol of “Peace” When one road in on a donkey it was in Peace, when one rode in on a horse it meant “War”</a:t>
                      </a:r>
                      <a:endParaRPr lang="en-US" sz="1600" dirty="0"/>
                    </a:p>
                  </a:txBody>
                  <a:tcPr marL="110836" marR="110836" marT="41564" marB="41564"/>
                </a:tc>
                <a:tc>
                  <a:txBody>
                    <a:bodyPr/>
                    <a:lstStyle/>
                    <a:p>
                      <a:r>
                        <a:rPr lang="en-US" sz="1600" dirty="0"/>
                        <a:t>What animal do we ride in</a:t>
                      </a:r>
                      <a:r>
                        <a:rPr lang="en-US" sz="1600" baseline="0" dirty="0"/>
                        <a:t> on? </a:t>
                      </a:r>
                      <a:endParaRPr lang="en-US" sz="1600" dirty="0"/>
                    </a:p>
                  </a:txBody>
                  <a:tcPr marL="110836" marR="110836" marT="41564" marB="41564"/>
                </a:tc>
                <a:extLst>
                  <a:ext uri="{0D108BD9-81ED-4DB2-BD59-A6C34878D82A}">
                    <a16:rowId xmlns:a16="http://schemas.microsoft.com/office/drawing/2014/main" val="10001"/>
                  </a:ext>
                </a:extLst>
              </a:tr>
              <a:tr h="1343439">
                <a:tc>
                  <a:txBody>
                    <a:bodyPr/>
                    <a:lstStyle/>
                    <a:p>
                      <a:r>
                        <a:rPr lang="en-US" sz="1600" dirty="0"/>
                        <a:t>Took him to the Inn</a:t>
                      </a:r>
                    </a:p>
                  </a:txBody>
                  <a:tcPr marL="110836" marR="110836" marT="41564" marB="41564"/>
                </a:tc>
                <a:tc>
                  <a:txBody>
                    <a:bodyPr/>
                    <a:lstStyle/>
                    <a:p>
                      <a:r>
                        <a:rPr lang="en-US" sz="1600" dirty="0"/>
                        <a:t>Church,</a:t>
                      </a:r>
                      <a:r>
                        <a:rPr lang="en-US" sz="1600" baseline="0" dirty="0"/>
                        <a:t> where he will be taken care of. Leaving him there in Good hands</a:t>
                      </a:r>
                      <a:endParaRPr lang="en-US" sz="1600" dirty="0"/>
                    </a:p>
                  </a:txBody>
                  <a:tcPr marL="110836" marR="110836" marT="41564" marB="41564"/>
                </a:tc>
                <a:tc>
                  <a:txBody>
                    <a:bodyPr/>
                    <a:lstStyle/>
                    <a:p>
                      <a:r>
                        <a:rPr lang="en-US" sz="1600" dirty="0"/>
                        <a:t>Spiritually</a:t>
                      </a:r>
                      <a:r>
                        <a:rPr lang="en-US" sz="1600" baseline="0" dirty="0"/>
                        <a:t> weak we go to church and take the sacrament. Souls who are wafting to be repaired. A place to get healed. Physically weak we go to the Hospital.</a:t>
                      </a:r>
                      <a:endParaRPr lang="en-US" sz="1600" dirty="0"/>
                    </a:p>
                  </a:txBody>
                  <a:tcPr marL="110836" marR="110836" marT="41564" marB="41564"/>
                </a:tc>
                <a:extLst>
                  <a:ext uri="{0D108BD9-81ED-4DB2-BD59-A6C34878D82A}">
                    <a16:rowId xmlns:a16="http://schemas.microsoft.com/office/drawing/2014/main" val="10002"/>
                  </a:ext>
                </a:extLst>
              </a:tr>
              <a:tr h="794884">
                <a:tc>
                  <a:txBody>
                    <a:bodyPr/>
                    <a:lstStyle/>
                    <a:p>
                      <a:r>
                        <a:rPr lang="en-US" sz="1600" dirty="0"/>
                        <a:t>The Innkeeper</a:t>
                      </a:r>
                    </a:p>
                  </a:txBody>
                  <a:tcPr marL="110836" marR="110836" marT="41564" marB="41564"/>
                </a:tc>
                <a:tc>
                  <a:txBody>
                    <a:bodyPr/>
                    <a:lstStyle/>
                    <a:p>
                      <a:r>
                        <a:rPr lang="en-US" sz="1600" dirty="0"/>
                        <a:t>Agents of Christ, one to help bring back into the fold. Church leaders.</a:t>
                      </a:r>
                    </a:p>
                  </a:txBody>
                  <a:tcPr marL="110836" marR="110836" marT="41564" marB="41564"/>
                </a:tc>
                <a:tc>
                  <a:txBody>
                    <a:bodyPr/>
                    <a:lstStyle/>
                    <a:p>
                      <a:r>
                        <a:rPr lang="en-US" sz="1600" dirty="0"/>
                        <a:t>Prophets, bishops, Priesthood holders, teachers, etc. </a:t>
                      </a:r>
                    </a:p>
                  </a:txBody>
                  <a:tcPr marL="110836" marR="110836" marT="41564" marB="41564"/>
                </a:tc>
                <a:extLst>
                  <a:ext uri="{0D108BD9-81ED-4DB2-BD59-A6C34878D82A}">
                    <a16:rowId xmlns:a16="http://schemas.microsoft.com/office/drawing/2014/main" val="10003"/>
                  </a:ext>
                </a:extLst>
              </a:tr>
              <a:tr h="823569">
                <a:tc>
                  <a:txBody>
                    <a:bodyPr/>
                    <a:lstStyle/>
                    <a:p>
                      <a:r>
                        <a:rPr lang="en-US" sz="1600" dirty="0"/>
                        <a:t>On the morrow.</a:t>
                      </a:r>
                    </a:p>
                    <a:p>
                      <a:r>
                        <a:rPr lang="en-US" sz="1600" dirty="0"/>
                        <a:t>Paid what he owed</a:t>
                      </a:r>
                    </a:p>
                  </a:txBody>
                  <a:tcPr marL="110836" marR="110836" marT="41564" marB="41564"/>
                </a:tc>
                <a:tc>
                  <a:txBody>
                    <a:bodyPr/>
                    <a:lstStyle/>
                    <a:p>
                      <a:r>
                        <a:rPr lang="en-US" sz="1600" dirty="0"/>
                        <a:t>Born again.</a:t>
                      </a:r>
                    </a:p>
                    <a:p>
                      <a:r>
                        <a:rPr lang="en-US" sz="1600" dirty="0"/>
                        <a:t>Covering</a:t>
                      </a:r>
                      <a:r>
                        <a:rPr lang="en-US" sz="1600" baseline="0" dirty="0"/>
                        <a:t> all the cost, a reward , an eternal round</a:t>
                      </a:r>
                      <a:endParaRPr lang="en-US" sz="1600" dirty="0"/>
                    </a:p>
                  </a:txBody>
                  <a:tcPr marL="110836" marR="110836" marT="41564" marB="41564"/>
                </a:tc>
                <a:tc>
                  <a:txBody>
                    <a:bodyPr/>
                    <a:lstStyle/>
                    <a:p>
                      <a:r>
                        <a:rPr lang="en-US" sz="1600" dirty="0"/>
                        <a:t>Repentance and the Atonement</a:t>
                      </a:r>
                    </a:p>
                    <a:p>
                      <a:r>
                        <a:rPr lang="en-US" sz="1600" dirty="0"/>
                        <a:t>He will rescue us in our sins</a:t>
                      </a:r>
                    </a:p>
                  </a:txBody>
                  <a:tcPr marL="110836" marR="110836" marT="41564" marB="41564"/>
                </a:tc>
                <a:extLst>
                  <a:ext uri="{0D108BD9-81ED-4DB2-BD59-A6C34878D82A}">
                    <a16:rowId xmlns:a16="http://schemas.microsoft.com/office/drawing/2014/main" val="10004"/>
                  </a:ext>
                </a:extLst>
              </a:tr>
              <a:tr h="861123">
                <a:tc>
                  <a:txBody>
                    <a:bodyPr/>
                    <a:lstStyle/>
                    <a:p>
                      <a:r>
                        <a:rPr lang="en-US" sz="1600" dirty="0"/>
                        <a:t>When I come again</a:t>
                      </a:r>
                    </a:p>
                  </a:txBody>
                  <a:tcPr marL="110836" marR="110836" marT="41564" marB="41564"/>
                </a:tc>
                <a:tc>
                  <a:txBody>
                    <a:bodyPr/>
                    <a:lstStyle/>
                    <a:p>
                      <a:r>
                        <a:rPr lang="en-US" sz="1600" dirty="0"/>
                        <a:t>The Second</a:t>
                      </a:r>
                      <a:r>
                        <a:rPr lang="en-US" sz="1600" baseline="0" dirty="0"/>
                        <a:t> Coming</a:t>
                      </a:r>
                      <a:endParaRPr lang="en-US" sz="1600" dirty="0"/>
                    </a:p>
                    <a:p>
                      <a:endParaRPr lang="en-US" sz="1600" dirty="0"/>
                    </a:p>
                  </a:txBody>
                  <a:tcPr marL="110836" marR="110836" marT="41564" marB="41564"/>
                </a:tc>
                <a:tc>
                  <a:txBody>
                    <a:bodyPr/>
                    <a:lstStyle/>
                    <a:p>
                      <a:r>
                        <a:rPr lang="en-US" sz="1600" dirty="0"/>
                        <a:t>Christ</a:t>
                      </a:r>
                      <a:r>
                        <a:rPr lang="en-US" sz="1600" baseline="0" dirty="0"/>
                        <a:t> will come again to live on the earth. The Millennium</a:t>
                      </a:r>
                      <a:endParaRPr lang="en-US" sz="1600" dirty="0"/>
                    </a:p>
                  </a:txBody>
                  <a:tcPr marL="110836" marR="110836" marT="41564" marB="41564"/>
                </a:tc>
                <a:extLst>
                  <a:ext uri="{0D108BD9-81ED-4DB2-BD59-A6C34878D82A}">
                    <a16:rowId xmlns:a16="http://schemas.microsoft.com/office/drawing/2014/main" val="10005"/>
                  </a:ext>
                </a:extLst>
              </a:tr>
              <a:tr h="1316590">
                <a:tc>
                  <a:txBody>
                    <a:bodyPr/>
                    <a:lstStyle/>
                    <a:p>
                      <a:r>
                        <a:rPr lang="en-US" sz="1600" dirty="0"/>
                        <a:t>Repay</a:t>
                      </a:r>
                    </a:p>
                  </a:txBody>
                  <a:tcPr marL="110836" marR="110836" marT="41564" marB="41564"/>
                </a:tc>
                <a:tc>
                  <a:txBody>
                    <a:bodyPr/>
                    <a:lstStyle/>
                    <a:p>
                      <a:r>
                        <a:rPr lang="en-US" sz="1600" dirty="0"/>
                        <a:t>Christ</a:t>
                      </a:r>
                      <a:r>
                        <a:rPr lang="en-US" sz="1600" baseline="0" dirty="0"/>
                        <a:t> covers all costs through the Atonement and rewards well</a:t>
                      </a:r>
                      <a:endParaRPr lang="en-US" sz="1600" dirty="0"/>
                    </a:p>
                  </a:txBody>
                  <a:tcPr marL="110836" marR="110836" marT="41564" marB="41564"/>
                </a:tc>
                <a:tc>
                  <a:txBody>
                    <a:bodyPr/>
                    <a:lstStyle/>
                    <a:p>
                      <a:r>
                        <a:rPr lang="en-US" sz="1600" dirty="0"/>
                        <a:t>Repentance</a:t>
                      </a:r>
                      <a:r>
                        <a:rPr lang="en-US" sz="1600" baseline="0" dirty="0"/>
                        <a:t> will bring you back to the arms of Heavenly Father, for Christ has paid that through the Atonement. All may receive forgiveness. </a:t>
                      </a:r>
                      <a:endParaRPr lang="en-US" sz="1600" dirty="0"/>
                    </a:p>
                  </a:txBody>
                  <a:tcPr marL="110836" marR="110836" marT="41564" marB="41564"/>
                </a:tc>
                <a:extLst>
                  <a:ext uri="{0D108BD9-81ED-4DB2-BD59-A6C34878D82A}">
                    <a16:rowId xmlns:a16="http://schemas.microsoft.com/office/drawing/2014/main" val="10006"/>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5" name="TextBox 4"/>
          <p:cNvSpPr txBox="1"/>
          <p:nvPr/>
        </p:nvSpPr>
        <p:spPr>
          <a:xfrm>
            <a:off x="0" y="6550223"/>
            <a:ext cx="5246255" cy="307777"/>
          </a:xfrm>
          <a:prstGeom prst="rect">
            <a:avLst/>
          </a:prstGeom>
          <a:noFill/>
        </p:spPr>
        <p:txBody>
          <a:bodyPr wrap="square" rtlCol="0">
            <a:spAutoFit/>
          </a:bodyPr>
          <a:lstStyle/>
          <a:p>
            <a:r>
              <a:rPr lang="en-US" sz="1400" dirty="0">
                <a:solidFill>
                  <a:schemeClr val="bg1"/>
                </a:solidFill>
              </a:rPr>
              <a:t>Luke 10:1-16; D&amp;C 107:97; D&amp;C 84;111; D&amp;C 124:137</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ok Antiqua" pitchFamily="18" charset="0"/>
              </a:rPr>
              <a:t>Modern Day Seventy</a:t>
            </a:r>
          </a:p>
        </p:txBody>
      </p:sp>
      <p:sp>
        <p:nvSpPr>
          <p:cNvPr id="7" name="Rectangle 6"/>
          <p:cNvSpPr/>
          <p:nvPr/>
        </p:nvSpPr>
        <p:spPr>
          <a:xfrm>
            <a:off x="175925" y="1513749"/>
            <a:ext cx="2890982" cy="1938992"/>
          </a:xfrm>
          <a:prstGeom prst="rect">
            <a:avLst/>
          </a:prstGeom>
        </p:spPr>
        <p:txBody>
          <a:bodyPr wrap="square">
            <a:spAutoFit/>
          </a:bodyPr>
          <a:lstStyle/>
          <a:p>
            <a:r>
              <a:rPr lang="en-US" sz="2000" dirty="0">
                <a:solidFill>
                  <a:schemeClr val="bg1"/>
                </a:solidFill>
              </a:rPr>
              <a:t>Because modern Apostles cannot go everywhere they are needed, they assign members of the Seventy to minister in their stead.</a:t>
            </a:r>
          </a:p>
        </p:txBody>
      </p:sp>
      <p:sp>
        <p:nvSpPr>
          <p:cNvPr id="8" name="Rectangle 7"/>
          <p:cNvSpPr/>
          <p:nvPr/>
        </p:nvSpPr>
        <p:spPr>
          <a:xfrm>
            <a:off x="8696308" y="1509836"/>
            <a:ext cx="3066472" cy="2585323"/>
          </a:xfrm>
          <a:prstGeom prst="rect">
            <a:avLst/>
          </a:prstGeom>
        </p:spPr>
        <p:txBody>
          <a:bodyPr wrap="square">
            <a:spAutoFit/>
          </a:bodyPr>
          <a:lstStyle/>
          <a:p>
            <a:r>
              <a:rPr lang="en-US" dirty="0">
                <a:solidFill>
                  <a:schemeClr val="bg1"/>
                </a:solidFill>
              </a:rPr>
              <a:t>“Each of the Seventy has had conferred upon him the apostolic authority. … The Seventy go where the Twelve, limited by their number, cannot. Seventies are scattered across the world, as they were in the early days of the Church.”</a:t>
            </a:r>
          </a:p>
        </p:txBody>
      </p:sp>
      <p:sp>
        <p:nvSpPr>
          <p:cNvPr id="10" name="Rectangle 9"/>
          <p:cNvSpPr/>
          <p:nvPr/>
        </p:nvSpPr>
        <p:spPr>
          <a:xfrm>
            <a:off x="348918" y="4913864"/>
            <a:ext cx="6096000" cy="1015663"/>
          </a:xfrm>
          <a:prstGeom prst="rect">
            <a:avLst/>
          </a:prstGeom>
        </p:spPr>
        <p:txBody>
          <a:bodyPr>
            <a:spAutoFit/>
          </a:bodyPr>
          <a:lstStyle/>
          <a:p>
            <a:r>
              <a:rPr lang="en-US" sz="2000" dirty="0">
                <a:solidFill>
                  <a:schemeClr val="bg1"/>
                </a:solidFill>
              </a:rPr>
              <a:t>The Seventy today are called to be “traveling ministers”, while deacons and teachers and elders are appointed to be “standing ministers unto the church.”</a:t>
            </a:r>
          </a:p>
        </p:txBody>
      </p:sp>
      <p:sp>
        <p:nvSpPr>
          <p:cNvPr id="11" name="TextBox 10"/>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(1,2)</a:t>
            </a:r>
          </a:p>
        </p:txBody>
      </p:sp>
      <p:pic>
        <p:nvPicPr>
          <p:cNvPr id="12" name="Picture 11" descr="bruce R. McConkie.jpg"/>
          <p:cNvPicPr>
            <a:picLocks noChangeAspect="1"/>
          </p:cNvPicPr>
          <p:nvPr/>
        </p:nvPicPr>
        <p:blipFill>
          <a:blip r:embed="rId3" cstate="print"/>
          <a:stretch>
            <a:fillRect/>
          </a:stretch>
        </p:blipFill>
        <p:spPr>
          <a:xfrm>
            <a:off x="11092873" y="185304"/>
            <a:ext cx="831271" cy="1160316"/>
          </a:xfrm>
          <a:prstGeom prst="rect">
            <a:avLst/>
          </a:prstGeom>
        </p:spPr>
      </p:pic>
      <p:grpSp>
        <p:nvGrpSpPr>
          <p:cNvPr id="9" name="Group 8">
            <a:extLst>
              <a:ext uri="{FF2B5EF4-FFF2-40B4-BE49-F238E27FC236}">
                <a16:creationId xmlns:a16="http://schemas.microsoft.com/office/drawing/2014/main" id="{F1D7BEE1-109B-48DB-8D2C-9726818458DA}"/>
              </a:ext>
            </a:extLst>
          </p:cNvPr>
          <p:cNvGrpSpPr/>
          <p:nvPr/>
        </p:nvGrpSpPr>
        <p:grpSpPr>
          <a:xfrm>
            <a:off x="3077663" y="1015663"/>
            <a:ext cx="5594858" cy="3151597"/>
            <a:chOff x="3809388" y="1226522"/>
            <a:chExt cx="4457700" cy="2511033"/>
          </a:xfrm>
        </p:grpSpPr>
        <p:pic>
          <p:nvPicPr>
            <p:cNvPr id="2" name="Picture 2" descr="Image result for general authority 2019">
              <a:extLst>
                <a:ext uri="{FF2B5EF4-FFF2-40B4-BE49-F238E27FC236}">
                  <a16:creationId xmlns:a16="http://schemas.microsoft.com/office/drawing/2014/main" id="{8840FD7A-8E42-452F-82AC-56DD7BA9F6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b="13539"/>
            <a:stretch/>
          </p:blipFill>
          <p:spPr bwMode="auto">
            <a:xfrm>
              <a:off x="3809388" y="1226522"/>
              <a:ext cx="4457700" cy="25005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0385E63-00E2-4BFE-8D57-BE3756A57C34}"/>
                </a:ext>
              </a:extLst>
            </p:cNvPr>
            <p:cNvSpPr/>
            <p:nvPr/>
          </p:nvSpPr>
          <p:spPr>
            <a:xfrm>
              <a:off x="6444918" y="3330341"/>
              <a:ext cx="1226417" cy="407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7517511" y="4103398"/>
            <a:ext cx="3289208" cy="2390250"/>
            <a:chOff x="384206" y="4158361"/>
            <a:chExt cx="3289208" cy="2390250"/>
          </a:xfrm>
        </p:grpSpPr>
        <p:grpSp>
          <p:nvGrpSpPr>
            <p:cNvPr id="14" name="Group 17"/>
            <p:cNvGrpSpPr/>
            <p:nvPr/>
          </p:nvGrpSpPr>
          <p:grpSpPr>
            <a:xfrm>
              <a:off x="384206" y="4158361"/>
              <a:ext cx="3289208" cy="2390250"/>
              <a:chOff x="609599" y="833642"/>
              <a:chExt cx="7941747" cy="5771225"/>
            </a:xfrm>
          </p:grpSpPr>
          <p:grpSp>
            <p:nvGrpSpPr>
              <p:cNvPr id="16" name="Group 14"/>
              <p:cNvGrpSpPr/>
              <p:nvPr/>
            </p:nvGrpSpPr>
            <p:grpSpPr>
              <a:xfrm rot="10800000">
                <a:off x="7696200" y="5257800"/>
                <a:ext cx="621450" cy="1347067"/>
                <a:chOff x="7010400" y="381000"/>
                <a:chExt cx="762000" cy="2033666"/>
              </a:xfrm>
            </p:grpSpPr>
            <p:sp>
              <p:nvSpPr>
                <p:cNvPr id="29" name="Rounded Rectangle 2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1"/>
              <p:cNvGrpSpPr/>
              <p:nvPr/>
            </p:nvGrpSpPr>
            <p:grpSpPr>
              <a:xfrm rot="10800000">
                <a:off x="939238" y="4923502"/>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3"/>
              <p:cNvGrpSpPr/>
              <p:nvPr/>
            </p:nvGrpSpPr>
            <p:grpSpPr>
              <a:xfrm>
                <a:off x="899460" y="833642"/>
                <a:ext cx="621450" cy="986197"/>
                <a:chOff x="7031201" y="834275"/>
                <a:chExt cx="762000" cy="1488861"/>
              </a:xfrm>
            </p:grpSpPr>
            <p:sp>
              <p:nvSpPr>
                <p:cNvPr id="25" name="Rounded Rectangle 24"/>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4"/>
              <p:cNvGrpSpPr/>
              <p:nvPr/>
            </p:nvGrpSpPr>
            <p:grpSpPr>
              <a:xfrm>
                <a:off x="7646520" y="1148254"/>
                <a:ext cx="621450" cy="1017899"/>
                <a:chOff x="7087348" y="824753"/>
                <a:chExt cx="762000" cy="1536722"/>
              </a:xfrm>
            </p:grpSpPr>
            <p:sp>
              <p:nvSpPr>
                <p:cNvPr id="23" name="Rounded Rectangle 22"/>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Rectangle 14"/>
            <p:cNvSpPr/>
            <p:nvPr/>
          </p:nvSpPr>
          <p:spPr>
            <a:xfrm>
              <a:off x="811771" y="4769517"/>
              <a:ext cx="2437759" cy="1077218"/>
            </a:xfrm>
            <a:prstGeom prst="rect">
              <a:avLst/>
            </a:prstGeom>
          </p:spPr>
          <p:txBody>
            <a:bodyPr wrap="square">
              <a:spAutoFit/>
            </a:bodyPr>
            <a:lstStyle/>
            <a:p>
              <a:pPr algn="ctr"/>
              <a:r>
                <a:rPr lang="en-US" sz="1600" b="1" dirty="0"/>
                <a:t>The Lord calls laborers in addition to the Apostles to represent Him and to assist Him in His work</a:t>
              </a:r>
              <a:endParaRPr lang="en-US" sz="1600" dirty="0"/>
            </a:p>
          </p:txBody>
        </p:sp>
      </p:grpSp>
    </p:spTree>
    <p:extLst>
      <p:ext uri="{BB962C8B-B14F-4D97-AF65-F5344CB8AC3E}">
        <p14:creationId xmlns:p14="http://schemas.microsoft.com/office/powerpoint/2010/main" val="171003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outVertical)">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ok Antiqua" pitchFamily="18" charset="0"/>
              </a:rPr>
              <a:t>The Need For Laborers</a:t>
            </a:r>
          </a:p>
        </p:txBody>
      </p:sp>
      <p:sp>
        <p:nvSpPr>
          <p:cNvPr id="7" name="Rectangle 6"/>
          <p:cNvSpPr/>
          <p:nvPr/>
        </p:nvSpPr>
        <p:spPr>
          <a:xfrm>
            <a:off x="6497617" y="975867"/>
            <a:ext cx="4238513" cy="3785652"/>
          </a:xfrm>
          <a:prstGeom prst="rect">
            <a:avLst/>
          </a:prstGeom>
        </p:spPr>
        <p:txBody>
          <a:bodyPr wrap="square">
            <a:spAutoFit/>
          </a:bodyPr>
          <a:lstStyle/>
          <a:p>
            <a:pPr fontAlgn="base"/>
            <a:r>
              <a:rPr lang="en-US" sz="2400" dirty="0">
                <a:solidFill>
                  <a:schemeClr val="bg1"/>
                </a:solidFill>
              </a:rPr>
              <a:t>“I repeat what prophets have long taught—that every worthy, able young man should prepare to serve a mission. Missionary service is a priesthood duty—an obligation the Lord expects of us who have been given so very much. Young men, I admonish you to prepare for service as a missionary. …</a:t>
            </a:r>
          </a:p>
        </p:txBody>
      </p:sp>
      <p:sp>
        <p:nvSpPr>
          <p:cNvPr id="11" name="TextBox 10"/>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(3)</a:t>
            </a:r>
          </a:p>
        </p:txBody>
      </p:sp>
      <p:pic>
        <p:nvPicPr>
          <p:cNvPr id="31" name="Picture 30" descr="President monson1.jpg"/>
          <p:cNvPicPr>
            <a:picLocks noChangeAspect="1"/>
          </p:cNvPicPr>
          <p:nvPr/>
        </p:nvPicPr>
        <p:blipFill>
          <a:blip r:embed="rId3" cstate="print"/>
          <a:stretch>
            <a:fillRect/>
          </a:stretch>
        </p:blipFill>
        <p:spPr>
          <a:xfrm>
            <a:off x="9133243" y="4735550"/>
            <a:ext cx="1192810" cy="1580322"/>
          </a:xfrm>
          <a:prstGeom prst="rect">
            <a:avLst/>
          </a:prstGeom>
        </p:spPr>
      </p:pic>
      <p:pic>
        <p:nvPicPr>
          <p:cNvPr id="19458" name="Picture 2" descr="Image result for lds missionaries"/>
          <p:cNvPicPr>
            <a:picLocks noChangeAspect="1" noChangeArrowheads="1"/>
          </p:cNvPicPr>
          <p:nvPr/>
        </p:nvPicPr>
        <p:blipFill>
          <a:blip r:embed="rId4" cstate="print"/>
          <a:srcRect/>
          <a:stretch>
            <a:fillRect/>
          </a:stretch>
        </p:blipFill>
        <p:spPr bwMode="auto">
          <a:xfrm>
            <a:off x="553732" y="976705"/>
            <a:ext cx="5638115" cy="3186505"/>
          </a:xfrm>
          <a:prstGeom prst="rect">
            <a:avLst/>
          </a:prstGeom>
          <a:noFill/>
        </p:spPr>
      </p:pic>
      <p:sp>
        <p:nvSpPr>
          <p:cNvPr id="32" name="Rectangle 31"/>
          <p:cNvSpPr/>
          <p:nvPr/>
        </p:nvSpPr>
        <p:spPr>
          <a:xfrm>
            <a:off x="369345" y="4476104"/>
            <a:ext cx="6096000" cy="2308324"/>
          </a:xfrm>
          <a:prstGeom prst="rect">
            <a:avLst/>
          </a:prstGeom>
        </p:spPr>
        <p:txBody>
          <a:bodyPr>
            <a:spAutoFit/>
          </a:bodyPr>
          <a:lstStyle/>
          <a:p>
            <a:pPr fontAlgn="base"/>
            <a:r>
              <a:rPr lang="en-US" sz="2400" dirty="0">
                <a:solidFill>
                  <a:schemeClr val="bg1"/>
                </a:solidFill>
              </a:rPr>
              <a:t>“A word to you young sisters: while you do not have the same priesthood responsibility as do the young men to serve as full-time missionaries, you also make a valuable contribution as missionaries, and we welcome your service.”</a:t>
            </a:r>
          </a:p>
        </p:txBody>
      </p:sp>
    </p:spTree>
    <p:extLst>
      <p:ext uri="{BB962C8B-B14F-4D97-AF65-F5344CB8AC3E}">
        <p14:creationId xmlns:p14="http://schemas.microsoft.com/office/powerpoint/2010/main" val="171003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6" name="TextBox 5"/>
          <p:cNvSpPr txBox="1"/>
          <p:nvPr/>
        </p:nvSpPr>
        <p:spPr>
          <a:xfrm>
            <a:off x="0" y="0"/>
            <a:ext cx="12192000" cy="1446550"/>
          </a:xfrm>
          <a:prstGeom prst="rect">
            <a:avLst/>
          </a:prstGeom>
          <a:noFill/>
        </p:spPr>
        <p:txBody>
          <a:bodyPr wrap="square" rtlCol="0">
            <a:spAutoFit/>
          </a:bodyPr>
          <a:lstStyle/>
          <a:p>
            <a:pPr algn="ctr"/>
            <a:r>
              <a:rPr lang="en-US" sz="6000" dirty="0">
                <a:solidFill>
                  <a:schemeClr val="bg1"/>
                </a:solidFill>
                <a:latin typeface="Book Antiqua" pitchFamily="18" charset="0"/>
              </a:rPr>
              <a:t>Worldwide Statistics</a:t>
            </a:r>
          </a:p>
          <a:p>
            <a:pPr algn="ctr"/>
            <a:r>
              <a:rPr lang="en-US" sz="2800" dirty="0">
                <a:solidFill>
                  <a:schemeClr val="bg1"/>
                </a:solidFill>
                <a:latin typeface="Book Antiqua" pitchFamily="18" charset="0"/>
              </a:rPr>
              <a:t>As of May 2016</a:t>
            </a:r>
          </a:p>
        </p:txBody>
      </p:sp>
      <p:sp>
        <p:nvSpPr>
          <p:cNvPr id="11" name="TextBox 10"/>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(4)</a:t>
            </a:r>
          </a:p>
        </p:txBody>
      </p:sp>
      <p:graphicFrame>
        <p:nvGraphicFramePr>
          <p:cNvPr id="9" name="Table 8"/>
          <p:cNvGraphicFramePr>
            <a:graphicFrameLocks noGrp="1"/>
          </p:cNvGraphicFramePr>
          <p:nvPr/>
        </p:nvGraphicFramePr>
        <p:xfrm>
          <a:off x="1687753" y="1420009"/>
          <a:ext cx="8876256" cy="2956806"/>
        </p:xfrm>
        <a:graphic>
          <a:graphicData uri="http://schemas.openxmlformats.org/drawingml/2006/table">
            <a:tbl>
              <a:tblPr bandRow="1">
                <a:tableStyleId>{638B1855-1B75-4FBE-930C-398BA8C253C6}</a:tableStyleId>
              </a:tblPr>
              <a:tblGrid>
                <a:gridCol w="6305178">
                  <a:extLst>
                    <a:ext uri="{9D8B030D-6E8A-4147-A177-3AD203B41FA5}">
                      <a16:colId xmlns:a16="http://schemas.microsoft.com/office/drawing/2014/main" val="20000"/>
                    </a:ext>
                  </a:extLst>
                </a:gridCol>
                <a:gridCol w="2571078">
                  <a:extLst>
                    <a:ext uri="{9D8B030D-6E8A-4147-A177-3AD203B41FA5}">
                      <a16:colId xmlns:a16="http://schemas.microsoft.com/office/drawing/2014/main" val="20001"/>
                    </a:ext>
                  </a:extLst>
                </a:gridCol>
              </a:tblGrid>
              <a:tr h="622666">
                <a:tc>
                  <a:txBody>
                    <a:bodyPr/>
                    <a:lstStyle/>
                    <a:p>
                      <a:r>
                        <a:rPr lang="en-US" sz="4000" dirty="0">
                          <a:solidFill>
                            <a:schemeClr val="tx1"/>
                          </a:solidFill>
                        </a:rPr>
                        <a:t>Missionaries</a:t>
                      </a:r>
                    </a:p>
                  </a:txBody>
                  <a:tcPr/>
                </a:tc>
                <a:tc>
                  <a:txBody>
                    <a:bodyPr/>
                    <a:lstStyle/>
                    <a:p>
                      <a:r>
                        <a:rPr lang="en-US" sz="4000" dirty="0">
                          <a:solidFill>
                            <a:schemeClr val="tx1"/>
                          </a:solidFill>
                        </a:rPr>
                        <a:t>74,079</a:t>
                      </a:r>
                    </a:p>
                  </a:txBody>
                  <a:tcPr/>
                </a:tc>
                <a:extLst>
                  <a:ext uri="{0D108BD9-81ED-4DB2-BD59-A6C34878D82A}">
                    <a16:rowId xmlns:a16="http://schemas.microsoft.com/office/drawing/2014/main" val="10000"/>
                  </a:ext>
                </a:extLst>
              </a:tr>
              <a:tr h="622666">
                <a:tc>
                  <a:txBody>
                    <a:bodyPr/>
                    <a:lstStyle/>
                    <a:p>
                      <a:r>
                        <a:rPr lang="en-US" sz="4000" dirty="0">
                          <a:solidFill>
                            <a:schemeClr val="tx1"/>
                          </a:solidFill>
                        </a:rPr>
                        <a:t>Missions</a:t>
                      </a:r>
                    </a:p>
                  </a:txBody>
                  <a:tcPr/>
                </a:tc>
                <a:tc>
                  <a:txBody>
                    <a:bodyPr/>
                    <a:lstStyle/>
                    <a:p>
                      <a:r>
                        <a:rPr lang="en-US" sz="4000" dirty="0">
                          <a:solidFill>
                            <a:schemeClr val="tx1"/>
                          </a:solidFill>
                        </a:rPr>
                        <a:t>418</a:t>
                      </a:r>
                    </a:p>
                  </a:txBody>
                  <a:tcPr/>
                </a:tc>
                <a:extLst>
                  <a:ext uri="{0D108BD9-81ED-4DB2-BD59-A6C34878D82A}">
                    <a16:rowId xmlns:a16="http://schemas.microsoft.com/office/drawing/2014/main" val="10001"/>
                  </a:ext>
                </a:extLst>
              </a:tr>
              <a:tr h="622666">
                <a:tc>
                  <a:txBody>
                    <a:bodyPr/>
                    <a:lstStyle/>
                    <a:p>
                      <a:r>
                        <a:rPr lang="en-US" sz="4000" dirty="0">
                          <a:solidFill>
                            <a:schemeClr val="tx1"/>
                          </a:solidFill>
                        </a:rPr>
                        <a:t>Mission Training Centers</a:t>
                      </a:r>
                    </a:p>
                  </a:txBody>
                  <a:tcPr/>
                </a:tc>
                <a:tc>
                  <a:txBody>
                    <a:bodyPr/>
                    <a:lstStyle/>
                    <a:p>
                      <a:r>
                        <a:rPr lang="en-US" sz="4000" dirty="0">
                          <a:solidFill>
                            <a:schemeClr val="tx1"/>
                          </a:solidFill>
                        </a:rPr>
                        <a:t>15</a:t>
                      </a:r>
                    </a:p>
                  </a:txBody>
                  <a:tcPr/>
                </a:tc>
                <a:extLst>
                  <a:ext uri="{0D108BD9-81ED-4DB2-BD59-A6C34878D82A}">
                    <a16:rowId xmlns:a16="http://schemas.microsoft.com/office/drawing/2014/main" val="10002"/>
                  </a:ext>
                </a:extLst>
              </a:tr>
              <a:tr h="853686">
                <a:tc>
                  <a:txBody>
                    <a:bodyPr/>
                    <a:lstStyle/>
                    <a:p>
                      <a:r>
                        <a:rPr lang="en-US" sz="4000" dirty="0">
                          <a:solidFill>
                            <a:schemeClr val="tx1"/>
                          </a:solidFill>
                        </a:rPr>
                        <a:t>Seminary Students Enrolled</a:t>
                      </a:r>
                    </a:p>
                  </a:txBody>
                  <a:tcPr/>
                </a:tc>
                <a:tc>
                  <a:txBody>
                    <a:bodyPr/>
                    <a:lstStyle/>
                    <a:p>
                      <a:r>
                        <a:rPr lang="en-US" sz="4000" dirty="0">
                          <a:solidFill>
                            <a:schemeClr val="tx1"/>
                          </a:solidFill>
                        </a:rPr>
                        <a:t>407,971</a:t>
                      </a:r>
                    </a:p>
                  </a:txBody>
                  <a:tcPr/>
                </a:tc>
                <a:extLst>
                  <a:ext uri="{0D108BD9-81ED-4DB2-BD59-A6C34878D82A}">
                    <a16:rowId xmlns:a16="http://schemas.microsoft.com/office/drawing/2014/main" val="10003"/>
                  </a:ext>
                </a:extLst>
              </a:tr>
            </a:tbl>
          </a:graphicData>
        </a:graphic>
      </p:graphicFrame>
      <p:sp>
        <p:nvSpPr>
          <p:cNvPr id="10" name="Rectangle 9"/>
          <p:cNvSpPr/>
          <p:nvPr/>
        </p:nvSpPr>
        <p:spPr>
          <a:xfrm>
            <a:off x="5091952" y="4841865"/>
            <a:ext cx="6096000" cy="1569660"/>
          </a:xfrm>
          <a:prstGeom prst="rect">
            <a:avLst/>
          </a:prstGeom>
        </p:spPr>
        <p:txBody>
          <a:bodyPr>
            <a:spAutoFit/>
          </a:bodyPr>
          <a:lstStyle/>
          <a:p>
            <a:pPr fontAlgn="base"/>
            <a:r>
              <a:rPr lang="en-US" sz="2400" dirty="0">
                <a:solidFill>
                  <a:schemeClr val="bg1"/>
                </a:solidFill>
              </a:rPr>
              <a:t>Just think: if all the Senior Seminary Students enrolled in last year, graduating class of 2016 went on missions in the next year or two, what would be the result?</a:t>
            </a:r>
          </a:p>
        </p:txBody>
      </p:sp>
      <p:grpSp>
        <p:nvGrpSpPr>
          <p:cNvPr id="12" name="Group 11"/>
          <p:cNvGrpSpPr/>
          <p:nvPr/>
        </p:nvGrpSpPr>
        <p:grpSpPr>
          <a:xfrm>
            <a:off x="2872292" y="4611892"/>
            <a:ext cx="2095500" cy="2095501"/>
            <a:chOff x="3962400" y="4762499"/>
            <a:chExt cx="2095500" cy="2095501"/>
          </a:xfrm>
        </p:grpSpPr>
        <p:pic>
          <p:nvPicPr>
            <p:cNvPr id="13" name="Picture 4" descr="http://content.presentermedia.com/files/animsp/00005000/5562/question_mark_serious_thinker_md_wm_v2.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4762499"/>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038600" y="6553200"/>
              <a:ext cx="1742694"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003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ok Antiqua" pitchFamily="18" charset="0"/>
              </a:rPr>
              <a:t>Who is My Neighbor?</a:t>
            </a:r>
          </a:p>
        </p:txBody>
      </p:sp>
      <p:sp>
        <p:nvSpPr>
          <p:cNvPr id="10" name="TextBox 9"/>
          <p:cNvSpPr txBox="1"/>
          <p:nvPr/>
        </p:nvSpPr>
        <p:spPr>
          <a:xfrm>
            <a:off x="1338469" y="5103674"/>
            <a:ext cx="9550400" cy="1323439"/>
          </a:xfrm>
          <a:prstGeom prst="rect">
            <a:avLst/>
          </a:prstGeom>
          <a:noFill/>
        </p:spPr>
        <p:txBody>
          <a:bodyPr wrap="square" rtlCol="0">
            <a:spAutoFit/>
          </a:bodyPr>
          <a:lstStyle/>
          <a:p>
            <a:pPr algn="ctr"/>
            <a:r>
              <a:rPr lang="en-US" sz="4000" b="1" dirty="0">
                <a:solidFill>
                  <a:schemeClr val="bg1"/>
                </a:solidFill>
                <a:latin typeface="Book Antiqua" pitchFamily="18" charset="0"/>
              </a:rPr>
              <a:t>The Parable of the </a:t>
            </a:r>
          </a:p>
          <a:p>
            <a:pPr algn="ctr"/>
            <a:r>
              <a:rPr lang="en-US" sz="4000" b="1" dirty="0">
                <a:solidFill>
                  <a:schemeClr val="bg1"/>
                </a:solidFill>
                <a:latin typeface="Book Antiqua" pitchFamily="18" charset="0"/>
              </a:rPr>
              <a:t>Good Samaritan Luke 10:30-37</a:t>
            </a:r>
          </a:p>
        </p:txBody>
      </p:sp>
      <p:grpSp>
        <p:nvGrpSpPr>
          <p:cNvPr id="12" name="Group 11"/>
          <p:cNvGrpSpPr/>
          <p:nvPr/>
        </p:nvGrpSpPr>
        <p:grpSpPr>
          <a:xfrm>
            <a:off x="756046" y="1831748"/>
            <a:ext cx="3289208" cy="2390250"/>
            <a:chOff x="384206" y="4158361"/>
            <a:chExt cx="3289208" cy="2390250"/>
          </a:xfrm>
        </p:grpSpPr>
        <p:grpSp>
          <p:nvGrpSpPr>
            <p:cNvPr id="13" name="Group 17"/>
            <p:cNvGrpSpPr/>
            <p:nvPr/>
          </p:nvGrpSpPr>
          <p:grpSpPr>
            <a:xfrm>
              <a:off x="384206" y="4158361"/>
              <a:ext cx="3289208" cy="2390250"/>
              <a:chOff x="609599" y="833642"/>
              <a:chExt cx="7941747" cy="5771225"/>
            </a:xfrm>
          </p:grpSpPr>
          <p:grpSp>
            <p:nvGrpSpPr>
              <p:cNvPr id="15" name="Group 14"/>
              <p:cNvGrpSpPr/>
              <p:nvPr/>
            </p:nvGrpSpPr>
            <p:grpSpPr>
              <a:xfrm rot="10800000">
                <a:off x="7696200" y="5257800"/>
                <a:ext cx="621450" cy="1347067"/>
                <a:chOff x="7010400" y="381000"/>
                <a:chExt cx="762000" cy="2033666"/>
              </a:xfrm>
            </p:grpSpPr>
            <p:sp>
              <p:nvSpPr>
                <p:cNvPr id="2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1"/>
              <p:cNvGrpSpPr/>
              <p:nvPr/>
            </p:nvGrpSpPr>
            <p:grpSpPr>
              <a:xfrm rot="10800000">
                <a:off x="939238" y="4923502"/>
                <a:ext cx="621450" cy="1347067"/>
                <a:chOff x="7010400" y="381000"/>
                <a:chExt cx="762000" cy="2033666"/>
              </a:xfrm>
            </p:grpSpPr>
            <p:sp>
              <p:nvSpPr>
                <p:cNvPr id="26" name="Rounded Rectangle 2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23"/>
              <p:cNvGrpSpPr/>
              <p:nvPr/>
            </p:nvGrpSpPr>
            <p:grpSpPr>
              <a:xfrm>
                <a:off x="899460" y="833642"/>
                <a:ext cx="621450" cy="986197"/>
                <a:chOff x="7031201" y="834275"/>
                <a:chExt cx="762000" cy="1488861"/>
              </a:xfrm>
            </p:grpSpPr>
            <p:sp>
              <p:nvSpPr>
                <p:cNvPr id="24" name="Rounded Rectangle 23"/>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4"/>
              <p:cNvGrpSpPr/>
              <p:nvPr/>
            </p:nvGrpSpPr>
            <p:grpSpPr>
              <a:xfrm>
                <a:off x="7646520" y="1148254"/>
                <a:ext cx="621450" cy="1017899"/>
                <a:chOff x="7087348" y="824753"/>
                <a:chExt cx="762000" cy="1536722"/>
              </a:xfrm>
            </p:grpSpPr>
            <p:sp>
              <p:nvSpPr>
                <p:cNvPr id="22" name="Rounded Rectangle 21"/>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p:cNvSpPr/>
            <p:nvPr/>
          </p:nvSpPr>
          <p:spPr>
            <a:xfrm>
              <a:off x="1010554" y="4729761"/>
              <a:ext cx="1996910" cy="1323439"/>
            </a:xfrm>
            <a:prstGeom prst="rect">
              <a:avLst/>
            </a:prstGeom>
          </p:spPr>
          <p:txBody>
            <a:bodyPr wrap="square">
              <a:spAutoFit/>
            </a:bodyPr>
            <a:lstStyle/>
            <a:p>
              <a:pPr algn="ctr"/>
              <a:r>
                <a:rPr lang="en-US" sz="1600" b="1" dirty="0"/>
                <a:t>To obtain eternal life we must love God and love our neighbor as ourselves</a:t>
              </a:r>
              <a:endParaRPr lang="en-US" sz="1600" dirty="0"/>
            </a:p>
          </p:txBody>
        </p:sp>
      </p:grpSp>
      <p:pic>
        <p:nvPicPr>
          <p:cNvPr id="3" name="Picture 2">
            <a:extLst>
              <a:ext uri="{FF2B5EF4-FFF2-40B4-BE49-F238E27FC236}">
                <a16:creationId xmlns:a16="http://schemas.microsoft.com/office/drawing/2014/main" id="{A32B81F7-BAA7-4BD8-8671-8E74B12D9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6484" y="1184137"/>
            <a:ext cx="4829175" cy="4019550"/>
          </a:xfrm>
          <a:prstGeom prst="rect">
            <a:avLst/>
          </a:prstGeom>
        </p:spPr>
      </p:pic>
    </p:spTree>
    <p:extLst>
      <p:ext uri="{BB962C8B-B14F-4D97-AF65-F5344CB8AC3E}">
        <p14:creationId xmlns:p14="http://schemas.microsoft.com/office/powerpoint/2010/main" val="171003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10242" name="Rectangle 2"/>
          <p:cNvSpPr>
            <a:spLocks noGrp="1" noChangeArrowheads="1"/>
          </p:cNvSpPr>
          <p:nvPr>
            <p:ph type="title"/>
          </p:nvPr>
        </p:nvSpPr>
        <p:spPr>
          <a:xfrm>
            <a:off x="914400" y="228600"/>
            <a:ext cx="10363200" cy="1143000"/>
          </a:xfrm>
        </p:spPr>
        <p:txBody>
          <a:bodyPr/>
          <a:lstStyle/>
          <a:p>
            <a:r>
              <a:rPr lang="en-US" i="1">
                <a:solidFill>
                  <a:schemeClr val="bg1"/>
                </a:solidFill>
                <a:effectLst>
                  <a:outerShdw blurRad="38100" dist="38100" dir="2700000" algn="tl">
                    <a:srgbClr val="000000"/>
                  </a:outerShdw>
                </a:effectLst>
              </a:rPr>
              <a:t>Went down…</a:t>
            </a:r>
          </a:p>
        </p:txBody>
      </p:sp>
      <p:sp>
        <p:nvSpPr>
          <p:cNvPr id="10243" name="Rectangle 3"/>
          <p:cNvSpPr>
            <a:spLocks noGrp="1" noChangeArrowheads="1"/>
          </p:cNvSpPr>
          <p:nvPr>
            <p:ph type="body" idx="1"/>
          </p:nvPr>
        </p:nvSpPr>
        <p:spPr>
          <a:xfrm>
            <a:off x="711200" y="1524000"/>
            <a:ext cx="6020904" cy="4953000"/>
          </a:xfrm>
        </p:spPr>
        <p:txBody>
          <a:bodyPr>
            <a:normAutofit lnSpcReduction="10000"/>
          </a:bodyPr>
          <a:lstStyle/>
          <a:p>
            <a:r>
              <a:rPr lang="en-US" dirty="0">
                <a:solidFill>
                  <a:schemeClr val="bg1"/>
                </a:solidFill>
                <a:effectLst>
                  <a:outerShdw blurRad="38100" dist="38100" dir="2700000" algn="tl">
                    <a:srgbClr val="000000">
                      <a:alpha val="43137"/>
                    </a:srgbClr>
                  </a:outerShdw>
                </a:effectLst>
              </a:rPr>
              <a:t>One early Christian writer saw in this phrase the descent of Adam from the garden into this world – from immortality to mortality.</a:t>
            </a:r>
          </a:p>
          <a:p>
            <a:r>
              <a:rPr lang="en-US" dirty="0">
                <a:solidFill>
                  <a:schemeClr val="bg1"/>
                </a:solidFill>
                <a:effectLst>
                  <a:outerShdw blurRad="38100" dist="38100" dir="2700000" algn="tl">
                    <a:srgbClr val="000000">
                      <a:alpha val="43137"/>
                    </a:srgbClr>
                  </a:outerShdw>
                </a:effectLst>
              </a:rPr>
              <a:t>The story implies that the man went down intentionally, knowing the risks that would be involved in the journey.  No one forced him to go down to Jericho.</a:t>
            </a:r>
          </a:p>
          <a:p>
            <a:r>
              <a:rPr lang="en-US" dirty="0">
                <a:solidFill>
                  <a:schemeClr val="bg1"/>
                </a:solidFill>
                <a:effectLst>
                  <a:outerShdw blurRad="38100" dist="38100" dir="2700000" algn="tl">
                    <a:srgbClr val="000000">
                      <a:alpha val="43137"/>
                    </a:srgbClr>
                  </a:outerShdw>
                </a:effectLst>
              </a:rPr>
              <a:t>He apparently felt that the journey was worth the well-known risks of such travel.</a:t>
            </a:r>
          </a:p>
        </p:txBody>
      </p:sp>
      <p:pic>
        <p:nvPicPr>
          <p:cNvPr id="56322" name="Picture 2" descr="Image result for adam bible"/>
          <p:cNvPicPr>
            <a:picLocks noChangeAspect="1" noChangeArrowheads="1"/>
          </p:cNvPicPr>
          <p:nvPr/>
        </p:nvPicPr>
        <p:blipFill>
          <a:blip r:embed="rId3" cstate="print"/>
          <a:srcRect/>
          <a:stretch>
            <a:fillRect/>
          </a:stretch>
        </p:blipFill>
        <p:spPr bwMode="auto">
          <a:xfrm>
            <a:off x="7023652" y="564874"/>
            <a:ext cx="2398506" cy="28258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zechariah.jpg"/>
          <p:cNvPicPr>
            <a:picLocks noChangeAspect="1"/>
          </p:cNvPicPr>
          <p:nvPr/>
        </p:nvPicPr>
        <p:blipFill>
          <a:blip r:embed="rId4" cstate="print"/>
          <a:srcRect t="4901" r="11091"/>
          <a:stretch>
            <a:fillRect/>
          </a:stretch>
        </p:blipFill>
        <p:spPr>
          <a:xfrm>
            <a:off x="9271522" y="3034748"/>
            <a:ext cx="1998594" cy="32066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own.jpg"/>
          <p:cNvPicPr>
            <a:picLocks noChangeAspect="1"/>
          </p:cNvPicPr>
          <p:nvPr/>
        </p:nvPicPr>
        <p:blipFill>
          <a:blip r:embed="rId2" cstate="print"/>
          <a:stretch>
            <a:fillRect/>
          </a:stretch>
        </p:blipFill>
        <p:spPr>
          <a:xfrm>
            <a:off x="0" y="0"/>
            <a:ext cx="12192000" cy="6858000"/>
          </a:xfrm>
          <a:prstGeom prst="rect">
            <a:avLst/>
          </a:prstGeom>
        </p:spPr>
      </p:pic>
      <p:pic>
        <p:nvPicPr>
          <p:cNvPr id="4" name="Content Placeholder 3" descr="Expulsion of Adam and Eve frrom the Garden of Eden or Jerusalem the holy city.jpg"/>
          <p:cNvPicPr>
            <a:picLocks noGrp="1" noChangeAspect="1"/>
          </p:cNvPicPr>
          <p:nvPr>
            <p:ph idx="1"/>
          </p:nvPr>
        </p:nvPicPr>
        <p:blipFill>
          <a:blip r:embed="rId3" cstate="print">
            <a:lum contrast="20000"/>
          </a:blip>
          <a:srcRect l="4920" t="1852" r="4919" b="1852"/>
          <a:stretch>
            <a:fillRect/>
          </a:stretch>
        </p:blipFill>
        <p:spPr>
          <a:xfrm>
            <a:off x="446156" y="371061"/>
            <a:ext cx="5994400" cy="5645426"/>
          </a:xfrm>
          <a:prstGeom prst="ellipse">
            <a:avLst/>
          </a:prstGeom>
        </p:spPr>
      </p:pic>
      <p:sp>
        <p:nvSpPr>
          <p:cNvPr id="5" name="TextBox 4"/>
          <p:cNvSpPr txBox="1"/>
          <p:nvPr/>
        </p:nvSpPr>
        <p:spPr>
          <a:xfrm>
            <a:off x="6604000" y="838200"/>
            <a:ext cx="5080000" cy="4031873"/>
          </a:xfrm>
          <a:prstGeom prst="rect">
            <a:avLst/>
          </a:prstGeom>
          <a:noFill/>
        </p:spPr>
        <p:txBody>
          <a:bodyPr wrap="square" rtlCol="0">
            <a:spAutoFit/>
          </a:bodyPr>
          <a:lstStyle/>
          <a:p>
            <a:pPr algn="ctr"/>
            <a:r>
              <a:rPr lang="en-US" sz="3200" dirty="0">
                <a:solidFill>
                  <a:schemeClr val="bg1"/>
                </a:solidFill>
              </a:rPr>
              <a:t>Jesus depicts the person as going down from Jerusalem.</a:t>
            </a:r>
          </a:p>
          <a:p>
            <a:pPr algn="ctr"/>
            <a:r>
              <a:rPr lang="en-US" sz="3200" dirty="0">
                <a:solidFill>
                  <a:schemeClr val="bg1"/>
                </a:solidFill>
              </a:rPr>
              <a:t>Because of the sanctity of the holy temple-city, early Christians readily saw in this element the idea that a person had come down from the presence of God.</a:t>
            </a:r>
          </a:p>
        </p:txBody>
      </p:sp>
      <p:sp>
        <p:nvSpPr>
          <p:cNvPr id="6" name="TextBox 5"/>
          <p:cNvSpPr txBox="1"/>
          <p:nvPr/>
        </p:nvSpPr>
        <p:spPr>
          <a:xfrm>
            <a:off x="1612347" y="6036366"/>
            <a:ext cx="3556000" cy="369332"/>
          </a:xfrm>
          <a:prstGeom prst="rect">
            <a:avLst/>
          </a:prstGeom>
          <a:noFill/>
        </p:spPr>
        <p:txBody>
          <a:bodyPr wrap="square" rtlCol="0">
            <a:spAutoFit/>
          </a:bodyPr>
          <a:lstStyle/>
          <a:p>
            <a:pPr algn="ctr"/>
            <a:r>
              <a:rPr lang="en-US" dirty="0">
                <a:solidFill>
                  <a:schemeClr val="bg1"/>
                </a:solidFill>
              </a:rPr>
              <a:t>Bourges</a:t>
            </a:r>
          </a:p>
        </p:txBody>
      </p:sp>
      <p:sp>
        <p:nvSpPr>
          <p:cNvPr id="8" name="TextBox 7"/>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693</TotalTime>
  <Words>2802</Words>
  <Application>Microsoft Office PowerPoint</Application>
  <PresentationFormat>Widescreen</PresentationFormat>
  <Paragraphs>281</Paragraphs>
  <Slides>38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Calibri</vt:lpstr>
      <vt:lpstr>Comic Sans MS</vt:lpstr>
      <vt:lpstr>Californian FB</vt:lpstr>
      <vt:lpstr>Book Antiqua</vt:lpstr>
      <vt:lpstr>Arial</vt:lpstr>
      <vt:lpstr>Colonna MT</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Went down…</vt:lpstr>
      <vt:lpstr>PowerPoint Presentation</vt:lpstr>
      <vt:lpstr>To Jericho…</vt:lpstr>
      <vt:lpstr>Fell…</vt:lpstr>
      <vt:lpstr>Among thieves…</vt:lpstr>
      <vt:lpstr>PowerPoint Presentation</vt:lpstr>
      <vt:lpstr>Which stripped him of his raiment… </vt:lpstr>
      <vt:lpstr>And wounded him…</vt:lpstr>
      <vt:lpstr>Half dead…</vt:lpstr>
      <vt:lpstr>Luke 10:31-32</vt:lpstr>
      <vt:lpstr>PowerPoint Presentation</vt:lpstr>
      <vt:lpstr>Luke 10:33-34</vt:lpstr>
      <vt:lpstr>Bound his wounds…</vt:lpstr>
      <vt:lpstr>Oil…</vt:lpstr>
      <vt:lpstr>Wine…</vt:lpstr>
      <vt:lpstr>Set him on his own beast</vt:lpstr>
      <vt:lpstr>And brought him to an inn…</vt:lpstr>
      <vt:lpstr>PowerPoint Presentation</vt:lpstr>
      <vt:lpstr>Luke 10:35</vt:lpstr>
      <vt:lpstr>Two Pence could symbolize…</vt:lpstr>
      <vt:lpstr>Jesus Christ is our most exemplary neighbor!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46</cp:revision>
  <dcterms:created xsi:type="dcterms:W3CDTF">2016-05-16T13:36:31Z</dcterms:created>
  <dcterms:modified xsi:type="dcterms:W3CDTF">2020-08-27T19:52:16Z</dcterms:modified>
</cp:coreProperties>
</file>