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sldIdLst>
    <p:sldId id="282" r:id="rId2"/>
    <p:sldId id="326" r:id="rId3"/>
    <p:sldId id="327" r:id="rId4"/>
    <p:sldId id="328" r:id="rId5"/>
    <p:sldId id="287" r:id="rId6"/>
    <p:sldId id="288" r:id="rId7"/>
    <p:sldId id="289" r:id="rId8"/>
    <p:sldId id="290" r:id="rId9"/>
    <p:sldId id="291" r:id="rId10"/>
    <p:sldId id="292" r:id="rId11"/>
    <p:sldId id="293" r:id="rId12"/>
    <p:sldId id="294" r:id="rId13"/>
    <p:sldId id="295" r:id="rId14"/>
    <p:sldId id="296" r:id="rId15"/>
    <p:sldId id="297" r:id="rId16"/>
    <p:sldId id="298"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29" r:id="rId44"/>
    <p:sldId id="330" r:id="rId45"/>
    <p:sldId id="331" r:id="rId46"/>
    <p:sldId id="284" r:id="rId47"/>
    <p:sldId id="285" r:id="rId48"/>
    <p:sldId id="286" r:id="rId49"/>
    <p:sldId id="332" r:id="rId50"/>
  </p:sldIdLst>
  <p:sldSz cx="12192000" cy="6858000"/>
  <p:notesSz cx="6858000" cy="9144000"/>
  <p:embeddedFontLst>
    <p:embeddedFont>
      <p:font typeface="Blackadder ITC" panose="04020505051007020D02" pitchFamily="82" charset="0"/>
      <p:regular r:id="rId52"/>
    </p:embeddedFont>
    <p:embeddedFont>
      <p:font typeface="Book Antiqua" panose="02040602050305030304" pitchFamily="18"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Calibri Light" panose="020F0302020204030204" pitchFamily="34" charset="0"/>
      <p:regular r:id="rId61"/>
      <p:italic r:id="rId62"/>
    </p:embeddedFont>
    <p:embeddedFont>
      <p:font typeface="Eurostile" panose="020B0500000000000000" pitchFamily="34" charset="0"/>
      <p:bold r:id="rId63"/>
      <p:italic r:id="rId64"/>
    </p:embeddedFont>
    <p:embeddedFont>
      <p:font typeface="Georgia" panose="02040502050405020303" pitchFamily="18" charset="0"/>
      <p:regular r:id="rId65"/>
      <p:bold r:id="rId66"/>
      <p:italic r:id="rId67"/>
      <p:boldItalic r:id="rId68"/>
    </p:embeddedFont>
    <p:embeddedFont>
      <p:font typeface="Open Sans" panose="020B0606030504020204" pitchFamily="34" charset="0"/>
      <p:regular r:id="rId69"/>
      <p:bold r:id="rId70"/>
      <p:italic r:id="rId71"/>
      <p:boldItalic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t>‹#›</a:t>
            </a:fld>
            <a:endParaRPr lang="en-US"/>
          </a:p>
        </p:txBody>
      </p:sp>
    </p:spTree>
    <p:extLst>
      <p:ext uri="{BB962C8B-B14F-4D97-AF65-F5344CB8AC3E}">
        <p14:creationId xmlns:p14="http://schemas.microsoft.com/office/powerpoint/2010/main" val="3504156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when</a:t>
            </a:r>
          </a:p>
        </p:txBody>
      </p:sp>
      <p:sp>
        <p:nvSpPr>
          <p:cNvPr id="4" name="Slide Number Placeholder 3"/>
          <p:cNvSpPr>
            <a:spLocks noGrp="1"/>
          </p:cNvSpPr>
          <p:nvPr>
            <p:ph type="sldNum" sz="quarter" idx="10"/>
          </p:nvPr>
        </p:nvSpPr>
        <p:spPr/>
        <p:txBody>
          <a:bodyPr/>
          <a:lstStyle/>
          <a:p>
            <a:fld id="{71CCD9AC-659F-4BB0-952E-5F73A4303FB8}" type="slidenum">
              <a:rPr lang="en-US" smtClean="0"/>
              <a:pPr/>
              <a:t>31</a:t>
            </a:fld>
            <a:endParaRPr lang="en-US"/>
          </a:p>
        </p:txBody>
      </p:sp>
    </p:spTree>
    <p:extLst>
      <p:ext uri="{BB962C8B-B14F-4D97-AF65-F5344CB8AC3E}">
        <p14:creationId xmlns:p14="http://schemas.microsoft.com/office/powerpoint/2010/main" val="2489496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40</a:t>
            </a:fld>
            <a:endParaRPr lang="en-US"/>
          </a:p>
        </p:txBody>
      </p:sp>
    </p:spTree>
    <p:extLst>
      <p:ext uri="{BB962C8B-B14F-4D97-AF65-F5344CB8AC3E}">
        <p14:creationId xmlns:p14="http://schemas.microsoft.com/office/powerpoint/2010/main" val="237906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41</a:t>
            </a:fld>
            <a:endParaRPr lang="en-US"/>
          </a:p>
        </p:txBody>
      </p:sp>
    </p:spTree>
    <p:extLst>
      <p:ext uri="{BB962C8B-B14F-4D97-AF65-F5344CB8AC3E}">
        <p14:creationId xmlns:p14="http://schemas.microsoft.com/office/powerpoint/2010/main" val="575963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42</a:t>
            </a:fld>
            <a:endParaRPr lang="en-US"/>
          </a:p>
        </p:txBody>
      </p:sp>
    </p:spTree>
    <p:extLst>
      <p:ext uri="{BB962C8B-B14F-4D97-AF65-F5344CB8AC3E}">
        <p14:creationId xmlns:p14="http://schemas.microsoft.com/office/powerpoint/2010/main" val="273206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when</a:t>
            </a:r>
          </a:p>
        </p:txBody>
      </p:sp>
      <p:sp>
        <p:nvSpPr>
          <p:cNvPr id="4" name="Slide Number Placeholder 3"/>
          <p:cNvSpPr>
            <a:spLocks noGrp="1"/>
          </p:cNvSpPr>
          <p:nvPr>
            <p:ph type="sldNum" sz="quarter" idx="10"/>
          </p:nvPr>
        </p:nvSpPr>
        <p:spPr/>
        <p:txBody>
          <a:bodyPr/>
          <a:lstStyle/>
          <a:p>
            <a:fld id="{71CCD9AC-659F-4BB0-952E-5F73A4303FB8}" type="slidenum">
              <a:rPr lang="en-US" smtClean="0"/>
              <a:pPr/>
              <a:t>32</a:t>
            </a:fld>
            <a:endParaRPr lang="en-US"/>
          </a:p>
        </p:txBody>
      </p:sp>
    </p:spTree>
    <p:extLst>
      <p:ext uri="{BB962C8B-B14F-4D97-AF65-F5344CB8AC3E}">
        <p14:creationId xmlns:p14="http://schemas.microsoft.com/office/powerpoint/2010/main" val="2601718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33</a:t>
            </a:fld>
            <a:endParaRPr lang="en-US"/>
          </a:p>
        </p:txBody>
      </p:sp>
    </p:spTree>
    <p:extLst>
      <p:ext uri="{BB962C8B-B14F-4D97-AF65-F5344CB8AC3E}">
        <p14:creationId xmlns:p14="http://schemas.microsoft.com/office/powerpoint/2010/main" val="102542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34</a:t>
            </a:fld>
            <a:endParaRPr lang="en-US"/>
          </a:p>
        </p:txBody>
      </p:sp>
    </p:spTree>
    <p:extLst>
      <p:ext uri="{BB962C8B-B14F-4D97-AF65-F5344CB8AC3E}">
        <p14:creationId xmlns:p14="http://schemas.microsoft.com/office/powerpoint/2010/main" val="105042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35</a:t>
            </a:fld>
            <a:endParaRPr lang="en-US"/>
          </a:p>
        </p:txBody>
      </p:sp>
    </p:spTree>
    <p:extLst>
      <p:ext uri="{BB962C8B-B14F-4D97-AF65-F5344CB8AC3E}">
        <p14:creationId xmlns:p14="http://schemas.microsoft.com/office/powerpoint/2010/main" val="1436402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36</a:t>
            </a:fld>
            <a:endParaRPr lang="en-US"/>
          </a:p>
        </p:txBody>
      </p:sp>
    </p:spTree>
    <p:extLst>
      <p:ext uri="{BB962C8B-B14F-4D97-AF65-F5344CB8AC3E}">
        <p14:creationId xmlns:p14="http://schemas.microsoft.com/office/powerpoint/2010/main" val="159478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37</a:t>
            </a:fld>
            <a:endParaRPr lang="en-US"/>
          </a:p>
        </p:txBody>
      </p:sp>
    </p:spTree>
    <p:extLst>
      <p:ext uri="{BB962C8B-B14F-4D97-AF65-F5344CB8AC3E}">
        <p14:creationId xmlns:p14="http://schemas.microsoft.com/office/powerpoint/2010/main" val="4268828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38</a:t>
            </a:fld>
            <a:endParaRPr lang="en-US"/>
          </a:p>
        </p:txBody>
      </p:sp>
    </p:spTree>
    <p:extLst>
      <p:ext uri="{BB962C8B-B14F-4D97-AF65-F5344CB8AC3E}">
        <p14:creationId xmlns:p14="http://schemas.microsoft.com/office/powerpoint/2010/main" val="193089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Even when</a:t>
            </a:r>
            <a:endParaRPr lang="en-US" dirty="0"/>
          </a:p>
        </p:txBody>
      </p:sp>
      <p:sp>
        <p:nvSpPr>
          <p:cNvPr id="4" name="Slide Number Placeholder 3"/>
          <p:cNvSpPr>
            <a:spLocks noGrp="1"/>
          </p:cNvSpPr>
          <p:nvPr>
            <p:ph type="sldNum" sz="quarter" idx="10"/>
          </p:nvPr>
        </p:nvSpPr>
        <p:spPr/>
        <p:txBody>
          <a:bodyPr/>
          <a:lstStyle/>
          <a:p>
            <a:fld id="{71CCD9AC-659F-4BB0-952E-5F73A4303FB8}" type="slidenum">
              <a:rPr lang="en-US" smtClean="0"/>
              <a:pPr/>
              <a:t>39</a:t>
            </a:fld>
            <a:endParaRPr lang="en-US"/>
          </a:p>
        </p:txBody>
      </p:sp>
    </p:spTree>
    <p:extLst>
      <p:ext uri="{BB962C8B-B14F-4D97-AF65-F5344CB8AC3E}">
        <p14:creationId xmlns:p14="http://schemas.microsoft.com/office/powerpoint/2010/main" val="578610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gif"/><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F31B05-3EDF-4A50-BC1E-E4048268F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52</a:t>
            </a:r>
          </a:p>
        </p:txBody>
      </p:sp>
      <p:sp>
        <p:nvSpPr>
          <p:cNvPr id="6" name="TextBox 5"/>
          <p:cNvSpPr txBox="1"/>
          <p:nvPr/>
        </p:nvSpPr>
        <p:spPr>
          <a:xfrm>
            <a:off x="0" y="686555"/>
            <a:ext cx="12192000" cy="2800767"/>
          </a:xfrm>
          <a:prstGeom prst="rect">
            <a:avLst/>
          </a:prstGeom>
          <a:noFill/>
        </p:spPr>
        <p:txBody>
          <a:bodyPr wrap="square" rtlCol="0">
            <a:spAutoFit/>
          </a:bodyPr>
          <a:lstStyle/>
          <a:p>
            <a:pPr algn="ctr"/>
            <a:r>
              <a:rPr lang="en-US" sz="6000" dirty="0">
                <a:solidFill>
                  <a:schemeClr val="bg1"/>
                </a:solidFill>
                <a:latin typeface="Georgia" pitchFamily="18" charset="0"/>
              </a:rPr>
              <a:t>The Sabbath Day</a:t>
            </a:r>
          </a:p>
          <a:p>
            <a:pPr algn="ctr"/>
            <a:r>
              <a:rPr lang="en-US" sz="4400" dirty="0">
                <a:solidFill>
                  <a:schemeClr val="bg1"/>
                </a:solidFill>
                <a:latin typeface="Georgia" pitchFamily="18" charset="0"/>
              </a:rPr>
              <a:t>Luke 13-14</a:t>
            </a:r>
          </a:p>
          <a:p>
            <a:pPr algn="ctr"/>
            <a:r>
              <a:rPr lang="en-US" sz="2400" dirty="0">
                <a:solidFill>
                  <a:schemeClr val="bg1"/>
                </a:solidFill>
                <a:latin typeface="Georgia" pitchFamily="18" charset="0"/>
              </a:rPr>
              <a:t>Including:</a:t>
            </a:r>
          </a:p>
          <a:p>
            <a:pPr algn="ctr"/>
            <a:r>
              <a:rPr lang="en-US" sz="2400" dirty="0">
                <a:solidFill>
                  <a:schemeClr val="bg1"/>
                </a:solidFill>
                <a:latin typeface="Georgia" pitchFamily="18" charset="0"/>
              </a:rPr>
              <a:t>The Parable of the Fig Tree</a:t>
            </a:r>
          </a:p>
          <a:p>
            <a:pPr algn="ctr"/>
            <a:r>
              <a:rPr lang="en-US" sz="2400" dirty="0">
                <a:solidFill>
                  <a:schemeClr val="bg1"/>
                </a:solidFill>
                <a:latin typeface="Georgia" pitchFamily="18" charset="0"/>
              </a:rPr>
              <a:t>Parable of the </a:t>
            </a:r>
            <a:r>
              <a:rPr lang="en-US" sz="2400">
                <a:solidFill>
                  <a:schemeClr val="bg1"/>
                </a:solidFill>
                <a:latin typeface="Georgia" pitchFamily="18" charset="0"/>
              </a:rPr>
              <a:t>Great Supper</a:t>
            </a:r>
            <a:endParaRPr lang="en-US" sz="2400" dirty="0">
              <a:solidFill>
                <a:schemeClr val="bg1"/>
              </a:solidFill>
              <a:latin typeface="Georgia" pitchFamily="18" charset="0"/>
            </a:endParaRPr>
          </a:p>
        </p:txBody>
      </p:sp>
      <p:grpSp>
        <p:nvGrpSpPr>
          <p:cNvPr id="7" name="Group 6"/>
          <p:cNvGrpSpPr/>
          <p:nvPr/>
        </p:nvGrpSpPr>
        <p:grpSpPr>
          <a:xfrm>
            <a:off x="599546" y="1226166"/>
            <a:ext cx="3372907" cy="5156757"/>
            <a:chOff x="489721" y="762000"/>
            <a:chExt cx="3372907" cy="5156757"/>
          </a:xfrm>
        </p:grpSpPr>
        <p:sp>
          <p:nvSpPr>
            <p:cNvPr id="8" name="Round Diagonal Corner Rectangle 7"/>
            <p:cNvSpPr/>
            <p:nvPr/>
          </p:nvSpPr>
          <p:spPr>
            <a:xfrm rot="5131315">
              <a:off x="2304288" y="193022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rot="19793848">
              <a:off x="1841536" y="152953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622482">
              <a:off x="1245627" y="171121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917089">
              <a:off x="1270492" y="2383124"/>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56"/>
            <p:cNvGrpSpPr/>
            <p:nvPr/>
          </p:nvGrpSpPr>
          <p:grpSpPr>
            <a:xfrm rot="18050365">
              <a:off x="585523" y="2430332"/>
              <a:ext cx="1227297" cy="1228666"/>
              <a:chOff x="2787732" y="2273525"/>
              <a:chExt cx="1227297" cy="1228666"/>
            </a:xfrm>
          </p:grpSpPr>
          <p:sp>
            <p:nvSpPr>
              <p:cNvPr id="54" name="Round Diagonal Corner Rectangle 53"/>
              <p:cNvSpPr/>
              <p:nvPr/>
            </p:nvSpPr>
            <p:spPr>
              <a:xfrm rot="5131315">
                <a:off x="3314367" y="224533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5283283">
                <a:off x="2815922" y="2322909"/>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7854556">
                <a:off x="2917055" y="29235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
            <p:cNvGrpSpPr/>
            <p:nvPr/>
          </p:nvGrpSpPr>
          <p:grpSpPr>
            <a:xfrm>
              <a:off x="1203637" y="1103097"/>
              <a:ext cx="1639906" cy="4815660"/>
              <a:chOff x="3482985" y="1496025"/>
              <a:chExt cx="1639906" cy="4815660"/>
            </a:xfrm>
          </p:grpSpPr>
          <p:sp>
            <p:nvSpPr>
              <p:cNvPr id="48" name="Double Wave 2"/>
              <p:cNvSpPr/>
              <p:nvPr/>
            </p:nvSpPr>
            <p:spPr>
              <a:xfrm rot="16200000">
                <a:off x="2767739" y="4401519"/>
                <a:ext cx="3161654" cy="65867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uble Wave 3"/>
              <p:cNvSpPr/>
              <p:nvPr/>
            </p:nvSpPr>
            <p:spPr>
              <a:xfrm rot="14132626">
                <a:off x="2342779" y="31064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uble Wave 4"/>
              <p:cNvSpPr/>
              <p:nvPr/>
            </p:nvSpPr>
            <p:spPr>
              <a:xfrm rot="17924385">
                <a:off x="3623275" y="3555370"/>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5"/>
              <p:cNvSpPr/>
              <p:nvPr/>
            </p:nvSpPr>
            <p:spPr>
              <a:xfrm rot="17365274">
                <a:off x="3307681" y="26940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6"/>
              <p:cNvSpPr/>
              <p:nvPr/>
            </p:nvSpPr>
            <p:spPr>
              <a:xfrm rot="15146068">
                <a:off x="2807912" y="2636231"/>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7"/>
              <p:cNvSpPr/>
              <p:nvPr/>
            </p:nvSpPr>
            <p:spPr>
              <a:xfrm>
                <a:off x="4150963" y="3676973"/>
                <a:ext cx="461075" cy="184429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ound Diagonal Corner Rectangle 13"/>
            <p:cNvSpPr/>
            <p:nvPr/>
          </p:nvSpPr>
          <p:spPr>
            <a:xfrm rot="2289744">
              <a:off x="559773" y="2008064"/>
              <a:ext cx="629133" cy="68187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11239603">
              <a:off x="2466567" y="762000"/>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88031">
              <a:off x="944511" y="875260"/>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532267">
              <a:off x="1156696" y="1858515"/>
              <a:ext cx="438958" cy="4757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2"/>
            <p:cNvSpPr/>
            <p:nvPr/>
          </p:nvSpPr>
          <p:spPr>
            <a:xfrm rot="5132198">
              <a:off x="513001" y="15175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225016">
              <a:off x="1623267" y="1323007"/>
              <a:ext cx="579529" cy="628117"/>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370784">
              <a:off x="995542" y="2973163"/>
              <a:ext cx="535057" cy="59470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7584521">
              <a:off x="1240655" y="24663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5225016">
              <a:off x="2078854" y="26949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7559949">
              <a:off x="1781862" y="2159813"/>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536728">
              <a:off x="1628056" y="837813"/>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5225016">
              <a:off x="2536055" y="22377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5131315">
              <a:off x="3161966" y="2039229"/>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7559949">
              <a:off x="2731461" y="168209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4764557">
              <a:off x="2413026" y="1281695"/>
              <a:ext cx="532883" cy="5775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7854556">
              <a:off x="2764655" y="27711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39"/>
            <p:cNvGrpSpPr/>
            <p:nvPr/>
          </p:nvGrpSpPr>
          <p:grpSpPr>
            <a:xfrm>
              <a:off x="975037" y="1331697"/>
              <a:ext cx="2159000" cy="1701800"/>
              <a:chOff x="558800" y="2235200"/>
              <a:chExt cx="2159000" cy="1701800"/>
            </a:xfrm>
          </p:grpSpPr>
          <p:sp>
            <p:nvSpPr>
              <p:cNvPr id="40" name="Oval 39"/>
              <p:cNvSpPr/>
              <p:nvPr/>
            </p:nvSpPr>
            <p:spPr>
              <a:xfrm>
                <a:off x="558800" y="3225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14600" y="3429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6"/>
              <p:cNvSpPr/>
              <p:nvPr/>
            </p:nvSpPr>
            <p:spPr>
              <a:xfrm>
                <a:off x="2362200" y="30226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7"/>
              <p:cNvSpPr/>
              <p:nvPr/>
            </p:nvSpPr>
            <p:spPr>
              <a:xfrm>
                <a:off x="635000" y="2717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092200" y="2235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2159000" y="2463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549400" y="3683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2006600" y="3378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ound Diagonal Corner Rectangle 30"/>
            <p:cNvSpPr/>
            <p:nvPr/>
          </p:nvSpPr>
          <p:spPr>
            <a:xfrm rot="16565366">
              <a:off x="1625690" y="3008004"/>
              <a:ext cx="461565" cy="50223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31"/>
            <p:cNvSpPr/>
            <p:nvPr/>
          </p:nvSpPr>
          <p:spPr>
            <a:xfrm rot="14318143">
              <a:off x="1444934" y="3349154"/>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831082" y="3339342"/>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52"/>
            <p:cNvGrpSpPr/>
            <p:nvPr/>
          </p:nvGrpSpPr>
          <p:grpSpPr>
            <a:xfrm rot="3103668">
              <a:off x="1941267" y="2985381"/>
              <a:ext cx="1159358" cy="1639506"/>
              <a:chOff x="2201943" y="2655174"/>
              <a:chExt cx="1159358" cy="1639506"/>
            </a:xfrm>
          </p:grpSpPr>
          <p:sp>
            <p:nvSpPr>
              <p:cNvPr id="37" name="Round Diagonal Corner Rectangle 36"/>
              <p:cNvSpPr/>
              <p:nvPr/>
            </p:nvSpPr>
            <p:spPr>
              <a:xfrm rot="5131315">
                <a:off x="2660639" y="3037824"/>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7559949">
                <a:off x="2230133" y="2626984"/>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7854556">
                <a:off x="2263327" y="371605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 Diagonal Corner Rectangle 34"/>
            <p:cNvSpPr/>
            <p:nvPr/>
          </p:nvSpPr>
          <p:spPr>
            <a:xfrm rot="11594902">
              <a:off x="2023352" y="3115687"/>
              <a:ext cx="583372" cy="61099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343675" y="3559044"/>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5"/>
          <p:cNvGrpSpPr/>
          <p:nvPr/>
        </p:nvGrpSpPr>
        <p:grpSpPr>
          <a:xfrm>
            <a:off x="4571961" y="4240877"/>
            <a:ext cx="2709331" cy="1524000"/>
            <a:chOff x="228600" y="2057400"/>
            <a:chExt cx="3276600" cy="2209800"/>
          </a:xfrm>
        </p:grpSpPr>
        <p:sp>
          <p:nvSpPr>
            <p:cNvPr id="161" name="Rectangle 160"/>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42"/>
          <p:cNvGrpSpPr/>
          <p:nvPr/>
        </p:nvGrpSpPr>
        <p:grpSpPr>
          <a:xfrm>
            <a:off x="8542275" y="2718140"/>
            <a:ext cx="2029582" cy="3616760"/>
            <a:chOff x="586240" y="457200"/>
            <a:chExt cx="3389340" cy="5988687"/>
          </a:xfrm>
        </p:grpSpPr>
        <p:sp>
          <p:nvSpPr>
            <p:cNvPr id="165" name="Oval 164"/>
            <p:cNvSpPr/>
            <p:nvPr/>
          </p:nvSpPr>
          <p:spPr>
            <a:xfrm rot="6128217">
              <a:off x="2595706" y="5826480"/>
              <a:ext cx="507251" cy="7315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4472555">
              <a:off x="1571724" y="5809356"/>
              <a:ext cx="464691" cy="76890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20226769">
              <a:off x="3309914" y="4064372"/>
              <a:ext cx="665666" cy="6979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rot="2901859">
              <a:off x="743395" y="4014636"/>
              <a:ext cx="720230" cy="84475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rapezoid 168"/>
            <p:cNvSpPr/>
            <p:nvPr/>
          </p:nvSpPr>
          <p:spPr>
            <a:xfrm>
              <a:off x="1143000" y="4191000"/>
              <a:ext cx="2354924" cy="191559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20278876">
              <a:off x="2635928" y="2110873"/>
              <a:ext cx="964516" cy="2460878"/>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20249249">
              <a:off x="2660192" y="2184341"/>
              <a:ext cx="874814" cy="176225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442139">
              <a:off x="1047856" y="2221063"/>
              <a:ext cx="795519" cy="2365377"/>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rapezoid 172"/>
            <p:cNvSpPr/>
            <p:nvPr/>
          </p:nvSpPr>
          <p:spPr>
            <a:xfrm rot="1442139">
              <a:off x="1072003" y="2349321"/>
              <a:ext cx="1057050" cy="1747235"/>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a:off x="1162756" y="2341581"/>
              <a:ext cx="2354924" cy="33633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rot="1254567">
              <a:off x="888898" y="868118"/>
              <a:ext cx="1364362" cy="255391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rot="20345433" flipH="1">
              <a:off x="2402021" y="853935"/>
              <a:ext cx="1263939" cy="2440468"/>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1828800" y="1981200"/>
              <a:ext cx="877449" cy="12924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1398903" y="841183"/>
              <a:ext cx="1720905" cy="21306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5400000">
              <a:off x="1933995" y="-209443"/>
              <a:ext cx="639972" cy="1973258"/>
            </a:xfrm>
            <a:prstGeom prst="roundRect">
              <a:avLst>
                <a:gd name="adj" fmla="val 5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1066800" y="685800"/>
              <a:ext cx="2438400" cy="609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59"/>
            <p:cNvGrpSpPr/>
            <p:nvPr/>
          </p:nvGrpSpPr>
          <p:grpSpPr>
            <a:xfrm>
              <a:off x="1145498" y="5692515"/>
              <a:ext cx="2362200" cy="381000"/>
              <a:chOff x="3352800" y="1905000"/>
              <a:chExt cx="5553231" cy="838200"/>
            </a:xfrm>
          </p:grpSpPr>
          <p:grpSp>
            <p:nvGrpSpPr>
              <p:cNvPr id="232" name="Group 222"/>
              <p:cNvGrpSpPr/>
              <p:nvPr/>
            </p:nvGrpSpPr>
            <p:grpSpPr>
              <a:xfrm>
                <a:off x="3352800" y="1905000"/>
                <a:ext cx="2810031" cy="838200"/>
                <a:chOff x="4809969" y="2971800"/>
                <a:chExt cx="5781831" cy="1638300"/>
              </a:xfrm>
            </p:grpSpPr>
            <p:grpSp>
              <p:nvGrpSpPr>
                <p:cNvPr id="250" name="Group 213"/>
                <p:cNvGrpSpPr/>
                <p:nvPr/>
              </p:nvGrpSpPr>
              <p:grpSpPr>
                <a:xfrm rot="5400000">
                  <a:off x="5457669" y="2362200"/>
                  <a:ext cx="1600200" cy="2895600"/>
                  <a:chOff x="5457669" y="2362200"/>
                  <a:chExt cx="1600200" cy="2895600"/>
                </a:xfrm>
              </p:grpSpPr>
              <p:grpSp>
                <p:nvGrpSpPr>
                  <p:cNvPr id="259" name="Group 208"/>
                  <p:cNvGrpSpPr/>
                  <p:nvPr/>
                </p:nvGrpSpPr>
                <p:grpSpPr>
                  <a:xfrm>
                    <a:off x="5486400" y="2362200"/>
                    <a:ext cx="1524000" cy="1447800"/>
                    <a:chOff x="5486400" y="2362200"/>
                    <a:chExt cx="1524000" cy="1447800"/>
                  </a:xfrm>
                </p:grpSpPr>
                <p:sp>
                  <p:nvSpPr>
                    <p:cNvPr id="264"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209"/>
                  <p:cNvGrpSpPr/>
                  <p:nvPr/>
                </p:nvGrpSpPr>
                <p:grpSpPr>
                  <a:xfrm rot="10800000">
                    <a:off x="5486400" y="3810000"/>
                    <a:ext cx="1524000" cy="1447800"/>
                    <a:chOff x="5486400" y="2362200"/>
                    <a:chExt cx="1524000" cy="1447800"/>
                  </a:xfrm>
                </p:grpSpPr>
                <p:sp>
                  <p:nvSpPr>
                    <p:cNvPr id="262" name="Up Arrow Callout 26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Quad Arrow 5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Diamond 26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214"/>
                <p:cNvGrpSpPr/>
                <p:nvPr/>
              </p:nvGrpSpPr>
              <p:grpSpPr>
                <a:xfrm rot="5400000">
                  <a:off x="8343900" y="2324100"/>
                  <a:ext cx="1600200" cy="2895600"/>
                  <a:chOff x="5457669" y="2362200"/>
                  <a:chExt cx="1600200" cy="2895600"/>
                </a:xfrm>
              </p:grpSpPr>
              <p:grpSp>
                <p:nvGrpSpPr>
                  <p:cNvPr id="252" name="Group 208"/>
                  <p:cNvGrpSpPr/>
                  <p:nvPr/>
                </p:nvGrpSpPr>
                <p:grpSpPr>
                  <a:xfrm>
                    <a:off x="5486400" y="2362200"/>
                    <a:ext cx="1524000" cy="1447800"/>
                    <a:chOff x="5486400" y="2362200"/>
                    <a:chExt cx="1524000" cy="1447800"/>
                  </a:xfrm>
                </p:grpSpPr>
                <p:sp>
                  <p:nvSpPr>
                    <p:cNvPr id="257"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25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209"/>
                  <p:cNvGrpSpPr/>
                  <p:nvPr/>
                </p:nvGrpSpPr>
                <p:grpSpPr>
                  <a:xfrm rot="10800000">
                    <a:off x="5486400" y="3810000"/>
                    <a:ext cx="1524000" cy="1447800"/>
                    <a:chOff x="5486400" y="2362200"/>
                    <a:chExt cx="1524000" cy="1447800"/>
                  </a:xfrm>
                </p:grpSpPr>
                <p:sp>
                  <p:nvSpPr>
                    <p:cNvPr id="255" name="Up Arrow Callout 2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Quad Arrow 4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4" name="Diamond 25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3" name="Group 223"/>
              <p:cNvGrpSpPr/>
              <p:nvPr/>
            </p:nvGrpSpPr>
            <p:grpSpPr>
              <a:xfrm>
                <a:off x="6096000" y="1905000"/>
                <a:ext cx="2810031" cy="838200"/>
                <a:chOff x="4809969" y="2971800"/>
                <a:chExt cx="5781831" cy="1638300"/>
              </a:xfrm>
            </p:grpSpPr>
            <p:grpSp>
              <p:nvGrpSpPr>
                <p:cNvPr id="234" name="Group 213"/>
                <p:cNvGrpSpPr/>
                <p:nvPr/>
              </p:nvGrpSpPr>
              <p:grpSpPr>
                <a:xfrm rot="5400000">
                  <a:off x="5457669" y="2362200"/>
                  <a:ext cx="1600200" cy="2895600"/>
                  <a:chOff x="5457669" y="2362200"/>
                  <a:chExt cx="1600200" cy="2895600"/>
                </a:xfrm>
              </p:grpSpPr>
              <p:grpSp>
                <p:nvGrpSpPr>
                  <p:cNvPr id="243" name="Group 208"/>
                  <p:cNvGrpSpPr/>
                  <p:nvPr/>
                </p:nvGrpSpPr>
                <p:grpSpPr>
                  <a:xfrm>
                    <a:off x="5486400" y="2362200"/>
                    <a:ext cx="1524000" cy="1447800"/>
                    <a:chOff x="5486400" y="2362200"/>
                    <a:chExt cx="1524000" cy="1447800"/>
                  </a:xfrm>
                </p:grpSpPr>
                <p:sp>
                  <p:nvSpPr>
                    <p:cNvPr id="248" name="Up Arrow Callout 3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3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09"/>
                  <p:cNvGrpSpPr/>
                  <p:nvPr/>
                </p:nvGrpSpPr>
                <p:grpSpPr>
                  <a:xfrm rot="10800000">
                    <a:off x="5486400" y="3810000"/>
                    <a:ext cx="1524000" cy="1447800"/>
                    <a:chOff x="5486400" y="2362200"/>
                    <a:chExt cx="1524000" cy="1447800"/>
                  </a:xfrm>
                </p:grpSpPr>
                <p:sp>
                  <p:nvSpPr>
                    <p:cNvPr id="246" name="Up Arrow Callout 3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Quad Arrow 3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5" name="Diamond 3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214"/>
                <p:cNvGrpSpPr/>
                <p:nvPr/>
              </p:nvGrpSpPr>
              <p:grpSpPr>
                <a:xfrm rot="5400000">
                  <a:off x="8343900" y="2324100"/>
                  <a:ext cx="1600200" cy="2895600"/>
                  <a:chOff x="5457669" y="2362200"/>
                  <a:chExt cx="1600200" cy="2895600"/>
                </a:xfrm>
              </p:grpSpPr>
              <p:grpSp>
                <p:nvGrpSpPr>
                  <p:cNvPr id="236" name="Group 208"/>
                  <p:cNvGrpSpPr/>
                  <p:nvPr/>
                </p:nvGrpSpPr>
                <p:grpSpPr>
                  <a:xfrm>
                    <a:off x="5486400" y="2362200"/>
                    <a:ext cx="1524000" cy="1447800"/>
                    <a:chOff x="5486400" y="2362200"/>
                    <a:chExt cx="1524000" cy="1447800"/>
                  </a:xfrm>
                </p:grpSpPr>
                <p:sp>
                  <p:nvSpPr>
                    <p:cNvPr id="241" name="Up Arrow Callout 24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24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09"/>
                  <p:cNvGrpSpPr/>
                  <p:nvPr/>
                </p:nvGrpSpPr>
                <p:grpSpPr>
                  <a:xfrm rot="10800000">
                    <a:off x="5486400" y="3810000"/>
                    <a:ext cx="1524000" cy="1447800"/>
                    <a:chOff x="5486400" y="2362200"/>
                    <a:chExt cx="1524000" cy="1447800"/>
                  </a:xfrm>
                </p:grpSpPr>
                <p:sp>
                  <p:nvSpPr>
                    <p:cNvPr id="239" name="Up Arrow Callout 23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Quad Arrow 23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Diamond 237"/>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2" name="Group 56"/>
            <p:cNvGrpSpPr/>
            <p:nvPr/>
          </p:nvGrpSpPr>
          <p:grpSpPr>
            <a:xfrm>
              <a:off x="1130508" y="813217"/>
              <a:ext cx="2362200" cy="381000"/>
              <a:chOff x="3352800" y="1905000"/>
              <a:chExt cx="5553231" cy="838200"/>
            </a:xfrm>
          </p:grpSpPr>
          <p:grpSp>
            <p:nvGrpSpPr>
              <p:cNvPr id="198" name="Group 222"/>
              <p:cNvGrpSpPr/>
              <p:nvPr/>
            </p:nvGrpSpPr>
            <p:grpSpPr>
              <a:xfrm>
                <a:off x="3352800" y="1905000"/>
                <a:ext cx="2810031" cy="838200"/>
                <a:chOff x="4809969" y="2971800"/>
                <a:chExt cx="5781831" cy="1638300"/>
              </a:xfrm>
            </p:grpSpPr>
            <p:grpSp>
              <p:nvGrpSpPr>
                <p:cNvPr id="216" name="Group 213"/>
                <p:cNvGrpSpPr/>
                <p:nvPr/>
              </p:nvGrpSpPr>
              <p:grpSpPr>
                <a:xfrm rot="5400000">
                  <a:off x="5457669" y="2362200"/>
                  <a:ext cx="1600200" cy="2895600"/>
                  <a:chOff x="5457669" y="2362200"/>
                  <a:chExt cx="1600200" cy="2895600"/>
                </a:xfrm>
              </p:grpSpPr>
              <p:grpSp>
                <p:nvGrpSpPr>
                  <p:cNvPr id="225" name="Group 208"/>
                  <p:cNvGrpSpPr/>
                  <p:nvPr/>
                </p:nvGrpSpPr>
                <p:grpSpPr>
                  <a:xfrm>
                    <a:off x="5486400" y="2362200"/>
                    <a:ext cx="1524000" cy="1447800"/>
                    <a:chOff x="5486400" y="2362200"/>
                    <a:chExt cx="1524000" cy="1447800"/>
                  </a:xfrm>
                </p:grpSpPr>
                <p:sp>
                  <p:nvSpPr>
                    <p:cNvPr id="230" name="Up Arrow Callout 22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23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09"/>
                  <p:cNvGrpSpPr/>
                  <p:nvPr/>
                </p:nvGrpSpPr>
                <p:grpSpPr>
                  <a:xfrm rot="10800000">
                    <a:off x="5486400" y="3810000"/>
                    <a:ext cx="1524000" cy="1447800"/>
                    <a:chOff x="5486400" y="2362200"/>
                    <a:chExt cx="1524000" cy="1447800"/>
                  </a:xfrm>
                </p:grpSpPr>
                <p:sp>
                  <p:nvSpPr>
                    <p:cNvPr id="228" name="Up Arrow Callout 22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22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7" name="Diamond 22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4"/>
                <p:cNvGrpSpPr/>
                <p:nvPr/>
              </p:nvGrpSpPr>
              <p:grpSpPr>
                <a:xfrm rot="5400000">
                  <a:off x="8343900" y="2324100"/>
                  <a:ext cx="1600200" cy="2895600"/>
                  <a:chOff x="5457669" y="2362200"/>
                  <a:chExt cx="1600200" cy="2895600"/>
                </a:xfrm>
              </p:grpSpPr>
              <p:grpSp>
                <p:nvGrpSpPr>
                  <p:cNvPr id="218" name="Group 208"/>
                  <p:cNvGrpSpPr/>
                  <p:nvPr/>
                </p:nvGrpSpPr>
                <p:grpSpPr>
                  <a:xfrm>
                    <a:off x="5486400" y="2362200"/>
                    <a:ext cx="1524000" cy="1447800"/>
                    <a:chOff x="5486400" y="2362200"/>
                    <a:chExt cx="1524000" cy="1447800"/>
                  </a:xfrm>
                </p:grpSpPr>
                <p:sp>
                  <p:nvSpPr>
                    <p:cNvPr id="223" name="Up Arrow Callout 22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Quad Arrow 22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09"/>
                  <p:cNvGrpSpPr/>
                  <p:nvPr/>
                </p:nvGrpSpPr>
                <p:grpSpPr>
                  <a:xfrm rot="10800000">
                    <a:off x="5486400" y="3810000"/>
                    <a:ext cx="1524000" cy="1447800"/>
                    <a:chOff x="5486400" y="2362200"/>
                    <a:chExt cx="1524000" cy="1447800"/>
                  </a:xfrm>
                </p:grpSpPr>
                <p:sp>
                  <p:nvSpPr>
                    <p:cNvPr id="221" name="Up Arrow Callout 22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Quad Arrow 22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Diamond 21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9" name="Group 223"/>
              <p:cNvGrpSpPr/>
              <p:nvPr/>
            </p:nvGrpSpPr>
            <p:grpSpPr>
              <a:xfrm>
                <a:off x="6096000" y="1905000"/>
                <a:ext cx="2810031" cy="838200"/>
                <a:chOff x="4809969" y="2971800"/>
                <a:chExt cx="5781831" cy="1638300"/>
              </a:xfrm>
            </p:grpSpPr>
            <p:grpSp>
              <p:nvGrpSpPr>
                <p:cNvPr id="200" name="Group 213"/>
                <p:cNvGrpSpPr/>
                <p:nvPr/>
              </p:nvGrpSpPr>
              <p:grpSpPr>
                <a:xfrm rot="5400000">
                  <a:off x="5457669" y="2362200"/>
                  <a:ext cx="1600200" cy="2895600"/>
                  <a:chOff x="5457669" y="2362200"/>
                  <a:chExt cx="1600200" cy="2895600"/>
                </a:xfrm>
              </p:grpSpPr>
              <p:grpSp>
                <p:nvGrpSpPr>
                  <p:cNvPr id="209" name="Group 208"/>
                  <p:cNvGrpSpPr/>
                  <p:nvPr/>
                </p:nvGrpSpPr>
                <p:grpSpPr>
                  <a:xfrm>
                    <a:off x="5486400" y="2362200"/>
                    <a:ext cx="1524000" cy="1447800"/>
                    <a:chOff x="5486400" y="2362200"/>
                    <a:chExt cx="1524000" cy="1447800"/>
                  </a:xfrm>
                </p:grpSpPr>
                <p:sp>
                  <p:nvSpPr>
                    <p:cNvPr id="214" name="Up Arrow Callout 21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Quad Arrow 21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209"/>
                  <p:cNvGrpSpPr/>
                  <p:nvPr/>
                </p:nvGrpSpPr>
                <p:grpSpPr>
                  <a:xfrm rot="10800000">
                    <a:off x="5486400" y="3810000"/>
                    <a:ext cx="1524000" cy="1447800"/>
                    <a:chOff x="5486400" y="2362200"/>
                    <a:chExt cx="1524000" cy="1447800"/>
                  </a:xfrm>
                </p:grpSpPr>
                <p:sp>
                  <p:nvSpPr>
                    <p:cNvPr id="212" name="Up Arrow Callout 21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Quad Arrow 21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1" name="Diamond 21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214"/>
                <p:cNvGrpSpPr/>
                <p:nvPr/>
              </p:nvGrpSpPr>
              <p:grpSpPr>
                <a:xfrm rot="5400000">
                  <a:off x="8343900" y="2324100"/>
                  <a:ext cx="1600200" cy="2895600"/>
                  <a:chOff x="5457669" y="2362200"/>
                  <a:chExt cx="1600200" cy="2895600"/>
                </a:xfrm>
              </p:grpSpPr>
              <p:grpSp>
                <p:nvGrpSpPr>
                  <p:cNvPr id="202" name="Group 208"/>
                  <p:cNvGrpSpPr/>
                  <p:nvPr/>
                </p:nvGrpSpPr>
                <p:grpSpPr>
                  <a:xfrm>
                    <a:off x="5486400" y="2362200"/>
                    <a:ext cx="1524000" cy="1447800"/>
                    <a:chOff x="5486400" y="2362200"/>
                    <a:chExt cx="1524000" cy="1447800"/>
                  </a:xfrm>
                </p:grpSpPr>
                <p:sp>
                  <p:nvSpPr>
                    <p:cNvPr id="207" name="Up Arrow Callout 20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Quad Arrow 20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9"/>
                  <p:cNvGrpSpPr/>
                  <p:nvPr/>
                </p:nvGrpSpPr>
                <p:grpSpPr>
                  <a:xfrm rot="10800000">
                    <a:off x="5486400" y="3810000"/>
                    <a:ext cx="1524000" cy="1447800"/>
                    <a:chOff x="5486400" y="2362200"/>
                    <a:chExt cx="1524000" cy="1447800"/>
                  </a:xfrm>
                </p:grpSpPr>
                <p:sp>
                  <p:nvSpPr>
                    <p:cNvPr id="205" name="Up Arrow Callout 20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20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Diamond 20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3" name="Group 95"/>
            <p:cNvGrpSpPr/>
            <p:nvPr/>
          </p:nvGrpSpPr>
          <p:grpSpPr>
            <a:xfrm rot="7741862">
              <a:off x="1499765" y="3599458"/>
              <a:ext cx="2052581" cy="915953"/>
              <a:chOff x="6418747" y="3048000"/>
              <a:chExt cx="1734653" cy="1001810"/>
            </a:xfrm>
          </p:grpSpPr>
          <p:sp>
            <p:nvSpPr>
              <p:cNvPr id="195" name="Moon 194"/>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195"/>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196"/>
              <p:cNvSpPr/>
              <p:nvPr/>
            </p:nvSpPr>
            <p:spPr>
              <a:xfrm rot="6615347">
                <a:off x="7018217" y="3048830"/>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94"/>
            <p:cNvGrpSpPr/>
            <p:nvPr/>
          </p:nvGrpSpPr>
          <p:grpSpPr>
            <a:xfrm rot="11478243">
              <a:off x="1447800" y="3200400"/>
              <a:ext cx="1686219" cy="1001810"/>
              <a:chOff x="6467181" y="3048000"/>
              <a:chExt cx="1686219" cy="1001810"/>
            </a:xfrm>
          </p:grpSpPr>
          <p:sp>
            <p:nvSpPr>
              <p:cNvPr id="192" name="Moon 191"/>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99"/>
            <p:cNvGrpSpPr/>
            <p:nvPr/>
          </p:nvGrpSpPr>
          <p:grpSpPr>
            <a:xfrm rot="13030895">
              <a:off x="586240" y="4068014"/>
              <a:ext cx="3208229" cy="1001810"/>
              <a:chOff x="6467181" y="3048000"/>
              <a:chExt cx="1686219" cy="1001810"/>
            </a:xfrm>
          </p:grpSpPr>
          <p:sp>
            <p:nvSpPr>
              <p:cNvPr id="189" name="Moon 188"/>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190"/>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05"/>
            <p:cNvGrpSpPr/>
            <p:nvPr/>
          </p:nvGrpSpPr>
          <p:grpSpPr>
            <a:xfrm>
              <a:off x="1371601" y="2819400"/>
              <a:ext cx="592666" cy="533400"/>
              <a:chOff x="4953000" y="1143000"/>
              <a:chExt cx="762000" cy="685800"/>
            </a:xfrm>
          </p:grpSpPr>
          <p:sp>
            <p:nvSpPr>
              <p:cNvPr id="187" name="Oval 186"/>
              <p:cNvSpPr/>
              <p:nvPr/>
            </p:nvSpPr>
            <p:spPr>
              <a:xfrm>
                <a:off x="4953000" y="1143000"/>
                <a:ext cx="7620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5077918" y="1255426"/>
                <a:ext cx="508000" cy="457200"/>
              </a:xfrm>
              <a:prstGeom prst="ellips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87054" y="392546"/>
            <a:ext cx="10566400" cy="2308324"/>
          </a:xfrm>
          <a:prstGeom prst="rect">
            <a:avLst/>
          </a:prstGeom>
          <a:noFill/>
        </p:spPr>
        <p:txBody>
          <a:bodyPr wrap="square" rtlCol="0">
            <a:spAutoFit/>
          </a:bodyPr>
          <a:lstStyle/>
          <a:p>
            <a:pPr algn="ctr"/>
            <a:r>
              <a:rPr lang="en-US" sz="3600" dirty="0">
                <a:solidFill>
                  <a:schemeClr val="bg1"/>
                </a:solidFill>
                <a:latin typeface="Eurostile" pitchFamily="34" charset="0"/>
              </a:rPr>
              <a:t>A Similitude of what God had done during the creation of the earth when, we are told, the Lord “Sanctified” the Sabbath and rested</a:t>
            </a:r>
          </a:p>
          <a:p>
            <a:pPr algn="ctr"/>
            <a:r>
              <a:rPr lang="en-US" sz="3600" dirty="0">
                <a:solidFill>
                  <a:schemeClr val="bg1"/>
                </a:solidFill>
                <a:latin typeface="Eurostile" pitchFamily="34" charset="0"/>
              </a:rPr>
              <a:t>			(Gen. 2:2-3)</a:t>
            </a:r>
          </a:p>
        </p:txBody>
      </p:sp>
      <p:pic>
        <p:nvPicPr>
          <p:cNvPr id="6" name="Picture 5" descr="Sabbath-created-in-genesis2_472_326_80.jpg"/>
          <p:cNvPicPr>
            <a:picLocks noChangeAspect="1"/>
          </p:cNvPicPr>
          <p:nvPr/>
        </p:nvPicPr>
        <p:blipFill>
          <a:blip r:embed="rId2" cstate="print"/>
          <a:stretch>
            <a:fillRect/>
          </a:stretch>
        </p:blipFill>
        <p:spPr>
          <a:xfrm>
            <a:off x="304800" y="2456873"/>
            <a:ext cx="5994400" cy="422967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4079" y="298551"/>
            <a:ext cx="5631921" cy="3416320"/>
          </a:xfrm>
          <a:prstGeom prst="rect">
            <a:avLst/>
          </a:prstGeom>
          <a:noFill/>
        </p:spPr>
        <p:txBody>
          <a:bodyPr wrap="square" rtlCol="0">
            <a:spAutoFit/>
          </a:bodyPr>
          <a:lstStyle/>
          <a:p>
            <a:pPr algn="ctr"/>
            <a:r>
              <a:rPr lang="en-US" sz="3600" dirty="0">
                <a:solidFill>
                  <a:schemeClr val="bg1"/>
                </a:solidFill>
                <a:latin typeface="Eurostile" pitchFamily="34" charset="0"/>
              </a:rPr>
              <a:t>The Sabbath is the day that man ceases his labors so that God can work his own work—the work of sanctification—on man</a:t>
            </a:r>
          </a:p>
          <a:p>
            <a:pPr algn="ctr"/>
            <a:r>
              <a:rPr lang="en-US" sz="3600" dirty="0">
                <a:solidFill>
                  <a:schemeClr val="bg1"/>
                </a:solidFill>
                <a:latin typeface="Eurostile" pitchFamily="34" charset="0"/>
              </a:rPr>
              <a:t>(Exodus 31:13)</a:t>
            </a:r>
          </a:p>
        </p:txBody>
      </p:sp>
      <p:sp>
        <p:nvSpPr>
          <p:cNvPr id="6" name="TextBox 5"/>
          <p:cNvSpPr txBox="1"/>
          <p:nvPr/>
        </p:nvSpPr>
        <p:spPr>
          <a:xfrm>
            <a:off x="990600" y="4586890"/>
            <a:ext cx="10210800" cy="1200329"/>
          </a:xfrm>
          <a:prstGeom prst="rect">
            <a:avLst/>
          </a:prstGeom>
          <a:noFill/>
        </p:spPr>
        <p:txBody>
          <a:bodyPr wrap="square" rtlCol="0">
            <a:spAutoFit/>
          </a:bodyPr>
          <a:lstStyle/>
          <a:p>
            <a:pPr algn="ctr"/>
            <a:r>
              <a:rPr lang="en-US" sz="3600" dirty="0">
                <a:solidFill>
                  <a:schemeClr val="bg1"/>
                </a:solidFill>
                <a:latin typeface="Eurostile" pitchFamily="34" charset="0"/>
              </a:rPr>
              <a:t>Jesus emphasized doing good on the Sabbath and the Pharisees were more about avoiding evil.</a:t>
            </a:r>
          </a:p>
        </p:txBody>
      </p:sp>
      <p:pic>
        <p:nvPicPr>
          <p:cNvPr id="1026" name="Picture 2" descr="Image result for Pharisees and Jes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7352" y="535799"/>
            <a:ext cx="5426013" cy="36150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47636" y="1436255"/>
            <a:ext cx="7573818" cy="1754326"/>
          </a:xfrm>
          <a:prstGeom prst="rect">
            <a:avLst/>
          </a:prstGeom>
          <a:noFill/>
        </p:spPr>
        <p:txBody>
          <a:bodyPr wrap="square" rtlCol="0">
            <a:spAutoFit/>
          </a:bodyPr>
          <a:lstStyle/>
          <a:p>
            <a:pPr algn="ctr"/>
            <a:r>
              <a:rPr lang="en-US" sz="3600" dirty="0">
                <a:solidFill>
                  <a:schemeClr val="bg1"/>
                </a:solidFill>
                <a:latin typeface="Eurostile" pitchFamily="34" charset="0"/>
              </a:rPr>
              <a:t>For 6 periods of time God created the earth and it’s inhabitants. </a:t>
            </a:r>
          </a:p>
          <a:p>
            <a:pPr algn="ctr"/>
            <a:r>
              <a:rPr lang="en-US" sz="3600" dirty="0">
                <a:solidFill>
                  <a:schemeClr val="bg1"/>
                </a:solidFill>
                <a:latin typeface="Eurostile" pitchFamily="34" charset="0"/>
              </a:rPr>
              <a:t>On the 7</a:t>
            </a:r>
            <a:r>
              <a:rPr lang="en-US" sz="3600" baseline="30000" dirty="0">
                <a:solidFill>
                  <a:schemeClr val="bg1"/>
                </a:solidFill>
                <a:latin typeface="Eurostile" pitchFamily="34" charset="0"/>
              </a:rPr>
              <a:t>th</a:t>
            </a:r>
            <a:r>
              <a:rPr lang="en-US" sz="3600" dirty="0">
                <a:solidFill>
                  <a:schemeClr val="bg1"/>
                </a:solidFill>
                <a:latin typeface="Eurostile" pitchFamily="34" charset="0"/>
              </a:rPr>
              <a:t> day he rested…</a:t>
            </a:r>
          </a:p>
        </p:txBody>
      </p:sp>
      <p:grpSp>
        <p:nvGrpSpPr>
          <p:cNvPr id="2" name="Group 5"/>
          <p:cNvGrpSpPr/>
          <p:nvPr/>
        </p:nvGrpSpPr>
        <p:grpSpPr>
          <a:xfrm>
            <a:off x="8331200" y="3648365"/>
            <a:ext cx="2952085" cy="2722600"/>
            <a:chOff x="6911993" y="3315227"/>
            <a:chExt cx="1604464" cy="1634972"/>
          </a:xfrm>
        </p:grpSpPr>
        <p:sp>
          <p:nvSpPr>
            <p:cNvPr id="7" name="Chord 6"/>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4"/>
            <p:cNvGrpSpPr/>
            <p:nvPr/>
          </p:nvGrpSpPr>
          <p:grpSpPr>
            <a:xfrm>
              <a:off x="7123631" y="3315227"/>
              <a:ext cx="1334569" cy="1485372"/>
              <a:chOff x="7123631" y="3315227"/>
              <a:chExt cx="1334569" cy="1485372"/>
            </a:xfrm>
          </p:grpSpPr>
          <p:sp>
            <p:nvSpPr>
              <p:cNvPr id="9" name="Freeform 8"/>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126"/>
          <p:cNvGrpSpPr/>
          <p:nvPr/>
        </p:nvGrpSpPr>
        <p:grpSpPr>
          <a:xfrm>
            <a:off x="203200" y="1"/>
            <a:ext cx="2540000" cy="1717963"/>
            <a:chOff x="2694751" y="6436977"/>
            <a:chExt cx="2880370" cy="2097423"/>
          </a:xfrm>
        </p:grpSpPr>
        <p:sp>
          <p:nvSpPr>
            <p:cNvPr id="13" name="Bent-Up Arrow 12"/>
            <p:cNvSpPr/>
            <p:nvPr/>
          </p:nvSpPr>
          <p:spPr>
            <a:xfrm rot="8658149">
              <a:off x="4192355" y="7702232"/>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rot="6670451">
              <a:off x="5016245" y="698130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ord 14"/>
            <p:cNvSpPr/>
            <p:nvPr/>
          </p:nvSpPr>
          <p:spPr>
            <a:xfrm rot="19722594">
              <a:off x="3667814" y="6436977"/>
              <a:ext cx="838200" cy="1447800"/>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hord 15"/>
            <p:cNvSpPr/>
            <p:nvPr/>
          </p:nvSpPr>
          <p:spPr>
            <a:xfrm rot="18520689">
              <a:off x="3350982" y="6476530"/>
              <a:ext cx="1079546" cy="1856586"/>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hord 16"/>
            <p:cNvSpPr/>
            <p:nvPr/>
          </p:nvSpPr>
          <p:spPr>
            <a:xfrm rot="15886568">
              <a:off x="2945256" y="6811494"/>
              <a:ext cx="662687" cy="1163698"/>
            </a:xfrm>
            <a:prstGeom prst="chord">
              <a:avLst>
                <a:gd name="adj1" fmla="val 2700000"/>
                <a:gd name="adj2" fmla="val 16873168"/>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14800" y="6705600"/>
              <a:ext cx="1066800" cy="1066800"/>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6171429">
              <a:off x="5016244" y="6917844"/>
              <a:ext cx="462699" cy="655052"/>
            </a:xfrm>
            <a:prstGeom prst="triangle">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Bent-Up Arrow 19"/>
            <p:cNvSpPr/>
            <p:nvPr/>
          </p:nvSpPr>
          <p:spPr>
            <a:xfrm rot="7963615">
              <a:off x="3905968" y="7770449"/>
              <a:ext cx="503787" cy="689223"/>
            </a:xfrm>
            <a:prstGeom prst="bentUpArrow">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4038600" y="82296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6-Point Star 21"/>
            <p:cNvSpPr/>
            <p:nvPr/>
          </p:nvSpPr>
          <p:spPr>
            <a:xfrm>
              <a:off x="4343400" y="8153400"/>
              <a:ext cx="304800" cy="304800"/>
            </a:xfrm>
            <a:prstGeom prst="star6">
              <a:avLst/>
            </a:prstGeom>
            <a:solidFill>
              <a:srgbClr val="FFC0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5"/>
            <p:cNvGrpSpPr/>
            <p:nvPr/>
          </p:nvGrpSpPr>
          <p:grpSpPr>
            <a:xfrm>
              <a:off x="4876800" y="6705600"/>
              <a:ext cx="381000" cy="381000"/>
              <a:chOff x="4876800" y="6705600"/>
              <a:chExt cx="381000" cy="381000"/>
            </a:xfrm>
          </p:grpSpPr>
          <p:sp>
            <p:nvSpPr>
              <p:cNvPr id="27" name="Oval 23"/>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6"/>
            <p:cNvGrpSpPr/>
            <p:nvPr/>
          </p:nvGrpSpPr>
          <p:grpSpPr>
            <a:xfrm>
              <a:off x="4648200" y="6781800"/>
              <a:ext cx="381000" cy="381000"/>
              <a:chOff x="4876800" y="6705600"/>
              <a:chExt cx="381000" cy="381000"/>
            </a:xfrm>
          </p:grpSpPr>
          <p:sp>
            <p:nvSpPr>
              <p:cNvPr id="25" name="Oval 24"/>
              <p:cNvSpPr/>
              <p:nvPr/>
            </p:nvSpPr>
            <p:spPr>
              <a:xfrm>
                <a:off x="4876800" y="6705600"/>
                <a:ext cx="381000" cy="3810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029200" y="6858000"/>
                <a:ext cx="228600" cy="228600"/>
              </a:xfrm>
              <a:prstGeom prst="ellipse">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60"/>
          <p:cNvGrpSpPr/>
          <p:nvPr/>
        </p:nvGrpSpPr>
        <p:grpSpPr>
          <a:xfrm>
            <a:off x="3620656" y="4862946"/>
            <a:ext cx="3677201" cy="1295400"/>
            <a:chOff x="4572000" y="4495800"/>
            <a:chExt cx="3987418" cy="1872910"/>
          </a:xfrm>
        </p:grpSpPr>
        <p:grpSp>
          <p:nvGrpSpPr>
            <p:cNvPr id="46" name="Group 33"/>
            <p:cNvGrpSpPr/>
            <p:nvPr/>
          </p:nvGrpSpPr>
          <p:grpSpPr>
            <a:xfrm>
              <a:off x="4572000" y="4495800"/>
              <a:ext cx="3073018" cy="1187110"/>
              <a:chOff x="4495800" y="439707"/>
              <a:chExt cx="3073018" cy="1187110"/>
            </a:xfrm>
          </p:grpSpPr>
          <p:sp>
            <p:nvSpPr>
              <p:cNvPr id="67" name="Isosceles Triangle 66"/>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3"/>
            <p:cNvGrpSpPr/>
            <p:nvPr/>
          </p:nvGrpSpPr>
          <p:grpSpPr>
            <a:xfrm>
              <a:off x="5486400" y="5181600"/>
              <a:ext cx="3073018" cy="1187110"/>
              <a:chOff x="4495800" y="439707"/>
              <a:chExt cx="3073018" cy="1187110"/>
            </a:xfrm>
          </p:grpSpPr>
          <p:sp>
            <p:nvSpPr>
              <p:cNvPr id="64" name="Isosceles Triangle 63"/>
              <p:cNvSpPr/>
              <p:nvPr/>
            </p:nvSpPr>
            <p:spPr>
              <a:xfrm rot="15886994">
                <a:off x="6302545" y="360543"/>
                <a:ext cx="1187110" cy="1345437"/>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495800" y="609600"/>
                <a:ext cx="2590800" cy="838200"/>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724400" y="762000"/>
                <a:ext cx="28575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9"/>
          <p:cNvGrpSpPr/>
          <p:nvPr/>
        </p:nvGrpSpPr>
        <p:grpSpPr>
          <a:xfrm flipH="1">
            <a:off x="10160001" y="304800"/>
            <a:ext cx="1652599" cy="2057400"/>
            <a:chOff x="5562600" y="2133600"/>
            <a:chExt cx="2514600" cy="4174060"/>
          </a:xfrm>
        </p:grpSpPr>
        <p:grpSp>
          <p:nvGrpSpPr>
            <p:cNvPr id="63" name="Group 8"/>
            <p:cNvGrpSpPr/>
            <p:nvPr/>
          </p:nvGrpSpPr>
          <p:grpSpPr>
            <a:xfrm rot="1120939">
              <a:off x="6623034" y="2133600"/>
              <a:ext cx="1066800" cy="2514600"/>
              <a:chOff x="1712971" y="2198329"/>
              <a:chExt cx="1895379" cy="3364271"/>
            </a:xfrm>
            <a:solidFill>
              <a:srgbClr val="92D050"/>
            </a:solidFill>
          </p:grpSpPr>
          <p:sp>
            <p:nvSpPr>
              <p:cNvPr id="133" name="Moon 132"/>
              <p:cNvSpPr/>
              <p:nvPr/>
            </p:nvSpPr>
            <p:spPr>
              <a:xfrm rot="13821048">
                <a:off x="2659035" y="2043675"/>
                <a:ext cx="522086"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0"/>
              <p:cNvSpPr/>
              <p:nvPr/>
            </p:nvSpPr>
            <p:spPr>
              <a:xfrm rot="20061245">
                <a:off x="2017772" y="219832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1"/>
              <p:cNvSpPr/>
              <p:nvPr/>
            </p:nvSpPr>
            <p:spPr>
              <a:xfrm rot="2968509">
                <a:off x="2621498" y="2659816"/>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2"/>
              <p:cNvSpPr/>
              <p:nvPr/>
            </p:nvSpPr>
            <p:spPr>
              <a:xfrm rot="20061245">
                <a:off x="1712971" y="3493728"/>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
              <p:cNvSpPr/>
              <p:nvPr/>
            </p:nvSpPr>
            <p:spPr>
              <a:xfrm rot="17114711">
                <a:off x="2490797" y="3677569"/>
                <a:ext cx="609600" cy="1364105"/>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a:off x="2133600" y="2438400"/>
                <a:ext cx="914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 Diagonal Corner Rectangle 71"/>
            <p:cNvSpPr/>
            <p:nvPr/>
          </p:nvSpPr>
          <p:spPr>
            <a:xfrm>
              <a:off x="7162800" y="317198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6200000">
              <a:off x="5867400" y="301958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a:off x="7010400" y="522938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rot="2458714">
              <a:off x="5867400" y="530558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a:off x="6288029" y="3183460"/>
              <a:ext cx="914400" cy="3124200"/>
            </a:xfrm>
            <a:prstGeom prst="moon">
              <a:avLst>
                <a:gd name="adj" fmla="val 875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 Diagonal Corner Rectangle 76"/>
            <p:cNvSpPr/>
            <p:nvPr/>
          </p:nvSpPr>
          <p:spPr>
            <a:xfrm rot="1134353">
              <a:off x="6989948" y="4269688"/>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rot="3308753">
              <a:off x="5486400" y="4238789"/>
              <a:ext cx="914400" cy="7620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99"/>
            <p:cNvGrpSpPr/>
            <p:nvPr/>
          </p:nvGrpSpPr>
          <p:grpSpPr>
            <a:xfrm>
              <a:off x="7010400" y="2514600"/>
              <a:ext cx="990600" cy="953776"/>
              <a:chOff x="4084960" y="1963223"/>
              <a:chExt cx="1844487" cy="1775922"/>
            </a:xfrm>
          </p:grpSpPr>
          <p:sp>
            <p:nvSpPr>
              <p:cNvPr id="116" name="Teardrop 115"/>
              <p:cNvSpPr/>
              <p:nvPr/>
            </p:nvSpPr>
            <p:spPr>
              <a:xfrm rot="20612414">
                <a:off x="4437301" y="2977145"/>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ardrop 116"/>
              <p:cNvSpPr/>
              <p:nvPr/>
            </p:nvSpPr>
            <p:spPr>
              <a:xfrm rot="12470521">
                <a:off x="5243647" y="2249641"/>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17"/>
              <p:cNvSpPr/>
              <p:nvPr/>
            </p:nvSpPr>
            <p:spPr>
              <a:xfrm rot="16498226">
                <a:off x="5143500" y="2857500"/>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ardrop 118"/>
              <p:cNvSpPr/>
              <p:nvPr/>
            </p:nvSpPr>
            <p:spPr>
              <a:xfrm rot="4891691">
                <a:off x="4123060" y="2300288"/>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ardrop 119"/>
              <p:cNvSpPr/>
              <p:nvPr/>
            </p:nvSpPr>
            <p:spPr>
              <a:xfrm rot="8037859">
                <a:off x="4647197" y="1925123"/>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5-Point Star 120"/>
              <p:cNvSpPr/>
              <p:nvPr/>
            </p:nvSpPr>
            <p:spPr>
              <a:xfrm>
                <a:off x="4572000" y="2362200"/>
                <a:ext cx="914400" cy="914400"/>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15"/>
              <p:cNvGrpSpPr/>
              <p:nvPr/>
            </p:nvGrpSpPr>
            <p:grpSpPr>
              <a:xfrm>
                <a:off x="4724400" y="2514600"/>
                <a:ext cx="609600" cy="685800"/>
                <a:chOff x="6254633" y="2139815"/>
                <a:chExt cx="790690" cy="814285"/>
              </a:xfrm>
            </p:grpSpPr>
            <p:sp>
              <p:nvSpPr>
                <p:cNvPr id="128"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ardrop 128"/>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ardrop 129"/>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ardrop 130"/>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ardrop 131"/>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22"/>
              <p:cNvSpPr/>
              <p:nvPr/>
            </p:nvSpPr>
            <p:spPr>
              <a:xfrm>
                <a:off x="5029200" y="27432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51054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953000" y="28956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48768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953000" y="26670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117"/>
            <p:cNvGrpSpPr/>
            <p:nvPr/>
          </p:nvGrpSpPr>
          <p:grpSpPr>
            <a:xfrm>
              <a:off x="5867400" y="3733800"/>
              <a:ext cx="990600" cy="953776"/>
              <a:chOff x="4084960" y="1963223"/>
              <a:chExt cx="1844487" cy="1775922"/>
            </a:xfrm>
          </p:grpSpPr>
          <p:sp>
            <p:nvSpPr>
              <p:cNvPr id="99" name="Teardrop 98"/>
              <p:cNvSpPr/>
              <p:nvPr/>
            </p:nvSpPr>
            <p:spPr>
              <a:xfrm rot="20612414">
                <a:off x="4437301" y="2977145"/>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ardrop 99"/>
              <p:cNvSpPr/>
              <p:nvPr/>
            </p:nvSpPr>
            <p:spPr>
              <a:xfrm rot="12470521">
                <a:off x="5243647" y="2249641"/>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ardrop 100"/>
              <p:cNvSpPr/>
              <p:nvPr/>
            </p:nvSpPr>
            <p:spPr>
              <a:xfrm rot="16498226">
                <a:off x="5143500" y="2857500"/>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ardrop 101"/>
              <p:cNvSpPr/>
              <p:nvPr/>
            </p:nvSpPr>
            <p:spPr>
              <a:xfrm rot="4891691">
                <a:off x="4123060" y="2300288"/>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ardrop 102"/>
              <p:cNvSpPr/>
              <p:nvPr/>
            </p:nvSpPr>
            <p:spPr>
              <a:xfrm rot="8037859">
                <a:off x="4647197" y="1925123"/>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5-Point Star 103"/>
              <p:cNvSpPr/>
              <p:nvPr/>
            </p:nvSpPr>
            <p:spPr>
              <a:xfrm>
                <a:off x="4572000" y="2362200"/>
                <a:ext cx="914400" cy="914400"/>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5"/>
              <p:cNvGrpSpPr/>
              <p:nvPr/>
            </p:nvGrpSpPr>
            <p:grpSpPr>
              <a:xfrm>
                <a:off x="4724400" y="2514600"/>
                <a:ext cx="609600" cy="685800"/>
                <a:chOff x="6254633" y="2139815"/>
                <a:chExt cx="790690" cy="814285"/>
              </a:xfrm>
            </p:grpSpPr>
            <p:sp>
              <p:nvSpPr>
                <p:cNvPr id="111"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ardrop 111"/>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ardrop 112"/>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ardrop 113"/>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ardrop 114"/>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Oval 105"/>
              <p:cNvSpPr/>
              <p:nvPr/>
            </p:nvSpPr>
            <p:spPr>
              <a:xfrm>
                <a:off x="5029200" y="27432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1054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953000" y="28956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48768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953000" y="26670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135"/>
            <p:cNvGrpSpPr/>
            <p:nvPr/>
          </p:nvGrpSpPr>
          <p:grpSpPr>
            <a:xfrm>
              <a:off x="6781800" y="4724400"/>
              <a:ext cx="762000" cy="733674"/>
              <a:chOff x="4084960" y="1963223"/>
              <a:chExt cx="1844487" cy="1775922"/>
            </a:xfrm>
          </p:grpSpPr>
          <p:sp>
            <p:nvSpPr>
              <p:cNvPr id="82" name="Teardrop 81"/>
              <p:cNvSpPr/>
              <p:nvPr/>
            </p:nvSpPr>
            <p:spPr>
              <a:xfrm rot="20612414">
                <a:off x="4437301" y="2977145"/>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ardrop 82"/>
              <p:cNvSpPr/>
              <p:nvPr/>
            </p:nvSpPr>
            <p:spPr>
              <a:xfrm rot="12470521">
                <a:off x="5243647" y="2249641"/>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ardrop 83"/>
              <p:cNvSpPr/>
              <p:nvPr/>
            </p:nvSpPr>
            <p:spPr>
              <a:xfrm rot="16498226">
                <a:off x="5143500" y="2857500"/>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ardrop 84"/>
              <p:cNvSpPr/>
              <p:nvPr/>
            </p:nvSpPr>
            <p:spPr>
              <a:xfrm rot="4891691">
                <a:off x="4123060" y="2300288"/>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ardrop 85"/>
              <p:cNvSpPr/>
              <p:nvPr/>
            </p:nvSpPr>
            <p:spPr>
              <a:xfrm rot="8037859">
                <a:off x="4647197" y="1925123"/>
                <a:ext cx="685800" cy="762000"/>
              </a:xfrm>
              <a:prstGeom prst="teardrop">
                <a:avLst/>
              </a:prstGeom>
              <a:solidFill>
                <a:srgbClr val="5D56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5-Point Star 86"/>
              <p:cNvSpPr/>
              <p:nvPr/>
            </p:nvSpPr>
            <p:spPr>
              <a:xfrm>
                <a:off x="4572000" y="2362200"/>
                <a:ext cx="914400" cy="914400"/>
              </a:xfrm>
              <a:prstGeom prst="star5">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15"/>
              <p:cNvGrpSpPr/>
              <p:nvPr/>
            </p:nvGrpSpPr>
            <p:grpSpPr>
              <a:xfrm>
                <a:off x="4724400" y="2514600"/>
                <a:ext cx="609600" cy="685800"/>
                <a:chOff x="6254633" y="2139815"/>
                <a:chExt cx="790690" cy="814285"/>
              </a:xfrm>
            </p:grpSpPr>
            <p:sp>
              <p:nvSpPr>
                <p:cNvPr id="94" name="Teardrop 10"/>
                <p:cNvSpPr/>
                <p:nvPr/>
              </p:nvSpPr>
              <p:spPr>
                <a:xfrm rot="8037859">
                  <a:off x="6483630" y="2123551"/>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ardrop 94"/>
                <p:cNvSpPr/>
                <p:nvPr/>
              </p:nvSpPr>
              <p:spPr>
                <a:xfrm rot="12813022">
                  <a:off x="6719381" y="2264561"/>
                  <a:ext cx="325942" cy="423880"/>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ardrop 95"/>
                <p:cNvSpPr/>
                <p:nvPr/>
              </p:nvSpPr>
              <p:spPr>
                <a:xfrm rot="16504535">
                  <a:off x="6660125" y="2514300"/>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ardrop 96"/>
                <p:cNvSpPr/>
                <p:nvPr/>
              </p:nvSpPr>
              <p:spPr>
                <a:xfrm rot="2642164">
                  <a:off x="6254633" y="2352558"/>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ardrop 97"/>
                <p:cNvSpPr/>
                <p:nvPr/>
              </p:nvSpPr>
              <p:spPr>
                <a:xfrm rot="19608789">
                  <a:off x="6475720" y="2577965"/>
                  <a:ext cx="343608" cy="376135"/>
                </a:xfrm>
                <a:prstGeom prst="teardrop">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Oval 88"/>
              <p:cNvSpPr/>
              <p:nvPr/>
            </p:nvSpPr>
            <p:spPr>
              <a:xfrm>
                <a:off x="5029200" y="27432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1054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953000" y="28956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876800" y="28194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53000" y="2667000"/>
                <a:ext cx="152400" cy="1524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 name="Group 138">
            <a:extLst>
              <a:ext uri="{FF2B5EF4-FFF2-40B4-BE49-F238E27FC236}">
                <a16:creationId xmlns:a16="http://schemas.microsoft.com/office/drawing/2014/main" id="{78FBBB9E-2F2F-43F7-A674-D1D35A6C3550}"/>
              </a:ext>
            </a:extLst>
          </p:cNvPr>
          <p:cNvGrpSpPr/>
          <p:nvPr/>
        </p:nvGrpSpPr>
        <p:grpSpPr>
          <a:xfrm>
            <a:off x="26038" y="3172620"/>
            <a:ext cx="4486657" cy="3091832"/>
            <a:chOff x="381000" y="370838"/>
            <a:chExt cx="4486657" cy="3091832"/>
          </a:xfrm>
        </p:grpSpPr>
        <p:grpSp>
          <p:nvGrpSpPr>
            <p:cNvPr id="140" name="Group 139">
              <a:extLst>
                <a:ext uri="{FF2B5EF4-FFF2-40B4-BE49-F238E27FC236}">
                  <a16:creationId xmlns:a16="http://schemas.microsoft.com/office/drawing/2014/main" id="{80A26021-0744-434D-8F3A-05AEC32F729D}"/>
                </a:ext>
              </a:extLst>
            </p:cNvPr>
            <p:cNvGrpSpPr/>
            <p:nvPr/>
          </p:nvGrpSpPr>
          <p:grpSpPr>
            <a:xfrm>
              <a:off x="381000" y="370838"/>
              <a:ext cx="4486657" cy="3091832"/>
              <a:chOff x="3803661" y="2708883"/>
              <a:chExt cx="5186806" cy="3574317"/>
            </a:xfrm>
          </p:grpSpPr>
          <p:sp>
            <p:nvSpPr>
              <p:cNvPr id="142" name="Freeform: Shape 141">
                <a:extLst>
                  <a:ext uri="{FF2B5EF4-FFF2-40B4-BE49-F238E27FC236}">
                    <a16:creationId xmlns:a16="http://schemas.microsoft.com/office/drawing/2014/main" id="{068C0D5E-F46F-4E3A-B89E-93BA0571605F}"/>
                  </a:ext>
                </a:extLst>
              </p:cNvPr>
              <p:cNvSpPr/>
              <p:nvPr/>
            </p:nvSpPr>
            <p:spPr>
              <a:xfrm rot="15009619">
                <a:off x="5072016" y="4428141"/>
                <a:ext cx="1825310" cy="1294684"/>
              </a:xfrm>
              <a:custGeom>
                <a:avLst/>
                <a:gdLst>
                  <a:gd name="connsiteX0" fmla="*/ 1798531 w 1825310"/>
                  <a:gd name="connsiteY0" fmla="*/ 890989 h 1294684"/>
                  <a:gd name="connsiteX1" fmla="*/ 1446341 w 1825310"/>
                  <a:gd name="connsiteY1" fmla="*/ 1294684 h 1294684"/>
                  <a:gd name="connsiteX2" fmla="*/ 840098 w 1825310"/>
                  <a:gd name="connsiteY2" fmla="*/ 1182598 h 1294684"/>
                  <a:gd name="connsiteX3" fmla="*/ 781962 w 1825310"/>
                  <a:gd name="connsiteY3" fmla="*/ 1147062 h 1294684"/>
                  <a:gd name="connsiteX4" fmla="*/ 751921 w 1825310"/>
                  <a:gd name="connsiteY4" fmla="*/ 1148994 h 1294684"/>
                  <a:gd name="connsiteX5" fmla="*/ 547595 w 1825310"/>
                  <a:gd name="connsiteY5" fmla="*/ 1107790 h 1294684"/>
                  <a:gd name="connsiteX6" fmla="*/ 403189 w 1825310"/>
                  <a:gd name="connsiteY6" fmla="*/ 961463 h 1294684"/>
                  <a:gd name="connsiteX7" fmla="*/ 350332 w 1825310"/>
                  <a:gd name="connsiteY7" fmla="*/ 900569 h 1294684"/>
                  <a:gd name="connsiteX8" fmla="*/ 309390 w 1825310"/>
                  <a:gd name="connsiteY8" fmla="*/ 938516 h 1294684"/>
                  <a:gd name="connsiteX9" fmla="*/ 20537 w 1825310"/>
                  <a:gd name="connsiteY9" fmla="*/ 477772 h 1294684"/>
                  <a:gd name="connsiteX10" fmla="*/ 309390 w 1825310"/>
                  <a:gd name="connsiteY10" fmla="*/ 17027 h 1294684"/>
                  <a:gd name="connsiteX11" fmla="*/ 550067 w 1825310"/>
                  <a:gd name="connsiteY11" fmla="*/ 244126 h 1294684"/>
                  <a:gd name="connsiteX12" fmla="*/ 553708 w 1825310"/>
                  <a:gd name="connsiteY12" fmla="*/ 253487 h 1294684"/>
                  <a:gd name="connsiteX13" fmla="*/ 596156 w 1825310"/>
                  <a:gd name="connsiteY13" fmla="*/ 254539 h 1294684"/>
                  <a:gd name="connsiteX14" fmla="*/ 819163 w 1825310"/>
                  <a:gd name="connsiteY14" fmla="*/ 355116 h 1294684"/>
                  <a:gd name="connsiteX15" fmla="*/ 993416 w 1825310"/>
                  <a:gd name="connsiteY15" fmla="*/ 497352 h 1294684"/>
                  <a:gd name="connsiteX16" fmla="*/ 1071447 w 1825310"/>
                  <a:gd name="connsiteY16" fmla="*/ 561438 h 1294684"/>
                  <a:gd name="connsiteX17" fmla="*/ 1082000 w 1825310"/>
                  <a:gd name="connsiteY17" fmla="*/ 558819 h 1294684"/>
                  <a:gd name="connsiteX18" fmla="*/ 1145701 w 1825310"/>
                  <a:gd name="connsiteY18" fmla="*/ 553144 h 1294684"/>
                  <a:gd name="connsiteX19" fmla="*/ 1824574 w 1825310"/>
                  <a:gd name="connsiteY19" fmla="*/ 709625 h 1294684"/>
                  <a:gd name="connsiteX20" fmla="*/ 1798531 w 1825310"/>
                  <a:gd name="connsiteY20" fmla="*/ 890989 h 1294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25310" h="1294684">
                    <a:moveTo>
                      <a:pt x="1798531" y="890989"/>
                    </a:moveTo>
                    <a:cubicBezTo>
                      <a:pt x="1757905" y="1063330"/>
                      <a:pt x="1665274" y="1205922"/>
                      <a:pt x="1446341" y="1294684"/>
                    </a:cubicBezTo>
                    <a:cubicBezTo>
                      <a:pt x="1184095" y="1280650"/>
                      <a:pt x="1009690" y="1273581"/>
                      <a:pt x="840098" y="1182598"/>
                    </a:cubicBezTo>
                    <a:lnTo>
                      <a:pt x="781962" y="1147062"/>
                    </a:lnTo>
                    <a:lnTo>
                      <a:pt x="751921" y="1148994"/>
                    </a:lnTo>
                    <a:cubicBezTo>
                      <a:pt x="689293" y="1147417"/>
                      <a:pt x="621668" y="1134516"/>
                      <a:pt x="547595" y="1107790"/>
                    </a:cubicBezTo>
                    <a:cubicBezTo>
                      <a:pt x="494511" y="1054758"/>
                      <a:pt x="446384" y="1006940"/>
                      <a:pt x="403189" y="961463"/>
                    </a:cubicBezTo>
                    <a:lnTo>
                      <a:pt x="350332" y="900569"/>
                    </a:lnTo>
                    <a:lnTo>
                      <a:pt x="309390" y="938516"/>
                    </a:lnTo>
                    <a:cubicBezTo>
                      <a:pt x="167391" y="1043373"/>
                      <a:pt x="-71494" y="739224"/>
                      <a:pt x="20537" y="477772"/>
                    </a:cubicBezTo>
                    <a:cubicBezTo>
                      <a:pt x="112569" y="216319"/>
                      <a:pt x="145478" y="-73849"/>
                      <a:pt x="309390" y="17027"/>
                    </a:cubicBezTo>
                    <a:cubicBezTo>
                      <a:pt x="411835" y="73824"/>
                      <a:pt x="499057" y="140204"/>
                      <a:pt x="550067" y="244126"/>
                    </a:cubicBezTo>
                    <a:lnTo>
                      <a:pt x="553708" y="253487"/>
                    </a:lnTo>
                    <a:lnTo>
                      <a:pt x="596156" y="254539"/>
                    </a:lnTo>
                    <a:cubicBezTo>
                      <a:pt x="675747" y="266069"/>
                      <a:pt x="753870" y="297680"/>
                      <a:pt x="819163" y="355116"/>
                    </a:cubicBezTo>
                    <a:cubicBezTo>
                      <a:pt x="876294" y="405373"/>
                      <a:pt x="936355" y="452521"/>
                      <a:pt x="993416" y="497352"/>
                    </a:cubicBezTo>
                    <a:lnTo>
                      <a:pt x="1071447" y="561438"/>
                    </a:lnTo>
                    <a:lnTo>
                      <a:pt x="1082000" y="558819"/>
                    </a:lnTo>
                    <a:cubicBezTo>
                      <a:pt x="1102705" y="555314"/>
                      <a:pt x="1123962" y="553361"/>
                      <a:pt x="1145701" y="553144"/>
                    </a:cubicBezTo>
                    <a:cubicBezTo>
                      <a:pt x="1493525" y="549675"/>
                      <a:pt x="1843524" y="456963"/>
                      <a:pt x="1824574" y="709625"/>
                    </a:cubicBezTo>
                    <a:cubicBezTo>
                      <a:pt x="1819837" y="772790"/>
                      <a:pt x="1812073" y="833542"/>
                      <a:pt x="1798531" y="890989"/>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3" name="Oval 26">
                <a:extLst>
                  <a:ext uri="{FF2B5EF4-FFF2-40B4-BE49-F238E27FC236}">
                    <a16:creationId xmlns:a16="http://schemas.microsoft.com/office/drawing/2014/main" id="{A73909CA-C826-446D-8D95-D204E2AA2CD7}"/>
                  </a:ext>
                </a:extLst>
              </p:cNvPr>
              <p:cNvSpPr/>
              <p:nvPr/>
            </p:nvSpPr>
            <p:spPr>
              <a:xfrm rot="11902857">
                <a:off x="4341343" y="3977986"/>
                <a:ext cx="1159251" cy="1518923"/>
              </a:xfrm>
              <a:custGeom>
                <a:avLst/>
                <a:gdLst>
                  <a:gd name="connsiteX0" fmla="*/ 0 w 1385495"/>
                  <a:gd name="connsiteY0" fmla="*/ 692748 h 1385495"/>
                  <a:gd name="connsiteX1" fmla="*/ 692748 w 1385495"/>
                  <a:gd name="connsiteY1" fmla="*/ 0 h 1385495"/>
                  <a:gd name="connsiteX2" fmla="*/ 1385496 w 1385495"/>
                  <a:gd name="connsiteY2" fmla="*/ 692748 h 1385495"/>
                  <a:gd name="connsiteX3" fmla="*/ 692748 w 1385495"/>
                  <a:gd name="connsiteY3" fmla="*/ 1385496 h 1385495"/>
                  <a:gd name="connsiteX4" fmla="*/ 0 w 1385495"/>
                  <a:gd name="connsiteY4" fmla="*/ 692748 h 1385495"/>
                  <a:gd name="connsiteX0" fmla="*/ 0 w 1385496"/>
                  <a:gd name="connsiteY0" fmla="*/ 717904 h 1410652"/>
                  <a:gd name="connsiteX1" fmla="*/ 692748 w 1385496"/>
                  <a:gd name="connsiteY1" fmla="*/ 25156 h 1410652"/>
                  <a:gd name="connsiteX2" fmla="*/ 1385496 w 1385496"/>
                  <a:gd name="connsiteY2" fmla="*/ 717904 h 1410652"/>
                  <a:gd name="connsiteX3" fmla="*/ 692748 w 1385496"/>
                  <a:gd name="connsiteY3" fmla="*/ 1410652 h 1410652"/>
                  <a:gd name="connsiteX4" fmla="*/ 0 w 1385496"/>
                  <a:gd name="connsiteY4" fmla="*/ 717904 h 1410652"/>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49254 w 1434750"/>
                  <a:gd name="connsiteY0" fmla="*/ 718348 h 1443017"/>
                  <a:gd name="connsiteX1" fmla="*/ 742002 w 1434750"/>
                  <a:gd name="connsiteY1" fmla="*/ 25600 h 1443017"/>
                  <a:gd name="connsiteX2" fmla="*/ 1434750 w 1434750"/>
                  <a:gd name="connsiteY2" fmla="*/ 718348 h 1443017"/>
                  <a:gd name="connsiteX3" fmla="*/ 742002 w 1434750"/>
                  <a:gd name="connsiteY3" fmla="*/ 1411096 h 1443017"/>
                  <a:gd name="connsiteX4" fmla="*/ 49254 w 1434750"/>
                  <a:gd name="connsiteY4" fmla="*/ 718348 h 1443017"/>
                  <a:gd name="connsiteX0" fmla="*/ 105238 w 1490734"/>
                  <a:gd name="connsiteY0" fmla="*/ 718348 h 1433008"/>
                  <a:gd name="connsiteX1" fmla="*/ 797986 w 1490734"/>
                  <a:gd name="connsiteY1" fmla="*/ 25600 h 1433008"/>
                  <a:gd name="connsiteX2" fmla="*/ 1490734 w 1490734"/>
                  <a:gd name="connsiteY2" fmla="*/ 718348 h 1433008"/>
                  <a:gd name="connsiteX3" fmla="*/ 797986 w 1490734"/>
                  <a:gd name="connsiteY3" fmla="*/ 1411096 h 1433008"/>
                  <a:gd name="connsiteX4" fmla="*/ 105238 w 1490734"/>
                  <a:gd name="connsiteY4" fmla="*/ 718348 h 143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4" h="1433008">
                    <a:moveTo>
                      <a:pt x="105238" y="718348"/>
                    </a:moveTo>
                    <a:cubicBezTo>
                      <a:pt x="325955" y="325244"/>
                      <a:pt x="404881" y="-111035"/>
                      <a:pt x="797986" y="25600"/>
                    </a:cubicBezTo>
                    <a:cubicBezTo>
                      <a:pt x="1191091" y="162235"/>
                      <a:pt x="1490734" y="335754"/>
                      <a:pt x="1490734" y="718348"/>
                    </a:cubicBezTo>
                    <a:cubicBezTo>
                      <a:pt x="1270017" y="1048390"/>
                      <a:pt x="1631509" y="1543206"/>
                      <a:pt x="797986" y="1411096"/>
                    </a:cubicBezTo>
                    <a:cubicBezTo>
                      <a:pt x="-35537" y="1278986"/>
                      <a:pt x="-115479" y="1111452"/>
                      <a:pt x="105238" y="718348"/>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3EB034B7-8CC8-4AAA-A514-74AE692CCC6B}"/>
                  </a:ext>
                </a:extLst>
              </p:cNvPr>
              <p:cNvSpPr/>
              <p:nvPr/>
            </p:nvSpPr>
            <p:spPr>
              <a:xfrm rot="7400231">
                <a:off x="3586801" y="3724971"/>
                <a:ext cx="2528021" cy="2094302"/>
              </a:xfrm>
              <a:custGeom>
                <a:avLst/>
                <a:gdLst>
                  <a:gd name="connsiteX0" fmla="*/ 43759 w 2528021"/>
                  <a:gd name="connsiteY0" fmla="*/ 1893567 h 2094302"/>
                  <a:gd name="connsiteX1" fmla="*/ 81837 w 2528021"/>
                  <a:gd name="connsiteY1" fmla="*/ 1563792 h 2094302"/>
                  <a:gd name="connsiteX2" fmla="*/ 620544 w 2528021"/>
                  <a:gd name="connsiteY2" fmla="*/ 1049549 h 2094302"/>
                  <a:gd name="connsiteX3" fmla="*/ 925332 w 2528021"/>
                  <a:gd name="connsiteY3" fmla="*/ 1181946 h 2094302"/>
                  <a:gd name="connsiteX4" fmla="*/ 933615 w 2528021"/>
                  <a:gd name="connsiteY4" fmla="*/ 1187830 h 2094302"/>
                  <a:gd name="connsiteX5" fmla="*/ 959367 w 2528021"/>
                  <a:gd name="connsiteY5" fmla="*/ 1163687 h 2094302"/>
                  <a:gd name="connsiteX6" fmla="*/ 1083103 w 2528021"/>
                  <a:gd name="connsiteY6" fmla="*/ 1054235 h 2094302"/>
                  <a:gd name="connsiteX7" fmla="*/ 1142949 w 2528021"/>
                  <a:gd name="connsiteY7" fmla="*/ 1005012 h 2094302"/>
                  <a:gd name="connsiteX8" fmla="*/ 1157502 w 2528021"/>
                  <a:gd name="connsiteY8" fmla="*/ 989138 h 2094302"/>
                  <a:gd name="connsiteX9" fmla="*/ 1252075 w 2528021"/>
                  <a:gd name="connsiteY9" fmla="*/ 896752 h 2094302"/>
                  <a:gd name="connsiteX10" fmla="*/ 1662658 w 2528021"/>
                  <a:gd name="connsiteY10" fmla="*/ 551109 h 2094302"/>
                  <a:gd name="connsiteX11" fmla="*/ 1708193 w 2528021"/>
                  <a:gd name="connsiteY11" fmla="*/ 522749 h 2094302"/>
                  <a:gd name="connsiteX12" fmla="*/ 1686166 w 2528021"/>
                  <a:gd name="connsiteY12" fmla="*/ 481721 h 2094302"/>
                  <a:gd name="connsiteX13" fmla="*/ 1614980 w 2528021"/>
                  <a:gd name="connsiteY13" fmla="*/ 60651 h 2094302"/>
                  <a:gd name="connsiteX14" fmla="*/ 2131741 w 2528021"/>
                  <a:gd name="connsiteY14" fmla="*/ 110738 h 2094302"/>
                  <a:gd name="connsiteX15" fmla="*/ 2369500 w 2528021"/>
                  <a:gd name="connsiteY15" fmla="*/ 473099 h 2094302"/>
                  <a:gd name="connsiteX16" fmla="*/ 2367946 w 2528021"/>
                  <a:gd name="connsiteY16" fmla="*/ 477102 h 2094302"/>
                  <a:gd name="connsiteX17" fmla="*/ 2397293 w 2528021"/>
                  <a:gd name="connsiteY17" fmla="*/ 541920 h 2094302"/>
                  <a:gd name="connsiteX18" fmla="*/ 2420702 w 2528021"/>
                  <a:gd name="connsiteY18" fmla="*/ 1074542 h 2094302"/>
                  <a:gd name="connsiteX19" fmla="*/ 2018169 w 2528021"/>
                  <a:gd name="connsiteY19" fmla="*/ 1275785 h 2094302"/>
                  <a:gd name="connsiteX20" fmla="*/ 1989811 w 2528021"/>
                  <a:gd name="connsiteY20" fmla="*/ 1275591 h 2094302"/>
                  <a:gd name="connsiteX21" fmla="*/ 1976623 w 2528021"/>
                  <a:gd name="connsiteY21" fmla="*/ 1297933 h 2094302"/>
                  <a:gd name="connsiteX22" fmla="*/ 1851393 w 2528021"/>
                  <a:gd name="connsiteY22" fmla="*/ 1422740 h 2094302"/>
                  <a:gd name="connsiteX23" fmla="*/ 1440610 w 2528021"/>
                  <a:gd name="connsiteY23" fmla="*/ 1669051 h 2094302"/>
                  <a:gd name="connsiteX24" fmla="*/ 1440449 w 2528021"/>
                  <a:gd name="connsiteY24" fmla="*/ 1669096 h 2094302"/>
                  <a:gd name="connsiteX25" fmla="*/ 1432588 w 2528021"/>
                  <a:gd name="connsiteY25" fmla="*/ 1678985 h 2094302"/>
                  <a:gd name="connsiteX26" fmla="*/ 1341459 w 2528021"/>
                  <a:gd name="connsiteY26" fmla="*/ 1763165 h 2094302"/>
                  <a:gd name="connsiteX27" fmla="*/ 1131787 w 2528021"/>
                  <a:gd name="connsiteY27" fmla="*/ 1915976 h 2094302"/>
                  <a:gd name="connsiteX28" fmla="*/ 1065917 w 2528021"/>
                  <a:gd name="connsiteY28" fmla="*/ 1956477 h 2094302"/>
                  <a:gd name="connsiteX29" fmla="*/ 1053396 w 2528021"/>
                  <a:gd name="connsiteY29" fmla="*/ 1988734 h 2094302"/>
                  <a:gd name="connsiteX30" fmla="*/ 620544 w 2528021"/>
                  <a:gd name="connsiteY30" fmla="*/ 2078036 h 2094302"/>
                  <a:gd name="connsiteX31" fmla="*/ 43759 w 2528021"/>
                  <a:gd name="connsiteY31" fmla="*/ 1893567 h 209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28021" h="2094302">
                    <a:moveTo>
                      <a:pt x="43759" y="1893567"/>
                    </a:moveTo>
                    <a:cubicBezTo>
                      <a:pt x="-31350" y="1813742"/>
                      <a:pt x="-3982" y="1709698"/>
                      <a:pt x="81837" y="1563792"/>
                    </a:cubicBezTo>
                    <a:cubicBezTo>
                      <a:pt x="253475" y="1271981"/>
                      <a:pt x="314851" y="948121"/>
                      <a:pt x="620544" y="1049549"/>
                    </a:cubicBezTo>
                    <a:cubicBezTo>
                      <a:pt x="735179" y="1087584"/>
                      <a:pt x="839593" y="1129469"/>
                      <a:pt x="925332" y="1181946"/>
                    </a:cubicBezTo>
                    <a:lnTo>
                      <a:pt x="933615" y="1187830"/>
                    </a:lnTo>
                    <a:lnTo>
                      <a:pt x="959367" y="1163687"/>
                    </a:lnTo>
                    <a:cubicBezTo>
                      <a:pt x="1004146" y="1122777"/>
                      <a:pt x="1045296" y="1086361"/>
                      <a:pt x="1083103" y="1054235"/>
                    </a:cubicBezTo>
                    <a:lnTo>
                      <a:pt x="1142949" y="1005012"/>
                    </a:lnTo>
                    <a:lnTo>
                      <a:pt x="1157502" y="989138"/>
                    </a:lnTo>
                    <a:cubicBezTo>
                      <a:pt x="1185355" y="960502"/>
                      <a:pt x="1216763" y="929782"/>
                      <a:pt x="1252075" y="896752"/>
                    </a:cubicBezTo>
                    <a:cubicBezTo>
                      <a:pt x="1428634" y="731600"/>
                      <a:pt x="1561850" y="618850"/>
                      <a:pt x="1662658" y="551109"/>
                    </a:cubicBezTo>
                    <a:lnTo>
                      <a:pt x="1708193" y="522749"/>
                    </a:lnTo>
                    <a:lnTo>
                      <a:pt x="1686166" y="481721"/>
                    </a:lnTo>
                    <a:cubicBezTo>
                      <a:pt x="1577034" y="287901"/>
                      <a:pt x="1461001" y="125834"/>
                      <a:pt x="1614980" y="60651"/>
                    </a:cubicBezTo>
                    <a:cubicBezTo>
                      <a:pt x="1790954" y="-13845"/>
                      <a:pt x="1956808" y="-42791"/>
                      <a:pt x="2131741" y="110738"/>
                    </a:cubicBezTo>
                    <a:cubicBezTo>
                      <a:pt x="2197123" y="264527"/>
                      <a:pt x="2399440" y="347770"/>
                      <a:pt x="2369500" y="473099"/>
                    </a:cubicBezTo>
                    <a:lnTo>
                      <a:pt x="2367946" y="477102"/>
                    </a:lnTo>
                    <a:lnTo>
                      <a:pt x="2397293" y="541920"/>
                    </a:lnTo>
                    <a:cubicBezTo>
                      <a:pt x="2501412" y="756156"/>
                      <a:pt x="2618761" y="925257"/>
                      <a:pt x="2420702" y="1074542"/>
                    </a:cubicBezTo>
                    <a:cubicBezTo>
                      <a:pt x="2279231" y="1181175"/>
                      <a:pt x="2145279" y="1262481"/>
                      <a:pt x="2018169" y="1275785"/>
                    </a:cubicBezTo>
                    <a:lnTo>
                      <a:pt x="1989811" y="1275591"/>
                    </a:lnTo>
                    <a:lnTo>
                      <a:pt x="1976623" y="1297933"/>
                    </a:lnTo>
                    <a:cubicBezTo>
                      <a:pt x="1947930" y="1339877"/>
                      <a:pt x="1907382" y="1381298"/>
                      <a:pt x="1851393" y="1422740"/>
                    </a:cubicBezTo>
                    <a:cubicBezTo>
                      <a:pt x="1702088" y="1533252"/>
                      <a:pt x="1563030" y="1624044"/>
                      <a:pt x="1440610" y="1669051"/>
                    </a:cubicBezTo>
                    <a:lnTo>
                      <a:pt x="1440449" y="1669096"/>
                    </a:lnTo>
                    <a:lnTo>
                      <a:pt x="1432588" y="1678985"/>
                    </a:lnTo>
                    <a:cubicBezTo>
                      <a:pt x="1407943" y="1706773"/>
                      <a:pt x="1377902" y="1734760"/>
                      <a:pt x="1341459" y="1763165"/>
                    </a:cubicBezTo>
                    <a:cubicBezTo>
                      <a:pt x="1268574" y="1819973"/>
                      <a:pt x="1198371" y="1871955"/>
                      <a:pt x="1131787" y="1915976"/>
                    </a:cubicBezTo>
                    <a:lnTo>
                      <a:pt x="1065917" y="1956477"/>
                    </a:lnTo>
                    <a:lnTo>
                      <a:pt x="1053396" y="1988734"/>
                    </a:lnTo>
                    <a:cubicBezTo>
                      <a:pt x="1009829" y="2074769"/>
                      <a:pt x="904122" y="2120941"/>
                      <a:pt x="620544" y="2078036"/>
                    </a:cubicBezTo>
                    <a:cubicBezTo>
                      <a:pt x="296455" y="2029002"/>
                      <a:pt x="118868" y="1973394"/>
                      <a:pt x="43759" y="1893567"/>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28DABBFD-69FF-418A-B4FB-84276B227B9D}"/>
                  </a:ext>
                </a:extLst>
              </p:cNvPr>
              <p:cNvSpPr/>
              <p:nvPr/>
            </p:nvSpPr>
            <p:spPr>
              <a:xfrm rot="1137807">
                <a:off x="4558922" y="2708883"/>
                <a:ext cx="3235207" cy="2250149"/>
              </a:xfrm>
              <a:custGeom>
                <a:avLst/>
                <a:gdLst>
                  <a:gd name="connsiteX0" fmla="*/ 2171216 w 3107009"/>
                  <a:gd name="connsiteY0" fmla="*/ 20919 h 2145959"/>
                  <a:gd name="connsiteX1" fmla="*/ 2414261 w 3107009"/>
                  <a:gd name="connsiteY1" fmla="*/ 25600 h 2145959"/>
                  <a:gd name="connsiteX2" fmla="*/ 3107009 w 3107009"/>
                  <a:gd name="connsiteY2" fmla="*/ 718348 h 2145959"/>
                  <a:gd name="connsiteX3" fmla="*/ 2414261 w 3107009"/>
                  <a:gd name="connsiteY3" fmla="*/ 1411096 h 2145959"/>
                  <a:gd name="connsiteX4" fmla="*/ 2131310 w 3107009"/>
                  <a:gd name="connsiteY4" fmla="*/ 1424646 h 2145959"/>
                  <a:gd name="connsiteX5" fmla="*/ 2087766 w 3107009"/>
                  <a:gd name="connsiteY5" fmla="*/ 1409641 h 2145959"/>
                  <a:gd name="connsiteX6" fmla="*/ 2050045 w 3107009"/>
                  <a:gd name="connsiteY6" fmla="*/ 1481769 h 2145959"/>
                  <a:gd name="connsiteX7" fmla="*/ 1865723 w 3107009"/>
                  <a:gd name="connsiteY7" fmla="*/ 1683734 h 2145959"/>
                  <a:gd name="connsiteX8" fmla="*/ 1500073 w 3107009"/>
                  <a:gd name="connsiteY8" fmla="*/ 1845045 h 2145959"/>
                  <a:gd name="connsiteX9" fmla="*/ 1470948 w 3107009"/>
                  <a:gd name="connsiteY9" fmla="*/ 1846871 h 2145959"/>
                  <a:gd name="connsiteX10" fmla="*/ 1467277 w 3107009"/>
                  <a:gd name="connsiteY10" fmla="*/ 1855300 h 2145959"/>
                  <a:gd name="connsiteX11" fmla="*/ 1000104 w 3107009"/>
                  <a:gd name="connsiteY11" fmla="*/ 2139010 h 2145959"/>
                  <a:gd name="connsiteX12" fmla="*/ 11804 w 3107009"/>
                  <a:gd name="connsiteY12" fmla="*/ 1656203 h 2145959"/>
                  <a:gd name="connsiteX13" fmla="*/ 494611 w 3107009"/>
                  <a:gd name="connsiteY13" fmla="*/ 667903 h 2145959"/>
                  <a:gd name="connsiteX14" fmla="*/ 1088753 w 3107009"/>
                  <a:gd name="connsiteY14" fmla="*/ 704623 h 2145959"/>
                  <a:gd name="connsiteX15" fmla="*/ 1177814 w 3107009"/>
                  <a:gd name="connsiteY15" fmla="*/ 759223 h 2145959"/>
                  <a:gd name="connsiteX16" fmla="*/ 1226697 w 3107009"/>
                  <a:gd name="connsiteY16" fmla="*/ 724909 h 2145959"/>
                  <a:gd name="connsiteX17" fmla="*/ 1763402 w 3107009"/>
                  <a:gd name="connsiteY17" fmla="*/ 621608 h 2145959"/>
                  <a:gd name="connsiteX18" fmla="*/ 1770513 w 3107009"/>
                  <a:gd name="connsiteY18" fmla="*/ 624032 h 2145959"/>
                  <a:gd name="connsiteX19" fmla="*/ 1798526 w 3107009"/>
                  <a:gd name="connsiteY19" fmla="*/ 570114 h 2145959"/>
                  <a:gd name="connsiteX20" fmla="*/ 2171216 w 3107009"/>
                  <a:gd name="connsiteY20" fmla="*/ 20919 h 2145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07009" h="2145959">
                    <a:moveTo>
                      <a:pt x="2171216" y="20919"/>
                    </a:moveTo>
                    <a:cubicBezTo>
                      <a:pt x="2237345" y="-6910"/>
                      <a:pt x="2315985" y="-8559"/>
                      <a:pt x="2414261" y="25600"/>
                    </a:cubicBezTo>
                    <a:cubicBezTo>
                      <a:pt x="2807366" y="162235"/>
                      <a:pt x="3107009" y="335754"/>
                      <a:pt x="3107009" y="718348"/>
                    </a:cubicBezTo>
                    <a:cubicBezTo>
                      <a:pt x="2886292" y="1048390"/>
                      <a:pt x="2754814" y="1253440"/>
                      <a:pt x="2414261" y="1411096"/>
                    </a:cubicBezTo>
                    <a:cubicBezTo>
                      <a:pt x="2329123" y="1450510"/>
                      <a:pt x="2229462" y="1451489"/>
                      <a:pt x="2131310" y="1424646"/>
                    </a:cubicBezTo>
                    <a:lnTo>
                      <a:pt x="2087766" y="1409641"/>
                    </a:lnTo>
                    <a:lnTo>
                      <a:pt x="2050045" y="1481769"/>
                    </a:lnTo>
                    <a:cubicBezTo>
                      <a:pt x="2002799" y="1555854"/>
                      <a:pt x="1941019" y="1624751"/>
                      <a:pt x="1865723" y="1683734"/>
                    </a:cubicBezTo>
                    <a:cubicBezTo>
                      <a:pt x="1752779" y="1772210"/>
                      <a:pt x="1625460" y="1825819"/>
                      <a:pt x="1500073" y="1845045"/>
                    </a:cubicBezTo>
                    <a:lnTo>
                      <a:pt x="1470948" y="1846871"/>
                    </a:lnTo>
                    <a:lnTo>
                      <a:pt x="1467277" y="1855300"/>
                    </a:lnTo>
                    <a:cubicBezTo>
                      <a:pt x="1386744" y="2012258"/>
                      <a:pt x="1237890" y="2125374"/>
                      <a:pt x="1000104" y="2139010"/>
                    </a:cubicBezTo>
                    <a:cubicBezTo>
                      <a:pt x="456593" y="2170178"/>
                      <a:pt x="-87472" y="2111174"/>
                      <a:pt x="11804" y="1656203"/>
                    </a:cubicBezTo>
                    <a:cubicBezTo>
                      <a:pt x="111079" y="1201232"/>
                      <a:pt x="88376" y="807491"/>
                      <a:pt x="494611" y="667903"/>
                    </a:cubicBezTo>
                    <a:cubicBezTo>
                      <a:pt x="697728" y="598109"/>
                      <a:pt x="909906" y="617252"/>
                      <a:pt x="1088753" y="704623"/>
                    </a:cubicBezTo>
                    <a:lnTo>
                      <a:pt x="1177814" y="759223"/>
                    </a:lnTo>
                    <a:lnTo>
                      <a:pt x="1226697" y="724909"/>
                    </a:lnTo>
                    <a:cubicBezTo>
                      <a:pt x="1399110" y="617037"/>
                      <a:pt x="1594867" y="583106"/>
                      <a:pt x="1763402" y="621608"/>
                    </a:cubicBezTo>
                    <a:lnTo>
                      <a:pt x="1770513" y="624032"/>
                    </a:lnTo>
                    <a:lnTo>
                      <a:pt x="1798526" y="570114"/>
                    </a:lnTo>
                    <a:cubicBezTo>
                      <a:pt x="1918772" y="323694"/>
                      <a:pt x="2005895" y="90492"/>
                      <a:pt x="2171216" y="20919"/>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6" name="Freeform: Shape 145">
                <a:extLst>
                  <a:ext uri="{FF2B5EF4-FFF2-40B4-BE49-F238E27FC236}">
                    <a16:creationId xmlns:a16="http://schemas.microsoft.com/office/drawing/2014/main" id="{F8587626-FA56-443D-9E65-B437E53A7152}"/>
                  </a:ext>
                </a:extLst>
              </p:cNvPr>
              <p:cNvSpPr/>
              <p:nvPr/>
            </p:nvSpPr>
            <p:spPr>
              <a:xfrm rot="14399641">
                <a:off x="5622439" y="4761792"/>
                <a:ext cx="2063599" cy="979217"/>
              </a:xfrm>
              <a:custGeom>
                <a:avLst/>
                <a:gdLst>
                  <a:gd name="connsiteX0" fmla="*/ 1957744 w 2063599"/>
                  <a:gd name="connsiteY0" fmla="*/ 888812 h 979217"/>
                  <a:gd name="connsiteX1" fmla="*/ 1524892 w 2063599"/>
                  <a:gd name="connsiteY1" fmla="*/ 965288 h 979217"/>
                  <a:gd name="connsiteX2" fmla="*/ 1219776 w 2063599"/>
                  <a:gd name="connsiteY2" fmla="*/ 914876 h 979217"/>
                  <a:gd name="connsiteX3" fmla="*/ 1191785 w 2063599"/>
                  <a:gd name="connsiteY3" fmla="*/ 908052 h 979217"/>
                  <a:gd name="connsiteX4" fmla="*/ 1153176 w 2063599"/>
                  <a:gd name="connsiteY4" fmla="*/ 910820 h 979217"/>
                  <a:gd name="connsiteX5" fmla="*/ 950970 w 2063599"/>
                  <a:gd name="connsiteY5" fmla="*/ 897026 h 979217"/>
                  <a:gd name="connsiteX6" fmla="*/ 734684 w 2063599"/>
                  <a:gd name="connsiteY6" fmla="*/ 864241 h 979217"/>
                  <a:gd name="connsiteX7" fmla="*/ 707981 w 2063599"/>
                  <a:gd name="connsiteY7" fmla="*/ 858942 h 979217"/>
                  <a:gd name="connsiteX8" fmla="*/ 683762 w 2063599"/>
                  <a:gd name="connsiteY8" fmla="*/ 885552 h 979217"/>
                  <a:gd name="connsiteX9" fmla="*/ 201231 w 2063599"/>
                  <a:gd name="connsiteY9" fmla="*/ 969419 h 979217"/>
                  <a:gd name="connsiteX10" fmla="*/ 231146 w 2063599"/>
                  <a:gd name="connsiteY10" fmla="*/ 334462 h 979217"/>
                  <a:gd name="connsiteX11" fmla="*/ 616213 w 2063599"/>
                  <a:gd name="connsiteY11" fmla="*/ 42605 h 979217"/>
                  <a:gd name="connsiteX12" fmla="*/ 671538 w 2063599"/>
                  <a:gd name="connsiteY12" fmla="*/ 70966 h 979217"/>
                  <a:gd name="connsiteX13" fmla="*/ 691438 w 2063599"/>
                  <a:gd name="connsiteY13" fmla="*/ 51552 h 979217"/>
                  <a:gd name="connsiteX14" fmla="*/ 950970 w 2063599"/>
                  <a:gd name="connsiteY14" fmla="*/ 16274 h 979217"/>
                  <a:gd name="connsiteX15" fmla="*/ 1164107 w 2063599"/>
                  <a:gd name="connsiteY15" fmla="*/ 87524 h 979217"/>
                  <a:gd name="connsiteX16" fmla="*/ 1255429 w 2063599"/>
                  <a:gd name="connsiteY16" fmla="*/ 129502 h 979217"/>
                  <a:gd name="connsiteX17" fmla="*/ 1265360 w 2063599"/>
                  <a:gd name="connsiteY17" fmla="*/ 119813 h 979217"/>
                  <a:gd name="connsiteX18" fmla="*/ 1524892 w 2063599"/>
                  <a:gd name="connsiteY18" fmla="*/ 84535 h 979217"/>
                  <a:gd name="connsiteX19" fmla="*/ 2063599 w 2063599"/>
                  <a:gd name="connsiteY19" fmla="*/ 524912 h 979217"/>
                  <a:gd name="connsiteX20" fmla="*/ 1957744 w 2063599"/>
                  <a:gd name="connsiteY20" fmla="*/ 888812 h 979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63599" h="979217">
                    <a:moveTo>
                      <a:pt x="1957744" y="888812"/>
                    </a:moveTo>
                    <a:cubicBezTo>
                      <a:pt x="1914177" y="962490"/>
                      <a:pt x="1808470" y="1002029"/>
                      <a:pt x="1524892" y="965288"/>
                    </a:cubicBezTo>
                    <a:cubicBezTo>
                      <a:pt x="1403359" y="949541"/>
                      <a:pt x="1302427" y="933003"/>
                      <a:pt x="1219776" y="914876"/>
                    </a:cubicBezTo>
                    <a:lnTo>
                      <a:pt x="1191785" y="908052"/>
                    </a:lnTo>
                    <a:lnTo>
                      <a:pt x="1153176" y="910820"/>
                    </a:lnTo>
                    <a:cubicBezTo>
                      <a:pt x="1098495" y="911794"/>
                      <a:pt x="1031993" y="907523"/>
                      <a:pt x="950970" y="897026"/>
                    </a:cubicBezTo>
                    <a:cubicBezTo>
                      <a:pt x="869948" y="886528"/>
                      <a:pt x="798082" y="875679"/>
                      <a:pt x="734684" y="864241"/>
                    </a:cubicBezTo>
                    <a:lnTo>
                      <a:pt x="707981" y="858942"/>
                    </a:lnTo>
                    <a:lnTo>
                      <a:pt x="683762" y="885552"/>
                    </a:lnTo>
                    <a:cubicBezTo>
                      <a:pt x="561399" y="986712"/>
                      <a:pt x="394234" y="949452"/>
                      <a:pt x="201231" y="969419"/>
                    </a:cubicBezTo>
                    <a:cubicBezTo>
                      <a:pt x="-56108" y="996042"/>
                      <a:pt x="-88018" y="897699"/>
                      <a:pt x="231146" y="334462"/>
                    </a:cubicBezTo>
                    <a:cubicBezTo>
                      <a:pt x="430623" y="-17561"/>
                      <a:pt x="520354" y="-5236"/>
                      <a:pt x="616213" y="42605"/>
                    </a:cubicBezTo>
                    <a:lnTo>
                      <a:pt x="671538" y="70966"/>
                    </a:lnTo>
                    <a:lnTo>
                      <a:pt x="691438" y="51552"/>
                    </a:lnTo>
                    <a:cubicBezTo>
                      <a:pt x="756057" y="2346"/>
                      <a:pt x="836335" y="-16298"/>
                      <a:pt x="950970" y="16274"/>
                    </a:cubicBezTo>
                    <a:cubicBezTo>
                      <a:pt x="1027393" y="37988"/>
                      <a:pt x="1099274" y="61168"/>
                      <a:pt x="1164107" y="87524"/>
                    </a:cubicBezTo>
                    <a:lnTo>
                      <a:pt x="1255429" y="129502"/>
                    </a:lnTo>
                    <a:lnTo>
                      <a:pt x="1265360" y="119813"/>
                    </a:lnTo>
                    <a:cubicBezTo>
                      <a:pt x="1329979" y="70607"/>
                      <a:pt x="1410257" y="51964"/>
                      <a:pt x="1524892" y="84535"/>
                    </a:cubicBezTo>
                    <a:cubicBezTo>
                      <a:pt x="1830585" y="171394"/>
                      <a:pt x="2063599" y="281699"/>
                      <a:pt x="2063599" y="524912"/>
                    </a:cubicBezTo>
                    <a:cubicBezTo>
                      <a:pt x="1967053" y="642927"/>
                      <a:pt x="2013758" y="794085"/>
                      <a:pt x="1957744" y="888812"/>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Oval 26">
                <a:extLst>
                  <a:ext uri="{FF2B5EF4-FFF2-40B4-BE49-F238E27FC236}">
                    <a16:creationId xmlns:a16="http://schemas.microsoft.com/office/drawing/2014/main" id="{6693F0C5-A913-4807-8085-77EDEFD20E6D}"/>
                  </a:ext>
                </a:extLst>
              </p:cNvPr>
              <p:cNvSpPr/>
              <p:nvPr/>
            </p:nvSpPr>
            <p:spPr>
              <a:xfrm rot="14399641">
                <a:off x="5911248" y="4209028"/>
                <a:ext cx="895019" cy="703318"/>
              </a:xfrm>
              <a:custGeom>
                <a:avLst/>
                <a:gdLst>
                  <a:gd name="connsiteX0" fmla="*/ 0 w 1385495"/>
                  <a:gd name="connsiteY0" fmla="*/ 692748 h 1385495"/>
                  <a:gd name="connsiteX1" fmla="*/ 692748 w 1385495"/>
                  <a:gd name="connsiteY1" fmla="*/ 0 h 1385495"/>
                  <a:gd name="connsiteX2" fmla="*/ 1385496 w 1385495"/>
                  <a:gd name="connsiteY2" fmla="*/ 692748 h 1385495"/>
                  <a:gd name="connsiteX3" fmla="*/ 692748 w 1385495"/>
                  <a:gd name="connsiteY3" fmla="*/ 1385496 h 1385495"/>
                  <a:gd name="connsiteX4" fmla="*/ 0 w 1385495"/>
                  <a:gd name="connsiteY4" fmla="*/ 692748 h 1385495"/>
                  <a:gd name="connsiteX0" fmla="*/ 0 w 1385496"/>
                  <a:gd name="connsiteY0" fmla="*/ 717904 h 1410652"/>
                  <a:gd name="connsiteX1" fmla="*/ 692748 w 1385496"/>
                  <a:gd name="connsiteY1" fmla="*/ 25156 h 1410652"/>
                  <a:gd name="connsiteX2" fmla="*/ 1385496 w 1385496"/>
                  <a:gd name="connsiteY2" fmla="*/ 717904 h 1410652"/>
                  <a:gd name="connsiteX3" fmla="*/ 692748 w 1385496"/>
                  <a:gd name="connsiteY3" fmla="*/ 1410652 h 1410652"/>
                  <a:gd name="connsiteX4" fmla="*/ 0 w 1385496"/>
                  <a:gd name="connsiteY4" fmla="*/ 717904 h 1410652"/>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49254 w 1434750"/>
                  <a:gd name="connsiteY0" fmla="*/ 718348 h 1443017"/>
                  <a:gd name="connsiteX1" fmla="*/ 742002 w 1434750"/>
                  <a:gd name="connsiteY1" fmla="*/ 25600 h 1443017"/>
                  <a:gd name="connsiteX2" fmla="*/ 1434750 w 1434750"/>
                  <a:gd name="connsiteY2" fmla="*/ 718348 h 1443017"/>
                  <a:gd name="connsiteX3" fmla="*/ 742002 w 1434750"/>
                  <a:gd name="connsiteY3" fmla="*/ 1411096 h 1443017"/>
                  <a:gd name="connsiteX4" fmla="*/ 49254 w 1434750"/>
                  <a:gd name="connsiteY4" fmla="*/ 718348 h 1443017"/>
                  <a:gd name="connsiteX0" fmla="*/ 105238 w 1490734"/>
                  <a:gd name="connsiteY0" fmla="*/ 718348 h 1433008"/>
                  <a:gd name="connsiteX1" fmla="*/ 797986 w 1490734"/>
                  <a:gd name="connsiteY1" fmla="*/ 25600 h 1433008"/>
                  <a:gd name="connsiteX2" fmla="*/ 1490734 w 1490734"/>
                  <a:gd name="connsiteY2" fmla="*/ 718348 h 1433008"/>
                  <a:gd name="connsiteX3" fmla="*/ 797986 w 1490734"/>
                  <a:gd name="connsiteY3" fmla="*/ 1411096 h 1433008"/>
                  <a:gd name="connsiteX4" fmla="*/ 105238 w 1490734"/>
                  <a:gd name="connsiteY4" fmla="*/ 718348 h 143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4" h="1433008">
                    <a:moveTo>
                      <a:pt x="105238" y="718348"/>
                    </a:moveTo>
                    <a:cubicBezTo>
                      <a:pt x="325955" y="325244"/>
                      <a:pt x="404881" y="-111035"/>
                      <a:pt x="797986" y="25600"/>
                    </a:cubicBezTo>
                    <a:cubicBezTo>
                      <a:pt x="1191091" y="162235"/>
                      <a:pt x="1490734" y="335754"/>
                      <a:pt x="1490734" y="718348"/>
                    </a:cubicBezTo>
                    <a:cubicBezTo>
                      <a:pt x="1270017" y="1048390"/>
                      <a:pt x="1631509" y="1543206"/>
                      <a:pt x="797986" y="1411096"/>
                    </a:cubicBezTo>
                    <a:cubicBezTo>
                      <a:pt x="-35537" y="1278986"/>
                      <a:pt x="-115479" y="1111452"/>
                      <a:pt x="105238" y="71834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26">
                <a:extLst>
                  <a:ext uri="{FF2B5EF4-FFF2-40B4-BE49-F238E27FC236}">
                    <a16:creationId xmlns:a16="http://schemas.microsoft.com/office/drawing/2014/main" id="{94350CD2-B6D1-4DBD-89FB-68BED88D4AC2}"/>
                  </a:ext>
                </a:extLst>
              </p:cNvPr>
              <p:cNvSpPr/>
              <p:nvPr/>
            </p:nvSpPr>
            <p:spPr>
              <a:xfrm rot="10800000">
                <a:off x="5758146" y="3051173"/>
                <a:ext cx="1324329" cy="1420062"/>
              </a:xfrm>
              <a:custGeom>
                <a:avLst/>
                <a:gdLst>
                  <a:gd name="connsiteX0" fmla="*/ 0 w 1385495"/>
                  <a:gd name="connsiteY0" fmla="*/ 692748 h 1385495"/>
                  <a:gd name="connsiteX1" fmla="*/ 692748 w 1385495"/>
                  <a:gd name="connsiteY1" fmla="*/ 0 h 1385495"/>
                  <a:gd name="connsiteX2" fmla="*/ 1385496 w 1385495"/>
                  <a:gd name="connsiteY2" fmla="*/ 692748 h 1385495"/>
                  <a:gd name="connsiteX3" fmla="*/ 692748 w 1385495"/>
                  <a:gd name="connsiteY3" fmla="*/ 1385496 h 1385495"/>
                  <a:gd name="connsiteX4" fmla="*/ 0 w 1385495"/>
                  <a:gd name="connsiteY4" fmla="*/ 692748 h 1385495"/>
                  <a:gd name="connsiteX0" fmla="*/ 0 w 1385496"/>
                  <a:gd name="connsiteY0" fmla="*/ 717904 h 1410652"/>
                  <a:gd name="connsiteX1" fmla="*/ 692748 w 1385496"/>
                  <a:gd name="connsiteY1" fmla="*/ 25156 h 1410652"/>
                  <a:gd name="connsiteX2" fmla="*/ 1385496 w 1385496"/>
                  <a:gd name="connsiteY2" fmla="*/ 717904 h 1410652"/>
                  <a:gd name="connsiteX3" fmla="*/ 692748 w 1385496"/>
                  <a:gd name="connsiteY3" fmla="*/ 1410652 h 1410652"/>
                  <a:gd name="connsiteX4" fmla="*/ 0 w 1385496"/>
                  <a:gd name="connsiteY4" fmla="*/ 717904 h 1410652"/>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49254 w 1434750"/>
                  <a:gd name="connsiteY0" fmla="*/ 718348 h 1443017"/>
                  <a:gd name="connsiteX1" fmla="*/ 742002 w 1434750"/>
                  <a:gd name="connsiteY1" fmla="*/ 25600 h 1443017"/>
                  <a:gd name="connsiteX2" fmla="*/ 1434750 w 1434750"/>
                  <a:gd name="connsiteY2" fmla="*/ 718348 h 1443017"/>
                  <a:gd name="connsiteX3" fmla="*/ 742002 w 1434750"/>
                  <a:gd name="connsiteY3" fmla="*/ 1411096 h 1443017"/>
                  <a:gd name="connsiteX4" fmla="*/ 49254 w 1434750"/>
                  <a:gd name="connsiteY4" fmla="*/ 718348 h 1443017"/>
                  <a:gd name="connsiteX0" fmla="*/ 105238 w 1490734"/>
                  <a:gd name="connsiteY0" fmla="*/ 718348 h 1433008"/>
                  <a:gd name="connsiteX1" fmla="*/ 797986 w 1490734"/>
                  <a:gd name="connsiteY1" fmla="*/ 25600 h 1433008"/>
                  <a:gd name="connsiteX2" fmla="*/ 1490734 w 1490734"/>
                  <a:gd name="connsiteY2" fmla="*/ 718348 h 1433008"/>
                  <a:gd name="connsiteX3" fmla="*/ 797986 w 1490734"/>
                  <a:gd name="connsiteY3" fmla="*/ 1411096 h 1433008"/>
                  <a:gd name="connsiteX4" fmla="*/ 105238 w 1490734"/>
                  <a:gd name="connsiteY4" fmla="*/ 718348 h 143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4" h="1433008">
                    <a:moveTo>
                      <a:pt x="105238" y="718348"/>
                    </a:moveTo>
                    <a:cubicBezTo>
                      <a:pt x="325955" y="325244"/>
                      <a:pt x="404881" y="-111035"/>
                      <a:pt x="797986" y="25600"/>
                    </a:cubicBezTo>
                    <a:cubicBezTo>
                      <a:pt x="1191091" y="162235"/>
                      <a:pt x="1490734" y="335754"/>
                      <a:pt x="1490734" y="718348"/>
                    </a:cubicBezTo>
                    <a:cubicBezTo>
                      <a:pt x="1270017" y="1048390"/>
                      <a:pt x="1631509" y="1543206"/>
                      <a:pt x="797986" y="1411096"/>
                    </a:cubicBezTo>
                    <a:cubicBezTo>
                      <a:pt x="-35537" y="1278986"/>
                      <a:pt x="-115479" y="1111452"/>
                      <a:pt x="105238" y="718348"/>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26">
                <a:extLst>
                  <a:ext uri="{FF2B5EF4-FFF2-40B4-BE49-F238E27FC236}">
                    <a16:creationId xmlns:a16="http://schemas.microsoft.com/office/drawing/2014/main" id="{28E8BE08-5C2D-411A-95BE-CDF5F489F01F}"/>
                  </a:ext>
                </a:extLst>
              </p:cNvPr>
              <p:cNvSpPr/>
              <p:nvPr/>
            </p:nvSpPr>
            <p:spPr>
              <a:xfrm rot="10800000">
                <a:off x="6070312" y="3182178"/>
                <a:ext cx="879137" cy="942688"/>
              </a:xfrm>
              <a:custGeom>
                <a:avLst/>
                <a:gdLst>
                  <a:gd name="connsiteX0" fmla="*/ 0 w 1385495"/>
                  <a:gd name="connsiteY0" fmla="*/ 692748 h 1385495"/>
                  <a:gd name="connsiteX1" fmla="*/ 692748 w 1385495"/>
                  <a:gd name="connsiteY1" fmla="*/ 0 h 1385495"/>
                  <a:gd name="connsiteX2" fmla="*/ 1385496 w 1385495"/>
                  <a:gd name="connsiteY2" fmla="*/ 692748 h 1385495"/>
                  <a:gd name="connsiteX3" fmla="*/ 692748 w 1385495"/>
                  <a:gd name="connsiteY3" fmla="*/ 1385496 h 1385495"/>
                  <a:gd name="connsiteX4" fmla="*/ 0 w 1385495"/>
                  <a:gd name="connsiteY4" fmla="*/ 692748 h 1385495"/>
                  <a:gd name="connsiteX0" fmla="*/ 0 w 1385496"/>
                  <a:gd name="connsiteY0" fmla="*/ 717904 h 1410652"/>
                  <a:gd name="connsiteX1" fmla="*/ 692748 w 1385496"/>
                  <a:gd name="connsiteY1" fmla="*/ 25156 h 1410652"/>
                  <a:gd name="connsiteX2" fmla="*/ 1385496 w 1385496"/>
                  <a:gd name="connsiteY2" fmla="*/ 717904 h 1410652"/>
                  <a:gd name="connsiteX3" fmla="*/ 692748 w 1385496"/>
                  <a:gd name="connsiteY3" fmla="*/ 1410652 h 1410652"/>
                  <a:gd name="connsiteX4" fmla="*/ 0 w 1385496"/>
                  <a:gd name="connsiteY4" fmla="*/ 717904 h 1410652"/>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49254 w 1434750"/>
                  <a:gd name="connsiteY0" fmla="*/ 718348 h 1443017"/>
                  <a:gd name="connsiteX1" fmla="*/ 742002 w 1434750"/>
                  <a:gd name="connsiteY1" fmla="*/ 25600 h 1443017"/>
                  <a:gd name="connsiteX2" fmla="*/ 1434750 w 1434750"/>
                  <a:gd name="connsiteY2" fmla="*/ 718348 h 1443017"/>
                  <a:gd name="connsiteX3" fmla="*/ 742002 w 1434750"/>
                  <a:gd name="connsiteY3" fmla="*/ 1411096 h 1443017"/>
                  <a:gd name="connsiteX4" fmla="*/ 49254 w 1434750"/>
                  <a:gd name="connsiteY4" fmla="*/ 718348 h 1443017"/>
                  <a:gd name="connsiteX0" fmla="*/ 105238 w 1490734"/>
                  <a:gd name="connsiteY0" fmla="*/ 718348 h 1433008"/>
                  <a:gd name="connsiteX1" fmla="*/ 797986 w 1490734"/>
                  <a:gd name="connsiteY1" fmla="*/ 25600 h 1433008"/>
                  <a:gd name="connsiteX2" fmla="*/ 1490734 w 1490734"/>
                  <a:gd name="connsiteY2" fmla="*/ 718348 h 1433008"/>
                  <a:gd name="connsiteX3" fmla="*/ 797986 w 1490734"/>
                  <a:gd name="connsiteY3" fmla="*/ 1411096 h 1433008"/>
                  <a:gd name="connsiteX4" fmla="*/ 105238 w 1490734"/>
                  <a:gd name="connsiteY4" fmla="*/ 718348 h 143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4" h="1433008">
                    <a:moveTo>
                      <a:pt x="105238" y="718348"/>
                    </a:moveTo>
                    <a:cubicBezTo>
                      <a:pt x="325955" y="325244"/>
                      <a:pt x="404881" y="-111035"/>
                      <a:pt x="797986" y="25600"/>
                    </a:cubicBezTo>
                    <a:cubicBezTo>
                      <a:pt x="1191091" y="162235"/>
                      <a:pt x="1490734" y="335754"/>
                      <a:pt x="1490734" y="718348"/>
                    </a:cubicBezTo>
                    <a:cubicBezTo>
                      <a:pt x="1270017" y="1048390"/>
                      <a:pt x="1631509" y="1543206"/>
                      <a:pt x="797986" y="1411096"/>
                    </a:cubicBezTo>
                    <a:cubicBezTo>
                      <a:pt x="-35537" y="1278986"/>
                      <a:pt x="-115479" y="1111452"/>
                      <a:pt x="105238" y="718348"/>
                    </a:cubicBezTo>
                    <a:close/>
                  </a:path>
                </a:pathLst>
              </a:cu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49">
                <a:extLst>
                  <a:ext uri="{FF2B5EF4-FFF2-40B4-BE49-F238E27FC236}">
                    <a16:creationId xmlns:a16="http://schemas.microsoft.com/office/drawing/2014/main" id="{7F9A8C15-24C6-44F0-86E4-C4183D9F1685}"/>
                  </a:ext>
                </a:extLst>
              </p:cNvPr>
              <p:cNvGrpSpPr/>
              <p:nvPr/>
            </p:nvGrpSpPr>
            <p:grpSpPr>
              <a:xfrm>
                <a:off x="7329623" y="3761204"/>
                <a:ext cx="1660844" cy="1216571"/>
                <a:chOff x="7495199" y="3429000"/>
                <a:chExt cx="2733098" cy="2001999"/>
              </a:xfrm>
            </p:grpSpPr>
            <p:grpSp>
              <p:nvGrpSpPr>
                <p:cNvPr id="155" name="Group 154">
                  <a:extLst>
                    <a:ext uri="{FF2B5EF4-FFF2-40B4-BE49-F238E27FC236}">
                      <a16:creationId xmlns:a16="http://schemas.microsoft.com/office/drawing/2014/main" id="{C14E5E94-5124-47D9-B162-7034703023AB}"/>
                    </a:ext>
                  </a:extLst>
                </p:cNvPr>
                <p:cNvGrpSpPr/>
                <p:nvPr/>
              </p:nvGrpSpPr>
              <p:grpSpPr>
                <a:xfrm>
                  <a:off x="7495199" y="3429000"/>
                  <a:ext cx="2733098" cy="2001999"/>
                  <a:chOff x="7864410" y="1447161"/>
                  <a:chExt cx="2733098" cy="2001999"/>
                </a:xfrm>
                <a:solidFill>
                  <a:schemeClr val="bg1">
                    <a:lumMod val="65000"/>
                  </a:schemeClr>
                </a:solidFill>
              </p:grpSpPr>
              <p:sp>
                <p:nvSpPr>
                  <p:cNvPr id="157" name="Oval 4">
                    <a:extLst>
                      <a:ext uri="{FF2B5EF4-FFF2-40B4-BE49-F238E27FC236}">
                        <a16:creationId xmlns:a16="http://schemas.microsoft.com/office/drawing/2014/main" id="{68C8F7CF-9439-4B48-BDE4-CE53AB1D931D}"/>
                      </a:ext>
                    </a:extLst>
                  </p:cNvPr>
                  <p:cNvSpPr/>
                  <p:nvPr/>
                </p:nvSpPr>
                <p:spPr>
                  <a:xfrm rot="18788963">
                    <a:off x="7729556" y="1582015"/>
                    <a:ext cx="1129366" cy="859657"/>
                  </a:xfrm>
                  <a:custGeom>
                    <a:avLst/>
                    <a:gdLst>
                      <a:gd name="connsiteX0" fmla="*/ 0 w 1129366"/>
                      <a:gd name="connsiteY0" fmla="*/ 400273 h 800545"/>
                      <a:gd name="connsiteX1" fmla="*/ 564683 w 1129366"/>
                      <a:gd name="connsiteY1" fmla="*/ 0 h 800545"/>
                      <a:gd name="connsiteX2" fmla="*/ 1129366 w 1129366"/>
                      <a:gd name="connsiteY2" fmla="*/ 400273 h 800545"/>
                      <a:gd name="connsiteX3" fmla="*/ 564683 w 1129366"/>
                      <a:gd name="connsiteY3" fmla="*/ 800546 h 800545"/>
                      <a:gd name="connsiteX4" fmla="*/ 0 w 1129366"/>
                      <a:gd name="connsiteY4" fmla="*/ 400273 h 800545"/>
                      <a:gd name="connsiteX0" fmla="*/ 0 w 1129366"/>
                      <a:gd name="connsiteY0" fmla="*/ 400273 h 800546"/>
                      <a:gd name="connsiteX1" fmla="*/ 564683 w 1129366"/>
                      <a:gd name="connsiteY1" fmla="*/ 0 h 800546"/>
                      <a:gd name="connsiteX2" fmla="*/ 1129366 w 1129366"/>
                      <a:gd name="connsiteY2" fmla="*/ 400273 h 800546"/>
                      <a:gd name="connsiteX3" fmla="*/ 564683 w 1129366"/>
                      <a:gd name="connsiteY3" fmla="*/ 800546 h 800546"/>
                      <a:gd name="connsiteX4" fmla="*/ 0 w 1129366"/>
                      <a:gd name="connsiteY4" fmla="*/ 400273 h 800546"/>
                      <a:gd name="connsiteX0" fmla="*/ 0 w 1129366"/>
                      <a:gd name="connsiteY0" fmla="*/ 400273 h 859657"/>
                      <a:gd name="connsiteX1" fmla="*/ 564683 w 1129366"/>
                      <a:gd name="connsiteY1" fmla="*/ 0 h 859657"/>
                      <a:gd name="connsiteX2" fmla="*/ 1129366 w 1129366"/>
                      <a:gd name="connsiteY2" fmla="*/ 400273 h 859657"/>
                      <a:gd name="connsiteX3" fmla="*/ 564683 w 1129366"/>
                      <a:gd name="connsiteY3" fmla="*/ 800546 h 859657"/>
                      <a:gd name="connsiteX4" fmla="*/ 0 w 1129366"/>
                      <a:gd name="connsiteY4" fmla="*/ 400273 h 8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66" h="859657">
                        <a:moveTo>
                          <a:pt x="0" y="400273"/>
                        </a:moveTo>
                        <a:cubicBezTo>
                          <a:pt x="0" y="179208"/>
                          <a:pt x="252817" y="0"/>
                          <a:pt x="564683" y="0"/>
                        </a:cubicBezTo>
                        <a:cubicBezTo>
                          <a:pt x="876549" y="0"/>
                          <a:pt x="954566" y="217684"/>
                          <a:pt x="1129366" y="400273"/>
                        </a:cubicBezTo>
                        <a:cubicBezTo>
                          <a:pt x="1129366" y="621338"/>
                          <a:pt x="886108" y="1007623"/>
                          <a:pt x="564683" y="800546"/>
                        </a:cubicBezTo>
                        <a:cubicBezTo>
                          <a:pt x="243258" y="593469"/>
                          <a:pt x="0" y="621338"/>
                          <a:pt x="0" y="40027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4">
                    <a:extLst>
                      <a:ext uri="{FF2B5EF4-FFF2-40B4-BE49-F238E27FC236}">
                        <a16:creationId xmlns:a16="http://schemas.microsoft.com/office/drawing/2014/main" id="{971959EC-EDBF-4847-9F11-C4CECD6286FB}"/>
                      </a:ext>
                    </a:extLst>
                  </p:cNvPr>
                  <p:cNvSpPr/>
                  <p:nvPr/>
                </p:nvSpPr>
                <p:spPr>
                  <a:xfrm rot="18788963">
                    <a:off x="7968302" y="1915405"/>
                    <a:ext cx="1129366" cy="859657"/>
                  </a:xfrm>
                  <a:custGeom>
                    <a:avLst/>
                    <a:gdLst>
                      <a:gd name="connsiteX0" fmla="*/ 0 w 1129366"/>
                      <a:gd name="connsiteY0" fmla="*/ 400273 h 800545"/>
                      <a:gd name="connsiteX1" fmla="*/ 564683 w 1129366"/>
                      <a:gd name="connsiteY1" fmla="*/ 0 h 800545"/>
                      <a:gd name="connsiteX2" fmla="*/ 1129366 w 1129366"/>
                      <a:gd name="connsiteY2" fmla="*/ 400273 h 800545"/>
                      <a:gd name="connsiteX3" fmla="*/ 564683 w 1129366"/>
                      <a:gd name="connsiteY3" fmla="*/ 800546 h 800545"/>
                      <a:gd name="connsiteX4" fmla="*/ 0 w 1129366"/>
                      <a:gd name="connsiteY4" fmla="*/ 400273 h 800545"/>
                      <a:gd name="connsiteX0" fmla="*/ 0 w 1129366"/>
                      <a:gd name="connsiteY0" fmla="*/ 400273 h 800546"/>
                      <a:gd name="connsiteX1" fmla="*/ 564683 w 1129366"/>
                      <a:gd name="connsiteY1" fmla="*/ 0 h 800546"/>
                      <a:gd name="connsiteX2" fmla="*/ 1129366 w 1129366"/>
                      <a:gd name="connsiteY2" fmla="*/ 400273 h 800546"/>
                      <a:gd name="connsiteX3" fmla="*/ 564683 w 1129366"/>
                      <a:gd name="connsiteY3" fmla="*/ 800546 h 800546"/>
                      <a:gd name="connsiteX4" fmla="*/ 0 w 1129366"/>
                      <a:gd name="connsiteY4" fmla="*/ 400273 h 800546"/>
                      <a:gd name="connsiteX0" fmla="*/ 0 w 1129366"/>
                      <a:gd name="connsiteY0" fmla="*/ 400273 h 859657"/>
                      <a:gd name="connsiteX1" fmla="*/ 564683 w 1129366"/>
                      <a:gd name="connsiteY1" fmla="*/ 0 h 859657"/>
                      <a:gd name="connsiteX2" fmla="*/ 1129366 w 1129366"/>
                      <a:gd name="connsiteY2" fmla="*/ 400273 h 859657"/>
                      <a:gd name="connsiteX3" fmla="*/ 564683 w 1129366"/>
                      <a:gd name="connsiteY3" fmla="*/ 800546 h 859657"/>
                      <a:gd name="connsiteX4" fmla="*/ 0 w 1129366"/>
                      <a:gd name="connsiteY4" fmla="*/ 400273 h 8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66" h="859657">
                        <a:moveTo>
                          <a:pt x="0" y="400273"/>
                        </a:moveTo>
                        <a:cubicBezTo>
                          <a:pt x="0" y="179208"/>
                          <a:pt x="252817" y="0"/>
                          <a:pt x="564683" y="0"/>
                        </a:cubicBezTo>
                        <a:cubicBezTo>
                          <a:pt x="876549" y="0"/>
                          <a:pt x="954566" y="217684"/>
                          <a:pt x="1129366" y="400273"/>
                        </a:cubicBezTo>
                        <a:cubicBezTo>
                          <a:pt x="1129366" y="621338"/>
                          <a:pt x="886108" y="1007623"/>
                          <a:pt x="564683" y="800546"/>
                        </a:cubicBezTo>
                        <a:cubicBezTo>
                          <a:pt x="243258" y="593469"/>
                          <a:pt x="0" y="621338"/>
                          <a:pt x="0" y="40027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4">
                    <a:extLst>
                      <a:ext uri="{FF2B5EF4-FFF2-40B4-BE49-F238E27FC236}">
                        <a16:creationId xmlns:a16="http://schemas.microsoft.com/office/drawing/2014/main" id="{5989B200-1421-4B41-9B62-F2723EBF69B5}"/>
                      </a:ext>
                    </a:extLst>
                  </p:cNvPr>
                  <p:cNvSpPr/>
                  <p:nvPr/>
                </p:nvSpPr>
                <p:spPr>
                  <a:xfrm rot="7210969">
                    <a:off x="8257993" y="2304326"/>
                    <a:ext cx="1129366" cy="859657"/>
                  </a:xfrm>
                  <a:custGeom>
                    <a:avLst/>
                    <a:gdLst>
                      <a:gd name="connsiteX0" fmla="*/ 0 w 1129366"/>
                      <a:gd name="connsiteY0" fmla="*/ 400273 h 800545"/>
                      <a:gd name="connsiteX1" fmla="*/ 564683 w 1129366"/>
                      <a:gd name="connsiteY1" fmla="*/ 0 h 800545"/>
                      <a:gd name="connsiteX2" fmla="*/ 1129366 w 1129366"/>
                      <a:gd name="connsiteY2" fmla="*/ 400273 h 800545"/>
                      <a:gd name="connsiteX3" fmla="*/ 564683 w 1129366"/>
                      <a:gd name="connsiteY3" fmla="*/ 800546 h 800545"/>
                      <a:gd name="connsiteX4" fmla="*/ 0 w 1129366"/>
                      <a:gd name="connsiteY4" fmla="*/ 400273 h 800545"/>
                      <a:gd name="connsiteX0" fmla="*/ 0 w 1129366"/>
                      <a:gd name="connsiteY0" fmla="*/ 400273 h 800546"/>
                      <a:gd name="connsiteX1" fmla="*/ 564683 w 1129366"/>
                      <a:gd name="connsiteY1" fmla="*/ 0 h 800546"/>
                      <a:gd name="connsiteX2" fmla="*/ 1129366 w 1129366"/>
                      <a:gd name="connsiteY2" fmla="*/ 400273 h 800546"/>
                      <a:gd name="connsiteX3" fmla="*/ 564683 w 1129366"/>
                      <a:gd name="connsiteY3" fmla="*/ 800546 h 800546"/>
                      <a:gd name="connsiteX4" fmla="*/ 0 w 1129366"/>
                      <a:gd name="connsiteY4" fmla="*/ 400273 h 800546"/>
                      <a:gd name="connsiteX0" fmla="*/ 0 w 1129366"/>
                      <a:gd name="connsiteY0" fmla="*/ 400273 h 859657"/>
                      <a:gd name="connsiteX1" fmla="*/ 564683 w 1129366"/>
                      <a:gd name="connsiteY1" fmla="*/ 0 h 859657"/>
                      <a:gd name="connsiteX2" fmla="*/ 1129366 w 1129366"/>
                      <a:gd name="connsiteY2" fmla="*/ 400273 h 859657"/>
                      <a:gd name="connsiteX3" fmla="*/ 564683 w 1129366"/>
                      <a:gd name="connsiteY3" fmla="*/ 800546 h 859657"/>
                      <a:gd name="connsiteX4" fmla="*/ 0 w 1129366"/>
                      <a:gd name="connsiteY4" fmla="*/ 400273 h 8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66" h="859657">
                        <a:moveTo>
                          <a:pt x="0" y="400273"/>
                        </a:moveTo>
                        <a:cubicBezTo>
                          <a:pt x="0" y="179208"/>
                          <a:pt x="252817" y="0"/>
                          <a:pt x="564683" y="0"/>
                        </a:cubicBezTo>
                        <a:cubicBezTo>
                          <a:pt x="876549" y="0"/>
                          <a:pt x="954566" y="217684"/>
                          <a:pt x="1129366" y="400273"/>
                        </a:cubicBezTo>
                        <a:cubicBezTo>
                          <a:pt x="1129366" y="621338"/>
                          <a:pt x="886108" y="1007623"/>
                          <a:pt x="564683" y="800546"/>
                        </a:cubicBezTo>
                        <a:cubicBezTo>
                          <a:pt x="243258" y="593469"/>
                          <a:pt x="0" y="621338"/>
                          <a:pt x="0" y="40027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4">
                    <a:extLst>
                      <a:ext uri="{FF2B5EF4-FFF2-40B4-BE49-F238E27FC236}">
                        <a16:creationId xmlns:a16="http://schemas.microsoft.com/office/drawing/2014/main" id="{E5DC5EFD-F244-4C05-BC95-3C55417E51FC}"/>
                      </a:ext>
                    </a:extLst>
                  </p:cNvPr>
                  <p:cNvSpPr/>
                  <p:nvPr/>
                </p:nvSpPr>
                <p:spPr>
                  <a:xfrm rot="18788963">
                    <a:off x="8790765" y="2454648"/>
                    <a:ext cx="1129366" cy="859657"/>
                  </a:xfrm>
                  <a:custGeom>
                    <a:avLst/>
                    <a:gdLst>
                      <a:gd name="connsiteX0" fmla="*/ 0 w 1129366"/>
                      <a:gd name="connsiteY0" fmla="*/ 400273 h 800545"/>
                      <a:gd name="connsiteX1" fmla="*/ 564683 w 1129366"/>
                      <a:gd name="connsiteY1" fmla="*/ 0 h 800545"/>
                      <a:gd name="connsiteX2" fmla="*/ 1129366 w 1129366"/>
                      <a:gd name="connsiteY2" fmla="*/ 400273 h 800545"/>
                      <a:gd name="connsiteX3" fmla="*/ 564683 w 1129366"/>
                      <a:gd name="connsiteY3" fmla="*/ 800546 h 800545"/>
                      <a:gd name="connsiteX4" fmla="*/ 0 w 1129366"/>
                      <a:gd name="connsiteY4" fmla="*/ 400273 h 800545"/>
                      <a:gd name="connsiteX0" fmla="*/ 0 w 1129366"/>
                      <a:gd name="connsiteY0" fmla="*/ 400273 h 800546"/>
                      <a:gd name="connsiteX1" fmla="*/ 564683 w 1129366"/>
                      <a:gd name="connsiteY1" fmla="*/ 0 h 800546"/>
                      <a:gd name="connsiteX2" fmla="*/ 1129366 w 1129366"/>
                      <a:gd name="connsiteY2" fmla="*/ 400273 h 800546"/>
                      <a:gd name="connsiteX3" fmla="*/ 564683 w 1129366"/>
                      <a:gd name="connsiteY3" fmla="*/ 800546 h 800546"/>
                      <a:gd name="connsiteX4" fmla="*/ 0 w 1129366"/>
                      <a:gd name="connsiteY4" fmla="*/ 400273 h 800546"/>
                      <a:gd name="connsiteX0" fmla="*/ 0 w 1129366"/>
                      <a:gd name="connsiteY0" fmla="*/ 400273 h 859657"/>
                      <a:gd name="connsiteX1" fmla="*/ 564683 w 1129366"/>
                      <a:gd name="connsiteY1" fmla="*/ 0 h 859657"/>
                      <a:gd name="connsiteX2" fmla="*/ 1129366 w 1129366"/>
                      <a:gd name="connsiteY2" fmla="*/ 400273 h 859657"/>
                      <a:gd name="connsiteX3" fmla="*/ 564683 w 1129366"/>
                      <a:gd name="connsiteY3" fmla="*/ 800546 h 859657"/>
                      <a:gd name="connsiteX4" fmla="*/ 0 w 1129366"/>
                      <a:gd name="connsiteY4" fmla="*/ 400273 h 8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66" h="859657">
                        <a:moveTo>
                          <a:pt x="0" y="400273"/>
                        </a:moveTo>
                        <a:cubicBezTo>
                          <a:pt x="0" y="179208"/>
                          <a:pt x="252817" y="0"/>
                          <a:pt x="564683" y="0"/>
                        </a:cubicBezTo>
                        <a:cubicBezTo>
                          <a:pt x="876549" y="0"/>
                          <a:pt x="954566" y="217684"/>
                          <a:pt x="1129366" y="400273"/>
                        </a:cubicBezTo>
                        <a:cubicBezTo>
                          <a:pt x="1129366" y="621338"/>
                          <a:pt x="886108" y="1007623"/>
                          <a:pt x="564683" y="800546"/>
                        </a:cubicBezTo>
                        <a:cubicBezTo>
                          <a:pt x="243258" y="593469"/>
                          <a:pt x="0" y="621338"/>
                          <a:pt x="0" y="40027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4">
                    <a:extLst>
                      <a:ext uri="{FF2B5EF4-FFF2-40B4-BE49-F238E27FC236}">
                        <a16:creationId xmlns:a16="http://schemas.microsoft.com/office/drawing/2014/main" id="{A50A8830-2E51-4888-B816-DE44C8B14E60}"/>
                      </a:ext>
                    </a:extLst>
                  </p:cNvPr>
                  <p:cNvSpPr/>
                  <p:nvPr/>
                </p:nvSpPr>
                <p:spPr>
                  <a:xfrm rot="18788963">
                    <a:off x="9433810" y="2249124"/>
                    <a:ext cx="774170" cy="737909"/>
                  </a:xfrm>
                  <a:custGeom>
                    <a:avLst/>
                    <a:gdLst>
                      <a:gd name="connsiteX0" fmla="*/ 0 w 1129366"/>
                      <a:gd name="connsiteY0" fmla="*/ 400273 h 800545"/>
                      <a:gd name="connsiteX1" fmla="*/ 564683 w 1129366"/>
                      <a:gd name="connsiteY1" fmla="*/ 0 h 800545"/>
                      <a:gd name="connsiteX2" fmla="*/ 1129366 w 1129366"/>
                      <a:gd name="connsiteY2" fmla="*/ 400273 h 800545"/>
                      <a:gd name="connsiteX3" fmla="*/ 564683 w 1129366"/>
                      <a:gd name="connsiteY3" fmla="*/ 800546 h 800545"/>
                      <a:gd name="connsiteX4" fmla="*/ 0 w 1129366"/>
                      <a:gd name="connsiteY4" fmla="*/ 400273 h 800545"/>
                      <a:gd name="connsiteX0" fmla="*/ 0 w 1129366"/>
                      <a:gd name="connsiteY0" fmla="*/ 400273 h 800546"/>
                      <a:gd name="connsiteX1" fmla="*/ 564683 w 1129366"/>
                      <a:gd name="connsiteY1" fmla="*/ 0 h 800546"/>
                      <a:gd name="connsiteX2" fmla="*/ 1129366 w 1129366"/>
                      <a:gd name="connsiteY2" fmla="*/ 400273 h 800546"/>
                      <a:gd name="connsiteX3" fmla="*/ 564683 w 1129366"/>
                      <a:gd name="connsiteY3" fmla="*/ 800546 h 800546"/>
                      <a:gd name="connsiteX4" fmla="*/ 0 w 1129366"/>
                      <a:gd name="connsiteY4" fmla="*/ 400273 h 800546"/>
                      <a:gd name="connsiteX0" fmla="*/ 0 w 1129366"/>
                      <a:gd name="connsiteY0" fmla="*/ 400273 h 859657"/>
                      <a:gd name="connsiteX1" fmla="*/ 564683 w 1129366"/>
                      <a:gd name="connsiteY1" fmla="*/ 0 h 859657"/>
                      <a:gd name="connsiteX2" fmla="*/ 1129366 w 1129366"/>
                      <a:gd name="connsiteY2" fmla="*/ 400273 h 859657"/>
                      <a:gd name="connsiteX3" fmla="*/ 564683 w 1129366"/>
                      <a:gd name="connsiteY3" fmla="*/ 800546 h 859657"/>
                      <a:gd name="connsiteX4" fmla="*/ 0 w 1129366"/>
                      <a:gd name="connsiteY4" fmla="*/ 400273 h 8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66" h="859657">
                        <a:moveTo>
                          <a:pt x="0" y="400273"/>
                        </a:moveTo>
                        <a:cubicBezTo>
                          <a:pt x="0" y="179208"/>
                          <a:pt x="252817" y="0"/>
                          <a:pt x="564683" y="0"/>
                        </a:cubicBezTo>
                        <a:cubicBezTo>
                          <a:pt x="876549" y="0"/>
                          <a:pt x="954566" y="217684"/>
                          <a:pt x="1129366" y="400273"/>
                        </a:cubicBezTo>
                        <a:cubicBezTo>
                          <a:pt x="1129366" y="621338"/>
                          <a:pt x="886108" y="1007623"/>
                          <a:pt x="564683" y="800546"/>
                        </a:cubicBezTo>
                        <a:cubicBezTo>
                          <a:pt x="243258" y="593469"/>
                          <a:pt x="0" y="621338"/>
                          <a:pt x="0" y="40027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4">
                    <a:extLst>
                      <a:ext uri="{FF2B5EF4-FFF2-40B4-BE49-F238E27FC236}">
                        <a16:creationId xmlns:a16="http://schemas.microsoft.com/office/drawing/2014/main" id="{A9673BE7-89D8-4F53-9D5D-AC6B65A118FC}"/>
                      </a:ext>
                    </a:extLst>
                  </p:cNvPr>
                  <p:cNvSpPr/>
                  <p:nvPr/>
                </p:nvSpPr>
                <p:spPr>
                  <a:xfrm rot="1237634" flipH="1">
                    <a:off x="9823338" y="2099841"/>
                    <a:ext cx="774170" cy="589287"/>
                  </a:xfrm>
                  <a:custGeom>
                    <a:avLst/>
                    <a:gdLst>
                      <a:gd name="connsiteX0" fmla="*/ 0 w 1129366"/>
                      <a:gd name="connsiteY0" fmla="*/ 400273 h 800545"/>
                      <a:gd name="connsiteX1" fmla="*/ 564683 w 1129366"/>
                      <a:gd name="connsiteY1" fmla="*/ 0 h 800545"/>
                      <a:gd name="connsiteX2" fmla="*/ 1129366 w 1129366"/>
                      <a:gd name="connsiteY2" fmla="*/ 400273 h 800545"/>
                      <a:gd name="connsiteX3" fmla="*/ 564683 w 1129366"/>
                      <a:gd name="connsiteY3" fmla="*/ 800546 h 800545"/>
                      <a:gd name="connsiteX4" fmla="*/ 0 w 1129366"/>
                      <a:gd name="connsiteY4" fmla="*/ 400273 h 800545"/>
                      <a:gd name="connsiteX0" fmla="*/ 0 w 1129366"/>
                      <a:gd name="connsiteY0" fmla="*/ 400273 h 800546"/>
                      <a:gd name="connsiteX1" fmla="*/ 564683 w 1129366"/>
                      <a:gd name="connsiteY1" fmla="*/ 0 h 800546"/>
                      <a:gd name="connsiteX2" fmla="*/ 1129366 w 1129366"/>
                      <a:gd name="connsiteY2" fmla="*/ 400273 h 800546"/>
                      <a:gd name="connsiteX3" fmla="*/ 564683 w 1129366"/>
                      <a:gd name="connsiteY3" fmla="*/ 800546 h 800546"/>
                      <a:gd name="connsiteX4" fmla="*/ 0 w 1129366"/>
                      <a:gd name="connsiteY4" fmla="*/ 400273 h 800546"/>
                      <a:gd name="connsiteX0" fmla="*/ 0 w 1129366"/>
                      <a:gd name="connsiteY0" fmla="*/ 400273 h 859657"/>
                      <a:gd name="connsiteX1" fmla="*/ 564683 w 1129366"/>
                      <a:gd name="connsiteY1" fmla="*/ 0 h 859657"/>
                      <a:gd name="connsiteX2" fmla="*/ 1129366 w 1129366"/>
                      <a:gd name="connsiteY2" fmla="*/ 400273 h 859657"/>
                      <a:gd name="connsiteX3" fmla="*/ 564683 w 1129366"/>
                      <a:gd name="connsiteY3" fmla="*/ 800546 h 859657"/>
                      <a:gd name="connsiteX4" fmla="*/ 0 w 1129366"/>
                      <a:gd name="connsiteY4" fmla="*/ 400273 h 8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66" h="859657">
                        <a:moveTo>
                          <a:pt x="0" y="400273"/>
                        </a:moveTo>
                        <a:cubicBezTo>
                          <a:pt x="0" y="179208"/>
                          <a:pt x="252817" y="0"/>
                          <a:pt x="564683" y="0"/>
                        </a:cubicBezTo>
                        <a:cubicBezTo>
                          <a:pt x="876549" y="0"/>
                          <a:pt x="954566" y="217684"/>
                          <a:pt x="1129366" y="400273"/>
                        </a:cubicBezTo>
                        <a:cubicBezTo>
                          <a:pt x="1129366" y="621338"/>
                          <a:pt x="886108" y="1007623"/>
                          <a:pt x="564683" y="800546"/>
                        </a:cubicBezTo>
                        <a:cubicBezTo>
                          <a:pt x="243258" y="593469"/>
                          <a:pt x="0" y="621338"/>
                          <a:pt x="0" y="400273"/>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C6CBE6AE-5C86-42FA-96B5-40BB1A9D25EC}"/>
                      </a:ext>
                    </a:extLst>
                  </p:cNvPr>
                  <p:cNvSpPr/>
                  <p:nvPr/>
                </p:nvSpPr>
                <p:spPr>
                  <a:xfrm rot="19756039">
                    <a:off x="8316522" y="1659609"/>
                    <a:ext cx="591106" cy="15303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a:extLst>
                      <a:ext uri="{FF2B5EF4-FFF2-40B4-BE49-F238E27FC236}">
                        <a16:creationId xmlns:a16="http://schemas.microsoft.com/office/drawing/2014/main" id="{F9E1A8DF-3588-4D09-A5C3-AEED6E1581FF}"/>
                      </a:ext>
                    </a:extLst>
                  </p:cNvPr>
                  <p:cNvSpPr/>
                  <p:nvPr/>
                </p:nvSpPr>
                <p:spPr>
                  <a:xfrm rot="15037612">
                    <a:off x="9168130" y="1995739"/>
                    <a:ext cx="570126" cy="151593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6" name="Oval 4">
                  <a:extLst>
                    <a:ext uri="{FF2B5EF4-FFF2-40B4-BE49-F238E27FC236}">
                      <a16:creationId xmlns:a16="http://schemas.microsoft.com/office/drawing/2014/main" id="{913138F5-9446-4B6B-91C9-0AC650788986}"/>
                    </a:ext>
                  </a:extLst>
                </p:cNvPr>
                <p:cNvSpPr/>
                <p:nvPr/>
              </p:nvSpPr>
              <p:spPr>
                <a:xfrm rot="1237634" flipH="1">
                  <a:off x="9656797" y="4137836"/>
                  <a:ext cx="555547" cy="445536"/>
                </a:xfrm>
                <a:custGeom>
                  <a:avLst/>
                  <a:gdLst>
                    <a:gd name="connsiteX0" fmla="*/ 0 w 1129366"/>
                    <a:gd name="connsiteY0" fmla="*/ 400273 h 800545"/>
                    <a:gd name="connsiteX1" fmla="*/ 564683 w 1129366"/>
                    <a:gd name="connsiteY1" fmla="*/ 0 h 800545"/>
                    <a:gd name="connsiteX2" fmla="*/ 1129366 w 1129366"/>
                    <a:gd name="connsiteY2" fmla="*/ 400273 h 800545"/>
                    <a:gd name="connsiteX3" fmla="*/ 564683 w 1129366"/>
                    <a:gd name="connsiteY3" fmla="*/ 800546 h 800545"/>
                    <a:gd name="connsiteX4" fmla="*/ 0 w 1129366"/>
                    <a:gd name="connsiteY4" fmla="*/ 400273 h 800545"/>
                    <a:gd name="connsiteX0" fmla="*/ 0 w 1129366"/>
                    <a:gd name="connsiteY0" fmla="*/ 400273 h 800546"/>
                    <a:gd name="connsiteX1" fmla="*/ 564683 w 1129366"/>
                    <a:gd name="connsiteY1" fmla="*/ 0 h 800546"/>
                    <a:gd name="connsiteX2" fmla="*/ 1129366 w 1129366"/>
                    <a:gd name="connsiteY2" fmla="*/ 400273 h 800546"/>
                    <a:gd name="connsiteX3" fmla="*/ 564683 w 1129366"/>
                    <a:gd name="connsiteY3" fmla="*/ 800546 h 800546"/>
                    <a:gd name="connsiteX4" fmla="*/ 0 w 1129366"/>
                    <a:gd name="connsiteY4" fmla="*/ 400273 h 800546"/>
                    <a:gd name="connsiteX0" fmla="*/ 0 w 1129366"/>
                    <a:gd name="connsiteY0" fmla="*/ 400273 h 859657"/>
                    <a:gd name="connsiteX1" fmla="*/ 564683 w 1129366"/>
                    <a:gd name="connsiteY1" fmla="*/ 0 h 859657"/>
                    <a:gd name="connsiteX2" fmla="*/ 1129366 w 1129366"/>
                    <a:gd name="connsiteY2" fmla="*/ 400273 h 859657"/>
                    <a:gd name="connsiteX3" fmla="*/ 564683 w 1129366"/>
                    <a:gd name="connsiteY3" fmla="*/ 800546 h 859657"/>
                    <a:gd name="connsiteX4" fmla="*/ 0 w 1129366"/>
                    <a:gd name="connsiteY4" fmla="*/ 400273 h 85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66" h="859657">
                      <a:moveTo>
                        <a:pt x="0" y="400273"/>
                      </a:moveTo>
                      <a:cubicBezTo>
                        <a:pt x="0" y="179208"/>
                        <a:pt x="252817" y="0"/>
                        <a:pt x="564683" y="0"/>
                      </a:cubicBezTo>
                      <a:cubicBezTo>
                        <a:pt x="876549" y="0"/>
                        <a:pt x="954566" y="217684"/>
                        <a:pt x="1129366" y="400273"/>
                      </a:cubicBezTo>
                      <a:cubicBezTo>
                        <a:pt x="1129366" y="621338"/>
                        <a:pt x="886108" y="1007623"/>
                        <a:pt x="564683" y="800546"/>
                      </a:cubicBezTo>
                      <a:cubicBezTo>
                        <a:pt x="243258" y="593469"/>
                        <a:pt x="0" y="621338"/>
                        <a:pt x="0" y="400273"/>
                      </a:cubicBezTo>
                      <a:close/>
                    </a:path>
                  </a:pathLst>
                </a:cu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1" name="Oval 26">
                <a:extLst>
                  <a:ext uri="{FF2B5EF4-FFF2-40B4-BE49-F238E27FC236}">
                    <a16:creationId xmlns:a16="http://schemas.microsoft.com/office/drawing/2014/main" id="{3952D4EB-DF87-45C5-9FB1-F94E12E5B6E2}"/>
                  </a:ext>
                </a:extLst>
              </p:cNvPr>
              <p:cNvSpPr/>
              <p:nvPr/>
            </p:nvSpPr>
            <p:spPr>
              <a:xfrm rot="10800000">
                <a:off x="7272648" y="3739330"/>
                <a:ext cx="455857" cy="511507"/>
              </a:xfrm>
              <a:custGeom>
                <a:avLst/>
                <a:gdLst>
                  <a:gd name="connsiteX0" fmla="*/ 0 w 1385495"/>
                  <a:gd name="connsiteY0" fmla="*/ 692748 h 1385495"/>
                  <a:gd name="connsiteX1" fmla="*/ 692748 w 1385495"/>
                  <a:gd name="connsiteY1" fmla="*/ 0 h 1385495"/>
                  <a:gd name="connsiteX2" fmla="*/ 1385496 w 1385495"/>
                  <a:gd name="connsiteY2" fmla="*/ 692748 h 1385495"/>
                  <a:gd name="connsiteX3" fmla="*/ 692748 w 1385495"/>
                  <a:gd name="connsiteY3" fmla="*/ 1385496 h 1385495"/>
                  <a:gd name="connsiteX4" fmla="*/ 0 w 1385495"/>
                  <a:gd name="connsiteY4" fmla="*/ 692748 h 1385495"/>
                  <a:gd name="connsiteX0" fmla="*/ 0 w 1385496"/>
                  <a:gd name="connsiteY0" fmla="*/ 717904 h 1410652"/>
                  <a:gd name="connsiteX1" fmla="*/ 692748 w 1385496"/>
                  <a:gd name="connsiteY1" fmla="*/ 25156 h 1410652"/>
                  <a:gd name="connsiteX2" fmla="*/ 1385496 w 1385496"/>
                  <a:gd name="connsiteY2" fmla="*/ 717904 h 1410652"/>
                  <a:gd name="connsiteX3" fmla="*/ 692748 w 1385496"/>
                  <a:gd name="connsiteY3" fmla="*/ 1410652 h 1410652"/>
                  <a:gd name="connsiteX4" fmla="*/ 0 w 1385496"/>
                  <a:gd name="connsiteY4" fmla="*/ 717904 h 1410652"/>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49254 w 1434750"/>
                  <a:gd name="connsiteY0" fmla="*/ 718348 h 1443017"/>
                  <a:gd name="connsiteX1" fmla="*/ 742002 w 1434750"/>
                  <a:gd name="connsiteY1" fmla="*/ 25600 h 1443017"/>
                  <a:gd name="connsiteX2" fmla="*/ 1434750 w 1434750"/>
                  <a:gd name="connsiteY2" fmla="*/ 718348 h 1443017"/>
                  <a:gd name="connsiteX3" fmla="*/ 742002 w 1434750"/>
                  <a:gd name="connsiteY3" fmla="*/ 1411096 h 1443017"/>
                  <a:gd name="connsiteX4" fmla="*/ 49254 w 1434750"/>
                  <a:gd name="connsiteY4" fmla="*/ 718348 h 1443017"/>
                  <a:gd name="connsiteX0" fmla="*/ 105238 w 1490734"/>
                  <a:gd name="connsiteY0" fmla="*/ 718348 h 1433008"/>
                  <a:gd name="connsiteX1" fmla="*/ 797986 w 1490734"/>
                  <a:gd name="connsiteY1" fmla="*/ 25600 h 1433008"/>
                  <a:gd name="connsiteX2" fmla="*/ 1490734 w 1490734"/>
                  <a:gd name="connsiteY2" fmla="*/ 718348 h 1433008"/>
                  <a:gd name="connsiteX3" fmla="*/ 797986 w 1490734"/>
                  <a:gd name="connsiteY3" fmla="*/ 1411096 h 1433008"/>
                  <a:gd name="connsiteX4" fmla="*/ 105238 w 1490734"/>
                  <a:gd name="connsiteY4" fmla="*/ 718348 h 143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4" h="1433008">
                    <a:moveTo>
                      <a:pt x="105238" y="718348"/>
                    </a:moveTo>
                    <a:cubicBezTo>
                      <a:pt x="325955" y="325244"/>
                      <a:pt x="404881" y="-111035"/>
                      <a:pt x="797986" y="25600"/>
                    </a:cubicBezTo>
                    <a:cubicBezTo>
                      <a:pt x="1191091" y="162235"/>
                      <a:pt x="1490734" y="335754"/>
                      <a:pt x="1490734" y="718348"/>
                    </a:cubicBezTo>
                    <a:cubicBezTo>
                      <a:pt x="1270017" y="1048390"/>
                      <a:pt x="1631509" y="1543206"/>
                      <a:pt x="797986" y="1411096"/>
                    </a:cubicBezTo>
                    <a:cubicBezTo>
                      <a:pt x="-35537" y="1278986"/>
                      <a:pt x="-115479" y="1111452"/>
                      <a:pt x="105238" y="71834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26">
                <a:extLst>
                  <a:ext uri="{FF2B5EF4-FFF2-40B4-BE49-F238E27FC236}">
                    <a16:creationId xmlns:a16="http://schemas.microsoft.com/office/drawing/2014/main" id="{E3DF2289-3250-423B-8457-A236C623885F}"/>
                  </a:ext>
                </a:extLst>
              </p:cNvPr>
              <p:cNvSpPr/>
              <p:nvPr/>
            </p:nvSpPr>
            <p:spPr>
              <a:xfrm rot="10800000">
                <a:off x="7363124" y="3721949"/>
                <a:ext cx="158489" cy="169946"/>
              </a:xfrm>
              <a:custGeom>
                <a:avLst/>
                <a:gdLst>
                  <a:gd name="connsiteX0" fmla="*/ 0 w 1385495"/>
                  <a:gd name="connsiteY0" fmla="*/ 692748 h 1385495"/>
                  <a:gd name="connsiteX1" fmla="*/ 692748 w 1385495"/>
                  <a:gd name="connsiteY1" fmla="*/ 0 h 1385495"/>
                  <a:gd name="connsiteX2" fmla="*/ 1385496 w 1385495"/>
                  <a:gd name="connsiteY2" fmla="*/ 692748 h 1385495"/>
                  <a:gd name="connsiteX3" fmla="*/ 692748 w 1385495"/>
                  <a:gd name="connsiteY3" fmla="*/ 1385496 h 1385495"/>
                  <a:gd name="connsiteX4" fmla="*/ 0 w 1385495"/>
                  <a:gd name="connsiteY4" fmla="*/ 692748 h 1385495"/>
                  <a:gd name="connsiteX0" fmla="*/ 0 w 1385496"/>
                  <a:gd name="connsiteY0" fmla="*/ 717904 h 1410652"/>
                  <a:gd name="connsiteX1" fmla="*/ 692748 w 1385496"/>
                  <a:gd name="connsiteY1" fmla="*/ 25156 h 1410652"/>
                  <a:gd name="connsiteX2" fmla="*/ 1385496 w 1385496"/>
                  <a:gd name="connsiteY2" fmla="*/ 717904 h 1410652"/>
                  <a:gd name="connsiteX3" fmla="*/ 692748 w 1385496"/>
                  <a:gd name="connsiteY3" fmla="*/ 1410652 h 1410652"/>
                  <a:gd name="connsiteX4" fmla="*/ 0 w 1385496"/>
                  <a:gd name="connsiteY4" fmla="*/ 717904 h 1410652"/>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49254 w 1434750"/>
                  <a:gd name="connsiteY0" fmla="*/ 718348 h 1443017"/>
                  <a:gd name="connsiteX1" fmla="*/ 742002 w 1434750"/>
                  <a:gd name="connsiteY1" fmla="*/ 25600 h 1443017"/>
                  <a:gd name="connsiteX2" fmla="*/ 1434750 w 1434750"/>
                  <a:gd name="connsiteY2" fmla="*/ 718348 h 1443017"/>
                  <a:gd name="connsiteX3" fmla="*/ 742002 w 1434750"/>
                  <a:gd name="connsiteY3" fmla="*/ 1411096 h 1443017"/>
                  <a:gd name="connsiteX4" fmla="*/ 49254 w 1434750"/>
                  <a:gd name="connsiteY4" fmla="*/ 718348 h 1443017"/>
                  <a:gd name="connsiteX0" fmla="*/ 105238 w 1490734"/>
                  <a:gd name="connsiteY0" fmla="*/ 718348 h 1433008"/>
                  <a:gd name="connsiteX1" fmla="*/ 797986 w 1490734"/>
                  <a:gd name="connsiteY1" fmla="*/ 25600 h 1433008"/>
                  <a:gd name="connsiteX2" fmla="*/ 1490734 w 1490734"/>
                  <a:gd name="connsiteY2" fmla="*/ 718348 h 1433008"/>
                  <a:gd name="connsiteX3" fmla="*/ 797986 w 1490734"/>
                  <a:gd name="connsiteY3" fmla="*/ 1411096 h 1433008"/>
                  <a:gd name="connsiteX4" fmla="*/ 105238 w 1490734"/>
                  <a:gd name="connsiteY4" fmla="*/ 718348 h 143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4" h="1433008">
                    <a:moveTo>
                      <a:pt x="105238" y="718348"/>
                    </a:moveTo>
                    <a:cubicBezTo>
                      <a:pt x="325955" y="325244"/>
                      <a:pt x="404881" y="-111035"/>
                      <a:pt x="797986" y="25600"/>
                    </a:cubicBezTo>
                    <a:cubicBezTo>
                      <a:pt x="1191091" y="162235"/>
                      <a:pt x="1490734" y="335754"/>
                      <a:pt x="1490734" y="718348"/>
                    </a:cubicBezTo>
                    <a:cubicBezTo>
                      <a:pt x="1270017" y="1048390"/>
                      <a:pt x="1631509" y="1543206"/>
                      <a:pt x="797986" y="1411096"/>
                    </a:cubicBezTo>
                    <a:cubicBezTo>
                      <a:pt x="-35537" y="1278986"/>
                      <a:pt x="-115479" y="1111452"/>
                      <a:pt x="105238" y="718348"/>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a:extLst>
                  <a:ext uri="{FF2B5EF4-FFF2-40B4-BE49-F238E27FC236}">
                    <a16:creationId xmlns:a16="http://schemas.microsoft.com/office/drawing/2014/main" id="{9DCF74A1-C2CE-4DA8-9097-EE97AAAE45B2}"/>
                  </a:ext>
                </a:extLst>
              </p:cNvPr>
              <p:cNvSpPr/>
              <p:nvPr/>
            </p:nvSpPr>
            <p:spPr>
              <a:xfrm rot="1060152">
                <a:off x="4093345" y="3403010"/>
                <a:ext cx="261393" cy="1420062"/>
              </a:xfrm>
              <a:prstGeom prst="mo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1A91150-0D9A-4EB1-9A69-4B84B5F80197}"/>
                  </a:ext>
                </a:extLst>
              </p:cNvPr>
              <p:cNvSpPr/>
              <p:nvPr/>
            </p:nvSpPr>
            <p:spPr>
              <a:xfrm rot="17569886">
                <a:off x="3995792" y="4665932"/>
                <a:ext cx="390729" cy="485593"/>
              </a:xfrm>
              <a:custGeom>
                <a:avLst/>
                <a:gdLst>
                  <a:gd name="connsiteX0" fmla="*/ 1145693 w 1227089"/>
                  <a:gd name="connsiteY0" fmla="*/ 112675 h 1525009"/>
                  <a:gd name="connsiteX1" fmla="*/ 1227089 w 1227089"/>
                  <a:gd name="connsiteY1" fmla="*/ 195553 h 1525009"/>
                  <a:gd name="connsiteX2" fmla="*/ 1157687 w 1227089"/>
                  <a:gd name="connsiteY2" fmla="*/ 187951 h 1525009"/>
                  <a:gd name="connsiteX3" fmla="*/ 1168027 w 1227089"/>
                  <a:gd name="connsiteY3" fmla="*/ 193413 h 1525009"/>
                  <a:gd name="connsiteX4" fmla="*/ 1077099 w 1227089"/>
                  <a:gd name="connsiteY4" fmla="*/ 211776 h 1525009"/>
                  <a:gd name="connsiteX5" fmla="*/ 988170 w 1227089"/>
                  <a:gd name="connsiteY5" fmla="*/ 240711 h 1525009"/>
                  <a:gd name="connsiteX6" fmla="*/ 983192 w 1227089"/>
                  <a:gd name="connsiteY6" fmla="*/ 247318 h 1525009"/>
                  <a:gd name="connsiteX7" fmla="*/ 817853 w 1227089"/>
                  <a:gd name="connsiteY7" fmla="*/ 814978 h 1525009"/>
                  <a:gd name="connsiteX8" fmla="*/ 1103821 w 1227089"/>
                  <a:gd name="connsiteY8" fmla="*/ 1525009 h 1525009"/>
                  <a:gd name="connsiteX9" fmla="*/ 531885 w 1227089"/>
                  <a:gd name="connsiteY9" fmla="*/ 814978 h 1525009"/>
                  <a:gd name="connsiteX10" fmla="*/ 543505 w 1227089"/>
                  <a:gd name="connsiteY10" fmla="*/ 671882 h 1525009"/>
                  <a:gd name="connsiteX11" fmla="*/ 573994 w 1227089"/>
                  <a:gd name="connsiteY11" fmla="*/ 549946 h 1525009"/>
                  <a:gd name="connsiteX12" fmla="*/ 526658 w 1227089"/>
                  <a:gd name="connsiteY12" fmla="*/ 611225 h 1525009"/>
                  <a:gd name="connsiteX13" fmla="*/ 353900 w 1227089"/>
                  <a:gd name="connsiteY13" fmla="*/ 1356930 h 1525009"/>
                  <a:gd name="connsiteX14" fmla="*/ 141767 w 1227089"/>
                  <a:gd name="connsiteY14" fmla="*/ 954682 h 1525009"/>
                  <a:gd name="connsiteX15" fmla="*/ 144028 w 1227089"/>
                  <a:gd name="connsiteY15" fmla="*/ 860332 h 1525009"/>
                  <a:gd name="connsiteX16" fmla="*/ 138210 w 1227089"/>
                  <a:gd name="connsiteY16" fmla="*/ 874810 h 1525009"/>
                  <a:gd name="connsiteX17" fmla="*/ 98216 w 1227089"/>
                  <a:gd name="connsiteY17" fmla="*/ 1057077 h 1525009"/>
                  <a:gd name="connsiteX18" fmla="*/ 315670 w 1227089"/>
                  <a:gd name="connsiteY18" fmla="*/ 171657 h 1525009"/>
                  <a:gd name="connsiteX19" fmla="*/ 1145693 w 1227089"/>
                  <a:gd name="connsiteY19" fmla="*/ 112675 h 152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7089" h="1525009">
                    <a:moveTo>
                      <a:pt x="1145693" y="112675"/>
                    </a:moveTo>
                    <a:cubicBezTo>
                      <a:pt x="1175799" y="136534"/>
                      <a:pt x="1203135" y="164166"/>
                      <a:pt x="1227089" y="195553"/>
                    </a:cubicBezTo>
                    <a:lnTo>
                      <a:pt x="1157687" y="187951"/>
                    </a:lnTo>
                    <a:lnTo>
                      <a:pt x="1168027" y="193413"/>
                    </a:lnTo>
                    <a:cubicBezTo>
                      <a:pt x="1137578" y="197679"/>
                      <a:pt x="1107222" y="203831"/>
                      <a:pt x="1077099" y="211776"/>
                    </a:cubicBezTo>
                    <a:lnTo>
                      <a:pt x="988170" y="240711"/>
                    </a:lnTo>
                    <a:lnTo>
                      <a:pt x="983192" y="247318"/>
                    </a:lnTo>
                    <a:cubicBezTo>
                      <a:pt x="877448" y="405110"/>
                      <a:pt x="817853" y="605459"/>
                      <a:pt x="817853" y="814978"/>
                    </a:cubicBezTo>
                    <a:cubicBezTo>
                      <a:pt x="817853" y="1094337"/>
                      <a:pt x="923800" y="1357394"/>
                      <a:pt x="1103821" y="1525009"/>
                    </a:cubicBezTo>
                    <a:cubicBezTo>
                      <a:pt x="787949" y="1525009"/>
                      <a:pt x="531885" y="1207117"/>
                      <a:pt x="531885" y="814978"/>
                    </a:cubicBezTo>
                    <a:cubicBezTo>
                      <a:pt x="531885" y="765961"/>
                      <a:pt x="535886" y="718103"/>
                      <a:pt x="543505" y="671882"/>
                    </a:cubicBezTo>
                    <a:lnTo>
                      <a:pt x="573994" y="549946"/>
                    </a:lnTo>
                    <a:lnTo>
                      <a:pt x="526658" y="611225"/>
                    </a:lnTo>
                    <a:cubicBezTo>
                      <a:pt x="366500" y="840116"/>
                      <a:pt x="302495" y="1116389"/>
                      <a:pt x="353900" y="1356930"/>
                    </a:cubicBezTo>
                    <a:cubicBezTo>
                      <a:pt x="224496" y="1266385"/>
                      <a:pt x="152905" y="1119296"/>
                      <a:pt x="141767" y="954682"/>
                    </a:cubicBezTo>
                    <a:lnTo>
                      <a:pt x="144028" y="860332"/>
                    </a:lnTo>
                    <a:lnTo>
                      <a:pt x="138210" y="874810"/>
                    </a:lnTo>
                    <a:cubicBezTo>
                      <a:pt x="117782" y="934740"/>
                      <a:pt x="104224" y="995878"/>
                      <a:pt x="98216" y="1057077"/>
                    </a:cubicBezTo>
                    <a:cubicBezTo>
                      <a:pt x="-93417" y="805975"/>
                      <a:pt x="3941" y="409559"/>
                      <a:pt x="315670" y="171657"/>
                    </a:cubicBezTo>
                    <a:cubicBezTo>
                      <a:pt x="588434" y="-36508"/>
                      <a:pt x="934947" y="-54338"/>
                      <a:pt x="1145693" y="112675"/>
                    </a:cubicBezTo>
                    <a:close/>
                  </a:path>
                </a:pathLst>
              </a:cu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41" name="Oval 26">
              <a:extLst>
                <a:ext uri="{FF2B5EF4-FFF2-40B4-BE49-F238E27FC236}">
                  <a16:creationId xmlns:a16="http://schemas.microsoft.com/office/drawing/2014/main" id="{A6545DD9-6028-4978-988E-AD6A3A93E1BF}"/>
                </a:ext>
              </a:extLst>
            </p:cNvPr>
            <p:cNvSpPr/>
            <p:nvPr/>
          </p:nvSpPr>
          <p:spPr>
            <a:xfrm rot="6163126">
              <a:off x="728818" y="1084999"/>
              <a:ext cx="1021080" cy="684437"/>
            </a:xfrm>
            <a:custGeom>
              <a:avLst/>
              <a:gdLst>
                <a:gd name="connsiteX0" fmla="*/ 0 w 1385495"/>
                <a:gd name="connsiteY0" fmla="*/ 692748 h 1385495"/>
                <a:gd name="connsiteX1" fmla="*/ 692748 w 1385495"/>
                <a:gd name="connsiteY1" fmla="*/ 0 h 1385495"/>
                <a:gd name="connsiteX2" fmla="*/ 1385496 w 1385495"/>
                <a:gd name="connsiteY2" fmla="*/ 692748 h 1385495"/>
                <a:gd name="connsiteX3" fmla="*/ 692748 w 1385495"/>
                <a:gd name="connsiteY3" fmla="*/ 1385496 h 1385495"/>
                <a:gd name="connsiteX4" fmla="*/ 0 w 1385495"/>
                <a:gd name="connsiteY4" fmla="*/ 692748 h 1385495"/>
                <a:gd name="connsiteX0" fmla="*/ 0 w 1385496"/>
                <a:gd name="connsiteY0" fmla="*/ 717904 h 1410652"/>
                <a:gd name="connsiteX1" fmla="*/ 692748 w 1385496"/>
                <a:gd name="connsiteY1" fmla="*/ 25156 h 1410652"/>
                <a:gd name="connsiteX2" fmla="*/ 1385496 w 1385496"/>
                <a:gd name="connsiteY2" fmla="*/ 717904 h 1410652"/>
                <a:gd name="connsiteX3" fmla="*/ 692748 w 1385496"/>
                <a:gd name="connsiteY3" fmla="*/ 1410652 h 1410652"/>
                <a:gd name="connsiteX4" fmla="*/ 0 w 1385496"/>
                <a:gd name="connsiteY4" fmla="*/ 717904 h 1410652"/>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51921 w 1437417"/>
                <a:gd name="connsiteY0" fmla="*/ 718348 h 1411096"/>
                <a:gd name="connsiteX1" fmla="*/ 744669 w 1437417"/>
                <a:gd name="connsiteY1" fmla="*/ 25600 h 1411096"/>
                <a:gd name="connsiteX2" fmla="*/ 1437417 w 1437417"/>
                <a:gd name="connsiteY2" fmla="*/ 718348 h 1411096"/>
                <a:gd name="connsiteX3" fmla="*/ 744669 w 1437417"/>
                <a:gd name="connsiteY3" fmla="*/ 1411096 h 1411096"/>
                <a:gd name="connsiteX4" fmla="*/ 51921 w 1437417"/>
                <a:gd name="connsiteY4" fmla="*/ 718348 h 1411096"/>
                <a:gd name="connsiteX0" fmla="*/ 49254 w 1434750"/>
                <a:gd name="connsiteY0" fmla="*/ 718348 h 1443017"/>
                <a:gd name="connsiteX1" fmla="*/ 742002 w 1434750"/>
                <a:gd name="connsiteY1" fmla="*/ 25600 h 1443017"/>
                <a:gd name="connsiteX2" fmla="*/ 1434750 w 1434750"/>
                <a:gd name="connsiteY2" fmla="*/ 718348 h 1443017"/>
                <a:gd name="connsiteX3" fmla="*/ 742002 w 1434750"/>
                <a:gd name="connsiteY3" fmla="*/ 1411096 h 1443017"/>
                <a:gd name="connsiteX4" fmla="*/ 49254 w 1434750"/>
                <a:gd name="connsiteY4" fmla="*/ 718348 h 1443017"/>
                <a:gd name="connsiteX0" fmla="*/ 105238 w 1490734"/>
                <a:gd name="connsiteY0" fmla="*/ 718348 h 1433008"/>
                <a:gd name="connsiteX1" fmla="*/ 797986 w 1490734"/>
                <a:gd name="connsiteY1" fmla="*/ 25600 h 1433008"/>
                <a:gd name="connsiteX2" fmla="*/ 1490734 w 1490734"/>
                <a:gd name="connsiteY2" fmla="*/ 718348 h 1433008"/>
                <a:gd name="connsiteX3" fmla="*/ 797986 w 1490734"/>
                <a:gd name="connsiteY3" fmla="*/ 1411096 h 1433008"/>
                <a:gd name="connsiteX4" fmla="*/ 105238 w 1490734"/>
                <a:gd name="connsiteY4" fmla="*/ 718348 h 1433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734" h="1433008">
                  <a:moveTo>
                    <a:pt x="105238" y="718348"/>
                  </a:moveTo>
                  <a:cubicBezTo>
                    <a:pt x="325955" y="325244"/>
                    <a:pt x="404881" y="-111035"/>
                    <a:pt x="797986" y="25600"/>
                  </a:cubicBezTo>
                  <a:cubicBezTo>
                    <a:pt x="1191091" y="162235"/>
                    <a:pt x="1490734" y="335754"/>
                    <a:pt x="1490734" y="718348"/>
                  </a:cubicBezTo>
                  <a:cubicBezTo>
                    <a:pt x="1270017" y="1048390"/>
                    <a:pt x="1631509" y="1543206"/>
                    <a:pt x="797986" y="1411096"/>
                  </a:cubicBezTo>
                  <a:cubicBezTo>
                    <a:pt x="-35537" y="1278986"/>
                    <a:pt x="-115479" y="1111452"/>
                    <a:pt x="105238" y="718348"/>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circle(out)">
                                      <p:cBhvr>
                                        <p:cTn id="10" dur="2000"/>
                                        <p:tgtEl>
                                          <p:spTgt spid="62"/>
                                        </p:tgtEl>
                                      </p:cBhvr>
                                    </p:animEffect>
                                  </p:childTnLst>
                                </p:cTn>
                              </p:par>
                              <p:par>
                                <p:cTn id="11" presetID="6" presetClass="entr" presetSubtype="3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2000"/>
                                        <p:tgtEl>
                                          <p:spTgt spid="2"/>
                                        </p:tgtEl>
                                      </p:cBhvr>
                                    </p:animEffect>
                                  </p:childTnLst>
                                </p:cTn>
                              </p:par>
                              <p:par>
                                <p:cTn id="14" presetID="6" presetClass="entr" presetSubtype="16"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circle(in)">
                                      <p:cBhvr>
                                        <p:cTn id="16" dur="2000"/>
                                        <p:tgtEl>
                                          <p:spTgt spid="139"/>
                                        </p:tgtEl>
                                      </p:cBhvr>
                                    </p:animEffect>
                                  </p:childTnLst>
                                </p:cTn>
                              </p:par>
                              <p:par>
                                <p:cTn id="17" presetID="8" presetClass="emph" presetSubtype="0" fill="hold" nodeType="withEffect">
                                  <p:stCondLst>
                                    <p:cond delay="0"/>
                                  </p:stCondLst>
                                  <p:childTnLst>
                                    <p:animRot by="21600000">
                                      <p:cBhvr>
                                        <p:cTn id="18" dur="2000" fill="hold"/>
                                        <p:tgtEl>
                                          <p:spTgt spid="2"/>
                                        </p:tgtEl>
                                        <p:attrNameLst>
                                          <p:attrName>r</p:attrName>
                                        </p:attrNameLst>
                                      </p:cBhvr>
                                    </p:animRot>
                                  </p:childTnLst>
                                </p:cTn>
                              </p:par>
                              <p:par>
                                <p:cTn id="19" presetID="2" presetClass="entr" presetSubtype="2"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3000" fill="hold"/>
                                        <p:tgtEl>
                                          <p:spTgt spid="45"/>
                                        </p:tgtEl>
                                        <p:attrNameLst>
                                          <p:attrName>ppt_x</p:attrName>
                                        </p:attrNameLst>
                                      </p:cBhvr>
                                      <p:tavLst>
                                        <p:tav tm="0">
                                          <p:val>
                                            <p:strVal val="1+#ppt_w/2"/>
                                          </p:val>
                                        </p:tav>
                                        <p:tav tm="100000">
                                          <p:val>
                                            <p:strVal val="#ppt_x"/>
                                          </p:val>
                                        </p:tav>
                                      </p:tavLst>
                                    </p:anim>
                                    <p:anim calcmode="lin" valueType="num">
                                      <p:cBhvr additive="base">
                                        <p:cTn id="22" dur="3000" fill="hold"/>
                                        <p:tgtEl>
                                          <p:spTgt spid="4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2000" fill="hold"/>
                                        <p:tgtEl>
                                          <p:spTgt spid="6"/>
                                        </p:tgtEl>
                                        <p:attrNameLst>
                                          <p:attrName>ppt_x</p:attrName>
                                        </p:attrNameLst>
                                      </p:cBhvr>
                                      <p:tavLst>
                                        <p:tav tm="0">
                                          <p:val>
                                            <p:strVal val="0-#ppt_w/2"/>
                                          </p:val>
                                        </p:tav>
                                        <p:tav tm="100000">
                                          <p:val>
                                            <p:strVal val="#ppt_x"/>
                                          </p:val>
                                        </p:tav>
                                      </p:tavLst>
                                    </p:anim>
                                    <p:anim calcmode="lin" valueType="num">
                                      <p:cBhvr additive="base">
                                        <p:cTn id="26" dur="2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1371601"/>
            <a:ext cx="9753600" cy="3477875"/>
          </a:xfrm>
          <a:prstGeom prst="rect">
            <a:avLst/>
          </a:prstGeom>
          <a:noFill/>
        </p:spPr>
        <p:txBody>
          <a:bodyPr wrap="square" rtlCol="0">
            <a:spAutoFit/>
          </a:bodyPr>
          <a:lstStyle/>
          <a:p>
            <a:pPr algn="ctr"/>
            <a:r>
              <a:rPr lang="en-US" sz="4400" dirty="0">
                <a:solidFill>
                  <a:schemeClr val="bg1"/>
                </a:solidFill>
                <a:latin typeface="Eurostile" pitchFamily="34" charset="0"/>
              </a:rPr>
              <a:t>The 7</a:t>
            </a:r>
            <a:r>
              <a:rPr lang="en-US" sz="4400" baseline="30000" dirty="0">
                <a:solidFill>
                  <a:schemeClr val="bg1"/>
                </a:solidFill>
                <a:latin typeface="Eurostile" pitchFamily="34" charset="0"/>
              </a:rPr>
              <a:t>th</a:t>
            </a:r>
            <a:r>
              <a:rPr lang="en-US" sz="4400" dirty="0">
                <a:solidFill>
                  <a:schemeClr val="bg1"/>
                </a:solidFill>
                <a:latin typeface="Eurostile" pitchFamily="34" charset="0"/>
              </a:rPr>
              <a:t> day : </a:t>
            </a:r>
          </a:p>
          <a:p>
            <a:pPr algn="ctr"/>
            <a:endParaRPr lang="en-US" sz="4400" dirty="0">
              <a:solidFill>
                <a:schemeClr val="bg1"/>
              </a:solidFill>
              <a:latin typeface="Eurostile" pitchFamily="34" charset="0"/>
            </a:endParaRPr>
          </a:p>
          <a:p>
            <a:pPr algn="ctr"/>
            <a:r>
              <a:rPr lang="en-US" sz="4400" dirty="0">
                <a:solidFill>
                  <a:schemeClr val="bg1"/>
                </a:solidFill>
                <a:latin typeface="Eurostile" pitchFamily="34" charset="0"/>
              </a:rPr>
              <a:t>A Reward…all previous days were a preparation designed for the sanctification of the sacrament. </a:t>
            </a:r>
          </a:p>
        </p:txBody>
      </p:sp>
      <p:grpSp>
        <p:nvGrpSpPr>
          <p:cNvPr id="2" name="Group 5"/>
          <p:cNvGrpSpPr/>
          <p:nvPr/>
        </p:nvGrpSpPr>
        <p:grpSpPr>
          <a:xfrm>
            <a:off x="8903854" y="304800"/>
            <a:ext cx="2068945" cy="2018270"/>
            <a:chOff x="838200" y="457200"/>
            <a:chExt cx="3276600" cy="3276600"/>
          </a:xfrm>
        </p:grpSpPr>
        <p:sp>
          <p:nvSpPr>
            <p:cNvPr id="7" name="Oval 6"/>
            <p:cNvSpPr/>
            <p:nvPr/>
          </p:nvSpPr>
          <p:spPr>
            <a:xfrm>
              <a:off x="838200" y="457200"/>
              <a:ext cx="3276600" cy="3276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66800" y="685800"/>
              <a:ext cx="2819400" cy="2819400"/>
            </a:xfrm>
            <a:prstGeom prst="ellipse">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2286000" y="762000"/>
              <a:ext cx="337279" cy="55713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2303488" y="2848131"/>
              <a:ext cx="334781" cy="553385"/>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p:cNvSpPr/>
            <p:nvPr/>
          </p:nvSpPr>
          <p:spPr>
            <a:xfrm rot="5400000">
              <a:off x="3425877" y="1865650"/>
              <a:ext cx="333530" cy="46969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rot="5400000">
              <a:off x="1284156" y="1703881"/>
              <a:ext cx="327286" cy="552139"/>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2362200" y="1394085"/>
              <a:ext cx="216108" cy="891915"/>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16200000" flipH="1" flipV="1">
              <a:off x="2607663" y="1888137"/>
              <a:ext cx="229223" cy="641453"/>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19728" y="2019925"/>
              <a:ext cx="333531" cy="31854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311166"/>
            <a:ext cx="9753600" cy="1446550"/>
          </a:xfrm>
          <a:prstGeom prst="rect">
            <a:avLst/>
          </a:prstGeom>
          <a:noFill/>
        </p:spPr>
        <p:txBody>
          <a:bodyPr wrap="square" rtlCol="0">
            <a:spAutoFit/>
          </a:bodyPr>
          <a:lstStyle/>
          <a:p>
            <a:pPr algn="ctr"/>
            <a:r>
              <a:rPr lang="en-US" sz="4400" dirty="0">
                <a:solidFill>
                  <a:schemeClr val="bg1"/>
                </a:solidFill>
                <a:latin typeface="Eurostile" pitchFamily="34" charset="0"/>
              </a:rPr>
              <a:t>Symbolic of the 6000 years of mortality and the 1000 years of the Millennium.</a:t>
            </a:r>
          </a:p>
        </p:txBody>
      </p:sp>
      <p:pic>
        <p:nvPicPr>
          <p:cNvPr id="2050" name="Picture 2" descr="Image result for jesus and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070" y="2685440"/>
            <a:ext cx="6427598" cy="36137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09600" y="1295401"/>
            <a:ext cx="9753600" cy="2800767"/>
          </a:xfrm>
          <a:prstGeom prst="rect">
            <a:avLst/>
          </a:prstGeom>
          <a:noFill/>
        </p:spPr>
        <p:txBody>
          <a:bodyPr wrap="square" rtlCol="0">
            <a:spAutoFit/>
          </a:bodyPr>
          <a:lstStyle/>
          <a:p>
            <a:pPr algn="ctr"/>
            <a:r>
              <a:rPr lang="en-US" sz="4400" dirty="0">
                <a:solidFill>
                  <a:schemeClr val="bg1"/>
                </a:solidFill>
                <a:latin typeface="Eurostile" pitchFamily="34" charset="0"/>
              </a:rPr>
              <a:t>What will be different in the Millennium?</a:t>
            </a:r>
          </a:p>
          <a:p>
            <a:pPr algn="ctr"/>
            <a:endParaRPr lang="en-US" sz="4400" dirty="0">
              <a:solidFill>
                <a:schemeClr val="bg1"/>
              </a:solidFill>
              <a:latin typeface="Eurostile" pitchFamily="34" charset="0"/>
            </a:endParaRPr>
          </a:p>
          <a:p>
            <a:pPr algn="ctr"/>
            <a:r>
              <a:rPr lang="en-US" sz="4400" dirty="0">
                <a:solidFill>
                  <a:schemeClr val="bg1"/>
                </a:solidFill>
                <a:latin typeface="Eurostile" pitchFamily="34" charset="0"/>
              </a:rPr>
              <a:t>No Satan…</a:t>
            </a:r>
          </a:p>
          <a:p>
            <a:pPr algn="ctr"/>
            <a:r>
              <a:rPr lang="en-US" sz="4400" dirty="0">
                <a:solidFill>
                  <a:schemeClr val="bg1"/>
                </a:solidFill>
                <a:latin typeface="Eurostile" pitchFamily="34" charset="0"/>
              </a:rPr>
              <a:t>So…</a:t>
            </a:r>
          </a:p>
        </p:txBody>
      </p:sp>
      <p:grpSp>
        <p:nvGrpSpPr>
          <p:cNvPr id="2" name="Group 5"/>
          <p:cNvGrpSpPr/>
          <p:nvPr/>
        </p:nvGrpSpPr>
        <p:grpSpPr>
          <a:xfrm>
            <a:off x="8331201" y="2632364"/>
            <a:ext cx="2445340" cy="3692236"/>
            <a:chOff x="4114800" y="1219200"/>
            <a:chExt cx="2057400" cy="4038600"/>
          </a:xfrm>
        </p:grpSpPr>
        <p:sp>
          <p:nvSpPr>
            <p:cNvPr id="7" name="Oval 6"/>
            <p:cNvSpPr/>
            <p:nvPr/>
          </p:nvSpPr>
          <p:spPr>
            <a:xfrm rot="2741041">
              <a:off x="4495800" y="4648200"/>
              <a:ext cx="5334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8253901">
              <a:off x="5119829" y="4642495"/>
              <a:ext cx="533400" cy="68580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4114800" y="1371600"/>
              <a:ext cx="1981200" cy="16002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114800" y="34290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791200" y="34290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160541">
              <a:off x="5122597" y="2395153"/>
              <a:ext cx="831341" cy="1385696"/>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387770">
              <a:off x="4254105" y="2474544"/>
              <a:ext cx="831341" cy="1267360"/>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4297181" y="2458386"/>
              <a:ext cx="1524000" cy="2494614"/>
            </a:xfrm>
            <a:prstGeom prst="trapezoid">
              <a:avLst>
                <a:gd name="adj" fmla="val 32869"/>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379796">
              <a:off x="4319554" y="2346584"/>
              <a:ext cx="831341" cy="2785285"/>
            </a:xfrm>
            <a:prstGeom prst="trapezoid">
              <a:avLst>
                <a:gd name="adj" fmla="val 41830"/>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033800">
              <a:off x="5152257" y="2278775"/>
              <a:ext cx="831341" cy="2768545"/>
            </a:xfrm>
            <a:prstGeom prst="trapezoid">
              <a:avLst>
                <a:gd name="adj" fmla="val 40202"/>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gular Pentagon 16"/>
            <p:cNvSpPr/>
            <p:nvPr/>
          </p:nvSpPr>
          <p:spPr>
            <a:xfrm rot="10800000">
              <a:off x="4572000" y="1447800"/>
              <a:ext cx="1066800" cy="13716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4648200" y="1219200"/>
              <a:ext cx="914400" cy="7620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8167829">
              <a:off x="4127824" y="1648354"/>
              <a:ext cx="1270360" cy="4572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4977688">
              <a:off x="4905635" y="1741829"/>
              <a:ext cx="1270360" cy="457200"/>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Stored Data 20"/>
            <p:cNvSpPr/>
            <p:nvPr/>
          </p:nvSpPr>
          <p:spPr>
            <a:xfrm rot="5400000">
              <a:off x="4838700" y="723900"/>
              <a:ext cx="609600" cy="1600200"/>
            </a:xfrm>
            <a:prstGeom prst="flowChartOnlineStorag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8"/>
            <p:cNvGrpSpPr/>
            <p:nvPr/>
          </p:nvGrpSpPr>
          <p:grpSpPr>
            <a:xfrm>
              <a:off x="5334000" y="2590800"/>
              <a:ext cx="286136" cy="2399396"/>
              <a:chOff x="6629400" y="1447800"/>
              <a:chExt cx="806264" cy="3603319"/>
            </a:xfrm>
          </p:grpSpPr>
          <p:grpSp>
            <p:nvGrpSpPr>
              <p:cNvPr id="6" name="Group 79"/>
              <p:cNvGrpSpPr/>
              <p:nvPr/>
            </p:nvGrpSpPr>
            <p:grpSpPr>
              <a:xfrm>
                <a:off x="6629400" y="1447800"/>
                <a:ext cx="713825" cy="1174911"/>
                <a:chOff x="6629400" y="1447800"/>
                <a:chExt cx="713825" cy="1174911"/>
              </a:xfrm>
            </p:grpSpPr>
            <p:sp>
              <p:nvSpPr>
                <p:cNvPr id="63" name="Regular Pentagon 62"/>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gular Pentagon 63"/>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80"/>
              <p:cNvGrpSpPr/>
              <p:nvPr/>
            </p:nvGrpSpPr>
            <p:grpSpPr>
              <a:xfrm>
                <a:off x="6645639" y="2683240"/>
                <a:ext cx="713825" cy="1174911"/>
                <a:chOff x="6629400" y="1447800"/>
                <a:chExt cx="713825" cy="1174911"/>
              </a:xfrm>
            </p:grpSpPr>
            <p:sp>
              <p:nvSpPr>
                <p:cNvPr id="61" name="Regular Pentagon 6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gular Pentagon 6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83"/>
              <p:cNvGrpSpPr/>
              <p:nvPr/>
            </p:nvGrpSpPr>
            <p:grpSpPr>
              <a:xfrm>
                <a:off x="6721839" y="3876208"/>
                <a:ext cx="713825" cy="1174911"/>
                <a:chOff x="6629400" y="1447800"/>
                <a:chExt cx="713825" cy="1174911"/>
              </a:xfrm>
            </p:grpSpPr>
            <p:sp>
              <p:nvSpPr>
                <p:cNvPr id="59" name="Regular Pentagon 5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gular Pentagon 5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Quad Arrow 56"/>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89"/>
            <p:cNvGrpSpPr/>
            <p:nvPr/>
          </p:nvGrpSpPr>
          <p:grpSpPr>
            <a:xfrm>
              <a:off x="4648200" y="2590800"/>
              <a:ext cx="286136" cy="2399396"/>
              <a:chOff x="6629400" y="1447800"/>
              <a:chExt cx="806264" cy="3603319"/>
            </a:xfrm>
          </p:grpSpPr>
          <p:grpSp>
            <p:nvGrpSpPr>
              <p:cNvPr id="27" name="Group 79"/>
              <p:cNvGrpSpPr/>
              <p:nvPr/>
            </p:nvGrpSpPr>
            <p:grpSpPr>
              <a:xfrm>
                <a:off x="6629400" y="1447800"/>
                <a:ext cx="713825" cy="1174911"/>
                <a:chOff x="6629400" y="1447800"/>
                <a:chExt cx="713825" cy="1174911"/>
              </a:xfrm>
            </p:grpSpPr>
            <p:sp>
              <p:nvSpPr>
                <p:cNvPr id="52" name="Regular Pentagon 51"/>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gular Pentagon 52"/>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80"/>
              <p:cNvGrpSpPr/>
              <p:nvPr/>
            </p:nvGrpSpPr>
            <p:grpSpPr>
              <a:xfrm>
                <a:off x="6645639" y="2683240"/>
                <a:ext cx="713825" cy="1174911"/>
                <a:chOff x="6629400" y="1447800"/>
                <a:chExt cx="713825" cy="1174911"/>
              </a:xfrm>
            </p:grpSpPr>
            <p:sp>
              <p:nvSpPr>
                <p:cNvPr id="50" name="Regular Pentagon 49"/>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gular Pentagon 50"/>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83"/>
              <p:cNvGrpSpPr/>
              <p:nvPr/>
            </p:nvGrpSpPr>
            <p:grpSpPr>
              <a:xfrm>
                <a:off x="6721839" y="3876208"/>
                <a:ext cx="713825" cy="1174911"/>
                <a:chOff x="6629400" y="1447800"/>
                <a:chExt cx="713825" cy="1174911"/>
              </a:xfrm>
            </p:grpSpPr>
            <p:sp>
              <p:nvSpPr>
                <p:cNvPr id="48" name="Regular Pentagon 47"/>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gular Pentagon 48"/>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Quad Arrow 45"/>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46"/>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01"/>
            <p:cNvGrpSpPr/>
            <p:nvPr/>
          </p:nvGrpSpPr>
          <p:grpSpPr>
            <a:xfrm rot="16355409">
              <a:off x="4989612" y="619470"/>
              <a:ext cx="336633" cy="1768052"/>
              <a:chOff x="6629400" y="1447800"/>
              <a:chExt cx="806264" cy="3603319"/>
            </a:xfrm>
          </p:grpSpPr>
          <p:grpSp>
            <p:nvGrpSpPr>
              <p:cNvPr id="31" name="Group 79"/>
              <p:cNvGrpSpPr/>
              <p:nvPr/>
            </p:nvGrpSpPr>
            <p:grpSpPr>
              <a:xfrm>
                <a:off x="6629400" y="1447800"/>
                <a:ext cx="713825" cy="1174911"/>
                <a:chOff x="6629400" y="1447800"/>
                <a:chExt cx="713825" cy="1174911"/>
              </a:xfrm>
            </p:grpSpPr>
            <p:sp>
              <p:nvSpPr>
                <p:cNvPr id="41" name="Regular Pentagon 40"/>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gular Pentagon 41"/>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80"/>
              <p:cNvGrpSpPr/>
              <p:nvPr/>
            </p:nvGrpSpPr>
            <p:grpSpPr>
              <a:xfrm>
                <a:off x="6645639" y="2683240"/>
                <a:ext cx="713825" cy="1174911"/>
                <a:chOff x="6629400" y="1447800"/>
                <a:chExt cx="713825" cy="1174911"/>
              </a:xfrm>
            </p:grpSpPr>
            <p:sp>
              <p:nvSpPr>
                <p:cNvPr id="39" name="Regular Pentagon 38"/>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gular Pentagon 39"/>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83"/>
              <p:cNvGrpSpPr/>
              <p:nvPr/>
            </p:nvGrpSpPr>
            <p:grpSpPr>
              <a:xfrm>
                <a:off x="6721839" y="3876208"/>
                <a:ext cx="713825" cy="1174911"/>
                <a:chOff x="6629400" y="1447800"/>
                <a:chExt cx="713825" cy="1174911"/>
              </a:xfrm>
            </p:grpSpPr>
            <p:sp>
              <p:nvSpPr>
                <p:cNvPr id="37" name="Regular Pentagon 36"/>
                <p:cNvSpPr/>
                <p:nvPr/>
              </p:nvSpPr>
              <p:spPr>
                <a:xfrm rot="10800000">
                  <a:off x="6629400" y="1447800"/>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gular Pentagon 37"/>
                <p:cNvSpPr/>
                <p:nvPr/>
              </p:nvSpPr>
              <p:spPr>
                <a:xfrm>
                  <a:off x="6657425" y="2013111"/>
                  <a:ext cx="685800" cy="609600"/>
                </a:xfrm>
                <a:prstGeom prst="pent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Quad Arrow 34"/>
              <p:cNvSpPr/>
              <p:nvPr/>
            </p:nvSpPr>
            <p:spPr>
              <a:xfrm>
                <a:off x="6781800" y="2362200"/>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a:off x="6783049" y="3582649"/>
                <a:ext cx="457200" cy="609600"/>
              </a:xfrm>
              <a:prstGeom prst="quadArrow">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Moon 24"/>
            <p:cNvSpPr/>
            <p:nvPr/>
          </p:nvSpPr>
          <p:spPr>
            <a:xfrm rot="5207311">
              <a:off x="4485008" y="1941695"/>
              <a:ext cx="186291" cy="765072"/>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5207311">
              <a:off x="5551808" y="1865494"/>
              <a:ext cx="186291" cy="765072"/>
            </a:xfrm>
            <a:prstGeom prst="moon">
              <a:avLst>
                <a:gd name="adj" fmla="val 2362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quot;No&quot; Symbol 64"/>
          <p:cNvSpPr/>
          <p:nvPr/>
        </p:nvSpPr>
        <p:spPr>
          <a:xfrm>
            <a:off x="6908801" y="2004291"/>
            <a:ext cx="5068956" cy="4625109"/>
          </a:xfrm>
          <a:prstGeom prst="noSmoking">
            <a:avLst>
              <a:gd name="adj" fmla="val 842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2" end="2"/>
                                            </p:txEl>
                                          </p:spTgt>
                                        </p:tgtEl>
                                      </p:cBhvr>
                                    </p:animEffect>
                                  </p:childTnLst>
                                </p:cTn>
                              </p:par>
                              <p:par>
                                <p:cTn id="15" presetID="6" presetClass="entr" presetSubtype="32"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circle(out)">
                                      <p:cBhvr>
                                        <p:cTn id="17" dur="20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7067" y="389467"/>
            <a:ext cx="4572000" cy="1569660"/>
          </a:xfrm>
          <a:prstGeom prst="rect">
            <a:avLst/>
          </a:prstGeom>
          <a:noFill/>
        </p:spPr>
        <p:txBody>
          <a:bodyPr wrap="square" rtlCol="0">
            <a:spAutoFit/>
          </a:bodyPr>
          <a:lstStyle/>
          <a:p>
            <a:pPr algn="ctr"/>
            <a:r>
              <a:rPr lang="en-US" sz="3200" dirty="0">
                <a:solidFill>
                  <a:srgbClr val="FFFF00"/>
                </a:solidFill>
                <a:latin typeface="Eurostile" pitchFamily="34" charset="0"/>
              </a:rPr>
              <a:t>… what is the day of “rest” or the Sabbath supposed to be about? </a:t>
            </a:r>
          </a:p>
        </p:txBody>
      </p:sp>
      <p:sp>
        <p:nvSpPr>
          <p:cNvPr id="6" name="TextBox 5"/>
          <p:cNvSpPr txBox="1"/>
          <p:nvPr/>
        </p:nvSpPr>
        <p:spPr>
          <a:xfrm>
            <a:off x="795866" y="3309203"/>
            <a:ext cx="6079067" cy="2308324"/>
          </a:xfrm>
          <a:prstGeom prst="rect">
            <a:avLst/>
          </a:prstGeom>
          <a:noFill/>
        </p:spPr>
        <p:txBody>
          <a:bodyPr wrap="square" rtlCol="0">
            <a:spAutoFit/>
          </a:bodyPr>
          <a:lstStyle/>
          <a:p>
            <a:pPr algn="ctr"/>
            <a:r>
              <a:rPr lang="en-US" sz="3600" dirty="0">
                <a:solidFill>
                  <a:schemeClr val="bg1"/>
                </a:solidFill>
                <a:latin typeface="Eurostile" pitchFamily="34" charset="0"/>
              </a:rPr>
              <a:t>The Sabbath is about one day a week where we can “bind” Satan so he can have no effect on us. </a:t>
            </a:r>
          </a:p>
        </p:txBody>
      </p:sp>
      <p:pic>
        <p:nvPicPr>
          <p:cNvPr id="3074" name="Picture 2" descr="Image result for satan b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8267" y="65336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73526" y="268745"/>
            <a:ext cx="9753600" cy="3539430"/>
          </a:xfrm>
          <a:prstGeom prst="rect">
            <a:avLst/>
          </a:prstGeom>
          <a:noFill/>
        </p:spPr>
        <p:txBody>
          <a:bodyPr wrap="square" rtlCol="0">
            <a:spAutoFit/>
          </a:bodyPr>
          <a:lstStyle/>
          <a:p>
            <a:pPr algn="ctr"/>
            <a:r>
              <a:rPr lang="en-US" sz="4400" dirty="0">
                <a:solidFill>
                  <a:schemeClr val="bg1"/>
                </a:solidFill>
                <a:latin typeface="Eurostile" pitchFamily="34" charset="0"/>
              </a:rPr>
              <a:t>How do we do that?</a:t>
            </a:r>
          </a:p>
          <a:p>
            <a:pPr algn="ctr"/>
            <a:endParaRPr lang="en-US" sz="3600" dirty="0">
              <a:solidFill>
                <a:schemeClr val="bg1"/>
              </a:solidFill>
              <a:latin typeface="Eurostile" pitchFamily="34" charset="0"/>
            </a:endParaRPr>
          </a:p>
          <a:p>
            <a:pPr algn="ctr"/>
            <a:r>
              <a:rPr lang="en-US" sz="3600" dirty="0">
                <a:solidFill>
                  <a:schemeClr val="bg1"/>
                </a:solidFill>
                <a:latin typeface="Eurostile" pitchFamily="34" charset="0"/>
              </a:rPr>
              <a:t>By getting out of the world, so that the world can get out of us. </a:t>
            </a:r>
          </a:p>
          <a:p>
            <a:pPr algn="ctr"/>
            <a:r>
              <a:rPr lang="en-US" sz="3600" dirty="0">
                <a:solidFill>
                  <a:schemeClr val="bg1"/>
                </a:solidFill>
                <a:latin typeface="Eurostile" pitchFamily="34" charset="0"/>
              </a:rPr>
              <a:t>It is a practice of “binding Satan” and removing his influences in our lives.</a:t>
            </a:r>
          </a:p>
        </p:txBody>
      </p:sp>
      <p:grpSp>
        <p:nvGrpSpPr>
          <p:cNvPr id="2" name="Group 5"/>
          <p:cNvGrpSpPr/>
          <p:nvPr/>
        </p:nvGrpSpPr>
        <p:grpSpPr>
          <a:xfrm>
            <a:off x="1238959" y="3685065"/>
            <a:ext cx="2952085" cy="3006619"/>
            <a:chOff x="6911993" y="3315227"/>
            <a:chExt cx="1604464" cy="1634972"/>
          </a:xfrm>
        </p:grpSpPr>
        <p:sp>
          <p:nvSpPr>
            <p:cNvPr id="7" name="Chord 6"/>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4"/>
            <p:cNvGrpSpPr/>
            <p:nvPr/>
          </p:nvGrpSpPr>
          <p:grpSpPr>
            <a:xfrm>
              <a:off x="7123631" y="3315227"/>
              <a:ext cx="1334569" cy="1485372"/>
              <a:chOff x="7123631" y="3315227"/>
              <a:chExt cx="1334569" cy="1485372"/>
            </a:xfrm>
          </p:grpSpPr>
          <p:sp>
            <p:nvSpPr>
              <p:cNvPr id="9" name="Freeform 8"/>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p:cNvGrpSpPr/>
          <p:nvPr/>
        </p:nvGrpSpPr>
        <p:grpSpPr>
          <a:xfrm>
            <a:off x="7164979" y="4298022"/>
            <a:ext cx="3062851" cy="1785723"/>
            <a:chOff x="4431649" y="2177590"/>
            <a:chExt cx="5544535" cy="3232610"/>
          </a:xfrm>
        </p:grpSpPr>
        <p:grpSp>
          <p:nvGrpSpPr>
            <p:cNvPr id="18" name="Group 21"/>
            <p:cNvGrpSpPr/>
            <p:nvPr/>
          </p:nvGrpSpPr>
          <p:grpSpPr>
            <a:xfrm rot="813906">
              <a:off x="4431649" y="3525670"/>
              <a:ext cx="1664368" cy="1600200"/>
              <a:chOff x="4572000" y="3505200"/>
              <a:chExt cx="1664368" cy="1600200"/>
            </a:xfrm>
          </p:grpSpPr>
          <p:sp>
            <p:nvSpPr>
              <p:cNvPr id="30" name="Flowchart: Stored Data 29"/>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tored Data 31"/>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Donut 18"/>
            <p:cNvSpPr/>
            <p:nvPr/>
          </p:nvSpPr>
          <p:spPr>
            <a:xfrm rot="19249562">
              <a:off x="5778021" y="2642882"/>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19"/>
            <p:cNvSpPr/>
            <p:nvPr/>
          </p:nvSpPr>
          <p:spPr>
            <a:xfrm rot="19249562">
              <a:off x="6311421" y="2261883"/>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p:cNvSpPr/>
            <p:nvPr/>
          </p:nvSpPr>
          <p:spPr>
            <a:xfrm rot="241144">
              <a:off x="7201262" y="2177590"/>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21"/>
            <p:cNvSpPr/>
            <p:nvPr/>
          </p:nvSpPr>
          <p:spPr>
            <a:xfrm rot="2752242">
              <a:off x="7635115" y="2653524"/>
              <a:ext cx="1295400" cy="1143000"/>
            </a:xfrm>
            <a:prstGeom prst="donut">
              <a:avLst>
                <a:gd name="adj" fmla="val 1340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22"/>
            <p:cNvSpPr/>
            <p:nvPr/>
          </p:nvSpPr>
          <p:spPr>
            <a:xfrm rot="2895272">
              <a:off x="8361649" y="3423295"/>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2"/>
            <p:cNvGrpSpPr/>
            <p:nvPr/>
          </p:nvGrpSpPr>
          <p:grpSpPr>
            <a:xfrm rot="10800000">
              <a:off x="8311816" y="3810000"/>
              <a:ext cx="1664368" cy="1600200"/>
              <a:chOff x="4572000" y="3505200"/>
              <a:chExt cx="1664368" cy="1600200"/>
            </a:xfrm>
          </p:grpSpPr>
          <p:sp>
            <p:nvSpPr>
              <p:cNvPr id="27" name="Flowchart: Stored Data 26"/>
              <p:cNvSpPr/>
              <p:nvPr/>
            </p:nvSpPr>
            <p:spPr>
              <a:xfrm rot="10800000">
                <a:off x="5410200" y="3505200"/>
                <a:ext cx="826168"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876800" y="3505200"/>
                <a:ext cx="1295400" cy="1600200"/>
              </a:xfrm>
              <a:prstGeom prst="ellips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tored Data 28"/>
              <p:cNvSpPr/>
              <p:nvPr/>
            </p:nvSpPr>
            <p:spPr>
              <a:xfrm>
                <a:off x="4572000" y="3505200"/>
                <a:ext cx="1371600" cy="1600200"/>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4"/>
            <p:cNvSpPr/>
            <p:nvPr/>
          </p:nvSpPr>
          <p:spPr>
            <a:xfrm rot="2895272">
              <a:off x="5678689" y="3347094"/>
              <a:ext cx="666261" cy="6096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ock"/>
            <p:cNvSpPr>
              <a:spLocks noEditPoints="1" noChangeArrowheads="1"/>
            </p:cNvSpPr>
            <p:nvPr/>
          </p:nvSpPr>
          <p:spPr bwMode="auto">
            <a:xfrm rot="20624036">
              <a:off x="5588803" y="3424389"/>
              <a:ext cx="1263316" cy="1455821"/>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2" end="2"/>
                                            </p:txEl>
                                          </p:spTgt>
                                        </p:tgtEl>
                                      </p:cBhvr>
                                    </p:animEffect>
                                  </p:childTnLst>
                                </p:cTn>
                              </p:par>
                              <p:par>
                                <p:cTn id="10" presetID="9" presetClass="exit" presetSubtype="0" fill="hold" nodeType="withEffect">
                                  <p:stCondLst>
                                    <p:cond delay="0"/>
                                  </p:stCondLst>
                                  <p:childTnLst>
                                    <p:animEffect transition="out" filter="dissolve">
                                      <p:cBhvr>
                                        <p:cTn id="11" dur="5000"/>
                                        <p:tgtEl>
                                          <p:spTgt spid="2"/>
                                        </p:tgtEl>
                                      </p:cBhvr>
                                    </p:animEffect>
                                    <p:set>
                                      <p:cBhvr>
                                        <p:cTn id="12" dur="1" fill="hold">
                                          <p:stCondLst>
                                            <p:cond delay="4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1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3" end="3"/>
                                            </p:txEl>
                                          </p:spTgt>
                                        </p:tgtEl>
                                      </p:cBhvr>
                                    </p:animEffect>
                                  </p:childTnLst>
                                </p:cTn>
                              </p:par>
                              <p:par>
                                <p:cTn id="20" presetID="1"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533401"/>
            <a:ext cx="9753600" cy="4093428"/>
          </a:xfrm>
          <a:prstGeom prst="rect">
            <a:avLst/>
          </a:prstGeom>
          <a:noFill/>
        </p:spPr>
        <p:txBody>
          <a:bodyPr wrap="square" rtlCol="0">
            <a:spAutoFit/>
          </a:bodyPr>
          <a:lstStyle/>
          <a:p>
            <a:pPr algn="ctr"/>
            <a:r>
              <a:rPr lang="en-US" sz="4800" dirty="0">
                <a:solidFill>
                  <a:schemeClr val="bg1"/>
                </a:solidFill>
                <a:latin typeface="Eurostile" pitchFamily="34" charset="0"/>
              </a:rPr>
              <a:t>A </a:t>
            </a:r>
            <a:r>
              <a:rPr lang="en-US" sz="4800" dirty="0" err="1">
                <a:solidFill>
                  <a:schemeClr val="bg1"/>
                </a:solidFill>
                <a:latin typeface="Eurostile" pitchFamily="34" charset="0"/>
              </a:rPr>
              <a:t>Sabbatic</a:t>
            </a:r>
            <a:r>
              <a:rPr lang="en-US" sz="4800" dirty="0">
                <a:solidFill>
                  <a:schemeClr val="bg1"/>
                </a:solidFill>
                <a:latin typeface="Eurostile" pitchFamily="34" charset="0"/>
              </a:rPr>
              <a:t> Year</a:t>
            </a:r>
          </a:p>
          <a:p>
            <a:pPr algn="ctr"/>
            <a:endParaRPr lang="en-US" sz="4400" dirty="0">
              <a:solidFill>
                <a:schemeClr val="bg1"/>
              </a:solidFill>
              <a:latin typeface="Eurostile" pitchFamily="34" charset="0"/>
            </a:endParaRPr>
          </a:p>
          <a:p>
            <a:pPr algn="ctr"/>
            <a:r>
              <a:rPr lang="en-US" sz="4400" dirty="0">
                <a:solidFill>
                  <a:schemeClr val="bg1"/>
                </a:solidFill>
                <a:latin typeface="Eurostile" pitchFamily="34" charset="0"/>
              </a:rPr>
              <a:t>In addition to the weekly Sabbath, the Lord in mercy prescribed that every seventh year the land was to rest. </a:t>
            </a:r>
          </a:p>
          <a:p>
            <a:pPr algn="ctr"/>
            <a:r>
              <a:rPr lang="en-US" sz="3600" dirty="0">
                <a:solidFill>
                  <a:schemeClr val="bg1"/>
                </a:solidFill>
                <a:latin typeface="Eurostile" pitchFamily="34" charset="0"/>
              </a:rPr>
              <a:t>Leviticus 25:1-8</a:t>
            </a:r>
          </a:p>
        </p:txBody>
      </p:sp>
      <p:grpSp>
        <p:nvGrpSpPr>
          <p:cNvPr id="2" name="Group 107"/>
          <p:cNvGrpSpPr/>
          <p:nvPr/>
        </p:nvGrpSpPr>
        <p:grpSpPr>
          <a:xfrm>
            <a:off x="9374862" y="2667000"/>
            <a:ext cx="2419975" cy="3886200"/>
            <a:chOff x="7610042" y="1124339"/>
            <a:chExt cx="2183077" cy="4674359"/>
          </a:xfrm>
        </p:grpSpPr>
        <p:grpSp>
          <p:nvGrpSpPr>
            <p:cNvPr id="3" name="Group 58"/>
            <p:cNvGrpSpPr/>
            <p:nvPr/>
          </p:nvGrpSpPr>
          <p:grpSpPr>
            <a:xfrm rot="19650881">
              <a:off x="7610042" y="1912498"/>
              <a:ext cx="560711" cy="1828800"/>
              <a:chOff x="6765584" y="990600"/>
              <a:chExt cx="1083016" cy="3532339"/>
            </a:xfrm>
          </p:grpSpPr>
          <p:sp>
            <p:nvSpPr>
              <p:cNvPr id="122" name="Moon 1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Moon 7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9"/>
            <p:cNvGrpSpPr/>
            <p:nvPr/>
          </p:nvGrpSpPr>
          <p:grpSpPr>
            <a:xfrm rot="19650881">
              <a:off x="7610043" y="2598297"/>
              <a:ext cx="560711" cy="1828800"/>
              <a:chOff x="6765584" y="990600"/>
              <a:chExt cx="1083016" cy="3532339"/>
            </a:xfrm>
          </p:grpSpPr>
          <p:sp>
            <p:nvSpPr>
              <p:cNvPr id="117" name="Moon 1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5"/>
            <p:cNvGrpSpPr/>
            <p:nvPr/>
          </p:nvGrpSpPr>
          <p:grpSpPr>
            <a:xfrm rot="19650881">
              <a:off x="7610042" y="3360298"/>
              <a:ext cx="560711" cy="1828800"/>
              <a:chOff x="6765584" y="990600"/>
              <a:chExt cx="1083016" cy="3532339"/>
            </a:xfrm>
          </p:grpSpPr>
          <p:sp>
            <p:nvSpPr>
              <p:cNvPr id="112" name="Moon 11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1"/>
            <p:cNvGrpSpPr/>
            <p:nvPr/>
          </p:nvGrpSpPr>
          <p:grpSpPr>
            <a:xfrm rot="928600">
              <a:off x="8349452" y="1870455"/>
              <a:ext cx="560711" cy="1828800"/>
              <a:chOff x="6765584" y="990600"/>
              <a:chExt cx="1083016" cy="3532339"/>
            </a:xfrm>
          </p:grpSpPr>
          <p:sp>
            <p:nvSpPr>
              <p:cNvPr id="107" name="Moon 10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77"/>
            <p:cNvGrpSpPr/>
            <p:nvPr/>
          </p:nvGrpSpPr>
          <p:grpSpPr>
            <a:xfrm rot="2972959">
              <a:off x="8598363" y="2330596"/>
              <a:ext cx="560711" cy="1828800"/>
              <a:chOff x="6765584" y="990600"/>
              <a:chExt cx="1083016" cy="3532339"/>
            </a:xfrm>
          </p:grpSpPr>
          <p:sp>
            <p:nvSpPr>
              <p:cNvPr id="102" name="Moon 10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83"/>
            <p:cNvGrpSpPr/>
            <p:nvPr/>
          </p:nvGrpSpPr>
          <p:grpSpPr>
            <a:xfrm rot="21057775">
              <a:off x="7936516" y="1124339"/>
              <a:ext cx="560711" cy="2493875"/>
              <a:chOff x="6765584" y="990600"/>
              <a:chExt cx="1083016" cy="3532339"/>
            </a:xfrm>
          </p:grpSpPr>
          <p:sp>
            <p:nvSpPr>
              <p:cNvPr id="97" name="Moon 9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9"/>
            <p:cNvGrpSpPr/>
            <p:nvPr/>
          </p:nvGrpSpPr>
          <p:grpSpPr>
            <a:xfrm rot="1547556">
              <a:off x="8354077" y="3318090"/>
              <a:ext cx="560711" cy="1828800"/>
              <a:chOff x="6765584" y="990600"/>
              <a:chExt cx="1083016" cy="3532339"/>
            </a:xfrm>
          </p:grpSpPr>
          <p:sp>
            <p:nvSpPr>
              <p:cNvPr id="92" name="Moon 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95"/>
            <p:cNvGrpSpPr/>
            <p:nvPr/>
          </p:nvGrpSpPr>
          <p:grpSpPr>
            <a:xfrm rot="19650881">
              <a:off x="7610042" y="3969898"/>
              <a:ext cx="560711" cy="1828800"/>
              <a:chOff x="6765584" y="990600"/>
              <a:chExt cx="1083016" cy="3532339"/>
            </a:xfrm>
          </p:grpSpPr>
          <p:sp>
            <p:nvSpPr>
              <p:cNvPr id="87" name="Moon 8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01"/>
            <p:cNvGrpSpPr/>
            <p:nvPr/>
          </p:nvGrpSpPr>
          <p:grpSpPr>
            <a:xfrm rot="1949119" flipH="1">
              <a:off x="8372043" y="3969897"/>
              <a:ext cx="560711" cy="1828800"/>
              <a:chOff x="6765584" y="990600"/>
              <a:chExt cx="1083016" cy="3532339"/>
            </a:xfrm>
          </p:grpSpPr>
          <p:sp>
            <p:nvSpPr>
              <p:cNvPr id="82" name="Moon 8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22400" y="381000"/>
            <a:ext cx="9753600" cy="3785652"/>
          </a:xfrm>
          <a:prstGeom prst="rect">
            <a:avLst/>
          </a:prstGeom>
          <a:noFill/>
        </p:spPr>
        <p:txBody>
          <a:bodyPr wrap="square" rtlCol="0">
            <a:spAutoFit/>
          </a:bodyPr>
          <a:lstStyle/>
          <a:p>
            <a:pPr algn="ctr"/>
            <a:r>
              <a:rPr lang="en-US" sz="4800" dirty="0">
                <a:solidFill>
                  <a:schemeClr val="bg1"/>
                </a:solidFill>
                <a:latin typeface="Eurostile" pitchFamily="34" charset="0"/>
              </a:rPr>
              <a:t>The Sabbaths established by the Lord, whether of days, of years, or of weeks of years, were to be times of refreshing, relief, blessing, bounty, and worship.</a:t>
            </a:r>
          </a:p>
        </p:txBody>
      </p:sp>
      <p:grpSp>
        <p:nvGrpSpPr>
          <p:cNvPr id="2" name="Group 59"/>
          <p:cNvGrpSpPr/>
          <p:nvPr/>
        </p:nvGrpSpPr>
        <p:grpSpPr>
          <a:xfrm rot="18615358">
            <a:off x="1374347" y="3384067"/>
            <a:ext cx="1765154" cy="3402228"/>
            <a:chOff x="457200" y="2438400"/>
            <a:chExt cx="1376266" cy="2551671"/>
          </a:xfrm>
        </p:grpSpPr>
        <p:grpSp>
          <p:nvGrpSpPr>
            <p:cNvPr id="3" name="Group 13"/>
            <p:cNvGrpSpPr/>
            <p:nvPr/>
          </p:nvGrpSpPr>
          <p:grpSpPr>
            <a:xfrm>
              <a:off x="619897" y="2438400"/>
              <a:ext cx="1213569" cy="2362200"/>
              <a:chOff x="4114800" y="2514600"/>
              <a:chExt cx="2449883" cy="2362200"/>
            </a:xfrm>
          </p:grpSpPr>
          <p:sp>
            <p:nvSpPr>
              <p:cNvPr id="72" name="Oval 71"/>
              <p:cNvSpPr/>
              <p:nvPr/>
            </p:nvSpPr>
            <p:spPr>
              <a:xfrm>
                <a:off x="4191000" y="3276600"/>
                <a:ext cx="20574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114800" y="2971800"/>
                <a:ext cx="6096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419600" y="2667000"/>
                <a:ext cx="762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953000" y="2514600"/>
                <a:ext cx="7620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562599" y="2743200"/>
                <a:ext cx="762000"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250936">
                <a:off x="5610696" y="3425515"/>
                <a:ext cx="953987" cy="11264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5400000">
                <a:off x="4762500" y="3238500"/>
                <a:ext cx="838200" cy="18288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4"/>
            <p:cNvGrpSpPr/>
            <p:nvPr/>
          </p:nvGrpSpPr>
          <p:grpSpPr>
            <a:xfrm>
              <a:off x="457200" y="2627871"/>
              <a:ext cx="1213569" cy="2362200"/>
              <a:chOff x="4114800" y="2514600"/>
              <a:chExt cx="2449883" cy="2362200"/>
            </a:xfrm>
          </p:grpSpPr>
          <p:sp>
            <p:nvSpPr>
              <p:cNvPr id="65" name="Oval 64"/>
              <p:cNvSpPr/>
              <p:nvPr/>
            </p:nvSpPr>
            <p:spPr>
              <a:xfrm>
                <a:off x="4191000" y="3276600"/>
                <a:ext cx="20574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114800" y="2971800"/>
                <a:ext cx="6096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419600" y="2667000"/>
                <a:ext cx="762000" cy="1447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953000" y="2514600"/>
                <a:ext cx="762000" cy="1600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1335326">
                <a:off x="5562600" y="2743200"/>
                <a:ext cx="762001" cy="1371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2250936">
                <a:off x="5610696" y="3425515"/>
                <a:ext cx="953987" cy="112645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400000">
                <a:off x="4762500" y="3238500"/>
                <a:ext cx="838200" cy="18288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p:cNvSpPr/>
            <p:nvPr/>
          </p:nvSpPr>
          <p:spPr>
            <a:xfrm>
              <a:off x="543698" y="4267200"/>
              <a:ext cx="533400" cy="457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19898" y="3789405"/>
              <a:ext cx="881449" cy="45720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11603071" y="6451721"/>
            <a:ext cx="497541" cy="369332"/>
          </a:xfrm>
          <a:prstGeom prst="rect">
            <a:avLst/>
          </a:prstGeom>
          <a:noFill/>
        </p:spPr>
        <p:txBody>
          <a:bodyPr wrap="square" rtlCol="0">
            <a:spAutoFit/>
          </a:bodyPr>
          <a:lstStyle/>
          <a:p>
            <a:pPr algn="r"/>
            <a:r>
              <a:rPr lang="en-US" dirty="0">
                <a:solidFill>
                  <a:schemeClr val="bg1"/>
                </a:solidFill>
              </a:rPr>
              <a:t>(5)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wn.jpg"/>
          <p:cNvPicPr>
            <a:picLocks noChangeAspect="1"/>
          </p:cNvPicPr>
          <p:nvPr/>
        </p:nvPicPr>
        <p:blipFill>
          <a:blip r:embed="rId2" cstate="print">
            <a:duotone>
              <a:prstClr val="black"/>
              <a:schemeClr val="accent2">
                <a:lumMod val="75000"/>
                <a:tint val="45000"/>
                <a:satMod val="400000"/>
              </a:schemeClr>
            </a:duotone>
          </a:blip>
          <a:stretch>
            <a:fillRect/>
          </a:stretch>
        </p:blipFill>
        <p:spPr>
          <a:xfrm>
            <a:off x="-249382" y="0"/>
            <a:ext cx="12441382" cy="6858000"/>
          </a:xfrm>
          <a:prstGeom prst="rect">
            <a:avLst/>
          </a:prstGeom>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Luke 13:6-9</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Georgia" pitchFamily="18" charset="0"/>
              </a:rPr>
              <a:t>The Parable of the Fig Tree</a:t>
            </a:r>
          </a:p>
        </p:txBody>
      </p:sp>
      <p:grpSp>
        <p:nvGrpSpPr>
          <p:cNvPr id="59" name="Group 58"/>
          <p:cNvGrpSpPr/>
          <p:nvPr/>
        </p:nvGrpSpPr>
        <p:grpSpPr>
          <a:xfrm>
            <a:off x="3084004" y="741279"/>
            <a:ext cx="2863476" cy="3849192"/>
            <a:chOff x="8173240" y="787461"/>
            <a:chExt cx="2863476" cy="3849192"/>
          </a:xfrm>
        </p:grpSpPr>
        <p:grpSp>
          <p:nvGrpSpPr>
            <p:cNvPr id="8" name="Group 7"/>
            <p:cNvGrpSpPr/>
            <p:nvPr/>
          </p:nvGrpSpPr>
          <p:grpSpPr>
            <a:xfrm>
              <a:off x="8478982" y="1362362"/>
              <a:ext cx="2310919" cy="3274291"/>
              <a:chOff x="489721" y="762000"/>
              <a:chExt cx="3372907" cy="5156757"/>
            </a:xfrm>
          </p:grpSpPr>
          <p:sp>
            <p:nvSpPr>
              <p:cNvPr id="9" name="Round Diagonal Corner Rectangle 8"/>
              <p:cNvSpPr/>
              <p:nvPr/>
            </p:nvSpPr>
            <p:spPr>
              <a:xfrm rot="5131315">
                <a:off x="2304288" y="193022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19793848">
                <a:off x="1841536" y="152953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rot="622482">
                <a:off x="1245627" y="1711218"/>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917089">
                <a:off x="1270492" y="2383124"/>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56"/>
              <p:cNvGrpSpPr/>
              <p:nvPr/>
            </p:nvGrpSpPr>
            <p:grpSpPr>
              <a:xfrm rot="18050365">
                <a:off x="585523" y="2430332"/>
                <a:ext cx="1227297" cy="1228666"/>
                <a:chOff x="2787732" y="2273525"/>
                <a:chExt cx="1227297" cy="1228666"/>
              </a:xfrm>
            </p:grpSpPr>
            <p:sp>
              <p:nvSpPr>
                <p:cNvPr id="55" name="Round Diagonal Corner Rectangle 54"/>
                <p:cNvSpPr/>
                <p:nvPr/>
              </p:nvSpPr>
              <p:spPr>
                <a:xfrm rot="5131315">
                  <a:off x="3314367" y="224533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5283283">
                  <a:off x="2815922" y="2322909"/>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7854556">
                  <a:off x="2917055" y="29235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
              <p:cNvGrpSpPr/>
              <p:nvPr/>
            </p:nvGrpSpPr>
            <p:grpSpPr>
              <a:xfrm>
                <a:off x="1203637" y="1103097"/>
                <a:ext cx="1639906" cy="4815660"/>
                <a:chOff x="3482985" y="1496025"/>
                <a:chExt cx="1639906" cy="4815660"/>
              </a:xfrm>
            </p:grpSpPr>
            <p:sp>
              <p:nvSpPr>
                <p:cNvPr id="49" name="Double Wave 2"/>
                <p:cNvSpPr/>
                <p:nvPr/>
              </p:nvSpPr>
              <p:spPr>
                <a:xfrm rot="16200000">
                  <a:off x="2767739" y="4401519"/>
                  <a:ext cx="3161654" cy="65867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uble Wave 3"/>
                <p:cNvSpPr/>
                <p:nvPr/>
              </p:nvSpPr>
              <p:spPr>
                <a:xfrm rot="14132626">
                  <a:off x="2342779" y="31064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uble Wave 4"/>
                <p:cNvSpPr/>
                <p:nvPr/>
              </p:nvSpPr>
              <p:spPr>
                <a:xfrm rot="17924385">
                  <a:off x="3623275" y="3555370"/>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uble Wave 5"/>
                <p:cNvSpPr/>
                <p:nvPr/>
              </p:nvSpPr>
              <p:spPr>
                <a:xfrm rot="17365274">
                  <a:off x="3307681" y="2694058"/>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uble Wave 6"/>
                <p:cNvSpPr/>
                <p:nvPr/>
              </p:nvSpPr>
              <p:spPr>
                <a:xfrm rot="15146068">
                  <a:off x="2807912" y="2636231"/>
                  <a:ext cx="2639821" cy="35941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7"/>
                <p:cNvSpPr/>
                <p:nvPr/>
              </p:nvSpPr>
              <p:spPr>
                <a:xfrm>
                  <a:off x="4150963" y="3676973"/>
                  <a:ext cx="461075" cy="184429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 Diagonal Corner Rectangle 14"/>
              <p:cNvSpPr/>
              <p:nvPr/>
            </p:nvSpPr>
            <p:spPr>
              <a:xfrm rot="2289744">
                <a:off x="559773" y="2008064"/>
                <a:ext cx="629133" cy="68187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11239603">
                <a:off x="2466567" y="762000"/>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4188031">
                <a:off x="944511" y="875260"/>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532267">
                <a:off x="1156696" y="1858515"/>
                <a:ext cx="438958" cy="4757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2"/>
              <p:cNvSpPr/>
              <p:nvPr/>
            </p:nvSpPr>
            <p:spPr>
              <a:xfrm rot="5132198">
                <a:off x="513001" y="15175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5225016">
                <a:off x="1623267" y="1323007"/>
                <a:ext cx="579529" cy="628117"/>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1370784">
                <a:off x="995542" y="2973163"/>
                <a:ext cx="535057" cy="59470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7584521">
                <a:off x="1240655" y="24663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5225016">
                <a:off x="2078854" y="26949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23"/>
              <p:cNvSpPr/>
              <p:nvPr/>
            </p:nvSpPr>
            <p:spPr>
              <a:xfrm rot="7559949">
                <a:off x="1781862" y="2159813"/>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536728">
                <a:off x="1628056" y="837813"/>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5225016">
                <a:off x="2536055" y="223776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5131315">
                <a:off x="3161966" y="2039229"/>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7559949">
                <a:off x="2731461" y="1682095"/>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4764557">
                <a:off x="2413026" y="1281695"/>
                <a:ext cx="532883" cy="577560"/>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29"/>
              <p:cNvSpPr/>
              <p:nvPr/>
            </p:nvSpPr>
            <p:spPr>
              <a:xfrm rot="7854556">
                <a:off x="2764655" y="2771170"/>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9"/>
              <p:cNvGrpSpPr/>
              <p:nvPr/>
            </p:nvGrpSpPr>
            <p:grpSpPr>
              <a:xfrm>
                <a:off x="975037" y="1331697"/>
                <a:ext cx="2159000" cy="1701800"/>
                <a:chOff x="558800" y="2235200"/>
                <a:chExt cx="2159000" cy="1701800"/>
              </a:xfrm>
            </p:grpSpPr>
            <p:sp>
              <p:nvSpPr>
                <p:cNvPr id="41" name="Oval 40"/>
                <p:cNvSpPr/>
                <p:nvPr/>
              </p:nvSpPr>
              <p:spPr>
                <a:xfrm>
                  <a:off x="558800" y="3225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514600" y="3429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6"/>
                <p:cNvSpPr/>
                <p:nvPr/>
              </p:nvSpPr>
              <p:spPr>
                <a:xfrm>
                  <a:off x="2362200" y="30226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7"/>
                <p:cNvSpPr/>
                <p:nvPr/>
              </p:nvSpPr>
              <p:spPr>
                <a:xfrm>
                  <a:off x="635000" y="2717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1092200" y="2235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2159000" y="24638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1549400" y="36830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006600" y="3378200"/>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ound Diagonal Corner Rectangle 31"/>
              <p:cNvSpPr/>
              <p:nvPr/>
            </p:nvSpPr>
            <p:spPr>
              <a:xfrm rot="16565366">
                <a:off x="1625690" y="3008004"/>
                <a:ext cx="461565" cy="502239"/>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14318143">
                <a:off x="1444934" y="3349154"/>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31082" y="3339342"/>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2"/>
              <p:cNvGrpSpPr/>
              <p:nvPr/>
            </p:nvGrpSpPr>
            <p:grpSpPr>
              <a:xfrm rot="3103668">
                <a:off x="1941267" y="2985381"/>
                <a:ext cx="1159358" cy="1639506"/>
                <a:chOff x="2201943" y="2655174"/>
                <a:chExt cx="1159358" cy="1639506"/>
              </a:xfrm>
            </p:grpSpPr>
            <p:sp>
              <p:nvSpPr>
                <p:cNvPr id="38" name="Round Diagonal Corner Rectangle 37"/>
                <p:cNvSpPr/>
                <p:nvPr/>
              </p:nvSpPr>
              <p:spPr>
                <a:xfrm rot="5131315">
                  <a:off x="2660639" y="3037824"/>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7559949">
                  <a:off x="2230133" y="2626984"/>
                  <a:ext cx="672472" cy="728852"/>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7854556">
                  <a:off x="2263327" y="3716059"/>
                  <a:ext cx="555341" cy="601901"/>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 Diagonal Corner Rectangle 35"/>
              <p:cNvSpPr/>
              <p:nvPr/>
            </p:nvSpPr>
            <p:spPr>
              <a:xfrm rot="11594902">
                <a:off x="2023352" y="3115687"/>
                <a:ext cx="583372" cy="610993"/>
              </a:xfrm>
              <a:prstGeom prst="round2DiagRect">
                <a:avLst>
                  <a:gd name="adj1" fmla="val 50000"/>
                  <a:gd name="adj2" fmla="val 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343675" y="3559044"/>
                <a:ext cx="203200" cy="254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p:cNvSpPr/>
            <p:nvPr/>
          </p:nvSpPr>
          <p:spPr>
            <a:xfrm>
              <a:off x="8173240" y="787461"/>
              <a:ext cx="2863476" cy="646331"/>
            </a:xfrm>
            <a:prstGeom prst="rect">
              <a:avLst/>
            </a:prstGeom>
          </p:spPr>
          <p:txBody>
            <a:bodyPr wrap="none">
              <a:spAutoFit/>
            </a:bodyPr>
            <a:lstStyle/>
            <a:p>
              <a:pPr algn="ctr"/>
              <a:r>
                <a:rPr lang="en-US" dirty="0">
                  <a:solidFill>
                    <a:schemeClr val="bg1"/>
                  </a:solidFill>
                </a:rPr>
                <a:t>Fig Tree = </a:t>
              </a:r>
            </a:p>
            <a:p>
              <a:pPr algn="ctr"/>
              <a:r>
                <a:rPr lang="en-US" dirty="0">
                  <a:solidFill>
                    <a:schemeClr val="bg1"/>
                  </a:solidFill>
                </a:rPr>
                <a:t>The Jewish remnant of Israel</a:t>
              </a:r>
              <a:endParaRPr lang="en-US" dirty="0"/>
            </a:p>
          </p:txBody>
        </p:sp>
      </p:grpSp>
      <p:grpSp>
        <p:nvGrpSpPr>
          <p:cNvPr id="253" name="Group 252"/>
          <p:cNvGrpSpPr/>
          <p:nvPr/>
        </p:nvGrpSpPr>
        <p:grpSpPr>
          <a:xfrm>
            <a:off x="3980873" y="3475243"/>
            <a:ext cx="4541982" cy="2595946"/>
            <a:chOff x="3980873" y="3475243"/>
            <a:chExt cx="4541982" cy="2595946"/>
          </a:xfrm>
        </p:grpSpPr>
        <p:grpSp>
          <p:nvGrpSpPr>
            <p:cNvPr id="60" name="Group 59"/>
            <p:cNvGrpSpPr/>
            <p:nvPr/>
          </p:nvGrpSpPr>
          <p:grpSpPr>
            <a:xfrm>
              <a:off x="3980873" y="3722944"/>
              <a:ext cx="4541982" cy="2348245"/>
              <a:chOff x="762000" y="1653998"/>
              <a:chExt cx="7696200" cy="3979003"/>
            </a:xfrm>
          </p:grpSpPr>
          <p:grpSp>
            <p:nvGrpSpPr>
              <p:cNvPr id="61" name="Group 23"/>
              <p:cNvGrpSpPr/>
              <p:nvPr/>
            </p:nvGrpSpPr>
            <p:grpSpPr>
              <a:xfrm rot="2209730">
                <a:off x="1371616" y="1841327"/>
                <a:ext cx="1479746" cy="3791674"/>
                <a:chOff x="97208" y="425658"/>
                <a:chExt cx="2661701" cy="8055733"/>
              </a:xfrm>
            </p:grpSpPr>
            <p:sp>
              <p:nvSpPr>
                <p:cNvPr id="184" name="Freeform 45"/>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5" name="Round Diagonal Corner Rectangle 46"/>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47"/>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 Diagonal Corner Rectangle 48"/>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49"/>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 Diagonal Corner Rectangle 50"/>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 Diagonal Corner Rectangle 51"/>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 Diagonal Corner Rectangle 52"/>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 Diagonal Corner Rectangle 53"/>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 Diagonal Corner Rectangle 54"/>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 Diagonal Corner Rectangle 55"/>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56"/>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 Diagonal Corner Rectangle 57"/>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 Diagonal Corner Rectangle 58"/>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38"/>
              <p:cNvGrpSpPr/>
              <p:nvPr/>
            </p:nvGrpSpPr>
            <p:grpSpPr>
              <a:xfrm>
                <a:off x="762000" y="1905000"/>
                <a:ext cx="7696200" cy="3352800"/>
                <a:chOff x="762000" y="1905000"/>
                <a:chExt cx="7696200" cy="3352800"/>
              </a:xfrm>
            </p:grpSpPr>
            <p:sp>
              <p:nvSpPr>
                <p:cNvPr id="175" name="Pentagon 174"/>
                <p:cNvSpPr/>
                <p:nvPr/>
              </p:nvSpPr>
              <p:spPr>
                <a:xfrm rot="16200000">
                  <a:off x="-723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Pentagon 2"/>
                <p:cNvSpPr/>
                <p:nvPr/>
              </p:nvSpPr>
              <p:spPr>
                <a:xfrm rot="16200000">
                  <a:off x="495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Pentagon 3"/>
                <p:cNvSpPr/>
                <p:nvPr/>
              </p:nvSpPr>
              <p:spPr>
                <a:xfrm rot="16200000">
                  <a:off x="17145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Pentagon 4"/>
                <p:cNvSpPr/>
                <p:nvPr/>
              </p:nvSpPr>
              <p:spPr>
                <a:xfrm rot="16200000">
                  <a:off x="29337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Pentagon 5"/>
                <p:cNvSpPr/>
                <p:nvPr/>
              </p:nvSpPr>
              <p:spPr>
                <a:xfrm rot="16200000">
                  <a:off x="41529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Pentagon 6"/>
                <p:cNvSpPr/>
                <p:nvPr/>
              </p:nvSpPr>
              <p:spPr>
                <a:xfrm rot="16200000">
                  <a:off x="53721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Pentagon 7"/>
                <p:cNvSpPr/>
                <p:nvPr/>
              </p:nvSpPr>
              <p:spPr>
                <a:xfrm rot="16200000">
                  <a:off x="6591300" y="3390900"/>
                  <a:ext cx="3352800" cy="381000"/>
                </a:xfrm>
                <a:prstGeom prst="homePlate">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8"/>
                <p:cNvSpPr/>
                <p:nvPr/>
              </p:nvSpPr>
              <p:spPr>
                <a:xfrm>
                  <a:off x="1143000" y="28956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9"/>
                <p:cNvSpPr/>
                <p:nvPr/>
              </p:nvSpPr>
              <p:spPr>
                <a:xfrm>
                  <a:off x="1143000" y="4191000"/>
                  <a:ext cx="6934200" cy="304800"/>
                </a:xfrm>
                <a:prstGeom prst="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ccccc</a:t>
                  </a:r>
                  <a:endParaRPr lang="en-US" dirty="0"/>
                </a:p>
              </p:txBody>
            </p:sp>
          </p:grpSp>
          <p:grpSp>
            <p:nvGrpSpPr>
              <p:cNvPr id="63" name="Group 48"/>
              <p:cNvGrpSpPr/>
              <p:nvPr/>
            </p:nvGrpSpPr>
            <p:grpSpPr>
              <a:xfrm rot="20720439">
                <a:off x="777360" y="4080784"/>
                <a:ext cx="816641" cy="1139546"/>
                <a:chOff x="5638800" y="3223341"/>
                <a:chExt cx="1676400" cy="2339259"/>
              </a:xfrm>
            </p:grpSpPr>
            <p:sp>
              <p:nvSpPr>
                <p:cNvPr id="165" name="Oval 164"/>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49"/>
              <p:cNvGrpSpPr/>
              <p:nvPr/>
            </p:nvGrpSpPr>
            <p:grpSpPr>
              <a:xfrm rot="20720439">
                <a:off x="2143971" y="2687444"/>
                <a:ext cx="816641" cy="1139546"/>
                <a:chOff x="5638800" y="3223341"/>
                <a:chExt cx="1676400" cy="2339259"/>
              </a:xfrm>
            </p:grpSpPr>
            <p:sp>
              <p:nvSpPr>
                <p:cNvPr id="155" name="Oval 154"/>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163"/>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0"/>
              <p:cNvGrpSpPr/>
              <p:nvPr/>
            </p:nvGrpSpPr>
            <p:grpSpPr>
              <a:xfrm rot="20720439">
                <a:off x="3372650" y="2692376"/>
                <a:ext cx="816641" cy="1139546"/>
                <a:chOff x="5638800" y="3223341"/>
                <a:chExt cx="1676400" cy="2339259"/>
              </a:xfrm>
            </p:grpSpPr>
            <p:sp>
              <p:nvSpPr>
                <p:cNvPr id="145" name="Oval 144"/>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 Diagonal Corner Rectangle 152"/>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153"/>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23"/>
              <p:cNvGrpSpPr/>
              <p:nvPr/>
            </p:nvGrpSpPr>
            <p:grpSpPr>
              <a:xfrm rot="16200000" flipH="1">
                <a:off x="2889478" y="2977922"/>
                <a:ext cx="1121992" cy="3395749"/>
                <a:chOff x="97208" y="425658"/>
                <a:chExt cx="2661701" cy="8055733"/>
              </a:xfrm>
            </p:grpSpPr>
            <p:sp>
              <p:nvSpPr>
                <p:cNvPr id="131" name="Freeform 130"/>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2" name="Round Diagonal Corner Rectangle 131"/>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 Diagonal Corner Rectangle 132"/>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Diagonal Corner Rectangle 133"/>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 Diagonal Corner Rectangle 136"/>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 Diagonal Corner Rectangle 137"/>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 Diagonal Corner Rectangle 138"/>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 Diagonal Corner Rectangle 139"/>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141"/>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 Diagonal Corner Rectangle 142"/>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08"/>
              <p:cNvGrpSpPr/>
              <p:nvPr/>
            </p:nvGrpSpPr>
            <p:grpSpPr>
              <a:xfrm rot="4646623">
                <a:off x="5104431" y="2495420"/>
                <a:ext cx="1121992" cy="3395749"/>
                <a:chOff x="97208" y="425658"/>
                <a:chExt cx="2661701" cy="8055733"/>
              </a:xfrm>
            </p:grpSpPr>
            <p:sp>
              <p:nvSpPr>
                <p:cNvPr id="117" name="Freeform 11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Round Diagonal Corner Rectangle 11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 Diagonal Corner Rectangle 11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Diagonal Corner Rectangle 11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 Diagonal Corner Rectangle 12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12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2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 Diagonal Corner Rectangle 12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12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12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71"/>
              <p:cNvGrpSpPr/>
              <p:nvPr/>
            </p:nvGrpSpPr>
            <p:grpSpPr>
              <a:xfrm rot="2798920">
                <a:off x="4478115" y="1538081"/>
                <a:ext cx="3559840" cy="3791674"/>
                <a:chOff x="4188033" y="366634"/>
                <a:chExt cx="3559840" cy="3791674"/>
              </a:xfrm>
            </p:grpSpPr>
            <p:grpSp>
              <p:nvGrpSpPr>
                <p:cNvPr id="69" name="Group 23"/>
                <p:cNvGrpSpPr/>
                <p:nvPr/>
              </p:nvGrpSpPr>
              <p:grpSpPr>
                <a:xfrm rot="2623431">
                  <a:off x="4885247" y="366634"/>
                  <a:ext cx="1479746" cy="3791674"/>
                  <a:chOff x="97208" y="425658"/>
                  <a:chExt cx="2661701" cy="8055733"/>
                </a:xfrm>
              </p:grpSpPr>
              <p:sp>
                <p:nvSpPr>
                  <p:cNvPr id="103" name="Freeform 102"/>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Round Diagonal Corner Rectangle 103"/>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104"/>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 Diagonal Corner Rectangle 105"/>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 Diagonal Corner Rectangle 106"/>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 Diagonal Corner Rectangle 109"/>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110"/>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 Diagonal Corner Rectangle 111"/>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 Diagonal Corner Rectangle 112"/>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 Diagonal Corner Rectangle 113"/>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114"/>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 Diagonal Corner Rectangle 115"/>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48"/>
                <p:cNvGrpSpPr/>
                <p:nvPr/>
              </p:nvGrpSpPr>
              <p:grpSpPr>
                <a:xfrm rot="21134140">
                  <a:off x="4188033" y="2488341"/>
                  <a:ext cx="816641" cy="1139546"/>
                  <a:chOff x="5638800" y="3223341"/>
                  <a:chExt cx="1676400" cy="2339259"/>
                </a:xfrm>
              </p:grpSpPr>
              <p:sp>
                <p:nvSpPr>
                  <p:cNvPr id="93" name="Oval 92"/>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100"/>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Diagonal Corner Rectangle 101"/>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49"/>
                <p:cNvGrpSpPr/>
                <p:nvPr/>
              </p:nvGrpSpPr>
              <p:grpSpPr>
                <a:xfrm rot="21134140">
                  <a:off x="5712032" y="1269140"/>
                  <a:ext cx="816641" cy="1139546"/>
                  <a:chOff x="5638800" y="3223341"/>
                  <a:chExt cx="1676400" cy="2339259"/>
                </a:xfrm>
              </p:grpSpPr>
              <p:sp>
                <p:nvSpPr>
                  <p:cNvPr id="83" name="Oval 82"/>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91"/>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60"/>
                <p:cNvGrpSpPr/>
                <p:nvPr/>
              </p:nvGrpSpPr>
              <p:grpSpPr>
                <a:xfrm rot="21134140">
                  <a:off x="6931232" y="1421540"/>
                  <a:ext cx="816641" cy="1139546"/>
                  <a:chOff x="5638800" y="3223341"/>
                  <a:chExt cx="1676400" cy="2339259"/>
                </a:xfrm>
              </p:grpSpPr>
              <p:sp>
                <p:nvSpPr>
                  <p:cNvPr id="73" name="Oval 72"/>
                  <p:cNvSpPr/>
                  <p:nvPr/>
                </p:nvSpPr>
                <p:spPr>
                  <a:xfrm>
                    <a:off x="6172200" y="4876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9436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477000" y="4572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6388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6172200" y="4114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6629400" y="41910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867400" y="37338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6400800" y="3657600"/>
                    <a:ext cx="685800" cy="6858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80"/>
                  <p:cNvSpPr/>
                  <p:nvPr/>
                </p:nvSpPr>
                <p:spPr>
                  <a:xfrm>
                    <a:off x="6324600" y="3276600"/>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 Diagonal Corner Rectangle 81"/>
                  <p:cNvSpPr/>
                  <p:nvPr/>
                </p:nvSpPr>
                <p:spPr>
                  <a:xfrm rot="17443209">
                    <a:off x="5737940" y="3223341"/>
                    <a:ext cx="6858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98" name="Rectangle 197"/>
            <p:cNvSpPr/>
            <p:nvPr/>
          </p:nvSpPr>
          <p:spPr>
            <a:xfrm>
              <a:off x="5485226" y="3475243"/>
              <a:ext cx="2178225" cy="369332"/>
            </a:xfrm>
            <a:prstGeom prst="rect">
              <a:avLst/>
            </a:prstGeom>
          </p:spPr>
          <p:txBody>
            <a:bodyPr wrap="none">
              <a:spAutoFit/>
            </a:bodyPr>
            <a:lstStyle/>
            <a:p>
              <a:r>
                <a:rPr lang="en-US" dirty="0">
                  <a:solidFill>
                    <a:schemeClr val="bg1"/>
                  </a:solidFill>
                </a:rPr>
                <a:t>Vineyard = The world</a:t>
              </a:r>
              <a:endParaRPr lang="en-US" dirty="0"/>
            </a:p>
          </p:txBody>
        </p:sp>
      </p:grpSp>
      <p:grpSp>
        <p:nvGrpSpPr>
          <p:cNvPr id="254" name="Group 253"/>
          <p:cNvGrpSpPr/>
          <p:nvPr/>
        </p:nvGrpSpPr>
        <p:grpSpPr>
          <a:xfrm>
            <a:off x="712708" y="1166153"/>
            <a:ext cx="1943545" cy="4389520"/>
            <a:chOff x="712708" y="1166153"/>
            <a:chExt cx="1943545" cy="4389520"/>
          </a:xfrm>
        </p:grpSpPr>
        <p:grpSp>
          <p:nvGrpSpPr>
            <p:cNvPr id="199" name="Group 198"/>
            <p:cNvGrpSpPr/>
            <p:nvPr/>
          </p:nvGrpSpPr>
          <p:grpSpPr>
            <a:xfrm flipH="1">
              <a:off x="831271" y="1745673"/>
              <a:ext cx="1755331" cy="3810000"/>
              <a:chOff x="1161358" y="381000"/>
              <a:chExt cx="2496242" cy="5713803"/>
            </a:xfrm>
            <a:solidFill>
              <a:schemeClr val="bg1"/>
            </a:solidFill>
          </p:grpSpPr>
          <p:sp>
            <p:nvSpPr>
              <p:cNvPr id="200" name="Cloud 199"/>
              <p:cNvSpPr/>
              <p:nvPr/>
            </p:nvSpPr>
            <p:spPr>
              <a:xfrm rot="20372241">
                <a:off x="1227491" y="624316"/>
                <a:ext cx="2401395" cy="2314873"/>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976600">
                <a:off x="1161358" y="3569478"/>
                <a:ext cx="566755" cy="75579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rot="808127">
                <a:off x="1230467" y="2029131"/>
                <a:ext cx="1305642" cy="2030309"/>
              </a:xfrm>
              <a:prstGeom prst="trapezoid">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a:off x="1762302" y="1965036"/>
                <a:ext cx="1326708" cy="1425865"/>
              </a:xfrm>
              <a:prstGeom prst="trapezoid">
                <a:avLst>
                  <a:gd name="adj" fmla="val 2488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886948" flipH="1">
                <a:off x="2391453" y="5541168"/>
                <a:ext cx="693920" cy="55363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rot="20713052">
                <a:off x="1549099" y="5541168"/>
                <a:ext cx="693920" cy="553635"/>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a:off x="1193713" y="2040081"/>
                <a:ext cx="2463887" cy="3752272"/>
              </a:xfrm>
              <a:prstGeom prst="trapezoid">
                <a:avLst>
                  <a:gd name="adj" fmla="val 3494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1747807" y="3296206"/>
                <a:ext cx="1326708" cy="225135"/>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a:off x="1888655" y="3390897"/>
                <a:ext cx="189530" cy="1050637"/>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ed Rectangle 208"/>
              <p:cNvSpPr/>
              <p:nvPr/>
            </p:nvSpPr>
            <p:spPr>
              <a:xfrm rot="20563410">
                <a:off x="2020466" y="3283477"/>
                <a:ext cx="200335" cy="1275774"/>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1825480" y="3240808"/>
                <a:ext cx="252707" cy="225135"/>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flipH="1">
                <a:off x="2181410" y="1391588"/>
                <a:ext cx="551795" cy="113765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5"/>
              <p:cNvSpPr/>
              <p:nvPr/>
            </p:nvSpPr>
            <p:spPr>
              <a:xfrm rot="533072">
                <a:off x="2797127" y="3775433"/>
                <a:ext cx="596997" cy="7447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p:cNvSpPr/>
              <p:nvPr/>
            </p:nvSpPr>
            <p:spPr>
              <a:xfrm rot="21242778" flipH="1">
                <a:off x="2387888" y="2073022"/>
                <a:ext cx="1128643" cy="2054144"/>
              </a:xfrm>
              <a:prstGeom prst="trapezoid">
                <a:avLst>
                  <a:gd name="adj" fmla="val 45207"/>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1839952" y="580862"/>
                <a:ext cx="1155781" cy="1698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1674841" y="381000"/>
                <a:ext cx="825559" cy="59958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2417844" y="381000"/>
                <a:ext cx="825559" cy="599584"/>
              </a:xfrm>
              <a:prstGeom prst="ellipse">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Block Arc 216"/>
              <p:cNvSpPr/>
              <p:nvPr/>
            </p:nvSpPr>
            <p:spPr>
              <a:xfrm rot="10800000">
                <a:off x="1839951" y="513688"/>
                <a:ext cx="1238337" cy="1824777"/>
              </a:xfrm>
              <a:prstGeom prst="blockArc">
                <a:avLst>
                  <a:gd name="adj1" fmla="val 10379194"/>
                  <a:gd name="adj2" fmla="val 20911045"/>
                  <a:gd name="adj3" fmla="val 14867"/>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8" name="Block Arc 217"/>
              <p:cNvSpPr/>
              <p:nvPr/>
            </p:nvSpPr>
            <p:spPr>
              <a:xfrm rot="21435521">
                <a:off x="1984839" y="1703129"/>
                <a:ext cx="842746" cy="396752"/>
              </a:xfrm>
              <a:prstGeom prst="blockArc">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9" name="Cloud 218"/>
              <p:cNvSpPr/>
              <p:nvPr/>
            </p:nvSpPr>
            <p:spPr>
              <a:xfrm rot="21271638">
                <a:off x="2775509" y="560990"/>
                <a:ext cx="688970" cy="2309021"/>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loud 219"/>
              <p:cNvSpPr/>
              <p:nvPr/>
            </p:nvSpPr>
            <p:spPr>
              <a:xfrm rot="273561">
                <a:off x="1444512" y="631601"/>
                <a:ext cx="632176" cy="1974742"/>
              </a:xfrm>
              <a:prstGeom prst="cloud">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1743635" y="478114"/>
                <a:ext cx="481578" cy="485576"/>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2706790" y="478114"/>
                <a:ext cx="481578" cy="485576"/>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3200400" y="990600"/>
                <a:ext cx="381000" cy="137160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1371600" y="990600"/>
                <a:ext cx="381000" cy="1371600"/>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Rectangle 250"/>
            <p:cNvSpPr/>
            <p:nvPr/>
          </p:nvSpPr>
          <p:spPr>
            <a:xfrm>
              <a:off x="712708" y="1166153"/>
              <a:ext cx="1943545" cy="369332"/>
            </a:xfrm>
            <a:prstGeom prst="rect">
              <a:avLst/>
            </a:prstGeom>
          </p:spPr>
          <p:txBody>
            <a:bodyPr wrap="none">
              <a:spAutoFit/>
            </a:bodyPr>
            <a:lstStyle/>
            <a:p>
              <a:r>
                <a:rPr lang="en-US" dirty="0">
                  <a:solidFill>
                    <a:schemeClr val="bg1"/>
                  </a:solidFill>
                </a:rPr>
                <a:t>Certain man = God</a:t>
              </a:r>
              <a:endParaRPr lang="en-US" dirty="0"/>
            </a:p>
          </p:txBody>
        </p:sp>
      </p:grpSp>
      <p:sp>
        <p:nvSpPr>
          <p:cNvPr id="256" name="Rectangle 255"/>
          <p:cNvSpPr/>
          <p:nvPr/>
        </p:nvSpPr>
        <p:spPr>
          <a:xfrm>
            <a:off x="2715491" y="5999325"/>
            <a:ext cx="7204364" cy="646331"/>
          </a:xfrm>
          <a:prstGeom prst="rect">
            <a:avLst/>
          </a:prstGeom>
        </p:spPr>
        <p:txBody>
          <a:bodyPr wrap="square">
            <a:spAutoFit/>
          </a:bodyPr>
          <a:lstStyle/>
          <a:p>
            <a:pPr algn="ctr"/>
            <a:r>
              <a:rPr lang="en-US" dirty="0">
                <a:solidFill>
                  <a:schemeClr val="bg1"/>
                </a:solidFill>
              </a:rPr>
              <a:t>He granted a final year for the tree to bear fruit, during which time it had to either produce fruit or be removed from the vineyard. </a:t>
            </a:r>
          </a:p>
        </p:txBody>
      </p:sp>
      <p:grpSp>
        <p:nvGrpSpPr>
          <p:cNvPr id="260" name="Group 259"/>
          <p:cNvGrpSpPr/>
          <p:nvPr/>
        </p:nvGrpSpPr>
        <p:grpSpPr>
          <a:xfrm>
            <a:off x="6677891" y="951345"/>
            <a:ext cx="2586182" cy="2904836"/>
            <a:chOff x="6151419" y="1219201"/>
            <a:chExt cx="2586182" cy="2904836"/>
          </a:xfrm>
        </p:grpSpPr>
        <p:sp>
          <p:nvSpPr>
            <p:cNvPr id="259" name="Rounded Rectangle 258"/>
            <p:cNvSpPr/>
            <p:nvPr/>
          </p:nvSpPr>
          <p:spPr>
            <a:xfrm>
              <a:off x="7176653" y="2406074"/>
              <a:ext cx="475673" cy="1717963"/>
            </a:xfrm>
            <a:prstGeom prst="roundRect">
              <a:avLst>
                <a:gd name="adj" fmla="val 1290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a:off x="6151419" y="1219201"/>
              <a:ext cx="2586182" cy="1717963"/>
            </a:xfrm>
            <a:prstGeom prst="roundRect">
              <a:avLst>
                <a:gd name="adj" fmla="val 12904"/>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6382327" y="1369399"/>
              <a:ext cx="2078182" cy="1477328"/>
            </a:xfrm>
            <a:prstGeom prst="rect">
              <a:avLst/>
            </a:prstGeom>
          </p:spPr>
          <p:txBody>
            <a:bodyPr wrap="square">
              <a:spAutoFit/>
            </a:bodyPr>
            <a:lstStyle/>
            <a:p>
              <a:pPr algn="ctr"/>
              <a:r>
                <a:rPr lang="en-US" dirty="0"/>
                <a:t>Israel was failing to produce righteousness within its season of opportunity </a:t>
              </a:r>
            </a:p>
          </p:txBody>
        </p:sp>
      </p:grpSp>
      <p:grpSp>
        <p:nvGrpSpPr>
          <p:cNvPr id="2" name="Group 1">
            <a:extLst>
              <a:ext uri="{FF2B5EF4-FFF2-40B4-BE49-F238E27FC236}">
                <a16:creationId xmlns:a16="http://schemas.microsoft.com/office/drawing/2014/main" id="{BE1552E2-11E4-4FFE-B0EC-8C98D45F6F72}"/>
              </a:ext>
            </a:extLst>
          </p:cNvPr>
          <p:cNvGrpSpPr/>
          <p:nvPr/>
        </p:nvGrpSpPr>
        <p:grpSpPr>
          <a:xfrm>
            <a:off x="9328727" y="778226"/>
            <a:ext cx="2210528" cy="4838058"/>
            <a:chOff x="9328727" y="778226"/>
            <a:chExt cx="2210528" cy="4838058"/>
          </a:xfrm>
        </p:grpSpPr>
        <p:sp>
          <p:nvSpPr>
            <p:cNvPr id="252" name="Rectangle 251"/>
            <p:cNvSpPr/>
            <p:nvPr/>
          </p:nvSpPr>
          <p:spPr>
            <a:xfrm>
              <a:off x="9328727" y="778226"/>
              <a:ext cx="2210528" cy="923330"/>
            </a:xfrm>
            <a:prstGeom prst="rect">
              <a:avLst/>
            </a:prstGeom>
          </p:spPr>
          <p:txBody>
            <a:bodyPr wrap="square">
              <a:spAutoFit/>
            </a:bodyPr>
            <a:lstStyle/>
            <a:p>
              <a:pPr algn="ctr"/>
              <a:r>
                <a:rPr lang="en-US" dirty="0">
                  <a:solidFill>
                    <a:schemeClr val="bg1"/>
                  </a:solidFill>
                </a:rPr>
                <a:t>Dresser of his vineyard = </a:t>
              </a:r>
            </a:p>
            <a:p>
              <a:pPr algn="ctr"/>
              <a:r>
                <a:rPr lang="en-US" dirty="0">
                  <a:solidFill>
                    <a:schemeClr val="bg1"/>
                  </a:solidFill>
                </a:rPr>
                <a:t>The Son of God. </a:t>
              </a:r>
            </a:p>
          </p:txBody>
        </p:sp>
        <p:grpSp>
          <p:nvGrpSpPr>
            <p:cNvPr id="261" name="Group 260">
              <a:extLst>
                <a:ext uri="{FF2B5EF4-FFF2-40B4-BE49-F238E27FC236}">
                  <a16:creationId xmlns:a16="http://schemas.microsoft.com/office/drawing/2014/main" id="{B8D8EC2D-16EB-449E-8CE7-0E81AE87CD0D}"/>
                </a:ext>
              </a:extLst>
            </p:cNvPr>
            <p:cNvGrpSpPr/>
            <p:nvPr/>
          </p:nvGrpSpPr>
          <p:grpSpPr>
            <a:xfrm>
              <a:off x="9749641" y="1977886"/>
              <a:ext cx="1568938" cy="3638398"/>
              <a:chOff x="1519855" y="349452"/>
              <a:chExt cx="2655905" cy="6159097"/>
            </a:xfrm>
          </p:grpSpPr>
          <p:sp>
            <p:nvSpPr>
              <p:cNvPr id="262" name="Freeform: Shape 261">
                <a:extLst>
                  <a:ext uri="{FF2B5EF4-FFF2-40B4-BE49-F238E27FC236}">
                    <a16:creationId xmlns:a16="http://schemas.microsoft.com/office/drawing/2014/main" id="{E881CCA5-BB4C-436F-B806-7DF45E7764F3}"/>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63" name="Oval 262">
                <a:extLst>
                  <a:ext uri="{FF2B5EF4-FFF2-40B4-BE49-F238E27FC236}">
                    <a16:creationId xmlns:a16="http://schemas.microsoft.com/office/drawing/2014/main" id="{E9589C8A-4E8A-4D93-8FDD-72E793B29ADD}"/>
                  </a:ext>
                </a:extLst>
              </p:cNvPr>
              <p:cNvSpPr/>
              <p:nvPr/>
            </p:nvSpPr>
            <p:spPr>
              <a:xfrm rot="976600">
                <a:off x="1532204" y="3793170"/>
                <a:ext cx="562732" cy="81469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a:extLst>
                  <a:ext uri="{FF2B5EF4-FFF2-40B4-BE49-F238E27FC236}">
                    <a16:creationId xmlns:a16="http://schemas.microsoft.com/office/drawing/2014/main" id="{A968E5F1-BE9D-4C1A-9A88-0C73B890BDF7}"/>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a:extLst>
                  <a:ext uri="{FF2B5EF4-FFF2-40B4-BE49-F238E27FC236}">
                    <a16:creationId xmlns:a16="http://schemas.microsoft.com/office/drawing/2014/main" id="{59FF5BDC-B36A-47DD-8778-BE5665FAEE97}"/>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7529B809-5A5D-47BD-AB0A-5FE3BA62730B}"/>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56308B55-B8D0-4A2E-85BF-2EEE737D8289}"/>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a:extLst>
                  <a:ext uri="{FF2B5EF4-FFF2-40B4-BE49-F238E27FC236}">
                    <a16:creationId xmlns:a16="http://schemas.microsoft.com/office/drawing/2014/main" id="{A6BE983C-51A9-4A15-9CF3-3C1FA0CB5A4E}"/>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D8D16E21-7102-4182-8560-89544696F9EA}"/>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ed Rectangle 10">
                <a:extLst>
                  <a:ext uri="{FF2B5EF4-FFF2-40B4-BE49-F238E27FC236}">
                    <a16:creationId xmlns:a16="http://schemas.microsoft.com/office/drawing/2014/main" id="{FC396BD3-C144-4352-B3FD-D197E05D62B8}"/>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ounded Rectangle 11">
                <a:extLst>
                  <a:ext uri="{FF2B5EF4-FFF2-40B4-BE49-F238E27FC236}">
                    <a16:creationId xmlns:a16="http://schemas.microsoft.com/office/drawing/2014/main" id="{D2D64E33-035D-4F20-A769-E0395B1AF390}"/>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ounded Rectangle 12">
                <a:extLst>
                  <a:ext uri="{FF2B5EF4-FFF2-40B4-BE49-F238E27FC236}">
                    <a16:creationId xmlns:a16="http://schemas.microsoft.com/office/drawing/2014/main" id="{E26716F5-1BFF-40D8-A4D7-1CB2AB19D607}"/>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a:extLst>
                  <a:ext uri="{FF2B5EF4-FFF2-40B4-BE49-F238E27FC236}">
                    <a16:creationId xmlns:a16="http://schemas.microsoft.com/office/drawing/2014/main" id="{AFFB43EA-9AA1-408F-90E8-237A57EBAF72}"/>
                  </a:ext>
                </a:extLst>
              </p:cNvPr>
              <p:cNvSpPr/>
              <p:nvPr/>
            </p:nvSpPr>
            <p:spPr>
              <a:xfrm flipH="1">
                <a:off x="2564109" y="1438796"/>
                <a:ext cx="615217" cy="122631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5">
                <a:extLst>
                  <a:ext uri="{FF2B5EF4-FFF2-40B4-BE49-F238E27FC236}">
                    <a16:creationId xmlns:a16="http://schemas.microsoft.com/office/drawing/2014/main" id="{60D3EC9D-FCE4-4B99-81FC-FD2E5B635FF3}"/>
                  </a:ext>
                </a:extLst>
              </p:cNvPr>
              <p:cNvSpPr/>
              <p:nvPr/>
            </p:nvSpPr>
            <p:spPr>
              <a:xfrm rot="533072">
                <a:off x="3248970" y="3998884"/>
                <a:ext cx="519990" cy="80277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274">
                <a:extLst>
                  <a:ext uri="{FF2B5EF4-FFF2-40B4-BE49-F238E27FC236}">
                    <a16:creationId xmlns:a16="http://schemas.microsoft.com/office/drawing/2014/main" id="{4EAE2D77-7BBB-4A34-BE18-3834A42B9CE6}"/>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a:extLst>
                  <a:ext uri="{FF2B5EF4-FFF2-40B4-BE49-F238E27FC236}">
                    <a16:creationId xmlns:a16="http://schemas.microsoft.com/office/drawing/2014/main" id="{403096F3-346B-4A1F-AA35-6A5FFCDE9D30}"/>
                  </a:ext>
                </a:extLst>
              </p:cNvPr>
              <p:cNvSpPr/>
              <p:nvPr/>
            </p:nvSpPr>
            <p:spPr>
              <a:xfrm>
                <a:off x="2216457" y="564889"/>
                <a:ext cx="1245855" cy="183121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a:extLst>
                  <a:ext uri="{FF2B5EF4-FFF2-40B4-BE49-F238E27FC236}">
                    <a16:creationId xmlns:a16="http://schemas.microsoft.com/office/drawing/2014/main" id="{96B99B1D-3BEA-4139-917E-100594D517E8}"/>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Freeform: Shape 277">
                <a:extLst>
                  <a:ext uri="{FF2B5EF4-FFF2-40B4-BE49-F238E27FC236}">
                    <a16:creationId xmlns:a16="http://schemas.microsoft.com/office/drawing/2014/main" id="{B563C057-6E0D-408C-901B-944D2F6015C3}"/>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79" name="Oval 278">
                <a:extLst>
                  <a:ext uri="{FF2B5EF4-FFF2-40B4-BE49-F238E27FC236}">
                    <a16:creationId xmlns:a16="http://schemas.microsoft.com/office/drawing/2014/main" id="{9172D2F9-C264-4E64-8359-14A99FF3D409}"/>
                  </a:ext>
                </a:extLst>
              </p:cNvPr>
              <p:cNvSpPr/>
              <p:nvPr/>
            </p:nvSpPr>
            <p:spPr>
              <a:xfrm>
                <a:off x="2602743" y="1834903"/>
                <a:ext cx="457465" cy="22203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2AB15DC1-54FD-40A3-A73B-2D89165D849B}"/>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81" name="Oval 280">
                <a:extLst>
                  <a:ext uri="{FF2B5EF4-FFF2-40B4-BE49-F238E27FC236}">
                    <a16:creationId xmlns:a16="http://schemas.microsoft.com/office/drawing/2014/main" id="{C9C138AA-B48E-496C-8595-196A70C2F4E9}"/>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a:extLst>
                  <a:ext uri="{FF2B5EF4-FFF2-40B4-BE49-F238E27FC236}">
                    <a16:creationId xmlns:a16="http://schemas.microsoft.com/office/drawing/2014/main" id="{A00DC35C-D0A2-40E8-8E2D-492EA91A7FC3}"/>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56"/>
                                        </p:tgtEl>
                                        <p:attrNameLst>
                                          <p:attrName>style.visibility</p:attrName>
                                        </p:attrNameLst>
                                      </p:cBhvr>
                                      <p:to>
                                        <p:strVal val="visible"/>
                                      </p:to>
                                    </p:set>
                                    <p:anim calcmode="lin" valueType="num">
                                      <p:cBhvr additive="base">
                                        <p:cTn id="23" dur="500" fill="hold"/>
                                        <p:tgtEl>
                                          <p:spTgt spid="256"/>
                                        </p:tgtEl>
                                        <p:attrNameLst>
                                          <p:attrName>ppt_x</p:attrName>
                                        </p:attrNameLst>
                                      </p:cBhvr>
                                      <p:tavLst>
                                        <p:tav tm="0">
                                          <p:val>
                                            <p:strVal val="#ppt_x"/>
                                          </p:val>
                                        </p:tav>
                                        <p:tav tm="100000">
                                          <p:val>
                                            <p:strVal val="#ppt_x"/>
                                          </p:val>
                                        </p:tav>
                                      </p:tavLst>
                                    </p:anim>
                                    <p:anim calcmode="lin" valueType="num">
                                      <p:cBhvr additive="base">
                                        <p:cTn id="24" dur="500" fill="hold"/>
                                        <p:tgtEl>
                                          <p:spTgt spid="25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2362201"/>
            <a:ext cx="9753600" cy="4216539"/>
          </a:xfrm>
          <a:prstGeom prst="rect">
            <a:avLst/>
          </a:prstGeom>
          <a:noFill/>
        </p:spPr>
        <p:txBody>
          <a:bodyPr wrap="square" rtlCol="0">
            <a:spAutoFit/>
          </a:bodyPr>
          <a:lstStyle/>
          <a:p>
            <a:pPr algn="ctr"/>
            <a:r>
              <a:rPr lang="en-US" sz="4800" dirty="0">
                <a:solidFill>
                  <a:schemeClr val="bg1"/>
                </a:solidFill>
                <a:latin typeface="Eurostile" pitchFamily="34" charset="0"/>
              </a:rPr>
              <a:t>Sabbatical</a:t>
            </a:r>
          </a:p>
          <a:p>
            <a:pPr algn="ctr"/>
            <a:endParaRPr lang="en-US" sz="4400" dirty="0">
              <a:solidFill>
                <a:schemeClr val="bg1"/>
              </a:solidFill>
              <a:latin typeface="Eurostile" pitchFamily="34" charset="0"/>
            </a:endParaRPr>
          </a:p>
          <a:p>
            <a:pPr algn="ctr"/>
            <a:r>
              <a:rPr lang="en-US" sz="4400" dirty="0">
                <a:solidFill>
                  <a:schemeClr val="bg1"/>
                </a:solidFill>
                <a:latin typeface="Eurostile" pitchFamily="34" charset="0"/>
              </a:rPr>
              <a:t>---leaving untilled, your labors—requiring man to exercise faith that God will sustain his people both temporally and spiritually</a:t>
            </a:r>
          </a:p>
        </p:txBody>
      </p:sp>
      <p:grpSp>
        <p:nvGrpSpPr>
          <p:cNvPr id="2" name="Group 5"/>
          <p:cNvGrpSpPr/>
          <p:nvPr/>
        </p:nvGrpSpPr>
        <p:grpSpPr>
          <a:xfrm>
            <a:off x="304800" y="228600"/>
            <a:ext cx="11277600" cy="2743200"/>
            <a:chOff x="381000" y="1219200"/>
            <a:chExt cx="8458200" cy="2743200"/>
          </a:xfrm>
        </p:grpSpPr>
        <p:grpSp>
          <p:nvGrpSpPr>
            <p:cNvPr id="3" name="Group 47"/>
            <p:cNvGrpSpPr/>
            <p:nvPr/>
          </p:nvGrpSpPr>
          <p:grpSpPr>
            <a:xfrm>
              <a:off x="4495800" y="1600200"/>
              <a:ext cx="2161979" cy="1143000"/>
              <a:chOff x="1295400" y="1523999"/>
              <a:chExt cx="4273826" cy="2259496"/>
            </a:xfrm>
          </p:grpSpPr>
          <p:sp>
            <p:nvSpPr>
              <p:cNvPr id="51" name="Rounded Rectangle 50"/>
              <p:cNvSpPr/>
              <p:nvPr/>
            </p:nvSpPr>
            <p:spPr>
              <a:xfrm>
                <a:off x="1295400" y="2352261"/>
                <a:ext cx="1368285" cy="987287"/>
              </a:xfrm>
              <a:prstGeom prst="roundRect">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905000" y="1523999"/>
                <a:ext cx="3581400" cy="1775791"/>
              </a:xfrm>
              <a:prstGeom prst="roundRect">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905000" y="2478156"/>
                <a:ext cx="3568148" cy="927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11626" y="2670312"/>
                <a:ext cx="3568148" cy="927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6200000">
                <a:off x="2073966" y="2181638"/>
                <a:ext cx="1472648" cy="422413"/>
              </a:xfrm>
              <a:prstGeom prst="roundRect">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6200000">
                <a:off x="2434261" y="2258666"/>
                <a:ext cx="1613453" cy="422413"/>
              </a:xfrm>
              <a:prstGeom prst="roundRect">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3581400" y="1722782"/>
                <a:ext cx="513522" cy="5433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4237383" y="1739347"/>
                <a:ext cx="513522" cy="5433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4893366" y="1755912"/>
                <a:ext cx="513522" cy="54334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2693504" y="1815548"/>
                <a:ext cx="235226" cy="49033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124200" y="1835426"/>
                <a:ext cx="235226" cy="49033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133600" y="3001617"/>
                <a:ext cx="7620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Block Arc 62"/>
              <p:cNvSpPr/>
              <p:nvPr/>
            </p:nvSpPr>
            <p:spPr>
              <a:xfrm>
                <a:off x="1994452" y="2938670"/>
                <a:ext cx="1066800" cy="838200"/>
              </a:xfrm>
              <a:prstGeom prst="blockArc">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Oval 63"/>
              <p:cNvSpPr/>
              <p:nvPr/>
            </p:nvSpPr>
            <p:spPr>
              <a:xfrm>
                <a:off x="4469296" y="2961862"/>
                <a:ext cx="6858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181600" y="3180522"/>
                <a:ext cx="387626" cy="10270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Block Arc 65"/>
              <p:cNvSpPr/>
              <p:nvPr/>
            </p:nvSpPr>
            <p:spPr>
              <a:xfrm>
                <a:off x="4267200" y="2945295"/>
                <a:ext cx="1066800" cy="838200"/>
              </a:xfrm>
              <a:prstGeom prst="blockArc">
                <a:avLst/>
              </a:prstGeom>
              <a:solidFill>
                <a:srgbClr val="FFD3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Oval 66"/>
              <p:cNvSpPr/>
              <p:nvPr/>
            </p:nvSpPr>
            <p:spPr>
              <a:xfrm>
                <a:off x="1457738" y="3180522"/>
                <a:ext cx="513522" cy="1457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6398748">
                <a:off x="1196495" y="2935872"/>
                <a:ext cx="424069" cy="2020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1921565" y="1633330"/>
                <a:ext cx="424070" cy="6858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a:off x="2286000" y="2286000"/>
                <a:ext cx="304800" cy="304800"/>
              </a:xfrm>
              <a:prstGeom prst="hexag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81000" y="2667000"/>
              <a:ext cx="8458200" cy="533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1638300" y="3238500"/>
              <a:ext cx="1066800" cy="381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a:off x="6057900" y="3238500"/>
              <a:ext cx="1066800" cy="3810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0"/>
            <p:cNvGrpSpPr/>
            <p:nvPr/>
          </p:nvGrpSpPr>
          <p:grpSpPr>
            <a:xfrm>
              <a:off x="762000" y="1600200"/>
              <a:ext cx="1719936" cy="1143000"/>
              <a:chOff x="914400" y="1723242"/>
              <a:chExt cx="4630672" cy="3077358"/>
            </a:xfrm>
          </p:grpSpPr>
          <p:sp>
            <p:nvSpPr>
              <p:cNvPr id="45" name="Moon 7"/>
              <p:cNvSpPr/>
              <p:nvPr/>
            </p:nvSpPr>
            <p:spPr>
              <a:xfrm rot="5400000">
                <a:off x="1466850" y="2114550"/>
                <a:ext cx="1943100" cy="2438400"/>
              </a:xfrm>
              <a:prstGeom prst="moon">
                <a:avLst>
                  <a:gd name="adj" fmla="val 1748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8"/>
              <p:cNvSpPr/>
              <p:nvPr/>
            </p:nvSpPr>
            <p:spPr>
              <a:xfrm>
                <a:off x="9144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9"/>
              <p:cNvSpPr/>
              <p:nvPr/>
            </p:nvSpPr>
            <p:spPr>
              <a:xfrm>
                <a:off x="3276600" y="3962400"/>
                <a:ext cx="762000" cy="838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10"/>
              <p:cNvSpPr/>
              <p:nvPr/>
            </p:nvSpPr>
            <p:spPr>
              <a:xfrm>
                <a:off x="4402072" y="2749028"/>
                <a:ext cx="1143000" cy="19050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1"/>
              <p:cNvSpPr/>
              <p:nvPr/>
            </p:nvSpPr>
            <p:spPr>
              <a:xfrm>
                <a:off x="4607228" y="2954185"/>
                <a:ext cx="762000" cy="83819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12"/>
              <p:cNvSpPr/>
              <p:nvPr/>
            </p:nvSpPr>
            <p:spPr>
              <a:xfrm>
                <a:off x="2965972" y="1723242"/>
                <a:ext cx="1961803" cy="1280644"/>
              </a:xfrm>
              <a:custGeom>
                <a:avLst/>
                <a:gdLst>
                  <a:gd name="connsiteX0" fmla="*/ 0 w 1961803"/>
                  <a:gd name="connsiteY0" fmla="*/ 1180890 h 1280643"/>
                  <a:gd name="connsiteX1" fmla="*/ 66502 w 1961803"/>
                  <a:gd name="connsiteY1" fmla="*/ 1147639 h 1280643"/>
                  <a:gd name="connsiteX2" fmla="*/ 116378 w 1961803"/>
                  <a:gd name="connsiteY2" fmla="*/ 1131014 h 1280643"/>
                  <a:gd name="connsiteX3" fmla="*/ 299258 w 1961803"/>
                  <a:gd name="connsiteY3" fmla="*/ 1014636 h 1280643"/>
                  <a:gd name="connsiteX4" fmla="*/ 365760 w 1961803"/>
                  <a:gd name="connsiteY4" fmla="*/ 964759 h 1280643"/>
                  <a:gd name="connsiteX5" fmla="*/ 498763 w 1961803"/>
                  <a:gd name="connsiteY5" fmla="*/ 865007 h 1280643"/>
                  <a:gd name="connsiteX6" fmla="*/ 565265 w 1961803"/>
                  <a:gd name="connsiteY6" fmla="*/ 748628 h 1280643"/>
                  <a:gd name="connsiteX7" fmla="*/ 631767 w 1961803"/>
                  <a:gd name="connsiteY7" fmla="*/ 698752 h 1280643"/>
                  <a:gd name="connsiteX8" fmla="*/ 698269 w 1961803"/>
                  <a:gd name="connsiteY8" fmla="*/ 598999 h 1280643"/>
                  <a:gd name="connsiteX9" fmla="*/ 714894 w 1961803"/>
                  <a:gd name="connsiteY9" fmla="*/ 532497 h 1280643"/>
                  <a:gd name="connsiteX10" fmla="*/ 748145 w 1961803"/>
                  <a:gd name="connsiteY10" fmla="*/ 482621 h 1280643"/>
                  <a:gd name="connsiteX11" fmla="*/ 781396 w 1961803"/>
                  <a:gd name="connsiteY11" fmla="*/ 399494 h 1280643"/>
                  <a:gd name="connsiteX12" fmla="*/ 814647 w 1961803"/>
                  <a:gd name="connsiteY12" fmla="*/ 299741 h 1280643"/>
                  <a:gd name="connsiteX13" fmla="*/ 798022 w 1961803"/>
                  <a:gd name="connsiteY13" fmla="*/ 17108 h 1280643"/>
                  <a:gd name="connsiteX14" fmla="*/ 748145 w 1961803"/>
                  <a:gd name="connsiteY14" fmla="*/ 483 h 1280643"/>
                  <a:gd name="connsiteX15" fmla="*/ 532014 w 1961803"/>
                  <a:gd name="connsiteY15" fmla="*/ 17108 h 1280643"/>
                  <a:gd name="connsiteX16" fmla="*/ 482138 w 1961803"/>
                  <a:gd name="connsiteY16" fmla="*/ 33734 h 1280643"/>
                  <a:gd name="connsiteX17" fmla="*/ 399011 w 1961803"/>
                  <a:gd name="connsiteY17" fmla="*/ 133487 h 1280643"/>
                  <a:gd name="connsiteX18" fmla="*/ 365760 w 1961803"/>
                  <a:gd name="connsiteY18" fmla="*/ 249865 h 1280643"/>
                  <a:gd name="connsiteX19" fmla="*/ 382385 w 1961803"/>
                  <a:gd name="connsiteY19" fmla="*/ 416119 h 1280643"/>
                  <a:gd name="connsiteX20" fmla="*/ 399011 w 1961803"/>
                  <a:gd name="connsiteY20" fmla="*/ 465996 h 1280643"/>
                  <a:gd name="connsiteX21" fmla="*/ 448887 w 1961803"/>
                  <a:gd name="connsiteY21" fmla="*/ 515872 h 1280643"/>
                  <a:gd name="connsiteX22" fmla="*/ 482138 w 1961803"/>
                  <a:gd name="connsiteY22" fmla="*/ 565748 h 1280643"/>
                  <a:gd name="connsiteX23" fmla="*/ 598516 w 1961803"/>
                  <a:gd name="connsiteY23" fmla="*/ 648876 h 1280643"/>
                  <a:gd name="connsiteX24" fmla="*/ 648392 w 1961803"/>
                  <a:gd name="connsiteY24" fmla="*/ 665501 h 1280643"/>
                  <a:gd name="connsiteX25" fmla="*/ 698269 w 1961803"/>
                  <a:gd name="connsiteY25" fmla="*/ 698752 h 1280643"/>
                  <a:gd name="connsiteX26" fmla="*/ 764771 w 1961803"/>
                  <a:gd name="connsiteY26" fmla="*/ 748628 h 1280643"/>
                  <a:gd name="connsiteX27" fmla="*/ 864523 w 1961803"/>
                  <a:gd name="connsiteY27" fmla="*/ 781879 h 1280643"/>
                  <a:gd name="connsiteX28" fmla="*/ 947651 w 1961803"/>
                  <a:gd name="connsiteY28" fmla="*/ 815130 h 1280643"/>
                  <a:gd name="connsiteX29" fmla="*/ 1047403 w 1961803"/>
                  <a:gd name="connsiteY29" fmla="*/ 848381 h 1280643"/>
                  <a:gd name="connsiteX30" fmla="*/ 1147156 w 1961803"/>
                  <a:gd name="connsiteY30" fmla="*/ 914883 h 1280643"/>
                  <a:gd name="connsiteX31" fmla="*/ 1197032 w 1961803"/>
                  <a:gd name="connsiteY31" fmla="*/ 948134 h 1280643"/>
                  <a:gd name="connsiteX32" fmla="*/ 1246909 w 1961803"/>
                  <a:gd name="connsiteY32" fmla="*/ 1047887 h 1280643"/>
                  <a:gd name="connsiteX33" fmla="*/ 1330036 w 1961803"/>
                  <a:gd name="connsiteY33" fmla="*/ 1147639 h 1280643"/>
                  <a:gd name="connsiteX34" fmla="*/ 1363287 w 1961803"/>
                  <a:gd name="connsiteY34" fmla="*/ 1197516 h 1280643"/>
                  <a:gd name="connsiteX35" fmla="*/ 1413163 w 1961803"/>
                  <a:gd name="connsiteY35" fmla="*/ 1247392 h 1280643"/>
                  <a:gd name="connsiteX36" fmla="*/ 1512916 w 1961803"/>
                  <a:gd name="connsiteY36" fmla="*/ 1280643 h 1280643"/>
                  <a:gd name="connsiteX37" fmla="*/ 1629294 w 1961803"/>
                  <a:gd name="connsiteY37" fmla="*/ 1264017 h 1280643"/>
                  <a:gd name="connsiteX38" fmla="*/ 1679171 w 1961803"/>
                  <a:gd name="connsiteY38" fmla="*/ 1230767 h 1280643"/>
                  <a:gd name="connsiteX39" fmla="*/ 1762298 w 1961803"/>
                  <a:gd name="connsiteY39" fmla="*/ 1131014 h 1280643"/>
                  <a:gd name="connsiteX40" fmla="*/ 1812174 w 1961803"/>
                  <a:gd name="connsiteY40" fmla="*/ 964759 h 1280643"/>
                  <a:gd name="connsiteX41" fmla="*/ 1828800 w 1961803"/>
                  <a:gd name="connsiteY41" fmla="*/ 865007 h 1280643"/>
                  <a:gd name="connsiteX42" fmla="*/ 1845425 w 1961803"/>
                  <a:gd name="connsiteY42" fmla="*/ 815130 h 1280643"/>
                  <a:gd name="connsiteX43" fmla="*/ 1895302 w 1961803"/>
                  <a:gd name="connsiteY43" fmla="*/ 798505 h 1280643"/>
                  <a:gd name="connsiteX44" fmla="*/ 1961803 w 1961803"/>
                  <a:gd name="connsiteY44" fmla="*/ 798505 h 128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61803" h="1280643">
                    <a:moveTo>
                      <a:pt x="0" y="1180890"/>
                    </a:moveTo>
                    <a:cubicBezTo>
                      <a:pt x="22167" y="1169806"/>
                      <a:pt x="43722" y="1157402"/>
                      <a:pt x="66502" y="1147639"/>
                    </a:cubicBezTo>
                    <a:cubicBezTo>
                      <a:pt x="82610" y="1140736"/>
                      <a:pt x="100704" y="1138851"/>
                      <a:pt x="116378" y="1131014"/>
                    </a:cubicBezTo>
                    <a:cubicBezTo>
                      <a:pt x="152672" y="1112867"/>
                      <a:pt x="272914" y="1034394"/>
                      <a:pt x="299258" y="1014636"/>
                    </a:cubicBezTo>
                    <a:cubicBezTo>
                      <a:pt x="321425" y="998010"/>
                      <a:pt x="342705" y="980129"/>
                      <a:pt x="365760" y="964759"/>
                    </a:cubicBezTo>
                    <a:cubicBezTo>
                      <a:pt x="489707" y="882127"/>
                      <a:pt x="411006" y="952764"/>
                      <a:pt x="498763" y="865007"/>
                    </a:cubicBezTo>
                    <a:cubicBezTo>
                      <a:pt x="517785" y="807941"/>
                      <a:pt x="514940" y="798953"/>
                      <a:pt x="565265" y="748628"/>
                    </a:cubicBezTo>
                    <a:cubicBezTo>
                      <a:pt x="584858" y="729035"/>
                      <a:pt x="613358" y="719462"/>
                      <a:pt x="631767" y="698752"/>
                    </a:cubicBezTo>
                    <a:cubicBezTo>
                      <a:pt x="658317" y="668884"/>
                      <a:pt x="698269" y="598999"/>
                      <a:pt x="698269" y="598999"/>
                    </a:cubicBezTo>
                    <a:cubicBezTo>
                      <a:pt x="703811" y="576832"/>
                      <a:pt x="705893" y="553499"/>
                      <a:pt x="714894" y="532497"/>
                    </a:cubicBezTo>
                    <a:cubicBezTo>
                      <a:pt x="722765" y="514131"/>
                      <a:pt x="739209" y="500493"/>
                      <a:pt x="748145" y="482621"/>
                    </a:cubicBezTo>
                    <a:cubicBezTo>
                      <a:pt x="761492" y="455928"/>
                      <a:pt x="771197" y="427541"/>
                      <a:pt x="781396" y="399494"/>
                    </a:cubicBezTo>
                    <a:cubicBezTo>
                      <a:pt x="793374" y="366555"/>
                      <a:pt x="814647" y="299741"/>
                      <a:pt x="814647" y="299741"/>
                    </a:cubicBezTo>
                    <a:cubicBezTo>
                      <a:pt x="809105" y="205530"/>
                      <a:pt x="818495" y="109235"/>
                      <a:pt x="798022" y="17108"/>
                    </a:cubicBezTo>
                    <a:cubicBezTo>
                      <a:pt x="794220" y="0"/>
                      <a:pt x="765670" y="483"/>
                      <a:pt x="748145" y="483"/>
                    </a:cubicBezTo>
                    <a:cubicBezTo>
                      <a:pt x="675889" y="483"/>
                      <a:pt x="604058" y="11566"/>
                      <a:pt x="532014" y="17108"/>
                    </a:cubicBezTo>
                    <a:cubicBezTo>
                      <a:pt x="515389" y="22650"/>
                      <a:pt x="496719" y="24013"/>
                      <a:pt x="482138" y="33734"/>
                    </a:cubicBezTo>
                    <a:cubicBezTo>
                      <a:pt x="454560" y="52119"/>
                      <a:pt x="414346" y="102817"/>
                      <a:pt x="399011" y="133487"/>
                    </a:cubicBezTo>
                    <a:cubicBezTo>
                      <a:pt x="387083" y="157343"/>
                      <a:pt x="371088" y="228551"/>
                      <a:pt x="365760" y="249865"/>
                    </a:cubicBezTo>
                    <a:cubicBezTo>
                      <a:pt x="371302" y="305283"/>
                      <a:pt x="373916" y="361072"/>
                      <a:pt x="382385" y="416119"/>
                    </a:cubicBezTo>
                    <a:cubicBezTo>
                      <a:pt x="385050" y="433440"/>
                      <a:pt x="389290" y="451414"/>
                      <a:pt x="399011" y="465996"/>
                    </a:cubicBezTo>
                    <a:cubicBezTo>
                      <a:pt x="412053" y="485559"/>
                      <a:pt x="433835" y="497810"/>
                      <a:pt x="448887" y="515872"/>
                    </a:cubicBezTo>
                    <a:cubicBezTo>
                      <a:pt x="461679" y="531222"/>
                      <a:pt x="468009" y="551619"/>
                      <a:pt x="482138" y="565748"/>
                    </a:cubicBezTo>
                    <a:cubicBezTo>
                      <a:pt x="489668" y="573278"/>
                      <a:pt x="579636" y="639436"/>
                      <a:pt x="598516" y="648876"/>
                    </a:cubicBezTo>
                    <a:cubicBezTo>
                      <a:pt x="614190" y="656713"/>
                      <a:pt x="631767" y="659959"/>
                      <a:pt x="648392" y="665501"/>
                    </a:cubicBezTo>
                    <a:cubicBezTo>
                      <a:pt x="665018" y="676585"/>
                      <a:pt x="682009" y="687138"/>
                      <a:pt x="698269" y="698752"/>
                    </a:cubicBezTo>
                    <a:cubicBezTo>
                      <a:pt x="720817" y="714857"/>
                      <a:pt x="739987" y="736236"/>
                      <a:pt x="764771" y="748628"/>
                    </a:cubicBezTo>
                    <a:cubicBezTo>
                      <a:pt x="796120" y="764303"/>
                      <a:pt x="831981" y="768862"/>
                      <a:pt x="864523" y="781879"/>
                    </a:cubicBezTo>
                    <a:cubicBezTo>
                      <a:pt x="892232" y="792963"/>
                      <a:pt x="919604" y="804931"/>
                      <a:pt x="947651" y="815130"/>
                    </a:cubicBezTo>
                    <a:cubicBezTo>
                      <a:pt x="980590" y="827108"/>
                      <a:pt x="1047403" y="848381"/>
                      <a:pt x="1047403" y="848381"/>
                    </a:cubicBezTo>
                    <a:lnTo>
                      <a:pt x="1147156" y="914883"/>
                    </a:lnTo>
                    <a:lnTo>
                      <a:pt x="1197032" y="948134"/>
                    </a:lnTo>
                    <a:cubicBezTo>
                      <a:pt x="1292324" y="1091070"/>
                      <a:pt x="1178076" y="910223"/>
                      <a:pt x="1246909" y="1047887"/>
                    </a:cubicBezTo>
                    <a:cubicBezTo>
                      <a:pt x="1277868" y="1109804"/>
                      <a:pt x="1284075" y="1092486"/>
                      <a:pt x="1330036" y="1147639"/>
                    </a:cubicBezTo>
                    <a:cubicBezTo>
                      <a:pt x="1342828" y="1162989"/>
                      <a:pt x="1350495" y="1182166"/>
                      <a:pt x="1363287" y="1197516"/>
                    </a:cubicBezTo>
                    <a:cubicBezTo>
                      <a:pt x="1378339" y="1215578"/>
                      <a:pt x="1392610" y="1235974"/>
                      <a:pt x="1413163" y="1247392"/>
                    </a:cubicBezTo>
                    <a:cubicBezTo>
                      <a:pt x="1443802" y="1264414"/>
                      <a:pt x="1512916" y="1280643"/>
                      <a:pt x="1512916" y="1280643"/>
                    </a:cubicBezTo>
                    <a:cubicBezTo>
                      <a:pt x="1551709" y="1275101"/>
                      <a:pt x="1591760" y="1275277"/>
                      <a:pt x="1629294" y="1264017"/>
                    </a:cubicBezTo>
                    <a:cubicBezTo>
                      <a:pt x="1648433" y="1258275"/>
                      <a:pt x="1663821" y="1243559"/>
                      <a:pt x="1679171" y="1230767"/>
                    </a:cubicBezTo>
                    <a:cubicBezTo>
                      <a:pt x="1727172" y="1190766"/>
                      <a:pt x="1729605" y="1180053"/>
                      <a:pt x="1762298" y="1131014"/>
                    </a:cubicBezTo>
                    <a:cubicBezTo>
                      <a:pt x="1783507" y="1067388"/>
                      <a:pt x="1799610" y="1027581"/>
                      <a:pt x="1812174" y="964759"/>
                    </a:cubicBezTo>
                    <a:cubicBezTo>
                      <a:pt x="1818785" y="931704"/>
                      <a:pt x="1821487" y="897914"/>
                      <a:pt x="1828800" y="865007"/>
                    </a:cubicBezTo>
                    <a:cubicBezTo>
                      <a:pt x="1832602" y="847899"/>
                      <a:pt x="1833033" y="827522"/>
                      <a:pt x="1845425" y="815130"/>
                    </a:cubicBezTo>
                    <a:cubicBezTo>
                      <a:pt x="1857817" y="802738"/>
                      <a:pt x="1878676" y="804047"/>
                      <a:pt x="1895302" y="798505"/>
                    </a:cubicBezTo>
                    <a:cubicBezTo>
                      <a:pt x="1955489" y="758380"/>
                      <a:pt x="1936242" y="747382"/>
                      <a:pt x="1961803" y="798505"/>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 name="Group 13"/>
            <p:cNvGrpSpPr/>
            <p:nvPr/>
          </p:nvGrpSpPr>
          <p:grpSpPr>
            <a:xfrm>
              <a:off x="7848600" y="1219200"/>
              <a:ext cx="762000" cy="1447800"/>
              <a:chOff x="7696200" y="1828800"/>
              <a:chExt cx="1295400" cy="2971800"/>
            </a:xfrm>
          </p:grpSpPr>
          <p:sp>
            <p:nvSpPr>
              <p:cNvPr id="37" name="Rounded Rectangle 36"/>
              <p:cNvSpPr/>
              <p:nvPr/>
            </p:nvSpPr>
            <p:spPr>
              <a:xfrm>
                <a:off x="7696200" y="1828800"/>
                <a:ext cx="1295400" cy="29718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8213124" y="2154195"/>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rot="15946338">
                <a:off x="7821217" y="2566329"/>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rot="5400000">
                <a:off x="8572500" y="2552700"/>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rot="10800000">
                <a:off x="8229600" y="2971800"/>
                <a:ext cx="304800" cy="3810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7772400" y="1905000"/>
                <a:ext cx="381000" cy="381000"/>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7848600" y="3581400"/>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8382000" y="3581400"/>
                <a:ext cx="381000" cy="381000"/>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14"/>
            <p:cNvGrpSpPr/>
            <p:nvPr/>
          </p:nvGrpSpPr>
          <p:grpSpPr>
            <a:xfrm rot="5400000">
              <a:off x="4503489" y="1592511"/>
              <a:ext cx="413428" cy="1800406"/>
              <a:chOff x="1447800" y="236914"/>
              <a:chExt cx="609600" cy="4601092"/>
            </a:xfrm>
          </p:grpSpPr>
          <p:sp>
            <p:nvSpPr>
              <p:cNvPr id="29" name="Rounded Rectangle 28"/>
              <p:cNvSpPr/>
              <p:nvPr/>
            </p:nvSpPr>
            <p:spPr>
              <a:xfrm rot="5400000">
                <a:off x="547947" y="1695106"/>
                <a:ext cx="2373284" cy="321425"/>
              </a:xfrm>
              <a:prstGeom prst="roundRect">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0800000">
                <a:off x="1447800" y="2971800"/>
                <a:ext cx="609600" cy="533400"/>
              </a:xfrm>
              <a:prstGeom prst="trapezoid">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400000">
                <a:off x="1048096" y="3828703"/>
                <a:ext cx="1409007" cy="609600"/>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1474123" y="236914"/>
                <a:ext cx="487681" cy="494606"/>
              </a:xfrm>
              <a:prstGeom prst="trapezoid">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566949" y="592974"/>
                <a:ext cx="304800" cy="228600"/>
              </a:xfrm>
              <a:prstGeom prst="ellipse">
                <a:avLst/>
              </a:prstGeom>
              <a:solidFill>
                <a:schemeClr val="bg1">
                  <a:lumMod val="7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5400000">
                <a:off x="1014153" y="4098175"/>
                <a:ext cx="1143000" cy="98367"/>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5400000">
                <a:off x="1166552" y="4100948"/>
                <a:ext cx="1143000" cy="98367"/>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5400000">
                <a:off x="1359131" y="4092634"/>
                <a:ext cx="1143000" cy="98367"/>
              </a:xfrm>
              <a:prstGeom prst="round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2"/>
            <p:cNvGrpSpPr/>
            <p:nvPr/>
          </p:nvGrpSpPr>
          <p:grpSpPr>
            <a:xfrm>
              <a:off x="6172200" y="2057400"/>
              <a:ext cx="1524000" cy="1447800"/>
              <a:chOff x="2057400" y="2286000"/>
              <a:chExt cx="2743200" cy="2514600"/>
            </a:xfrm>
          </p:grpSpPr>
          <p:sp>
            <p:nvSpPr>
              <p:cNvPr id="22" name="Rectangle 21"/>
              <p:cNvSpPr/>
              <p:nvPr/>
            </p:nvSpPr>
            <p:spPr>
              <a:xfrm rot="1440240" flipH="1">
                <a:off x="3243083" y="2999199"/>
                <a:ext cx="108765" cy="16401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rot="20159760">
                <a:off x="2833575" y="2941201"/>
                <a:ext cx="118894" cy="121885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hord 23"/>
              <p:cNvSpPr/>
              <p:nvPr/>
            </p:nvSpPr>
            <p:spPr>
              <a:xfrm rot="8640705">
                <a:off x="2057400" y="2286000"/>
                <a:ext cx="2743200" cy="2514600"/>
              </a:xfrm>
              <a:prstGeom prst="chord">
                <a:avLst>
                  <a:gd name="adj1" fmla="val 2769619"/>
                  <a:gd name="adj2" fmla="val 1246792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0"/>
              <p:cNvGrpSpPr/>
              <p:nvPr/>
            </p:nvGrpSpPr>
            <p:grpSpPr>
              <a:xfrm>
                <a:off x="2895600" y="2438400"/>
                <a:ext cx="1295400" cy="838200"/>
                <a:chOff x="5105400" y="2514600"/>
                <a:chExt cx="2151888" cy="1682496"/>
              </a:xfrm>
            </p:grpSpPr>
            <p:sp>
              <p:nvSpPr>
                <p:cNvPr id="26" name="Chevron 25"/>
                <p:cNvSpPr/>
                <p:nvPr/>
              </p:nvSpPr>
              <p:spPr>
                <a:xfrm>
                  <a:off x="5105400" y="2514600"/>
                  <a:ext cx="1219200" cy="1676400"/>
                </a:xfrm>
                <a:prstGeom prst="chevron">
                  <a:avLst>
                    <a:gd name="adj" fmla="val 72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hevron 26"/>
                <p:cNvSpPr/>
                <p:nvPr/>
              </p:nvSpPr>
              <p:spPr>
                <a:xfrm>
                  <a:off x="5562600" y="2514600"/>
                  <a:ext cx="1219200" cy="1676400"/>
                </a:xfrm>
                <a:prstGeom prst="chevron">
                  <a:avLst>
                    <a:gd name="adj" fmla="val 72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hevron 27"/>
                <p:cNvSpPr/>
                <p:nvPr/>
              </p:nvSpPr>
              <p:spPr>
                <a:xfrm>
                  <a:off x="6038088" y="2520696"/>
                  <a:ext cx="1219200" cy="1676400"/>
                </a:xfrm>
                <a:prstGeom prst="chevron">
                  <a:avLst>
                    <a:gd name="adj" fmla="val 72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4" name="Group 40"/>
            <p:cNvGrpSpPr/>
            <p:nvPr/>
          </p:nvGrpSpPr>
          <p:grpSpPr>
            <a:xfrm>
              <a:off x="2743200" y="1752600"/>
              <a:ext cx="914400" cy="882869"/>
              <a:chOff x="3657600" y="2667000"/>
              <a:chExt cx="2209800" cy="2133600"/>
            </a:xfrm>
          </p:grpSpPr>
          <p:sp>
            <p:nvSpPr>
              <p:cNvPr id="16" name="Rounded Rectangle 15"/>
              <p:cNvSpPr/>
              <p:nvPr/>
            </p:nvSpPr>
            <p:spPr>
              <a:xfrm rot="5400000">
                <a:off x="4106635" y="3970565"/>
                <a:ext cx="1104900" cy="326571"/>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657600" y="2667000"/>
                <a:ext cx="2209800" cy="1371600"/>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5400000">
                <a:off x="4182835" y="3894365"/>
                <a:ext cx="1104900" cy="326571"/>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733800" y="2743200"/>
                <a:ext cx="2133600" cy="1295400"/>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038600" y="4419600"/>
                <a:ext cx="1447800" cy="3810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114800" y="4419600"/>
                <a:ext cx="1371600" cy="304800"/>
              </a:xfrm>
              <a:prstGeom prst="ellipse">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1371600"/>
            <a:ext cx="9753600" cy="3477875"/>
          </a:xfrm>
          <a:prstGeom prst="rect">
            <a:avLst/>
          </a:prstGeom>
          <a:noFill/>
        </p:spPr>
        <p:txBody>
          <a:bodyPr wrap="square" rtlCol="0">
            <a:spAutoFit/>
          </a:bodyPr>
          <a:lstStyle/>
          <a:p>
            <a:pPr algn="ctr"/>
            <a:r>
              <a:rPr lang="en-US" sz="4400" dirty="0">
                <a:solidFill>
                  <a:schemeClr val="bg1"/>
                </a:solidFill>
                <a:latin typeface="Eurostile" pitchFamily="34" charset="0"/>
              </a:rPr>
              <a:t>We are either growing spiritually or we are losing ground</a:t>
            </a:r>
          </a:p>
          <a:p>
            <a:pPr algn="ctr"/>
            <a:endParaRPr lang="en-US" sz="4400" dirty="0">
              <a:solidFill>
                <a:schemeClr val="bg1"/>
              </a:solidFill>
              <a:latin typeface="Eurostile" pitchFamily="34" charset="0"/>
            </a:endParaRPr>
          </a:p>
          <a:p>
            <a:pPr algn="ctr"/>
            <a:r>
              <a:rPr lang="en-US" sz="4400" dirty="0">
                <a:solidFill>
                  <a:schemeClr val="bg1"/>
                </a:solidFill>
                <a:latin typeface="Eurostile" pitchFamily="34" charset="0"/>
              </a:rPr>
              <a:t>We either feed the spirit or it withers and dies.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1371600"/>
            <a:ext cx="9753600" cy="1446550"/>
          </a:xfrm>
          <a:prstGeom prst="rect">
            <a:avLst/>
          </a:prstGeom>
          <a:noFill/>
        </p:spPr>
        <p:txBody>
          <a:bodyPr wrap="square" rtlCol="0">
            <a:spAutoFit/>
          </a:bodyPr>
          <a:lstStyle/>
          <a:p>
            <a:pPr algn="ctr"/>
            <a:r>
              <a:rPr lang="en-US" sz="4400" dirty="0">
                <a:solidFill>
                  <a:schemeClr val="bg1"/>
                </a:solidFill>
                <a:latin typeface="Eurostile" pitchFamily="34" charset="0"/>
              </a:rPr>
              <a:t>Of what value has the Sabbath day been to us if we have not grown spiritually?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7109639"/>
          </a:xfrm>
          <a:prstGeom prst="rect">
            <a:avLst/>
          </a:prstGeom>
          <a:noFill/>
        </p:spPr>
        <p:txBody>
          <a:bodyPr wrap="square" rtlCol="0">
            <a:spAutoFit/>
          </a:bodyPr>
          <a:lstStyle/>
          <a:p>
            <a:pPr algn="ctr"/>
            <a:r>
              <a:rPr lang="en-US" sz="3200" dirty="0">
                <a:solidFill>
                  <a:schemeClr val="bg1"/>
                </a:solidFill>
                <a:latin typeface="Eurostile" pitchFamily="34" charset="0"/>
              </a:rPr>
              <a:t>Excuses not to go to the movies:</a:t>
            </a:r>
          </a:p>
          <a:p>
            <a:pPr algn="ctr"/>
            <a:endParaRPr lang="en-US" sz="2000" dirty="0">
              <a:solidFill>
                <a:schemeClr val="bg1"/>
              </a:solidFill>
              <a:latin typeface="Eurostile" pitchFamily="34" charset="0"/>
            </a:endParaRPr>
          </a:p>
          <a:p>
            <a:r>
              <a:rPr lang="en-US" sz="2000" dirty="0">
                <a:solidFill>
                  <a:schemeClr val="bg1"/>
                </a:solidFill>
                <a:latin typeface="Eurostile" pitchFamily="34" charset="0"/>
              </a:rPr>
              <a:t>The manager of the theater never invites me</a:t>
            </a:r>
          </a:p>
          <a:p>
            <a:endParaRPr lang="en-US" sz="2000" dirty="0">
              <a:solidFill>
                <a:schemeClr val="bg1"/>
              </a:solidFill>
              <a:latin typeface="Eurostile" pitchFamily="34" charset="0"/>
            </a:endParaRPr>
          </a:p>
          <a:p>
            <a:r>
              <a:rPr lang="en-US" sz="2000" dirty="0">
                <a:solidFill>
                  <a:schemeClr val="bg1"/>
                </a:solidFill>
                <a:latin typeface="Eurostile" pitchFamily="34" charset="0"/>
              </a:rPr>
              <a:t>I did go a few times, but no one spoke to me.</a:t>
            </a:r>
          </a:p>
          <a:p>
            <a:endParaRPr lang="en-US" sz="2000" dirty="0">
              <a:solidFill>
                <a:schemeClr val="bg1"/>
              </a:solidFill>
              <a:latin typeface="Eurostile" pitchFamily="34" charset="0"/>
            </a:endParaRPr>
          </a:p>
          <a:p>
            <a:r>
              <a:rPr lang="en-US" sz="2000" dirty="0">
                <a:solidFill>
                  <a:schemeClr val="bg1"/>
                </a:solidFill>
                <a:latin typeface="Eurostile" pitchFamily="34" charset="0"/>
              </a:rPr>
              <a:t>Every  time I go to the movies they ask for money.</a:t>
            </a:r>
          </a:p>
          <a:p>
            <a:endParaRPr lang="en-US" sz="2000" dirty="0">
              <a:solidFill>
                <a:schemeClr val="bg1"/>
              </a:solidFill>
              <a:latin typeface="Eurostile" pitchFamily="34" charset="0"/>
            </a:endParaRPr>
          </a:p>
          <a:p>
            <a:r>
              <a:rPr lang="en-US" sz="2000" dirty="0">
                <a:solidFill>
                  <a:schemeClr val="bg1"/>
                </a:solidFill>
                <a:latin typeface="Eurostile" pitchFamily="34" charset="0"/>
              </a:rPr>
              <a:t>Some of the people who go to movies are obnoxious and rude.</a:t>
            </a:r>
          </a:p>
          <a:p>
            <a:endParaRPr lang="en-US" sz="2000" dirty="0">
              <a:solidFill>
                <a:schemeClr val="bg1"/>
              </a:solidFill>
              <a:latin typeface="Eurostile" pitchFamily="34" charset="0"/>
            </a:endParaRPr>
          </a:p>
          <a:p>
            <a:r>
              <a:rPr lang="en-US" sz="2000" dirty="0">
                <a:solidFill>
                  <a:schemeClr val="bg1"/>
                </a:solidFill>
                <a:latin typeface="Eurostile" pitchFamily="34" charset="0"/>
              </a:rPr>
              <a:t>I went so often as a child I’ve decided I have had all the entertainment I need.</a:t>
            </a:r>
          </a:p>
          <a:p>
            <a:endParaRPr lang="en-US" sz="2000" dirty="0">
              <a:solidFill>
                <a:schemeClr val="bg1"/>
              </a:solidFill>
              <a:latin typeface="Eurostile" pitchFamily="34" charset="0"/>
            </a:endParaRPr>
          </a:p>
          <a:p>
            <a:r>
              <a:rPr lang="en-US" sz="2000" dirty="0">
                <a:solidFill>
                  <a:schemeClr val="bg1"/>
                </a:solidFill>
                <a:latin typeface="Eurostile" pitchFamily="34" charset="0"/>
              </a:rPr>
              <a:t>It is too long, I can’t sit for an hour and a half.</a:t>
            </a:r>
          </a:p>
          <a:p>
            <a:endParaRPr lang="en-US" sz="2000" dirty="0">
              <a:solidFill>
                <a:schemeClr val="bg1"/>
              </a:solidFill>
              <a:latin typeface="Eurostile" pitchFamily="34" charset="0"/>
            </a:endParaRPr>
          </a:p>
          <a:p>
            <a:r>
              <a:rPr lang="en-US" sz="2000" dirty="0">
                <a:solidFill>
                  <a:schemeClr val="bg1"/>
                </a:solidFill>
                <a:latin typeface="Eurostile" pitchFamily="34" charset="0"/>
              </a:rPr>
              <a:t>I don’t always like the movies shown.</a:t>
            </a:r>
          </a:p>
          <a:p>
            <a:endParaRPr lang="en-US" sz="2000" dirty="0">
              <a:solidFill>
                <a:schemeClr val="bg1"/>
              </a:solidFill>
              <a:latin typeface="Eurostile" pitchFamily="34" charset="0"/>
            </a:endParaRPr>
          </a:p>
          <a:p>
            <a:r>
              <a:rPr lang="en-US" sz="2000" dirty="0">
                <a:solidFill>
                  <a:schemeClr val="bg1"/>
                </a:solidFill>
                <a:latin typeface="Eurostile" pitchFamily="34" charset="0"/>
              </a:rPr>
              <a:t>The music in the movies is boring.</a:t>
            </a:r>
          </a:p>
          <a:p>
            <a:endParaRPr lang="en-US" sz="2000" dirty="0">
              <a:solidFill>
                <a:schemeClr val="bg1"/>
              </a:solidFill>
              <a:latin typeface="Eurostile" pitchFamily="34" charset="0"/>
            </a:endParaRPr>
          </a:p>
          <a:p>
            <a:r>
              <a:rPr lang="en-US" sz="2000" dirty="0">
                <a:solidFill>
                  <a:schemeClr val="bg1"/>
                </a:solidFill>
                <a:latin typeface="Eurostile" pitchFamily="34" charset="0"/>
              </a:rPr>
              <a:t>The shows are always held at the wrong time and I have other things to do.</a:t>
            </a:r>
          </a:p>
          <a:p>
            <a:endParaRPr lang="en-US" sz="3200" dirty="0">
              <a:solidFill>
                <a:schemeClr val="bg1"/>
              </a:solidFill>
              <a:latin typeface="Eurostile" pitchFamily="34" charset="0"/>
            </a:endParaRPr>
          </a:p>
          <a:p>
            <a:r>
              <a:rPr lang="en-US" sz="3200" dirty="0">
                <a:solidFill>
                  <a:schemeClr val="bg1"/>
                </a:solidFill>
                <a:latin typeface="Eurostile" pitchFamily="34" charset="0"/>
              </a:rPr>
              <a:t> </a:t>
            </a:r>
          </a:p>
        </p:txBody>
      </p:sp>
      <p:sp>
        <p:nvSpPr>
          <p:cNvPr id="6" name="TextBox 5"/>
          <p:cNvSpPr txBox="1"/>
          <p:nvPr/>
        </p:nvSpPr>
        <p:spPr>
          <a:xfrm>
            <a:off x="4165600" y="6150114"/>
            <a:ext cx="3556000" cy="707886"/>
          </a:xfrm>
          <a:prstGeom prst="rect">
            <a:avLst/>
          </a:prstGeom>
          <a:noFill/>
        </p:spPr>
        <p:txBody>
          <a:bodyPr wrap="square" rtlCol="0">
            <a:spAutoFit/>
          </a:bodyPr>
          <a:lstStyle/>
          <a:p>
            <a:pPr algn="ctr"/>
            <a:r>
              <a:rPr lang="en-US" sz="4000" dirty="0">
                <a:solidFill>
                  <a:schemeClr val="bg1"/>
                </a:solidFill>
              </a:rPr>
              <a:t>Now…</a:t>
            </a:r>
          </a:p>
        </p:txBody>
      </p:sp>
      <p:grpSp>
        <p:nvGrpSpPr>
          <p:cNvPr id="2" name="Group 6"/>
          <p:cNvGrpSpPr/>
          <p:nvPr/>
        </p:nvGrpSpPr>
        <p:grpSpPr>
          <a:xfrm>
            <a:off x="7620000" y="685800"/>
            <a:ext cx="2946400" cy="1676400"/>
            <a:chOff x="1066800" y="990600"/>
            <a:chExt cx="5486400" cy="4114800"/>
          </a:xfrm>
        </p:grpSpPr>
        <p:sp>
          <p:nvSpPr>
            <p:cNvPr id="8" name="Rounded Rectangle 7"/>
            <p:cNvSpPr/>
            <p:nvPr/>
          </p:nvSpPr>
          <p:spPr>
            <a:xfrm>
              <a:off x="1447800" y="1143000"/>
              <a:ext cx="4572000" cy="2590800"/>
            </a:xfrm>
            <a:prstGeom prst="roundRect">
              <a:avLst/>
            </a:prstGeom>
            <a:solidFill>
              <a:schemeClr val="accent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981200" y="1828800"/>
              <a:ext cx="3581400" cy="1841500"/>
            </a:xfrm>
            <a:prstGeom prst="roundRect">
              <a:avLst/>
            </a:prstGeom>
            <a:solidFill>
              <a:schemeClr val="bg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7"/>
            <p:cNvGrpSpPr/>
            <p:nvPr/>
          </p:nvGrpSpPr>
          <p:grpSpPr>
            <a:xfrm>
              <a:off x="1066800" y="1143000"/>
              <a:ext cx="685800" cy="2667000"/>
              <a:chOff x="1066800" y="1143000"/>
              <a:chExt cx="685800" cy="2667000"/>
            </a:xfrm>
          </p:grpSpPr>
          <p:sp>
            <p:nvSpPr>
              <p:cNvPr id="54" name="Rounded Rectangle 24"/>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25"/>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26"/>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28"/>
            <p:cNvGrpSpPr/>
            <p:nvPr/>
          </p:nvGrpSpPr>
          <p:grpSpPr>
            <a:xfrm>
              <a:off x="5867400" y="1219200"/>
              <a:ext cx="685800" cy="2667000"/>
              <a:chOff x="1066800" y="1143000"/>
              <a:chExt cx="685800" cy="2667000"/>
            </a:xfrm>
          </p:grpSpPr>
          <p:sp>
            <p:nvSpPr>
              <p:cNvPr id="51" name="Rounded Rectangle 50"/>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Flowchart: Delay 11"/>
            <p:cNvSpPr/>
            <p:nvPr/>
          </p:nvSpPr>
          <p:spPr>
            <a:xfrm rot="16200000">
              <a:off x="1562100" y="3238500"/>
              <a:ext cx="1295400" cy="1219200"/>
            </a:xfrm>
            <a:prstGeom prst="flowChartDelay">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rot="16200000">
              <a:off x="2781300" y="3238500"/>
              <a:ext cx="1295400" cy="1219200"/>
            </a:xfrm>
            <a:prstGeom prst="flowChartDelay">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Delay 13"/>
            <p:cNvSpPr/>
            <p:nvPr/>
          </p:nvSpPr>
          <p:spPr>
            <a:xfrm rot="16200000">
              <a:off x="4000500" y="3238500"/>
              <a:ext cx="1295400" cy="1219200"/>
            </a:xfrm>
            <a:prstGeom prst="flowChartDelay">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Delay 14"/>
            <p:cNvSpPr/>
            <p:nvPr/>
          </p:nvSpPr>
          <p:spPr>
            <a:xfrm rot="16200000">
              <a:off x="1143000" y="3733800"/>
              <a:ext cx="1524000" cy="1219200"/>
            </a:xfrm>
            <a:prstGeom prst="flowChartDelay">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16200000">
              <a:off x="2362200" y="3733800"/>
              <a:ext cx="1524000" cy="1219200"/>
            </a:xfrm>
            <a:prstGeom prst="flowChartDelay">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Delay 16"/>
            <p:cNvSpPr/>
            <p:nvPr/>
          </p:nvSpPr>
          <p:spPr>
            <a:xfrm rot="16200000">
              <a:off x="3581400" y="3733800"/>
              <a:ext cx="1524000" cy="1219200"/>
            </a:xfrm>
            <a:prstGeom prst="flowChartDelay">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elay 17"/>
            <p:cNvSpPr/>
            <p:nvPr/>
          </p:nvSpPr>
          <p:spPr>
            <a:xfrm rot="16200000">
              <a:off x="4800600" y="3733800"/>
              <a:ext cx="1524000" cy="1219200"/>
            </a:xfrm>
            <a:prstGeom prst="flowChartDelay">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2"/>
            <p:cNvGrpSpPr/>
            <p:nvPr/>
          </p:nvGrpSpPr>
          <p:grpSpPr>
            <a:xfrm>
              <a:off x="1066800" y="990600"/>
              <a:ext cx="685800" cy="685800"/>
              <a:chOff x="1066800" y="1143000"/>
              <a:chExt cx="685800" cy="2667000"/>
            </a:xfrm>
          </p:grpSpPr>
          <p:sp>
            <p:nvSpPr>
              <p:cNvPr id="48" name="Rounded Rectangle 47"/>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36"/>
            <p:cNvGrpSpPr/>
            <p:nvPr/>
          </p:nvGrpSpPr>
          <p:grpSpPr>
            <a:xfrm>
              <a:off x="1752600" y="990600"/>
              <a:ext cx="685800" cy="685800"/>
              <a:chOff x="1066800" y="1143000"/>
              <a:chExt cx="685800" cy="2667000"/>
            </a:xfrm>
          </p:grpSpPr>
          <p:sp>
            <p:nvSpPr>
              <p:cNvPr id="45" name="Rounded Rectangle 44"/>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0"/>
            <p:cNvGrpSpPr/>
            <p:nvPr/>
          </p:nvGrpSpPr>
          <p:grpSpPr>
            <a:xfrm>
              <a:off x="2438400" y="990600"/>
              <a:ext cx="685800" cy="685800"/>
              <a:chOff x="1066800" y="1143000"/>
              <a:chExt cx="685800" cy="2667000"/>
            </a:xfrm>
          </p:grpSpPr>
          <p:sp>
            <p:nvSpPr>
              <p:cNvPr id="42" name="Rounded Rectangle 41"/>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44"/>
            <p:cNvGrpSpPr/>
            <p:nvPr/>
          </p:nvGrpSpPr>
          <p:grpSpPr>
            <a:xfrm>
              <a:off x="3124200" y="990600"/>
              <a:ext cx="685800" cy="685800"/>
              <a:chOff x="1066800" y="1143000"/>
              <a:chExt cx="685800" cy="2667000"/>
            </a:xfrm>
          </p:grpSpPr>
          <p:sp>
            <p:nvSpPr>
              <p:cNvPr id="39" name="Rounded Rectangle 38"/>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48"/>
            <p:cNvGrpSpPr/>
            <p:nvPr/>
          </p:nvGrpSpPr>
          <p:grpSpPr>
            <a:xfrm>
              <a:off x="3810000" y="990600"/>
              <a:ext cx="685800" cy="685800"/>
              <a:chOff x="1066800" y="1143000"/>
              <a:chExt cx="685800" cy="2667000"/>
            </a:xfrm>
          </p:grpSpPr>
          <p:sp>
            <p:nvSpPr>
              <p:cNvPr id="36" name="Rounded Rectangle 35"/>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52"/>
            <p:cNvGrpSpPr/>
            <p:nvPr/>
          </p:nvGrpSpPr>
          <p:grpSpPr>
            <a:xfrm>
              <a:off x="4495800" y="990600"/>
              <a:ext cx="685800" cy="685800"/>
              <a:chOff x="1066800" y="1143000"/>
              <a:chExt cx="685800" cy="2667000"/>
            </a:xfrm>
          </p:grpSpPr>
          <p:sp>
            <p:nvSpPr>
              <p:cNvPr id="33" name="Rounded Rectangle 32"/>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56"/>
            <p:cNvGrpSpPr/>
            <p:nvPr/>
          </p:nvGrpSpPr>
          <p:grpSpPr>
            <a:xfrm>
              <a:off x="5181600" y="990600"/>
              <a:ext cx="685800" cy="685800"/>
              <a:chOff x="1066800" y="1143000"/>
              <a:chExt cx="685800" cy="2667000"/>
            </a:xfrm>
          </p:grpSpPr>
          <p:sp>
            <p:nvSpPr>
              <p:cNvPr id="30" name="Rounded Rectangle 29"/>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60"/>
            <p:cNvGrpSpPr/>
            <p:nvPr/>
          </p:nvGrpSpPr>
          <p:grpSpPr>
            <a:xfrm>
              <a:off x="5867400" y="990600"/>
              <a:ext cx="685800" cy="685800"/>
              <a:chOff x="1066800" y="1143000"/>
              <a:chExt cx="685800" cy="2667000"/>
            </a:xfrm>
          </p:grpSpPr>
          <p:sp>
            <p:nvSpPr>
              <p:cNvPr id="27" name="Rounded Rectangle 26"/>
              <p:cNvSpPr/>
              <p:nvPr/>
            </p:nvSpPr>
            <p:spPr>
              <a:xfrm>
                <a:off x="10668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2954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0" y="1143000"/>
                <a:ext cx="228600" cy="2667000"/>
              </a:xfrm>
              <a:prstGeom prst="roundRect">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p:cTn id="43"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44"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45"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6617196"/>
          </a:xfrm>
          <a:prstGeom prst="rect">
            <a:avLst/>
          </a:prstGeom>
          <a:noFill/>
        </p:spPr>
        <p:txBody>
          <a:bodyPr wrap="square" rtlCol="0">
            <a:spAutoFit/>
          </a:bodyPr>
          <a:lstStyle/>
          <a:p>
            <a:pPr algn="ctr"/>
            <a:r>
              <a:rPr lang="en-US" sz="3200" dirty="0">
                <a:solidFill>
                  <a:schemeClr val="bg1"/>
                </a:solidFill>
                <a:latin typeface="Eurostile" pitchFamily="34" charset="0"/>
              </a:rPr>
              <a:t>Excuses not to go to church:</a:t>
            </a:r>
          </a:p>
          <a:p>
            <a:pPr algn="ctr"/>
            <a:endParaRPr lang="en-US" sz="2000" dirty="0">
              <a:solidFill>
                <a:schemeClr val="bg1"/>
              </a:solidFill>
              <a:latin typeface="Eurostile" pitchFamily="34" charset="0"/>
            </a:endParaRPr>
          </a:p>
          <a:p>
            <a:r>
              <a:rPr lang="en-US" sz="2000" dirty="0">
                <a:solidFill>
                  <a:schemeClr val="bg1"/>
                </a:solidFill>
                <a:latin typeface="Eurostile" pitchFamily="34" charset="0"/>
              </a:rPr>
              <a:t>The bishop never invites me. </a:t>
            </a:r>
          </a:p>
          <a:p>
            <a:endParaRPr lang="en-US" sz="2000" dirty="0">
              <a:solidFill>
                <a:schemeClr val="bg1"/>
              </a:solidFill>
              <a:latin typeface="Eurostile" pitchFamily="34" charset="0"/>
            </a:endParaRPr>
          </a:p>
          <a:p>
            <a:r>
              <a:rPr lang="en-US" sz="2000" dirty="0">
                <a:solidFill>
                  <a:schemeClr val="bg1"/>
                </a:solidFill>
                <a:latin typeface="Eurostile" pitchFamily="34" charset="0"/>
              </a:rPr>
              <a:t>I did go a few times, but no one spoke to me.</a:t>
            </a:r>
          </a:p>
          <a:p>
            <a:endParaRPr lang="en-US" sz="2000" dirty="0">
              <a:solidFill>
                <a:schemeClr val="bg1"/>
              </a:solidFill>
              <a:latin typeface="Eurostile" pitchFamily="34" charset="0"/>
            </a:endParaRPr>
          </a:p>
          <a:p>
            <a:r>
              <a:rPr lang="en-US" sz="2000" dirty="0">
                <a:solidFill>
                  <a:schemeClr val="bg1"/>
                </a:solidFill>
                <a:latin typeface="Eurostile" pitchFamily="34" charset="0"/>
              </a:rPr>
              <a:t>Every  time I go to church they ask for money.</a:t>
            </a:r>
          </a:p>
          <a:p>
            <a:endParaRPr lang="en-US" sz="2000" dirty="0">
              <a:solidFill>
                <a:schemeClr val="bg1"/>
              </a:solidFill>
              <a:latin typeface="Eurostile" pitchFamily="34" charset="0"/>
            </a:endParaRPr>
          </a:p>
          <a:p>
            <a:r>
              <a:rPr lang="en-US" sz="2000" dirty="0">
                <a:solidFill>
                  <a:schemeClr val="bg1"/>
                </a:solidFill>
                <a:latin typeface="Eurostile" pitchFamily="34" charset="0"/>
              </a:rPr>
              <a:t>Not everyone who goes church live up to the high standards of the church.</a:t>
            </a:r>
          </a:p>
          <a:p>
            <a:endParaRPr lang="en-US" sz="2000" dirty="0">
              <a:solidFill>
                <a:schemeClr val="bg1"/>
              </a:solidFill>
              <a:latin typeface="Eurostile" pitchFamily="34" charset="0"/>
            </a:endParaRPr>
          </a:p>
          <a:p>
            <a:r>
              <a:rPr lang="en-US" sz="2000" dirty="0">
                <a:solidFill>
                  <a:schemeClr val="bg1"/>
                </a:solidFill>
                <a:latin typeface="Eurostile" pitchFamily="34" charset="0"/>
              </a:rPr>
              <a:t>I went so often as a child I’ve decided I have had all lessons I need.</a:t>
            </a:r>
          </a:p>
          <a:p>
            <a:endParaRPr lang="en-US" sz="2000" dirty="0">
              <a:solidFill>
                <a:schemeClr val="bg1"/>
              </a:solidFill>
              <a:latin typeface="Eurostile" pitchFamily="34" charset="0"/>
            </a:endParaRPr>
          </a:p>
          <a:p>
            <a:r>
              <a:rPr lang="en-US" sz="2000" dirty="0">
                <a:solidFill>
                  <a:schemeClr val="bg1"/>
                </a:solidFill>
                <a:latin typeface="Eurostile" pitchFamily="34" charset="0"/>
              </a:rPr>
              <a:t>It is too long, I can’t sit for an hour and a half</a:t>
            </a:r>
          </a:p>
          <a:p>
            <a:endParaRPr lang="en-US" sz="2000" dirty="0">
              <a:solidFill>
                <a:schemeClr val="bg1"/>
              </a:solidFill>
              <a:latin typeface="Eurostile" pitchFamily="34" charset="0"/>
            </a:endParaRPr>
          </a:p>
          <a:p>
            <a:r>
              <a:rPr lang="en-US" sz="2000" dirty="0">
                <a:solidFill>
                  <a:schemeClr val="bg1"/>
                </a:solidFill>
                <a:latin typeface="Eurostile" pitchFamily="34" charset="0"/>
              </a:rPr>
              <a:t>I don’t always like what I hear and see there.</a:t>
            </a:r>
          </a:p>
          <a:p>
            <a:endParaRPr lang="en-US" sz="2000" dirty="0">
              <a:solidFill>
                <a:schemeClr val="bg1"/>
              </a:solidFill>
              <a:latin typeface="Eurostile" pitchFamily="34" charset="0"/>
            </a:endParaRPr>
          </a:p>
          <a:p>
            <a:r>
              <a:rPr lang="en-US" sz="2000" dirty="0">
                <a:solidFill>
                  <a:schemeClr val="bg1"/>
                </a:solidFill>
                <a:latin typeface="Eurostile" pitchFamily="34" charset="0"/>
              </a:rPr>
              <a:t>I don’t like some of the hymns.</a:t>
            </a:r>
          </a:p>
          <a:p>
            <a:endParaRPr lang="en-US" sz="2000" dirty="0">
              <a:solidFill>
                <a:schemeClr val="bg1"/>
              </a:solidFill>
              <a:latin typeface="Eurostile" pitchFamily="34" charset="0"/>
            </a:endParaRPr>
          </a:p>
          <a:p>
            <a:r>
              <a:rPr lang="en-US" sz="2000" dirty="0">
                <a:solidFill>
                  <a:schemeClr val="bg1"/>
                </a:solidFill>
                <a:latin typeface="Eurostile" pitchFamily="34" charset="0"/>
              </a:rPr>
              <a:t>Church is always held at the wrong time and I have other things to do.</a:t>
            </a:r>
            <a:endParaRPr lang="en-US" sz="3200" dirty="0">
              <a:solidFill>
                <a:schemeClr val="bg1"/>
              </a:solidFill>
              <a:latin typeface="Eurostile" pitchFamily="34" charset="0"/>
            </a:endParaRPr>
          </a:p>
          <a:p>
            <a:r>
              <a:rPr lang="en-US" sz="3200" dirty="0">
                <a:solidFill>
                  <a:schemeClr val="bg1"/>
                </a:solidFill>
                <a:latin typeface="Eurostile" pitchFamily="34" charset="0"/>
              </a:rPr>
              <a:t> </a:t>
            </a:r>
          </a:p>
        </p:txBody>
      </p:sp>
      <p:grpSp>
        <p:nvGrpSpPr>
          <p:cNvPr id="2" name="Group 5"/>
          <p:cNvGrpSpPr/>
          <p:nvPr/>
        </p:nvGrpSpPr>
        <p:grpSpPr>
          <a:xfrm>
            <a:off x="7924800" y="304800"/>
            <a:ext cx="3556000" cy="2438400"/>
            <a:chOff x="1524000" y="1295400"/>
            <a:chExt cx="5867400" cy="5195614"/>
          </a:xfrm>
        </p:grpSpPr>
        <p:sp>
          <p:nvSpPr>
            <p:cNvPr id="7" name="Rectangle 6"/>
            <p:cNvSpPr/>
            <p:nvPr/>
          </p:nvSpPr>
          <p:spPr>
            <a:xfrm rot="5400000">
              <a:off x="4110982" y="2081385"/>
              <a:ext cx="587951" cy="235180"/>
            </a:xfrm>
            <a:prstGeom prst="rect">
              <a:avLst/>
            </a:prstGeom>
            <a:solidFill>
              <a:srgbClr val="A36E2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37"/>
            <p:cNvGrpSpPr/>
            <p:nvPr/>
          </p:nvGrpSpPr>
          <p:grpSpPr>
            <a:xfrm>
              <a:off x="2229541" y="2375360"/>
              <a:ext cx="4179961" cy="1469876"/>
              <a:chOff x="1219200" y="838200"/>
              <a:chExt cx="6934200" cy="2438400"/>
            </a:xfrm>
          </p:grpSpPr>
          <p:sp>
            <p:nvSpPr>
              <p:cNvPr id="40" name="Rectangle 32"/>
              <p:cNvSpPr/>
              <p:nvPr/>
            </p:nvSpPr>
            <p:spPr>
              <a:xfrm>
                <a:off x="1219200" y="838200"/>
                <a:ext cx="6934200" cy="609600"/>
              </a:xfrm>
              <a:prstGeom prst="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3"/>
              <p:cNvSpPr/>
              <p:nvPr/>
            </p:nvSpPr>
            <p:spPr>
              <a:xfrm>
                <a:off x="1219200" y="990600"/>
                <a:ext cx="6934200" cy="2286000"/>
              </a:xfrm>
              <a:prstGeom prst="rect">
                <a:avLst/>
              </a:prstGeom>
              <a:solidFill>
                <a:srgbClr val="A36E2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6200000">
                <a:off x="1066800" y="1828800"/>
                <a:ext cx="1905000" cy="685800"/>
              </a:xfrm>
              <a:prstGeom prst="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6200000">
                <a:off x="3810000" y="76200"/>
                <a:ext cx="1905000" cy="4191000"/>
              </a:xfrm>
              <a:prstGeom prst="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rot="16200000">
                <a:off x="6477000" y="1828800"/>
                <a:ext cx="1905000" cy="685800"/>
              </a:xfrm>
              <a:prstGeom prst="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7"/>
            <p:cNvGrpSpPr/>
            <p:nvPr/>
          </p:nvGrpSpPr>
          <p:grpSpPr>
            <a:xfrm>
              <a:off x="1759180" y="3492466"/>
              <a:ext cx="5115169" cy="1999032"/>
              <a:chOff x="1219200" y="2286000"/>
              <a:chExt cx="6629400" cy="2590800"/>
            </a:xfrm>
          </p:grpSpPr>
          <p:sp>
            <p:nvSpPr>
              <p:cNvPr id="27" name="Rounded Rectangle 26"/>
              <p:cNvSpPr/>
              <p:nvPr/>
            </p:nvSpPr>
            <p:spPr>
              <a:xfrm>
                <a:off x="1219200" y="2819400"/>
                <a:ext cx="6629400" cy="1219200"/>
              </a:xfrm>
              <a:prstGeom prst="roundRect">
                <a:avLst>
                  <a:gd name="adj" fmla="val 1913"/>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219200" y="2286000"/>
                <a:ext cx="6629400" cy="5334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3"/>
              <p:cNvSpPr/>
              <p:nvPr/>
            </p:nvSpPr>
            <p:spPr>
              <a:xfrm rot="5400000">
                <a:off x="1257300" y="3314700"/>
                <a:ext cx="2438400" cy="5334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
              <p:cNvSpPr/>
              <p:nvPr/>
            </p:nvSpPr>
            <p:spPr>
              <a:xfrm rot="5400000">
                <a:off x="5524500" y="3390900"/>
                <a:ext cx="2438400" cy="5334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0"/>
              <p:cNvGrpSpPr/>
              <p:nvPr/>
            </p:nvGrpSpPr>
            <p:grpSpPr>
              <a:xfrm>
                <a:off x="3810000" y="2438400"/>
                <a:ext cx="684551" cy="1013085"/>
                <a:chOff x="1066800" y="377252"/>
                <a:chExt cx="1143000" cy="1299148"/>
              </a:xfrm>
            </p:grpSpPr>
            <p:sp>
              <p:nvSpPr>
                <p:cNvPr id="37" name="Rectangle 7"/>
                <p:cNvSpPr/>
                <p:nvPr/>
              </p:nvSpPr>
              <p:spPr>
                <a:xfrm>
                  <a:off x="1295400" y="381000"/>
                  <a:ext cx="914400" cy="1295400"/>
                </a:xfrm>
                <a:prstGeom prst="rect">
                  <a:avLst/>
                </a:prstGeom>
                <a:solidFill>
                  <a:srgbClr val="5B9B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8"/>
                <p:cNvSpPr/>
                <p:nvPr/>
              </p:nvSpPr>
              <p:spPr>
                <a:xfrm>
                  <a:off x="1176728" y="377252"/>
                  <a:ext cx="914400" cy="1295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p:cNvSpPr/>
                <p:nvPr/>
              </p:nvSpPr>
              <p:spPr>
                <a:xfrm>
                  <a:off x="1066800" y="381000"/>
                  <a:ext cx="914400" cy="1295400"/>
                </a:xfrm>
                <a:prstGeom prst="rect">
                  <a:avLst/>
                </a:prstGeom>
                <a:solidFill>
                  <a:srgbClr val="5B9B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1"/>
              <p:cNvGrpSpPr/>
              <p:nvPr/>
            </p:nvGrpSpPr>
            <p:grpSpPr>
              <a:xfrm>
                <a:off x="4800600" y="2438400"/>
                <a:ext cx="684551" cy="1013085"/>
                <a:chOff x="1066800" y="377252"/>
                <a:chExt cx="1143000" cy="1299148"/>
              </a:xfrm>
            </p:grpSpPr>
            <p:sp>
              <p:nvSpPr>
                <p:cNvPr id="34" name="Rectangle 33"/>
                <p:cNvSpPr/>
                <p:nvPr/>
              </p:nvSpPr>
              <p:spPr>
                <a:xfrm>
                  <a:off x="1295400" y="381000"/>
                  <a:ext cx="914400" cy="1295400"/>
                </a:xfrm>
                <a:prstGeom prst="rect">
                  <a:avLst/>
                </a:prstGeom>
                <a:solidFill>
                  <a:srgbClr val="5B9B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3"/>
                <p:cNvSpPr/>
                <p:nvPr/>
              </p:nvSpPr>
              <p:spPr>
                <a:xfrm>
                  <a:off x="1176728" y="377252"/>
                  <a:ext cx="914400" cy="1295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14"/>
                <p:cNvSpPr/>
                <p:nvPr/>
              </p:nvSpPr>
              <p:spPr>
                <a:xfrm>
                  <a:off x="1066800" y="381000"/>
                  <a:ext cx="914400" cy="1295400"/>
                </a:xfrm>
                <a:prstGeom prst="rect">
                  <a:avLst/>
                </a:prstGeom>
                <a:solidFill>
                  <a:srgbClr val="5B9B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rot="5400000">
                <a:off x="4337610" y="2215590"/>
                <a:ext cx="547641" cy="2212462"/>
              </a:xfrm>
              <a:prstGeom prst="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a:off x="1524000" y="4198007"/>
              <a:ext cx="5867400" cy="2293007"/>
              <a:chOff x="1219200" y="2286000"/>
              <a:chExt cx="6629400" cy="2590800"/>
            </a:xfrm>
          </p:grpSpPr>
          <p:sp>
            <p:nvSpPr>
              <p:cNvPr id="14" name="Rounded Rectangle 13"/>
              <p:cNvSpPr/>
              <p:nvPr/>
            </p:nvSpPr>
            <p:spPr>
              <a:xfrm>
                <a:off x="1219200" y="2819400"/>
                <a:ext cx="6629400" cy="1219200"/>
              </a:xfrm>
              <a:prstGeom prst="roundRect">
                <a:avLst>
                  <a:gd name="adj" fmla="val 1913"/>
                </a:avLst>
              </a:prstGeom>
              <a:solidFill>
                <a:schemeClr val="accent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219200" y="2286000"/>
                <a:ext cx="6629400" cy="5334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400000">
                <a:off x="1257300" y="3314700"/>
                <a:ext cx="2438400" cy="5334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5400000">
                <a:off x="5524500" y="3390900"/>
                <a:ext cx="2438400" cy="533400"/>
              </a:xfrm>
              <a:prstGeom prst="round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0"/>
              <p:cNvGrpSpPr/>
              <p:nvPr/>
            </p:nvGrpSpPr>
            <p:grpSpPr>
              <a:xfrm>
                <a:off x="3810000" y="2438400"/>
                <a:ext cx="684551" cy="1013085"/>
                <a:chOff x="1066800" y="377252"/>
                <a:chExt cx="1143000" cy="1299148"/>
              </a:xfrm>
            </p:grpSpPr>
            <p:sp>
              <p:nvSpPr>
                <p:cNvPr id="24" name="Rectangle 7"/>
                <p:cNvSpPr/>
                <p:nvPr/>
              </p:nvSpPr>
              <p:spPr>
                <a:xfrm>
                  <a:off x="1295400" y="381000"/>
                  <a:ext cx="914400" cy="1295400"/>
                </a:xfrm>
                <a:prstGeom prst="rect">
                  <a:avLst/>
                </a:prstGeom>
                <a:solidFill>
                  <a:srgbClr val="5B9B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176728" y="377252"/>
                  <a:ext cx="914400" cy="1295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066800" y="381000"/>
                  <a:ext cx="914400" cy="1295400"/>
                </a:xfrm>
                <a:prstGeom prst="rect">
                  <a:avLst/>
                </a:prstGeom>
                <a:solidFill>
                  <a:srgbClr val="5B9B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1"/>
              <p:cNvGrpSpPr/>
              <p:nvPr/>
            </p:nvGrpSpPr>
            <p:grpSpPr>
              <a:xfrm>
                <a:off x="4800600" y="2438400"/>
                <a:ext cx="684551" cy="1013085"/>
                <a:chOff x="1066800" y="377252"/>
                <a:chExt cx="1143000" cy="1299148"/>
              </a:xfrm>
            </p:grpSpPr>
            <p:sp>
              <p:nvSpPr>
                <p:cNvPr id="21" name="Rectangle 20"/>
                <p:cNvSpPr/>
                <p:nvPr/>
              </p:nvSpPr>
              <p:spPr>
                <a:xfrm>
                  <a:off x="1295400" y="381000"/>
                  <a:ext cx="914400" cy="1295400"/>
                </a:xfrm>
                <a:prstGeom prst="rect">
                  <a:avLst/>
                </a:prstGeom>
                <a:solidFill>
                  <a:srgbClr val="5B9B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176728" y="377252"/>
                  <a:ext cx="914400" cy="1295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066800" y="381000"/>
                  <a:ext cx="914400" cy="1295400"/>
                </a:xfrm>
                <a:prstGeom prst="rect">
                  <a:avLst/>
                </a:prstGeom>
                <a:solidFill>
                  <a:srgbClr val="5B9B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p:cNvSpPr/>
              <p:nvPr/>
            </p:nvSpPr>
            <p:spPr>
              <a:xfrm rot="5400000">
                <a:off x="4337610" y="2215590"/>
                <a:ext cx="547641" cy="2212462"/>
              </a:xfrm>
              <a:prstGeom prst="rect">
                <a:avLst/>
              </a:prstGeom>
              <a:solidFill>
                <a:schemeClr val="accent6">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581827" y="1905000"/>
              <a:ext cx="1646261" cy="235180"/>
            </a:xfrm>
            <a:prstGeom prst="rect">
              <a:avLst/>
            </a:prstGeom>
            <a:solidFill>
              <a:srgbClr val="A36E2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267200" y="1295400"/>
              <a:ext cx="228600" cy="457200"/>
            </a:xfrm>
            <a:prstGeom prst="ellipse">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5400000" flipV="1">
              <a:off x="4229100" y="1714501"/>
              <a:ext cx="304799" cy="76200"/>
            </a:xfrm>
            <a:prstGeom prst="rect">
              <a:avLst/>
            </a:prstGeom>
            <a:solidFill>
              <a:schemeClr val="tx1">
                <a:lumMod val="50000"/>
                <a:lumOff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6000" y="0"/>
            <a:ext cx="9753600" cy="5324535"/>
          </a:xfrm>
          <a:prstGeom prst="rect">
            <a:avLst/>
          </a:prstGeom>
          <a:noFill/>
        </p:spPr>
        <p:txBody>
          <a:bodyPr wrap="square" rtlCol="0">
            <a:spAutoFit/>
          </a:bodyPr>
          <a:lstStyle/>
          <a:p>
            <a:pPr algn="ctr"/>
            <a:r>
              <a:rPr lang="en-US" sz="4400" dirty="0">
                <a:solidFill>
                  <a:schemeClr val="bg1"/>
                </a:solidFill>
                <a:latin typeface="Eurostile" pitchFamily="34" charset="0"/>
              </a:rPr>
              <a:t>How do we decide what is appropriate for the Sabbath?</a:t>
            </a:r>
          </a:p>
          <a:p>
            <a:pPr algn="ctr"/>
            <a:endParaRPr lang="en-US" sz="2800" dirty="0">
              <a:solidFill>
                <a:schemeClr val="bg1"/>
              </a:solidFill>
              <a:latin typeface="Eurostile" pitchFamily="34" charset="0"/>
            </a:endParaRPr>
          </a:p>
          <a:p>
            <a:pPr marL="742950" indent="-742950">
              <a:buAutoNum type="arabicPeriod"/>
            </a:pPr>
            <a:r>
              <a:rPr lang="en-US" sz="3200" dirty="0">
                <a:solidFill>
                  <a:schemeClr val="bg1"/>
                </a:solidFill>
                <a:latin typeface="Eurostile" pitchFamily="34" charset="0"/>
              </a:rPr>
              <a:t>Can it be done wearing Sunday clothes?</a:t>
            </a:r>
          </a:p>
          <a:p>
            <a:pPr marL="742950" indent="-742950">
              <a:buAutoNum type="arabicPeriod"/>
            </a:pPr>
            <a:endParaRPr lang="en-US" sz="3200" dirty="0">
              <a:solidFill>
                <a:schemeClr val="bg1"/>
              </a:solidFill>
              <a:latin typeface="Eurostile" pitchFamily="34" charset="0"/>
            </a:endParaRPr>
          </a:p>
          <a:p>
            <a:pPr marL="742950" indent="-742950">
              <a:buAutoNum type="arabicPeriod"/>
            </a:pPr>
            <a:r>
              <a:rPr lang="en-US" sz="3200" dirty="0">
                <a:solidFill>
                  <a:schemeClr val="bg1"/>
                </a:solidFill>
                <a:latin typeface="Eurostile" pitchFamily="34" charset="0"/>
              </a:rPr>
              <a:t>Will it take me away from my meetings?</a:t>
            </a:r>
          </a:p>
          <a:p>
            <a:pPr marL="742950" indent="-742950">
              <a:buAutoNum type="arabicPeriod"/>
            </a:pPr>
            <a:endParaRPr lang="en-US" sz="3200" dirty="0">
              <a:solidFill>
                <a:schemeClr val="bg1"/>
              </a:solidFill>
              <a:latin typeface="Eurostile" pitchFamily="34" charset="0"/>
            </a:endParaRPr>
          </a:p>
          <a:p>
            <a:pPr marL="742950" indent="-742950">
              <a:buAutoNum type="arabicPeriod"/>
            </a:pPr>
            <a:r>
              <a:rPr lang="en-US" sz="3200" dirty="0">
                <a:solidFill>
                  <a:schemeClr val="bg1"/>
                </a:solidFill>
                <a:latin typeface="Eurostile" pitchFamily="34" charset="0"/>
              </a:rPr>
              <a:t>Will I be setting a good example for others?</a:t>
            </a:r>
          </a:p>
          <a:p>
            <a:pPr marL="742950" indent="-742950">
              <a:buAutoNum type="arabicPeriod"/>
            </a:pPr>
            <a:endParaRPr lang="en-US" sz="3200" dirty="0">
              <a:solidFill>
                <a:schemeClr val="bg1"/>
              </a:solidFill>
              <a:latin typeface="Eurostile" pitchFamily="34" charset="0"/>
            </a:endParaRPr>
          </a:p>
          <a:p>
            <a:pPr marL="742950" indent="-742950">
              <a:buAutoNum type="arabicPeriod"/>
            </a:pPr>
            <a:r>
              <a:rPr lang="en-US" sz="3200" dirty="0">
                <a:solidFill>
                  <a:schemeClr val="bg1"/>
                </a:solidFill>
                <a:latin typeface="Eurostile" pitchFamily="34" charset="0"/>
              </a:rPr>
              <a:t>Will I stay unspotted from the world?</a:t>
            </a:r>
          </a:p>
        </p:txBody>
      </p:sp>
      <p:pic>
        <p:nvPicPr>
          <p:cNvPr id="6" name="Picture 2" descr="http://www.uni.edu/becker/anImated%20question%20mark%2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88537" y="1749398"/>
            <a:ext cx="1762125" cy="2990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BDA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540000" y="381000"/>
            <a:ext cx="7112000" cy="22098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0534" y="889337"/>
            <a:ext cx="4470400" cy="1015663"/>
          </a:xfrm>
          <a:prstGeom prst="rect">
            <a:avLst/>
          </a:prstGeom>
          <a:noFill/>
        </p:spPr>
        <p:txBody>
          <a:bodyPr wrap="square" rtlCol="0">
            <a:spAutoFit/>
          </a:bodyPr>
          <a:lstStyle/>
          <a:p>
            <a:r>
              <a:rPr lang="en-US" sz="6000" dirty="0">
                <a:solidFill>
                  <a:schemeClr val="bg1"/>
                </a:solidFill>
              </a:rPr>
              <a:t>SABBATH</a:t>
            </a:r>
          </a:p>
        </p:txBody>
      </p:sp>
      <p:sp>
        <p:nvSpPr>
          <p:cNvPr id="8" name="Oval 7"/>
          <p:cNvSpPr/>
          <p:nvPr/>
        </p:nvSpPr>
        <p:spPr>
          <a:xfrm>
            <a:off x="3962400" y="3200400"/>
            <a:ext cx="4572000" cy="1420586"/>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81600" y="3378368"/>
            <a:ext cx="4470400" cy="1015663"/>
          </a:xfrm>
          <a:prstGeom prst="rect">
            <a:avLst/>
          </a:prstGeom>
          <a:noFill/>
        </p:spPr>
        <p:txBody>
          <a:bodyPr wrap="square" rtlCol="0">
            <a:spAutoFit/>
          </a:bodyPr>
          <a:lstStyle/>
          <a:p>
            <a:r>
              <a:rPr lang="en-US" sz="6000" dirty="0">
                <a:solidFill>
                  <a:schemeClr val="bg1"/>
                </a:solidFill>
              </a:rPr>
              <a:t>ABBA</a:t>
            </a:r>
          </a:p>
        </p:txBody>
      </p:sp>
      <p:sp>
        <p:nvSpPr>
          <p:cNvPr id="10" name="Rounded Rectangle 9"/>
          <p:cNvSpPr/>
          <p:nvPr/>
        </p:nvSpPr>
        <p:spPr>
          <a:xfrm>
            <a:off x="2844800" y="5257800"/>
            <a:ext cx="7112000" cy="1295400"/>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5404321"/>
            <a:ext cx="6908800" cy="769441"/>
          </a:xfrm>
          <a:prstGeom prst="rect">
            <a:avLst/>
          </a:prstGeom>
          <a:noFill/>
        </p:spPr>
        <p:txBody>
          <a:bodyPr wrap="square" rtlCol="0">
            <a:spAutoFit/>
          </a:bodyPr>
          <a:lstStyle/>
          <a:p>
            <a:pPr algn="ctr"/>
            <a:r>
              <a:rPr lang="en-US" sz="4400" dirty="0">
                <a:solidFill>
                  <a:schemeClr val="bg1"/>
                </a:solidFill>
              </a:rPr>
              <a:t>Abba another name for Jesus</a:t>
            </a:r>
          </a:p>
        </p:txBody>
      </p:sp>
      <p:sp>
        <p:nvSpPr>
          <p:cNvPr id="12" name="Down Arrow 11"/>
          <p:cNvSpPr/>
          <p:nvPr/>
        </p:nvSpPr>
        <p:spPr>
          <a:xfrm>
            <a:off x="5892800" y="2667000"/>
            <a:ext cx="609600" cy="457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5994400" y="4724400"/>
            <a:ext cx="609600" cy="457200"/>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2514600"/>
            <a:ext cx="3352800" cy="769441"/>
          </a:xfrm>
          <a:prstGeom prst="rect">
            <a:avLst/>
          </a:prstGeom>
          <a:noFill/>
        </p:spPr>
        <p:txBody>
          <a:bodyPr wrap="square" rtlCol="0">
            <a:spAutoFit/>
          </a:bodyPr>
          <a:lstStyle/>
          <a:p>
            <a:pPr algn="ctr"/>
            <a:r>
              <a:rPr lang="en-US" sz="4400" dirty="0">
                <a:solidFill>
                  <a:schemeClr val="bg1"/>
                </a:solidFill>
              </a:rPr>
              <a:t>Just for fun!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ou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out)">
                                      <p:cBhvr>
                                        <p:cTn id="19" dur="500"/>
                                        <p:tgtEl>
                                          <p:spTgt spid="9"/>
                                        </p:tgtEl>
                                      </p:cBhvr>
                                    </p:animEffect>
                                  </p:childTnLst>
                                </p:cTn>
                              </p:par>
                              <p:par>
                                <p:cTn id="20" presetID="4" presetClass="entr" presetSubtype="3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ou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3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out)">
                                      <p:cBhvr>
                                        <p:cTn id="31" dur="500"/>
                                        <p:tgtEl>
                                          <p:spTgt spid="10"/>
                                        </p:tgtEl>
                                      </p:cBhvr>
                                    </p:animEffect>
                                  </p:childTnLst>
                                </p:cTn>
                              </p:par>
                              <p:par>
                                <p:cTn id="32" presetID="4" presetClass="entr" presetSubtype="32"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ou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P spid="10" grpId="0" animBg="1"/>
      <p:bldP spid="11" grpId="0"/>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16000" y="1"/>
            <a:ext cx="9753600" cy="5816977"/>
          </a:xfrm>
          <a:prstGeom prst="rect">
            <a:avLst/>
          </a:prstGeom>
          <a:noFill/>
        </p:spPr>
        <p:txBody>
          <a:bodyPr wrap="square" rtlCol="0">
            <a:spAutoFit/>
          </a:bodyPr>
          <a:lstStyle/>
          <a:p>
            <a:pPr algn="ctr"/>
            <a:r>
              <a:rPr lang="en-US" sz="4400" dirty="0">
                <a:solidFill>
                  <a:schemeClr val="bg1"/>
                </a:solidFill>
                <a:latin typeface="Eurostile" pitchFamily="34" charset="0"/>
              </a:rPr>
              <a:t>Three reasons God has asked us to honor the Sabbath day:</a:t>
            </a:r>
          </a:p>
          <a:p>
            <a:pPr algn="ctr"/>
            <a:endParaRPr lang="en-US" sz="2800" dirty="0">
              <a:solidFill>
                <a:schemeClr val="bg1"/>
              </a:solidFill>
              <a:latin typeface="Eurostile" pitchFamily="34" charset="0"/>
            </a:endParaRPr>
          </a:p>
          <a:p>
            <a:pPr marL="742950" indent="-742950">
              <a:buAutoNum type="arabicPeriod"/>
            </a:pPr>
            <a:r>
              <a:rPr lang="en-US" sz="3200" dirty="0">
                <a:solidFill>
                  <a:schemeClr val="bg1"/>
                </a:solidFill>
                <a:latin typeface="Eurostile" pitchFamily="34" charset="0"/>
              </a:rPr>
              <a:t>The physical need for rest and renewing.</a:t>
            </a:r>
          </a:p>
          <a:p>
            <a:pPr marL="742950" indent="-742950">
              <a:buAutoNum type="arabicPeriod"/>
            </a:pPr>
            <a:endParaRPr lang="en-US" sz="3200" dirty="0">
              <a:solidFill>
                <a:schemeClr val="bg1"/>
              </a:solidFill>
              <a:latin typeface="Eurostile" pitchFamily="34" charset="0"/>
            </a:endParaRPr>
          </a:p>
          <a:p>
            <a:pPr marL="742950" indent="-742950">
              <a:buAutoNum type="arabicPeriod"/>
            </a:pPr>
            <a:r>
              <a:rPr lang="en-US" sz="3200" dirty="0">
                <a:solidFill>
                  <a:schemeClr val="bg1"/>
                </a:solidFill>
                <a:latin typeface="Eurostile" pitchFamily="34" charset="0"/>
              </a:rPr>
              <a:t>The needs for regeneration and the strengthening of our spiritual being</a:t>
            </a:r>
          </a:p>
          <a:p>
            <a:pPr marL="742950" indent="-742950">
              <a:buAutoNum type="arabicPeriod"/>
            </a:pPr>
            <a:endParaRPr lang="en-US" sz="3200" dirty="0">
              <a:solidFill>
                <a:schemeClr val="bg1"/>
              </a:solidFill>
              <a:latin typeface="Eurostile" pitchFamily="34" charset="0"/>
            </a:endParaRPr>
          </a:p>
          <a:p>
            <a:pPr marL="742950" indent="-742950">
              <a:buAutoNum type="arabicPeriod"/>
            </a:pPr>
            <a:r>
              <a:rPr lang="en-US" sz="3200" dirty="0">
                <a:solidFill>
                  <a:schemeClr val="bg1"/>
                </a:solidFill>
                <a:latin typeface="Eurostile" pitchFamily="34" charset="0"/>
              </a:rPr>
              <a:t>Obedience to commandments as an expression of our love for God</a:t>
            </a:r>
          </a:p>
          <a:p>
            <a:pPr marL="742950" indent="-742950">
              <a:buAutoNum type="arabicPeriod"/>
            </a:pPr>
            <a:endParaRPr lang="en-US" sz="3200" dirty="0">
              <a:solidFill>
                <a:schemeClr val="bg1"/>
              </a:solidFill>
              <a:latin typeface="Eurostile" pitchFamily="34" charset="0"/>
            </a:endParaRPr>
          </a:p>
        </p:txBody>
      </p:sp>
      <p:grpSp>
        <p:nvGrpSpPr>
          <p:cNvPr id="2" name="Group 5"/>
          <p:cNvGrpSpPr/>
          <p:nvPr/>
        </p:nvGrpSpPr>
        <p:grpSpPr>
          <a:xfrm>
            <a:off x="9283700" y="1211307"/>
            <a:ext cx="2413000" cy="1697182"/>
            <a:chOff x="3886200" y="1676400"/>
            <a:chExt cx="2895600" cy="2438400"/>
          </a:xfrm>
        </p:grpSpPr>
        <p:sp>
          <p:nvSpPr>
            <p:cNvPr id="7" name="Oval 6"/>
            <p:cNvSpPr/>
            <p:nvPr/>
          </p:nvSpPr>
          <p:spPr>
            <a:xfrm>
              <a:off x="4419600" y="2895600"/>
              <a:ext cx="11430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2400" y="3505200"/>
              <a:ext cx="2362200" cy="3048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5448300" y="3009900"/>
              <a:ext cx="19812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3352800" y="3276600"/>
              <a:ext cx="1447800" cy="228600"/>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172200" y="1676400"/>
              <a:ext cx="609600" cy="6096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uble Wave 11"/>
            <p:cNvSpPr/>
            <p:nvPr/>
          </p:nvSpPr>
          <p:spPr>
            <a:xfrm>
              <a:off x="4191000" y="3352800"/>
              <a:ext cx="2133600" cy="304800"/>
            </a:xfrm>
            <a:prstGeom prst="double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791200" y="2819400"/>
              <a:ext cx="533400" cy="381000"/>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0"/>
            <p:cNvGrpSpPr/>
            <p:nvPr/>
          </p:nvGrpSpPr>
          <p:grpSpPr>
            <a:xfrm rot="19094250">
              <a:off x="5312392" y="2496146"/>
              <a:ext cx="831132" cy="818394"/>
              <a:chOff x="7858896" y="444961"/>
              <a:chExt cx="1067830" cy="1056220"/>
            </a:xfrm>
          </p:grpSpPr>
          <p:sp>
            <p:nvSpPr>
              <p:cNvPr id="17" name="Teardrop 16"/>
              <p:cNvSpPr/>
              <p:nvPr/>
            </p:nvSpPr>
            <p:spPr>
              <a:xfrm rot="1773269">
                <a:off x="8058215" y="1040085"/>
                <a:ext cx="502954" cy="461096"/>
              </a:xfrm>
              <a:prstGeom prst="teardrop">
                <a:avLst>
                  <a:gd name="adj" fmla="val 15043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rot="2401101">
                <a:off x="8058215" y="444961"/>
                <a:ext cx="502954" cy="461096"/>
              </a:xfrm>
              <a:prstGeom prst="teardrop">
                <a:avLst>
                  <a:gd name="adj" fmla="val 15043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Extract 18"/>
              <p:cNvSpPr/>
              <p:nvPr/>
            </p:nvSpPr>
            <p:spPr>
              <a:xfrm rot="16200000">
                <a:off x="7847407" y="832192"/>
                <a:ext cx="351762" cy="328784"/>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5400000">
                <a:off x="8175429" y="594071"/>
                <a:ext cx="527643" cy="80502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10468211">
                <a:off x="8514250" y="896497"/>
                <a:ext cx="412476" cy="370095"/>
              </a:xfrm>
              <a:prstGeom prst="teardrop">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331789" flipH="1">
                <a:off x="8514250" y="617309"/>
                <a:ext cx="412476" cy="370095"/>
              </a:xfrm>
              <a:prstGeom prst="teardrop">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Double Wave 14"/>
            <p:cNvSpPr/>
            <p:nvPr/>
          </p:nvSpPr>
          <p:spPr>
            <a:xfrm>
              <a:off x="4191000" y="3124200"/>
              <a:ext cx="2133600" cy="381000"/>
            </a:xfrm>
            <a:prstGeom prst="doubleWav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886200" y="2362200"/>
              <a:ext cx="381000" cy="381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22"/>
          <p:cNvGrpSpPr/>
          <p:nvPr/>
        </p:nvGrpSpPr>
        <p:grpSpPr>
          <a:xfrm rot="16200000">
            <a:off x="10266218" y="4770582"/>
            <a:ext cx="1108364" cy="1930400"/>
            <a:chOff x="1524000" y="2743200"/>
            <a:chExt cx="1066800" cy="1676400"/>
          </a:xfrm>
        </p:grpSpPr>
        <p:sp>
          <p:nvSpPr>
            <p:cNvPr id="24" name="Flowchart: Data 23"/>
            <p:cNvSpPr/>
            <p:nvPr/>
          </p:nvSpPr>
          <p:spPr>
            <a:xfrm>
              <a:off x="1676400" y="2819400"/>
              <a:ext cx="914400" cy="762000"/>
            </a:xfrm>
            <a:prstGeom prst="flowChartInputOut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ata 24"/>
            <p:cNvSpPr/>
            <p:nvPr/>
          </p:nvSpPr>
          <p:spPr>
            <a:xfrm flipV="1">
              <a:off x="1676400" y="3581400"/>
              <a:ext cx="914400" cy="762000"/>
            </a:xfrm>
            <a:prstGeom prst="flowChartInputOut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ata 25"/>
            <p:cNvSpPr/>
            <p:nvPr/>
          </p:nvSpPr>
          <p:spPr>
            <a:xfrm>
              <a:off x="1524000" y="2743200"/>
              <a:ext cx="990600" cy="838200"/>
            </a:xfrm>
            <a:prstGeom prst="flowChartInputOutpu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ata 26"/>
            <p:cNvSpPr/>
            <p:nvPr/>
          </p:nvSpPr>
          <p:spPr>
            <a:xfrm flipV="1">
              <a:off x="1524000" y="3581400"/>
              <a:ext cx="990600" cy="838200"/>
            </a:xfrm>
            <a:prstGeom prst="flowChartInputOutpu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1536829" y="6488669"/>
            <a:ext cx="497541" cy="369332"/>
          </a:xfrm>
          <a:prstGeom prst="rect">
            <a:avLst/>
          </a:prstGeom>
          <a:noFill/>
        </p:spPr>
        <p:txBody>
          <a:bodyPr wrap="square" rtlCol="0">
            <a:spAutoFit/>
          </a:bodyPr>
          <a:lstStyle/>
          <a:p>
            <a:pPr algn="r"/>
            <a:r>
              <a:rPr lang="en-US" dirty="0">
                <a:solidFill>
                  <a:schemeClr val="bg1"/>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4" presetClass="entr" presetSubtype="32"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ox(out)">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4" presetClass="entr" presetSubtype="32"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0"/>
            <a:ext cx="11582400" cy="7048083"/>
          </a:xfrm>
          <a:prstGeom prst="rect">
            <a:avLst/>
          </a:prstGeom>
          <a:noFill/>
        </p:spPr>
        <p:txBody>
          <a:bodyPr wrap="square" rtlCol="0">
            <a:spAutoFit/>
          </a:bodyPr>
          <a:lstStyle/>
          <a:p>
            <a:pPr algn="ctr"/>
            <a:r>
              <a:rPr lang="en-US" sz="4400" dirty="0">
                <a:solidFill>
                  <a:schemeClr val="bg1"/>
                </a:solidFill>
                <a:latin typeface="Eurostile" pitchFamily="34" charset="0"/>
              </a:rPr>
              <a:t>Questions to ask yourself each Sabbath day?</a:t>
            </a:r>
          </a:p>
          <a:p>
            <a:r>
              <a:rPr lang="en-US" sz="2800" dirty="0">
                <a:solidFill>
                  <a:schemeClr val="bg1"/>
                </a:solidFill>
                <a:latin typeface="Eurostile" pitchFamily="34" charset="0"/>
              </a:rPr>
              <a:t>Have I, this day, learned one new spiritual truth?</a:t>
            </a:r>
          </a:p>
          <a:p>
            <a:endParaRPr lang="en-US" sz="2800" dirty="0">
              <a:solidFill>
                <a:schemeClr val="bg1"/>
              </a:solidFill>
              <a:latin typeface="Eurostile" pitchFamily="34" charset="0"/>
            </a:endParaRPr>
          </a:p>
          <a:p>
            <a:r>
              <a:rPr lang="en-US" sz="2800" dirty="0">
                <a:solidFill>
                  <a:schemeClr val="bg1"/>
                </a:solidFill>
                <a:latin typeface="Eurostile" pitchFamily="34" charset="0"/>
              </a:rPr>
              <a:t>Have I come one whit closer to understanding and loving my fellowman?</a:t>
            </a:r>
          </a:p>
          <a:p>
            <a:endParaRPr lang="en-US" sz="2800" dirty="0">
              <a:solidFill>
                <a:schemeClr val="bg1"/>
              </a:solidFill>
              <a:latin typeface="Eurostile" pitchFamily="34" charset="0"/>
            </a:endParaRPr>
          </a:p>
          <a:p>
            <a:r>
              <a:rPr lang="en-US" sz="2800" dirty="0">
                <a:solidFill>
                  <a:schemeClr val="bg1"/>
                </a:solidFill>
                <a:latin typeface="Eurostile" pitchFamily="34" charset="0"/>
              </a:rPr>
              <a:t>Have I resolved anew to become in my words and actions more like Jesus Christ?</a:t>
            </a:r>
          </a:p>
          <a:p>
            <a:endParaRPr lang="en-US" sz="2800" dirty="0">
              <a:solidFill>
                <a:schemeClr val="bg1"/>
              </a:solidFill>
              <a:latin typeface="Eurostile" pitchFamily="34" charset="0"/>
            </a:endParaRPr>
          </a:p>
          <a:p>
            <a:r>
              <a:rPr lang="en-US" sz="2800" dirty="0">
                <a:solidFill>
                  <a:schemeClr val="bg1"/>
                </a:solidFill>
                <a:latin typeface="Eurostile" pitchFamily="34" charset="0"/>
              </a:rPr>
              <a:t>Have I renewed my solemn covenants with God?</a:t>
            </a:r>
          </a:p>
          <a:p>
            <a:endParaRPr lang="en-US" sz="2800" dirty="0">
              <a:solidFill>
                <a:schemeClr val="bg1"/>
              </a:solidFill>
              <a:latin typeface="Eurostile" pitchFamily="34" charset="0"/>
            </a:endParaRPr>
          </a:p>
          <a:p>
            <a:r>
              <a:rPr lang="en-US" sz="2800" dirty="0">
                <a:solidFill>
                  <a:schemeClr val="bg1"/>
                </a:solidFill>
                <a:latin typeface="Eurostile" pitchFamily="34" charset="0"/>
              </a:rPr>
              <a:t>Have I kept my mind unhampered by thoughts of violence, financial schemes, petty jealousies, or sordid desires?</a:t>
            </a:r>
          </a:p>
          <a:p>
            <a:pPr algn="ctr"/>
            <a:endParaRPr lang="en-US" sz="4400" dirty="0">
              <a:solidFill>
                <a:schemeClr val="bg1"/>
              </a:solidFill>
              <a:latin typeface="Eurostile" pitchFamily="34" charset="0"/>
            </a:endParaRPr>
          </a:p>
          <a:p>
            <a:pPr algn="ctr"/>
            <a:endParaRPr lang="en-US" sz="2800" dirty="0">
              <a:solidFill>
                <a:schemeClr val="bg1"/>
              </a:solidFill>
              <a:latin typeface="Eurostile" pitchFamily="34" charset="0"/>
            </a:endParaRPr>
          </a:p>
        </p:txBody>
      </p:sp>
      <p:grpSp>
        <p:nvGrpSpPr>
          <p:cNvPr id="2" name="Group 3"/>
          <p:cNvGrpSpPr/>
          <p:nvPr/>
        </p:nvGrpSpPr>
        <p:grpSpPr>
          <a:xfrm rot="1866023">
            <a:off x="10392449" y="859650"/>
            <a:ext cx="1117600" cy="1771291"/>
            <a:chOff x="1905000" y="1828800"/>
            <a:chExt cx="2971800" cy="6477000"/>
          </a:xfrm>
        </p:grpSpPr>
        <p:sp>
          <p:nvSpPr>
            <p:cNvPr id="7" name="Oval 4"/>
            <p:cNvSpPr/>
            <p:nvPr/>
          </p:nvSpPr>
          <p:spPr>
            <a:xfrm>
              <a:off x="2819400" y="5124116"/>
              <a:ext cx="1143000" cy="284078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05000" y="1828800"/>
              <a:ext cx="2971800" cy="4204368"/>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94932" y="2118756"/>
              <a:ext cx="2391936" cy="3624455"/>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33700" y="5805905"/>
              <a:ext cx="914400" cy="34089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90800" y="6033168"/>
              <a:ext cx="1600200" cy="2272632"/>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933700" y="5805905"/>
              <a:ext cx="914400" cy="90905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1371600"/>
            <a:ext cx="11582400" cy="4093428"/>
          </a:xfrm>
          <a:prstGeom prst="rect">
            <a:avLst/>
          </a:prstGeom>
          <a:noFill/>
        </p:spPr>
        <p:txBody>
          <a:bodyPr wrap="square" rtlCol="0">
            <a:spAutoFit/>
          </a:bodyPr>
          <a:lstStyle/>
          <a:p>
            <a:pPr algn="ctr"/>
            <a:r>
              <a:rPr lang="en-US" sz="4400" dirty="0">
                <a:solidFill>
                  <a:schemeClr val="bg1"/>
                </a:solidFill>
                <a:latin typeface="Eurostile" pitchFamily="34" charset="0"/>
              </a:rPr>
              <a:t>Ask Yourself:</a:t>
            </a:r>
          </a:p>
          <a:p>
            <a:pPr algn="ctr"/>
            <a:endParaRPr lang="en-US" sz="4400" dirty="0">
              <a:solidFill>
                <a:schemeClr val="bg1"/>
              </a:solidFill>
              <a:latin typeface="Eurostile" pitchFamily="34" charset="0"/>
            </a:endParaRPr>
          </a:p>
          <a:p>
            <a:pPr algn="ctr"/>
            <a:r>
              <a:rPr lang="en-US" sz="4800" dirty="0">
                <a:solidFill>
                  <a:schemeClr val="bg1"/>
                </a:solidFill>
                <a:latin typeface="Eurostile" pitchFamily="34" charset="0"/>
              </a:rPr>
              <a:t>If Heavenly Father had only the Sabbath days to judge you by… which kingdom would you end up in?</a:t>
            </a:r>
          </a:p>
          <a:p>
            <a:pPr algn="ctr"/>
            <a:endParaRPr lang="en-US" sz="2800" dirty="0">
              <a:solidFill>
                <a:schemeClr val="bg1"/>
              </a:solidFill>
              <a:latin typeface="Eurostile" pitchFamily="34" charset="0"/>
            </a:endParaRPr>
          </a:p>
        </p:txBody>
      </p:sp>
      <p:grpSp>
        <p:nvGrpSpPr>
          <p:cNvPr id="2" name="Group 30"/>
          <p:cNvGrpSpPr/>
          <p:nvPr/>
        </p:nvGrpSpPr>
        <p:grpSpPr>
          <a:xfrm rot="6582136">
            <a:off x="8364952" y="-452445"/>
            <a:ext cx="1828362" cy="3514977"/>
            <a:chOff x="3429000" y="2743200"/>
            <a:chExt cx="1447800" cy="2363802"/>
          </a:xfrm>
        </p:grpSpPr>
        <p:sp>
          <p:nvSpPr>
            <p:cNvPr id="14" name="Rounded Rectangle 13"/>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slide(fromBottom)">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wn.jpg"/>
          <p:cNvPicPr>
            <a:picLocks noChangeAspect="1"/>
          </p:cNvPicPr>
          <p:nvPr/>
        </p:nvPicPr>
        <p:blipFill>
          <a:blip r:embed="rId2" cstate="print">
            <a:duotone>
              <a:prstClr val="black"/>
              <a:schemeClr val="accent2">
                <a:lumMod val="75000"/>
                <a:tint val="45000"/>
                <a:satMod val="400000"/>
              </a:schemeClr>
            </a:duotone>
          </a:blip>
          <a:stretch>
            <a:fillRect/>
          </a:stretch>
        </p:blipFill>
        <p:spPr>
          <a:xfrm>
            <a:off x="0" y="0"/>
            <a:ext cx="12192000" cy="6858000"/>
          </a:xfrm>
          <a:prstGeom prst="rect">
            <a:avLst/>
          </a:prstGeom>
        </p:spPr>
      </p:pic>
      <p:sp>
        <p:nvSpPr>
          <p:cNvPr id="5" name="TextBox 4"/>
          <p:cNvSpPr txBox="1"/>
          <p:nvPr/>
        </p:nvSpPr>
        <p:spPr>
          <a:xfrm>
            <a:off x="0" y="6488668"/>
            <a:ext cx="2286000" cy="369332"/>
          </a:xfrm>
          <a:prstGeom prst="rect">
            <a:avLst/>
          </a:prstGeom>
          <a:noFill/>
        </p:spPr>
        <p:txBody>
          <a:bodyPr wrap="square" rtlCol="0">
            <a:spAutoFit/>
          </a:bodyPr>
          <a:lstStyle/>
          <a:p>
            <a:r>
              <a:rPr lang="en-US" dirty="0">
                <a:solidFill>
                  <a:schemeClr val="bg1"/>
                </a:solidFill>
              </a:rPr>
              <a:t>Luke 13:6-9</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Georgia" pitchFamily="18" charset="0"/>
              </a:rPr>
              <a:t>Under A Fig Tree</a:t>
            </a:r>
          </a:p>
        </p:txBody>
      </p:sp>
      <p:sp>
        <p:nvSpPr>
          <p:cNvPr id="256" name="Rectangle 255"/>
          <p:cNvSpPr/>
          <p:nvPr/>
        </p:nvSpPr>
        <p:spPr>
          <a:xfrm>
            <a:off x="267855" y="845434"/>
            <a:ext cx="7204364" cy="646331"/>
          </a:xfrm>
          <a:prstGeom prst="rect">
            <a:avLst/>
          </a:prstGeom>
        </p:spPr>
        <p:txBody>
          <a:bodyPr wrap="square">
            <a:spAutoFit/>
          </a:bodyPr>
          <a:lstStyle/>
          <a:p>
            <a:r>
              <a:rPr lang="en-US" dirty="0">
                <a:solidFill>
                  <a:schemeClr val="bg1"/>
                </a:solidFill>
              </a:rPr>
              <a:t>“Under the fig tree” was a common phrase in Israel that indicated peace, security, and prosperity.  (2)</a:t>
            </a:r>
          </a:p>
        </p:txBody>
      </p:sp>
      <p:sp>
        <p:nvSpPr>
          <p:cNvPr id="274" name="Rectangle 273"/>
          <p:cNvSpPr/>
          <p:nvPr/>
        </p:nvSpPr>
        <p:spPr>
          <a:xfrm>
            <a:off x="9088582" y="584858"/>
            <a:ext cx="2687779" cy="2308324"/>
          </a:xfrm>
          <a:prstGeom prst="rect">
            <a:avLst/>
          </a:prstGeom>
        </p:spPr>
        <p:txBody>
          <a:bodyPr wrap="square">
            <a:spAutoFit/>
          </a:bodyPr>
          <a:lstStyle/>
          <a:p>
            <a:r>
              <a:rPr lang="en-US" dirty="0">
                <a:solidFill>
                  <a:schemeClr val="bg1"/>
                </a:solidFill>
              </a:rPr>
              <a:t>Some rabbinical sources suggest that “under the fig tree” is the proper place for personal scripture study and may be synonymous with the phrase “in search of truth” (3)</a:t>
            </a:r>
          </a:p>
        </p:txBody>
      </p:sp>
      <p:sp>
        <p:nvSpPr>
          <p:cNvPr id="275" name="Rectangle 274"/>
          <p:cNvSpPr/>
          <p:nvPr/>
        </p:nvSpPr>
        <p:spPr>
          <a:xfrm>
            <a:off x="637308" y="1674290"/>
            <a:ext cx="5070765" cy="1477328"/>
          </a:xfrm>
          <a:prstGeom prst="rect">
            <a:avLst/>
          </a:prstGeom>
        </p:spPr>
        <p:txBody>
          <a:bodyPr wrap="square">
            <a:spAutoFit/>
          </a:bodyPr>
          <a:lstStyle/>
          <a:p>
            <a:r>
              <a:rPr lang="en-US" b="1" i="1" dirty="0">
                <a:solidFill>
                  <a:srgbClr val="FFFF00"/>
                </a:solidFill>
              </a:rPr>
              <a:t>“Nation shall not lift up a sword against nation, neither shall they learn war any more. But they shall sit every man under his vine and under his fig tree; and none shall make them afraid.” (Micah 4:3-4)</a:t>
            </a:r>
          </a:p>
        </p:txBody>
      </p:sp>
      <p:sp>
        <p:nvSpPr>
          <p:cNvPr id="276" name="TextBox 275"/>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(2,3)</a:t>
            </a:r>
          </a:p>
        </p:txBody>
      </p:sp>
      <p:sp>
        <p:nvSpPr>
          <p:cNvPr id="277" name="Rectangle 276"/>
          <p:cNvSpPr/>
          <p:nvPr/>
        </p:nvSpPr>
        <p:spPr>
          <a:xfrm>
            <a:off x="4655128" y="4278991"/>
            <a:ext cx="6096000" cy="1477328"/>
          </a:xfrm>
          <a:prstGeom prst="rect">
            <a:avLst/>
          </a:prstGeom>
        </p:spPr>
        <p:txBody>
          <a:bodyPr>
            <a:spAutoFit/>
          </a:bodyPr>
          <a:lstStyle/>
          <a:p>
            <a:r>
              <a:rPr lang="en-US" dirty="0">
                <a:solidFill>
                  <a:schemeClr val="bg1"/>
                </a:solidFill>
              </a:rPr>
              <a:t>Jesus greeted Nathanael with these words: “Behold an Israelite indeed, in whom is no guile?”</a:t>
            </a:r>
          </a:p>
          <a:p>
            <a:r>
              <a:rPr lang="en-US" dirty="0">
                <a:solidFill>
                  <a:schemeClr val="bg1"/>
                </a:solidFill>
              </a:rPr>
              <a:t>Nathanael said to him, “Whence </a:t>
            </a:r>
            <a:r>
              <a:rPr lang="en-US" dirty="0" err="1">
                <a:solidFill>
                  <a:schemeClr val="bg1"/>
                </a:solidFill>
              </a:rPr>
              <a:t>knowest</a:t>
            </a:r>
            <a:r>
              <a:rPr lang="en-US" dirty="0">
                <a:solidFill>
                  <a:schemeClr val="bg1"/>
                </a:solidFill>
              </a:rPr>
              <a:t> thou me?</a:t>
            </a:r>
          </a:p>
          <a:p>
            <a:r>
              <a:rPr lang="en-US" dirty="0">
                <a:solidFill>
                  <a:schemeClr val="bg1"/>
                </a:solidFill>
              </a:rPr>
              <a:t>Jesus answered and said , “Before that Philip called thee, when thou </a:t>
            </a:r>
            <a:r>
              <a:rPr lang="en-US" dirty="0" err="1">
                <a:solidFill>
                  <a:schemeClr val="bg1"/>
                </a:solidFill>
              </a:rPr>
              <a:t>wast</a:t>
            </a:r>
            <a:r>
              <a:rPr lang="en-US" dirty="0">
                <a:solidFill>
                  <a:schemeClr val="bg1"/>
                </a:solidFill>
              </a:rPr>
              <a:t> under the fig tree, I saw thee.” (John 1:47-48)</a:t>
            </a:r>
          </a:p>
        </p:txBody>
      </p:sp>
      <p:pic>
        <p:nvPicPr>
          <p:cNvPr id="1026" name="Picture 2" descr="Image result for Reading under a fig tree"/>
          <p:cNvPicPr>
            <a:picLocks noChangeAspect="1" noChangeArrowheads="1"/>
          </p:cNvPicPr>
          <p:nvPr/>
        </p:nvPicPr>
        <p:blipFill>
          <a:blip r:embed="rId3" cstate="print"/>
          <a:srcRect/>
          <a:stretch>
            <a:fillRect/>
          </a:stretch>
        </p:blipFill>
        <p:spPr bwMode="auto">
          <a:xfrm>
            <a:off x="6283516" y="1435101"/>
            <a:ext cx="2827867" cy="2120900"/>
          </a:xfrm>
          <a:prstGeom prst="rect">
            <a:avLst/>
          </a:prstGeom>
          <a:noFill/>
        </p:spPr>
      </p:pic>
      <p:pic>
        <p:nvPicPr>
          <p:cNvPr id="1028" name="Picture 4" descr="Image result for nathanael and fig tree"/>
          <p:cNvPicPr>
            <a:picLocks noChangeAspect="1" noChangeArrowheads="1"/>
          </p:cNvPicPr>
          <p:nvPr/>
        </p:nvPicPr>
        <p:blipFill>
          <a:blip r:embed="rId4" cstate="print"/>
          <a:srcRect/>
          <a:stretch>
            <a:fillRect/>
          </a:stretch>
        </p:blipFill>
        <p:spPr bwMode="auto">
          <a:xfrm>
            <a:off x="1791855" y="3231717"/>
            <a:ext cx="2425411" cy="3038147"/>
          </a:xfrm>
          <a:prstGeom prst="rect">
            <a:avLst/>
          </a:prstGeom>
          <a:noFill/>
        </p:spPr>
      </p:pic>
      <p:pic>
        <p:nvPicPr>
          <p:cNvPr id="1030" name="Picture 6" descr="Image result for john bytheway"/>
          <p:cNvPicPr>
            <a:picLocks noChangeAspect="1" noChangeArrowheads="1"/>
          </p:cNvPicPr>
          <p:nvPr/>
        </p:nvPicPr>
        <p:blipFill>
          <a:blip r:embed="rId5" cstate="print"/>
          <a:srcRect/>
          <a:stretch>
            <a:fillRect/>
          </a:stretch>
        </p:blipFill>
        <p:spPr bwMode="auto">
          <a:xfrm>
            <a:off x="10086705" y="5640099"/>
            <a:ext cx="914670" cy="1074738"/>
          </a:xfrm>
          <a:prstGeom prst="rect">
            <a:avLst/>
          </a:prstGeom>
          <a:noFill/>
        </p:spPr>
      </p:pic>
      <p:pic>
        <p:nvPicPr>
          <p:cNvPr id="1032" name="Picture 8" descr="Image result for ogden author where jesus walked"/>
          <p:cNvPicPr>
            <a:picLocks noChangeAspect="1" noChangeArrowheads="1"/>
          </p:cNvPicPr>
          <p:nvPr/>
        </p:nvPicPr>
        <p:blipFill>
          <a:blip r:embed="rId6" cstate="print"/>
          <a:srcRect/>
          <a:stretch>
            <a:fillRect/>
          </a:stretch>
        </p:blipFill>
        <p:spPr bwMode="auto">
          <a:xfrm>
            <a:off x="10797309" y="2629621"/>
            <a:ext cx="848302" cy="1060377"/>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p:bldP spid="275" grpId="0"/>
      <p:bldP spid="2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800" y="228601"/>
            <a:ext cx="11582400" cy="5139869"/>
          </a:xfrm>
          <a:prstGeom prst="rect">
            <a:avLst/>
          </a:prstGeom>
          <a:noFill/>
        </p:spPr>
        <p:txBody>
          <a:bodyPr wrap="square" rtlCol="0">
            <a:spAutoFit/>
          </a:bodyPr>
          <a:lstStyle/>
          <a:p>
            <a:pPr algn="ctr"/>
            <a:r>
              <a:rPr lang="en-US" sz="4400" dirty="0">
                <a:solidFill>
                  <a:schemeClr val="bg1"/>
                </a:solidFill>
                <a:latin typeface="Eurostile" pitchFamily="34" charset="0"/>
              </a:rPr>
              <a:t>Jesus ‘ Sabbath day was filled with:</a:t>
            </a:r>
          </a:p>
          <a:p>
            <a:pPr algn="ctr"/>
            <a:endParaRPr lang="en-US" sz="3200" dirty="0">
              <a:solidFill>
                <a:schemeClr val="bg1"/>
              </a:solidFill>
              <a:latin typeface="Eurostile" pitchFamily="34" charset="0"/>
            </a:endParaRPr>
          </a:p>
          <a:p>
            <a:pPr algn="ctr"/>
            <a:r>
              <a:rPr lang="en-US" sz="3200" dirty="0">
                <a:solidFill>
                  <a:schemeClr val="bg1"/>
                </a:solidFill>
                <a:latin typeface="Eurostile" pitchFamily="34" charset="0"/>
              </a:rPr>
              <a:t>A day of Healings</a:t>
            </a:r>
          </a:p>
          <a:p>
            <a:pPr algn="ctr"/>
            <a:endParaRPr lang="en-US" sz="3200" dirty="0">
              <a:solidFill>
                <a:schemeClr val="bg1"/>
              </a:solidFill>
              <a:latin typeface="Eurostile" pitchFamily="34" charset="0"/>
            </a:endParaRPr>
          </a:p>
          <a:p>
            <a:pPr algn="ctr"/>
            <a:r>
              <a:rPr lang="en-US" sz="3200" dirty="0">
                <a:solidFill>
                  <a:schemeClr val="bg1"/>
                </a:solidFill>
                <a:latin typeface="Eurostile" pitchFamily="34" charset="0"/>
              </a:rPr>
              <a:t>A day of reaching out</a:t>
            </a:r>
          </a:p>
          <a:p>
            <a:pPr algn="ctr"/>
            <a:endParaRPr lang="en-US" sz="3200" dirty="0">
              <a:solidFill>
                <a:schemeClr val="bg1"/>
              </a:solidFill>
              <a:latin typeface="Eurostile" pitchFamily="34" charset="0"/>
            </a:endParaRPr>
          </a:p>
          <a:p>
            <a:pPr algn="ctr"/>
            <a:r>
              <a:rPr lang="en-US" sz="3200" dirty="0">
                <a:solidFill>
                  <a:schemeClr val="bg1"/>
                </a:solidFill>
                <a:latin typeface="Eurostile" pitchFamily="34" charset="0"/>
              </a:rPr>
              <a:t>A day of teaching</a:t>
            </a:r>
          </a:p>
          <a:p>
            <a:pPr algn="ctr"/>
            <a:endParaRPr lang="en-US" sz="3200" dirty="0">
              <a:solidFill>
                <a:schemeClr val="bg1"/>
              </a:solidFill>
              <a:latin typeface="Eurostile" pitchFamily="34" charset="0"/>
            </a:endParaRPr>
          </a:p>
          <a:p>
            <a:pPr algn="ctr"/>
            <a:r>
              <a:rPr lang="en-US" sz="3200" dirty="0">
                <a:solidFill>
                  <a:schemeClr val="bg1"/>
                </a:solidFill>
                <a:latin typeface="Eurostile" pitchFamily="34" charset="0"/>
              </a:rPr>
              <a:t>A day of  Worship</a:t>
            </a:r>
          </a:p>
          <a:p>
            <a:pPr algn="ctr"/>
            <a:endParaRPr lang="en-US" sz="2800" dirty="0">
              <a:solidFill>
                <a:schemeClr val="bg1"/>
              </a:solidFill>
              <a:latin typeface="Eurostile" pitchFamily="34" charset="0"/>
            </a:endParaRPr>
          </a:p>
        </p:txBody>
      </p:sp>
      <p:pic>
        <p:nvPicPr>
          <p:cNvPr id="9" name="Picture 8" descr="Yesus-Sang-Pengampun.jpg"/>
          <p:cNvPicPr>
            <a:picLocks noChangeAspect="1"/>
          </p:cNvPicPr>
          <p:nvPr/>
        </p:nvPicPr>
        <p:blipFill>
          <a:blip r:embed="rId2" cstate="print"/>
          <a:stretch>
            <a:fillRect/>
          </a:stretch>
        </p:blipFill>
        <p:spPr>
          <a:xfrm>
            <a:off x="8201890" y="1209963"/>
            <a:ext cx="3664085" cy="2312169"/>
          </a:xfrm>
          <a:prstGeom prst="rect">
            <a:avLst/>
          </a:prstGeom>
        </p:spPr>
      </p:pic>
      <p:pic>
        <p:nvPicPr>
          <p:cNvPr id="11" name="Picture 10" descr="2885.gif"/>
          <p:cNvPicPr>
            <a:picLocks noChangeAspect="1"/>
          </p:cNvPicPr>
          <p:nvPr/>
        </p:nvPicPr>
        <p:blipFill>
          <a:blip r:embed="rId3" cstate="print"/>
          <a:stretch>
            <a:fillRect/>
          </a:stretch>
        </p:blipFill>
        <p:spPr>
          <a:xfrm>
            <a:off x="983672" y="4135210"/>
            <a:ext cx="2819400" cy="2333914"/>
          </a:xfrm>
          <a:prstGeom prst="rect">
            <a:avLst/>
          </a:prstGeom>
        </p:spPr>
      </p:pic>
      <p:pic>
        <p:nvPicPr>
          <p:cNvPr id="12" name="Picture 11" descr="imagesCASTD9FZ.jpg"/>
          <p:cNvPicPr>
            <a:picLocks noChangeAspect="1"/>
          </p:cNvPicPr>
          <p:nvPr/>
        </p:nvPicPr>
        <p:blipFill>
          <a:blip r:embed="rId4" cstate="print"/>
          <a:stretch>
            <a:fillRect/>
          </a:stretch>
        </p:blipFill>
        <p:spPr>
          <a:xfrm>
            <a:off x="1110672" y="1209964"/>
            <a:ext cx="2565400" cy="2602345"/>
          </a:xfrm>
          <a:prstGeom prst="rect">
            <a:avLst/>
          </a:prstGeom>
        </p:spPr>
      </p:pic>
      <p:pic>
        <p:nvPicPr>
          <p:cNvPr id="13" name="Picture 12" descr="1092.gif"/>
          <p:cNvPicPr>
            <a:picLocks noChangeAspect="1"/>
          </p:cNvPicPr>
          <p:nvPr/>
        </p:nvPicPr>
        <p:blipFill>
          <a:blip r:embed="rId5" cstate="print"/>
          <a:stretch>
            <a:fillRect/>
          </a:stretch>
        </p:blipFill>
        <p:spPr>
          <a:xfrm>
            <a:off x="8201890" y="3812309"/>
            <a:ext cx="3533697" cy="258233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ou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circle(in)">
                                      <p:cBhvr>
                                        <p:cTn id="15" dur="2000"/>
                                        <p:tgtEl>
                                          <p:spTgt spid="5">
                                            <p:txEl>
                                              <p:pRg st="4" end="4"/>
                                            </p:txEl>
                                          </p:spTgt>
                                        </p:tgtEl>
                                      </p:cBhvr>
                                    </p:animEffect>
                                  </p:childTnLst>
                                </p:cTn>
                              </p:par>
                              <p:par>
                                <p:cTn id="16" presetID="4" presetClass="entr" presetSubtype="3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ou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circle(in)">
                                      <p:cBhvr>
                                        <p:cTn id="23" dur="2000"/>
                                        <p:tgtEl>
                                          <p:spTgt spid="5">
                                            <p:txEl>
                                              <p:pRg st="6" end="6"/>
                                            </p:txEl>
                                          </p:spTgt>
                                        </p:tgtEl>
                                      </p:cBhvr>
                                    </p:animEffect>
                                  </p:childTnLst>
                                </p:cTn>
                              </p:par>
                              <p:par>
                                <p:cTn id="24" presetID="4" presetClass="entr" presetSubtype="32"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ou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4" presetClass="entr" presetSubtype="32"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ox(ou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F19D13-A6CF-4C98-8596-AB5A6E442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17600" y="304801"/>
            <a:ext cx="10058400" cy="4708981"/>
          </a:xfrm>
          <a:prstGeom prst="rect">
            <a:avLst/>
          </a:prstGeom>
          <a:noFill/>
        </p:spPr>
        <p:txBody>
          <a:bodyPr wrap="square" rtlCol="0">
            <a:spAutoFit/>
          </a:bodyPr>
          <a:lstStyle/>
          <a:p>
            <a:pPr algn="ctr"/>
            <a:r>
              <a:rPr lang="en-US" sz="9600" dirty="0">
                <a:latin typeface="Book Antiqua" pitchFamily="18" charset="0"/>
              </a:rPr>
              <a:t>His Invitation</a:t>
            </a:r>
          </a:p>
          <a:p>
            <a:pPr algn="ctr"/>
            <a:endParaRPr lang="en-US" sz="9600" dirty="0">
              <a:latin typeface="Book Antiqua" pitchFamily="18" charset="0"/>
            </a:endParaRPr>
          </a:p>
          <a:p>
            <a:pPr algn="ctr"/>
            <a:r>
              <a:rPr lang="en-US" sz="3600" b="1" i="1" dirty="0">
                <a:latin typeface="Book Antiqua" pitchFamily="18" charset="0"/>
              </a:rPr>
              <a:t>Romans 10:21</a:t>
            </a:r>
          </a:p>
          <a:p>
            <a:pPr algn="ctr"/>
            <a:endParaRPr lang="en-US" sz="3600" b="1" i="1" dirty="0">
              <a:latin typeface="Book Antiqua" pitchFamily="18" charset="0"/>
            </a:endParaRPr>
          </a:p>
          <a:p>
            <a:pPr algn="ctr"/>
            <a:r>
              <a:rPr lang="en-US" sz="3600" b="1" i="1" dirty="0">
                <a:latin typeface="Book Antiqua" pitchFamily="18" charset="0"/>
              </a:rPr>
              <a:t>Luke 14:16-24 </a:t>
            </a:r>
            <a:endParaRPr lang="en-US" sz="3600" b="1" i="1" dirty="0"/>
          </a:p>
        </p:txBody>
      </p:sp>
      <p:grpSp>
        <p:nvGrpSpPr>
          <p:cNvPr id="2" name="Group 5"/>
          <p:cNvGrpSpPr/>
          <p:nvPr/>
        </p:nvGrpSpPr>
        <p:grpSpPr>
          <a:xfrm>
            <a:off x="8466669" y="3489782"/>
            <a:ext cx="2709331" cy="1524000"/>
            <a:chOff x="228600" y="2057400"/>
            <a:chExt cx="3276600" cy="2209800"/>
          </a:xfrm>
        </p:grpSpPr>
        <p:sp>
          <p:nvSpPr>
            <p:cNvPr id="7" name="Rectangle 6"/>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8839200" y="5318583"/>
            <a:ext cx="2336800" cy="830997"/>
          </a:xfrm>
          <a:prstGeom prst="rect">
            <a:avLst/>
          </a:prstGeom>
          <a:noFill/>
        </p:spPr>
        <p:txBody>
          <a:bodyPr wrap="square" rtlCol="0">
            <a:spAutoFit/>
          </a:bodyPr>
          <a:lstStyle/>
          <a:p>
            <a:pPr algn="ctr"/>
            <a:r>
              <a:rPr lang="en-US" sz="2400" dirty="0">
                <a:solidFill>
                  <a:schemeClr val="bg1"/>
                </a:solidFill>
              </a:rPr>
              <a:t>Parable of the Great Supper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7177B3-6831-4E94-9328-93C2398D2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72533" y="667105"/>
            <a:ext cx="7332134" cy="5078313"/>
          </a:xfrm>
          <a:prstGeom prst="rect">
            <a:avLst/>
          </a:prstGeom>
          <a:noFill/>
        </p:spPr>
        <p:txBody>
          <a:bodyPr wrap="square" rtlCol="0">
            <a:spAutoFit/>
          </a:bodyPr>
          <a:lstStyle/>
          <a:p>
            <a:pPr algn="ctr"/>
            <a:r>
              <a:rPr lang="en-US" sz="3600" dirty="0">
                <a:latin typeface="Book Antiqua" pitchFamily="18" charset="0"/>
              </a:rPr>
              <a:t>“…All day long I have stretched forth my hands unto a disobedient and gainsaying people”</a:t>
            </a:r>
          </a:p>
          <a:p>
            <a:pPr algn="ctr"/>
            <a:endParaRPr lang="en-US" sz="3600" dirty="0">
              <a:latin typeface="Book Antiqua" pitchFamily="18" charset="0"/>
            </a:endParaRPr>
          </a:p>
          <a:p>
            <a:pPr algn="ctr"/>
            <a:r>
              <a:rPr lang="en-US" sz="3600" dirty="0">
                <a:latin typeface="Book Antiqua" pitchFamily="18" charset="0"/>
              </a:rPr>
              <a:t>Romans 10:21</a:t>
            </a:r>
          </a:p>
          <a:p>
            <a:pPr algn="ctr"/>
            <a:endParaRPr lang="en-US" sz="3600" dirty="0">
              <a:latin typeface="Book Antiqua" pitchFamily="18" charset="0"/>
            </a:endParaRPr>
          </a:p>
          <a:p>
            <a:pPr algn="ctr"/>
            <a:endParaRPr lang="en-US" sz="3600" dirty="0">
              <a:latin typeface="Book Antiqua" pitchFamily="18" charset="0"/>
            </a:endParaRPr>
          </a:p>
          <a:p>
            <a:pPr algn="ctr"/>
            <a:r>
              <a:rPr lang="en-US" sz="3600" dirty="0">
                <a:latin typeface="Book Antiqua" pitchFamily="18" charset="0"/>
              </a:rPr>
              <a:t>His hand is still stretched out even when we refuse His Invitation</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4674" y="1219200"/>
            <a:ext cx="3446382" cy="42952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p:cTn id="7" dur="1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5" end="5"/>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a:extLst>
              <a:ext uri="{FF2B5EF4-FFF2-40B4-BE49-F238E27FC236}">
                <a16:creationId xmlns:a16="http://schemas.microsoft.com/office/drawing/2014/main" id="{B491178C-77D6-4ED0-B111-D9DB92097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228600"/>
            <a:ext cx="12496800" cy="923330"/>
          </a:xfrm>
          <a:prstGeom prst="rect">
            <a:avLst/>
          </a:prstGeom>
          <a:noFill/>
        </p:spPr>
        <p:txBody>
          <a:bodyPr wrap="square" rtlCol="0">
            <a:spAutoFit/>
          </a:bodyPr>
          <a:lstStyle/>
          <a:p>
            <a:pPr algn="ctr"/>
            <a:r>
              <a:rPr lang="en-US" sz="5400" dirty="0">
                <a:latin typeface="Book Antiqua" pitchFamily="18" charset="0"/>
              </a:rPr>
              <a:t>A Certain Man</a:t>
            </a:r>
            <a:endParaRPr lang="en-US" sz="5400" dirty="0"/>
          </a:p>
        </p:txBody>
      </p:sp>
      <p:sp>
        <p:nvSpPr>
          <p:cNvPr id="140" name="TextBox 139"/>
          <p:cNvSpPr txBox="1"/>
          <p:nvPr/>
        </p:nvSpPr>
        <p:spPr>
          <a:xfrm>
            <a:off x="9652000" y="6273226"/>
            <a:ext cx="3556000" cy="584775"/>
          </a:xfrm>
          <a:prstGeom prst="rect">
            <a:avLst/>
          </a:prstGeom>
          <a:noFill/>
        </p:spPr>
        <p:txBody>
          <a:bodyPr wrap="square" rtlCol="0">
            <a:spAutoFit/>
          </a:bodyPr>
          <a:lstStyle/>
          <a:p>
            <a:r>
              <a:rPr lang="en-US" sz="3200" dirty="0"/>
              <a:t>Luke 14:15</a:t>
            </a:r>
          </a:p>
        </p:txBody>
      </p:sp>
      <p:grpSp>
        <p:nvGrpSpPr>
          <p:cNvPr id="2" name="Group 42"/>
          <p:cNvGrpSpPr/>
          <p:nvPr/>
        </p:nvGrpSpPr>
        <p:grpSpPr>
          <a:xfrm>
            <a:off x="1283856" y="1265382"/>
            <a:ext cx="3149599" cy="4883727"/>
            <a:chOff x="586240" y="457200"/>
            <a:chExt cx="3389340" cy="5988687"/>
          </a:xfrm>
        </p:grpSpPr>
        <p:sp>
          <p:nvSpPr>
            <p:cNvPr id="44" name="Oval 43"/>
            <p:cNvSpPr/>
            <p:nvPr/>
          </p:nvSpPr>
          <p:spPr>
            <a:xfrm rot="6128217">
              <a:off x="2595706" y="5826480"/>
              <a:ext cx="507251" cy="7315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4472555">
              <a:off x="1571724" y="5809356"/>
              <a:ext cx="464691" cy="76890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0226769">
              <a:off x="3309914" y="4064372"/>
              <a:ext cx="665666" cy="6979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901859">
              <a:off x="743395" y="4014636"/>
              <a:ext cx="720230" cy="84475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a:off x="1143000" y="4191000"/>
              <a:ext cx="2354924" cy="191559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20278876">
              <a:off x="2635928" y="2110873"/>
              <a:ext cx="964516" cy="2460878"/>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249249">
              <a:off x="2660192" y="2184341"/>
              <a:ext cx="874814" cy="176225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442139">
              <a:off x="1047856" y="2221063"/>
              <a:ext cx="795519" cy="2365377"/>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1442139">
              <a:off x="1072003" y="2349321"/>
              <a:ext cx="1057050" cy="1747235"/>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a:off x="1162756" y="2341581"/>
              <a:ext cx="2354924" cy="33633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254567">
              <a:off x="888898" y="868118"/>
              <a:ext cx="1364362" cy="255391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345433" flipH="1">
              <a:off x="2402021" y="853935"/>
              <a:ext cx="1263939" cy="2440468"/>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828800" y="1981200"/>
              <a:ext cx="877449" cy="12924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398903" y="841183"/>
              <a:ext cx="1720905" cy="21306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5400000">
              <a:off x="1933995" y="-209443"/>
              <a:ext cx="639972" cy="1973258"/>
            </a:xfrm>
            <a:prstGeom prst="roundRect">
              <a:avLst>
                <a:gd name="adj" fmla="val 5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1066800" y="685800"/>
              <a:ext cx="2438400" cy="609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9"/>
            <p:cNvGrpSpPr/>
            <p:nvPr/>
          </p:nvGrpSpPr>
          <p:grpSpPr>
            <a:xfrm>
              <a:off x="1145498" y="5692515"/>
              <a:ext cx="2362200" cy="381000"/>
              <a:chOff x="3352800" y="1905000"/>
              <a:chExt cx="5553231" cy="838200"/>
            </a:xfrm>
          </p:grpSpPr>
          <p:grpSp>
            <p:nvGrpSpPr>
              <p:cNvPr id="6" name="Group 222"/>
              <p:cNvGrpSpPr/>
              <p:nvPr/>
            </p:nvGrpSpPr>
            <p:grpSpPr>
              <a:xfrm>
                <a:off x="3352800" y="1905000"/>
                <a:ext cx="2810031" cy="838200"/>
                <a:chOff x="4809969" y="2971800"/>
                <a:chExt cx="5781831" cy="1638300"/>
              </a:xfrm>
            </p:grpSpPr>
            <p:grpSp>
              <p:nvGrpSpPr>
                <p:cNvPr id="7" name="Group 213"/>
                <p:cNvGrpSpPr/>
                <p:nvPr/>
              </p:nvGrpSpPr>
              <p:grpSpPr>
                <a:xfrm rot="5400000">
                  <a:off x="5457669" y="2362200"/>
                  <a:ext cx="1600200" cy="2895600"/>
                  <a:chOff x="5457669" y="2362200"/>
                  <a:chExt cx="1600200" cy="2895600"/>
                </a:xfrm>
              </p:grpSpPr>
              <p:grpSp>
                <p:nvGrpSpPr>
                  <p:cNvPr id="8" name="Group 208"/>
                  <p:cNvGrpSpPr/>
                  <p:nvPr/>
                </p:nvGrpSpPr>
                <p:grpSpPr>
                  <a:xfrm>
                    <a:off x="5486400" y="2362200"/>
                    <a:ext cx="1524000" cy="1447800"/>
                    <a:chOff x="5486400" y="2362200"/>
                    <a:chExt cx="1524000" cy="1447800"/>
                  </a:xfrm>
                </p:grpSpPr>
                <p:sp>
                  <p:nvSpPr>
                    <p:cNvPr id="177"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09"/>
                  <p:cNvGrpSpPr/>
                  <p:nvPr/>
                </p:nvGrpSpPr>
                <p:grpSpPr>
                  <a:xfrm rot="10800000">
                    <a:off x="5486400" y="3810000"/>
                    <a:ext cx="1524000" cy="1447800"/>
                    <a:chOff x="5486400" y="2362200"/>
                    <a:chExt cx="1524000" cy="1447800"/>
                  </a:xfrm>
                </p:grpSpPr>
                <p:sp>
                  <p:nvSpPr>
                    <p:cNvPr id="175" name="Up Arrow Callout 17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5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Diamond 17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214"/>
                <p:cNvGrpSpPr/>
                <p:nvPr/>
              </p:nvGrpSpPr>
              <p:grpSpPr>
                <a:xfrm rot="5400000">
                  <a:off x="8343900" y="2324100"/>
                  <a:ext cx="1600200" cy="2895600"/>
                  <a:chOff x="5457669" y="2362200"/>
                  <a:chExt cx="1600200" cy="2895600"/>
                </a:xfrm>
              </p:grpSpPr>
              <p:grpSp>
                <p:nvGrpSpPr>
                  <p:cNvPr id="11" name="Group 208"/>
                  <p:cNvGrpSpPr/>
                  <p:nvPr/>
                </p:nvGrpSpPr>
                <p:grpSpPr>
                  <a:xfrm>
                    <a:off x="5486400" y="2362200"/>
                    <a:ext cx="1524000" cy="1447800"/>
                    <a:chOff x="5486400" y="2362200"/>
                    <a:chExt cx="1524000" cy="1447800"/>
                  </a:xfrm>
                </p:grpSpPr>
                <p:sp>
                  <p:nvSpPr>
                    <p:cNvPr id="170"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Quad Arrow 17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09"/>
                  <p:cNvGrpSpPr/>
                  <p:nvPr/>
                </p:nvGrpSpPr>
                <p:grpSpPr>
                  <a:xfrm rot="10800000">
                    <a:off x="5486400" y="3810000"/>
                    <a:ext cx="1524000" cy="1447800"/>
                    <a:chOff x="5486400" y="2362200"/>
                    <a:chExt cx="1524000" cy="1447800"/>
                  </a:xfrm>
                </p:grpSpPr>
                <p:sp>
                  <p:nvSpPr>
                    <p:cNvPr id="168" name="Up Arrow Callout 16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Quad Arrow 4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Diamond 16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223"/>
              <p:cNvGrpSpPr/>
              <p:nvPr/>
            </p:nvGrpSpPr>
            <p:grpSpPr>
              <a:xfrm>
                <a:off x="6096000" y="1905000"/>
                <a:ext cx="2810031" cy="838200"/>
                <a:chOff x="4809969" y="2971800"/>
                <a:chExt cx="5781831" cy="1638300"/>
              </a:xfrm>
            </p:grpSpPr>
            <p:grpSp>
              <p:nvGrpSpPr>
                <p:cNvPr id="14" name="Group 213"/>
                <p:cNvGrpSpPr/>
                <p:nvPr/>
              </p:nvGrpSpPr>
              <p:grpSpPr>
                <a:xfrm rot="5400000">
                  <a:off x="5457669" y="2362200"/>
                  <a:ext cx="1600200" cy="2895600"/>
                  <a:chOff x="5457669" y="2362200"/>
                  <a:chExt cx="1600200" cy="2895600"/>
                </a:xfrm>
              </p:grpSpPr>
              <p:grpSp>
                <p:nvGrpSpPr>
                  <p:cNvPr id="15" name="Group 208"/>
                  <p:cNvGrpSpPr/>
                  <p:nvPr/>
                </p:nvGrpSpPr>
                <p:grpSpPr>
                  <a:xfrm>
                    <a:off x="5486400" y="2362200"/>
                    <a:ext cx="1524000" cy="1447800"/>
                    <a:chOff x="5486400" y="2362200"/>
                    <a:chExt cx="1524000" cy="1447800"/>
                  </a:xfrm>
                </p:grpSpPr>
                <p:sp>
                  <p:nvSpPr>
                    <p:cNvPr id="161" name="Up Arrow Callout 3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3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09"/>
                  <p:cNvGrpSpPr/>
                  <p:nvPr/>
                </p:nvGrpSpPr>
                <p:grpSpPr>
                  <a:xfrm rot="10800000">
                    <a:off x="5486400" y="3810000"/>
                    <a:ext cx="1524000" cy="1447800"/>
                    <a:chOff x="5486400" y="2362200"/>
                    <a:chExt cx="1524000" cy="1447800"/>
                  </a:xfrm>
                </p:grpSpPr>
                <p:sp>
                  <p:nvSpPr>
                    <p:cNvPr id="159" name="Up Arrow Callout 3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3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Diamond 3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214"/>
                <p:cNvGrpSpPr/>
                <p:nvPr/>
              </p:nvGrpSpPr>
              <p:grpSpPr>
                <a:xfrm rot="5400000">
                  <a:off x="8343900" y="2324100"/>
                  <a:ext cx="1600200" cy="2895600"/>
                  <a:chOff x="5457669" y="2362200"/>
                  <a:chExt cx="1600200" cy="2895600"/>
                </a:xfrm>
              </p:grpSpPr>
              <p:grpSp>
                <p:nvGrpSpPr>
                  <p:cNvPr id="18" name="Group 208"/>
                  <p:cNvGrpSpPr/>
                  <p:nvPr/>
                </p:nvGrpSpPr>
                <p:grpSpPr>
                  <a:xfrm>
                    <a:off x="5486400" y="2362200"/>
                    <a:ext cx="1524000" cy="1447800"/>
                    <a:chOff x="5486400" y="2362200"/>
                    <a:chExt cx="1524000" cy="1447800"/>
                  </a:xfrm>
                </p:grpSpPr>
                <p:sp>
                  <p:nvSpPr>
                    <p:cNvPr id="154" name="Up Arrow Callout 15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5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09"/>
                  <p:cNvGrpSpPr/>
                  <p:nvPr/>
                </p:nvGrpSpPr>
                <p:grpSpPr>
                  <a:xfrm rot="10800000">
                    <a:off x="5486400" y="3810000"/>
                    <a:ext cx="1524000" cy="1447800"/>
                    <a:chOff x="5486400" y="2362200"/>
                    <a:chExt cx="1524000" cy="1447800"/>
                  </a:xfrm>
                </p:grpSpPr>
                <p:sp>
                  <p:nvSpPr>
                    <p:cNvPr id="152" name="Up Arrow Callout 15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Diamond 15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56"/>
            <p:cNvGrpSpPr/>
            <p:nvPr/>
          </p:nvGrpSpPr>
          <p:grpSpPr>
            <a:xfrm>
              <a:off x="1130508" y="813217"/>
              <a:ext cx="2362200" cy="381000"/>
              <a:chOff x="3352800" y="1905000"/>
              <a:chExt cx="5553231" cy="838200"/>
            </a:xfrm>
          </p:grpSpPr>
          <p:grpSp>
            <p:nvGrpSpPr>
              <p:cNvPr id="21" name="Group 222"/>
              <p:cNvGrpSpPr/>
              <p:nvPr/>
            </p:nvGrpSpPr>
            <p:grpSpPr>
              <a:xfrm>
                <a:off x="3352800" y="1905000"/>
                <a:ext cx="2810031" cy="838200"/>
                <a:chOff x="4809969" y="2971800"/>
                <a:chExt cx="5781831" cy="1638300"/>
              </a:xfrm>
            </p:grpSpPr>
            <p:grpSp>
              <p:nvGrpSpPr>
                <p:cNvPr id="22" name="Group 213"/>
                <p:cNvGrpSpPr/>
                <p:nvPr/>
              </p:nvGrpSpPr>
              <p:grpSpPr>
                <a:xfrm rot="5400000">
                  <a:off x="5457669" y="2362200"/>
                  <a:ext cx="1600200" cy="2895600"/>
                  <a:chOff x="5457669" y="2362200"/>
                  <a:chExt cx="1600200" cy="2895600"/>
                </a:xfrm>
              </p:grpSpPr>
              <p:grpSp>
                <p:nvGrpSpPr>
                  <p:cNvPr id="23" name="Group 208"/>
                  <p:cNvGrpSpPr/>
                  <p:nvPr/>
                </p:nvGrpSpPr>
                <p:grpSpPr>
                  <a:xfrm>
                    <a:off x="5486400" y="2362200"/>
                    <a:ext cx="1524000" cy="1447800"/>
                    <a:chOff x="5486400" y="2362200"/>
                    <a:chExt cx="1524000" cy="1447800"/>
                  </a:xfrm>
                </p:grpSpPr>
                <p:sp>
                  <p:nvSpPr>
                    <p:cNvPr id="143" name="Up Arrow Callout 14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09"/>
                  <p:cNvGrpSpPr/>
                  <p:nvPr/>
                </p:nvGrpSpPr>
                <p:grpSpPr>
                  <a:xfrm rot="10800000">
                    <a:off x="5486400" y="3810000"/>
                    <a:ext cx="1524000" cy="1447800"/>
                    <a:chOff x="5486400" y="2362200"/>
                    <a:chExt cx="1524000" cy="1447800"/>
                  </a:xfrm>
                </p:grpSpPr>
                <p:sp>
                  <p:nvSpPr>
                    <p:cNvPr id="141" name="Up Arrow Callout 14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 name="Diamond 11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14"/>
                <p:cNvGrpSpPr/>
                <p:nvPr/>
              </p:nvGrpSpPr>
              <p:grpSpPr>
                <a:xfrm rot="5400000">
                  <a:off x="8343900" y="2324100"/>
                  <a:ext cx="1600200" cy="2895600"/>
                  <a:chOff x="5457669" y="2362200"/>
                  <a:chExt cx="1600200" cy="2895600"/>
                </a:xfrm>
              </p:grpSpPr>
              <p:grpSp>
                <p:nvGrpSpPr>
                  <p:cNvPr id="26" name="Group 208"/>
                  <p:cNvGrpSpPr/>
                  <p:nvPr/>
                </p:nvGrpSpPr>
                <p:grpSpPr>
                  <a:xfrm>
                    <a:off x="5486400" y="2362200"/>
                    <a:ext cx="1524000" cy="1447800"/>
                    <a:chOff x="5486400" y="2362200"/>
                    <a:chExt cx="1524000" cy="1447800"/>
                  </a:xfrm>
                </p:grpSpPr>
                <p:sp>
                  <p:nvSpPr>
                    <p:cNvPr id="103" name="Up Arrow Callout 10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9"/>
                  <p:cNvGrpSpPr/>
                  <p:nvPr/>
                </p:nvGrpSpPr>
                <p:grpSpPr>
                  <a:xfrm rot="10800000">
                    <a:off x="5486400" y="3810000"/>
                    <a:ext cx="1524000" cy="1447800"/>
                    <a:chOff x="5486400" y="2362200"/>
                    <a:chExt cx="1524000" cy="1447800"/>
                  </a:xfrm>
                </p:grpSpPr>
                <p:sp>
                  <p:nvSpPr>
                    <p:cNvPr id="100" name="Up Arrow Callout 9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Diamond 98"/>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23"/>
              <p:cNvGrpSpPr/>
              <p:nvPr/>
            </p:nvGrpSpPr>
            <p:grpSpPr>
              <a:xfrm>
                <a:off x="6096000" y="1905000"/>
                <a:ext cx="2810031" cy="838200"/>
                <a:chOff x="4809969" y="2971800"/>
                <a:chExt cx="5781831" cy="1638300"/>
              </a:xfrm>
            </p:grpSpPr>
            <p:grpSp>
              <p:nvGrpSpPr>
                <p:cNvPr id="29" name="Group 213"/>
                <p:cNvGrpSpPr/>
                <p:nvPr/>
              </p:nvGrpSpPr>
              <p:grpSpPr>
                <a:xfrm rot="5400000">
                  <a:off x="5457669" y="2362200"/>
                  <a:ext cx="1600200" cy="2895600"/>
                  <a:chOff x="5457669" y="2362200"/>
                  <a:chExt cx="1600200" cy="2895600"/>
                </a:xfrm>
              </p:grpSpPr>
              <p:grpSp>
                <p:nvGrpSpPr>
                  <p:cNvPr id="30" name="Group 208"/>
                  <p:cNvGrpSpPr/>
                  <p:nvPr/>
                </p:nvGrpSpPr>
                <p:grpSpPr>
                  <a:xfrm>
                    <a:off x="5486400" y="2362200"/>
                    <a:ext cx="1524000" cy="1447800"/>
                    <a:chOff x="5486400" y="2362200"/>
                    <a:chExt cx="1524000" cy="1447800"/>
                  </a:xfrm>
                </p:grpSpPr>
                <p:sp>
                  <p:nvSpPr>
                    <p:cNvPr id="93" name="Up Arrow Callout 9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9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09"/>
                  <p:cNvGrpSpPr/>
                  <p:nvPr/>
                </p:nvGrpSpPr>
                <p:grpSpPr>
                  <a:xfrm rot="10800000">
                    <a:off x="5486400" y="3810000"/>
                    <a:ext cx="1524000" cy="1447800"/>
                    <a:chOff x="5486400" y="2362200"/>
                    <a:chExt cx="1524000" cy="1447800"/>
                  </a:xfrm>
                </p:grpSpPr>
                <p:sp>
                  <p:nvSpPr>
                    <p:cNvPr id="91" name="Up Arrow Callout 9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9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Diamond 8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14"/>
                <p:cNvGrpSpPr/>
                <p:nvPr/>
              </p:nvGrpSpPr>
              <p:grpSpPr>
                <a:xfrm rot="5400000">
                  <a:off x="8343900" y="2324100"/>
                  <a:ext cx="1600200" cy="2895600"/>
                  <a:chOff x="5457669" y="2362200"/>
                  <a:chExt cx="1600200" cy="2895600"/>
                </a:xfrm>
              </p:grpSpPr>
              <p:grpSp>
                <p:nvGrpSpPr>
                  <p:cNvPr id="33" name="Group 208"/>
                  <p:cNvGrpSpPr/>
                  <p:nvPr/>
                </p:nvGrpSpPr>
                <p:grpSpPr>
                  <a:xfrm>
                    <a:off x="5486400" y="2362200"/>
                    <a:ext cx="1524000" cy="1447800"/>
                    <a:chOff x="5486400" y="2362200"/>
                    <a:chExt cx="1524000" cy="1447800"/>
                  </a:xfrm>
                </p:grpSpPr>
                <p:sp>
                  <p:nvSpPr>
                    <p:cNvPr id="86" name="Up Arrow Callout 8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8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209"/>
                  <p:cNvGrpSpPr/>
                  <p:nvPr/>
                </p:nvGrpSpPr>
                <p:grpSpPr>
                  <a:xfrm rot="10800000">
                    <a:off x="5486400" y="3810000"/>
                    <a:ext cx="1524000" cy="1447800"/>
                    <a:chOff x="5486400" y="2362200"/>
                    <a:chExt cx="1524000" cy="1447800"/>
                  </a:xfrm>
                </p:grpSpPr>
                <p:sp>
                  <p:nvSpPr>
                    <p:cNvPr id="84" name="Up Arrow Callout 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Diamond 8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5" name="Group 95"/>
            <p:cNvGrpSpPr/>
            <p:nvPr/>
          </p:nvGrpSpPr>
          <p:grpSpPr>
            <a:xfrm rot="7741862">
              <a:off x="1499765" y="3599458"/>
              <a:ext cx="2052581" cy="915953"/>
              <a:chOff x="6418747" y="3048000"/>
              <a:chExt cx="1734653" cy="1001810"/>
            </a:xfrm>
          </p:grpSpPr>
          <p:sp>
            <p:nvSpPr>
              <p:cNvPr id="74" name="Moon 73"/>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6615347">
                <a:off x="7018217" y="3048830"/>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94"/>
            <p:cNvGrpSpPr/>
            <p:nvPr/>
          </p:nvGrpSpPr>
          <p:grpSpPr>
            <a:xfrm rot="11478243">
              <a:off x="1447800" y="3200400"/>
              <a:ext cx="1686219" cy="1001810"/>
              <a:chOff x="6467181" y="3048000"/>
              <a:chExt cx="1686219" cy="1001810"/>
            </a:xfrm>
          </p:grpSpPr>
          <p:sp>
            <p:nvSpPr>
              <p:cNvPr id="71" name="Moon 70"/>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99"/>
            <p:cNvGrpSpPr/>
            <p:nvPr/>
          </p:nvGrpSpPr>
          <p:grpSpPr>
            <a:xfrm rot="13030895">
              <a:off x="586240" y="4068014"/>
              <a:ext cx="3208229" cy="1001810"/>
              <a:chOff x="6467181" y="3048000"/>
              <a:chExt cx="1686219" cy="1001810"/>
            </a:xfrm>
          </p:grpSpPr>
          <p:sp>
            <p:nvSpPr>
              <p:cNvPr id="68" name="Moon 67"/>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05"/>
            <p:cNvGrpSpPr/>
            <p:nvPr/>
          </p:nvGrpSpPr>
          <p:grpSpPr>
            <a:xfrm>
              <a:off x="1371601" y="2819400"/>
              <a:ext cx="592666" cy="533400"/>
              <a:chOff x="4953000" y="1143000"/>
              <a:chExt cx="762000" cy="685800"/>
            </a:xfrm>
          </p:grpSpPr>
          <p:sp>
            <p:nvSpPr>
              <p:cNvPr id="66" name="Oval 65"/>
              <p:cNvSpPr/>
              <p:nvPr/>
            </p:nvSpPr>
            <p:spPr>
              <a:xfrm>
                <a:off x="4953000" y="1143000"/>
                <a:ext cx="7620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077918" y="1255426"/>
                <a:ext cx="508000" cy="457200"/>
              </a:xfrm>
              <a:prstGeom prst="ellips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9" name="TextBox 178"/>
          <p:cNvSpPr txBox="1"/>
          <p:nvPr/>
        </p:nvSpPr>
        <p:spPr>
          <a:xfrm>
            <a:off x="4775200" y="2438400"/>
            <a:ext cx="6604000" cy="1200329"/>
          </a:xfrm>
          <a:prstGeom prst="rect">
            <a:avLst/>
          </a:prstGeom>
          <a:noFill/>
        </p:spPr>
        <p:txBody>
          <a:bodyPr wrap="square" rtlCol="0">
            <a:spAutoFit/>
          </a:bodyPr>
          <a:lstStyle/>
          <a:p>
            <a:pPr algn="ctr"/>
            <a:r>
              <a:rPr lang="en-US" sz="3600" dirty="0">
                <a:latin typeface="Book Antiqua" pitchFamily="18" charset="0"/>
              </a:rPr>
              <a:t>“…Blessed is he that shall eat bread in the kingdom of God.”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79"/>
                                        </p:tgtEl>
                                        <p:attrNameLst>
                                          <p:attrName>style.visibility</p:attrName>
                                        </p:attrNameLst>
                                      </p:cBhvr>
                                      <p:to>
                                        <p:strVal val="visible"/>
                                      </p:to>
                                    </p:set>
                                    <p:anim calcmode="lin" valueType="num">
                                      <p:cBhvr>
                                        <p:cTn id="10" dur="1000" fill="hold"/>
                                        <p:tgtEl>
                                          <p:spTgt spid="179"/>
                                        </p:tgtEl>
                                        <p:attrNameLst>
                                          <p:attrName>ppt_w</p:attrName>
                                        </p:attrNameLst>
                                      </p:cBhvr>
                                      <p:tavLst>
                                        <p:tav tm="0">
                                          <p:val>
                                            <p:strVal val="#ppt_w*0.70"/>
                                          </p:val>
                                        </p:tav>
                                        <p:tav tm="100000">
                                          <p:val>
                                            <p:strVal val="#ppt_w"/>
                                          </p:val>
                                        </p:tav>
                                      </p:tavLst>
                                    </p:anim>
                                    <p:anim calcmode="lin" valueType="num">
                                      <p:cBhvr>
                                        <p:cTn id="11" dur="1000" fill="hold"/>
                                        <p:tgtEl>
                                          <p:spTgt spid="179"/>
                                        </p:tgtEl>
                                        <p:attrNameLst>
                                          <p:attrName>ppt_h</p:attrName>
                                        </p:attrNameLst>
                                      </p:cBhvr>
                                      <p:tavLst>
                                        <p:tav tm="0">
                                          <p:val>
                                            <p:strVal val="#ppt_h"/>
                                          </p:val>
                                        </p:tav>
                                        <p:tav tm="100000">
                                          <p:val>
                                            <p:strVal val="#ppt_h"/>
                                          </p:val>
                                        </p:tav>
                                      </p:tavLst>
                                    </p:anim>
                                    <p:animEffect transition="in" filter="fade">
                                      <p:cBhvr>
                                        <p:cTn id="12"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11EA7394-A57E-46B9-8A3C-3819A7E3D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496800" cy="6858000"/>
          </a:xfrm>
          <a:prstGeom prst="rect">
            <a:avLst/>
          </a:prstGeom>
        </p:spPr>
      </p:pic>
      <p:sp>
        <p:nvSpPr>
          <p:cNvPr id="5" name="TextBox 4"/>
          <p:cNvSpPr txBox="1"/>
          <p:nvPr/>
        </p:nvSpPr>
        <p:spPr>
          <a:xfrm>
            <a:off x="0" y="228600"/>
            <a:ext cx="12496800" cy="923330"/>
          </a:xfrm>
          <a:prstGeom prst="rect">
            <a:avLst/>
          </a:prstGeom>
          <a:noFill/>
        </p:spPr>
        <p:txBody>
          <a:bodyPr wrap="square" rtlCol="0">
            <a:spAutoFit/>
          </a:bodyPr>
          <a:lstStyle/>
          <a:p>
            <a:pPr algn="ctr"/>
            <a:r>
              <a:rPr lang="en-US" sz="5400" dirty="0">
                <a:latin typeface="Book Antiqua" pitchFamily="18" charset="0"/>
              </a:rPr>
              <a:t>Planning</a:t>
            </a:r>
            <a:endParaRPr lang="en-US" sz="5400" dirty="0"/>
          </a:p>
        </p:txBody>
      </p:sp>
      <p:sp>
        <p:nvSpPr>
          <p:cNvPr id="102" name="TextBox 101"/>
          <p:cNvSpPr txBox="1"/>
          <p:nvPr/>
        </p:nvSpPr>
        <p:spPr>
          <a:xfrm>
            <a:off x="0" y="1066801"/>
            <a:ext cx="4267200" cy="3539430"/>
          </a:xfrm>
          <a:prstGeom prst="rect">
            <a:avLst/>
          </a:prstGeom>
          <a:noFill/>
        </p:spPr>
        <p:txBody>
          <a:bodyPr wrap="square" rtlCol="0">
            <a:spAutoFit/>
          </a:bodyPr>
          <a:lstStyle/>
          <a:p>
            <a:r>
              <a:rPr lang="en-US" sz="3200" dirty="0"/>
              <a:t>Planning for a feast takes long hours</a:t>
            </a:r>
          </a:p>
          <a:p>
            <a:endParaRPr lang="en-US" sz="3200" dirty="0"/>
          </a:p>
          <a:p>
            <a:r>
              <a:rPr lang="en-US" sz="3200" dirty="0">
                <a:solidFill>
                  <a:schemeClr val="bg1">
                    <a:lumMod val="95000"/>
                  </a:schemeClr>
                </a:solidFill>
              </a:rPr>
              <a:t>The Lord’s servants labor long to bring the message of the Word of the Lord</a:t>
            </a:r>
          </a:p>
        </p:txBody>
      </p:sp>
      <p:grpSp>
        <p:nvGrpSpPr>
          <p:cNvPr id="2" name="Group 102"/>
          <p:cNvGrpSpPr/>
          <p:nvPr/>
        </p:nvGrpSpPr>
        <p:grpSpPr>
          <a:xfrm>
            <a:off x="4267200" y="457200"/>
            <a:ext cx="7661189" cy="4724400"/>
            <a:chOff x="762000" y="381000"/>
            <a:chExt cx="6858000" cy="5638800"/>
          </a:xfrm>
        </p:grpSpPr>
        <p:sp>
          <p:nvSpPr>
            <p:cNvPr id="104" name="Cube 103"/>
            <p:cNvSpPr/>
            <p:nvPr/>
          </p:nvSpPr>
          <p:spPr>
            <a:xfrm>
              <a:off x="914400" y="3352800"/>
              <a:ext cx="609600" cy="2667000"/>
            </a:xfrm>
            <a:prstGeom prst="cub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ube 104"/>
            <p:cNvSpPr/>
            <p:nvPr/>
          </p:nvSpPr>
          <p:spPr>
            <a:xfrm>
              <a:off x="6172200" y="3276600"/>
              <a:ext cx="609600" cy="2667000"/>
            </a:xfrm>
            <a:prstGeom prst="cub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ube 105"/>
            <p:cNvSpPr/>
            <p:nvPr/>
          </p:nvSpPr>
          <p:spPr>
            <a:xfrm>
              <a:off x="1676400" y="3200400"/>
              <a:ext cx="573374" cy="2435902"/>
            </a:xfrm>
            <a:prstGeom prst="cub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ube 106"/>
            <p:cNvSpPr/>
            <p:nvPr/>
          </p:nvSpPr>
          <p:spPr>
            <a:xfrm>
              <a:off x="6934200" y="2971800"/>
              <a:ext cx="573374" cy="2435902"/>
            </a:xfrm>
            <a:prstGeom prst="cube">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ube 107"/>
            <p:cNvSpPr/>
            <p:nvPr/>
          </p:nvSpPr>
          <p:spPr>
            <a:xfrm>
              <a:off x="762000" y="2590800"/>
              <a:ext cx="6858000" cy="1066800"/>
            </a:xfrm>
            <a:prstGeom prst="cube">
              <a:avLst>
                <a:gd name="adj" fmla="val 59017"/>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1143000" y="2667000"/>
              <a:ext cx="2895600" cy="457200"/>
            </a:xfrm>
            <a:prstGeom prst="ellipse">
              <a:avLst/>
            </a:prstGeom>
            <a:solidFill>
              <a:schemeClr val="bg1">
                <a:lumMod val="8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8"/>
            <p:cNvGrpSpPr/>
            <p:nvPr/>
          </p:nvGrpSpPr>
          <p:grpSpPr>
            <a:xfrm rot="1928940">
              <a:off x="2636574" y="2169252"/>
              <a:ext cx="1004864" cy="1034400"/>
              <a:chOff x="4419600" y="316004"/>
              <a:chExt cx="2362200" cy="2046196"/>
            </a:xfrm>
          </p:grpSpPr>
          <p:sp>
            <p:nvSpPr>
              <p:cNvPr id="130" name="Wave 129"/>
              <p:cNvSpPr/>
              <p:nvPr/>
            </p:nvSpPr>
            <p:spPr>
              <a:xfrm>
                <a:off x="5486400" y="457200"/>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Wave 17"/>
              <p:cNvSpPr/>
              <p:nvPr/>
            </p:nvSpPr>
            <p:spPr>
              <a:xfrm rot="19431635">
                <a:off x="5182999" y="316004"/>
                <a:ext cx="1295400" cy="685800"/>
              </a:xfrm>
              <a:prstGeom prst="wave">
                <a:avLst>
                  <a:gd name="adj1" fmla="val 12500"/>
                  <a:gd name="adj2" fmla="val -10000"/>
                </a:avLst>
              </a:prstGeom>
              <a:solidFill>
                <a:srgbClr val="92D05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7"/>
              <p:cNvSpPr/>
              <p:nvPr/>
            </p:nvSpPr>
            <p:spPr>
              <a:xfrm>
                <a:off x="4495800" y="11430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8"/>
              <p:cNvSpPr/>
              <p:nvPr/>
            </p:nvSpPr>
            <p:spPr>
              <a:xfrm>
                <a:off x="4419600" y="1676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9"/>
              <p:cNvSpPr/>
              <p:nvPr/>
            </p:nvSpPr>
            <p:spPr>
              <a:xfrm>
                <a:off x="5029200" y="1371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0"/>
              <p:cNvSpPr/>
              <p:nvPr/>
            </p:nvSpPr>
            <p:spPr>
              <a:xfrm>
                <a:off x="4648200" y="609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1"/>
              <p:cNvSpPr/>
              <p:nvPr/>
            </p:nvSpPr>
            <p:spPr>
              <a:xfrm>
                <a:off x="5029200" y="9144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2"/>
              <p:cNvSpPr/>
              <p:nvPr/>
            </p:nvSpPr>
            <p:spPr>
              <a:xfrm>
                <a:off x="5562600" y="9906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
              <p:cNvSpPr/>
              <p:nvPr/>
            </p:nvSpPr>
            <p:spPr>
              <a:xfrm>
                <a:off x="50292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4"/>
              <p:cNvSpPr/>
              <p:nvPr/>
            </p:nvSpPr>
            <p:spPr>
              <a:xfrm>
                <a:off x="5486400" y="457200"/>
                <a:ext cx="685800" cy="685800"/>
              </a:xfrm>
              <a:prstGeom prst="ellipse">
                <a:avLst/>
              </a:prstGeom>
              <a:solidFill>
                <a:schemeClr val="accent4">
                  <a:lumMod val="60000"/>
                  <a:lumOff val="4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9"/>
            <p:cNvGrpSpPr/>
            <p:nvPr/>
          </p:nvGrpSpPr>
          <p:grpSpPr>
            <a:xfrm>
              <a:off x="5257800" y="381000"/>
              <a:ext cx="906905" cy="2522095"/>
              <a:chOff x="1603947" y="889774"/>
              <a:chExt cx="1948721" cy="5615957"/>
            </a:xfrm>
          </p:grpSpPr>
          <p:sp>
            <p:nvSpPr>
              <p:cNvPr id="122" name="Oval 121"/>
              <p:cNvSpPr/>
              <p:nvPr/>
            </p:nvSpPr>
            <p:spPr>
              <a:xfrm>
                <a:off x="1603947" y="6027296"/>
                <a:ext cx="1948721" cy="478435"/>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a:off x="2375941" y="2971800"/>
                <a:ext cx="457200" cy="2971800"/>
              </a:xfrm>
              <a:prstGeom prst="roundRect">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Wave 123"/>
              <p:cNvSpPr/>
              <p:nvPr/>
            </p:nvSpPr>
            <p:spPr>
              <a:xfrm rot="17141728">
                <a:off x="1783286" y="1140122"/>
                <a:ext cx="1676400" cy="1175704"/>
              </a:xfrm>
              <a:prstGeom prst="wave">
                <a:avLst>
                  <a:gd name="adj1" fmla="val 200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723869" y="2667000"/>
                <a:ext cx="1663908" cy="480934"/>
              </a:xfrm>
              <a:prstGeom prst="ellipse">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a:off x="2057400" y="2362200"/>
                <a:ext cx="990600" cy="533400"/>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a:off x="2209800" y="4343400"/>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a:off x="2166077" y="5947347"/>
                <a:ext cx="891915" cy="408481"/>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2197308" y="3131695"/>
                <a:ext cx="762000" cy="381000"/>
              </a:xfrm>
              <a:prstGeom prst="trapezoid">
                <a:avLst/>
              </a:prstGeom>
              <a:solidFill>
                <a:srgbClr val="E8C6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8"/>
            <p:cNvGrpSpPr/>
            <p:nvPr/>
          </p:nvGrpSpPr>
          <p:grpSpPr>
            <a:xfrm>
              <a:off x="3810000" y="1447800"/>
              <a:ext cx="748259" cy="1427813"/>
              <a:chOff x="3657600" y="3581400"/>
              <a:chExt cx="1219200" cy="2590800"/>
            </a:xfrm>
          </p:grpSpPr>
          <p:sp>
            <p:nvSpPr>
              <p:cNvPr id="115" name="Oval 114"/>
              <p:cNvSpPr/>
              <p:nvPr/>
            </p:nvSpPr>
            <p:spPr>
              <a:xfrm>
                <a:off x="3733800" y="5562600"/>
                <a:ext cx="1143000" cy="6096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864964" y="5632554"/>
                <a:ext cx="858187" cy="430967"/>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4173511" y="4738141"/>
                <a:ext cx="228600" cy="1143000"/>
              </a:xfrm>
              <a:prstGeom prst="rect">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5400000">
                <a:off x="3619500" y="3619500"/>
                <a:ext cx="1295400" cy="1219200"/>
              </a:xfrm>
              <a:prstGeom prst="flowChartDelay">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6"/>
              <p:cNvGrpSpPr/>
              <p:nvPr/>
            </p:nvGrpSpPr>
            <p:grpSpPr>
              <a:xfrm>
                <a:off x="3695075" y="3618875"/>
                <a:ext cx="1143000" cy="1219200"/>
                <a:chOff x="1143000" y="533400"/>
                <a:chExt cx="1143000" cy="1219200"/>
              </a:xfrm>
            </p:grpSpPr>
            <p:sp>
              <p:nvSpPr>
                <p:cNvPr id="120" name="Quad Arrow 119"/>
                <p:cNvSpPr/>
                <p:nvPr/>
              </p:nvSpPr>
              <p:spPr>
                <a:xfrm>
                  <a:off x="1143000" y="533400"/>
                  <a:ext cx="1143000" cy="1219200"/>
                </a:xfrm>
                <a:prstGeom prst="quadArrow">
                  <a:avLst>
                    <a:gd name="adj1" fmla="val 12008"/>
                    <a:gd name="adj2" fmla="val 22500"/>
                    <a:gd name="adj3" fmla="val 22500"/>
                  </a:avLst>
                </a:prstGeom>
                <a:solidFill>
                  <a:schemeClr val="accent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1524000" y="838200"/>
                  <a:ext cx="381000" cy="533400"/>
                </a:xfrm>
                <a:prstGeom prst="diamond">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 name="Rounded Rectangle 112"/>
            <p:cNvSpPr/>
            <p:nvPr/>
          </p:nvSpPr>
          <p:spPr>
            <a:xfrm>
              <a:off x="1295400" y="2286000"/>
              <a:ext cx="1176728" cy="712033"/>
            </a:xfrm>
            <a:prstGeom prst="roundRect">
              <a:avLst>
                <a:gd name="adj" fmla="val 21844"/>
              </a:avLst>
            </a:prstGeom>
            <a:solidFill>
              <a:srgbClr val="ECD26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e 113"/>
            <p:cNvSpPr/>
            <p:nvPr/>
          </p:nvSpPr>
          <p:spPr>
            <a:xfrm rot="18154971">
              <a:off x="1442073" y="2233931"/>
              <a:ext cx="1295400" cy="1600200"/>
            </a:xfrm>
            <a:prstGeom prst="pie">
              <a:avLst>
                <a:gd name="adj1" fmla="val 0"/>
                <a:gd name="adj2" fmla="val 3225935"/>
              </a:avLst>
            </a:prstGeom>
            <a:solidFill>
              <a:srgbClr val="FFFF99"/>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0" name="TextBox 139"/>
          <p:cNvSpPr txBox="1"/>
          <p:nvPr/>
        </p:nvSpPr>
        <p:spPr>
          <a:xfrm>
            <a:off x="9652000" y="6273226"/>
            <a:ext cx="3556000" cy="584775"/>
          </a:xfrm>
          <a:prstGeom prst="rect">
            <a:avLst/>
          </a:prstGeom>
          <a:noFill/>
        </p:spPr>
        <p:txBody>
          <a:bodyPr wrap="square" rtlCol="0">
            <a:spAutoFit/>
          </a:bodyPr>
          <a:lstStyle/>
          <a:p>
            <a:r>
              <a:rPr lang="en-US" sz="3200" dirty="0"/>
              <a:t>Luke 14:16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p:cTn id="7" dur="1000" fill="hold"/>
                                        <p:tgtEl>
                                          <p:spTgt spid="1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
                                            <p:txEl>
                                              <p:pRg st="0" end="0"/>
                                            </p:txEl>
                                          </p:spTgt>
                                        </p:tgtEl>
                                      </p:cBhvr>
                                    </p:animEffect>
                                  </p:childTnLst>
                                </p:cTn>
                              </p:par>
                              <p:par>
                                <p:cTn id="10" presetID="4" presetClass="entr" presetSubtype="3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 calcmode="lin" valueType="num">
                                      <p:cBhvr>
                                        <p:cTn id="17" dur="1000" fill="hold"/>
                                        <p:tgtEl>
                                          <p:spTgt spid="10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0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a:extLst>
              <a:ext uri="{FF2B5EF4-FFF2-40B4-BE49-F238E27FC236}">
                <a16:creationId xmlns:a16="http://schemas.microsoft.com/office/drawing/2014/main" id="{60781CC9-1E27-4101-8AD2-6082AFC89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228600"/>
            <a:ext cx="12496800" cy="923330"/>
          </a:xfrm>
          <a:prstGeom prst="rect">
            <a:avLst/>
          </a:prstGeom>
          <a:noFill/>
        </p:spPr>
        <p:txBody>
          <a:bodyPr wrap="square" rtlCol="0">
            <a:spAutoFit/>
          </a:bodyPr>
          <a:lstStyle/>
          <a:p>
            <a:pPr algn="ctr"/>
            <a:r>
              <a:rPr lang="en-US" sz="5400" dirty="0">
                <a:latin typeface="Book Antiqua" pitchFamily="18" charset="0"/>
              </a:rPr>
              <a:t>Guest List</a:t>
            </a:r>
            <a:endParaRPr lang="en-US" sz="5400" dirty="0"/>
          </a:p>
        </p:txBody>
      </p:sp>
      <p:sp>
        <p:nvSpPr>
          <p:cNvPr id="102" name="TextBox 101"/>
          <p:cNvSpPr txBox="1"/>
          <p:nvPr/>
        </p:nvSpPr>
        <p:spPr>
          <a:xfrm>
            <a:off x="203200" y="1219201"/>
            <a:ext cx="4267200" cy="3046988"/>
          </a:xfrm>
          <a:prstGeom prst="rect">
            <a:avLst/>
          </a:prstGeom>
          <a:noFill/>
        </p:spPr>
        <p:txBody>
          <a:bodyPr wrap="square" rtlCol="0">
            <a:spAutoFit/>
          </a:bodyPr>
          <a:lstStyle/>
          <a:p>
            <a:r>
              <a:rPr lang="en-US" sz="3200" dirty="0"/>
              <a:t>Special chosen People were on the Guest list</a:t>
            </a:r>
          </a:p>
          <a:p>
            <a:endParaRPr lang="en-US" sz="3200" dirty="0"/>
          </a:p>
          <a:p>
            <a:r>
              <a:rPr lang="en-US" sz="3200" dirty="0">
                <a:solidFill>
                  <a:schemeClr val="bg1">
                    <a:lumMod val="95000"/>
                  </a:schemeClr>
                </a:solidFill>
              </a:rPr>
              <a:t>The Lord’s chosen people of Israel, the covenant people </a:t>
            </a:r>
          </a:p>
        </p:txBody>
      </p:sp>
      <p:grpSp>
        <p:nvGrpSpPr>
          <p:cNvPr id="2" name="Group 41"/>
          <p:cNvGrpSpPr/>
          <p:nvPr/>
        </p:nvGrpSpPr>
        <p:grpSpPr>
          <a:xfrm>
            <a:off x="4064000" y="979055"/>
            <a:ext cx="7549661" cy="5345545"/>
            <a:chOff x="2971800" y="228600"/>
            <a:chExt cx="5662246" cy="5029200"/>
          </a:xfrm>
        </p:grpSpPr>
        <p:grpSp>
          <p:nvGrpSpPr>
            <p:cNvPr id="3" name="Group 106"/>
            <p:cNvGrpSpPr/>
            <p:nvPr/>
          </p:nvGrpSpPr>
          <p:grpSpPr>
            <a:xfrm>
              <a:off x="7086600" y="228600"/>
              <a:ext cx="1547446" cy="3352800"/>
              <a:chOff x="3581400" y="381000"/>
              <a:chExt cx="2286000" cy="4953000"/>
            </a:xfrm>
          </p:grpSpPr>
          <p:sp>
            <p:nvSpPr>
              <p:cNvPr id="195" name="Cloud 194"/>
              <p:cNvSpPr/>
              <p:nvPr/>
            </p:nvSpPr>
            <p:spPr>
              <a:xfrm>
                <a:off x="3657600" y="381000"/>
                <a:ext cx="1905000" cy="25146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200"/>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201"/>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Cloud 204"/>
              <p:cNvSpPr/>
              <p:nvPr/>
            </p:nvSpPr>
            <p:spPr>
              <a:xfrm>
                <a:off x="4114800" y="3810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a:off x="4191000" y="1600200"/>
                <a:ext cx="990600" cy="7620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4502413" y="1676402"/>
                <a:ext cx="396194" cy="2578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59"/>
            <p:cNvGrpSpPr/>
            <p:nvPr/>
          </p:nvGrpSpPr>
          <p:grpSpPr>
            <a:xfrm>
              <a:off x="5562600" y="304800"/>
              <a:ext cx="1406651" cy="2895600"/>
              <a:chOff x="685800" y="609600"/>
              <a:chExt cx="2404519" cy="4949716"/>
            </a:xfrm>
          </p:grpSpPr>
          <p:sp>
            <p:nvSpPr>
              <p:cNvPr id="181" name="Cloud 180"/>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hevron 191"/>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Chevron 192"/>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Rounded Rectangle 193"/>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31"/>
            <p:cNvGrpSpPr/>
            <p:nvPr/>
          </p:nvGrpSpPr>
          <p:grpSpPr>
            <a:xfrm flipH="1">
              <a:off x="3810000" y="381000"/>
              <a:ext cx="1372773" cy="2895600"/>
              <a:chOff x="3604364" y="381000"/>
              <a:chExt cx="2348164" cy="4953000"/>
            </a:xfrm>
          </p:grpSpPr>
          <p:sp>
            <p:nvSpPr>
              <p:cNvPr id="169" name="Cloud 168"/>
              <p:cNvSpPr/>
              <p:nvPr/>
            </p:nvSpPr>
            <p:spPr>
              <a:xfrm rot="944169">
                <a:off x="3657602" y="381000"/>
                <a:ext cx="2294926" cy="2085474"/>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Cloud 178"/>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4530615" y="1752601"/>
                <a:ext cx="367992" cy="2554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60"/>
            <p:cNvGrpSpPr/>
            <p:nvPr/>
          </p:nvGrpSpPr>
          <p:grpSpPr>
            <a:xfrm flipH="1">
              <a:off x="6324600" y="914400"/>
              <a:ext cx="1143000" cy="2667000"/>
              <a:chOff x="4796444" y="836392"/>
              <a:chExt cx="1380536" cy="3344532"/>
            </a:xfrm>
          </p:grpSpPr>
          <p:sp>
            <p:nvSpPr>
              <p:cNvPr id="157" name="Oval 156"/>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20169292">
                <a:off x="5532668" y="1851040"/>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1790291">
                <a:off x="4947748" y="1816946"/>
                <a:ext cx="535898" cy="1040568"/>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rapezoid 162"/>
              <p:cNvSpPr/>
              <p:nvPr/>
            </p:nvSpPr>
            <p:spPr>
              <a:xfrm>
                <a:off x="5105400" y="1984946"/>
                <a:ext cx="799476" cy="1901253"/>
              </a:xfrm>
              <a:prstGeom prst="trapezoid">
                <a:avLst/>
              </a:prstGeom>
              <a:solidFill>
                <a:srgbClr val="E4B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ound Diagonal Corner Rectangle 165"/>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ound Diagonal Corner Rectangle 166"/>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1"/>
            <p:cNvGrpSpPr/>
            <p:nvPr/>
          </p:nvGrpSpPr>
          <p:grpSpPr>
            <a:xfrm>
              <a:off x="4953000" y="457200"/>
              <a:ext cx="1380536" cy="3344532"/>
              <a:chOff x="4038600" y="2362200"/>
              <a:chExt cx="1380536" cy="3344532"/>
            </a:xfrm>
          </p:grpSpPr>
          <p:sp>
            <p:nvSpPr>
              <p:cNvPr id="143" name="Round Diagonal Corner Rectangle 142"/>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20169292">
                <a:off x="4774824" y="3376848"/>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rot="1790291">
                <a:off x="4189904" y="3342754"/>
                <a:ext cx="535898" cy="1040568"/>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a:off x="4347556" y="3510754"/>
                <a:ext cx="799476" cy="1901253"/>
              </a:xfrm>
              <a:prstGeom prst="trapezoid">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 Diagonal Corner Rectangle 153"/>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 Diagonal Corner Rectangle 154"/>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0"/>
            <p:cNvGrpSpPr/>
            <p:nvPr/>
          </p:nvGrpSpPr>
          <p:grpSpPr>
            <a:xfrm>
              <a:off x="5562600" y="2057400"/>
              <a:ext cx="1714500" cy="2819400"/>
              <a:chOff x="609600" y="685800"/>
              <a:chExt cx="2438400" cy="4876800"/>
            </a:xfrm>
          </p:grpSpPr>
          <p:sp>
            <p:nvSpPr>
              <p:cNvPr id="100" name="Cloud 99"/>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671902">
                <a:off x="2361472" y="309342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647766">
                <a:off x="609600" y="3022043"/>
                <a:ext cx="68652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rapezoid 111"/>
              <p:cNvSpPr/>
              <p:nvPr/>
            </p:nvSpPr>
            <p:spPr>
              <a:xfrm rot="20169292">
                <a:off x="1909971" y="2059134"/>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rot="1790291">
                <a:off x="876844" y="2007867"/>
                <a:ext cx="946541" cy="1564711"/>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a:off x="1155300" y="2260490"/>
                <a:ext cx="1412091" cy="2858930"/>
              </a:xfrm>
              <a:prstGeom prst="trapezoid">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74"/>
            <p:cNvGrpSpPr/>
            <p:nvPr/>
          </p:nvGrpSpPr>
          <p:grpSpPr>
            <a:xfrm>
              <a:off x="4343400" y="2209800"/>
              <a:ext cx="1316831" cy="2895600"/>
              <a:chOff x="4114800" y="533400"/>
              <a:chExt cx="2217821" cy="4876800"/>
            </a:xfrm>
          </p:grpSpPr>
          <p:sp>
            <p:nvSpPr>
              <p:cNvPr id="87" name="Oval 86"/>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90"/>
            <p:cNvGrpSpPr/>
            <p:nvPr/>
          </p:nvGrpSpPr>
          <p:grpSpPr>
            <a:xfrm>
              <a:off x="5334000" y="3124200"/>
              <a:ext cx="838200" cy="1905000"/>
              <a:chOff x="5587191" y="304800"/>
              <a:chExt cx="1878359" cy="3886200"/>
            </a:xfrm>
          </p:grpSpPr>
          <p:sp>
            <p:nvSpPr>
              <p:cNvPr id="77" name="Oval 76"/>
              <p:cNvSpPr/>
              <p:nvPr/>
            </p:nvSpPr>
            <p:spPr>
              <a:xfrm rot="19671902">
                <a:off x="7070098" y="2244857"/>
                <a:ext cx="39545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647766">
                <a:off x="5587191" y="2167177"/>
                <a:ext cx="364610"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19352409">
                <a:off x="6623571" y="3513153"/>
                <a:ext cx="347882"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647766">
                <a:off x="6223634" y="3499745"/>
                <a:ext cx="346217" cy="6778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0169292">
                <a:off x="6583280" y="1483777"/>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790291">
                <a:off x="5772364" y="1444161"/>
                <a:ext cx="742954" cy="1209095"/>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5990928" y="1639370"/>
                <a:ext cx="1108371" cy="220917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243774" y="1261984"/>
                <a:ext cx="545526" cy="666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990928" y="483983"/>
                <a:ext cx="1056415" cy="1266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a:off x="5943600" y="304800"/>
                <a:ext cx="1143000" cy="609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94"/>
            <p:cNvGrpSpPr/>
            <p:nvPr/>
          </p:nvGrpSpPr>
          <p:grpSpPr>
            <a:xfrm>
              <a:off x="2971800" y="1981200"/>
              <a:ext cx="1590682" cy="3276600"/>
              <a:chOff x="381000" y="457200"/>
              <a:chExt cx="1590682" cy="3276600"/>
            </a:xfrm>
          </p:grpSpPr>
          <p:sp>
            <p:nvSpPr>
              <p:cNvPr id="65" name="Oval 64"/>
              <p:cNvSpPr/>
              <p:nvPr/>
            </p:nvSpPr>
            <p:spPr>
              <a:xfrm rot="19671902">
                <a:off x="1593902" y="2080029"/>
                <a:ext cx="37778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2647766">
                <a:off x="381000" y="2012265"/>
                <a:ext cx="336803"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19352409">
                <a:off x="1258641" y="3153489"/>
                <a:ext cx="293200"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2647766">
                <a:off x="921569" y="3142011"/>
                <a:ext cx="291797" cy="5803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20169292">
                <a:off x="1224684" y="1416122"/>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790291">
                <a:off x="541231" y="1382207"/>
                <a:ext cx="626173" cy="1035117"/>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p:cNvSpPr/>
              <p:nvPr/>
            </p:nvSpPr>
            <p:spPr>
              <a:xfrm>
                <a:off x="725440" y="1549327"/>
                <a:ext cx="934153" cy="1891292"/>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938543" y="1226244"/>
                <a:ext cx="459778" cy="5703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5440" y="560191"/>
                <a:ext cx="890363" cy="10845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16552862">
                <a:off x="37467" y="1195899"/>
                <a:ext cx="1421062" cy="43829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rot="5015418">
                <a:off x="894629" y="1109690"/>
                <a:ext cx="1421062" cy="463775"/>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loud 75"/>
              <p:cNvSpPr/>
              <p:nvPr/>
            </p:nvSpPr>
            <p:spPr>
              <a:xfrm>
                <a:off x="717303" y="457200"/>
                <a:ext cx="856957" cy="604911"/>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61"/>
            <p:cNvGrpSpPr/>
            <p:nvPr/>
          </p:nvGrpSpPr>
          <p:grpSpPr>
            <a:xfrm>
              <a:off x="7010400" y="1676400"/>
              <a:ext cx="1380536" cy="3344532"/>
              <a:chOff x="4796444" y="836392"/>
              <a:chExt cx="1380536" cy="3344532"/>
            </a:xfrm>
          </p:grpSpPr>
          <p:sp>
            <p:nvSpPr>
              <p:cNvPr id="53" name="Oval 52"/>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20169292">
                <a:off x="5532668" y="1851040"/>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1790291">
                <a:off x="4947748" y="1816946"/>
                <a:ext cx="535898" cy="104056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a:off x="5105400" y="1984946"/>
                <a:ext cx="799476" cy="19012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Oval 63"/>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p:cTn id="7" dur="1000" fill="hold"/>
                                        <p:tgtEl>
                                          <p:spTgt spid="1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
                                            <p:txEl>
                                              <p:pRg st="0" end="0"/>
                                            </p:txEl>
                                          </p:spTgt>
                                        </p:tgtEl>
                                      </p:cBhvr>
                                    </p:animEffect>
                                  </p:childTnLst>
                                </p:cTn>
                              </p:par>
                              <p:par>
                                <p:cTn id="10" presetID="6" presetClass="entr" presetSubtype="32"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 calcmode="lin" valueType="num">
                                      <p:cBhvr>
                                        <p:cTn id="17" dur="1000" fill="hold"/>
                                        <p:tgtEl>
                                          <p:spTgt spid="10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0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3C92D7FF-EBC6-4DF0-9FC7-984526C951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228600"/>
            <a:ext cx="12395200" cy="923330"/>
          </a:xfrm>
          <a:prstGeom prst="rect">
            <a:avLst/>
          </a:prstGeom>
          <a:noFill/>
        </p:spPr>
        <p:txBody>
          <a:bodyPr wrap="square" rtlCol="0">
            <a:spAutoFit/>
          </a:bodyPr>
          <a:lstStyle/>
          <a:p>
            <a:pPr algn="ctr"/>
            <a:r>
              <a:rPr lang="en-US" sz="5400" dirty="0">
                <a:latin typeface="Book Antiqua" pitchFamily="18" charset="0"/>
              </a:rPr>
              <a:t>An Invitation</a:t>
            </a:r>
            <a:endParaRPr lang="en-US" sz="5400" dirty="0"/>
          </a:p>
        </p:txBody>
      </p:sp>
      <p:sp>
        <p:nvSpPr>
          <p:cNvPr id="6" name="Rectangle 5"/>
          <p:cNvSpPr/>
          <p:nvPr/>
        </p:nvSpPr>
        <p:spPr>
          <a:xfrm>
            <a:off x="4572000" y="1066800"/>
            <a:ext cx="7370164" cy="3429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08"/>
          <p:cNvGrpSpPr/>
          <p:nvPr/>
        </p:nvGrpSpPr>
        <p:grpSpPr>
          <a:xfrm>
            <a:off x="6705600" y="1524000"/>
            <a:ext cx="3454400" cy="1956318"/>
            <a:chOff x="1600200" y="838200"/>
            <a:chExt cx="4800600" cy="3505200"/>
          </a:xfrm>
        </p:grpSpPr>
        <p:sp>
          <p:nvSpPr>
            <p:cNvPr id="8" name="Oval 7"/>
            <p:cNvSpPr/>
            <p:nvPr/>
          </p:nvSpPr>
          <p:spPr>
            <a:xfrm>
              <a:off x="1600200" y="3200400"/>
              <a:ext cx="4800600" cy="114300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2209800" y="1981200"/>
              <a:ext cx="3581400" cy="2057400"/>
            </a:xfrm>
            <a:prstGeom prst="flowChartMagneticDisk">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7"/>
            <p:cNvGrpSpPr/>
            <p:nvPr/>
          </p:nvGrpSpPr>
          <p:grpSpPr>
            <a:xfrm rot="19938751">
              <a:off x="2316004" y="1499870"/>
              <a:ext cx="1143000" cy="1066800"/>
              <a:chOff x="6705600" y="1447800"/>
              <a:chExt cx="1143000" cy="1066800"/>
            </a:xfrm>
          </p:grpSpPr>
          <p:sp>
            <p:nvSpPr>
              <p:cNvPr id="85" name="Heart 3"/>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4"/>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5"/>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7"/>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5"/>
              <p:cNvGrpSpPr/>
              <p:nvPr/>
            </p:nvGrpSpPr>
            <p:grpSpPr>
              <a:xfrm>
                <a:off x="6705600" y="1447800"/>
                <a:ext cx="1101213" cy="402843"/>
                <a:chOff x="4724400" y="668523"/>
                <a:chExt cx="2133600" cy="1025154"/>
              </a:xfrm>
            </p:grpSpPr>
            <p:grpSp>
              <p:nvGrpSpPr>
                <p:cNvPr id="10" name="Group 19"/>
                <p:cNvGrpSpPr/>
                <p:nvPr/>
              </p:nvGrpSpPr>
              <p:grpSpPr>
                <a:xfrm>
                  <a:off x="5246162" y="668523"/>
                  <a:ext cx="1611838" cy="1007877"/>
                  <a:chOff x="5246162" y="668523"/>
                  <a:chExt cx="1611838" cy="1007877"/>
                </a:xfrm>
              </p:grpSpPr>
              <p:sp>
                <p:nvSpPr>
                  <p:cNvPr id="98" name="Moon 15"/>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17"/>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18"/>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0"/>
                <p:cNvGrpSpPr/>
                <p:nvPr/>
              </p:nvGrpSpPr>
              <p:grpSpPr>
                <a:xfrm flipH="1">
                  <a:off x="4724400" y="685800"/>
                  <a:ext cx="1611838" cy="1007877"/>
                  <a:chOff x="5246162" y="668523"/>
                  <a:chExt cx="1611838" cy="1007877"/>
                </a:xfrm>
              </p:grpSpPr>
              <p:sp>
                <p:nvSpPr>
                  <p:cNvPr id="95" name="Moon 94"/>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22"/>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23"/>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Oval 93"/>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8"/>
            <p:cNvGrpSpPr/>
            <p:nvPr/>
          </p:nvGrpSpPr>
          <p:grpSpPr>
            <a:xfrm rot="1491280">
              <a:off x="4514663" y="1562407"/>
              <a:ext cx="1143000" cy="1066800"/>
              <a:chOff x="6705600" y="1447800"/>
              <a:chExt cx="1143000" cy="1066800"/>
            </a:xfrm>
          </p:grpSpPr>
          <p:sp>
            <p:nvSpPr>
              <p:cNvPr id="69" name="Heart 68"/>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5"/>
              <p:cNvGrpSpPr/>
              <p:nvPr/>
            </p:nvGrpSpPr>
            <p:grpSpPr>
              <a:xfrm>
                <a:off x="6705600" y="1447800"/>
                <a:ext cx="1101213" cy="402843"/>
                <a:chOff x="4724400" y="668523"/>
                <a:chExt cx="2133600" cy="1025154"/>
              </a:xfrm>
            </p:grpSpPr>
            <p:grpSp>
              <p:nvGrpSpPr>
                <p:cNvPr id="14" name="Group 19"/>
                <p:cNvGrpSpPr/>
                <p:nvPr/>
              </p:nvGrpSpPr>
              <p:grpSpPr>
                <a:xfrm>
                  <a:off x="5246162" y="668523"/>
                  <a:ext cx="1611838" cy="1007877"/>
                  <a:chOff x="5246162" y="668523"/>
                  <a:chExt cx="1611838" cy="1007877"/>
                </a:xfrm>
              </p:grpSpPr>
              <p:sp>
                <p:nvSpPr>
                  <p:cNvPr id="82" name="Moon 81"/>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0"/>
                <p:cNvGrpSpPr/>
                <p:nvPr/>
              </p:nvGrpSpPr>
              <p:grpSpPr>
                <a:xfrm flipH="1">
                  <a:off x="4724400" y="685800"/>
                  <a:ext cx="1611838" cy="1007877"/>
                  <a:chOff x="5246162" y="668523"/>
                  <a:chExt cx="1611838" cy="1007877"/>
                </a:xfrm>
              </p:grpSpPr>
              <p:sp>
                <p:nvSpPr>
                  <p:cNvPr id="79" name="Moon 39"/>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38"/>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5"/>
            <p:cNvGrpSpPr/>
            <p:nvPr/>
          </p:nvGrpSpPr>
          <p:grpSpPr>
            <a:xfrm rot="1491280">
              <a:off x="3967948" y="1662385"/>
              <a:ext cx="866152" cy="942431"/>
              <a:chOff x="6705600" y="1447800"/>
              <a:chExt cx="1143000" cy="1066800"/>
            </a:xfrm>
          </p:grpSpPr>
          <p:sp>
            <p:nvSpPr>
              <p:cNvPr id="53" name="Heart 52"/>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5"/>
              <p:cNvGrpSpPr/>
              <p:nvPr/>
            </p:nvGrpSpPr>
            <p:grpSpPr>
              <a:xfrm>
                <a:off x="6705600" y="1447800"/>
                <a:ext cx="1101213" cy="402843"/>
                <a:chOff x="4724400" y="668523"/>
                <a:chExt cx="2133600" cy="1025154"/>
              </a:xfrm>
            </p:grpSpPr>
            <p:grpSp>
              <p:nvGrpSpPr>
                <p:cNvPr id="42" name="Group 19"/>
                <p:cNvGrpSpPr/>
                <p:nvPr/>
              </p:nvGrpSpPr>
              <p:grpSpPr>
                <a:xfrm>
                  <a:off x="5246162" y="668523"/>
                  <a:ext cx="1611838" cy="1007877"/>
                  <a:chOff x="5246162" y="668523"/>
                  <a:chExt cx="1611838" cy="1007877"/>
                </a:xfrm>
              </p:grpSpPr>
              <p:sp>
                <p:nvSpPr>
                  <p:cNvPr id="66" name="Moon 65"/>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0"/>
                <p:cNvGrpSpPr/>
                <p:nvPr/>
              </p:nvGrpSpPr>
              <p:grpSpPr>
                <a:xfrm flipH="1">
                  <a:off x="4724400" y="685800"/>
                  <a:ext cx="1611838" cy="1007877"/>
                  <a:chOff x="5246162" y="668523"/>
                  <a:chExt cx="1611838" cy="1007877"/>
                </a:xfrm>
              </p:grpSpPr>
              <p:sp>
                <p:nvSpPr>
                  <p:cNvPr id="63" name="Moon 62"/>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55"/>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2"/>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62"/>
            <p:cNvGrpSpPr/>
            <p:nvPr/>
          </p:nvGrpSpPr>
          <p:grpSpPr>
            <a:xfrm rot="20169514">
              <a:off x="3268290" y="1674183"/>
              <a:ext cx="935294" cy="910403"/>
              <a:chOff x="6705600" y="1447800"/>
              <a:chExt cx="1143000" cy="1066800"/>
            </a:xfrm>
          </p:grpSpPr>
          <p:sp>
            <p:nvSpPr>
              <p:cNvPr id="37" name="Heart 36"/>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25"/>
              <p:cNvGrpSpPr/>
              <p:nvPr/>
            </p:nvGrpSpPr>
            <p:grpSpPr>
              <a:xfrm>
                <a:off x="6705600" y="1447800"/>
                <a:ext cx="1101213" cy="402843"/>
                <a:chOff x="4724400" y="668523"/>
                <a:chExt cx="2133600" cy="1025154"/>
              </a:xfrm>
            </p:grpSpPr>
            <p:grpSp>
              <p:nvGrpSpPr>
                <p:cNvPr id="60" name="Group 19"/>
                <p:cNvGrpSpPr/>
                <p:nvPr/>
              </p:nvGrpSpPr>
              <p:grpSpPr>
                <a:xfrm>
                  <a:off x="5246162" y="668523"/>
                  <a:ext cx="1611838" cy="1007877"/>
                  <a:chOff x="5246162" y="668523"/>
                  <a:chExt cx="1611838" cy="1007877"/>
                </a:xfrm>
              </p:grpSpPr>
              <p:sp>
                <p:nvSpPr>
                  <p:cNvPr id="50" name="Moon 49"/>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0"/>
                <p:cNvGrpSpPr/>
                <p:nvPr/>
              </p:nvGrpSpPr>
              <p:grpSpPr>
                <a:xfrm flipH="1">
                  <a:off x="4724400" y="685800"/>
                  <a:ext cx="1611838" cy="1007877"/>
                  <a:chOff x="5246162" y="668523"/>
                  <a:chExt cx="1611838" cy="1007877"/>
                </a:xfrm>
              </p:grpSpPr>
              <p:sp>
                <p:nvSpPr>
                  <p:cNvPr id="47" name="Moon 46"/>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9"/>
            <p:cNvGrpSpPr/>
            <p:nvPr/>
          </p:nvGrpSpPr>
          <p:grpSpPr>
            <a:xfrm rot="1491280">
              <a:off x="5034677" y="3304905"/>
              <a:ext cx="755477" cy="896617"/>
              <a:chOff x="6705600" y="1447800"/>
              <a:chExt cx="1143000" cy="1066800"/>
            </a:xfrm>
          </p:grpSpPr>
          <p:sp>
            <p:nvSpPr>
              <p:cNvPr id="21" name="Heart 20"/>
              <p:cNvSpPr/>
              <p:nvPr/>
            </p:nvSpPr>
            <p:spPr>
              <a:xfrm>
                <a:off x="6781800" y="1752600"/>
                <a:ext cx="1066800" cy="762000"/>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858000" y="1447800"/>
                <a:ext cx="914400" cy="6858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781800" y="1752600"/>
                <a:ext cx="1066800"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15200" y="21336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676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25"/>
              <p:cNvGrpSpPr/>
              <p:nvPr/>
            </p:nvGrpSpPr>
            <p:grpSpPr>
              <a:xfrm>
                <a:off x="6705600" y="1447800"/>
                <a:ext cx="1101213" cy="402843"/>
                <a:chOff x="4724400" y="668523"/>
                <a:chExt cx="2133600" cy="1025154"/>
              </a:xfrm>
            </p:grpSpPr>
            <p:grpSp>
              <p:nvGrpSpPr>
                <p:cNvPr id="77" name="Group 19"/>
                <p:cNvGrpSpPr/>
                <p:nvPr/>
              </p:nvGrpSpPr>
              <p:grpSpPr>
                <a:xfrm>
                  <a:off x="5246162" y="668523"/>
                  <a:ext cx="1611838" cy="1007877"/>
                  <a:chOff x="5246162" y="668523"/>
                  <a:chExt cx="1611838" cy="1007877"/>
                </a:xfrm>
              </p:grpSpPr>
              <p:sp>
                <p:nvSpPr>
                  <p:cNvPr id="34" name="Moon 33"/>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0"/>
                <p:cNvGrpSpPr/>
                <p:nvPr/>
              </p:nvGrpSpPr>
              <p:grpSpPr>
                <a:xfrm flipH="1">
                  <a:off x="4724400" y="685800"/>
                  <a:ext cx="1611838" cy="1007877"/>
                  <a:chOff x="5246162" y="668523"/>
                  <a:chExt cx="1611838" cy="1007877"/>
                </a:xfrm>
              </p:grpSpPr>
              <p:sp>
                <p:nvSpPr>
                  <p:cNvPr id="31" name="Moon 30"/>
                  <p:cNvSpPr/>
                  <p:nvPr/>
                </p:nvSpPr>
                <p:spPr>
                  <a:xfrm>
                    <a:off x="5486400" y="685800"/>
                    <a:ext cx="1066800" cy="990600"/>
                  </a:xfrm>
                  <a:prstGeom prst="moon">
                    <a:avLst>
                      <a:gd name="adj" fmla="val 7084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a:off x="5486400" y="685800"/>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20874988">
                    <a:off x="5246162" y="668523"/>
                    <a:ext cx="1371600" cy="762000"/>
                  </a:xfrm>
                  <a:prstGeom prst="moon">
                    <a:avLst>
                      <a:gd name="adj" fmla="val 80759"/>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5181600" y="838200"/>
                  <a:ext cx="1295400" cy="6858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Oval 26"/>
              <p:cNvSpPr/>
              <p:nvPr/>
            </p:nvSpPr>
            <p:spPr>
              <a:xfrm>
                <a:off x="7010400" y="1905000"/>
                <a:ext cx="76200" cy="152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Cloud 14"/>
            <p:cNvSpPr/>
            <p:nvPr/>
          </p:nvSpPr>
          <p:spPr>
            <a:xfrm>
              <a:off x="3200400" y="838200"/>
              <a:ext cx="1600200" cy="11430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rot="17953956">
              <a:off x="2255888" y="2185527"/>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3403001">
              <a:off x="5070638" y="2203566"/>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17047243">
              <a:off x="4343372" y="2246322"/>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3687506">
              <a:off x="3543693" y="2337927"/>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rot="17953956">
              <a:off x="3010293" y="2261728"/>
              <a:ext cx="728277" cy="103914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p:cNvSpPr txBox="1"/>
          <p:nvPr/>
        </p:nvSpPr>
        <p:spPr>
          <a:xfrm>
            <a:off x="5080000" y="3505200"/>
            <a:ext cx="6705600" cy="769441"/>
          </a:xfrm>
          <a:prstGeom prst="rect">
            <a:avLst/>
          </a:prstGeom>
          <a:noFill/>
        </p:spPr>
        <p:txBody>
          <a:bodyPr wrap="square" rtlCol="0">
            <a:spAutoFit/>
          </a:bodyPr>
          <a:lstStyle/>
          <a:p>
            <a:pPr algn="ctr"/>
            <a:r>
              <a:rPr lang="en-US" sz="4400" dirty="0">
                <a:latin typeface="Blackadder ITC" pitchFamily="82" charset="0"/>
              </a:rPr>
              <a:t>You are invited</a:t>
            </a:r>
          </a:p>
        </p:txBody>
      </p:sp>
      <p:sp>
        <p:nvSpPr>
          <p:cNvPr id="102" name="TextBox 101"/>
          <p:cNvSpPr txBox="1"/>
          <p:nvPr/>
        </p:nvSpPr>
        <p:spPr>
          <a:xfrm>
            <a:off x="249836" y="1049311"/>
            <a:ext cx="4267200" cy="3046988"/>
          </a:xfrm>
          <a:prstGeom prst="rect">
            <a:avLst/>
          </a:prstGeom>
          <a:noFill/>
        </p:spPr>
        <p:txBody>
          <a:bodyPr wrap="square" rtlCol="0">
            <a:spAutoFit/>
          </a:bodyPr>
          <a:lstStyle/>
          <a:p>
            <a:r>
              <a:rPr lang="en-US" sz="3200" dirty="0"/>
              <a:t>An Invitation to the supper (feast.) was sent out.</a:t>
            </a:r>
          </a:p>
          <a:p>
            <a:endParaRPr lang="en-US" sz="3200" dirty="0"/>
          </a:p>
          <a:p>
            <a:r>
              <a:rPr lang="en-US" sz="3200" dirty="0">
                <a:solidFill>
                  <a:schemeClr val="bg1">
                    <a:lumMod val="95000"/>
                  </a:schemeClr>
                </a:solidFill>
              </a:rPr>
              <a:t>An Invitation to come unto Christ</a:t>
            </a:r>
          </a:p>
        </p:txBody>
      </p:sp>
      <p:sp>
        <p:nvSpPr>
          <p:cNvPr id="103" name="TextBox 102"/>
          <p:cNvSpPr txBox="1"/>
          <p:nvPr/>
        </p:nvSpPr>
        <p:spPr>
          <a:xfrm>
            <a:off x="0" y="4648200"/>
            <a:ext cx="12192000" cy="2062103"/>
          </a:xfrm>
          <a:prstGeom prst="rect">
            <a:avLst/>
          </a:prstGeom>
          <a:noFill/>
        </p:spPr>
        <p:txBody>
          <a:bodyPr wrap="square" rtlCol="0">
            <a:spAutoFit/>
          </a:bodyPr>
          <a:lstStyle/>
          <a:p>
            <a:pPr algn="ctr"/>
            <a:r>
              <a:rPr lang="en-US" sz="3200" dirty="0"/>
              <a:t>“Perhaps there’s only one thing more humiliating than not being invited to a party; inviting people to your party and having them choose not to come…” (2)</a:t>
            </a:r>
          </a:p>
          <a:p>
            <a:r>
              <a:rPr lang="en-US" sz="3200" dirty="0"/>
              <a:t>			</a:t>
            </a:r>
          </a:p>
        </p:txBody>
      </p:sp>
      <p:sp>
        <p:nvSpPr>
          <p:cNvPr id="104" name="TextBox 103"/>
          <p:cNvSpPr txBox="1"/>
          <p:nvPr/>
        </p:nvSpPr>
        <p:spPr>
          <a:xfrm>
            <a:off x="9652000" y="6273226"/>
            <a:ext cx="3556000" cy="584775"/>
          </a:xfrm>
          <a:prstGeom prst="rect">
            <a:avLst/>
          </a:prstGeom>
          <a:noFill/>
        </p:spPr>
        <p:txBody>
          <a:bodyPr wrap="square" rtlCol="0">
            <a:spAutoFit/>
          </a:bodyPr>
          <a:lstStyle/>
          <a:p>
            <a:r>
              <a:rPr lang="en-US" sz="3200" dirty="0"/>
              <a:t>Luke 14:17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p:cTn id="7" dur="1000" fill="hold"/>
                                        <p:tgtEl>
                                          <p:spTgt spid="1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
                                            <p:txEl>
                                              <p:pRg st="0" end="0"/>
                                            </p:txEl>
                                          </p:spTgt>
                                        </p:tgtEl>
                                      </p:cBhvr>
                                    </p:animEffect>
                                  </p:childTnLst>
                                </p:cTn>
                              </p:par>
                              <p:par>
                                <p:cTn id="10" presetID="6" presetClass="entr" presetSubtype="3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2000"/>
                                        <p:tgtEl>
                                          <p:spTgt spid="2"/>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101"/>
                                        </p:tgtEl>
                                        <p:attrNameLst>
                                          <p:attrName>style.visibility</p:attrName>
                                        </p:attrNameLst>
                                      </p:cBhvr>
                                      <p:to>
                                        <p:strVal val="visible"/>
                                      </p:to>
                                    </p:set>
                                    <p:animEffect transition="in" filter="circle(out)">
                                      <p:cBhvr>
                                        <p:cTn id="18" dur="2000"/>
                                        <p:tgtEl>
                                          <p:spTgt spid="101"/>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102">
                                            <p:txEl>
                                              <p:pRg st="2" end="2"/>
                                            </p:txEl>
                                          </p:spTgt>
                                        </p:tgtEl>
                                        <p:attrNameLst>
                                          <p:attrName>style.visibility</p:attrName>
                                        </p:attrNameLst>
                                      </p:cBhvr>
                                      <p:to>
                                        <p:strVal val="visible"/>
                                      </p:to>
                                    </p:set>
                                    <p:anim calcmode="lin" valueType="num">
                                      <p:cBhvr>
                                        <p:cTn id="23" dur="1000" fill="hold"/>
                                        <p:tgtEl>
                                          <p:spTgt spid="102">
                                            <p:txEl>
                                              <p:pRg st="2" end="2"/>
                                            </p:txEl>
                                          </p:spTgt>
                                        </p:tgtEl>
                                        <p:attrNameLst>
                                          <p:attrName>ppt_w</p:attrName>
                                        </p:attrNameLst>
                                      </p:cBhvr>
                                      <p:tavLst>
                                        <p:tav tm="0">
                                          <p:val>
                                            <p:strVal val="#ppt_w*0.70"/>
                                          </p:val>
                                        </p:tav>
                                        <p:tav tm="100000">
                                          <p:val>
                                            <p:strVal val="#ppt_w"/>
                                          </p:val>
                                        </p:tav>
                                      </p:tavLst>
                                    </p:anim>
                                    <p:anim calcmode="lin" valueType="num">
                                      <p:cBhvr>
                                        <p:cTn id="24" dur="1000" fill="hold"/>
                                        <p:tgtEl>
                                          <p:spTgt spid="102">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10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103">
                                            <p:txEl>
                                              <p:pRg st="0" end="0"/>
                                            </p:txEl>
                                          </p:spTgt>
                                        </p:tgtEl>
                                        <p:attrNameLst>
                                          <p:attrName>style.visibility</p:attrName>
                                        </p:attrNameLst>
                                      </p:cBhvr>
                                      <p:to>
                                        <p:strVal val="visible"/>
                                      </p:to>
                                    </p:set>
                                    <p:anim calcmode="lin" valueType="num">
                                      <p:cBhvr>
                                        <p:cTn id="30" dur="1000" fill="hold"/>
                                        <p:tgtEl>
                                          <p:spTgt spid="103">
                                            <p:txEl>
                                              <p:pRg st="0" end="0"/>
                                            </p:txEl>
                                          </p:spTgt>
                                        </p:tgtEl>
                                        <p:attrNameLst>
                                          <p:attrName>ppt_w</p:attrName>
                                        </p:attrNameLst>
                                      </p:cBhvr>
                                      <p:tavLst>
                                        <p:tav tm="0">
                                          <p:val>
                                            <p:strVal val="#ppt_w*0.70"/>
                                          </p:val>
                                        </p:tav>
                                        <p:tav tm="100000">
                                          <p:val>
                                            <p:strVal val="#ppt_w"/>
                                          </p:val>
                                        </p:tav>
                                      </p:tavLst>
                                    </p:anim>
                                    <p:anim calcmode="lin" valueType="num">
                                      <p:cBhvr>
                                        <p:cTn id="31" dur="1000" fill="hold"/>
                                        <p:tgtEl>
                                          <p:spTgt spid="103">
                                            <p:txEl>
                                              <p:pRg st="0" end="0"/>
                                            </p:txEl>
                                          </p:spTgt>
                                        </p:tgtEl>
                                        <p:attrNameLst>
                                          <p:attrName>ppt_h</p:attrName>
                                        </p:attrNameLst>
                                      </p:cBhvr>
                                      <p:tavLst>
                                        <p:tav tm="0">
                                          <p:val>
                                            <p:strVal val="#ppt_h"/>
                                          </p:val>
                                        </p:tav>
                                        <p:tav tm="100000">
                                          <p:val>
                                            <p:strVal val="#ppt_h"/>
                                          </p:val>
                                        </p:tav>
                                      </p:tavLst>
                                    </p:anim>
                                    <p:animEffect transition="in" filter="fade">
                                      <p:cBhvr>
                                        <p:cTn id="32" dur="1000"/>
                                        <p:tgtEl>
                                          <p:spTgt spid="103">
                                            <p:txEl>
                                              <p:pRg st="0" end="0"/>
                                            </p:txEl>
                                          </p:spTgt>
                                        </p:tgtEl>
                                      </p:cBhvr>
                                    </p:animEffect>
                                  </p:childTnLst>
                                </p:cTn>
                              </p:par>
                              <p:par>
                                <p:cTn id="33" presetID="55" presetClass="entr" presetSubtype="0" fill="hold" nodeType="withEffect">
                                  <p:stCondLst>
                                    <p:cond delay="0"/>
                                  </p:stCondLst>
                                  <p:childTnLst>
                                    <p:set>
                                      <p:cBhvr>
                                        <p:cTn id="34" dur="1" fill="hold">
                                          <p:stCondLst>
                                            <p:cond delay="0"/>
                                          </p:stCondLst>
                                        </p:cTn>
                                        <p:tgtEl>
                                          <p:spTgt spid="103">
                                            <p:txEl>
                                              <p:pRg st="1" end="1"/>
                                            </p:txEl>
                                          </p:spTgt>
                                        </p:tgtEl>
                                        <p:attrNameLst>
                                          <p:attrName>style.visibility</p:attrName>
                                        </p:attrNameLst>
                                      </p:cBhvr>
                                      <p:to>
                                        <p:strVal val="visible"/>
                                      </p:to>
                                    </p:set>
                                    <p:anim calcmode="lin" valueType="num">
                                      <p:cBhvr>
                                        <p:cTn id="35" dur="1000" fill="hold"/>
                                        <p:tgtEl>
                                          <p:spTgt spid="103">
                                            <p:txEl>
                                              <p:pRg st="1" end="1"/>
                                            </p:txEl>
                                          </p:spTgt>
                                        </p:tgtEl>
                                        <p:attrNameLst>
                                          <p:attrName>ppt_w</p:attrName>
                                        </p:attrNameLst>
                                      </p:cBhvr>
                                      <p:tavLst>
                                        <p:tav tm="0">
                                          <p:val>
                                            <p:strVal val="#ppt_w*0.70"/>
                                          </p:val>
                                        </p:tav>
                                        <p:tav tm="100000">
                                          <p:val>
                                            <p:strVal val="#ppt_w"/>
                                          </p:val>
                                        </p:tav>
                                      </p:tavLst>
                                    </p:anim>
                                    <p:anim calcmode="lin" valueType="num">
                                      <p:cBhvr>
                                        <p:cTn id="36" dur="1000" fill="hold"/>
                                        <p:tgtEl>
                                          <p:spTgt spid="103">
                                            <p:txEl>
                                              <p:pRg st="1" end="1"/>
                                            </p:txEl>
                                          </p:spTgt>
                                        </p:tgtEl>
                                        <p:attrNameLst>
                                          <p:attrName>ppt_h</p:attrName>
                                        </p:attrNameLst>
                                      </p:cBhvr>
                                      <p:tavLst>
                                        <p:tav tm="0">
                                          <p:val>
                                            <p:strVal val="#ppt_h"/>
                                          </p:val>
                                        </p:tav>
                                        <p:tav tm="100000">
                                          <p:val>
                                            <p:strVal val="#ppt_h"/>
                                          </p:val>
                                        </p:tav>
                                      </p:tavLst>
                                    </p:anim>
                                    <p:animEffect transition="in" filter="fade">
                                      <p:cBhvr>
                                        <p:cTn id="37" dur="1000"/>
                                        <p:tgtEl>
                                          <p:spTgt spid="1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Picture 126">
            <a:extLst>
              <a:ext uri="{FF2B5EF4-FFF2-40B4-BE49-F238E27FC236}">
                <a16:creationId xmlns:a16="http://schemas.microsoft.com/office/drawing/2014/main" id="{4C2A7468-43CA-449A-A9D6-6D886F67D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6"/>
          <p:cNvGrpSpPr/>
          <p:nvPr/>
        </p:nvGrpSpPr>
        <p:grpSpPr>
          <a:xfrm>
            <a:off x="203201" y="1143000"/>
            <a:ext cx="3149599" cy="5130226"/>
            <a:chOff x="586240" y="457200"/>
            <a:chExt cx="3389340" cy="5988687"/>
          </a:xfrm>
        </p:grpSpPr>
        <p:sp>
          <p:nvSpPr>
            <p:cNvPr id="8" name="Oval 7"/>
            <p:cNvSpPr/>
            <p:nvPr/>
          </p:nvSpPr>
          <p:spPr>
            <a:xfrm rot="6128217">
              <a:off x="2595706" y="5826480"/>
              <a:ext cx="507251" cy="7315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472555">
              <a:off x="1571724" y="5809356"/>
              <a:ext cx="464691" cy="76890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226769">
              <a:off x="3309914" y="4064372"/>
              <a:ext cx="665666" cy="6979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901859">
              <a:off x="743395" y="4014636"/>
              <a:ext cx="720230" cy="84475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1143000" y="4191000"/>
              <a:ext cx="2354924" cy="191559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278876">
              <a:off x="2635928" y="2110873"/>
              <a:ext cx="964516" cy="2460878"/>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249249">
              <a:off x="2660192" y="2184341"/>
              <a:ext cx="874814" cy="176225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42139">
              <a:off x="1047856" y="2221063"/>
              <a:ext cx="795519" cy="2365377"/>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42139">
              <a:off x="1072003" y="2349321"/>
              <a:ext cx="1057050" cy="1747235"/>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162756" y="2341581"/>
              <a:ext cx="2354924" cy="33633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54567">
              <a:off x="888898" y="868118"/>
              <a:ext cx="1364362" cy="255391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345433" flipH="1">
              <a:off x="2402021" y="853935"/>
              <a:ext cx="1263939" cy="2440468"/>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28800" y="1981200"/>
              <a:ext cx="877449" cy="12924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98903" y="841183"/>
              <a:ext cx="1720905" cy="21306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1933995" y="-209443"/>
              <a:ext cx="639972" cy="1973258"/>
            </a:xfrm>
            <a:prstGeom prst="roundRect">
              <a:avLst>
                <a:gd name="adj" fmla="val 5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066800" y="685800"/>
              <a:ext cx="2438400" cy="609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3"/>
            <p:cNvGrpSpPr/>
            <p:nvPr/>
          </p:nvGrpSpPr>
          <p:grpSpPr>
            <a:xfrm>
              <a:off x="1145498" y="5692515"/>
              <a:ext cx="2362200" cy="381000"/>
              <a:chOff x="3352800" y="1905000"/>
              <a:chExt cx="5553231" cy="838200"/>
            </a:xfrm>
          </p:grpSpPr>
          <p:grpSp>
            <p:nvGrpSpPr>
              <p:cNvPr id="5" name="Group 222"/>
              <p:cNvGrpSpPr/>
              <p:nvPr/>
            </p:nvGrpSpPr>
            <p:grpSpPr>
              <a:xfrm>
                <a:off x="3352800" y="1905000"/>
                <a:ext cx="2810031" cy="838200"/>
                <a:chOff x="4809969" y="2971800"/>
                <a:chExt cx="5781831" cy="1638300"/>
              </a:xfrm>
            </p:grpSpPr>
            <p:grpSp>
              <p:nvGrpSpPr>
                <p:cNvPr id="6" name="Group 213"/>
                <p:cNvGrpSpPr/>
                <p:nvPr/>
              </p:nvGrpSpPr>
              <p:grpSpPr>
                <a:xfrm rot="5400000">
                  <a:off x="5457669" y="2362200"/>
                  <a:ext cx="1600200" cy="2895600"/>
                  <a:chOff x="5457669" y="2362200"/>
                  <a:chExt cx="1600200" cy="2895600"/>
                </a:xfrm>
              </p:grpSpPr>
              <p:grpSp>
                <p:nvGrpSpPr>
                  <p:cNvPr id="7" name="Group 208"/>
                  <p:cNvGrpSpPr/>
                  <p:nvPr/>
                </p:nvGrpSpPr>
                <p:grpSpPr>
                  <a:xfrm>
                    <a:off x="5486400" y="2362200"/>
                    <a:ext cx="1524000" cy="1447800"/>
                    <a:chOff x="5486400" y="2362200"/>
                    <a:chExt cx="1524000" cy="1447800"/>
                  </a:xfrm>
                </p:grpSpPr>
                <p:sp>
                  <p:nvSpPr>
                    <p:cNvPr id="107"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09"/>
                  <p:cNvGrpSpPr/>
                  <p:nvPr/>
                </p:nvGrpSpPr>
                <p:grpSpPr>
                  <a:xfrm rot="10800000">
                    <a:off x="5486400" y="3810000"/>
                    <a:ext cx="1524000" cy="1447800"/>
                    <a:chOff x="5486400" y="2362200"/>
                    <a:chExt cx="1524000" cy="1447800"/>
                  </a:xfrm>
                </p:grpSpPr>
                <p:sp>
                  <p:nvSpPr>
                    <p:cNvPr id="105" name="Up Arrow Callout 10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5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Diamond 10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14"/>
                <p:cNvGrpSpPr/>
                <p:nvPr/>
              </p:nvGrpSpPr>
              <p:grpSpPr>
                <a:xfrm rot="5400000">
                  <a:off x="8343900" y="2324100"/>
                  <a:ext cx="1600200" cy="2895600"/>
                  <a:chOff x="5457669" y="2362200"/>
                  <a:chExt cx="1600200" cy="2895600"/>
                </a:xfrm>
              </p:grpSpPr>
              <p:grpSp>
                <p:nvGrpSpPr>
                  <p:cNvPr id="26" name="Group 208"/>
                  <p:cNvGrpSpPr/>
                  <p:nvPr/>
                </p:nvGrpSpPr>
                <p:grpSpPr>
                  <a:xfrm>
                    <a:off x="5486400" y="2362200"/>
                    <a:ext cx="1524000" cy="1447800"/>
                    <a:chOff x="5486400" y="2362200"/>
                    <a:chExt cx="1524000" cy="1447800"/>
                  </a:xfrm>
                </p:grpSpPr>
                <p:sp>
                  <p:nvSpPr>
                    <p:cNvPr id="100"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9"/>
                  <p:cNvGrpSpPr/>
                  <p:nvPr/>
                </p:nvGrpSpPr>
                <p:grpSpPr>
                  <a:xfrm rot="10800000">
                    <a:off x="5486400" y="3810000"/>
                    <a:ext cx="1524000" cy="1447800"/>
                    <a:chOff x="5486400" y="2362200"/>
                    <a:chExt cx="1524000" cy="1447800"/>
                  </a:xfrm>
                </p:grpSpPr>
                <p:sp>
                  <p:nvSpPr>
                    <p:cNvPr id="98" name="Up Arrow Callout 9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4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Diamond 9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23"/>
              <p:cNvGrpSpPr/>
              <p:nvPr/>
            </p:nvGrpSpPr>
            <p:grpSpPr>
              <a:xfrm>
                <a:off x="6096000" y="1905000"/>
                <a:ext cx="2810031" cy="838200"/>
                <a:chOff x="4809969" y="2971800"/>
                <a:chExt cx="5781831" cy="1638300"/>
              </a:xfrm>
            </p:grpSpPr>
            <p:grpSp>
              <p:nvGrpSpPr>
                <p:cNvPr id="29" name="Group 213"/>
                <p:cNvGrpSpPr/>
                <p:nvPr/>
              </p:nvGrpSpPr>
              <p:grpSpPr>
                <a:xfrm rot="5400000">
                  <a:off x="5457669" y="2362200"/>
                  <a:ext cx="1600200" cy="2895600"/>
                  <a:chOff x="5457669" y="2362200"/>
                  <a:chExt cx="1600200" cy="2895600"/>
                </a:xfrm>
              </p:grpSpPr>
              <p:grpSp>
                <p:nvGrpSpPr>
                  <p:cNvPr id="41" name="Group 208"/>
                  <p:cNvGrpSpPr/>
                  <p:nvPr/>
                </p:nvGrpSpPr>
                <p:grpSpPr>
                  <a:xfrm>
                    <a:off x="5486400" y="2362200"/>
                    <a:ext cx="1524000" cy="1447800"/>
                    <a:chOff x="5486400" y="2362200"/>
                    <a:chExt cx="1524000" cy="1447800"/>
                  </a:xfrm>
                </p:grpSpPr>
                <p:sp>
                  <p:nvSpPr>
                    <p:cNvPr id="91" name="Up Arrow Callout 3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3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09"/>
                  <p:cNvGrpSpPr/>
                  <p:nvPr/>
                </p:nvGrpSpPr>
                <p:grpSpPr>
                  <a:xfrm rot="10800000">
                    <a:off x="5486400" y="3810000"/>
                    <a:ext cx="1524000" cy="1447800"/>
                    <a:chOff x="5486400" y="2362200"/>
                    <a:chExt cx="1524000" cy="1447800"/>
                  </a:xfrm>
                </p:grpSpPr>
                <p:sp>
                  <p:nvSpPr>
                    <p:cNvPr id="89" name="Up Arrow Callout 3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3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3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14"/>
                <p:cNvGrpSpPr/>
                <p:nvPr/>
              </p:nvGrpSpPr>
              <p:grpSpPr>
                <a:xfrm rot="5400000">
                  <a:off x="8343900" y="2324100"/>
                  <a:ext cx="1600200" cy="2895600"/>
                  <a:chOff x="5457669" y="2362200"/>
                  <a:chExt cx="1600200" cy="2895600"/>
                </a:xfrm>
              </p:grpSpPr>
              <p:grpSp>
                <p:nvGrpSpPr>
                  <p:cNvPr id="44" name="Group 208"/>
                  <p:cNvGrpSpPr/>
                  <p:nvPr/>
                </p:nvGrpSpPr>
                <p:grpSpPr>
                  <a:xfrm>
                    <a:off x="5486400" y="2362200"/>
                    <a:ext cx="1524000" cy="1447800"/>
                    <a:chOff x="5486400" y="2362200"/>
                    <a:chExt cx="1524000" cy="1447800"/>
                  </a:xfrm>
                </p:grpSpPr>
                <p:sp>
                  <p:nvSpPr>
                    <p:cNvPr id="84" name="Up Arrow Callout 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09"/>
                  <p:cNvGrpSpPr/>
                  <p:nvPr/>
                </p:nvGrpSpPr>
                <p:grpSpPr>
                  <a:xfrm rot="10800000">
                    <a:off x="5486400" y="3810000"/>
                    <a:ext cx="1524000" cy="1447800"/>
                    <a:chOff x="5486400" y="2362200"/>
                    <a:chExt cx="1524000" cy="1447800"/>
                  </a:xfrm>
                </p:grpSpPr>
                <p:sp>
                  <p:nvSpPr>
                    <p:cNvPr id="82" name="Up Arrow Callout 8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Diamond 8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56"/>
            <p:cNvGrpSpPr/>
            <p:nvPr/>
          </p:nvGrpSpPr>
          <p:grpSpPr>
            <a:xfrm>
              <a:off x="1130508" y="813217"/>
              <a:ext cx="2362200" cy="381000"/>
              <a:chOff x="3352800" y="1905000"/>
              <a:chExt cx="5553231" cy="838200"/>
            </a:xfrm>
          </p:grpSpPr>
          <p:grpSp>
            <p:nvGrpSpPr>
              <p:cNvPr id="52" name="Group 222"/>
              <p:cNvGrpSpPr/>
              <p:nvPr/>
            </p:nvGrpSpPr>
            <p:grpSpPr>
              <a:xfrm>
                <a:off x="3352800" y="1905000"/>
                <a:ext cx="2810031" cy="838200"/>
                <a:chOff x="4809969" y="2971800"/>
                <a:chExt cx="5781831" cy="1638300"/>
              </a:xfrm>
            </p:grpSpPr>
            <p:grpSp>
              <p:nvGrpSpPr>
                <p:cNvPr id="53" name="Group 213"/>
                <p:cNvGrpSpPr/>
                <p:nvPr/>
              </p:nvGrpSpPr>
              <p:grpSpPr>
                <a:xfrm rot="5400000">
                  <a:off x="5457669" y="2362200"/>
                  <a:ext cx="1600200" cy="2895600"/>
                  <a:chOff x="5457669" y="2362200"/>
                  <a:chExt cx="1600200" cy="2895600"/>
                </a:xfrm>
              </p:grpSpPr>
              <p:grpSp>
                <p:nvGrpSpPr>
                  <p:cNvPr id="59" name="Group 208"/>
                  <p:cNvGrpSpPr/>
                  <p:nvPr/>
                </p:nvGrpSpPr>
                <p:grpSpPr>
                  <a:xfrm>
                    <a:off x="5486400" y="2362200"/>
                    <a:ext cx="1524000" cy="1447800"/>
                    <a:chOff x="5486400" y="2362200"/>
                    <a:chExt cx="1524000" cy="1447800"/>
                  </a:xfrm>
                </p:grpSpPr>
                <p:sp>
                  <p:nvSpPr>
                    <p:cNvPr id="73" name="Up Arrow Callout 7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09"/>
                  <p:cNvGrpSpPr/>
                  <p:nvPr/>
                </p:nvGrpSpPr>
                <p:grpSpPr>
                  <a:xfrm rot="10800000">
                    <a:off x="5486400" y="3810000"/>
                    <a:ext cx="1524000" cy="1447800"/>
                    <a:chOff x="5486400" y="2362200"/>
                    <a:chExt cx="1524000" cy="1447800"/>
                  </a:xfrm>
                </p:grpSpPr>
                <p:sp>
                  <p:nvSpPr>
                    <p:cNvPr id="71" name="Up Arrow Callout 7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6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14"/>
                <p:cNvGrpSpPr/>
                <p:nvPr/>
              </p:nvGrpSpPr>
              <p:grpSpPr>
                <a:xfrm rot="5400000">
                  <a:off x="8343900" y="2324100"/>
                  <a:ext cx="1600200" cy="2895600"/>
                  <a:chOff x="5457669" y="2362200"/>
                  <a:chExt cx="1600200" cy="2895600"/>
                </a:xfrm>
              </p:grpSpPr>
              <p:grpSp>
                <p:nvGrpSpPr>
                  <p:cNvPr id="62" name="Group 208"/>
                  <p:cNvGrpSpPr/>
                  <p:nvPr/>
                </p:nvGrpSpPr>
                <p:grpSpPr>
                  <a:xfrm>
                    <a:off x="5486400" y="2362200"/>
                    <a:ext cx="1524000" cy="1447800"/>
                    <a:chOff x="5486400" y="2362200"/>
                    <a:chExt cx="1524000" cy="1447800"/>
                  </a:xfrm>
                </p:grpSpPr>
                <p:sp>
                  <p:nvSpPr>
                    <p:cNvPr id="66" name="Up Arrow Callout 6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09"/>
                  <p:cNvGrpSpPr/>
                  <p:nvPr/>
                </p:nvGrpSpPr>
                <p:grpSpPr>
                  <a:xfrm rot="10800000">
                    <a:off x="5486400" y="3810000"/>
                    <a:ext cx="1524000" cy="1447800"/>
                    <a:chOff x="5486400" y="2362200"/>
                    <a:chExt cx="1524000" cy="1447800"/>
                  </a:xfrm>
                </p:grpSpPr>
                <p:sp>
                  <p:nvSpPr>
                    <p:cNvPr id="64" name="Up Arrow Callout 6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Diamond 6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223"/>
              <p:cNvGrpSpPr/>
              <p:nvPr/>
            </p:nvGrpSpPr>
            <p:grpSpPr>
              <a:xfrm>
                <a:off x="6096000" y="1905000"/>
                <a:ext cx="2810031" cy="838200"/>
                <a:chOff x="4809969" y="2971800"/>
                <a:chExt cx="5781831" cy="1638300"/>
              </a:xfrm>
            </p:grpSpPr>
            <p:grpSp>
              <p:nvGrpSpPr>
                <p:cNvPr id="75" name="Group 213"/>
                <p:cNvGrpSpPr/>
                <p:nvPr/>
              </p:nvGrpSpPr>
              <p:grpSpPr>
                <a:xfrm rot="5400000">
                  <a:off x="5457669" y="2362200"/>
                  <a:ext cx="1600200" cy="2895600"/>
                  <a:chOff x="5457669" y="2362200"/>
                  <a:chExt cx="1600200" cy="2895600"/>
                </a:xfrm>
              </p:grpSpPr>
              <p:grpSp>
                <p:nvGrpSpPr>
                  <p:cNvPr id="76" name="Group 208"/>
                  <p:cNvGrpSpPr/>
                  <p:nvPr/>
                </p:nvGrpSpPr>
                <p:grpSpPr>
                  <a:xfrm>
                    <a:off x="5486400" y="2362200"/>
                    <a:ext cx="1524000" cy="1447800"/>
                    <a:chOff x="5486400" y="2362200"/>
                    <a:chExt cx="1524000" cy="1447800"/>
                  </a:xfrm>
                </p:grpSpPr>
                <p:sp>
                  <p:nvSpPr>
                    <p:cNvPr id="57" name="Up Arrow Callout 5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09"/>
                  <p:cNvGrpSpPr/>
                  <p:nvPr/>
                </p:nvGrpSpPr>
                <p:grpSpPr>
                  <a:xfrm rot="10800000">
                    <a:off x="5486400" y="3810000"/>
                    <a:ext cx="1524000" cy="1447800"/>
                    <a:chOff x="5486400" y="2362200"/>
                    <a:chExt cx="1524000" cy="1447800"/>
                  </a:xfrm>
                </p:grpSpPr>
                <p:sp>
                  <p:nvSpPr>
                    <p:cNvPr id="55"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Diamond 5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14"/>
                <p:cNvGrpSpPr/>
                <p:nvPr/>
              </p:nvGrpSpPr>
              <p:grpSpPr>
                <a:xfrm rot="5400000">
                  <a:off x="8343900" y="2324100"/>
                  <a:ext cx="1600200" cy="2895600"/>
                  <a:chOff x="5457669" y="2362200"/>
                  <a:chExt cx="1600200" cy="2895600"/>
                </a:xfrm>
              </p:grpSpPr>
              <p:grpSp>
                <p:nvGrpSpPr>
                  <p:cNvPr id="79" name="Group 208"/>
                  <p:cNvGrpSpPr/>
                  <p:nvPr/>
                </p:nvGrpSpPr>
                <p:grpSpPr>
                  <a:xfrm>
                    <a:off x="5486400" y="2362200"/>
                    <a:ext cx="1524000" cy="1447800"/>
                    <a:chOff x="5486400" y="2362200"/>
                    <a:chExt cx="1524000" cy="1447800"/>
                  </a:xfrm>
                </p:grpSpPr>
                <p:sp>
                  <p:nvSpPr>
                    <p:cNvPr id="50" name="Up Arrow Callout 4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09"/>
                  <p:cNvGrpSpPr/>
                  <p:nvPr/>
                </p:nvGrpSpPr>
                <p:grpSpPr>
                  <a:xfrm rot="10800000">
                    <a:off x="5486400" y="3810000"/>
                    <a:ext cx="1524000" cy="1447800"/>
                    <a:chOff x="5486400" y="2362200"/>
                    <a:chExt cx="1524000" cy="1447800"/>
                  </a:xfrm>
                </p:grpSpPr>
                <p:sp>
                  <p:nvSpPr>
                    <p:cNvPr id="48"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Diamond 4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95"/>
            <p:cNvGrpSpPr/>
            <p:nvPr/>
          </p:nvGrpSpPr>
          <p:grpSpPr>
            <a:xfrm rot="7741862">
              <a:off x="1499765" y="3599458"/>
              <a:ext cx="2052581" cy="915953"/>
              <a:chOff x="6418747" y="3048000"/>
              <a:chExt cx="1734653" cy="1001810"/>
            </a:xfrm>
          </p:grpSpPr>
          <p:sp>
            <p:nvSpPr>
              <p:cNvPr id="38" name="Moon 37"/>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615347">
                <a:off x="7018217" y="3048830"/>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94"/>
            <p:cNvGrpSpPr/>
            <p:nvPr/>
          </p:nvGrpSpPr>
          <p:grpSpPr>
            <a:xfrm rot="11478243">
              <a:off x="1447800" y="3200400"/>
              <a:ext cx="1686219" cy="1001810"/>
              <a:chOff x="6467181" y="3048000"/>
              <a:chExt cx="1686219" cy="1001810"/>
            </a:xfrm>
          </p:grpSpPr>
          <p:sp>
            <p:nvSpPr>
              <p:cNvPr id="35" name="Moon 34"/>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9"/>
            <p:cNvGrpSpPr/>
            <p:nvPr/>
          </p:nvGrpSpPr>
          <p:grpSpPr>
            <a:xfrm rot="13030895">
              <a:off x="586240" y="4068014"/>
              <a:ext cx="3208229" cy="1001810"/>
              <a:chOff x="6467181" y="3048000"/>
              <a:chExt cx="1686219" cy="1001810"/>
            </a:xfrm>
          </p:grpSpPr>
          <p:sp>
            <p:nvSpPr>
              <p:cNvPr id="32" name="Moon 31"/>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05"/>
            <p:cNvGrpSpPr/>
            <p:nvPr/>
          </p:nvGrpSpPr>
          <p:grpSpPr>
            <a:xfrm>
              <a:off x="1371601" y="2819400"/>
              <a:ext cx="592666" cy="533400"/>
              <a:chOff x="4953000" y="1143000"/>
              <a:chExt cx="762000" cy="685800"/>
            </a:xfrm>
          </p:grpSpPr>
          <p:sp>
            <p:nvSpPr>
              <p:cNvPr id="30" name="Oval 29"/>
              <p:cNvSpPr/>
              <p:nvPr/>
            </p:nvSpPr>
            <p:spPr>
              <a:xfrm>
                <a:off x="4953000" y="1143000"/>
                <a:ext cx="7620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77918" y="1255426"/>
                <a:ext cx="508000" cy="457200"/>
              </a:xfrm>
              <a:prstGeom prst="ellips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120"/>
          <p:cNvGrpSpPr/>
          <p:nvPr/>
        </p:nvGrpSpPr>
        <p:grpSpPr>
          <a:xfrm>
            <a:off x="8165157" y="2088682"/>
            <a:ext cx="2416985" cy="3702518"/>
            <a:chOff x="746078" y="685800"/>
            <a:chExt cx="2231064" cy="4876800"/>
          </a:xfrm>
        </p:grpSpPr>
        <p:sp>
          <p:nvSpPr>
            <p:cNvPr id="110" name="Cloud 109"/>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671902">
              <a:off x="2451321" y="3093617"/>
              <a:ext cx="525821" cy="8772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7766">
              <a:off x="746078" y="3079374"/>
              <a:ext cx="477912" cy="8772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169292">
              <a:off x="1909971" y="2059134"/>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790291">
              <a:off x="876844" y="2007867"/>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1155300" y="2260490"/>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0"/>
          <p:cNvGrpSpPr/>
          <p:nvPr/>
        </p:nvGrpSpPr>
        <p:grpSpPr>
          <a:xfrm>
            <a:off x="9347201" y="3886200"/>
            <a:ext cx="1219199" cy="685800"/>
            <a:chOff x="228600" y="2057400"/>
            <a:chExt cx="3276600" cy="2209800"/>
          </a:xfrm>
        </p:grpSpPr>
        <p:sp>
          <p:nvSpPr>
            <p:cNvPr id="122" name="Rectangle 121"/>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p:cNvSpPr txBox="1"/>
          <p:nvPr/>
        </p:nvSpPr>
        <p:spPr>
          <a:xfrm>
            <a:off x="0" y="0"/>
            <a:ext cx="12496800" cy="923330"/>
          </a:xfrm>
          <a:prstGeom prst="rect">
            <a:avLst/>
          </a:prstGeom>
          <a:noFill/>
        </p:spPr>
        <p:txBody>
          <a:bodyPr wrap="square" rtlCol="0">
            <a:spAutoFit/>
          </a:bodyPr>
          <a:lstStyle/>
          <a:p>
            <a:pPr algn="ctr"/>
            <a:r>
              <a:rPr lang="en-US" sz="5400" dirty="0">
                <a:latin typeface="Book Antiqua" pitchFamily="18" charset="0"/>
              </a:rPr>
              <a:t>“Come: for all things are now ready”</a:t>
            </a:r>
          </a:p>
        </p:txBody>
      </p:sp>
      <p:sp>
        <p:nvSpPr>
          <p:cNvPr id="126" name="TextBox 125"/>
          <p:cNvSpPr txBox="1"/>
          <p:nvPr/>
        </p:nvSpPr>
        <p:spPr>
          <a:xfrm>
            <a:off x="9652000" y="6273226"/>
            <a:ext cx="3556000" cy="584775"/>
          </a:xfrm>
          <a:prstGeom prst="rect">
            <a:avLst/>
          </a:prstGeom>
          <a:noFill/>
        </p:spPr>
        <p:txBody>
          <a:bodyPr wrap="square" rtlCol="0">
            <a:spAutoFit/>
          </a:bodyPr>
          <a:lstStyle/>
          <a:p>
            <a:r>
              <a:rPr lang="en-US" sz="3200" dirty="0"/>
              <a:t>Luke 14:17</a:t>
            </a:r>
          </a:p>
        </p:txBody>
      </p:sp>
      <p:sp>
        <p:nvSpPr>
          <p:cNvPr id="186" name="TextBox 185"/>
          <p:cNvSpPr txBox="1"/>
          <p:nvPr/>
        </p:nvSpPr>
        <p:spPr>
          <a:xfrm>
            <a:off x="3657600" y="2286001"/>
            <a:ext cx="4064000" cy="2554545"/>
          </a:xfrm>
          <a:prstGeom prst="rect">
            <a:avLst/>
          </a:prstGeom>
          <a:noFill/>
        </p:spPr>
        <p:txBody>
          <a:bodyPr wrap="square" rtlCol="0">
            <a:spAutoFit/>
          </a:bodyPr>
          <a:lstStyle/>
          <a:p>
            <a:pPr algn="ctr"/>
            <a:r>
              <a:rPr lang="en-US" sz="3200" dirty="0">
                <a:latin typeface="Book Antiqua" pitchFamily="18" charset="0"/>
              </a:rPr>
              <a:t>There was no reply on the first invitation so He sent out his servant to remind the people of the supper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 calcmode="lin" valueType="num">
                                      <p:cBhvr>
                                        <p:cTn id="7" dur="1000" fill="hold"/>
                                        <p:tgtEl>
                                          <p:spTgt spid="18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6">
                                            <p:txEl>
                                              <p:pRg st="0" end="0"/>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0B6AA1DE-1C2A-444C-881D-7DEC84CE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496800" cy="923330"/>
          </a:xfrm>
          <a:prstGeom prst="rect">
            <a:avLst/>
          </a:prstGeom>
          <a:noFill/>
        </p:spPr>
        <p:txBody>
          <a:bodyPr wrap="square" rtlCol="0">
            <a:spAutoFit/>
          </a:bodyPr>
          <a:lstStyle/>
          <a:p>
            <a:pPr algn="ctr"/>
            <a:r>
              <a:rPr lang="en-US" sz="5400" dirty="0">
                <a:latin typeface="Book Antiqua" pitchFamily="18" charset="0"/>
              </a:rPr>
              <a:t>Excuses</a:t>
            </a:r>
            <a:endParaRPr lang="en-US" sz="5400" dirty="0"/>
          </a:p>
        </p:txBody>
      </p:sp>
      <p:sp>
        <p:nvSpPr>
          <p:cNvPr id="102" name="TextBox 101"/>
          <p:cNvSpPr txBox="1"/>
          <p:nvPr/>
        </p:nvSpPr>
        <p:spPr>
          <a:xfrm>
            <a:off x="203200" y="838200"/>
            <a:ext cx="4876800" cy="2246769"/>
          </a:xfrm>
          <a:prstGeom prst="rect">
            <a:avLst/>
          </a:prstGeom>
          <a:noFill/>
        </p:spPr>
        <p:txBody>
          <a:bodyPr wrap="square" rtlCol="0">
            <a:spAutoFit/>
          </a:bodyPr>
          <a:lstStyle/>
          <a:p>
            <a:r>
              <a:rPr lang="en-US" sz="2800" dirty="0"/>
              <a:t>“I have bought a piece of ground, and I must needs go and see it”</a:t>
            </a:r>
          </a:p>
          <a:p>
            <a:endParaRPr lang="en-US" sz="2800" dirty="0"/>
          </a:p>
          <a:p>
            <a:r>
              <a:rPr lang="en-US" sz="2800" dirty="0">
                <a:solidFill>
                  <a:schemeClr val="bg1">
                    <a:lumMod val="95000"/>
                  </a:schemeClr>
                </a:solidFill>
              </a:rPr>
              <a:t>I have so much to do</a:t>
            </a:r>
          </a:p>
        </p:txBody>
      </p:sp>
      <p:sp>
        <p:nvSpPr>
          <p:cNvPr id="208" name="TextBox 207"/>
          <p:cNvSpPr txBox="1"/>
          <p:nvPr/>
        </p:nvSpPr>
        <p:spPr>
          <a:xfrm>
            <a:off x="8940800" y="6273226"/>
            <a:ext cx="3556000" cy="584775"/>
          </a:xfrm>
          <a:prstGeom prst="rect">
            <a:avLst/>
          </a:prstGeom>
          <a:noFill/>
        </p:spPr>
        <p:txBody>
          <a:bodyPr wrap="square" rtlCol="0">
            <a:spAutoFit/>
          </a:bodyPr>
          <a:lstStyle/>
          <a:p>
            <a:r>
              <a:rPr lang="en-US" sz="3200" dirty="0"/>
              <a:t>Luke 14:18-20</a:t>
            </a:r>
          </a:p>
        </p:txBody>
      </p:sp>
      <p:sp>
        <p:nvSpPr>
          <p:cNvPr id="210" name="TextBox 209"/>
          <p:cNvSpPr txBox="1"/>
          <p:nvPr/>
        </p:nvSpPr>
        <p:spPr>
          <a:xfrm>
            <a:off x="7924800" y="914400"/>
            <a:ext cx="4267200" cy="2677656"/>
          </a:xfrm>
          <a:prstGeom prst="rect">
            <a:avLst/>
          </a:prstGeom>
          <a:noFill/>
        </p:spPr>
        <p:txBody>
          <a:bodyPr wrap="square" rtlCol="0">
            <a:spAutoFit/>
          </a:bodyPr>
          <a:lstStyle/>
          <a:p>
            <a:r>
              <a:rPr lang="en-US" sz="2800" dirty="0"/>
              <a:t>“I have bought five yoke of oxen, and I go to prove them”</a:t>
            </a:r>
          </a:p>
          <a:p>
            <a:endParaRPr lang="en-US" sz="2800" dirty="0"/>
          </a:p>
          <a:p>
            <a:r>
              <a:rPr lang="en-US" sz="2800" dirty="0">
                <a:solidFill>
                  <a:schemeClr val="bg1">
                    <a:lumMod val="95000"/>
                  </a:schemeClr>
                </a:solidFill>
              </a:rPr>
              <a:t>I have other things to take care of</a:t>
            </a:r>
          </a:p>
        </p:txBody>
      </p:sp>
      <p:sp>
        <p:nvSpPr>
          <p:cNvPr id="211" name="TextBox 210"/>
          <p:cNvSpPr txBox="1"/>
          <p:nvPr/>
        </p:nvSpPr>
        <p:spPr>
          <a:xfrm>
            <a:off x="0" y="4303455"/>
            <a:ext cx="7518400" cy="1384995"/>
          </a:xfrm>
          <a:prstGeom prst="rect">
            <a:avLst/>
          </a:prstGeom>
          <a:noFill/>
        </p:spPr>
        <p:txBody>
          <a:bodyPr wrap="square" rtlCol="0">
            <a:spAutoFit/>
          </a:bodyPr>
          <a:lstStyle/>
          <a:p>
            <a:r>
              <a:rPr lang="en-US" sz="2800" dirty="0"/>
              <a:t>“I have married a wife, therefore I can not come.”</a:t>
            </a:r>
          </a:p>
          <a:p>
            <a:endParaRPr lang="en-US" sz="2800" dirty="0"/>
          </a:p>
          <a:p>
            <a:r>
              <a:rPr lang="en-US" sz="2800" dirty="0">
                <a:solidFill>
                  <a:schemeClr val="bg1">
                    <a:lumMod val="95000"/>
                  </a:schemeClr>
                </a:solidFill>
              </a:rPr>
              <a:t>My wife hasn’t  a thing to wear</a:t>
            </a:r>
          </a:p>
        </p:txBody>
      </p:sp>
      <p:grpSp>
        <p:nvGrpSpPr>
          <p:cNvPr id="2" name="Group 91"/>
          <p:cNvGrpSpPr/>
          <p:nvPr/>
        </p:nvGrpSpPr>
        <p:grpSpPr>
          <a:xfrm>
            <a:off x="7222836" y="3945455"/>
            <a:ext cx="1219200" cy="2391659"/>
            <a:chOff x="4038600" y="2362200"/>
            <a:chExt cx="1380536" cy="3344532"/>
          </a:xfrm>
        </p:grpSpPr>
        <p:sp>
          <p:nvSpPr>
            <p:cNvPr id="213" name="Round Diagonal Corner Rectangle 212"/>
            <p:cNvSpPr/>
            <p:nvPr/>
          </p:nvSpPr>
          <p:spPr>
            <a:xfrm rot="19527262">
              <a:off x="4778338" y="2692626"/>
              <a:ext cx="555573" cy="631743"/>
            </a:xfrm>
            <a:prstGeom prst="round2DiagRect">
              <a:avLst>
                <a:gd name="adj1" fmla="val 50000"/>
                <a:gd name="adj2" fmla="val 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 Diagonal Corner Rectangle 213"/>
            <p:cNvSpPr/>
            <p:nvPr/>
          </p:nvSpPr>
          <p:spPr>
            <a:xfrm rot="19527262">
              <a:off x="4092538" y="2768827"/>
              <a:ext cx="555573" cy="631743"/>
            </a:xfrm>
            <a:prstGeom prst="round2DiagRect">
              <a:avLst>
                <a:gd name="adj1" fmla="val 50000"/>
                <a:gd name="adj2" fmla="val 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Oval 222"/>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Diagonal Corner Rectangle 223"/>
            <p:cNvSpPr/>
            <p:nvPr/>
          </p:nvSpPr>
          <p:spPr>
            <a:xfrm rot="1236535">
              <a:off x="4309319" y="2362200"/>
              <a:ext cx="436755" cy="503473"/>
            </a:xfrm>
            <a:prstGeom prst="round2DiagRect">
              <a:avLst>
                <a:gd name="adj1" fmla="val 50000"/>
                <a:gd name="adj2" fmla="val 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 Diagonal Corner Rectangle 224"/>
            <p:cNvSpPr/>
            <p:nvPr/>
          </p:nvSpPr>
          <p:spPr>
            <a:xfrm rot="5076663">
              <a:off x="4705111" y="2429527"/>
              <a:ext cx="436755" cy="503473"/>
            </a:xfrm>
            <a:prstGeom prst="round2DiagRect">
              <a:avLst>
                <a:gd name="adj1" fmla="val 50000"/>
                <a:gd name="adj2" fmla="val 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Oval 225"/>
            <p:cNvSpPr/>
            <p:nvPr/>
          </p:nvSpPr>
          <p:spPr>
            <a:xfrm>
              <a:off x="4499956" y="2440208"/>
              <a:ext cx="381000" cy="381000"/>
            </a:xfrm>
            <a:prstGeom prst="ellipse">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 Diagonal Corner Rectangle 226"/>
            <p:cNvSpPr/>
            <p:nvPr/>
          </p:nvSpPr>
          <p:spPr>
            <a:xfrm rot="8272682">
              <a:off x="4538336" y="3334510"/>
              <a:ext cx="362829" cy="493781"/>
            </a:xfrm>
            <a:prstGeom prst="round2DiagRect">
              <a:avLst>
                <a:gd name="adj1" fmla="val 50000"/>
                <a:gd name="adj2" fmla="val 33772"/>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106"/>
          <p:cNvGrpSpPr/>
          <p:nvPr/>
        </p:nvGrpSpPr>
        <p:grpSpPr>
          <a:xfrm>
            <a:off x="4887657" y="990600"/>
            <a:ext cx="1150428" cy="1905000"/>
            <a:chOff x="3602569" y="381000"/>
            <a:chExt cx="2243334" cy="4953000"/>
          </a:xfrm>
        </p:grpSpPr>
        <p:sp>
          <p:nvSpPr>
            <p:cNvPr id="230" name="Cloud 229"/>
            <p:cNvSpPr/>
            <p:nvPr/>
          </p:nvSpPr>
          <p:spPr>
            <a:xfrm>
              <a:off x="3657600" y="381000"/>
              <a:ext cx="1905000"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Oval 230"/>
            <p:cNvSpPr/>
            <p:nvPr/>
          </p:nvSpPr>
          <p:spPr>
            <a:xfrm rot="19671902">
              <a:off x="5332053" y="2860651"/>
              <a:ext cx="513850" cy="8059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Oval 231"/>
            <p:cNvSpPr/>
            <p:nvPr/>
          </p:nvSpPr>
          <p:spPr>
            <a:xfrm rot="2647766">
              <a:off x="3602569" y="2815988"/>
              <a:ext cx="592938" cy="81023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Oval 232"/>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Cloud 239"/>
            <p:cNvSpPr/>
            <p:nvPr/>
          </p:nvSpPr>
          <p:spPr>
            <a:xfrm>
              <a:off x="4114800" y="3810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loud 240"/>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a:off x="4419599" y="1676401"/>
              <a:ext cx="528430" cy="283218"/>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31"/>
          <p:cNvGrpSpPr/>
          <p:nvPr/>
        </p:nvGrpSpPr>
        <p:grpSpPr>
          <a:xfrm flipH="1">
            <a:off x="6705600" y="914400"/>
            <a:ext cx="1117600" cy="1981200"/>
            <a:chOff x="3604364" y="381000"/>
            <a:chExt cx="2217821" cy="4953000"/>
          </a:xfrm>
        </p:grpSpPr>
        <p:sp>
          <p:nvSpPr>
            <p:cNvPr id="244" name="Cloud 243"/>
            <p:cNvSpPr/>
            <p:nvPr/>
          </p:nvSpPr>
          <p:spPr>
            <a:xfrm>
              <a:off x="3657601" y="381000"/>
              <a:ext cx="2034242" cy="25146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9671902">
              <a:off x="5294767" y="28934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rot="2647766">
              <a:off x="3604364" y="27752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248"/>
            <p:cNvSpPr/>
            <p:nvPr/>
          </p:nvSpPr>
          <p:spPr>
            <a:xfrm rot="20169292">
              <a:off x="4800498" y="188361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rot="1790291">
              <a:off x="3831941" y="1833127"/>
              <a:ext cx="887382" cy="1541003"/>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a:off x="4107324" y="2205789"/>
              <a:ext cx="1323835" cy="2815614"/>
            </a:xfrm>
            <a:prstGeom prst="trapezoid">
              <a:avLst/>
            </a:prstGeom>
            <a:solidFill>
              <a:schemeClr val="accent3">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Cloud 253"/>
            <p:cNvSpPr/>
            <p:nvPr/>
          </p:nvSpPr>
          <p:spPr>
            <a:xfrm>
              <a:off x="4114800" y="381000"/>
              <a:ext cx="990600" cy="7620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Cloud 254"/>
            <p:cNvSpPr/>
            <p:nvPr/>
          </p:nvSpPr>
          <p:spPr>
            <a:xfrm>
              <a:off x="4191000" y="1600200"/>
              <a:ext cx="990600" cy="1066800"/>
            </a:xfrm>
            <a:prstGeom prst="clou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19600" y="17526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74"/>
          <p:cNvGrpSpPr/>
          <p:nvPr/>
        </p:nvGrpSpPr>
        <p:grpSpPr>
          <a:xfrm>
            <a:off x="8339838" y="4317496"/>
            <a:ext cx="1320800" cy="2018551"/>
            <a:chOff x="4114800" y="533400"/>
            <a:chExt cx="2217821" cy="4876800"/>
          </a:xfrm>
        </p:grpSpPr>
        <p:sp>
          <p:nvSpPr>
            <p:cNvPr id="258" name="Oval 257"/>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Trapezoid 262"/>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267"/>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268"/>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Oval 269"/>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p:cTn id="7" dur="1000" fill="hold"/>
                                        <p:tgtEl>
                                          <p:spTgt spid="10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
                                            <p:txEl>
                                              <p:pRg st="0" end="0"/>
                                            </p:txEl>
                                          </p:spTgt>
                                        </p:tgtEl>
                                      </p:cBhvr>
                                    </p:animEffect>
                                  </p:childTnLst>
                                </p:cTn>
                              </p:par>
                              <p:par>
                                <p:cTn id="10" presetID="2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 calcmode="lin" valueType="num">
                                      <p:cBhvr>
                                        <p:cTn id="17" dur="1000" fill="hold"/>
                                        <p:tgtEl>
                                          <p:spTgt spid="10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0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0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210">
                                            <p:txEl>
                                              <p:pRg st="0" end="0"/>
                                            </p:txEl>
                                          </p:spTgt>
                                        </p:tgtEl>
                                        <p:attrNameLst>
                                          <p:attrName>style.visibility</p:attrName>
                                        </p:attrNameLst>
                                      </p:cBhvr>
                                      <p:to>
                                        <p:strVal val="visible"/>
                                      </p:to>
                                    </p:set>
                                    <p:anim calcmode="lin" valueType="num">
                                      <p:cBhvr>
                                        <p:cTn id="24" dur="1000" fill="hold"/>
                                        <p:tgtEl>
                                          <p:spTgt spid="210">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210">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210">
                                            <p:txEl>
                                              <p:pRg st="0" end="0"/>
                                            </p:txEl>
                                          </p:spTgt>
                                        </p:tgtEl>
                                      </p:cBhvr>
                                    </p:animEffect>
                                  </p:childTnLst>
                                </p:cTn>
                              </p:par>
                              <p:par>
                                <p:cTn id="27" presetID="2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edge">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210">
                                            <p:txEl>
                                              <p:pRg st="2" end="2"/>
                                            </p:txEl>
                                          </p:spTgt>
                                        </p:tgtEl>
                                        <p:attrNameLst>
                                          <p:attrName>style.visibility</p:attrName>
                                        </p:attrNameLst>
                                      </p:cBhvr>
                                      <p:to>
                                        <p:strVal val="visible"/>
                                      </p:to>
                                    </p:set>
                                    <p:anim calcmode="lin" valueType="num">
                                      <p:cBhvr>
                                        <p:cTn id="34" dur="1000" fill="hold"/>
                                        <p:tgtEl>
                                          <p:spTgt spid="210">
                                            <p:txEl>
                                              <p:pRg st="2" end="2"/>
                                            </p:txEl>
                                          </p:spTgt>
                                        </p:tgtEl>
                                        <p:attrNameLst>
                                          <p:attrName>ppt_w</p:attrName>
                                        </p:attrNameLst>
                                      </p:cBhvr>
                                      <p:tavLst>
                                        <p:tav tm="0">
                                          <p:val>
                                            <p:strVal val="#ppt_w*0.70"/>
                                          </p:val>
                                        </p:tav>
                                        <p:tav tm="100000">
                                          <p:val>
                                            <p:strVal val="#ppt_w"/>
                                          </p:val>
                                        </p:tav>
                                      </p:tavLst>
                                    </p:anim>
                                    <p:anim calcmode="lin" valueType="num">
                                      <p:cBhvr>
                                        <p:cTn id="35" dur="1000" fill="hold"/>
                                        <p:tgtEl>
                                          <p:spTgt spid="210">
                                            <p:txEl>
                                              <p:pRg st="2" end="2"/>
                                            </p:txEl>
                                          </p:spTgt>
                                        </p:tgtEl>
                                        <p:attrNameLst>
                                          <p:attrName>ppt_h</p:attrName>
                                        </p:attrNameLst>
                                      </p:cBhvr>
                                      <p:tavLst>
                                        <p:tav tm="0">
                                          <p:val>
                                            <p:strVal val="#ppt_h"/>
                                          </p:val>
                                        </p:tav>
                                        <p:tav tm="100000">
                                          <p:val>
                                            <p:strVal val="#ppt_h"/>
                                          </p:val>
                                        </p:tav>
                                      </p:tavLst>
                                    </p:anim>
                                    <p:animEffect transition="in" filter="fade">
                                      <p:cBhvr>
                                        <p:cTn id="36" dur="1000"/>
                                        <p:tgtEl>
                                          <p:spTgt spid="210">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211">
                                            <p:txEl>
                                              <p:pRg st="0" end="0"/>
                                            </p:txEl>
                                          </p:spTgt>
                                        </p:tgtEl>
                                        <p:attrNameLst>
                                          <p:attrName>style.visibility</p:attrName>
                                        </p:attrNameLst>
                                      </p:cBhvr>
                                      <p:to>
                                        <p:strVal val="visible"/>
                                      </p:to>
                                    </p:set>
                                    <p:anim calcmode="lin" valueType="num">
                                      <p:cBhvr>
                                        <p:cTn id="41" dur="1000" fill="hold"/>
                                        <p:tgtEl>
                                          <p:spTgt spid="211">
                                            <p:txEl>
                                              <p:pRg st="0" end="0"/>
                                            </p:txEl>
                                          </p:spTgt>
                                        </p:tgtEl>
                                        <p:attrNameLst>
                                          <p:attrName>ppt_w</p:attrName>
                                        </p:attrNameLst>
                                      </p:cBhvr>
                                      <p:tavLst>
                                        <p:tav tm="0">
                                          <p:val>
                                            <p:strVal val="#ppt_w*0.70"/>
                                          </p:val>
                                        </p:tav>
                                        <p:tav tm="100000">
                                          <p:val>
                                            <p:strVal val="#ppt_w"/>
                                          </p:val>
                                        </p:tav>
                                      </p:tavLst>
                                    </p:anim>
                                    <p:anim calcmode="lin" valueType="num">
                                      <p:cBhvr>
                                        <p:cTn id="42" dur="1000" fill="hold"/>
                                        <p:tgtEl>
                                          <p:spTgt spid="211">
                                            <p:txEl>
                                              <p:pRg st="0" end="0"/>
                                            </p:txEl>
                                          </p:spTgt>
                                        </p:tgtEl>
                                        <p:attrNameLst>
                                          <p:attrName>ppt_h</p:attrName>
                                        </p:attrNameLst>
                                      </p:cBhvr>
                                      <p:tavLst>
                                        <p:tav tm="0">
                                          <p:val>
                                            <p:strVal val="#ppt_h"/>
                                          </p:val>
                                        </p:tav>
                                        <p:tav tm="100000">
                                          <p:val>
                                            <p:strVal val="#ppt_h"/>
                                          </p:val>
                                        </p:tav>
                                      </p:tavLst>
                                    </p:anim>
                                    <p:animEffect transition="in" filter="fade">
                                      <p:cBhvr>
                                        <p:cTn id="43" dur="1000"/>
                                        <p:tgtEl>
                                          <p:spTgt spid="211">
                                            <p:txEl>
                                              <p:pRg st="0" end="0"/>
                                            </p:txEl>
                                          </p:spTgt>
                                        </p:tgtEl>
                                      </p:cBhvr>
                                    </p:animEffect>
                                  </p:childTnLst>
                                </p:cTn>
                              </p:par>
                              <p:par>
                                <p:cTn id="44" presetID="20"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edge">
                                      <p:cBhvr>
                                        <p:cTn id="46" dur="2000"/>
                                        <p:tgtEl>
                                          <p:spTgt spid="2"/>
                                        </p:tgtEl>
                                      </p:cBhvr>
                                    </p:animEffect>
                                  </p:childTnLst>
                                </p:cTn>
                              </p:par>
                              <p:par>
                                <p:cTn id="47" presetID="20"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edge">
                                      <p:cBhvr>
                                        <p:cTn id="49" dur="20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211">
                                            <p:txEl>
                                              <p:pRg st="2" end="2"/>
                                            </p:txEl>
                                          </p:spTgt>
                                        </p:tgtEl>
                                        <p:attrNameLst>
                                          <p:attrName>style.visibility</p:attrName>
                                        </p:attrNameLst>
                                      </p:cBhvr>
                                      <p:to>
                                        <p:strVal val="visible"/>
                                      </p:to>
                                    </p:set>
                                    <p:anim calcmode="lin" valueType="num">
                                      <p:cBhvr>
                                        <p:cTn id="54" dur="1000" fill="hold"/>
                                        <p:tgtEl>
                                          <p:spTgt spid="211">
                                            <p:txEl>
                                              <p:pRg st="2" end="2"/>
                                            </p:txEl>
                                          </p:spTgt>
                                        </p:tgtEl>
                                        <p:attrNameLst>
                                          <p:attrName>ppt_w</p:attrName>
                                        </p:attrNameLst>
                                      </p:cBhvr>
                                      <p:tavLst>
                                        <p:tav tm="0">
                                          <p:val>
                                            <p:strVal val="#ppt_w*0.70"/>
                                          </p:val>
                                        </p:tav>
                                        <p:tav tm="100000">
                                          <p:val>
                                            <p:strVal val="#ppt_w"/>
                                          </p:val>
                                        </p:tav>
                                      </p:tavLst>
                                    </p:anim>
                                    <p:anim calcmode="lin" valueType="num">
                                      <p:cBhvr>
                                        <p:cTn id="55" dur="1000" fill="hold"/>
                                        <p:tgtEl>
                                          <p:spTgt spid="211">
                                            <p:txEl>
                                              <p:pRg st="2" end="2"/>
                                            </p:txEl>
                                          </p:spTgt>
                                        </p:tgtEl>
                                        <p:attrNameLst>
                                          <p:attrName>ppt_h</p:attrName>
                                        </p:attrNameLst>
                                      </p:cBhvr>
                                      <p:tavLst>
                                        <p:tav tm="0">
                                          <p:val>
                                            <p:strVal val="#ppt_h"/>
                                          </p:val>
                                        </p:tav>
                                        <p:tav tm="100000">
                                          <p:val>
                                            <p:strVal val="#ppt_h"/>
                                          </p:val>
                                        </p:tav>
                                      </p:tavLst>
                                    </p:anim>
                                    <p:animEffect transition="in" filter="fade">
                                      <p:cBhvr>
                                        <p:cTn id="56" dur="1000"/>
                                        <p:tgtEl>
                                          <p:spTgt spid="2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Picture 120">
            <a:extLst>
              <a:ext uri="{FF2B5EF4-FFF2-40B4-BE49-F238E27FC236}">
                <a16:creationId xmlns:a16="http://schemas.microsoft.com/office/drawing/2014/main" id="{0FE39AA0-DC8D-426C-B44E-513605235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6"/>
          <p:cNvGrpSpPr/>
          <p:nvPr/>
        </p:nvGrpSpPr>
        <p:grpSpPr>
          <a:xfrm>
            <a:off x="1524000" y="304799"/>
            <a:ext cx="2438400" cy="3906558"/>
            <a:chOff x="586240" y="457200"/>
            <a:chExt cx="3389340" cy="5988687"/>
          </a:xfrm>
        </p:grpSpPr>
        <p:sp>
          <p:nvSpPr>
            <p:cNvPr id="8" name="Oval 7"/>
            <p:cNvSpPr/>
            <p:nvPr/>
          </p:nvSpPr>
          <p:spPr>
            <a:xfrm rot="6128217">
              <a:off x="2595706" y="5826480"/>
              <a:ext cx="507251" cy="731564"/>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4472555">
              <a:off x="1571724" y="5809356"/>
              <a:ext cx="464691" cy="768901"/>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0226769">
              <a:off x="3309914" y="4064372"/>
              <a:ext cx="665666" cy="6979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901859">
              <a:off x="743395" y="4014636"/>
              <a:ext cx="720230" cy="84475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a:off x="1143000" y="4191000"/>
              <a:ext cx="2354924" cy="1915593"/>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278876">
              <a:off x="2635928" y="2110873"/>
              <a:ext cx="964516" cy="2460878"/>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249249">
              <a:off x="2660192" y="2184341"/>
              <a:ext cx="874814" cy="176225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42139">
              <a:off x="1047856" y="2221063"/>
              <a:ext cx="795519" cy="2365377"/>
            </a:xfrm>
            <a:prstGeom prst="trapezoid">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442139">
              <a:off x="1072003" y="2349321"/>
              <a:ext cx="1057050" cy="1747235"/>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162756" y="2341581"/>
              <a:ext cx="2354924" cy="3363393"/>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254567">
              <a:off x="888898" y="868118"/>
              <a:ext cx="1364362" cy="2553910"/>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345433" flipH="1">
              <a:off x="2402021" y="853935"/>
              <a:ext cx="1263939" cy="2440468"/>
            </a:xfrm>
            <a:prstGeom prst="roundRect">
              <a:avLst>
                <a:gd name="adj" fmla="val 500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828800" y="1981200"/>
              <a:ext cx="877449" cy="12924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398903" y="841183"/>
              <a:ext cx="1720905" cy="21306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5400000">
              <a:off x="1933995" y="-209443"/>
              <a:ext cx="639972" cy="1973258"/>
            </a:xfrm>
            <a:prstGeom prst="roundRect">
              <a:avLst>
                <a:gd name="adj" fmla="val 500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066800" y="685800"/>
              <a:ext cx="2438400" cy="609600"/>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3"/>
            <p:cNvGrpSpPr/>
            <p:nvPr/>
          </p:nvGrpSpPr>
          <p:grpSpPr>
            <a:xfrm>
              <a:off x="1145498" y="5692515"/>
              <a:ext cx="2362200" cy="381000"/>
              <a:chOff x="3352800" y="1905000"/>
              <a:chExt cx="5553231" cy="838200"/>
            </a:xfrm>
          </p:grpSpPr>
          <p:grpSp>
            <p:nvGrpSpPr>
              <p:cNvPr id="5" name="Group 222"/>
              <p:cNvGrpSpPr/>
              <p:nvPr/>
            </p:nvGrpSpPr>
            <p:grpSpPr>
              <a:xfrm>
                <a:off x="3352800" y="1905000"/>
                <a:ext cx="2810031" cy="838200"/>
                <a:chOff x="4809969" y="2971800"/>
                <a:chExt cx="5781831" cy="1638300"/>
              </a:xfrm>
            </p:grpSpPr>
            <p:grpSp>
              <p:nvGrpSpPr>
                <p:cNvPr id="6" name="Group 213"/>
                <p:cNvGrpSpPr/>
                <p:nvPr/>
              </p:nvGrpSpPr>
              <p:grpSpPr>
                <a:xfrm rot="5400000">
                  <a:off x="5457669" y="2362200"/>
                  <a:ext cx="1600200" cy="2895600"/>
                  <a:chOff x="5457669" y="2362200"/>
                  <a:chExt cx="1600200" cy="2895600"/>
                </a:xfrm>
              </p:grpSpPr>
              <p:grpSp>
                <p:nvGrpSpPr>
                  <p:cNvPr id="7" name="Group 208"/>
                  <p:cNvGrpSpPr/>
                  <p:nvPr/>
                </p:nvGrpSpPr>
                <p:grpSpPr>
                  <a:xfrm>
                    <a:off x="5486400" y="2362200"/>
                    <a:ext cx="1524000" cy="1447800"/>
                    <a:chOff x="5486400" y="2362200"/>
                    <a:chExt cx="1524000" cy="1447800"/>
                  </a:xfrm>
                </p:grpSpPr>
                <p:sp>
                  <p:nvSpPr>
                    <p:cNvPr id="107"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09"/>
                  <p:cNvGrpSpPr/>
                  <p:nvPr/>
                </p:nvGrpSpPr>
                <p:grpSpPr>
                  <a:xfrm rot="10800000">
                    <a:off x="5486400" y="3810000"/>
                    <a:ext cx="1524000" cy="1447800"/>
                    <a:chOff x="5486400" y="2362200"/>
                    <a:chExt cx="1524000" cy="1447800"/>
                  </a:xfrm>
                </p:grpSpPr>
                <p:sp>
                  <p:nvSpPr>
                    <p:cNvPr id="105" name="Up Arrow Callout 10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5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Diamond 10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14"/>
                <p:cNvGrpSpPr/>
                <p:nvPr/>
              </p:nvGrpSpPr>
              <p:grpSpPr>
                <a:xfrm rot="5400000">
                  <a:off x="8343900" y="2324100"/>
                  <a:ext cx="1600200" cy="2895600"/>
                  <a:chOff x="5457669" y="2362200"/>
                  <a:chExt cx="1600200" cy="2895600"/>
                </a:xfrm>
              </p:grpSpPr>
              <p:grpSp>
                <p:nvGrpSpPr>
                  <p:cNvPr id="26" name="Group 208"/>
                  <p:cNvGrpSpPr/>
                  <p:nvPr/>
                </p:nvGrpSpPr>
                <p:grpSpPr>
                  <a:xfrm>
                    <a:off x="5486400" y="2362200"/>
                    <a:ext cx="1524000" cy="1447800"/>
                    <a:chOff x="5486400" y="2362200"/>
                    <a:chExt cx="1524000" cy="1447800"/>
                  </a:xfrm>
                </p:grpSpPr>
                <p:sp>
                  <p:nvSpPr>
                    <p:cNvPr id="100"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09"/>
                  <p:cNvGrpSpPr/>
                  <p:nvPr/>
                </p:nvGrpSpPr>
                <p:grpSpPr>
                  <a:xfrm rot="10800000">
                    <a:off x="5486400" y="3810000"/>
                    <a:ext cx="1524000" cy="1447800"/>
                    <a:chOff x="5486400" y="2362200"/>
                    <a:chExt cx="1524000" cy="1447800"/>
                  </a:xfrm>
                </p:grpSpPr>
                <p:sp>
                  <p:nvSpPr>
                    <p:cNvPr id="98" name="Up Arrow Callout 9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4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Diamond 9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23"/>
              <p:cNvGrpSpPr/>
              <p:nvPr/>
            </p:nvGrpSpPr>
            <p:grpSpPr>
              <a:xfrm>
                <a:off x="6096000" y="1905000"/>
                <a:ext cx="2810031" cy="838200"/>
                <a:chOff x="4809969" y="2971800"/>
                <a:chExt cx="5781831" cy="1638300"/>
              </a:xfrm>
            </p:grpSpPr>
            <p:grpSp>
              <p:nvGrpSpPr>
                <p:cNvPr id="29" name="Group 213"/>
                <p:cNvGrpSpPr/>
                <p:nvPr/>
              </p:nvGrpSpPr>
              <p:grpSpPr>
                <a:xfrm rot="5400000">
                  <a:off x="5457669" y="2362200"/>
                  <a:ext cx="1600200" cy="2895600"/>
                  <a:chOff x="5457669" y="2362200"/>
                  <a:chExt cx="1600200" cy="2895600"/>
                </a:xfrm>
              </p:grpSpPr>
              <p:grpSp>
                <p:nvGrpSpPr>
                  <p:cNvPr id="41" name="Group 208"/>
                  <p:cNvGrpSpPr/>
                  <p:nvPr/>
                </p:nvGrpSpPr>
                <p:grpSpPr>
                  <a:xfrm>
                    <a:off x="5486400" y="2362200"/>
                    <a:ext cx="1524000" cy="1447800"/>
                    <a:chOff x="5486400" y="2362200"/>
                    <a:chExt cx="1524000" cy="1447800"/>
                  </a:xfrm>
                </p:grpSpPr>
                <p:sp>
                  <p:nvSpPr>
                    <p:cNvPr id="91" name="Up Arrow Callout 38"/>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39"/>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209"/>
                  <p:cNvGrpSpPr/>
                  <p:nvPr/>
                </p:nvGrpSpPr>
                <p:grpSpPr>
                  <a:xfrm rot="10800000">
                    <a:off x="5486400" y="3810000"/>
                    <a:ext cx="1524000" cy="1447800"/>
                    <a:chOff x="5486400" y="2362200"/>
                    <a:chExt cx="1524000" cy="1447800"/>
                  </a:xfrm>
                </p:grpSpPr>
                <p:sp>
                  <p:nvSpPr>
                    <p:cNvPr id="89" name="Up Arrow Callout 3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Quad Arrow 3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35"/>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14"/>
                <p:cNvGrpSpPr/>
                <p:nvPr/>
              </p:nvGrpSpPr>
              <p:grpSpPr>
                <a:xfrm rot="5400000">
                  <a:off x="8343900" y="2324100"/>
                  <a:ext cx="1600200" cy="2895600"/>
                  <a:chOff x="5457669" y="2362200"/>
                  <a:chExt cx="1600200" cy="2895600"/>
                </a:xfrm>
              </p:grpSpPr>
              <p:grpSp>
                <p:nvGrpSpPr>
                  <p:cNvPr id="44" name="Group 208"/>
                  <p:cNvGrpSpPr/>
                  <p:nvPr/>
                </p:nvGrpSpPr>
                <p:grpSpPr>
                  <a:xfrm>
                    <a:off x="5486400" y="2362200"/>
                    <a:ext cx="1524000" cy="1447800"/>
                    <a:chOff x="5486400" y="2362200"/>
                    <a:chExt cx="1524000" cy="1447800"/>
                  </a:xfrm>
                </p:grpSpPr>
                <p:sp>
                  <p:nvSpPr>
                    <p:cNvPr id="84" name="Up Arrow Callout 8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8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209"/>
                  <p:cNvGrpSpPr/>
                  <p:nvPr/>
                </p:nvGrpSpPr>
                <p:grpSpPr>
                  <a:xfrm rot="10800000">
                    <a:off x="5486400" y="3810000"/>
                    <a:ext cx="1524000" cy="1447800"/>
                    <a:chOff x="5486400" y="2362200"/>
                    <a:chExt cx="1524000" cy="1447800"/>
                  </a:xfrm>
                </p:grpSpPr>
                <p:sp>
                  <p:nvSpPr>
                    <p:cNvPr id="82" name="Up Arrow Callout 81"/>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Diamond 80"/>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 name="Group 56"/>
            <p:cNvGrpSpPr/>
            <p:nvPr/>
          </p:nvGrpSpPr>
          <p:grpSpPr>
            <a:xfrm>
              <a:off x="1130508" y="813217"/>
              <a:ext cx="2362200" cy="381000"/>
              <a:chOff x="3352800" y="1905000"/>
              <a:chExt cx="5553231" cy="838200"/>
            </a:xfrm>
          </p:grpSpPr>
          <p:grpSp>
            <p:nvGrpSpPr>
              <p:cNvPr id="52" name="Group 222"/>
              <p:cNvGrpSpPr/>
              <p:nvPr/>
            </p:nvGrpSpPr>
            <p:grpSpPr>
              <a:xfrm>
                <a:off x="3352800" y="1905000"/>
                <a:ext cx="2810031" cy="838200"/>
                <a:chOff x="4809969" y="2971800"/>
                <a:chExt cx="5781831" cy="1638300"/>
              </a:xfrm>
            </p:grpSpPr>
            <p:grpSp>
              <p:nvGrpSpPr>
                <p:cNvPr id="53" name="Group 213"/>
                <p:cNvGrpSpPr/>
                <p:nvPr/>
              </p:nvGrpSpPr>
              <p:grpSpPr>
                <a:xfrm rot="5400000">
                  <a:off x="5457669" y="2362200"/>
                  <a:ext cx="1600200" cy="2895600"/>
                  <a:chOff x="5457669" y="2362200"/>
                  <a:chExt cx="1600200" cy="2895600"/>
                </a:xfrm>
              </p:grpSpPr>
              <p:grpSp>
                <p:nvGrpSpPr>
                  <p:cNvPr id="59" name="Group 208"/>
                  <p:cNvGrpSpPr/>
                  <p:nvPr/>
                </p:nvGrpSpPr>
                <p:grpSpPr>
                  <a:xfrm>
                    <a:off x="5486400" y="2362200"/>
                    <a:ext cx="1524000" cy="1447800"/>
                    <a:chOff x="5486400" y="2362200"/>
                    <a:chExt cx="1524000" cy="1447800"/>
                  </a:xfrm>
                </p:grpSpPr>
                <p:sp>
                  <p:nvSpPr>
                    <p:cNvPr id="73" name="Up Arrow Callout 72"/>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Quad Arrow 73"/>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209"/>
                  <p:cNvGrpSpPr/>
                  <p:nvPr/>
                </p:nvGrpSpPr>
                <p:grpSpPr>
                  <a:xfrm rot="10800000">
                    <a:off x="5486400" y="3810000"/>
                    <a:ext cx="1524000" cy="1447800"/>
                    <a:chOff x="5486400" y="2362200"/>
                    <a:chExt cx="1524000" cy="1447800"/>
                  </a:xfrm>
                </p:grpSpPr>
                <p:sp>
                  <p:nvSpPr>
                    <p:cNvPr id="71" name="Up Arrow Callout 70"/>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71"/>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Diamond 69"/>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214"/>
                <p:cNvGrpSpPr/>
                <p:nvPr/>
              </p:nvGrpSpPr>
              <p:grpSpPr>
                <a:xfrm rot="5400000">
                  <a:off x="8343900" y="2324100"/>
                  <a:ext cx="1600200" cy="2895600"/>
                  <a:chOff x="5457669" y="2362200"/>
                  <a:chExt cx="1600200" cy="2895600"/>
                </a:xfrm>
              </p:grpSpPr>
              <p:grpSp>
                <p:nvGrpSpPr>
                  <p:cNvPr id="62" name="Group 208"/>
                  <p:cNvGrpSpPr/>
                  <p:nvPr/>
                </p:nvGrpSpPr>
                <p:grpSpPr>
                  <a:xfrm>
                    <a:off x="5486400" y="2362200"/>
                    <a:ext cx="1524000" cy="1447800"/>
                    <a:chOff x="5486400" y="2362200"/>
                    <a:chExt cx="1524000" cy="1447800"/>
                  </a:xfrm>
                </p:grpSpPr>
                <p:sp>
                  <p:nvSpPr>
                    <p:cNvPr id="66" name="Up Arrow Callout 65"/>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09"/>
                  <p:cNvGrpSpPr/>
                  <p:nvPr/>
                </p:nvGrpSpPr>
                <p:grpSpPr>
                  <a:xfrm rot="10800000">
                    <a:off x="5486400" y="3810000"/>
                    <a:ext cx="1524000" cy="1447800"/>
                    <a:chOff x="5486400" y="2362200"/>
                    <a:chExt cx="1524000" cy="1447800"/>
                  </a:xfrm>
                </p:grpSpPr>
                <p:sp>
                  <p:nvSpPr>
                    <p:cNvPr id="64" name="Up Arrow Callout 63"/>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Diamond 62"/>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9" name="Group 223"/>
              <p:cNvGrpSpPr/>
              <p:nvPr/>
            </p:nvGrpSpPr>
            <p:grpSpPr>
              <a:xfrm>
                <a:off x="6096000" y="1905000"/>
                <a:ext cx="2810031" cy="838200"/>
                <a:chOff x="4809969" y="2971800"/>
                <a:chExt cx="5781831" cy="1638300"/>
              </a:xfrm>
            </p:grpSpPr>
            <p:grpSp>
              <p:nvGrpSpPr>
                <p:cNvPr id="75" name="Group 213"/>
                <p:cNvGrpSpPr/>
                <p:nvPr/>
              </p:nvGrpSpPr>
              <p:grpSpPr>
                <a:xfrm rot="5400000">
                  <a:off x="5457669" y="2362200"/>
                  <a:ext cx="1600200" cy="2895600"/>
                  <a:chOff x="5457669" y="2362200"/>
                  <a:chExt cx="1600200" cy="2895600"/>
                </a:xfrm>
              </p:grpSpPr>
              <p:grpSp>
                <p:nvGrpSpPr>
                  <p:cNvPr id="76" name="Group 208"/>
                  <p:cNvGrpSpPr/>
                  <p:nvPr/>
                </p:nvGrpSpPr>
                <p:grpSpPr>
                  <a:xfrm>
                    <a:off x="5486400" y="2362200"/>
                    <a:ext cx="1524000" cy="1447800"/>
                    <a:chOff x="5486400" y="2362200"/>
                    <a:chExt cx="1524000" cy="1447800"/>
                  </a:xfrm>
                </p:grpSpPr>
                <p:sp>
                  <p:nvSpPr>
                    <p:cNvPr id="57" name="Up Arrow Callout 56"/>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57"/>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09"/>
                  <p:cNvGrpSpPr/>
                  <p:nvPr/>
                </p:nvGrpSpPr>
                <p:grpSpPr>
                  <a:xfrm rot="10800000">
                    <a:off x="5486400" y="3810000"/>
                    <a:ext cx="1524000" cy="1447800"/>
                    <a:chOff x="5486400" y="2362200"/>
                    <a:chExt cx="1524000" cy="1447800"/>
                  </a:xfrm>
                </p:grpSpPr>
                <p:sp>
                  <p:nvSpPr>
                    <p:cNvPr id="55" name="Up Arrow Callout 54"/>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Diamond 53"/>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14"/>
                <p:cNvGrpSpPr/>
                <p:nvPr/>
              </p:nvGrpSpPr>
              <p:grpSpPr>
                <a:xfrm rot="5400000">
                  <a:off x="8343900" y="2324100"/>
                  <a:ext cx="1600200" cy="2895600"/>
                  <a:chOff x="5457669" y="2362200"/>
                  <a:chExt cx="1600200" cy="2895600"/>
                </a:xfrm>
              </p:grpSpPr>
              <p:grpSp>
                <p:nvGrpSpPr>
                  <p:cNvPr id="79" name="Group 208"/>
                  <p:cNvGrpSpPr/>
                  <p:nvPr/>
                </p:nvGrpSpPr>
                <p:grpSpPr>
                  <a:xfrm>
                    <a:off x="5486400" y="2362200"/>
                    <a:ext cx="1524000" cy="1447800"/>
                    <a:chOff x="5486400" y="2362200"/>
                    <a:chExt cx="1524000" cy="1447800"/>
                  </a:xfrm>
                </p:grpSpPr>
                <p:sp>
                  <p:nvSpPr>
                    <p:cNvPr id="50" name="Up Arrow Callout 49"/>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209"/>
                  <p:cNvGrpSpPr/>
                  <p:nvPr/>
                </p:nvGrpSpPr>
                <p:grpSpPr>
                  <a:xfrm rot="10800000">
                    <a:off x="5486400" y="3810000"/>
                    <a:ext cx="1524000" cy="1447800"/>
                    <a:chOff x="5486400" y="2362200"/>
                    <a:chExt cx="1524000" cy="1447800"/>
                  </a:xfrm>
                </p:grpSpPr>
                <p:sp>
                  <p:nvSpPr>
                    <p:cNvPr id="48" name="Up Arrow Callout 47"/>
                    <p:cNvSpPr/>
                    <p:nvPr/>
                  </p:nvSpPr>
                  <p:spPr>
                    <a:xfrm>
                      <a:off x="5486400" y="2362200"/>
                      <a:ext cx="1524000" cy="1447800"/>
                    </a:xfrm>
                    <a:prstGeom prst="upArrowCallout">
                      <a:avLst>
                        <a:gd name="adj1" fmla="val 47778"/>
                        <a:gd name="adj2" fmla="val 25000"/>
                        <a:gd name="adj3" fmla="val 25000"/>
                        <a:gd name="adj4" fmla="val 50482"/>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Quad Arrow 48"/>
                    <p:cNvSpPr/>
                    <p:nvPr/>
                  </p:nvSpPr>
                  <p:spPr>
                    <a:xfrm>
                      <a:off x="5886521" y="2760226"/>
                      <a:ext cx="662420" cy="869244"/>
                    </a:xfrm>
                    <a:prstGeom prst="quadArrow">
                      <a:avLst/>
                    </a:prstGeom>
                    <a:solidFill>
                      <a:srgbClr val="F4EB7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Diamond 46"/>
                  <p:cNvSpPr/>
                  <p:nvPr/>
                </p:nvSpPr>
                <p:spPr>
                  <a:xfrm>
                    <a:off x="5457669" y="3655102"/>
                    <a:ext cx="1600200" cy="304800"/>
                  </a:xfrm>
                  <a:prstGeom prst="diamond">
                    <a:avLst/>
                  </a:prstGeom>
                  <a:solidFill>
                    <a:schemeClr val="accent5">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6" name="Group 95"/>
            <p:cNvGrpSpPr/>
            <p:nvPr/>
          </p:nvGrpSpPr>
          <p:grpSpPr>
            <a:xfrm rot="7741862">
              <a:off x="1499765" y="3599458"/>
              <a:ext cx="2052581" cy="915953"/>
              <a:chOff x="6418747" y="3048000"/>
              <a:chExt cx="1734653" cy="1001810"/>
            </a:xfrm>
          </p:grpSpPr>
          <p:sp>
            <p:nvSpPr>
              <p:cNvPr id="38" name="Moon 37"/>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615347">
                <a:off x="7018217" y="3048830"/>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94"/>
            <p:cNvGrpSpPr/>
            <p:nvPr/>
          </p:nvGrpSpPr>
          <p:grpSpPr>
            <a:xfrm rot="11478243">
              <a:off x="1447800" y="3200400"/>
              <a:ext cx="1686219" cy="1001810"/>
              <a:chOff x="6467181" y="3048000"/>
              <a:chExt cx="1686219" cy="1001810"/>
            </a:xfrm>
          </p:grpSpPr>
          <p:sp>
            <p:nvSpPr>
              <p:cNvPr id="35" name="Moon 34"/>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9"/>
            <p:cNvGrpSpPr/>
            <p:nvPr/>
          </p:nvGrpSpPr>
          <p:grpSpPr>
            <a:xfrm rot="13030895">
              <a:off x="586240" y="4068014"/>
              <a:ext cx="3208229" cy="1001810"/>
              <a:chOff x="6467181" y="3048000"/>
              <a:chExt cx="1686219" cy="1001810"/>
            </a:xfrm>
          </p:grpSpPr>
          <p:sp>
            <p:nvSpPr>
              <p:cNvPr id="32" name="Moon 31"/>
              <p:cNvSpPr/>
              <p:nvPr/>
            </p:nvSpPr>
            <p:spPr>
              <a:xfrm rot="6615347">
                <a:off x="6858000" y="2743200"/>
                <a:ext cx="990600"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615347">
                <a:off x="6932629" y="2915059"/>
                <a:ext cx="669303"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6615347">
                <a:off x="7096449" y="3017925"/>
                <a:ext cx="401259" cy="1600200"/>
              </a:xfrm>
              <a:prstGeom prst="moon">
                <a:avLst>
                  <a:gd name="adj" fmla="val 87500"/>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05"/>
            <p:cNvGrpSpPr/>
            <p:nvPr/>
          </p:nvGrpSpPr>
          <p:grpSpPr>
            <a:xfrm>
              <a:off x="1371601" y="2819400"/>
              <a:ext cx="592666" cy="533400"/>
              <a:chOff x="4953000" y="1143000"/>
              <a:chExt cx="762000" cy="685800"/>
            </a:xfrm>
          </p:grpSpPr>
          <p:sp>
            <p:nvSpPr>
              <p:cNvPr id="30" name="Oval 29"/>
              <p:cNvSpPr/>
              <p:nvPr/>
            </p:nvSpPr>
            <p:spPr>
              <a:xfrm>
                <a:off x="4953000" y="1143000"/>
                <a:ext cx="762000" cy="6858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77918" y="1255426"/>
                <a:ext cx="508000" cy="457200"/>
              </a:xfrm>
              <a:prstGeom prst="ellips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120"/>
          <p:cNvGrpSpPr/>
          <p:nvPr/>
        </p:nvGrpSpPr>
        <p:grpSpPr>
          <a:xfrm>
            <a:off x="9441865" y="380999"/>
            <a:ext cx="1750703" cy="2696853"/>
            <a:chOff x="736816" y="685800"/>
            <a:chExt cx="2197439" cy="4876800"/>
          </a:xfrm>
        </p:grpSpPr>
        <p:sp>
          <p:nvSpPr>
            <p:cNvPr id="110" name="Cloud 109"/>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671902">
              <a:off x="2454881" y="3108930"/>
              <a:ext cx="479374" cy="8772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7766">
              <a:off x="736816" y="3066955"/>
              <a:ext cx="488694" cy="8772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20169292">
              <a:off x="1909971" y="2059134"/>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1790291">
              <a:off x="876844" y="2007867"/>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1155300" y="2260490"/>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p:cNvSpPr txBox="1"/>
          <p:nvPr/>
        </p:nvSpPr>
        <p:spPr>
          <a:xfrm>
            <a:off x="0" y="0"/>
            <a:ext cx="12496800" cy="923330"/>
          </a:xfrm>
          <a:prstGeom prst="rect">
            <a:avLst/>
          </a:prstGeom>
          <a:noFill/>
        </p:spPr>
        <p:txBody>
          <a:bodyPr wrap="square" rtlCol="0">
            <a:spAutoFit/>
          </a:bodyPr>
          <a:lstStyle/>
          <a:p>
            <a:pPr algn="ctr"/>
            <a:r>
              <a:rPr lang="en-US" sz="5400" dirty="0">
                <a:latin typeface="Book Antiqua" pitchFamily="18" charset="0"/>
              </a:rPr>
              <a:t>Declined</a:t>
            </a:r>
          </a:p>
        </p:txBody>
      </p:sp>
      <p:sp>
        <p:nvSpPr>
          <p:cNvPr id="126" name="TextBox 125"/>
          <p:cNvSpPr txBox="1"/>
          <p:nvPr/>
        </p:nvSpPr>
        <p:spPr>
          <a:xfrm>
            <a:off x="8940800" y="6273226"/>
            <a:ext cx="3556000" cy="584775"/>
          </a:xfrm>
          <a:prstGeom prst="rect">
            <a:avLst/>
          </a:prstGeom>
          <a:noFill/>
        </p:spPr>
        <p:txBody>
          <a:bodyPr wrap="square" rtlCol="0">
            <a:spAutoFit/>
          </a:bodyPr>
          <a:lstStyle/>
          <a:p>
            <a:r>
              <a:rPr lang="en-US" sz="3200" dirty="0"/>
              <a:t>Luke 14:21-23</a:t>
            </a:r>
          </a:p>
        </p:txBody>
      </p:sp>
      <p:sp>
        <p:nvSpPr>
          <p:cNvPr id="186" name="TextBox 185"/>
          <p:cNvSpPr txBox="1"/>
          <p:nvPr/>
        </p:nvSpPr>
        <p:spPr>
          <a:xfrm>
            <a:off x="5080000" y="762001"/>
            <a:ext cx="4064000" cy="1569660"/>
          </a:xfrm>
          <a:prstGeom prst="rect">
            <a:avLst/>
          </a:prstGeom>
          <a:noFill/>
        </p:spPr>
        <p:txBody>
          <a:bodyPr wrap="square" rtlCol="0">
            <a:spAutoFit/>
          </a:bodyPr>
          <a:lstStyle/>
          <a:p>
            <a:pPr algn="ctr"/>
            <a:r>
              <a:rPr lang="en-US" sz="3200" dirty="0">
                <a:latin typeface="Book Antiqua" pitchFamily="18" charset="0"/>
              </a:rPr>
              <a:t>The servant returned and told Him that no one was coming.</a:t>
            </a:r>
          </a:p>
        </p:txBody>
      </p:sp>
      <p:sp>
        <p:nvSpPr>
          <p:cNvPr id="127" name="TextBox 126"/>
          <p:cNvSpPr txBox="1"/>
          <p:nvPr/>
        </p:nvSpPr>
        <p:spPr>
          <a:xfrm>
            <a:off x="416469" y="4211358"/>
            <a:ext cx="4470400" cy="2062103"/>
          </a:xfrm>
          <a:prstGeom prst="rect">
            <a:avLst/>
          </a:prstGeom>
          <a:noFill/>
        </p:spPr>
        <p:txBody>
          <a:bodyPr wrap="square" rtlCol="0">
            <a:spAutoFit/>
          </a:bodyPr>
          <a:lstStyle/>
          <a:p>
            <a:pPr algn="ctr"/>
            <a:r>
              <a:rPr lang="en-US" sz="3200" dirty="0">
                <a:latin typeface="Book Antiqua" pitchFamily="18" charset="0"/>
              </a:rPr>
              <a:t>The master told his servant to go to the streets and find anyone who would come</a:t>
            </a:r>
          </a:p>
        </p:txBody>
      </p:sp>
      <p:sp>
        <p:nvSpPr>
          <p:cNvPr id="128" name="TextBox 127"/>
          <p:cNvSpPr txBox="1"/>
          <p:nvPr/>
        </p:nvSpPr>
        <p:spPr>
          <a:xfrm>
            <a:off x="7112000" y="3505201"/>
            <a:ext cx="4470400" cy="2062103"/>
          </a:xfrm>
          <a:prstGeom prst="rect">
            <a:avLst/>
          </a:prstGeom>
          <a:noFill/>
        </p:spPr>
        <p:txBody>
          <a:bodyPr wrap="square" rtlCol="0">
            <a:spAutoFit/>
          </a:bodyPr>
          <a:lstStyle/>
          <a:p>
            <a:pPr algn="ctr"/>
            <a:r>
              <a:rPr lang="en-US" sz="3200" dirty="0">
                <a:solidFill>
                  <a:schemeClr val="bg1">
                    <a:lumMod val="95000"/>
                  </a:schemeClr>
                </a:solidFill>
                <a:latin typeface="Book Antiqua" pitchFamily="18" charset="0"/>
              </a:rPr>
              <a:t>The Word of the Lord will be taught to those who will listen. (Gentiles)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6"/>
                                        </p:tgtEl>
                                        <p:attrNameLst>
                                          <p:attrName>style.visibility</p:attrName>
                                        </p:attrNameLst>
                                      </p:cBhvr>
                                      <p:to>
                                        <p:strVal val="visible"/>
                                      </p:to>
                                    </p:set>
                                    <p:anim calcmode="lin" valueType="num">
                                      <p:cBhvr>
                                        <p:cTn id="7" dur="1000" fill="hold"/>
                                        <p:tgtEl>
                                          <p:spTgt spid="186"/>
                                        </p:tgtEl>
                                        <p:attrNameLst>
                                          <p:attrName>ppt_w</p:attrName>
                                        </p:attrNameLst>
                                      </p:cBhvr>
                                      <p:tavLst>
                                        <p:tav tm="0">
                                          <p:val>
                                            <p:strVal val="#ppt_w*0.70"/>
                                          </p:val>
                                        </p:tav>
                                        <p:tav tm="100000">
                                          <p:val>
                                            <p:strVal val="#ppt_w"/>
                                          </p:val>
                                        </p:tav>
                                      </p:tavLst>
                                    </p:anim>
                                    <p:anim calcmode="lin" valueType="num">
                                      <p:cBhvr>
                                        <p:cTn id="8" dur="1000" fill="hold"/>
                                        <p:tgtEl>
                                          <p:spTgt spid="186"/>
                                        </p:tgtEl>
                                        <p:attrNameLst>
                                          <p:attrName>ppt_h</p:attrName>
                                        </p:attrNameLst>
                                      </p:cBhvr>
                                      <p:tavLst>
                                        <p:tav tm="0">
                                          <p:val>
                                            <p:strVal val="#ppt_h"/>
                                          </p:val>
                                        </p:tav>
                                        <p:tav tm="100000">
                                          <p:val>
                                            <p:strVal val="#ppt_h"/>
                                          </p:val>
                                        </p:tav>
                                      </p:tavLst>
                                    </p:anim>
                                    <p:animEffect transition="in" filter="fade">
                                      <p:cBhvr>
                                        <p:cTn id="9" dur="1000"/>
                                        <p:tgtEl>
                                          <p:spTgt spid="186"/>
                                        </p:tgtEl>
                                      </p:cBhvr>
                                    </p:animEffect>
                                  </p:childTnLst>
                                </p:cTn>
                              </p:par>
                              <p:par>
                                <p:cTn id="10" presetID="55" presetClass="entr" presetSubtype="0" fill="hold" nodeType="withEffect">
                                  <p:stCondLst>
                                    <p:cond delay="0"/>
                                  </p:stCondLst>
                                  <p:childTnLst>
                                    <p:set>
                                      <p:cBhvr>
                                        <p:cTn id="11" dur="1" fill="hold">
                                          <p:stCondLst>
                                            <p:cond delay="0"/>
                                          </p:stCondLst>
                                        </p:cTn>
                                        <p:tgtEl>
                                          <p:spTgt spid="95"/>
                                        </p:tgtEl>
                                        <p:attrNameLst>
                                          <p:attrName>style.visibility</p:attrName>
                                        </p:attrNameLst>
                                      </p:cBhvr>
                                      <p:to>
                                        <p:strVal val="visible"/>
                                      </p:to>
                                    </p:set>
                                    <p:anim calcmode="lin" valueType="num">
                                      <p:cBhvr>
                                        <p:cTn id="12" dur="1000" fill="hold"/>
                                        <p:tgtEl>
                                          <p:spTgt spid="95"/>
                                        </p:tgtEl>
                                        <p:attrNameLst>
                                          <p:attrName>ppt_w</p:attrName>
                                        </p:attrNameLst>
                                      </p:cBhvr>
                                      <p:tavLst>
                                        <p:tav tm="0">
                                          <p:val>
                                            <p:strVal val="#ppt_w*0.70"/>
                                          </p:val>
                                        </p:tav>
                                        <p:tav tm="100000">
                                          <p:val>
                                            <p:strVal val="#ppt_w"/>
                                          </p:val>
                                        </p:tav>
                                      </p:tavLst>
                                    </p:anim>
                                    <p:anim calcmode="lin" valueType="num">
                                      <p:cBhvr>
                                        <p:cTn id="13" dur="1000" fill="hold"/>
                                        <p:tgtEl>
                                          <p:spTgt spid="95"/>
                                        </p:tgtEl>
                                        <p:attrNameLst>
                                          <p:attrName>ppt_h</p:attrName>
                                        </p:attrNameLst>
                                      </p:cBhvr>
                                      <p:tavLst>
                                        <p:tav tm="0">
                                          <p:val>
                                            <p:strVal val="#ppt_h"/>
                                          </p:val>
                                        </p:tav>
                                        <p:tav tm="100000">
                                          <p:val>
                                            <p:strVal val="#ppt_h"/>
                                          </p:val>
                                        </p:tav>
                                      </p:tavLst>
                                    </p:anim>
                                    <p:animEffect transition="in" filter="fade">
                                      <p:cBhvr>
                                        <p:cTn id="14" dur="1000"/>
                                        <p:tgtEl>
                                          <p:spTgt spid="9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7"/>
                                        </p:tgtEl>
                                        <p:attrNameLst>
                                          <p:attrName>style.visibility</p:attrName>
                                        </p:attrNameLst>
                                      </p:cBhvr>
                                      <p:to>
                                        <p:strVal val="visible"/>
                                      </p:to>
                                    </p:set>
                                    <p:anim calcmode="lin" valueType="num">
                                      <p:cBhvr>
                                        <p:cTn id="19" dur="1000" fill="hold"/>
                                        <p:tgtEl>
                                          <p:spTgt spid="127"/>
                                        </p:tgtEl>
                                        <p:attrNameLst>
                                          <p:attrName>ppt_w</p:attrName>
                                        </p:attrNameLst>
                                      </p:cBhvr>
                                      <p:tavLst>
                                        <p:tav tm="0">
                                          <p:val>
                                            <p:strVal val="#ppt_w*0.70"/>
                                          </p:val>
                                        </p:tav>
                                        <p:tav tm="100000">
                                          <p:val>
                                            <p:strVal val="#ppt_w"/>
                                          </p:val>
                                        </p:tav>
                                      </p:tavLst>
                                    </p:anim>
                                    <p:anim calcmode="lin" valueType="num">
                                      <p:cBhvr>
                                        <p:cTn id="20" dur="1000" fill="hold"/>
                                        <p:tgtEl>
                                          <p:spTgt spid="127"/>
                                        </p:tgtEl>
                                        <p:attrNameLst>
                                          <p:attrName>ppt_h</p:attrName>
                                        </p:attrNameLst>
                                      </p:cBhvr>
                                      <p:tavLst>
                                        <p:tav tm="0">
                                          <p:val>
                                            <p:strVal val="#ppt_h"/>
                                          </p:val>
                                        </p:tav>
                                        <p:tav tm="100000">
                                          <p:val>
                                            <p:strVal val="#ppt_h"/>
                                          </p:val>
                                        </p:tav>
                                      </p:tavLst>
                                    </p:anim>
                                    <p:animEffect transition="in" filter="fade">
                                      <p:cBhvr>
                                        <p:cTn id="21" dur="1000"/>
                                        <p:tgtEl>
                                          <p:spTgt spid="127"/>
                                        </p:tgtEl>
                                      </p:cBhvr>
                                    </p:animEffect>
                                  </p:childTnLst>
                                </p:cTn>
                              </p:par>
                              <p:par>
                                <p:cTn id="22" presetID="55"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0.70"/>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p:cTn id="31" dur="1000" fill="hold"/>
                                        <p:tgtEl>
                                          <p:spTgt spid="128"/>
                                        </p:tgtEl>
                                        <p:attrNameLst>
                                          <p:attrName>ppt_w</p:attrName>
                                        </p:attrNameLst>
                                      </p:cBhvr>
                                      <p:tavLst>
                                        <p:tav tm="0">
                                          <p:val>
                                            <p:strVal val="#ppt_w*0.70"/>
                                          </p:val>
                                        </p:tav>
                                        <p:tav tm="100000">
                                          <p:val>
                                            <p:strVal val="#ppt_w"/>
                                          </p:val>
                                        </p:tav>
                                      </p:tavLst>
                                    </p:anim>
                                    <p:anim calcmode="lin" valueType="num">
                                      <p:cBhvr>
                                        <p:cTn id="32" dur="1000" fill="hold"/>
                                        <p:tgtEl>
                                          <p:spTgt spid="128"/>
                                        </p:tgtEl>
                                        <p:attrNameLst>
                                          <p:attrName>ppt_h</p:attrName>
                                        </p:attrNameLst>
                                      </p:cBhvr>
                                      <p:tavLst>
                                        <p:tav tm="0">
                                          <p:val>
                                            <p:strVal val="#ppt_h"/>
                                          </p:val>
                                        </p:tav>
                                        <p:tav tm="100000">
                                          <p:val>
                                            <p:strVal val="#ppt_h"/>
                                          </p:val>
                                        </p:tav>
                                      </p:tavLst>
                                    </p:anim>
                                    <p:animEffect transition="in" filter="fade">
                                      <p:cBhvr>
                                        <p:cTn id="33"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27" grpId="0"/>
      <p:bldP spid="1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wn.jpg"/>
          <p:cNvPicPr>
            <a:picLocks noChangeAspect="1"/>
          </p:cNvPicPr>
          <p:nvPr/>
        </p:nvPicPr>
        <p:blipFill>
          <a:blip r:embed="rId2" cstate="print">
            <a:duotone>
              <a:prstClr val="black"/>
              <a:schemeClr val="accent2">
                <a:lumMod val="75000"/>
                <a:tint val="45000"/>
                <a:satMod val="400000"/>
              </a:schemeClr>
            </a:duotone>
          </a:blip>
          <a:stretch>
            <a:fillRect/>
          </a:stretch>
        </p:blipFill>
        <p:spPr>
          <a:xfrm>
            <a:off x="0" y="0"/>
            <a:ext cx="12192000" cy="6858000"/>
          </a:xfrm>
          <a:prstGeom prst="rect">
            <a:avLst/>
          </a:prstGeom>
        </p:spPr>
      </p:pic>
      <p:sp>
        <p:nvSpPr>
          <p:cNvPr id="5" name="TextBox 4"/>
          <p:cNvSpPr txBox="1"/>
          <p:nvPr/>
        </p:nvSpPr>
        <p:spPr>
          <a:xfrm>
            <a:off x="-1" y="6488668"/>
            <a:ext cx="3999345" cy="369332"/>
          </a:xfrm>
          <a:prstGeom prst="rect">
            <a:avLst/>
          </a:prstGeom>
          <a:noFill/>
        </p:spPr>
        <p:txBody>
          <a:bodyPr wrap="square" rtlCol="0">
            <a:spAutoFit/>
          </a:bodyPr>
          <a:lstStyle/>
          <a:p>
            <a:r>
              <a:rPr lang="en-US" dirty="0">
                <a:solidFill>
                  <a:schemeClr val="bg1"/>
                </a:solidFill>
              </a:rPr>
              <a:t>Luke 13:6-9; Matthew 3:8, 10</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Georgia" pitchFamily="18" charset="0"/>
              </a:rPr>
              <a:t>What To Do With A Barren Tree?</a:t>
            </a:r>
          </a:p>
        </p:txBody>
      </p:sp>
      <p:sp>
        <p:nvSpPr>
          <p:cNvPr id="256" name="Rectangle 255"/>
          <p:cNvSpPr/>
          <p:nvPr/>
        </p:nvSpPr>
        <p:spPr>
          <a:xfrm>
            <a:off x="258617" y="568343"/>
            <a:ext cx="7943273" cy="1754326"/>
          </a:xfrm>
          <a:prstGeom prst="rect">
            <a:avLst/>
          </a:prstGeom>
        </p:spPr>
        <p:txBody>
          <a:bodyPr wrap="square">
            <a:spAutoFit/>
          </a:bodyPr>
          <a:lstStyle/>
          <a:p>
            <a:r>
              <a:rPr lang="en-US" dirty="0">
                <a:solidFill>
                  <a:schemeClr val="bg1"/>
                </a:solidFill>
              </a:rPr>
              <a:t>John the Baptist said,</a:t>
            </a:r>
          </a:p>
          <a:p>
            <a:endParaRPr lang="en-US" dirty="0">
              <a:solidFill>
                <a:schemeClr val="bg1"/>
              </a:solidFill>
            </a:endParaRPr>
          </a:p>
          <a:p>
            <a:r>
              <a:rPr lang="en-US" i="1" dirty="0">
                <a:solidFill>
                  <a:srgbClr val="FFFF00"/>
                </a:solidFill>
              </a:rPr>
              <a:t>“Bring forth therefore fruits meet for repentance…”</a:t>
            </a:r>
            <a:endParaRPr lang="en-US" dirty="0">
              <a:solidFill>
                <a:schemeClr val="bg1"/>
              </a:solidFill>
            </a:endParaRPr>
          </a:p>
          <a:p>
            <a:endParaRPr lang="en-US" i="1" dirty="0">
              <a:solidFill>
                <a:srgbClr val="FFFF00"/>
              </a:solidFill>
            </a:endParaRPr>
          </a:p>
          <a:p>
            <a:r>
              <a:rPr lang="en-US" i="1" dirty="0">
                <a:solidFill>
                  <a:srgbClr val="FFFF00"/>
                </a:solidFill>
              </a:rPr>
              <a:t>“…And now also the axe is laid unto the root of the trees: therefore every tree which </a:t>
            </a:r>
            <a:r>
              <a:rPr lang="en-US" i="1" dirty="0" err="1">
                <a:solidFill>
                  <a:srgbClr val="FFFF00"/>
                </a:solidFill>
              </a:rPr>
              <a:t>bringeth</a:t>
            </a:r>
            <a:r>
              <a:rPr lang="en-US" i="1" dirty="0">
                <a:solidFill>
                  <a:srgbClr val="FFFF00"/>
                </a:solidFill>
              </a:rPr>
              <a:t> not forth good fruits is hewn down, and cast into the fire.”</a:t>
            </a:r>
          </a:p>
        </p:txBody>
      </p:sp>
      <p:sp>
        <p:nvSpPr>
          <p:cNvPr id="274" name="Rectangle 273"/>
          <p:cNvSpPr/>
          <p:nvPr/>
        </p:nvSpPr>
        <p:spPr>
          <a:xfrm>
            <a:off x="8118764" y="1896421"/>
            <a:ext cx="3491343" cy="3693319"/>
          </a:xfrm>
          <a:prstGeom prst="rect">
            <a:avLst/>
          </a:prstGeom>
        </p:spPr>
        <p:txBody>
          <a:bodyPr wrap="square">
            <a:spAutoFit/>
          </a:bodyPr>
          <a:lstStyle/>
          <a:p>
            <a:r>
              <a:rPr lang="en-US" dirty="0">
                <a:solidFill>
                  <a:schemeClr val="bg1"/>
                </a:solidFill>
              </a:rPr>
              <a:t>“Bad things happen to good people, and good things happen to bad people. </a:t>
            </a:r>
          </a:p>
          <a:p>
            <a:endParaRPr lang="en-US" dirty="0">
              <a:solidFill>
                <a:schemeClr val="bg1"/>
              </a:solidFill>
            </a:endParaRPr>
          </a:p>
          <a:p>
            <a:r>
              <a:rPr lang="en-US" dirty="0">
                <a:solidFill>
                  <a:schemeClr val="bg1"/>
                </a:solidFill>
              </a:rPr>
              <a:t>It is dangerous to try to connect people’s actions to events in their lives, because they don’t always correlate. Good people often suffer and bad people often prosper.</a:t>
            </a:r>
          </a:p>
          <a:p>
            <a:endParaRPr lang="en-US" dirty="0">
              <a:solidFill>
                <a:schemeClr val="bg1"/>
              </a:solidFill>
            </a:endParaRPr>
          </a:p>
          <a:p>
            <a:r>
              <a:rPr lang="en-US" dirty="0">
                <a:solidFill>
                  <a:schemeClr val="bg1"/>
                </a:solidFill>
              </a:rPr>
              <a:t>But there will come a time when the patience of the husbandman is gone, and a judgment is made.”</a:t>
            </a:r>
          </a:p>
        </p:txBody>
      </p:sp>
      <p:sp>
        <p:nvSpPr>
          <p:cNvPr id="276" name="TextBox 275"/>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(2)</a:t>
            </a:r>
          </a:p>
        </p:txBody>
      </p:sp>
      <p:sp>
        <p:nvSpPr>
          <p:cNvPr id="277" name="Rectangle 276"/>
          <p:cNvSpPr/>
          <p:nvPr/>
        </p:nvSpPr>
        <p:spPr>
          <a:xfrm>
            <a:off x="3418994" y="5534561"/>
            <a:ext cx="6605540" cy="954107"/>
          </a:xfrm>
          <a:prstGeom prst="rect">
            <a:avLst/>
          </a:prstGeom>
        </p:spPr>
        <p:txBody>
          <a:bodyPr wrap="square">
            <a:spAutoFit/>
          </a:bodyPr>
          <a:lstStyle/>
          <a:p>
            <a:r>
              <a:rPr lang="en-US" sz="2800" dirty="0">
                <a:ln>
                  <a:solidFill>
                    <a:srgbClr val="FFC000"/>
                  </a:solidFill>
                </a:ln>
                <a:solidFill>
                  <a:srgbClr val="FF0000"/>
                </a:solidFill>
              </a:rPr>
              <a:t>“Whatever our circumstances, we are commanded to repent and be prepared.”</a:t>
            </a:r>
          </a:p>
        </p:txBody>
      </p:sp>
      <p:pic>
        <p:nvPicPr>
          <p:cNvPr id="72706" name="Picture 2" descr="Image result for good people in bad situations"/>
          <p:cNvPicPr>
            <a:picLocks noChangeAspect="1" noChangeArrowheads="1"/>
          </p:cNvPicPr>
          <p:nvPr/>
        </p:nvPicPr>
        <p:blipFill>
          <a:blip r:embed="rId3" cstate="print"/>
          <a:srcRect/>
          <a:stretch>
            <a:fillRect/>
          </a:stretch>
        </p:blipFill>
        <p:spPr bwMode="auto">
          <a:xfrm>
            <a:off x="2520538" y="2391310"/>
            <a:ext cx="5218860" cy="2940627"/>
          </a:xfrm>
          <a:prstGeom prst="rect">
            <a:avLst/>
          </a:prstGeom>
          <a:noFill/>
        </p:spPr>
      </p:pic>
      <p:pic>
        <p:nvPicPr>
          <p:cNvPr id="13" name="Picture 6" descr="Image result for john bytheway"/>
          <p:cNvPicPr>
            <a:picLocks noChangeAspect="1" noChangeArrowheads="1"/>
          </p:cNvPicPr>
          <p:nvPr/>
        </p:nvPicPr>
        <p:blipFill>
          <a:blip r:embed="rId4" cstate="print"/>
          <a:srcRect/>
          <a:stretch>
            <a:fillRect/>
          </a:stretch>
        </p:blipFill>
        <p:spPr bwMode="auto">
          <a:xfrm>
            <a:off x="10899505" y="975736"/>
            <a:ext cx="914670" cy="1074738"/>
          </a:xfrm>
          <a:prstGeom prst="rect">
            <a:avLst/>
          </a:prstGeom>
          <a:noFill/>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par>
                                <p:cTn id="10" presetID="10" presetClass="entr" presetSubtype="0" fill="hold" nodeType="withEffect">
                                  <p:stCondLst>
                                    <p:cond delay="0"/>
                                  </p:stCondLst>
                                  <p:childTnLst>
                                    <p:set>
                                      <p:cBhvr>
                                        <p:cTn id="11" dur="1" fill="hold">
                                          <p:stCondLst>
                                            <p:cond delay="0"/>
                                          </p:stCondLst>
                                        </p:cTn>
                                        <p:tgtEl>
                                          <p:spTgt spid="72706"/>
                                        </p:tgtEl>
                                        <p:attrNameLst>
                                          <p:attrName>style.visibility</p:attrName>
                                        </p:attrNameLst>
                                      </p:cBhvr>
                                      <p:to>
                                        <p:strVal val="visible"/>
                                      </p:to>
                                    </p:set>
                                    <p:animEffect transition="in" filter="fade">
                                      <p:cBhvr>
                                        <p:cTn id="12" dur="500"/>
                                        <p:tgtEl>
                                          <p:spTgt spid="7270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77"/>
                                        </p:tgtEl>
                                        <p:attrNameLst>
                                          <p:attrName>style.visibility</p:attrName>
                                        </p:attrNameLst>
                                      </p:cBhvr>
                                      <p:to>
                                        <p:strVal val="visible"/>
                                      </p:to>
                                    </p:set>
                                    <p:animEffect transition="in" filter="fade">
                                      <p:cBhvr>
                                        <p:cTn id="25" dur="1000"/>
                                        <p:tgtEl>
                                          <p:spTgt spid="277"/>
                                        </p:tgtEl>
                                      </p:cBhvr>
                                    </p:animEffect>
                                    <p:anim calcmode="lin" valueType="num">
                                      <p:cBhvr>
                                        <p:cTn id="26" dur="1000" fill="hold"/>
                                        <p:tgtEl>
                                          <p:spTgt spid="277"/>
                                        </p:tgtEl>
                                        <p:attrNameLst>
                                          <p:attrName>ppt_x</p:attrName>
                                        </p:attrNameLst>
                                      </p:cBhvr>
                                      <p:tavLst>
                                        <p:tav tm="0">
                                          <p:val>
                                            <p:strVal val="#ppt_x"/>
                                          </p:val>
                                        </p:tav>
                                        <p:tav tm="100000">
                                          <p:val>
                                            <p:strVal val="#ppt_x"/>
                                          </p:val>
                                        </p:tav>
                                      </p:tavLst>
                                    </p:anim>
                                    <p:anim calcmode="lin" valueType="num">
                                      <p:cBhvr>
                                        <p:cTn id="27"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E15A2EB-A2C7-4825-A993-31B1094A25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7" name="TextBox 126"/>
          <p:cNvSpPr txBox="1"/>
          <p:nvPr/>
        </p:nvSpPr>
        <p:spPr>
          <a:xfrm>
            <a:off x="412377" y="779929"/>
            <a:ext cx="7676976" cy="4524315"/>
          </a:xfrm>
          <a:prstGeom prst="rect">
            <a:avLst/>
          </a:prstGeom>
          <a:noFill/>
        </p:spPr>
        <p:txBody>
          <a:bodyPr wrap="square" rtlCol="0">
            <a:spAutoFit/>
          </a:bodyPr>
          <a:lstStyle/>
          <a:p>
            <a:endParaRPr lang="en-US" sz="3200" dirty="0">
              <a:latin typeface="Book Antiqua" pitchFamily="18" charset="0"/>
            </a:endParaRPr>
          </a:p>
          <a:p>
            <a:r>
              <a:rPr lang="en-US" sz="3200" dirty="0">
                <a:latin typeface="Book Antiqua" pitchFamily="18" charset="0"/>
              </a:rPr>
              <a:t>“…The gladsome invitation was to be carried to the Gentiles, who were looked upon as spiritually poor, maimed, halt, and blind. And later, even the pagans beyond the walls, strangers in the gates of the holy city, would be bidden to</a:t>
            </a:r>
          </a:p>
          <a:p>
            <a:r>
              <a:rPr lang="en-US" sz="3200" dirty="0">
                <a:latin typeface="Book Antiqua" pitchFamily="18" charset="0"/>
              </a:rPr>
              <a:t>the supper.” (6)</a:t>
            </a:r>
          </a:p>
          <a:p>
            <a:pPr algn="ctr"/>
            <a:endParaRPr lang="en-US" sz="3200" i="1" dirty="0">
              <a:latin typeface="Book Antiqua" pitchFamily="18" charset="0"/>
            </a:endParaRPr>
          </a:p>
        </p:txBody>
      </p:sp>
      <p:pic>
        <p:nvPicPr>
          <p:cNvPr id="6146" name="Picture 2" descr="http://abc.eznettools.net/D300015/X329586/History/Presidents/UofU/aaaJamesETalmage-350.jpg"/>
          <p:cNvPicPr>
            <a:picLocks noChangeAspect="1" noChangeArrowheads="1"/>
          </p:cNvPicPr>
          <p:nvPr/>
        </p:nvPicPr>
        <p:blipFill>
          <a:blip r:embed="rId4" cstate="print"/>
          <a:srcRect/>
          <a:stretch>
            <a:fillRect/>
          </a:stretch>
        </p:blipFill>
        <p:spPr bwMode="auto">
          <a:xfrm>
            <a:off x="8501730" y="1696773"/>
            <a:ext cx="2829660" cy="3846081"/>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C4961349-7F1C-4916-AD21-EB0F10164D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20"/>
          <p:cNvGrpSpPr/>
          <p:nvPr/>
        </p:nvGrpSpPr>
        <p:grpSpPr>
          <a:xfrm>
            <a:off x="1016000" y="914400"/>
            <a:ext cx="2844800" cy="1295400"/>
            <a:chOff x="228600" y="2057400"/>
            <a:chExt cx="3276600" cy="2209800"/>
          </a:xfrm>
        </p:grpSpPr>
        <p:sp>
          <p:nvSpPr>
            <p:cNvPr id="122" name="Rectangle 121"/>
            <p:cNvSpPr/>
            <p:nvPr/>
          </p:nvSpPr>
          <p:spPr>
            <a:xfrm>
              <a:off x="228600" y="2057400"/>
              <a:ext cx="32766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Isosceles Triangle 122"/>
            <p:cNvSpPr/>
            <p:nvPr/>
          </p:nvSpPr>
          <p:spPr>
            <a:xfrm>
              <a:off x="228600" y="29718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flipH="1" flipV="1">
              <a:off x="228600" y="2057400"/>
              <a:ext cx="3200400" cy="129540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TextBox 124"/>
          <p:cNvSpPr txBox="1"/>
          <p:nvPr/>
        </p:nvSpPr>
        <p:spPr>
          <a:xfrm>
            <a:off x="0" y="0"/>
            <a:ext cx="12496800" cy="923330"/>
          </a:xfrm>
          <a:prstGeom prst="rect">
            <a:avLst/>
          </a:prstGeom>
          <a:noFill/>
        </p:spPr>
        <p:txBody>
          <a:bodyPr wrap="square" rtlCol="0">
            <a:spAutoFit/>
          </a:bodyPr>
          <a:lstStyle/>
          <a:p>
            <a:pPr algn="ctr"/>
            <a:r>
              <a:rPr lang="en-US" sz="5400" dirty="0">
                <a:latin typeface="Book Antiqua" pitchFamily="18" charset="0"/>
              </a:rPr>
              <a:t>What should I do?</a:t>
            </a:r>
          </a:p>
        </p:txBody>
      </p:sp>
      <p:sp>
        <p:nvSpPr>
          <p:cNvPr id="127" name="TextBox 126"/>
          <p:cNvSpPr txBox="1"/>
          <p:nvPr/>
        </p:nvSpPr>
        <p:spPr>
          <a:xfrm>
            <a:off x="321763" y="2474503"/>
            <a:ext cx="4752750" cy="2554545"/>
          </a:xfrm>
          <a:prstGeom prst="rect">
            <a:avLst/>
          </a:prstGeom>
          <a:noFill/>
        </p:spPr>
        <p:txBody>
          <a:bodyPr wrap="square" rtlCol="0">
            <a:spAutoFit/>
          </a:bodyPr>
          <a:lstStyle/>
          <a:p>
            <a:pPr algn="ctr"/>
            <a:r>
              <a:rPr lang="en-US" sz="3200" dirty="0">
                <a:latin typeface="Book Antiqua" pitchFamily="18" charset="0"/>
              </a:rPr>
              <a:t>Accept the invitation. </a:t>
            </a:r>
          </a:p>
          <a:p>
            <a:pPr algn="ctr"/>
            <a:r>
              <a:rPr lang="en-US" sz="3200" dirty="0">
                <a:latin typeface="Book Antiqua" pitchFamily="18" charset="0"/>
              </a:rPr>
              <a:t>Don’t let unimportant things or material things, keep you from feasting at the Lord’s table</a:t>
            </a:r>
          </a:p>
        </p:txBody>
      </p:sp>
      <p:sp>
        <p:nvSpPr>
          <p:cNvPr id="128" name="TextBox 127"/>
          <p:cNvSpPr txBox="1"/>
          <p:nvPr/>
        </p:nvSpPr>
        <p:spPr>
          <a:xfrm>
            <a:off x="5089073" y="4083102"/>
            <a:ext cx="7213600" cy="2062103"/>
          </a:xfrm>
          <a:prstGeom prst="rect">
            <a:avLst/>
          </a:prstGeom>
          <a:noFill/>
        </p:spPr>
        <p:txBody>
          <a:bodyPr wrap="square" rtlCol="0">
            <a:spAutoFit/>
          </a:bodyPr>
          <a:lstStyle/>
          <a:p>
            <a:pPr algn="ctr"/>
            <a:r>
              <a:rPr lang="en-US" sz="3200" dirty="0">
                <a:latin typeface="Book Antiqua" pitchFamily="18" charset="0"/>
              </a:rPr>
              <a:t>Important:</a:t>
            </a:r>
          </a:p>
          <a:p>
            <a:pPr algn="ctr"/>
            <a:r>
              <a:rPr lang="en-US" sz="3200" dirty="0">
                <a:latin typeface="Book Antiqua" pitchFamily="18" charset="0"/>
              </a:rPr>
              <a:t>Those who found excuses were not going off to sin. Their excuses were not evil, just misplaced priorities</a:t>
            </a:r>
          </a:p>
        </p:txBody>
      </p:sp>
      <p:grpSp>
        <p:nvGrpSpPr>
          <p:cNvPr id="3" name="Group 128"/>
          <p:cNvGrpSpPr/>
          <p:nvPr/>
        </p:nvGrpSpPr>
        <p:grpSpPr>
          <a:xfrm>
            <a:off x="7671545" y="993545"/>
            <a:ext cx="2228223" cy="2897120"/>
            <a:chOff x="468263" y="378696"/>
            <a:chExt cx="2507013" cy="4346134"/>
          </a:xfrm>
        </p:grpSpPr>
        <p:sp>
          <p:nvSpPr>
            <p:cNvPr id="130" name="Oval 129"/>
            <p:cNvSpPr/>
            <p:nvPr/>
          </p:nvSpPr>
          <p:spPr>
            <a:xfrm>
              <a:off x="1143000" y="990600"/>
              <a:ext cx="6858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130"/>
            <p:cNvSpPr/>
            <p:nvPr/>
          </p:nvSpPr>
          <p:spPr>
            <a:xfrm rot="5400000">
              <a:off x="950421" y="2707178"/>
              <a:ext cx="1143000" cy="14824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ounded Rectangle 131"/>
            <p:cNvSpPr/>
            <p:nvPr/>
          </p:nvSpPr>
          <p:spPr>
            <a:xfrm rot="19006567">
              <a:off x="1398788" y="2094981"/>
              <a:ext cx="1236868" cy="12434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7605983" flipV="1">
              <a:off x="812382" y="2656716"/>
              <a:ext cx="817642" cy="8635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1040931" flipV="1">
              <a:off x="919739" y="3032049"/>
              <a:ext cx="419323" cy="9978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2858673" flipV="1">
              <a:off x="1820727" y="1410563"/>
              <a:ext cx="733267" cy="14805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Block Arc 135"/>
            <p:cNvSpPr/>
            <p:nvPr/>
          </p:nvSpPr>
          <p:spPr>
            <a:xfrm rot="4460581">
              <a:off x="1543183" y="933583"/>
              <a:ext cx="457200" cy="457200"/>
            </a:xfrm>
            <a:prstGeom prst="blockArc">
              <a:avLst>
                <a:gd name="adj1" fmla="val 10800000"/>
                <a:gd name="adj2" fmla="val 344804"/>
                <a:gd name="adj3" fmla="val 1079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7" name="Oval 136"/>
            <p:cNvSpPr/>
            <p:nvPr/>
          </p:nvSpPr>
          <p:spPr>
            <a:xfrm>
              <a:off x="1281545" y="2443942"/>
              <a:ext cx="547255"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rot="16200000">
              <a:off x="790402" y="3956165"/>
              <a:ext cx="1236868" cy="124347"/>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rot="16200000">
              <a:off x="1108882" y="3917721"/>
              <a:ext cx="1229419" cy="143916"/>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rot="9075438" flipV="1">
              <a:off x="1141656" y="4588628"/>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12524562" flipH="1" flipV="1">
              <a:off x="1626566" y="4558148"/>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9075438" flipV="1">
              <a:off x="1094551" y="3178236"/>
              <a:ext cx="367318" cy="13620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rot="19779993">
              <a:off x="2406791" y="378696"/>
              <a:ext cx="568485" cy="1385140"/>
            </a:xfrm>
            <a:prstGeom prst="rect">
              <a:avLst/>
            </a:prstGeom>
          </p:spPr>
          <p:txBody>
            <a:bodyPr wrap="none">
              <a:spAutoFit/>
            </a:bodyPr>
            <a:lstStyle/>
            <a:p>
              <a:r>
                <a:rPr lang="en-US" sz="5400" dirty="0"/>
                <a:t>?</a:t>
              </a:r>
            </a:p>
          </p:txBody>
        </p:sp>
        <p:sp>
          <p:nvSpPr>
            <p:cNvPr id="144" name="Rectangle 143"/>
            <p:cNvSpPr/>
            <p:nvPr/>
          </p:nvSpPr>
          <p:spPr>
            <a:xfrm rot="972947">
              <a:off x="468263" y="583280"/>
              <a:ext cx="568485" cy="1385140"/>
            </a:xfrm>
            <a:prstGeom prst="rect">
              <a:avLst/>
            </a:prstGeom>
          </p:spPr>
          <p:txBody>
            <a:bodyPr wrap="none">
              <a:spAutoFit/>
            </a:bodyPr>
            <a:lstStyle/>
            <a:p>
              <a:r>
                <a:rPr lang="en-US" sz="5400" dirty="0"/>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7"/>
                                        </p:tgtEl>
                                        <p:attrNameLst>
                                          <p:attrName>style.visibility</p:attrName>
                                        </p:attrNameLst>
                                      </p:cBhvr>
                                      <p:to>
                                        <p:strVal val="visible"/>
                                      </p:to>
                                    </p:set>
                                    <p:anim calcmode="lin" valueType="num">
                                      <p:cBhvr>
                                        <p:cTn id="12" dur="1000" fill="hold"/>
                                        <p:tgtEl>
                                          <p:spTgt spid="127"/>
                                        </p:tgtEl>
                                        <p:attrNameLst>
                                          <p:attrName>ppt_w</p:attrName>
                                        </p:attrNameLst>
                                      </p:cBhvr>
                                      <p:tavLst>
                                        <p:tav tm="0">
                                          <p:val>
                                            <p:strVal val="#ppt_w*0.70"/>
                                          </p:val>
                                        </p:tav>
                                        <p:tav tm="100000">
                                          <p:val>
                                            <p:strVal val="#ppt_w"/>
                                          </p:val>
                                        </p:tav>
                                      </p:tavLst>
                                    </p:anim>
                                    <p:anim calcmode="lin" valueType="num">
                                      <p:cBhvr>
                                        <p:cTn id="13" dur="1000" fill="hold"/>
                                        <p:tgtEl>
                                          <p:spTgt spid="127"/>
                                        </p:tgtEl>
                                        <p:attrNameLst>
                                          <p:attrName>ppt_h</p:attrName>
                                        </p:attrNameLst>
                                      </p:cBhvr>
                                      <p:tavLst>
                                        <p:tav tm="0">
                                          <p:val>
                                            <p:strVal val="#ppt_h"/>
                                          </p:val>
                                        </p:tav>
                                        <p:tav tm="100000">
                                          <p:val>
                                            <p:strVal val="#ppt_h"/>
                                          </p:val>
                                        </p:tav>
                                      </p:tavLst>
                                    </p:anim>
                                    <p:animEffect transition="in" filter="fade">
                                      <p:cBhvr>
                                        <p:cTn id="14" dur="1000"/>
                                        <p:tgtEl>
                                          <p:spTgt spid="12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8"/>
                                        </p:tgtEl>
                                        <p:attrNameLst>
                                          <p:attrName>style.visibility</p:attrName>
                                        </p:attrNameLst>
                                      </p:cBhvr>
                                      <p:to>
                                        <p:strVal val="visible"/>
                                      </p:to>
                                    </p:set>
                                    <p:anim calcmode="lin" valueType="num">
                                      <p:cBhvr>
                                        <p:cTn id="19" dur="1000" fill="hold"/>
                                        <p:tgtEl>
                                          <p:spTgt spid="128"/>
                                        </p:tgtEl>
                                        <p:attrNameLst>
                                          <p:attrName>ppt_w</p:attrName>
                                        </p:attrNameLst>
                                      </p:cBhvr>
                                      <p:tavLst>
                                        <p:tav tm="0">
                                          <p:val>
                                            <p:strVal val="#ppt_w*0.70"/>
                                          </p:val>
                                        </p:tav>
                                        <p:tav tm="100000">
                                          <p:val>
                                            <p:strVal val="#ppt_w"/>
                                          </p:val>
                                        </p:tav>
                                      </p:tavLst>
                                    </p:anim>
                                    <p:anim calcmode="lin" valueType="num">
                                      <p:cBhvr>
                                        <p:cTn id="20" dur="1000" fill="hold"/>
                                        <p:tgtEl>
                                          <p:spTgt spid="128"/>
                                        </p:tgtEl>
                                        <p:attrNameLst>
                                          <p:attrName>ppt_h</p:attrName>
                                        </p:attrNameLst>
                                      </p:cBhvr>
                                      <p:tavLst>
                                        <p:tav tm="0">
                                          <p:val>
                                            <p:strVal val="#ppt_h"/>
                                          </p:val>
                                        </p:tav>
                                        <p:tav tm="100000">
                                          <p:val>
                                            <p:strVal val="#ppt_h"/>
                                          </p:val>
                                        </p:tav>
                                      </p:tavLst>
                                    </p:anim>
                                    <p:animEffect transition="in" filter="fade">
                                      <p:cBhvr>
                                        <p:cTn id="21" dur="1000"/>
                                        <p:tgtEl>
                                          <p:spTgt spid="128"/>
                                        </p:tgtEl>
                                      </p:cBhvr>
                                    </p:animEffect>
                                  </p:childTnLst>
                                </p:cTn>
                              </p:par>
                              <p:par>
                                <p:cTn id="22" presetID="55"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E358C258-7626-44F0-A6B7-5F24BF9C9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7" name="TextBox 126"/>
          <p:cNvSpPr txBox="1"/>
          <p:nvPr/>
        </p:nvSpPr>
        <p:spPr>
          <a:xfrm>
            <a:off x="1422401" y="609601"/>
            <a:ext cx="10169993" cy="2554545"/>
          </a:xfrm>
          <a:prstGeom prst="rect">
            <a:avLst/>
          </a:prstGeom>
          <a:noFill/>
        </p:spPr>
        <p:txBody>
          <a:bodyPr wrap="square" rtlCol="0">
            <a:spAutoFit/>
          </a:bodyPr>
          <a:lstStyle/>
          <a:p>
            <a:pPr algn="ctr"/>
            <a:r>
              <a:rPr lang="en-US" sz="4000" dirty="0">
                <a:latin typeface="Book Antiqua" pitchFamily="18" charset="0"/>
              </a:rPr>
              <a:t>…Even when we refuse his invitations “His hand is stretched out still.”</a:t>
            </a:r>
          </a:p>
          <a:p>
            <a:pPr algn="ctr"/>
            <a:endParaRPr lang="en-US" sz="4000" dirty="0">
              <a:latin typeface="Book Antiqua" pitchFamily="18" charset="0"/>
            </a:endParaRPr>
          </a:p>
          <a:p>
            <a:pPr algn="ctr"/>
            <a:r>
              <a:rPr lang="en-US" sz="4000" dirty="0">
                <a:latin typeface="Book Antiqua" pitchFamily="18" charset="0"/>
              </a:rPr>
              <a:t> Isaiah 9:12, 17, 21</a:t>
            </a:r>
          </a:p>
        </p:txBody>
      </p:sp>
      <p:grpSp>
        <p:nvGrpSpPr>
          <p:cNvPr id="2" name="Group 25"/>
          <p:cNvGrpSpPr/>
          <p:nvPr/>
        </p:nvGrpSpPr>
        <p:grpSpPr>
          <a:xfrm>
            <a:off x="1314219" y="2265336"/>
            <a:ext cx="2782040" cy="4293061"/>
            <a:chOff x="1593589" y="398948"/>
            <a:chExt cx="2902209" cy="5087452"/>
          </a:xfrm>
        </p:grpSpPr>
        <p:grpSp>
          <p:nvGrpSpPr>
            <p:cNvPr id="3" name="Group 33"/>
            <p:cNvGrpSpPr/>
            <p:nvPr/>
          </p:nvGrpSpPr>
          <p:grpSpPr>
            <a:xfrm>
              <a:off x="1593589" y="398948"/>
              <a:ext cx="2902209" cy="5087452"/>
              <a:chOff x="1593589" y="398948"/>
              <a:chExt cx="1375870" cy="4260181"/>
            </a:xfrm>
          </p:grpSpPr>
          <p:sp>
            <p:nvSpPr>
              <p:cNvPr id="4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3"/>
              <p:cNvGrpSpPr/>
              <p:nvPr/>
            </p:nvGrpSpPr>
            <p:grpSpPr>
              <a:xfrm>
                <a:off x="2383609" y="1732280"/>
                <a:ext cx="585850" cy="1566411"/>
                <a:chOff x="4699336" y="2759583"/>
                <a:chExt cx="1168064" cy="2193417"/>
              </a:xfrm>
            </p:grpSpPr>
            <p:sp>
              <p:nvSpPr>
                <p:cNvPr id="6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43"/>
              <p:cNvSpPr/>
              <p:nvPr/>
            </p:nvSpPr>
            <p:spPr>
              <a:xfrm rot="5225831">
                <a:off x="2183709" y="1515258"/>
                <a:ext cx="175815" cy="2272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3"/>
            <p:cNvGrpSpPr/>
            <p:nvPr/>
          </p:nvGrpSpPr>
          <p:grpSpPr>
            <a:xfrm rot="5003920">
              <a:off x="2288001" y="3506278"/>
              <a:ext cx="2489460" cy="381000"/>
              <a:chOff x="1600200" y="6781800"/>
              <a:chExt cx="2754086" cy="1143000"/>
            </a:xfrm>
          </p:grpSpPr>
          <p:sp>
            <p:nvSpPr>
              <p:cNvPr id="38" name="Chevron 3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hevron 3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hevron 4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hevron 4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Chevron 4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 name="Group 44"/>
            <p:cNvGrpSpPr/>
            <p:nvPr/>
          </p:nvGrpSpPr>
          <p:grpSpPr>
            <a:xfrm rot="16596080" flipH="1">
              <a:off x="1145001" y="3506278"/>
              <a:ext cx="2489460" cy="381000"/>
              <a:chOff x="1600200" y="6781800"/>
              <a:chExt cx="2754086" cy="1143000"/>
            </a:xfrm>
          </p:grpSpPr>
          <p:sp>
            <p:nvSpPr>
              <p:cNvPr id="31" name="Chevron 3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hevron 3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hevron 3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hevron 3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 name="Rectangle 29"/>
            <p:cNvSpPr/>
            <p:nvPr/>
          </p:nvSpPr>
          <p:spPr>
            <a:xfrm>
              <a:off x="2667000" y="3962400"/>
              <a:ext cx="609600" cy="2286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wn.jpg"/>
          <p:cNvPicPr>
            <a:picLocks noChangeAspect="1"/>
          </p:cNvPicPr>
          <p:nvPr/>
        </p:nvPicPr>
        <p:blipFill>
          <a:blip r:embed="rId2" cstate="print">
            <a:duotone>
              <a:prstClr val="black"/>
              <a:schemeClr val="accent2">
                <a:lumMod val="75000"/>
                <a:tint val="45000"/>
                <a:satMod val="400000"/>
              </a:schemeClr>
            </a:duotone>
          </a:blip>
          <a:stretch>
            <a:fillRect/>
          </a:stretch>
        </p:blipFill>
        <p:spPr>
          <a:xfrm>
            <a:off x="0" y="0"/>
            <a:ext cx="12192000" cy="6858000"/>
          </a:xfrm>
          <a:prstGeom prst="rect">
            <a:avLst/>
          </a:prstGeom>
        </p:spPr>
      </p:pic>
      <p:sp>
        <p:nvSpPr>
          <p:cNvPr id="5" name="TextBox 4"/>
          <p:cNvSpPr txBox="1"/>
          <p:nvPr/>
        </p:nvSpPr>
        <p:spPr>
          <a:xfrm>
            <a:off x="-1" y="6488668"/>
            <a:ext cx="3999345" cy="369332"/>
          </a:xfrm>
          <a:prstGeom prst="rect">
            <a:avLst/>
          </a:prstGeom>
          <a:noFill/>
        </p:spPr>
        <p:txBody>
          <a:bodyPr wrap="square" rtlCol="0">
            <a:spAutoFit/>
          </a:bodyPr>
          <a:lstStyle/>
          <a:p>
            <a:r>
              <a:rPr lang="en-US" dirty="0">
                <a:solidFill>
                  <a:schemeClr val="bg1"/>
                </a:solidFill>
              </a:rPr>
              <a:t>Luke 14:26</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Georgia" pitchFamily="18" charset="0"/>
              </a:rPr>
              <a:t>Hate—Esteem Less</a:t>
            </a:r>
          </a:p>
        </p:txBody>
      </p:sp>
      <p:sp>
        <p:nvSpPr>
          <p:cNvPr id="276" name="TextBox 275"/>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(1)</a:t>
            </a:r>
          </a:p>
        </p:txBody>
      </p:sp>
      <p:sp>
        <p:nvSpPr>
          <p:cNvPr id="2" name="Rectangle 1"/>
          <p:cNvSpPr/>
          <p:nvPr/>
        </p:nvSpPr>
        <p:spPr>
          <a:xfrm>
            <a:off x="340849" y="990213"/>
            <a:ext cx="6096000" cy="4524315"/>
          </a:xfrm>
          <a:prstGeom prst="rect">
            <a:avLst/>
          </a:prstGeom>
        </p:spPr>
        <p:txBody>
          <a:bodyPr>
            <a:spAutoFit/>
          </a:bodyPr>
          <a:lstStyle/>
          <a:p>
            <a:r>
              <a:rPr lang="en-US" sz="2400" dirty="0">
                <a:solidFill>
                  <a:schemeClr val="bg1"/>
                </a:solidFill>
                <a:latin typeface="Open Sans"/>
              </a:rPr>
              <a:t>In the context of Luke 14:26, the Greek word translated as “hate” means to “love less” or “esteem less.” </a:t>
            </a:r>
          </a:p>
          <a:p>
            <a:endParaRPr lang="en-US" sz="2400" dirty="0">
              <a:solidFill>
                <a:schemeClr val="bg1"/>
              </a:solidFill>
              <a:latin typeface="Open Sans"/>
            </a:endParaRPr>
          </a:p>
          <a:p>
            <a:r>
              <a:rPr lang="en-US" sz="2400" dirty="0">
                <a:solidFill>
                  <a:schemeClr val="bg1"/>
                </a:solidFill>
                <a:latin typeface="Open Sans"/>
              </a:rPr>
              <a:t>The Savior was not revoking the commandment to “</a:t>
            </a:r>
            <a:r>
              <a:rPr lang="en-US" sz="2400" dirty="0" err="1">
                <a:solidFill>
                  <a:schemeClr val="bg1"/>
                </a:solidFill>
                <a:latin typeface="Open Sans"/>
              </a:rPr>
              <a:t>honour</a:t>
            </a:r>
            <a:r>
              <a:rPr lang="en-US" sz="2400" dirty="0">
                <a:solidFill>
                  <a:schemeClr val="bg1"/>
                </a:solidFill>
                <a:latin typeface="Open Sans"/>
              </a:rPr>
              <a:t> thy father and thy mother” (Exodus 20:12); </a:t>
            </a:r>
          </a:p>
          <a:p>
            <a:endParaRPr lang="en-US" sz="2400" dirty="0">
              <a:solidFill>
                <a:schemeClr val="bg1"/>
              </a:solidFill>
              <a:latin typeface="Open Sans"/>
            </a:endParaRPr>
          </a:p>
          <a:p>
            <a:r>
              <a:rPr lang="en-US" sz="2400" dirty="0">
                <a:solidFill>
                  <a:schemeClr val="bg1"/>
                </a:solidFill>
                <a:latin typeface="Open Sans"/>
              </a:rPr>
              <a:t>He was teaching about priorities. </a:t>
            </a:r>
          </a:p>
          <a:p>
            <a:endParaRPr lang="en-US" sz="2400" dirty="0">
              <a:solidFill>
                <a:schemeClr val="bg1"/>
              </a:solidFill>
              <a:latin typeface="Open Sans"/>
            </a:endParaRPr>
          </a:p>
          <a:p>
            <a:r>
              <a:rPr lang="en-US" sz="2400" dirty="0">
                <a:solidFill>
                  <a:schemeClr val="bg1"/>
                </a:solidFill>
                <a:latin typeface="Open Sans"/>
              </a:rPr>
              <a:t>For a disciple, devotion to family must come after devotion to Jesus Christ. </a:t>
            </a:r>
            <a:endParaRPr lang="en-US" sz="2400" dirty="0">
              <a:solidFill>
                <a:schemeClr val="bg1"/>
              </a:solidFill>
            </a:endParaRPr>
          </a:p>
        </p:txBody>
      </p:sp>
      <p:sp>
        <p:nvSpPr>
          <p:cNvPr id="3" name="Rectangle 2"/>
          <p:cNvSpPr/>
          <p:nvPr/>
        </p:nvSpPr>
        <p:spPr>
          <a:xfrm>
            <a:off x="6714947" y="4879597"/>
            <a:ext cx="4924959" cy="1631216"/>
          </a:xfrm>
          <a:prstGeom prst="rect">
            <a:avLst/>
          </a:prstGeom>
        </p:spPr>
        <p:txBody>
          <a:bodyPr wrap="square">
            <a:spAutoFit/>
          </a:bodyPr>
          <a:lstStyle/>
          <a:p>
            <a:r>
              <a:rPr lang="en-US" sz="2000" dirty="0">
                <a:solidFill>
                  <a:schemeClr val="bg1"/>
                </a:solidFill>
                <a:latin typeface="Calibri" panose="020F0502020204030204" pitchFamily="34" charset="0"/>
              </a:rPr>
              <a:t>Salvation is and always has been a family affair. Jesus is merely saying that in the event of conflict between family and the principles of salvation, our loyalty and responsibility must be first to God." (7)</a:t>
            </a:r>
            <a:endParaRPr lang="en-US" sz="2000" dirty="0">
              <a:solidFill>
                <a:schemeClr val="bg1"/>
              </a:solidFill>
            </a:endParaRPr>
          </a:p>
        </p:txBody>
      </p:sp>
      <p:pic>
        <p:nvPicPr>
          <p:cNvPr id="1026" name="Picture 2" descr="Image result for jesus and famil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5600" y="990213"/>
            <a:ext cx="2954186" cy="37961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9041" y="5166833"/>
            <a:ext cx="1047624" cy="1321835"/>
          </a:xfrm>
          <a:prstGeom prst="rect">
            <a:avLst/>
          </a:prstGeom>
        </p:spPr>
      </p:pic>
    </p:spTree>
    <p:extLst>
      <p:ext uri="{BB962C8B-B14F-4D97-AF65-F5344CB8AC3E}">
        <p14:creationId xmlns:p14="http://schemas.microsoft.com/office/powerpoint/2010/main" val="97698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wn.jpg"/>
          <p:cNvPicPr>
            <a:picLocks noChangeAspect="1"/>
          </p:cNvPicPr>
          <p:nvPr/>
        </p:nvPicPr>
        <p:blipFill>
          <a:blip r:embed="rId2" cstate="print">
            <a:duotone>
              <a:prstClr val="black"/>
              <a:schemeClr val="accent2">
                <a:lumMod val="75000"/>
                <a:tint val="45000"/>
                <a:satMod val="400000"/>
              </a:schemeClr>
            </a:duotone>
          </a:blip>
          <a:stretch>
            <a:fillRect/>
          </a:stretch>
        </p:blipFill>
        <p:spPr>
          <a:xfrm>
            <a:off x="0" y="0"/>
            <a:ext cx="12192000" cy="6858000"/>
          </a:xfrm>
          <a:prstGeom prst="rect">
            <a:avLst/>
          </a:prstGeom>
        </p:spPr>
      </p:pic>
      <p:sp>
        <p:nvSpPr>
          <p:cNvPr id="5" name="TextBox 4"/>
          <p:cNvSpPr txBox="1"/>
          <p:nvPr/>
        </p:nvSpPr>
        <p:spPr>
          <a:xfrm>
            <a:off x="-1" y="6488668"/>
            <a:ext cx="3999345" cy="369332"/>
          </a:xfrm>
          <a:prstGeom prst="rect">
            <a:avLst/>
          </a:prstGeom>
          <a:noFill/>
        </p:spPr>
        <p:txBody>
          <a:bodyPr wrap="square" rtlCol="0">
            <a:spAutoFit/>
          </a:bodyPr>
          <a:lstStyle/>
          <a:p>
            <a:r>
              <a:rPr lang="en-US" dirty="0">
                <a:solidFill>
                  <a:schemeClr val="bg1"/>
                </a:solidFill>
              </a:rPr>
              <a:t>Luke 14:26-33</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Georgia" pitchFamily="18" charset="0"/>
              </a:rPr>
              <a:t>Intending to Build a Tower</a:t>
            </a:r>
          </a:p>
        </p:txBody>
      </p:sp>
      <p:sp>
        <p:nvSpPr>
          <p:cNvPr id="276" name="TextBox 275"/>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(1)</a:t>
            </a:r>
          </a:p>
        </p:txBody>
      </p:sp>
      <p:sp>
        <p:nvSpPr>
          <p:cNvPr id="2" name="Rectangle 1"/>
          <p:cNvSpPr/>
          <p:nvPr/>
        </p:nvSpPr>
        <p:spPr>
          <a:xfrm>
            <a:off x="1289611" y="990213"/>
            <a:ext cx="4365622" cy="1569660"/>
          </a:xfrm>
          <a:prstGeom prst="rect">
            <a:avLst/>
          </a:prstGeom>
        </p:spPr>
        <p:txBody>
          <a:bodyPr wrap="square">
            <a:spAutoFit/>
          </a:bodyPr>
          <a:lstStyle/>
          <a:p>
            <a:r>
              <a:rPr lang="en-US" sz="2400" dirty="0">
                <a:solidFill>
                  <a:schemeClr val="bg1"/>
                </a:solidFill>
              </a:rPr>
              <a:t>“As you begin to set your priorities in life, remember, the only true security in life is living the commandments. …</a:t>
            </a:r>
          </a:p>
        </p:txBody>
      </p:sp>
      <p:sp>
        <p:nvSpPr>
          <p:cNvPr id="3" name="Rectangle 2"/>
          <p:cNvSpPr/>
          <p:nvPr/>
        </p:nvSpPr>
        <p:spPr>
          <a:xfrm>
            <a:off x="1761706" y="2807852"/>
            <a:ext cx="4924959" cy="2308324"/>
          </a:xfrm>
          <a:prstGeom prst="rect">
            <a:avLst/>
          </a:prstGeom>
        </p:spPr>
        <p:txBody>
          <a:bodyPr wrap="square">
            <a:spAutoFit/>
          </a:bodyPr>
          <a:lstStyle/>
          <a:p>
            <a:r>
              <a:rPr lang="en-US" sz="2400" dirty="0">
                <a:solidFill>
                  <a:schemeClr val="bg1"/>
                </a:solidFill>
              </a:rPr>
              <a:t>“… What a great thing it is to decide once and for all early in life what you will do and what you will not do with regards to honesty, modesty, chastity, the Word of Wisdom, and temple marriage.</a:t>
            </a:r>
          </a:p>
        </p:txBody>
      </p:sp>
      <p:sp>
        <p:nvSpPr>
          <p:cNvPr id="8" name="Rectangle 7"/>
          <p:cNvSpPr/>
          <p:nvPr/>
        </p:nvSpPr>
        <p:spPr>
          <a:xfrm>
            <a:off x="4953000" y="4905418"/>
            <a:ext cx="6096000" cy="1569660"/>
          </a:xfrm>
          <a:prstGeom prst="rect">
            <a:avLst/>
          </a:prstGeom>
        </p:spPr>
        <p:txBody>
          <a:bodyPr>
            <a:spAutoFit/>
          </a:bodyPr>
          <a:lstStyle/>
          <a:p>
            <a:r>
              <a:rPr lang="en-US" sz="2400" dirty="0">
                <a:solidFill>
                  <a:schemeClr val="bg1"/>
                </a:solidFill>
              </a:rPr>
              <a:t>“… stay on the straight and narrow path. No, stay in the </a:t>
            </a:r>
            <a:r>
              <a:rPr lang="en-US" sz="2400" i="1" dirty="0">
                <a:solidFill>
                  <a:schemeClr val="bg1"/>
                </a:solidFill>
              </a:rPr>
              <a:t>middle</a:t>
            </a:r>
            <a:r>
              <a:rPr lang="en-US" sz="2400" dirty="0">
                <a:solidFill>
                  <a:schemeClr val="bg1"/>
                </a:solidFill>
              </a:rPr>
              <a:t> of the straight and narrow path. Don’t drift; don’t wander; don’t dabble; be careful.”</a:t>
            </a:r>
          </a:p>
        </p:txBody>
      </p:sp>
      <p:pic>
        <p:nvPicPr>
          <p:cNvPr id="2054" name="Picture 6" descr="Elder Larry W. Gibb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11" y="134675"/>
            <a:ext cx="1066800" cy="142875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686665" y="990213"/>
            <a:ext cx="4286250" cy="3222512"/>
            <a:chOff x="6686665" y="990213"/>
            <a:chExt cx="4286250" cy="3222512"/>
          </a:xfrm>
        </p:grpSpPr>
        <p:pic>
          <p:nvPicPr>
            <p:cNvPr id="2052" name="Picture 4" descr="tower in Nazareth vill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665" y="990213"/>
              <a:ext cx="4286250" cy="297180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082042" y="3981893"/>
              <a:ext cx="2050561" cy="230832"/>
            </a:xfrm>
            <a:prstGeom prst="rect">
              <a:avLst/>
            </a:prstGeom>
          </p:spPr>
          <p:txBody>
            <a:bodyPr wrap="none">
              <a:spAutoFit/>
            </a:bodyPr>
            <a:lstStyle/>
            <a:p>
              <a:r>
                <a:rPr lang="en-US" sz="900" dirty="0">
                  <a:solidFill>
                    <a:schemeClr val="bg1"/>
                  </a:solidFill>
                  <a:latin typeface="Open Sans"/>
                </a:rPr>
                <a:t>Tower in a Nazareth village in Israel,</a:t>
              </a:r>
              <a:endParaRPr lang="en-US" sz="900" dirty="0">
                <a:solidFill>
                  <a:schemeClr val="bg1"/>
                </a:solidFill>
              </a:endParaRPr>
            </a:p>
          </p:txBody>
        </p:sp>
      </p:grpSp>
    </p:spTree>
    <p:extLst>
      <p:ext uri="{BB962C8B-B14F-4D97-AF65-F5344CB8AC3E}">
        <p14:creationId xmlns:p14="http://schemas.microsoft.com/office/powerpoint/2010/main" val="77054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own.jpg"/>
          <p:cNvPicPr>
            <a:picLocks noChangeAspect="1"/>
          </p:cNvPicPr>
          <p:nvPr/>
        </p:nvPicPr>
        <p:blipFill>
          <a:blip r:embed="rId2" cstate="print">
            <a:duotone>
              <a:prstClr val="black"/>
              <a:schemeClr val="accent2">
                <a:lumMod val="75000"/>
                <a:tint val="45000"/>
                <a:satMod val="400000"/>
              </a:schemeClr>
            </a:duotone>
          </a:blip>
          <a:stretch>
            <a:fillRect/>
          </a:stretch>
        </p:blipFill>
        <p:spPr>
          <a:xfrm>
            <a:off x="0" y="0"/>
            <a:ext cx="12192000" cy="6858000"/>
          </a:xfrm>
          <a:prstGeom prst="rect">
            <a:avLst/>
          </a:prstGeom>
        </p:spPr>
      </p:pic>
      <p:sp>
        <p:nvSpPr>
          <p:cNvPr id="5" name="TextBox 4"/>
          <p:cNvSpPr txBox="1"/>
          <p:nvPr/>
        </p:nvSpPr>
        <p:spPr>
          <a:xfrm>
            <a:off x="-1" y="6488668"/>
            <a:ext cx="3999345" cy="369332"/>
          </a:xfrm>
          <a:prstGeom prst="rect">
            <a:avLst/>
          </a:prstGeom>
          <a:noFill/>
        </p:spPr>
        <p:txBody>
          <a:bodyPr wrap="square" rtlCol="0">
            <a:spAutoFit/>
          </a:bodyPr>
          <a:lstStyle/>
          <a:p>
            <a:r>
              <a:rPr lang="en-US" dirty="0">
                <a:solidFill>
                  <a:schemeClr val="bg1"/>
                </a:solidFill>
              </a:rPr>
              <a:t>Luke 14:26-33</a:t>
            </a:r>
          </a:p>
        </p:txBody>
      </p:sp>
      <p:sp>
        <p:nvSpPr>
          <p:cNvPr id="6" name="TextBox 5"/>
          <p:cNvSpPr txBox="1"/>
          <p:nvPr/>
        </p:nvSpPr>
        <p:spPr>
          <a:xfrm>
            <a:off x="0" y="0"/>
            <a:ext cx="12192000" cy="707886"/>
          </a:xfrm>
          <a:prstGeom prst="rect">
            <a:avLst/>
          </a:prstGeom>
          <a:noFill/>
        </p:spPr>
        <p:txBody>
          <a:bodyPr wrap="square" rtlCol="0">
            <a:spAutoFit/>
          </a:bodyPr>
          <a:lstStyle/>
          <a:p>
            <a:pPr algn="ctr"/>
            <a:r>
              <a:rPr lang="en-US" sz="4000" dirty="0">
                <a:solidFill>
                  <a:schemeClr val="bg1"/>
                </a:solidFill>
                <a:latin typeface="Georgia" pitchFamily="18" charset="0"/>
              </a:rPr>
              <a:t>Sacrifice</a:t>
            </a:r>
          </a:p>
        </p:txBody>
      </p:sp>
      <p:sp>
        <p:nvSpPr>
          <p:cNvPr id="276" name="TextBox 275"/>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(1)</a:t>
            </a:r>
          </a:p>
        </p:txBody>
      </p:sp>
      <p:sp>
        <p:nvSpPr>
          <p:cNvPr id="2" name="Rectangle 1"/>
          <p:cNvSpPr/>
          <p:nvPr/>
        </p:nvSpPr>
        <p:spPr>
          <a:xfrm>
            <a:off x="6683378" y="1784454"/>
            <a:ext cx="4365622" cy="3539430"/>
          </a:xfrm>
          <a:prstGeom prst="rect">
            <a:avLst/>
          </a:prstGeom>
        </p:spPr>
        <p:txBody>
          <a:bodyPr wrap="square">
            <a:spAutoFit/>
          </a:bodyPr>
          <a:lstStyle/>
          <a:p>
            <a:r>
              <a:rPr lang="en-US" sz="3200" dirty="0">
                <a:solidFill>
                  <a:schemeClr val="bg1"/>
                </a:solidFill>
              </a:rPr>
              <a:t>Savior wanted His followers to thoughtfully consider whether they were willing to sacrifice whatever was necessary so they could continue to the end as His disciples.</a:t>
            </a:r>
          </a:p>
        </p:txBody>
      </p:sp>
      <p:pic>
        <p:nvPicPr>
          <p:cNvPr id="3074" name="Picture 2" descr="Image result for jesus and discip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123" y="1784454"/>
            <a:ext cx="4818255" cy="3627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756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rown.jpg"/>
          <p:cNvPicPr>
            <a:picLocks noChangeAspect="1"/>
          </p:cNvPicPr>
          <p:nvPr/>
        </p:nvPicPr>
        <p:blipFill>
          <a:blip r:embed="rId2" cstate="print">
            <a:duotone>
              <a:prstClr val="black"/>
              <a:schemeClr val="accent2">
                <a:lumMod val="75000"/>
                <a:tint val="45000"/>
                <a:satMod val="400000"/>
              </a:schemeClr>
            </a:duotone>
          </a:blip>
          <a:stretch>
            <a:fillRect/>
          </a:stretch>
        </p:blipFill>
        <p:spPr>
          <a:xfrm>
            <a:off x="0" y="0"/>
            <a:ext cx="12192000" cy="6858000"/>
          </a:xfrm>
          <a:prstGeom prst="rect">
            <a:avLst/>
          </a:prstGeom>
        </p:spPr>
      </p:pic>
      <p:sp>
        <p:nvSpPr>
          <p:cNvPr id="5" name="TextBox 4"/>
          <p:cNvSpPr txBox="1"/>
          <p:nvPr/>
        </p:nvSpPr>
        <p:spPr>
          <a:xfrm>
            <a:off x="0" y="0"/>
            <a:ext cx="12192000" cy="7017306"/>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#176 </a:t>
            </a:r>
            <a:r>
              <a:rPr lang="en-US" i="1" dirty="0">
                <a:solidFill>
                  <a:schemeClr val="bg1"/>
                </a:solidFill>
              </a:rPr>
              <a:t>Tis Sweet to Sing the Matchless Love</a:t>
            </a:r>
          </a:p>
          <a:p>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b="1" dirty="0">
                <a:solidFill>
                  <a:schemeClr val="bg1"/>
                </a:solidFill>
              </a:rPr>
              <a:t>Gordon B. Hinckley: Lessons I Learned as a Boy</a:t>
            </a:r>
            <a:r>
              <a:rPr lang="en-US" dirty="0">
                <a:solidFill>
                  <a:schemeClr val="bg1"/>
                </a:solidFill>
              </a:rPr>
              <a:t> (4:04)</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17</a:t>
            </a:r>
          </a:p>
          <a:p>
            <a:pPr marL="342900" indent="-342900">
              <a:buFontTx/>
              <a:buAutoNum type="arabicPeriod"/>
            </a:pPr>
            <a:r>
              <a:rPr lang="en-US" dirty="0">
                <a:solidFill>
                  <a:schemeClr val="bg1"/>
                </a:solidFill>
              </a:rPr>
              <a:t>John </a:t>
            </a:r>
            <a:r>
              <a:rPr lang="en-US" dirty="0" err="1">
                <a:solidFill>
                  <a:schemeClr val="bg1"/>
                </a:solidFill>
              </a:rPr>
              <a:t>Bytheway</a:t>
            </a:r>
            <a:r>
              <a:rPr lang="en-US" dirty="0">
                <a:solidFill>
                  <a:schemeClr val="bg1"/>
                </a:solidFill>
              </a:rPr>
              <a:t> </a:t>
            </a:r>
            <a:r>
              <a:rPr lang="en-US" i="1" dirty="0">
                <a:solidFill>
                  <a:schemeClr val="bg1"/>
                </a:solidFill>
              </a:rPr>
              <a:t>Of Pigs, Pearls and Prodigals </a:t>
            </a:r>
            <a:r>
              <a:rPr lang="en-US" dirty="0">
                <a:solidFill>
                  <a:schemeClr val="bg1"/>
                </a:solidFill>
              </a:rPr>
              <a:t>p. 138</a:t>
            </a:r>
          </a:p>
          <a:p>
            <a:pPr marL="342900" indent="-342900">
              <a:buFontTx/>
              <a:buAutoNum type="arabicPeriod"/>
            </a:pPr>
            <a:r>
              <a:rPr lang="en-US" dirty="0">
                <a:solidFill>
                  <a:schemeClr val="bg1"/>
                </a:solidFill>
              </a:rPr>
              <a:t>D. Kelly Ogden </a:t>
            </a:r>
            <a:r>
              <a:rPr lang="en-US" i="1" dirty="0">
                <a:solidFill>
                  <a:schemeClr val="bg1"/>
                </a:solidFill>
              </a:rPr>
              <a:t>Where Jesus Walked </a:t>
            </a:r>
            <a:r>
              <a:rPr lang="en-US" dirty="0">
                <a:solidFill>
                  <a:schemeClr val="bg1"/>
                </a:solidFill>
              </a:rPr>
              <a:t>p. 88</a:t>
            </a:r>
          </a:p>
          <a:p>
            <a:r>
              <a:rPr lang="en-US" b="1" dirty="0">
                <a:solidFill>
                  <a:schemeClr val="bg1"/>
                </a:solidFill>
              </a:rPr>
              <a:t>4.   Samuel H. </a:t>
            </a:r>
            <a:r>
              <a:rPr lang="en-US" b="1" dirty="0" err="1">
                <a:solidFill>
                  <a:schemeClr val="bg1"/>
                </a:solidFill>
              </a:rPr>
              <a:t>Dresner</a:t>
            </a:r>
            <a:r>
              <a:rPr lang="en-US" b="1" dirty="0">
                <a:solidFill>
                  <a:schemeClr val="bg1"/>
                </a:solidFill>
              </a:rPr>
              <a:t> quoted in Essential Judaism: Updated Edition: A Complete Guide to Beliefs, Customs ...</a:t>
            </a:r>
          </a:p>
          <a:p>
            <a:r>
              <a:rPr lang="en-US" dirty="0">
                <a:solidFill>
                  <a:schemeClr val="bg1"/>
                </a:solidFill>
              </a:rPr>
              <a:t>By George Robinson</a:t>
            </a:r>
          </a:p>
          <a:p>
            <a:r>
              <a:rPr lang="en-US" dirty="0">
                <a:solidFill>
                  <a:schemeClr val="bg1"/>
                </a:solidFill>
              </a:rPr>
              <a:t>5. James E. </a:t>
            </a:r>
            <a:r>
              <a:rPr lang="en-US" dirty="0" err="1">
                <a:solidFill>
                  <a:schemeClr val="bg1"/>
                </a:solidFill>
              </a:rPr>
              <a:t>Talmage</a:t>
            </a:r>
            <a:r>
              <a:rPr lang="en-US" dirty="0">
                <a:solidFill>
                  <a:schemeClr val="bg1"/>
                </a:solidFill>
              </a:rPr>
              <a:t>  </a:t>
            </a:r>
            <a:r>
              <a:rPr lang="en-US" i="1" dirty="0">
                <a:solidFill>
                  <a:schemeClr val="bg1"/>
                </a:solidFill>
              </a:rPr>
              <a:t>Jesus the Christ </a:t>
            </a:r>
          </a:p>
          <a:p>
            <a:r>
              <a:rPr lang="en-US" i="1" dirty="0">
                <a:solidFill>
                  <a:schemeClr val="bg1"/>
                </a:solidFill>
              </a:rPr>
              <a:t>6. </a:t>
            </a:r>
            <a:r>
              <a:rPr lang="en-US" dirty="0">
                <a:solidFill>
                  <a:schemeClr val="bg1"/>
                </a:solidFill>
              </a:rPr>
              <a:t>President James E. Faust, Ensign, Nov 1991 p. 475</a:t>
            </a:r>
          </a:p>
          <a:p>
            <a:r>
              <a:rPr lang="en-US" dirty="0">
                <a:solidFill>
                  <a:schemeClr val="bg1"/>
                </a:solidFill>
              </a:rPr>
              <a:t>7. Joseph Fielding McConkie, </a:t>
            </a:r>
            <a:r>
              <a:rPr lang="en-US" i="1" dirty="0">
                <a:solidFill>
                  <a:schemeClr val="bg1"/>
                </a:solidFill>
              </a:rPr>
              <a:t>Gospel Symbolism </a:t>
            </a:r>
            <a:r>
              <a:rPr lang="en-US" dirty="0">
                <a:solidFill>
                  <a:schemeClr val="bg1"/>
                </a:solidFill>
              </a:rPr>
              <a:t>[Salt Lake City: </a:t>
            </a:r>
            <a:r>
              <a:rPr lang="en-US" dirty="0" err="1">
                <a:solidFill>
                  <a:schemeClr val="bg1"/>
                </a:solidFill>
              </a:rPr>
              <a:t>Bookcraft</a:t>
            </a:r>
            <a:r>
              <a:rPr lang="en-US" dirty="0">
                <a:solidFill>
                  <a:schemeClr val="bg1"/>
                </a:solidFill>
              </a:rPr>
              <a:t>, 1999], 23.</a:t>
            </a:r>
          </a:p>
          <a:p>
            <a:r>
              <a:rPr lang="en-US" dirty="0">
                <a:solidFill>
                  <a:schemeClr val="bg1"/>
                </a:solidFill>
              </a:rPr>
              <a:t>8. Elder Larry W. Gibbons “Wherefore, Settle This in Your Hearts,”</a:t>
            </a:r>
            <a:r>
              <a:rPr lang="en-US" i="1" dirty="0">
                <a:solidFill>
                  <a:schemeClr val="bg1"/>
                </a:solidFill>
              </a:rPr>
              <a:t> Ensign</a:t>
            </a:r>
            <a:r>
              <a:rPr lang="en-US" dirty="0">
                <a:solidFill>
                  <a:schemeClr val="bg1"/>
                </a:solidFill>
              </a:rPr>
              <a:t> or </a:t>
            </a:r>
            <a:r>
              <a:rPr lang="en-US" i="1" dirty="0" err="1">
                <a:solidFill>
                  <a:schemeClr val="bg1"/>
                </a:solidFill>
              </a:rPr>
              <a:t>Liahona</a:t>
            </a:r>
            <a:r>
              <a:rPr lang="en-US" i="1" dirty="0">
                <a:solidFill>
                  <a:schemeClr val="bg1"/>
                </a:solidFill>
              </a:rPr>
              <a:t>,</a:t>
            </a:r>
            <a:r>
              <a:rPr lang="en-US" dirty="0">
                <a:solidFill>
                  <a:schemeClr val="bg1"/>
                </a:solidFill>
              </a:rPr>
              <a:t> Nov. 2006, 103, 104).</a:t>
            </a:r>
          </a:p>
          <a:p>
            <a:endParaRPr lang="en-US" dirty="0">
              <a:solidFill>
                <a:schemeClr val="bg1"/>
              </a:solidFill>
            </a:endParaRPr>
          </a:p>
          <a:p>
            <a:endParaRPr lang="en-US" dirty="0">
              <a:solidFill>
                <a:schemeClr val="bg1"/>
              </a:solidFill>
            </a:endParaRP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5273964" y="1133765"/>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6ED94EB2-3FCA-4086-AF99-ACBE67670E66}"/>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04868" y="306104"/>
          <a:ext cx="10434045" cy="2407776"/>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Repent</a:t>
                      </a:r>
                      <a:r>
                        <a:rPr lang="en-US" sz="1200" baseline="0" dirty="0"/>
                        <a:t> or Parish—Parable of the Barren Fig Tree</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Jesus Heals</a:t>
                      </a:r>
                      <a:r>
                        <a:rPr lang="en-US" sz="1200" baseline="0" dirty="0"/>
                        <a:t> a Woman on the Sabbath</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13:10-17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Kingdom of God like unto Mustard Seed and Leaven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13:18-21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Awaiting the Passover at Jerusalem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Who Shall Be Saved?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13:23-30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Lamentation over Jerusalem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13:31-35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graphicFrame>
        <p:nvGraphicFramePr>
          <p:cNvPr id="3" name="Table 2"/>
          <p:cNvGraphicFramePr>
            <a:graphicFrameLocks noGrp="1"/>
          </p:cNvGraphicFramePr>
          <p:nvPr/>
        </p:nvGraphicFramePr>
        <p:xfrm>
          <a:off x="822036" y="3074939"/>
          <a:ext cx="10520219" cy="1854200"/>
        </p:xfrm>
        <a:graphic>
          <a:graphicData uri="http://schemas.openxmlformats.org/drawingml/2006/table">
            <a:tbl>
              <a:tblPr firstRow="1" bandRow="1">
                <a:tableStyleId>{5940675A-B579-460E-94D1-54222C63F5DA}</a:tableStyleId>
              </a:tblPr>
              <a:tblGrid>
                <a:gridCol w="4756968">
                  <a:extLst>
                    <a:ext uri="{9D8B030D-6E8A-4147-A177-3AD203B41FA5}">
                      <a16:colId xmlns:a16="http://schemas.microsoft.com/office/drawing/2014/main" val="20000"/>
                    </a:ext>
                  </a:extLst>
                </a:gridCol>
                <a:gridCol w="1555163">
                  <a:extLst>
                    <a:ext uri="{9D8B030D-6E8A-4147-A177-3AD203B41FA5}">
                      <a16:colId xmlns:a16="http://schemas.microsoft.com/office/drawing/2014/main" val="20001"/>
                    </a:ext>
                  </a:extLst>
                </a:gridCol>
                <a:gridCol w="1463683">
                  <a:extLst>
                    <a:ext uri="{9D8B030D-6E8A-4147-A177-3AD203B41FA5}">
                      <a16:colId xmlns:a16="http://schemas.microsoft.com/office/drawing/2014/main" val="20002"/>
                    </a:ext>
                  </a:extLst>
                </a:gridCol>
                <a:gridCol w="1463683">
                  <a:extLst>
                    <a:ext uri="{9D8B030D-6E8A-4147-A177-3AD203B41FA5}">
                      <a16:colId xmlns:a16="http://schemas.microsoft.com/office/drawing/2014/main" val="20003"/>
                    </a:ext>
                  </a:extLst>
                </a:gridCol>
                <a:gridCol w="1280722">
                  <a:extLst>
                    <a:ext uri="{9D8B030D-6E8A-4147-A177-3AD203B41FA5}">
                      <a16:colId xmlns:a16="http://schemas.microsoft.com/office/drawing/2014/main" val="20004"/>
                    </a:ext>
                  </a:extLst>
                </a:gridCol>
              </a:tblGrid>
              <a:tr h="370840">
                <a:tc>
                  <a:txBody>
                    <a:bodyPr/>
                    <a:lstStyle/>
                    <a:p>
                      <a:pPr algn="ctr"/>
                      <a:r>
                        <a:rPr lang="en-US" sz="1200" b="1" dirty="0"/>
                        <a:t>Event</a:t>
                      </a:r>
                    </a:p>
                  </a:txBody>
                  <a:tcPr/>
                </a:tc>
                <a:tc>
                  <a:txBody>
                    <a:bodyPr/>
                    <a:lstStyle/>
                    <a:p>
                      <a:pPr algn="ctr"/>
                      <a:r>
                        <a:rPr lang="en-US" sz="1200" b="1" dirty="0"/>
                        <a:t>Matthew</a:t>
                      </a:r>
                    </a:p>
                  </a:txBody>
                  <a:tcPr/>
                </a:tc>
                <a:tc>
                  <a:txBody>
                    <a:bodyPr/>
                    <a:lstStyle/>
                    <a:p>
                      <a:pPr algn="ctr"/>
                      <a:r>
                        <a:rPr lang="en-US" sz="1200" b="1" dirty="0"/>
                        <a:t>Mark</a:t>
                      </a:r>
                    </a:p>
                  </a:txBody>
                  <a:tcPr/>
                </a:tc>
                <a:tc>
                  <a:txBody>
                    <a:bodyPr/>
                    <a:lstStyle/>
                    <a:p>
                      <a:pPr algn="ctr"/>
                      <a:r>
                        <a:rPr lang="en-US" sz="1200" b="1" dirty="0"/>
                        <a:t>Luke </a:t>
                      </a:r>
                    </a:p>
                  </a:txBody>
                  <a:tcPr>
                    <a:solidFill>
                      <a:schemeClr val="accent5">
                        <a:lumMod val="20000"/>
                        <a:lumOff val="80000"/>
                      </a:schemeClr>
                    </a:solidFill>
                  </a:tcPr>
                </a:tc>
                <a:tc>
                  <a:txBody>
                    <a:bodyPr/>
                    <a:lstStyle/>
                    <a:p>
                      <a:pPr algn="ctr"/>
                      <a:r>
                        <a:rPr lang="en-US" sz="1200" b="1" dirty="0"/>
                        <a:t>John</a:t>
                      </a:r>
                    </a:p>
                  </a:txBody>
                  <a:tcPr/>
                </a:tc>
                <a:extLst>
                  <a:ext uri="{0D108BD9-81ED-4DB2-BD59-A6C34878D82A}">
                    <a16:rowId xmlns:a16="http://schemas.microsoft.com/office/drawing/2014/main" val="10000"/>
                  </a:ext>
                </a:extLst>
              </a:tr>
              <a:tr h="370840">
                <a:tc>
                  <a:txBody>
                    <a:bodyPr/>
                    <a:lstStyle/>
                    <a:p>
                      <a:r>
                        <a:rPr lang="en-US" sz="1200" dirty="0"/>
                        <a:t>Jesus Heals a Man of Dropsy on the Sabbath</a:t>
                      </a:r>
                    </a:p>
                  </a:txBody>
                  <a:tcPr/>
                </a:tc>
                <a:tc>
                  <a:txBody>
                    <a:bodyPr/>
                    <a:lstStyle/>
                    <a:p>
                      <a:r>
                        <a:rPr lang="en-US" sz="1200" dirty="0"/>
                        <a:t> </a:t>
                      </a:r>
                    </a:p>
                  </a:txBody>
                  <a:tcPr/>
                </a:tc>
                <a:tc>
                  <a:txBody>
                    <a:bodyPr/>
                    <a:lstStyle/>
                    <a:p>
                      <a:r>
                        <a:rPr lang="en-US" sz="1200" dirty="0"/>
                        <a:t> </a:t>
                      </a:r>
                    </a:p>
                  </a:txBody>
                  <a:tcPr/>
                </a:tc>
                <a:tc>
                  <a:txBody>
                    <a:bodyPr/>
                    <a:lstStyle/>
                    <a:p>
                      <a:r>
                        <a:rPr lang="en-US" sz="1200" dirty="0"/>
                        <a:t>14:1-6</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1"/>
                  </a:ext>
                </a:extLst>
              </a:tr>
              <a:tr h="370840">
                <a:tc>
                  <a:txBody>
                    <a:bodyPr/>
                    <a:lstStyle/>
                    <a:p>
                      <a:r>
                        <a:rPr lang="en-US" sz="1200" dirty="0"/>
                        <a:t>Parable of the Wedding Feast</a:t>
                      </a:r>
                      <a:r>
                        <a:rPr lang="en-US" sz="1200" baseline="0" dirty="0"/>
                        <a:t> (Humility)</a:t>
                      </a:r>
                      <a:endParaRPr lang="en-US" sz="1200" dirty="0"/>
                    </a:p>
                  </a:txBody>
                  <a:tcPr/>
                </a:tc>
                <a:tc>
                  <a:txBody>
                    <a:bodyPr/>
                    <a:lstStyle/>
                    <a:p>
                      <a:r>
                        <a:rPr lang="en-US" sz="1200" dirty="0"/>
                        <a:t> </a:t>
                      </a:r>
                    </a:p>
                  </a:txBody>
                  <a:tcPr/>
                </a:tc>
                <a:tc>
                  <a:txBody>
                    <a:bodyPr/>
                    <a:lstStyle/>
                    <a:p>
                      <a:r>
                        <a:rPr lang="en-US" sz="1200" dirty="0"/>
                        <a:t> </a:t>
                      </a:r>
                    </a:p>
                  </a:txBody>
                  <a:tcPr/>
                </a:tc>
                <a:tc>
                  <a:txBody>
                    <a:bodyPr/>
                    <a:lstStyle/>
                    <a:p>
                      <a:r>
                        <a:rPr lang="en-US" sz="1200" dirty="0"/>
                        <a:t>14:7-11</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2"/>
                  </a:ext>
                </a:extLst>
              </a:tr>
              <a:tr h="370840">
                <a:tc>
                  <a:txBody>
                    <a:bodyPr/>
                    <a:lstStyle/>
                    <a:p>
                      <a:r>
                        <a:rPr lang="en-US" sz="1200" dirty="0"/>
                        <a:t>Parable of the Great Supper</a:t>
                      </a:r>
                    </a:p>
                  </a:txBody>
                  <a:tcPr/>
                </a:tc>
                <a:tc>
                  <a:txBody>
                    <a:bodyPr/>
                    <a:lstStyle/>
                    <a:p>
                      <a:endParaRPr lang="en-US" sz="1200" dirty="0"/>
                    </a:p>
                  </a:txBody>
                  <a:tcPr/>
                </a:tc>
                <a:tc>
                  <a:txBody>
                    <a:bodyPr/>
                    <a:lstStyle/>
                    <a:p>
                      <a:r>
                        <a:rPr lang="en-US" sz="1200" dirty="0"/>
                        <a:t> </a:t>
                      </a:r>
                    </a:p>
                  </a:txBody>
                  <a:tcPr/>
                </a:tc>
                <a:tc>
                  <a:txBody>
                    <a:bodyPr/>
                    <a:lstStyle/>
                    <a:p>
                      <a:r>
                        <a:rPr lang="en-US" sz="1200" dirty="0"/>
                        <a:t>14:12-24</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3"/>
                  </a:ext>
                </a:extLst>
              </a:tr>
              <a:tr h="370840">
                <a:tc>
                  <a:txBody>
                    <a:bodyPr/>
                    <a:lstStyle/>
                    <a:p>
                      <a:r>
                        <a:rPr lang="en-US" sz="1200" dirty="0"/>
                        <a:t>Sacrifice Required</a:t>
                      </a:r>
                      <a:r>
                        <a:rPr lang="en-US" sz="1200" baseline="0" dirty="0"/>
                        <a:t> to Follow Jesus</a:t>
                      </a:r>
                      <a:endParaRPr lang="en-US" sz="1200" dirty="0"/>
                    </a:p>
                  </a:txBody>
                  <a:tcPr/>
                </a:tc>
                <a:tc>
                  <a:txBody>
                    <a:bodyPr/>
                    <a:lstStyle/>
                    <a:p>
                      <a:r>
                        <a:rPr lang="en-US" sz="1200" dirty="0"/>
                        <a:t> </a:t>
                      </a:r>
                    </a:p>
                  </a:txBody>
                  <a:tcPr/>
                </a:tc>
                <a:tc>
                  <a:txBody>
                    <a:bodyPr/>
                    <a:lstStyle/>
                    <a:p>
                      <a:r>
                        <a:rPr lang="en-US" sz="1200" dirty="0"/>
                        <a:t> </a:t>
                      </a:r>
                    </a:p>
                  </a:txBody>
                  <a:tcPr/>
                </a:tc>
                <a:tc>
                  <a:txBody>
                    <a:bodyPr/>
                    <a:lstStyle/>
                    <a:p>
                      <a:r>
                        <a:rPr lang="en-US" sz="1200" dirty="0"/>
                        <a:t>14:25-35 </a:t>
                      </a:r>
                    </a:p>
                  </a:txBody>
                  <a:tcPr>
                    <a:solidFill>
                      <a:schemeClr val="accent5">
                        <a:lumMod val="20000"/>
                        <a:lumOff val="80000"/>
                      </a:schemeClr>
                    </a:solidFill>
                  </a:tcPr>
                </a:tc>
                <a:tc>
                  <a:txBody>
                    <a:bodyPr/>
                    <a:lstStyle/>
                    <a:p>
                      <a:r>
                        <a:rPr lang="en-US" sz="1200" dirty="0"/>
                        <a:t> </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2677656"/>
          </a:xfrm>
          <a:prstGeom prst="rect">
            <a:avLst/>
          </a:prstGeom>
          <a:ln>
            <a:solidFill>
              <a:schemeClr val="tx1"/>
            </a:solidFill>
          </a:ln>
        </p:spPr>
        <p:txBody>
          <a:bodyPr>
            <a:spAutoFit/>
          </a:bodyPr>
          <a:lstStyle/>
          <a:p>
            <a:r>
              <a:rPr lang="en-US" sz="1200" b="1" dirty="0"/>
              <a:t>The Fig Tree Luke 13:6-9</a:t>
            </a:r>
          </a:p>
          <a:p>
            <a:r>
              <a:rPr lang="en-US" sz="1200" dirty="0"/>
              <a:t>“Under the fig tree” was a common phrase in Israel that indicated peace, security, and prosperity.</a:t>
            </a:r>
          </a:p>
          <a:p>
            <a:r>
              <a:rPr lang="en-US" sz="1200" b="1" i="1" dirty="0"/>
              <a:t>“Nation shall not lift up a sword against nation, neither shall they learn war any more. But they shall sit every man under his vine and under his fig tree; and none shall make them afraid.” (Micah 4;3-4)</a:t>
            </a:r>
          </a:p>
          <a:p>
            <a:r>
              <a:rPr lang="en-US" sz="1200" dirty="0"/>
              <a:t>Some rabbinical sources suggest that “under the fig tree” is the proper place for personal scripture study and may be synonymous with the phrase “in search of truth” (Ogden, </a:t>
            </a:r>
            <a:r>
              <a:rPr lang="en-US" sz="1200" i="1" dirty="0"/>
              <a:t>where Jesus Walked, 88)</a:t>
            </a:r>
          </a:p>
          <a:p>
            <a:endParaRPr lang="en-US" sz="1200" i="1" dirty="0"/>
          </a:p>
          <a:p>
            <a:r>
              <a:rPr lang="en-US" sz="1200" dirty="0"/>
              <a:t>Jesus greeted Nathanael with these words: “Behold an Israelite indeed, in whom is no guile?”</a:t>
            </a:r>
          </a:p>
          <a:p>
            <a:r>
              <a:rPr lang="en-US" sz="1200" dirty="0"/>
              <a:t>Nathanael said to him, “Whence </a:t>
            </a:r>
            <a:r>
              <a:rPr lang="en-US" sz="1200" dirty="0" err="1"/>
              <a:t>knowest</a:t>
            </a:r>
            <a:r>
              <a:rPr lang="en-US" sz="1200" dirty="0"/>
              <a:t> thou me?</a:t>
            </a:r>
          </a:p>
          <a:p>
            <a:r>
              <a:rPr lang="en-US" sz="1200" dirty="0"/>
              <a:t>Jesus answered and said , “Before that Philip called thee, when thou </a:t>
            </a:r>
            <a:r>
              <a:rPr lang="en-US" sz="1200" dirty="0" err="1"/>
              <a:t>wast</a:t>
            </a:r>
            <a:r>
              <a:rPr lang="en-US" sz="1200" dirty="0"/>
              <a:t> under the fig tree, I saw thee.” (John 1:47-48)</a:t>
            </a:r>
          </a:p>
        </p:txBody>
      </p:sp>
      <p:sp>
        <p:nvSpPr>
          <p:cNvPr id="5" name="Rectangle 4"/>
          <p:cNvSpPr/>
          <p:nvPr/>
        </p:nvSpPr>
        <p:spPr>
          <a:xfrm>
            <a:off x="0" y="4431982"/>
            <a:ext cx="6096000" cy="2308324"/>
          </a:xfrm>
          <a:prstGeom prst="rect">
            <a:avLst/>
          </a:prstGeom>
          <a:ln>
            <a:solidFill>
              <a:schemeClr val="tx1"/>
            </a:solidFill>
          </a:ln>
        </p:spPr>
        <p:txBody>
          <a:bodyPr>
            <a:spAutoFit/>
          </a:bodyPr>
          <a:lstStyle/>
          <a:p>
            <a:pPr fontAlgn="base"/>
            <a:r>
              <a:rPr lang="en-US" sz="1200" b="1" dirty="0"/>
              <a:t>Towers Luke 14:28:</a:t>
            </a:r>
          </a:p>
          <a:p>
            <a:pPr fontAlgn="base"/>
            <a:r>
              <a:rPr lang="en-US" sz="1200" dirty="0"/>
              <a:t>"The Christian landscape is strewn with the wreckage of derelict, half-built towers-the ruins of those who began to build and were unable to finish. For thousands of people still ignore Christ's warning and undertake to follow him without first pausing to reflect on the cost of doing so. The result is the great scandal of Christendom today, so-called 'nominal Christianity.' In countries to which Christian civilization has spread, large numbers of people have covered themselves with a decent, but thin, veneer of Christianity. They have allowed themselves to become somewhat involved; enough to be respectable but not enough to be uncomfortable. Their religion is a great, soft cushion. It protects them from the hard unpleasantness of life, while changing its place and shape to suit their convenience. No wonder the cynics speak of hypocrites in the church and dismiss religion as escapism." (John R. W. Stott, </a:t>
            </a:r>
            <a:r>
              <a:rPr lang="en-US" sz="1200" i="1" dirty="0"/>
              <a:t>Basic Christianity</a:t>
            </a:r>
            <a:r>
              <a:rPr lang="en-US" sz="1200" dirty="0"/>
              <a:t> (London: Inter-Varsity Press, 1958), p. 108.</a:t>
            </a:r>
          </a:p>
        </p:txBody>
      </p:sp>
      <p:sp>
        <p:nvSpPr>
          <p:cNvPr id="6" name="Rectangle 5"/>
          <p:cNvSpPr/>
          <p:nvPr/>
        </p:nvSpPr>
        <p:spPr>
          <a:xfrm>
            <a:off x="0" y="2677656"/>
            <a:ext cx="6096000" cy="1754326"/>
          </a:xfrm>
          <a:prstGeom prst="rect">
            <a:avLst/>
          </a:prstGeom>
          <a:ln>
            <a:solidFill>
              <a:schemeClr val="tx1"/>
            </a:solidFill>
          </a:ln>
        </p:spPr>
        <p:txBody>
          <a:bodyPr>
            <a:spAutoFit/>
          </a:bodyPr>
          <a:lstStyle/>
          <a:p>
            <a:pPr fontAlgn="base"/>
            <a:r>
              <a:rPr lang="en-US" sz="1200" b="1" dirty="0"/>
              <a:t>Making Excuses Luke 14:18-20:</a:t>
            </a:r>
          </a:p>
          <a:p>
            <a:pPr fontAlgn="base"/>
            <a:r>
              <a:rPr lang="en-US" sz="1200" dirty="0"/>
              <a:t>“We often must make significant changes in our lives in order to attend the feast at the table of the Lord. Too many of us put those changes off, thinking there is no urgency. Perhaps this parable could be called the ‘don’t bother me now, Lord’ parable. We try to excuse ourselves in various ways. Each rationalization comes from selfishness and almost always relates to something temporal. For some it is the Word of Wisdom. For others it is the law of tithing. Perhaps it is a reluctance to live the law of chastity. Whatever the reason, we who reject or delay our response to the Savior’s invitation show our lack of love for Him who is our King”  </a:t>
            </a:r>
            <a:r>
              <a:rPr lang="en-US" sz="1200" b="1" dirty="0"/>
              <a:t>Elder F. Melvin Hammond</a:t>
            </a:r>
            <a:r>
              <a:rPr lang="en-US" sz="1200" dirty="0"/>
              <a:t> (“Parables of Jesus: The Great Supper,”</a:t>
            </a:r>
            <a:r>
              <a:rPr lang="en-US" sz="1200" i="1" dirty="0"/>
              <a:t> Ensign ,</a:t>
            </a:r>
            <a:r>
              <a:rPr lang="en-US" sz="1200" dirty="0"/>
              <a:t>Apr. 2003, 52).</a:t>
            </a:r>
          </a:p>
        </p:txBody>
      </p:sp>
    </p:spTree>
    <p:extLst>
      <p:ext uri="{BB962C8B-B14F-4D97-AF65-F5344CB8AC3E}">
        <p14:creationId xmlns:p14="http://schemas.microsoft.com/office/powerpoint/2010/main" val="20127815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190" t="38334" r="13306" b="10749"/>
          <a:stretch/>
        </p:blipFill>
        <p:spPr>
          <a:xfrm>
            <a:off x="676655" y="457420"/>
            <a:ext cx="11009669" cy="5577840"/>
          </a:xfrm>
          <a:prstGeom prst="rect">
            <a:avLst/>
          </a:prstGeom>
        </p:spPr>
      </p:pic>
      <p:sp>
        <p:nvSpPr>
          <p:cNvPr id="3" name="TextBox 2"/>
          <p:cNvSpPr txBox="1"/>
          <p:nvPr/>
        </p:nvSpPr>
        <p:spPr>
          <a:xfrm>
            <a:off x="3877056" y="165033"/>
            <a:ext cx="4242816" cy="584775"/>
          </a:xfrm>
          <a:prstGeom prst="rect">
            <a:avLst/>
          </a:prstGeom>
          <a:noFill/>
        </p:spPr>
        <p:txBody>
          <a:bodyPr wrap="square" rtlCol="0">
            <a:spAutoFit/>
          </a:bodyPr>
          <a:lstStyle/>
          <a:p>
            <a:pPr algn="ctr"/>
            <a:r>
              <a:rPr lang="en-US" sz="3200" dirty="0"/>
              <a:t>Luke 14:35-37</a:t>
            </a:r>
          </a:p>
        </p:txBody>
      </p:sp>
      <p:sp>
        <p:nvSpPr>
          <p:cNvPr id="4" name="Rectangle 3"/>
          <p:cNvSpPr/>
          <p:nvPr/>
        </p:nvSpPr>
        <p:spPr>
          <a:xfrm>
            <a:off x="286657" y="5793270"/>
            <a:ext cx="5504835" cy="646331"/>
          </a:xfrm>
          <a:prstGeom prst="rect">
            <a:avLst/>
          </a:prstGeom>
          <a:ln>
            <a:solidFill>
              <a:schemeClr val="tx1"/>
            </a:solidFill>
          </a:ln>
        </p:spPr>
        <p:txBody>
          <a:bodyPr wrap="square">
            <a:spAutoFit/>
          </a:bodyPr>
          <a:lstStyle/>
          <a:p>
            <a:r>
              <a:rPr lang="en-US" sz="1200" dirty="0">
                <a:solidFill>
                  <a:srgbClr val="333333"/>
                </a:solidFill>
              </a:rPr>
              <a:t>The above example is just another case of scriptural history repeating itself. The pattern goes on and on. In our day as well, there is a corollary to this doctrine of salvation by association. Of necessity, it reveres dead prophets and denies living ones.</a:t>
            </a:r>
            <a:endParaRPr lang="en-US" sz="1200" dirty="0"/>
          </a:p>
        </p:txBody>
      </p:sp>
      <p:sp>
        <p:nvSpPr>
          <p:cNvPr id="5" name="Rectangle 4"/>
          <p:cNvSpPr/>
          <p:nvPr/>
        </p:nvSpPr>
        <p:spPr>
          <a:xfrm>
            <a:off x="6035185" y="5670159"/>
            <a:ext cx="6096000" cy="1077218"/>
          </a:xfrm>
          <a:prstGeom prst="rect">
            <a:avLst/>
          </a:prstGeom>
          <a:ln>
            <a:solidFill>
              <a:schemeClr val="tx1"/>
            </a:solidFill>
          </a:ln>
        </p:spPr>
        <p:txBody>
          <a:bodyPr>
            <a:spAutoFit/>
          </a:bodyPr>
          <a:lstStyle/>
          <a:p>
            <a:r>
              <a:rPr lang="en-US" sz="1600" dirty="0">
                <a:solidFill>
                  <a:srgbClr val="333333"/>
                </a:solidFill>
              </a:rPr>
              <a:t>"'We have Moses and want no Jesus,' was the ancient cry of the Pharisaic mob; the modern one is, 'We have Jesus and want no Joseph Smith.'" (Contributor, vol. 1 (October 1879-September 1880), Vol. I. September, 1880 No. 12. 281.)</a:t>
            </a:r>
            <a:endParaRPr lang="en-US" sz="1600" dirty="0"/>
          </a:p>
        </p:txBody>
      </p:sp>
    </p:spTree>
    <p:extLst>
      <p:ext uri="{BB962C8B-B14F-4D97-AF65-F5344CB8AC3E}">
        <p14:creationId xmlns:p14="http://schemas.microsoft.com/office/powerpoint/2010/main" val="1159516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brown.jpg"/>
          <p:cNvPicPr>
            <a:picLocks noChangeAspect="1"/>
          </p:cNvPicPr>
          <p:nvPr/>
        </p:nvPicPr>
        <p:blipFill>
          <a:blip r:embed="rId2" cstate="print">
            <a:duotone>
              <a:prstClr val="black"/>
              <a:schemeClr val="accent2">
                <a:lumMod val="75000"/>
                <a:tint val="45000"/>
                <a:satMod val="400000"/>
              </a:schemeClr>
            </a:duotone>
          </a:blip>
          <a:stretch>
            <a:fillRect/>
          </a:stretch>
        </p:blipFill>
        <p:spPr>
          <a:xfrm>
            <a:off x="0" y="0"/>
            <a:ext cx="12192000" cy="6858000"/>
          </a:xfrm>
          <a:prstGeom prst="rect">
            <a:avLst/>
          </a:prstGeom>
        </p:spPr>
      </p:pic>
      <p:sp>
        <p:nvSpPr>
          <p:cNvPr id="5" name="TextBox 4"/>
          <p:cNvSpPr txBox="1"/>
          <p:nvPr/>
        </p:nvSpPr>
        <p:spPr>
          <a:xfrm>
            <a:off x="1099127" y="314036"/>
            <a:ext cx="9753600" cy="1938992"/>
          </a:xfrm>
          <a:prstGeom prst="rect">
            <a:avLst/>
          </a:prstGeom>
          <a:noFill/>
        </p:spPr>
        <p:txBody>
          <a:bodyPr wrap="square" rtlCol="0">
            <a:spAutoFit/>
          </a:bodyPr>
          <a:lstStyle/>
          <a:p>
            <a:pPr algn="ctr"/>
            <a:r>
              <a:rPr lang="en-US" sz="6000" dirty="0">
                <a:solidFill>
                  <a:schemeClr val="bg1"/>
                </a:solidFill>
                <a:latin typeface="Eurostile" pitchFamily="34" charset="0"/>
              </a:rPr>
              <a:t>“Is it lawful to heal on the Sabbath day?”</a:t>
            </a:r>
          </a:p>
        </p:txBody>
      </p:sp>
      <p:graphicFrame>
        <p:nvGraphicFramePr>
          <p:cNvPr id="60" name="Table 59"/>
          <p:cNvGraphicFramePr>
            <a:graphicFrameLocks noGrp="1"/>
          </p:cNvGraphicFramePr>
          <p:nvPr/>
        </p:nvGraphicFramePr>
        <p:xfrm>
          <a:off x="443346" y="3833091"/>
          <a:ext cx="11379200" cy="1981200"/>
        </p:xfrm>
        <a:graphic>
          <a:graphicData uri="http://schemas.openxmlformats.org/drawingml/2006/table">
            <a:tbl>
              <a:tblPr firstRow="1" bandRow="1">
                <a:tableStyleId>{306799F8-075E-4A3A-A7F6-7FBC6576F1A4}</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727201">
                  <a:extLst>
                    <a:ext uri="{9D8B030D-6E8A-4147-A177-3AD203B41FA5}">
                      <a16:colId xmlns:a16="http://schemas.microsoft.com/office/drawing/2014/main" val="20004"/>
                    </a:ext>
                  </a:extLst>
                </a:gridCol>
                <a:gridCol w="1523999">
                  <a:extLst>
                    <a:ext uri="{9D8B030D-6E8A-4147-A177-3AD203B41FA5}">
                      <a16:colId xmlns:a16="http://schemas.microsoft.com/office/drawing/2014/main" val="20005"/>
                    </a:ext>
                  </a:extLst>
                </a:gridCol>
                <a:gridCol w="1625600">
                  <a:extLst>
                    <a:ext uri="{9D8B030D-6E8A-4147-A177-3AD203B41FA5}">
                      <a16:colId xmlns:a16="http://schemas.microsoft.com/office/drawing/2014/main" val="20006"/>
                    </a:ext>
                  </a:extLst>
                </a:gridCol>
              </a:tblGrid>
              <a:tr h="711200">
                <a:tc>
                  <a:txBody>
                    <a:bodyPr/>
                    <a:lstStyle/>
                    <a:p>
                      <a:r>
                        <a:rPr lang="en-US" dirty="0"/>
                        <a:t>Saturday</a:t>
                      </a:r>
                    </a:p>
                  </a:txBody>
                  <a:tcPr marL="121920" marR="121920"/>
                </a:tc>
                <a:tc>
                  <a:txBody>
                    <a:bodyPr/>
                    <a:lstStyle/>
                    <a:p>
                      <a:r>
                        <a:rPr lang="en-US" dirty="0"/>
                        <a:t>Sunday</a:t>
                      </a:r>
                    </a:p>
                  </a:txBody>
                  <a:tcPr marL="121920" marR="121920"/>
                </a:tc>
                <a:tc>
                  <a:txBody>
                    <a:bodyPr/>
                    <a:lstStyle/>
                    <a:p>
                      <a:r>
                        <a:rPr lang="en-US" dirty="0"/>
                        <a:t>Monday</a:t>
                      </a:r>
                    </a:p>
                  </a:txBody>
                  <a:tcPr marL="121920" marR="121920"/>
                </a:tc>
                <a:tc>
                  <a:txBody>
                    <a:bodyPr/>
                    <a:lstStyle/>
                    <a:p>
                      <a:r>
                        <a:rPr lang="en-US" dirty="0"/>
                        <a:t>Tuesday</a:t>
                      </a:r>
                    </a:p>
                  </a:txBody>
                  <a:tcPr marL="121920" marR="121920"/>
                </a:tc>
                <a:tc>
                  <a:txBody>
                    <a:bodyPr/>
                    <a:lstStyle/>
                    <a:p>
                      <a:r>
                        <a:rPr lang="en-US" dirty="0"/>
                        <a:t>Wednesday</a:t>
                      </a:r>
                    </a:p>
                  </a:txBody>
                  <a:tcPr marL="121920" marR="121920"/>
                </a:tc>
                <a:tc>
                  <a:txBody>
                    <a:bodyPr/>
                    <a:lstStyle/>
                    <a:p>
                      <a:r>
                        <a:rPr lang="en-US" dirty="0"/>
                        <a:t>Thursday</a:t>
                      </a:r>
                    </a:p>
                  </a:txBody>
                  <a:tcPr marL="121920" marR="121920"/>
                </a:tc>
                <a:tc>
                  <a:txBody>
                    <a:bodyPr/>
                    <a:lstStyle/>
                    <a:p>
                      <a:r>
                        <a:rPr lang="en-US" dirty="0"/>
                        <a:t>Friday</a:t>
                      </a:r>
                    </a:p>
                  </a:txBody>
                  <a:tcPr marL="121920" marR="121920"/>
                </a:tc>
                <a:extLst>
                  <a:ext uri="{0D108BD9-81ED-4DB2-BD59-A6C34878D82A}">
                    <a16:rowId xmlns:a16="http://schemas.microsoft.com/office/drawing/2014/main" val="10000"/>
                  </a:ext>
                </a:extLst>
              </a:tr>
              <a:tr h="1270000">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a:p>
                  </a:txBody>
                  <a:tcPr marL="121920" marR="121920"/>
                </a:tc>
                <a:tc>
                  <a:txBody>
                    <a:bodyPr/>
                    <a:lstStyle/>
                    <a:p>
                      <a:endParaRPr lang="en-US" dirty="0"/>
                    </a:p>
                  </a:txBody>
                  <a:tcPr marL="121920" marR="121920"/>
                </a:tc>
                <a:extLst>
                  <a:ext uri="{0D108BD9-81ED-4DB2-BD59-A6C34878D82A}">
                    <a16:rowId xmlns:a16="http://schemas.microsoft.com/office/drawing/2014/main" val="10001"/>
                  </a:ext>
                </a:extLst>
              </a:tr>
            </a:tbl>
          </a:graphicData>
        </a:graphic>
      </p:graphicFrame>
      <p:sp>
        <p:nvSpPr>
          <p:cNvPr id="25" name="Multiply 24"/>
          <p:cNvSpPr/>
          <p:nvPr/>
        </p:nvSpPr>
        <p:spPr>
          <a:xfrm>
            <a:off x="406400" y="4479636"/>
            <a:ext cx="1385455" cy="1330036"/>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262909" y="4685253"/>
            <a:ext cx="9051636" cy="923330"/>
          </a:xfrm>
          <a:prstGeom prst="rect">
            <a:avLst/>
          </a:prstGeom>
        </p:spPr>
        <p:txBody>
          <a:bodyPr wrap="square">
            <a:spAutoFit/>
          </a:bodyPr>
          <a:lstStyle/>
          <a:p>
            <a:pPr algn="ctr"/>
            <a:r>
              <a:rPr lang="en-US" dirty="0"/>
              <a:t>The Savior healed the woman who had suffered a physical affliction for 18 years. The leader of the synagogue where the healing occurred complained because the miracle had been performed on the Sabbath day.</a:t>
            </a:r>
          </a:p>
        </p:txBody>
      </p:sp>
      <p:sp>
        <p:nvSpPr>
          <p:cNvPr id="27" name="Rectangle 26"/>
          <p:cNvSpPr/>
          <p:nvPr/>
        </p:nvSpPr>
        <p:spPr>
          <a:xfrm>
            <a:off x="0" y="6550223"/>
            <a:ext cx="2254143" cy="307777"/>
          </a:xfrm>
          <a:prstGeom prst="rect">
            <a:avLst/>
          </a:prstGeom>
        </p:spPr>
        <p:txBody>
          <a:bodyPr wrap="none">
            <a:spAutoFit/>
          </a:bodyPr>
          <a:lstStyle/>
          <a:p>
            <a:pPr algn="ctr"/>
            <a:r>
              <a:rPr lang="en-US" sz="1400" dirty="0">
                <a:solidFill>
                  <a:schemeClr val="bg1"/>
                </a:solidFill>
                <a:latin typeface="Eurostile" pitchFamily="34" charset="0"/>
              </a:rPr>
              <a:t>Luke 13:10-17; Luke 14:16</a:t>
            </a:r>
          </a:p>
        </p:txBody>
      </p:sp>
      <p:pic>
        <p:nvPicPr>
          <p:cNvPr id="55298" name="Picture 2" descr="Image result for jesus heals on sabbath day"/>
          <p:cNvPicPr>
            <a:picLocks noChangeAspect="1" noChangeArrowheads="1"/>
          </p:cNvPicPr>
          <p:nvPr/>
        </p:nvPicPr>
        <p:blipFill>
          <a:blip r:embed="rId3" cstate="print"/>
          <a:srcRect/>
          <a:stretch>
            <a:fillRect/>
          </a:stretch>
        </p:blipFill>
        <p:spPr bwMode="auto">
          <a:xfrm>
            <a:off x="680946" y="1829955"/>
            <a:ext cx="2802606" cy="1864591"/>
          </a:xfrm>
          <a:prstGeom prst="rect">
            <a:avLst/>
          </a:prstGeom>
          <a:noFill/>
        </p:spPr>
      </p:pic>
      <p:pic>
        <p:nvPicPr>
          <p:cNvPr id="55300" name="Picture 4" descr="Image result for jesus heals woman on sabbath"/>
          <p:cNvPicPr>
            <a:picLocks noChangeAspect="1" noChangeArrowheads="1"/>
          </p:cNvPicPr>
          <p:nvPr/>
        </p:nvPicPr>
        <p:blipFill>
          <a:blip r:embed="rId4" cstate="print"/>
          <a:srcRect/>
          <a:stretch>
            <a:fillRect/>
          </a:stretch>
        </p:blipFill>
        <p:spPr bwMode="auto">
          <a:xfrm>
            <a:off x="8522772" y="1801091"/>
            <a:ext cx="2686422" cy="1939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19200" y="914400"/>
            <a:ext cx="9753600" cy="1446550"/>
          </a:xfrm>
          <a:prstGeom prst="rect">
            <a:avLst/>
          </a:prstGeom>
          <a:noFill/>
        </p:spPr>
        <p:txBody>
          <a:bodyPr wrap="square" rtlCol="0">
            <a:spAutoFit/>
          </a:bodyPr>
          <a:lstStyle/>
          <a:p>
            <a:pPr algn="ctr"/>
            <a:r>
              <a:rPr lang="en-US" sz="4400" dirty="0">
                <a:solidFill>
                  <a:schemeClr val="bg1"/>
                </a:solidFill>
                <a:latin typeface="Eurostile" pitchFamily="34" charset="0"/>
              </a:rPr>
              <a:t>The most frequent festival among the Hebrews was the weekly day of rest. </a:t>
            </a:r>
          </a:p>
        </p:txBody>
      </p:sp>
      <p:pic>
        <p:nvPicPr>
          <p:cNvPr id="8" name="Content Placeholder 7" descr="cover.jpg"/>
          <p:cNvPicPr>
            <a:picLocks noChangeAspect="1"/>
          </p:cNvPicPr>
          <p:nvPr/>
        </p:nvPicPr>
        <p:blipFill>
          <a:blip r:embed="rId2" cstate="print"/>
          <a:stretch>
            <a:fillRect/>
          </a:stretch>
        </p:blipFill>
        <p:spPr>
          <a:xfrm>
            <a:off x="1450109" y="3094183"/>
            <a:ext cx="3192301" cy="2503054"/>
          </a:xfrm>
          <a:prstGeom prst="rect">
            <a:avLst/>
          </a:prstGeom>
        </p:spPr>
      </p:pic>
      <p:pic>
        <p:nvPicPr>
          <p:cNvPr id="54274" name="Picture 2" descr="Image result for jewish festivals jesus time"/>
          <p:cNvPicPr>
            <a:picLocks noChangeAspect="1" noChangeArrowheads="1"/>
          </p:cNvPicPr>
          <p:nvPr/>
        </p:nvPicPr>
        <p:blipFill>
          <a:blip r:embed="rId3" cstate="print"/>
          <a:srcRect/>
          <a:stretch>
            <a:fillRect/>
          </a:stretch>
        </p:blipFill>
        <p:spPr bwMode="auto">
          <a:xfrm>
            <a:off x="6233102" y="2940194"/>
            <a:ext cx="4029075" cy="26574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
            <a:ext cx="12192000" cy="2800767"/>
          </a:xfrm>
          <a:prstGeom prst="rect">
            <a:avLst/>
          </a:prstGeom>
          <a:noFill/>
        </p:spPr>
        <p:txBody>
          <a:bodyPr wrap="square" rtlCol="0">
            <a:spAutoFit/>
          </a:bodyPr>
          <a:lstStyle/>
          <a:p>
            <a:pPr algn="ctr"/>
            <a:r>
              <a:rPr lang="en-US" sz="4400" dirty="0">
                <a:solidFill>
                  <a:schemeClr val="bg1"/>
                </a:solidFill>
                <a:latin typeface="Eurostile" pitchFamily="34" charset="0"/>
              </a:rPr>
              <a:t>Jews call the Sabbath “a bride”</a:t>
            </a:r>
          </a:p>
          <a:p>
            <a:pPr algn="ctr"/>
            <a:endParaRPr lang="en-US" sz="4400" dirty="0">
              <a:solidFill>
                <a:schemeClr val="bg1"/>
              </a:solidFill>
              <a:latin typeface="Eurostile" pitchFamily="34" charset="0"/>
            </a:endParaRPr>
          </a:p>
          <a:p>
            <a:pPr algn="ctr"/>
            <a:r>
              <a:rPr lang="en-US" sz="4400" dirty="0">
                <a:solidFill>
                  <a:schemeClr val="bg1"/>
                </a:solidFill>
                <a:latin typeface="Eurostile" pitchFamily="34" charset="0"/>
              </a:rPr>
              <a:t>Bride: symbol of love, devotion, and joy…an inward feeling.</a:t>
            </a:r>
          </a:p>
        </p:txBody>
      </p:sp>
      <p:pic>
        <p:nvPicPr>
          <p:cNvPr id="18434" name="Picture 2" descr="http://rlv.zcache.com/isapi/designall.dll?action=realview&amp;pdt=zazzle_mousepad&amp;pending=false&amp;pid=144497655812904782&amp;rvtype=product&amp;view=front&amp;max_dim=1000&amp;bg=0xffffff&amp;square_it=true&amp;draw_relative_size=true&amp;style=standard_mousepad&amp;drawareaboundingbox=false&amp;drawsafearea=false"/>
          <p:cNvPicPr>
            <a:picLocks noChangeAspect="1" noChangeArrowheads="1"/>
          </p:cNvPicPr>
          <p:nvPr/>
        </p:nvPicPr>
        <p:blipFill>
          <a:blip r:embed="rId2" cstate="print"/>
          <a:srcRect l="27200" t="8000" r="34400" b="56000"/>
          <a:stretch>
            <a:fillRect/>
          </a:stretch>
        </p:blipFill>
        <p:spPr bwMode="auto">
          <a:xfrm>
            <a:off x="3768156" y="2854036"/>
            <a:ext cx="4766243" cy="3860799"/>
          </a:xfrm>
          <a:prstGeom prst="rect">
            <a:avLst/>
          </a:prstGeom>
          <a:noFill/>
        </p:spPr>
      </p:pic>
      <p:sp>
        <p:nvSpPr>
          <p:cNvPr id="6" name="TextBox 5"/>
          <p:cNvSpPr txBox="1"/>
          <p:nvPr/>
        </p:nvSpPr>
        <p:spPr>
          <a:xfrm>
            <a:off x="11694459" y="6488668"/>
            <a:ext cx="497541" cy="369332"/>
          </a:xfrm>
          <a:prstGeom prst="rect">
            <a:avLst/>
          </a:prstGeom>
          <a:noFill/>
        </p:spPr>
        <p:txBody>
          <a:bodyPr wrap="square" rtlCol="0">
            <a:spAutoFit/>
          </a:bodyPr>
          <a:lstStyle/>
          <a:p>
            <a:pPr algn="r"/>
            <a:r>
              <a:rPr lang="en-US"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8434"/>
                                        </p:tgtEl>
                                        <p:attrNameLst>
                                          <p:attrName>style.visibility</p:attrName>
                                        </p:attrNameLst>
                                      </p:cBhvr>
                                      <p:to>
                                        <p:strVal val="visible"/>
                                      </p:to>
                                    </p:set>
                                    <p:animEffect transition="in" filter="fade">
                                      <p:cBhvr>
                                        <p:cTn id="9"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38545"/>
            <a:ext cx="12192000" cy="1200329"/>
          </a:xfrm>
          <a:prstGeom prst="rect">
            <a:avLst/>
          </a:prstGeom>
          <a:noFill/>
        </p:spPr>
        <p:txBody>
          <a:bodyPr wrap="square" rtlCol="0">
            <a:spAutoFit/>
          </a:bodyPr>
          <a:lstStyle/>
          <a:p>
            <a:pPr algn="ctr"/>
            <a:r>
              <a:rPr lang="en-US" sz="3600" dirty="0">
                <a:solidFill>
                  <a:schemeClr val="bg1"/>
                </a:solidFill>
                <a:latin typeface="Eurostile" pitchFamily="34" charset="0"/>
              </a:rPr>
              <a:t>Just as one prepares a bride with the utmost care, so the Sabbath is preceded by careful preparation. </a:t>
            </a:r>
          </a:p>
        </p:txBody>
      </p:sp>
      <p:pic>
        <p:nvPicPr>
          <p:cNvPr id="7" name="Picture 6" descr="esther_2.jpg"/>
          <p:cNvPicPr>
            <a:picLocks noChangeAspect="1"/>
          </p:cNvPicPr>
          <p:nvPr/>
        </p:nvPicPr>
        <p:blipFill>
          <a:blip r:embed="rId2" cstate="print"/>
          <a:stretch>
            <a:fillRect/>
          </a:stretch>
        </p:blipFill>
        <p:spPr>
          <a:xfrm>
            <a:off x="4100945" y="1810327"/>
            <a:ext cx="3891280" cy="47294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8B7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0305" y="255495"/>
            <a:ext cx="6535272" cy="5940088"/>
          </a:xfrm>
          <a:prstGeom prst="rect">
            <a:avLst/>
          </a:prstGeom>
          <a:noFill/>
        </p:spPr>
        <p:txBody>
          <a:bodyPr wrap="square" rtlCol="0">
            <a:spAutoFit/>
          </a:bodyPr>
          <a:lstStyle/>
          <a:p>
            <a:pPr algn="ctr"/>
            <a:endParaRPr lang="en-US" sz="4400" dirty="0">
              <a:solidFill>
                <a:schemeClr val="bg1"/>
              </a:solidFill>
              <a:latin typeface="Eurostile" pitchFamily="34" charset="0"/>
            </a:endParaRPr>
          </a:p>
          <a:p>
            <a:pPr algn="ctr"/>
            <a:r>
              <a:rPr lang="en-US" sz="4400" dirty="0">
                <a:solidFill>
                  <a:schemeClr val="bg1"/>
                </a:solidFill>
                <a:latin typeface="Eurostile" pitchFamily="34" charset="0"/>
              </a:rPr>
              <a:t> Just as the bridegroom yearns for the arrival of his bride, so is the Sabbath met and welcomed.</a:t>
            </a:r>
          </a:p>
          <a:p>
            <a:pPr algn="ctr"/>
            <a:endParaRPr lang="en-US" sz="4400" dirty="0">
              <a:solidFill>
                <a:schemeClr val="bg1"/>
              </a:solidFill>
              <a:latin typeface="Eurostile" pitchFamily="34" charset="0"/>
            </a:endParaRPr>
          </a:p>
          <a:p>
            <a:pPr algn="ctr"/>
            <a:r>
              <a:rPr lang="en-US" sz="3600" dirty="0">
                <a:solidFill>
                  <a:schemeClr val="bg1"/>
                </a:solidFill>
                <a:latin typeface="Eurostile" pitchFamily="34" charset="0"/>
              </a:rPr>
              <a:t>She, the bride is “Shabbat ha </a:t>
            </a:r>
            <a:r>
              <a:rPr lang="en-US" sz="3600" dirty="0" err="1">
                <a:solidFill>
                  <a:schemeClr val="bg1"/>
                </a:solidFill>
                <a:latin typeface="Eurostile" pitchFamily="34" charset="0"/>
              </a:rPr>
              <a:t>Kallah</a:t>
            </a:r>
            <a:r>
              <a:rPr lang="en-US" sz="3600" dirty="0">
                <a:solidFill>
                  <a:schemeClr val="bg1"/>
                </a:solidFill>
                <a:latin typeface="Eurostile" pitchFamily="34" charset="0"/>
              </a:rPr>
              <a:t>”, the Sabbath Bride. </a:t>
            </a:r>
          </a:p>
        </p:txBody>
      </p:sp>
      <p:pic>
        <p:nvPicPr>
          <p:cNvPr id="6" name="Picture 4" descr="http://1.bp.blogspot.com/-Dg1US8_ELLM/T1wCc1iVNRI/AAAAAAAABxo/NIQ7vEoTFTk/s1600/Bride_Yahuwshuwa.jpg"/>
          <p:cNvPicPr>
            <a:picLocks noChangeAspect="1" noChangeArrowheads="1"/>
          </p:cNvPicPr>
          <p:nvPr/>
        </p:nvPicPr>
        <p:blipFill>
          <a:blip r:embed="rId2" cstate="print"/>
          <a:srcRect/>
          <a:stretch>
            <a:fillRect/>
          </a:stretch>
        </p:blipFill>
        <p:spPr bwMode="auto">
          <a:xfrm>
            <a:off x="7096091" y="1331259"/>
            <a:ext cx="4353896" cy="4522694"/>
          </a:xfrm>
          <a:prstGeom prst="rect">
            <a:avLst/>
          </a:prstGeom>
          <a:noFill/>
        </p:spPr>
      </p:pic>
      <p:sp>
        <p:nvSpPr>
          <p:cNvPr id="2" name="TextBox 1"/>
          <p:cNvSpPr txBox="1"/>
          <p:nvPr/>
        </p:nvSpPr>
        <p:spPr>
          <a:xfrm>
            <a:off x="11591365" y="6553200"/>
            <a:ext cx="497541" cy="369332"/>
          </a:xfrm>
          <a:prstGeom prst="rect">
            <a:avLst/>
          </a:prstGeom>
          <a:noFill/>
        </p:spPr>
        <p:txBody>
          <a:bodyPr wrap="square" rtlCol="0">
            <a:spAutoFit/>
          </a:bodyPr>
          <a:lstStyle/>
          <a:p>
            <a:pPr algn="r"/>
            <a:r>
              <a:rPr lang="en-US" dirty="0">
                <a:solidFill>
                  <a:schemeClr val="bg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3059</Words>
  <Application>Microsoft Office PowerPoint</Application>
  <PresentationFormat>Widescreen</PresentationFormat>
  <Paragraphs>387</Paragraphs>
  <Slides>49</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Calibri</vt:lpstr>
      <vt:lpstr>Georgia</vt:lpstr>
      <vt:lpstr>Open Sans</vt:lpstr>
      <vt:lpstr>Eurostile</vt:lpstr>
      <vt:lpstr>Blackadder ITC</vt:lpstr>
      <vt:lpstr>Book Antiqua</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58</cp:revision>
  <dcterms:created xsi:type="dcterms:W3CDTF">2016-05-16T13:36:31Z</dcterms:created>
  <dcterms:modified xsi:type="dcterms:W3CDTF">2020-08-27T20:07:23Z</dcterms:modified>
</cp:coreProperties>
</file>