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8"/>
  </p:notesMasterIdLst>
  <p:sldIdLst>
    <p:sldId id="282" r:id="rId2"/>
    <p:sldId id="288" r:id="rId3"/>
    <p:sldId id="289" r:id="rId4"/>
    <p:sldId id="290" r:id="rId5"/>
    <p:sldId id="291" r:id="rId6"/>
    <p:sldId id="292" r:id="rId7"/>
    <p:sldId id="293" r:id="rId8"/>
    <p:sldId id="294"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19" r:id="rId34"/>
    <p:sldId id="320" r:id="rId35"/>
    <p:sldId id="321" r:id="rId36"/>
    <p:sldId id="322" r:id="rId37"/>
    <p:sldId id="323" r:id="rId38"/>
    <p:sldId id="325" r:id="rId39"/>
    <p:sldId id="326" r:id="rId40"/>
    <p:sldId id="327" r:id="rId41"/>
    <p:sldId id="328" r:id="rId42"/>
    <p:sldId id="329" r:id="rId43"/>
    <p:sldId id="330" r:id="rId44"/>
    <p:sldId id="331" r:id="rId45"/>
    <p:sldId id="332" r:id="rId46"/>
    <p:sldId id="333" r:id="rId47"/>
    <p:sldId id="334" r:id="rId48"/>
    <p:sldId id="335" r:id="rId49"/>
    <p:sldId id="336" r:id="rId50"/>
    <p:sldId id="337" r:id="rId51"/>
    <p:sldId id="338" r:id="rId52"/>
    <p:sldId id="339" r:id="rId53"/>
    <p:sldId id="340" r:id="rId54"/>
    <p:sldId id="341" r:id="rId55"/>
    <p:sldId id="342" r:id="rId56"/>
    <p:sldId id="344" r:id="rId57"/>
    <p:sldId id="345" r:id="rId58"/>
    <p:sldId id="346" r:id="rId59"/>
    <p:sldId id="347" r:id="rId60"/>
    <p:sldId id="348" r:id="rId61"/>
    <p:sldId id="349" r:id="rId62"/>
    <p:sldId id="350" r:id="rId63"/>
    <p:sldId id="351" r:id="rId64"/>
    <p:sldId id="352" r:id="rId65"/>
    <p:sldId id="353" r:id="rId66"/>
    <p:sldId id="354" r:id="rId67"/>
    <p:sldId id="355" r:id="rId68"/>
    <p:sldId id="356" r:id="rId69"/>
    <p:sldId id="357" r:id="rId70"/>
    <p:sldId id="358" r:id="rId71"/>
    <p:sldId id="359" r:id="rId72"/>
    <p:sldId id="360" r:id="rId73"/>
    <p:sldId id="361" r:id="rId74"/>
    <p:sldId id="362" r:id="rId75"/>
    <p:sldId id="363" r:id="rId76"/>
    <p:sldId id="364" r:id="rId77"/>
    <p:sldId id="365" r:id="rId78"/>
    <p:sldId id="366" r:id="rId79"/>
    <p:sldId id="367" r:id="rId80"/>
    <p:sldId id="368" r:id="rId81"/>
    <p:sldId id="369" r:id="rId82"/>
    <p:sldId id="370" r:id="rId83"/>
    <p:sldId id="371" r:id="rId84"/>
    <p:sldId id="372" r:id="rId85"/>
    <p:sldId id="373" r:id="rId86"/>
    <p:sldId id="374" r:id="rId87"/>
    <p:sldId id="375" r:id="rId88"/>
    <p:sldId id="376" r:id="rId89"/>
    <p:sldId id="377" r:id="rId90"/>
    <p:sldId id="378" r:id="rId91"/>
    <p:sldId id="379" r:id="rId92"/>
    <p:sldId id="380" r:id="rId93"/>
    <p:sldId id="381" r:id="rId94"/>
    <p:sldId id="382" r:id="rId95"/>
    <p:sldId id="383" r:id="rId96"/>
    <p:sldId id="384" r:id="rId97"/>
    <p:sldId id="385" r:id="rId98"/>
    <p:sldId id="386" r:id="rId99"/>
    <p:sldId id="387" r:id="rId100"/>
    <p:sldId id="388" r:id="rId101"/>
    <p:sldId id="389" r:id="rId102"/>
    <p:sldId id="390" r:id="rId103"/>
    <p:sldId id="391" r:id="rId104"/>
    <p:sldId id="392" r:id="rId105"/>
    <p:sldId id="393" r:id="rId106"/>
    <p:sldId id="394" r:id="rId107"/>
    <p:sldId id="395" r:id="rId108"/>
    <p:sldId id="396" r:id="rId109"/>
    <p:sldId id="398" r:id="rId110"/>
    <p:sldId id="399" r:id="rId111"/>
    <p:sldId id="400" r:id="rId112"/>
    <p:sldId id="401" r:id="rId113"/>
    <p:sldId id="284" r:id="rId114"/>
    <p:sldId id="285" r:id="rId115"/>
    <p:sldId id="403" r:id="rId116"/>
    <p:sldId id="404" r:id="rId117"/>
  </p:sldIdLst>
  <p:sldSz cx="12192000" cy="6858000"/>
  <p:notesSz cx="6858000" cy="9144000"/>
  <p:embeddedFontLst>
    <p:embeddedFont>
      <p:font typeface="Abadi" panose="020B0604020104020204" pitchFamily="34" charset="0"/>
      <p:regular r:id="rId119"/>
    </p:embeddedFont>
    <p:embeddedFont>
      <p:font typeface="AR JULIAN" panose="02000000000000000000" pitchFamily="2" charset="0"/>
      <p:regular r:id="rId120"/>
    </p:embeddedFont>
    <p:embeddedFont>
      <p:font typeface="Calibri" panose="020F0502020204030204" pitchFamily="34" charset="0"/>
      <p:regular r:id="rId121"/>
      <p:bold r:id="rId122"/>
      <p:italic r:id="rId123"/>
      <p:boldItalic r:id="rId124"/>
    </p:embeddedFont>
    <p:embeddedFont>
      <p:font typeface="Calibri Light" panose="020F0302020204030204" pitchFamily="34" charset="0"/>
      <p:regular r:id="rId125"/>
      <p:italic r:id="rId126"/>
    </p:embeddedFont>
    <p:embeddedFont>
      <p:font typeface="Candara" panose="020E0502030303020204" pitchFamily="34" charset="0"/>
      <p:regular r:id="rId127"/>
      <p:bold r:id="rId128"/>
      <p:italic r:id="rId129"/>
      <p:boldItalic r:id="rId130"/>
    </p:embeddedFont>
    <p:embeddedFont>
      <p:font typeface="Georgia" panose="02040502050405020303" pitchFamily="18" charset="0"/>
      <p:regular r:id="rId131"/>
      <p:bold r:id="rId132"/>
      <p:italic r:id="rId133"/>
      <p:boldItalic r:id="rId134"/>
    </p:embeddedFont>
    <p:embeddedFont>
      <p:font typeface="Matura MT Script Capitals" panose="03020802060602070202" pitchFamily="66" charset="0"/>
      <p:regular r:id="rId135"/>
    </p:embeddedFont>
    <p:embeddedFont>
      <p:font typeface="Narkisim" panose="020E0502050101010101" pitchFamily="34" charset="-79"/>
      <p:regular r:id="rId136"/>
    </p:embeddedFont>
    <p:embeddedFont>
      <p:font typeface="Open Sans" panose="020B0606030504020204" pitchFamily="34" charset="0"/>
      <p:regular r:id="rId137"/>
      <p:bold r:id="rId138"/>
      <p:italic r:id="rId139"/>
      <p:boldItalic r:id="rId1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5.fntdata"/><Relationship Id="rId138" Type="http://schemas.openxmlformats.org/officeDocument/2006/relationships/font" Target="fonts/font20.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5.fntdata"/><Relationship Id="rId128" Type="http://schemas.openxmlformats.org/officeDocument/2006/relationships/font" Target="fonts/font10.fntdata"/><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134" Type="http://schemas.openxmlformats.org/officeDocument/2006/relationships/font" Target="fonts/font16.fntdata"/><Relationship Id="rId139"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3.fntdata"/><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6.fntdata"/><Relationship Id="rId129" Type="http://schemas.openxmlformats.org/officeDocument/2006/relationships/font" Target="fonts/font11.fntdata"/><Relationship Id="rId13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14.fntdata"/><Relationship Id="rId140"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font" Target="fonts/font1.fntdata"/><Relationship Id="rId12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4.fntdata"/><Relationship Id="rId130" Type="http://schemas.openxmlformats.org/officeDocument/2006/relationships/font" Target="fonts/font12.fntdata"/><Relationship Id="rId135" Type="http://schemas.openxmlformats.org/officeDocument/2006/relationships/font" Target="fonts/font17.fntdata"/><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2.fntdata"/><Relationship Id="rId125" Type="http://schemas.openxmlformats.org/officeDocument/2006/relationships/font" Target="fonts/font7.fntdata"/><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3.fntdata"/><Relationship Id="rId136" Type="http://schemas.openxmlformats.org/officeDocument/2006/relationships/font" Target="fonts/font18.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4DE7A-B0A5-4C62-A5B6-076CA6188874}" type="datetimeFigureOut">
              <a:rPr lang="en-US" smtClean="0"/>
              <a:t>8/27/2020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A57A5-2AFA-4289-AB8D-AFAA30F6128F}" type="slidenum">
              <a:rPr lang="en-US" smtClean="0"/>
              <a:t>‹#›</a:t>
            </a:fld>
            <a:endParaRPr lang="en-US"/>
          </a:p>
        </p:txBody>
      </p:sp>
    </p:spTree>
    <p:extLst>
      <p:ext uri="{BB962C8B-B14F-4D97-AF65-F5344CB8AC3E}">
        <p14:creationId xmlns:p14="http://schemas.microsoft.com/office/powerpoint/2010/main" val="310694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16D0BD-5A02-4148-8745-F87737A82191}" type="slidenum">
              <a:rPr lang="en-US" smtClean="0"/>
              <a:pPr/>
              <a:t>37</a:t>
            </a:fld>
            <a:endParaRPr lang="en-US"/>
          </a:p>
        </p:txBody>
      </p:sp>
    </p:spTree>
    <p:extLst>
      <p:ext uri="{BB962C8B-B14F-4D97-AF65-F5344CB8AC3E}">
        <p14:creationId xmlns:p14="http://schemas.microsoft.com/office/powerpoint/2010/main" val="3871420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ED1E60-F7E4-49B1-83A0-CDF9BDB3AF90}"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3624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0126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56759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8571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D1E60-F7E4-49B1-83A0-CDF9BDB3AF90}" type="datetimeFigureOut">
              <a:rPr lang="en-US" smtClean="0"/>
              <a:pPr/>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13079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ED1E60-F7E4-49B1-83A0-CDF9BDB3AF90}" type="datetimeFigureOut">
              <a:rPr lang="en-US" smtClean="0"/>
              <a:pPr/>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02287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ED1E60-F7E4-49B1-83A0-CDF9BDB3AF90}" type="datetimeFigureOut">
              <a:rPr lang="en-US" smtClean="0"/>
              <a:pPr/>
              <a:t>8/27/2020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73092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ED1E60-F7E4-49B1-83A0-CDF9BDB3AF90}" type="datetimeFigureOut">
              <a:rPr lang="en-US" smtClean="0"/>
              <a:pPr/>
              <a:t>8/27/2020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1414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D1E60-F7E4-49B1-83A0-CDF9BDB3AF90}" type="datetimeFigureOut">
              <a:rPr lang="en-US" smtClean="0"/>
              <a:pPr/>
              <a:t>8/27/2020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3751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182743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18832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D1E60-F7E4-49B1-83A0-CDF9BDB3AF90}" type="datetimeFigureOut">
              <a:rPr lang="en-US" smtClean="0"/>
              <a:pPr/>
              <a:t>8/27/2020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7C6EC-E220-4FD2-9392-C8108E83BB9D}" type="slidenum">
              <a:rPr lang="en-US" smtClean="0"/>
              <a:pPr/>
              <a:t>‹#›</a:t>
            </a:fld>
            <a:endParaRPr lang="en-US"/>
          </a:p>
        </p:txBody>
      </p:sp>
    </p:spTree>
    <p:extLst>
      <p:ext uri="{BB962C8B-B14F-4D97-AF65-F5344CB8AC3E}">
        <p14:creationId xmlns:p14="http://schemas.microsoft.com/office/powerpoint/2010/main" val="2309149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9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9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8A299-D4FE-4843-890C-295CB1C0C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2286000" cy="369332"/>
          </a:xfrm>
          <a:prstGeom prst="rect">
            <a:avLst/>
          </a:prstGeom>
          <a:noFill/>
        </p:spPr>
        <p:txBody>
          <a:bodyPr wrap="square" rtlCol="0">
            <a:spAutoFit/>
          </a:bodyPr>
          <a:lstStyle/>
          <a:p>
            <a:r>
              <a:rPr lang="en-US" dirty="0">
                <a:solidFill>
                  <a:schemeClr val="bg1"/>
                </a:solidFill>
              </a:rPr>
              <a:t>Lesson 53</a:t>
            </a:r>
          </a:p>
        </p:txBody>
      </p:sp>
      <p:sp>
        <p:nvSpPr>
          <p:cNvPr id="6" name="TextBox 5"/>
          <p:cNvSpPr txBox="1"/>
          <p:nvPr/>
        </p:nvSpPr>
        <p:spPr>
          <a:xfrm>
            <a:off x="5426044" y="311092"/>
            <a:ext cx="5677864" cy="3416320"/>
          </a:xfrm>
          <a:prstGeom prst="rect">
            <a:avLst/>
          </a:prstGeom>
          <a:noFill/>
        </p:spPr>
        <p:txBody>
          <a:bodyPr wrap="square" rtlCol="0">
            <a:spAutoFit/>
          </a:bodyPr>
          <a:lstStyle/>
          <a:p>
            <a:pPr algn="ctr"/>
            <a:r>
              <a:rPr lang="en-US" sz="6000" dirty="0">
                <a:solidFill>
                  <a:schemeClr val="bg1"/>
                </a:solidFill>
                <a:latin typeface="Georgia" pitchFamily="18" charset="0"/>
              </a:rPr>
              <a:t>Lost</a:t>
            </a:r>
          </a:p>
          <a:p>
            <a:pPr algn="ctr"/>
            <a:r>
              <a:rPr lang="en-US" sz="6000" dirty="0">
                <a:solidFill>
                  <a:schemeClr val="bg1"/>
                </a:solidFill>
                <a:latin typeface="Georgia" pitchFamily="18" charset="0"/>
              </a:rPr>
              <a:t>Luke 15</a:t>
            </a:r>
            <a:endParaRPr lang="en-US" sz="4400" dirty="0">
              <a:solidFill>
                <a:schemeClr val="bg1"/>
              </a:solidFill>
              <a:latin typeface="Georgia" pitchFamily="18" charset="0"/>
            </a:endParaRPr>
          </a:p>
          <a:p>
            <a:pPr algn="ctr"/>
            <a:r>
              <a:rPr lang="en-US" sz="2400" dirty="0">
                <a:solidFill>
                  <a:schemeClr val="bg1"/>
                </a:solidFill>
                <a:latin typeface="Georgia" pitchFamily="18" charset="0"/>
              </a:rPr>
              <a:t>Including:</a:t>
            </a:r>
          </a:p>
          <a:p>
            <a:pPr algn="ctr"/>
            <a:r>
              <a:rPr lang="en-US" sz="2400" dirty="0">
                <a:solidFill>
                  <a:schemeClr val="bg1"/>
                </a:solidFill>
                <a:latin typeface="Georgia" pitchFamily="18" charset="0"/>
              </a:rPr>
              <a:t>Parable of the Lost Sheep</a:t>
            </a:r>
          </a:p>
          <a:p>
            <a:pPr algn="ctr"/>
            <a:r>
              <a:rPr lang="en-US" sz="2400" dirty="0">
                <a:solidFill>
                  <a:schemeClr val="bg1"/>
                </a:solidFill>
                <a:latin typeface="Georgia" pitchFamily="18" charset="0"/>
              </a:rPr>
              <a:t>Parable of the Lost Coin</a:t>
            </a:r>
          </a:p>
          <a:p>
            <a:pPr algn="ctr"/>
            <a:r>
              <a:rPr lang="en-US" sz="2400" dirty="0">
                <a:solidFill>
                  <a:schemeClr val="bg1"/>
                </a:solidFill>
                <a:latin typeface="Georgia" pitchFamily="18" charset="0"/>
              </a:rPr>
              <a:t>Parable of the Prodigal Son</a:t>
            </a:r>
          </a:p>
        </p:txBody>
      </p:sp>
      <p:grpSp>
        <p:nvGrpSpPr>
          <p:cNvPr id="57" name="Group 6"/>
          <p:cNvGrpSpPr/>
          <p:nvPr/>
        </p:nvGrpSpPr>
        <p:grpSpPr>
          <a:xfrm>
            <a:off x="9568959" y="5156283"/>
            <a:ext cx="1867585" cy="1309532"/>
            <a:chOff x="2319294" y="653116"/>
            <a:chExt cx="2938506" cy="2013884"/>
          </a:xfrm>
        </p:grpSpPr>
        <p:sp>
          <p:nvSpPr>
            <p:cNvPr id="58" name="Trapezoid 57"/>
            <p:cNvSpPr/>
            <p:nvPr/>
          </p:nvSpPr>
          <p:spPr>
            <a:xfrm>
              <a:off x="3733800" y="2286000"/>
              <a:ext cx="533400" cy="38100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p:cNvSpPr/>
            <p:nvPr/>
          </p:nvSpPr>
          <p:spPr>
            <a:xfrm>
              <a:off x="4114800" y="2209800"/>
              <a:ext cx="533400" cy="38100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a:off x="4343400" y="2209800"/>
              <a:ext cx="533400" cy="38100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a:off x="3200400" y="2286000"/>
              <a:ext cx="533400" cy="38100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oud 61"/>
            <p:cNvSpPr/>
            <p:nvPr/>
          </p:nvSpPr>
          <p:spPr>
            <a:xfrm>
              <a:off x="2590800" y="762000"/>
              <a:ext cx="2667000" cy="18288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1267679">
              <a:off x="2683415" y="985995"/>
              <a:ext cx="1021323" cy="115475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oud 63"/>
            <p:cNvSpPr/>
            <p:nvPr/>
          </p:nvSpPr>
          <p:spPr>
            <a:xfrm>
              <a:off x="4800600" y="685800"/>
              <a:ext cx="457200" cy="4572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58"/>
            <p:cNvGrpSpPr/>
            <p:nvPr/>
          </p:nvGrpSpPr>
          <p:grpSpPr>
            <a:xfrm rot="1902884" flipH="1">
              <a:off x="3529436" y="653116"/>
              <a:ext cx="298157" cy="466807"/>
              <a:chOff x="1044598" y="6722113"/>
              <a:chExt cx="445225" cy="456261"/>
            </a:xfrm>
          </p:grpSpPr>
          <p:sp>
            <p:nvSpPr>
              <p:cNvPr id="76" name="Flowchart: Delay 75"/>
              <p:cNvSpPr/>
              <p:nvPr/>
            </p:nvSpPr>
            <p:spPr>
              <a:xfrm rot="15732658">
                <a:off x="1042321" y="6724390"/>
                <a:ext cx="449779" cy="445225"/>
              </a:xfrm>
              <a:prstGeom prst="flowChartDelay">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Delay 76"/>
              <p:cNvSpPr/>
              <p:nvPr/>
            </p:nvSpPr>
            <p:spPr>
              <a:xfrm rot="15461284">
                <a:off x="1112857" y="6920306"/>
                <a:ext cx="303338" cy="212798"/>
              </a:xfrm>
              <a:prstGeom prst="flowChartDelay">
                <a:avLst/>
              </a:prstGeom>
              <a:solidFill>
                <a:srgbClr val="FFEBE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54"/>
            <p:cNvGrpSpPr/>
            <p:nvPr/>
          </p:nvGrpSpPr>
          <p:grpSpPr>
            <a:xfrm rot="19697116">
              <a:off x="2319294" y="690269"/>
              <a:ext cx="298157" cy="466807"/>
              <a:chOff x="1044598" y="6722113"/>
              <a:chExt cx="445225" cy="456261"/>
            </a:xfrm>
          </p:grpSpPr>
          <p:sp>
            <p:nvSpPr>
              <p:cNvPr id="74" name="Flowchart: Delay 73"/>
              <p:cNvSpPr/>
              <p:nvPr/>
            </p:nvSpPr>
            <p:spPr>
              <a:xfrm rot="15732658">
                <a:off x="1042321" y="6724390"/>
                <a:ext cx="449779" cy="445225"/>
              </a:xfrm>
              <a:prstGeom prst="flowChartDelay">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Delay 74"/>
              <p:cNvSpPr/>
              <p:nvPr/>
            </p:nvSpPr>
            <p:spPr>
              <a:xfrm rot="15461284">
                <a:off x="1112857" y="6920306"/>
                <a:ext cx="303338" cy="212798"/>
              </a:xfrm>
              <a:prstGeom prst="flowChartDelay">
                <a:avLst/>
              </a:prstGeom>
              <a:solidFill>
                <a:srgbClr val="FFEBE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24"/>
            <p:cNvGrpSpPr/>
            <p:nvPr/>
          </p:nvGrpSpPr>
          <p:grpSpPr>
            <a:xfrm>
              <a:off x="2819401" y="1447801"/>
              <a:ext cx="533399" cy="761999"/>
              <a:chOff x="6829254" y="1008723"/>
              <a:chExt cx="1066800" cy="1585897"/>
            </a:xfrm>
          </p:grpSpPr>
          <p:sp>
            <p:nvSpPr>
              <p:cNvPr id="69" name="Pie 68"/>
              <p:cNvSpPr/>
              <p:nvPr/>
            </p:nvSpPr>
            <p:spPr>
              <a:xfrm rot="13582693">
                <a:off x="6876171" y="1605259"/>
                <a:ext cx="999772" cy="978949"/>
              </a:xfrm>
              <a:prstGeom prst="pie">
                <a:avLst>
                  <a:gd name="adj1" fmla="val 0"/>
                  <a:gd name="adj2" fmla="val 44611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Oval 69"/>
              <p:cNvSpPr/>
              <p:nvPr/>
            </p:nvSpPr>
            <p:spPr>
              <a:xfrm>
                <a:off x="6829254" y="1008723"/>
                <a:ext cx="4572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438854" y="1008723"/>
                <a:ext cx="4572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6905454" y="1161123"/>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438854" y="1161123"/>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Cloud 67"/>
            <p:cNvSpPr/>
            <p:nvPr/>
          </p:nvSpPr>
          <p:spPr>
            <a:xfrm>
              <a:off x="2438400" y="762000"/>
              <a:ext cx="1252494" cy="6858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4"/>
          <p:cNvGrpSpPr/>
          <p:nvPr/>
        </p:nvGrpSpPr>
        <p:grpSpPr>
          <a:xfrm>
            <a:off x="2062827" y="2696755"/>
            <a:ext cx="2057400" cy="3886200"/>
            <a:chOff x="1278736" y="715528"/>
            <a:chExt cx="2844010" cy="4932709"/>
          </a:xfrm>
        </p:grpSpPr>
        <p:sp>
          <p:nvSpPr>
            <p:cNvPr id="80" name="Oval 79"/>
            <p:cNvSpPr/>
            <p:nvPr/>
          </p:nvSpPr>
          <p:spPr>
            <a:xfrm rot="19215571">
              <a:off x="1981200" y="5257800"/>
              <a:ext cx="861849" cy="39043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rot="2496143">
              <a:off x="2764125" y="5189876"/>
              <a:ext cx="861849" cy="39043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19266761">
              <a:off x="1278736" y="3644801"/>
              <a:ext cx="861849" cy="49391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rot="1233741">
              <a:off x="1618593" y="2277273"/>
              <a:ext cx="969580" cy="1756963"/>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loud 83"/>
            <p:cNvSpPr/>
            <p:nvPr/>
          </p:nvSpPr>
          <p:spPr>
            <a:xfrm rot="6468770">
              <a:off x="1508642" y="1028108"/>
              <a:ext cx="1143000" cy="80103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rot="3212442">
              <a:off x="3407016" y="3583824"/>
              <a:ext cx="861849" cy="56961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p:cNvSpPr/>
            <p:nvPr/>
          </p:nvSpPr>
          <p:spPr>
            <a:xfrm>
              <a:off x="1941786" y="2374883"/>
              <a:ext cx="1723697" cy="2733055"/>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p:cNvSpPr/>
            <p:nvPr/>
          </p:nvSpPr>
          <p:spPr>
            <a:xfrm rot="20366259" flipH="1">
              <a:off x="3115868" y="2290853"/>
              <a:ext cx="888609" cy="1756963"/>
            </a:xfrm>
            <a:prstGeom prst="trapezoid">
              <a:avLst>
                <a:gd name="adj" fmla="val 35267"/>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p:cNvSpPr/>
            <p:nvPr/>
          </p:nvSpPr>
          <p:spPr>
            <a:xfrm>
              <a:off x="1834056" y="4815110"/>
              <a:ext cx="1939159" cy="585655"/>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loud 88"/>
            <p:cNvSpPr/>
            <p:nvPr/>
          </p:nvSpPr>
          <p:spPr>
            <a:xfrm rot="6468770">
              <a:off x="2880243" y="1104308"/>
              <a:ext cx="1143000" cy="80103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39"/>
            <p:cNvGrpSpPr/>
            <p:nvPr/>
          </p:nvGrpSpPr>
          <p:grpSpPr>
            <a:xfrm>
              <a:off x="2362200" y="2286000"/>
              <a:ext cx="774492" cy="783754"/>
              <a:chOff x="5778964" y="1854515"/>
              <a:chExt cx="2494102" cy="1677676"/>
            </a:xfrm>
          </p:grpSpPr>
          <p:sp>
            <p:nvSpPr>
              <p:cNvPr id="112" name="Trapezoid 18"/>
              <p:cNvSpPr/>
              <p:nvPr/>
            </p:nvSpPr>
            <p:spPr>
              <a:xfrm rot="10800000">
                <a:off x="6096000" y="1905000"/>
                <a:ext cx="1828800" cy="1371600"/>
              </a:xfrm>
              <a:prstGeom prst="trapezoi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29"/>
              <p:cNvGrpSpPr/>
              <p:nvPr/>
            </p:nvGrpSpPr>
            <p:grpSpPr>
              <a:xfrm rot="20952675">
                <a:off x="5778964" y="1905179"/>
                <a:ext cx="428373" cy="1627012"/>
                <a:chOff x="4745043" y="706443"/>
                <a:chExt cx="942474" cy="3071078"/>
              </a:xfrm>
            </p:grpSpPr>
            <p:grpSp>
              <p:nvGrpSpPr>
                <p:cNvPr id="123" name="Group 24"/>
                <p:cNvGrpSpPr/>
                <p:nvPr/>
              </p:nvGrpSpPr>
              <p:grpSpPr>
                <a:xfrm>
                  <a:off x="4745043" y="706443"/>
                  <a:ext cx="930638" cy="1642672"/>
                  <a:chOff x="4745043" y="706443"/>
                  <a:chExt cx="930638" cy="1642672"/>
                </a:xfrm>
              </p:grpSpPr>
              <p:sp>
                <p:nvSpPr>
                  <p:cNvPr id="128" name="Chevron 19"/>
                  <p:cNvSpPr/>
                  <p:nvPr/>
                </p:nvSpPr>
                <p:spPr>
                  <a:xfrm rot="5400000">
                    <a:off x="4745043" y="706443"/>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Chevron 20"/>
                  <p:cNvSpPr/>
                  <p:nvPr/>
                </p:nvSpPr>
                <p:spPr>
                  <a:xfrm rot="5400000">
                    <a:off x="4761281" y="1434715"/>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Diamond 23"/>
                  <p:cNvSpPr/>
                  <p:nvPr/>
                </p:nvSpPr>
                <p:spPr>
                  <a:xfrm>
                    <a:off x="5029200" y="1371600"/>
                    <a:ext cx="381000" cy="685800"/>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25"/>
                <p:cNvGrpSpPr/>
                <p:nvPr/>
              </p:nvGrpSpPr>
              <p:grpSpPr>
                <a:xfrm>
                  <a:off x="4756879" y="2134849"/>
                  <a:ext cx="930638" cy="1642672"/>
                  <a:chOff x="4745043" y="706443"/>
                  <a:chExt cx="930638" cy="1642672"/>
                </a:xfrm>
              </p:grpSpPr>
              <p:sp>
                <p:nvSpPr>
                  <p:cNvPr id="125" name="Chevron 26"/>
                  <p:cNvSpPr/>
                  <p:nvPr/>
                </p:nvSpPr>
                <p:spPr>
                  <a:xfrm rot="5400000">
                    <a:off x="4745043" y="706443"/>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Chevron 27"/>
                  <p:cNvSpPr/>
                  <p:nvPr/>
                </p:nvSpPr>
                <p:spPr>
                  <a:xfrm rot="5400000">
                    <a:off x="4761281" y="1434715"/>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Diamond 126"/>
                  <p:cNvSpPr/>
                  <p:nvPr/>
                </p:nvSpPr>
                <p:spPr>
                  <a:xfrm>
                    <a:off x="5029200" y="1371600"/>
                    <a:ext cx="381000" cy="685800"/>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 name="Group 30"/>
              <p:cNvGrpSpPr/>
              <p:nvPr/>
            </p:nvGrpSpPr>
            <p:grpSpPr>
              <a:xfrm rot="647325" flipH="1">
                <a:off x="7844693" y="1854515"/>
                <a:ext cx="428373" cy="1627012"/>
                <a:chOff x="4745043" y="706443"/>
                <a:chExt cx="942474" cy="3071078"/>
              </a:xfrm>
            </p:grpSpPr>
            <p:grpSp>
              <p:nvGrpSpPr>
                <p:cNvPr id="115" name="Group 24"/>
                <p:cNvGrpSpPr/>
                <p:nvPr/>
              </p:nvGrpSpPr>
              <p:grpSpPr>
                <a:xfrm>
                  <a:off x="4745043" y="706443"/>
                  <a:ext cx="930638" cy="1642672"/>
                  <a:chOff x="4745043" y="706443"/>
                  <a:chExt cx="930638" cy="1642672"/>
                </a:xfrm>
              </p:grpSpPr>
              <p:sp>
                <p:nvSpPr>
                  <p:cNvPr id="120" name="Chevron 36"/>
                  <p:cNvSpPr/>
                  <p:nvPr/>
                </p:nvSpPr>
                <p:spPr>
                  <a:xfrm rot="5400000">
                    <a:off x="4745043" y="706443"/>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Chevron 37"/>
                  <p:cNvSpPr/>
                  <p:nvPr/>
                </p:nvSpPr>
                <p:spPr>
                  <a:xfrm rot="5400000">
                    <a:off x="4761281" y="1434715"/>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Diamond 38"/>
                  <p:cNvSpPr/>
                  <p:nvPr/>
                </p:nvSpPr>
                <p:spPr>
                  <a:xfrm>
                    <a:off x="5029200" y="1371600"/>
                    <a:ext cx="381000" cy="685800"/>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25"/>
                <p:cNvGrpSpPr/>
                <p:nvPr/>
              </p:nvGrpSpPr>
              <p:grpSpPr>
                <a:xfrm>
                  <a:off x="4756879" y="2134849"/>
                  <a:ext cx="930638" cy="1642672"/>
                  <a:chOff x="4745043" y="706443"/>
                  <a:chExt cx="930638" cy="1642672"/>
                </a:xfrm>
              </p:grpSpPr>
              <p:sp>
                <p:nvSpPr>
                  <p:cNvPr id="117" name="Chevron 116"/>
                  <p:cNvSpPr/>
                  <p:nvPr/>
                </p:nvSpPr>
                <p:spPr>
                  <a:xfrm rot="5400000">
                    <a:off x="4745043" y="706443"/>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Chevron 117"/>
                  <p:cNvSpPr/>
                  <p:nvPr/>
                </p:nvSpPr>
                <p:spPr>
                  <a:xfrm rot="5400000">
                    <a:off x="4761281" y="1434715"/>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Diamond 35"/>
                  <p:cNvSpPr/>
                  <p:nvPr/>
                </p:nvSpPr>
                <p:spPr>
                  <a:xfrm>
                    <a:off x="5029200" y="1371600"/>
                    <a:ext cx="381000" cy="685800"/>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1" name="Oval 90"/>
            <p:cNvSpPr/>
            <p:nvPr/>
          </p:nvSpPr>
          <p:spPr>
            <a:xfrm>
              <a:off x="2049517" y="715528"/>
              <a:ext cx="1508234" cy="19521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61"/>
            <p:cNvGrpSpPr/>
            <p:nvPr/>
          </p:nvGrpSpPr>
          <p:grpSpPr>
            <a:xfrm>
              <a:off x="2514600" y="3048000"/>
              <a:ext cx="457200" cy="1219200"/>
              <a:chOff x="6096000" y="1595336"/>
              <a:chExt cx="1161285" cy="2497635"/>
            </a:xfrm>
          </p:grpSpPr>
          <p:grpSp>
            <p:nvGrpSpPr>
              <p:cNvPr id="93" name="Group 29"/>
              <p:cNvGrpSpPr/>
              <p:nvPr/>
            </p:nvGrpSpPr>
            <p:grpSpPr>
              <a:xfrm rot="20952675">
                <a:off x="6096000" y="1595336"/>
                <a:ext cx="340280" cy="2290864"/>
                <a:chOff x="4745043" y="706443"/>
                <a:chExt cx="942474" cy="3071078"/>
              </a:xfrm>
            </p:grpSpPr>
            <p:grpSp>
              <p:nvGrpSpPr>
                <p:cNvPr id="104" name="Group 24"/>
                <p:cNvGrpSpPr/>
                <p:nvPr/>
              </p:nvGrpSpPr>
              <p:grpSpPr>
                <a:xfrm>
                  <a:off x="4745043" y="706443"/>
                  <a:ext cx="930638" cy="1642672"/>
                  <a:chOff x="4745043" y="706443"/>
                  <a:chExt cx="930638" cy="1642672"/>
                </a:xfrm>
              </p:grpSpPr>
              <p:sp>
                <p:nvSpPr>
                  <p:cNvPr id="109" name="Chevron 108"/>
                  <p:cNvSpPr/>
                  <p:nvPr/>
                </p:nvSpPr>
                <p:spPr>
                  <a:xfrm rot="5400000">
                    <a:off x="4745043" y="706443"/>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Chevron 109"/>
                  <p:cNvSpPr/>
                  <p:nvPr/>
                </p:nvSpPr>
                <p:spPr>
                  <a:xfrm rot="5400000">
                    <a:off x="4761281" y="1434715"/>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Diamond 110"/>
                  <p:cNvSpPr/>
                  <p:nvPr/>
                </p:nvSpPr>
                <p:spPr>
                  <a:xfrm>
                    <a:off x="5029200" y="1371600"/>
                    <a:ext cx="381000" cy="685800"/>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25"/>
                <p:cNvGrpSpPr/>
                <p:nvPr/>
              </p:nvGrpSpPr>
              <p:grpSpPr>
                <a:xfrm>
                  <a:off x="4756879" y="2134849"/>
                  <a:ext cx="930638" cy="1642672"/>
                  <a:chOff x="4745043" y="706443"/>
                  <a:chExt cx="930638" cy="1642672"/>
                </a:xfrm>
              </p:grpSpPr>
              <p:sp>
                <p:nvSpPr>
                  <p:cNvPr id="106" name="Chevron 105"/>
                  <p:cNvSpPr/>
                  <p:nvPr/>
                </p:nvSpPr>
                <p:spPr>
                  <a:xfrm rot="5400000">
                    <a:off x="4745043" y="706443"/>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Chevron 106"/>
                  <p:cNvSpPr/>
                  <p:nvPr/>
                </p:nvSpPr>
                <p:spPr>
                  <a:xfrm rot="5400000">
                    <a:off x="4761281" y="1434715"/>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Diamond 107"/>
                  <p:cNvSpPr/>
                  <p:nvPr/>
                </p:nvSpPr>
                <p:spPr>
                  <a:xfrm>
                    <a:off x="5029200" y="1371600"/>
                    <a:ext cx="381000" cy="685800"/>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 name="Group 30"/>
              <p:cNvGrpSpPr/>
              <p:nvPr/>
            </p:nvGrpSpPr>
            <p:grpSpPr>
              <a:xfrm rot="647325" flipH="1">
                <a:off x="6917005" y="1611801"/>
                <a:ext cx="340280" cy="2290864"/>
                <a:chOff x="4745043" y="706443"/>
                <a:chExt cx="942474" cy="3071078"/>
              </a:xfrm>
            </p:grpSpPr>
            <p:grpSp>
              <p:nvGrpSpPr>
                <p:cNvPr id="96" name="Group 24"/>
                <p:cNvGrpSpPr/>
                <p:nvPr/>
              </p:nvGrpSpPr>
              <p:grpSpPr>
                <a:xfrm>
                  <a:off x="4745043" y="706443"/>
                  <a:ext cx="930638" cy="1642672"/>
                  <a:chOff x="4745043" y="706443"/>
                  <a:chExt cx="930638" cy="1642672"/>
                </a:xfrm>
              </p:grpSpPr>
              <p:sp>
                <p:nvSpPr>
                  <p:cNvPr id="101" name="Chevron 100"/>
                  <p:cNvSpPr/>
                  <p:nvPr/>
                </p:nvSpPr>
                <p:spPr>
                  <a:xfrm rot="5400000">
                    <a:off x="4745043" y="706443"/>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Chevron 101"/>
                  <p:cNvSpPr/>
                  <p:nvPr/>
                </p:nvSpPr>
                <p:spPr>
                  <a:xfrm rot="5400000">
                    <a:off x="4761281" y="1434715"/>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Diamond 102"/>
                  <p:cNvSpPr/>
                  <p:nvPr/>
                </p:nvSpPr>
                <p:spPr>
                  <a:xfrm>
                    <a:off x="5029200" y="1371600"/>
                    <a:ext cx="381000" cy="685800"/>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25"/>
                <p:cNvGrpSpPr/>
                <p:nvPr/>
              </p:nvGrpSpPr>
              <p:grpSpPr>
                <a:xfrm>
                  <a:off x="4756879" y="2134849"/>
                  <a:ext cx="930638" cy="1642672"/>
                  <a:chOff x="4745043" y="706443"/>
                  <a:chExt cx="930638" cy="1642672"/>
                </a:xfrm>
              </p:grpSpPr>
              <p:sp>
                <p:nvSpPr>
                  <p:cNvPr id="98" name="Chevron 97"/>
                  <p:cNvSpPr/>
                  <p:nvPr/>
                </p:nvSpPr>
                <p:spPr>
                  <a:xfrm rot="5400000">
                    <a:off x="4745043" y="706443"/>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Chevron 98"/>
                  <p:cNvSpPr/>
                  <p:nvPr/>
                </p:nvSpPr>
                <p:spPr>
                  <a:xfrm rot="5400000">
                    <a:off x="4761281" y="1434715"/>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Diamond 99"/>
                  <p:cNvSpPr/>
                  <p:nvPr/>
                </p:nvSpPr>
                <p:spPr>
                  <a:xfrm>
                    <a:off x="5029200" y="1371600"/>
                    <a:ext cx="381000" cy="685800"/>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5" name="Diamond 94"/>
              <p:cNvSpPr/>
              <p:nvPr/>
            </p:nvSpPr>
            <p:spPr>
              <a:xfrm flipH="1">
                <a:off x="6477000" y="3581400"/>
                <a:ext cx="437778" cy="511571"/>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1" name="Group 223"/>
          <p:cNvGrpSpPr/>
          <p:nvPr/>
        </p:nvGrpSpPr>
        <p:grpSpPr>
          <a:xfrm flipH="1">
            <a:off x="4308576" y="762274"/>
            <a:ext cx="1157609" cy="2941648"/>
            <a:chOff x="2667000" y="990600"/>
            <a:chExt cx="1909775" cy="4991576"/>
          </a:xfrm>
        </p:grpSpPr>
        <p:sp>
          <p:nvSpPr>
            <p:cNvPr id="132" name="Oval 131"/>
            <p:cNvSpPr/>
            <p:nvPr/>
          </p:nvSpPr>
          <p:spPr>
            <a:xfrm rot="20950279">
              <a:off x="3534981" y="5611991"/>
              <a:ext cx="560874" cy="370185"/>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rot="20950279">
              <a:off x="3001580" y="5611990"/>
              <a:ext cx="560874" cy="370185"/>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rot="20296842" flipH="1">
              <a:off x="4162760" y="3555166"/>
              <a:ext cx="414015" cy="75045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flipH="1">
              <a:off x="2667000" y="3657600"/>
              <a:ext cx="397484" cy="75045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p:cNvSpPr/>
            <p:nvPr/>
          </p:nvSpPr>
          <p:spPr>
            <a:xfrm flipH="1">
              <a:off x="2743198" y="4800600"/>
              <a:ext cx="1676401" cy="914400"/>
            </a:xfrm>
            <a:prstGeom prst="trapezoid">
              <a:avLst>
                <a:gd name="adj" fmla="val 4362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36"/>
            <p:cNvSpPr/>
            <p:nvPr/>
          </p:nvSpPr>
          <p:spPr>
            <a:xfrm rot="1117027" flipH="1">
              <a:off x="2826269" y="2553491"/>
              <a:ext cx="573421" cy="1601788"/>
            </a:xfrm>
            <a:prstGeom prst="trapezoid">
              <a:avLst>
                <a:gd name="adj" fmla="val 12481"/>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p:cNvSpPr/>
            <p:nvPr/>
          </p:nvSpPr>
          <p:spPr>
            <a:xfrm rot="20275101" flipH="1">
              <a:off x="3831227" y="2553623"/>
              <a:ext cx="573421" cy="1596644"/>
            </a:xfrm>
            <a:prstGeom prst="trapezoid">
              <a:avLst>
                <a:gd name="adj" fmla="val 12481"/>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p:cNvSpPr/>
            <p:nvPr/>
          </p:nvSpPr>
          <p:spPr>
            <a:xfrm flipH="1">
              <a:off x="2743199" y="2488398"/>
              <a:ext cx="1676400" cy="3074201"/>
            </a:xfrm>
            <a:prstGeom prst="trapezoid">
              <a:avLst>
                <a:gd name="adj" fmla="val 32833"/>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p:cNvSpPr/>
            <p:nvPr/>
          </p:nvSpPr>
          <p:spPr>
            <a:xfrm rot="10800000" flipH="1">
              <a:off x="3178051" y="2500894"/>
              <a:ext cx="708149" cy="928106"/>
            </a:xfrm>
            <a:prstGeom prst="triangle">
              <a:avLst>
                <a:gd name="adj" fmla="val 54540"/>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97"/>
            <p:cNvGrpSpPr/>
            <p:nvPr/>
          </p:nvGrpSpPr>
          <p:grpSpPr>
            <a:xfrm flipH="1">
              <a:off x="2780568" y="990600"/>
              <a:ext cx="1622518" cy="2153430"/>
              <a:chOff x="2147482" y="762000"/>
              <a:chExt cx="1748368" cy="2385316"/>
            </a:xfrm>
          </p:grpSpPr>
          <p:grpSp>
            <p:nvGrpSpPr>
              <p:cNvPr id="142" name="Group 19"/>
              <p:cNvGrpSpPr/>
              <p:nvPr/>
            </p:nvGrpSpPr>
            <p:grpSpPr>
              <a:xfrm rot="5014661">
                <a:off x="2745812" y="1606459"/>
                <a:ext cx="1647298" cy="652779"/>
                <a:chOff x="4850118" y="788842"/>
                <a:chExt cx="2160282" cy="1573358"/>
              </a:xfrm>
            </p:grpSpPr>
            <p:grpSp>
              <p:nvGrpSpPr>
                <p:cNvPr id="192" name="Group 10"/>
                <p:cNvGrpSpPr/>
                <p:nvPr/>
              </p:nvGrpSpPr>
              <p:grpSpPr>
                <a:xfrm rot="10800000">
                  <a:off x="5181600" y="1371600"/>
                  <a:ext cx="1295400" cy="990600"/>
                  <a:chOff x="4850118" y="788842"/>
                  <a:chExt cx="2160282" cy="1497158"/>
                </a:xfrm>
              </p:grpSpPr>
              <p:sp>
                <p:nvSpPr>
                  <p:cNvPr id="201" name="Moon 29"/>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Moon 30"/>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Moon 31"/>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Moon 32"/>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Moon 33"/>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Moon 34"/>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35"/>
                  <p:cNvSpPr/>
                  <p:nvPr/>
                </p:nvSpPr>
                <p:spPr>
                  <a:xfrm rot="16010209">
                    <a:off x="5249130" y="932954"/>
                    <a:ext cx="873143" cy="1401605"/>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9"/>
                <p:cNvGrpSpPr/>
                <p:nvPr/>
              </p:nvGrpSpPr>
              <p:grpSpPr>
                <a:xfrm>
                  <a:off x="4850118" y="788842"/>
                  <a:ext cx="2160282" cy="1497158"/>
                  <a:chOff x="4850118" y="788842"/>
                  <a:chExt cx="2160282" cy="1497158"/>
                </a:xfrm>
              </p:grpSpPr>
              <p:sp>
                <p:nvSpPr>
                  <p:cNvPr id="194" name="Moon 22"/>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Moon 2"/>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Moon 3"/>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Moon 4"/>
                  <p:cNvSpPr/>
                  <p:nvPr/>
                </p:nvSpPr>
                <p:spPr>
                  <a:xfrm rot="4574157">
                    <a:off x="5446810" y="669772"/>
                    <a:ext cx="883020" cy="2044747"/>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Moon 5"/>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Moon 6"/>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8"/>
                  <p:cNvSpPr/>
                  <p:nvPr/>
                </p:nvSpPr>
                <p:spPr>
                  <a:xfrm rot="16010209">
                    <a:off x="5384585" y="635417"/>
                    <a:ext cx="1019075" cy="1828800"/>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3" name="Oval 142"/>
              <p:cNvSpPr/>
              <p:nvPr/>
            </p:nvSpPr>
            <p:spPr>
              <a:xfrm>
                <a:off x="2514600" y="914400"/>
                <a:ext cx="1143000" cy="1828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8"/>
              <p:cNvGrpSpPr/>
              <p:nvPr/>
            </p:nvGrpSpPr>
            <p:grpSpPr>
              <a:xfrm>
                <a:off x="2438400" y="762000"/>
                <a:ext cx="1219200" cy="887957"/>
                <a:chOff x="4850118" y="788842"/>
                <a:chExt cx="2160282" cy="1573358"/>
              </a:xfrm>
            </p:grpSpPr>
            <p:grpSp>
              <p:nvGrpSpPr>
                <p:cNvPr id="176" name="Group 10"/>
                <p:cNvGrpSpPr/>
                <p:nvPr/>
              </p:nvGrpSpPr>
              <p:grpSpPr>
                <a:xfrm rot="10800000">
                  <a:off x="5181600" y="1371600"/>
                  <a:ext cx="1295400" cy="990600"/>
                  <a:chOff x="4850118" y="788842"/>
                  <a:chExt cx="2160282" cy="1497158"/>
                </a:xfrm>
              </p:grpSpPr>
              <p:sp>
                <p:nvSpPr>
                  <p:cNvPr id="185" name="Moon 184"/>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Moon 185"/>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Moon 13"/>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Moon 14"/>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Moon 15"/>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Moon 16"/>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7"/>
                  <p:cNvSpPr/>
                  <p:nvPr/>
                </p:nvSpPr>
                <p:spPr>
                  <a:xfrm rot="16010209">
                    <a:off x="5249130" y="932954"/>
                    <a:ext cx="873143" cy="1401605"/>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9"/>
                <p:cNvGrpSpPr/>
                <p:nvPr/>
              </p:nvGrpSpPr>
              <p:grpSpPr>
                <a:xfrm>
                  <a:off x="4850118" y="788842"/>
                  <a:ext cx="2160282" cy="1497158"/>
                  <a:chOff x="4850118" y="788842"/>
                  <a:chExt cx="2160282" cy="1497158"/>
                </a:xfrm>
              </p:grpSpPr>
              <p:sp>
                <p:nvSpPr>
                  <p:cNvPr id="178" name="Moon 177"/>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Moon 2"/>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Moon 3"/>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Moon 4"/>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Moon 5"/>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Moon 6"/>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8"/>
                  <p:cNvSpPr/>
                  <p:nvPr/>
                </p:nvSpPr>
                <p:spPr>
                  <a:xfrm rot="16010209">
                    <a:off x="5384585" y="635417"/>
                    <a:ext cx="1019075" cy="1828800"/>
                  </a:xfrm>
                  <a:prstGeom prst="ellipse">
                    <a:avLst/>
                  </a:prstGeom>
                  <a:solidFill>
                    <a:srgbClr val="6633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5" name="Group 53"/>
              <p:cNvGrpSpPr/>
              <p:nvPr/>
            </p:nvGrpSpPr>
            <p:grpSpPr>
              <a:xfrm rot="16585339" flipH="1">
                <a:off x="1650223" y="1671600"/>
                <a:ext cx="1647298" cy="652779"/>
                <a:chOff x="4850118" y="788842"/>
                <a:chExt cx="2160282" cy="1573358"/>
              </a:xfrm>
            </p:grpSpPr>
            <p:grpSp>
              <p:nvGrpSpPr>
                <p:cNvPr id="160" name="Group 10"/>
                <p:cNvGrpSpPr/>
                <p:nvPr/>
              </p:nvGrpSpPr>
              <p:grpSpPr>
                <a:xfrm rot="10800000">
                  <a:off x="5181600" y="1371600"/>
                  <a:ext cx="1295400" cy="990600"/>
                  <a:chOff x="4850118" y="788842"/>
                  <a:chExt cx="2160282" cy="1497158"/>
                </a:xfrm>
              </p:grpSpPr>
              <p:sp>
                <p:nvSpPr>
                  <p:cNvPr id="169" name="Moon 168"/>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oon 169"/>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172"/>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Moon 173"/>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rot="16010209">
                    <a:off x="5249130" y="932954"/>
                    <a:ext cx="873143" cy="1401605"/>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9"/>
                <p:cNvGrpSpPr/>
                <p:nvPr/>
              </p:nvGrpSpPr>
              <p:grpSpPr>
                <a:xfrm>
                  <a:off x="4850118" y="788842"/>
                  <a:ext cx="2160282" cy="1497158"/>
                  <a:chOff x="4850118" y="788842"/>
                  <a:chExt cx="2160282" cy="1497158"/>
                </a:xfrm>
              </p:grpSpPr>
              <p:sp>
                <p:nvSpPr>
                  <p:cNvPr id="162" name="Moon 161"/>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Moon 2"/>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Moon 3"/>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4"/>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oon 5"/>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Moon 6"/>
                  <p:cNvSpPr/>
                  <p:nvPr/>
                </p:nvSpPr>
                <p:spPr>
                  <a:xfrm rot="3781707">
                    <a:off x="5496264" y="1119362"/>
                    <a:ext cx="1021817" cy="864081"/>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8"/>
                  <p:cNvSpPr/>
                  <p:nvPr/>
                </p:nvSpPr>
                <p:spPr>
                  <a:xfrm rot="16010209">
                    <a:off x="5075868" y="975110"/>
                    <a:ext cx="1019074" cy="1210423"/>
                  </a:xfrm>
                  <a:prstGeom prst="ellipse">
                    <a:avLst/>
                  </a:prstGeom>
                  <a:solidFill>
                    <a:srgbClr val="6633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6" name="Group 70"/>
              <p:cNvGrpSpPr/>
              <p:nvPr/>
            </p:nvGrpSpPr>
            <p:grpSpPr>
              <a:xfrm>
                <a:off x="2743704" y="2133600"/>
                <a:ext cx="752588" cy="1013716"/>
                <a:chOff x="4851549" y="864958"/>
                <a:chExt cx="2133600" cy="1341103"/>
              </a:xfrm>
            </p:grpSpPr>
            <p:grpSp>
              <p:nvGrpSpPr>
                <p:cNvPr id="150" name="Group 10"/>
                <p:cNvGrpSpPr/>
                <p:nvPr/>
              </p:nvGrpSpPr>
              <p:grpSpPr>
                <a:xfrm rot="10800000">
                  <a:off x="5181600" y="1371599"/>
                  <a:ext cx="1295400" cy="834462"/>
                  <a:chOff x="4850118" y="1024824"/>
                  <a:chExt cx="2160282" cy="1261176"/>
                </a:xfrm>
              </p:grpSpPr>
              <p:sp>
                <p:nvSpPr>
                  <p:cNvPr id="155" name="Moon 154"/>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oon 155"/>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oon 156"/>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16010209">
                    <a:off x="5249130" y="932954"/>
                    <a:ext cx="873143" cy="1401605"/>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9"/>
                <p:cNvGrpSpPr/>
                <p:nvPr/>
              </p:nvGrpSpPr>
              <p:grpSpPr>
                <a:xfrm>
                  <a:off x="4851549" y="864958"/>
                  <a:ext cx="2133600" cy="1055413"/>
                  <a:chOff x="4851549" y="864958"/>
                  <a:chExt cx="2133600" cy="1055413"/>
                </a:xfrm>
              </p:grpSpPr>
              <p:sp>
                <p:nvSpPr>
                  <p:cNvPr id="152" name="Moon 151"/>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oon 4"/>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Moon 6"/>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7" name="Oval 146"/>
              <p:cNvSpPr/>
              <p:nvPr/>
            </p:nvSpPr>
            <p:spPr>
              <a:xfrm>
                <a:off x="2362200" y="1143000"/>
                <a:ext cx="685800" cy="533400"/>
              </a:xfrm>
              <a:prstGeom prst="ellipse">
                <a:avLst/>
              </a:prstGeom>
              <a:solidFill>
                <a:srgbClr val="6633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rot="3876775">
                <a:off x="3261925" y="1144484"/>
                <a:ext cx="533400" cy="304800"/>
              </a:xfrm>
              <a:prstGeom prst="ellipse">
                <a:avLst/>
              </a:prstGeom>
              <a:solidFill>
                <a:srgbClr val="6633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2964305" y="2322226"/>
                <a:ext cx="435964" cy="25233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8" name="Group 135"/>
          <p:cNvGrpSpPr/>
          <p:nvPr/>
        </p:nvGrpSpPr>
        <p:grpSpPr>
          <a:xfrm>
            <a:off x="69399" y="3205574"/>
            <a:ext cx="1772079" cy="3366515"/>
            <a:chOff x="3429000" y="1447800"/>
            <a:chExt cx="2133600" cy="3886200"/>
          </a:xfrm>
        </p:grpSpPr>
        <p:grpSp>
          <p:nvGrpSpPr>
            <p:cNvPr id="209" name="Group 91"/>
            <p:cNvGrpSpPr/>
            <p:nvPr/>
          </p:nvGrpSpPr>
          <p:grpSpPr>
            <a:xfrm>
              <a:off x="3429000" y="1447800"/>
              <a:ext cx="2133600" cy="3886200"/>
              <a:chOff x="304800" y="381000"/>
              <a:chExt cx="3353956" cy="5712919"/>
            </a:xfrm>
          </p:grpSpPr>
          <p:sp>
            <p:nvSpPr>
              <p:cNvPr id="221" name="Oval 146"/>
              <p:cNvSpPr/>
              <p:nvPr/>
            </p:nvSpPr>
            <p:spPr>
              <a:xfrm rot="19915039">
                <a:off x="304800" y="3857303"/>
                <a:ext cx="881678" cy="37462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p:cNvSpPr/>
              <p:nvPr/>
            </p:nvSpPr>
            <p:spPr>
              <a:xfrm rot="1840385" flipH="1">
                <a:off x="2777078" y="3754647"/>
                <a:ext cx="881678" cy="37462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rapezoid 222"/>
              <p:cNvSpPr/>
              <p:nvPr/>
            </p:nvSpPr>
            <p:spPr>
              <a:xfrm rot="20382913">
                <a:off x="2436892" y="2200419"/>
                <a:ext cx="789718" cy="1781702"/>
              </a:xfrm>
              <a:prstGeom prst="trapezoid">
                <a:avLst/>
              </a:prstGeom>
              <a:solidFill>
                <a:srgbClr val="E3C48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rapezoid 223"/>
              <p:cNvSpPr/>
              <p:nvPr/>
            </p:nvSpPr>
            <p:spPr>
              <a:xfrm rot="1217087" flipH="1">
                <a:off x="738270" y="2209878"/>
                <a:ext cx="859652" cy="1846282"/>
              </a:xfrm>
              <a:prstGeom prst="trapezoid">
                <a:avLst/>
              </a:prstGeom>
              <a:solidFill>
                <a:srgbClr val="E3C48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rot="20950279">
                <a:off x="1111092" y="5538844"/>
                <a:ext cx="881678" cy="555075"/>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rot="773355">
                <a:off x="1955802" y="5476107"/>
                <a:ext cx="881678" cy="555075"/>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226"/>
              <p:cNvSpPr/>
              <p:nvPr/>
            </p:nvSpPr>
            <p:spPr>
              <a:xfrm>
                <a:off x="1071473" y="2126216"/>
                <a:ext cx="1910495" cy="3563348"/>
              </a:xfrm>
              <a:prstGeom prst="trapezoid">
                <a:avLst/>
              </a:prstGeom>
              <a:solidFill>
                <a:srgbClr val="E3C48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227"/>
              <p:cNvSpPr/>
              <p:nvPr/>
            </p:nvSpPr>
            <p:spPr>
              <a:xfrm>
                <a:off x="1230682" y="3782316"/>
                <a:ext cx="1592078" cy="368024"/>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Isosceles Triangle 228"/>
              <p:cNvSpPr/>
              <p:nvPr/>
            </p:nvSpPr>
            <p:spPr>
              <a:xfrm rot="10800000">
                <a:off x="1676400" y="2336764"/>
                <a:ext cx="609600" cy="9906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hord 229"/>
              <p:cNvSpPr/>
              <p:nvPr/>
            </p:nvSpPr>
            <p:spPr>
              <a:xfrm rot="7621963">
                <a:off x="1191576" y="216116"/>
                <a:ext cx="1533495" cy="1863264"/>
              </a:xfrm>
              <a:prstGeom prst="chord">
                <a:avLst>
                  <a:gd name="adj1" fmla="val 2700000"/>
                  <a:gd name="adj2" fmla="val 14305134"/>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Pentagon 230"/>
              <p:cNvSpPr/>
              <p:nvPr/>
            </p:nvSpPr>
            <p:spPr>
              <a:xfrm rot="5400000">
                <a:off x="1078667" y="1186894"/>
                <a:ext cx="1891259" cy="1447800"/>
              </a:xfrm>
              <a:prstGeom prst="homePlate">
                <a:avLst>
                  <a:gd name="adj" fmla="val 31639"/>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loud 231"/>
              <p:cNvSpPr/>
              <p:nvPr/>
            </p:nvSpPr>
            <p:spPr>
              <a:xfrm rot="671737">
                <a:off x="718790" y="671006"/>
                <a:ext cx="682243" cy="2439222"/>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loud 232"/>
              <p:cNvSpPr/>
              <p:nvPr/>
            </p:nvSpPr>
            <p:spPr>
              <a:xfrm rot="20928263" flipH="1">
                <a:off x="2595389" y="925857"/>
                <a:ext cx="582786" cy="2068709"/>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Moon 233"/>
              <p:cNvSpPr/>
              <p:nvPr/>
            </p:nvSpPr>
            <p:spPr>
              <a:xfrm rot="5400000">
                <a:off x="1676400" y="-177836"/>
                <a:ext cx="533400" cy="2057400"/>
              </a:xfrm>
              <a:prstGeom prst="moon">
                <a:avLst>
                  <a:gd name="adj" fmla="val 87500"/>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p:cNvSpPr/>
              <p:nvPr/>
            </p:nvSpPr>
            <p:spPr>
              <a:xfrm>
                <a:off x="914400" y="965164"/>
                <a:ext cx="2054476" cy="259305"/>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172"/>
            <p:cNvGrpSpPr/>
            <p:nvPr/>
          </p:nvGrpSpPr>
          <p:grpSpPr>
            <a:xfrm>
              <a:off x="3981139" y="4706911"/>
              <a:ext cx="1130508" cy="344774"/>
              <a:chOff x="4343400" y="228600"/>
              <a:chExt cx="2819400" cy="838200"/>
            </a:xfrm>
          </p:grpSpPr>
          <p:sp>
            <p:nvSpPr>
              <p:cNvPr id="211" name="Up-Down Arrow 210"/>
              <p:cNvSpPr/>
              <p:nvPr/>
            </p:nvSpPr>
            <p:spPr>
              <a:xfrm>
                <a:off x="4343400" y="228600"/>
                <a:ext cx="609600" cy="838200"/>
              </a:xfrm>
              <a:prstGeom prst="upDownArrow">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Up-Down Arrow 211"/>
              <p:cNvSpPr/>
              <p:nvPr/>
            </p:nvSpPr>
            <p:spPr>
              <a:xfrm>
                <a:off x="4953000" y="228600"/>
                <a:ext cx="609600" cy="838200"/>
              </a:xfrm>
              <a:prstGeom prst="upDownArrow">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Up-Down Arrow 212"/>
              <p:cNvSpPr/>
              <p:nvPr/>
            </p:nvSpPr>
            <p:spPr>
              <a:xfrm>
                <a:off x="5486400" y="228600"/>
                <a:ext cx="609600" cy="838200"/>
              </a:xfrm>
              <a:prstGeom prst="upDownArrow">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Up-Down Arrow 213"/>
              <p:cNvSpPr/>
              <p:nvPr/>
            </p:nvSpPr>
            <p:spPr>
              <a:xfrm>
                <a:off x="6019800" y="228600"/>
                <a:ext cx="609600" cy="838200"/>
              </a:xfrm>
              <a:prstGeom prst="upDownArrow">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Up-Down Arrow 214"/>
              <p:cNvSpPr/>
              <p:nvPr/>
            </p:nvSpPr>
            <p:spPr>
              <a:xfrm>
                <a:off x="6553200" y="228600"/>
                <a:ext cx="609600" cy="838200"/>
              </a:xfrm>
              <a:prstGeom prst="upDownArrow">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Diamond 215"/>
              <p:cNvSpPr/>
              <p:nvPr/>
            </p:nvSpPr>
            <p:spPr>
              <a:xfrm>
                <a:off x="4495800" y="457200"/>
                <a:ext cx="304800" cy="3810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Diamond 216"/>
              <p:cNvSpPr/>
              <p:nvPr/>
            </p:nvSpPr>
            <p:spPr>
              <a:xfrm>
                <a:off x="5105400" y="457200"/>
                <a:ext cx="304800" cy="3810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Diamond 217"/>
              <p:cNvSpPr/>
              <p:nvPr/>
            </p:nvSpPr>
            <p:spPr>
              <a:xfrm>
                <a:off x="5638800" y="457200"/>
                <a:ext cx="304800" cy="3810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Diamond 218"/>
              <p:cNvSpPr/>
              <p:nvPr/>
            </p:nvSpPr>
            <p:spPr>
              <a:xfrm>
                <a:off x="6172200" y="457200"/>
                <a:ext cx="304800" cy="3810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Diamond 219"/>
              <p:cNvSpPr/>
              <p:nvPr/>
            </p:nvSpPr>
            <p:spPr>
              <a:xfrm>
                <a:off x="6713095" y="460948"/>
                <a:ext cx="304800" cy="3810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7" name="Group 236">
            <a:extLst>
              <a:ext uri="{FF2B5EF4-FFF2-40B4-BE49-F238E27FC236}">
                <a16:creationId xmlns:a16="http://schemas.microsoft.com/office/drawing/2014/main" id="{2A429BAC-EF91-41E8-8B2B-97505117AF6F}"/>
              </a:ext>
            </a:extLst>
          </p:cNvPr>
          <p:cNvGrpSpPr/>
          <p:nvPr/>
        </p:nvGrpSpPr>
        <p:grpSpPr>
          <a:xfrm>
            <a:off x="5860103" y="3987530"/>
            <a:ext cx="1336895" cy="2604583"/>
            <a:chOff x="1507404" y="763660"/>
            <a:chExt cx="2584269" cy="4507740"/>
          </a:xfrm>
        </p:grpSpPr>
        <p:grpSp>
          <p:nvGrpSpPr>
            <p:cNvPr id="238" name="Group 237">
              <a:extLst>
                <a:ext uri="{FF2B5EF4-FFF2-40B4-BE49-F238E27FC236}">
                  <a16:creationId xmlns:a16="http://schemas.microsoft.com/office/drawing/2014/main" id="{72763069-29F2-4665-9592-4836DF06C98D}"/>
                </a:ext>
              </a:extLst>
            </p:cNvPr>
            <p:cNvGrpSpPr/>
            <p:nvPr/>
          </p:nvGrpSpPr>
          <p:grpSpPr>
            <a:xfrm>
              <a:off x="1507404" y="763660"/>
              <a:ext cx="2584269" cy="4507740"/>
              <a:chOff x="3340559" y="790564"/>
              <a:chExt cx="2584269" cy="4507740"/>
            </a:xfrm>
          </p:grpSpPr>
          <p:sp>
            <p:nvSpPr>
              <p:cNvPr id="281" name="Rounded Rectangle 386">
                <a:extLst>
                  <a:ext uri="{FF2B5EF4-FFF2-40B4-BE49-F238E27FC236}">
                    <a16:creationId xmlns:a16="http://schemas.microsoft.com/office/drawing/2014/main" id="{B24573CF-4088-49A2-AADB-4A811583D219}"/>
                  </a:ext>
                </a:extLst>
              </p:cNvPr>
              <p:cNvSpPr/>
              <p:nvPr/>
            </p:nvSpPr>
            <p:spPr>
              <a:xfrm rot="4794991">
                <a:off x="4315048" y="2247300"/>
                <a:ext cx="2315118" cy="648309"/>
              </a:xfrm>
              <a:custGeom>
                <a:avLst/>
                <a:gdLst>
                  <a:gd name="connsiteX0" fmla="*/ 0 w 1748260"/>
                  <a:gd name="connsiteY0" fmla="*/ 50035 h 300204"/>
                  <a:gd name="connsiteX1" fmla="*/ 50035 w 1748260"/>
                  <a:gd name="connsiteY1" fmla="*/ 0 h 300204"/>
                  <a:gd name="connsiteX2" fmla="*/ 1698225 w 1748260"/>
                  <a:gd name="connsiteY2" fmla="*/ 0 h 300204"/>
                  <a:gd name="connsiteX3" fmla="*/ 1748260 w 1748260"/>
                  <a:gd name="connsiteY3" fmla="*/ 50035 h 300204"/>
                  <a:gd name="connsiteX4" fmla="*/ 1748260 w 1748260"/>
                  <a:gd name="connsiteY4" fmla="*/ 250169 h 300204"/>
                  <a:gd name="connsiteX5" fmla="*/ 1698225 w 1748260"/>
                  <a:gd name="connsiteY5" fmla="*/ 300204 h 300204"/>
                  <a:gd name="connsiteX6" fmla="*/ 50035 w 1748260"/>
                  <a:gd name="connsiteY6" fmla="*/ 300204 h 300204"/>
                  <a:gd name="connsiteX7" fmla="*/ 0 w 1748260"/>
                  <a:gd name="connsiteY7" fmla="*/ 250169 h 300204"/>
                  <a:gd name="connsiteX8" fmla="*/ 0 w 1748260"/>
                  <a:gd name="connsiteY8" fmla="*/ 50035 h 300204"/>
                  <a:gd name="connsiteX0" fmla="*/ 0 w 1748260"/>
                  <a:gd name="connsiteY0" fmla="*/ 50035 h 407396"/>
                  <a:gd name="connsiteX1" fmla="*/ 50035 w 1748260"/>
                  <a:gd name="connsiteY1" fmla="*/ 0 h 407396"/>
                  <a:gd name="connsiteX2" fmla="*/ 1698225 w 1748260"/>
                  <a:gd name="connsiteY2" fmla="*/ 0 h 407396"/>
                  <a:gd name="connsiteX3" fmla="*/ 1748260 w 1748260"/>
                  <a:gd name="connsiteY3" fmla="*/ 50035 h 407396"/>
                  <a:gd name="connsiteX4" fmla="*/ 1748260 w 1748260"/>
                  <a:gd name="connsiteY4" fmla="*/ 250169 h 407396"/>
                  <a:gd name="connsiteX5" fmla="*/ 1698225 w 1748260"/>
                  <a:gd name="connsiteY5" fmla="*/ 300204 h 407396"/>
                  <a:gd name="connsiteX6" fmla="*/ 50035 w 1748260"/>
                  <a:gd name="connsiteY6" fmla="*/ 300204 h 407396"/>
                  <a:gd name="connsiteX7" fmla="*/ 0 w 1748260"/>
                  <a:gd name="connsiteY7" fmla="*/ 250169 h 407396"/>
                  <a:gd name="connsiteX8" fmla="*/ 0 w 1748260"/>
                  <a:gd name="connsiteY8" fmla="*/ 50035 h 407396"/>
                  <a:gd name="connsiteX0" fmla="*/ 0 w 1748260"/>
                  <a:gd name="connsiteY0" fmla="*/ 133393 h 490754"/>
                  <a:gd name="connsiteX1" fmla="*/ 50035 w 1748260"/>
                  <a:gd name="connsiteY1" fmla="*/ 83358 h 490754"/>
                  <a:gd name="connsiteX2" fmla="*/ 1698225 w 1748260"/>
                  <a:gd name="connsiteY2" fmla="*/ 83358 h 490754"/>
                  <a:gd name="connsiteX3" fmla="*/ 1748260 w 1748260"/>
                  <a:gd name="connsiteY3" fmla="*/ 133393 h 490754"/>
                  <a:gd name="connsiteX4" fmla="*/ 1748260 w 1748260"/>
                  <a:gd name="connsiteY4" fmla="*/ 333527 h 490754"/>
                  <a:gd name="connsiteX5" fmla="*/ 1698225 w 1748260"/>
                  <a:gd name="connsiteY5" fmla="*/ 383562 h 490754"/>
                  <a:gd name="connsiteX6" fmla="*/ 50035 w 1748260"/>
                  <a:gd name="connsiteY6" fmla="*/ 383562 h 490754"/>
                  <a:gd name="connsiteX7" fmla="*/ 0 w 1748260"/>
                  <a:gd name="connsiteY7" fmla="*/ 333527 h 490754"/>
                  <a:gd name="connsiteX8" fmla="*/ 0 w 1748260"/>
                  <a:gd name="connsiteY8" fmla="*/ 133393 h 49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260" h="490754">
                    <a:moveTo>
                      <a:pt x="0" y="133393"/>
                    </a:moveTo>
                    <a:cubicBezTo>
                      <a:pt x="0" y="105759"/>
                      <a:pt x="22401" y="83358"/>
                      <a:pt x="50035" y="83358"/>
                    </a:cubicBezTo>
                    <a:cubicBezTo>
                      <a:pt x="599432" y="83358"/>
                      <a:pt x="1182181" y="-104199"/>
                      <a:pt x="1698225" y="83358"/>
                    </a:cubicBezTo>
                    <a:cubicBezTo>
                      <a:pt x="1725859" y="83358"/>
                      <a:pt x="1748260" y="105759"/>
                      <a:pt x="1748260" y="133393"/>
                    </a:cubicBezTo>
                    <a:lnTo>
                      <a:pt x="1748260" y="333527"/>
                    </a:lnTo>
                    <a:cubicBezTo>
                      <a:pt x="1748260" y="361161"/>
                      <a:pt x="1725859" y="383562"/>
                      <a:pt x="1698225" y="383562"/>
                    </a:cubicBezTo>
                    <a:cubicBezTo>
                      <a:pt x="1054342" y="624745"/>
                      <a:pt x="599432" y="383562"/>
                      <a:pt x="50035" y="383562"/>
                    </a:cubicBezTo>
                    <a:cubicBezTo>
                      <a:pt x="22401" y="383562"/>
                      <a:pt x="0" y="361161"/>
                      <a:pt x="0" y="333527"/>
                    </a:cubicBezTo>
                    <a:lnTo>
                      <a:pt x="0" y="133393"/>
                    </a:lnTo>
                    <a:close/>
                  </a:path>
                </a:pathLst>
              </a:cu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ounded Rectangle 386">
                <a:extLst>
                  <a:ext uri="{FF2B5EF4-FFF2-40B4-BE49-F238E27FC236}">
                    <a16:creationId xmlns:a16="http://schemas.microsoft.com/office/drawing/2014/main" id="{BFF94E38-4A61-4C76-9324-884BE0F7E1CE}"/>
                  </a:ext>
                </a:extLst>
              </p:cNvPr>
              <p:cNvSpPr/>
              <p:nvPr/>
            </p:nvSpPr>
            <p:spPr>
              <a:xfrm rot="6313599">
                <a:off x="2486304" y="2157812"/>
                <a:ext cx="2391184" cy="682674"/>
              </a:xfrm>
              <a:custGeom>
                <a:avLst/>
                <a:gdLst>
                  <a:gd name="connsiteX0" fmla="*/ 0 w 1748260"/>
                  <a:gd name="connsiteY0" fmla="*/ 50035 h 300204"/>
                  <a:gd name="connsiteX1" fmla="*/ 50035 w 1748260"/>
                  <a:gd name="connsiteY1" fmla="*/ 0 h 300204"/>
                  <a:gd name="connsiteX2" fmla="*/ 1698225 w 1748260"/>
                  <a:gd name="connsiteY2" fmla="*/ 0 h 300204"/>
                  <a:gd name="connsiteX3" fmla="*/ 1748260 w 1748260"/>
                  <a:gd name="connsiteY3" fmla="*/ 50035 h 300204"/>
                  <a:gd name="connsiteX4" fmla="*/ 1748260 w 1748260"/>
                  <a:gd name="connsiteY4" fmla="*/ 250169 h 300204"/>
                  <a:gd name="connsiteX5" fmla="*/ 1698225 w 1748260"/>
                  <a:gd name="connsiteY5" fmla="*/ 300204 h 300204"/>
                  <a:gd name="connsiteX6" fmla="*/ 50035 w 1748260"/>
                  <a:gd name="connsiteY6" fmla="*/ 300204 h 300204"/>
                  <a:gd name="connsiteX7" fmla="*/ 0 w 1748260"/>
                  <a:gd name="connsiteY7" fmla="*/ 250169 h 300204"/>
                  <a:gd name="connsiteX8" fmla="*/ 0 w 1748260"/>
                  <a:gd name="connsiteY8" fmla="*/ 50035 h 300204"/>
                  <a:gd name="connsiteX0" fmla="*/ 0 w 1748260"/>
                  <a:gd name="connsiteY0" fmla="*/ 50035 h 407396"/>
                  <a:gd name="connsiteX1" fmla="*/ 50035 w 1748260"/>
                  <a:gd name="connsiteY1" fmla="*/ 0 h 407396"/>
                  <a:gd name="connsiteX2" fmla="*/ 1698225 w 1748260"/>
                  <a:gd name="connsiteY2" fmla="*/ 0 h 407396"/>
                  <a:gd name="connsiteX3" fmla="*/ 1748260 w 1748260"/>
                  <a:gd name="connsiteY3" fmla="*/ 50035 h 407396"/>
                  <a:gd name="connsiteX4" fmla="*/ 1748260 w 1748260"/>
                  <a:gd name="connsiteY4" fmla="*/ 250169 h 407396"/>
                  <a:gd name="connsiteX5" fmla="*/ 1698225 w 1748260"/>
                  <a:gd name="connsiteY5" fmla="*/ 300204 h 407396"/>
                  <a:gd name="connsiteX6" fmla="*/ 50035 w 1748260"/>
                  <a:gd name="connsiteY6" fmla="*/ 300204 h 407396"/>
                  <a:gd name="connsiteX7" fmla="*/ 0 w 1748260"/>
                  <a:gd name="connsiteY7" fmla="*/ 250169 h 407396"/>
                  <a:gd name="connsiteX8" fmla="*/ 0 w 1748260"/>
                  <a:gd name="connsiteY8" fmla="*/ 50035 h 407396"/>
                  <a:gd name="connsiteX0" fmla="*/ 0 w 1748260"/>
                  <a:gd name="connsiteY0" fmla="*/ 133393 h 490754"/>
                  <a:gd name="connsiteX1" fmla="*/ 50035 w 1748260"/>
                  <a:gd name="connsiteY1" fmla="*/ 83358 h 490754"/>
                  <a:gd name="connsiteX2" fmla="*/ 1698225 w 1748260"/>
                  <a:gd name="connsiteY2" fmla="*/ 83358 h 490754"/>
                  <a:gd name="connsiteX3" fmla="*/ 1748260 w 1748260"/>
                  <a:gd name="connsiteY3" fmla="*/ 133393 h 490754"/>
                  <a:gd name="connsiteX4" fmla="*/ 1748260 w 1748260"/>
                  <a:gd name="connsiteY4" fmla="*/ 333527 h 490754"/>
                  <a:gd name="connsiteX5" fmla="*/ 1698225 w 1748260"/>
                  <a:gd name="connsiteY5" fmla="*/ 383562 h 490754"/>
                  <a:gd name="connsiteX6" fmla="*/ 50035 w 1748260"/>
                  <a:gd name="connsiteY6" fmla="*/ 383562 h 490754"/>
                  <a:gd name="connsiteX7" fmla="*/ 0 w 1748260"/>
                  <a:gd name="connsiteY7" fmla="*/ 333527 h 490754"/>
                  <a:gd name="connsiteX8" fmla="*/ 0 w 1748260"/>
                  <a:gd name="connsiteY8" fmla="*/ 133393 h 49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260" h="490754">
                    <a:moveTo>
                      <a:pt x="0" y="133393"/>
                    </a:moveTo>
                    <a:cubicBezTo>
                      <a:pt x="0" y="105759"/>
                      <a:pt x="22401" y="83358"/>
                      <a:pt x="50035" y="83358"/>
                    </a:cubicBezTo>
                    <a:cubicBezTo>
                      <a:pt x="599432" y="83358"/>
                      <a:pt x="1182181" y="-104199"/>
                      <a:pt x="1698225" y="83358"/>
                    </a:cubicBezTo>
                    <a:cubicBezTo>
                      <a:pt x="1725859" y="83358"/>
                      <a:pt x="1748260" y="105759"/>
                      <a:pt x="1748260" y="133393"/>
                    </a:cubicBezTo>
                    <a:lnTo>
                      <a:pt x="1748260" y="333527"/>
                    </a:lnTo>
                    <a:cubicBezTo>
                      <a:pt x="1748260" y="361161"/>
                      <a:pt x="1725859" y="383562"/>
                      <a:pt x="1698225" y="383562"/>
                    </a:cubicBezTo>
                    <a:cubicBezTo>
                      <a:pt x="1054342" y="624745"/>
                      <a:pt x="599432" y="383562"/>
                      <a:pt x="50035" y="383562"/>
                    </a:cubicBezTo>
                    <a:cubicBezTo>
                      <a:pt x="22401" y="383562"/>
                      <a:pt x="0" y="361161"/>
                      <a:pt x="0" y="333527"/>
                    </a:cubicBezTo>
                    <a:lnTo>
                      <a:pt x="0" y="133393"/>
                    </a:lnTo>
                    <a:close/>
                  </a:path>
                </a:pathLst>
              </a:cu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2F02835F-D28A-4521-8564-7B115D152BF2}"/>
                  </a:ext>
                </a:extLst>
              </p:cNvPr>
              <p:cNvSpPr/>
              <p:nvPr/>
            </p:nvSpPr>
            <p:spPr>
              <a:xfrm rot="2348521">
                <a:off x="4471608" y="4981449"/>
                <a:ext cx="744528" cy="305781"/>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9AB24594-D9E9-4B54-AB07-8165AD3BA365}"/>
                  </a:ext>
                </a:extLst>
              </p:cNvPr>
              <p:cNvSpPr/>
              <p:nvPr/>
            </p:nvSpPr>
            <p:spPr>
              <a:xfrm rot="20950279">
                <a:off x="3901113" y="5054137"/>
                <a:ext cx="661038" cy="244167"/>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64F8DBE6-E6B9-4896-8E8A-9E8F0EA2764F}"/>
                  </a:ext>
                </a:extLst>
              </p:cNvPr>
              <p:cNvSpPr/>
              <p:nvPr/>
            </p:nvSpPr>
            <p:spPr>
              <a:xfrm rot="18011987">
                <a:off x="3200036" y="3825178"/>
                <a:ext cx="744528" cy="34896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2425933A-3B7F-467D-B7E0-90568B905242}"/>
                  </a:ext>
                </a:extLst>
              </p:cNvPr>
              <p:cNvSpPr/>
              <p:nvPr/>
            </p:nvSpPr>
            <p:spPr>
              <a:xfrm rot="2297214" flipH="1">
                <a:off x="5180300" y="3804423"/>
                <a:ext cx="744528" cy="34896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Trapezoid 286">
                <a:extLst>
                  <a:ext uri="{FF2B5EF4-FFF2-40B4-BE49-F238E27FC236}">
                    <a16:creationId xmlns:a16="http://schemas.microsoft.com/office/drawing/2014/main" id="{BE4FE2FD-D17F-4695-B4C3-9CFF51559ECD}"/>
                  </a:ext>
                </a:extLst>
              </p:cNvPr>
              <p:cNvSpPr/>
              <p:nvPr/>
            </p:nvSpPr>
            <p:spPr>
              <a:xfrm rot="1217087" flipH="1">
                <a:off x="3555001" y="2391000"/>
                <a:ext cx="725928" cy="1719824"/>
              </a:xfrm>
              <a:prstGeom prst="trapezoid">
                <a:avLst>
                  <a:gd name="adj" fmla="val 45477"/>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rapezoid 287">
                <a:extLst>
                  <a:ext uri="{FF2B5EF4-FFF2-40B4-BE49-F238E27FC236}">
                    <a16:creationId xmlns:a16="http://schemas.microsoft.com/office/drawing/2014/main" id="{90AF3DA2-2124-4E3C-9921-227504478E55}"/>
                  </a:ext>
                </a:extLst>
              </p:cNvPr>
              <p:cNvSpPr/>
              <p:nvPr/>
            </p:nvSpPr>
            <p:spPr>
              <a:xfrm rot="20382913">
                <a:off x="4977431" y="2390165"/>
                <a:ext cx="666873" cy="1659668"/>
              </a:xfrm>
              <a:prstGeom prst="trapezoid">
                <a:avLst>
                  <a:gd name="adj" fmla="val 40611"/>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rapezoid 288">
                <a:extLst>
                  <a:ext uri="{FF2B5EF4-FFF2-40B4-BE49-F238E27FC236}">
                    <a16:creationId xmlns:a16="http://schemas.microsoft.com/office/drawing/2014/main" id="{2420B341-3A6C-45DB-820B-2BB44F14B3F3}"/>
                  </a:ext>
                </a:extLst>
              </p:cNvPr>
              <p:cNvSpPr/>
              <p:nvPr/>
            </p:nvSpPr>
            <p:spPr>
              <a:xfrm rot="10800000">
                <a:off x="3836371" y="2313068"/>
                <a:ext cx="1613307" cy="1044878"/>
              </a:xfrm>
              <a:prstGeom prst="trapezoi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Cloud 289">
                <a:extLst>
                  <a:ext uri="{FF2B5EF4-FFF2-40B4-BE49-F238E27FC236}">
                    <a16:creationId xmlns:a16="http://schemas.microsoft.com/office/drawing/2014/main" id="{E8FFCA74-51AB-4DD9-AFEF-7B3FD6FDBF72}"/>
                  </a:ext>
                </a:extLst>
              </p:cNvPr>
              <p:cNvSpPr/>
              <p:nvPr/>
            </p:nvSpPr>
            <p:spPr>
              <a:xfrm rot="671737">
                <a:off x="3692468" y="1326865"/>
                <a:ext cx="576116" cy="2013069"/>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Cloud 290">
                <a:extLst>
                  <a:ext uri="{FF2B5EF4-FFF2-40B4-BE49-F238E27FC236}">
                    <a16:creationId xmlns:a16="http://schemas.microsoft.com/office/drawing/2014/main" id="{E005BD03-1118-4813-9C90-ABCDD275A568}"/>
                  </a:ext>
                </a:extLst>
              </p:cNvPr>
              <p:cNvSpPr/>
              <p:nvPr/>
            </p:nvSpPr>
            <p:spPr>
              <a:xfrm rot="20928263" flipH="1">
                <a:off x="4784392" y="1194207"/>
                <a:ext cx="802651" cy="215238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gular Pentagon 1">
                <a:extLst>
                  <a:ext uri="{FF2B5EF4-FFF2-40B4-BE49-F238E27FC236}">
                    <a16:creationId xmlns:a16="http://schemas.microsoft.com/office/drawing/2014/main" id="{34DEB58C-DBE9-4FE4-97B7-A074AD7ACFD7}"/>
                  </a:ext>
                </a:extLst>
              </p:cNvPr>
              <p:cNvSpPr/>
              <p:nvPr/>
            </p:nvSpPr>
            <p:spPr>
              <a:xfrm rot="10800000">
                <a:off x="4035765" y="1470699"/>
                <a:ext cx="1142998" cy="1201136"/>
              </a:xfrm>
              <a:custGeom>
                <a:avLst/>
                <a:gdLst>
                  <a:gd name="connsiteX0" fmla="*/ 1 w 1143000"/>
                  <a:gd name="connsiteY0" fmla="*/ 507303 h 1328139"/>
                  <a:gd name="connsiteX1" fmla="*/ 571500 w 1143000"/>
                  <a:gd name="connsiteY1" fmla="*/ 0 h 1328139"/>
                  <a:gd name="connsiteX2" fmla="*/ 1142999 w 1143000"/>
                  <a:gd name="connsiteY2" fmla="*/ 507303 h 1328139"/>
                  <a:gd name="connsiteX3" fmla="*/ 924706 w 1143000"/>
                  <a:gd name="connsiteY3" fmla="*/ 1328136 h 1328139"/>
                  <a:gd name="connsiteX4" fmla="*/ 218294 w 1143000"/>
                  <a:gd name="connsiteY4" fmla="*/ 1328136 h 1328139"/>
                  <a:gd name="connsiteX5" fmla="*/ 1 w 1143000"/>
                  <a:gd name="connsiteY5" fmla="*/ 507303 h 1328139"/>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 name="connsiteX0" fmla="*/ 0 w 1142998"/>
                  <a:gd name="connsiteY0" fmla="*/ 380303 h 1201136"/>
                  <a:gd name="connsiteX1" fmla="*/ 584199 w 1142998"/>
                  <a:gd name="connsiteY1" fmla="*/ 0 h 1201136"/>
                  <a:gd name="connsiteX2" fmla="*/ 1142998 w 1142998"/>
                  <a:gd name="connsiteY2" fmla="*/ 380303 h 1201136"/>
                  <a:gd name="connsiteX3" fmla="*/ 924705 w 1142998"/>
                  <a:gd name="connsiteY3" fmla="*/ 1201136 h 1201136"/>
                  <a:gd name="connsiteX4" fmla="*/ 218293 w 1142998"/>
                  <a:gd name="connsiteY4" fmla="*/ 1201136 h 1201136"/>
                  <a:gd name="connsiteX5" fmla="*/ 0 w 1142998"/>
                  <a:gd name="connsiteY5" fmla="*/ 380303 h 120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98" h="1201136">
                    <a:moveTo>
                      <a:pt x="0" y="380303"/>
                    </a:moveTo>
                    <a:cubicBezTo>
                      <a:pt x="165100" y="58802"/>
                      <a:pt x="393699" y="169101"/>
                      <a:pt x="584199" y="0"/>
                    </a:cubicBezTo>
                    <a:cubicBezTo>
                      <a:pt x="774699" y="169101"/>
                      <a:pt x="1041398" y="96902"/>
                      <a:pt x="1142998" y="380303"/>
                    </a:cubicBezTo>
                    <a:lnTo>
                      <a:pt x="924705" y="1201136"/>
                    </a:lnTo>
                    <a:lnTo>
                      <a:pt x="218293" y="1201136"/>
                    </a:lnTo>
                    <a:lnTo>
                      <a:pt x="0" y="380303"/>
                    </a:lnTo>
                    <a:close/>
                  </a:path>
                </a:pathLst>
              </a:cu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3" name="Group 292">
                <a:extLst>
                  <a:ext uri="{FF2B5EF4-FFF2-40B4-BE49-F238E27FC236}">
                    <a16:creationId xmlns:a16="http://schemas.microsoft.com/office/drawing/2014/main" id="{471C96ED-5846-4AEC-AD98-01BC76899B7B}"/>
                  </a:ext>
                </a:extLst>
              </p:cNvPr>
              <p:cNvGrpSpPr/>
              <p:nvPr/>
            </p:nvGrpSpPr>
            <p:grpSpPr>
              <a:xfrm>
                <a:off x="3747525" y="790564"/>
                <a:ext cx="1702155" cy="711354"/>
                <a:chOff x="851285" y="1743411"/>
                <a:chExt cx="1352835" cy="711354"/>
              </a:xfrm>
              <a:solidFill>
                <a:schemeClr val="accent5">
                  <a:lumMod val="40000"/>
                  <a:lumOff val="60000"/>
                </a:schemeClr>
              </a:solidFill>
            </p:grpSpPr>
            <p:sp>
              <p:nvSpPr>
                <p:cNvPr id="332" name="Moon 331">
                  <a:extLst>
                    <a:ext uri="{FF2B5EF4-FFF2-40B4-BE49-F238E27FC236}">
                      <a16:creationId xmlns:a16="http://schemas.microsoft.com/office/drawing/2014/main" id="{92CFC532-2DB6-4BA4-9C64-913C14160BE4}"/>
                    </a:ext>
                  </a:extLst>
                </p:cNvPr>
                <p:cNvSpPr/>
                <p:nvPr/>
              </p:nvSpPr>
              <p:spPr>
                <a:xfrm rot="5245308">
                  <a:off x="1177326" y="1417370"/>
                  <a:ext cx="694609" cy="1346692"/>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Moon 332">
                  <a:extLst>
                    <a:ext uri="{FF2B5EF4-FFF2-40B4-BE49-F238E27FC236}">
                      <a16:creationId xmlns:a16="http://schemas.microsoft.com/office/drawing/2014/main" id="{47E54CB4-F7AF-44BB-BB44-599B1BA25F10}"/>
                    </a:ext>
                  </a:extLst>
                </p:cNvPr>
                <p:cNvSpPr/>
                <p:nvPr/>
              </p:nvSpPr>
              <p:spPr>
                <a:xfrm rot="5400000">
                  <a:off x="1308309" y="1558955"/>
                  <a:ext cx="489663" cy="1301958"/>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4" name="Rounded Rectangle 23">
                <a:extLst>
                  <a:ext uri="{FF2B5EF4-FFF2-40B4-BE49-F238E27FC236}">
                    <a16:creationId xmlns:a16="http://schemas.microsoft.com/office/drawing/2014/main" id="{59343677-2B97-4E30-BE7E-50FD74EDB927}"/>
                  </a:ext>
                </a:extLst>
              </p:cNvPr>
              <p:cNvSpPr/>
              <p:nvPr/>
            </p:nvSpPr>
            <p:spPr>
              <a:xfrm>
                <a:off x="3768896" y="1321622"/>
                <a:ext cx="1748260" cy="300204"/>
              </a:xfrm>
              <a:prstGeom prst="round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rapezoid 294">
                <a:extLst>
                  <a:ext uri="{FF2B5EF4-FFF2-40B4-BE49-F238E27FC236}">
                    <a16:creationId xmlns:a16="http://schemas.microsoft.com/office/drawing/2014/main" id="{82F03791-31B9-4A5B-A182-FCF801EBBAA3}"/>
                  </a:ext>
                </a:extLst>
              </p:cNvPr>
              <p:cNvSpPr/>
              <p:nvPr/>
            </p:nvSpPr>
            <p:spPr>
              <a:xfrm rot="10800000" flipH="1">
                <a:off x="4089076" y="3357947"/>
                <a:ext cx="1039293" cy="1719824"/>
              </a:xfrm>
              <a:prstGeom prst="trapezoid">
                <a:avLst>
                  <a:gd name="adj" fmla="val 34990"/>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Trapezoid 295">
                <a:extLst>
                  <a:ext uri="{FF2B5EF4-FFF2-40B4-BE49-F238E27FC236}">
                    <a16:creationId xmlns:a16="http://schemas.microsoft.com/office/drawing/2014/main" id="{DA92E64F-54EB-49CB-98AB-31DD56D07475}"/>
                  </a:ext>
                </a:extLst>
              </p:cNvPr>
              <p:cNvSpPr/>
              <p:nvPr/>
            </p:nvSpPr>
            <p:spPr>
              <a:xfrm flipH="1">
                <a:off x="4750584" y="3357947"/>
                <a:ext cx="725928" cy="1719824"/>
              </a:xfrm>
              <a:prstGeom prst="trapezoid">
                <a:avLst>
                  <a:gd name="adj" fmla="val 45477"/>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Trapezoid 296">
                <a:extLst>
                  <a:ext uri="{FF2B5EF4-FFF2-40B4-BE49-F238E27FC236}">
                    <a16:creationId xmlns:a16="http://schemas.microsoft.com/office/drawing/2014/main" id="{D5426796-56FA-4923-8D0B-6957AFEB1F28}"/>
                  </a:ext>
                </a:extLst>
              </p:cNvPr>
              <p:cNvSpPr/>
              <p:nvPr/>
            </p:nvSpPr>
            <p:spPr>
              <a:xfrm flipH="1">
                <a:off x="3759987" y="3350664"/>
                <a:ext cx="725928" cy="1719824"/>
              </a:xfrm>
              <a:prstGeom prst="trapezoid">
                <a:avLst>
                  <a:gd name="adj" fmla="val 45477"/>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8" name="Group 297">
                <a:extLst>
                  <a:ext uri="{FF2B5EF4-FFF2-40B4-BE49-F238E27FC236}">
                    <a16:creationId xmlns:a16="http://schemas.microsoft.com/office/drawing/2014/main" id="{018B4EC2-1738-48B3-9EDD-B84CB0676C37}"/>
                  </a:ext>
                </a:extLst>
              </p:cNvPr>
              <p:cNvGrpSpPr/>
              <p:nvPr/>
            </p:nvGrpSpPr>
            <p:grpSpPr>
              <a:xfrm>
                <a:off x="4165533" y="2576233"/>
                <a:ext cx="801065" cy="762355"/>
                <a:chOff x="6820657" y="3834472"/>
                <a:chExt cx="2486094" cy="2365959"/>
              </a:xfrm>
            </p:grpSpPr>
            <p:grpSp>
              <p:nvGrpSpPr>
                <p:cNvPr id="299" name="Group 77">
                  <a:extLst>
                    <a:ext uri="{FF2B5EF4-FFF2-40B4-BE49-F238E27FC236}">
                      <a16:creationId xmlns:a16="http://schemas.microsoft.com/office/drawing/2014/main" id="{4936A596-79A0-477A-A2F7-AD321FAEA031}"/>
                    </a:ext>
                  </a:extLst>
                </p:cNvPr>
                <p:cNvGrpSpPr/>
                <p:nvPr/>
              </p:nvGrpSpPr>
              <p:grpSpPr>
                <a:xfrm rot="2702830">
                  <a:off x="6855010" y="3800119"/>
                  <a:ext cx="510914" cy="579620"/>
                  <a:chOff x="6955436" y="1150495"/>
                  <a:chExt cx="870679" cy="880673"/>
                </a:xfrm>
                <a:solidFill>
                  <a:srgbClr val="FFC000"/>
                </a:solidFill>
              </p:grpSpPr>
              <p:sp>
                <p:nvSpPr>
                  <p:cNvPr id="328" name="Oval 327">
                    <a:extLst>
                      <a:ext uri="{FF2B5EF4-FFF2-40B4-BE49-F238E27FC236}">
                        <a16:creationId xmlns:a16="http://schemas.microsoft.com/office/drawing/2014/main" id="{D1408F63-FC6D-4A8E-BEF3-5D8EECD7AB67}"/>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C1C9C635-B0A9-4730-B1DA-CC5464D94CF7}"/>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7192EBDB-8F29-4CB3-8D9D-C0B23BCEBB22}"/>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22E2B253-63FD-4068-8EE9-80E8A0D11225}"/>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0" name="Group 77">
                  <a:extLst>
                    <a:ext uri="{FF2B5EF4-FFF2-40B4-BE49-F238E27FC236}">
                      <a16:creationId xmlns:a16="http://schemas.microsoft.com/office/drawing/2014/main" id="{06A09DF2-61AE-4E2D-9F48-977DC9DC6305}"/>
                    </a:ext>
                  </a:extLst>
                </p:cNvPr>
                <p:cNvGrpSpPr/>
                <p:nvPr/>
              </p:nvGrpSpPr>
              <p:grpSpPr>
                <a:xfrm rot="2702830">
                  <a:off x="7198807" y="4195002"/>
                  <a:ext cx="510914" cy="579620"/>
                  <a:chOff x="6955436" y="1150495"/>
                  <a:chExt cx="870679" cy="880673"/>
                </a:xfrm>
                <a:solidFill>
                  <a:srgbClr val="FFC000"/>
                </a:solidFill>
              </p:grpSpPr>
              <p:sp>
                <p:nvSpPr>
                  <p:cNvPr id="324" name="Oval 323">
                    <a:extLst>
                      <a:ext uri="{FF2B5EF4-FFF2-40B4-BE49-F238E27FC236}">
                        <a16:creationId xmlns:a16="http://schemas.microsoft.com/office/drawing/2014/main" id="{F2D3CB8B-0694-4F24-9F3C-02D84934DFAB}"/>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CC69DBBB-B776-4432-9986-B7C563D2B60B}"/>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51BC4B02-2980-45BF-94AA-6AA24447C225}"/>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4D9F3630-594F-4827-8074-74138DDAC652}"/>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77">
                  <a:extLst>
                    <a:ext uri="{FF2B5EF4-FFF2-40B4-BE49-F238E27FC236}">
                      <a16:creationId xmlns:a16="http://schemas.microsoft.com/office/drawing/2014/main" id="{D3CE3080-36AB-4AA5-BFC3-747AE0698AC5}"/>
                    </a:ext>
                  </a:extLst>
                </p:cNvPr>
                <p:cNvGrpSpPr/>
                <p:nvPr/>
              </p:nvGrpSpPr>
              <p:grpSpPr>
                <a:xfrm rot="2702830">
                  <a:off x="7508425" y="4586453"/>
                  <a:ext cx="510914" cy="579620"/>
                  <a:chOff x="6955436" y="1150495"/>
                  <a:chExt cx="870679" cy="880673"/>
                </a:xfrm>
                <a:solidFill>
                  <a:srgbClr val="FFC000"/>
                </a:solidFill>
              </p:grpSpPr>
              <p:sp>
                <p:nvSpPr>
                  <p:cNvPr id="320" name="Oval 319">
                    <a:extLst>
                      <a:ext uri="{FF2B5EF4-FFF2-40B4-BE49-F238E27FC236}">
                        <a16:creationId xmlns:a16="http://schemas.microsoft.com/office/drawing/2014/main" id="{3B8C8363-8F18-4D45-BD44-614BAB92FC5A}"/>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D7BA48ED-361E-4672-8381-06C3353B8E83}"/>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F64FA23E-BBB6-466F-B5D0-9F004C8B95BA}"/>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83086A26-5D2B-4EAA-85F0-89D97567F5DA}"/>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2" name="Diamond 301">
                  <a:extLst>
                    <a:ext uri="{FF2B5EF4-FFF2-40B4-BE49-F238E27FC236}">
                      <a16:creationId xmlns:a16="http://schemas.microsoft.com/office/drawing/2014/main" id="{FDBC0249-49B0-487B-A81E-5FA9F81F0779}"/>
                    </a:ext>
                  </a:extLst>
                </p:cNvPr>
                <p:cNvSpPr/>
                <p:nvPr/>
              </p:nvSpPr>
              <p:spPr>
                <a:xfrm>
                  <a:off x="7883472" y="4850218"/>
                  <a:ext cx="363429" cy="1350213"/>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3" name="Group 302">
                  <a:extLst>
                    <a:ext uri="{FF2B5EF4-FFF2-40B4-BE49-F238E27FC236}">
                      <a16:creationId xmlns:a16="http://schemas.microsoft.com/office/drawing/2014/main" id="{58256484-BBC3-44B7-9741-887590C90B56}"/>
                    </a:ext>
                  </a:extLst>
                </p:cNvPr>
                <p:cNvGrpSpPr/>
                <p:nvPr/>
              </p:nvGrpSpPr>
              <p:grpSpPr>
                <a:xfrm flipH="1">
                  <a:off x="8073716" y="3878972"/>
                  <a:ext cx="1233035" cy="1297248"/>
                  <a:chOff x="8036029" y="3583911"/>
                  <a:chExt cx="1233035" cy="1297248"/>
                </a:xfrm>
              </p:grpSpPr>
              <p:grpSp>
                <p:nvGrpSpPr>
                  <p:cNvPr id="305" name="Group 77">
                    <a:extLst>
                      <a:ext uri="{FF2B5EF4-FFF2-40B4-BE49-F238E27FC236}">
                        <a16:creationId xmlns:a16="http://schemas.microsoft.com/office/drawing/2014/main" id="{929858AD-5546-471C-94A4-4AAFB33EAA0C}"/>
                      </a:ext>
                    </a:extLst>
                  </p:cNvPr>
                  <p:cNvGrpSpPr/>
                  <p:nvPr/>
                </p:nvGrpSpPr>
                <p:grpSpPr>
                  <a:xfrm rot="2702830">
                    <a:off x="8070382" y="3549558"/>
                    <a:ext cx="510914" cy="579620"/>
                    <a:chOff x="6955436" y="1150495"/>
                    <a:chExt cx="870679" cy="880673"/>
                  </a:xfrm>
                  <a:solidFill>
                    <a:srgbClr val="FFC000"/>
                  </a:solidFill>
                </p:grpSpPr>
                <p:sp>
                  <p:nvSpPr>
                    <p:cNvPr id="316" name="Oval 315">
                      <a:extLst>
                        <a:ext uri="{FF2B5EF4-FFF2-40B4-BE49-F238E27FC236}">
                          <a16:creationId xmlns:a16="http://schemas.microsoft.com/office/drawing/2014/main" id="{E70B561A-6BEA-4EB5-B842-2536F3EC14BC}"/>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3E736A4E-6F4B-4A6D-8570-22F52AD0D78A}"/>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4B4505C7-3BBA-48D5-BC07-AEB0C25581B6}"/>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206A2E09-6805-464A-9AB0-37C728B95E2A}"/>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6" name="Group 77">
                    <a:extLst>
                      <a:ext uri="{FF2B5EF4-FFF2-40B4-BE49-F238E27FC236}">
                        <a16:creationId xmlns:a16="http://schemas.microsoft.com/office/drawing/2014/main" id="{6789CDF0-3B22-4471-9482-8491B1A3C846}"/>
                      </a:ext>
                    </a:extLst>
                  </p:cNvPr>
                  <p:cNvGrpSpPr/>
                  <p:nvPr/>
                </p:nvGrpSpPr>
                <p:grpSpPr>
                  <a:xfrm rot="2702830">
                    <a:off x="8414179" y="3944441"/>
                    <a:ext cx="510914" cy="579620"/>
                    <a:chOff x="6955436" y="1150495"/>
                    <a:chExt cx="870679" cy="880673"/>
                  </a:xfrm>
                  <a:solidFill>
                    <a:srgbClr val="FFC000"/>
                  </a:solidFill>
                </p:grpSpPr>
                <p:sp>
                  <p:nvSpPr>
                    <p:cNvPr id="312" name="Oval 311">
                      <a:extLst>
                        <a:ext uri="{FF2B5EF4-FFF2-40B4-BE49-F238E27FC236}">
                          <a16:creationId xmlns:a16="http://schemas.microsoft.com/office/drawing/2014/main" id="{68CECB91-7881-4C18-B205-BBD4E3F54544}"/>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CEAAE1C8-D5E0-4D48-AB30-F985A5B7D113}"/>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6B383800-8926-4466-BA63-072E72945541}"/>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0D8BB3DA-CB42-4102-9E17-351BEAF96E72}"/>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 name="Group 77">
                    <a:extLst>
                      <a:ext uri="{FF2B5EF4-FFF2-40B4-BE49-F238E27FC236}">
                        <a16:creationId xmlns:a16="http://schemas.microsoft.com/office/drawing/2014/main" id="{B8DD3590-14F3-4365-8CA9-927E9105675F}"/>
                      </a:ext>
                    </a:extLst>
                  </p:cNvPr>
                  <p:cNvGrpSpPr/>
                  <p:nvPr/>
                </p:nvGrpSpPr>
                <p:grpSpPr>
                  <a:xfrm rot="2702830">
                    <a:off x="8723797" y="4335892"/>
                    <a:ext cx="510914" cy="579620"/>
                    <a:chOff x="6955436" y="1150495"/>
                    <a:chExt cx="870679" cy="880673"/>
                  </a:xfrm>
                  <a:solidFill>
                    <a:srgbClr val="FFC000"/>
                  </a:solidFill>
                </p:grpSpPr>
                <p:sp>
                  <p:nvSpPr>
                    <p:cNvPr id="308" name="Oval 307">
                      <a:extLst>
                        <a:ext uri="{FF2B5EF4-FFF2-40B4-BE49-F238E27FC236}">
                          <a16:creationId xmlns:a16="http://schemas.microsoft.com/office/drawing/2014/main" id="{31A22A3C-861B-4C9B-80D5-EB9D9428FD2C}"/>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FD083248-9F52-4B16-983B-12D06B4963DA}"/>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A31FD343-31F8-46F2-B961-DB9DA88AF06A}"/>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0470CC6B-34EA-4F7B-91D6-7BB307FC71EE}"/>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4" name="Oval 303">
                  <a:extLst>
                    <a:ext uri="{FF2B5EF4-FFF2-40B4-BE49-F238E27FC236}">
                      <a16:creationId xmlns:a16="http://schemas.microsoft.com/office/drawing/2014/main" id="{EDC13A63-4C2B-4DF8-B6C3-871313792F30}"/>
                    </a:ext>
                  </a:extLst>
                </p:cNvPr>
                <p:cNvSpPr/>
                <p:nvPr/>
              </p:nvSpPr>
              <p:spPr>
                <a:xfrm>
                  <a:off x="7961723" y="5255408"/>
                  <a:ext cx="211630" cy="52073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D9F20E28-F72B-4A15-A572-E35407339B9A}"/>
                </a:ext>
              </a:extLst>
            </p:cNvPr>
            <p:cNvGrpSpPr/>
            <p:nvPr/>
          </p:nvGrpSpPr>
          <p:grpSpPr>
            <a:xfrm>
              <a:off x="1896141" y="1367535"/>
              <a:ext cx="1832101" cy="468358"/>
              <a:chOff x="4968989" y="2044109"/>
              <a:chExt cx="3811635" cy="1302948"/>
            </a:xfrm>
          </p:grpSpPr>
          <p:sp>
            <p:nvSpPr>
              <p:cNvPr id="240" name="Rounded Rectangle 23">
                <a:extLst>
                  <a:ext uri="{FF2B5EF4-FFF2-40B4-BE49-F238E27FC236}">
                    <a16:creationId xmlns:a16="http://schemas.microsoft.com/office/drawing/2014/main" id="{AECEE8F1-B863-4318-BD19-F02182A18FAD}"/>
                  </a:ext>
                </a:extLst>
              </p:cNvPr>
              <p:cNvSpPr/>
              <p:nvPr/>
            </p:nvSpPr>
            <p:spPr>
              <a:xfrm>
                <a:off x="4976963" y="2044109"/>
                <a:ext cx="3803661" cy="300204"/>
              </a:xfrm>
              <a:prstGeom prst="roundRect">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oup 240">
                <a:extLst>
                  <a:ext uri="{FF2B5EF4-FFF2-40B4-BE49-F238E27FC236}">
                    <a16:creationId xmlns:a16="http://schemas.microsoft.com/office/drawing/2014/main" id="{530BF89E-A09E-4D0C-ABCA-9C81C3E1D957}"/>
                  </a:ext>
                </a:extLst>
              </p:cNvPr>
              <p:cNvGrpSpPr/>
              <p:nvPr/>
            </p:nvGrpSpPr>
            <p:grpSpPr>
              <a:xfrm>
                <a:off x="4968989" y="2044109"/>
                <a:ext cx="685800" cy="1278512"/>
                <a:chOff x="4968989" y="2044109"/>
                <a:chExt cx="685800" cy="1278512"/>
              </a:xfrm>
            </p:grpSpPr>
            <p:grpSp>
              <p:nvGrpSpPr>
                <p:cNvPr id="274" name="Group 273">
                  <a:extLst>
                    <a:ext uri="{FF2B5EF4-FFF2-40B4-BE49-F238E27FC236}">
                      <a16:creationId xmlns:a16="http://schemas.microsoft.com/office/drawing/2014/main" id="{6E920A58-E89D-4B4E-9CA8-4199BB2785CD}"/>
                    </a:ext>
                  </a:extLst>
                </p:cNvPr>
                <p:cNvGrpSpPr/>
                <p:nvPr/>
              </p:nvGrpSpPr>
              <p:grpSpPr>
                <a:xfrm>
                  <a:off x="4968989" y="2655435"/>
                  <a:ext cx="685800" cy="667186"/>
                  <a:chOff x="5334000" y="2299128"/>
                  <a:chExt cx="685800" cy="667186"/>
                </a:xfrm>
              </p:grpSpPr>
              <p:grpSp>
                <p:nvGrpSpPr>
                  <p:cNvPr id="277" name="Group 276">
                    <a:extLst>
                      <a:ext uri="{FF2B5EF4-FFF2-40B4-BE49-F238E27FC236}">
                        <a16:creationId xmlns:a16="http://schemas.microsoft.com/office/drawing/2014/main" id="{C9237649-9320-4DF4-A723-2454838BF0C9}"/>
                      </a:ext>
                    </a:extLst>
                  </p:cNvPr>
                  <p:cNvGrpSpPr/>
                  <p:nvPr/>
                </p:nvGrpSpPr>
                <p:grpSpPr>
                  <a:xfrm>
                    <a:off x="5334000" y="2299128"/>
                    <a:ext cx="685800" cy="667186"/>
                    <a:chOff x="5334000" y="2299128"/>
                    <a:chExt cx="685800" cy="667186"/>
                  </a:xfrm>
                </p:grpSpPr>
                <p:sp>
                  <p:nvSpPr>
                    <p:cNvPr id="279" name="Oval 278">
                      <a:extLst>
                        <a:ext uri="{FF2B5EF4-FFF2-40B4-BE49-F238E27FC236}">
                          <a16:creationId xmlns:a16="http://schemas.microsoft.com/office/drawing/2014/main" id="{DEB9F333-7D80-4CFD-A3F8-C8AB837DE9AA}"/>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Diamond 279">
                      <a:extLst>
                        <a:ext uri="{FF2B5EF4-FFF2-40B4-BE49-F238E27FC236}">
                          <a16:creationId xmlns:a16="http://schemas.microsoft.com/office/drawing/2014/main" id="{BBC830D1-A083-4271-A80A-9D9AC6AC81B1}"/>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8" name="Cross 277">
                    <a:extLst>
                      <a:ext uri="{FF2B5EF4-FFF2-40B4-BE49-F238E27FC236}">
                        <a16:creationId xmlns:a16="http://schemas.microsoft.com/office/drawing/2014/main" id="{03E34653-8F18-4841-A1A7-6491D2A3C4D1}"/>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5" name="Diamond 274">
                  <a:extLst>
                    <a:ext uri="{FF2B5EF4-FFF2-40B4-BE49-F238E27FC236}">
                      <a16:creationId xmlns:a16="http://schemas.microsoft.com/office/drawing/2014/main" id="{C0E7DF03-7742-4A55-A113-F5480C8296CD}"/>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Diamond 275">
                  <a:extLst>
                    <a:ext uri="{FF2B5EF4-FFF2-40B4-BE49-F238E27FC236}">
                      <a16:creationId xmlns:a16="http://schemas.microsoft.com/office/drawing/2014/main" id="{2541C1FC-04A6-4D67-89C3-014C5389F953}"/>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2" name="Group 241">
                <a:extLst>
                  <a:ext uri="{FF2B5EF4-FFF2-40B4-BE49-F238E27FC236}">
                    <a16:creationId xmlns:a16="http://schemas.microsoft.com/office/drawing/2014/main" id="{BCCCB3F7-0AD8-4DB0-9CF8-79FF60CD9B32}"/>
                  </a:ext>
                </a:extLst>
              </p:cNvPr>
              <p:cNvGrpSpPr/>
              <p:nvPr/>
            </p:nvGrpSpPr>
            <p:grpSpPr>
              <a:xfrm>
                <a:off x="5722594" y="2050218"/>
                <a:ext cx="685800" cy="1278512"/>
                <a:chOff x="4968989" y="2044109"/>
                <a:chExt cx="685800" cy="1278512"/>
              </a:xfrm>
            </p:grpSpPr>
            <p:grpSp>
              <p:nvGrpSpPr>
                <p:cNvPr id="267" name="Group 266">
                  <a:extLst>
                    <a:ext uri="{FF2B5EF4-FFF2-40B4-BE49-F238E27FC236}">
                      <a16:creationId xmlns:a16="http://schemas.microsoft.com/office/drawing/2014/main" id="{A1D26B77-7569-40FC-A701-133B4032AA99}"/>
                    </a:ext>
                  </a:extLst>
                </p:cNvPr>
                <p:cNvGrpSpPr/>
                <p:nvPr/>
              </p:nvGrpSpPr>
              <p:grpSpPr>
                <a:xfrm>
                  <a:off x="4968989" y="2655435"/>
                  <a:ext cx="685800" cy="667186"/>
                  <a:chOff x="5334000" y="2299128"/>
                  <a:chExt cx="685800" cy="667186"/>
                </a:xfrm>
              </p:grpSpPr>
              <p:grpSp>
                <p:nvGrpSpPr>
                  <p:cNvPr id="270" name="Group 269">
                    <a:extLst>
                      <a:ext uri="{FF2B5EF4-FFF2-40B4-BE49-F238E27FC236}">
                        <a16:creationId xmlns:a16="http://schemas.microsoft.com/office/drawing/2014/main" id="{00EBB2F2-E693-4A3D-BFAC-FE356C059337}"/>
                      </a:ext>
                    </a:extLst>
                  </p:cNvPr>
                  <p:cNvGrpSpPr/>
                  <p:nvPr/>
                </p:nvGrpSpPr>
                <p:grpSpPr>
                  <a:xfrm>
                    <a:off x="5334000" y="2299128"/>
                    <a:ext cx="685800" cy="667186"/>
                    <a:chOff x="5334000" y="2299128"/>
                    <a:chExt cx="685800" cy="667186"/>
                  </a:xfrm>
                </p:grpSpPr>
                <p:sp>
                  <p:nvSpPr>
                    <p:cNvPr id="272" name="Oval 271">
                      <a:extLst>
                        <a:ext uri="{FF2B5EF4-FFF2-40B4-BE49-F238E27FC236}">
                          <a16:creationId xmlns:a16="http://schemas.microsoft.com/office/drawing/2014/main" id="{664B6B3D-E288-4DCB-AB4C-215BE70A432E}"/>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Diamond 272">
                      <a:extLst>
                        <a:ext uri="{FF2B5EF4-FFF2-40B4-BE49-F238E27FC236}">
                          <a16:creationId xmlns:a16="http://schemas.microsoft.com/office/drawing/2014/main" id="{1232D652-F73D-401C-B79E-4D19EA4F7162}"/>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Cross 270">
                    <a:extLst>
                      <a:ext uri="{FF2B5EF4-FFF2-40B4-BE49-F238E27FC236}">
                        <a16:creationId xmlns:a16="http://schemas.microsoft.com/office/drawing/2014/main" id="{3353D4A8-E6CF-4832-8A90-3F3566141C3C}"/>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Diamond 267">
                  <a:extLst>
                    <a:ext uri="{FF2B5EF4-FFF2-40B4-BE49-F238E27FC236}">
                      <a16:creationId xmlns:a16="http://schemas.microsoft.com/office/drawing/2014/main" id="{1F5B331F-93C8-4F1D-8652-7DA6F84D736D}"/>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iamond 268">
                  <a:extLst>
                    <a:ext uri="{FF2B5EF4-FFF2-40B4-BE49-F238E27FC236}">
                      <a16:creationId xmlns:a16="http://schemas.microsoft.com/office/drawing/2014/main" id="{53B3BC24-B486-4C15-B838-049BC7991A07}"/>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242">
                <a:extLst>
                  <a:ext uri="{FF2B5EF4-FFF2-40B4-BE49-F238E27FC236}">
                    <a16:creationId xmlns:a16="http://schemas.microsoft.com/office/drawing/2014/main" id="{792BB236-4046-45D5-9E28-5506E44DC391}"/>
                  </a:ext>
                </a:extLst>
              </p:cNvPr>
              <p:cNvGrpSpPr/>
              <p:nvPr/>
            </p:nvGrpSpPr>
            <p:grpSpPr>
              <a:xfrm>
                <a:off x="6476199" y="2056327"/>
                <a:ext cx="685800" cy="1278512"/>
                <a:chOff x="4968989" y="2044109"/>
                <a:chExt cx="685800" cy="1278512"/>
              </a:xfrm>
            </p:grpSpPr>
            <p:grpSp>
              <p:nvGrpSpPr>
                <p:cNvPr id="260" name="Group 259">
                  <a:extLst>
                    <a:ext uri="{FF2B5EF4-FFF2-40B4-BE49-F238E27FC236}">
                      <a16:creationId xmlns:a16="http://schemas.microsoft.com/office/drawing/2014/main" id="{68F8C1AD-48F2-4934-9EA9-C501A9C778F4}"/>
                    </a:ext>
                  </a:extLst>
                </p:cNvPr>
                <p:cNvGrpSpPr/>
                <p:nvPr/>
              </p:nvGrpSpPr>
              <p:grpSpPr>
                <a:xfrm>
                  <a:off x="4968989" y="2655435"/>
                  <a:ext cx="685800" cy="667186"/>
                  <a:chOff x="5334000" y="2299128"/>
                  <a:chExt cx="685800" cy="667186"/>
                </a:xfrm>
              </p:grpSpPr>
              <p:grpSp>
                <p:nvGrpSpPr>
                  <p:cNvPr id="263" name="Group 262">
                    <a:extLst>
                      <a:ext uri="{FF2B5EF4-FFF2-40B4-BE49-F238E27FC236}">
                        <a16:creationId xmlns:a16="http://schemas.microsoft.com/office/drawing/2014/main" id="{57239A57-A03F-4883-8A50-11BE92340BAD}"/>
                      </a:ext>
                    </a:extLst>
                  </p:cNvPr>
                  <p:cNvGrpSpPr/>
                  <p:nvPr/>
                </p:nvGrpSpPr>
                <p:grpSpPr>
                  <a:xfrm>
                    <a:off x="5334000" y="2299128"/>
                    <a:ext cx="685800" cy="667186"/>
                    <a:chOff x="5334000" y="2299128"/>
                    <a:chExt cx="685800" cy="667186"/>
                  </a:xfrm>
                </p:grpSpPr>
                <p:sp>
                  <p:nvSpPr>
                    <p:cNvPr id="265" name="Oval 264">
                      <a:extLst>
                        <a:ext uri="{FF2B5EF4-FFF2-40B4-BE49-F238E27FC236}">
                          <a16:creationId xmlns:a16="http://schemas.microsoft.com/office/drawing/2014/main" id="{D8914D3C-18B8-470B-A874-F3E982CF6444}"/>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Diamond 265">
                      <a:extLst>
                        <a:ext uri="{FF2B5EF4-FFF2-40B4-BE49-F238E27FC236}">
                          <a16:creationId xmlns:a16="http://schemas.microsoft.com/office/drawing/2014/main" id="{37B485C7-8772-4491-9194-A2DBF1383D3A}"/>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4" name="Cross 263">
                    <a:extLst>
                      <a:ext uri="{FF2B5EF4-FFF2-40B4-BE49-F238E27FC236}">
                        <a16:creationId xmlns:a16="http://schemas.microsoft.com/office/drawing/2014/main" id="{344D7225-1C0A-456E-B6C5-ED091E7C9C41}"/>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1" name="Diamond 260">
                  <a:extLst>
                    <a:ext uri="{FF2B5EF4-FFF2-40B4-BE49-F238E27FC236}">
                      <a16:creationId xmlns:a16="http://schemas.microsoft.com/office/drawing/2014/main" id="{3861D284-1A2B-4CCB-A4ED-47FC928A914D}"/>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Diamond 261">
                  <a:extLst>
                    <a:ext uri="{FF2B5EF4-FFF2-40B4-BE49-F238E27FC236}">
                      <a16:creationId xmlns:a16="http://schemas.microsoft.com/office/drawing/2014/main" id="{7D3A0359-7289-439B-8FE5-15D88B55128E}"/>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E762E139-9833-4444-A5D4-492C4F4D1B75}"/>
                  </a:ext>
                </a:extLst>
              </p:cNvPr>
              <p:cNvGrpSpPr/>
              <p:nvPr/>
            </p:nvGrpSpPr>
            <p:grpSpPr>
              <a:xfrm>
                <a:off x="7229804" y="2062436"/>
                <a:ext cx="685800" cy="1278512"/>
                <a:chOff x="4968989" y="2044109"/>
                <a:chExt cx="685800" cy="1278512"/>
              </a:xfrm>
            </p:grpSpPr>
            <p:grpSp>
              <p:nvGrpSpPr>
                <p:cNvPr id="253" name="Group 252">
                  <a:extLst>
                    <a:ext uri="{FF2B5EF4-FFF2-40B4-BE49-F238E27FC236}">
                      <a16:creationId xmlns:a16="http://schemas.microsoft.com/office/drawing/2014/main" id="{BA5E9159-68BB-4496-AB45-752FA927B14D}"/>
                    </a:ext>
                  </a:extLst>
                </p:cNvPr>
                <p:cNvGrpSpPr/>
                <p:nvPr/>
              </p:nvGrpSpPr>
              <p:grpSpPr>
                <a:xfrm>
                  <a:off x="4968989" y="2655435"/>
                  <a:ext cx="685800" cy="667186"/>
                  <a:chOff x="5334000" y="2299128"/>
                  <a:chExt cx="685800" cy="667186"/>
                </a:xfrm>
              </p:grpSpPr>
              <p:grpSp>
                <p:nvGrpSpPr>
                  <p:cNvPr id="256" name="Group 255">
                    <a:extLst>
                      <a:ext uri="{FF2B5EF4-FFF2-40B4-BE49-F238E27FC236}">
                        <a16:creationId xmlns:a16="http://schemas.microsoft.com/office/drawing/2014/main" id="{E814ABEA-AB65-435E-86BD-110DAFE10174}"/>
                      </a:ext>
                    </a:extLst>
                  </p:cNvPr>
                  <p:cNvGrpSpPr/>
                  <p:nvPr/>
                </p:nvGrpSpPr>
                <p:grpSpPr>
                  <a:xfrm>
                    <a:off x="5334000" y="2299128"/>
                    <a:ext cx="685800" cy="667186"/>
                    <a:chOff x="5334000" y="2299128"/>
                    <a:chExt cx="685800" cy="667186"/>
                  </a:xfrm>
                </p:grpSpPr>
                <p:sp>
                  <p:nvSpPr>
                    <p:cNvPr id="258" name="Oval 257">
                      <a:extLst>
                        <a:ext uri="{FF2B5EF4-FFF2-40B4-BE49-F238E27FC236}">
                          <a16:creationId xmlns:a16="http://schemas.microsoft.com/office/drawing/2014/main" id="{09146F97-6900-405C-802F-770A40C7C434}"/>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Diamond 258">
                      <a:extLst>
                        <a:ext uri="{FF2B5EF4-FFF2-40B4-BE49-F238E27FC236}">
                          <a16:creationId xmlns:a16="http://schemas.microsoft.com/office/drawing/2014/main" id="{C320CA72-B273-4155-9EB3-A89979A5BB52}"/>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7" name="Cross 256">
                    <a:extLst>
                      <a:ext uri="{FF2B5EF4-FFF2-40B4-BE49-F238E27FC236}">
                        <a16:creationId xmlns:a16="http://schemas.microsoft.com/office/drawing/2014/main" id="{1B728026-102A-4DE9-8884-D36B75A75369}"/>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4" name="Diamond 253">
                  <a:extLst>
                    <a:ext uri="{FF2B5EF4-FFF2-40B4-BE49-F238E27FC236}">
                      <a16:creationId xmlns:a16="http://schemas.microsoft.com/office/drawing/2014/main" id="{26BCE139-EA95-42DE-A0C6-75407FE43441}"/>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Diamond 254">
                  <a:extLst>
                    <a:ext uri="{FF2B5EF4-FFF2-40B4-BE49-F238E27FC236}">
                      <a16:creationId xmlns:a16="http://schemas.microsoft.com/office/drawing/2014/main" id="{2797B09D-D27C-4A24-AE48-FCE9CF8A65C5}"/>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E0FB5A18-F568-452B-8B56-45A7667CC8BA}"/>
                  </a:ext>
                </a:extLst>
              </p:cNvPr>
              <p:cNvGrpSpPr/>
              <p:nvPr/>
            </p:nvGrpSpPr>
            <p:grpSpPr>
              <a:xfrm>
                <a:off x="7983409" y="2068545"/>
                <a:ext cx="685800" cy="1278512"/>
                <a:chOff x="4968989" y="2044109"/>
                <a:chExt cx="685800" cy="1278512"/>
              </a:xfrm>
            </p:grpSpPr>
            <p:grpSp>
              <p:nvGrpSpPr>
                <p:cNvPr id="246" name="Group 245">
                  <a:extLst>
                    <a:ext uri="{FF2B5EF4-FFF2-40B4-BE49-F238E27FC236}">
                      <a16:creationId xmlns:a16="http://schemas.microsoft.com/office/drawing/2014/main" id="{505CD82B-5B14-4F4D-BB74-BAA3AD9C8654}"/>
                    </a:ext>
                  </a:extLst>
                </p:cNvPr>
                <p:cNvGrpSpPr/>
                <p:nvPr/>
              </p:nvGrpSpPr>
              <p:grpSpPr>
                <a:xfrm>
                  <a:off x="4968989" y="2655435"/>
                  <a:ext cx="685800" cy="667186"/>
                  <a:chOff x="5334000" y="2299128"/>
                  <a:chExt cx="685800" cy="667186"/>
                </a:xfrm>
              </p:grpSpPr>
              <p:grpSp>
                <p:nvGrpSpPr>
                  <p:cNvPr id="249" name="Group 248">
                    <a:extLst>
                      <a:ext uri="{FF2B5EF4-FFF2-40B4-BE49-F238E27FC236}">
                        <a16:creationId xmlns:a16="http://schemas.microsoft.com/office/drawing/2014/main" id="{98E7B098-18C0-4220-9A40-208B1FCF8741}"/>
                      </a:ext>
                    </a:extLst>
                  </p:cNvPr>
                  <p:cNvGrpSpPr/>
                  <p:nvPr/>
                </p:nvGrpSpPr>
                <p:grpSpPr>
                  <a:xfrm>
                    <a:off x="5334000" y="2299128"/>
                    <a:ext cx="685800" cy="667186"/>
                    <a:chOff x="5334000" y="2299128"/>
                    <a:chExt cx="685800" cy="667186"/>
                  </a:xfrm>
                </p:grpSpPr>
                <p:sp>
                  <p:nvSpPr>
                    <p:cNvPr id="251" name="Oval 250">
                      <a:extLst>
                        <a:ext uri="{FF2B5EF4-FFF2-40B4-BE49-F238E27FC236}">
                          <a16:creationId xmlns:a16="http://schemas.microsoft.com/office/drawing/2014/main" id="{6365745B-6880-4997-8194-D28E0FCE11BF}"/>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Diamond 251">
                      <a:extLst>
                        <a:ext uri="{FF2B5EF4-FFF2-40B4-BE49-F238E27FC236}">
                          <a16:creationId xmlns:a16="http://schemas.microsoft.com/office/drawing/2014/main" id="{56819EAD-D29A-4352-91EC-F7C04F4CCD0D}"/>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Cross 249">
                    <a:extLst>
                      <a:ext uri="{FF2B5EF4-FFF2-40B4-BE49-F238E27FC236}">
                        <a16:creationId xmlns:a16="http://schemas.microsoft.com/office/drawing/2014/main" id="{9906FEEF-24AE-46F4-B229-01EC0082B675}"/>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Diamond 246">
                  <a:extLst>
                    <a:ext uri="{FF2B5EF4-FFF2-40B4-BE49-F238E27FC236}">
                      <a16:creationId xmlns:a16="http://schemas.microsoft.com/office/drawing/2014/main" id="{531026D4-99C0-46CA-88D8-CB327C86725B}"/>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Diamond 247">
                  <a:extLst>
                    <a:ext uri="{FF2B5EF4-FFF2-40B4-BE49-F238E27FC236}">
                      <a16:creationId xmlns:a16="http://schemas.microsoft.com/office/drawing/2014/main" id="{E6E6168A-56FF-49F2-8BB7-D863992B3662}"/>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34" name="Group 333">
            <a:extLst>
              <a:ext uri="{FF2B5EF4-FFF2-40B4-BE49-F238E27FC236}">
                <a16:creationId xmlns:a16="http://schemas.microsoft.com/office/drawing/2014/main" id="{7ECA651C-4E85-4A1B-B0B0-3CD41E68E47D}"/>
              </a:ext>
            </a:extLst>
          </p:cNvPr>
          <p:cNvGrpSpPr/>
          <p:nvPr/>
        </p:nvGrpSpPr>
        <p:grpSpPr>
          <a:xfrm>
            <a:off x="7533446" y="5315181"/>
            <a:ext cx="685800" cy="667186"/>
            <a:chOff x="5334000" y="2299128"/>
            <a:chExt cx="685800" cy="667186"/>
          </a:xfrm>
        </p:grpSpPr>
        <p:grpSp>
          <p:nvGrpSpPr>
            <p:cNvPr id="335" name="Group 334">
              <a:extLst>
                <a:ext uri="{FF2B5EF4-FFF2-40B4-BE49-F238E27FC236}">
                  <a16:creationId xmlns:a16="http://schemas.microsoft.com/office/drawing/2014/main" id="{39A36701-C696-4E6F-8001-4308B59B57BC}"/>
                </a:ext>
              </a:extLst>
            </p:cNvPr>
            <p:cNvGrpSpPr/>
            <p:nvPr/>
          </p:nvGrpSpPr>
          <p:grpSpPr>
            <a:xfrm>
              <a:off x="5334000" y="2299128"/>
              <a:ext cx="685800" cy="667186"/>
              <a:chOff x="5334000" y="2299128"/>
              <a:chExt cx="685800" cy="667186"/>
            </a:xfrm>
          </p:grpSpPr>
          <p:sp>
            <p:nvSpPr>
              <p:cNvPr id="337" name="Oval 336">
                <a:extLst>
                  <a:ext uri="{FF2B5EF4-FFF2-40B4-BE49-F238E27FC236}">
                    <a16:creationId xmlns:a16="http://schemas.microsoft.com/office/drawing/2014/main" id="{0CD8902B-2DAF-4B98-B86B-2C01714383B8}"/>
                  </a:ext>
                </a:extLst>
              </p:cNvPr>
              <p:cNvSpPr/>
              <p:nvPr/>
            </p:nvSpPr>
            <p:spPr>
              <a:xfrm>
                <a:off x="5334000" y="2299128"/>
                <a:ext cx="685800" cy="65284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Diamond 337">
                <a:extLst>
                  <a:ext uri="{FF2B5EF4-FFF2-40B4-BE49-F238E27FC236}">
                    <a16:creationId xmlns:a16="http://schemas.microsoft.com/office/drawing/2014/main" id="{36B78811-8E7D-4DD3-8F95-F2C569E827E4}"/>
                  </a:ext>
                </a:extLst>
              </p:cNvPr>
              <p:cNvSpPr/>
              <p:nvPr/>
            </p:nvSpPr>
            <p:spPr>
              <a:xfrm>
                <a:off x="5486400" y="2299128"/>
                <a:ext cx="381000" cy="667186"/>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6" name="Cross 335">
              <a:extLst>
                <a:ext uri="{FF2B5EF4-FFF2-40B4-BE49-F238E27FC236}">
                  <a16:creationId xmlns:a16="http://schemas.microsoft.com/office/drawing/2014/main" id="{4B40B060-EAAE-41A0-B060-851B0A49F6D8}"/>
                </a:ext>
              </a:extLst>
            </p:cNvPr>
            <p:cNvSpPr/>
            <p:nvPr/>
          </p:nvSpPr>
          <p:spPr>
            <a:xfrm>
              <a:off x="5570220" y="2520689"/>
              <a:ext cx="228600" cy="227001"/>
            </a:xfrm>
            <a:prstGeom prst="plus">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003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702643" y="381000"/>
            <a:ext cx="11011301" cy="1077218"/>
          </a:xfrm>
          <a:prstGeom prst="rect">
            <a:avLst/>
          </a:prstGeom>
          <a:noFill/>
          <a:ln w="9525">
            <a:noFill/>
            <a:miter lim="800000"/>
            <a:headEnd/>
            <a:tailEnd/>
          </a:ln>
        </p:spPr>
        <p:txBody>
          <a:bodyPr wrap="square">
            <a:spAutoFit/>
          </a:bodyPr>
          <a:lstStyle/>
          <a:p>
            <a:pPr algn="ctr"/>
            <a:r>
              <a:rPr lang="en-US" sz="3200" dirty="0">
                <a:solidFill>
                  <a:schemeClr val="bg1"/>
                </a:solidFill>
                <a:latin typeface="Abadi" panose="020B0604020104020204" pitchFamily="34" charset="0"/>
                <a:cs typeface="Andalus" pitchFamily="18" charset="-78"/>
              </a:rPr>
              <a:t>Shepherding was a job beneath the dignity and status of his audience and to compare them to shepherds was an insult.</a:t>
            </a:r>
          </a:p>
        </p:txBody>
      </p:sp>
      <p:pic>
        <p:nvPicPr>
          <p:cNvPr id="6" name="Picture 5" descr="sheep2.jpg"/>
          <p:cNvPicPr>
            <a:picLocks noChangeAspect="1"/>
          </p:cNvPicPr>
          <p:nvPr/>
        </p:nvPicPr>
        <p:blipFill>
          <a:blip r:embed="rId2" cstate="print"/>
          <a:stretch>
            <a:fillRect/>
          </a:stretch>
        </p:blipFill>
        <p:spPr>
          <a:xfrm>
            <a:off x="3305333" y="2333284"/>
            <a:ext cx="5907741" cy="4146903"/>
          </a:xfrm>
          <a:prstGeom prst="rect">
            <a:avLst/>
          </a:prstGeom>
        </p:spPr>
      </p:pic>
    </p:spTree>
    <p:extLst>
      <p:ext uri="{BB962C8B-B14F-4D97-AF65-F5344CB8AC3E}">
        <p14:creationId xmlns:p14="http://schemas.microsoft.com/office/powerpoint/2010/main" val="2842749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15:25</a:t>
            </a:r>
          </a:p>
        </p:txBody>
      </p:sp>
      <p:sp>
        <p:nvSpPr>
          <p:cNvPr id="9" name="Rectangle 8"/>
          <p:cNvSpPr/>
          <p:nvPr/>
        </p:nvSpPr>
        <p:spPr>
          <a:xfrm>
            <a:off x="5257800" y="1219200"/>
            <a:ext cx="4724400" cy="3539430"/>
          </a:xfrm>
          <a:prstGeom prst="rect">
            <a:avLst/>
          </a:prstGeom>
        </p:spPr>
        <p:txBody>
          <a:bodyPr wrap="square">
            <a:spAutoFit/>
          </a:bodyPr>
          <a:lstStyle/>
          <a:p>
            <a:r>
              <a:rPr lang="en-US" sz="2800" i="1" dirty="0">
                <a:solidFill>
                  <a:schemeClr val="bg2"/>
                </a:solidFill>
              </a:rPr>
              <a:t>“And he called one of the servants, and asked what these things meant.</a:t>
            </a:r>
          </a:p>
          <a:p>
            <a:r>
              <a:rPr lang="en-US" sz="2800" i="1" dirty="0">
                <a:solidFill>
                  <a:schemeClr val="bg2"/>
                </a:solidFill>
              </a:rPr>
              <a:t>And he said unto him Thy brother is come; and thy father hath killed the fatted calf, because he hath received him safe and sound.”</a:t>
            </a:r>
          </a:p>
        </p:txBody>
      </p:sp>
      <p:pic>
        <p:nvPicPr>
          <p:cNvPr id="10" name="Picture 9" descr="other son 2.jpg"/>
          <p:cNvPicPr>
            <a:picLocks noChangeAspect="1"/>
          </p:cNvPicPr>
          <p:nvPr/>
        </p:nvPicPr>
        <p:blipFill>
          <a:blip r:embed="rId2" cstate="print"/>
          <a:stretch>
            <a:fillRect/>
          </a:stretch>
        </p:blipFill>
        <p:spPr>
          <a:xfrm>
            <a:off x="963829" y="1219200"/>
            <a:ext cx="3630240" cy="4067877"/>
          </a:xfrm>
          <a:prstGeom prst="rect">
            <a:avLst/>
          </a:prstGeom>
        </p:spPr>
      </p:pic>
    </p:spTree>
    <p:extLst>
      <p:ext uri="{BB962C8B-B14F-4D97-AF65-F5344CB8AC3E}">
        <p14:creationId xmlns:p14="http://schemas.microsoft.com/office/powerpoint/2010/main" val="33120018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828800" y="609601"/>
            <a:ext cx="4724400" cy="1384995"/>
          </a:xfrm>
          <a:prstGeom prst="rect">
            <a:avLst/>
          </a:prstGeom>
        </p:spPr>
        <p:txBody>
          <a:bodyPr wrap="square">
            <a:spAutoFit/>
          </a:bodyPr>
          <a:lstStyle/>
          <a:p>
            <a:r>
              <a:rPr lang="en-US" sz="2800" i="1" dirty="0">
                <a:solidFill>
                  <a:schemeClr val="bg2"/>
                </a:solidFill>
              </a:rPr>
              <a:t>“And he was angry, and would not go in: therefore came his father out, and </a:t>
            </a:r>
            <a:r>
              <a:rPr lang="en-US" sz="2800" i="1" dirty="0" err="1">
                <a:solidFill>
                  <a:schemeClr val="bg2"/>
                </a:solidFill>
              </a:rPr>
              <a:t>intreated</a:t>
            </a:r>
            <a:r>
              <a:rPr lang="en-US" sz="2800" i="1" dirty="0">
                <a:solidFill>
                  <a:schemeClr val="bg2"/>
                </a:solidFill>
              </a:rPr>
              <a:t> him.”</a:t>
            </a:r>
          </a:p>
        </p:txBody>
      </p:sp>
      <p:sp>
        <p:nvSpPr>
          <p:cNvPr id="12" name="TextBox 11"/>
          <p:cNvSpPr txBox="1"/>
          <p:nvPr/>
        </p:nvSpPr>
        <p:spPr>
          <a:xfrm>
            <a:off x="8763000" y="6334780"/>
            <a:ext cx="1905000" cy="523220"/>
          </a:xfrm>
          <a:prstGeom prst="rect">
            <a:avLst/>
          </a:prstGeom>
          <a:noFill/>
        </p:spPr>
        <p:txBody>
          <a:bodyPr wrap="square" rtlCol="0">
            <a:spAutoFit/>
          </a:bodyPr>
          <a:lstStyle/>
          <a:p>
            <a:r>
              <a:rPr lang="en-US" sz="2800" i="1" dirty="0">
                <a:solidFill>
                  <a:schemeClr val="bg2"/>
                </a:solidFill>
              </a:rPr>
              <a:t>Luke 15:28</a:t>
            </a:r>
          </a:p>
        </p:txBody>
      </p:sp>
      <p:sp>
        <p:nvSpPr>
          <p:cNvPr id="13" name="Rectangle 12"/>
          <p:cNvSpPr/>
          <p:nvPr/>
        </p:nvSpPr>
        <p:spPr>
          <a:xfrm>
            <a:off x="5257800" y="2971800"/>
            <a:ext cx="5791200" cy="1815882"/>
          </a:xfrm>
          <a:prstGeom prst="rect">
            <a:avLst/>
          </a:prstGeom>
        </p:spPr>
        <p:txBody>
          <a:bodyPr wrap="square">
            <a:spAutoFit/>
          </a:bodyPr>
          <a:lstStyle/>
          <a:p>
            <a:r>
              <a:rPr lang="en-US" sz="2800" i="1" dirty="0">
                <a:solidFill>
                  <a:schemeClr val="bg2"/>
                </a:solidFill>
              </a:rPr>
              <a:t>The devoted son feels betrayed, because he has served and worked while his brother had gone and squandered his inheritance</a:t>
            </a:r>
          </a:p>
        </p:txBody>
      </p:sp>
      <p:pic>
        <p:nvPicPr>
          <p:cNvPr id="14" name="Picture 13" descr="Prodigal_Son_1216-117.jpg"/>
          <p:cNvPicPr>
            <a:picLocks noChangeAspect="1"/>
          </p:cNvPicPr>
          <p:nvPr/>
        </p:nvPicPr>
        <p:blipFill>
          <a:blip r:embed="rId2" cstate="print"/>
          <a:stretch>
            <a:fillRect/>
          </a:stretch>
        </p:blipFill>
        <p:spPr>
          <a:xfrm>
            <a:off x="734568" y="2971800"/>
            <a:ext cx="4068410" cy="3193702"/>
          </a:xfrm>
          <a:prstGeom prst="rect">
            <a:avLst/>
          </a:prstGeom>
        </p:spPr>
      </p:pic>
      <p:pic>
        <p:nvPicPr>
          <p:cNvPr id="5122" name="Picture 2" descr="Image result for son in the field prodigal son"/>
          <p:cNvPicPr>
            <a:picLocks noChangeAspect="1" noChangeArrowheads="1"/>
          </p:cNvPicPr>
          <p:nvPr/>
        </p:nvPicPr>
        <p:blipFill rotWithShape="1">
          <a:blip r:embed="rId3">
            <a:extLst>
              <a:ext uri="{28A0092B-C50C-407E-A947-70E740481C1C}">
                <a14:useLocalDpi xmlns:a14="http://schemas.microsoft.com/office/drawing/2010/main" val="0"/>
              </a:ext>
            </a:extLst>
          </a:blip>
          <a:srcRect t="24018" r="35920"/>
          <a:stretch/>
        </p:blipFill>
        <p:spPr bwMode="auto">
          <a:xfrm>
            <a:off x="6978459" y="338272"/>
            <a:ext cx="3244533" cy="256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21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0"/>
            <a:ext cx="4724400" cy="3539430"/>
          </a:xfrm>
          <a:prstGeom prst="rect">
            <a:avLst/>
          </a:prstGeom>
        </p:spPr>
        <p:txBody>
          <a:bodyPr wrap="square">
            <a:spAutoFit/>
          </a:bodyPr>
          <a:lstStyle/>
          <a:p>
            <a:r>
              <a:rPr lang="en-US" sz="2800" i="1" dirty="0">
                <a:solidFill>
                  <a:schemeClr val="bg2"/>
                </a:solidFill>
              </a:rPr>
              <a:t>“And he answering said to his father, Lo these many years do I serve thee, neither transgressed I at any time thy commandment; and yet thou never </a:t>
            </a:r>
            <a:r>
              <a:rPr lang="en-US" sz="2800" i="1" dirty="0" err="1">
                <a:solidFill>
                  <a:schemeClr val="bg2"/>
                </a:solidFill>
              </a:rPr>
              <a:t>gavest</a:t>
            </a:r>
            <a:r>
              <a:rPr lang="en-US" sz="2800" i="1" dirty="0">
                <a:solidFill>
                  <a:schemeClr val="bg2"/>
                </a:solidFill>
              </a:rPr>
              <a:t> me a kid, that I might make merry with my friends:”</a:t>
            </a:r>
          </a:p>
        </p:txBody>
      </p:sp>
      <p:sp>
        <p:nvSpPr>
          <p:cNvPr id="6" name="TextBox 5"/>
          <p:cNvSpPr txBox="1"/>
          <p:nvPr/>
        </p:nvSpPr>
        <p:spPr>
          <a:xfrm>
            <a:off x="8763000" y="6334780"/>
            <a:ext cx="1905000" cy="523220"/>
          </a:xfrm>
          <a:prstGeom prst="rect">
            <a:avLst/>
          </a:prstGeom>
          <a:noFill/>
        </p:spPr>
        <p:txBody>
          <a:bodyPr wrap="square" rtlCol="0">
            <a:spAutoFit/>
          </a:bodyPr>
          <a:lstStyle/>
          <a:p>
            <a:r>
              <a:rPr lang="en-US" sz="2800" i="1" dirty="0">
                <a:solidFill>
                  <a:schemeClr val="bg2"/>
                </a:solidFill>
              </a:rPr>
              <a:t>Luke 15:29</a:t>
            </a:r>
          </a:p>
        </p:txBody>
      </p:sp>
      <p:pic>
        <p:nvPicPr>
          <p:cNvPr id="15364" name="Picture 4" descr="http://www.goodsalt.com/view/two-biblical-men-talking-with-each-other.jpg"/>
          <p:cNvPicPr>
            <a:picLocks noChangeAspect="1" noChangeArrowheads="1"/>
          </p:cNvPicPr>
          <p:nvPr/>
        </p:nvPicPr>
        <p:blipFill>
          <a:blip r:embed="rId2" cstate="print"/>
          <a:srcRect l="4040" t="3556" r="1010" b="48444"/>
          <a:stretch>
            <a:fillRect/>
          </a:stretch>
        </p:blipFill>
        <p:spPr bwMode="auto">
          <a:xfrm>
            <a:off x="6373368" y="1607009"/>
            <a:ext cx="4779264" cy="2745535"/>
          </a:xfrm>
          <a:prstGeom prst="rect">
            <a:avLst/>
          </a:prstGeom>
          <a:noFill/>
        </p:spPr>
      </p:pic>
      <p:sp>
        <p:nvSpPr>
          <p:cNvPr id="8" name="Rectangle 7"/>
          <p:cNvSpPr/>
          <p:nvPr/>
        </p:nvSpPr>
        <p:spPr>
          <a:xfrm>
            <a:off x="4114800" y="4724401"/>
            <a:ext cx="6019800" cy="769441"/>
          </a:xfrm>
          <a:prstGeom prst="rect">
            <a:avLst/>
          </a:prstGeom>
        </p:spPr>
        <p:txBody>
          <a:bodyPr wrap="square">
            <a:spAutoFit/>
          </a:bodyPr>
          <a:lstStyle/>
          <a:p>
            <a:r>
              <a:rPr lang="en-US" sz="4400" i="1" dirty="0">
                <a:solidFill>
                  <a:schemeClr val="bg2"/>
                </a:solidFill>
              </a:rPr>
              <a:t>You are always with me</a:t>
            </a:r>
          </a:p>
        </p:txBody>
      </p:sp>
    </p:spTree>
    <p:extLst>
      <p:ext uri="{BB962C8B-B14F-4D97-AF65-F5344CB8AC3E}">
        <p14:creationId xmlns:p14="http://schemas.microsoft.com/office/powerpoint/2010/main" val="230264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17448" y="488566"/>
            <a:ext cx="4724400" cy="2246769"/>
          </a:xfrm>
          <a:prstGeom prst="rect">
            <a:avLst/>
          </a:prstGeom>
        </p:spPr>
        <p:txBody>
          <a:bodyPr wrap="square">
            <a:spAutoFit/>
          </a:bodyPr>
          <a:lstStyle/>
          <a:p>
            <a:r>
              <a:rPr lang="en-US" sz="2800" i="1" dirty="0">
                <a:solidFill>
                  <a:schemeClr val="bg2"/>
                </a:solidFill>
              </a:rPr>
              <a:t>“But as soon as this thy son was come, which hath devoured thy living with harlots, thou hast killed for him the fatted calf.”</a:t>
            </a:r>
          </a:p>
        </p:txBody>
      </p:sp>
      <p:sp>
        <p:nvSpPr>
          <p:cNvPr id="6" name="TextBox 5"/>
          <p:cNvSpPr txBox="1"/>
          <p:nvPr/>
        </p:nvSpPr>
        <p:spPr>
          <a:xfrm>
            <a:off x="8763000" y="6334780"/>
            <a:ext cx="1905000" cy="523220"/>
          </a:xfrm>
          <a:prstGeom prst="rect">
            <a:avLst/>
          </a:prstGeom>
          <a:noFill/>
        </p:spPr>
        <p:txBody>
          <a:bodyPr wrap="square" rtlCol="0">
            <a:spAutoFit/>
          </a:bodyPr>
          <a:lstStyle/>
          <a:p>
            <a:r>
              <a:rPr lang="en-US" sz="2800" i="1" dirty="0">
                <a:solidFill>
                  <a:schemeClr val="bg2"/>
                </a:solidFill>
              </a:rPr>
              <a:t>Luke 15:30</a:t>
            </a:r>
          </a:p>
        </p:txBody>
      </p:sp>
      <p:pic>
        <p:nvPicPr>
          <p:cNvPr id="9" name="Picture 2" descr="Image"/>
          <p:cNvPicPr>
            <a:picLocks noChangeAspect="1" noChangeArrowheads="1"/>
          </p:cNvPicPr>
          <p:nvPr/>
        </p:nvPicPr>
        <p:blipFill>
          <a:blip r:embed="rId2" cstate="print"/>
          <a:srcRect/>
          <a:stretch>
            <a:fillRect/>
          </a:stretch>
        </p:blipFill>
        <p:spPr bwMode="auto">
          <a:xfrm>
            <a:off x="5641848" y="1795567"/>
            <a:ext cx="5940979" cy="3019415"/>
          </a:xfrm>
          <a:prstGeom prst="rect">
            <a:avLst/>
          </a:prstGeom>
          <a:noFill/>
          <a:ln w="9525">
            <a:noFill/>
            <a:miter lim="800000"/>
            <a:headEnd/>
            <a:tailEnd/>
          </a:ln>
        </p:spPr>
      </p:pic>
      <p:sp>
        <p:nvSpPr>
          <p:cNvPr id="10" name="Rectangle 9"/>
          <p:cNvSpPr/>
          <p:nvPr/>
        </p:nvSpPr>
        <p:spPr>
          <a:xfrm>
            <a:off x="917448" y="4255133"/>
            <a:ext cx="4724400" cy="2246769"/>
          </a:xfrm>
          <a:prstGeom prst="rect">
            <a:avLst/>
          </a:prstGeom>
        </p:spPr>
        <p:txBody>
          <a:bodyPr wrap="square">
            <a:spAutoFit/>
          </a:bodyPr>
          <a:lstStyle/>
          <a:p>
            <a:r>
              <a:rPr lang="en-US" sz="2800" i="1" dirty="0">
                <a:solidFill>
                  <a:schemeClr val="bg2"/>
                </a:solidFill>
              </a:rPr>
              <a:t>Almost as if he were saying, “I am slaving for you, and he has done nothing, and yet you have treated him with more favor than me.”</a:t>
            </a:r>
          </a:p>
        </p:txBody>
      </p:sp>
    </p:spTree>
    <p:extLst>
      <p:ext uri="{BB962C8B-B14F-4D97-AF65-F5344CB8AC3E}">
        <p14:creationId xmlns:p14="http://schemas.microsoft.com/office/powerpoint/2010/main" val="331567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763000" y="6334780"/>
            <a:ext cx="1905000" cy="523220"/>
          </a:xfrm>
          <a:prstGeom prst="rect">
            <a:avLst/>
          </a:prstGeom>
          <a:noFill/>
        </p:spPr>
        <p:txBody>
          <a:bodyPr wrap="square" rtlCol="0">
            <a:spAutoFit/>
          </a:bodyPr>
          <a:lstStyle/>
          <a:p>
            <a:r>
              <a:rPr lang="en-US" sz="2800" i="1" dirty="0">
                <a:solidFill>
                  <a:schemeClr val="bg2"/>
                </a:solidFill>
              </a:rPr>
              <a:t>Luke 15:29</a:t>
            </a:r>
          </a:p>
        </p:txBody>
      </p:sp>
      <p:sp>
        <p:nvSpPr>
          <p:cNvPr id="7" name="Rectangle 6"/>
          <p:cNvSpPr/>
          <p:nvPr/>
        </p:nvSpPr>
        <p:spPr>
          <a:xfrm>
            <a:off x="1905000" y="609600"/>
            <a:ext cx="6934200" cy="3539430"/>
          </a:xfrm>
          <a:prstGeom prst="rect">
            <a:avLst/>
          </a:prstGeom>
        </p:spPr>
        <p:txBody>
          <a:bodyPr wrap="square">
            <a:spAutoFit/>
          </a:bodyPr>
          <a:lstStyle/>
          <a:p>
            <a:r>
              <a:rPr lang="en-US" sz="2800" i="1" dirty="0">
                <a:solidFill>
                  <a:schemeClr val="bg2"/>
                </a:solidFill>
              </a:rPr>
              <a:t>“The older son forgets for a moment that he has never had known filth or despair, fear or self-loathing. He forgets for a moment that every calf on the ranch is already his and so are all the robes in the closet and every ring in the drawer. He forget for a moment that his faithfulness has been and always will be rewarded.” </a:t>
            </a:r>
          </a:p>
        </p:txBody>
      </p:sp>
      <p:pic>
        <p:nvPicPr>
          <p:cNvPr id="8" name="Picture 7" descr="Elder Jeffrey R_ Holland.jpg"/>
          <p:cNvPicPr>
            <a:picLocks noChangeAspect="1"/>
          </p:cNvPicPr>
          <p:nvPr/>
        </p:nvPicPr>
        <p:blipFill>
          <a:blip r:embed="rId2" cstate="print"/>
          <a:stretch>
            <a:fillRect/>
          </a:stretch>
        </p:blipFill>
        <p:spPr>
          <a:xfrm>
            <a:off x="5181601" y="3657600"/>
            <a:ext cx="2716213" cy="2997200"/>
          </a:xfrm>
          <a:prstGeom prst="rect">
            <a:avLst/>
          </a:prstGeom>
        </p:spPr>
      </p:pic>
      <p:sp>
        <p:nvSpPr>
          <p:cNvPr id="2" name="Rectangle 1"/>
          <p:cNvSpPr/>
          <p:nvPr/>
        </p:nvSpPr>
        <p:spPr>
          <a:xfrm>
            <a:off x="11533186" y="6488668"/>
            <a:ext cx="495649" cy="369332"/>
          </a:xfrm>
          <a:prstGeom prst="rect">
            <a:avLst/>
          </a:prstGeom>
        </p:spPr>
        <p:txBody>
          <a:bodyPr wrap="none">
            <a:spAutoFit/>
          </a:bodyPr>
          <a:lstStyle/>
          <a:p>
            <a:r>
              <a:rPr lang="en-US" i="1" dirty="0">
                <a:solidFill>
                  <a:schemeClr val="bg2"/>
                </a:solidFill>
              </a:rPr>
              <a:t> (3)</a:t>
            </a:r>
          </a:p>
        </p:txBody>
      </p:sp>
    </p:spTree>
    <p:extLst>
      <p:ext uri="{BB962C8B-B14F-4D97-AF65-F5344CB8AC3E}">
        <p14:creationId xmlns:p14="http://schemas.microsoft.com/office/powerpoint/2010/main" val="13569460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1384995"/>
          </a:xfrm>
          <a:prstGeom prst="rect">
            <a:avLst/>
          </a:prstGeom>
        </p:spPr>
        <p:txBody>
          <a:bodyPr wrap="square">
            <a:spAutoFit/>
          </a:bodyPr>
          <a:lstStyle/>
          <a:p>
            <a:r>
              <a:rPr lang="en-US" sz="2800" i="1" dirty="0">
                <a:solidFill>
                  <a:schemeClr val="bg2"/>
                </a:solidFill>
              </a:rPr>
              <a:t>“And he said unto him Son, thou art ever with me, and all that I have is </a:t>
            </a:r>
            <a:r>
              <a:rPr lang="en-US" sz="2800" i="1" dirty="0" err="1">
                <a:solidFill>
                  <a:schemeClr val="bg2"/>
                </a:solidFill>
              </a:rPr>
              <a:t>thine</a:t>
            </a:r>
            <a:r>
              <a:rPr lang="en-US" sz="2800" i="1" dirty="0">
                <a:solidFill>
                  <a:schemeClr val="bg2"/>
                </a:solidFill>
              </a:rPr>
              <a:t>.”</a:t>
            </a:r>
          </a:p>
        </p:txBody>
      </p:sp>
      <p:sp>
        <p:nvSpPr>
          <p:cNvPr id="6" name="TextBox 5"/>
          <p:cNvSpPr txBox="1"/>
          <p:nvPr/>
        </p:nvSpPr>
        <p:spPr>
          <a:xfrm>
            <a:off x="8763000" y="6334780"/>
            <a:ext cx="1905000" cy="523220"/>
          </a:xfrm>
          <a:prstGeom prst="rect">
            <a:avLst/>
          </a:prstGeom>
          <a:noFill/>
        </p:spPr>
        <p:txBody>
          <a:bodyPr wrap="square" rtlCol="0">
            <a:spAutoFit/>
          </a:bodyPr>
          <a:lstStyle/>
          <a:p>
            <a:r>
              <a:rPr lang="en-US" sz="2800" i="1" dirty="0">
                <a:solidFill>
                  <a:schemeClr val="bg2"/>
                </a:solidFill>
              </a:rPr>
              <a:t>Luke 15:31</a:t>
            </a:r>
          </a:p>
        </p:txBody>
      </p:sp>
      <p:pic>
        <p:nvPicPr>
          <p:cNvPr id="7" name="Picture 6" descr="I_CIP_CS5_StaffGiving_Land.jpg"/>
          <p:cNvPicPr>
            <a:picLocks noChangeAspect="1"/>
          </p:cNvPicPr>
          <p:nvPr/>
        </p:nvPicPr>
        <p:blipFill>
          <a:blip r:embed="rId2" cstate="print"/>
          <a:stretch>
            <a:fillRect/>
          </a:stretch>
        </p:blipFill>
        <p:spPr>
          <a:xfrm>
            <a:off x="6781800" y="762001"/>
            <a:ext cx="3250692" cy="3390207"/>
          </a:xfrm>
          <a:prstGeom prst="rect">
            <a:avLst/>
          </a:prstGeom>
        </p:spPr>
      </p:pic>
      <p:sp>
        <p:nvSpPr>
          <p:cNvPr id="9" name="Rectangle 8"/>
          <p:cNvSpPr/>
          <p:nvPr/>
        </p:nvSpPr>
        <p:spPr>
          <a:xfrm>
            <a:off x="3352800" y="4419600"/>
            <a:ext cx="4724400" cy="1815882"/>
          </a:xfrm>
          <a:prstGeom prst="rect">
            <a:avLst/>
          </a:prstGeom>
        </p:spPr>
        <p:txBody>
          <a:bodyPr wrap="square">
            <a:spAutoFit/>
          </a:bodyPr>
          <a:lstStyle/>
          <a:p>
            <a:r>
              <a:rPr lang="en-US" sz="2800" i="1" dirty="0">
                <a:solidFill>
                  <a:schemeClr val="bg2"/>
                </a:solidFill>
              </a:rPr>
              <a:t>Keep in mind the older son is the “birthright” son which means his inheritance is a “double portion”.</a:t>
            </a:r>
          </a:p>
        </p:txBody>
      </p:sp>
    </p:spTree>
    <p:extLst>
      <p:ext uri="{BB962C8B-B14F-4D97-AF65-F5344CB8AC3E}">
        <p14:creationId xmlns:p14="http://schemas.microsoft.com/office/powerpoint/2010/main" val="221169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2246769"/>
          </a:xfrm>
          <a:prstGeom prst="rect">
            <a:avLst/>
          </a:prstGeom>
        </p:spPr>
        <p:txBody>
          <a:bodyPr wrap="square">
            <a:spAutoFit/>
          </a:bodyPr>
          <a:lstStyle/>
          <a:p>
            <a:r>
              <a:rPr lang="en-US" sz="2800" i="1" dirty="0">
                <a:solidFill>
                  <a:schemeClr val="bg2"/>
                </a:solidFill>
              </a:rPr>
              <a:t>“It was meet that we should make merry, and be glad; for this thy brother was dead, and is alive again; and was lost, and is found.”</a:t>
            </a:r>
          </a:p>
        </p:txBody>
      </p:sp>
      <p:sp>
        <p:nvSpPr>
          <p:cNvPr id="6" name="TextBox 5"/>
          <p:cNvSpPr txBox="1"/>
          <p:nvPr/>
        </p:nvSpPr>
        <p:spPr>
          <a:xfrm>
            <a:off x="8763000" y="6334780"/>
            <a:ext cx="1905000" cy="523220"/>
          </a:xfrm>
          <a:prstGeom prst="rect">
            <a:avLst/>
          </a:prstGeom>
          <a:noFill/>
        </p:spPr>
        <p:txBody>
          <a:bodyPr wrap="square" rtlCol="0">
            <a:spAutoFit/>
          </a:bodyPr>
          <a:lstStyle/>
          <a:p>
            <a:r>
              <a:rPr lang="en-US" sz="2800" i="1" dirty="0">
                <a:solidFill>
                  <a:schemeClr val="bg2"/>
                </a:solidFill>
              </a:rPr>
              <a:t>Luke 15:32</a:t>
            </a:r>
          </a:p>
        </p:txBody>
      </p:sp>
      <p:sp>
        <p:nvSpPr>
          <p:cNvPr id="7" name="Rectangle 6"/>
          <p:cNvSpPr/>
          <p:nvPr/>
        </p:nvSpPr>
        <p:spPr>
          <a:xfrm>
            <a:off x="2743200" y="4114801"/>
            <a:ext cx="5867400" cy="2246769"/>
          </a:xfrm>
          <a:prstGeom prst="rect">
            <a:avLst/>
          </a:prstGeom>
        </p:spPr>
        <p:txBody>
          <a:bodyPr wrap="square">
            <a:spAutoFit/>
          </a:bodyPr>
          <a:lstStyle/>
          <a:p>
            <a:r>
              <a:rPr lang="en-US" sz="2800" i="1" dirty="0">
                <a:solidFill>
                  <a:schemeClr val="bg2"/>
                </a:solidFill>
              </a:rPr>
              <a:t>His father reminds him that this is his brother. That he was faithful all along and that he has not lost anything. This is what Christ would do, forgive his brothers.</a:t>
            </a:r>
          </a:p>
        </p:txBody>
      </p:sp>
      <p:pic>
        <p:nvPicPr>
          <p:cNvPr id="8" name="Picture 7" descr="father waiting.jpg"/>
          <p:cNvPicPr>
            <a:picLocks noChangeAspect="1"/>
          </p:cNvPicPr>
          <p:nvPr/>
        </p:nvPicPr>
        <p:blipFill>
          <a:blip r:embed="rId2" cstate="print"/>
          <a:stretch>
            <a:fillRect/>
          </a:stretch>
        </p:blipFill>
        <p:spPr>
          <a:xfrm>
            <a:off x="6476999" y="790832"/>
            <a:ext cx="4333515" cy="3095368"/>
          </a:xfrm>
          <a:prstGeom prst="rect">
            <a:avLst/>
          </a:prstGeom>
        </p:spPr>
      </p:pic>
    </p:spTree>
    <p:extLst>
      <p:ext uri="{BB962C8B-B14F-4D97-AF65-F5344CB8AC3E}">
        <p14:creationId xmlns:p14="http://schemas.microsoft.com/office/powerpoint/2010/main" val="423060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0" name="Picture 4" descr="http://t3.gstatic.com/images?q=tbn:ANd9GcRwq3khrmPuVxUdhH00j1nVoV42cWbt8l0pdoXEh_Ibmd9TDkjA"/>
          <p:cNvPicPr>
            <a:picLocks noChangeAspect="1" noChangeArrowheads="1"/>
          </p:cNvPicPr>
          <p:nvPr/>
        </p:nvPicPr>
        <p:blipFill>
          <a:blip r:embed="rId2" cstate="print"/>
          <a:srcRect l="17963"/>
          <a:stretch>
            <a:fillRect/>
          </a:stretch>
        </p:blipFill>
        <p:spPr bwMode="auto">
          <a:xfrm>
            <a:off x="6172200" y="304800"/>
            <a:ext cx="3962400" cy="3786188"/>
          </a:xfrm>
          <a:prstGeom prst="rect">
            <a:avLst/>
          </a:prstGeom>
          <a:noFill/>
          <a:ln w="9525">
            <a:noFill/>
            <a:miter lim="800000"/>
            <a:headEnd/>
            <a:tailEnd/>
          </a:ln>
        </p:spPr>
      </p:pic>
      <p:sp>
        <p:nvSpPr>
          <p:cNvPr id="2" name="Rectangle 1"/>
          <p:cNvSpPr/>
          <p:nvPr/>
        </p:nvSpPr>
        <p:spPr>
          <a:xfrm>
            <a:off x="5943600" y="4419601"/>
            <a:ext cx="4343400" cy="2246313"/>
          </a:xfrm>
          <a:prstGeom prst="rect">
            <a:avLst/>
          </a:prstGeom>
        </p:spPr>
        <p:txBody>
          <a:bodyPr>
            <a:spAutoFit/>
          </a:bodyPr>
          <a:lstStyle/>
          <a:p>
            <a:pPr algn="ctr">
              <a:defRPr/>
            </a:pPr>
            <a:r>
              <a:rPr lang="en-US" sz="2800" i="1" dirty="0">
                <a:solidFill>
                  <a:schemeClr val="bg1">
                    <a:lumMod val="10000"/>
                    <a:lumOff val="90000"/>
                  </a:schemeClr>
                </a:solidFill>
              </a:rPr>
              <a:t>We can tell how close we are to Heavenly Father </a:t>
            </a:r>
          </a:p>
          <a:p>
            <a:pPr algn="ctr">
              <a:defRPr/>
            </a:pPr>
            <a:r>
              <a:rPr lang="en-US" sz="2800" i="1" dirty="0">
                <a:solidFill>
                  <a:schemeClr val="bg1">
                    <a:lumMod val="10000"/>
                    <a:lumOff val="90000"/>
                  </a:schemeClr>
                </a:solidFill>
              </a:rPr>
              <a:t>by checking how we</a:t>
            </a:r>
          </a:p>
          <a:p>
            <a:pPr algn="ctr">
              <a:defRPr/>
            </a:pPr>
            <a:r>
              <a:rPr lang="en-US" sz="2800" i="1" dirty="0">
                <a:solidFill>
                  <a:schemeClr val="bg1">
                    <a:lumMod val="10000"/>
                    <a:lumOff val="90000"/>
                  </a:schemeClr>
                </a:solidFill>
              </a:rPr>
              <a:t> feel about people </a:t>
            </a:r>
          </a:p>
          <a:p>
            <a:pPr algn="ctr">
              <a:defRPr/>
            </a:pPr>
            <a:r>
              <a:rPr lang="en-US" sz="2800" i="1" dirty="0">
                <a:solidFill>
                  <a:schemeClr val="bg1">
                    <a:lumMod val="10000"/>
                    <a:lumOff val="90000"/>
                  </a:schemeClr>
                </a:solidFill>
              </a:rPr>
              <a:t>who are in sin.</a:t>
            </a:r>
          </a:p>
        </p:txBody>
      </p:sp>
      <p:pic>
        <p:nvPicPr>
          <p:cNvPr id="37892" name="Picture 2" descr="http://ldstalk.com/wp-content/images/mormon-beliefs/mormon-prayer6.jpg"/>
          <p:cNvPicPr>
            <a:picLocks noChangeAspect="1" noChangeArrowheads="1"/>
          </p:cNvPicPr>
          <p:nvPr/>
        </p:nvPicPr>
        <p:blipFill>
          <a:blip r:embed="rId3" cstate="print"/>
          <a:srcRect/>
          <a:stretch>
            <a:fillRect/>
          </a:stretch>
        </p:blipFill>
        <p:spPr bwMode="auto">
          <a:xfrm>
            <a:off x="1905000" y="1905001"/>
            <a:ext cx="3506788" cy="4714875"/>
          </a:xfrm>
          <a:prstGeom prst="rect">
            <a:avLst/>
          </a:prstGeom>
          <a:noFill/>
          <a:ln w="9525">
            <a:noFill/>
            <a:miter lim="800000"/>
            <a:headEnd/>
            <a:tailEnd/>
          </a:ln>
        </p:spPr>
      </p:pic>
      <p:sp>
        <p:nvSpPr>
          <p:cNvPr id="5" name="Rectangle 4"/>
          <p:cNvSpPr/>
          <p:nvPr/>
        </p:nvSpPr>
        <p:spPr>
          <a:xfrm>
            <a:off x="1524000" y="228600"/>
            <a:ext cx="4572000" cy="1384300"/>
          </a:xfrm>
          <a:prstGeom prst="rect">
            <a:avLst/>
          </a:prstGeom>
        </p:spPr>
        <p:txBody>
          <a:bodyPr>
            <a:spAutoFit/>
          </a:bodyPr>
          <a:lstStyle/>
          <a:p>
            <a:pPr algn="ctr">
              <a:defRPr/>
            </a:pPr>
            <a:r>
              <a:rPr lang="en-US" sz="2800" i="1" dirty="0">
                <a:solidFill>
                  <a:schemeClr val="bg1">
                    <a:lumMod val="10000"/>
                    <a:lumOff val="90000"/>
                  </a:schemeClr>
                </a:solidFill>
              </a:rPr>
              <a:t>There is no limit to the number of lost souls who can be welcomed back.</a:t>
            </a:r>
          </a:p>
        </p:txBody>
      </p:sp>
    </p:spTree>
    <p:extLst>
      <p:ext uri="{BB962C8B-B14F-4D97-AF65-F5344CB8AC3E}">
        <p14:creationId xmlns:p14="http://schemas.microsoft.com/office/powerpoint/2010/main" val="342636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29" name="Rectangle 1"/>
          <p:cNvSpPr>
            <a:spLocks noChangeArrowheads="1"/>
          </p:cNvSpPr>
          <p:nvPr/>
        </p:nvSpPr>
        <p:spPr bwMode="auto">
          <a:xfrm>
            <a:off x="5715000" y="946735"/>
            <a:ext cx="4815038" cy="5262979"/>
          </a:xfrm>
          <a:prstGeom prst="rect">
            <a:avLst/>
          </a:prstGeom>
          <a:noFill/>
          <a:ln w="9525">
            <a:noFill/>
            <a:miter lim="800000"/>
            <a:headEnd/>
            <a:tailEnd/>
          </a:ln>
          <a:effectLst/>
        </p:spPr>
        <p:txBody>
          <a:bodyPr wrap="square" anchor="ctr">
            <a:spAutoFit/>
          </a:bodyPr>
          <a:lstStyle/>
          <a:p>
            <a:pPr indent="457200" algn="just">
              <a:defRPr/>
            </a:pPr>
            <a:r>
              <a:rPr lang="en-US" sz="2400" i="1" dirty="0">
                <a:solidFill>
                  <a:schemeClr val="bg1">
                    <a:lumMod val="10000"/>
                    <a:lumOff val="90000"/>
                  </a:schemeClr>
                </a:solidFill>
                <a:latin typeface="Candara" pitchFamily="34" charset="0"/>
                <a:cs typeface="Andalus" pitchFamily="18" charset="-78"/>
              </a:rPr>
              <a:t>"Nothing is so much calculated to lead people to forsake sin as to take them by the hand, and watch over them with tenderness.....</a:t>
            </a:r>
          </a:p>
          <a:p>
            <a:pPr indent="457200" algn="just">
              <a:defRPr/>
            </a:pPr>
            <a:endParaRPr lang="en-US" sz="2400" i="1" dirty="0">
              <a:solidFill>
                <a:schemeClr val="bg1">
                  <a:lumMod val="10000"/>
                  <a:lumOff val="90000"/>
                </a:schemeClr>
              </a:solidFill>
              <a:latin typeface="Candara" pitchFamily="34" charset="0"/>
              <a:cs typeface="Andalus" pitchFamily="18" charset="-78"/>
            </a:endParaRPr>
          </a:p>
          <a:p>
            <a:pPr indent="457200" algn="just">
              <a:defRPr/>
            </a:pPr>
            <a:r>
              <a:rPr lang="en-US" sz="2400" i="1" dirty="0">
                <a:solidFill>
                  <a:schemeClr val="bg1">
                    <a:lumMod val="10000"/>
                    <a:lumOff val="90000"/>
                  </a:schemeClr>
                </a:solidFill>
                <a:latin typeface="Candara" pitchFamily="34" charset="0"/>
                <a:cs typeface="Andalus" pitchFamily="18" charset="-78"/>
              </a:rPr>
              <a:t>….The nearer we get to our Heavenly Father, the more we are disposed to look with compassion on perishing souls; we feel that we want to take them upon our shoulders, and cast their sins behind our backs. </a:t>
            </a:r>
          </a:p>
          <a:p>
            <a:pPr indent="457200">
              <a:defRPr/>
            </a:pPr>
            <a:endParaRPr lang="en-US" sz="2400" i="1" dirty="0">
              <a:solidFill>
                <a:schemeClr val="bg1">
                  <a:lumMod val="10000"/>
                  <a:lumOff val="90000"/>
                </a:schemeClr>
              </a:solidFill>
              <a:latin typeface="Abadi" panose="020B0604020104020204" pitchFamily="34" charset="0"/>
              <a:cs typeface="Andalus" pitchFamily="18" charset="-78"/>
            </a:endParaRPr>
          </a:p>
          <a:p>
            <a:pPr indent="457200">
              <a:defRPr/>
            </a:pPr>
            <a:r>
              <a:rPr lang="en-US" sz="2400" i="1" dirty="0">
                <a:solidFill>
                  <a:schemeClr val="bg1">
                    <a:lumMod val="10000"/>
                    <a:lumOff val="90000"/>
                  </a:schemeClr>
                </a:solidFill>
                <a:latin typeface="Abadi" panose="020B0604020104020204" pitchFamily="34" charset="0"/>
                <a:cs typeface="Andalus" pitchFamily="18" charset="-78"/>
              </a:rPr>
              <a:t>        </a:t>
            </a:r>
            <a:r>
              <a:rPr lang="en-US" sz="2000" dirty="0">
                <a:solidFill>
                  <a:schemeClr val="bg1">
                    <a:lumMod val="10000"/>
                    <a:lumOff val="90000"/>
                  </a:schemeClr>
                </a:solidFill>
                <a:latin typeface="Abadi" panose="020B0604020104020204" pitchFamily="34" charset="0"/>
                <a:cs typeface="Andalus" pitchFamily="18" charset="-78"/>
              </a:rPr>
              <a:t>Joseph Smith  TPJS 240-241</a:t>
            </a:r>
          </a:p>
          <a:p>
            <a:pPr indent="457200">
              <a:defRPr/>
            </a:pPr>
            <a:endParaRPr lang="en-US" sz="2400" dirty="0">
              <a:solidFill>
                <a:schemeClr val="bg1">
                  <a:lumMod val="10000"/>
                  <a:lumOff val="90000"/>
                </a:schemeClr>
              </a:solidFill>
              <a:latin typeface="Abadi" panose="020B0604020104020204" pitchFamily="34" charset="0"/>
              <a:cs typeface="Andalus" pitchFamily="18" charset="-78"/>
            </a:endParaRPr>
          </a:p>
        </p:txBody>
      </p:sp>
      <p:pic>
        <p:nvPicPr>
          <p:cNvPr id="36867" name="Picture 4" descr="http://www.pbs.org/americanprophet/images/joseph-smith.jpg"/>
          <p:cNvPicPr>
            <a:picLocks noChangeAspect="1" noChangeArrowheads="1"/>
          </p:cNvPicPr>
          <p:nvPr/>
        </p:nvPicPr>
        <p:blipFill>
          <a:blip r:embed="rId2" cstate="print"/>
          <a:srcRect/>
          <a:stretch>
            <a:fillRect/>
          </a:stretch>
        </p:blipFill>
        <p:spPr bwMode="auto">
          <a:xfrm>
            <a:off x="1752601" y="685800"/>
            <a:ext cx="3667125" cy="5238750"/>
          </a:xfrm>
          <a:prstGeom prst="rect">
            <a:avLst/>
          </a:prstGeom>
          <a:noFill/>
          <a:ln w="9525">
            <a:noFill/>
            <a:miter lim="800000"/>
            <a:headEnd/>
            <a:tailEnd/>
          </a:ln>
        </p:spPr>
      </p:pic>
    </p:spTree>
    <p:extLst>
      <p:ext uri="{BB962C8B-B14F-4D97-AF65-F5344CB8AC3E}">
        <p14:creationId xmlns:p14="http://schemas.microsoft.com/office/powerpoint/2010/main" val="132475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2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7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E6D4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2286001"/>
            <a:ext cx="9144000" cy="2431435"/>
          </a:xfrm>
          <a:prstGeom prst="rect">
            <a:avLst/>
          </a:prstGeom>
          <a:noFill/>
        </p:spPr>
        <p:txBody>
          <a:bodyPr wrap="square" rtlCol="0">
            <a:spAutoFit/>
          </a:bodyPr>
          <a:lstStyle/>
          <a:p>
            <a:pPr algn="ctr"/>
            <a:r>
              <a:rPr lang="en-US" sz="6600" dirty="0"/>
              <a:t>Message of Hope</a:t>
            </a:r>
          </a:p>
          <a:p>
            <a:pPr algn="ctr"/>
            <a:r>
              <a:rPr lang="en-US" dirty="0"/>
              <a:t> “The Other Prodigal” Elder Jeffrey R Holland May 2002 Ensign</a:t>
            </a:r>
          </a:p>
          <a:p>
            <a:pPr algn="ctr"/>
            <a:r>
              <a:rPr lang="en-US" sz="3600" dirty="0">
                <a:latin typeface="Narkisim" pitchFamily="34" charset="-79"/>
                <a:cs typeface="Narkisim" pitchFamily="34" charset="-79"/>
              </a:rPr>
              <a:t>Lessons learned from the Prodigal Son</a:t>
            </a:r>
          </a:p>
          <a:p>
            <a:pPr algn="ctr"/>
            <a:endParaRPr lang="en-US" sz="3200" dirty="0"/>
          </a:p>
        </p:txBody>
      </p:sp>
      <p:sp>
        <p:nvSpPr>
          <p:cNvPr id="6" name="TextBox 5"/>
          <p:cNvSpPr txBox="1"/>
          <p:nvPr/>
        </p:nvSpPr>
        <p:spPr>
          <a:xfrm>
            <a:off x="1752600" y="1348800"/>
            <a:ext cx="8610600" cy="707886"/>
          </a:xfrm>
          <a:prstGeom prst="rect">
            <a:avLst/>
          </a:prstGeom>
          <a:noFill/>
        </p:spPr>
        <p:txBody>
          <a:bodyPr wrap="square" rtlCol="0">
            <a:spAutoFit/>
          </a:bodyPr>
          <a:lstStyle/>
          <a:p>
            <a:endParaRPr lang="en-US" sz="2000" dirty="0"/>
          </a:p>
          <a:p>
            <a:endParaRPr lang="en-US" sz="2000" dirty="0"/>
          </a:p>
        </p:txBody>
      </p:sp>
      <p:grpSp>
        <p:nvGrpSpPr>
          <p:cNvPr id="2" name="Group 152"/>
          <p:cNvGrpSpPr/>
          <p:nvPr/>
        </p:nvGrpSpPr>
        <p:grpSpPr>
          <a:xfrm>
            <a:off x="8763000" y="4343400"/>
            <a:ext cx="1219200" cy="2286000"/>
            <a:chOff x="6781800" y="2376547"/>
            <a:chExt cx="1794726" cy="4116692"/>
          </a:xfrm>
        </p:grpSpPr>
        <p:grpSp>
          <p:nvGrpSpPr>
            <p:cNvPr id="3" name="Group 66"/>
            <p:cNvGrpSpPr/>
            <p:nvPr/>
          </p:nvGrpSpPr>
          <p:grpSpPr>
            <a:xfrm>
              <a:off x="7041865" y="5030504"/>
              <a:ext cx="949408" cy="1462735"/>
              <a:chOff x="4951236" y="3347286"/>
              <a:chExt cx="1243706" cy="1905000"/>
            </a:xfrm>
          </p:grpSpPr>
          <p:sp>
            <p:nvSpPr>
              <p:cNvPr id="39" name="Oval 38"/>
              <p:cNvSpPr/>
              <p:nvPr/>
            </p:nvSpPr>
            <p:spPr>
              <a:xfrm rot="14845884">
                <a:off x="5350496" y="4356744"/>
                <a:ext cx="633566" cy="105532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300877">
                <a:off x="4951236" y="3347286"/>
                <a:ext cx="570641" cy="1905000"/>
              </a:xfrm>
              <a:prstGeom prst="roundRect">
                <a:avLst>
                  <a:gd name="adj" fmla="val 40555"/>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5575827">
                <a:off x="5071963" y="4633357"/>
                <a:ext cx="452647" cy="66830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7"/>
            <p:cNvGrpSpPr/>
            <p:nvPr/>
          </p:nvGrpSpPr>
          <p:grpSpPr>
            <a:xfrm>
              <a:off x="7449046" y="5030504"/>
              <a:ext cx="949408" cy="1462735"/>
              <a:chOff x="4951236" y="3347286"/>
              <a:chExt cx="1243706" cy="1905000"/>
            </a:xfrm>
          </p:grpSpPr>
          <p:sp>
            <p:nvSpPr>
              <p:cNvPr id="36" name="Oval 35"/>
              <p:cNvSpPr/>
              <p:nvPr/>
            </p:nvSpPr>
            <p:spPr>
              <a:xfrm rot="14845884">
                <a:off x="5350496" y="4356744"/>
                <a:ext cx="633566" cy="105532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rot="300877">
                <a:off x="4951236" y="3347286"/>
                <a:ext cx="570641" cy="1905000"/>
              </a:xfrm>
              <a:prstGeom prst="roundRect">
                <a:avLst>
                  <a:gd name="adj" fmla="val 40555"/>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5575827">
                <a:off x="5071963" y="4633357"/>
                <a:ext cx="452647" cy="66830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6"/>
            <p:cNvGrpSpPr/>
            <p:nvPr/>
          </p:nvGrpSpPr>
          <p:grpSpPr>
            <a:xfrm rot="1043923">
              <a:off x="6781800" y="3894548"/>
              <a:ext cx="493829" cy="1746840"/>
              <a:chOff x="4268431" y="3238599"/>
              <a:chExt cx="646907" cy="2275005"/>
            </a:xfrm>
          </p:grpSpPr>
          <p:grpSp>
            <p:nvGrpSpPr>
              <p:cNvPr id="9" name="Group 41"/>
              <p:cNvGrpSpPr/>
              <p:nvPr/>
            </p:nvGrpSpPr>
            <p:grpSpPr>
              <a:xfrm rot="20356010">
                <a:off x="4268431" y="3238599"/>
                <a:ext cx="631973" cy="2275005"/>
                <a:chOff x="1233945" y="3150804"/>
                <a:chExt cx="631973" cy="2275005"/>
              </a:xfrm>
            </p:grpSpPr>
            <p:sp>
              <p:nvSpPr>
                <p:cNvPr id="34" name="Oval 33"/>
                <p:cNvSpPr/>
                <p:nvPr/>
              </p:nvSpPr>
              <p:spPr>
                <a:xfrm rot="696377">
                  <a:off x="1233945" y="4632593"/>
                  <a:ext cx="476902" cy="79321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706314">
                  <a:off x="1408718" y="3150804"/>
                  <a:ext cx="457200" cy="1905000"/>
                </a:xfrm>
                <a:prstGeom prst="roundRect">
                  <a:avLst>
                    <a:gd name="adj" fmla="val 40555"/>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p:cNvSpPr/>
              <p:nvPr/>
            </p:nvSpPr>
            <p:spPr>
              <a:xfrm rot="21052387">
                <a:off x="4522495" y="4530272"/>
                <a:ext cx="392843" cy="79321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ounded Rectangle 10"/>
            <p:cNvSpPr/>
            <p:nvPr/>
          </p:nvSpPr>
          <p:spPr>
            <a:xfrm>
              <a:off x="7100034" y="3918826"/>
              <a:ext cx="1047038" cy="1755282"/>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53"/>
            <p:cNvGrpSpPr/>
            <p:nvPr/>
          </p:nvGrpSpPr>
          <p:grpSpPr>
            <a:xfrm>
              <a:off x="6867358" y="4737957"/>
              <a:ext cx="1337882" cy="1280493"/>
              <a:chOff x="4495800" y="4574655"/>
              <a:chExt cx="1977698" cy="1554727"/>
            </a:xfrm>
          </p:grpSpPr>
          <p:sp>
            <p:nvSpPr>
              <p:cNvPr id="29" name="Trapezoid 28"/>
              <p:cNvSpPr/>
              <p:nvPr/>
            </p:nvSpPr>
            <p:spPr>
              <a:xfrm>
                <a:off x="4495800" y="5181600"/>
                <a:ext cx="1905000" cy="885984"/>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hord 29"/>
              <p:cNvSpPr/>
              <p:nvPr/>
            </p:nvSpPr>
            <p:spPr>
              <a:xfrm rot="17787929">
                <a:off x="4898232" y="4554115"/>
                <a:ext cx="1495574" cy="1654959"/>
              </a:xfrm>
              <a:prstGeom prst="chord">
                <a:avLst>
                  <a:gd name="adj1" fmla="val 2700000"/>
                  <a:gd name="adj2" fmla="val 1430513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hord 30"/>
              <p:cNvSpPr/>
              <p:nvPr/>
            </p:nvSpPr>
            <p:spPr>
              <a:xfrm rot="18608484">
                <a:off x="4736490" y="4495880"/>
                <a:ext cx="1254705" cy="1412256"/>
              </a:xfrm>
              <a:prstGeom prst="chord">
                <a:avLst>
                  <a:gd name="adj1" fmla="val 2700000"/>
                  <a:gd name="adj2" fmla="val 1355713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a:off x="6983696" y="2514600"/>
              <a:ext cx="1105207" cy="161525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9784766">
              <a:off x="8192862" y="5842125"/>
              <a:ext cx="383664" cy="52170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5575827">
              <a:off x="8153152" y="5864002"/>
              <a:ext cx="347560" cy="45899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041864" y="5147523"/>
              <a:ext cx="1163376" cy="175528"/>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45"/>
            <p:cNvGrpSpPr/>
            <p:nvPr/>
          </p:nvGrpSpPr>
          <p:grpSpPr>
            <a:xfrm rot="223770" flipH="1">
              <a:off x="7563173" y="3874622"/>
              <a:ext cx="493829" cy="1746840"/>
              <a:chOff x="4268431" y="3238599"/>
              <a:chExt cx="646907" cy="2275005"/>
            </a:xfrm>
          </p:grpSpPr>
          <p:grpSp>
            <p:nvGrpSpPr>
              <p:cNvPr id="17" name="Group 41"/>
              <p:cNvGrpSpPr/>
              <p:nvPr/>
            </p:nvGrpSpPr>
            <p:grpSpPr>
              <a:xfrm rot="20356010">
                <a:off x="4268431" y="3238599"/>
                <a:ext cx="631973" cy="2275005"/>
                <a:chOff x="1233945" y="3150804"/>
                <a:chExt cx="631973" cy="2275005"/>
              </a:xfrm>
            </p:grpSpPr>
            <p:sp>
              <p:nvSpPr>
                <p:cNvPr id="27" name="Oval 26"/>
                <p:cNvSpPr/>
                <p:nvPr/>
              </p:nvSpPr>
              <p:spPr>
                <a:xfrm rot="696377">
                  <a:off x="1233945" y="4632593"/>
                  <a:ext cx="476902" cy="79321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706314">
                  <a:off x="1408718" y="3150804"/>
                  <a:ext cx="457200" cy="1905000"/>
                </a:xfrm>
                <a:prstGeom prst="roundRect">
                  <a:avLst>
                    <a:gd name="adj" fmla="val 40555"/>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Oval 25"/>
              <p:cNvSpPr/>
              <p:nvPr/>
            </p:nvSpPr>
            <p:spPr>
              <a:xfrm rot="21052387">
                <a:off x="4522495" y="4530272"/>
                <a:ext cx="392843" cy="79321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80"/>
            <p:cNvGrpSpPr/>
            <p:nvPr/>
          </p:nvGrpSpPr>
          <p:grpSpPr>
            <a:xfrm rot="6589078">
              <a:off x="7120483" y="2087360"/>
              <a:ext cx="904335" cy="1482709"/>
              <a:chOff x="3901618" y="3368676"/>
              <a:chExt cx="1143000" cy="1489519"/>
            </a:xfrm>
          </p:grpSpPr>
          <p:sp>
            <p:nvSpPr>
              <p:cNvPr id="19" name="Moon 18"/>
              <p:cNvSpPr/>
              <p:nvPr/>
            </p:nvSpPr>
            <p:spPr>
              <a:xfrm>
                <a:off x="3987518" y="3507545"/>
                <a:ext cx="990600" cy="1143000"/>
              </a:xfrm>
              <a:prstGeom prst="moon">
                <a:avLst>
                  <a:gd name="adj" fmla="val 75725"/>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9"/>
              <p:cNvSpPr/>
              <p:nvPr/>
            </p:nvSpPr>
            <p:spPr>
              <a:xfrm rot="20063086">
                <a:off x="4175774" y="3368676"/>
                <a:ext cx="685800" cy="1143000"/>
              </a:xfrm>
              <a:prstGeom prst="moon">
                <a:avLst>
                  <a:gd name="adj" fmla="val 75725"/>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p:cNvSpPr/>
              <p:nvPr/>
            </p:nvSpPr>
            <p:spPr>
              <a:xfrm rot="18403087">
                <a:off x="4130218" y="3855053"/>
                <a:ext cx="685800" cy="1143000"/>
              </a:xfrm>
              <a:prstGeom prst="moon">
                <a:avLst>
                  <a:gd name="adj" fmla="val 75725"/>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oon 21"/>
              <p:cNvSpPr/>
              <p:nvPr/>
            </p:nvSpPr>
            <p:spPr>
              <a:xfrm rot="9529890">
                <a:off x="4296427" y="3783155"/>
                <a:ext cx="369826" cy="1075040"/>
              </a:xfrm>
              <a:prstGeom prst="moon">
                <a:avLst>
                  <a:gd name="adj" fmla="val 54937"/>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p:cNvSpPr/>
              <p:nvPr/>
            </p:nvSpPr>
            <p:spPr>
              <a:xfrm rot="642556" flipH="1">
                <a:off x="4307606" y="3590917"/>
                <a:ext cx="550050" cy="1092943"/>
              </a:xfrm>
              <a:prstGeom prst="moon">
                <a:avLst>
                  <a:gd name="adj" fmla="val 81507"/>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267200" y="3657600"/>
                <a:ext cx="609600" cy="1066800"/>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77767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1752600" y="1447801"/>
            <a:ext cx="8534400" cy="5262979"/>
          </a:xfrm>
          <a:prstGeom prst="rect">
            <a:avLst/>
          </a:prstGeom>
          <a:noFill/>
          <a:ln w="9525">
            <a:noFill/>
            <a:miter lim="800000"/>
            <a:headEnd/>
            <a:tailEnd/>
          </a:ln>
        </p:spPr>
        <p:txBody>
          <a:bodyPr wrap="square">
            <a:spAutoFit/>
          </a:bodyPr>
          <a:lstStyle/>
          <a:p>
            <a:pPr lvl="0" fontAlgn="base">
              <a:spcBef>
                <a:spcPct val="0"/>
              </a:spcBef>
              <a:spcAft>
                <a:spcPct val="0"/>
              </a:spcAft>
            </a:pPr>
            <a:r>
              <a:rPr lang="en-US" sz="2800" dirty="0">
                <a:solidFill>
                  <a:schemeClr val="bg1"/>
                </a:solidFill>
                <a:latin typeface="Times New Roman" pitchFamily="18" charset="0"/>
                <a:ea typeface="Calibri" pitchFamily="34" charset="0"/>
                <a:cs typeface="Times New Roman" pitchFamily="18" charset="0"/>
              </a:rPr>
              <a:t>Joseph Smith explained:</a:t>
            </a:r>
          </a:p>
          <a:p>
            <a:pPr lvl="0" fontAlgn="base">
              <a:spcBef>
                <a:spcPct val="0"/>
              </a:spcBef>
              <a:spcAft>
                <a:spcPct val="0"/>
              </a:spcAft>
            </a:pPr>
            <a:r>
              <a:rPr lang="en-US" sz="2800" dirty="0">
                <a:solidFill>
                  <a:schemeClr val="bg1"/>
                </a:solidFill>
                <a:latin typeface="Times New Roman" pitchFamily="18" charset="0"/>
                <a:ea typeface="Calibri" pitchFamily="34" charset="0"/>
                <a:cs typeface="Times New Roman" pitchFamily="18" charset="0"/>
              </a:rPr>
              <a:t>  </a:t>
            </a:r>
          </a:p>
          <a:p>
            <a:pPr lvl="0" fontAlgn="base">
              <a:spcBef>
                <a:spcPct val="0"/>
              </a:spcBef>
              <a:spcAft>
                <a:spcPct val="0"/>
              </a:spcAft>
            </a:pPr>
            <a:endParaRPr lang="en-US" sz="2800" dirty="0">
              <a:solidFill>
                <a:schemeClr val="bg1"/>
              </a:solidFill>
              <a:latin typeface="Times New Roman" pitchFamily="18" charset="0"/>
              <a:ea typeface="Calibri" pitchFamily="34" charset="0"/>
              <a:cs typeface="Times New Roman" pitchFamily="18" charset="0"/>
            </a:endParaRPr>
          </a:p>
          <a:p>
            <a:pPr lvl="0" fontAlgn="base">
              <a:spcBef>
                <a:spcPct val="0"/>
              </a:spcBef>
              <a:spcAft>
                <a:spcPct val="0"/>
              </a:spcAft>
            </a:pPr>
            <a:r>
              <a:rPr lang="en-US" sz="2800" i="1" dirty="0">
                <a:solidFill>
                  <a:schemeClr val="bg1"/>
                </a:solidFill>
                <a:latin typeface="Times New Roman" pitchFamily="18" charset="0"/>
                <a:ea typeface="Calibri" pitchFamily="34" charset="0"/>
                <a:cs typeface="Times New Roman" pitchFamily="18" charset="0"/>
              </a:rPr>
              <a:t>“The hundred sheep represent one hundred Sadducees and Pharisees, as though Jesus had said, ‘If you Sadducees and Pharisees are in the sheepfold, I have no mission for you; I am sent to look up sheep that are lost and when I have found them, I will back them up and make joy in heaven’.  This represents hunting after a few individuals or one poor publican, which the Pharisees and Sadducees despised.”</a:t>
            </a:r>
            <a:endParaRPr lang="en-US" sz="2800" dirty="0">
              <a:solidFill>
                <a:schemeClr val="bg1"/>
              </a:solidFill>
              <a:latin typeface="Arial" pitchFamily="34" charset="0"/>
              <a:cs typeface="Arial" pitchFamily="34" charset="0"/>
            </a:endParaRPr>
          </a:p>
          <a:p>
            <a:pPr algn="ctr"/>
            <a:endParaRPr lang="en-US" sz="2800" b="1" dirty="0">
              <a:solidFill>
                <a:schemeClr val="bg1"/>
              </a:solidFill>
              <a:latin typeface="Abadi" panose="020B0604020104020204" pitchFamily="34" charset="0"/>
              <a:cs typeface="Andalus" pitchFamily="18" charset="-78"/>
            </a:endParaRPr>
          </a:p>
        </p:txBody>
      </p:sp>
      <p:pic>
        <p:nvPicPr>
          <p:cNvPr id="6" name="Picture 5" descr="joseph smith.jpg"/>
          <p:cNvPicPr>
            <a:picLocks noChangeAspect="1"/>
          </p:cNvPicPr>
          <p:nvPr/>
        </p:nvPicPr>
        <p:blipFill>
          <a:blip r:embed="rId2" cstate="print"/>
          <a:stretch>
            <a:fillRect/>
          </a:stretch>
        </p:blipFill>
        <p:spPr>
          <a:xfrm>
            <a:off x="7239001" y="304800"/>
            <a:ext cx="1682819" cy="2400300"/>
          </a:xfrm>
          <a:prstGeom prst="rect">
            <a:avLst/>
          </a:prstGeom>
        </p:spPr>
      </p:pic>
    </p:spTree>
    <p:extLst>
      <p:ext uri="{BB962C8B-B14F-4D97-AF65-F5344CB8AC3E}">
        <p14:creationId xmlns:p14="http://schemas.microsoft.com/office/powerpoint/2010/main" val="4854615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E6D4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2"/>
            <a:ext cx="9144000" cy="1138773"/>
          </a:xfrm>
          <a:prstGeom prst="rect">
            <a:avLst/>
          </a:prstGeom>
          <a:noFill/>
        </p:spPr>
        <p:txBody>
          <a:bodyPr wrap="square" rtlCol="0">
            <a:spAutoFit/>
          </a:bodyPr>
          <a:lstStyle/>
          <a:p>
            <a:pPr algn="ctr"/>
            <a:r>
              <a:rPr lang="en-US" sz="3600" dirty="0">
                <a:latin typeface="Narkisim" pitchFamily="34" charset="-79"/>
                <a:cs typeface="Narkisim" pitchFamily="34" charset="-79"/>
              </a:rPr>
              <a:t>Lessons learned from the Prodigal Son</a:t>
            </a:r>
          </a:p>
          <a:p>
            <a:pPr algn="ctr"/>
            <a:endParaRPr lang="en-US" sz="3200" dirty="0"/>
          </a:p>
        </p:txBody>
      </p:sp>
      <p:sp>
        <p:nvSpPr>
          <p:cNvPr id="6" name="TextBox 5"/>
          <p:cNvSpPr txBox="1"/>
          <p:nvPr/>
        </p:nvSpPr>
        <p:spPr>
          <a:xfrm>
            <a:off x="1752600" y="990600"/>
            <a:ext cx="8610600" cy="5509200"/>
          </a:xfrm>
          <a:prstGeom prst="rect">
            <a:avLst/>
          </a:prstGeom>
          <a:noFill/>
        </p:spPr>
        <p:txBody>
          <a:bodyPr wrap="square" rtlCol="0">
            <a:spAutoFit/>
          </a:bodyPr>
          <a:lstStyle/>
          <a:p>
            <a:pPr>
              <a:buFont typeface="Wingdings" pitchFamily="2" charset="2"/>
              <a:buChar char="v"/>
            </a:pPr>
            <a:r>
              <a:rPr lang="en-US" sz="2000" dirty="0"/>
              <a:t> </a:t>
            </a:r>
            <a:r>
              <a:rPr lang="en-US" sz="2400" dirty="0"/>
              <a:t>Coming to Christ is true freedom from bondage</a:t>
            </a:r>
          </a:p>
          <a:p>
            <a:pPr>
              <a:buFont typeface="Wingdings" pitchFamily="2" charset="2"/>
              <a:buChar char="v"/>
            </a:pPr>
            <a:endParaRPr lang="en-US" sz="2400" dirty="0"/>
          </a:p>
          <a:p>
            <a:pPr>
              <a:buFont typeface="Wingdings" pitchFamily="2" charset="2"/>
              <a:buChar char="v"/>
            </a:pPr>
            <a:r>
              <a:rPr lang="en-US" sz="2400" dirty="0"/>
              <a:t>It’s never over ‘til it’s over. Do we really know the final outcome in the lives of our spiritual sibling? It’s in God’s hands. Joseph Smith said, “A soul is never too old to repent.” TPJS p 191</a:t>
            </a:r>
          </a:p>
          <a:p>
            <a:pPr>
              <a:buFont typeface="Wingdings" pitchFamily="2" charset="2"/>
              <a:buChar char="v"/>
            </a:pPr>
            <a:endParaRPr lang="en-US" sz="2400" dirty="0"/>
          </a:p>
          <a:p>
            <a:pPr>
              <a:buFont typeface="Wingdings" pitchFamily="2" charset="2"/>
              <a:buChar char="v"/>
            </a:pPr>
            <a:r>
              <a:rPr lang="en-US" sz="2400" dirty="0"/>
              <a:t>Be careful not to condemn. Remorse is not repentance but it is a good beginning.</a:t>
            </a:r>
          </a:p>
          <a:p>
            <a:pPr>
              <a:buFont typeface="Wingdings" pitchFamily="2" charset="2"/>
              <a:buChar char="v"/>
            </a:pPr>
            <a:endParaRPr lang="en-US" sz="2400" dirty="0"/>
          </a:p>
          <a:p>
            <a:pPr>
              <a:buFont typeface="Wingdings" pitchFamily="2" charset="2"/>
              <a:buChar char="v"/>
            </a:pPr>
            <a:r>
              <a:rPr lang="en-US" sz="2400" dirty="0"/>
              <a:t>The lowest point (rock bottom) is someone’s life can be a switch point for turning back to God. There also is “Foxhole” religion” Repentance borne of desperation is not always lasting. Time will tell for the younger son.  </a:t>
            </a:r>
          </a:p>
          <a:p>
            <a:endParaRPr lang="en-US" sz="2000" dirty="0"/>
          </a:p>
          <a:p>
            <a:endParaRPr lang="en-US" sz="2000" dirty="0"/>
          </a:p>
        </p:txBody>
      </p:sp>
    </p:spTree>
    <p:extLst>
      <p:ext uri="{BB962C8B-B14F-4D97-AF65-F5344CB8AC3E}">
        <p14:creationId xmlns:p14="http://schemas.microsoft.com/office/powerpoint/2010/main" val="354059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lide(fromBottom)">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slide(fromBottom)">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slide(fromBottom)">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slide(fromBottom)">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rgbClr val="E6D4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12192000" cy="6858000"/>
          </a:xfrm>
          <a:prstGeom prst="rect">
            <a:avLst/>
          </a:prstGeom>
          <a:solidFill>
            <a:srgbClr val="E6D4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1"/>
            <a:ext cx="9144000" cy="6740307"/>
          </a:xfrm>
          <a:prstGeom prst="rect">
            <a:avLst/>
          </a:prstGeom>
          <a:noFill/>
        </p:spPr>
        <p:txBody>
          <a:bodyPr wrap="square" rtlCol="0">
            <a:spAutoFit/>
          </a:bodyPr>
          <a:lstStyle/>
          <a:p>
            <a:pPr>
              <a:buFont typeface="Wingdings" pitchFamily="2" charset="2"/>
              <a:buChar char="v"/>
            </a:pPr>
            <a:r>
              <a:rPr lang="en-US" sz="2000" dirty="0"/>
              <a:t> </a:t>
            </a:r>
            <a:r>
              <a:rPr lang="en-US" sz="2400" dirty="0"/>
              <a:t>Repentance is not a work we perform on our own. We must allow God to “find” us. The lost sheep and coin didn’t regent---they were found.</a:t>
            </a:r>
          </a:p>
          <a:p>
            <a:pPr>
              <a:buFont typeface="Wingdings" pitchFamily="2" charset="2"/>
              <a:buChar char="v"/>
            </a:pPr>
            <a:r>
              <a:rPr lang="en-US" sz="2400" dirty="0"/>
              <a:t>There are limits to the mercy of God. We don’t sin so that mercy can abound. We could lose something we can never reclaim.</a:t>
            </a:r>
          </a:p>
          <a:p>
            <a:pPr>
              <a:buFont typeface="Wingdings" pitchFamily="2" charset="2"/>
              <a:buChar char="v"/>
            </a:pPr>
            <a:endParaRPr lang="en-US" sz="2400" dirty="0"/>
          </a:p>
          <a:p>
            <a:pPr>
              <a:buFont typeface="Wingdings" pitchFamily="2" charset="2"/>
              <a:buChar char="v"/>
            </a:pPr>
            <a:r>
              <a:rPr lang="en-US" sz="2400" dirty="0"/>
              <a:t>It is always better to “prepare and prevent” than to “repair and repent.” You ALWAYS lose something during a period of rebellion.</a:t>
            </a:r>
          </a:p>
          <a:p>
            <a:pPr>
              <a:buFont typeface="Wingdings" pitchFamily="2" charset="2"/>
              <a:buChar char="v"/>
            </a:pPr>
            <a:endParaRPr lang="en-US" sz="2400" dirty="0"/>
          </a:p>
          <a:p>
            <a:pPr>
              <a:buFont typeface="Wingdings" pitchFamily="2" charset="2"/>
              <a:buChar char="v"/>
            </a:pPr>
            <a:r>
              <a:rPr lang="en-US" sz="2400" dirty="0"/>
              <a:t>Ask yourself: Would I have attended the banquet of the returning prodigal? Would I feel I am condoning the actions of the guilty: Remember: All of us fall short of perfection. God cheers on every runner, calling out that the race is against sin, not against each other.</a:t>
            </a:r>
          </a:p>
          <a:p>
            <a:pPr>
              <a:buFont typeface="Wingdings" pitchFamily="2" charset="2"/>
              <a:buChar char="v"/>
            </a:pPr>
            <a:endParaRPr lang="en-US" sz="2400" dirty="0"/>
          </a:p>
          <a:p>
            <a:pPr>
              <a:buFont typeface="Wingdings" pitchFamily="2" charset="2"/>
              <a:buChar char="v"/>
            </a:pPr>
            <a:r>
              <a:rPr lang="en-US" sz="2400" dirty="0"/>
              <a:t>In order to have faith in Jesus Christ and God the Father, we must understand their character and attributes. This parable should be “the parable of the Loving Father’ The Father of the prodigal sons is our father. He is the “hero”. </a:t>
            </a:r>
            <a:endParaRPr lang="en-US" sz="2000" dirty="0"/>
          </a:p>
        </p:txBody>
      </p:sp>
    </p:spTree>
    <p:extLst>
      <p:ext uri="{BB962C8B-B14F-4D97-AF65-F5344CB8AC3E}">
        <p14:creationId xmlns:p14="http://schemas.microsoft.com/office/powerpoint/2010/main" val="233447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lide(fromBottom)">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slide(fromBottom)">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slide(fromBottom)">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slide(fromBottom)">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slide(fromBottom)">
                                      <p:cBhvr>
                                        <p:cTn id="2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E6D4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4800" y="231339"/>
            <a:ext cx="5931407" cy="6494085"/>
          </a:xfrm>
          <a:prstGeom prst="rect">
            <a:avLst/>
          </a:prstGeom>
          <a:noFill/>
        </p:spPr>
        <p:txBody>
          <a:bodyPr wrap="square" rtlCol="0">
            <a:spAutoFit/>
          </a:bodyPr>
          <a:lstStyle/>
          <a:p>
            <a:r>
              <a:rPr lang="en-US" sz="3200" dirty="0"/>
              <a:t>“When we are lost, we can </a:t>
            </a:r>
            <a:r>
              <a:rPr lang="en-US" sz="3200" b="1" dirty="0"/>
              <a:t>‘come to ourselves’ </a:t>
            </a:r>
            <a:r>
              <a:rPr lang="en-US" sz="3200" dirty="0"/>
              <a:t>but we may not always be able to ‘</a:t>
            </a:r>
            <a:r>
              <a:rPr lang="en-US" sz="3200" b="1" dirty="0"/>
              <a:t>find ourselves,’ </a:t>
            </a:r>
            <a:r>
              <a:rPr lang="en-US" sz="3200" dirty="0"/>
              <a:t>and, worlds without end, we cannot </a:t>
            </a:r>
            <a:r>
              <a:rPr lang="en-US" sz="3200" b="1" dirty="0"/>
              <a:t>‘save ourselves.’ </a:t>
            </a:r>
            <a:r>
              <a:rPr lang="en-US" sz="3200" dirty="0"/>
              <a:t>Only the Father and His only Begotten Son can do that. Salvation is in Them only. </a:t>
            </a:r>
          </a:p>
          <a:p>
            <a:endParaRPr lang="en-US" sz="3200" dirty="0"/>
          </a:p>
          <a:p>
            <a:r>
              <a:rPr lang="en-US" sz="3200" dirty="0"/>
              <a:t>So we pray that They will help us, that They will ‘come out’ to meet and embrace us and bring us into the feast They have prepared.”</a:t>
            </a:r>
          </a:p>
        </p:txBody>
      </p:sp>
      <p:sp>
        <p:nvSpPr>
          <p:cNvPr id="4" name="Rectangle 3"/>
          <p:cNvSpPr/>
          <p:nvPr/>
        </p:nvSpPr>
        <p:spPr>
          <a:xfrm>
            <a:off x="7467600" y="6356092"/>
            <a:ext cx="4572000" cy="369332"/>
          </a:xfrm>
          <a:prstGeom prst="rect">
            <a:avLst/>
          </a:prstGeom>
        </p:spPr>
        <p:txBody>
          <a:bodyPr>
            <a:spAutoFit/>
          </a:bodyPr>
          <a:lstStyle/>
          <a:p>
            <a:pPr algn="r"/>
            <a:r>
              <a:rPr lang="en-US" dirty="0"/>
              <a:t> (3)</a:t>
            </a:r>
          </a:p>
        </p:txBody>
      </p:sp>
      <p:pic>
        <p:nvPicPr>
          <p:cNvPr id="6146" name="Picture 2" descr="Image result for lost p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207" y="1680285"/>
            <a:ext cx="5648071" cy="391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99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rown.jpg"/>
          <p:cNvPicPr>
            <a:picLocks noChangeAspect="1"/>
          </p:cNvPicPr>
          <p:nvPr/>
        </p:nvPicPr>
        <p:blipFill>
          <a:blip r:embed="rId2" cstate="print">
            <a:duotone>
              <a:prstClr val="black"/>
              <a:schemeClr val="accent2">
                <a:lumMod val="75000"/>
                <a:tint val="45000"/>
                <a:satMod val="400000"/>
              </a:schemeClr>
            </a:duotone>
          </a:blip>
          <a:stretch>
            <a:fillRect/>
          </a:stretch>
        </p:blipFill>
        <p:spPr>
          <a:xfrm>
            <a:off x="0" y="0"/>
            <a:ext cx="12192000" cy="6858000"/>
          </a:xfrm>
          <a:prstGeom prst="rect">
            <a:avLst/>
          </a:prstGeom>
        </p:spPr>
      </p:pic>
      <p:sp>
        <p:nvSpPr>
          <p:cNvPr id="5" name="TextBox 4"/>
          <p:cNvSpPr txBox="1"/>
          <p:nvPr/>
        </p:nvSpPr>
        <p:spPr>
          <a:xfrm>
            <a:off x="0" y="0"/>
            <a:ext cx="12192000" cy="5909310"/>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#129 </a:t>
            </a:r>
            <a:r>
              <a:rPr lang="en-US" i="1" dirty="0">
                <a:solidFill>
                  <a:schemeClr val="bg1"/>
                </a:solidFill>
              </a:rPr>
              <a:t>Where Can I Turn For Peace? </a:t>
            </a:r>
            <a:r>
              <a:rPr lang="en-US" dirty="0">
                <a:solidFill>
                  <a:schemeClr val="bg1"/>
                </a:solidFill>
              </a:rPr>
              <a:t>Or #221 </a:t>
            </a:r>
            <a:r>
              <a:rPr lang="en-US" i="1" dirty="0">
                <a:solidFill>
                  <a:schemeClr val="bg1"/>
                </a:solidFill>
              </a:rPr>
              <a:t>Dear to the Heart of the Shepherd</a:t>
            </a:r>
          </a:p>
          <a:p>
            <a:endParaRPr lang="en-US" dirty="0">
              <a:solidFill>
                <a:schemeClr val="bg1"/>
              </a:solidFill>
            </a:endParaRPr>
          </a:p>
          <a:p>
            <a:endParaRPr lang="en-US" i="1" dirty="0">
              <a:solidFill>
                <a:schemeClr val="bg1"/>
              </a:solidFill>
            </a:endParaRPr>
          </a:p>
          <a:p>
            <a:r>
              <a:rPr lang="en-US" i="1" dirty="0">
                <a:solidFill>
                  <a:schemeClr val="bg1"/>
                </a:solidFill>
              </a:rPr>
              <a:t>Video: </a:t>
            </a:r>
            <a:r>
              <a:rPr lang="en-US" dirty="0">
                <a:solidFill>
                  <a:schemeClr val="bg1"/>
                </a:solidFill>
              </a:rPr>
              <a:t>“The Prodigal Son”(5:35)</a:t>
            </a:r>
            <a:endParaRPr lang="en-US" i="1" dirty="0">
              <a:solidFill>
                <a:schemeClr val="bg1"/>
              </a:solidFill>
            </a:endParaRPr>
          </a:p>
          <a:p>
            <a:endParaRPr lang="en-US" b="0" i="1" u="none" strike="noStrike" dirty="0">
              <a:solidFill>
                <a:schemeClr val="bg1"/>
              </a:solidFill>
              <a:effectLst/>
            </a:endParaRP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latin typeface="Calibri" pitchFamily="34" charset="0"/>
                <a:ea typeface="Times New Roman" pitchFamily="18" charset="0"/>
              </a:rPr>
              <a:t> Neal A. Maxwell, CR October 2000</a:t>
            </a:r>
          </a:p>
          <a:p>
            <a:pPr marL="342900" indent="-342900">
              <a:buAutoNum type="arabicPeriod" startAt="2"/>
            </a:pPr>
            <a:r>
              <a:rPr lang="en-US" i="1" dirty="0">
                <a:solidFill>
                  <a:schemeClr val="bg1"/>
                </a:solidFill>
              </a:rPr>
              <a:t>Elder Richard G. Scott Conference Oct. 2000</a:t>
            </a:r>
          </a:p>
          <a:p>
            <a:pPr marL="342900" indent="-342900">
              <a:buAutoNum type="arabicPeriod" startAt="3"/>
            </a:pPr>
            <a:r>
              <a:rPr lang="en-US" dirty="0">
                <a:solidFill>
                  <a:schemeClr val="bg1"/>
                </a:solidFill>
              </a:rPr>
              <a:t>Elder  Jeffrey R. Holland </a:t>
            </a:r>
            <a:r>
              <a:rPr lang="en-US" i="1" dirty="0">
                <a:solidFill>
                  <a:schemeClr val="bg1"/>
                </a:solidFill>
              </a:rPr>
              <a:t>The Other Prodigal </a:t>
            </a:r>
            <a:r>
              <a:rPr lang="en-US" dirty="0">
                <a:solidFill>
                  <a:schemeClr val="bg1"/>
                </a:solidFill>
              </a:rPr>
              <a:t>May Ensign 2002</a:t>
            </a:r>
          </a:p>
          <a:p>
            <a:pPr marL="342900" indent="-342900">
              <a:buAutoNum type="arabicPeriod" startAt="3"/>
            </a:pPr>
            <a:endParaRPr lang="en-US" dirty="0">
              <a:solidFill>
                <a:schemeClr val="bg1"/>
              </a:solidFill>
            </a:endParaRPr>
          </a:p>
          <a:p>
            <a:r>
              <a:rPr lang="en-US" dirty="0">
                <a:solidFill>
                  <a:schemeClr val="bg1"/>
                </a:solidFill>
              </a:rPr>
              <a:t>Inspired by Poway Institute:</a:t>
            </a:r>
          </a:p>
          <a:p>
            <a:r>
              <a:rPr lang="en-US" dirty="0">
                <a:solidFill>
                  <a:schemeClr val="bg1"/>
                </a:solidFill>
              </a:rPr>
              <a:t>By Becky Davies and Lesley Meacham</a:t>
            </a:r>
          </a:p>
          <a:p>
            <a:endParaRPr lang="en-US" dirty="0">
              <a:solidFill>
                <a:schemeClr val="bg1"/>
              </a:solidFill>
            </a:endParaRPr>
          </a:p>
          <a:p>
            <a:pPr marL="342900" indent="-342900">
              <a:buAutoNum type="arabicPeriod" startAt="2"/>
            </a:pPr>
            <a:endParaRPr lang="en-US" i="1" dirty="0">
              <a:solidFill>
                <a:schemeClr val="bg1"/>
              </a:solidFill>
            </a:endParaRPr>
          </a:p>
          <a:p>
            <a:pPr marL="342900" indent="-342900">
              <a:buAutoNum type="arabicPeriod" startAt="2"/>
            </a:pPr>
            <a:endParaRPr lang="en-US" i="1"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grpSp>
        <p:nvGrpSpPr>
          <p:cNvPr id="2" name="Group 7"/>
          <p:cNvGrpSpPr/>
          <p:nvPr/>
        </p:nvGrpSpPr>
        <p:grpSpPr>
          <a:xfrm>
            <a:off x="3248983" y="985983"/>
            <a:ext cx="1071418" cy="970800"/>
            <a:chOff x="5305110" y="533400"/>
            <a:chExt cx="1705290" cy="1545145"/>
          </a:xfrm>
        </p:grpSpPr>
        <p:sp>
          <p:nvSpPr>
            <p:cNvPr id="9" name="Right Arrow Callout 8"/>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09230" y="828172"/>
              <a:ext cx="674690" cy="67469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5992529" y="1058411"/>
              <a:ext cx="381000" cy="2286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297901" y="5224663"/>
            <a:ext cx="4939365" cy="369332"/>
          </a:xfrm>
          <a:prstGeom prst="rect">
            <a:avLst/>
          </a:prstGeom>
        </p:spPr>
        <p:txBody>
          <a:bodyPr wrap="none">
            <a:spAutoFit/>
          </a:bodyPr>
          <a:lstStyle/>
          <a:p>
            <a:r>
              <a:rPr lang="en-US" dirty="0">
                <a:solidFill>
                  <a:schemeClr val="bg1"/>
                </a:solidFill>
              </a:rPr>
              <a:t>https://www.youtube.com/watch?v=X6Mtpk4jeVA</a:t>
            </a:r>
          </a:p>
        </p:txBody>
      </p:sp>
      <p:sp>
        <p:nvSpPr>
          <p:cNvPr id="6" name="Rectangle 5"/>
          <p:cNvSpPr/>
          <p:nvPr/>
        </p:nvSpPr>
        <p:spPr>
          <a:xfrm>
            <a:off x="297901" y="5627740"/>
            <a:ext cx="4961230" cy="369332"/>
          </a:xfrm>
          <a:prstGeom prst="rect">
            <a:avLst/>
          </a:prstGeom>
        </p:spPr>
        <p:txBody>
          <a:bodyPr wrap="none">
            <a:spAutoFit/>
          </a:bodyPr>
          <a:lstStyle/>
          <a:p>
            <a:r>
              <a:rPr lang="en-US" dirty="0">
                <a:solidFill>
                  <a:schemeClr val="bg1"/>
                </a:solidFill>
              </a:rPr>
              <a:t>https://www.youtube.com/watch?v=GYMLMj-SibU</a:t>
            </a:r>
          </a:p>
        </p:txBody>
      </p:sp>
      <p:sp>
        <p:nvSpPr>
          <p:cNvPr id="13" name="Footer Placeholder 14">
            <a:extLst>
              <a:ext uri="{FF2B5EF4-FFF2-40B4-BE49-F238E27FC236}">
                <a16:creationId xmlns:a16="http://schemas.microsoft.com/office/drawing/2014/main" id="{3F840D3D-11DD-46EB-BEED-B795D6E6A3C3}"/>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982633978"/>
              </p:ext>
            </p:extLst>
          </p:nvPr>
        </p:nvGraphicFramePr>
        <p:xfrm>
          <a:off x="804868" y="306104"/>
          <a:ext cx="10434045" cy="1375872"/>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968">
                <a:tc>
                  <a:txBody>
                    <a:bodyPr/>
                    <a:lstStyle/>
                    <a:p>
                      <a:r>
                        <a:rPr lang="en-US" sz="1200" dirty="0"/>
                        <a:t>Parable of the Lost Sheep</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15:1-7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968">
                <a:tc>
                  <a:txBody>
                    <a:bodyPr/>
                    <a:lstStyle/>
                    <a:p>
                      <a:r>
                        <a:rPr lang="en-US" sz="1200" dirty="0"/>
                        <a:t>Parable of the Lost Coin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15:8-10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968">
                <a:tc>
                  <a:txBody>
                    <a:bodyPr/>
                    <a:lstStyle/>
                    <a:p>
                      <a:r>
                        <a:rPr lang="en-US" sz="1200" dirty="0"/>
                        <a:t>Parable of the Prodigal Son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15:11-37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Rectangle 1"/>
          <p:cNvSpPr/>
          <p:nvPr/>
        </p:nvSpPr>
        <p:spPr>
          <a:xfrm>
            <a:off x="0" y="3251636"/>
            <a:ext cx="7464056" cy="3416320"/>
          </a:xfrm>
          <a:prstGeom prst="rect">
            <a:avLst/>
          </a:prstGeom>
          <a:ln>
            <a:solidFill>
              <a:schemeClr val="tx1"/>
            </a:solidFill>
          </a:ln>
        </p:spPr>
        <p:txBody>
          <a:bodyPr wrap="square">
            <a:spAutoFit/>
          </a:bodyPr>
          <a:lstStyle/>
          <a:p>
            <a:r>
              <a:rPr lang="en-US" sz="1200" b="1" dirty="0">
                <a:latin typeface="Open Sans"/>
              </a:rPr>
              <a:t>The Prodigal Son:</a:t>
            </a:r>
          </a:p>
          <a:p>
            <a:r>
              <a:rPr lang="en-US" sz="1200" dirty="0">
                <a:latin typeface="Open Sans"/>
              </a:rPr>
              <a:t>“The tender image of this boy’s anxious, faithful father running to meet him and showering him with kisses is one of the most moving and compassionate scenes in all of holy writ. It tells every child of God, wayward or otherwise, how much God wants us back in the protection of His arms”</a:t>
            </a:r>
          </a:p>
          <a:p>
            <a:endParaRPr lang="en-US" sz="1200" dirty="0">
              <a:latin typeface="Open Sans"/>
            </a:endParaRPr>
          </a:p>
          <a:p>
            <a:pPr fontAlgn="base"/>
            <a:r>
              <a:rPr lang="en-US" sz="1200" b="1" dirty="0"/>
              <a:t>The Other Son: </a:t>
            </a:r>
          </a:p>
          <a:p>
            <a:pPr fontAlgn="base"/>
            <a:r>
              <a:rPr lang="en-US" sz="1200" dirty="0"/>
              <a:t>“This son is not so much angry that the other has come home as he is angry that his parents are so happy about it. Feeling unappreciated and perhaps more than a little self-pity, this dutiful son—and he is </a:t>
            </a:r>
            <a:r>
              <a:rPr lang="en-US" sz="1200" i="1" dirty="0"/>
              <a:t>wonderfully</a:t>
            </a:r>
            <a:r>
              <a:rPr lang="en-US" sz="1200" dirty="0"/>
              <a:t> dutiful—forgets for a moment that he has never had to know filth or despair, fear or self-loathing. He forgets for a moment that every calf on the ranch is already his and so are all the robes in the closet and every ring in the drawer. He forgets for a moment that his faithfulness has been and always will be rewarded. …</a:t>
            </a:r>
          </a:p>
          <a:p>
            <a:pPr fontAlgn="base"/>
            <a:r>
              <a:rPr lang="en-US" sz="1200" dirty="0"/>
              <a:t>“… He has yet to come to the compassion and mercy, the charitable breadth of vision to see </a:t>
            </a:r>
            <a:r>
              <a:rPr lang="en-US" sz="1200" dirty="0" err="1"/>
              <a:t>that</a:t>
            </a:r>
            <a:r>
              <a:rPr lang="en-US" sz="1200" i="1" dirty="0" err="1"/>
              <a:t>this</a:t>
            </a:r>
            <a:r>
              <a:rPr lang="en-US" sz="1200" i="1" dirty="0"/>
              <a:t> is not a rival returning.</a:t>
            </a:r>
            <a:r>
              <a:rPr lang="en-US" sz="1200" dirty="0"/>
              <a:t> It is his brother. …</a:t>
            </a:r>
          </a:p>
          <a:p>
            <a:pPr fontAlgn="base"/>
            <a:endParaRPr lang="en-US" sz="1200" dirty="0"/>
          </a:p>
          <a:p>
            <a:pPr fontAlgn="base"/>
            <a:r>
              <a:rPr lang="en-US" sz="1200" dirty="0"/>
              <a:t>“Certainly this younger brother had been a prisoner—a prisoner of sin, stupidity, and a pigsty. But the older brother lives in some confinement, too. He has, as yet, been unable to break out of the prison of himself. He is haunted by the green-eyed monster of jealousy”</a:t>
            </a:r>
          </a:p>
          <a:p>
            <a:r>
              <a:rPr lang="en-US" sz="1200" dirty="0">
                <a:latin typeface="Open Sans"/>
              </a:rPr>
              <a:t> Elder Jeffrey R. Holland (“The Other Prodigal,”</a:t>
            </a:r>
            <a:r>
              <a:rPr lang="en-US" sz="1200" i="1" dirty="0">
                <a:latin typeface="Open Sans"/>
              </a:rPr>
              <a:t> Ensign,</a:t>
            </a:r>
            <a:r>
              <a:rPr lang="en-US" sz="1200" dirty="0">
                <a:latin typeface="Open Sans"/>
              </a:rPr>
              <a:t> May 2002, 62).</a:t>
            </a:r>
            <a:endParaRPr lang="en-US" sz="1200" dirty="0"/>
          </a:p>
        </p:txBody>
      </p:sp>
      <p:sp>
        <p:nvSpPr>
          <p:cNvPr id="5" name="Rectangle 4"/>
          <p:cNvSpPr/>
          <p:nvPr/>
        </p:nvSpPr>
        <p:spPr>
          <a:xfrm>
            <a:off x="-1" y="1681976"/>
            <a:ext cx="7464055" cy="1569660"/>
          </a:xfrm>
          <a:prstGeom prst="rect">
            <a:avLst/>
          </a:prstGeom>
          <a:ln>
            <a:solidFill>
              <a:schemeClr val="tx1"/>
            </a:solidFill>
          </a:ln>
        </p:spPr>
        <p:txBody>
          <a:bodyPr wrap="square">
            <a:spAutoFit/>
          </a:bodyPr>
          <a:lstStyle/>
          <a:p>
            <a:r>
              <a:rPr lang="en-US" sz="1200" b="1" dirty="0"/>
              <a:t>“The three parables </a:t>
            </a:r>
            <a:r>
              <a:rPr lang="en-US" sz="1200" dirty="0"/>
              <a:t>… are as one in portraying the joy that abounds in heaven over the recovery of a soul once numbered among the lost, whether that soul be best symbolized by a sheep that had wandered afar, a coin that had dropped out of sight through the custodian’s neglect, or a son who would deliberately sever himself from home and heaven. There is no justification for the inference that a repentant sinner is to be given precedence over a righteous soul who had resisted sin. … Unqualifiedly offensive as is sin, the sinner is yet precious in the Father’s eyes, because of the possibility of his repentance and return to righteousness. The loss of a soul is a very real and a very great loss to God. He is pained and grieved thereby, for it is His will that not one should perish” James E. </a:t>
            </a:r>
            <a:r>
              <a:rPr lang="en-US" sz="1200" dirty="0" err="1"/>
              <a:t>Talmage</a:t>
            </a:r>
            <a:r>
              <a:rPr lang="en-US" sz="1200" dirty="0"/>
              <a:t>  (</a:t>
            </a:r>
            <a:r>
              <a:rPr lang="en-US" sz="1200" i="1" dirty="0"/>
              <a:t>Jesus the Christ,</a:t>
            </a:r>
            <a:r>
              <a:rPr lang="en-US" sz="1200" dirty="0"/>
              <a:t> 3rd ed. [1916], 461</a:t>
            </a:r>
          </a:p>
        </p:txBody>
      </p:sp>
      <p:sp>
        <p:nvSpPr>
          <p:cNvPr id="6" name="Rectangle 5"/>
          <p:cNvSpPr/>
          <p:nvPr/>
        </p:nvSpPr>
        <p:spPr>
          <a:xfrm>
            <a:off x="7464056" y="1681976"/>
            <a:ext cx="4727944" cy="2677656"/>
          </a:xfrm>
          <a:prstGeom prst="rect">
            <a:avLst/>
          </a:prstGeom>
          <a:ln>
            <a:solidFill>
              <a:schemeClr val="tx1"/>
            </a:solidFill>
          </a:ln>
        </p:spPr>
        <p:txBody>
          <a:bodyPr wrap="square">
            <a:spAutoFit/>
          </a:bodyPr>
          <a:lstStyle/>
          <a:p>
            <a:r>
              <a:rPr lang="en-US" sz="1200" b="1" dirty="0"/>
              <a:t> Searching for the Lost</a:t>
            </a:r>
            <a:r>
              <a:rPr lang="en-US" sz="1200" dirty="0"/>
              <a:t>:</a:t>
            </a:r>
          </a:p>
          <a:p>
            <a:endParaRPr lang="en-US" sz="1200" dirty="0"/>
          </a:p>
          <a:p>
            <a:r>
              <a:rPr lang="en-US" sz="1200" dirty="0"/>
              <a:t>“Some of our own … cry out in pain and suffering and loneliness and fear. Ours is a great and solemn duty to reach out and help them, to lift them, to feed them if they are hungry, to nurture their spirits if they thirst for truth and righteousness. …</a:t>
            </a:r>
          </a:p>
          <a:p>
            <a:endParaRPr lang="en-US" sz="1200" dirty="0"/>
          </a:p>
          <a:p>
            <a:r>
              <a:rPr lang="en-US" sz="1200" dirty="0"/>
              <a:t>I would hope, I would pray that each of us … would resolve to seek those who need help, who are in desperate and difficult circumstances, and lift them in the spirit of love into the embrace of the Church, where strong hands and loving hearts will warm them, comfort them, sustain them, and put them on the way of happy and productive lives” President Gordon B. Hinckley (“Reach with a Rescuing Hand,”</a:t>
            </a:r>
            <a:r>
              <a:rPr lang="en-US" sz="1200" i="1" dirty="0"/>
              <a:t> Ensign,</a:t>
            </a:r>
            <a:r>
              <a:rPr lang="en-US" sz="1200" dirty="0"/>
              <a:t> Nov. 1996, 86).</a:t>
            </a:r>
          </a:p>
        </p:txBody>
      </p:sp>
    </p:spTree>
    <p:extLst>
      <p:ext uri="{BB962C8B-B14F-4D97-AF65-F5344CB8AC3E}">
        <p14:creationId xmlns:p14="http://schemas.microsoft.com/office/powerpoint/2010/main" val="20127815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76600" y="152400"/>
            <a:ext cx="5334000" cy="1016000"/>
          </a:xfrm>
          <a:prstGeom prst="rect">
            <a:avLst/>
          </a:prstGeom>
          <a:noFill/>
        </p:spPr>
        <p:txBody>
          <a:bodyPr>
            <a:spAutoFit/>
          </a:bodyPr>
          <a:lstStyle/>
          <a:p>
            <a:pPr algn="ctr">
              <a:defRPr/>
            </a:pPr>
            <a:r>
              <a:rPr lang="en-US" sz="6000" dirty="0">
                <a:latin typeface="Matura MT Script Capitals" pitchFamily="66" charset="0"/>
              </a:rPr>
              <a:t>Chiasmus</a:t>
            </a:r>
          </a:p>
        </p:txBody>
      </p:sp>
      <p:sp>
        <p:nvSpPr>
          <p:cNvPr id="4" name="TextBox 3"/>
          <p:cNvSpPr txBox="1"/>
          <p:nvPr/>
        </p:nvSpPr>
        <p:spPr>
          <a:xfrm>
            <a:off x="6248400" y="914401"/>
            <a:ext cx="2514600" cy="461963"/>
          </a:xfrm>
          <a:prstGeom prst="rect">
            <a:avLst/>
          </a:prstGeom>
          <a:noFill/>
        </p:spPr>
        <p:txBody>
          <a:bodyPr>
            <a:spAutoFit/>
          </a:bodyPr>
          <a:lstStyle/>
          <a:p>
            <a:pPr>
              <a:defRPr/>
            </a:pPr>
            <a:r>
              <a:rPr lang="en-US" sz="2400" b="1" dirty="0"/>
              <a:t>The Lost Sheep</a:t>
            </a:r>
          </a:p>
        </p:txBody>
      </p:sp>
      <p:sp>
        <p:nvSpPr>
          <p:cNvPr id="5" name="Rectangle 4"/>
          <p:cNvSpPr/>
          <p:nvPr/>
        </p:nvSpPr>
        <p:spPr>
          <a:xfrm>
            <a:off x="2057399" y="1828800"/>
            <a:ext cx="8934651" cy="3970318"/>
          </a:xfrm>
          <a:prstGeom prst="rect">
            <a:avLst/>
          </a:prstGeom>
        </p:spPr>
        <p:txBody>
          <a:bodyPr wrap="square">
            <a:spAutoFit/>
          </a:bodyPr>
          <a:lstStyle/>
          <a:p>
            <a:pPr>
              <a:defRPr/>
            </a:pPr>
            <a:r>
              <a:rPr lang="en-US" b="1" dirty="0">
                <a:latin typeface="Abadi" panose="020B0604020104020204" pitchFamily="34" charset="0"/>
                <a:cs typeface="Andalus" pitchFamily="18" charset="-78"/>
              </a:rPr>
              <a:t>YOU </a:t>
            </a:r>
            <a:r>
              <a:rPr lang="en-US" dirty="0">
                <a:latin typeface="Abadi" panose="020B0604020104020204" pitchFamily="34" charset="0"/>
                <a:cs typeface="Andalus" pitchFamily="18" charset="-78"/>
              </a:rPr>
              <a:t> 4 "Which one of you, having a hundred sheep</a:t>
            </a:r>
          </a:p>
          <a:p>
            <a:pPr>
              <a:defRPr/>
            </a:pPr>
            <a:r>
              <a:rPr lang="en-US" dirty="0">
                <a:latin typeface="Abadi" panose="020B0604020104020204" pitchFamily="34" charset="0"/>
                <a:cs typeface="Andalus" pitchFamily="18" charset="-78"/>
              </a:rPr>
              <a:t>        2. </a:t>
            </a:r>
            <a:r>
              <a:rPr lang="en-US" b="1" dirty="0">
                <a:latin typeface="Abadi" panose="020B0604020104020204" pitchFamily="34" charset="0"/>
                <a:cs typeface="Andalus" pitchFamily="18" charset="-78"/>
              </a:rPr>
              <a:t>ONE </a:t>
            </a:r>
            <a:r>
              <a:rPr lang="en-US" dirty="0">
                <a:latin typeface="Abadi" panose="020B0604020104020204" pitchFamily="34" charset="0"/>
                <a:cs typeface="Andalus" pitchFamily="18" charset="-78"/>
              </a:rPr>
              <a:t>   and losing one of them,</a:t>
            </a:r>
          </a:p>
          <a:p>
            <a:pPr>
              <a:defRPr/>
            </a:pPr>
            <a:r>
              <a:rPr lang="en-US" dirty="0">
                <a:latin typeface="Abadi" panose="020B0604020104020204" pitchFamily="34" charset="0"/>
                <a:cs typeface="Andalus" pitchFamily="18" charset="-78"/>
              </a:rPr>
              <a:t>	3. </a:t>
            </a:r>
            <a:r>
              <a:rPr lang="en-US" b="1" dirty="0">
                <a:latin typeface="Abadi" panose="020B0604020104020204" pitchFamily="34" charset="0"/>
                <a:cs typeface="Andalus" pitchFamily="18" charset="-78"/>
              </a:rPr>
              <a:t>NINETY-NINE </a:t>
            </a:r>
            <a:r>
              <a:rPr lang="en-US" dirty="0">
                <a:latin typeface="Abadi" panose="020B0604020104020204" pitchFamily="34" charset="0"/>
                <a:cs typeface="Andalus" pitchFamily="18" charset="-78"/>
              </a:rPr>
              <a:t>   does not leave the ninety-nine in the wilderness</a:t>
            </a:r>
          </a:p>
          <a:p>
            <a:pPr>
              <a:defRPr/>
            </a:pPr>
            <a:r>
              <a:rPr lang="en-US" dirty="0">
                <a:latin typeface="Abadi" panose="020B0604020104020204" pitchFamily="34" charset="0"/>
                <a:cs typeface="Andalus" pitchFamily="18" charset="-78"/>
              </a:rPr>
              <a:t>	         A. </a:t>
            </a:r>
            <a:r>
              <a:rPr lang="en-US" b="1" dirty="0">
                <a:latin typeface="Abadi" panose="020B0604020104020204" pitchFamily="34" charset="0"/>
                <a:cs typeface="Andalus" pitchFamily="18" charset="-78"/>
              </a:rPr>
              <a:t>LOST </a:t>
            </a:r>
            <a:r>
              <a:rPr lang="en-US" dirty="0">
                <a:latin typeface="Abadi" panose="020B0604020104020204" pitchFamily="34" charset="0"/>
                <a:cs typeface="Andalus" pitchFamily="18" charset="-78"/>
              </a:rPr>
              <a:t> and go after the one</a:t>
            </a:r>
          </a:p>
          <a:p>
            <a:pPr>
              <a:defRPr/>
            </a:pPr>
            <a:r>
              <a:rPr lang="en-US" dirty="0">
                <a:latin typeface="Abadi" panose="020B0604020104020204" pitchFamily="34" charset="0"/>
                <a:cs typeface="Andalus" pitchFamily="18" charset="-78"/>
              </a:rPr>
              <a:t>		     B. </a:t>
            </a:r>
            <a:r>
              <a:rPr lang="en-US" b="1" dirty="0">
                <a:latin typeface="Abadi" panose="020B0604020104020204" pitchFamily="34" charset="0"/>
                <a:cs typeface="Andalus" pitchFamily="18" charset="-78"/>
              </a:rPr>
              <a:t>FIND</a:t>
            </a:r>
            <a:r>
              <a:rPr lang="en-US" dirty="0">
                <a:latin typeface="Abadi" panose="020B0604020104020204" pitchFamily="34" charset="0"/>
                <a:cs typeface="Andalus" pitchFamily="18" charset="-78"/>
              </a:rPr>
              <a:t>  that is lost until he finds it? 5 When he has found it,</a:t>
            </a:r>
          </a:p>
          <a:p>
            <a:pPr>
              <a:defRPr/>
            </a:pPr>
            <a:r>
              <a:rPr lang="en-US" dirty="0">
                <a:latin typeface="Abadi" panose="020B0604020104020204" pitchFamily="34" charset="0"/>
                <a:cs typeface="Andalus" pitchFamily="18" charset="-78"/>
              </a:rPr>
              <a:t>			C. </a:t>
            </a:r>
            <a:r>
              <a:rPr lang="en-US" b="1" dirty="0">
                <a:latin typeface="Abadi" panose="020B0604020104020204" pitchFamily="34" charset="0"/>
                <a:cs typeface="Andalus" pitchFamily="18" charset="-78"/>
              </a:rPr>
              <a:t>REJOICE  </a:t>
            </a:r>
            <a:r>
              <a:rPr lang="en-US" dirty="0">
                <a:latin typeface="Abadi" panose="020B0604020104020204" pitchFamily="34" charset="0"/>
                <a:cs typeface="Andalus" pitchFamily="18" charset="-78"/>
              </a:rPr>
              <a:t>he places it on his shoulders, rejoicing.</a:t>
            </a:r>
          </a:p>
          <a:p>
            <a:pPr>
              <a:defRPr/>
            </a:pPr>
            <a:r>
              <a:rPr lang="en-US" dirty="0">
                <a:latin typeface="Abadi" panose="020B0604020104020204" pitchFamily="34" charset="0"/>
                <a:cs typeface="Andalus" pitchFamily="18" charset="-78"/>
              </a:rPr>
              <a:t>				D. </a:t>
            </a:r>
            <a:r>
              <a:rPr lang="en-US" b="1" dirty="0">
                <a:latin typeface="Abadi" panose="020B0604020104020204" pitchFamily="34" charset="0"/>
                <a:cs typeface="Andalus" pitchFamily="18" charset="-78"/>
              </a:rPr>
              <a:t>RESTORE </a:t>
            </a:r>
            <a:r>
              <a:rPr lang="en-US" dirty="0">
                <a:latin typeface="Abadi" panose="020B0604020104020204" pitchFamily="34" charset="0"/>
                <a:cs typeface="Andalus" pitchFamily="18" charset="-78"/>
              </a:rPr>
              <a:t>  6 And when he comes home, 				he calls together his friends and neighbors,</a:t>
            </a:r>
          </a:p>
          <a:p>
            <a:pPr>
              <a:defRPr/>
            </a:pPr>
            <a:r>
              <a:rPr lang="en-US" dirty="0">
                <a:latin typeface="Abadi" panose="020B0604020104020204" pitchFamily="34" charset="0"/>
                <a:cs typeface="Andalus" pitchFamily="18" charset="-78"/>
              </a:rPr>
              <a:t>			C. </a:t>
            </a:r>
            <a:r>
              <a:rPr lang="en-US" b="1" dirty="0">
                <a:latin typeface="Abadi" panose="020B0604020104020204" pitchFamily="34" charset="0"/>
                <a:cs typeface="Andalus" pitchFamily="18" charset="-78"/>
              </a:rPr>
              <a:t>REJOICE </a:t>
            </a:r>
            <a:r>
              <a:rPr lang="en-US" dirty="0">
                <a:latin typeface="Abadi" panose="020B0604020104020204" pitchFamily="34" charset="0"/>
                <a:cs typeface="Andalus" pitchFamily="18" charset="-78"/>
              </a:rPr>
              <a:t> saying to them, 'Rejoice with me,</a:t>
            </a:r>
          </a:p>
          <a:p>
            <a:pPr>
              <a:defRPr/>
            </a:pPr>
            <a:r>
              <a:rPr lang="en-US" dirty="0">
                <a:latin typeface="Abadi" panose="020B0604020104020204" pitchFamily="34" charset="0"/>
                <a:cs typeface="Andalus" pitchFamily="18" charset="-78"/>
              </a:rPr>
              <a:t>		     B. </a:t>
            </a:r>
            <a:r>
              <a:rPr lang="en-US" b="1" dirty="0">
                <a:latin typeface="Abadi" panose="020B0604020104020204" pitchFamily="34" charset="0"/>
                <a:cs typeface="Andalus" pitchFamily="18" charset="-78"/>
              </a:rPr>
              <a:t>FIND</a:t>
            </a:r>
            <a:r>
              <a:rPr lang="en-US" dirty="0">
                <a:latin typeface="Abadi" panose="020B0604020104020204" pitchFamily="34" charset="0"/>
                <a:cs typeface="Andalus" pitchFamily="18" charset="-78"/>
              </a:rPr>
              <a:t>  for I have found my sheep</a:t>
            </a:r>
          </a:p>
          <a:p>
            <a:pPr>
              <a:defRPr/>
            </a:pPr>
            <a:r>
              <a:rPr lang="en-US" dirty="0">
                <a:latin typeface="Abadi" panose="020B0604020104020204" pitchFamily="34" charset="0"/>
                <a:cs typeface="Andalus" pitchFamily="18" charset="-78"/>
              </a:rPr>
              <a:t>	         A. </a:t>
            </a:r>
            <a:r>
              <a:rPr lang="en-US" b="1" dirty="0">
                <a:latin typeface="Abadi" panose="020B0604020104020204" pitchFamily="34" charset="0"/>
                <a:cs typeface="Andalus" pitchFamily="18" charset="-78"/>
              </a:rPr>
              <a:t>LOST </a:t>
            </a:r>
            <a:r>
              <a:rPr lang="en-US" dirty="0">
                <a:latin typeface="Abadi" panose="020B0604020104020204" pitchFamily="34" charset="0"/>
                <a:cs typeface="Andalus" pitchFamily="18" charset="-78"/>
              </a:rPr>
              <a:t>that was lost.' </a:t>
            </a:r>
          </a:p>
          <a:p>
            <a:pPr>
              <a:defRPr/>
            </a:pPr>
            <a:r>
              <a:rPr lang="en-US" dirty="0">
                <a:latin typeface="Abadi" panose="020B0604020104020204" pitchFamily="34" charset="0"/>
                <a:cs typeface="Andalus" pitchFamily="18" charset="-78"/>
              </a:rPr>
              <a:t>	 4. </a:t>
            </a:r>
            <a:r>
              <a:rPr lang="en-US" b="1" dirty="0">
                <a:latin typeface="Abadi" panose="020B0604020104020204" pitchFamily="34" charset="0"/>
                <a:cs typeface="Andalus" pitchFamily="18" charset="-78"/>
              </a:rPr>
              <a:t>YOU</a:t>
            </a:r>
            <a:r>
              <a:rPr lang="en-US" dirty="0">
                <a:latin typeface="Abadi" panose="020B0604020104020204" pitchFamily="34" charset="0"/>
                <a:cs typeface="Andalus" pitchFamily="18" charset="-78"/>
              </a:rPr>
              <a:t>  7 Just so, I tell you, there will be more joy in heaven</a:t>
            </a:r>
          </a:p>
          <a:p>
            <a:pPr>
              <a:defRPr/>
            </a:pPr>
            <a:r>
              <a:rPr lang="en-US" dirty="0">
                <a:latin typeface="Abadi" panose="020B0604020104020204" pitchFamily="34" charset="0"/>
                <a:cs typeface="Andalus" pitchFamily="18" charset="-78"/>
              </a:rPr>
              <a:t>        5. </a:t>
            </a:r>
            <a:r>
              <a:rPr lang="en-US" b="1" dirty="0">
                <a:latin typeface="Abadi" panose="020B0604020104020204" pitchFamily="34" charset="0"/>
                <a:cs typeface="Andalus" pitchFamily="18" charset="-78"/>
              </a:rPr>
              <a:t>ONE</a:t>
            </a:r>
            <a:r>
              <a:rPr lang="en-US" dirty="0">
                <a:latin typeface="Abadi" panose="020B0604020104020204" pitchFamily="34" charset="0"/>
                <a:cs typeface="Andalus" pitchFamily="18" charset="-78"/>
              </a:rPr>
              <a:t>  over one sinner who repents</a:t>
            </a:r>
          </a:p>
          <a:p>
            <a:pPr>
              <a:defRPr/>
            </a:pPr>
            <a:r>
              <a:rPr lang="en-US" dirty="0">
                <a:latin typeface="Abadi" panose="020B0604020104020204" pitchFamily="34" charset="0"/>
                <a:cs typeface="Andalus" pitchFamily="18" charset="-78"/>
              </a:rPr>
              <a:t>6. </a:t>
            </a:r>
            <a:r>
              <a:rPr lang="en-US" b="1" dirty="0">
                <a:latin typeface="Abadi" panose="020B0604020104020204" pitchFamily="34" charset="0"/>
                <a:cs typeface="Andalus" pitchFamily="18" charset="-78"/>
              </a:rPr>
              <a:t>NINETY-NINE </a:t>
            </a:r>
            <a:r>
              <a:rPr lang="en-US" dirty="0">
                <a:latin typeface="Abadi" panose="020B0604020104020204" pitchFamily="34" charset="0"/>
                <a:cs typeface="Andalus" pitchFamily="18" charset="-78"/>
              </a:rPr>
              <a:t> than over ninety-nine righteous persons who need no repentance. </a:t>
            </a:r>
          </a:p>
        </p:txBody>
      </p:sp>
    </p:spTree>
    <p:extLst>
      <p:ext uri="{BB962C8B-B14F-4D97-AF65-F5344CB8AC3E}">
        <p14:creationId xmlns:p14="http://schemas.microsoft.com/office/powerpoint/2010/main" val="25939059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3206" y="2298679"/>
            <a:ext cx="7914374" cy="3416320"/>
          </a:xfrm>
          <a:prstGeom prst="rect">
            <a:avLst/>
          </a:prstGeom>
        </p:spPr>
        <p:txBody>
          <a:bodyPr wrap="square">
            <a:spAutoFit/>
          </a:bodyPr>
          <a:lstStyle/>
          <a:p>
            <a:pPr>
              <a:defRPr/>
            </a:pPr>
            <a:r>
              <a:rPr lang="en-US" b="1" dirty="0">
                <a:latin typeface="Abadi" panose="020B0604020104020204" pitchFamily="34" charset="0"/>
                <a:cs typeface="Andalus" pitchFamily="18" charset="-78"/>
              </a:rPr>
              <a:t>INTRODUCTION </a:t>
            </a:r>
            <a:r>
              <a:rPr lang="en-US" dirty="0">
                <a:latin typeface="Abadi" panose="020B0604020104020204" pitchFamily="34" charset="0"/>
                <a:cs typeface="Andalus" pitchFamily="18" charset="-78"/>
              </a:rPr>
              <a:t>"Or what woman having ten silver coins,</a:t>
            </a:r>
          </a:p>
          <a:p>
            <a:pPr>
              <a:defRPr/>
            </a:pPr>
            <a:endParaRPr lang="en-US" dirty="0">
              <a:latin typeface="Abadi" panose="020B0604020104020204" pitchFamily="34" charset="0"/>
              <a:cs typeface="Andalus" pitchFamily="18" charset="-78"/>
            </a:endParaRPr>
          </a:p>
          <a:p>
            <a:pPr>
              <a:defRPr/>
            </a:pPr>
            <a:r>
              <a:rPr lang="en-US" dirty="0">
                <a:latin typeface="Abadi" panose="020B0604020104020204" pitchFamily="34" charset="0"/>
                <a:cs typeface="Andalus" pitchFamily="18" charset="-78"/>
              </a:rPr>
              <a:t>       1. </a:t>
            </a:r>
            <a:r>
              <a:rPr lang="en-US" b="1" dirty="0">
                <a:latin typeface="Abadi" panose="020B0604020104020204" pitchFamily="34" charset="0"/>
                <a:cs typeface="Andalus" pitchFamily="18" charset="-78"/>
              </a:rPr>
              <a:t>LOST </a:t>
            </a:r>
            <a:r>
              <a:rPr lang="en-US" dirty="0">
                <a:latin typeface="Abadi" panose="020B0604020104020204" pitchFamily="34" charset="0"/>
                <a:cs typeface="Andalus" pitchFamily="18" charset="-78"/>
              </a:rPr>
              <a:t>if she loses one of them,</a:t>
            </a:r>
          </a:p>
          <a:p>
            <a:pPr>
              <a:defRPr/>
            </a:pPr>
            <a:r>
              <a:rPr lang="en-US" dirty="0">
                <a:latin typeface="Abadi" panose="020B0604020104020204" pitchFamily="34" charset="0"/>
                <a:cs typeface="Andalus" pitchFamily="18" charset="-78"/>
              </a:rPr>
              <a:t>	2. </a:t>
            </a:r>
            <a:r>
              <a:rPr lang="en-US" b="1" dirty="0">
                <a:latin typeface="Abadi" panose="020B0604020104020204" pitchFamily="34" charset="0"/>
                <a:cs typeface="Andalus" pitchFamily="18" charset="-78"/>
              </a:rPr>
              <a:t>FOUND</a:t>
            </a:r>
            <a:r>
              <a:rPr lang="en-US" dirty="0">
                <a:latin typeface="Abadi" panose="020B0604020104020204" pitchFamily="34" charset="0"/>
                <a:cs typeface="Andalus" pitchFamily="18" charset="-78"/>
              </a:rPr>
              <a:t> does not light a lamp, sweep the house, and search 			carefully until she finds it?</a:t>
            </a:r>
          </a:p>
          <a:p>
            <a:pPr>
              <a:defRPr/>
            </a:pPr>
            <a:r>
              <a:rPr lang="en-US" dirty="0">
                <a:latin typeface="Abadi" panose="020B0604020104020204" pitchFamily="34" charset="0"/>
                <a:cs typeface="Andalus" pitchFamily="18" charset="-78"/>
              </a:rPr>
              <a:t>	          3. </a:t>
            </a:r>
            <a:r>
              <a:rPr lang="en-US" b="1" dirty="0">
                <a:latin typeface="Abadi" panose="020B0604020104020204" pitchFamily="34" charset="0"/>
                <a:cs typeface="Andalus" pitchFamily="18" charset="-78"/>
              </a:rPr>
              <a:t>REJOICE</a:t>
            </a:r>
            <a:r>
              <a:rPr lang="en-US" dirty="0">
                <a:latin typeface="Abadi" panose="020B0604020104020204" pitchFamily="34" charset="0"/>
                <a:cs typeface="Andalus" pitchFamily="18" charset="-78"/>
              </a:rPr>
              <a:t>  When she has found it, she calls together her 			friends and neighbors, saying, 'Rejoice with me,</a:t>
            </a:r>
          </a:p>
          <a:p>
            <a:pPr>
              <a:defRPr/>
            </a:pPr>
            <a:r>
              <a:rPr lang="en-US" dirty="0">
                <a:latin typeface="Abadi" panose="020B0604020104020204" pitchFamily="34" charset="0"/>
                <a:cs typeface="Andalus" pitchFamily="18" charset="-78"/>
              </a:rPr>
              <a:t>	4. </a:t>
            </a:r>
            <a:r>
              <a:rPr lang="en-US" b="1" dirty="0">
                <a:latin typeface="Abadi" panose="020B0604020104020204" pitchFamily="34" charset="0"/>
                <a:cs typeface="Andalus" pitchFamily="18" charset="-78"/>
              </a:rPr>
              <a:t>FOUND </a:t>
            </a:r>
            <a:r>
              <a:rPr lang="en-US" dirty="0">
                <a:latin typeface="Abadi" panose="020B0604020104020204" pitchFamily="34" charset="0"/>
                <a:cs typeface="Andalus" pitchFamily="18" charset="-78"/>
              </a:rPr>
              <a:t>for I have found the coin</a:t>
            </a:r>
          </a:p>
          <a:p>
            <a:pPr>
              <a:defRPr/>
            </a:pPr>
            <a:r>
              <a:rPr lang="en-US" dirty="0">
                <a:latin typeface="Abadi" panose="020B0604020104020204" pitchFamily="34" charset="0"/>
                <a:cs typeface="Andalus" pitchFamily="18" charset="-78"/>
              </a:rPr>
              <a:t>        5. </a:t>
            </a:r>
            <a:r>
              <a:rPr lang="en-US" b="1" dirty="0">
                <a:latin typeface="Abadi" panose="020B0604020104020204" pitchFamily="34" charset="0"/>
                <a:cs typeface="Andalus" pitchFamily="18" charset="-78"/>
              </a:rPr>
              <a:t>LOST </a:t>
            </a:r>
            <a:r>
              <a:rPr lang="en-US" dirty="0">
                <a:latin typeface="Abadi" panose="020B0604020104020204" pitchFamily="34" charset="0"/>
                <a:cs typeface="Andalus" pitchFamily="18" charset="-78"/>
              </a:rPr>
              <a:t>that I had lost.</a:t>
            </a:r>
          </a:p>
          <a:p>
            <a:pPr>
              <a:defRPr/>
            </a:pPr>
            <a:endParaRPr lang="en-US" dirty="0">
              <a:latin typeface="Abadi" panose="020B0604020104020204" pitchFamily="34" charset="0"/>
              <a:cs typeface="Andalus" pitchFamily="18" charset="-78"/>
            </a:endParaRPr>
          </a:p>
          <a:p>
            <a:pPr>
              <a:defRPr/>
            </a:pPr>
            <a:r>
              <a:rPr lang="en-US" b="1" dirty="0">
                <a:latin typeface="Abadi" panose="020B0604020104020204" pitchFamily="34" charset="0"/>
                <a:cs typeface="Andalus" pitchFamily="18" charset="-78"/>
              </a:rPr>
              <a:t>CONCLUSION </a:t>
            </a:r>
            <a:r>
              <a:rPr lang="en-US" dirty="0">
                <a:latin typeface="Abadi" panose="020B0604020104020204" pitchFamily="34" charset="0"/>
                <a:cs typeface="Andalus" pitchFamily="18" charset="-78"/>
              </a:rPr>
              <a:t>  Just so, I tell you, there is joy in the presence of the angels of God over one sinner who repents."</a:t>
            </a:r>
          </a:p>
        </p:txBody>
      </p:sp>
      <p:sp>
        <p:nvSpPr>
          <p:cNvPr id="3" name="TextBox 2"/>
          <p:cNvSpPr txBox="1"/>
          <p:nvPr/>
        </p:nvSpPr>
        <p:spPr>
          <a:xfrm>
            <a:off x="3581400" y="457200"/>
            <a:ext cx="4953000" cy="1016000"/>
          </a:xfrm>
          <a:prstGeom prst="rect">
            <a:avLst/>
          </a:prstGeom>
          <a:noFill/>
        </p:spPr>
        <p:txBody>
          <a:bodyPr>
            <a:spAutoFit/>
          </a:bodyPr>
          <a:lstStyle/>
          <a:p>
            <a:pPr algn="ctr">
              <a:defRPr/>
            </a:pPr>
            <a:r>
              <a:rPr lang="en-US" sz="6000" b="1" dirty="0">
                <a:latin typeface="Matura MT Script Capitals" pitchFamily="66" charset="0"/>
              </a:rPr>
              <a:t>Chiasmus</a:t>
            </a:r>
          </a:p>
        </p:txBody>
      </p:sp>
      <p:sp>
        <p:nvSpPr>
          <p:cNvPr id="4" name="TextBox 3"/>
          <p:cNvSpPr txBox="1"/>
          <p:nvPr/>
        </p:nvSpPr>
        <p:spPr>
          <a:xfrm>
            <a:off x="6302188" y="1143001"/>
            <a:ext cx="2514600" cy="461963"/>
          </a:xfrm>
          <a:prstGeom prst="rect">
            <a:avLst/>
          </a:prstGeom>
          <a:noFill/>
        </p:spPr>
        <p:txBody>
          <a:bodyPr>
            <a:spAutoFit/>
          </a:bodyPr>
          <a:lstStyle/>
          <a:p>
            <a:pPr>
              <a:defRPr/>
            </a:pPr>
            <a:r>
              <a:rPr lang="en-US" sz="2400" b="1" dirty="0"/>
              <a:t>The Lost Coin</a:t>
            </a:r>
          </a:p>
        </p:txBody>
      </p:sp>
    </p:spTree>
    <p:extLst>
      <p:ext uri="{BB962C8B-B14F-4D97-AF65-F5344CB8AC3E}">
        <p14:creationId xmlns:p14="http://schemas.microsoft.com/office/powerpoint/2010/main" val="395381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1828800" y="457201"/>
            <a:ext cx="9224682" cy="830997"/>
          </a:xfrm>
          <a:prstGeom prst="rect">
            <a:avLst/>
          </a:prstGeom>
          <a:noFill/>
          <a:ln w="9525">
            <a:noFill/>
            <a:miter lim="800000"/>
            <a:headEnd/>
            <a:tailEnd/>
          </a:ln>
        </p:spPr>
        <p:txBody>
          <a:bodyPr wrap="square">
            <a:spAutoFit/>
          </a:bodyPr>
          <a:lstStyle/>
          <a:p>
            <a:pPr algn="ctr"/>
            <a:r>
              <a:rPr lang="en-US" sz="4800" dirty="0">
                <a:solidFill>
                  <a:schemeClr val="bg1"/>
                </a:solidFill>
                <a:latin typeface="Abadi" panose="020B0604020104020204" pitchFamily="34" charset="0"/>
                <a:cs typeface="Andalus" pitchFamily="18" charset="-78"/>
              </a:rPr>
              <a:t>  “…if he lose one of them, …”</a:t>
            </a:r>
          </a:p>
        </p:txBody>
      </p:sp>
      <p:sp>
        <p:nvSpPr>
          <p:cNvPr id="7" name="TextBox 6"/>
          <p:cNvSpPr txBox="1"/>
          <p:nvPr/>
        </p:nvSpPr>
        <p:spPr>
          <a:xfrm>
            <a:off x="246530" y="6418046"/>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15:4</a:t>
            </a:r>
          </a:p>
        </p:txBody>
      </p:sp>
      <p:sp>
        <p:nvSpPr>
          <p:cNvPr id="8" name="TextBox 3"/>
          <p:cNvSpPr txBox="1">
            <a:spLocks noChangeArrowheads="1"/>
          </p:cNvSpPr>
          <p:nvPr/>
        </p:nvSpPr>
        <p:spPr bwMode="auto">
          <a:xfrm>
            <a:off x="6517341" y="3162300"/>
            <a:ext cx="4724400" cy="3108543"/>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Middle Eastern culture one would usually not take the blame for losing something. He would say, “One of my sheep is lost” but he would not say, “I lost one of my sheep”. </a:t>
            </a:r>
          </a:p>
        </p:txBody>
      </p:sp>
      <p:pic>
        <p:nvPicPr>
          <p:cNvPr id="9" name="Picture 8" descr="http://ih3.redbubble.net/work.6506159.2.flat,550x550,075,f.israel-series-i-lone-sheep-on-a-mountain.jpg"/>
          <p:cNvPicPr>
            <a:picLocks noChangeAspect="1" noChangeArrowheads="1"/>
          </p:cNvPicPr>
          <p:nvPr/>
        </p:nvPicPr>
        <p:blipFill>
          <a:blip r:embed="rId2" cstate="print"/>
          <a:srcRect/>
          <a:stretch>
            <a:fillRect/>
          </a:stretch>
        </p:blipFill>
        <p:spPr bwMode="auto">
          <a:xfrm>
            <a:off x="592886" y="1637154"/>
            <a:ext cx="5503114" cy="3513070"/>
          </a:xfrm>
          <a:prstGeom prst="rect">
            <a:avLst/>
          </a:prstGeom>
          <a:noFill/>
          <a:ln w="9525">
            <a:noFill/>
            <a:miter lim="800000"/>
            <a:headEnd/>
            <a:tailEnd/>
          </a:ln>
        </p:spPr>
      </p:pic>
    </p:spTree>
    <p:extLst>
      <p:ext uri="{BB962C8B-B14F-4D97-AF65-F5344CB8AC3E}">
        <p14:creationId xmlns:p14="http://schemas.microsoft.com/office/powerpoint/2010/main" val="286080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1981200" y="304801"/>
            <a:ext cx="8153400" cy="4524315"/>
          </a:xfrm>
          <a:prstGeom prst="rect">
            <a:avLst/>
          </a:prstGeom>
          <a:noFill/>
          <a:ln w="9525">
            <a:noFill/>
            <a:miter lim="800000"/>
            <a:headEnd/>
            <a:tailEnd/>
          </a:ln>
        </p:spPr>
        <p:txBody>
          <a:bodyPr wrap="square">
            <a:spAutoFit/>
          </a:bodyPr>
          <a:lstStyle/>
          <a:p>
            <a:pPr lvl="0" fontAlgn="base">
              <a:spcBef>
                <a:spcPct val="0"/>
              </a:spcBef>
              <a:spcAft>
                <a:spcPct val="0"/>
              </a:spcAft>
            </a:pPr>
            <a:r>
              <a:rPr lang="en-US" sz="3200" b="1" dirty="0">
                <a:solidFill>
                  <a:schemeClr val="bg1"/>
                </a:solidFill>
              </a:rPr>
              <a:t>President McKay asked:</a:t>
            </a:r>
          </a:p>
          <a:p>
            <a:pPr lvl="0" fontAlgn="base">
              <a:spcBef>
                <a:spcPct val="0"/>
              </a:spcBef>
              <a:spcAft>
                <a:spcPct val="0"/>
              </a:spcAft>
            </a:pPr>
            <a:endParaRPr lang="en-US" sz="3200" b="1" dirty="0">
              <a:solidFill>
                <a:schemeClr val="bg1"/>
              </a:solidFill>
            </a:endParaRPr>
          </a:p>
          <a:p>
            <a:pPr lvl="0" fontAlgn="base">
              <a:spcBef>
                <a:spcPct val="0"/>
              </a:spcBef>
              <a:spcAft>
                <a:spcPct val="0"/>
              </a:spcAft>
            </a:pPr>
            <a:r>
              <a:rPr lang="en-US" sz="3200" dirty="0">
                <a:solidFill>
                  <a:schemeClr val="bg1"/>
                </a:solidFill>
              </a:rPr>
              <a:t> </a:t>
            </a:r>
            <a:r>
              <a:rPr lang="en-US" sz="3200" i="1" dirty="0">
                <a:solidFill>
                  <a:schemeClr val="bg1"/>
                </a:solidFill>
              </a:rPr>
              <a:t>“How did that sheep get lost?  He was not rebellious.  If you follow the comparison, the lamb was seeking its livelihood in a perfectly legitimate manner, but either stupidly, perhaps unconsciously; it followed the enticement of the fields, the prospect of better grass until it got out beyond the fold and was lost.”</a:t>
            </a:r>
            <a:r>
              <a:rPr lang="en-US" sz="3200" dirty="0">
                <a:solidFill>
                  <a:schemeClr val="bg1"/>
                </a:solidFill>
              </a:rPr>
              <a:t> </a:t>
            </a:r>
            <a:endParaRPr lang="en-US" sz="3200" dirty="0">
              <a:solidFill>
                <a:schemeClr val="bg1"/>
              </a:solidFill>
              <a:latin typeface="Arial" pitchFamily="34" charset="0"/>
              <a:cs typeface="Arial" pitchFamily="34" charset="0"/>
            </a:endParaRPr>
          </a:p>
        </p:txBody>
      </p:sp>
      <p:pic>
        <p:nvPicPr>
          <p:cNvPr id="6" name="Picture 5" descr="169604592.jpg"/>
          <p:cNvPicPr>
            <a:picLocks noChangeAspect="1"/>
          </p:cNvPicPr>
          <p:nvPr/>
        </p:nvPicPr>
        <p:blipFill>
          <a:blip r:embed="rId2" cstate="print"/>
          <a:srcRect r="2778" b="29942"/>
          <a:stretch>
            <a:fillRect/>
          </a:stretch>
        </p:blipFill>
        <p:spPr>
          <a:xfrm>
            <a:off x="8001000" y="4343400"/>
            <a:ext cx="2111664" cy="2318004"/>
          </a:xfrm>
          <a:prstGeom prst="rect">
            <a:avLst/>
          </a:prstGeom>
        </p:spPr>
      </p:pic>
    </p:spTree>
    <p:extLst>
      <p:ext uri="{BB962C8B-B14F-4D97-AF65-F5344CB8AC3E}">
        <p14:creationId xmlns:p14="http://schemas.microsoft.com/office/powerpoint/2010/main" val="2616780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959223" y="596153"/>
            <a:ext cx="4724400" cy="2062103"/>
          </a:xfrm>
          <a:prstGeom prst="rect">
            <a:avLst/>
          </a:prstGeom>
          <a:noFill/>
          <a:ln w="9525">
            <a:noFill/>
            <a:miter lim="800000"/>
            <a:headEnd/>
            <a:tailEnd/>
          </a:ln>
        </p:spPr>
        <p:txBody>
          <a:bodyPr wrap="square">
            <a:spAutoFit/>
          </a:bodyPr>
          <a:lstStyle/>
          <a:p>
            <a:pPr algn="ctr"/>
            <a:r>
              <a:rPr lang="en-US" sz="3200" dirty="0">
                <a:solidFill>
                  <a:schemeClr val="bg1"/>
                </a:solidFill>
                <a:latin typeface="Abadi" panose="020B0604020104020204" pitchFamily="34" charset="0"/>
                <a:cs typeface="Andalus" pitchFamily="18" charset="-78"/>
              </a:rPr>
              <a:t>A good shepherd is one with his sheep.</a:t>
            </a:r>
          </a:p>
          <a:p>
            <a:pPr algn="ctr"/>
            <a:r>
              <a:rPr lang="en-US" sz="3200" dirty="0">
                <a:solidFill>
                  <a:schemeClr val="bg1"/>
                </a:solidFill>
                <a:latin typeface="Abadi" panose="020B0604020104020204" pitchFamily="34" charset="0"/>
                <a:cs typeface="Andalus" pitchFamily="18" charset="-78"/>
              </a:rPr>
              <a:t>A good shepherd would seek after any lost sheep.</a:t>
            </a:r>
          </a:p>
        </p:txBody>
      </p:sp>
      <p:sp>
        <p:nvSpPr>
          <p:cNvPr id="6" name="TextBox 3"/>
          <p:cNvSpPr txBox="1">
            <a:spLocks noChangeArrowheads="1"/>
          </p:cNvSpPr>
          <p:nvPr/>
        </p:nvSpPr>
        <p:spPr bwMode="auto">
          <a:xfrm>
            <a:off x="5486400" y="4267201"/>
            <a:ext cx="4724400" cy="2246769"/>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A shepherd is held responsible for the loss of his sheep. He would be shamed and his honor and reputation would be questioned.</a:t>
            </a:r>
          </a:p>
        </p:txBody>
      </p:sp>
      <p:pic>
        <p:nvPicPr>
          <p:cNvPr id="9" name="Picture 8" descr="good_shepherd_dew.jpg"/>
          <p:cNvPicPr>
            <a:picLocks noChangeAspect="1"/>
          </p:cNvPicPr>
          <p:nvPr/>
        </p:nvPicPr>
        <p:blipFill>
          <a:blip r:embed="rId2" cstate="print"/>
          <a:stretch>
            <a:fillRect/>
          </a:stretch>
        </p:blipFill>
        <p:spPr>
          <a:xfrm>
            <a:off x="7086601" y="381000"/>
            <a:ext cx="2655189" cy="3707838"/>
          </a:xfrm>
          <a:prstGeom prst="rect">
            <a:avLst/>
          </a:prstGeom>
        </p:spPr>
      </p:pic>
    </p:spTree>
    <p:extLst>
      <p:ext uri="{BB962C8B-B14F-4D97-AF65-F5344CB8AC3E}">
        <p14:creationId xmlns:p14="http://schemas.microsoft.com/office/powerpoint/2010/main" val="324772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133600" y="1143001"/>
            <a:ext cx="8077200" cy="5262979"/>
          </a:xfrm>
          <a:prstGeom prst="rect">
            <a:avLst/>
          </a:prstGeom>
          <a:noFill/>
        </p:spPr>
        <p:txBody>
          <a:bodyPr wrap="square" rtlCol="0">
            <a:spAutoFit/>
          </a:bodyPr>
          <a:lstStyle/>
          <a:p>
            <a:pPr lvl="0" fontAlgn="base">
              <a:spcBef>
                <a:spcPct val="0"/>
              </a:spcBef>
              <a:spcAft>
                <a:spcPct val="0"/>
              </a:spcAft>
            </a:pPr>
            <a:r>
              <a:rPr lang="en-US" sz="2800" b="1" dirty="0">
                <a:solidFill>
                  <a:schemeClr val="bg1"/>
                </a:solidFill>
              </a:rPr>
              <a:t>President McKay’s application?</a:t>
            </a:r>
            <a:r>
              <a:rPr lang="en-US" sz="2800" dirty="0">
                <a:solidFill>
                  <a:schemeClr val="bg1"/>
                </a:solidFill>
              </a:rPr>
              <a:t> </a:t>
            </a:r>
          </a:p>
          <a:p>
            <a:pPr lvl="0" fontAlgn="base">
              <a:spcBef>
                <a:spcPct val="0"/>
              </a:spcBef>
              <a:spcAft>
                <a:spcPct val="0"/>
              </a:spcAft>
            </a:pPr>
            <a:endParaRPr lang="en-US" sz="2800" dirty="0">
              <a:solidFill>
                <a:schemeClr val="bg1"/>
              </a:solidFill>
            </a:endParaRPr>
          </a:p>
          <a:p>
            <a:pPr lvl="0" fontAlgn="base">
              <a:spcBef>
                <a:spcPct val="0"/>
              </a:spcBef>
              <a:spcAft>
                <a:spcPct val="0"/>
              </a:spcAft>
            </a:pPr>
            <a:r>
              <a:rPr lang="en-US" sz="2800" dirty="0">
                <a:solidFill>
                  <a:schemeClr val="bg1"/>
                </a:solidFill>
              </a:rPr>
              <a:t>  </a:t>
            </a:r>
            <a:r>
              <a:rPr lang="en-US" sz="2800" i="1" dirty="0">
                <a:solidFill>
                  <a:schemeClr val="bg1"/>
                </a:solidFill>
              </a:rPr>
              <a:t>“So we have those in the Church, young men and young women, who wander away from the fold in perfectly legitimate ways. They are seeking success, success in business, success in their professions, and before long they become disinterested in Church and finally disconnected from the fold; they have lost track of what true success is, perhaps stupidly, perhaps unconsciously, in some cases, perhaps willingly.  They are blind to what constitutes true success.” </a:t>
            </a:r>
            <a:endParaRPr lang="en-US" sz="2800" dirty="0">
              <a:solidFill>
                <a:schemeClr val="bg1"/>
              </a:solidFill>
              <a:latin typeface="Arial" pitchFamily="34" charset="0"/>
              <a:cs typeface="Arial" pitchFamily="34" charset="0"/>
            </a:endParaRPr>
          </a:p>
          <a:p>
            <a:endParaRPr lang="en-US" sz="2800" dirty="0"/>
          </a:p>
        </p:txBody>
      </p:sp>
      <p:pic>
        <p:nvPicPr>
          <p:cNvPr id="4" name="Picture 3" descr="169604592.jpg"/>
          <p:cNvPicPr>
            <a:picLocks noChangeAspect="1"/>
          </p:cNvPicPr>
          <p:nvPr/>
        </p:nvPicPr>
        <p:blipFill>
          <a:blip r:embed="rId2" cstate="print"/>
          <a:srcRect r="2778" b="29942"/>
          <a:stretch>
            <a:fillRect/>
          </a:stretch>
        </p:blipFill>
        <p:spPr>
          <a:xfrm>
            <a:off x="9887675" y="282388"/>
            <a:ext cx="1878977" cy="2062580"/>
          </a:xfrm>
          <a:prstGeom prst="rect">
            <a:avLst/>
          </a:prstGeom>
        </p:spPr>
      </p:pic>
    </p:spTree>
    <p:extLst>
      <p:ext uri="{BB962C8B-B14F-4D97-AF65-F5344CB8AC3E}">
        <p14:creationId xmlns:p14="http://schemas.microsoft.com/office/powerpoint/2010/main" val="1658722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197224" y="228599"/>
            <a:ext cx="4724400" cy="1569660"/>
          </a:xfrm>
          <a:prstGeom prst="rect">
            <a:avLst/>
          </a:prstGeom>
          <a:noFill/>
          <a:ln w="9525">
            <a:noFill/>
            <a:miter lim="800000"/>
            <a:headEnd/>
            <a:tailEnd/>
          </a:ln>
        </p:spPr>
        <p:txBody>
          <a:bodyPr wrap="square">
            <a:spAutoFit/>
          </a:bodyPr>
          <a:lstStyle/>
          <a:p>
            <a:pPr algn="ctr"/>
            <a:r>
              <a:rPr lang="en-US" sz="3200" dirty="0">
                <a:solidFill>
                  <a:schemeClr val="bg1"/>
                </a:solidFill>
                <a:latin typeface="Abadi" panose="020B0604020104020204" pitchFamily="34" charset="0"/>
                <a:cs typeface="Andalus" pitchFamily="18" charset="-78"/>
              </a:rPr>
              <a:t>“…doth not leave the ninety and nine in the wilderness,…”</a:t>
            </a:r>
          </a:p>
        </p:txBody>
      </p:sp>
      <p:sp>
        <p:nvSpPr>
          <p:cNvPr id="5" name="TextBox 4"/>
          <p:cNvSpPr txBox="1"/>
          <p:nvPr/>
        </p:nvSpPr>
        <p:spPr>
          <a:xfrm>
            <a:off x="1846730" y="4286449"/>
            <a:ext cx="8915400" cy="1569660"/>
          </a:xfrm>
          <a:prstGeom prst="rect">
            <a:avLst/>
          </a:prstGeom>
          <a:noFill/>
        </p:spPr>
        <p:txBody>
          <a:bodyPr wrap="square" rtlCol="0">
            <a:spAutoFit/>
          </a:bodyPr>
          <a:lstStyle/>
          <a:p>
            <a:r>
              <a:rPr lang="en-US" sz="2400" b="1" dirty="0">
                <a:solidFill>
                  <a:schemeClr val="bg1"/>
                </a:solidFill>
              </a:rPr>
              <a:t>JST change:</a:t>
            </a:r>
            <a:r>
              <a:rPr lang="en-US" sz="2400" dirty="0">
                <a:solidFill>
                  <a:schemeClr val="bg1"/>
                </a:solidFill>
              </a:rPr>
              <a:t>  It is important to note that the King James Version says all one hundred sheep are out in the wilderness. But the JST says </a:t>
            </a:r>
            <a:r>
              <a:rPr lang="en-US" sz="2400" i="1" dirty="0">
                <a:solidFill>
                  <a:schemeClr val="bg1"/>
                </a:solidFill>
              </a:rPr>
              <a:t>"....if he </a:t>
            </a:r>
            <a:r>
              <a:rPr lang="en-US" sz="2400" i="1" dirty="0" err="1">
                <a:solidFill>
                  <a:schemeClr val="bg1"/>
                </a:solidFill>
              </a:rPr>
              <a:t>loseth</a:t>
            </a:r>
            <a:r>
              <a:rPr lang="en-US" sz="2400" i="1" dirty="0">
                <a:solidFill>
                  <a:schemeClr val="bg1"/>
                </a:solidFill>
              </a:rPr>
              <a:t> one of them, doth not leave the ninety and nine </a:t>
            </a:r>
            <a:r>
              <a:rPr lang="en-US" sz="2400" i="1" u="sng" dirty="0">
                <a:solidFill>
                  <a:schemeClr val="bg1"/>
                </a:solidFill>
              </a:rPr>
              <a:t>and go into the wilderness</a:t>
            </a:r>
            <a:r>
              <a:rPr lang="en-US" sz="2400" i="1" dirty="0">
                <a:solidFill>
                  <a:schemeClr val="bg1"/>
                </a:solidFill>
              </a:rPr>
              <a:t>..." </a:t>
            </a:r>
          </a:p>
        </p:txBody>
      </p:sp>
      <p:pic>
        <p:nvPicPr>
          <p:cNvPr id="6" name="Picture 2" descr="http://willpenner.com/blog/wp-content/uploads/2008/09/sheep2.jpg"/>
          <p:cNvPicPr>
            <a:picLocks noChangeAspect="1" noChangeArrowheads="1"/>
          </p:cNvPicPr>
          <p:nvPr/>
        </p:nvPicPr>
        <p:blipFill>
          <a:blip r:embed="rId2" cstate="print"/>
          <a:srcRect/>
          <a:stretch>
            <a:fillRect/>
          </a:stretch>
        </p:blipFill>
        <p:spPr bwMode="auto">
          <a:xfrm>
            <a:off x="5849470" y="319082"/>
            <a:ext cx="5044217" cy="3358602"/>
          </a:xfrm>
          <a:prstGeom prst="rect">
            <a:avLst/>
          </a:prstGeom>
          <a:noFill/>
          <a:ln w="9525">
            <a:noFill/>
            <a:miter lim="800000"/>
            <a:headEnd/>
            <a:tailEnd/>
          </a:ln>
        </p:spPr>
      </p:pic>
      <p:sp>
        <p:nvSpPr>
          <p:cNvPr id="7" name="TextBox 6"/>
          <p:cNvSpPr txBox="1"/>
          <p:nvPr/>
        </p:nvSpPr>
        <p:spPr>
          <a:xfrm>
            <a:off x="197224" y="6451402"/>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15:4</a:t>
            </a:r>
          </a:p>
        </p:txBody>
      </p:sp>
    </p:spTree>
    <p:extLst>
      <p:ext uri="{BB962C8B-B14F-4D97-AF65-F5344CB8AC3E}">
        <p14:creationId xmlns:p14="http://schemas.microsoft.com/office/powerpoint/2010/main" val="294083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1981200" y="609600"/>
            <a:ext cx="4724400" cy="2246769"/>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shepherd leaves the sheep safely in the fold and he goes out into the wilderness to look for the lost sheep.</a:t>
            </a:r>
            <a:endParaRPr lang="en-US" sz="2800" b="1" dirty="0">
              <a:solidFill>
                <a:schemeClr val="bg1"/>
              </a:solidFill>
              <a:latin typeface="Abadi" panose="020B0604020104020204" pitchFamily="34" charset="0"/>
              <a:cs typeface="Andalus" pitchFamily="18" charset="-78"/>
            </a:endParaRPr>
          </a:p>
        </p:txBody>
      </p:sp>
      <p:sp>
        <p:nvSpPr>
          <p:cNvPr id="7" name="TextBox 6"/>
          <p:cNvSpPr txBox="1"/>
          <p:nvPr/>
        </p:nvSpPr>
        <p:spPr>
          <a:xfrm>
            <a:off x="246530" y="6388636"/>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15:4</a:t>
            </a:r>
          </a:p>
        </p:txBody>
      </p:sp>
      <p:pic>
        <p:nvPicPr>
          <p:cNvPr id="11" name="Picture 10" descr="shepherd looking.jpg"/>
          <p:cNvPicPr>
            <a:picLocks noChangeAspect="1"/>
          </p:cNvPicPr>
          <p:nvPr/>
        </p:nvPicPr>
        <p:blipFill>
          <a:blip r:embed="rId2" cstate="print"/>
          <a:stretch>
            <a:fillRect/>
          </a:stretch>
        </p:blipFill>
        <p:spPr>
          <a:xfrm>
            <a:off x="6400801" y="2209801"/>
            <a:ext cx="3137647" cy="4131129"/>
          </a:xfrm>
          <a:prstGeom prst="rect">
            <a:avLst/>
          </a:prstGeom>
        </p:spPr>
      </p:pic>
    </p:spTree>
    <p:extLst>
      <p:ext uri="{BB962C8B-B14F-4D97-AF65-F5344CB8AC3E}">
        <p14:creationId xmlns:p14="http://schemas.microsoft.com/office/powerpoint/2010/main" val="3197523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1981200" y="609601"/>
            <a:ext cx="4724400" cy="1384995"/>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wilderness is a dangerous place both for the shepherd and his sheep. </a:t>
            </a:r>
            <a:endParaRPr lang="en-US" sz="2800" b="1" dirty="0">
              <a:solidFill>
                <a:schemeClr val="bg1"/>
              </a:solidFill>
              <a:latin typeface="Abadi" panose="020B0604020104020204" pitchFamily="34" charset="0"/>
              <a:cs typeface="Andalus" pitchFamily="18" charset="-78"/>
            </a:endParaRPr>
          </a:p>
        </p:txBody>
      </p:sp>
      <p:sp>
        <p:nvSpPr>
          <p:cNvPr id="5" name="TextBox 3"/>
          <p:cNvSpPr txBox="1">
            <a:spLocks noChangeArrowheads="1"/>
          </p:cNvSpPr>
          <p:nvPr/>
        </p:nvSpPr>
        <p:spPr bwMode="auto">
          <a:xfrm>
            <a:off x="5957887" y="4679577"/>
            <a:ext cx="4724400" cy="1815882"/>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Many times the sheep has fallen down a crevice or has been attacked by a wild animal.</a:t>
            </a:r>
            <a:endParaRPr lang="en-US" sz="2800" b="1" dirty="0">
              <a:solidFill>
                <a:schemeClr val="bg1"/>
              </a:solidFill>
              <a:latin typeface="Abadi" panose="020B0604020104020204" pitchFamily="34" charset="0"/>
              <a:cs typeface="Andalus" pitchFamily="18" charset="-78"/>
            </a:endParaRPr>
          </a:p>
        </p:txBody>
      </p:sp>
      <p:pic>
        <p:nvPicPr>
          <p:cNvPr id="9" name="Picture 8" descr="Jesus alfred_soord_the_lost_sheep_525.jpg"/>
          <p:cNvPicPr>
            <a:picLocks noChangeAspect="1"/>
          </p:cNvPicPr>
          <p:nvPr/>
        </p:nvPicPr>
        <p:blipFill>
          <a:blip r:embed="rId2" cstate="print"/>
          <a:stretch>
            <a:fillRect/>
          </a:stretch>
        </p:blipFill>
        <p:spPr>
          <a:xfrm>
            <a:off x="2635625" y="2667001"/>
            <a:ext cx="2365002" cy="3762503"/>
          </a:xfrm>
          <a:prstGeom prst="rect">
            <a:avLst/>
          </a:prstGeom>
        </p:spPr>
      </p:pic>
      <p:pic>
        <p:nvPicPr>
          <p:cNvPr id="10" name="Picture 9" descr="imagesCAGE5A29.jpg"/>
          <p:cNvPicPr>
            <a:picLocks noChangeAspect="1"/>
          </p:cNvPicPr>
          <p:nvPr/>
        </p:nvPicPr>
        <p:blipFill>
          <a:blip r:embed="rId3" cstate="print"/>
          <a:stretch>
            <a:fillRect/>
          </a:stretch>
        </p:blipFill>
        <p:spPr>
          <a:xfrm>
            <a:off x="7076301" y="1249433"/>
            <a:ext cx="3976687" cy="2636716"/>
          </a:xfrm>
          <a:prstGeom prst="rect">
            <a:avLst/>
          </a:prstGeom>
        </p:spPr>
      </p:pic>
    </p:spTree>
    <p:extLst>
      <p:ext uri="{BB962C8B-B14F-4D97-AF65-F5344CB8AC3E}">
        <p14:creationId xmlns:p14="http://schemas.microsoft.com/office/powerpoint/2010/main" val="176883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407894" y="373018"/>
            <a:ext cx="4724400" cy="1323439"/>
          </a:xfrm>
          <a:prstGeom prst="rect">
            <a:avLst/>
          </a:prstGeom>
          <a:noFill/>
          <a:ln w="9525">
            <a:noFill/>
            <a:miter lim="800000"/>
            <a:headEnd/>
            <a:tailEnd/>
          </a:ln>
        </p:spPr>
        <p:txBody>
          <a:bodyPr wrap="square">
            <a:spAutoFit/>
          </a:bodyPr>
          <a:lstStyle/>
          <a:p>
            <a:pPr algn="ctr"/>
            <a:r>
              <a:rPr lang="en-US" sz="4000" dirty="0">
                <a:solidFill>
                  <a:schemeClr val="bg1"/>
                </a:solidFill>
                <a:latin typeface="Abadi" panose="020B0604020104020204" pitchFamily="34" charset="0"/>
                <a:cs typeface="Andalus" pitchFamily="18" charset="-78"/>
              </a:rPr>
              <a:t>“…and go after that which is lost…”</a:t>
            </a:r>
          </a:p>
        </p:txBody>
      </p:sp>
      <p:sp>
        <p:nvSpPr>
          <p:cNvPr id="7" name="TextBox 6"/>
          <p:cNvSpPr txBox="1"/>
          <p:nvPr/>
        </p:nvSpPr>
        <p:spPr>
          <a:xfrm>
            <a:off x="138953" y="6488668"/>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15:4</a:t>
            </a:r>
          </a:p>
        </p:txBody>
      </p:sp>
      <p:sp>
        <p:nvSpPr>
          <p:cNvPr id="5" name="TextBox 3"/>
          <p:cNvSpPr txBox="1">
            <a:spLocks noChangeArrowheads="1"/>
          </p:cNvSpPr>
          <p:nvPr/>
        </p:nvSpPr>
        <p:spPr bwMode="auto">
          <a:xfrm>
            <a:off x="3980329" y="4997474"/>
            <a:ext cx="6382871" cy="1323439"/>
          </a:xfrm>
          <a:prstGeom prst="rect">
            <a:avLst/>
          </a:prstGeom>
          <a:noFill/>
          <a:ln w="9525">
            <a:noFill/>
            <a:miter lim="800000"/>
            <a:headEnd/>
            <a:tailEnd/>
          </a:ln>
        </p:spPr>
        <p:txBody>
          <a:bodyPr wrap="square">
            <a:spAutoFit/>
          </a:bodyPr>
          <a:lstStyle/>
          <a:p>
            <a:pPr algn="ctr"/>
            <a:r>
              <a:rPr lang="en-US" sz="4000" dirty="0">
                <a:solidFill>
                  <a:schemeClr val="bg1"/>
                </a:solidFill>
                <a:latin typeface="Abadi" panose="020B0604020104020204" pitchFamily="34" charset="0"/>
                <a:cs typeface="Andalus" pitchFamily="18" charset="-78"/>
              </a:rPr>
              <a:t>Jesus shows compassion on His lost children.</a:t>
            </a:r>
          </a:p>
        </p:txBody>
      </p:sp>
      <p:pic>
        <p:nvPicPr>
          <p:cNvPr id="6" name="Picture 5" descr="4421518756_jesus_lament_05_xlarge.jpg"/>
          <p:cNvPicPr>
            <a:picLocks noChangeAspect="1"/>
          </p:cNvPicPr>
          <p:nvPr/>
        </p:nvPicPr>
        <p:blipFill>
          <a:blip r:embed="rId2" cstate="print"/>
          <a:stretch>
            <a:fillRect/>
          </a:stretch>
        </p:blipFill>
        <p:spPr>
          <a:xfrm>
            <a:off x="5142862" y="1130475"/>
            <a:ext cx="5220338" cy="3639321"/>
          </a:xfrm>
          <a:prstGeom prst="rect">
            <a:avLst/>
          </a:prstGeom>
        </p:spPr>
      </p:pic>
    </p:spTree>
    <p:extLst>
      <p:ext uri="{BB962C8B-B14F-4D97-AF65-F5344CB8AC3E}">
        <p14:creationId xmlns:p14="http://schemas.microsoft.com/office/powerpoint/2010/main" val="2035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6924973"/>
          </a:xfrm>
          <a:prstGeom prst="rect">
            <a:avLst/>
          </a:prstGeom>
          <a:noFill/>
        </p:spPr>
        <p:txBody>
          <a:bodyPr wrap="square" rtlCol="0">
            <a:spAutoFit/>
          </a:bodyPr>
          <a:lstStyle/>
          <a:p>
            <a:pPr algn="ctr"/>
            <a:r>
              <a:rPr lang="en-US" sz="2800" dirty="0">
                <a:solidFill>
                  <a:schemeClr val="bg1"/>
                </a:solidFill>
              </a:rPr>
              <a:t>Luke 15 is a message within the message, and the gospel within the gospel.</a:t>
            </a:r>
          </a:p>
          <a:p>
            <a:endParaRPr lang="en-US" sz="2800" dirty="0">
              <a:solidFill>
                <a:schemeClr val="bg1"/>
              </a:solidFill>
            </a:endParaRPr>
          </a:p>
          <a:p>
            <a:pPr algn="ctr"/>
            <a:r>
              <a:rPr lang="en-US" sz="2800" dirty="0">
                <a:solidFill>
                  <a:schemeClr val="bg1"/>
                </a:solidFill>
              </a:rPr>
              <a:t>The message is: “God loves his children, all of them, and he will do everything in his power to save them.”</a:t>
            </a: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r>
              <a:rPr lang="en-US" sz="3600" dirty="0">
                <a:solidFill>
                  <a:schemeClr val="bg1"/>
                </a:solidFill>
              </a:rPr>
              <a:t>Three Parables in One</a:t>
            </a:r>
          </a:p>
          <a:p>
            <a:pPr algn="ctr">
              <a:buFont typeface="Wingdings" pitchFamily="2" charset="2"/>
              <a:buChar char="v"/>
            </a:pPr>
            <a:r>
              <a:rPr lang="en-US" sz="3600" dirty="0">
                <a:solidFill>
                  <a:schemeClr val="bg1"/>
                </a:solidFill>
              </a:rPr>
              <a:t>Only found in Luke</a:t>
            </a:r>
          </a:p>
          <a:p>
            <a:pPr algn="ctr">
              <a:buFont typeface="Wingdings" pitchFamily="2" charset="2"/>
              <a:buChar char="v"/>
            </a:pPr>
            <a:r>
              <a:rPr lang="en-US" sz="3600" dirty="0">
                <a:solidFill>
                  <a:schemeClr val="bg1"/>
                </a:solidFill>
              </a:rPr>
              <a:t>All inter-related</a:t>
            </a:r>
            <a:endParaRPr lang="en-US" sz="2800" dirty="0">
              <a:solidFill>
                <a:schemeClr val="bg1"/>
              </a:solidFill>
            </a:endParaRPr>
          </a:p>
        </p:txBody>
      </p:sp>
      <p:pic>
        <p:nvPicPr>
          <p:cNvPr id="7170" name="Picture 2" descr="Image result for prodigal 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632" y="2359787"/>
            <a:ext cx="3033065" cy="255117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Lost co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7632" y="2475037"/>
            <a:ext cx="2816552" cy="362235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lost she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421" y="2359787"/>
            <a:ext cx="3142632" cy="3831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56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anim calcmode="lin" valueType="num">
                                      <p:cBhvr additive="base">
                                        <p:cTn id="1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anim calcmode="lin" valueType="num">
                                      <p:cBhvr additive="base">
                                        <p:cTn id="23"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anim calcmode="lin" valueType="num">
                                      <p:cBhvr additive="base">
                                        <p:cTn id="27"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2" end="12"/>
                                            </p:txEl>
                                          </p:spTgt>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7174"/>
                                        </p:tgtEl>
                                        <p:attrNameLst>
                                          <p:attrName>style.visibility</p:attrName>
                                        </p:attrNameLst>
                                      </p:cBhvr>
                                      <p:to>
                                        <p:strVal val="visible"/>
                                      </p:to>
                                    </p:set>
                                    <p:animEffect transition="in" filter="fade">
                                      <p:cBhvr>
                                        <p:cTn id="31" dur="500"/>
                                        <p:tgtEl>
                                          <p:spTgt spid="7174"/>
                                        </p:tgtEl>
                                      </p:cBhvr>
                                    </p:animEffect>
                                  </p:childTnLst>
                                </p:cTn>
                              </p:par>
                              <p:par>
                                <p:cTn id="32" presetID="10" presetClass="entr" presetSubtype="0" fill="hold" nodeType="withEffect">
                                  <p:stCondLst>
                                    <p:cond delay="0"/>
                                  </p:stCondLst>
                                  <p:childTnLst>
                                    <p:set>
                                      <p:cBhvr>
                                        <p:cTn id="33" dur="1" fill="hold">
                                          <p:stCondLst>
                                            <p:cond delay="0"/>
                                          </p:stCondLst>
                                        </p:cTn>
                                        <p:tgtEl>
                                          <p:spTgt spid="7170"/>
                                        </p:tgtEl>
                                        <p:attrNameLst>
                                          <p:attrName>style.visibility</p:attrName>
                                        </p:attrNameLst>
                                      </p:cBhvr>
                                      <p:to>
                                        <p:strVal val="visible"/>
                                      </p:to>
                                    </p:set>
                                    <p:animEffect transition="in" filter="fade">
                                      <p:cBhvr>
                                        <p:cTn id="34" dur="500"/>
                                        <p:tgtEl>
                                          <p:spTgt spid="7170"/>
                                        </p:tgtEl>
                                      </p:cBhvr>
                                    </p:animEffect>
                                  </p:childTnLst>
                                </p:cTn>
                              </p:par>
                              <p:par>
                                <p:cTn id="35" presetID="10" presetClass="entr" presetSubtype="0" fill="hold" nodeType="withEffect">
                                  <p:stCondLst>
                                    <p:cond delay="0"/>
                                  </p:stCondLst>
                                  <p:childTnLst>
                                    <p:set>
                                      <p:cBhvr>
                                        <p:cTn id="36" dur="1" fill="hold">
                                          <p:stCondLst>
                                            <p:cond delay="0"/>
                                          </p:stCondLst>
                                        </p:cTn>
                                        <p:tgtEl>
                                          <p:spTgt spid="7172"/>
                                        </p:tgtEl>
                                        <p:attrNameLst>
                                          <p:attrName>style.visibility</p:attrName>
                                        </p:attrNameLst>
                                      </p:cBhvr>
                                      <p:to>
                                        <p:strVal val="visible"/>
                                      </p:to>
                                    </p:set>
                                    <p:animEffect transition="in" filter="fade">
                                      <p:cBhvr>
                                        <p:cTn id="3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685800" y="569258"/>
            <a:ext cx="5952565" cy="2246769"/>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shepherd takes his rod to fight off predators</a:t>
            </a:r>
          </a:p>
          <a:p>
            <a:pPr algn="ctr"/>
            <a:endParaRPr lang="en-US" sz="2800" b="1" dirty="0">
              <a:solidFill>
                <a:schemeClr val="bg1"/>
              </a:solidFill>
              <a:latin typeface="Abadi" panose="020B0604020104020204" pitchFamily="34" charset="0"/>
              <a:cs typeface="Andalus" pitchFamily="18" charset="-78"/>
            </a:endParaRPr>
          </a:p>
          <a:p>
            <a:pPr algn="ctr"/>
            <a:r>
              <a:rPr lang="en-US" sz="2800" b="1" dirty="0">
                <a:solidFill>
                  <a:schemeClr val="bg1"/>
                </a:solidFill>
                <a:latin typeface="Abadi" panose="020B0604020104020204" pitchFamily="34" charset="0"/>
                <a:cs typeface="Andalus" pitchFamily="18" charset="-78"/>
              </a:rPr>
              <a:t>The rod = The Word of God that leads to the Tree of Life = Atonement</a:t>
            </a:r>
          </a:p>
        </p:txBody>
      </p:sp>
      <p:sp>
        <p:nvSpPr>
          <p:cNvPr id="5" name="TextBox 3"/>
          <p:cNvSpPr txBox="1">
            <a:spLocks noChangeArrowheads="1"/>
          </p:cNvSpPr>
          <p:nvPr/>
        </p:nvSpPr>
        <p:spPr bwMode="auto">
          <a:xfrm>
            <a:off x="5638799" y="3810000"/>
            <a:ext cx="5723965" cy="2246769"/>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shepherd takes his staff to use as a tool for rescuing.</a:t>
            </a:r>
          </a:p>
          <a:p>
            <a:pPr algn="ctr"/>
            <a:endParaRPr lang="en-US" sz="2800" b="1" dirty="0">
              <a:solidFill>
                <a:schemeClr val="bg1"/>
              </a:solidFill>
              <a:latin typeface="Abadi" panose="020B0604020104020204" pitchFamily="34" charset="0"/>
              <a:cs typeface="Andalus" pitchFamily="18" charset="-78"/>
            </a:endParaRPr>
          </a:p>
          <a:p>
            <a:pPr algn="ctr"/>
            <a:r>
              <a:rPr lang="en-US" sz="2800" b="1" dirty="0">
                <a:solidFill>
                  <a:schemeClr val="bg1"/>
                </a:solidFill>
                <a:latin typeface="Abadi" panose="020B0604020104020204" pitchFamily="34" charset="0"/>
                <a:cs typeface="Andalus" pitchFamily="18" charset="-78"/>
              </a:rPr>
              <a:t>The staff = Mercy = only through the grace of God are we saved</a:t>
            </a:r>
          </a:p>
        </p:txBody>
      </p:sp>
      <p:pic>
        <p:nvPicPr>
          <p:cNvPr id="6" name="Picture 5" descr="7_lost-sheep-jesus.jpg"/>
          <p:cNvPicPr>
            <a:picLocks noChangeAspect="1"/>
          </p:cNvPicPr>
          <p:nvPr/>
        </p:nvPicPr>
        <p:blipFill>
          <a:blip r:embed="rId2" cstate="print"/>
          <a:stretch>
            <a:fillRect/>
          </a:stretch>
        </p:blipFill>
        <p:spPr>
          <a:xfrm>
            <a:off x="7135906" y="391593"/>
            <a:ext cx="3688976" cy="2975774"/>
          </a:xfrm>
          <a:prstGeom prst="rect">
            <a:avLst/>
          </a:prstGeom>
        </p:spPr>
      </p:pic>
      <p:pic>
        <p:nvPicPr>
          <p:cNvPr id="10" name="Picture 9" descr="shepherd.jpg"/>
          <p:cNvPicPr>
            <a:picLocks noChangeAspect="1"/>
          </p:cNvPicPr>
          <p:nvPr/>
        </p:nvPicPr>
        <p:blipFill>
          <a:blip r:embed="rId3" cstate="print"/>
          <a:stretch>
            <a:fillRect/>
          </a:stretch>
        </p:blipFill>
        <p:spPr>
          <a:xfrm>
            <a:off x="1356216" y="3516322"/>
            <a:ext cx="4282583" cy="2834124"/>
          </a:xfrm>
          <a:prstGeom prst="rect">
            <a:avLst/>
          </a:prstGeom>
        </p:spPr>
      </p:pic>
    </p:spTree>
    <p:extLst>
      <p:ext uri="{BB962C8B-B14F-4D97-AF65-F5344CB8AC3E}">
        <p14:creationId xmlns:p14="http://schemas.microsoft.com/office/powerpoint/2010/main" val="70954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1120589" y="533401"/>
            <a:ext cx="4038600" cy="2246769"/>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When sheep get lost they become terrified. They often collapse in a thicket and begin bleating.</a:t>
            </a:r>
            <a:endParaRPr lang="en-US" sz="2800" b="1" dirty="0">
              <a:solidFill>
                <a:schemeClr val="bg1"/>
              </a:solidFill>
              <a:latin typeface="Abadi" panose="020B0604020104020204" pitchFamily="34" charset="0"/>
              <a:cs typeface="Andalus" pitchFamily="18" charset="-78"/>
            </a:endParaRPr>
          </a:p>
        </p:txBody>
      </p:sp>
      <p:sp>
        <p:nvSpPr>
          <p:cNvPr id="5" name="TextBox 3"/>
          <p:cNvSpPr txBox="1">
            <a:spLocks noChangeArrowheads="1"/>
          </p:cNvSpPr>
          <p:nvPr/>
        </p:nvSpPr>
        <p:spPr bwMode="auto">
          <a:xfrm>
            <a:off x="5638800" y="3810001"/>
            <a:ext cx="4724400" cy="2246769"/>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When found they are too terrified to even rise to their feet. They cannot be herded or led on a rope. They must be carried.</a:t>
            </a:r>
            <a:endParaRPr lang="en-US" sz="2800" b="1" dirty="0">
              <a:solidFill>
                <a:schemeClr val="bg1"/>
              </a:solidFill>
              <a:latin typeface="Abadi" panose="020B0604020104020204" pitchFamily="34" charset="0"/>
              <a:cs typeface="Andalus" pitchFamily="18" charset="-78"/>
            </a:endParaRPr>
          </a:p>
        </p:txBody>
      </p:sp>
      <p:pic>
        <p:nvPicPr>
          <p:cNvPr id="6" name="Picture 5" descr="the-good-shepherd-03.jpg"/>
          <p:cNvPicPr>
            <a:picLocks noChangeAspect="1"/>
          </p:cNvPicPr>
          <p:nvPr/>
        </p:nvPicPr>
        <p:blipFill>
          <a:blip r:embed="rId2" cstate="print"/>
          <a:stretch>
            <a:fillRect/>
          </a:stretch>
        </p:blipFill>
        <p:spPr>
          <a:xfrm>
            <a:off x="6279777" y="533401"/>
            <a:ext cx="4344301" cy="2907657"/>
          </a:xfrm>
          <a:prstGeom prst="rect">
            <a:avLst/>
          </a:prstGeom>
        </p:spPr>
      </p:pic>
      <p:pic>
        <p:nvPicPr>
          <p:cNvPr id="7" name="Picture 6" descr="jesus helping sheep.jpg"/>
          <p:cNvPicPr>
            <a:picLocks noChangeAspect="1"/>
          </p:cNvPicPr>
          <p:nvPr/>
        </p:nvPicPr>
        <p:blipFill>
          <a:blip r:embed="rId3" cstate="print"/>
          <a:srcRect l="5405" t="2027" r="5405" b="4730"/>
          <a:stretch>
            <a:fillRect/>
          </a:stretch>
        </p:blipFill>
        <p:spPr>
          <a:xfrm>
            <a:off x="2151529" y="3048001"/>
            <a:ext cx="2572871" cy="3586426"/>
          </a:xfrm>
          <a:prstGeom prst="rect">
            <a:avLst/>
          </a:prstGeom>
        </p:spPr>
      </p:pic>
    </p:spTree>
    <p:extLst>
      <p:ext uri="{BB962C8B-B14F-4D97-AF65-F5344CB8AC3E}">
        <p14:creationId xmlns:p14="http://schemas.microsoft.com/office/powerpoint/2010/main" val="137429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1981200" y="609600"/>
            <a:ext cx="4724400" cy="523220"/>
          </a:xfrm>
          <a:prstGeom prst="rect">
            <a:avLst/>
          </a:prstGeom>
          <a:noFill/>
          <a:ln w="9525">
            <a:noFill/>
            <a:miter lim="800000"/>
            <a:headEnd/>
            <a:tailEnd/>
          </a:ln>
        </p:spPr>
        <p:txBody>
          <a:bodyPr wrap="square">
            <a:spAutoFit/>
          </a:bodyPr>
          <a:lstStyle/>
          <a:p>
            <a:pPr algn="ctr"/>
            <a:r>
              <a:rPr lang="en-US" sz="2800" b="1" dirty="0">
                <a:solidFill>
                  <a:schemeClr val="bg1"/>
                </a:solidFill>
                <a:latin typeface="Abadi" panose="020B0604020104020204" pitchFamily="34" charset="0"/>
                <a:cs typeface="Andalus" pitchFamily="18" charset="-78"/>
              </a:rPr>
              <a:t>“…until he find it.”</a:t>
            </a:r>
          </a:p>
        </p:txBody>
      </p:sp>
      <p:sp>
        <p:nvSpPr>
          <p:cNvPr id="7" name="TextBox 6"/>
          <p:cNvSpPr txBox="1"/>
          <p:nvPr/>
        </p:nvSpPr>
        <p:spPr>
          <a:xfrm>
            <a:off x="0" y="6423392"/>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15:4</a:t>
            </a:r>
          </a:p>
        </p:txBody>
      </p:sp>
      <p:sp>
        <p:nvSpPr>
          <p:cNvPr id="5" name="TextBox 3"/>
          <p:cNvSpPr txBox="1">
            <a:spLocks noChangeArrowheads="1"/>
          </p:cNvSpPr>
          <p:nvPr/>
        </p:nvSpPr>
        <p:spPr bwMode="auto">
          <a:xfrm>
            <a:off x="5562600" y="2971801"/>
            <a:ext cx="4724400" cy="1815882"/>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sheep offers no service to the shepherd and in no way earns or deserves his rescue. </a:t>
            </a:r>
            <a:endParaRPr lang="en-US" sz="2800" b="1" dirty="0">
              <a:solidFill>
                <a:schemeClr val="bg1"/>
              </a:solidFill>
              <a:latin typeface="Abadi" panose="020B0604020104020204" pitchFamily="34" charset="0"/>
              <a:cs typeface="Andalus" pitchFamily="18" charset="-78"/>
            </a:endParaRPr>
          </a:p>
        </p:txBody>
      </p:sp>
      <p:pic>
        <p:nvPicPr>
          <p:cNvPr id="6" name="Picture 5" descr="shepherd5b15d.jpg"/>
          <p:cNvPicPr>
            <a:picLocks noChangeAspect="1"/>
          </p:cNvPicPr>
          <p:nvPr/>
        </p:nvPicPr>
        <p:blipFill>
          <a:blip r:embed="rId2" cstate="print"/>
          <a:stretch>
            <a:fillRect/>
          </a:stretch>
        </p:blipFill>
        <p:spPr>
          <a:xfrm>
            <a:off x="1981200" y="1371600"/>
            <a:ext cx="3403600" cy="4673600"/>
          </a:xfrm>
          <a:prstGeom prst="rect">
            <a:avLst/>
          </a:prstGeom>
        </p:spPr>
      </p:pic>
    </p:spTree>
    <p:extLst>
      <p:ext uri="{BB962C8B-B14F-4D97-AF65-F5344CB8AC3E}">
        <p14:creationId xmlns:p14="http://schemas.microsoft.com/office/powerpoint/2010/main" val="357251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1981200" y="609600"/>
            <a:ext cx="7270376" cy="707886"/>
          </a:xfrm>
          <a:prstGeom prst="rect">
            <a:avLst/>
          </a:prstGeom>
          <a:noFill/>
          <a:ln w="9525">
            <a:noFill/>
            <a:miter lim="800000"/>
            <a:headEnd/>
            <a:tailEnd/>
          </a:ln>
        </p:spPr>
        <p:txBody>
          <a:bodyPr wrap="square">
            <a:spAutoFit/>
          </a:bodyPr>
          <a:lstStyle/>
          <a:p>
            <a:pPr algn="ctr"/>
            <a:r>
              <a:rPr lang="en-US" sz="4000" dirty="0">
                <a:solidFill>
                  <a:schemeClr val="bg1"/>
                </a:solidFill>
                <a:latin typeface="Abadi" panose="020B0604020104020204" pitchFamily="34" charset="0"/>
                <a:cs typeface="Andalus" pitchFamily="18" charset="-78"/>
              </a:rPr>
              <a:t>“And when he hath found it…”</a:t>
            </a:r>
          </a:p>
        </p:txBody>
      </p:sp>
      <p:sp>
        <p:nvSpPr>
          <p:cNvPr id="7" name="TextBox 6"/>
          <p:cNvSpPr txBox="1"/>
          <p:nvPr/>
        </p:nvSpPr>
        <p:spPr>
          <a:xfrm>
            <a:off x="152400" y="6464082"/>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15:5</a:t>
            </a:r>
          </a:p>
        </p:txBody>
      </p:sp>
      <p:sp>
        <p:nvSpPr>
          <p:cNvPr id="5" name="TextBox 3"/>
          <p:cNvSpPr txBox="1">
            <a:spLocks noChangeArrowheads="1"/>
          </p:cNvSpPr>
          <p:nvPr/>
        </p:nvSpPr>
        <p:spPr bwMode="auto">
          <a:xfrm>
            <a:off x="6638365" y="3693459"/>
            <a:ext cx="4724400" cy="1815882"/>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It comes as a gift. Just as we who are undeserving, are rescued by Christ through His Grace</a:t>
            </a:r>
            <a:endParaRPr lang="en-US" sz="2800" b="1" dirty="0">
              <a:solidFill>
                <a:schemeClr val="bg1"/>
              </a:solidFill>
              <a:latin typeface="Abadi" panose="020B0604020104020204" pitchFamily="34" charset="0"/>
              <a:cs typeface="Andalus" pitchFamily="18" charset="-78"/>
            </a:endParaRPr>
          </a:p>
        </p:txBody>
      </p:sp>
      <p:pic>
        <p:nvPicPr>
          <p:cNvPr id="10" name="Picture 9" descr="m218093226.jpg"/>
          <p:cNvPicPr>
            <a:picLocks noChangeAspect="1"/>
          </p:cNvPicPr>
          <p:nvPr/>
        </p:nvPicPr>
        <p:blipFill>
          <a:blip r:embed="rId2" cstate="print"/>
          <a:stretch>
            <a:fillRect/>
          </a:stretch>
        </p:blipFill>
        <p:spPr>
          <a:xfrm>
            <a:off x="945777" y="1605242"/>
            <a:ext cx="5766548" cy="4324911"/>
          </a:xfrm>
          <a:prstGeom prst="rect">
            <a:avLst/>
          </a:prstGeom>
        </p:spPr>
      </p:pic>
    </p:spTree>
    <p:extLst>
      <p:ext uri="{BB962C8B-B14F-4D97-AF65-F5344CB8AC3E}">
        <p14:creationId xmlns:p14="http://schemas.microsoft.com/office/powerpoint/2010/main" val="358960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8" name="TextBox 3"/>
          <p:cNvSpPr txBox="1">
            <a:spLocks noChangeArrowheads="1"/>
          </p:cNvSpPr>
          <p:nvPr/>
        </p:nvSpPr>
        <p:spPr bwMode="auto">
          <a:xfrm>
            <a:off x="1028700" y="775447"/>
            <a:ext cx="4191000" cy="1938992"/>
          </a:xfrm>
          <a:prstGeom prst="rect">
            <a:avLst/>
          </a:prstGeom>
          <a:noFill/>
          <a:ln w="9525">
            <a:noFill/>
            <a:miter lim="800000"/>
            <a:headEnd/>
            <a:tailEnd/>
          </a:ln>
        </p:spPr>
        <p:txBody>
          <a:bodyPr wrap="square">
            <a:spAutoFit/>
          </a:bodyPr>
          <a:lstStyle/>
          <a:p>
            <a:pPr algn="ctr"/>
            <a:r>
              <a:rPr lang="en-US" sz="4000" dirty="0">
                <a:solidFill>
                  <a:schemeClr val="bg1"/>
                </a:solidFill>
                <a:latin typeface="Abadi" panose="020B0604020104020204" pitchFamily="34" charset="0"/>
                <a:cs typeface="Andalus" pitchFamily="18" charset="-78"/>
              </a:rPr>
              <a:t>“…he </a:t>
            </a:r>
            <a:r>
              <a:rPr lang="en-US" sz="4000" dirty="0" err="1">
                <a:solidFill>
                  <a:schemeClr val="bg1"/>
                </a:solidFill>
                <a:latin typeface="Abadi" panose="020B0604020104020204" pitchFamily="34" charset="0"/>
                <a:cs typeface="Andalus" pitchFamily="18" charset="-78"/>
              </a:rPr>
              <a:t>layeth</a:t>
            </a:r>
            <a:r>
              <a:rPr lang="en-US" sz="4000" dirty="0">
                <a:solidFill>
                  <a:schemeClr val="bg1"/>
                </a:solidFill>
                <a:latin typeface="Abadi" panose="020B0604020104020204" pitchFamily="34" charset="0"/>
                <a:cs typeface="Andalus" pitchFamily="18" charset="-78"/>
              </a:rPr>
              <a:t> it on his shoulders, rejoicing”</a:t>
            </a:r>
          </a:p>
        </p:txBody>
      </p:sp>
      <p:sp>
        <p:nvSpPr>
          <p:cNvPr id="7" name="TextBox 6"/>
          <p:cNvSpPr txBox="1"/>
          <p:nvPr/>
        </p:nvSpPr>
        <p:spPr>
          <a:xfrm>
            <a:off x="0" y="6358593"/>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15:5</a:t>
            </a:r>
          </a:p>
        </p:txBody>
      </p:sp>
      <p:sp>
        <p:nvSpPr>
          <p:cNvPr id="5" name="TextBox 3"/>
          <p:cNvSpPr txBox="1">
            <a:spLocks noChangeArrowheads="1"/>
          </p:cNvSpPr>
          <p:nvPr/>
        </p:nvSpPr>
        <p:spPr bwMode="auto">
          <a:xfrm>
            <a:off x="5334000" y="4419601"/>
            <a:ext cx="4724400" cy="1938992"/>
          </a:xfrm>
          <a:prstGeom prst="rect">
            <a:avLst/>
          </a:prstGeom>
          <a:noFill/>
          <a:ln w="9525">
            <a:noFill/>
            <a:miter lim="800000"/>
            <a:headEnd/>
            <a:tailEnd/>
          </a:ln>
        </p:spPr>
        <p:txBody>
          <a:bodyPr wrap="square">
            <a:spAutoFit/>
          </a:bodyPr>
          <a:lstStyle/>
          <a:p>
            <a:pPr algn="ctr"/>
            <a:r>
              <a:rPr lang="en-US" sz="4000" dirty="0">
                <a:solidFill>
                  <a:schemeClr val="bg1"/>
                </a:solidFill>
                <a:latin typeface="Abadi" panose="020B0604020104020204" pitchFamily="34" charset="0"/>
                <a:cs typeface="Andalus" pitchFamily="18" charset="-78"/>
              </a:rPr>
              <a:t>An average sheep weighs up to 70 pounds.</a:t>
            </a:r>
            <a:endParaRPr lang="en-US" sz="4000" b="1" dirty="0">
              <a:solidFill>
                <a:schemeClr val="bg1"/>
              </a:solidFill>
              <a:latin typeface="Abadi" panose="020B0604020104020204" pitchFamily="34" charset="0"/>
              <a:cs typeface="Andalus" pitchFamily="18" charset="-78"/>
            </a:endParaRPr>
          </a:p>
        </p:txBody>
      </p:sp>
      <p:pic>
        <p:nvPicPr>
          <p:cNvPr id="9" name="Picture 8" descr="sheep on jesus shoulder.jpg"/>
          <p:cNvPicPr>
            <a:picLocks noChangeAspect="1"/>
          </p:cNvPicPr>
          <p:nvPr/>
        </p:nvPicPr>
        <p:blipFill>
          <a:blip r:embed="rId2" cstate="print"/>
          <a:srcRect l="3078" t="6670" r="6832" b="6670"/>
          <a:stretch>
            <a:fillRect/>
          </a:stretch>
        </p:blipFill>
        <p:spPr>
          <a:xfrm>
            <a:off x="6248400" y="457201"/>
            <a:ext cx="2667000" cy="3667125"/>
          </a:xfrm>
          <a:prstGeom prst="rect">
            <a:avLst/>
          </a:prstGeom>
        </p:spPr>
      </p:pic>
    </p:spTree>
    <p:extLst>
      <p:ext uri="{BB962C8B-B14F-4D97-AF65-F5344CB8AC3E}">
        <p14:creationId xmlns:p14="http://schemas.microsoft.com/office/powerpoint/2010/main" val="154634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1752600" y="457200"/>
            <a:ext cx="4724400" cy="1815882"/>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terrain was rugged. The shepherd would place the sheep around his shoulders and grab his legs in front.</a:t>
            </a:r>
            <a:endParaRPr lang="en-US" sz="2800" b="1" dirty="0">
              <a:solidFill>
                <a:schemeClr val="bg1"/>
              </a:solidFill>
              <a:latin typeface="Abadi" panose="020B0604020104020204" pitchFamily="34" charset="0"/>
              <a:cs typeface="Andalus" pitchFamily="18" charset="-78"/>
            </a:endParaRPr>
          </a:p>
        </p:txBody>
      </p:sp>
      <p:sp>
        <p:nvSpPr>
          <p:cNvPr id="6" name="TextBox 3"/>
          <p:cNvSpPr txBox="1">
            <a:spLocks noChangeArrowheads="1"/>
          </p:cNvSpPr>
          <p:nvPr/>
        </p:nvSpPr>
        <p:spPr bwMode="auto">
          <a:xfrm>
            <a:off x="4871337" y="4750420"/>
            <a:ext cx="5804647" cy="1384995"/>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This was hard work. The Western images have Jesus carrying a little lamb under his arm…</a:t>
            </a:r>
            <a:endParaRPr lang="en-US" sz="2800" b="1" dirty="0">
              <a:solidFill>
                <a:schemeClr val="bg1"/>
              </a:solidFill>
              <a:latin typeface="Abadi" panose="020B0604020104020204" pitchFamily="34" charset="0"/>
              <a:cs typeface="Andalus" pitchFamily="18" charset="-78"/>
            </a:endParaRPr>
          </a:p>
        </p:txBody>
      </p:sp>
      <p:pic>
        <p:nvPicPr>
          <p:cNvPr id="10" name="Picture 9" descr="Shepherd-sheep.jpg"/>
          <p:cNvPicPr>
            <a:picLocks noChangeAspect="1"/>
          </p:cNvPicPr>
          <p:nvPr/>
        </p:nvPicPr>
        <p:blipFill>
          <a:blip r:embed="rId2" cstate="print"/>
          <a:stretch>
            <a:fillRect/>
          </a:stretch>
        </p:blipFill>
        <p:spPr>
          <a:xfrm>
            <a:off x="1427909" y="2536468"/>
            <a:ext cx="2657476" cy="3851414"/>
          </a:xfrm>
          <a:prstGeom prst="rect">
            <a:avLst/>
          </a:prstGeom>
        </p:spPr>
      </p:pic>
      <p:pic>
        <p:nvPicPr>
          <p:cNvPr id="11" name="Picture 10" descr="Jesus Good Shepherd james tissot.jpg"/>
          <p:cNvPicPr>
            <a:picLocks noChangeAspect="1"/>
          </p:cNvPicPr>
          <p:nvPr/>
        </p:nvPicPr>
        <p:blipFill>
          <a:blip r:embed="rId3" cstate="print"/>
          <a:srcRect l="9640" t="3333" r="11562" b="6667"/>
          <a:stretch>
            <a:fillRect/>
          </a:stretch>
        </p:blipFill>
        <p:spPr>
          <a:xfrm>
            <a:off x="7234517" y="156938"/>
            <a:ext cx="2245659" cy="4436545"/>
          </a:xfrm>
          <a:prstGeom prst="rect">
            <a:avLst/>
          </a:prstGeom>
        </p:spPr>
      </p:pic>
    </p:spTree>
    <p:extLst>
      <p:ext uri="{BB962C8B-B14F-4D97-AF65-F5344CB8AC3E}">
        <p14:creationId xmlns:p14="http://schemas.microsoft.com/office/powerpoint/2010/main" val="230088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1752600" y="457200"/>
            <a:ext cx="4724400" cy="1815882"/>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…Most Eastern images have sheep that are as big as the shepherd indicating a heavy load that is carried.</a:t>
            </a:r>
            <a:endParaRPr lang="en-US" sz="2800" b="1" dirty="0">
              <a:solidFill>
                <a:schemeClr val="bg1"/>
              </a:solidFill>
              <a:latin typeface="Abadi" panose="020B0604020104020204" pitchFamily="34" charset="0"/>
              <a:cs typeface="Andalus" pitchFamily="18" charset="-78"/>
            </a:endParaRPr>
          </a:p>
        </p:txBody>
      </p:sp>
      <p:pic>
        <p:nvPicPr>
          <p:cNvPr id="7" name="Picture 6" descr="carrying sheep on shoulder.jpg"/>
          <p:cNvPicPr>
            <a:picLocks noChangeAspect="1"/>
          </p:cNvPicPr>
          <p:nvPr/>
        </p:nvPicPr>
        <p:blipFill>
          <a:blip r:embed="rId2" cstate="print"/>
          <a:stretch>
            <a:fillRect/>
          </a:stretch>
        </p:blipFill>
        <p:spPr>
          <a:xfrm>
            <a:off x="4661646" y="2615983"/>
            <a:ext cx="5168153" cy="3819492"/>
          </a:xfrm>
          <a:prstGeom prst="rect">
            <a:avLst/>
          </a:prstGeom>
        </p:spPr>
      </p:pic>
    </p:spTree>
    <p:extLst>
      <p:ext uri="{BB962C8B-B14F-4D97-AF65-F5344CB8AC3E}">
        <p14:creationId xmlns:p14="http://schemas.microsoft.com/office/powerpoint/2010/main" val="2056841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1752600" y="457200"/>
            <a:ext cx="8682318" cy="769441"/>
          </a:xfrm>
          <a:prstGeom prst="rect">
            <a:avLst/>
          </a:prstGeom>
          <a:noFill/>
          <a:ln w="9525">
            <a:noFill/>
            <a:miter lim="800000"/>
            <a:headEnd/>
            <a:tailEnd/>
          </a:ln>
        </p:spPr>
        <p:txBody>
          <a:bodyPr wrap="square">
            <a:spAutoFit/>
          </a:bodyPr>
          <a:lstStyle/>
          <a:p>
            <a:pPr algn="ctr"/>
            <a:r>
              <a:rPr lang="en-US" sz="4400" dirty="0">
                <a:solidFill>
                  <a:schemeClr val="bg1"/>
                </a:solidFill>
                <a:latin typeface="Abadi" panose="020B0604020104020204" pitchFamily="34" charset="0"/>
                <a:cs typeface="Andalus" pitchFamily="18" charset="-78"/>
              </a:rPr>
              <a:t>“And when he cometh home...”</a:t>
            </a:r>
            <a:endParaRPr lang="en-US" sz="4400" b="1" dirty="0">
              <a:solidFill>
                <a:schemeClr val="bg1"/>
              </a:solidFill>
              <a:latin typeface="Abadi" panose="020B0604020104020204" pitchFamily="34" charset="0"/>
              <a:cs typeface="Andalus" pitchFamily="18" charset="-78"/>
            </a:endParaRPr>
          </a:p>
        </p:txBody>
      </p:sp>
      <p:sp>
        <p:nvSpPr>
          <p:cNvPr id="6" name="TextBox 3"/>
          <p:cNvSpPr txBox="1">
            <a:spLocks noChangeArrowheads="1"/>
          </p:cNvSpPr>
          <p:nvPr/>
        </p:nvSpPr>
        <p:spPr bwMode="auto">
          <a:xfrm>
            <a:off x="6355977" y="2469777"/>
            <a:ext cx="4724400" cy="3108543"/>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act of the shepherd in carrying the sheep back to his home in the village and the sheep’s acceptance of that act are symbolic of our acceptance of Christ’s atonement…</a:t>
            </a:r>
            <a:endParaRPr lang="en-US" sz="2800" b="1" dirty="0">
              <a:solidFill>
                <a:schemeClr val="bg1"/>
              </a:solidFill>
              <a:latin typeface="Abadi" panose="020B0604020104020204" pitchFamily="34" charset="0"/>
              <a:cs typeface="Andalus" pitchFamily="18" charset="-78"/>
            </a:endParaRPr>
          </a:p>
        </p:txBody>
      </p:sp>
      <p:pic>
        <p:nvPicPr>
          <p:cNvPr id="8" name="Picture 7" descr="JesusgoodshphrdRichard Hook.jpg"/>
          <p:cNvPicPr>
            <a:picLocks noChangeAspect="1"/>
          </p:cNvPicPr>
          <p:nvPr/>
        </p:nvPicPr>
        <p:blipFill>
          <a:blip r:embed="rId2" cstate="print"/>
          <a:stretch>
            <a:fillRect/>
          </a:stretch>
        </p:blipFill>
        <p:spPr>
          <a:xfrm>
            <a:off x="2214282" y="1710864"/>
            <a:ext cx="3286461" cy="4195482"/>
          </a:xfrm>
          <a:prstGeom prst="rect">
            <a:avLst/>
          </a:prstGeom>
        </p:spPr>
      </p:pic>
      <p:sp>
        <p:nvSpPr>
          <p:cNvPr id="9" name="TextBox 8"/>
          <p:cNvSpPr txBox="1"/>
          <p:nvPr/>
        </p:nvSpPr>
        <p:spPr>
          <a:xfrm>
            <a:off x="112059" y="6376482"/>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15:6</a:t>
            </a:r>
          </a:p>
        </p:txBody>
      </p:sp>
    </p:spTree>
    <p:extLst>
      <p:ext uri="{BB962C8B-B14F-4D97-AF65-F5344CB8AC3E}">
        <p14:creationId xmlns:p14="http://schemas.microsoft.com/office/powerpoint/2010/main" val="239045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p:cNvSpPr txBox="1">
            <a:spLocks noChangeArrowheads="1"/>
          </p:cNvSpPr>
          <p:nvPr/>
        </p:nvSpPr>
        <p:spPr bwMode="auto">
          <a:xfrm>
            <a:off x="3601569" y="4495415"/>
            <a:ext cx="4724400" cy="1938992"/>
          </a:xfrm>
          <a:prstGeom prst="rect">
            <a:avLst/>
          </a:prstGeom>
          <a:noFill/>
          <a:ln w="9525">
            <a:noFill/>
            <a:miter lim="800000"/>
            <a:headEnd/>
            <a:tailEnd/>
          </a:ln>
        </p:spPr>
        <p:txBody>
          <a:bodyPr wrap="square">
            <a:spAutoFit/>
          </a:bodyPr>
          <a:lstStyle/>
          <a:p>
            <a:pPr algn="ctr"/>
            <a:r>
              <a:rPr lang="en-US" sz="4000" dirty="0">
                <a:solidFill>
                  <a:schemeClr val="bg1"/>
                </a:solidFill>
                <a:latin typeface="Abadi" panose="020B0604020104020204" pitchFamily="34" charset="0"/>
                <a:cs typeface="Andalus" pitchFamily="18" charset="-78"/>
              </a:rPr>
              <a:t>…We can believe that He can and will cleanse us.</a:t>
            </a:r>
            <a:endParaRPr lang="en-US" sz="4000" b="1" dirty="0">
              <a:solidFill>
                <a:schemeClr val="bg1"/>
              </a:solidFill>
              <a:latin typeface="Abadi" panose="020B0604020104020204" pitchFamily="34" charset="0"/>
              <a:cs typeface="Andalus" pitchFamily="18" charset="-78"/>
            </a:endParaRPr>
          </a:p>
        </p:txBody>
      </p:sp>
      <p:pic>
        <p:nvPicPr>
          <p:cNvPr id="7" name="Picture 6" descr="iStock_000000865025XSmall.jpg"/>
          <p:cNvPicPr>
            <a:picLocks noChangeAspect="1"/>
          </p:cNvPicPr>
          <p:nvPr/>
        </p:nvPicPr>
        <p:blipFill>
          <a:blip r:embed="rId2" cstate="print"/>
          <a:stretch>
            <a:fillRect/>
          </a:stretch>
        </p:blipFill>
        <p:spPr>
          <a:xfrm>
            <a:off x="3496234" y="766481"/>
            <a:ext cx="4935071" cy="3274565"/>
          </a:xfrm>
          <a:prstGeom prst="rect">
            <a:avLst/>
          </a:prstGeom>
        </p:spPr>
      </p:pic>
    </p:spTree>
    <p:extLst>
      <p:ext uri="{BB962C8B-B14F-4D97-AF65-F5344CB8AC3E}">
        <p14:creationId xmlns:p14="http://schemas.microsoft.com/office/powerpoint/2010/main" val="2667929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3505200" y="609601"/>
            <a:ext cx="4724400" cy="1815882"/>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“…he </a:t>
            </a:r>
            <a:r>
              <a:rPr lang="en-US" sz="2800" dirty="0" err="1">
                <a:solidFill>
                  <a:schemeClr val="bg1"/>
                </a:solidFill>
                <a:latin typeface="Abadi" panose="020B0604020104020204" pitchFamily="34" charset="0"/>
                <a:cs typeface="Andalus" pitchFamily="18" charset="-78"/>
              </a:rPr>
              <a:t>calleth</a:t>
            </a:r>
            <a:r>
              <a:rPr lang="en-US" sz="2800" dirty="0">
                <a:solidFill>
                  <a:schemeClr val="bg1"/>
                </a:solidFill>
                <a:latin typeface="Abadi" panose="020B0604020104020204" pitchFamily="34" charset="0"/>
                <a:cs typeface="Andalus" pitchFamily="18" charset="-78"/>
              </a:rPr>
              <a:t> together his friends and </a:t>
            </a:r>
            <a:r>
              <a:rPr lang="en-US" sz="2800" dirty="0" err="1">
                <a:solidFill>
                  <a:schemeClr val="bg1"/>
                </a:solidFill>
                <a:latin typeface="Abadi" panose="020B0604020104020204" pitchFamily="34" charset="0"/>
                <a:cs typeface="Andalus" pitchFamily="18" charset="-78"/>
              </a:rPr>
              <a:t>neighbours</a:t>
            </a:r>
            <a:r>
              <a:rPr lang="en-US" sz="2800" dirty="0">
                <a:solidFill>
                  <a:schemeClr val="bg1"/>
                </a:solidFill>
                <a:latin typeface="Abadi" panose="020B0604020104020204" pitchFamily="34" charset="0"/>
                <a:cs typeface="Andalus" pitchFamily="18" charset="-78"/>
              </a:rPr>
              <a:t>, saying unto them, Rejoice with me;...”</a:t>
            </a:r>
            <a:endParaRPr lang="en-US" sz="2800" b="1" dirty="0">
              <a:solidFill>
                <a:schemeClr val="bg1"/>
              </a:solidFill>
              <a:latin typeface="Abadi" panose="020B0604020104020204" pitchFamily="34" charset="0"/>
              <a:cs typeface="Andalus" pitchFamily="18" charset="-78"/>
            </a:endParaRPr>
          </a:p>
        </p:txBody>
      </p:sp>
      <p:sp>
        <p:nvSpPr>
          <p:cNvPr id="7" name="TextBox 3"/>
          <p:cNvSpPr txBox="1">
            <a:spLocks noChangeArrowheads="1"/>
          </p:cNvSpPr>
          <p:nvPr/>
        </p:nvSpPr>
        <p:spPr bwMode="auto">
          <a:xfrm>
            <a:off x="5562600" y="3733800"/>
            <a:ext cx="4724400" cy="1815882"/>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shepherd returns home with his lost sheep and calls for a celebration. </a:t>
            </a:r>
          </a:p>
          <a:p>
            <a:pPr algn="ctr"/>
            <a:r>
              <a:rPr lang="en-US" sz="2800" b="1" dirty="0">
                <a:solidFill>
                  <a:schemeClr val="bg1"/>
                </a:solidFill>
                <a:latin typeface="Abadi" panose="020B0604020104020204" pitchFamily="34" charset="0"/>
                <a:cs typeface="Andalus" pitchFamily="18" charset="-78"/>
              </a:rPr>
              <a:t>Why?</a:t>
            </a:r>
          </a:p>
        </p:txBody>
      </p:sp>
      <p:pic>
        <p:nvPicPr>
          <p:cNvPr id="8" name="Picture 7" descr="rejoice sheep on shoulder.jpg"/>
          <p:cNvPicPr>
            <a:picLocks noChangeAspect="1"/>
          </p:cNvPicPr>
          <p:nvPr/>
        </p:nvPicPr>
        <p:blipFill>
          <a:blip r:embed="rId2" cstate="print"/>
          <a:stretch>
            <a:fillRect/>
          </a:stretch>
        </p:blipFill>
        <p:spPr>
          <a:xfrm>
            <a:off x="2209800" y="2362201"/>
            <a:ext cx="3429000" cy="3446953"/>
          </a:xfrm>
          <a:prstGeom prst="rect">
            <a:avLst/>
          </a:prstGeom>
        </p:spPr>
      </p:pic>
      <p:sp>
        <p:nvSpPr>
          <p:cNvPr id="9" name="TextBox 8"/>
          <p:cNvSpPr txBox="1"/>
          <p:nvPr/>
        </p:nvSpPr>
        <p:spPr>
          <a:xfrm>
            <a:off x="0" y="6378388"/>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15:6</a:t>
            </a:r>
          </a:p>
        </p:txBody>
      </p:sp>
    </p:spTree>
    <p:extLst>
      <p:ext uri="{BB962C8B-B14F-4D97-AF65-F5344CB8AC3E}">
        <p14:creationId xmlns:p14="http://schemas.microsoft.com/office/powerpoint/2010/main" val="40431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2822391" y="1179598"/>
            <a:ext cx="4724400" cy="4524315"/>
          </a:xfrm>
          <a:prstGeom prst="rect">
            <a:avLst/>
          </a:prstGeom>
          <a:noFill/>
          <a:ln w="9525">
            <a:noFill/>
            <a:miter lim="800000"/>
            <a:headEnd/>
            <a:tailEnd/>
          </a:ln>
        </p:spPr>
        <p:txBody>
          <a:bodyPr wrap="square">
            <a:spAutoFit/>
          </a:bodyPr>
          <a:lstStyle/>
          <a:p>
            <a:pPr algn="ctr"/>
            <a:r>
              <a:rPr lang="en-US" sz="5400" dirty="0">
                <a:solidFill>
                  <a:schemeClr val="bg1"/>
                </a:solidFill>
                <a:latin typeface="Abadi" panose="020B0604020104020204" pitchFamily="34" charset="0"/>
                <a:cs typeface="Andalus" pitchFamily="18" charset="-78"/>
              </a:rPr>
              <a:t>“…for I have found my sheep which was lost.”</a:t>
            </a:r>
          </a:p>
          <a:p>
            <a:pPr algn="ctr"/>
            <a:endParaRPr lang="en-US" sz="4400" b="1" dirty="0">
              <a:solidFill>
                <a:schemeClr val="bg1"/>
              </a:solidFill>
              <a:latin typeface="Abadi" panose="020B0604020104020204" pitchFamily="34" charset="0"/>
              <a:cs typeface="Andalus" pitchFamily="18" charset="-78"/>
            </a:endParaRPr>
          </a:p>
          <a:p>
            <a:pPr algn="ctr"/>
            <a:r>
              <a:rPr lang="en-US" sz="2800" b="1" dirty="0">
                <a:solidFill>
                  <a:schemeClr val="bg1"/>
                </a:solidFill>
                <a:latin typeface="Abadi" panose="020B0604020104020204" pitchFamily="34" charset="0"/>
                <a:cs typeface="Andalus" pitchFamily="18" charset="-78"/>
              </a:rPr>
              <a:t>Luke 15:3-7</a:t>
            </a:r>
          </a:p>
        </p:txBody>
      </p:sp>
      <p:grpSp>
        <p:nvGrpSpPr>
          <p:cNvPr id="2" name="Group 6"/>
          <p:cNvGrpSpPr/>
          <p:nvPr/>
        </p:nvGrpSpPr>
        <p:grpSpPr>
          <a:xfrm>
            <a:off x="6858000" y="4038601"/>
            <a:ext cx="2514600" cy="1723363"/>
            <a:chOff x="2319294" y="653116"/>
            <a:chExt cx="2938506" cy="2013884"/>
          </a:xfrm>
        </p:grpSpPr>
        <p:sp>
          <p:nvSpPr>
            <p:cNvPr id="8" name="Trapezoid 7"/>
            <p:cNvSpPr/>
            <p:nvPr/>
          </p:nvSpPr>
          <p:spPr>
            <a:xfrm>
              <a:off x="3733800" y="2286000"/>
              <a:ext cx="533400" cy="38100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p:cNvSpPr/>
            <p:nvPr/>
          </p:nvSpPr>
          <p:spPr>
            <a:xfrm>
              <a:off x="4114800" y="2209800"/>
              <a:ext cx="533400" cy="38100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a:off x="4343400" y="2209800"/>
              <a:ext cx="533400" cy="38100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a:off x="3200400" y="2286000"/>
              <a:ext cx="533400" cy="38100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p:cNvSpPr/>
            <p:nvPr/>
          </p:nvSpPr>
          <p:spPr>
            <a:xfrm>
              <a:off x="2590800" y="762000"/>
              <a:ext cx="2667000" cy="18288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267679">
              <a:off x="2683415" y="985995"/>
              <a:ext cx="1021323" cy="115475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4800600" y="685800"/>
              <a:ext cx="457200" cy="4572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8"/>
            <p:cNvGrpSpPr/>
            <p:nvPr/>
          </p:nvGrpSpPr>
          <p:grpSpPr>
            <a:xfrm rot="1902884" flipH="1">
              <a:off x="3529436" y="653116"/>
              <a:ext cx="298157" cy="466807"/>
              <a:chOff x="1044598" y="6722113"/>
              <a:chExt cx="445225" cy="456261"/>
            </a:xfrm>
          </p:grpSpPr>
          <p:sp>
            <p:nvSpPr>
              <p:cNvPr id="26" name="Flowchart: Delay 25"/>
              <p:cNvSpPr/>
              <p:nvPr/>
            </p:nvSpPr>
            <p:spPr>
              <a:xfrm rot="15732658">
                <a:off x="1042321" y="6724390"/>
                <a:ext cx="449779" cy="445225"/>
              </a:xfrm>
              <a:prstGeom prst="flowChartDelay">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elay 26"/>
              <p:cNvSpPr/>
              <p:nvPr/>
            </p:nvSpPr>
            <p:spPr>
              <a:xfrm rot="15461284">
                <a:off x="1112857" y="6920306"/>
                <a:ext cx="303338" cy="212798"/>
              </a:xfrm>
              <a:prstGeom prst="flowChartDelay">
                <a:avLst/>
              </a:prstGeom>
              <a:solidFill>
                <a:srgbClr val="FFEBE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4"/>
            <p:cNvGrpSpPr/>
            <p:nvPr/>
          </p:nvGrpSpPr>
          <p:grpSpPr>
            <a:xfrm rot="19697116">
              <a:off x="2319294" y="690269"/>
              <a:ext cx="298157" cy="466807"/>
              <a:chOff x="1044598" y="6722113"/>
              <a:chExt cx="445225" cy="456261"/>
            </a:xfrm>
          </p:grpSpPr>
          <p:sp>
            <p:nvSpPr>
              <p:cNvPr id="24" name="Flowchart: Delay 23"/>
              <p:cNvSpPr/>
              <p:nvPr/>
            </p:nvSpPr>
            <p:spPr>
              <a:xfrm rot="15732658">
                <a:off x="1042321" y="6724390"/>
                <a:ext cx="449779" cy="445225"/>
              </a:xfrm>
              <a:prstGeom prst="flowChartDelay">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elay 24"/>
              <p:cNvSpPr/>
              <p:nvPr/>
            </p:nvSpPr>
            <p:spPr>
              <a:xfrm rot="15461284">
                <a:off x="1112857" y="6920306"/>
                <a:ext cx="303338" cy="212798"/>
              </a:xfrm>
              <a:prstGeom prst="flowChartDelay">
                <a:avLst/>
              </a:prstGeom>
              <a:solidFill>
                <a:srgbClr val="FFEBE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4"/>
            <p:cNvGrpSpPr/>
            <p:nvPr/>
          </p:nvGrpSpPr>
          <p:grpSpPr>
            <a:xfrm>
              <a:off x="2819401" y="1447801"/>
              <a:ext cx="533399" cy="761999"/>
              <a:chOff x="6829254" y="1008723"/>
              <a:chExt cx="1066800" cy="1585897"/>
            </a:xfrm>
          </p:grpSpPr>
          <p:sp>
            <p:nvSpPr>
              <p:cNvPr id="19" name="Pie 18"/>
              <p:cNvSpPr/>
              <p:nvPr/>
            </p:nvSpPr>
            <p:spPr>
              <a:xfrm rot="13582693">
                <a:off x="6876171" y="1605259"/>
                <a:ext cx="999772" cy="978949"/>
              </a:xfrm>
              <a:prstGeom prst="pie">
                <a:avLst>
                  <a:gd name="adj1" fmla="val 0"/>
                  <a:gd name="adj2" fmla="val 44611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19"/>
              <p:cNvSpPr/>
              <p:nvPr/>
            </p:nvSpPr>
            <p:spPr>
              <a:xfrm>
                <a:off x="6829254" y="1008723"/>
                <a:ext cx="4572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438854" y="1008723"/>
                <a:ext cx="4572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905454" y="1161123"/>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38854" y="1161123"/>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Cloud 17"/>
            <p:cNvSpPr/>
            <p:nvPr/>
          </p:nvSpPr>
          <p:spPr>
            <a:xfrm>
              <a:off x="2438400" y="762000"/>
              <a:ext cx="1252494" cy="6858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39948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p:cNvSpPr txBox="1">
            <a:spLocks noChangeArrowheads="1"/>
          </p:cNvSpPr>
          <p:nvPr/>
        </p:nvSpPr>
        <p:spPr bwMode="auto">
          <a:xfrm>
            <a:off x="914400" y="322808"/>
            <a:ext cx="4724400" cy="1384995"/>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Western tradition is that He loves the sheep and is relieved to find it.</a:t>
            </a:r>
            <a:endParaRPr lang="en-US" sz="2800" b="1" dirty="0">
              <a:solidFill>
                <a:schemeClr val="bg1"/>
              </a:solidFill>
              <a:latin typeface="Abadi" panose="020B0604020104020204" pitchFamily="34" charset="0"/>
              <a:cs typeface="Andalus" pitchFamily="18" charset="-78"/>
            </a:endParaRPr>
          </a:p>
        </p:txBody>
      </p:sp>
      <p:sp>
        <p:nvSpPr>
          <p:cNvPr id="6" name="TextBox 3"/>
          <p:cNvSpPr txBox="1">
            <a:spLocks noChangeArrowheads="1"/>
          </p:cNvSpPr>
          <p:nvPr/>
        </p:nvSpPr>
        <p:spPr bwMode="auto">
          <a:xfrm>
            <a:off x="5334000" y="4800600"/>
            <a:ext cx="4724400" cy="1815882"/>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Eastern tradition, if the shepherd loses the sheep, he loses his character and reputation.</a:t>
            </a:r>
            <a:endParaRPr lang="en-US" sz="2800" b="1" dirty="0">
              <a:solidFill>
                <a:schemeClr val="bg1"/>
              </a:solidFill>
              <a:latin typeface="Abadi" panose="020B0604020104020204" pitchFamily="34" charset="0"/>
              <a:cs typeface="Andalus" pitchFamily="18" charset="-78"/>
            </a:endParaRPr>
          </a:p>
        </p:txBody>
      </p:sp>
      <p:pic>
        <p:nvPicPr>
          <p:cNvPr id="8" name="Picture 7" descr="GOOD SHEPHERD 2.jpg"/>
          <p:cNvPicPr>
            <a:picLocks noChangeAspect="1"/>
          </p:cNvPicPr>
          <p:nvPr/>
        </p:nvPicPr>
        <p:blipFill>
          <a:blip r:embed="rId2" cstate="print"/>
          <a:stretch>
            <a:fillRect/>
          </a:stretch>
        </p:blipFill>
        <p:spPr>
          <a:xfrm>
            <a:off x="6781800" y="762000"/>
            <a:ext cx="3124200" cy="3810000"/>
          </a:xfrm>
          <a:prstGeom prst="rect">
            <a:avLst/>
          </a:prstGeom>
        </p:spPr>
      </p:pic>
      <p:pic>
        <p:nvPicPr>
          <p:cNvPr id="9" name="Picture 8" descr="sheep and shephard.jpg"/>
          <p:cNvPicPr>
            <a:picLocks noChangeAspect="1"/>
          </p:cNvPicPr>
          <p:nvPr/>
        </p:nvPicPr>
        <p:blipFill>
          <a:blip r:embed="rId3" cstate="print"/>
          <a:srcRect t="6582" r="9467" b="7857"/>
          <a:stretch>
            <a:fillRect/>
          </a:stretch>
        </p:blipFill>
        <p:spPr>
          <a:xfrm>
            <a:off x="2057400" y="2514600"/>
            <a:ext cx="3581400" cy="1981200"/>
          </a:xfrm>
          <a:prstGeom prst="rect">
            <a:avLst/>
          </a:prstGeom>
        </p:spPr>
      </p:pic>
    </p:spTree>
    <p:extLst>
      <p:ext uri="{BB962C8B-B14F-4D97-AF65-F5344CB8AC3E}">
        <p14:creationId xmlns:p14="http://schemas.microsoft.com/office/powerpoint/2010/main" val="243643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p:cNvSpPr txBox="1">
            <a:spLocks noChangeArrowheads="1"/>
          </p:cNvSpPr>
          <p:nvPr/>
        </p:nvSpPr>
        <p:spPr bwMode="auto">
          <a:xfrm>
            <a:off x="2057400" y="381001"/>
            <a:ext cx="4724400" cy="1384995"/>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“I say unto you, that likewise joy shall be in heaven over one sinner that </a:t>
            </a:r>
            <a:r>
              <a:rPr lang="en-US" sz="2800" dirty="0" err="1">
                <a:solidFill>
                  <a:schemeClr val="bg1"/>
                </a:solidFill>
                <a:latin typeface="Abadi" panose="020B0604020104020204" pitchFamily="34" charset="0"/>
                <a:cs typeface="Andalus" pitchFamily="18" charset="-78"/>
              </a:rPr>
              <a:t>repenteth</a:t>
            </a:r>
            <a:r>
              <a:rPr lang="en-US" sz="2800" dirty="0">
                <a:solidFill>
                  <a:schemeClr val="bg1"/>
                </a:solidFill>
                <a:latin typeface="Abadi" panose="020B0604020104020204" pitchFamily="34" charset="0"/>
                <a:cs typeface="Andalus" pitchFamily="18" charset="-78"/>
              </a:rPr>
              <a:t>,…”</a:t>
            </a:r>
            <a:endParaRPr lang="en-US" sz="2800" b="1" dirty="0">
              <a:solidFill>
                <a:schemeClr val="bg1"/>
              </a:solidFill>
              <a:latin typeface="Abadi" panose="020B0604020104020204" pitchFamily="34" charset="0"/>
              <a:cs typeface="Andalus" pitchFamily="18" charset="-78"/>
            </a:endParaRPr>
          </a:p>
        </p:txBody>
      </p:sp>
      <p:sp>
        <p:nvSpPr>
          <p:cNvPr id="6" name="TextBox 3"/>
          <p:cNvSpPr txBox="1">
            <a:spLocks noChangeArrowheads="1"/>
          </p:cNvSpPr>
          <p:nvPr/>
        </p:nvSpPr>
        <p:spPr bwMode="auto">
          <a:xfrm>
            <a:off x="5334000" y="4800601"/>
            <a:ext cx="4724400" cy="1815882"/>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Through the Atonement we can be forgiven, and Heavenly Father will rejoice at our return.</a:t>
            </a:r>
            <a:endParaRPr lang="en-US" sz="2800" b="1" dirty="0">
              <a:solidFill>
                <a:schemeClr val="bg1"/>
              </a:solidFill>
              <a:latin typeface="Abadi" panose="020B0604020104020204" pitchFamily="34" charset="0"/>
              <a:cs typeface="Andalus" pitchFamily="18" charset="-78"/>
            </a:endParaRPr>
          </a:p>
        </p:txBody>
      </p:sp>
      <p:pic>
        <p:nvPicPr>
          <p:cNvPr id="5" name="Picture 4" descr="31180_all_002_02-prayer.jpg"/>
          <p:cNvPicPr>
            <a:picLocks noChangeAspect="1"/>
          </p:cNvPicPr>
          <p:nvPr/>
        </p:nvPicPr>
        <p:blipFill>
          <a:blip r:embed="rId2" cstate="print"/>
          <a:stretch>
            <a:fillRect/>
          </a:stretch>
        </p:blipFill>
        <p:spPr>
          <a:xfrm>
            <a:off x="1976438" y="3599339"/>
            <a:ext cx="3133725" cy="2402523"/>
          </a:xfrm>
          <a:prstGeom prst="rect">
            <a:avLst/>
          </a:prstGeom>
        </p:spPr>
      </p:pic>
      <p:pic>
        <p:nvPicPr>
          <p:cNvPr id="8" name="Picture 7" descr="duerer_praying_hands-727331.jpg"/>
          <p:cNvPicPr>
            <a:picLocks noChangeAspect="1"/>
          </p:cNvPicPr>
          <p:nvPr/>
        </p:nvPicPr>
        <p:blipFill>
          <a:blip r:embed="rId3" cstate="print"/>
          <a:stretch>
            <a:fillRect/>
          </a:stretch>
        </p:blipFill>
        <p:spPr>
          <a:xfrm>
            <a:off x="7086601" y="990600"/>
            <a:ext cx="2506723" cy="3194050"/>
          </a:xfrm>
          <a:prstGeom prst="rect">
            <a:avLst/>
          </a:prstGeom>
        </p:spPr>
      </p:pic>
      <p:sp>
        <p:nvSpPr>
          <p:cNvPr id="9" name="TextBox 8"/>
          <p:cNvSpPr txBox="1"/>
          <p:nvPr/>
        </p:nvSpPr>
        <p:spPr>
          <a:xfrm>
            <a:off x="125506" y="6427262"/>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15:7</a:t>
            </a:r>
          </a:p>
        </p:txBody>
      </p:sp>
    </p:spTree>
    <p:extLst>
      <p:ext uri="{BB962C8B-B14F-4D97-AF65-F5344CB8AC3E}">
        <p14:creationId xmlns:p14="http://schemas.microsoft.com/office/powerpoint/2010/main" val="392691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p:cNvSpPr txBox="1">
            <a:spLocks noChangeArrowheads="1"/>
          </p:cNvSpPr>
          <p:nvPr/>
        </p:nvSpPr>
        <p:spPr bwMode="auto">
          <a:xfrm>
            <a:off x="2057400" y="381001"/>
            <a:ext cx="4724400" cy="1384995"/>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“…more than over ninety and nine just persons, which need no repentance.”</a:t>
            </a:r>
          </a:p>
        </p:txBody>
      </p:sp>
      <p:sp>
        <p:nvSpPr>
          <p:cNvPr id="6" name="TextBox 3"/>
          <p:cNvSpPr txBox="1">
            <a:spLocks noChangeArrowheads="1"/>
          </p:cNvSpPr>
          <p:nvPr/>
        </p:nvSpPr>
        <p:spPr bwMode="auto">
          <a:xfrm>
            <a:off x="4343400" y="4191000"/>
            <a:ext cx="5791200" cy="1446550"/>
          </a:xfrm>
          <a:prstGeom prst="rect">
            <a:avLst/>
          </a:prstGeom>
          <a:noFill/>
          <a:ln w="9525">
            <a:noFill/>
            <a:miter lim="800000"/>
            <a:headEnd/>
            <a:tailEnd/>
          </a:ln>
        </p:spPr>
        <p:txBody>
          <a:bodyPr wrap="square">
            <a:spAutoFit/>
          </a:bodyPr>
          <a:lstStyle/>
          <a:p>
            <a:pPr algn="ctr"/>
            <a:r>
              <a:rPr lang="en-US" sz="3200" dirty="0">
                <a:solidFill>
                  <a:schemeClr val="bg1"/>
                </a:solidFill>
                <a:latin typeface="Abadi" panose="020B0604020104020204" pitchFamily="34" charset="0"/>
                <a:cs typeface="Andalus" pitchFamily="18" charset="-78"/>
              </a:rPr>
              <a:t>What about the ninety-nine?</a:t>
            </a:r>
          </a:p>
          <a:p>
            <a:pPr algn="ctr"/>
            <a:endParaRPr lang="en-US" sz="2800" dirty="0">
              <a:solidFill>
                <a:schemeClr val="bg1"/>
              </a:solidFill>
              <a:latin typeface="Abadi" panose="020B0604020104020204" pitchFamily="34" charset="0"/>
              <a:cs typeface="Andalus" pitchFamily="18" charset="-78"/>
            </a:endParaRPr>
          </a:p>
          <a:p>
            <a:pPr algn="ctr"/>
            <a:r>
              <a:rPr lang="en-US" sz="2800" dirty="0">
                <a:solidFill>
                  <a:schemeClr val="bg1"/>
                </a:solidFill>
                <a:latin typeface="Abadi" panose="020B0604020104020204" pitchFamily="34" charset="0"/>
                <a:cs typeface="Andalus" pitchFamily="18" charset="-78"/>
              </a:rPr>
              <a:t>They are already safe in the fold.</a:t>
            </a:r>
            <a:endParaRPr lang="en-US" sz="2800" b="1" dirty="0">
              <a:solidFill>
                <a:schemeClr val="bg1"/>
              </a:solidFill>
              <a:latin typeface="Abadi" panose="020B0604020104020204" pitchFamily="34" charset="0"/>
              <a:cs typeface="Andalus" pitchFamily="18" charset="-78"/>
            </a:endParaRPr>
          </a:p>
        </p:txBody>
      </p:sp>
      <p:pic>
        <p:nvPicPr>
          <p:cNvPr id="8" name="Picture 2" descr="http://st-takla.org/Gallery/var/albums/Bible/Illustrations/Standard-Bible/3-Standard-Bible-Story-Readers-Book-Three/www-St-Takla-org--53-Jesus-teaches-the-people.jpg?m=1298323909"/>
          <p:cNvPicPr>
            <a:picLocks noChangeAspect="1" noChangeArrowheads="1"/>
          </p:cNvPicPr>
          <p:nvPr/>
        </p:nvPicPr>
        <p:blipFill>
          <a:blip r:embed="rId2" cstate="print"/>
          <a:srcRect b="3751"/>
          <a:stretch>
            <a:fillRect/>
          </a:stretch>
        </p:blipFill>
        <p:spPr bwMode="auto">
          <a:xfrm>
            <a:off x="6705600" y="1066800"/>
            <a:ext cx="2491344" cy="2895600"/>
          </a:xfrm>
          <a:prstGeom prst="rect">
            <a:avLst/>
          </a:prstGeom>
          <a:noFill/>
          <a:ln w="9525">
            <a:noFill/>
            <a:miter lim="800000"/>
            <a:headEnd/>
            <a:tailEnd/>
          </a:ln>
        </p:spPr>
      </p:pic>
      <p:pic>
        <p:nvPicPr>
          <p:cNvPr id="9" name="Picture 8" descr="JesusBenotafraidbyOlsen.jpg"/>
          <p:cNvPicPr>
            <a:picLocks noChangeAspect="1"/>
          </p:cNvPicPr>
          <p:nvPr/>
        </p:nvPicPr>
        <p:blipFill>
          <a:blip r:embed="rId3" cstate="print"/>
          <a:stretch>
            <a:fillRect/>
          </a:stretch>
        </p:blipFill>
        <p:spPr>
          <a:xfrm>
            <a:off x="1809750" y="2023638"/>
            <a:ext cx="2609850" cy="4286250"/>
          </a:xfrm>
          <a:prstGeom prst="rect">
            <a:avLst/>
          </a:prstGeom>
        </p:spPr>
      </p:pic>
      <p:sp>
        <p:nvSpPr>
          <p:cNvPr id="10" name="TextBox 9"/>
          <p:cNvSpPr txBox="1"/>
          <p:nvPr/>
        </p:nvSpPr>
        <p:spPr>
          <a:xfrm>
            <a:off x="125506" y="6399278"/>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15:7</a:t>
            </a:r>
          </a:p>
        </p:txBody>
      </p:sp>
    </p:spTree>
    <p:extLst>
      <p:ext uri="{BB962C8B-B14F-4D97-AF65-F5344CB8AC3E}">
        <p14:creationId xmlns:p14="http://schemas.microsoft.com/office/powerpoint/2010/main" val="227603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p:cNvSpPr txBox="1">
            <a:spLocks noChangeArrowheads="1"/>
          </p:cNvSpPr>
          <p:nvPr/>
        </p:nvSpPr>
        <p:spPr bwMode="auto">
          <a:xfrm>
            <a:off x="764241" y="380137"/>
            <a:ext cx="7005918" cy="1754326"/>
          </a:xfrm>
          <a:prstGeom prst="rect">
            <a:avLst/>
          </a:prstGeom>
          <a:noFill/>
          <a:ln w="9525">
            <a:noFill/>
            <a:miter lim="800000"/>
            <a:headEnd/>
            <a:tailEnd/>
          </a:ln>
        </p:spPr>
        <p:txBody>
          <a:bodyPr wrap="square">
            <a:spAutoFit/>
          </a:bodyPr>
          <a:lstStyle/>
          <a:p>
            <a:pPr algn="ctr"/>
            <a:r>
              <a:rPr lang="en-US" sz="3600" b="1" dirty="0">
                <a:solidFill>
                  <a:srgbClr val="FFFF00"/>
                </a:solidFill>
                <a:latin typeface="Abadi" panose="020B0604020104020204" pitchFamily="34" charset="0"/>
                <a:cs typeface="Andalus" pitchFamily="18" charset="-78"/>
              </a:rPr>
              <a:t>Who would those people be?</a:t>
            </a:r>
          </a:p>
          <a:p>
            <a:pPr algn="ctr"/>
            <a:endParaRPr lang="en-US" sz="3600" b="1" dirty="0">
              <a:solidFill>
                <a:srgbClr val="FFFF00"/>
              </a:solidFill>
              <a:latin typeface="Abadi" panose="020B0604020104020204" pitchFamily="34" charset="0"/>
              <a:cs typeface="Andalus" pitchFamily="18" charset="-78"/>
            </a:endParaRPr>
          </a:p>
          <a:p>
            <a:pPr algn="ctr"/>
            <a:r>
              <a:rPr lang="en-US" sz="3600" b="1" dirty="0">
                <a:solidFill>
                  <a:srgbClr val="FFFF00"/>
                </a:solidFill>
                <a:latin typeface="Abadi" panose="020B0604020104020204" pitchFamily="34" charset="0"/>
                <a:cs typeface="Andalus" pitchFamily="18" charset="-78"/>
              </a:rPr>
              <a:t>Who exactly needs no repentance?</a:t>
            </a:r>
          </a:p>
        </p:txBody>
      </p:sp>
      <p:sp>
        <p:nvSpPr>
          <p:cNvPr id="6" name="TextBox 3"/>
          <p:cNvSpPr txBox="1">
            <a:spLocks noChangeArrowheads="1"/>
          </p:cNvSpPr>
          <p:nvPr/>
        </p:nvSpPr>
        <p:spPr bwMode="auto">
          <a:xfrm>
            <a:off x="5024718" y="3429000"/>
            <a:ext cx="5791200" cy="3046988"/>
          </a:xfrm>
          <a:prstGeom prst="rect">
            <a:avLst/>
          </a:prstGeom>
          <a:noFill/>
          <a:ln w="9525">
            <a:noFill/>
            <a:miter lim="800000"/>
            <a:headEnd/>
            <a:tailEnd/>
          </a:ln>
        </p:spPr>
        <p:txBody>
          <a:bodyPr wrap="square">
            <a:spAutoFit/>
          </a:bodyPr>
          <a:lstStyle/>
          <a:p>
            <a:pPr algn="ctr"/>
            <a:r>
              <a:rPr lang="en-US" sz="3200" dirty="0">
                <a:solidFill>
                  <a:schemeClr val="bg1"/>
                </a:solidFill>
                <a:latin typeface="Abadi" panose="020B0604020104020204" pitchFamily="34" charset="0"/>
                <a:cs typeface="Andalus" pitchFamily="18" charset="-78"/>
              </a:rPr>
              <a:t>This jab was directed to the Pharisees and Scribes who were striving to live the Law perfectly so that they would be “justified” for heaven and would need no Savior.</a:t>
            </a:r>
            <a:endParaRPr lang="en-US" sz="2800" b="1" dirty="0">
              <a:solidFill>
                <a:schemeClr val="bg1"/>
              </a:solidFill>
              <a:latin typeface="Abadi" panose="020B0604020104020204" pitchFamily="34" charset="0"/>
              <a:cs typeface="Andalus" pitchFamily="18" charset="-78"/>
            </a:endParaRPr>
          </a:p>
        </p:txBody>
      </p:sp>
      <p:pic>
        <p:nvPicPr>
          <p:cNvPr id="8" name="Picture 7" descr="high-priest.jpeg"/>
          <p:cNvPicPr>
            <a:picLocks noChangeAspect="1"/>
          </p:cNvPicPr>
          <p:nvPr/>
        </p:nvPicPr>
        <p:blipFill>
          <a:blip r:embed="rId2" cstate="print"/>
          <a:srcRect r="13220" b="12000"/>
          <a:stretch>
            <a:fillRect/>
          </a:stretch>
        </p:blipFill>
        <p:spPr>
          <a:xfrm>
            <a:off x="1828800" y="2971800"/>
            <a:ext cx="2438400" cy="3352800"/>
          </a:xfrm>
          <a:prstGeom prst="rect">
            <a:avLst/>
          </a:prstGeom>
        </p:spPr>
      </p:pic>
    </p:spTree>
    <p:extLst>
      <p:ext uri="{BB962C8B-B14F-4D97-AF65-F5344CB8AC3E}">
        <p14:creationId xmlns:p14="http://schemas.microsoft.com/office/powerpoint/2010/main" val="226251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p:cNvSpPr txBox="1">
            <a:spLocks noChangeArrowheads="1"/>
          </p:cNvSpPr>
          <p:nvPr/>
        </p:nvSpPr>
        <p:spPr bwMode="auto">
          <a:xfrm>
            <a:off x="1035423" y="539175"/>
            <a:ext cx="5249873" cy="2308324"/>
          </a:xfrm>
          <a:prstGeom prst="rect">
            <a:avLst/>
          </a:prstGeom>
          <a:noFill/>
          <a:ln w="9525">
            <a:noFill/>
            <a:miter lim="800000"/>
            <a:headEnd/>
            <a:tailEnd/>
          </a:ln>
        </p:spPr>
        <p:txBody>
          <a:bodyPr wrap="square">
            <a:spAutoFit/>
          </a:bodyPr>
          <a:lstStyle/>
          <a:p>
            <a:pPr algn="ctr"/>
            <a:r>
              <a:rPr lang="en-US" sz="3600" b="1" dirty="0">
                <a:solidFill>
                  <a:srgbClr val="FFFF00"/>
                </a:solidFill>
                <a:latin typeface="Abadi" panose="020B0604020104020204" pitchFamily="34" charset="0"/>
                <a:cs typeface="Andalus" pitchFamily="18" charset="-78"/>
              </a:rPr>
              <a:t>What does the lost sheep do to save himself? </a:t>
            </a:r>
          </a:p>
          <a:p>
            <a:pPr algn="ctr"/>
            <a:endParaRPr lang="en-US" sz="3600" b="1" dirty="0">
              <a:solidFill>
                <a:srgbClr val="FFFF00"/>
              </a:solidFill>
              <a:latin typeface="Abadi" panose="020B0604020104020204" pitchFamily="34" charset="0"/>
              <a:cs typeface="Andalus" pitchFamily="18" charset="-78"/>
            </a:endParaRPr>
          </a:p>
          <a:p>
            <a:pPr algn="ctr"/>
            <a:r>
              <a:rPr lang="en-US" sz="3600" b="1" dirty="0">
                <a:solidFill>
                  <a:srgbClr val="FFFF00"/>
                </a:solidFill>
                <a:latin typeface="Abadi" panose="020B0604020104020204" pitchFamily="34" charset="0"/>
                <a:cs typeface="Andalus" pitchFamily="18" charset="-78"/>
              </a:rPr>
              <a:t>Do you need a Savior?</a:t>
            </a:r>
          </a:p>
        </p:txBody>
      </p:sp>
      <p:sp>
        <p:nvSpPr>
          <p:cNvPr id="5" name="TextBox 3"/>
          <p:cNvSpPr txBox="1">
            <a:spLocks noChangeArrowheads="1"/>
          </p:cNvSpPr>
          <p:nvPr/>
        </p:nvSpPr>
        <p:spPr bwMode="auto">
          <a:xfrm>
            <a:off x="5329516" y="4563489"/>
            <a:ext cx="6087035" cy="2246769"/>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At most, he bleats so he may be found.</a:t>
            </a:r>
          </a:p>
          <a:p>
            <a:pPr algn="ctr"/>
            <a:endParaRPr lang="en-US" sz="2800" dirty="0">
              <a:solidFill>
                <a:schemeClr val="bg1"/>
              </a:solidFill>
              <a:latin typeface="Abadi" panose="020B0604020104020204" pitchFamily="34" charset="0"/>
              <a:cs typeface="Andalus" pitchFamily="18" charset="-78"/>
            </a:endParaRPr>
          </a:p>
          <a:p>
            <a:pPr algn="ctr"/>
            <a:r>
              <a:rPr lang="en-US" sz="2800" dirty="0">
                <a:solidFill>
                  <a:schemeClr val="bg1"/>
                </a:solidFill>
                <a:latin typeface="Abadi" panose="020B0604020104020204" pitchFamily="34" charset="0"/>
                <a:cs typeface="Andalus" pitchFamily="18" charset="-78"/>
              </a:rPr>
              <a:t>Salvation comes only from the Shepherd.</a:t>
            </a:r>
          </a:p>
        </p:txBody>
      </p:sp>
      <p:pic>
        <p:nvPicPr>
          <p:cNvPr id="8" name="Picture 7" descr="a-prayer-for-times-like-these.jpg"/>
          <p:cNvPicPr>
            <a:picLocks noChangeAspect="1"/>
          </p:cNvPicPr>
          <p:nvPr/>
        </p:nvPicPr>
        <p:blipFill>
          <a:blip r:embed="rId2" cstate="print"/>
          <a:stretch>
            <a:fillRect/>
          </a:stretch>
        </p:blipFill>
        <p:spPr>
          <a:xfrm>
            <a:off x="1494371" y="3677743"/>
            <a:ext cx="3546741" cy="2983240"/>
          </a:xfrm>
          <a:prstGeom prst="rect">
            <a:avLst/>
          </a:prstGeom>
        </p:spPr>
      </p:pic>
      <p:pic>
        <p:nvPicPr>
          <p:cNvPr id="9" name="Picture 8" descr="shepherd-and-lost-sheep.gif"/>
          <p:cNvPicPr>
            <a:picLocks noChangeAspect="1"/>
          </p:cNvPicPr>
          <p:nvPr/>
        </p:nvPicPr>
        <p:blipFill>
          <a:blip r:embed="rId3" cstate="print"/>
          <a:stretch>
            <a:fillRect/>
          </a:stretch>
        </p:blipFill>
        <p:spPr>
          <a:xfrm>
            <a:off x="7010399" y="304235"/>
            <a:ext cx="2725271" cy="3720079"/>
          </a:xfrm>
          <a:prstGeom prst="rect">
            <a:avLst/>
          </a:prstGeom>
        </p:spPr>
      </p:pic>
    </p:spTree>
    <p:extLst>
      <p:ext uri="{BB962C8B-B14F-4D97-AF65-F5344CB8AC3E}">
        <p14:creationId xmlns:p14="http://schemas.microsoft.com/office/powerpoint/2010/main" val="11757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p:cNvSpPr txBox="1">
            <a:spLocks noChangeArrowheads="1"/>
          </p:cNvSpPr>
          <p:nvPr/>
        </p:nvSpPr>
        <p:spPr bwMode="auto">
          <a:xfrm>
            <a:off x="2895600" y="914400"/>
            <a:ext cx="5791200" cy="3539430"/>
          </a:xfrm>
          <a:prstGeom prst="rect">
            <a:avLst/>
          </a:prstGeom>
          <a:noFill/>
          <a:ln w="9525">
            <a:noFill/>
            <a:miter lim="800000"/>
            <a:headEnd/>
            <a:tailEnd/>
          </a:ln>
        </p:spPr>
        <p:txBody>
          <a:bodyPr wrap="square">
            <a:spAutoFit/>
          </a:bodyPr>
          <a:lstStyle/>
          <a:p>
            <a:pPr algn="ctr"/>
            <a:r>
              <a:rPr lang="en-US" sz="3200" dirty="0">
                <a:solidFill>
                  <a:schemeClr val="bg1"/>
                </a:solidFill>
                <a:latin typeface="Abadi" panose="020B0604020104020204" pitchFamily="34" charset="0"/>
                <a:cs typeface="Andalus" pitchFamily="18" charset="-78"/>
              </a:rPr>
              <a:t>Psalms 14:3</a:t>
            </a:r>
          </a:p>
          <a:p>
            <a:pPr algn="ctr"/>
            <a:r>
              <a:rPr lang="en-US" sz="3200" dirty="0">
                <a:solidFill>
                  <a:schemeClr val="bg1"/>
                </a:solidFill>
                <a:latin typeface="Abadi" panose="020B0604020104020204" pitchFamily="34" charset="0"/>
                <a:cs typeface="Andalus" pitchFamily="18" charset="-78"/>
              </a:rPr>
              <a:t>“There is none that doeth good, no  not one.”</a:t>
            </a:r>
          </a:p>
          <a:p>
            <a:pPr algn="ctr"/>
            <a:endParaRPr lang="en-US" sz="3200" dirty="0">
              <a:solidFill>
                <a:schemeClr val="bg1"/>
              </a:solidFill>
              <a:latin typeface="Abadi" panose="020B0604020104020204" pitchFamily="34" charset="0"/>
              <a:cs typeface="Andalus" pitchFamily="18" charset="-78"/>
            </a:endParaRPr>
          </a:p>
          <a:p>
            <a:pPr algn="ctr"/>
            <a:r>
              <a:rPr lang="en-US" sz="3200" dirty="0">
                <a:solidFill>
                  <a:schemeClr val="bg1"/>
                </a:solidFill>
                <a:latin typeface="Abadi" panose="020B0604020104020204" pitchFamily="34" charset="0"/>
                <a:cs typeface="Andalus" pitchFamily="18" charset="-78"/>
              </a:rPr>
              <a:t>Romans 3:23</a:t>
            </a:r>
          </a:p>
          <a:p>
            <a:pPr algn="ctr"/>
            <a:r>
              <a:rPr lang="en-US" sz="3200" dirty="0">
                <a:solidFill>
                  <a:schemeClr val="bg1"/>
                </a:solidFill>
                <a:latin typeface="Abadi" panose="020B0604020104020204" pitchFamily="34" charset="0"/>
                <a:cs typeface="Andalus" pitchFamily="18" charset="-78"/>
              </a:rPr>
              <a:t>“All have sinned, and come short of the glory of God”</a:t>
            </a:r>
            <a:endParaRPr lang="en-US" sz="2800" dirty="0">
              <a:solidFill>
                <a:schemeClr val="bg1"/>
              </a:solidFill>
              <a:latin typeface="Abadi" panose="020B0604020104020204" pitchFamily="34" charset="0"/>
              <a:cs typeface="Andalus" pitchFamily="18" charset="-78"/>
            </a:endParaRPr>
          </a:p>
        </p:txBody>
      </p:sp>
    </p:spTree>
    <p:extLst>
      <p:ext uri="{BB962C8B-B14F-4D97-AF65-F5344CB8AC3E}">
        <p14:creationId xmlns:p14="http://schemas.microsoft.com/office/powerpoint/2010/main" val="139418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76600" y="152400"/>
            <a:ext cx="5334000" cy="1016000"/>
          </a:xfrm>
          <a:prstGeom prst="rect">
            <a:avLst/>
          </a:prstGeom>
          <a:noFill/>
        </p:spPr>
        <p:txBody>
          <a:bodyPr>
            <a:spAutoFit/>
          </a:bodyPr>
          <a:lstStyle/>
          <a:p>
            <a:pPr algn="ctr">
              <a:defRPr/>
            </a:pPr>
            <a:r>
              <a:rPr lang="en-US" sz="6000" dirty="0">
                <a:solidFill>
                  <a:schemeClr val="bg1">
                    <a:lumMod val="10000"/>
                    <a:lumOff val="90000"/>
                  </a:schemeClr>
                </a:solidFill>
                <a:latin typeface="Matura MT Script Capitals" pitchFamily="66" charset="0"/>
              </a:rPr>
              <a:t>Chiasmus</a:t>
            </a:r>
          </a:p>
        </p:txBody>
      </p:sp>
      <p:sp>
        <p:nvSpPr>
          <p:cNvPr id="8" name="TextBox 7"/>
          <p:cNvSpPr txBox="1"/>
          <p:nvPr/>
        </p:nvSpPr>
        <p:spPr>
          <a:xfrm>
            <a:off x="6248400" y="914401"/>
            <a:ext cx="2514600" cy="461963"/>
          </a:xfrm>
          <a:prstGeom prst="rect">
            <a:avLst/>
          </a:prstGeom>
          <a:noFill/>
        </p:spPr>
        <p:txBody>
          <a:bodyPr>
            <a:spAutoFit/>
          </a:bodyPr>
          <a:lstStyle/>
          <a:p>
            <a:pPr>
              <a:defRPr/>
            </a:pPr>
            <a:r>
              <a:rPr lang="en-US" sz="2400" b="1" dirty="0">
                <a:solidFill>
                  <a:schemeClr val="bg1">
                    <a:lumMod val="10000"/>
                    <a:lumOff val="90000"/>
                  </a:schemeClr>
                </a:solidFill>
              </a:rPr>
              <a:t>The Lost Sheep</a:t>
            </a:r>
          </a:p>
        </p:txBody>
      </p:sp>
      <p:sp>
        <p:nvSpPr>
          <p:cNvPr id="9" name="Rectangle 8"/>
          <p:cNvSpPr/>
          <p:nvPr/>
        </p:nvSpPr>
        <p:spPr>
          <a:xfrm>
            <a:off x="2057400" y="1828800"/>
            <a:ext cx="8468833" cy="3970318"/>
          </a:xfrm>
          <a:prstGeom prst="rect">
            <a:avLst/>
          </a:prstGeom>
        </p:spPr>
        <p:txBody>
          <a:bodyPr wrap="square">
            <a:spAutoFit/>
          </a:bodyPr>
          <a:lstStyle/>
          <a:p>
            <a:pPr>
              <a:defRPr/>
            </a:pPr>
            <a:r>
              <a:rPr lang="en-US" b="1" dirty="0">
                <a:solidFill>
                  <a:schemeClr val="bg1">
                    <a:lumMod val="10000"/>
                    <a:lumOff val="90000"/>
                  </a:schemeClr>
                </a:solidFill>
                <a:latin typeface="Abadi" panose="020B0604020104020204" pitchFamily="34" charset="0"/>
                <a:cs typeface="Andalus" pitchFamily="18" charset="-78"/>
              </a:rPr>
              <a:t>1. YOU </a:t>
            </a:r>
            <a:r>
              <a:rPr lang="en-US" dirty="0">
                <a:solidFill>
                  <a:schemeClr val="bg1">
                    <a:lumMod val="10000"/>
                    <a:lumOff val="90000"/>
                  </a:schemeClr>
                </a:solidFill>
                <a:latin typeface="Abadi" panose="020B0604020104020204" pitchFamily="34" charset="0"/>
                <a:cs typeface="Andalus" pitchFamily="18" charset="-78"/>
              </a:rPr>
              <a:t> 4 "Which one of you, having a hundred sheep</a:t>
            </a:r>
          </a:p>
          <a:p>
            <a:pPr>
              <a:defRPr/>
            </a:pPr>
            <a:r>
              <a:rPr lang="en-US" dirty="0">
                <a:solidFill>
                  <a:schemeClr val="bg1">
                    <a:lumMod val="10000"/>
                    <a:lumOff val="90000"/>
                  </a:schemeClr>
                </a:solidFill>
                <a:latin typeface="Abadi" panose="020B0604020104020204" pitchFamily="34" charset="0"/>
                <a:cs typeface="Andalus" pitchFamily="18" charset="-78"/>
              </a:rPr>
              <a:t>        2. </a:t>
            </a:r>
            <a:r>
              <a:rPr lang="en-US" b="1" dirty="0">
                <a:solidFill>
                  <a:schemeClr val="bg1">
                    <a:lumMod val="10000"/>
                    <a:lumOff val="90000"/>
                  </a:schemeClr>
                </a:solidFill>
                <a:latin typeface="Abadi" panose="020B0604020104020204" pitchFamily="34" charset="0"/>
                <a:cs typeface="Andalus" pitchFamily="18" charset="-78"/>
              </a:rPr>
              <a:t>ONE </a:t>
            </a:r>
            <a:r>
              <a:rPr lang="en-US" dirty="0">
                <a:solidFill>
                  <a:schemeClr val="bg1">
                    <a:lumMod val="10000"/>
                    <a:lumOff val="90000"/>
                  </a:schemeClr>
                </a:solidFill>
                <a:latin typeface="Abadi" panose="020B0604020104020204" pitchFamily="34" charset="0"/>
                <a:cs typeface="Andalus" pitchFamily="18" charset="-78"/>
              </a:rPr>
              <a:t>   and losing one of them,</a:t>
            </a:r>
          </a:p>
          <a:p>
            <a:pPr>
              <a:defRPr/>
            </a:pPr>
            <a:r>
              <a:rPr lang="en-US" dirty="0">
                <a:solidFill>
                  <a:schemeClr val="bg1">
                    <a:lumMod val="10000"/>
                    <a:lumOff val="90000"/>
                  </a:schemeClr>
                </a:solidFill>
                <a:latin typeface="Abadi" panose="020B0604020104020204" pitchFamily="34" charset="0"/>
                <a:cs typeface="Andalus" pitchFamily="18" charset="-78"/>
              </a:rPr>
              <a:t>	3. </a:t>
            </a:r>
            <a:r>
              <a:rPr lang="en-US" b="1" dirty="0">
                <a:solidFill>
                  <a:schemeClr val="bg1">
                    <a:lumMod val="10000"/>
                    <a:lumOff val="90000"/>
                  </a:schemeClr>
                </a:solidFill>
                <a:latin typeface="Abadi" panose="020B0604020104020204" pitchFamily="34" charset="0"/>
                <a:cs typeface="Andalus" pitchFamily="18" charset="-78"/>
              </a:rPr>
              <a:t>NINETY-NINE </a:t>
            </a:r>
            <a:r>
              <a:rPr lang="en-US" dirty="0">
                <a:solidFill>
                  <a:schemeClr val="bg1">
                    <a:lumMod val="10000"/>
                    <a:lumOff val="90000"/>
                  </a:schemeClr>
                </a:solidFill>
                <a:latin typeface="Abadi" panose="020B0604020104020204" pitchFamily="34" charset="0"/>
                <a:cs typeface="Andalus" pitchFamily="18" charset="-78"/>
              </a:rPr>
              <a:t>   does not leave the ninety-nine in the wilderness</a:t>
            </a:r>
          </a:p>
          <a:p>
            <a:pPr>
              <a:defRPr/>
            </a:pPr>
            <a:r>
              <a:rPr lang="en-US" dirty="0">
                <a:solidFill>
                  <a:schemeClr val="bg1">
                    <a:lumMod val="10000"/>
                    <a:lumOff val="90000"/>
                  </a:schemeClr>
                </a:solidFill>
                <a:latin typeface="Abadi" panose="020B0604020104020204" pitchFamily="34" charset="0"/>
                <a:cs typeface="Andalus" pitchFamily="18" charset="-78"/>
              </a:rPr>
              <a:t>	         A. </a:t>
            </a:r>
            <a:r>
              <a:rPr lang="en-US" b="1" dirty="0">
                <a:solidFill>
                  <a:schemeClr val="bg1">
                    <a:lumMod val="10000"/>
                    <a:lumOff val="90000"/>
                  </a:schemeClr>
                </a:solidFill>
                <a:latin typeface="Abadi" panose="020B0604020104020204" pitchFamily="34" charset="0"/>
                <a:cs typeface="Andalus" pitchFamily="18" charset="-78"/>
              </a:rPr>
              <a:t>LOST </a:t>
            </a:r>
            <a:r>
              <a:rPr lang="en-US" dirty="0">
                <a:solidFill>
                  <a:schemeClr val="bg1">
                    <a:lumMod val="10000"/>
                    <a:lumOff val="90000"/>
                  </a:schemeClr>
                </a:solidFill>
                <a:latin typeface="Abadi" panose="020B0604020104020204" pitchFamily="34" charset="0"/>
                <a:cs typeface="Andalus" pitchFamily="18" charset="-78"/>
              </a:rPr>
              <a:t> and go after the one</a:t>
            </a:r>
          </a:p>
          <a:p>
            <a:pPr>
              <a:defRPr/>
            </a:pPr>
            <a:r>
              <a:rPr lang="en-US" dirty="0">
                <a:solidFill>
                  <a:schemeClr val="bg1">
                    <a:lumMod val="10000"/>
                    <a:lumOff val="90000"/>
                  </a:schemeClr>
                </a:solidFill>
                <a:latin typeface="Abadi" panose="020B0604020104020204" pitchFamily="34" charset="0"/>
                <a:cs typeface="Andalus" pitchFamily="18" charset="-78"/>
              </a:rPr>
              <a:t>		     B. </a:t>
            </a:r>
            <a:r>
              <a:rPr lang="en-US" b="1" dirty="0">
                <a:solidFill>
                  <a:schemeClr val="bg1">
                    <a:lumMod val="10000"/>
                    <a:lumOff val="90000"/>
                  </a:schemeClr>
                </a:solidFill>
                <a:latin typeface="Abadi" panose="020B0604020104020204" pitchFamily="34" charset="0"/>
                <a:cs typeface="Andalus" pitchFamily="18" charset="-78"/>
              </a:rPr>
              <a:t>FIND</a:t>
            </a:r>
            <a:r>
              <a:rPr lang="en-US" dirty="0">
                <a:solidFill>
                  <a:schemeClr val="bg1">
                    <a:lumMod val="10000"/>
                    <a:lumOff val="90000"/>
                  </a:schemeClr>
                </a:solidFill>
                <a:latin typeface="Abadi" panose="020B0604020104020204" pitchFamily="34" charset="0"/>
                <a:cs typeface="Andalus" pitchFamily="18" charset="-78"/>
              </a:rPr>
              <a:t>  that is lost until he finds it? 5 When he has found it,</a:t>
            </a:r>
          </a:p>
          <a:p>
            <a:pPr>
              <a:defRPr/>
            </a:pPr>
            <a:r>
              <a:rPr lang="en-US" dirty="0">
                <a:solidFill>
                  <a:schemeClr val="bg1">
                    <a:lumMod val="10000"/>
                    <a:lumOff val="90000"/>
                  </a:schemeClr>
                </a:solidFill>
                <a:latin typeface="Abadi" panose="020B0604020104020204" pitchFamily="34" charset="0"/>
                <a:cs typeface="Andalus" pitchFamily="18" charset="-78"/>
              </a:rPr>
              <a:t>			C. </a:t>
            </a:r>
            <a:r>
              <a:rPr lang="en-US" b="1" dirty="0">
                <a:solidFill>
                  <a:schemeClr val="bg1">
                    <a:lumMod val="10000"/>
                    <a:lumOff val="90000"/>
                  </a:schemeClr>
                </a:solidFill>
                <a:latin typeface="Abadi" panose="020B0604020104020204" pitchFamily="34" charset="0"/>
                <a:cs typeface="Andalus" pitchFamily="18" charset="-78"/>
              </a:rPr>
              <a:t>REJOICE  </a:t>
            </a:r>
            <a:r>
              <a:rPr lang="en-US" dirty="0">
                <a:solidFill>
                  <a:schemeClr val="bg1">
                    <a:lumMod val="10000"/>
                    <a:lumOff val="90000"/>
                  </a:schemeClr>
                </a:solidFill>
                <a:latin typeface="Abadi" panose="020B0604020104020204" pitchFamily="34" charset="0"/>
                <a:cs typeface="Andalus" pitchFamily="18" charset="-78"/>
              </a:rPr>
              <a:t>he places it on his shoulders, rejoicing.</a:t>
            </a:r>
          </a:p>
          <a:p>
            <a:pPr>
              <a:defRPr/>
            </a:pPr>
            <a:r>
              <a:rPr lang="en-US" dirty="0">
                <a:solidFill>
                  <a:schemeClr val="bg1">
                    <a:lumMod val="10000"/>
                    <a:lumOff val="90000"/>
                  </a:schemeClr>
                </a:solidFill>
                <a:latin typeface="Abadi" panose="020B0604020104020204" pitchFamily="34" charset="0"/>
                <a:cs typeface="Andalus" pitchFamily="18" charset="-78"/>
              </a:rPr>
              <a:t>				D. </a:t>
            </a:r>
            <a:r>
              <a:rPr lang="en-US" b="1" dirty="0">
                <a:solidFill>
                  <a:schemeClr val="bg1">
                    <a:lumMod val="10000"/>
                    <a:lumOff val="90000"/>
                  </a:schemeClr>
                </a:solidFill>
                <a:latin typeface="Abadi" panose="020B0604020104020204" pitchFamily="34" charset="0"/>
                <a:cs typeface="Andalus" pitchFamily="18" charset="-78"/>
              </a:rPr>
              <a:t>RESTORE </a:t>
            </a:r>
            <a:r>
              <a:rPr lang="en-US" dirty="0">
                <a:solidFill>
                  <a:schemeClr val="bg1">
                    <a:lumMod val="10000"/>
                    <a:lumOff val="90000"/>
                  </a:schemeClr>
                </a:solidFill>
                <a:latin typeface="Abadi" panose="020B0604020104020204" pitchFamily="34" charset="0"/>
                <a:cs typeface="Andalus" pitchFamily="18" charset="-78"/>
              </a:rPr>
              <a:t>  6 And when he comes home, 				he calls together his friends and neighbors,</a:t>
            </a:r>
          </a:p>
          <a:p>
            <a:pPr>
              <a:defRPr/>
            </a:pPr>
            <a:r>
              <a:rPr lang="en-US" dirty="0">
                <a:solidFill>
                  <a:schemeClr val="bg1">
                    <a:lumMod val="10000"/>
                    <a:lumOff val="90000"/>
                  </a:schemeClr>
                </a:solidFill>
                <a:latin typeface="Abadi" panose="020B0604020104020204" pitchFamily="34" charset="0"/>
                <a:cs typeface="Andalus" pitchFamily="18" charset="-78"/>
              </a:rPr>
              <a:t>			C. </a:t>
            </a:r>
            <a:r>
              <a:rPr lang="en-US" b="1" dirty="0">
                <a:solidFill>
                  <a:schemeClr val="bg1">
                    <a:lumMod val="10000"/>
                    <a:lumOff val="90000"/>
                  </a:schemeClr>
                </a:solidFill>
                <a:latin typeface="Abadi" panose="020B0604020104020204" pitchFamily="34" charset="0"/>
                <a:cs typeface="Andalus" pitchFamily="18" charset="-78"/>
              </a:rPr>
              <a:t>REJOICE </a:t>
            </a:r>
            <a:r>
              <a:rPr lang="en-US" dirty="0">
                <a:solidFill>
                  <a:schemeClr val="bg1">
                    <a:lumMod val="10000"/>
                    <a:lumOff val="90000"/>
                  </a:schemeClr>
                </a:solidFill>
                <a:latin typeface="Abadi" panose="020B0604020104020204" pitchFamily="34" charset="0"/>
                <a:cs typeface="Andalus" pitchFamily="18" charset="-78"/>
              </a:rPr>
              <a:t> saying to them, 'Rejoice with me,</a:t>
            </a:r>
          </a:p>
          <a:p>
            <a:pPr>
              <a:defRPr/>
            </a:pPr>
            <a:r>
              <a:rPr lang="en-US" dirty="0">
                <a:solidFill>
                  <a:schemeClr val="bg1">
                    <a:lumMod val="10000"/>
                    <a:lumOff val="90000"/>
                  </a:schemeClr>
                </a:solidFill>
                <a:latin typeface="Abadi" panose="020B0604020104020204" pitchFamily="34" charset="0"/>
                <a:cs typeface="Andalus" pitchFamily="18" charset="-78"/>
              </a:rPr>
              <a:t>		     B. </a:t>
            </a:r>
            <a:r>
              <a:rPr lang="en-US" b="1" dirty="0">
                <a:solidFill>
                  <a:schemeClr val="bg1">
                    <a:lumMod val="10000"/>
                    <a:lumOff val="90000"/>
                  </a:schemeClr>
                </a:solidFill>
                <a:latin typeface="Abadi" panose="020B0604020104020204" pitchFamily="34" charset="0"/>
                <a:cs typeface="Andalus" pitchFamily="18" charset="-78"/>
              </a:rPr>
              <a:t>FIND</a:t>
            </a:r>
            <a:r>
              <a:rPr lang="en-US" dirty="0">
                <a:solidFill>
                  <a:schemeClr val="bg1">
                    <a:lumMod val="10000"/>
                    <a:lumOff val="90000"/>
                  </a:schemeClr>
                </a:solidFill>
                <a:latin typeface="Abadi" panose="020B0604020104020204" pitchFamily="34" charset="0"/>
                <a:cs typeface="Andalus" pitchFamily="18" charset="-78"/>
              </a:rPr>
              <a:t>  for I have found my sheep</a:t>
            </a:r>
          </a:p>
          <a:p>
            <a:pPr>
              <a:defRPr/>
            </a:pPr>
            <a:r>
              <a:rPr lang="en-US" dirty="0">
                <a:solidFill>
                  <a:schemeClr val="bg1">
                    <a:lumMod val="10000"/>
                    <a:lumOff val="90000"/>
                  </a:schemeClr>
                </a:solidFill>
                <a:latin typeface="Abadi" panose="020B0604020104020204" pitchFamily="34" charset="0"/>
                <a:cs typeface="Andalus" pitchFamily="18" charset="-78"/>
              </a:rPr>
              <a:t>	         A. </a:t>
            </a:r>
            <a:r>
              <a:rPr lang="en-US" b="1" dirty="0">
                <a:solidFill>
                  <a:schemeClr val="bg1">
                    <a:lumMod val="10000"/>
                    <a:lumOff val="90000"/>
                  </a:schemeClr>
                </a:solidFill>
                <a:latin typeface="Abadi" panose="020B0604020104020204" pitchFamily="34" charset="0"/>
                <a:cs typeface="Andalus" pitchFamily="18" charset="-78"/>
              </a:rPr>
              <a:t>LOST </a:t>
            </a:r>
            <a:r>
              <a:rPr lang="en-US" dirty="0">
                <a:solidFill>
                  <a:schemeClr val="bg1">
                    <a:lumMod val="10000"/>
                    <a:lumOff val="90000"/>
                  </a:schemeClr>
                </a:solidFill>
                <a:latin typeface="Abadi" panose="020B0604020104020204" pitchFamily="34" charset="0"/>
                <a:cs typeface="Andalus" pitchFamily="18" charset="-78"/>
              </a:rPr>
              <a:t>that was lost.' </a:t>
            </a:r>
          </a:p>
          <a:p>
            <a:pPr>
              <a:defRPr/>
            </a:pPr>
            <a:r>
              <a:rPr lang="en-US" dirty="0">
                <a:solidFill>
                  <a:schemeClr val="bg1">
                    <a:lumMod val="10000"/>
                    <a:lumOff val="90000"/>
                  </a:schemeClr>
                </a:solidFill>
                <a:latin typeface="Abadi" panose="020B0604020104020204" pitchFamily="34" charset="0"/>
                <a:cs typeface="Andalus" pitchFamily="18" charset="-78"/>
              </a:rPr>
              <a:t>	 4. </a:t>
            </a:r>
            <a:r>
              <a:rPr lang="en-US" b="1" dirty="0">
                <a:solidFill>
                  <a:schemeClr val="bg1">
                    <a:lumMod val="10000"/>
                    <a:lumOff val="90000"/>
                  </a:schemeClr>
                </a:solidFill>
                <a:latin typeface="Abadi" panose="020B0604020104020204" pitchFamily="34" charset="0"/>
                <a:cs typeface="Andalus" pitchFamily="18" charset="-78"/>
              </a:rPr>
              <a:t>YOU</a:t>
            </a:r>
            <a:r>
              <a:rPr lang="en-US" dirty="0">
                <a:solidFill>
                  <a:schemeClr val="bg1">
                    <a:lumMod val="10000"/>
                    <a:lumOff val="90000"/>
                  </a:schemeClr>
                </a:solidFill>
                <a:latin typeface="Abadi" panose="020B0604020104020204" pitchFamily="34" charset="0"/>
                <a:cs typeface="Andalus" pitchFamily="18" charset="-78"/>
              </a:rPr>
              <a:t>  7 Just so, I tell you, there will be more joy in heaven</a:t>
            </a:r>
          </a:p>
          <a:p>
            <a:pPr>
              <a:defRPr/>
            </a:pPr>
            <a:r>
              <a:rPr lang="en-US" dirty="0">
                <a:solidFill>
                  <a:schemeClr val="bg1">
                    <a:lumMod val="10000"/>
                    <a:lumOff val="90000"/>
                  </a:schemeClr>
                </a:solidFill>
                <a:latin typeface="Abadi" panose="020B0604020104020204" pitchFamily="34" charset="0"/>
                <a:cs typeface="Andalus" pitchFamily="18" charset="-78"/>
              </a:rPr>
              <a:t>        5. </a:t>
            </a:r>
            <a:r>
              <a:rPr lang="en-US" b="1" dirty="0">
                <a:solidFill>
                  <a:schemeClr val="bg1">
                    <a:lumMod val="10000"/>
                    <a:lumOff val="90000"/>
                  </a:schemeClr>
                </a:solidFill>
                <a:latin typeface="Abadi" panose="020B0604020104020204" pitchFamily="34" charset="0"/>
                <a:cs typeface="Andalus" pitchFamily="18" charset="-78"/>
              </a:rPr>
              <a:t>ONE</a:t>
            </a:r>
            <a:r>
              <a:rPr lang="en-US" dirty="0">
                <a:solidFill>
                  <a:schemeClr val="bg1">
                    <a:lumMod val="10000"/>
                    <a:lumOff val="90000"/>
                  </a:schemeClr>
                </a:solidFill>
                <a:latin typeface="Abadi" panose="020B0604020104020204" pitchFamily="34" charset="0"/>
                <a:cs typeface="Andalus" pitchFamily="18" charset="-78"/>
              </a:rPr>
              <a:t>  over one sinner who repents</a:t>
            </a:r>
          </a:p>
          <a:p>
            <a:pPr>
              <a:defRPr/>
            </a:pPr>
            <a:r>
              <a:rPr lang="en-US" dirty="0">
                <a:solidFill>
                  <a:schemeClr val="bg1">
                    <a:lumMod val="10000"/>
                    <a:lumOff val="90000"/>
                  </a:schemeClr>
                </a:solidFill>
                <a:latin typeface="Abadi" panose="020B0604020104020204" pitchFamily="34" charset="0"/>
                <a:cs typeface="Andalus" pitchFamily="18" charset="-78"/>
              </a:rPr>
              <a:t>6. </a:t>
            </a:r>
            <a:r>
              <a:rPr lang="en-US" b="1" dirty="0">
                <a:solidFill>
                  <a:schemeClr val="bg1">
                    <a:lumMod val="10000"/>
                    <a:lumOff val="90000"/>
                  </a:schemeClr>
                </a:solidFill>
                <a:latin typeface="Abadi" panose="020B0604020104020204" pitchFamily="34" charset="0"/>
                <a:cs typeface="Andalus" pitchFamily="18" charset="-78"/>
              </a:rPr>
              <a:t>NINETY-NINE </a:t>
            </a:r>
            <a:r>
              <a:rPr lang="en-US" dirty="0">
                <a:solidFill>
                  <a:schemeClr val="bg1">
                    <a:lumMod val="10000"/>
                    <a:lumOff val="90000"/>
                  </a:schemeClr>
                </a:solidFill>
                <a:latin typeface="Abadi" panose="020B0604020104020204" pitchFamily="34" charset="0"/>
                <a:cs typeface="Andalus" pitchFamily="18" charset="-78"/>
              </a:rPr>
              <a:t> than over ninety-nine righteous persons who need no repentance. </a:t>
            </a:r>
          </a:p>
        </p:txBody>
      </p:sp>
    </p:spTree>
    <p:extLst>
      <p:ext uri="{BB962C8B-B14F-4D97-AF65-F5344CB8AC3E}">
        <p14:creationId xmlns:p14="http://schemas.microsoft.com/office/powerpoint/2010/main" val="2521546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p:cNvSpPr txBox="1">
            <a:spLocks noChangeArrowheads="1"/>
          </p:cNvSpPr>
          <p:nvPr/>
        </p:nvSpPr>
        <p:spPr bwMode="auto">
          <a:xfrm>
            <a:off x="2895600" y="914400"/>
            <a:ext cx="5791200" cy="523220"/>
          </a:xfrm>
          <a:prstGeom prst="rect">
            <a:avLst/>
          </a:prstGeom>
          <a:noFill/>
          <a:ln w="9525">
            <a:noFill/>
            <a:miter lim="800000"/>
            <a:headEnd/>
            <a:tailEnd/>
          </a:ln>
        </p:spPr>
        <p:txBody>
          <a:bodyPr wrap="square">
            <a:spAutoFit/>
          </a:bodyPr>
          <a:lstStyle/>
          <a:p>
            <a:pPr algn="ctr"/>
            <a:endParaRPr lang="en-US" sz="2800" b="1" dirty="0">
              <a:solidFill>
                <a:schemeClr val="bg1"/>
              </a:solidFill>
              <a:latin typeface="Abadi" panose="020B0604020104020204" pitchFamily="34" charset="0"/>
              <a:cs typeface="Andalus" pitchFamily="18" charset="-78"/>
            </a:endParaRPr>
          </a:p>
        </p:txBody>
      </p:sp>
      <p:sp>
        <p:nvSpPr>
          <p:cNvPr id="5" name="Rectangle 4"/>
          <p:cNvSpPr/>
          <p:nvPr/>
        </p:nvSpPr>
        <p:spPr>
          <a:xfrm>
            <a:off x="618565" y="609601"/>
            <a:ext cx="6163235" cy="5632311"/>
          </a:xfrm>
          <a:prstGeom prst="rect">
            <a:avLst/>
          </a:prstGeom>
        </p:spPr>
        <p:txBody>
          <a:bodyPr wrap="square">
            <a:spAutoFit/>
          </a:bodyPr>
          <a:lstStyle/>
          <a:p>
            <a:r>
              <a:rPr lang="en-US" sz="3600" dirty="0">
                <a:solidFill>
                  <a:schemeClr val="bg1"/>
                </a:solidFill>
              </a:rPr>
              <a:t>Joseph Smith stated</a:t>
            </a:r>
            <a:r>
              <a:rPr lang="en-US" sz="3600" i="1" dirty="0">
                <a:solidFill>
                  <a:schemeClr val="bg1"/>
                </a:solidFill>
              </a:rPr>
              <a:t>:  </a:t>
            </a:r>
          </a:p>
          <a:p>
            <a:endParaRPr lang="en-US" sz="3600" i="1" dirty="0">
              <a:solidFill>
                <a:schemeClr val="bg1"/>
              </a:solidFill>
            </a:endParaRPr>
          </a:p>
          <a:p>
            <a:r>
              <a:rPr lang="en-US" sz="3600" i="1" dirty="0">
                <a:solidFill>
                  <a:schemeClr val="bg1"/>
                </a:solidFill>
              </a:rPr>
              <a:t>“There is joy in the presence of the angels of God over one sinner that </a:t>
            </a:r>
            <a:r>
              <a:rPr lang="en-US" sz="3600" i="1" dirty="0" err="1">
                <a:solidFill>
                  <a:schemeClr val="bg1"/>
                </a:solidFill>
              </a:rPr>
              <a:t>repenteth</a:t>
            </a:r>
            <a:r>
              <a:rPr lang="en-US" sz="3600" i="1" dirty="0">
                <a:solidFill>
                  <a:schemeClr val="bg1"/>
                </a:solidFill>
              </a:rPr>
              <a:t>, more than over ninety-and-nine just person that are so righteous; they (the prideful ones) will be damned anyhow; you cannot save them.”</a:t>
            </a:r>
            <a:endParaRPr lang="en-US" sz="3600" dirty="0">
              <a:solidFill>
                <a:schemeClr val="bg1"/>
              </a:solidFill>
            </a:endParaRPr>
          </a:p>
        </p:txBody>
      </p:sp>
      <p:pic>
        <p:nvPicPr>
          <p:cNvPr id="8" name="Picture 7" descr="joseph smith.jpg"/>
          <p:cNvPicPr>
            <a:picLocks noChangeAspect="1"/>
          </p:cNvPicPr>
          <p:nvPr/>
        </p:nvPicPr>
        <p:blipFill>
          <a:blip r:embed="rId3" cstate="print"/>
          <a:stretch>
            <a:fillRect/>
          </a:stretch>
        </p:blipFill>
        <p:spPr>
          <a:xfrm>
            <a:off x="7467600" y="1673156"/>
            <a:ext cx="2457450" cy="3505200"/>
          </a:xfrm>
          <a:prstGeom prst="rect">
            <a:avLst/>
          </a:prstGeom>
        </p:spPr>
      </p:pic>
    </p:spTree>
    <p:extLst>
      <p:ext uri="{BB962C8B-B14F-4D97-AF65-F5344CB8AC3E}">
        <p14:creationId xmlns:p14="http://schemas.microsoft.com/office/powerpoint/2010/main" val="1199715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81400" y="1447800"/>
            <a:ext cx="5334000" cy="5170646"/>
          </a:xfrm>
          <a:prstGeom prst="rect">
            <a:avLst/>
          </a:prstGeom>
          <a:noFill/>
        </p:spPr>
        <p:txBody>
          <a:bodyPr wrap="square" rtlCol="0">
            <a:spAutoFit/>
          </a:bodyPr>
          <a:lstStyle/>
          <a:p>
            <a:pPr algn="ctr"/>
            <a:r>
              <a:rPr lang="en-US" sz="6600" i="1" dirty="0">
                <a:solidFill>
                  <a:schemeClr val="bg1"/>
                </a:solidFill>
                <a:latin typeface="Times New Roman" pitchFamily="18" charset="0"/>
                <a:cs typeface="Times New Roman" pitchFamily="18" charset="0"/>
              </a:rPr>
              <a:t>“Rejoice With Me”</a:t>
            </a:r>
          </a:p>
          <a:p>
            <a:pPr algn="ctr"/>
            <a:r>
              <a:rPr lang="en-US" sz="4400" i="1" dirty="0">
                <a:solidFill>
                  <a:schemeClr val="bg1"/>
                </a:solidFill>
                <a:latin typeface="Times New Roman" pitchFamily="18" charset="0"/>
                <a:cs typeface="Times New Roman" pitchFamily="18" charset="0"/>
              </a:rPr>
              <a:t>The Parable of the Lost Coin</a:t>
            </a:r>
          </a:p>
          <a:p>
            <a:pPr algn="ctr"/>
            <a:endParaRPr lang="en-US" sz="6600" i="1" dirty="0">
              <a:solidFill>
                <a:schemeClr val="bg1"/>
              </a:solidFill>
              <a:latin typeface="Times New Roman" pitchFamily="18" charset="0"/>
              <a:cs typeface="Times New Roman" pitchFamily="18" charset="0"/>
            </a:endParaRPr>
          </a:p>
          <a:p>
            <a:pPr algn="ctr"/>
            <a:r>
              <a:rPr lang="en-US" sz="4400" i="1">
                <a:solidFill>
                  <a:schemeClr val="bg1"/>
                </a:solidFill>
                <a:latin typeface="Times New Roman" pitchFamily="18" charset="0"/>
                <a:cs typeface="Times New Roman" pitchFamily="18" charset="0"/>
              </a:rPr>
              <a:t>Luke 15:8-10 </a:t>
            </a:r>
            <a:endParaRPr lang="en-US" sz="4400" i="1" dirty="0">
              <a:solidFill>
                <a:schemeClr val="bg1"/>
              </a:solidFill>
              <a:latin typeface="Times New Roman" pitchFamily="18" charset="0"/>
              <a:cs typeface="Times New Roman" pitchFamily="18" charset="0"/>
            </a:endParaRPr>
          </a:p>
        </p:txBody>
      </p:sp>
      <p:grpSp>
        <p:nvGrpSpPr>
          <p:cNvPr id="7" name="Group 6">
            <a:extLst>
              <a:ext uri="{FF2B5EF4-FFF2-40B4-BE49-F238E27FC236}">
                <a16:creationId xmlns:a16="http://schemas.microsoft.com/office/drawing/2014/main" id="{169B5E5F-62F8-4EE7-8D16-3AAC2363ED17}"/>
              </a:ext>
            </a:extLst>
          </p:cNvPr>
          <p:cNvGrpSpPr/>
          <p:nvPr/>
        </p:nvGrpSpPr>
        <p:grpSpPr>
          <a:xfrm>
            <a:off x="8572499" y="2492351"/>
            <a:ext cx="1207651" cy="1174873"/>
            <a:chOff x="5334000" y="2299128"/>
            <a:chExt cx="685800" cy="667186"/>
          </a:xfrm>
        </p:grpSpPr>
        <p:grpSp>
          <p:nvGrpSpPr>
            <p:cNvPr id="8" name="Group 7">
              <a:extLst>
                <a:ext uri="{FF2B5EF4-FFF2-40B4-BE49-F238E27FC236}">
                  <a16:creationId xmlns:a16="http://schemas.microsoft.com/office/drawing/2014/main" id="{2147F9BE-65E3-42A5-A53D-9292715D3882}"/>
                </a:ext>
              </a:extLst>
            </p:cNvPr>
            <p:cNvGrpSpPr/>
            <p:nvPr/>
          </p:nvGrpSpPr>
          <p:grpSpPr>
            <a:xfrm>
              <a:off x="5334000" y="2299128"/>
              <a:ext cx="685800" cy="667186"/>
              <a:chOff x="5334000" y="2299128"/>
              <a:chExt cx="685800" cy="667186"/>
            </a:xfrm>
          </p:grpSpPr>
          <p:sp>
            <p:nvSpPr>
              <p:cNvPr id="10" name="Oval 9">
                <a:extLst>
                  <a:ext uri="{FF2B5EF4-FFF2-40B4-BE49-F238E27FC236}">
                    <a16:creationId xmlns:a16="http://schemas.microsoft.com/office/drawing/2014/main" id="{0923E566-DB99-41CB-A05B-CDBE85D69E5B}"/>
                  </a:ext>
                </a:extLst>
              </p:cNvPr>
              <p:cNvSpPr/>
              <p:nvPr/>
            </p:nvSpPr>
            <p:spPr>
              <a:xfrm>
                <a:off x="5334000" y="2299128"/>
                <a:ext cx="685800" cy="65284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14E1E69B-F5EC-473A-AF93-8FD1E7AFF94B}"/>
                  </a:ext>
                </a:extLst>
              </p:cNvPr>
              <p:cNvSpPr/>
              <p:nvPr/>
            </p:nvSpPr>
            <p:spPr>
              <a:xfrm>
                <a:off x="5486400" y="2299128"/>
                <a:ext cx="381000" cy="667186"/>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ross 8">
              <a:extLst>
                <a:ext uri="{FF2B5EF4-FFF2-40B4-BE49-F238E27FC236}">
                  <a16:creationId xmlns:a16="http://schemas.microsoft.com/office/drawing/2014/main" id="{05C49A52-37B6-44D7-89BC-35F344B5475C}"/>
                </a:ext>
              </a:extLst>
            </p:cNvPr>
            <p:cNvSpPr/>
            <p:nvPr/>
          </p:nvSpPr>
          <p:spPr>
            <a:xfrm>
              <a:off x="5570220" y="2520689"/>
              <a:ext cx="228600" cy="227001"/>
            </a:xfrm>
            <a:prstGeom prst="plus">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8942F99-16D8-4A74-9F02-426B4D16455A}"/>
              </a:ext>
            </a:extLst>
          </p:cNvPr>
          <p:cNvGrpSpPr/>
          <p:nvPr/>
        </p:nvGrpSpPr>
        <p:grpSpPr>
          <a:xfrm>
            <a:off x="997131" y="1779253"/>
            <a:ext cx="2584269" cy="4507740"/>
            <a:chOff x="1507404" y="763660"/>
            <a:chExt cx="2584269" cy="4507740"/>
          </a:xfrm>
        </p:grpSpPr>
        <p:grpSp>
          <p:nvGrpSpPr>
            <p:cNvPr id="13" name="Group 12">
              <a:extLst>
                <a:ext uri="{FF2B5EF4-FFF2-40B4-BE49-F238E27FC236}">
                  <a16:creationId xmlns:a16="http://schemas.microsoft.com/office/drawing/2014/main" id="{B187851C-87A9-4C80-9E61-51B81EB7822D}"/>
                </a:ext>
              </a:extLst>
            </p:cNvPr>
            <p:cNvGrpSpPr/>
            <p:nvPr/>
          </p:nvGrpSpPr>
          <p:grpSpPr>
            <a:xfrm>
              <a:off x="1507404" y="763660"/>
              <a:ext cx="2584269" cy="4507740"/>
              <a:chOff x="3340559" y="790564"/>
              <a:chExt cx="2584269" cy="4507740"/>
            </a:xfrm>
          </p:grpSpPr>
          <p:sp>
            <p:nvSpPr>
              <p:cNvPr id="56" name="Rounded Rectangle 386">
                <a:extLst>
                  <a:ext uri="{FF2B5EF4-FFF2-40B4-BE49-F238E27FC236}">
                    <a16:creationId xmlns:a16="http://schemas.microsoft.com/office/drawing/2014/main" id="{2BDB5B69-DBD4-45F0-9C9E-31790402DCDB}"/>
                  </a:ext>
                </a:extLst>
              </p:cNvPr>
              <p:cNvSpPr/>
              <p:nvPr/>
            </p:nvSpPr>
            <p:spPr>
              <a:xfrm rot="4794991">
                <a:off x="4315048" y="2247300"/>
                <a:ext cx="2315118" cy="648309"/>
              </a:xfrm>
              <a:custGeom>
                <a:avLst/>
                <a:gdLst>
                  <a:gd name="connsiteX0" fmla="*/ 0 w 1748260"/>
                  <a:gd name="connsiteY0" fmla="*/ 50035 h 300204"/>
                  <a:gd name="connsiteX1" fmla="*/ 50035 w 1748260"/>
                  <a:gd name="connsiteY1" fmla="*/ 0 h 300204"/>
                  <a:gd name="connsiteX2" fmla="*/ 1698225 w 1748260"/>
                  <a:gd name="connsiteY2" fmla="*/ 0 h 300204"/>
                  <a:gd name="connsiteX3" fmla="*/ 1748260 w 1748260"/>
                  <a:gd name="connsiteY3" fmla="*/ 50035 h 300204"/>
                  <a:gd name="connsiteX4" fmla="*/ 1748260 w 1748260"/>
                  <a:gd name="connsiteY4" fmla="*/ 250169 h 300204"/>
                  <a:gd name="connsiteX5" fmla="*/ 1698225 w 1748260"/>
                  <a:gd name="connsiteY5" fmla="*/ 300204 h 300204"/>
                  <a:gd name="connsiteX6" fmla="*/ 50035 w 1748260"/>
                  <a:gd name="connsiteY6" fmla="*/ 300204 h 300204"/>
                  <a:gd name="connsiteX7" fmla="*/ 0 w 1748260"/>
                  <a:gd name="connsiteY7" fmla="*/ 250169 h 300204"/>
                  <a:gd name="connsiteX8" fmla="*/ 0 w 1748260"/>
                  <a:gd name="connsiteY8" fmla="*/ 50035 h 300204"/>
                  <a:gd name="connsiteX0" fmla="*/ 0 w 1748260"/>
                  <a:gd name="connsiteY0" fmla="*/ 50035 h 407396"/>
                  <a:gd name="connsiteX1" fmla="*/ 50035 w 1748260"/>
                  <a:gd name="connsiteY1" fmla="*/ 0 h 407396"/>
                  <a:gd name="connsiteX2" fmla="*/ 1698225 w 1748260"/>
                  <a:gd name="connsiteY2" fmla="*/ 0 h 407396"/>
                  <a:gd name="connsiteX3" fmla="*/ 1748260 w 1748260"/>
                  <a:gd name="connsiteY3" fmla="*/ 50035 h 407396"/>
                  <a:gd name="connsiteX4" fmla="*/ 1748260 w 1748260"/>
                  <a:gd name="connsiteY4" fmla="*/ 250169 h 407396"/>
                  <a:gd name="connsiteX5" fmla="*/ 1698225 w 1748260"/>
                  <a:gd name="connsiteY5" fmla="*/ 300204 h 407396"/>
                  <a:gd name="connsiteX6" fmla="*/ 50035 w 1748260"/>
                  <a:gd name="connsiteY6" fmla="*/ 300204 h 407396"/>
                  <a:gd name="connsiteX7" fmla="*/ 0 w 1748260"/>
                  <a:gd name="connsiteY7" fmla="*/ 250169 h 407396"/>
                  <a:gd name="connsiteX8" fmla="*/ 0 w 1748260"/>
                  <a:gd name="connsiteY8" fmla="*/ 50035 h 407396"/>
                  <a:gd name="connsiteX0" fmla="*/ 0 w 1748260"/>
                  <a:gd name="connsiteY0" fmla="*/ 133393 h 490754"/>
                  <a:gd name="connsiteX1" fmla="*/ 50035 w 1748260"/>
                  <a:gd name="connsiteY1" fmla="*/ 83358 h 490754"/>
                  <a:gd name="connsiteX2" fmla="*/ 1698225 w 1748260"/>
                  <a:gd name="connsiteY2" fmla="*/ 83358 h 490754"/>
                  <a:gd name="connsiteX3" fmla="*/ 1748260 w 1748260"/>
                  <a:gd name="connsiteY3" fmla="*/ 133393 h 490754"/>
                  <a:gd name="connsiteX4" fmla="*/ 1748260 w 1748260"/>
                  <a:gd name="connsiteY4" fmla="*/ 333527 h 490754"/>
                  <a:gd name="connsiteX5" fmla="*/ 1698225 w 1748260"/>
                  <a:gd name="connsiteY5" fmla="*/ 383562 h 490754"/>
                  <a:gd name="connsiteX6" fmla="*/ 50035 w 1748260"/>
                  <a:gd name="connsiteY6" fmla="*/ 383562 h 490754"/>
                  <a:gd name="connsiteX7" fmla="*/ 0 w 1748260"/>
                  <a:gd name="connsiteY7" fmla="*/ 333527 h 490754"/>
                  <a:gd name="connsiteX8" fmla="*/ 0 w 1748260"/>
                  <a:gd name="connsiteY8" fmla="*/ 133393 h 49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260" h="490754">
                    <a:moveTo>
                      <a:pt x="0" y="133393"/>
                    </a:moveTo>
                    <a:cubicBezTo>
                      <a:pt x="0" y="105759"/>
                      <a:pt x="22401" y="83358"/>
                      <a:pt x="50035" y="83358"/>
                    </a:cubicBezTo>
                    <a:cubicBezTo>
                      <a:pt x="599432" y="83358"/>
                      <a:pt x="1182181" y="-104199"/>
                      <a:pt x="1698225" y="83358"/>
                    </a:cubicBezTo>
                    <a:cubicBezTo>
                      <a:pt x="1725859" y="83358"/>
                      <a:pt x="1748260" y="105759"/>
                      <a:pt x="1748260" y="133393"/>
                    </a:cubicBezTo>
                    <a:lnTo>
                      <a:pt x="1748260" y="333527"/>
                    </a:lnTo>
                    <a:cubicBezTo>
                      <a:pt x="1748260" y="361161"/>
                      <a:pt x="1725859" y="383562"/>
                      <a:pt x="1698225" y="383562"/>
                    </a:cubicBezTo>
                    <a:cubicBezTo>
                      <a:pt x="1054342" y="624745"/>
                      <a:pt x="599432" y="383562"/>
                      <a:pt x="50035" y="383562"/>
                    </a:cubicBezTo>
                    <a:cubicBezTo>
                      <a:pt x="22401" y="383562"/>
                      <a:pt x="0" y="361161"/>
                      <a:pt x="0" y="333527"/>
                    </a:cubicBezTo>
                    <a:lnTo>
                      <a:pt x="0" y="133393"/>
                    </a:lnTo>
                    <a:close/>
                  </a:path>
                </a:pathLst>
              </a:cu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386">
                <a:extLst>
                  <a:ext uri="{FF2B5EF4-FFF2-40B4-BE49-F238E27FC236}">
                    <a16:creationId xmlns:a16="http://schemas.microsoft.com/office/drawing/2014/main" id="{EEC7D69C-23C8-4C6D-8432-F39E16E7D626}"/>
                  </a:ext>
                </a:extLst>
              </p:cNvPr>
              <p:cNvSpPr/>
              <p:nvPr/>
            </p:nvSpPr>
            <p:spPr>
              <a:xfrm rot="6313599">
                <a:off x="2486304" y="2157812"/>
                <a:ext cx="2391184" cy="682674"/>
              </a:xfrm>
              <a:custGeom>
                <a:avLst/>
                <a:gdLst>
                  <a:gd name="connsiteX0" fmla="*/ 0 w 1748260"/>
                  <a:gd name="connsiteY0" fmla="*/ 50035 h 300204"/>
                  <a:gd name="connsiteX1" fmla="*/ 50035 w 1748260"/>
                  <a:gd name="connsiteY1" fmla="*/ 0 h 300204"/>
                  <a:gd name="connsiteX2" fmla="*/ 1698225 w 1748260"/>
                  <a:gd name="connsiteY2" fmla="*/ 0 h 300204"/>
                  <a:gd name="connsiteX3" fmla="*/ 1748260 w 1748260"/>
                  <a:gd name="connsiteY3" fmla="*/ 50035 h 300204"/>
                  <a:gd name="connsiteX4" fmla="*/ 1748260 w 1748260"/>
                  <a:gd name="connsiteY4" fmla="*/ 250169 h 300204"/>
                  <a:gd name="connsiteX5" fmla="*/ 1698225 w 1748260"/>
                  <a:gd name="connsiteY5" fmla="*/ 300204 h 300204"/>
                  <a:gd name="connsiteX6" fmla="*/ 50035 w 1748260"/>
                  <a:gd name="connsiteY6" fmla="*/ 300204 h 300204"/>
                  <a:gd name="connsiteX7" fmla="*/ 0 w 1748260"/>
                  <a:gd name="connsiteY7" fmla="*/ 250169 h 300204"/>
                  <a:gd name="connsiteX8" fmla="*/ 0 w 1748260"/>
                  <a:gd name="connsiteY8" fmla="*/ 50035 h 300204"/>
                  <a:gd name="connsiteX0" fmla="*/ 0 w 1748260"/>
                  <a:gd name="connsiteY0" fmla="*/ 50035 h 407396"/>
                  <a:gd name="connsiteX1" fmla="*/ 50035 w 1748260"/>
                  <a:gd name="connsiteY1" fmla="*/ 0 h 407396"/>
                  <a:gd name="connsiteX2" fmla="*/ 1698225 w 1748260"/>
                  <a:gd name="connsiteY2" fmla="*/ 0 h 407396"/>
                  <a:gd name="connsiteX3" fmla="*/ 1748260 w 1748260"/>
                  <a:gd name="connsiteY3" fmla="*/ 50035 h 407396"/>
                  <a:gd name="connsiteX4" fmla="*/ 1748260 w 1748260"/>
                  <a:gd name="connsiteY4" fmla="*/ 250169 h 407396"/>
                  <a:gd name="connsiteX5" fmla="*/ 1698225 w 1748260"/>
                  <a:gd name="connsiteY5" fmla="*/ 300204 h 407396"/>
                  <a:gd name="connsiteX6" fmla="*/ 50035 w 1748260"/>
                  <a:gd name="connsiteY6" fmla="*/ 300204 h 407396"/>
                  <a:gd name="connsiteX7" fmla="*/ 0 w 1748260"/>
                  <a:gd name="connsiteY7" fmla="*/ 250169 h 407396"/>
                  <a:gd name="connsiteX8" fmla="*/ 0 w 1748260"/>
                  <a:gd name="connsiteY8" fmla="*/ 50035 h 407396"/>
                  <a:gd name="connsiteX0" fmla="*/ 0 w 1748260"/>
                  <a:gd name="connsiteY0" fmla="*/ 133393 h 490754"/>
                  <a:gd name="connsiteX1" fmla="*/ 50035 w 1748260"/>
                  <a:gd name="connsiteY1" fmla="*/ 83358 h 490754"/>
                  <a:gd name="connsiteX2" fmla="*/ 1698225 w 1748260"/>
                  <a:gd name="connsiteY2" fmla="*/ 83358 h 490754"/>
                  <a:gd name="connsiteX3" fmla="*/ 1748260 w 1748260"/>
                  <a:gd name="connsiteY3" fmla="*/ 133393 h 490754"/>
                  <a:gd name="connsiteX4" fmla="*/ 1748260 w 1748260"/>
                  <a:gd name="connsiteY4" fmla="*/ 333527 h 490754"/>
                  <a:gd name="connsiteX5" fmla="*/ 1698225 w 1748260"/>
                  <a:gd name="connsiteY5" fmla="*/ 383562 h 490754"/>
                  <a:gd name="connsiteX6" fmla="*/ 50035 w 1748260"/>
                  <a:gd name="connsiteY6" fmla="*/ 383562 h 490754"/>
                  <a:gd name="connsiteX7" fmla="*/ 0 w 1748260"/>
                  <a:gd name="connsiteY7" fmla="*/ 333527 h 490754"/>
                  <a:gd name="connsiteX8" fmla="*/ 0 w 1748260"/>
                  <a:gd name="connsiteY8" fmla="*/ 133393 h 49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260" h="490754">
                    <a:moveTo>
                      <a:pt x="0" y="133393"/>
                    </a:moveTo>
                    <a:cubicBezTo>
                      <a:pt x="0" y="105759"/>
                      <a:pt x="22401" y="83358"/>
                      <a:pt x="50035" y="83358"/>
                    </a:cubicBezTo>
                    <a:cubicBezTo>
                      <a:pt x="599432" y="83358"/>
                      <a:pt x="1182181" y="-104199"/>
                      <a:pt x="1698225" y="83358"/>
                    </a:cubicBezTo>
                    <a:cubicBezTo>
                      <a:pt x="1725859" y="83358"/>
                      <a:pt x="1748260" y="105759"/>
                      <a:pt x="1748260" y="133393"/>
                    </a:cubicBezTo>
                    <a:lnTo>
                      <a:pt x="1748260" y="333527"/>
                    </a:lnTo>
                    <a:cubicBezTo>
                      <a:pt x="1748260" y="361161"/>
                      <a:pt x="1725859" y="383562"/>
                      <a:pt x="1698225" y="383562"/>
                    </a:cubicBezTo>
                    <a:cubicBezTo>
                      <a:pt x="1054342" y="624745"/>
                      <a:pt x="599432" y="383562"/>
                      <a:pt x="50035" y="383562"/>
                    </a:cubicBezTo>
                    <a:cubicBezTo>
                      <a:pt x="22401" y="383562"/>
                      <a:pt x="0" y="361161"/>
                      <a:pt x="0" y="333527"/>
                    </a:cubicBezTo>
                    <a:lnTo>
                      <a:pt x="0" y="133393"/>
                    </a:lnTo>
                    <a:close/>
                  </a:path>
                </a:pathLst>
              </a:cu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3698BCCA-391F-4F52-A555-628A2CE38019}"/>
                  </a:ext>
                </a:extLst>
              </p:cNvPr>
              <p:cNvSpPr/>
              <p:nvPr/>
            </p:nvSpPr>
            <p:spPr>
              <a:xfrm rot="2348521">
                <a:off x="4471608" y="4981449"/>
                <a:ext cx="744528" cy="305781"/>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8AC4F74-DE96-47B0-9B9B-B5ED797C78D4}"/>
                  </a:ext>
                </a:extLst>
              </p:cNvPr>
              <p:cNvSpPr/>
              <p:nvPr/>
            </p:nvSpPr>
            <p:spPr>
              <a:xfrm rot="20950279">
                <a:off x="3901113" y="5054137"/>
                <a:ext cx="661038" cy="244167"/>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CCCC1FB-A16B-4193-8C55-A5C826598EF4}"/>
                  </a:ext>
                </a:extLst>
              </p:cNvPr>
              <p:cNvSpPr/>
              <p:nvPr/>
            </p:nvSpPr>
            <p:spPr>
              <a:xfrm rot="18011987">
                <a:off x="3200036" y="3825178"/>
                <a:ext cx="744528" cy="34896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25B7A667-81B8-4FF4-9348-F1F9AE2CFB17}"/>
                  </a:ext>
                </a:extLst>
              </p:cNvPr>
              <p:cNvSpPr/>
              <p:nvPr/>
            </p:nvSpPr>
            <p:spPr>
              <a:xfrm rot="2297214" flipH="1">
                <a:off x="5180300" y="3804423"/>
                <a:ext cx="744528" cy="34896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E76BD33A-2D5A-430A-8C76-57A1322DF394}"/>
                  </a:ext>
                </a:extLst>
              </p:cNvPr>
              <p:cNvSpPr/>
              <p:nvPr/>
            </p:nvSpPr>
            <p:spPr>
              <a:xfrm rot="1217087" flipH="1">
                <a:off x="3555001" y="2391000"/>
                <a:ext cx="725928" cy="1719824"/>
              </a:xfrm>
              <a:prstGeom prst="trapezoid">
                <a:avLst>
                  <a:gd name="adj" fmla="val 45477"/>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60D97B73-F1A8-4398-B01D-2302162B8527}"/>
                  </a:ext>
                </a:extLst>
              </p:cNvPr>
              <p:cNvSpPr/>
              <p:nvPr/>
            </p:nvSpPr>
            <p:spPr>
              <a:xfrm rot="20382913">
                <a:off x="4977431" y="2390165"/>
                <a:ext cx="666873" cy="1659668"/>
              </a:xfrm>
              <a:prstGeom prst="trapezoid">
                <a:avLst>
                  <a:gd name="adj" fmla="val 40611"/>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62B5BCDE-B5A5-4C05-AAA8-1F5AE2ED1A42}"/>
                  </a:ext>
                </a:extLst>
              </p:cNvPr>
              <p:cNvSpPr/>
              <p:nvPr/>
            </p:nvSpPr>
            <p:spPr>
              <a:xfrm rot="10800000">
                <a:off x="3836371" y="2313068"/>
                <a:ext cx="1613307" cy="1044878"/>
              </a:xfrm>
              <a:prstGeom prst="trapezoi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a:extLst>
                  <a:ext uri="{FF2B5EF4-FFF2-40B4-BE49-F238E27FC236}">
                    <a16:creationId xmlns:a16="http://schemas.microsoft.com/office/drawing/2014/main" id="{77DFE14B-7F88-4CC2-959A-837BCC754388}"/>
                  </a:ext>
                </a:extLst>
              </p:cNvPr>
              <p:cNvSpPr/>
              <p:nvPr/>
            </p:nvSpPr>
            <p:spPr>
              <a:xfrm rot="671737">
                <a:off x="3692468" y="1326865"/>
                <a:ext cx="576116" cy="2013069"/>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loud 65">
                <a:extLst>
                  <a:ext uri="{FF2B5EF4-FFF2-40B4-BE49-F238E27FC236}">
                    <a16:creationId xmlns:a16="http://schemas.microsoft.com/office/drawing/2014/main" id="{991BD75A-6DCE-4A96-AFFF-565D80F228A1}"/>
                  </a:ext>
                </a:extLst>
              </p:cNvPr>
              <p:cNvSpPr/>
              <p:nvPr/>
            </p:nvSpPr>
            <p:spPr>
              <a:xfrm rot="20928263" flipH="1">
                <a:off x="4784392" y="1194207"/>
                <a:ext cx="802651" cy="215238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gular Pentagon 1">
                <a:extLst>
                  <a:ext uri="{FF2B5EF4-FFF2-40B4-BE49-F238E27FC236}">
                    <a16:creationId xmlns:a16="http://schemas.microsoft.com/office/drawing/2014/main" id="{945F33D9-F079-408E-A00F-F7714FEB8FE5}"/>
                  </a:ext>
                </a:extLst>
              </p:cNvPr>
              <p:cNvSpPr/>
              <p:nvPr/>
            </p:nvSpPr>
            <p:spPr>
              <a:xfrm rot="10800000">
                <a:off x="4035765" y="1470699"/>
                <a:ext cx="1142998" cy="1201136"/>
              </a:xfrm>
              <a:custGeom>
                <a:avLst/>
                <a:gdLst>
                  <a:gd name="connsiteX0" fmla="*/ 1 w 1143000"/>
                  <a:gd name="connsiteY0" fmla="*/ 507303 h 1328139"/>
                  <a:gd name="connsiteX1" fmla="*/ 571500 w 1143000"/>
                  <a:gd name="connsiteY1" fmla="*/ 0 h 1328139"/>
                  <a:gd name="connsiteX2" fmla="*/ 1142999 w 1143000"/>
                  <a:gd name="connsiteY2" fmla="*/ 507303 h 1328139"/>
                  <a:gd name="connsiteX3" fmla="*/ 924706 w 1143000"/>
                  <a:gd name="connsiteY3" fmla="*/ 1328136 h 1328139"/>
                  <a:gd name="connsiteX4" fmla="*/ 218294 w 1143000"/>
                  <a:gd name="connsiteY4" fmla="*/ 1328136 h 1328139"/>
                  <a:gd name="connsiteX5" fmla="*/ 1 w 1143000"/>
                  <a:gd name="connsiteY5" fmla="*/ 507303 h 1328139"/>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 name="connsiteX0" fmla="*/ 0 w 1142998"/>
                  <a:gd name="connsiteY0" fmla="*/ 380303 h 1201136"/>
                  <a:gd name="connsiteX1" fmla="*/ 584199 w 1142998"/>
                  <a:gd name="connsiteY1" fmla="*/ 0 h 1201136"/>
                  <a:gd name="connsiteX2" fmla="*/ 1142998 w 1142998"/>
                  <a:gd name="connsiteY2" fmla="*/ 380303 h 1201136"/>
                  <a:gd name="connsiteX3" fmla="*/ 924705 w 1142998"/>
                  <a:gd name="connsiteY3" fmla="*/ 1201136 h 1201136"/>
                  <a:gd name="connsiteX4" fmla="*/ 218293 w 1142998"/>
                  <a:gd name="connsiteY4" fmla="*/ 1201136 h 1201136"/>
                  <a:gd name="connsiteX5" fmla="*/ 0 w 1142998"/>
                  <a:gd name="connsiteY5" fmla="*/ 380303 h 120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98" h="1201136">
                    <a:moveTo>
                      <a:pt x="0" y="380303"/>
                    </a:moveTo>
                    <a:cubicBezTo>
                      <a:pt x="165100" y="58802"/>
                      <a:pt x="393699" y="169101"/>
                      <a:pt x="584199" y="0"/>
                    </a:cubicBezTo>
                    <a:cubicBezTo>
                      <a:pt x="774699" y="169101"/>
                      <a:pt x="1041398" y="96902"/>
                      <a:pt x="1142998" y="380303"/>
                    </a:cubicBezTo>
                    <a:lnTo>
                      <a:pt x="924705" y="1201136"/>
                    </a:lnTo>
                    <a:lnTo>
                      <a:pt x="218293" y="1201136"/>
                    </a:lnTo>
                    <a:lnTo>
                      <a:pt x="0" y="380303"/>
                    </a:lnTo>
                    <a:close/>
                  </a:path>
                </a:pathLst>
              </a:cu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5CC7EBA5-14E6-492B-9DE9-18C5DEA678B3}"/>
                  </a:ext>
                </a:extLst>
              </p:cNvPr>
              <p:cNvGrpSpPr/>
              <p:nvPr/>
            </p:nvGrpSpPr>
            <p:grpSpPr>
              <a:xfrm>
                <a:off x="3747525" y="790564"/>
                <a:ext cx="1702155" cy="711354"/>
                <a:chOff x="851285" y="1743411"/>
                <a:chExt cx="1352835" cy="711354"/>
              </a:xfrm>
              <a:solidFill>
                <a:schemeClr val="accent5">
                  <a:lumMod val="40000"/>
                  <a:lumOff val="60000"/>
                </a:schemeClr>
              </a:solidFill>
            </p:grpSpPr>
            <p:sp>
              <p:nvSpPr>
                <p:cNvPr id="107" name="Moon 106">
                  <a:extLst>
                    <a:ext uri="{FF2B5EF4-FFF2-40B4-BE49-F238E27FC236}">
                      <a16:creationId xmlns:a16="http://schemas.microsoft.com/office/drawing/2014/main" id="{EEC585C8-2394-4D48-AEFB-F64FC35D2BA1}"/>
                    </a:ext>
                  </a:extLst>
                </p:cNvPr>
                <p:cNvSpPr/>
                <p:nvPr/>
              </p:nvSpPr>
              <p:spPr>
                <a:xfrm rot="5245308">
                  <a:off x="1177326" y="1417370"/>
                  <a:ext cx="694609" cy="1346692"/>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107">
                  <a:extLst>
                    <a:ext uri="{FF2B5EF4-FFF2-40B4-BE49-F238E27FC236}">
                      <a16:creationId xmlns:a16="http://schemas.microsoft.com/office/drawing/2014/main" id="{9772F02A-2311-4CF9-A4BB-EDBD2014F642}"/>
                    </a:ext>
                  </a:extLst>
                </p:cNvPr>
                <p:cNvSpPr/>
                <p:nvPr/>
              </p:nvSpPr>
              <p:spPr>
                <a:xfrm rot="5400000">
                  <a:off x="1308309" y="1558955"/>
                  <a:ext cx="489663" cy="1301958"/>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ounded Rectangle 23">
                <a:extLst>
                  <a:ext uri="{FF2B5EF4-FFF2-40B4-BE49-F238E27FC236}">
                    <a16:creationId xmlns:a16="http://schemas.microsoft.com/office/drawing/2014/main" id="{D408CA00-4CC1-43EE-80BF-09DF11EA59DA}"/>
                  </a:ext>
                </a:extLst>
              </p:cNvPr>
              <p:cNvSpPr/>
              <p:nvPr/>
            </p:nvSpPr>
            <p:spPr>
              <a:xfrm>
                <a:off x="3768896" y="1321622"/>
                <a:ext cx="1748260" cy="300204"/>
              </a:xfrm>
              <a:prstGeom prst="round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EE8771EB-087E-4026-A73F-1EA0ADD4B5DB}"/>
                  </a:ext>
                </a:extLst>
              </p:cNvPr>
              <p:cNvSpPr/>
              <p:nvPr/>
            </p:nvSpPr>
            <p:spPr>
              <a:xfrm rot="10800000" flipH="1">
                <a:off x="4089076" y="3357947"/>
                <a:ext cx="1039293" cy="1719824"/>
              </a:xfrm>
              <a:prstGeom prst="trapezoid">
                <a:avLst>
                  <a:gd name="adj" fmla="val 34990"/>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9989FA35-A3B8-4AFD-A9AB-95EA9261E061}"/>
                  </a:ext>
                </a:extLst>
              </p:cNvPr>
              <p:cNvSpPr/>
              <p:nvPr/>
            </p:nvSpPr>
            <p:spPr>
              <a:xfrm flipH="1">
                <a:off x="4750584" y="3357947"/>
                <a:ext cx="725928" cy="1719824"/>
              </a:xfrm>
              <a:prstGeom prst="trapezoid">
                <a:avLst>
                  <a:gd name="adj" fmla="val 45477"/>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05FCBB60-DFAB-4B16-A497-141C9538C455}"/>
                  </a:ext>
                </a:extLst>
              </p:cNvPr>
              <p:cNvSpPr/>
              <p:nvPr/>
            </p:nvSpPr>
            <p:spPr>
              <a:xfrm flipH="1">
                <a:off x="3759987" y="3350664"/>
                <a:ext cx="725928" cy="1719824"/>
              </a:xfrm>
              <a:prstGeom prst="trapezoid">
                <a:avLst>
                  <a:gd name="adj" fmla="val 45477"/>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D35EB0BB-013C-4472-ABCE-224F11E04C29}"/>
                  </a:ext>
                </a:extLst>
              </p:cNvPr>
              <p:cNvGrpSpPr/>
              <p:nvPr/>
            </p:nvGrpSpPr>
            <p:grpSpPr>
              <a:xfrm>
                <a:off x="4165533" y="2576233"/>
                <a:ext cx="801065" cy="762355"/>
                <a:chOff x="6820657" y="3834472"/>
                <a:chExt cx="2486094" cy="2365959"/>
              </a:xfrm>
            </p:grpSpPr>
            <p:grpSp>
              <p:nvGrpSpPr>
                <p:cNvPr id="74" name="Group 77">
                  <a:extLst>
                    <a:ext uri="{FF2B5EF4-FFF2-40B4-BE49-F238E27FC236}">
                      <a16:creationId xmlns:a16="http://schemas.microsoft.com/office/drawing/2014/main" id="{EF4462CD-F283-4E10-9890-421676129940}"/>
                    </a:ext>
                  </a:extLst>
                </p:cNvPr>
                <p:cNvGrpSpPr/>
                <p:nvPr/>
              </p:nvGrpSpPr>
              <p:grpSpPr>
                <a:xfrm rot="2702830">
                  <a:off x="6855010" y="3800119"/>
                  <a:ext cx="510914" cy="579620"/>
                  <a:chOff x="6955436" y="1150495"/>
                  <a:chExt cx="870679" cy="880673"/>
                </a:xfrm>
                <a:solidFill>
                  <a:srgbClr val="FFC000"/>
                </a:solidFill>
              </p:grpSpPr>
              <p:sp>
                <p:nvSpPr>
                  <p:cNvPr id="103" name="Oval 102">
                    <a:extLst>
                      <a:ext uri="{FF2B5EF4-FFF2-40B4-BE49-F238E27FC236}">
                        <a16:creationId xmlns:a16="http://schemas.microsoft.com/office/drawing/2014/main" id="{32F5725B-B1F6-4A8D-9610-D6F663152093}"/>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5C579DDD-B1DE-48EC-86E3-D7990ABE9DB2}"/>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9C0DB892-C3DA-4824-AF76-92C4B5E4F9C8}"/>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5BCEA95-427D-4604-8375-AE059DD8A829}"/>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7">
                  <a:extLst>
                    <a:ext uri="{FF2B5EF4-FFF2-40B4-BE49-F238E27FC236}">
                      <a16:creationId xmlns:a16="http://schemas.microsoft.com/office/drawing/2014/main" id="{6DE676E4-89EB-4137-A756-2F6D180C6F68}"/>
                    </a:ext>
                  </a:extLst>
                </p:cNvPr>
                <p:cNvGrpSpPr/>
                <p:nvPr/>
              </p:nvGrpSpPr>
              <p:grpSpPr>
                <a:xfrm rot="2702830">
                  <a:off x="7198807" y="4195002"/>
                  <a:ext cx="510914" cy="579620"/>
                  <a:chOff x="6955436" y="1150495"/>
                  <a:chExt cx="870679" cy="880673"/>
                </a:xfrm>
                <a:solidFill>
                  <a:srgbClr val="FFC000"/>
                </a:solidFill>
              </p:grpSpPr>
              <p:sp>
                <p:nvSpPr>
                  <p:cNvPr id="99" name="Oval 98">
                    <a:extLst>
                      <a:ext uri="{FF2B5EF4-FFF2-40B4-BE49-F238E27FC236}">
                        <a16:creationId xmlns:a16="http://schemas.microsoft.com/office/drawing/2014/main" id="{6DD90C8B-794F-42F1-99A2-540E6278B8C8}"/>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1CA341B-9BAB-4CB0-9AB4-0AE7005628BA}"/>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ED065B9E-8929-42B2-8813-ADCF3AF0D0DE}"/>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E6804C7F-B8ED-404F-A91F-1B3AAC4CDB57}"/>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7">
                  <a:extLst>
                    <a:ext uri="{FF2B5EF4-FFF2-40B4-BE49-F238E27FC236}">
                      <a16:creationId xmlns:a16="http://schemas.microsoft.com/office/drawing/2014/main" id="{599C69C0-DE85-43C1-A980-5B49F4F9F387}"/>
                    </a:ext>
                  </a:extLst>
                </p:cNvPr>
                <p:cNvGrpSpPr/>
                <p:nvPr/>
              </p:nvGrpSpPr>
              <p:grpSpPr>
                <a:xfrm rot="2702830">
                  <a:off x="7508425" y="4586453"/>
                  <a:ext cx="510914" cy="579620"/>
                  <a:chOff x="6955436" y="1150495"/>
                  <a:chExt cx="870679" cy="880673"/>
                </a:xfrm>
                <a:solidFill>
                  <a:srgbClr val="FFC000"/>
                </a:solidFill>
              </p:grpSpPr>
              <p:sp>
                <p:nvSpPr>
                  <p:cNvPr id="95" name="Oval 94">
                    <a:extLst>
                      <a:ext uri="{FF2B5EF4-FFF2-40B4-BE49-F238E27FC236}">
                        <a16:creationId xmlns:a16="http://schemas.microsoft.com/office/drawing/2014/main" id="{4101C99A-AB94-43F5-B5D7-E0C2138A80ED}"/>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C507552B-114A-4011-A4F3-E6B4AA8458A9}"/>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21F7DD41-4D1E-4757-B8BF-FD9D2068206E}"/>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29D5100E-BF53-4C4C-9705-EE7671B09F3A}"/>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Diamond 76">
                  <a:extLst>
                    <a:ext uri="{FF2B5EF4-FFF2-40B4-BE49-F238E27FC236}">
                      <a16:creationId xmlns:a16="http://schemas.microsoft.com/office/drawing/2014/main" id="{256D7C93-0E03-4C6F-B887-1A0A04F158DA}"/>
                    </a:ext>
                  </a:extLst>
                </p:cNvPr>
                <p:cNvSpPr/>
                <p:nvPr/>
              </p:nvSpPr>
              <p:spPr>
                <a:xfrm>
                  <a:off x="7883472" y="4850218"/>
                  <a:ext cx="363429" cy="1350213"/>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490CDFB2-2FAA-4037-A362-FA44C91DF6F6}"/>
                    </a:ext>
                  </a:extLst>
                </p:cNvPr>
                <p:cNvGrpSpPr/>
                <p:nvPr/>
              </p:nvGrpSpPr>
              <p:grpSpPr>
                <a:xfrm flipH="1">
                  <a:off x="8073716" y="3878972"/>
                  <a:ext cx="1233035" cy="1297248"/>
                  <a:chOff x="8036029" y="3583911"/>
                  <a:chExt cx="1233035" cy="1297248"/>
                </a:xfrm>
              </p:grpSpPr>
              <p:grpSp>
                <p:nvGrpSpPr>
                  <p:cNvPr id="80" name="Group 77">
                    <a:extLst>
                      <a:ext uri="{FF2B5EF4-FFF2-40B4-BE49-F238E27FC236}">
                        <a16:creationId xmlns:a16="http://schemas.microsoft.com/office/drawing/2014/main" id="{5910161D-8264-4D7D-AC57-17C348B5DF3B}"/>
                      </a:ext>
                    </a:extLst>
                  </p:cNvPr>
                  <p:cNvGrpSpPr/>
                  <p:nvPr/>
                </p:nvGrpSpPr>
                <p:grpSpPr>
                  <a:xfrm rot="2702830">
                    <a:off x="8070382" y="3549558"/>
                    <a:ext cx="510914" cy="579620"/>
                    <a:chOff x="6955436" y="1150495"/>
                    <a:chExt cx="870679" cy="880673"/>
                  </a:xfrm>
                  <a:solidFill>
                    <a:srgbClr val="FFC000"/>
                  </a:solidFill>
                </p:grpSpPr>
                <p:sp>
                  <p:nvSpPr>
                    <p:cNvPr id="91" name="Oval 90">
                      <a:extLst>
                        <a:ext uri="{FF2B5EF4-FFF2-40B4-BE49-F238E27FC236}">
                          <a16:creationId xmlns:a16="http://schemas.microsoft.com/office/drawing/2014/main" id="{8067BB8E-98E2-44E6-8963-634E5663B349}"/>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EFFCCF4D-33F9-47BE-83CE-E5989F9F35D7}"/>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3F39CBC-CF03-4681-BEE1-3F7CE39BABDF}"/>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000E39A0-0FC6-446C-98BD-9FADD4C9A978}"/>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77">
                    <a:extLst>
                      <a:ext uri="{FF2B5EF4-FFF2-40B4-BE49-F238E27FC236}">
                        <a16:creationId xmlns:a16="http://schemas.microsoft.com/office/drawing/2014/main" id="{C11EF567-5EAD-433E-A33B-93527193168C}"/>
                      </a:ext>
                    </a:extLst>
                  </p:cNvPr>
                  <p:cNvGrpSpPr/>
                  <p:nvPr/>
                </p:nvGrpSpPr>
                <p:grpSpPr>
                  <a:xfrm rot="2702830">
                    <a:off x="8414179" y="3944441"/>
                    <a:ext cx="510914" cy="579620"/>
                    <a:chOff x="6955436" y="1150495"/>
                    <a:chExt cx="870679" cy="880673"/>
                  </a:xfrm>
                  <a:solidFill>
                    <a:srgbClr val="FFC000"/>
                  </a:solidFill>
                </p:grpSpPr>
                <p:sp>
                  <p:nvSpPr>
                    <p:cNvPr id="87" name="Oval 86">
                      <a:extLst>
                        <a:ext uri="{FF2B5EF4-FFF2-40B4-BE49-F238E27FC236}">
                          <a16:creationId xmlns:a16="http://schemas.microsoft.com/office/drawing/2014/main" id="{5F0FA5A1-A5C6-424C-8DE8-46FF75CBF5AE}"/>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AA641F57-A4F4-415C-9D02-E326AFF7ECF5}"/>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0040C9-C909-49D6-A46B-F80CC0E60D44}"/>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107FC8B-43CE-4552-86AE-F86EB65C31E4}"/>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77">
                    <a:extLst>
                      <a:ext uri="{FF2B5EF4-FFF2-40B4-BE49-F238E27FC236}">
                        <a16:creationId xmlns:a16="http://schemas.microsoft.com/office/drawing/2014/main" id="{191A8A45-DC82-4BEB-9B75-FF8619CE658C}"/>
                      </a:ext>
                    </a:extLst>
                  </p:cNvPr>
                  <p:cNvGrpSpPr/>
                  <p:nvPr/>
                </p:nvGrpSpPr>
                <p:grpSpPr>
                  <a:xfrm rot="2702830">
                    <a:off x="8723797" y="4335892"/>
                    <a:ext cx="510914" cy="579620"/>
                    <a:chOff x="6955436" y="1150495"/>
                    <a:chExt cx="870679" cy="880673"/>
                  </a:xfrm>
                  <a:solidFill>
                    <a:srgbClr val="FFC000"/>
                  </a:solidFill>
                </p:grpSpPr>
                <p:sp>
                  <p:nvSpPr>
                    <p:cNvPr id="83" name="Oval 82">
                      <a:extLst>
                        <a:ext uri="{FF2B5EF4-FFF2-40B4-BE49-F238E27FC236}">
                          <a16:creationId xmlns:a16="http://schemas.microsoft.com/office/drawing/2014/main" id="{E32A5C1A-D78A-4363-8729-AB8C36AFFD48}"/>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CEA335BE-AF41-4A42-BAB8-39F5A6876A2E}"/>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6CA8DF50-4F19-4CBA-8983-33FFE759116C}"/>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11F8896B-1399-419E-97B2-6342001A65A3}"/>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 name="Oval 78">
                  <a:extLst>
                    <a:ext uri="{FF2B5EF4-FFF2-40B4-BE49-F238E27FC236}">
                      <a16:creationId xmlns:a16="http://schemas.microsoft.com/office/drawing/2014/main" id="{64D0D9DF-AE4D-496F-9F7C-8EB72A9AD95C}"/>
                    </a:ext>
                  </a:extLst>
                </p:cNvPr>
                <p:cNvSpPr/>
                <p:nvPr/>
              </p:nvSpPr>
              <p:spPr>
                <a:xfrm>
                  <a:off x="7961723" y="5255408"/>
                  <a:ext cx="211630" cy="52073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a:extLst>
                <a:ext uri="{FF2B5EF4-FFF2-40B4-BE49-F238E27FC236}">
                  <a16:creationId xmlns:a16="http://schemas.microsoft.com/office/drawing/2014/main" id="{E88B7DA8-BF38-4D58-849F-2D75260F485B}"/>
                </a:ext>
              </a:extLst>
            </p:cNvPr>
            <p:cNvGrpSpPr/>
            <p:nvPr/>
          </p:nvGrpSpPr>
          <p:grpSpPr>
            <a:xfrm>
              <a:off x="1896141" y="1367535"/>
              <a:ext cx="1832101" cy="468358"/>
              <a:chOff x="4968989" y="2044109"/>
              <a:chExt cx="3811635" cy="1302948"/>
            </a:xfrm>
          </p:grpSpPr>
          <p:sp>
            <p:nvSpPr>
              <p:cNvPr id="15" name="Rounded Rectangle 23">
                <a:extLst>
                  <a:ext uri="{FF2B5EF4-FFF2-40B4-BE49-F238E27FC236}">
                    <a16:creationId xmlns:a16="http://schemas.microsoft.com/office/drawing/2014/main" id="{78935663-797F-43EB-B470-06FFD06341F3}"/>
                  </a:ext>
                </a:extLst>
              </p:cNvPr>
              <p:cNvSpPr/>
              <p:nvPr/>
            </p:nvSpPr>
            <p:spPr>
              <a:xfrm>
                <a:off x="4976963" y="2044109"/>
                <a:ext cx="3803661" cy="300204"/>
              </a:xfrm>
              <a:prstGeom prst="roundRect">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438B878-A8B7-41E2-8D32-ED9C54031B7E}"/>
                  </a:ext>
                </a:extLst>
              </p:cNvPr>
              <p:cNvGrpSpPr/>
              <p:nvPr/>
            </p:nvGrpSpPr>
            <p:grpSpPr>
              <a:xfrm>
                <a:off x="4968989" y="2044109"/>
                <a:ext cx="685800" cy="1278512"/>
                <a:chOff x="4968989" y="2044109"/>
                <a:chExt cx="685800" cy="1278512"/>
              </a:xfrm>
            </p:grpSpPr>
            <p:grpSp>
              <p:nvGrpSpPr>
                <p:cNvPr id="49" name="Group 48">
                  <a:extLst>
                    <a:ext uri="{FF2B5EF4-FFF2-40B4-BE49-F238E27FC236}">
                      <a16:creationId xmlns:a16="http://schemas.microsoft.com/office/drawing/2014/main" id="{8479905D-2A47-4BAE-8BD9-64D8D54A9F9F}"/>
                    </a:ext>
                  </a:extLst>
                </p:cNvPr>
                <p:cNvGrpSpPr/>
                <p:nvPr/>
              </p:nvGrpSpPr>
              <p:grpSpPr>
                <a:xfrm>
                  <a:off x="4968989" y="2655435"/>
                  <a:ext cx="685800" cy="667186"/>
                  <a:chOff x="5334000" y="2299128"/>
                  <a:chExt cx="685800" cy="667186"/>
                </a:xfrm>
              </p:grpSpPr>
              <p:grpSp>
                <p:nvGrpSpPr>
                  <p:cNvPr id="52" name="Group 51">
                    <a:extLst>
                      <a:ext uri="{FF2B5EF4-FFF2-40B4-BE49-F238E27FC236}">
                        <a16:creationId xmlns:a16="http://schemas.microsoft.com/office/drawing/2014/main" id="{BE6CDB6F-4475-45E6-A311-6D81F02A9A77}"/>
                      </a:ext>
                    </a:extLst>
                  </p:cNvPr>
                  <p:cNvGrpSpPr/>
                  <p:nvPr/>
                </p:nvGrpSpPr>
                <p:grpSpPr>
                  <a:xfrm>
                    <a:off x="5334000" y="2299128"/>
                    <a:ext cx="685800" cy="667186"/>
                    <a:chOff x="5334000" y="2299128"/>
                    <a:chExt cx="685800" cy="667186"/>
                  </a:xfrm>
                </p:grpSpPr>
                <p:sp>
                  <p:nvSpPr>
                    <p:cNvPr id="54" name="Oval 53">
                      <a:extLst>
                        <a:ext uri="{FF2B5EF4-FFF2-40B4-BE49-F238E27FC236}">
                          <a16:creationId xmlns:a16="http://schemas.microsoft.com/office/drawing/2014/main" id="{2F1E1D72-B21E-4B7B-8B20-8E1C45388E87}"/>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F8801F60-F1C3-4F1B-A7EA-2A869927EF47}"/>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Cross 52">
                    <a:extLst>
                      <a:ext uri="{FF2B5EF4-FFF2-40B4-BE49-F238E27FC236}">
                        <a16:creationId xmlns:a16="http://schemas.microsoft.com/office/drawing/2014/main" id="{C41D1AE2-3C16-4458-940F-955BF845591F}"/>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Diamond 49">
                  <a:extLst>
                    <a:ext uri="{FF2B5EF4-FFF2-40B4-BE49-F238E27FC236}">
                      <a16:creationId xmlns:a16="http://schemas.microsoft.com/office/drawing/2014/main" id="{77408753-F84A-4BB1-9F7C-894D26F04B01}"/>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a:extLst>
                    <a:ext uri="{FF2B5EF4-FFF2-40B4-BE49-F238E27FC236}">
                      <a16:creationId xmlns:a16="http://schemas.microsoft.com/office/drawing/2014/main" id="{2A6A3A2A-764A-4E84-A352-12FC9314FDF1}"/>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805B0BE-A7FF-4440-92BE-4EA960709EE9}"/>
                  </a:ext>
                </a:extLst>
              </p:cNvPr>
              <p:cNvGrpSpPr/>
              <p:nvPr/>
            </p:nvGrpSpPr>
            <p:grpSpPr>
              <a:xfrm>
                <a:off x="5722594" y="2050218"/>
                <a:ext cx="685800" cy="1278512"/>
                <a:chOff x="4968989" y="2044109"/>
                <a:chExt cx="685800" cy="1278512"/>
              </a:xfrm>
            </p:grpSpPr>
            <p:grpSp>
              <p:nvGrpSpPr>
                <p:cNvPr id="42" name="Group 41">
                  <a:extLst>
                    <a:ext uri="{FF2B5EF4-FFF2-40B4-BE49-F238E27FC236}">
                      <a16:creationId xmlns:a16="http://schemas.microsoft.com/office/drawing/2014/main" id="{C1A2D908-4A06-4D1F-B2BA-5F2B5FFF75F8}"/>
                    </a:ext>
                  </a:extLst>
                </p:cNvPr>
                <p:cNvGrpSpPr/>
                <p:nvPr/>
              </p:nvGrpSpPr>
              <p:grpSpPr>
                <a:xfrm>
                  <a:off x="4968989" y="2655435"/>
                  <a:ext cx="685800" cy="667186"/>
                  <a:chOff x="5334000" y="2299128"/>
                  <a:chExt cx="685800" cy="667186"/>
                </a:xfrm>
              </p:grpSpPr>
              <p:grpSp>
                <p:nvGrpSpPr>
                  <p:cNvPr id="45" name="Group 44">
                    <a:extLst>
                      <a:ext uri="{FF2B5EF4-FFF2-40B4-BE49-F238E27FC236}">
                        <a16:creationId xmlns:a16="http://schemas.microsoft.com/office/drawing/2014/main" id="{18F89CB8-6A13-4AA5-BE5E-F5FC19942FA7}"/>
                      </a:ext>
                    </a:extLst>
                  </p:cNvPr>
                  <p:cNvGrpSpPr/>
                  <p:nvPr/>
                </p:nvGrpSpPr>
                <p:grpSpPr>
                  <a:xfrm>
                    <a:off x="5334000" y="2299128"/>
                    <a:ext cx="685800" cy="667186"/>
                    <a:chOff x="5334000" y="2299128"/>
                    <a:chExt cx="685800" cy="667186"/>
                  </a:xfrm>
                </p:grpSpPr>
                <p:sp>
                  <p:nvSpPr>
                    <p:cNvPr id="47" name="Oval 46">
                      <a:extLst>
                        <a:ext uri="{FF2B5EF4-FFF2-40B4-BE49-F238E27FC236}">
                          <a16:creationId xmlns:a16="http://schemas.microsoft.com/office/drawing/2014/main" id="{60CEE3DD-FA68-4718-AE41-7B6939593571}"/>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a:extLst>
                        <a:ext uri="{FF2B5EF4-FFF2-40B4-BE49-F238E27FC236}">
                          <a16:creationId xmlns:a16="http://schemas.microsoft.com/office/drawing/2014/main" id="{1921193A-3C2F-4646-AD76-B64770596B6E}"/>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Cross 45">
                    <a:extLst>
                      <a:ext uri="{FF2B5EF4-FFF2-40B4-BE49-F238E27FC236}">
                        <a16:creationId xmlns:a16="http://schemas.microsoft.com/office/drawing/2014/main" id="{EB80C6AE-4621-4EE0-9EBA-4A373571B75B}"/>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Diamond 42">
                  <a:extLst>
                    <a:ext uri="{FF2B5EF4-FFF2-40B4-BE49-F238E27FC236}">
                      <a16:creationId xmlns:a16="http://schemas.microsoft.com/office/drawing/2014/main" id="{0F08D214-D637-41FD-9D8F-40160C9EF48B}"/>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5C0D731E-BB89-443C-8AE4-962F46FEBEC7}"/>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441646E-53BA-4D76-989C-E87CD6D0F077}"/>
                  </a:ext>
                </a:extLst>
              </p:cNvPr>
              <p:cNvGrpSpPr/>
              <p:nvPr/>
            </p:nvGrpSpPr>
            <p:grpSpPr>
              <a:xfrm>
                <a:off x="6476199" y="2056327"/>
                <a:ext cx="685800" cy="1278512"/>
                <a:chOff x="4968989" y="2044109"/>
                <a:chExt cx="685800" cy="1278512"/>
              </a:xfrm>
            </p:grpSpPr>
            <p:grpSp>
              <p:nvGrpSpPr>
                <p:cNvPr id="35" name="Group 34">
                  <a:extLst>
                    <a:ext uri="{FF2B5EF4-FFF2-40B4-BE49-F238E27FC236}">
                      <a16:creationId xmlns:a16="http://schemas.microsoft.com/office/drawing/2014/main" id="{7B26E1A0-3C36-47F5-A5BD-B0DF7B296A8E}"/>
                    </a:ext>
                  </a:extLst>
                </p:cNvPr>
                <p:cNvGrpSpPr/>
                <p:nvPr/>
              </p:nvGrpSpPr>
              <p:grpSpPr>
                <a:xfrm>
                  <a:off x="4968989" y="2655435"/>
                  <a:ext cx="685800" cy="667186"/>
                  <a:chOff x="5334000" y="2299128"/>
                  <a:chExt cx="685800" cy="667186"/>
                </a:xfrm>
              </p:grpSpPr>
              <p:grpSp>
                <p:nvGrpSpPr>
                  <p:cNvPr id="38" name="Group 37">
                    <a:extLst>
                      <a:ext uri="{FF2B5EF4-FFF2-40B4-BE49-F238E27FC236}">
                        <a16:creationId xmlns:a16="http://schemas.microsoft.com/office/drawing/2014/main" id="{855A45E5-7F80-4C85-896F-E752E8FB5BFB}"/>
                      </a:ext>
                    </a:extLst>
                  </p:cNvPr>
                  <p:cNvGrpSpPr/>
                  <p:nvPr/>
                </p:nvGrpSpPr>
                <p:grpSpPr>
                  <a:xfrm>
                    <a:off x="5334000" y="2299128"/>
                    <a:ext cx="685800" cy="667186"/>
                    <a:chOff x="5334000" y="2299128"/>
                    <a:chExt cx="685800" cy="667186"/>
                  </a:xfrm>
                </p:grpSpPr>
                <p:sp>
                  <p:nvSpPr>
                    <p:cNvPr id="40" name="Oval 39">
                      <a:extLst>
                        <a:ext uri="{FF2B5EF4-FFF2-40B4-BE49-F238E27FC236}">
                          <a16:creationId xmlns:a16="http://schemas.microsoft.com/office/drawing/2014/main" id="{6F9E9091-967B-43D1-A542-EEA861A199F5}"/>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967852A3-9F92-4D79-A62C-C1BFC95CFF35}"/>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Cross 38">
                    <a:extLst>
                      <a:ext uri="{FF2B5EF4-FFF2-40B4-BE49-F238E27FC236}">
                        <a16:creationId xmlns:a16="http://schemas.microsoft.com/office/drawing/2014/main" id="{DD39FFCD-7950-4CCC-9F8C-C4D7D003D3B5}"/>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Diamond 35">
                  <a:extLst>
                    <a:ext uri="{FF2B5EF4-FFF2-40B4-BE49-F238E27FC236}">
                      <a16:creationId xmlns:a16="http://schemas.microsoft.com/office/drawing/2014/main" id="{3EE07335-28AC-464B-A4B5-F83BE422D84B}"/>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635EE3F9-E050-466D-BF12-633790714798}"/>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871BCE51-EC14-4F29-B615-7F2D285E2C9F}"/>
                  </a:ext>
                </a:extLst>
              </p:cNvPr>
              <p:cNvGrpSpPr/>
              <p:nvPr/>
            </p:nvGrpSpPr>
            <p:grpSpPr>
              <a:xfrm>
                <a:off x="7229804" y="2062436"/>
                <a:ext cx="685800" cy="1278512"/>
                <a:chOff x="4968989" y="2044109"/>
                <a:chExt cx="685800" cy="1278512"/>
              </a:xfrm>
            </p:grpSpPr>
            <p:grpSp>
              <p:nvGrpSpPr>
                <p:cNvPr id="28" name="Group 27">
                  <a:extLst>
                    <a:ext uri="{FF2B5EF4-FFF2-40B4-BE49-F238E27FC236}">
                      <a16:creationId xmlns:a16="http://schemas.microsoft.com/office/drawing/2014/main" id="{BDB5DBE1-8101-4986-B87E-917D82EB5FE5}"/>
                    </a:ext>
                  </a:extLst>
                </p:cNvPr>
                <p:cNvGrpSpPr/>
                <p:nvPr/>
              </p:nvGrpSpPr>
              <p:grpSpPr>
                <a:xfrm>
                  <a:off x="4968989" y="2655435"/>
                  <a:ext cx="685800" cy="667186"/>
                  <a:chOff x="5334000" y="2299128"/>
                  <a:chExt cx="685800" cy="667186"/>
                </a:xfrm>
              </p:grpSpPr>
              <p:grpSp>
                <p:nvGrpSpPr>
                  <p:cNvPr id="31" name="Group 30">
                    <a:extLst>
                      <a:ext uri="{FF2B5EF4-FFF2-40B4-BE49-F238E27FC236}">
                        <a16:creationId xmlns:a16="http://schemas.microsoft.com/office/drawing/2014/main" id="{F977635B-F7EB-4588-8BDF-466ABA5F8166}"/>
                      </a:ext>
                    </a:extLst>
                  </p:cNvPr>
                  <p:cNvGrpSpPr/>
                  <p:nvPr/>
                </p:nvGrpSpPr>
                <p:grpSpPr>
                  <a:xfrm>
                    <a:off x="5334000" y="2299128"/>
                    <a:ext cx="685800" cy="667186"/>
                    <a:chOff x="5334000" y="2299128"/>
                    <a:chExt cx="685800" cy="667186"/>
                  </a:xfrm>
                </p:grpSpPr>
                <p:sp>
                  <p:nvSpPr>
                    <p:cNvPr id="33" name="Oval 32">
                      <a:extLst>
                        <a:ext uri="{FF2B5EF4-FFF2-40B4-BE49-F238E27FC236}">
                          <a16:creationId xmlns:a16="http://schemas.microsoft.com/office/drawing/2014/main" id="{54810675-CF06-4DE1-A0E5-26F033317E38}"/>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E907B04F-C8A3-449B-87BA-302A695E4427}"/>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Cross 31">
                    <a:extLst>
                      <a:ext uri="{FF2B5EF4-FFF2-40B4-BE49-F238E27FC236}">
                        <a16:creationId xmlns:a16="http://schemas.microsoft.com/office/drawing/2014/main" id="{9B638419-D254-47E2-A1E8-DDC5390F5CA0}"/>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Diamond 28">
                  <a:extLst>
                    <a:ext uri="{FF2B5EF4-FFF2-40B4-BE49-F238E27FC236}">
                      <a16:creationId xmlns:a16="http://schemas.microsoft.com/office/drawing/2014/main" id="{84410E88-7707-46A9-B82F-F44E26A15300}"/>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440EC603-6CAB-4519-8003-D8D9597B3915}"/>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98C500FB-B421-4B15-A53E-48CF7EB1E7CB}"/>
                  </a:ext>
                </a:extLst>
              </p:cNvPr>
              <p:cNvGrpSpPr/>
              <p:nvPr/>
            </p:nvGrpSpPr>
            <p:grpSpPr>
              <a:xfrm>
                <a:off x="7983409" y="2068545"/>
                <a:ext cx="685800" cy="1278512"/>
                <a:chOff x="4968989" y="2044109"/>
                <a:chExt cx="685800" cy="1278512"/>
              </a:xfrm>
            </p:grpSpPr>
            <p:grpSp>
              <p:nvGrpSpPr>
                <p:cNvPr id="21" name="Group 20">
                  <a:extLst>
                    <a:ext uri="{FF2B5EF4-FFF2-40B4-BE49-F238E27FC236}">
                      <a16:creationId xmlns:a16="http://schemas.microsoft.com/office/drawing/2014/main" id="{C166CAE9-67AC-469C-B251-DF656899F97E}"/>
                    </a:ext>
                  </a:extLst>
                </p:cNvPr>
                <p:cNvGrpSpPr/>
                <p:nvPr/>
              </p:nvGrpSpPr>
              <p:grpSpPr>
                <a:xfrm>
                  <a:off x="4968989" y="2655435"/>
                  <a:ext cx="685800" cy="667186"/>
                  <a:chOff x="5334000" y="2299128"/>
                  <a:chExt cx="685800" cy="667186"/>
                </a:xfrm>
              </p:grpSpPr>
              <p:grpSp>
                <p:nvGrpSpPr>
                  <p:cNvPr id="24" name="Group 23">
                    <a:extLst>
                      <a:ext uri="{FF2B5EF4-FFF2-40B4-BE49-F238E27FC236}">
                        <a16:creationId xmlns:a16="http://schemas.microsoft.com/office/drawing/2014/main" id="{81975F46-FD1A-4248-885B-BD056A074B8D}"/>
                      </a:ext>
                    </a:extLst>
                  </p:cNvPr>
                  <p:cNvGrpSpPr/>
                  <p:nvPr/>
                </p:nvGrpSpPr>
                <p:grpSpPr>
                  <a:xfrm>
                    <a:off x="5334000" y="2299128"/>
                    <a:ext cx="685800" cy="667186"/>
                    <a:chOff x="5334000" y="2299128"/>
                    <a:chExt cx="685800" cy="667186"/>
                  </a:xfrm>
                </p:grpSpPr>
                <p:sp>
                  <p:nvSpPr>
                    <p:cNvPr id="26" name="Oval 25">
                      <a:extLst>
                        <a:ext uri="{FF2B5EF4-FFF2-40B4-BE49-F238E27FC236}">
                          <a16:creationId xmlns:a16="http://schemas.microsoft.com/office/drawing/2014/main" id="{75D19F63-495C-4A8B-A5DD-E4FADBB64517}"/>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26">
                      <a:extLst>
                        <a:ext uri="{FF2B5EF4-FFF2-40B4-BE49-F238E27FC236}">
                          <a16:creationId xmlns:a16="http://schemas.microsoft.com/office/drawing/2014/main" id="{7A6EA91E-0DDB-4D18-B26E-DD518F5F505A}"/>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ross 24">
                    <a:extLst>
                      <a:ext uri="{FF2B5EF4-FFF2-40B4-BE49-F238E27FC236}">
                        <a16:creationId xmlns:a16="http://schemas.microsoft.com/office/drawing/2014/main" id="{C6049D5D-E460-4A49-A082-B14EC86F0F12}"/>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iamond 21">
                  <a:extLst>
                    <a:ext uri="{FF2B5EF4-FFF2-40B4-BE49-F238E27FC236}">
                      <a16:creationId xmlns:a16="http://schemas.microsoft.com/office/drawing/2014/main" id="{F098E7EB-3727-4605-A45F-1527B2CE70D8}"/>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C2149517-A92B-464A-BCE9-C413868AC486}"/>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709912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69259" y="515471"/>
            <a:ext cx="5334000" cy="2585323"/>
          </a:xfrm>
          <a:prstGeom prst="rect">
            <a:avLst/>
          </a:prstGeom>
          <a:noFill/>
        </p:spPr>
        <p:txBody>
          <a:bodyPr wrap="square" rtlCol="0">
            <a:spAutoFit/>
          </a:bodyPr>
          <a:lstStyle/>
          <a:p>
            <a:pPr algn="ctr"/>
            <a:r>
              <a:rPr lang="en-US" sz="5400" i="1" dirty="0">
                <a:solidFill>
                  <a:schemeClr val="bg1"/>
                </a:solidFill>
                <a:latin typeface="Times New Roman" pitchFamily="18" charset="0"/>
                <a:cs typeface="Times New Roman" pitchFamily="18" charset="0"/>
              </a:rPr>
              <a:t>Jesus speaks of a woman in this parable. </a:t>
            </a:r>
          </a:p>
        </p:txBody>
      </p:sp>
      <p:sp>
        <p:nvSpPr>
          <p:cNvPr id="6" name="TextBox 5"/>
          <p:cNvSpPr txBox="1"/>
          <p:nvPr/>
        </p:nvSpPr>
        <p:spPr>
          <a:xfrm>
            <a:off x="4800600" y="3962401"/>
            <a:ext cx="5334000" cy="2246769"/>
          </a:xfrm>
          <a:prstGeom prst="rect">
            <a:avLst/>
          </a:prstGeom>
          <a:noFill/>
        </p:spPr>
        <p:txBody>
          <a:bodyPr wrap="square" rtlCol="0">
            <a:spAutoFit/>
          </a:bodyPr>
          <a:lstStyle/>
          <a:p>
            <a:pPr algn="ctr"/>
            <a:r>
              <a:rPr lang="en-US" sz="2800" i="1" dirty="0">
                <a:solidFill>
                  <a:schemeClr val="bg1"/>
                </a:solidFill>
                <a:latin typeface="Times New Roman" pitchFamily="18" charset="0"/>
                <a:cs typeface="Times New Roman" pitchFamily="18" charset="0"/>
              </a:rPr>
              <a:t>A speaker in Middle Eastern culture cannot compare a male audience to a woman without giving offense. Jesus does it anyway with the intent of elevating the status of all women.</a:t>
            </a:r>
          </a:p>
        </p:txBody>
      </p:sp>
      <p:pic>
        <p:nvPicPr>
          <p:cNvPr id="7" name="Picture 6" descr="women-in-the-bible.jpg"/>
          <p:cNvPicPr>
            <a:picLocks noChangeAspect="1"/>
          </p:cNvPicPr>
          <p:nvPr/>
        </p:nvPicPr>
        <p:blipFill>
          <a:blip r:embed="rId2" cstate="print"/>
          <a:stretch>
            <a:fillRect/>
          </a:stretch>
        </p:blipFill>
        <p:spPr>
          <a:xfrm>
            <a:off x="7315201" y="304800"/>
            <a:ext cx="2366433" cy="3276600"/>
          </a:xfrm>
          <a:prstGeom prst="rect">
            <a:avLst/>
          </a:prstGeom>
        </p:spPr>
      </p:pic>
    </p:spTree>
    <p:extLst>
      <p:ext uri="{BB962C8B-B14F-4D97-AF65-F5344CB8AC3E}">
        <p14:creationId xmlns:p14="http://schemas.microsoft.com/office/powerpoint/2010/main" val="396690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5486400" y="3124200"/>
            <a:ext cx="4724400" cy="3693319"/>
          </a:xfrm>
          <a:prstGeom prst="rect">
            <a:avLst/>
          </a:prstGeom>
          <a:noFill/>
          <a:ln w="9525">
            <a:noFill/>
            <a:miter lim="800000"/>
            <a:headEnd/>
            <a:tailEnd/>
          </a:ln>
        </p:spPr>
        <p:txBody>
          <a:bodyPr wrap="square">
            <a:spAutoFit/>
          </a:bodyPr>
          <a:lstStyle/>
          <a:p>
            <a:pPr algn="ctr"/>
            <a:r>
              <a:rPr lang="en-US" sz="5400" dirty="0">
                <a:solidFill>
                  <a:schemeClr val="bg1"/>
                </a:solidFill>
                <a:latin typeface="Abadi" panose="020B0604020104020204" pitchFamily="34" charset="0"/>
                <a:cs typeface="Andalus" pitchFamily="18" charset="-78"/>
              </a:rPr>
              <a:t>  Parable of The </a:t>
            </a:r>
          </a:p>
          <a:p>
            <a:pPr algn="ctr"/>
            <a:r>
              <a:rPr lang="en-US" sz="5400" dirty="0">
                <a:solidFill>
                  <a:schemeClr val="bg1"/>
                </a:solidFill>
                <a:latin typeface="Abadi" panose="020B0604020104020204" pitchFamily="34" charset="0"/>
                <a:cs typeface="Andalus" pitchFamily="18" charset="-78"/>
              </a:rPr>
              <a:t>Lost Sheep</a:t>
            </a:r>
          </a:p>
          <a:p>
            <a:pPr algn="ctr"/>
            <a:endParaRPr lang="en-US" sz="4400" b="1" dirty="0">
              <a:solidFill>
                <a:schemeClr val="bg1"/>
              </a:solidFill>
              <a:latin typeface="Abadi" panose="020B0604020104020204" pitchFamily="34" charset="0"/>
              <a:cs typeface="Andalus" pitchFamily="18" charset="-78"/>
            </a:endParaRPr>
          </a:p>
          <a:p>
            <a:pPr algn="ctr"/>
            <a:r>
              <a:rPr lang="en-US" sz="2800" b="1" dirty="0">
                <a:solidFill>
                  <a:schemeClr val="bg1"/>
                </a:solidFill>
                <a:latin typeface="Abadi" panose="020B0604020104020204" pitchFamily="34" charset="0"/>
                <a:cs typeface="Andalus" pitchFamily="18" charset="-78"/>
              </a:rPr>
              <a:t>Luke 15:3-7</a:t>
            </a:r>
          </a:p>
        </p:txBody>
      </p:sp>
      <p:pic>
        <p:nvPicPr>
          <p:cNvPr id="6" name="Picture 5" descr="afghan_shepherd.jpg"/>
          <p:cNvPicPr>
            <a:picLocks noChangeAspect="1"/>
          </p:cNvPicPr>
          <p:nvPr/>
        </p:nvPicPr>
        <p:blipFill>
          <a:blip r:embed="rId2" cstate="print"/>
          <a:stretch>
            <a:fillRect/>
          </a:stretch>
        </p:blipFill>
        <p:spPr>
          <a:xfrm>
            <a:off x="1344829" y="761999"/>
            <a:ext cx="4348402" cy="3043881"/>
          </a:xfrm>
          <a:prstGeom prst="rect">
            <a:avLst/>
          </a:prstGeom>
        </p:spPr>
      </p:pic>
    </p:spTree>
    <p:extLst>
      <p:ext uri="{BB962C8B-B14F-4D97-AF65-F5344CB8AC3E}">
        <p14:creationId xmlns:p14="http://schemas.microsoft.com/office/powerpoint/2010/main" val="2952045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ChangeArrowheads="1"/>
          </p:cNvSpPr>
          <p:nvPr/>
        </p:nvSpPr>
        <p:spPr bwMode="auto">
          <a:xfrm>
            <a:off x="1828800" y="1191399"/>
            <a:ext cx="2971800" cy="2308324"/>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“Either what woman having ten pieces of silver,…”</a:t>
            </a:r>
            <a:endParaRPr lang="en-US" sz="3600" dirty="0">
              <a:solidFill>
                <a:schemeClr val="bg1"/>
              </a:solidFill>
            </a:endParaRPr>
          </a:p>
        </p:txBody>
      </p:sp>
      <p:sp>
        <p:nvSpPr>
          <p:cNvPr id="5" name="TextBox 4"/>
          <p:cNvSpPr txBox="1"/>
          <p:nvPr/>
        </p:nvSpPr>
        <p:spPr>
          <a:xfrm>
            <a:off x="165847" y="6378388"/>
            <a:ext cx="1828800" cy="369332"/>
          </a:xfrm>
          <a:prstGeom prst="rect">
            <a:avLst/>
          </a:prstGeom>
          <a:noFill/>
        </p:spPr>
        <p:txBody>
          <a:bodyPr wrap="square" rtlCol="0">
            <a:spAutoFit/>
          </a:bodyPr>
          <a:lstStyle/>
          <a:p>
            <a:r>
              <a:rPr lang="en-US" dirty="0">
                <a:solidFill>
                  <a:schemeClr val="bg1"/>
                </a:solidFill>
                <a:latin typeface="AR JULIAN" pitchFamily="2" charset="0"/>
              </a:rPr>
              <a:t>Luke 15:8</a:t>
            </a:r>
          </a:p>
        </p:txBody>
      </p:sp>
      <p:pic>
        <p:nvPicPr>
          <p:cNvPr id="7" name="Picture 6" descr="165.jpg"/>
          <p:cNvPicPr>
            <a:picLocks noChangeAspect="1"/>
          </p:cNvPicPr>
          <p:nvPr/>
        </p:nvPicPr>
        <p:blipFill>
          <a:blip r:embed="rId2" cstate="print"/>
          <a:stretch>
            <a:fillRect/>
          </a:stretch>
        </p:blipFill>
        <p:spPr>
          <a:xfrm>
            <a:off x="4876800" y="1371600"/>
            <a:ext cx="5181600" cy="3558032"/>
          </a:xfrm>
          <a:prstGeom prst="rect">
            <a:avLst/>
          </a:prstGeom>
        </p:spPr>
      </p:pic>
      <p:sp>
        <p:nvSpPr>
          <p:cNvPr id="9" name="Rectangle 1"/>
          <p:cNvSpPr>
            <a:spLocks noChangeArrowheads="1"/>
          </p:cNvSpPr>
          <p:nvPr/>
        </p:nvSpPr>
        <p:spPr bwMode="auto">
          <a:xfrm>
            <a:off x="6019800" y="5181601"/>
            <a:ext cx="2971800" cy="646331"/>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Drachmas</a:t>
            </a:r>
            <a:endParaRPr lang="en-US" sz="3600" dirty="0">
              <a:solidFill>
                <a:schemeClr val="bg1"/>
              </a:solidFill>
            </a:endParaRPr>
          </a:p>
        </p:txBody>
      </p:sp>
    </p:spTree>
    <p:extLst>
      <p:ext uri="{BB962C8B-B14F-4D97-AF65-F5344CB8AC3E}">
        <p14:creationId xmlns:p14="http://schemas.microsoft.com/office/powerpoint/2010/main" val="1035413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ChangeArrowheads="1"/>
          </p:cNvSpPr>
          <p:nvPr/>
        </p:nvSpPr>
        <p:spPr bwMode="auto">
          <a:xfrm>
            <a:off x="2057400" y="1267599"/>
            <a:ext cx="4038600" cy="3416320"/>
          </a:xfrm>
          <a:prstGeom prst="rect">
            <a:avLst/>
          </a:prstGeom>
          <a:noFill/>
          <a:ln w="9525">
            <a:noFill/>
            <a:miter lim="800000"/>
            <a:headEnd/>
            <a:tailEnd/>
          </a:ln>
        </p:spPr>
        <p:txBody>
          <a:bodyPr wrap="square" anchor="ctr">
            <a:spAutoFit/>
          </a:bodyPr>
          <a:lstStyle/>
          <a:p>
            <a:pPr algn="ctr" eaLnBrk="0" hangingPunct="0"/>
            <a:r>
              <a:rPr lang="en-US" sz="3600" i="1" dirty="0">
                <a:solidFill>
                  <a:schemeClr val="bg1"/>
                </a:solidFill>
                <a:latin typeface="Times New Roman" pitchFamily="18" charset="0"/>
                <a:cs typeface="Calibri" pitchFamily="34" charset="0"/>
              </a:rPr>
              <a:t>The coins were her insurance that if she ever lost her husband she would have the coins to support her</a:t>
            </a:r>
            <a:endParaRPr lang="en-US" sz="3600" dirty="0">
              <a:solidFill>
                <a:schemeClr val="bg1"/>
              </a:solidFill>
            </a:endParaRPr>
          </a:p>
        </p:txBody>
      </p:sp>
      <p:pic>
        <p:nvPicPr>
          <p:cNvPr id="19458" name="Picture 2" descr="http://www.conniescoins.com/images/340_coinpic2.jpg"/>
          <p:cNvPicPr>
            <a:picLocks noChangeAspect="1" noChangeArrowheads="1"/>
          </p:cNvPicPr>
          <p:nvPr/>
        </p:nvPicPr>
        <p:blipFill>
          <a:blip r:embed="rId2" cstate="print"/>
          <a:srcRect/>
          <a:stretch>
            <a:fillRect/>
          </a:stretch>
        </p:blipFill>
        <p:spPr bwMode="auto">
          <a:xfrm>
            <a:off x="6571129" y="1267599"/>
            <a:ext cx="3971365" cy="3585910"/>
          </a:xfrm>
          <a:prstGeom prst="rect">
            <a:avLst/>
          </a:prstGeom>
          <a:noFill/>
        </p:spPr>
      </p:pic>
    </p:spTree>
    <p:extLst>
      <p:ext uri="{BB962C8B-B14F-4D97-AF65-F5344CB8AC3E}">
        <p14:creationId xmlns:p14="http://schemas.microsoft.com/office/powerpoint/2010/main" val="2622976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ChangeArrowheads="1"/>
          </p:cNvSpPr>
          <p:nvPr/>
        </p:nvSpPr>
        <p:spPr bwMode="auto">
          <a:xfrm>
            <a:off x="1981200" y="304800"/>
            <a:ext cx="2971800" cy="1754326"/>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A drachma is about one day’s wages. </a:t>
            </a:r>
            <a:endParaRPr lang="en-US" sz="3600" dirty="0">
              <a:solidFill>
                <a:schemeClr val="bg1"/>
              </a:solidFill>
            </a:endParaRPr>
          </a:p>
        </p:txBody>
      </p:sp>
      <p:sp>
        <p:nvSpPr>
          <p:cNvPr id="9" name="Rectangle 1"/>
          <p:cNvSpPr>
            <a:spLocks noChangeArrowheads="1"/>
          </p:cNvSpPr>
          <p:nvPr/>
        </p:nvSpPr>
        <p:spPr bwMode="auto">
          <a:xfrm>
            <a:off x="6781800" y="152401"/>
            <a:ext cx="2971800" cy="646331"/>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Bride Price</a:t>
            </a:r>
            <a:endParaRPr lang="en-US" sz="3600" dirty="0">
              <a:solidFill>
                <a:schemeClr val="bg1"/>
              </a:solidFill>
            </a:endParaRPr>
          </a:p>
        </p:txBody>
      </p:sp>
      <p:pic>
        <p:nvPicPr>
          <p:cNvPr id="1026" name="Picture 2" descr="https://encrypted-tbn2.gstatic.com/images?q=tbn:ANd9GcRFgjXnkLb4LP_d9NpNX0CoNczKFpGSr_4h9eE9ExAKF1GtREqF_w"/>
          <p:cNvPicPr>
            <a:picLocks noChangeAspect="1" noChangeArrowheads="1"/>
          </p:cNvPicPr>
          <p:nvPr/>
        </p:nvPicPr>
        <p:blipFill>
          <a:blip r:embed="rId2" cstate="print"/>
          <a:srcRect/>
          <a:stretch>
            <a:fillRect/>
          </a:stretch>
        </p:blipFill>
        <p:spPr bwMode="auto">
          <a:xfrm>
            <a:off x="6324600" y="914401"/>
            <a:ext cx="3048000" cy="1504951"/>
          </a:xfrm>
          <a:prstGeom prst="rect">
            <a:avLst/>
          </a:prstGeom>
          <a:noFill/>
        </p:spPr>
      </p:pic>
      <p:pic>
        <p:nvPicPr>
          <p:cNvPr id="1028" name="Picture 4" descr="http://www.allaboutthebible.net/wp-content/uploads/2010/10/Womans-face-with-pearls.jpg"/>
          <p:cNvPicPr>
            <a:picLocks noChangeAspect="1" noChangeArrowheads="1"/>
          </p:cNvPicPr>
          <p:nvPr/>
        </p:nvPicPr>
        <p:blipFill>
          <a:blip r:embed="rId3" cstate="print"/>
          <a:srcRect/>
          <a:stretch>
            <a:fillRect/>
          </a:stretch>
        </p:blipFill>
        <p:spPr bwMode="auto">
          <a:xfrm>
            <a:off x="4876801" y="2743200"/>
            <a:ext cx="2303915" cy="3062288"/>
          </a:xfrm>
          <a:prstGeom prst="rect">
            <a:avLst/>
          </a:prstGeom>
          <a:noFill/>
        </p:spPr>
      </p:pic>
      <p:pic>
        <p:nvPicPr>
          <p:cNvPr id="1034" name="Picture 10" descr="http://online.assam.gov.in/image/image_gallery?img_id=182344&amp;t=1343352286924"/>
          <p:cNvPicPr>
            <a:picLocks noChangeAspect="1" noChangeArrowheads="1"/>
          </p:cNvPicPr>
          <p:nvPr/>
        </p:nvPicPr>
        <p:blipFill>
          <a:blip r:embed="rId4" cstate="print"/>
          <a:srcRect/>
          <a:stretch>
            <a:fillRect/>
          </a:stretch>
        </p:blipFill>
        <p:spPr bwMode="auto">
          <a:xfrm>
            <a:off x="7772401" y="2819401"/>
            <a:ext cx="2524125" cy="3162301"/>
          </a:xfrm>
          <a:prstGeom prst="rect">
            <a:avLst/>
          </a:prstGeom>
          <a:noFill/>
        </p:spPr>
      </p:pic>
      <p:pic>
        <p:nvPicPr>
          <p:cNvPr id="12" name="Picture 11" descr="coin.jpg"/>
          <p:cNvPicPr>
            <a:picLocks noChangeAspect="1"/>
          </p:cNvPicPr>
          <p:nvPr/>
        </p:nvPicPr>
        <p:blipFill>
          <a:blip r:embed="rId5" cstate="print"/>
          <a:stretch>
            <a:fillRect/>
          </a:stretch>
        </p:blipFill>
        <p:spPr>
          <a:xfrm>
            <a:off x="1752600" y="2438401"/>
            <a:ext cx="2590800" cy="2221611"/>
          </a:xfrm>
          <a:prstGeom prst="rect">
            <a:avLst/>
          </a:prstGeom>
        </p:spPr>
      </p:pic>
      <p:sp>
        <p:nvSpPr>
          <p:cNvPr id="13" name="Rectangle 1"/>
          <p:cNvSpPr>
            <a:spLocks noChangeArrowheads="1"/>
          </p:cNvSpPr>
          <p:nvPr/>
        </p:nvSpPr>
        <p:spPr bwMode="auto">
          <a:xfrm>
            <a:off x="3733800" y="6019801"/>
            <a:ext cx="6781800" cy="646331"/>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Paid by husband at the betrothal. </a:t>
            </a:r>
            <a:endParaRPr lang="en-US" sz="3600" dirty="0">
              <a:solidFill>
                <a:schemeClr val="bg1"/>
              </a:solidFill>
            </a:endParaRPr>
          </a:p>
        </p:txBody>
      </p:sp>
    </p:spTree>
    <p:extLst>
      <p:ext uri="{BB962C8B-B14F-4D97-AF65-F5344CB8AC3E}">
        <p14:creationId xmlns:p14="http://schemas.microsoft.com/office/powerpoint/2010/main" val="342336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http://jmsargent.com/wp-content/uploads/2010/12/Berber_tunisie_1910.jpg"/>
          <p:cNvPicPr>
            <a:picLocks noChangeAspect="1" noChangeArrowheads="1"/>
          </p:cNvPicPr>
          <p:nvPr/>
        </p:nvPicPr>
        <p:blipFill>
          <a:blip r:embed="rId2" cstate="print"/>
          <a:srcRect/>
          <a:stretch>
            <a:fillRect/>
          </a:stretch>
        </p:blipFill>
        <p:spPr bwMode="auto">
          <a:xfrm>
            <a:off x="2133600" y="533400"/>
            <a:ext cx="2133600" cy="2724912"/>
          </a:xfrm>
          <a:prstGeom prst="rect">
            <a:avLst/>
          </a:prstGeom>
          <a:noFill/>
        </p:spPr>
      </p:pic>
      <p:sp>
        <p:nvSpPr>
          <p:cNvPr id="10" name="Rectangle 1"/>
          <p:cNvSpPr>
            <a:spLocks noChangeArrowheads="1"/>
          </p:cNvSpPr>
          <p:nvPr/>
        </p:nvSpPr>
        <p:spPr bwMode="auto">
          <a:xfrm>
            <a:off x="5029200" y="762000"/>
            <a:ext cx="5029200" cy="2308324"/>
          </a:xfrm>
          <a:prstGeom prst="rect">
            <a:avLst/>
          </a:prstGeom>
          <a:noFill/>
          <a:ln w="9525">
            <a:noFill/>
            <a:miter lim="800000"/>
            <a:headEnd/>
            <a:tailEnd/>
          </a:ln>
        </p:spPr>
        <p:txBody>
          <a:bodyPr wrap="square" anchor="ctr">
            <a:spAutoFit/>
          </a:bodyPr>
          <a:lstStyle/>
          <a:p>
            <a:pPr algn="ctr" eaLnBrk="0" hangingPunct="0"/>
            <a:r>
              <a:rPr lang="en-US" sz="3600" i="1" dirty="0">
                <a:solidFill>
                  <a:schemeClr val="bg1"/>
                </a:solidFill>
                <a:latin typeface="Times New Roman" pitchFamily="18" charset="0"/>
                <a:cs typeface="Calibri" pitchFamily="34" charset="0"/>
              </a:rPr>
              <a:t>If the woman is found unfaithful her husband might take the coins away to her disgrace</a:t>
            </a:r>
            <a:endParaRPr lang="en-US" sz="3600" dirty="0">
              <a:solidFill>
                <a:schemeClr val="bg1"/>
              </a:solidFill>
            </a:endParaRPr>
          </a:p>
        </p:txBody>
      </p:sp>
      <p:sp>
        <p:nvSpPr>
          <p:cNvPr id="11" name="Rectangle 1"/>
          <p:cNvSpPr>
            <a:spLocks noChangeArrowheads="1"/>
          </p:cNvSpPr>
          <p:nvPr/>
        </p:nvSpPr>
        <p:spPr bwMode="auto">
          <a:xfrm>
            <a:off x="2590800" y="3962400"/>
            <a:ext cx="4419600" cy="2308324"/>
          </a:xfrm>
          <a:prstGeom prst="rect">
            <a:avLst/>
          </a:prstGeom>
          <a:noFill/>
          <a:ln w="9525">
            <a:noFill/>
            <a:miter lim="800000"/>
            <a:headEnd/>
            <a:tailEnd/>
          </a:ln>
        </p:spPr>
        <p:txBody>
          <a:bodyPr wrap="square" anchor="ctr">
            <a:spAutoFit/>
          </a:bodyPr>
          <a:lstStyle/>
          <a:p>
            <a:pPr algn="ctr" eaLnBrk="0" hangingPunct="0"/>
            <a:r>
              <a:rPr lang="en-US" sz="3600" i="1" dirty="0">
                <a:solidFill>
                  <a:schemeClr val="bg1"/>
                </a:solidFill>
                <a:latin typeface="Times New Roman" pitchFamily="18" charset="0"/>
                <a:cs typeface="Calibri" pitchFamily="34" charset="0"/>
              </a:rPr>
              <a:t>If the husband discovers a coin missing he might get the wrong idea</a:t>
            </a:r>
            <a:endParaRPr lang="en-US" sz="3600" dirty="0">
              <a:solidFill>
                <a:schemeClr val="bg1"/>
              </a:solidFill>
            </a:endParaRPr>
          </a:p>
        </p:txBody>
      </p:sp>
      <p:pic>
        <p:nvPicPr>
          <p:cNvPr id="12" name="Picture 11" descr="women wearing coins.jpg"/>
          <p:cNvPicPr>
            <a:picLocks noChangeAspect="1"/>
          </p:cNvPicPr>
          <p:nvPr/>
        </p:nvPicPr>
        <p:blipFill>
          <a:blip r:embed="rId3" cstate="print"/>
          <a:srcRect l="6241" t="32990" r="64586" b="29346"/>
          <a:stretch>
            <a:fillRect/>
          </a:stretch>
        </p:blipFill>
        <p:spPr>
          <a:xfrm>
            <a:off x="7315200" y="3886200"/>
            <a:ext cx="2438400" cy="2362200"/>
          </a:xfrm>
          <a:prstGeom prst="rect">
            <a:avLst/>
          </a:prstGeom>
        </p:spPr>
      </p:pic>
    </p:spTree>
    <p:extLst>
      <p:ext uri="{BB962C8B-B14F-4D97-AF65-F5344CB8AC3E}">
        <p14:creationId xmlns:p14="http://schemas.microsoft.com/office/powerpoint/2010/main" val="87033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ChangeArrowheads="1"/>
          </p:cNvSpPr>
          <p:nvPr/>
        </p:nvSpPr>
        <p:spPr bwMode="auto">
          <a:xfrm>
            <a:off x="5715000" y="4953001"/>
            <a:ext cx="2971800" cy="1200329"/>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“…if she lose one piece,…”</a:t>
            </a:r>
            <a:endParaRPr lang="en-US" sz="3600" dirty="0">
              <a:solidFill>
                <a:schemeClr val="bg1"/>
              </a:solidFill>
            </a:endParaRPr>
          </a:p>
        </p:txBody>
      </p:sp>
      <p:sp>
        <p:nvSpPr>
          <p:cNvPr id="5" name="TextBox 4"/>
          <p:cNvSpPr txBox="1"/>
          <p:nvPr/>
        </p:nvSpPr>
        <p:spPr>
          <a:xfrm>
            <a:off x="259977" y="6378389"/>
            <a:ext cx="1828800" cy="369332"/>
          </a:xfrm>
          <a:prstGeom prst="rect">
            <a:avLst/>
          </a:prstGeom>
          <a:noFill/>
        </p:spPr>
        <p:txBody>
          <a:bodyPr wrap="square" rtlCol="0">
            <a:spAutoFit/>
          </a:bodyPr>
          <a:lstStyle/>
          <a:p>
            <a:r>
              <a:rPr lang="en-US" dirty="0">
                <a:solidFill>
                  <a:schemeClr val="bg1"/>
                </a:solidFill>
                <a:latin typeface="AR JULIAN" pitchFamily="2" charset="0"/>
              </a:rPr>
              <a:t>Luke 15:8</a:t>
            </a:r>
          </a:p>
        </p:txBody>
      </p:sp>
      <p:pic>
        <p:nvPicPr>
          <p:cNvPr id="8" name="Picture 7" descr="003-lost-coin.jpg"/>
          <p:cNvPicPr>
            <a:picLocks noChangeAspect="1"/>
          </p:cNvPicPr>
          <p:nvPr/>
        </p:nvPicPr>
        <p:blipFill>
          <a:blip r:embed="rId2" cstate="print"/>
          <a:stretch>
            <a:fillRect/>
          </a:stretch>
        </p:blipFill>
        <p:spPr>
          <a:xfrm>
            <a:off x="5105400" y="762000"/>
            <a:ext cx="4267200" cy="3200400"/>
          </a:xfrm>
          <a:prstGeom prst="rect">
            <a:avLst/>
          </a:prstGeom>
        </p:spPr>
      </p:pic>
      <p:sp>
        <p:nvSpPr>
          <p:cNvPr id="10" name="Rectangle 1"/>
          <p:cNvSpPr>
            <a:spLocks noChangeArrowheads="1"/>
          </p:cNvSpPr>
          <p:nvPr/>
        </p:nvSpPr>
        <p:spPr bwMode="auto">
          <a:xfrm>
            <a:off x="1828800" y="1295400"/>
            <a:ext cx="2971800" cy="2308324"/>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A complete set of coins represented a faithful wife.</a:t>
            </a:r>
            <a:endParaRPr lang="en-US" sz="3600" dirty="0">
              <a:solidFill>
                <a:schemeClr val="bg1"/>
              </a:solidFill>
            </a:endParaRPr>
          </a:p>
        </p:txBody>
      </p:sp>
    </p:spTree>
    <p:extLst>
      <p:ext uri="{BB962C8B-B14F-4D97-AF65-F5344CB8AC3E}">
        <p14:creationId xmlns:p14="http://schemas.microsoft.com/office/powerpoint/2010/main" val="89645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6488668"/>
            <a:ext cx="1828800" cy="369332"/>
          </a:xfrm>
          <a:prstGeom prst="rect">
            <a:avLst/>
          </a:prstGeom>
          <a:noFill/>
        </p:spPr>
        <p:txBody>
          <a:bodyPr wrap="square" rtlCol="0">
            <a:spAutoFit/>
          </a:bodyPr>
          <a:lstStyle/>
          <a:p>
            <a:r>
              <a:rPr lang="en-US" dirty="0">
                <a:solidFill>
                  <a:schemeClr val="bg1"/>
                </a:solidFill>
                <a:latin typeface="AR JULIAN" pitchFamily="2" charset="0"/>
              </a:rPr>
              <a:t>Luke 15:8</a:t>
            </a:r>
          </a:p>
        </p:txBody>
      </p:sp>
      <p:sp>
        <p:nvSpPr>
          <p:cNvPr id="10" name="Rectangle 1"/>
          <p:cNvSpPr>
            <a:spLocks noChangeArrowheads="1"/>
          </p:cNvSpPr>
          <p:nvPr/>
        </p:nvSpPr>
        <p:spPr bwMode="auto">
          <a:xfrm>
            <a:off x="1828800" y="244733"/>
            <a:ext cx="8610600" cy="1569660"/>
          </a:xfrm>
          <a:prstGeom prst="rect">
            <a:avLst/>
          </a:prstGeom>
          <a:noFill/>
          <a:ln w="9525">
            <a:noFill/>
            <a:miter lim="800000"/>
            <a:headEnd/>
            <a:tailEnd/>
          </a:ln>
        </p:spPr>
        <p:txBody>
          <a:bodyPr wrap="square" anchor="ctr">
            <a:spAutoFit/>
          </a:bodyPr>
          <a:lstStyle/>
          <a:p>
            <a:pPr algn="ctr" eaLnBrk="0" hangingPunct="0"/>
            <a:r>
              <a:rPr lang="en-US" sz="3200" i="1" dirty="0">
                <a:solidFill>
                  <a:schemeClr val="bg1"/>
                </a:solidFill>
                <a:latin typeface="Times New Roman" pitchFamily="18" charset="0"/>
                <a:cs typeface="Calibri" pitchFamily="34" charset="0"/>
              </a:rPr>
              <a:t>Middle Easterners do not take direct blame for such an act. They might say, “The coin is lost” but would not say “I lost the coin.”</a:t>
            </a:r>
            <a:endParaRPr lang="en-US" sz="3200" dirty="0">
              <a:solidFill>
                <a:schemeClr val="bg1"/>
              </a:solidFill>
            </a:endParaRPr>
          </a:p>
        </p:txBody>
      </p:sp>
      <p:sp>
        <p:nvSpPr>
          <p:cNvPr id="9" name="Rectangle 1"/>
          <p:cNvSpPr>
            <a:spLocks noChangeArrowheads="1"/>
          </p:cNvSpPr>
          <p:nvPr/>
        </p:nvSpPr>
        <p:spPr bwMode="auto">
          <a:xfrm>
            <a:off x="2057400" y="4969133"/>
            <a:ext cx="8077200" cy="1569660"/>
          </a:xfrm>
          <a:prstGeom prst="rect">
            <a:avLst/>
          </a:prstGeom>
          <a:noFill/>
          <a:ln w="9525">
            <a:noFill/>
            <a:miter lim="800000"/>
            <a:headEnd/>
            <a:tailEnd/>
          </a:ln>
        </p:spPr>
        <p:txBody>
          <a:bodyPr wrap="square" anchor="ctr">
            <a:spAutoFit/>
          </a:bodyPr>
          <a:lstStyle/>
          <a:p>
            <a:pPr algn="ctr" eaLnBrk="0" hangingPunct="0"/>
            <a:r>
              <a:rPr lang="en-US" sz="3200" i="1" dirty="0">
                <a:solidFill>
                  <a:schemeClr val="bg1"/>
                </a:solidFill>
                <a:latin typeface="Times New Roman" pitchFamily="18" charset="0"/>
                <a:cs typeface="Calibri" pitchFamily="34" charset="0"/>
              </a:rPr>
              <a:t>Jesus emphasizes that this woman has indeed lost the coin and she take responsibility for having done so</a:t>
            </a:r>
            <a:endParaRPr lang="en-US" sz="3200" dirty="0">
              <a:solidFill>
                <a:schemeClr val="bg1"/>
              </a:solidFill>
            </a:endParaRPr>
          </a:p>
        </p:txBody>
      </p:sp>
      <p:pic>
        <p:nvPicPr>
          <p:cNvPr id="12" name="Picture 11" descr="coin 1.jpg"/>
          <p:cNvPicPr>
            <a:picLocks noChangeAspect="1"/>
          </p:cNvPicPr>
          <p:nvPr/>
        </p:nvPicPr>
        <p:blipFill>
          <a:blip r:embed="rId2" cstate="print"/>
          <a:stretch>
            <a:fillRect/>
          </a:stretch>
        </p:blipFill>
        <p:spPr>
          <a:xfrm>
            <a:off x="5105400" y="1828800"/>
            <a:ext cx="2209800" cy="3136900"/>
          </a:xfrm>
          <a:prstGeom prst="rect">
            <a:avLst/>
          </a:prstGeom>
        </p:spPr>
      </p:pic>
    </p:spTree>
    <p:extLst>
      <p:ext uri="{BB962C8B-B14F-4D97-AF65-F5344CB8AC3E}">
        <p14:creationId xmlns:p14="http://schemas.microsoft.com/office/powerpoint/2010/main" val="429425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
          <p:cNvSpPr>
            <a:spLocks noChangeArrowheads="1"/>
          </p:cNvSpPr>
          <p:nvPr/>
        </p:nvSpPr>
        <p:spPr bwMode="auto">
          <a:xfrm>
            <a:off x="1828800" y="2057401"/>
            <a:ext cx="3352800" cy="1200329"/>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“…doth not light a candle…”</a:t>
            </a:r>
            <a:endParaRPr lang="en-US" sz="3600" dirty="0">
              <a:solidFill>
                <a:schemeClr val="bg1"/>
              </a:solidFill>
            </a:endParaRPr>
          </a:p>
        </p:txBody>
      </p:sp>
      <p:pic>
        <p:nvPicPr>
          <p:cNvPr id="5" name="Picture 4" descr="woman looking candlelight.jpg"/>
          <p:cNvPicPr>
            <a:picLocks noChangeAspect="1"/>
          </p:cNvPicPr>
          <p:nvPr/>
        </p:nvPicPr>
        <p:blipFill>
          <a:blip r:embed="rId2" cstate="print"/>
          <a:srcRect l="4814" t="3720" r="3727" b="3280"/>
          <a:stretch>
            <a:fillRect/>
          </a:stretch>
        </p:blipFill>
        <p:spPr>
          <a:xfrm>
            <a:off x="5486400" y="457200"/>
            <a:ext cx="4343400" cy="5715000"/>
          </a:xfrm>
          <a:prstGeom prst="rect">
            <a:avLst/>
          </a:prstGeom>
        </p:spPr>
      </p:pic>
      <p:sp>
        <p:nvSpPr>
          <p:cNvPr id="8" name="TextBox 7"/>
          <p:cNvSpPr txBox="1"/>
          <p:nvPr/>
        </p:nvSpPr>
        <p:spPr>
          <a:xfrm>
            <a:off x="259976" y="6488668"/>
            <a:ext cx="1828800" cy="369332"/>
          </a:xfrm>
          <a:prstGeom prst="rect">
            <a:avLst/>
          </a:prstGeom>
          <a:noFill/>
        </p:spPr>
        <p:txBody>
          <a:bodyPr wrap="square" rtlCol="0">
            <a:spAutoFit/>
          </a:bodyPr>
          <a:lstStyle/>
          <a:p>
            <a:r>
              <a:rPr lang="en-US" dirty="0">
                <a:solidFill>
                  <a:schemeClr val="bg1"/>
                </a:solidFill>
                <a:latin typeface="AR JULIAN" pitchFamily="2" charset="0"/>
              </a:rPr>
              <a:t>Luke 15:8</a:t>
            </a:r>
          </a:p>
        </p:txBody>
      </p:sp>
    </p:spTree>
    <p:extLst>
      <p:ext uri="{BB962C8B-B14F-4D97-AF65-F5344CB8AC3E}">
        <p14:creationId xmlns:p14="http://schemas.microsoft.com/office/powerpoint/2010/main" val="1481050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
          <p:cNvSpPr>
            <a:spLocks noChangeArrowheads="1"/>
          </p:cNvSpPr>
          <p:nvPr/>
        </p:nvSpPr>
        <p:spPr bwMode="auto">
          <a:xfrm>
            <a:off x="900954" y="362644"/>
            <a:ext cx="9350188" cy="2677656"/>
          </a:xfrm>
          <a:prstGeom prst="rect">
            <a:avLst/>
          </a:prstGeom>
          <a:noFill/>
          <a:ln w="9525">
            <a:noFill/>
            <a:miter lim="800000"/>
            <a:headEnd/>
            <a:tailEnd/>
          </a:ln>
        </p:spPr>
        <p:txBody>
          <a:bodyPr wrap="square" anchor="ctr">
            <a:spAutoFit/>
          </a:bodyPr>
          <a:lstStyle/>
          <a:p>
            <a:pPr eaLnBrk="0" hangingPunct="0"/>
            <a:r>
              <a:rPr lang="en-US" sz="2800" i="1" dirty="0">
                <a:solidFill>
                  <a:schemeClr val="bg1"/>
                </a:solidFill>
                <a:latin typeface="Times New Roman" pitchFamily="18" charset="0"/>
                <a:cs typeface="Calibri" pitchFamily="34" charset="0"/>
              </a:rPr>
              <a:t>The homes were made with basalt (black volcanic rock) floors. The rooms were about 7 feet high with six inch slits near the top for the only windows. The floors were stones pieced together, with numerous cracks where the stones met. </a:t>
            </a:r>
          </a:p>
          <a:p>
            <a:pPr eaLnBrk="0" hangingPunct="0"/>
            <a:r>
              <a:rPr lang="en-US" sz="2800" i="1" dirty="0">
                <a:solidFill>
                  <a:schemeClr val="bg1"/>
                </a:solidFill>
                <a:latin typeface="Times New Roman" pitchFamily="18" charset="0"/>
                <a:cs typeface="Calibri" pitchFamily="34" charset="0"/>
              </a:rPr>
              <a:t>The woman must light a lamp in the dark room and painstakingly search for the coin.</a:t>
            </a:r>
            <a:endParaRPr lang="en-US" sz="2800" dirty="0">
              <a:solidFill>
                <a:schemeClr val="bg1"/>
              </a:solidFill>
            </a:endParaRPr>
          </a:p>
        </p:txBody>
      </p:sp>
      <p:pic>
        <p:nvPicPr>
          <p:cNvPr id="2050" name="Picture 2" descr="Image result for the lost coin par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7259" y="3402943"/>
            <a:ext cx="5533620" cy="337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8403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ChangeArrowheads="1"/>
          </p:cNvSpPr>
          <p:nvPr/>
        </p:nvSpPr>
        <p:spPr bwMode="auto">
          <a:xfrm>
            <a:off x="1752600" y="457200"/>
            <a:ext cx="4953000" cy="1754326"/>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“…and sweep the house, and seek diligently till she find it?”</a:t>
            </a:r>
            <a:endParaRPr lang="en-US" sz="3600" dirty="0">
              <a:solidFill>
                <a:schemeClr val="bg1"/>
              </a:solidFill>
            </a:endParaRPr>
          </a:p>
        </p:txBody>
      </p:sp>
      <p:pic>
        <p:nvPicPr>
          <p:cNvPr id="9" name="Picture 8" descr="Lostcoin.jpg"/>
          <p:cNvPicPr>
            <a:picLocks noChangeAspect="1"/>
          </p:cNvPicPr>
          <p:nvPr/>
        </p:nvPicPr>
        <p:blipFill>
          <a:blip r:embed="rId2" cstate="print"/>
          <a:stretch>
            <a:fillRect/>
          </a:stretch>
        </p:blipFill>
        <p:spPr>
          <a:xfrm>
            <a:off x="6858000" y="457200"/>
            <a:ext cx="2971800" cy="3695700"/>
          </a:xfrm>
          <a:prstGeom prst="rect">
            <a:avLst/>
          </a:prstGeom>
        </p:spPr>
      </p:pic>
      <p:sp>
        <p:nvSpPr>
          <p:cNvPr id="10" name="TextBox 9"/>
          <p:cNvSpPr txBox="1"/>
          <p:nvPr/>
        </p:nvSpPr>
        <p:spPr>
          <a:xfrm>
            <a:off x="125506" y="6488668"/>
            <a:ext cx="1828800" cy="369332"/>
          </a:xfrm>
          <a:prstGeom prst="rect">
            <a:avLst/>
          </a:prstGeom>
          <a:noFill/>
        </p:spPr>
        <p:txBody>
          <a:bodyPr wrap="square" rtlCol="0">
            <a:spAutoFit/>
          </a:bodyPr>
          <a:lstStyle/>
          <a:p>
            <a:r>
              <a:rPr lang="en-US" dirty="0">
                <a:solidFill>
                  <a:schemeClr val="bg1"/>
                </a:solidFill>
                <a:latin typeface="AR JULIAN" pitchFamily="2" charset="0"/>
              </a:rPr>
              <a:t>Luke 15:8</a:t>
            </a:r>
          </a:p>
        </p:txBody>
      </p:sp>
      <p:pic>
        <p:nvPicPr>
          <p:cNvPr id="7" name="Picture 6" descr="looking for the coin.jpg"/>
          <p:cNvPicPr>
            <a:picLocks noChangeAspect="1"/>
          </p:cNvPicPr>
          <p:nvPr/>
        </p:nvPicPr>
        <p:blipFill>
          <a:blip r:embed="rId3" cstate="print"/>
          <a:stretch>
            <a:fillRect/>
          </a:stretch>
        </p:blipFill>
        <p:spPr>
          <a:xfrm>
            <a:off x="2438400" y="2953872"/>
            <a:ext cx="3810000" cy="2929781"/>
          </a:xfrm>
          <a:prstGeom prst="rect">
            <a:avLst/>
          </a:prstGeom>
        </p:spPr>
      </p:pic>
    </p:spTree>
    <p:extLst>
      <p:ext uri="{BB962C8B-B14F-4D97-AF65-F5344CB8AC3E}">
        <p14:creationId xmlns:p14="http://schemas.microsoft.com/office/powerpoint/2010/main" val="15821168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p:cNvSpPr>
            <a:spLocks noChangeArrowheads="1"/>
          </p:cNvSpPr>
          <p:nvPr/>
        </p:nvSpPr>
        <p:spPr bwMode="auto">
          <a:xfrm>
            <a:off x="1752600" y="381000"/>
            <a:ext cx="8610600" cy="1077218"/>
          </a:xfrm>
          <a:prstGeom prst="rect">
            <a:avLst/>
          </a:prstGeom>
          <a:noFill/>
          <a:ln w="9525">
            <a:noFill/>
            <a:miter lim="800000"/>
            <a:headEnd/>
            <a:tailEnd/>
          </a:ln>
        </p:spPr>
        <p:txBody>
          <a:bodyPr wrap="square" anchor="ctr">
            <a:spAutoFit/>
          </a:bodyPr>
          <a:lstStyle/>
          <a:p>
            <a:pPr algn="ctr" eaLnBrk="0" hangingPunct="0"/>
            <a:r>
              <a:rPr lang="en-US" sz="3200" i="1" dirty="0">
                <a:solidFill>
                  <a:schemeClr val="bg1"/>
                </a:solidFill>
                <a:latin typeface="Times New Roman" pitchFamily="18" charset="0"/>
                <a:cs typeface="Calibri" pitchFamily="34" charset="0"/>
              </a:rPr>
              <a:t>Transgression or neglect, that which is lost, perhaps virtue or chastity, needs to be found</a:t>
            </a:r>
            <a:endParaRPr lang="en-US" sz="3200" dirty="0">
              <a:solidFill>
                <a:schemeClr val="bg1"/>
              </a:solidFill>
            </a:endParaRPr>
          </a:p>
        </p:txBody>
      </p:sp>
      <p:pic>
        <p:nvPicPr>
          <p:cNvPr id="13" name="Picture 2" descr="http://2.bp.blogspot.com/_MDIhQyBMEfw/TIZ3HKIF1RI/AAAAAAAAEd4/7u1-nCTg7BU/s1600/The+Lost+Coin.jpg"/>
          <p:cNvPicPr>
            <a:picLocks noChangeAspect="1" noChangeArrowheads="1"/>
          </p:cNvPicPr>
          <p:nvPr/>
        </p:nvPicPr>
        <p:blipFill>
          <a:blip r:embed="rId2" cstate="print"/>
          <a:srcRect/>
          <a:stretch>
            <a:fillRect/>
          </a:stretch>
        </p:blipFill>
        <p:spPr bwMode="auto">
          <a:xfrm>
            <a:off x="4069975" y="2097743"/>
            <a:ext cx="4323149" cy="3644152"/>
          </a:xfrm>
          <a:prstGeom prst="rect">
            <a:avLst/>
          </a:prstGeom>
          <a:noFill/>
          <a:ln w="9525">
            <a:noFill/>
            <a:miter lim="800000"/>
            <a:headEnd/>
            <a:tailEnd/>
          </a:ln>
        </p:spPr>
      </p:pic>
    </p:spTree>
    <p:extLst>
      <p:ext uri="{BB962C8B-B14F-4D97-AF65-F5344CB8AC3E}">
        <p14:creationId xmlns:p14="http://schemas.microsoft.com/office/powerpoint/2010/main" val="2944895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1905000" y="304800"/>
            <a:ext cx="8305800" cy="1077218"/>
          </a:xfrm>
          <a:prstGeom prst="rect">
            <a:avLst/>
          </a:prstGeom>
          <a:noFill/>
          <a:ln w="9525">
            <a:noFill/>
            <a:miter lim="800000"/>
            <a:headEnd/>
            <a:tailEnd/>
          </a:ln>
        </p:spPr>
        <p:txBody>
          <a:bodyPr wrap="square">
            <a:spAutoFit/>
          </a:bodyPr>
          <a:lstStyle/>
          <a:p>
            <a:pPr algn="ctr"/>
            <a:r>
              <a:rPr lang="en-US" sz="3200" dirty="0">
                <a:solidFill>
                  <a:schemeClr val="bg1"/>
                </a:solidFill>
                <a:latin typeface="Abadi" panose="020B0604020104020204" pitchFamily="34" charset="0"/>
                <a:cs typeface="Andalus" pitchFamily="18" charset="-78"/>
              </a:rPr>
              <a:t>  “Then drew near unto him all the publicans and sinners for to hear him.”</a:t>
            </a:r>
          </a:p>
        </p:txBody>
      </p:sp>
      <p:sp>
        <p:nvSpPr>
          <p:cNvPr id="6" name="TextBox 5"/>
          <p:cNvSpPr txBox="1"/>
          <p:nvPr/>
        </p:nvSpPr>
        <p:spPr>
          <a:xfrm>
            <a:off x="76200" y="6358592"/>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15:1</a:t>
            </a:r>
          </a:p>
        </p:txBody>
      </p:sp>
      <p:sp>
        <p:nvSpPr>
          <p:cNvPr id="7" name="TextBox 3"/>
          <p:cNvSpPr txBox="1">
            <a:spLocks noChangeArrowheads="1"/>
          </p:cNvSpPr>
          <p:nvPr/>
        </p:nvSpPr>
        <p:spPr bwMode="auto">
          <a:xfrm>
            <a:off x="7549515" y="4234934"/>
            <a:ext cx="3962400" cy="2123658"/>
          </a:xfrm>
          <a:prstGeom prst="rect">
            <a:avLst/>
          </a:prstGeom>
          <a:noFill/>
          <a:ln w="9525">
            <a:noFill/>
            <a:miter lim="800000"/>
            <a:headEnd/>
            <a:tailEnd/>
          </a:ln>
        </p:spPr>
        <p:txBody>
          <a:bodyPr wrap="square">
            <a:spAutoFit/>
          </a:bodyPr>
          <a:lstStyle/>
          <a:p>
            <a:pPr algn="ctr"/>
            <a:r>
              <a:rPr lang="en-US" sz="4400" dirty="0">
                <a:solidFill>
                  <a:schemeClr val="bg1"/>
                </a:solidFill>
                <a:latin typeface="Abadi" panose="020B0604020104020204" pitchFamily="34" charset="0"/>
                <a:cs typeface="Andalus" pitchFamily="18" charset="-78"/>
              </a:rPr>
              <a:t>  Jesus sits with them and teaches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0810" y="1901971"/>
            <a:ext cx="4504765" cy="3988594"/>
          </a:xfrm>
          <a:prstGeom prst="rect">
            <a:avLst/>
          </a:prstGeom>
        </p:spPr>
      </p:pic>
    </p:spTree>
    <p:extLst>
      <p:ext uri="{BB962C8B-B14F-4D97-AF65-F5344CB8AC3E}">
        <p14:creationId xmlns:p14="http://schemas.microsoft.com/office/powerpoint/2010/main" val="142152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p:cNvSpPr>
            <a:spLocks noChangeArrowheads="1"/>
          </p:cNvSpPr>
          <p:nvPr/>
        </p:nvSpPr>
        <p:spPr bwMode="auto">
          <a:xfrm>
            <a:off x="5715000" y="1219201"/>
            <a:ext cx="4572000" cy="2062103"/>
          </a:xfrm>
          <a:prstGeom prst="rect">
            <a:avLst/>
          </a:prstGeom>
          <a:noFill/>
          <a:ln w="9525">
            <a:noFill/>
            <a:miter lim="800000"/>
            <a:headEnd/>
            <a:tailEnd/>
          </a:ln>
        </p:spPr>
        <p:txBody>
          <a:bodyPr wrap="square" anchor="ctr">
            <a:spAutoFit/>
          </a:bodyPr>
          <a:lstStyle/>
          <a:p>
            <a:pPr algn="ctr" eaLnBrk="0" hangingPunct="0"/>
            <a:r>
              <a:rPr lang="en-US" sz="3200" i="1" dirty="0">
                <a:solidFill>
                  <a:schemeClr val="bg1"/>
                </a:solidFill>
                <a:latin typeface="Times New Roman" pitchFamily="18" charset="0"/>
                <a:cs typeface="Calibri" pitchFamily="34" charset="0"/>
              </a:rPr>
              <a:t>In order to get back what is lost, we need to repent by searching and praying for forgiveness.</a:t>
            </a:r>
            <a:endParaRPr lang="en-US" sz="3200" dirty="0">
              <a:solidFill>
                <a:schemeClr val="bg1"/>
              </a:solidFill>
            </a:endParaRPr>
          </a:p>
        </p:txBody>
      </p:sp>
      <p:pic>
        <p:nvPicPr>
          <p:cNvPr id="29700" name="Picture 4" descr="http://4.bp.blogspot.com/-t9j5MayAOaQ/T8Yf19Gx-XI/AAAAAAAAALw/cZ0Eme2Mnnc/s320/praying-hands.jpeg"/>
          <p:cNvPicPr>
            <a:picLocks noChangeAspect="1" noChangeArrowheads="1"/>
          </p:cNvPicPr>
          <p:nvPr/>
        </p:nvPicPr>
        <p:blipFill>
          <a:blip r:embed="rId2" cstate="print"/>
          <a:srcRect t="15094"/>
          <a:stretch>
            <a:fillRect/>
          </a:stretch>
        </p:blipFill>
        <p:spPr bwMode="auto">
          <a:xfrm>
            <a:off x="6000878" y="3953436"/>
            <a:ext cx="4526180" cy="2545976"/>
          </a:xfrm>
          <a:prstGeom prst="rect">
            <a:avLst/>
          </a:prstGeom>
          <a:noFill/>
        </p:spPr>
      </p:pic>
      <p:pic>
        <p:nvPicPr>
          <p:cNvPr id="29702" name="Picture 6" descr="http://www.womensselfesteem.com/i/praying_women.jpg"/>
          <p:cNvPicPr>
            <a:picLocks noChangeAspect="1" noChangeArrowheads="1"/>
          </p:cNvPicPr>
          <p:nvPr/>
        </p:nvPicPr>
        <p:blipFill>
          <a:blip r:embed="rId3" cstate="print"/>
          <a:srcRect/>
          <a:stretch>
            <a:fillRect/>
          </a:stretch>
        </p:blipFill>
        <p:spPr bwMode="auto">
          <a:xfrm>
            <a:off x="2312894" y="685800"/>
            <a:ext cx="2515138" cy="2994212"/>
          </a:xfrm>
          <a:prstGeom prst="rect">
            <a:avLst/>
          </a:prstGeom>
          <a:noFill/>
        </p:spPr>
      </p:pic>
      <p:sp>
        <p:nvSpPr>
          <p:cNvPr id="11" name="Rectangle 1"/>
          <p:cNvSpPr>
            <a:spLocks noChangeArrowheads="1"/>
          </p:cNvSpPr>
          <p:nvPr/>
        </p:nvSpPr>
        <p:spPr bwMode="auto">
          <a:xfrm>
            <a:off x="1524000" y="4132422"/>
            <a:ext cx="3962400" cy="1569660"/>
          </a:xfrm>
          <a:prstGeom prst="rect">
            <a:avLst/>
          </a:prstGeom>
          <a:noFill/>
          <a:ln w="9525">
            <a:noFill/>
            <a:miter lim="800000"/>
            <a:headEnd/>
            <a:tailEnd/>
          </a:ln>
        </p:spPr>
        <p:txBody>
          <a:bodyPr wrap="square" anchor="ctr">
            <a:spAutoFit/>
          </a:bodyPr>
          <a:lstStyle/>
          <a:p>
            <a:pPr algn="ctr" eaLnBrk="0" hangingPunct="0"/>
            <a:r>
              <a:rPr lang="en-US" sz="3200" i="1" dirty="0">
                <a:solidFill>
                  <a:schemeClr val="bg1"/>
                </a:solidFill>
                <a:latin typeface="Times New Roman" pitchFamily="18" charset="0"/>
                <a:cs typeface="Calibri" pitchFamily="34" charset="0"/>
              </a:rPr>
              <a:t>How do you know when you have been forgiven?</a:t>
            </a:r>
            <a:endParaRPr lang="en-US" sz="3200" dirty="0">
              <a:solidFill>
                <a:schemeClr val="bg1"/>
              </a:solidFill>
            </a:endParaRPr>
          </a:p>
        </p:txBody>
      </p:sp>
    </p:spTree>
    <p:extLst>
      <p:ext uri="{BB962C8B-B14F-4D97-AF65-F5344CB8AC3E}">
        <p14:creationId xmlns:p14="http://schemas.microsoft.com/office/powerpoint/2010/main" val="290005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ChangeArrowheads="1"/>
          </p:cNvSpPr>
          <p:nvPr/>
        </p:nvSpPr>
        <p:spPr bwMode="auto">
          <a:xfrm>
            <a:off x="1828800" y="990600"/>
            <a:ext cx="4038600" cy="3785652"/>
          </a:xfrm>
          <a:prstGeom prst="rect">
            <a:avLst/>
          </a:prstGeom>
          <a:noFill/>
          <a:ln w="9525">
            <a:noFill/>
            <a:miter lim="800000"/>
            <a:headEnd/>
            <a:tailEnd/>
          </a:ln>
        </p:spPr>
        <p:txBody>
          <a:bodyPr wrap="square" anchor="ctr">
            <a:spAutoFit/>
          </a:bodyPr>
          <a:lstStyle/>
          <a:p>
            <a:pPr eaLnBrk="0" hangingPunct="0"/>
            <a:r>
              <a:rPr lang="en-US" sz="4800" i="1" dirty="0">
                <a:solidFill>
                  <a:schemeClr val="bg1"/>
                </a:solidFill>
                <a:latin typeface="Times New Roman" pitchFamily="18" charset="0"/>
                <a:cs typeface="Calibri" pitchFamily="34" charset="0"/>
              </a:rPr>
              <a:t>Joy in Finding</a:t>
            </a:r>
          </a:p>
          <a:p>
            <a:pPr eaLnBrk="0" hangingPunct="0"/>
            <a:r>
              <a:rPr lang="en-US" sz="4800" i="1" dirty="0">
                <a:solidFill>
                  <a:schemeClr val="bg1"/>
                </a:solidFill>
                <a:latin typeface="Times New Roman" pitchFamily="18" charset="0"/>
                <a:cs typeface="Calibri" pitchFamily="34" charset="0"/>
              </a:rPr>
              <a:t> </a:t>
            </a:r>
          </a:p>
          <a:p>
            <a:pPr eaLnBrk="0" hangingPunct="0"/>
            <a:r>
              <a:rPr lang="en-US" sz="3600" i="1" dirty="0">
                <a:solidFill>
                  <a:schemeClr val="bg1"/>
                </a:solidFill>
                <a:latin typeface="Times New Roman" pitchFamily="18" charset="0"/>
                <a:cs typeface="Calibri" pitchFamily="34" charset="0"/>
              </a:rPr>
              <a:t>Knowing that you had done everything possible to find that which was lost</a:t>
            </a:r>
          </a:p>
        </p:txBody>
      </p:sp>
      <p:pic>
        <p:nvPicPr>
          <p:cNvPr id="7" name="Picture 6" descr="Harold_Copping_The_Silver_Coin_Lost_And_Found_400.jpg"/>
          <p:cNvPicPr>
            <a:picLocks noChangeAspect="1"/>
          </p:cNvPicPr>
          <p:nvPr/>
        </p:nvPicPr>
        <p:blipFill>
          <a:blip r:embed="rId2" cstate="print"/>
          <a:srcRect t="7778" r="10347" b="21111"/>
          <a:stretch>
            <a:fillRect/>
          </a:stretch>
        </p:blipFill>
        <p:spPr>
          <a:xfrm>
            <a:off x="6172200" y="1447800"/>
            <a:ext cx="3701416" cy="4191000"/>
          </a:xfrm>
          <a:prstGeom prst="rect">
            <a:avLst/>
          </a:prstGeom>
        </p:spPr>
      </p:pic>
    </p:spTree>
    <p:extLst>
      <p:ext uri="{BB962C8B-B14F-4D97-AF65-F5344CB8AC3E}">
        <p14:creationId xmlns:p14="http://schemas.microsoft.com/office/powerpoint/2010/main" val="1171957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joice found coin.jpg"/>
          <p:cNvPicPr>
            <a:picLocks noChangeAspect="1"/>
          </p:cNvPicPr>
          <p:nvPr/>
        </p:nvPicPr>
        <p:blipFill>
          <a:blip r:embed="rId2" cstate="print"/>
          <a:stretch>
            <a:fillRect/>
          </a:stretch>
        </p:blipFill>
        <p:spPr>
          <a:xfrm>
            <a:off x="769821" y="3185795"/>
            <a:ext cx="4515853" cy="2944159"/>
          </a:xfrm>
          <a:prstGeom prst="rect">
            <a:avLst/>
          </a:prstGeom>
        </p:spPr>
      </p:pic>
      <p:sp>
        <p:nvSpPr>
          <p:cNvPr id="8" name="Rectangle 1"/>
          <p:cNvSpPr>
            <a:spLocks noChangeArrowheads="1"/>
          </p:cNvSpPr>
          <p:nvPr/>
        </p:nvSpPr>
        <p:spPr bwMode="auto">
          <a:xfrm>
            <a:off x="6055494" y="3934599"/>
            <a:ext cx="4307706" cy="2308324"/>
          </a:xfrm>
          <a:prstGeom prst="rect">
            <a:avLst/>
          </a:prstGeom>
          <a:noFill/>
          <a:ln w="9525">
            <a:noFill/>
            <a:miter lim="800000"/>
            <a:headEnd/>
            <a:tailEnd/>
          </a:ln>
        </p:spPr>
        <p:txBody>
          <a:bodyPr wrap="square" anchor="ctr">
            <a:spAutoFit/>
          </a:bodyPr>
          <a:lstStyle/>
          <a:p>
            <a:pPr algn="ctr" eaLnBrk="0" hangingPunct="0"/>
            <a:r>
              <a:rPr lang="en-US" sz="3600" i="1" dirty="0">
                <a:solidFill>
                  <a:schemeClr val="bg1"/>
                </a:solidFill>
                <a:latin typeface="Times New Roman" pitchFamily="18" charset="0"/>
                <a:cs typeface="Calibri" pitchFamily="34" charset="0"/>
              </a:rPr>
              <a:t>The woman finds the coin and invites the neighbors to a celebration. </a:t>
            </a:r>
            <a:endParaRPr lang="en-US" sz="3600" dirty="0">
              <a:solidFill>
                <a:schemeClr val="bg1"/>
              </a:solidFill>
            </a:endParaRPr>
          </a:p>
        </p:txBody>
      </p:sp>
      <p:sp>
        <p:nvSpPr>
          <p:cNvPr id="9" name="Rectangle 1"/>
          <p:cNvSpPr>
            <a:spLocks noChangeArrowheads="1"/>
          </p:cNvSpPr>
          <p:nvPr/>
        </p:nvSpPr>
        <p:spPr bwMode="auto">
          <a:xfrm>
            <a:off x="416694" y="510946"/>
            <a:ext cx="5638800" cy="2246769"/>
          </a:xfrm>
          <a:prstGeom prst="rect">
            <a:avLst/>
          </a:prstGeom>
          <a:noFill/>
          <a:ln w="9525">
            <a:noFill/>
            <a:miter lim="800000"/>
            <a:headEnd/>
            <a:tailEnd/>
          </a:ln>
        </p:spPr>
        <p:txBody>
          <a:bodyPr wrap="square" anchor="ctr">
            <a:spAutoFit/>
          </a:bodyPr>
          <a:lstStyle/>
          <a:p>
            <a:pPr eaLnBrk="0" hangingPunct="0"/>
            <a:r>
              <a:rPr lang="en-US" sz="2800" i="1" dirty="0">
                <a:solidFill>
                  <a:schemeClr val="bg1"/>
                </a:solidFill>
                <a:latin typeface="Times New Roman" pitchFamily="18" charset="0"/>
                <a:cs typeface="Calibri" pitchFamily="34" charset="0"/>
              </a:rPr>
              <a:t>“And when she hath found it, she </a:t>
            </a:r>
            <a:r>
              <a:rPr lang="en-US" sz="2800" i="1" dirty="0" err="1">
                <a:solidFill>
                  <a:schemeClr val="bg1"/>
                </a:solidFill>
                <a:latin typeface="Times New Roman" pitchFamily="18" charset="0"/>
                <a:cs typeface="Calibri" pitchFamily="34" charset="0"/>
              </a:rPr>
              <a:t>calleth</a:t>
            </a:r>
            <a:r>
              <a:rPr lang="en-US" sz="2800" i="1" dirty="0">
                <a:solidFill>
                  <a:schemeClr val="bg1"/>
                </a:solidFill>
                <a:latin typeface="Times New Roman" pitchFamily="18" charset="0"/>
                <a:cs typeface="Calibri" pitchFamily="34" charset="0"/>
              </a:rPr>
              <a:t> her friends and her </a:t>
            </a:r>
            <a:r>
              <a:rPr lang="en-US" sz="2800" i="1" dirty="0" err="1">
                <a:solidFill>
                  <a:schemeClr val="bg1"/>
                </a:solidFill>
                <a:latin typeface="Times New Roman" pitchFamily="18" charset="0"/>
                <a:cs typeface="Calibri" pitchFamily="34" charset="0"/>
              </a:rPr>
              <a:t>neighbours</a:t>
            </a:r>
            <a:r>
              <a:rPr lang="en-US" sz="2800" i="1" dirty="0">
                <a:solidFill>
                  <a:schemeClr val="bg1"/>
                </a:solidFill>
                <a:latin typeface="Times New Roman" pitchFamily="18" charset="0"/>
                <a:cs typeface="Calibri" pitchFamily="34" charset="0"/>
              </a:rPr>
              <a:t> together, saying, Rejoice with me; for I have found the piece which I had lost.”</a:t>
            </a:r>
            <a:endParaRPr lang="en-US" sz="2800" dirty="0">
              <a:solidFill>
                <a:schemeClr val="bg1"/>
              </a:solidFill>
            </a:endParaRPr>
          </a:p>
        </p:txBody>
      </p:sp>
      <p:sp>
        <p:nvSpPr>
          <p:cNvPr id="11" name="TextBox 10"/>
          <p:cNvSpPr txBox="1"/>
          <p:nvPr/>
        </p:nvSpPr>
        <p:spPr>
          <a:xfrm>
            <a:off x="152400" y="6335256"/>
            <a:ext cx="1828800" cy="369332"/>
          </a:xfrm>
          <a:prstGeom prst="rect">
            <a:avLst/>
          </a:prstGeom>
          <a:noFill/>
        </p:spPr>
        <p:txBody>
          <a:bodyPr wrap="square" rtlCol="0">
            <a:spAutoFit/>
          </a:bodyPr>
          <a:lstStyle/>
          <a:p>
            <a:r>
              <a:rPr lang="en-US" dirty="0">
                <a:solidFill>
                  <a:schemeClr val="bg1"/>
                </a:solidFill>
                <a:latin typeface="AR JULIAN" pitchFamily="2" charset="0"/>
              </a:rPr>
              <a:t>Luke 15:9</a:t>
            </a:r>
          </a:p>
        </p:txBody>
      </p:sp>
      <p:pic>
        <p:nvPicPr>
          <p:cNvPr id="3074" name="Picture 2" descr="Image result for the lost coin par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230" y="510946"/>
            <a:ext cx="5261214" cy="3346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87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p:cNvSpPr>
            <a:spLocks noChangeArrowheads="1"/>
          </p:cNvSpPr>
          <p:nvPr/>
        </p:nvSpPr>
        <p:spPr bwMode="auto">
          <a:xfrm>
            <a:off x="6629400" y="3657600"/>
            <a:ext cx="3886200" cy="2862322"/>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So it is with us, when we fully repent we rejoice to be able to return to the Savior</a:t>
            </a:r>
            <a:endParaRPr lang="en-US" sz="3600" dirty="0">
              <a:solidFill>
                <a:schemeClr val="bg1"/>
              </a:solidFill>
            </a:endParaRPr>
          </a:p>
        </p:txBody>
      </p:sp>
      <p:sp>
        <p:nvSpPr>
          <p:cNvPr id="9" name="Rectangle 1"/>
          <p:cNvSpPr>
            <a:spLocks noChangeArrowheads="1"/>
          </p:cNvSpPr>
          <p:nvPr/>
        </p:nvSpPr>
        <p:spPr bwMode="auto">
          <a:xfrm>
            <a:off x="1752600" y="517267"/>
            <a:ext cx="6400800" cy="1569660"/>
          </a:xfrm>
          <a:prstGeom prst="rect">
            <a:avLst/>
          </a:prstGeom>
          <a:noFill/>
          <a:ln w="9525">
            <a:noFill/>
            <a:miter lim="800000"/>
            <a:headEnd/>
            <a:tailEnd/>
          </a:ln>
        </p:spPr>
        <p:txBody>
          <a:bodyPr wrap="square" anchor="ctr">
            <a:spAutoFit/>
          </a:bodyPr>
          <a:lstStyle/>
          <a:p>
            <a:pPr eaLnBrk="0" hangingPunct="0"/>
            <a:r>
              <a:rPr lang="en-US" sz="3200" i="1" dirty="0">
                <a:solidFill>
                  <a:schemeClr val="bg1"/>
                </a:solidFill>
                <a:latin typeface="Times New Roman" pitchFamily="18" charset="0"/>
                <a:cs typeface="Calibri" pitchFamily="34" charset="0"/>
              </a:rPr>
              <a:t>Having found the coin she has proven her faithfulness and it is her success that she wants to celebrate.</a:t>
            </a:r>
            <a:endParaRPr lang="en-US" sz="3200" dirty="0">
              <a:solidFill>
                <a:schemeClr val="bg1"/>
              </a:solidFill>
            </a:endParaRPr>
          </a:p>
        </p:txBody>
      </p:sp>
      <p:pic>
        <p:nvPicPr>
          <p:cNvPr id="6" name="Picture 5" descr="rejoicing woman.jpg"/>
          <p:cNvPicPr>
            <a:picLocks noChangeAspect="1"/>
          </p:cNvPicPr>
          <p:nvPr/>
        </p:nvPicPr>
        <p:blipFill>
          <a:blip r:embed="rId2" cstate="print"/>
          <a:stretch>
            <a:fillRect/>
          </a:stretch>
        </p:blipFill>
        <p:spPr>
          <a:xfrm>
            <a:off x="2057526" y="2514601"/>
            <a:ext cx="4035028" cy="3515496"/>
          </a:xfrm>
          <a:prstGeom prst="rect">
            <a:avLst/>
          </a:prstGeom>
        </p:spPr>
      </p:pic>
    </p:spTree>
    <p:extLst>
      <p:ext uri="{BB962C8B-B14F-4D97-AF65-F5344CB8AC3E}">
        <p14:creationId xmlns:p14="http://schemas.microsoft.com/office/powerpoint/2010/main" val="381009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ChangeArrowheads="1"/>
          </p:cNvSpPr>
          <p:nvPr/>
        </p:nvSpPr>
        <p:spPr bwMode="auto">
          <a:xfrm>
            <a:off x="2667000" y="533400"/>
            <a:ext cx="7010400" cy="1754326"/>
          </a:xfrm>
          <a:prstGeom prst="rect">
            <a:avLst/>
          </a:prstGeom>
          <a:noFill/>
          <a:ln w="9525">
            <a:noFill/>
            <a:miter lim="800000"/>
            <a:headEnd/>
            <a:tailEnd/>
          </a:ln>
        </p:spPr>
        <p:txBody>
          <a:bodyPr wrap="square" anchor="ctr">
            <a:spAutoFit/>
          </a:bodyPr>
          <a:lstStyle/>
          <a:p>
            <a:pPr algn="ctr" eaLnBrk="0" hangingPunct="0"/>
            <a:r>
              <a:rPr lang="en-US" sz="3600" i="1" dirty="0">
                <a:solidFill>
                  <a:schemeClr val="bg1"/>
                </a:solidFill>
                <a:latin typeface="Times New Roman" pitchFamily="18" charset="0"/>
                <a:cs typeface="Calibri" pitchFamily="34" charset="0"/>
              </a:rPr>
              <a:t>“Just so, I say unto you, there is joy in the presence of the angels of God over one sinner that </a:t>
            </a:r>
            <a:r>
              <a:rPr lang="en-US" sz="3600" i="1" dirty="0" err="1">
                <a:solidFill>
                  <a:schemeClr val="bg1"/>
                </a:solidFill>
                <a:latin typeface="Times New Roman" pitchFamily="18" charset="0"/>
                <a:cs typeface="Calibri" pitchFamily="34" charset="0"/>
              </a:rPr>
              <a:t>repenteth</a:t>
            </a:r>
            <a:r>
              <a:rPr lang="en-US" sz="3600" i="1" dirty="0">
                <a:solidFill>
                  <a:schemeClr val="bg1"/>
                </a:solidFill>
                <a:latin typeface="Times New Roman" pitchFamily="18" charset="0"/>
                <a:cs typeface="Calibri" pitchFamily="34" charset="0"/>
              </a:rPr>
              <a:t>.”</a:t>
            </a:r>
            <a:endParaRPr lang="en-US" sz="3600" dirty="0">
              <a:solidFill>
                <a:schemeClr val="bg1"/>
              </a:solidFill>
            </a:endParaRPr>
          </a:p>
        </p:txBody>
      </p:sp>
      <p:pic>
        <p:nvPicPr>
          <p:cNvPr id="10" name="Picture 2" descr="http://2.bp.blogspot.com/-CeKpLsPcfQQ/UDCvoKWjYjI/AAAAAAAAARA/2Biq9nCtW0s/s1600/post2.jpg"/>
          <p:cNvPicPr>
            <a:picLocks noChangeAspect="1" noChangeArrowheads="1"/>
          </p:cNvPicPr>
          <p:nvPr/>
        </p:nvPicPr>
        <p:blipFill>
          <a:blip r:embed="rId2" cstate="print"/>
          <a:srcRect/>
          <a:stretch>
            <a:fillRect/>
          </a:stretch>
        </p:blipFill>
        <p:spPr bwMode="auto">
          <a:xfrm>
            <a:off x="4419600" y="2819400"/>
            <a:ext cx="4171950" cy="3057526"/>
          </a:xfrm>
          <a:prstGeom prst="rect">
            <a:avLst/>
          </a:prstGeom>
          <a:noFill/>
        </p:spPr>
      </p:pic>
      <p:sp>
        <p:nvSpPr>
          <p:cNvPr id="11" name="TextBox 10"/>
          <p:cNvSpPr txBox="1"/>
          <p:nvPr/>
        </p:nvSpPr>
        <p:spPr>
          <a:xfrm>
            <a:off x="125506" y="6351494"/>
            <a:ext cx="1828800" cy="369332"/>
          </a:xfrm>
          <a:prstGeom prst="rect">
            <a:avLst/>
          </a:prstGeom>
          <a:noFill/>
        </p:spPr>
        <p:txBody>
          <a:bodyPr wrap="square" rtlCol="0">
            <a:spAutoFit/>
          </a:bodyPr>
          <a:lstStyle/>
          <a:p>
            <a:r>
              <a:rPr lang="en-US" dirty="0">
                <a:solidFill>
                  <a:schemeClr val="bg1"/>
                </a:solidFill>
                <a:latin typeface="AR JULIAN" pitchFamily="2" charset="0"/>
              </a:rPr>
              <a:t>Luke 15:10</a:t>
            </a:r>
          </a:p>
        </p:txBody>
      </p:sp>
    </p:spTree>
    <p:extLst>
      <p:ext uri="{BB962C8B-B14F-4D97-AF65-F5344CB8AC3E}">
        <p14:creationId xmlns:p14="http://schemas.microsoft.com/office/powerpoint/2010/main" val="3284761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362200" y="1981201"/>
            <a:ext cx="7850204" cy="3416320"/>
          </a:xfrm>
          <a:prstGeom prst="rect">
            <a:avLst/>
          </a:prstGeom>
        </p:spPr>
        <p:txBody>
          <a:bodyPr wrap="square">
            <a:spAutoFit/>
          </a:bodyPr>
          <a:lstStyle/>
          <a:p>
            <a:pPr>
              <a:defRPr/>
            </a:pPr>
            <a:r>
              <a:rPr lang="en-US" b="1" dirty="0">
                <a:solidFill>
                  <a:schemeClr val="bg1">
                    <a:lumMod val="10000"/>
                    <a:lumOff val="90000"/>
                  </a:schemeClr>
                </a:solidFill>
                <a:latin typeface="Abadi" panose="020B0604020104020204" pitchFamily="34" charset="0"/>
                <a:cs typeface="Andalus" pitchFamily="18" charset="-78"/>
              </a:rPr>
              <a:t>INTRODUCTION </a:t>
            </a:r>
            <a:r>
              <a:rPr lang="en-US" dirty="0">
                <a:solidFill>
                  <a:schemeClr val="bg1">
                    <a:lumMod val="10000"/>
                    <a:lumOff val="90000"/>
                  </a:schemeClr>
                </a:solidFill>
                <a:latin typeface="Abadi" panose="020B0604020104020204" pitchFamily="34" charset="0"/>
                <a:cs typeface="Andalus" pitchFamily="18" charset="-78"/>
              </a:rPr>
              <a:t>"Or what woman having ten silver coins”</a:t>
            </a:r>
          </a:p>
          <a:p>
            <a:pPr>
              <a:defRPr/>
            </a:pPr>
            <a:endParaRPr lang="en-US" dirty="0">
              <a:solidFill>
                <a:schemeClr val="bg1">
                  <a:lumMod val="10000"/>
                  <a:lumOff val="90000"/>
                </a:schemeClr>
              </a:solidFill>
              <a:latin typeface="Abadi" panose="020B0604020104020204" pitchFamily="34" charset="0"/>
              <a:cs typeface="Andalus" pitchFamily="18" charset="-78"/>
            </a:endParaRPr>
          </a:p>
          <a:p>
            <a:pPr>
              <a:defRPr/>
            </a:pPr>
            <a:r>
              <a:rPr lang="en-US" dirty="0">
                <a:solidFill>
                  <a:schemeClr val="bg1">
                    <a:lumMod val="10000"/>
                    <a:lumOff val="90000"/>
                  </a:schemeClr>
                </a:solidFill>
                <a:latin typeface="Abadi" panose="020B0604020104020204" pitchFamily="34" charset="0"/>
                <a:cs typeface="Andalus" pitchFamily="18" charset="-78"/>
              </a:rPr>
              <a:t>       1. </a:t>
            </a:r>
            <a:r>
              <a:rPr lang="en-US" b="1" dirty="0">
                <a:solidFill>
                  <a:schemeClr val="bg1">
                    <a:lumMod val="10000"/>
                    <a:lumOff val="90000"/>
                  </a:schemeClr>
                </a:solidFill>
                <a:latin typeface="Abadi" panose="020B0604020104020204" pitchFamily="34" charset="0"/>
                <a:cs typeface="Andalus" pitchFamily="18" charset="-78"/>
              </a:rPr>
              <a:t>LOST </a:t>
            </a:r>
            <a:r>
              <a:rPr lang="en-US" dirty="0">
                <a:solidFill>
                  <a:schemeClr val="bg1">
                    <a:lumMod val="10000"/>
                    <a:lumOff val="90000"/>
                  </a:schemeClr>
                </a:solidFill>
                <a:latin typeface="Abadi" panose="020B0604020104020204" pitchFamily="34" charset="0"/>
                <a:cs typeface="Andalus" pitchFamily="18" charset="-78"/>
              </a:rPr>
              <a:t>if she loses one of them,</a:t>
            </a:r>
          </a:p>
          <a:p>
            <a:pPr>
              <a:defRPr/>
            </a:pPr>
            <a:r>
              <a:rPr lang="en-US" dirty="0">
                <a:solidFill>
                  <a:schemeClr val="bg1">
                    <a:lumMod val="10000"/>
                    <a:lumOff val="90000"/>
                  </a:schemeClr>
                </a:solidFill>
                <a:latin typeface="Abadi" panose="020B0604020104020204" pitchFamily="34" charset="0"/>
                <a:cs typeface="Andalus" pitchFamily="18" charset="-78"/>
              </a:rPr>
              <a:t>	2. </a:t>
            </a:r>
            <a:r>
              <a:rPr lang="en-US" b="1" dirty="0">
                <a:solidFill>
                  <a:schemeClr val="bg1">
                    <a:lumMod val="10000"/>
                    <a:lumOff val="90000"/>
                  </a:schemeClr>
                </a:solidFill>
                <a:latin typeface="Abadi" panose="020B0604020104020204" pitchFamily="34" charset="0"/>
                <a:cs typeface="Andalus" pitchFamily="18" charset="-78"/>
              </a:rPr>
              <a:t>FOUND</a:t>
            </a:r>
            <a:r>
              <a:rPr lang="en-US" dirty="0">
                <a:solidFill>
                  <a:schemeClr val="bg1">
                    <a:lumMod val="10000"/>
                    <a:lumOff val="90000"/>
                  </a:schemeClr>
                </a:solidFill>
                <a:latin typeface="Abadi" panose="020B0604020104020204" pitchFamily="34" charset="0"/>
                <a:cs typeface="Andalus" pitchFamily="18" charset="-78"/>
              </a:rPr>
              <a:t> does not light a lamp, sweep the house, and search 			carefully until she finds it?</a:t>
            </a:r>
          </a:p>
          <a:p>
            <a:pPr>
              <a:defRPr/>
            </a:pPr>
            <a:r>
              <a:rPr lang="en-US" dirty="0">
                <a:solidFill>
                  <a:schemeClr val="bg1">
                    <a:lumMod val="10000"/>
                    <a:lumOff val="90000"/>
                  </a:schemeClr>
                </a:solidFill>
                <a:latin typeface="Abadi" panose="020B0604020104020204" pitchFamily="34" charset="0"/>
                <a:cs typeface="Andalus" pitchFamily="18" charset="-78"/>
              </a:rPr>
              <a:t>	          3. </a:t>
            </a:r>
            <a:r>
              <a:rPr lang="en-US" b="1" dirty="0">
                <a:solidFill>
                  <a:schemeClr val="bg1">
                    <a:lumMod val="10000"/>
                    <a:lumOff val="90000"/>
                  </a:schemeClr>
                </a:solidFill>
                <a:latin typeface="Abadi" panose="020B0604020104020204" pitchFamily="34" charset="0"/>
                <a:cs typeface="Andalus" pitchFamily="18" charset="-78"/>
              </a:rPr>
              <a:t>REJOICE</a:t>
            </a:r>
            <a:r>
              <a:rPr lang="en-US" dirty="0">
                <a:solidFill>
                  <a:schemeClr val="bg1">
                    <a:lumMod val="10000"/>
                    <a:lumOff val="90000"/>
                  </a:schemeClr>
                </a:solidFill>
                <a:latin typeface="Abadi" panose="020B0604020104020204" pitchFamily="34" charset="0"/>
                <a:cs typeface="Andalus" pitchFamily="18" charset="-78"/>
              </a:rPr>
              <a:t> When she has found it, she calls together her 			friends and neighbors, saying, 'Rejoice with me,</a:t>
            </a:r>
          </a:p>
          <a:p>
            <a:pPr>
              <a:defRPr/>
            </a:pPr>
            <a:r>
              <a:rPr lang="en-US" dirty="0">
                <a:solidFill>
                  <a:schemeClr val="bg1">
                    <a:lumMod val="10000"/>
                    <a:lumOff val="90000"/>
                  </a:schemeClr>
                </a:solidFill>
                <a:latin typeface="Abadi" panose="020B0604020104020204" pitchFamily="34" charset="0"/>
                <a:cs typeface="Andalus" pitchFamily="18" charset="-78"/>
              </a:rPr>
              <a:t>	4. </a:t>
            </a:r>
            <a:r>
              <a:rPr lang="en-US" b="1" dirty="0">
                <a:solidFill>
                  <a:schemeClr val="bg1">
                    <a:lumMod val="10000"/>
                    <a:lumOff val="90000"/>
                  </a:schemeClr>
                </a:solidFill>
                <a:latin typeface="Abadi" panose="020B0604020104020204" pitchFamily="34" charset="0"/>
                <a:cs typeface="Andalus" pitchFamily="18" charset="-78"/>
              </a:rPr>
              <a:t>FOUND </a:t>
            </a:r>
            <a:r>
              <a:rPr lang="en-US" dirty="0">
                <a:solidFill>
                  <a:schemeClr val="bg1">
                    <a:lumMod val="10000"/>
                    <a:lumOff val="90000"/>
                  </a:schemeClr>
                </a:solidFill>
                <a:latin typeface="Abadi" panose="020B0604020104020204" pitchFamily="34" charset="0"/>
                <a:cs typeface="Andalus" pitchFamily="18" charset="-78"/>
              </a:rPr>
              <a:t>for I have found the coin</a:t>
            </a:r>
          </a:p>
          <a:p>
            <a:pPr>
              <a:defRPr/>
            </a:pPr>
            <a:r>
              <a:rPr lang="en-US" dirty="0">
                <a:solidFill>
                  <a:schemeClr val="bg1">
                    <a:lumMod val="10000"/>
                    <a:lumOff val="90000"/>
                  </a:schemeClr>
                </a:solidFill>
                <a:latin typeface="Abadi" panose="020B0604020104020204" pitchFamily="34" charset="0"/>
                <a:cs typeface="Andalus" pitchFamily="18" charset="-78"/>
              </a:rPr>
              <a:t>        5. </a:t>
            </a:r>
            <a:r>
              <a:rPr lang="en-US" b="1" dirty="0">
                <a:solidFill>
                  <a:schemeClr val="bg1">
                    <a:lumMod val="10000"/>
                    <a:lumOff val="90000"/>
                  </a:schemeClr>
                </a:solidFill>
                <a:latin typeface="Abadi" panose="020B0604020104020204" pitchFamily="34" charset="0"/>
                <a:cs typeface="Andalus" pitchFamily="18" charset="-78"/>
              </a:rPr>
              <a:t>LOST </a:t>
            </a:r>
            <a:r>
              <a:rPr lang="en-US" dirty="0">
                <a:solidFill>
                  <a:schemeClr val="bg1">
                    <a:lumMod val="10000"/>
                    <a:lumOff val="90000"/>
                  </a:schemeClr>
                </a:solidFill>
                <a:latin typeface="Abadi" panose="020B0604020104020204" pitchFamily="34" charset="0"/>
                <a:cs typeface="Andalus" pitchFamily="18" charset="-78"/>
              </a:rPr>
              <a:t>that I had lost.</a:t>
            </a:r>
          </a:p>
          <a:p>
            <a:pPr>
              <a:defRPr/>
            </a:pPr>
            <a:endParaRPr lang="en-US" dirty="0">
              <a:solidFill>
                <a:schemeClr val="bg1">
                  <a:lumMod val="10000"/>
                  <a:lumOff val="90000"/>
                </a:schemeClr>
              </a:solidFill>
              <a:latin typeface="Abadi" panose="020B0604020104020204" pitchFamily="34" charset="0"/>
              <a:cs typeface="Andalus" pitchFamily="18" charset="-78"/>
            </a:endParaRPr>
          </a:p>
          <a:p>
            <a:pPr>
              <a:defRPr/>
            </a:pPr>
            <a:r>
              <a:rPr lang="en-US" b="1" dirty="0">
                <a:solidFill>
                  <a:schemeClr val="bg1">
                    <a:lumMod val="10000"/>
                    <a:lumOff val="90000"/>
                  </a:schemeClr>
                </a:solidFill>
                <a:latin typeface="Abadi" panose="020B0604020104020204" pitchFamily="34" charset="0"/>
                <a:cs typeface="Andalus" pitchFamily="18" charset="-78"/>
              </a:rPr>
              <a:t>CONCLUSION </a:t>
            </a:r>
            <a:r>
              <a:rPr lang="en-US" dirty="0">
                <a:solidFill>
                  <a:schemeClr val="bg1">
                    <a:lumMod val="10000"/>
                    <a:lumOff val="90000"/>
                  </a:schemeClr>
                </a:solidFill>
                <a:latin typeface="Abadi" panose="020B0604020104020204" pitchFamily="34" charset="0"/>
                <a:cs typeface="Andalus" pitchFamily="18" charset="-78"/>
              </a:rPr>
              <a:t>  “Just so, I tell you, there is joy in the presence of the angels of God over one sinner who repents."</a:t>
            </a:r>
          </a:p>
        </p:txBody>
      </p:sp>
      <p:sp>
        <p:nvSpPr>
          <p:cNvPr id="3" name="TextBox 2"/>
          <p:cNvSpPr txBox="1"/>
          <p:nvPr/>
        </p:nvSpPr>
        <p:spPr>
          <a:xfrm>
            <a:off x="3581400" y="457200"/>
            <a:ext cx="4953000" cy="1016000"/>
          </a:xfrm>
          <a:prstGeom prst="rect">
            <a:avLst/>
          </a:prstGeom>
          <a:noFill/>
        </p:spPr>
        <p:txBody>
          <a:bodyPr>
            <a:spAutoFit/>
          </a:bodyPr>
          <a:lstStyle/>
          <a:p>
            <a:pPr algn="ctr">
              <a:defRPr/>
            </a:pPr>
            <a:r>
              <a:rPr lang="en-US" sz="6000" b="1" dirty="0">
                <a:solidFill>
                  <a:schemeClr val="bg1">
                    <a:lumMod val="10000"/>
                    <a:lumOff val="90000"/>
                  </a:schemeClr>
                </a:solidFill>
                <a:latin typeface="Matura MT Script Capitals" pitchFamily="66" charset="0"/>
              </a:rPr>
              <a:t>Chiasmus</a:t>
            </a:r>
          </a:p>
        </p:txBody>
      </p:sp>
    </p:spTree>
    <p:extLst>
      <p:ext uri="{BB962C8B-B14F-4D97-AF65-F5344CB8AC3E}">
        <p14:creationId xmlns:p14="http://schemas.microsoft.com/office/powerpoint/2010/main" val="434903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http://3.bp.blogspot.com/-aZnocjjtiFY/Tdsiinwz7WI/AAAAAAAAASE/8YyWxMbU46A/s1600/prodigal-son-jpg.jpg"/>
          <p:cNvPicPr>
            <a:picLocks noChangeAspect="1" noChangeArrowheads="1"/>
          </p:cNvPicPr>
          <p:nvPr/>
        </p:nvPicPr>
        <p:blipFill>
          <a:blip r:embed="rId2" cstate="print"/>
          <a:srcRect/>
          <a:stretch>
            <a:fillRect/>
          </a:stretch>
        </p:blipFill>
        <p:spPr bwMode="auto">
          <a:xfrm>
            <a:off x="5486400" y="1905001"/>
            <a:ext cx="4604656" cy="3581399"/>
          </a:xfrm>
          <a:prstGeom prst="rect">
            <a:avLst/>
          </a:prstGeom>
          <a:noFill/>
          <a:ln w="9525">
            <a:noFill/>
            <a:miter lim="800000"/>
            <a:headEnd/>
            <a:tailEnd/>
          </a:ln>
        </p:spPr>
      </p:pic>
      <p:sp>
        <p:nvSpPr>
          <p:cNvPr id="7" name="TextBox 6"/>
          <p:cNvSpPr txBox="1"/>
          <p:nvPr/>
        </p:nvSpPr>
        <p:spPr>
          <a:xfrm>
            <a:off x="6324600" y="5791200"/>
            <a:ext cx="3276600" cy="523220"/>
          </a:xfrm>
          <a:prstGeom prst="rect">
            <a:avLst/>
          </a:prstGeom>
          <a:noFill/>
        </p:spPr>
        <p:txBody>
          <a:bodyPr wrap="square" rtlCol="0">
            <a:spAutoFit/>
          </a:bodyPr>
          <a:lstStyle/>
          <a:p>
            <a:r>
              <a:rPr lang="en-US" sz="2800" i="1" dirty="0">
                <a:solidFill>
                  <a:schemeClr val="bg2"/>
                </a:solidFill>
              </a:rPr>
              <a:t>Luke 15:11-32</a:t>
            </a:r>
          </a:p>
        </p:txBody>
      </p:sp>
      <p:sp>
        <p:nvSpPr>
          <p:cNvPr id="8" name="TextBox 7"/>
          <p:cNvSpPr txBox="1"/>
          <p:nvPr/>
        </p:nvSpPr>
        <p:spPr>
          <a:xfrm>
            <a:off x="1846729" y="2868706"/>
            <a:ext cx="3276600" cy="2308324"/>
          </a:xfrm>
          <a:prstGeom prst="rect">
            <a:avLst/>
          </a:prstGeom>
          <a:noFill/>
        </p:spPr>
        <p:txBody>
          <a:bodyPr wrap="square" rtlCol="0">
            <a:spAutoFit/>
          </a:bodyPr>
          <a:lstStyle/>
          <a:p>
            <a:pPr algn="ctr"/>
            <a:r>
              <a:rPr lang="en-US" sz="4800" i="1" dirty="0">
                <a:solidFill>
                  <a:schemeClr val="bg2"/>
                </a:solidFill>
              </a:rPr>
              <a:t>Parable of the Prodigal Son</a:t>
            </a:r>
          </a:p>
        </p:txBody>
      </p:sp>
      <p:sp>
        <p:nvSpPr>
          <p:cNvPr id="6" name="TextBox 5"/>
          <p:cNvSpPr txBox="1"/>
          <p:nvPr/>
        </p:nvSpPr>
        <p:spPr>
          <a:xfrm>
            <a:off x="703729" y="335341"/>
            <a:ext cx="4419600" cy="1569660"/>
          </a:xfrm>
          <a:prstGeom prst="rect">
            <a:avLst/>
          </a:prstGeom>
          <a:noFill/>
        </p:spPr>
        <p:txBody>
          <a:bodyPr wrap="square" rtlCol="0">
            <a:spAutoFit/>
          </a:bodyPr>
          <a:lstStyle/>
          <a:p>
            <a:pPr algn="ctr"/>
            <a:r>
              <a:rPr lang="en-US" sz="4800" i="1" dirty="0">
                <a:solidFill>
                  <a:schemeClr val="bg2"/>
                </a:solidFill>
              </a:rPr>
              <a:t>“…he was lost, and is found”</a:t>
            </a:r>
          </a:p>
        </p:txBody>
      </p:sp>
    </p:spTree>
    <p:extLst>
      <p:ext uri="{BB962C8B-B14F-4D97-AF65-F5344CB8AC3E}">
        <p14:creationId xmlns:p14="http://schemas.microsoft.com/office/powerpoint/2010/main" val="18283228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15:11</a:t>
            </a:r>
          </a:p>
        </p:txBody>
      </p:sp>
      <p:sp>
        <p:nvSpPr>
          <p:cNvPr id="8" name="TextBox 7"/>
          <p:cNvSpPr txBox="1"/>
          <p:nvPr/>
        </p:nvSpPr>
        <p:spPr>
          <a:xfrm>
            <a:off x="1981200" y="381000"/>
            <a:ext cx="3276600" cy="3046988"/>
          </a:xfrm>
          <a:prstGeom prst="rect">
            <a:avLst/>
          </a:prstGeom>
          <a:noFill/>
        </p:spPr>
        <p:txBody>
          <a:bodyPr wrap="square" rtlCol="0">
            <a:spAutoFit/>
          </a:bodyPr>
          <a:lstStyle/>
          <a:p>
            <a:pPr algn="ctr"/>
            <a:r>
              <a:rPr lang="en-US" sz="4800" i="1" dirty="0">
                <a:solidFill>
                  <a:schemeClr val="bg2"/>
                </a:solidFill>
              </a:rPr>
              <a:t>“And a certain man had two sons…”</a:t>
            </a:r>
          </a:p>
        </p:txBody>
      </p:sp>
      <p:pic>
        <p:nvPicPr>
          <p:cNvPr id="9" name="Picture 8" descr="002-prodigal-son.jpg"/>
          <p:cNvPicPr>
            <a:picLocks noChangeAspect="1"/>
          </p:cNvPicPr>
          <p:nvPr/>
        </p:nvPicPr>
        <p:blipFill>
          <a:blip r:embed="rId2" cstate="print"/>
          <a:stretch>
            <a:fillRect/>
          </a:stretch>
        </p:blipFill>
        <p:spPr>
          <a:xfrm>
            <a:off x="5410200" y="1676400"/>
            <a:ext cx="3937000" cy="2952750"/>
          </a:xfrm>
          <a:prstGeom prst="rect">
            <a:avLst/>
          </a:prstGeom>
        </p:spPr>
      </p:pic>
    </p:spTree>
    <p:extLst>
      <p:ext uri="{BB962C8B-B14F-4D97-AF65-F5344CB8AC3E}">
        <p14:creationId xmlns:p14="http://schemas.microsoft.com/office/powerpoint/2010/main" val="42913108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4" descr="http://lds.org/images/Magazines/Friend/Archive/friendlp.nfo:o:f26.jpg"/>
          <p:cNvPicPr>
            <a:picLocks noChangeAspect="1" noChangeArrowheads="1"/>
          </p:cNvPicPr>
          <p:nvPr/>
        </p:nvPicPr>
        <p:blipFill>
          <a:blip r:embed="rId2" cstate="print"/>
          <a:srcRect/>
          <a:stretch>
            <a:fillRect/>
          </a:stretch>
        </p:blipFill>
        <p:spPr bwMode="auto">
          <a:xfrm>
            <a:off x="1729946" y="2743200"/>
            <a:ext cx="3756454" cy="3756454"/>
          </a:xfrm>
          <a:prstGeom prst="rect">
            <a:avLst/>
          </a:prstGeom>
          <a:noFill/>
          <a:ln w="9525">
            <a:noFill/>
            <a:miter lim="800000"/>
            <a:headEnd/>
            <a:tailEnd/>
          </a:ln>
        </p:spPr>
      </p:pic>
      <p:sp>
        <p:nvSpPr>
          <p:cNvPr id="3075" name="TextBox 3"/>
          <p:cNvSpPr txBox="1">
            <a:spLocks noChangeArrowheads="1"/>
          </p:cNvSpPr>
          <p:nvPr/>
        </p:nvSpPr>
        <p:spPr bwMode="auto">
          <a:xfrm>
            <a:off x="4953000" y="1600201"/>
            <a:ext cx="5715000" cy="954107"/>
          </a:xfrm>
          <a:prstGeom prst="rect">
            <a:avLst/>
          </a:prstGeom>
          <a:noFill/>
          <a:ln w="9525">
            <a:noFill/>
            <a:miter lim="800000"/>
            <a:headEnd/>
            <a:tailEnd/>
          </a:ln>
        </p:spPr>
        <p:txBody>
          <a:bodyPr wrap="square">
            <a:spAutoFit/>
          </a:bodyPr>
          <a:lstStyle/>
          <a:p>
            <a:pPr algn="ctr">
              <a:defRPr/>
            </a:pPr>
            <a:r>
              <a:rPr lang="en-US" sz="2800" b="1" dirty="0">
                <a:solidFill>
                  <a:schemeClr val="bg2"/>
                </a:solidFill>
                <a:latin typeface="Calibri" pitchFamily="34" charset="0"/>
              </a:rPr>
              <a:t>The Younger Son Requests his Inheritance</a:t>
            </a:r>
          </a:p>
        </p:txBody>
      </p:sp>
      <p:sp>
        <p:nvSpPr>
          <p:cNvPr id="3076" name="TextBox 4"/>
          <p:cNvSpPr txBox="1">
            <a:spLocks noChangeArrowheads="1"/>
          </p:cNvSpPr>
          <p:nvPr/>
        </p:nvSpPr>
        <p:spPr bwMode="auto">
          <a:xfrm>
            <a:off x="6400800" y="2590800"/>
            <a:ext cx="3352800" cy="3785652"/>
          </a:xfrm>
          <a:prstGeom prst="rect">
            <a:avLst/>
          </a:prstGeom>
          <a:noFill/>
          <a:ln w="9525">
            <a:noFill/>
            <a:miter lim="800000"/>
            <a:headEnd/>
            <a:tailEnd/>
          </a:ln>
        </p:spPr>
        <p:txBody>
          <a:bodyPr>
            <a:spAutoFit/>
          </a:bodyPr>
          <a:lstStyle/>
          <a:p>
            <a:pPr algn="ctr">
              <a:defRPr/>
            </a:pPr>
            <a:r>
              <a:rPr lang="en-US" sz="2000" b="1" dirty="0">
                <a:solidFill>
                  <a:schemeClr val="bg2"/>
                </a:solidFill>
                <a:latin typeface="Calibri" pitchFamily="34" charset="0"/>
              </a:rPr>
              <a:t>Cultural:  </a:t>
            </a:r>
          </a:p>
          <a:p>
            <a:pPr algn="ctr">
              <a:defRPr/>
            </a:pPr>
            <a:r>
              <a:rPr lang="en-US" sz="2000" b="1" dirty="0">
                <a:solidFill>
                  <a:schemeClr val="bg2"/>
                </a:solidFill>
                <a:latin typeface="Calibri" pitchFamily="34" charset="0"/>
              </a:rPr>
              <a:t>Betrayal</a:t>
            </a:r>
          </a:p>
          <a:p>
            <a:pPr algn="ctr">
              <a:defRPr/>
            </a:pPr>
            <a:r>
              <a:rPr lang="en-US" sz="2000" b="1" dirty="0">
                <a:solidFill>
                  <a:schemeClr val="bg2"/>
                </a:solidFill>
                <a:latin typeface="Calibri" pitchFamily="34" charset="0"/>
              </a:rPr>
              <a:t>of Family and Community Values</a:t>
            </a:r>
          </a:p>
          <a:p>
            <a:pPr algn="ctr">
              <a:defRPr/>
            </a:pPr>
            <a:endParaRPr lang="en-US" sz="2000" b="1" dirty="0">
              <a:solidFill>
                <a:schemeClr val="bg2"/>
              </a:solidFill>
              <a:latin typeface="Calibri" pitchFamily="34" charset="0"/>
            </a:endParaRPr>
          </a:p>
          <a:p>
            <a:pPr algn="ctr">
              <a:defRPr/>
            </a:pPr>
            <a:r>
              <a:rPr lang="en-US" sz="2000" b="1" dirty="0">
                <a:solidFill>
                  <a:schemeClr val="bg2"/>
                </a:solidFill>
                <a:latin typeface="Calibri" pitchFamily="34" charset="0"/>
              </a:rPr>
              <a:t>Akin to wishing the Father was dead</a:t>
            </a:r>
          </a:p>
          <a:p>
            <a:pPr algn="ctr">
              <a:defRPr/>
            </a:pPr>
            <a:endParaRPr lang="en-US" sz="2000" b="1" dirty="0">
              <a:solidFill>
                <a:schemeClr val="bg2"/>
              </a:solidFill>
              <a:latin typeface="Calibri" pitchFamily="34" charset="0"/>
            </a:endParaRPr>
          </a:p>
          <a:p>
            <a:pPr algn="ctr">
              <a:defRPr/>
            </a:pPr>
            <a:r>
              <a:rPr lang="en-US" sz="2000" b="1" dirty="0">
                <a:solidFill>
                  <a:schemeClr val="bg2"/>
                </a:solidFill>
                <a:latin typeface="Calibri" pitchFamily="34" charset="0"/>
              </a:rPr>
              <a:t>He would have </a:t>
            </a:r>
          </a:p>
          <a:p>
            <a:pPr algn="ctr">
              <a:defRPr/>
            </a:pPr>
            <a:r>
              <a:rPr lang="en-US" sz="2000" b="1" dirty="0">
                <a:solidFill>
                  <a:schemeClr val="bg2"/>
                </a:solidFill>
                <a:latin typeface="Calibri" pitchFamily="34" charset="0"/>
              </a:rPr>
              <a:t>been shunned</a:t>
            </a:r>
          </a:p>
          <a:p>
            <a:pPr algn="ctr">
              <a:defRPr/>
            </a:pPr>
            <a:r>
              <a:rPr lang="en-US" sz="2000" b="1" dirty="0">
                <a:solidFill>
                  <a:schemeClr val="bg2"/>
                </a:solidFill>
                <a:latin typeface="Calibri" pitchFamily="34" charset="0"/>
              </a:rPr>
              <a:t> by the community</a:t>
            </a:r>
          </a:p>
          <a:p>
            <a:pPr algn="ctr">
              <a:defRPr/>
            </a:pPr>
            <a:endParaRPr lang="en-US" sz="2000" b="1" dirty="0">
              <a:solidFill>
                <a:schemeClr val="bg2"/>
              </a:solidFill>
              <a:latin typeface="Calibri" pitchFamily="34" charset="0"/>
            </a:endParaRPr>
          </a:p>
        </p:txBody>
      </p:sp>
      <p:sp>
        <p:nvSpPr>
          <p:cNvPr id="6" name="TextBox 5"/>
          <p:cNvSpPr txBox="1"/>
          <p:nvPr/>
        </p:nvSpPr>
        <p:spPr>
          <a:xfrm>
            <a:off x="1524000" y="76201"/>
            <a:ext cx="3810000" cy="2246769"/>
          </a:xfrm>
          <a:prstGeom prst="rect">
            <a:avLst/>
          </a:prstGeom>
          <a:noFill/>
        </p:spPr>
        <p:txBody>
          <a:bodyPr wrap="square" rtlCol="0">
            <a:spAutoFit/>
          </a:bodyPr>
          <a:lstStyle/>
          <a:p>
            <a:pPr algn="ctr"/>
            <a:r>
              <a:rPr lang="en-US" sz="2800" i="1" dirty="0">
                <a:solidFill>
                  <a:schemeClr val="bg2"/>
                </a:solidFill>
              </a:rPr>
              <a:t>“</a:t>
            </a:r>
            <a:r>
              <a:rPr lang="en-US" sz="2800" i="1" dirty="0"/>
              <a:t> </a:t>
            </a:r>
            <a:r>
              <a:rPr lang="en-US" sz="2800" i="1" dirty="0">
                <a:solidFill>
                  <a:schemeClr val="bg2"/>
                </a:solidFill>
              </a:rPr>
              <a:t>And the younger of them said to his father, Father, give me the portion of that </a:t>
            </a:r>
            <a:r>
              <a:rPr lang="en-US" sz="2800" i="1" dirty="0" err="1">
                <a:solidFill>
                  <a:schemeClr val="bg2"/>
                </a:solidFill>
              </a:rPr>
              <a:t>falleth</a:t>
            </a:r>
            <a:r>
              <a:rPr lang="en-US" sz="2800" i="1" dirty="0">
                <a:solidFill>
                  <a:schemeClr val="bg2"/>
                </a:solidFill>
              </a:rPr>
              <a:t> to me…”</a:t>
            </a:r>
          </a:p>
        </p:txBody>
      </p:sp>
      <p:sp>
        <p:nvSpPr>
          <p:cNvPr id="7" name="TextBox 6"/>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15:12</a:t>
            </a:r>
          </a:p>
        </p:txBody>
      </p:sp>
    </p:spTree>
    <p:extLst>
      <p:ext uri="{BB962C8B-B14F-4D97-AF65-F5344CB8AC3E}">
        <p14:creationId xmlns:p14="http://schemas.microsoft.com/office/powerpoint/2010/main" val="411683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808323" y="3994631"/>
            <a:ext cx="4343400" cy="1815882"/>
          </a:xfrm>
          <a:prstGeom prst="rect">
            <a:avLst/>
          </a:prstGeom>
        </p:spPr>
        <p:txBody>
          <a:bodyPr wrap="square">
            <a:spAutoFit/>
          </a:bodyPr>
          <a:lstStyle/>
          <a:p>
            <a:r>
              <a:rPr lang="en-US" sz="2800" i="1" dirty="0">
                <a:solidFill>
                  <a:schemeClr val="bg2"/>
                </a:solidFill>
              </a:rPr>
              <a:t>According to tradition, a father had claim on all his property and the income from it until his death.</a:t>
            </a:r>
          </a:p>
        </p:txBody>
      </p:sp>
      <p:pic>
        <p:nvPicPr>
          <p:cNvPr id="4" name="Picture 3" descr="servants in the field.jpg"/>
          <p:cNvPicPr>
            <a:picLocks noChangeAspect="1"/>
          </p:cNvPicPr>
          <p:nvPr/>
        </p:nvPicPr>
        <p:blipFill>
          <a:blip r:embed="rId2" cstate="print"/>
          <a:stretch>
            <a:fillRect/>
          </a:stretch>
        </p:blipFill>
        <p:spPr>
          <a:xfrm>
            <a:off x="1506071" y="3428999"/>
            <a:ext cx="3929529" cy="2947147"/>
          </a:xfrm>
          <a:prstGeom prst="rect">
            <a:avLst/>
          </a:prstGeom>
        </p:spPr>
      </p:pic>
      <p:sp>
        <p:nvSpPr>
          <p:cNvPr id="5" name="Rectangle 4"/>
          <p:cNvSpPr/>
          <p:nvPr/>
        </p:nvSpPr>
        <p:spPr>
          <a:xfrm>
            <a:off x="860611" y="1022002"/>
            <a:ext cx="4724400" cy="1384995"/>
          </a:xfrm>
          <a:prstGeom prst="rect">
            <a:avLst/>
          </a:prstGeom>
        </p:spPr>
        <p:txBody>
          <a:bodyPr wrap="square">
            <a:spAutoFit/>
          </a:bodyPr>
          <a:lstStyle/>
          <a:p>
            <a:r>
              <a:rPr lang="en-US" sz="2800" i="1" dirty="0">
                <a:solidFill>
                  <a:schemeClr val="bg2"/>
                </a:solidFill>
              </a:rPr>
              <a:t>The prodigal asked not only for his inheritance, but the right to dispose of it as he pleased.  </a:t>
            </a:r>
          </a:p>
        </p:txBody>
      </p:sp>
      <p:pic>
        <p:nvPicPr>
          <p:cNvPr id="6" name="Picture 5" descr="003-prodigal-son.jpg"/>
          <p:cNvPicPr>
            <a:picLocks noChangeAspect="1"/>
          </p:cNvPicPr>
          <p:nvPr/>
        </p:nvPicPr>
        <p:blipFill>
          <a:blip r:embed="rId3" cstate="print"/>
          <a:stretch>
            <a:fillRect/>
          </a:stretch>
        </p:blipFill>
        <p:spPr>
          <a:xfrm>
            <a:off x="6231847" y="838199"/>
            <a:ext cx="3496353" cy="2622265"/>
          </a:xfrm>
          <a:prstGeom prst="rect">
            <a:avLst/>
          </a:prstGeom>
        </p:spPr>
      </p:pic>
    </p:spTree>
    <p:extLst>
      <p:ext uri="{BB962C8B-B14F-4D97-AF65-F5344CB8AC3E}">
        <p14:creationId xmlns:p14="http://schemas.microsoft.com/office/powerpoint/2010/main" val="388489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766483" y="690282"/>
            <a:ext cx="4724400" cy="2862322"/>
          </a:xfrm>
          <a:prstGeom prst="rect">
            <a:avLst/>
          </a:prstGeom>
          <a:noFill/>
          <a:ln w="9525">
            <a:noFill/>
            <a:miter lim="800000"/>
            <a:headEnd/>
            <a:tailEnd/>
          </a:ln>
        </p:spPr>
        <p:txBody>
          <a:bodyPr wrap="square">
            <a:spAutoFit/>
          </a:bodyPr>
          <a:lstStyle/>
          <a:p>
            <a:pPr algn="ctr"/>
            <a:r>
              <a:rPr lang="en-US" sz="3600" dirty="0">
                <a:solidFill>
                  <a:schemeClr val="bg1"/>
                </a:solidFill>
                <a:latin typeface="Abadi" panose="020B0604020104020204" pitchFamily="34" charset="0"/>
                <a:cs typeface="Andalus" pitchFamily="18" charset="-78"/>
              </a:rPr>
              <a:t>  “And the Pharisees and scribes murmured, saying, This man </a:t>
            </a:r>
            <a:r>
              <a:rPr lang="en-US" sz="3600" dirty="0" err="1">
                <a:solidFill>
                  <a:schemeClr val="bg1"/>
                </a:solidFill>
                <a:latin typeface="Abadi" panose="020B0604020104020204" pitchFamily="34" charset="0"/>
                <a:cs typeface="Andalus" pitchFamily="18" charset="-78"/>
              </a:rPr>
              <a:t>receiveth</a:t>
            </a:r>
            <a:r>
              <a:rPr lang="en-US" sz="3600" dirty="0">
                <a:solidFill>
                  <a:schemeClr val="bg1"/>
                </a:solidFill>
                <a:latin typeface="Abadi" panose="020B0604020104020204" pitchFamily="34" charset="0"/>
                <a:cs typeface="Andalus" pitchFamily="18" charset="-78"/>
              </a:rPr>
              <a:t> sinners, and </a:t>
            </a:r>
            <a:r>
              <a:rPr lang="en-US" sz="3600" dirty="0" err="1">
                <a:solidFill>
                  <a:schemeClr val="bg1"/>
                </a:solidFill>
                <a:latin typeface="Abadi" panose="020B0604020104020204" pitchFamily="34" charset="0"/>
                <a:cs typeface="Andalus" pitchFamily="18" charset="-78"/>
              </a:rPr>
              <a:t>eateth</a:t>
            </a:r>
            <a:r>
              <a:rPr lang="en-US" sz="3600" dirty="0">
                <a:solidFill>
                  <a:schemeClr val="bg1"/>
                </a:solidFill>
                <a:latin typeface="Abadi" panose="020B0604020104020204" pitchFamily="34" charset="0"/>
                <a:cs typeface="Andalus" pitchFamily="18" charset="-78"/>
              </a:rPr>
              <a:t> with them”</a:t>
            </a:r>
          </a:p>
        </p:txBody>
      </p:sp>
      <p:sp>
        <p:nvSpPr>
          <p:cNvPr id="6" name="TextBox 3"/>
          <p:cNvSpPr txBox="1">
            <a:spLocks noChangeArrowheads="1"/>
          </p:cNvSpPr>
          <p:nvPr/>
        </p:nvSpPr>
        <p:spPr bwMode="auto">
          <a:xfrm>
            <a:off x="3523130" y="4668798"/>
            <a:ext cx="7411169" cy="1754326"/>
          </a:xfrm>
          <a:prstGeom prst="rect">
            <a:avLst/>
          </a:prstGeom>
          <a:noFill/>
          <a:ln w="9525">
            <a:noFill/>
            <a:miter lim="800000"/>
            <a:headEnd/>
            <a:tailEnd/>
          </a:ln>
        </p:spPr>
        <p:txBody>
          <a:bodyPr wrap="square">
            <a:spAutoFit/>
          </a:bodyPr>
          <a:lstStyle/>
          <a:p>
            <a:pPr algn="ctr"/>
            <a:r>
              <a:rPr lang="en-US" sz="3600" dirty="0">
                <a:solidFill>
                  <a:schemeClr val="bg1"/>
                </a:solidFill>
                <a:latin typeface="Abadi" panose="020B0604020104020204" pitchFamily="34" charset="0"/>
                <a:cs typeface="Andalus" pitchFamily="18" charset="-78"/>
              </a:rPr>
              <a:t>  They viewed sinners as unclean and any person touching a sinner was unclean themselves.</a:t>
            </a:r>
          </a:p>
        </p:txBody>
      </p:sp>
      <p:sp>
        <p:nvSpPr>
          <p:cNvPr id="7" name="TextBox 6"/>
          <p:cNvSpPr txBox="1"/>
          <p:nvPr/>
        </p:nvSpPr>
        <p:spPr>
          <a:xfrm>
            <a:off x="125506" y="6423124"/>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15:2</a:t>
            </a:r>
          </a:p>
        </p:txBody>
      </p:sp>
      <p:pic>
        <p:nvPicPr>
          <p:cNvPr id="8" name="Picture 7" descr="the-scribes-and-pharisees.jpg"/>
          <p:cNvPicPr>
            <a:picLocks noChangeAspect="1"/>
          </p:cNvPicPr>
          <p:nvPr/>
        </p:nvPicPr>
        <p:blipFill>
          <a:blip r:embed="rId2" cstate="print"/>
          <a:stretch>
            <a:fillRect/>
          </a:stretch>
        </p:blipFill>
        <p:spPr>
          <a:xfrm>
            <a:off x="6405282" y="573740"/>
            <a:ext cx="4948518" cy="3711389"/>
          </a:xfrm>
          <a:prstGeom prst="rect">
            <a:avLst/>
          </a:prstGeom>
        </p:spPr>
      </p:pic>
    </p:spTree>
    <p:extLst>
      <p:ext uri="{BB962C8B-B14F-4D97-AF65-F5344CB8AC3E}">
        <p14:creationId xmlns:p14="http://schemas.microsoft.com/office/powerpoint/2010/main" val="309519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609599" y="247695"/>
            <a:ext cx="6866966" cy="3046988"/>
          </a:xfrm>
          <a:prstGeom prst="rect">
            <a:avLst/>
          </a:prstGeom>
        </p:spPr>
        <p:txBody>
          <a:bodyPr wrap="square">
            <a:spAutoFit/>
          </a:bodyPr>
          <a:lstStyle/>
          <a:p>
            <a:r>
              <a:rPr lang="en-US" sz="2400" b="1" i="1" dirty="0">
                <a:solidFill>
                  <a:schemeClr val="bg2"/>
                </a:solidFill>
              </a:rPr>
              <a:t>Why did the Father give this inheritance to his son?</a:t>
            </a:r>
          </a:p>
          <a:p>
            <a:r>
              <a:rPr lang="en-US" sz="2400" i="1" dirty="0">
                <a:solidFill>
                  <a:schemeClr val="bg2"/>
                </a:solidFill>
              </a:rPr>
              <a:t> Land was given to each tribe of Israel as an eternal inheritance.</a:t>
            </a:r>
            <a:endParaRPr lang="en-US" sz="2400" b="1" i="1" dirty="0">
              <a:solidFill>
                <a:schemeClr val="bg2"/>
              </a:solidFill>
            </a:endParaRPr>
          </a:p>
          <a:p>
            <a:r>
              <a:rPr lang="en-US" sz="2400" i="1" dirty="0">
                <a:solidFill>
                  <a:schemeClr val="bg2"/>
                </a:solidFill>
              </a:rPr>
              <a:t>By complying, the father wrecked the family generational estate. </a:t>
            </a:r>
          </a:p>
          <a:p>
            <a:r>
              <a:rPr lang="en-US" sz="2400" i="1" dirty="0">
                <a:solidFill>
                  <a:schemeClr val="bg2"/>
                </a:solidFill>
              </a:rPr>
              <a:t>Then it was divided within each tribe into family inheritances that were passed generation to generation intact. </a:t>
            </a:r>
          </a:p>
        </p:txBody>
      </p:sp>
      <p:pic>
        <p:nvPicPr>
          <p:cNvPr id="7" name="Picture 6" descr="image.jpg"/>
          <p:cNvPicPr>
            <a:picLocks noChangeAspect="1"/>
          </p:cNvPicPr>
          <p:nvPr/>
        </p:nvPicPr>
        <p:blipFill>
          <a:blip r:embed="rId2" cstate="print"/>
          <a:stretch>
            <a:fillRect/>
          </a:stretch>
        </p:blipFill>
        <p:spPr>
          <a:xfrm>
            <a:off x="1062317" y="3508474"/>
            <a:ext cx="1714500" cy="2609850"/>
          </a:xfrm>
          <a:prstGeom prst="rect">
            <a:avLst/>
          </a:prstGeom>
        </p:spPr>
      </p:pic>
      <p:pic>
        <p:nvPicPr>
          <p:cNvPr id="8" name="Picture 7" descr="C10FF3.png"/>
          <p:cNvPicPr>
            <a:picLocks noChangeAspect="1"/>
          </p:cNvPicPr>
          <p:nvPr/>
        </p:nvPicPr>
        <p:blipFill>
          <a:blip r:embed="rId3" cstate="print"/>
          <a:stretch>
            <a:fillRect/>
          </a:stretch>
        </p:blipFill>
        <p:spPr>
          <a:xfrm>
            <a:off x="7597589" y="412376"/>
            <a:ext cx="3742267" cy="1981200"/>
          </a:xfrm>
          <a:prstGeom prst="rect">
            <a:avLst/>
          </a:prstGeom>
        </p:spPr>
      </p:pic>
      <p:pic>
        <p:nvPicPr>
          <p:cNvPr id="9" name="Picture 8" descr="Inheritance.jpg"/>
          <p:cNvPicPr>
            <a:picLocks noChangeAspect="1"/>
          </p:cNvPicPr>
          <p:nvPr/>
        </p:nvPicPr>
        <p:blipFill>
          <a:blip r:embed="rId4" cstate="print"/>
          <a:stretch>
            <a:fillRect/>
          </a:stretch>
        </p:blipFill>
        <p:spPr>
          <a:xfrm>
            <a:off x="7374098" y="3429000"/>
            <a:ext cx="3669792" cy="2926080"/>
          </a:xfrm>
          <a:prstGeom prst="rect">
            <a:avLst/>
          </a:prstGeom>
        </p:spPr>
      </p:pic>
      <p:sp>
        <p:nvSpPr>
          <p:cNvPr id="10" name="TextBox 9"/>
          <p:cNvSpPr txBox="1"/>
          <p:nvPr/>
        </p:nvSpPr>
        <p:spPr>
          <a:xfrm>
            <a:off x="3821204" y="3997791"/>
            <a:ext cx="2987488" cy="1631216"/>
          </a:xfrm>
          <a:prstGeom prst="rect">
            <a:avLst/>
          </a:prstGeom>
          <a:noFill/>
        </p:spPr>
        <p:txBody>
          <a:bodyPr wrap="square" rtlCol="0">
            <a:spAutoFit/>
          </a:bodyPr>
          <a:lstStyle/>
          <a:p>
            <a:r>
              <a:rPr lang="en-US" sz="2000" i="1" dirty="0">
                <a:solidFill>
                  <a:schemeClr val="bg2"/>
                </a:solidFill>
              </a:rPr>
              <a:t> The father would have had to liquidate the son's portion, keep the property and give the son the money.</a:t>
            </a:r>
            <a:endParaRPr lang="en-US" sz="2000" dirty="0"/>
          </a:p>
        </p:txBody>
      </p:sp>
    </p:spTree>
    <p:extLst>
      <p:ext uri="{BB962C8B-B14F-4D97-AF65-F5344CB8AC3E}">
        <p14:creationId xmlns:p14="http://schemas.microsoft.com/office/powerpoint/2010/main" val="259896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48265" y="537020"/>
            <a:ext cx="5920946" cy="1200329"/>
          </a:xfrm>
          <a:prstGeom prst="rect">
            <a:avLst/>
          </a:prstGeom>
          <a:noFill/>
        </p:spPr>
        <p:txBody>
          <a:bodyPr wrap="square" rtlCol="0">
            <a:spAutoFit/>
          </a:bodyPr>
          <a:lstStyle/>
          <a:p>
            <a:pPr algn="ctr"/>
            <a:r>
              <a:rPr lang="en-US" sz="3600" i="1" dirty="0">
                <a:solidFill>
                  <a:schemeClr val="bg2"/>
                </a:solidFill>
              </a:rPr>
              <a:t>Deuteronomy 21:18-21  </a:t>
            </a:r>
          </a:p>
          <a:p>
            <a:pPr algn="ctr"/>
            <a:r>
              <a:rPr lang="en-US" sz="3600" i="1" dirty="0">
                <a:solidFill>
                  <a:schemeClr val="bg2"/>
                </a:solidFill>
              </a:rPr>
              <a:t>The Law of Moses</a:t>
            </a:r>
          </a:p>
        </p:txBody>
      </p:sp>
      <p:sp>
        <p:nvSpPr>
          <p:cNvPr id="7" name="TextBox 6"/>
          <p:cNvSpPr txBox="1"/>
          <p:nvPr/>
        </p:nvSpPr>
        <p:spPr>
          <a:xfrm>
            <a:off x="6248400" y="2895601"/>
            <a:ext cx="3810000" cy="1754326"/>
          </a:xfrm>
          <a:prstGeom prst="rect">
            <a:avLst/>
          </a:prstGeom>
          <a:noFill/>
        </p:spPr>
        <p:txBody>
          <a:bodyPr wrap="square" rtlCol="0">
            <a:spAutoFit/>
          </a:bodyPr>
          <a:lstStyle/>
          <a:p>
            <a:pPr algn="ctr"/>
            <a:r>
              <a:rPr lang="en-US" sz="3600" i="1" dirty="0">
                <a:solidFill>
                  <a:schemeClr val="bg2"/>
                </a:solidFill>
              </a:rPr>
              <a:t>A Rebellious Son could be stoned to death</a:t>
            </a:r>
          </a:p>
        </p:txBody>
      </p:sp>
      <p:pic>
        <p:nvPicPr>
          <p:cNvPr id="8" name="Picture 2" descr="http://thebeattitude.files.wordpress.com/2009/07/bible-primitive-stoning1.jpg?w=450&amp;h=371"/>
          <p:cNvPicPr>
            <a:picLocks noChangeAspect="1" noChangeArrowheads="1"/>
          </p:cNvPicPr>
          <p:nvPr/>
        </p:nvPicPr>
        <p:blipFill>
          <a:blip r:embed="rId2" cstate="print"/>
          <a:srcRect/>
          <a:stretch>
            <a:fillRect/>
          </a:stretch>
        </p:blipFill>
        <p:spPr bwMode="auto">
          <a:xfrm>
            <a:off x="1235675" y="2745093"/>
            <a:ext cx="4526591" cy="3731740"/>
          </a:xfrm>
          <a:prstGeom prst="rect">
            <a:avLst/>
          </a:prstGeom>
          <a:noFill/>
          <a:ln w="9525">
            <a:noFill/>
            <a:miter lim="800000"/>
            <a:headEnd/>
            <a:tailEnd/>
          </a:ln>
        </p:spPr>
      </p:pic>
    </p:spTree>
    <p:extLst>
      <p:ext uri="{BB962C8B-B14F-4D97-AF65-F5344CB8AC3E}">
        <p14:creationId xmlns:p14="http://schemas.microsoft.com/office/powerpoint/2010/main" val="4543360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7993174" cy="646331"/>
          </a:xfrm>
          <a:prstGeom prst="rect">
            <a:avLst/>
          </a:prstGeom>
        </p:spPr>
        <p:txBody>
          <a:bodyPr wrap="square">
            <a:spAutoFit/>
          </a:bodyPr>
          <a:lstStyle/>
          <a:p>
            <a:r>
              <a:rPr lang="en-US" sz="3600" i="1" dirty="0">
                <a:solidFill>
                  <a:schemeClr val="bg2"/>
                </a:solidFill>
              </a:rPr>
              <a:t>“…And he divided unto him his living.” </a:t>
            </a:r>
          </a:p>
        </p:txBody>
      </p:sp>
      <p:pic>
        <p:nvPicPr>
          <p:cNvPr id="7" name="Picture 6" descr="1Ds58680_Vatersdorf_Hecken-300x200.jpg"/>
          <p:cNvPicPr>
            <a:picLocks noChangeAspect="1"/>
          </p:cNvPicPr>
          <p:nvPr/>
        </p:nvPicPr>
        <p:blipFill>
          <a:blip r:embed="rId2" cstate="print"/>
          <a:stretch>
            <a:fillRect/>
          </a:stretch>
        </p:blipFill>
        <p:spPr>
          <a:xfrm>
            <a:off x="4695568" y="1447799"/>
            <a:ext cx="4334132" cy="2889421"/>
          </a:xfrm>
          <a:prstGeom prst="rect">
            <a:avLst/>
          </a:prstGeom>
        </p:spPr>
      </p:pic>
      <p:sp>
        <p:nvSpPr>
          <p:cNvPr id="9" name="Rectangle 8"/>
          <p:cNvSpPr/>
          <p:nvPr/>
        </p:nvSpPr>
        <p:spPr>
          <a:xfrm>
            <a:off x="1294370" y="4529087"/>
            <a:ext cx="7735330" cy="1754326"/>
          </a:xfrm>
          <a:prstGeom prst="rect">
            <a:avLst/>
          </a:prstGeom>
        </p:spPr>
        <p:txBody>
          <a:bodyPr wrap="square">
            <a:spAutoFit/>
          </a:bodyPr>
          <a:lstStyle/>
          <a:p>
            <a:r>
              <a:rPr lang="en-US" sz="3600" i="1" dirty="0">
                <a:solidFill>
                  <a:schemeClr val="bg2"/>
                </a:solidFill>
              </a:rPr>
              <a:t>The father had to sell 1/3 of the family’s generational estate and convert it to cash.</a:t>
            </a:r>
            <a:endParaRPr lang="en-US" sz="3600" dirty="0"/>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15:11</a:t>
            </a:r>
          </a:p>
        </p:txBody>
      </p:sp>
    </p:spTree>
    <p:extLst>
      <p:ext uri="{BB962C8B-B14F-4D97-AF65-F5344CB8AC3E}">
        <p14:creationId xmlns:p14="http://schemas.microsoft.com/office/powerpoint/2010/main" val="359792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752600" y="762000"/>
            <a:ext cx="4419600" cy="2862322"/>
          </a:xfrm>
          <a:prstGeom prst="rect">
            <a:avLst/>
          </a:prstGeom>
        </p:spPr>
        <p:txBody>
          <a:bodyPr wrap="square">
            <a:spAutoFit/>
          </a:bodyPr>
          <a:lstStyle/>
          <a:p>
            <a:pPr algn="ctr"/>
            <a:r>
              <a:rPr lang="en-US" sz="3600" b="1" i="1" dirty="0">
                <a:solidFill>
                  <a:schemeClr val="bg2"/>
                </a:solidFill>
              </a:rPr>
              <a:t>The Father allowed his son to experience the consequences.</a:t>
            </a:r>
          </a:p>
          <a:p>
            <a:pPr algn="ctr"/>
            <a:endParaRPr lang="en-US" sz="3600" b="1" i="1" dirty="0">
              <a:solidFill>
                <a:schemeClr val="bg2"/>
              </a:solidFill>
            </a:endParaRPr>
          </a:p>
          <a:p>
            <a:pPr algn="ctr"/>
            <a:r>
              <a:rPr lang="en-US" sz="3600" b="1" i="1" dirty="0">
                <a:solidFill>
                  <a:schemeClr val="bg2"/>
                </a:solidFill>
              </a:rPr>
              <a:t>Tough Love</a:t>
            </a:r>
            <a:endParaRPr lang="en-US" sz="3600" i="1" dirty="0">
              <a:solidFill>
                <a:schemeClr val="bg2"/>
              </a:solidFill>
            </a:endParaRPr>
          </a:p>
        </p:txBody>
      </p:sp>
      <p:pic>
        <p:nvPicPr>
          <p:cNvPr id="11" name="Picture 10" descr="prodigal-son1.jpg"/>
          <p:cNvPicPr>
            <a:picLocks noChangeAspect="1"/>
          </p:cNvPicPr>
          <p:nvPr/>
        </p:nvPicPr>
        <p:blipFill>
          <a:blip r:embed="rId2" cstate="print"/>
          <a:srcRect l="5000" t="2101" r="3500" b="3361"/>
          <a:stretch>
            <a:fillRect/>
          </a:stretch>
        </p:blipFill>
        <p:spPr>
          <a:xfrm>
            <a:off x="6248400" y="1143000"/>
            <a:ext cx="3594608" cy="4419600"/>
          </a:xfrm>
          <a:prstGeom prst="rect">
            <a:avLst/>
          </a:prstGeom>
        </p:spPr>
      </p:pic>
      <p:sp>
        <p:nvSpPr>
          <p:cNvPr id="12" name="TextBox 11"/>
          <p:cNvSpPr txBox="1"/>
          <p:nvPr/>
        </p:nvSpPr>
        <p:spPr>
          <a:xfrm>
            <a:off x="2057400" y="4495801"/>
            <a:ext cx="3810000" cy="1384995"/>
          </a:xfrm>
          <a:prstGeom prst="rect">
            <a:avLst/>
          </a:prstGeom>
          <a:noFill/>
        </p:spPr>
        <p:txBody>
          <a:bodyPr wrap="square" rtlCol="0">
            <a:spAutoFit/>
          </a:bodyPr>
          <a:lstStyle/>
          <a:p>
            <a:pPr algn="ctr"/>
            <a:r>
              <a:rPr lang="en-US" sz="2800" i="1" dirty="0">
                <a:solidFill>
                  <a:schemeClr val="bg2"/>
                </a:solidFill>
              </a:rPr>
              <a:t>He wanted</a:t>
            </a:r>
            <a:r>
              <a:rPr lang="en-US" sz="2800" dirty="0"/>
              <a:t>  </a:t>
            </a:r>
            <a:r>
              <a:rPr lang="en-US" sz="2800" i="1" dirty="0">
                <a:solidFill>
                  <a:schemeClr val="bg2"/>
                </a:solidFill>
              </a:rPr>
              <a:t>his son to learn through life’s trials. </a:t>
            </a:r>
          </a:p>
          <a:p>
            <a:pPr algn="ctr"/>
            <a:endParaRPr lang="en-US" sz="2800" i="1" dirty="0">
              <a:solidFill>
                <a:schemeClr val="bg2"/>
              </a:solidFill>
            </a:endParaRPr>
          </a:p>
        </p:txBody>
      </p:sp>
    </p:spTree>
    <p:extLst>
      <p:ext uri="{BB962C8B-B14F-4D97-AF65-F5344CB8AC3E}">
        <p14:creationId xmlns:p14="http://schemas.microsoft.com/office/powerpoint/2010/main" val="235745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1508105"/>
          </a:xfrm>
          <a:prstGeom prst="rect">
            <a:avLst/>
          </a:prstGeom>
        </p:spPr>
        <p:txBody>
          <a:bodyPr wrap="square">
            <a:spAutoFit/>
          </a:bodyPr>
          <a:lstStyle/>
          <a:p>
            <a:r>
              <a:rPr lang="en-US" sz="2800" i="1" dirty="0">
                <a:solidFill>
                  <a:schemeClr val="bg2"/>
                </a:solidFill>
              </a:rPr>
              <a:t>“And </a:t>
            </a:r>
            <a:r>
              <a:rPr lang="en-US" sz="3600" i="1" dirty="0">
                <a:solidFill>
                  <a:schemeClr val="bg2"/>
                </a:solidFill>
              </a:rPr>
              <a:t>not</a:t>
            </a:r>
            <a:r>
              <a:rPr lang="en-US" sz="2800" i="1" dirty="0">
                <a:solidFill>
                  <a:schemeClr val="bg2"/>
                </a:solidFill>
              </a:rPr>
              <a:t> many days after the younger son gathered all together, …”</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15:13</a:t>
            </a:r>
          </a:p>
        </p:txBody>
      </p:sp>
      <p:pic>
        <p:nvPicPr>
          <p:cNvPr id="7" name="Picture 6" descr="the_prodigal_son_large.jpg"/>
          <p:cNvPicPr>
            <a:picLocks noChangeAspect="1"/>
          </p:cNvPicPr>
          <p:nvPr/>
        </p:nvPicPr>
        <p:blipFill>
          <a:blip r:embed="rId2" cstate="print"/>
          <a:srcRect r="1333" b="10638"/>
          <a:stretch>
            <a:fillRect/>
          </a:stretch>
        </p:blipFill>
        <p:spPr>
          <a:xfrm>
            <a:off x="3962400" y="2743200"/>
            <a:ext cx="5638800" cy="2667000"/>
          </a:xfrm>
          <a:prstGeom prst="rect">
            <a:avLst/>
          </a:prstGeom>
        </p:spPr>
      </p:pic>
    </p:spTree>
    <p:extLst>
      <p:ext uri="{BB962C8B-B14F-4D97-AF65-F5344CB8AC3E}">
        <p14:creationId xmlns:p14="http://schemas.microsoft.com/office/powerpoint/2010/main" val="18666790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954107"/>
          </a:xfrm>
          <a:prstGeom prst="rect">
            <a:avLst/>
          </a:prstGeom>
        </p:spPr>
        <p:txBody>
          <a:bodyPr wrap="square">
            <a:spAutoFit/>
          </a:bodyPr>
          <a:lstStyle/>
          <a:p>
            <a:r>
              <a:rPr lang="en-US" sz="2800" i="1" dirty="0">
                <a:solidFill>
                  <a:schemeClr val="bg2"/>
                </a:solidFill>
              </a:rPr>
              <a:t>“…and took his journey into a far country…”</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15:13</a:t>
            </a:r>
          </a:p>
        </p:txBody>
      </p:sp>
      <p:pic>
        <p:nvPicPr>
          <p:cNvPr id="9" name="Picture 8" descr="300px-Kassite_Babylonia_EN_svg.png"/>
          <p:cNvPicPr>
            <a:picLocks noChangeAspect="1"/>
          </p:cNvPicPr>
          <p:nvPr/>
        </p:nvPicPr>
        <p:blipFill>
          <a:blip r:embed="rId2" cstate="print"/>
          <a:stretch>
            <a:fillRect/>
          </a:stretch>
        </p:blipFill>
        <p:spPr>
          <a:xfrm>
            <a:off x="4800599" y="1524000"/>
            <a:ext cx="4612341" cy="4043486"/>
          </a:xfrm>
          <a:prstGeom prst="rect">
            <a:avLst/>
          </a:prstGeom>
        </p:spPr>
      </p:pic>
      <p:sp>
        <p:nvSpPr>
          <p:cNvPr id="11" name="TextBox 10"/>
          <p:cNvSpPr txBox="1"/>
          <p:nvPr/>
        </p:nvSpPr>
        <p:spPr>
          <a:xfrm>
            <a:off x="1828800" y="5697999"/>
            <a:ext cx="5486400" cy="1077218"/>
          </a:xfrm>
          <a:prstGeom prst="rect">
            <a:avLst/>
          </a:prstGeom>
          <a:noFill/>
        </p:spPr>
        <p:txBody>
          <a:bodyPr wrap="square" rtlCol="0">
            <a:spAutoFit/>
          </a:bodyPr>
          <a:lstStyle/>
          <a:p>
            <a:r>
              <a:rPr lang="en-US" sz="3200" i="1" dirty="0">
                <a:solidFill>
                  <a:schemeClr val="bg2"/>
                </a:solidFill>
              </a:rPr>
              <a:t>Gentile country—Babylon.</a:t>
            </a:r>
          </a:p>
          <a:p>
            <a:endParaRPr lang="en-US" sz="3200" dirty="0"/>
          </a:p>
        </p:txBody>
      </p:sp>
    </p:spTree>
    <p:extLst>
      <p:ext uri="{BB962C8B-B14F-4D97-AF65-F5344CB8AC3E}">
        <p14:creationId xmlns:p14="http://schemas.microsoft.com/office/powerpoint/2010/main" val="14031310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954107"/>
          </a:xfrm>
          <a:prstGeom prst="rect">
            <a:avLst/>
          </a:prstGeom>
        </p:spPr>
        <p:txBody>
          <a:bodyPr wrap="square">
            <a:spAutoFit/>
          </a:bodyPr>
          <a:lstStyle/>
          <a:p>
            <a:r>
              <a:rPr lang="en-US" sz="2800" i="1" dirty="0">
                <a:solidFill>
                  <a:schemeClr val="bg2"/>
                </a:solidFill>
              </a:rPr>
              <a:t>As long as you had money in Babylon you were treated well</a:t>
            </a:r>
          </a:p>
        </p:txBody>
      </p:sp>
      <p:pic>
        <p:nvPicPr>
          <p:cNvPr id="7" name="Picture 6" descr="babylon3.jpg"/>
          <p:cNvPicPr>
            <a:picLocks noChangeAspect="1"/>
          </p:cNvPicPr>
          <p:nvPr/>
        </p:nvPicPr>
        <p:blipFill>
          <a:blip r:embed="rId2" cstate="print"/>
          <a:stretch>
            <a:fillRect/>
          </a:stretch>
        </p:blipFill>
        <p:spPr>
          <a:xfrm>
            <a:off x="2895601" y="1676401"/>
            <a:ext cx="5514975" cy="3080841"/>
          </a:xfrm>
          <a:prstGeom prst="rect">
            <a:avLst/>
          </a:prstGeom>
        </p:spPr>
      </p:pic>
      <p:sp>
        <p:nvSpPr>
          <p:cNvPr id="8" name="Rectangle 7"/>
          <p:cNvSpPr/>
          <p:nvPr/>
        </p:nvSpPr>
        <p:spPr>
          <a:xfrm>
            <a:off x="1435194" y="5168153"/>
            <a:ext cx="8435788" cy="954107"/>
          </a:xfrm>
          <a:prstGeom prst="rect">
            <a:avLst/>
          </a:prstGeom>
        </p:spPr>
        <p:txBody>
          <a:bodyPr wrap="square">
            <a:spAutoFit/>
          </a:bodyPr>
          <a:lstStyle/>
          <a:p>
            <a:r>
              <a:rPr lang="en-US" sz="2800" i="1" dirty="0">
                <a:solidFill>
                  <a:schemeClr val="bg2"/>
                </a:solidFill>
              </a:rPr>
              <a:t>If a Jewish boy spent his inheritance among the Gentiles, his home community would perform a “</a:t>
            </a:r>
            <a:r>
              <a:rPr lang="en-US" sz="2800" i="1" dirty="0" err="1">
                <a:solidFill>
                  <a:schemeClr val="bg2"/>
                </a:solidFill>
              </a:rPr>
              <a:t>Kutzash</a:t>
            </a:r>
            <a:r>
              <a:rPr lang="en-US" sz="2800" i="1" dirty="0">
                <a:solidFill>
                  <a:schemeClr val="bg2"/>
                </a:solidFill>
              </a:rPr>
              <a:t>”</a:t>
            </a:r>
          </a:p>
        </p:txBody>
      </p:sp>
    </p:spTree>
    <p:extLst>
      <p:ext uri="{BB962C8B-B14F-4D97-AF65-F5344CB8AC3E}">
        <p14:creationId xmlns:p14="http://schemas.microsoft.com/office/powerpoint/2010/main" val="399924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62400" y="762000"/>
            <a:ext cx="6477000" cy="1815882"/>
          </a:xfrm>
          <a:prstGeom prst="rect">
            <a:avLst/>
          </a:prstGeom>
        </p:spPr>
        <p:txBody>
          <a:bodyPr wrap="square">
            <a:spAutoFit/>
          </a:bodyPr>
          <a:lstStyle/>
          <a:p>
            <a:r>
              <a:rPr lang="en-US" sz="2800" i="1" dirty="0">
                <a:solidFill>
                  <a:schemeClr val="bg2"/>
                </a:solidFill>
              </a:rPr>
              <a:t>Like the prodigal son, we too can go to “a far country” is not measured by miles but by how far our hearts and minds are from Jesus! </a:t>
            </a:r>
          </a:p>
        </p:txBody>
      </p:sp>
      <p:pic>
        <p:nvPicPr>
          <p:cNvPr id="10" name="Picture 9" descr="Reminants_Of_Babylon_Buildings_40719.jpg"/>
          <p:cNvPicPr>
            <a:picLocks noChangeAspect="1"/>
          </p:cNvPicPr>
          <p:nvPr/>
        </p:nvPicPr>
        <p:blipFill>
          <a:blip r:embed="rId2" cstate="print"/>
          <a:stretch>
            <a:fillRect/>
          </a:stretch>
        </p:blipFill>
        <p:spPr>
          <a:xfrm>
            <a:off x="5715000" y="2895600"/>
            <a:ext cx="4673600" cy="3505200"/>
          </a:xfrm>
          <a:prstGeom prst="rect">
            <a:avLst/>
          </a:prstGeom>
        </p:spPr>
      </p:pic>
      <p:pic>
        <p:nvPicPr>
          <p:cNvPr id="8" name="Picture 7" descr="lost soul.jpg"/>
          <p:cNvPicPr>
            <a:picLocks noChangeAspect="1"/>
          </p:cNvPicPr>
          <p:nvPr/>
        </p:nvPicPr>
        <p:blipFill>
          <a:blip r:embed="rId3" cstate="print"/>
          <a:stretch>
            <a:fillRect/>
          </a:stretch>
        </p:blipFill>
        <p:spPr>
          <a:xfrm>
            <a:off x="1022673" y="549877"/>
            <a:ext cx="1917055" cy="1840149"/>
          </a:xfrm>
          <a:prstGeom prst="rect">
            <a:avLst/>
          </a:prstGeom>
        </p:spPr>
      </p:pic>
      <p:sp>
        <p:nvSpPr>
          <p:cNvPr id="11" name="Rectangle 10"/>
          <p:cNvSpPr/>
          <p:nvPr/>
        </p:nvSpPr>
        <p:spPr>
          <a:xfrm>
            <a:off x="1676400" y="3352801"/>
            <a:ext cx="3886200" cy="2246769"/>
          </a:xfrm>
          <a:prstGeom prst="rect">
            <a:avLst/>
          </a:prstGeom>
        </p:spPr>
        <p:txBody>
          <a:bodyPr wrap="square">
            <a:spAutoFit/>
          </a:bodyPr>
          <a:lstStyle/>
          <a:p>
            <a:r>
              <a:rPr lang="en-US" sz="2800" i="1" dirty="0">
                <a:solidFill>
                  <a:schemeClr val="bg2"/>
                </a:solidFill>
              </a:rPr>
              <a:t>Fidelity, not geography, really determines the distance. </a:t>
            </a:r>
          </a:p>
          <a:p>
            <a:r>
              <a:rPr lang="en-US" sz="2800" i="1" dirty="0">
                <a:solidFill>
                  <a:schemeClr val="bg2"/>
                </a:solidFill>
              </a:rPr>
              <a:t>Neal A. Maxwell Conference October 2000</a:t>
            </a:r>
          </a:p>
        </p:txBody>
      </p:sp>
    </p:spTree>
    <p:extLst>
      <p:ext uri="{BB962C8B-B14F-4D97-AF65-F5344CB8AC3E}">
        <p14:creationId xmlns:p14="http://schemas.microsoft.com/office/powerpoint/2010/main" val="98411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954107"/>
          </a:xfrm>
          <a:prstGeom prst="rect">
            <a:avLst/>
          </a:prstGeom>
        </p:spPr>
        <p:txBody>
          <a:bodyPr wrap="square">
            <a:spAutoFit/>
          </a:bodyPr>
          <a:lstStyle/>
          <a:p>
            <a:r>
              <a:rPr lang="en-US" sz="2800" i="1" dirty="0">
                <a:solidFill>
                  <a:schemeClr val="bg2"/>
                </a:solidFill>
              </a:rPr>
              <a:t>“…and there wasted his substance with riotous living…”</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15:13</a:t>
            </a:r>
          </a:p>
        </p:txBody>
      </p:sp>
      <p:pic>
        <p:nvPicPr>
          <p:cNvPr id="7" name="Picture 6" descr="The-Prodigal-Son-1536-xx-Jan-Sanders-van-Hemessen.jpg"/>
          <p:cNvPicPr>
            <a:picLocks noChangeAspect="1"/>
          </p:cNvPicPr>
          <p:nvPr/>
        </p:nvPicPr>
        <p:blipFill>
          <a:blip r:embed="rId2" cstate="print"/>
          <a:stretch>
            <a:fillRect/>
          </a:stretch>
        </p:blipFill>
        <p:spPr>
          <a:xfrm>
            <a:off x="4038599" y="1981199"/>
            <a:ext cx="5831541" cy="4082079"/>
          </a:xfrm>
          <a:prstGeom prst="rect">
            <a:avLst/>
          </a:prstGeom>
        </p:spPr>
      </p:pic>
    </p:spTree>
    <p:extLst>
      <p:ext uri="{BB962C8B-B14F-4D97-AF65-F5344CB8AC3E}">
        <p14:creationId xmlns:p14="http://schemas.microsoft.com/office/powerpoint/2010/main" val="16285791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0"/>
            <a:ext cx="4724400" cy="4832092"/>
          </a:xfrm>
          <a:prstGeom prst="rect">
            <a:avLst/>
          </a:prstGeom>
        </p:spPr>
        <p:txBody>
          <a:bodyPr wrap="square">
            <a:spAutoFit/>
          </a:bodyPr>
          <a:lstStyle/>
          <a:p>
            <a:r>
              <a:rPr lang="en-US" sz="2800" i="1" dirty="0">
                <a:solidFill>
                  <a:schemeClr val="bg2"/>
                </a:solidFill>
              </a:rPr>
              <a:t>What did he want?</a:t>
            </a:r>
          </a:p>
          <a:p>
            <a:endParaRPr lang="en-US" sz="2800" i="1" dirty="0">
              <a:solidFill>
                <a:schemeClr val="bg2"/>
              </a:solidFill>
            </a:endParaRPr>
          </a:p>
          <a:p>
            <a:r>
              <a:rPr lang="en-US" sz="2800" i="1" dirty="0">
                <a:solidFill>
                  <a:schemeClr val="bg2"/>
                </a:solidFill>
              </a:rPr>
              <a:t>The 4 P’s</a:t>
            </a:r>
          </a:p>
          <a:p>
            <a:endParaRPr lang="en-US" sz="2800" i="1" dirty="0">
              <a:solidFill>
                <a:schemeClr val="bg2"/>
              </a:solidFill>
            </a:endParaRPr>
          </a:p>
          <a:p>
            <a:pPr>
              <a:buFont typeface="Wingdings" pitchFamily="2" charset="2"/>
              <a:buChar char="ü"/>
            </a:pPr>
            <a:r>
              <a:rPr lang="en-US" sz="2800" i="1" dirty="0">
                <a:solidFill>
                  <a:schemeClr val="bg2"/>
                </a:solidFill>
              </a:rPr>
              <a:t>Popularity</a:t>
            </a:r>
          </a:p>
          <a:p>
            <a:pPr>
              <a:buFont typeface="Wingdings" pitchFamily="2" charset="2"/>
              <a:buChar char="ü"/>
            </a:pPr>
            <a:endParaRPr lang="en-US" sz="2800" i="1" dirty="0">
              <a:solidFill>
                <a:schemeClr val="bg2"/>
              </a:solidFill>
            </a:endParaRPr>
          </a:p>
          <a:p>
            <a:pPr>
              <a:buFont typeface="Wingdings" pitchFamily="2" charset="2"/>
              <a:buChar char="ü"/>
            </a:pPr>
            <a:r>
              <a:rPr lang="en-US" sz="2800" i="1" dirty="0">
                <a:solidFill>
                  <a:schemeClr val="bg2"/>
                </a:solidFill>
              </a:rPr>
              <a:t>Power</a:t>
            </a:r>
          </a:p>
          <a:p>
            <a:pPr>
              <a:buFont typeface="Wingdings" pitchFamily="2" charset="2"/>
              <a:buChar char="ü"/>
            </a:pPr>
            <a:endParaRPr lang="en-US" sz="2800" i="1" dirty="0">
              <a:solidFill>
                <a:schemeClr val="bg2"/>
              </a:solidFill>
            </a:endParaRPr>
          </a:p>
          <a:p>
            <a:pPr>
              <a:buFont typeface="Wingdings" pitchFamily="2" charset="2"/>
              <a:buChar char="ü"/>
            </a:pPr>
            <a:r>
              <a:rPr lang="en-US" sz="2800" i="1" dirty="0">
                <a:solidFill>
                  <a:schemeClr val="bg2"/>
                </a:solidFill>
              </a:rPr>
              <a:t>Possession</a:t>
            </a:r>
          </a:p>
          <a:p>
            <a:pPr>
              <a:buFont typeface="Wingdings" pitchFamily="2" charset="2"/>
              <a:buChar char="ü"/>
            </a:pPr>
            <a:endParaRPr lang="en-US" sz="2800" i="1" dirty="0">
              <a:solidFill>
                <a:schemeClr val="bg2"/>
              </a:solidFill>
            </a:endParaRPr>
          </a:p>
          <a:p>
            <a:pPr>
              <a:buFont typeface="Wingdings" pitchFamily="2" charset="2"/>
              <a:buChar char="ü"/>
            </a:pPr>
            <a:r>
              <a:rPr lang="en-US" sz="2800" i="1" dirty="0">
                <a:solidFill>
                  <a:schemeClr val="bg2"/>
                </a:solidFill>
              </a:rPr>
              <a:t>Passions</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15:13</a:t>
            </a:r>
          </a:p>
        </p:txBody>
      </p:sp>
      <p:pic>
        <p:nvPicPr>
          <p:cNvPr id="1026" name="Picture 2" descr="Image result for drawing of teen boy">
            <a:extLst>
              <a:ext uri="{FF2B5EF4-FFF2-40B4-BE49-F238E27FC236}">
                <a16:creationId xmlns:a16="http://schemas.microsoft.com/office/drawing/2014/main" id="{2B283F12-2D1D-4444-9A52-FCB0C26C11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885" y="1147812"/>
            <a:ext cx="3315115" cy="45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9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1828800" y="381001"/>
            <a:ext cx="4724400" cy="1754326"/>
          </a:xfrm>
          <a:prstGeom prst="rect">
            <a:avLst/>
          </a:prstGeom>
          <a:noFill/>
          <a:ln w="9525">
            <a:noFill/>
            <a:miter lim="800000"/>
            <a:headEnd/>
            <a:tailEnd/>
          </a:ln>
        </p:spPr>
        <p:txBody>
          <a:bodyPr wrap="square">
            <a:spAutoFit/>
          </a:bodyPr>
          <a:lstStyle/>
          <a:p>
            <a:pPr algn="ctr"/>
            <a:r>
              <a:rPr lang="en-US" sz="3600" dirty="0">
                <a:solidFill>
                  <a:schemeClr val="bg1"/>
                </a:solidFill>
                <a:latin typeface="Abadi" panose="020B0604020104020204" pitchFamily="34" charset="0"/>
                <a:cs typeface="Andalus" pitchFamily="18" charset="-78"/>
              </a:rPr>
              <a:t>  Jesus ate with sinners, he didn’t sin with them</a:t>
            </a:r>
          </a:p>
        </p:txBody>
      </p:sp>
      <p:sp>
        <p:nvSpPr>
          <p:cNvPr id="6" name="TextBox 3"/>
          <p:cNvSpPr txBox="1">
            <a:spLocks noChangeArrowheads="1"/>
          </p:cNvSpPr>
          <p:nvPr/>
        </p:nvSpPr>
        <p:spPr bwMode="auto">
          <a:xfrm>
            <a:off x="7439025" y="3262312"/>
            <a:ext cx="4724400" cy="1200329"/>
          </a:xfrm>
          <a:prstGeom prst="rect">
            <a:avLst/>
          </a:prstGeom>
          <a:noFill/>
          <a:ln w="9525">
            <a:noFill/>
            <a:miter lim="800000"/>
            <a:headEnd/>
            <a:tailEnd/>
          </a:ln>
        </p:spPr>
        <p:txBody>
          <a:bodyPr wrap="square">
            <a:spAutoFit/>
          </a:bodyPr>
          <a:lstStyle/>
          <a:p>
            <a:pPr algn="ctr"/>
            <a:r>
              <a:rPr lang="en-US" sz="3600" dirty="0">
                <a:solidFill>
                  <a:schemeClr val="bg1"/>
                </a:solidFill>
                <a:latin typeface="Abadi" panose="020B0604020104020204" pitchFamily="34" charset="0"/>
                <a:cs typeface="Andalus" pitchFamily="18" charset="-78"/>
              </a:rPr>
              <a:t>  His fellowship invites discipleship</a:t>
            </a:r>
          </a:p>
        </p:txBody>
      </p:sp>
      <p:pic>
        <p:nvPicPr>
          <p:cNvPr id="1026" name="Picture 2" descr="Image result for Jesus and woman with te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581330"/>
            <a:ext cx="6667500" cy="495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63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954107"/>
          </a:xfrm>
          <a:prstGeom prst="rect">
            <a:avLst/>
          </a:prstGeom>
        </p:spPr>
        <p:txBody>
          <a:bodyPr wrap="square">
            <a:spAutoFit/>
          </a:bodyPr>
          <a:lstStyle/>
          <a:p>
            <a:r>
              <a:rPr lang="en-US" sz="2800" i="1" dirty="0">
                <a:solidFill>
                  <a:schemeClr val="bg2"/>
                </a:solidFill>
              </a:rPr>
              <a:t>“…And when he had spent all,…”</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15:14</a:t>
            </a:r>
          </a:p>
        </p:txBody>
      </p:sp>
      <p:sp>
        <p:nvSpPr>
          <p:cNvPr id="7" name="Rectangle 6"/>
          <p:cNvSpPr/>
          <p:nvPr/>
        </p:nvSpPr>
        <p:spPr>
          <a:xfrm>
            <a:off x="5257800" y="1600201"/>
            <a:ext cx="4724400" cy="4401205"/>
          </a:xfrm>
          <a:prstGeom prst="rect">
            <a:avLst/>
          </a:prstGeom>
        </p:spPr>
        <p:txBody>
          <a:bodyPr wrap="square">
            <a:spAutoFit/>
          </a:bodyPr>
          <a:lstStyle/>
          <a:p>
            <a:r>
              <a:rPr lang="en-US" sz="2800" i="1" dirty="0">
                <a:solidFill>
                  <a:schemeClr val="bg2"/>
                </a:solidFill>
              </a:rPr>
              <a:t>The King James Version is incorrect in their translation of “riotous living.” We assume this speaks of his dissipated, immoral life. The Greek word, “</a:t>
            </a:r>
            <a:r>
              <a:rPr lang="en-US" sz="2800" i="1" dirty="0" err="1">
                <a:solidFill>
                  <a:schemeClr val="bg2"/>
                </a:solidFill>
              </a:rPr>
              <a:t>asotozs</a:t>
            </a:r>
            <a:r>
              <a:rPr lang="en-US" sz="2800" i="1" dirty="0">
                <a:solidFill>
                  <a:schemeClr val="bg2"/>
                </a:solidFill>
              </a:rPr>
              <a:t>” means “a glutton.” There is no hint of immorality from the language. He is simply living an expensive, carefree life as a spendthrift. </a:t>
            </a:r>
          </a:p>
        </p:txBody>
      </p:sp>
      <p:pic>
        <p:nvPicPr>
          <p:cNvPr id="8" name="Picture 7" descr="3383959-560937-small-black-leather-empty-open-bag-case.jpg"/>
          <p:cNvPicPr>
            <a:picLocks noChangeAspect="1"/>
          </p:cNvPicPr>
          <p:nvPr/>
        </p:nvPicPr>
        <p:blipFill>
          <a:blip r:embed="rId2" cstate="print"/>
          <a:stretch>
            <a:fillRect/>
          </a:stretch>
        </p:blipFill>
        <p:spPr>
          <a:xfrm>
            <a:off x="1416424" y="2009123"/>
            <a:ext cx="2994212" cy="3992283"/>
          </a:xfrm>
          <a:prstGeom prst="rect">
            <a:avLst/>
          </a:prstGeom>
        </p:spPr>
      </p:pic>
    </p:spTree>
    <p:extLst>
      <p:ext uri="{BB962C8B-B14F-4D97-AF65-F5344CB8AC3E}">
        <p14:creationId xmlns:p14="http://schemas.microsoft.com/office/powerpoint/2010/main" val="210902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954107"/>
          </a:xfrm>
          <a:prstGeom prst="rect">
            <a:avLst/>
          </a:prstGeom>
        </p:spPr>
        <p:txBody>
          <a:bodyPr wrap="square">
            <a:spAutoFit/>
          </a:bodyPr>
          <a:lstStyle/>
          <a:p>
            <a:r>
              <a:rPr lang="en-US" sz="2800" i="1" dirty="0">
                <a:solidFill>
                  <a:schemeClr val="bg2"/>
                </a:solidFill>
              </a:rPr>
              <a:t>“…there arose a mighty famine in that land,…”</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15:14</a:t>
            </a:r>
          </a:p>
        </p:txBody>
      </p:sp>
      <p:pic>
        <p:nvPicPr>
          <p:cNvPr id="7" name="Picture 6" descr="drought1.jpg"/>
          <p:cNvPicPr>
            <a:picLocks noChangeAspect="1"/>
          </p:cNvPicPr>
          <p:nvPr/>
        </p:nvPicPr>
        <p:blipFill>
          <a:blip r:embed="rId2" cstate="print"/>
          <a:stretch>
            <a:fillRect/>
          </a:stretch>
        </p:blipFill>
        <p:spPr>
          <a:xfrm>
            <a:off x="2904565" y="1905001"/>
            <a:ext cx="6696635" cy="3766857"/>
          </a:xfrm>
          <a:prstGeom prst="rect">
            <a:avLst/>
          </a:prstGeom>
        </p:spPr>
      </p:pic>
    </p:spTree>
    <p:extLst>
      <p:ext uri="{BB962C8B-B14F-4D97-AF65-F5344CB8AC3E}">
        <p14:creationId xmlns:p14="http://schemas.microsoft.com/office/powerpoint/2010/main" val="22304367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954107"/>
          </a:xfrm>
          <a:prstGeom prst="rect">
            <a:avLst/>
          </a:prstGeom>
        </p:spPr>
        <p:txBody>
          <a:bodyPr wrap="square">
            <a:spAutoFit/>
          </a:bodyPr>
          <a:lstStyle/>
          <a:p>
            <a:r>
              <a:rPr lang="en-US" sz="2800" i="1" dirty="0">
                <a:solidFill>
                  <a:schemeClr val="bg2"/>
                </a:solidFill>
              </a:rPr>
              <a:t>“…and he began to be in want.”</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15:14</a:t>
            </a:r>
          </a:p>
        </p:txBody>
      </p:sp>
      <p:pic>
        <p:nvPicPr>
          <p:cNvPr id="7" name="Picture 6" descr="prodigal son at ends.jpg"/>
          <p:cNvPicPr>
            <a:picLocks noChangeAspect="1"/>
          </p:cNvPicPr>
          <p:nvPr/>
        </p:nvPicPr>
        <p:blipFill>
          <a:blip r:embed="rId2" cstate="print"/>
          <a:stretch>
            <a:fillRect/>
          </a:stretch>
        </p:blipFill>
        <p:spPr>
          <a:xfrm>
            <a:off x="3276600" y="1676400"/>
            <a:ext cx="4223556" cy="2286000"/>
          </a:xfrm>
          <a:prstGeom prst="rect">
            <a:avLst/>
          </a:prstGeom>
        </p:spPr>
      </p:pic>
      <p:sp>
        <p:nvSpPr>
          <p:cNvPr id="8" name="Rectangle 7"/>
          <p:cNvSpPr/>
          <p:nvPr/>
        </p:nvSpPr>
        <p:spPr>
          <a:xfrm>
            <a:off x="4572000" y="4419600"/>
            <a:ext cx="4724400" cy="1815882"/>
          </a:xfrm>
          <a:prstGeom prst="rect">
            <a:avLst/>
          </a:prstGeom>
        </p:spPr>
        <p:txBody>
          <a:bodyPr wrap="square">
            <a:spAutoFit/>
          </a:bodyPr>
          <a:lstStyle/>
          <a:p>
            <a:r>
              <a:rPr lang="en-US" sz="2800" i="1" dirty="0">
                <a:solidFill>
                  <a:schemeClr val="bg2"/>
                </a:solidFill>
              </a:rPr>
              <a:t>The natural thing to do would be to return home, but in the Middle East, cultural life is governed by honor and shame.</a:t>
            </a:r>
          </a:p>
        </p:txBody>
      </p:sp>
    </p:spTree>
    <p:extLst>
      <p:ext uri="{BB962C8B-B14F-4D97-AF65-F5344CB8AC3E}">
        <p14:creationId xmlns:p14="http://schemas.microsoft.com/office/powerpoint/2010/main" val="158646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71800" y="4267200"/>
            <a:ext cx="6324600" cy="1815882"/>
          </a:xfrm>
          <a:prstGeom prst="rect">
            <a:avLst/>
          </a:prstGeom>
        </p:spPr>
        <p:txBody>
          <a:bodyPr wrap="square">
            <a:spAutoFit/>
          </a:bodyPr>
          <a:lstStyle/>
          <a:p>
            <a:r>
              <a:rPr lang="en-US" sz="2800" i="1" dirty="0">
                <a:solidFill>
                  <a:schemeClr val="bg2"/>
                </a:solidFill>
              </a:rPr>
              <a:t>He loses everything…if he was with family they would of helped, but he has departed from them…he is an alien in a Gentile country and had no family to return to.</a:t>
            </a:r>
          </a:p>
        </p:txBody>
      </p:sp>
      <p:pic>
        <p:nvPicPr>
          <p:cNvPr id="9" name="Picture 8" descr="ne12aug27-ALL-how-do-i-know-when-i-am-forgiven-L12UenCA49alt.jpg"/>
          <p:cNvPicPr>
            <a:picLocks noChangeAspect="1"/>
          </p:cNvPicPr>
          <p:nvPr/>
        </p:nvPicPr>
        <p:blipFill>
          <a:blip r:embed="rId2" cstate="print"/>
          <a:stretch>
            <a:fillRect/>
          </a:stretch>
        </p:blipFill>
        <p:spPr>
          <a:xfrm>
            <a:off x="4038601" y="520551"/>
            <a:ext cx="6167717" cy="3289449"/>
          </a:xfrm>
          <a:prstGeom prst="rect">
            <a:avLst/>
          </a:prstGeom>
        </p:spPr>
      </p:pic>
    </p:spTree>
    <p:extLst>
      <p:ext uri="{BB962C8B-B14F-4D97-AF65-F5344CB8AC3E}">
        <p14:creationId xmlns:p14="http://schemas.microsoft.com/office/powerpoint/2010/main" val="21154156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0"/>
            <a:ext cx="4724400" cy="1815882"/>
          </a:xfrm>
          <a:prstGeom prst="rect">
            <a:avLst/>
          </a:prstGeom>
        </p:spPr>
        <p:txBody>
          <a:bodyPr wrap="square">
            <a:spAutoFit/>
          </a:bodyPr>
          <a:lstStyle/>
          <a:p>
            <a:r>
              <a:rPr lang="en-US" sz="2800" i="1" dirty="0">
                <a:solidFill>
                  <a:schemeClr val="bg2"/>
                </a:solidFill>
              </a:rPr>
              <a:t>“…And he went and joined himself to a citizen of that country; and he sent him into his fields to feed swine.”</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15:15</a:t>
            </a:r>
          </a:p>
        </p:txBody>
      </p:sp>
      <p:sp>
        <p:nvSpPr>
          <p:cNvPr id="8" name="Rectangle 7"/>
          <p:cNvSpPr/>
          <p:nvPr/>
        </p:nvSpPr>
        <p:spPr>
          <a:xfrm>
            <a:off x="1905000" y="4267201"/>
            <a:ext cx="3429000" cy="1384995"/>
          </a:xfrm>
          <a:prstGeom prst="rect">
            <a:avLst/>
          </a:prstGeom>
        </p:spPr>
        <p:txBody>
          <a:bodyPr wrap="square">
            <a:spAutoFit/>
          </a:bodyPr>
          <a:lstStyle/>
          <a:p>
            <a:r>
              <a:rPr lang="en-US" sz="2800" i="1" dirty="0">
                <a:solidFill>
                  <a:schemeClr val="bg2"/>
                </a:solidFill>
              </a:rPr>
              <a:t>He goes to work for the lowest job and the lowest pay</a:t>
            </a:r>
          </a:p>
        </p:txBody>
      </p:sp>
      <p:pic>
        <p:nvPicPr>
          <p:cNvPr id="1026" name="Picture 2" descr="Image result for prodigal s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1964" y="278404"/>
            <a:ext cx="4294472" cy="6056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41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90017" y="724704"/>
            <a:ext cx="4724400" cy="1815882"/>
          </a:xfrm>
          <a:prstGeom prst="rect">
            <a:avLst/>
          </a:prstGeom>
        </p:spPr>
        <p:txBody>
          <a:bodyPr wrap="square">
            <a:spAutoFit/>
          </a:bodyPr>
          <a:lstStyle/>
          <a:p>
            <a:r>
              <a:rPr lang="en-US" sz="2800" i="1" dirty="0">
                <a:solidFill>
                  <a:schemeClr val="bg2"/>
                </a:solidFill>
              </a:rPr>
              <a:t>“And he would fain have filled his belly with the husks that the swine did eat: and no man gave unto him.”</a:t>
            </a:r>
          </a:p>
        </p:txBody>
      </p:sp>
      <p:pic>
        <p:nvPicPr>
          <p:cNvPr id="8" name="Picture 7" descr="Prodigal Son Turning Point pigs.jpg"/>
          <p:cNvPicPr>
            <a:picLocks noChangeAspect="1"/>
          </p:cNvPicPr>
          <p:nvPr/>
        </p:nvPicPr>
        <p:blipFill>
          <a:blip r:embed="rId2" cstate="print"/>
          <a:stretch>
            <a:fillRect/>
          </a:stretch>
        </p:blipFill>
        <p:spPr>
          <a:xfrm>
            <a:off x="5808226" y="1134713"/>
            <a:ext cx="4859774" cy="3815525"/>
          </a:xfrm>
          <a:prstGeom prst="rect">
            <a:avLst/>
          </a:prstGeom>
        </p:spPr>
      </p:pic>
      <p:sp>
        <p:nvSpPr>
          <p:cNvPr id="10" name="Rectangle 9"/>
          <p:cNvSpPr/>
          <p:nvPr/>
        </p:nvSpPr>
        <p:spPr>
          <a:xfrm>
            <a:off x="1524000" y="4950238"/>
            <a:ext cx="9144000" cy="1384995"/>
          </a:xfrm>
          <a:prstGeom prst="rect">
            <a:avLst/>
          </a:prstGeom>
        </p:spPr>
        <p:txBody>
          <a:bodyPr wrap="square">
            <a:spAutoFit/>
          </a:bodyPr>
          <a:lstStyle/>
          <a:p>
            <a:r>
              <a:rPr lang="en-US" sz="2800" i="1" dirty="0">
                <a:solidFill>
                  <a:schemeClr val="bg2"/>
                </a:solidFill>
              </a:rPr>
              <a:t>According to Jewish law, this makes him ritually unclean. He has sunk to the lowest a Jewish boy could get. He also was not allowed to eat the pig’s food.</a:t>
            </a:r>
          </a:p>
        </p:txBody>
      </p:sp>
    </p:spTree>
    <p:extLst>
      <p:ext uri="{BB962C8B-B14F-4D97-AF65-F5344CB8AC3E}">
        <p14:creationId xmlns:p14="http://schemas.microsoft.com/office/powerpoint/2010/main" val="381870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38897" y="907703"/>
            <a:ext cx="6009503" cy="1384995"/>
          </a:xfrm>
          <a:prstGeom prst="rect">
            <a:avLst/>
          </a:prstGeom>
        </p:spPr>
        <p:txBody>
          <a:bodyPr wrap="square">
            <a:spAutoFit/>
          </a:bodyPr>
          <a:lstStyle/>
          <a:p>
            <a:r>
              <a:rPr lang="en-US" sz="2800" i="1" dirty="0">
                <a:solidFill>
                  <a:schemeClr val="bg2"/>
                </a:solidFill>
              </a:rPr>
              <a:t>The Son left home seeking his freedom.</a:t>
            </a:r>
          </a:p>
          <a:p>
            <a:endParaRPr lang="en-US" sz="2800" i="1" dirty="0">
              <a:solidFill>
                <a:schemeClr val="bg2"/>
              </a:solidFill>
            </a:endParaRPr>
          </a:p>
          <a:p>
            <a:r>
              <a:rPr lang="en-US" sz="2800" i="1" dirty="0">
                <a:solidFill>
                  <a:schemeClr val="bg2"/>
                </a:solidFill>
              </a:rPr>
              <a:t>Where is his freedom now?</a:t>
            </a:r>
          </a:p>
        </p:txBody>
      </p:sp>
      <p:pic>
        <p:nvPicPr>
          <p:cNvPr id="6" name="Picture 5" descr="seeking freedom 1.jpg"/>
          <p:cNvPicPr>
            <a:picLocks noChangeAspect="1"/>
          </p:cNvPicPr>
          <p:nvPr/>
        </p:nvPicPr>
        <p:blipFill>
          <a:blip r:embed="rId2" cstate="print"/>
          <a:stretch>
            <a:fillRect/>
          </a:stretch>
        </p:blipFill>
        <p:spPr>
          <a:xfrm>
            <a:off x="2743200" y="3200401"/>
            <a:ext cx="2362200" cy="3144941"/>
          </a:xfrm>
          <a:prstGeom prst="rect">
            <a:avLst/>
          </a:prstGeom>
        </p:spPr>
      </p:pic>
      <p:pic>
        <p:nvPicPr>
          <p:cNvPr id="7" name="Picture 6" descr="seeking-freedom-penelope-constantinou.jpg"/>
          <p:cNvPicPr>
            <a:picLocks noChangeAspect="1"/>
          </p:cNvPicPr>
          <p:nvPr/>
        </p:nvPicPr>
        <p:blipFill>
          <a:blip r:embed="rId3" cstate="print"/>
          <a:stretch>
            <a:fillRect/>
          </a:stretch>
        </p:blipFill>
        <p:spPr>
          <a:xfrm>
            <a:off x="6248400" y="990600"/>
            <a:ext cx="3982720" cy="5334000"/>
          </a:xfrm>
          <a:prstGeom prst="rect">
            <a:avLst/>
          </a:prstGeom>
        </p:spPr>
      </p:pic>
    </p:spTree>
    <p:extLst>
      <p:ext uri="{BB962C8B-B14F-4D97-AF65-F5344CB8AC3E}">
        <p14:creationId xmlns:p14="http://schemas.microsoft.com/office/powerpoint/2010/main" val="5068549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486400" y="228601"/>
            <a:ext cx="4724400" cy="2246769"/>
          </a:xfrm>
          <a:prstGeom prst="rect">
            <a:avLst/>
          </a:prstGeom>
        </p:spPr>
        <p:txBody>
          <a:bodyPr wrap="square">
            <a:spAutoFit/>
          </a:bodyPr>
          <a:lstStyle/>
          <a:p>
            <a:r>
              <a:rPr lang="en-US" sz="2800" i="1" dirty="0">
                <a:solidFill>
                  <a:schemeClr val="bg2"/>
                </a:solidFill>
              </a:rPr>
              <a:t>“And when he came to himself, he said. How many hired servants of my father’s have bread enough and to spare, and I perish with hunger!”</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15:17</a:t>
            </a:r>
          </a:p>
        </p:txBody>
      </p:sp>
      <p:pic>
        <p:nvPicPr>
          <p:cNvPr id="9" name="Picture 8" descr="lowly prodigal son.jpg"/>
          <p:cNvPicPr>
            <a:picLocks noChangeAspect="1"/>
          </p:cNvPicPr>
          <p:nvPr/>
        </p:nvPicPr>
        <p:blipFill>
          <a:blip r:embed="rId2" cstate="print"/>
          <a:stretch>
            <a:fillRect/>
          </a:stretch>
        </p:blipFill>
        <p:spPr>
          <a:xfrm>
            <a:off x="1905000" y="2514600"/>
            <a:ext cx="4343400" cy="2938582"/>
          </a:xfrm>
          <a:prstGeom prst="rect">
            <a:avLst/>
          </a:prstGeom>
        </p:spPr>
      </p:pic>
      <p:sp>
        <p:nvSpPr>
          <p:cNvPr id="10" name="Rectangle 9"/>
          <p:cNvSpPr/>
          <p:nvPr/>
        </p:nvSpPr>
        <p:spPr>
          <a:xfrm>
            <a:off x="1524000" y="5473006"/>
            <a:ext cx="7696200" cy="1384995"/>
          </a:xfrm>
          <a:prstGeom prst="rect">
            <a:avLst/>
          </a:prstGeom>
        </p:spPr>
        <p:txBody>
          <a:bodyPr wrap="square">
            <a:spAutoFit/>
          </a:bodyPr>
          <a:lstStyle/>
          <a:p>
            <a:r>
              <a:rPr lang="en-US" sz="2800" i="1" dirty="0">
                <a:solidFill>
                  <a:schemeClr val="bg2"/>
                </a:solidFill>
              </a:rPr>
              <a:t>During the famine the swine would have been worth more than the Prodigal who was no more than a slave.</a:t>
            </a:r>
          </a:p>
        </p:txBody>
      </p:sp>
    </p:spTree>
    <p:extLst>
      <p:ext uri="{BB962C8B-B14F-4D97-AF65-F5344CB8AC3E}">
        <p14:creationId xmlns:p14="http://schemas.microsoft.com/office/powerpoint/2010/main" val="193287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0" y="228601"/>
            <a:ext cx="8686800" cy="3108543"/>
          </a:xfrm>
          <a:prstGeom prst="rect">
            <a:avLst/>
          </a:prstGeom>
        </p:spPr>
        <p:txBody>
          <a:bodyPr wrap="square">
            <a:spAutoFit/>
          </a:bodyPr>
          <a:lstStyle/>
          <a:p>
            <a:r>
              <a:rPr lang="en-US" sz="2800" i="1" dirty="0">
                <a:solidFill>
                  <a:schemeClr val="bg2"/>
                </a:solidFill>
              </a:rPr>
              <a:t>“Came to Himself”</a:t>
            </a:r>
          </a:p>
          <a:p>
            <a:endParaRPr lang="en-US" sz="2800" i="1" dirty="0">
              <a:solidFill>
                <a:schemeClr val="bg2"/>
              </a:solidFill>
            </a:endParaRPr>
          </a:p>
          <a:p>
            <a:r>
              <a:rPr lang="en-US" sz="2800" i="1" dirty="0">
                <a:solidFill>
                  <a:schemeClr val="bg2"/>
                </a:solidFill>
              </a:rPr>
              <a:t>The repentance process begins when he starts being honest with himself over his situation. He is now “compelled” to be humble which prepares him to even think of submitting to a higher power. </a:t>
            </a:r>
          </a:p>
          <a:p>
            <a:r>
              <a:rPr lang="en-US" sz="2800" i="1" dirty="0">
                <a:solidFill>
                  <a:schemeClr val="bg2"/>
                </a:solidFill>
              </a:rPr>
              <a:t>The spirit can begin his work within the son. </a:t>
            </a:r>
          </a:p>
        </p:txBody>
      </p:sp>
      <p:pic>
        <p:nvPicPr>
          <p:cNvPr id="7" name="Picture 6" descr="Jesus-Prodigal-Bench.jpg"/>
          <p:cNvPicPr>
            <a:picLocks noChangeAspect="1"/>
          </p:cNvPicPr>
          <p:nvPr/>
        </p:nvPicPr>
        <p:blipFill>
          <a:blip r:embed="rId2" cstate="print"/>
          <a:stretch>
            <a:fillRect/>
          </a:stretch>
        </p:blipFill>
        <p:spPr>
          <a:xfrm>
            <a:off x="3810000" y="3429000"/>
            <a:ext cx="4165600" cy="3124200"/>
          </a:xfrm>
          <a:prstGeom prst="rect">
            <a:avLst/>
          </a:prstGeom>
        </p:spPr>
      </p:pic>
    </p:spTree>
    <p:extLst>
      <p:ext uri="{BB962C8B-B14F-4D97-AF65-F5344CB8AC3E}">
        <p14:creationId xmlns:p14="http://schemas.microsoft.com/office/powerpoint/2010/main" val="6122253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5" name="Rectangle 1"/>
          <p:cNvSpPr>
            <a:spLocks noChangeArrowheads="1"/>
          </p:cNvSpPr>
          <p:nvPr/>
        </p:nvSpPr>
        <p:spPr bwMode="auto">
          <a:xfrm>
            <a:off x="5486400" y="712789"/>
            <a:ext cx="4800600" cy="5538787"/>
          </a:xfrm>
          <a:prstGeom prst="rect">
            <a:avLst/>
          </a:prstGeom>
          <a:noFill/>
          <a:ln w="9525">
            <a:noFill/>
            <a:miter lim="800000"/>
            <a:headEnd/>
            <a:tailEnd/>
          </a:ln>
          <a:effectLst/>
        </p:spPr>
        <p:txBody>
          <a:bodyPr anchor="ctr">
            <a:spAutoFit/>
          </a:bodyPr>
          <a:lstStyle/>
          <a:p>
            <a:pPr algn="just">
              <a:defRPr/>
            </a:pPr>
            <a:r>
              <a:rPr lang="en-US" sz="2800" dirty="0">
                <a:solidFill>
                  <a:schemeClr val="bg1">
                    <a:lumMod val="10000"/>
                    <a:lumOff val="90000"/>
                  </a:schemeClr>
                </a:solidFill>
                <a:latin typeface="Abadi" panose="020B0604020104020204" pitchFamily="34" charset="0"/>
                <a:ea typeface="Times New Roman" pitchFamily="18" charset="0"/>
                <a:cs typeface="Andalus" pitchFamily="18" charset="-78"/>
              </a:rPr>
              <a:t>    </a:t>
            </a:r>
            <a:r>
              <a:rPr lang="en-US" sz="2800" dirty="0">
                <a:solidFill>
                  <a:schemeClr val="bg1">
                    <a:lumMod val="10000"/>
                    <a:lumOff val="90000"/>
                  </a:schemeClr>
                </a:solidFill>
                <a:latin typeface="Candara" pitchFamily="34" charset="0"/>
                <a:ea typeface="Times New Roman" pitchFamily="18" charset="0"/>
                <a:cs typeface="Andalus" pitchFamily="18" charset="-78"/>
              </a:rPr>
              <a:t>"</a:t>
            </a:r>
            <a:r>
              <a:rPr lang="en-US" sz="2800" i="1" dirty="0">
                <a:solidFill>
                  <a:schemeClr val="bg1">
                    <a:lumMod val="10000"/>
                    <a:lumOff val="90000"/>
                  </a:schemeClr>
                </a:solidFill>
                <a:latin typeface="Candara" pitchFamily="34" charset="0"/>
                <a:ea typeface="Times New Roman" pitchFamily="18" charset="0"/>
                <a:cs typeface="Andalus" pitchFamily="18" charset="-78"/>
              </a:rPr>
              <a:t>The returning prodigals are never numerous enough, but regularly some come back from “a far country”. Of course, it is better if we are humbled “because of the word” rather than 	being compelled by circumstances, yet the latter may do! </a:t>
            </a:r>
          </a:p>
          <a:p>
            <a:pPr algn="just">
              <a:defRPr/>
            </a:pPr>
            <a:endParaRPr lang="en-US" sz="2800" i="1" dirty="0">
              <a:solidFill>
                <a:schemeClr val="bg1">
                  <a:lumMod val="10000"/>
                  <a:lumOff val="90000"/>
                </a:schemeClr>
              </a:solidFill>
              <a:latin typeface="Candara" pitchFamily="34" charset="0"/>
              <a:ea typeface="Times New Roman" pitchFamily="18" charset="0"/>
              <a:cs typeface="Andalus" pitchFamily="18" charset="-78"/>
            </a:endParaRPr>
          </a:p>
          <a:p>
            <a:pPr algn="just">
              <a:defRPr/>
            </a:pPr>
            <a:r>
              <a:rPr lang="en-US" sz="2800" i="1" dirty="0">
                <a:solidFill>
                  <a:schemeClr val="bg1">
                    <a:lumMod val="10000"/>
                    <a:lumOff val="90000"/>
                  </a:schemeClr>
                </a:solidFill>
                <a:latin typeface="Candara" pitchFamily="34" charset="0"/>
                <a:ea typeface="Times New Roman" pitchFamily="18" charset="0"/>
                <a:cs typeface="Andalus" pitchFamily="18" charset="-78"/>
              </a:rPr>
              <a:t>   Famine can induce spiritual  hunger."</a:t>
            </a:r>
            <a:endParaRPr lang="en-US" sz="2800" dirty="0">
              <a:solidFill>
                <a:schemeClr val="bg1">
                  <a:lumMod val="10000"/>
                  <a:lumOff val="90000"/>
                </a:schemeClr>
              </a:solidFill>
              <a:latin typeface="Candara" pitchFamily="34" charset="0"/>
              <a:cs typeface="Andalus" pitchFamily="18" charset="-78"/>
            </a:endParaRPr>
          </a:p>
          <a:p>
            <a:pPr eaLnBrk="0" hangingPunct="0">
              <a:defRPr/>
            </a:pPr>
            <a:r>
              <a:rPr lang="en-US" dirty="0">
                <a:solidFill>
                  <a:schemeClr val="bg1">
                    <a:lumMod val="10000"/>
                    <a:lumOff val="90000"/>
                  </a:schemeClr>
                </a:solidFill>
                <a:latin typeface="Calibri" pitchFamily="34" charset="0"/>
                <a:ea typeface="Times New Roman" pitchFamily="18" charset="0"/>
              </a:rPr>
              <a:t>	</a:t>
            </a:r>
            <a:endParaRPr lang="en-US" dirty="0">
              <a:solidFill>
                <a:schemeClr val="bg1">
                  <a:lumMod val="10000"/>
                  <a:lumOff val="90000"/>
                </a:schemeClr>
              </a:solidFill>
              <a:latin typeface="Calibri" pitchFamily="34" charset="0"/>
            </a:endParaRPr>
          </a:p>
        </p:txBody>
      </p:sp>
      <p:pic>
        <p:nvPicPr>
          <p:cNvPr id="22531" name="Picture 2" descr="http://rsc.byu.edu/sites/default/files/image/General%20Authorities/NealAMaxwell.jpg"/>
          <p:cNvPicPr>
            <a:picLocks noChangeAspect="1" noChangeArrowheads="1"/>
          </p:cNvPicPr>
          <p:nvPr/>
        </p:nvPicPr>
        <p:blipFill>
          <a:blip r:embed="rId2" cstate="print"/>
          <a:srcRect/>
          <a:stretch>
            <a:fillRect/>
          </a:stretch>
        </p:blipFill>
        <p:spPr bwMode="auto">
          <a:xfrm>
            <a:off x="1752601" y="762000"/>
            <a:ext cx="3597275" cy="4495800"/>
          </a:xfrm>
          <a:prstGeom prst="rect">
            <a:avLst/>
          </a:prstGeom>
          <a:noFill/>
          <a:ln w="9525">
            <a:noFill/>
            <a:miter lim="800000"/>
            <a:headEnd/>
            <a:tailEnd/>
          </a:ln>
        </p:spPr>
      </p:pic>
      <p:sp>
        <p:nvSpPr>
          <p:cNvPr id="2" name="TextBox 1"/>
          <p:cNvSpPr txBox="1"/>
          <p:nvPr/>
        </p:nvSpPr>
        <p:spPr>
          <a:xfrm>
            <a:off x="11679936" y="6488668"/>
            <a:ext cx="512064" cy="369332"/>
          </a:xfrm>
          <a:prstGeom prst="rect">
            <a:avLst/>
          </a:prstGeom>
          <a:noFill/>
        </p:spPr>
        <p:txBody>
          <a:bodyPr wrap="square" rtlCol="0">
            <a:spAutoFit/>
          </a:bodyPr>
          <a:lstStyle/>
          <a:p>
            <a:r>
              <a:rPr lang="en-US" dirty="0">
                <a:solidFill>
                  <a:schemeClr val="bg1"/>
                </a:solidFill>
              </a:rPr>
              <a:t>(1)</a:t>
            </a:r>
          </a:p>
        </p:txBody>
      </p:sp>
    </p:spTree>
    <p:extLst>
      <p:ext uri="{BB962C8B-B14F-4D97-AF65-F5344CB8AC3E}">
        <p14:creationId xmlns:p14="http://schemas.microsoft.com/office/powerpoint/2010/main" val="2290061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1828800" y="457200"/>
            <a:ext cx="4724400" cy="4031873"/>
          </a:xfrm>
          <a:prstGeom prst="rect">
            <a:avLst/>
          </a:prstGeom>
          <a:noFill/>
          <a:ln w="9525">
            <a:noFill/>
            <a:miter lim="800000"/>
            <a:headEnd/>
            <a:tailEnd/>
          </a:ln>
        </p:spPr>
        <p:txBody>
          <a:bodyPr wrap="square">
            <a:spAutoFit/>
          </a:bodyPr>
          <a:lstStyle/>
          <a:p>
            <a:pPr algn="ctr"/>
            <a:r>
              <a:rPr lang="en-US" sz="3200" dirty="0">
                <a:solidFill>
                  <a:schemeClr val="bg1"/>
                </a:solidFill>
                <a:latin typeface="Abadi" panose="020B0604020104020204" pitchFamily="34" charset="0"/>
                <a:cs typeface="Andalus" pitchFamily="18" charset="-78"/>
              </a:rPr>
              <a:t>  “What man of you, having an hundred sheep, if he lose one of them, doth not leave the ninety and nine in the wilderness, and go after that which is lost, until he find it?”</a:t>
            </a:r>
          </a:p>
        </p:txBody>
      </p:sp>
      <p:pic>
        <p:nvPicPr>
          <p:cNvPr id="6" name="Picture 6" descr="http://2.bp.blogspot.com/__reWc2jVZ5E/TAZvIXWYsuI/AAAAAAAAICw/7aD96DLu9YA/s1600/lost-sheep.jpg"/>
          <p:cNvPicPr>
            <a:picLocks noChangeAspect="1" noChangeArrowheads="1"/>
          </p:cNvPicPr>
          <p:nvPr/>
        </p:nvPicPr>
        <p:blipFill>
          <a:blip r:embed="rId2" cstate="print"/>
          <a:srcRect b="12889"/>
          <a:stretch>
            <a:fillRect/>
          </a:stretch>
        </p:blipFill>
        <p:spPr bwMode="auto">
          <a:xfrm>
            <a:off x="7287929" y="3234891"/>
            <a:ext cx="3886200" cy="2914650"/>
          </a:xfrm>
          <a:prstGeom prst="rect">
            <a:avLst/>
          </a:prstGeom>
          <a:noFill/>
          <a:ln w="9525">
            <a:noFill/>
            <a:miter lim="800000"/>
            <a:headEnd/>
            <a:tailEnd/>
          </a:ln>
        </p:spPr>
      </p:pic>
      <p:sp>
        <p:nvSpPr>
          <p:cNvPr id="7" name="TextBox 6"/>
          <p:cNvSpPr txBox="1"/>
          <p:nvPr/>
        </p:nvSpPr>
        <p:spPr>
          <a:xfrm>
            <a:off x="165847" y="6488668"/>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15:4</a:t>
            </a:r>
          </a:p>
        </p:txBody>
      </p:sp>
    </p:spTree>
    <p:extLst>
      <p:ext uri="{BB962C8B-B14F-4D97-AF65-F5344CB8AC3E}">
        <p14:creationId xmlns:p14="http://schemas.microsoft.com/office/powerpoint/2010/main" val="32239215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52858" y="609153"/>
            <a:ext cx="4724400" cy="1815882"/>
          </a:xfrm>
          <a:prstGeom prst="rect">
            <a:avLst/>
          </a:prstGeom>
        </p:spPr>
        <p:txBody>
          <a:bodyPr wrap="square">
            <a:spAutoFit/>
          </a:bodyPr>
          <a:lstStyle/>
          <a:p>
            <a:r>
              <a:rPr lang="en-US" sz="2800" i="1" dirty="0">
                <a:solidFill>
                  <a:schemeClr val="bg2"/>
                </a:solidFill>
              </a:rPr>
              <a:t>“I will arise and go to my father, and will say unto him, Father, I have sinned against heaven and before thee,…”</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15:18</a:t>
            </a:r>
          </a:p>
        </p:txBody>
      </p:sp>
      <p:sp>
        <p:nvSpPr>
          <p:cNvPr id="7" name="Rectangle 6"/>
          <p:cNvSpPr/>
          <p:nvPr/>
        </p:nvSpPr>
        <p:spPr>
          <a:xfrm>
            <a:off x="4361688" y="4428494"/>
            <a:ext cx="4724400" cy="1384995"/>
          </a:xfrm>
          <a:prstGeom prst="rect">
            <a:avLst/>
          </a:prstGeom>
        </p:spPr>
        <p:txBody>
          <a:bodyPr wrap="square">
            <a:spAutoFit/>
          </a:bodyPr>
          <a:lstStyle/>
          <a:p>
            <a:pPr algn="ctr"/>
            <a:r>
              <a:rPr lang="en-US" sz="2800" i="1" dirty="0">
                <a:solidFill>
                  <a:schemeClr val="bg2"/>
                </a:solidFill>
              </a:rPr>
              <a:t>Realizing he needs his father’s help and he makes his plan to return to his father.</a:t>
            </a:r>
          </a:p>
        </p:txBody>
      </p:sp>
      <p:pic>
        <p:nvPicPr>
          <p:cNvPr id="9" name="Picture 8" descr="long-walk-home.jpg"/>
          <p:cNvPicPr>
            <a:picLocks noChangeAspect="1"/>
          </p:cNvPicPr>
          <p:nvPr/>
        </p:nvPicPr>
        <p:blipFill>
          <a:blip r:embed="rId2" cstate="print"/>
          <a:stretch>
            <a:fillRect/>
          </a:stretch>
        </p:blipFill>
        <p:spPr>
          <a:xfrm>
            <a:off x="6096001" y="942866"/>
            <a:ext cx="5041391" cy="2964338"/>
          </a:xfrm>
          <a:prstGeom prst="rect">
            <a:avLst/>
          </a:prstGeom>
        </p:spPr>
      </p:pic>
    </p:spTree>
    <p:extLst>
      <p:ext uri="{BB962C8B-B14F-4D97-AF65-F5344CB8AC3E}">
        <p14:creationId xmlns:p14="http://schemas.microsoft.com/office/powerpoint/2010/main" val="400542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52600" y="304801"/>
            <a:ext cx="4724400" cy="954107"/>
          </a:xfrm>
          <a:prstGeom prst="rect">
            <a:avLst/>
          </a:prstGeom>
        </p:spPr>
        <p:txBody>
          <a:bodyPr wrap="square">
            <a:spAutoFit/>
          </a:bodyPr>
          <a:lstStyle/>
          <a:p>
            <a:r>
              <a:rPr lang="en-US" sz="2800" i="1" dirty="0">
                <a:solidFill>
                  <a:schemeClr val="bg2"/>
                </a:solidFill>
              </a:rPr>
              <a:t>“And am no more worthy to be called they son…”</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15:19</a:t>
            </a:r>
          </a:p>
        </p:txBody>
      </p:sp>
      <p:sp>
        <p:nvSpPr>
          <p:cNvPr id="9" name="Rectangle 8"/>
          <p:cNvSpPr/>
          <p:nvPr/>
        </p:nvSpPr>
        <p:spPr>
          <a:xfrm>
            <a:off x="5782334" y="1182231"/>
            <a:ext cx="5885410" cy="1815882"/>
          </a:xfrm>
          <a:prstGeom prst="rect">
            <a:avLst/>
          </a:prstGeom>
        </p:spPr>
        <p:txBody>
          <a:bodyPr wrap="square">
            <a:spAutoFit/>
          </a:bodyPr>
          <a:lstStyle/>
          <a:p>
            <a:r>
              <a:rPr lang="en-US" sz="2800" i="1" dirty="0">
                <a:solidFill>
                  <a:schemeClr val="bg2"/>
                </a:solidFill>
              </a:rPr>
              <a:t>He has broken the law of Moses, sinned against his father by humiliating him publicly and bringing dishonor to his family name.</a:t>
            </a:r>
          </a:p>
        </p:txBody>
      </p:sp>
      <p:pic>
        <p:nvPicPr>
          <p:cNvPr id="1028" name="Picture 4" descr="http://0.tqn.com/d/christianity/1/G/B/E/Prodigal200x167.jpg"/>
          <p:cNvPicPr>
            <a:picLocks noChangeAspect="1" noChangeArrowheads="1"/>
          </p:cNvPicPr>
          <p:nvPr/>
        </p:nvPicPr>
        <p:blipFill>
          <a:blip r:embed="rId2" cstate="print"/>
          <a:srcRect/>
          <a:stretch>
            <a:fillRect/>
          </a:stretch>
        </p:blipFill>
        <p:spPr bwMode="auto">
          <a:xfrm>
            <a:off x="6172200" y="3114198"/>
            <a:ext cx="3886200" cy="3230406"/>
          </a:xfrm>
          <a:prstGeom prst="rect">
            <a:avLst/>
          </a:prstGeom>
          <a:noFill/>
        </p:spPr>
      </p:pic>
      <p:pic>
        <p:nvPicPr>
          <p:cNvPr id="10" name="Picture 9" descr="the20prodigal20position2076x60.jpg"/>
          <p:cNvPicPr>
            <a:picLocks noChangeAspect="1"/>
          </p:cNvPicPr>
          <p:nvPr/>
        </p:nvPicPr>
        <p:blipFill>
          <a:blip r:embed="rId3" cstate="print"/>
          <a:stretch>
            <a:fillRect/>
          </a:stretch>
        </p:blipFill>
        <p:spPr>
          <a:xfrm>
            <a:off x="877824" y="1523999"/>
            <a:ext cx="3940508" cy="3056297"/>
          </a:xfrm>
          <a:prstGeom prst="rect">
            <a:avLst/>
          </a:prstGeom>
        </p:spPr>
      </p:pic>
    </p:spTree>
    <p:extLst>
      <p:ext uri="{BB962C8B-B14F-4D97-AF65-F5344CB8AC3E}">
        <p14:creationId xmlns:p14="http://schemas.microsoft.com/office/powerpoint/2010/main" val="284044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15:19</a:t>
            </a:r>
          </a:p>
        </p:txBody>
      </p:sp>
      <p:sp>
        <p:nvSpPr>
          <p:cNvPr id="9" name="Rectangle 8"/>
          <p:cNvSpPr/>
          <p:nvPr/>
        </p:nvSpPr>
        <p:spPr>
          <a:xfrm>
            <a:off x="1752600" y="533400"/>
            <a:ext cx="8382000" cy="3108543"/>
          </a:xfrm>
          <a:prstGeom prst="rect">
            <a:avLst/>
          </a:prstGeom>
        </p:spPr>
        <p:txBody>
          <a:bodyPr wrap="square">
            <a:spAutoFit/>
          </a:bodyPr>
          <a:lstStyle/>
          <a:p>
            <a:r>
              <a:rPr lang="en-US" sz="2800" i="1" dirty="0">
                <a:solidFill>
                  <a:schemeClr val="bg2"/>
                </a:solidFill>
              </a:rPr>
              <a:t>“If you have repented form serous transgression and mistakenly believe that you will always be a second-class citizen in the kingdom of God, learn that is not true…find encouragement in the lives of Alma the Younger and the sons of Mosiah. They were tragically wicked. Yet their full repentance and service qualified them to be considered as a noble as righteous Captain Moroni.” </a:t>
            </a:r>
          </a:p>
        </p:txBody>
      </p:sp>
      <p:pic>
        <p:nvPicPr>
          <p:cNvPr id="8" name="Picture 7" descr="richard G. Scott.jpg"/>
          <p:cNvPicPr>
            <a:picLocks noChangeAspect="1"/>
          </p:cNvPicPr>
          <p:nvPr/>
        </p:nvPicPr>
        <p:blipFill>
          <a:blip r:embed="rId2" cstate="print"/>
          <a:stretch>
            <a:fillRect/>
          </a:stretch>
        </p:blipFill>
        <p:spPr>
          <a:xfrm>
            <a:off x="6248401" y="3810000"/>
            <a:ext cx="2224749" cy="2460938"/>
          </a:xfrm>
          <a:prstGeom prst="rect">
            <a:avLst/>
          </a:prstGeom>
        </p:spPr>
      </p:pic>
      <p:sp>
        <p:nvSpPr>
          <p:cNvPr id="2" name="Rectangle 1"/>
          <p:cNvSpPr/>
          <p:nvPr/>
        </p:nvSpPr>
        <p:spPr>
          <a:xfrm>
            <a:off x="11749250" y="6334780"/>
            <a:ext cx="442750" cy="369332"/>
          </a:xfrm>
          <a:prstGeom prst="rect">
            <a:avLst/>
          </a:prstGeom>
        </p:spPr>
        <p:txBody>
          <a:bodyPr wrap="none">
            <a:spAutoFit/>
          </a:bodyPr>
          <a:lstStyle/>
          <a:p>
            <a:r>
              <a:rPr lang="en-US" i="1" dirty="0">
                <a:solidFill>
                  <a:schemeClr val="bg2"/>
                </a:solidFill>
              </a:rPr>
              <a:t>(2)</a:t>
            </a:r>
          </a:p>
        </p:txBody>
      </p:sp>
    </p:spTree>
    <p:extLst>
      <p:ext uri="{BB962C8B-B14F-4D97-AF65-F5344CB8AC3E}">
        <p14:creationId xmlns:p14="http://schemas.microsoft.com/office/powerpoint/2010/main" val="41147939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52600" y="304801"/>
            <a:ext cx="4724400" cy="1384995"/>
          </a:xfrm>
          <a:prstGeom prst="rect">
            <a:avLst/>
          </a:prstGeom>
        </p:spPr>
        <p:txBody>
          <a:bodyPr wrap="square">
            <a:spAutoFit/>
          </a:bodyPr>
          <a:lstStyle/>
          <a:p>
            <a:r>
              <a:rPr lang="en-US" sz="2800" i="1" dirty="0">
                <a:solidFill>
                  <a:schemeClr val="bg2"/>
                </a:solidFill>
              </a:rPr>
              <a:t>“And am no more worthy to be called they son: make me as one of the hired servants.”</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15:19</a:t>
            </a:r>
          </a:p>
        </p:txBody>
      </p:sp>
      <p:sp>
        <p:nvSpPr>
          <p:cNvPr id="7" name="Rectangle 6"/>
          <p:cNvSpPr/>
          <p:nvPr/>
        </p:nvSpPr>
        <p:spPr>
          <a:xfrm>
            <a:off x="6477000" y="1333411"/>
            <a:ext cx="4724400" cy="5262979"/>
          </a:xfrm>
          <a:prstGeom prst="rect">
            <a:avLst/>
          </a:prstGeom>
        </p:spPr>
        <p:txBody>
          <a:bodyPr wrap="square">
            <a:spAutoFit/>
          </a:bodyPr>
          <a:lstStyle/>
          <a:p>
            <a:pPr algn="ctr"/>
            <a:r>
              <a:rPr lang="en-US" sz="2400" i="1" dirty="0">
                <a:solidFill>
                  <a:schemeClr val="bg2"/>
                </a:solidFill>
              </a:rPr>
              <a:t>He is now hoping his father will take him back as a servant</a:t>
            </a:r>
          </a:p>
          <a:p>
            <a:pPr algn="ctr"/>
            <a:endParaRPr lang="en-US" sz="2400" i="1" dirty="0">
              <a:solidFill>
                <a:schemeClr val="bg2"/>
              </a:solidFill>
            </a:endParaRPr>
          </a:p>
          <a:p>
            <a:pPr algn="ctr"/>
            <a:r>
              <a:rPr lang="en-US" sz="2400" i="1" dirty="0">
                <a:solidFill>
                  <a:schemeClr val="bg2"/>
                </a:solidFill>
              </a:rPr>
              <a:t>3 types of servants:</a:t>
            </a:r>
          </a:p>
          <a:p>
            <a:pPr marL="514350" indent="-514350" algn="ctr"/>
            <a:r>
              <a:rPr lang="en-US" sz="2400" i="1" dirty="0">
                <a:solidFill>
                  <a:schemeClr val="bg2"/>
                </a:solidFill>
              </a:rPr>
              <a:t>Bondsmen—a native Israelite sold for a debt or crime—freed on the 7</a:t>
            </a:r>
            <a:r>
              <a:rPr lang="en-US" sz="2400" i="1" baseline="30000" dirty="0">
                <a:solidFill>
                  <a:schemeClr val="bg2"/>
                </a:solidFill>
              </a:rPr>
              <a:t>th</a:t>
            </a:r>
            <a:r>
              <a:rPr lang="en-US" sz="2400" i="1" dirty="0">
                <a:solidFill>
                  <a:schemeClr val="bg2"/>
                </a:solidFill>
              </a:rPr>
              <a:t> year.</a:t>
            </a:r>
          </a:p>
          <a:p>
            <a:pPr marL="514350" indent="-514350" algn="ctr"/>
            <a:r>
              <a:rPr lang="en-US" sz="2400" i="1" dirty="0">
                <a:solidFill>
                  <a:schemeClr val="bg2"/>
                </a:solidFill>
              </a:rPr>
              <a:t>Lower-class slaves—purchased slaves from heathen tribes.</a:t>
            </a:r>
          </a:p>
          <a:p>
            <a:pPr marL="514350" indent="-514350" algn="ctr"/>
            <a:endParaRPr lang="en-US" sz="2400" i="1" dirty="0">
              <a:solidFill>
                <a:schemeClr val="bg2"/>
              </a:solidFill>
            </a:endParaRPr>
          </a:p>
          <a:p>
            <a:pPr marL="514350" indent="-514350" algn="ctr"/>
            <a:r>
              <a:rPr lang="en-US" sz="2400" i="1" dirty="0">
                <a:solidFill>
                  <a:schemeClr val="bg2"/>
                </a:solidFill>
              </a:rPr>
              <a:t>Hired hands—day laborers—outsiders who had no job security and lived in destitution.</a:t>
            </a:r>
          </a:p>
          <a:p>
            <a:pPr algn="ctr"/>
            <a:endParaRPr lang="en-US" sz="2400" i="1" dirty="0">
              <a:solidFill>
                <a:schemeClr val="bg2"/>
              </a:solidFill>
            </a:endParaRPr>
          </a:p>
        </p:txBody>
      </p:sp>
      <p:pic>
        <p:nvPicPr>
          <p:cNvPr id="8" name="Picture 7" descr="servants in the field.jpg"/>
          <p:cNvPicPr>
            <a:picLocks noChangeAspect="1"/>
          </p:cNvPicPr>
          <p:nvPr/>
        </p:nvPicPr>
        <p:blipFill>
          <a:blip r:embed="rId2" cstate="print"/>
          <a:stretch>
            <a:fillRect/>
          </a:stretch>
        </p:blipFill>
        <p:spPr>
          <a:xfrm>
            <a:off x="1024128" y="2362200"/>
            <a:ext cx="4888992" cy="3666744"/>
          </a:xfrm>
          <a:prstGeom prst="rect">
            <a:avLst/>
          </a:prstGeom>
        </p:spPr>
      </p:pic>
    </p:spTree>
    <p:extLst>
      <p:ext uri="{BB962C8B-B14F-4D97-AF65-F5344CB8AC3E}">
        <p14:creationId xmlns:p14="http://schemas.microsoft.com/office/powerpoint/2010/main" val="14808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954107"/>
          </a:xfrm>
          <a:prstGeom prst="rect">
            <a:avLst/>
          </a:prstGeom>
        </p:spPr>
        <p:txBody>
          <a:bodyPr wrap="square">
            <a:spAutoFit/>
          </a:bodyPr>
          <a:lstStyle/>
          <a:p>
            <a:r>
              <a:rPr lang="en-US" sz="2800" i="1" dirty="0">
                <a:solidFill>
                  <a:schemeClr val="bg2"/>
                </a:solidFill>
              </a:rPr>
              <a:t>“And he arose, and came to his father…”</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15:20</a:t>
            </a:r>
          </a:p>
        </p:txBody>
      </p:sp>
      <p:grpSp>
        <p:nvGrpSpPr>
          <p:cNvPr id="2" name="Group 1"/>
          <p:cNvGrpSpPr/>
          <p:nvPr/>
        </p:nvGrpSpPr>
        <p:grpSpPr>
          <a:xfrm>
            <a:off x="3901496" y="1691724"/>
            <a:ext cx="5303408" cy="3977556"/>
            <a:chOff x="3868039" y="1563708"/>
            <a:chExt cx="5303408" cy="3977556"/>
          </a:xfrm>
        </p:grpSpPr>
        <p:pic>
          <p:nvPicPr>
            <p:cNvPr id="2050" name="Picture 2" descr="Image result for prodigal 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039" y="1563708"/>
              <a:ext cx="5303408" cy="39775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68039" y="5295043"/>
              <a:ext cx="4724400" cy="246221"/>
            </a:xfrm>
            <a:prstGeom prst="rect">
              <a:avLst/>
            </a:prstGeom>
          </p:spPr>
          <p:txBody>
            <a:bodyPr wrap="square">
              <a:spAutoFit/>
            </a:bodyPr>
            <a:lstStyle/>
            <a:p>
              <a:r>
                <a:rPr lang="en-US" sz="1000" i="1" dirty="0">
                  <a:solidFill>
                    <a:schemeClr val="bg2"/>
                  </a:solidFill>
                </a:rPr>
                <a:t>Joe Cavazos</a:t>
              </a:r>
            </a:p>
          </p:txBody>
        </p:sp>
      </p:grpSp>
    </p:spTree>
    <p:extLst>
      <p:ext uri="{BB962C8B-B14F-4D97-AF65-F5344CB8AC3E}">
        <p14:creationId xmlns:p14="http://schemas.microsoft.com/office/powerpoint/2010/main" val="2370738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954107"/>
          </a:xfrm>
          <a:prstGeom prst="rect">
            <a:avLst/>
          </a:prstGeom>
        </p:spPr>
        <p:txBody>
          <a:bodyPr wrap="square">
            <a:spAutoFit/>
          </a:bodyPr>
          <a:lstStyle/>
          <a:p>
            <a:r>
              <a:rPr lang="en-US" sz="2800" i="1" dirty="0">
                <a:solidFill>
                  <a:schemeClr val="bg2"/>
                </a:solidFill>
              </a:rPr>
              <a:t>“…But when he was yet a great way off, his father saw him,…</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15:20</a:t>
            </a:r>
          </a:p>
        </p:txBody>
      </p:sp>
      <p:sp>
        <p:nvSpPr>
          <p:cNvPr id="7" name="Rectangle 6"/>
          <p:cNvSpPr/>
          <p:nvPr/>
        </p:nvSpPr>
        <p:spPr>
          <a:xfrm>
            <a:off x="1828800" y="2971801"/>
            <a:ext cx="4724400" cy="3108543"/>
          </a:xfrm>
          <a:prstGeom prst="rect">
            <a:avLst/>
          </a:prstGeom>
        </p:spPr>
        <p:txBody>
          <a:bodyPr wrap="square">
            <a:spAutoFit/>
          </a:bodyPr>
          <a:lstStyle/>
          <a:p>
            <a:r>
              <a:rPr lang="en-US" sz="2800" i="1" dirty="0">
                <a:solidFill>
                  <a:schemeClr val="bg2"/>
                </a:solidFill>
              </a:rPr>
              <a:t>The Prodigal’s father has been watching and waiting for his son. The father knows the son and that he had failed in the world. He also knows his son is proud and will not come back until he falls to his lowest point.</a:t>
            </a:r>
          </a:p>
        </p:txBody>
      </p:sp>
      <p:pic>
        <p:nvPicPr>
          <p:cNvPr id="8" name="Picture 7" descr="father searching.jpg"/>
          <p:cNvPicPr>
            <a:picLocks noChangeAspect="1"/>
          </p:cNvPicPr>
          <p:nvPr/>
        </p:nvPicPr>
        <p:blipFill>
          <a:blip r:embed="rId2" cstate="print"/>
          <a:stretch>
            <a:fillRect/>
          </a:stretch>
        </p:blipFill>
        <p:spPr>
          <a:xfrm>
            <a:off x="7662216" y="740665"/>
            <a:ext cx="3420767" cy="4462272"/>
          </a:xfrm>
          <a:prstGeom prst="rect">
            <a:avLst/>
          </a:prstGeom>
        </p:spPr>
      </p:pic>
    </p:spTree>
    <p:extLst>
      <p:ext uri="{BB962C8B-B14F-4D97-AF65-F5344CB8AC3E}">
        <p14:creationId xmlns:p14="http://schemas.microsoft.com/office/powerpoint/2010/main" val="194871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81200" y="457200"/>
            <a:ext cx="4724400" cy="2677656"/>
          </a:xfrm>
          <a:prstGeom prst="rect">
            <a:avLst/>
          </a:prstGeom>
        </p:spPr>
        <p:txBody>
          <a:bodyPr wrap="square">
            <a:spAutoFit/>
          </a:bodyPr>
          <a:lstStyle/>
          <a:p>
            <a:r>
              <a:rPr lang="en-US" sz="2800" i="1" dirty="0">
                <a:solidFill>
                  <a:schemeClr val="bg2"/>
                </a:solidFill>
              </a:rPr>
              <a:t>When his father sees him, he knows he needs to greet him before the son gets to the village and is seen by the community and openly shamed. </a:t>
            </a:r>
          </a:p>
        </p:txBody>
      </p:sp>
      <p:sp>
        <p:nvSpPr>
          <p:cNvPr id="9" name="Rectangle 8"/>
          <p:cNvSpPr/>
          <p:nvPr/>
        </p:nvSpPr>
        <p:spPr>
          <a:xfrm>
            <a:off x="5638800" y="4953001"/>
            <a:ext cx="4724400" cy="1384995"/>
          </a:xfrm>
          <a:prstGeom prst="rect">
            <a:avLst/>
          </a:prstGeom>
        </p:spPr>
        <p:txBody>
          <a:bodyPr wrap="square">
            <a:spAutoFit/>
          </a:bodyPr>
          <a:lstStyle/>
          <a:p>
            <a:r>
              <a:rPr lang="en-US" sz="2800" i="1" dirty="0">
                <a:solidFill>
                  <a:schemeClr val="bg2"/>
                </a:solidFill>
              </a:rPr>
              <a:t>The Village would expect the father to yell and berate the son when he see him.</a:t>
            </a:r>
          </a:p>
        </p:txBody>
      </p:sp>
      <p:pic>
        <p:nvPicPr>
          <p:cNvPr id="10" name="Picture 9" descr="father runs to greet2.jpg"/>
          <p:cNvPicPr>
            <a:picLocks noChangeAspect="1"/>
          </p:cNvPicPr>
          <p:nvPr/>
        </p:nvPicPr>
        <p:blipFill>
          <a:blip r:embed="rId2" cstate="print"/>
          <a:stretch>
            <a:fillRect/>
          </a:stretch>
        </p:blipFill>
        <p:spPr>
          <a:xfrm>
            <a:off x="6019800" y="1752601"/>
            <a:ext cx="3857758" cy="2836985"/>
          </a:xfrm>
          <a:prstGeom prst="rect">
            <a:avLst/>
          </a:prstGeom>
        </p:spPr>
      </p:pic>
    </p:spTree>
    <p:extLst>
      <p:ext uri="{BB962C8B-B14F-4D97-AF65-F5344CB8AC3E}">
        <p14:creationId xmlns:p14="http://schemas.microsoft.com/office/powerpoint/2010/main" val="230058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p>
        </p:txBody>
      </p:sp>
      <p:sp>
        <p:nvSpPr>
          <p:cNvPr id="7" name="Rectangle 6"/>
          <p:cNvSpPr/>
          <p:nvPr/>
        </p:nvSpPr>
        <p:spPr>
          <a:xfrm>
            <a:off x="1676400" y="1"/>
            <a:ext cx="4724400" cy="1384995"/>
          </a:xfrm>
          <a:prstGeom prst="rect">
            <a:avLst/>
          </a:prstGeom>
        </p:spPr>
        <p:txBody>
          <a:bodyPr wrap="square">
            <a:spAutoFit/>
          </a:bodyPr>
          <a:lstStyle/>
          <a:p>
            <a:r>
              <a:rPr lang="en-US" sz="2800" i="1" dirty="0">
                <a:solidFill>
                  <a:schemeClr val="bg2"/>
                </a:solidFill>
              </a:rPr>
              <a:t>Protecting the boy the father runs to greet him before he gets to the village</a:t>
            </a:r>
          </a:p>
        </p:txBody>
      </p:sp>
      <p:pic>
        <p:nvPicPr>
          <p:cNvPr id="6" name="Picture 5" descr="father running.jpg"/>
          <p:cNvPicPr>
            <a:picLocks noChangeAspect="1"/>
          </p:cNvPicPr>
          <p:nvPr/>
        </p:nvPicPr>
        <p:blipFill>
          <a:blip r:embed="rId2" cstate="print"/>
          <a:stretch>
            <a:fillRect/>
          </a:stretch>
        </p:blipFill>
        <p:spPr>
          <a:xfrm>
            <a:off x="1981200" y="1600201"/>
            <a:ext cx="2590800" cy="3005311"/>
          </a:xfrm>
          <a:prstGeom prst="rect">
            <a:avLst/>
          </a:prstGeom>
        </p:spPr>
      </p:pic>
      <p:sp>
        <p:nvSpPr>
          <p:cNvPr id="8" name="Rectangle 7"/>
          <p:cNvSpPr/>
          <p:nvPr/>
        </p:nvSpPr>
        <p:spPr>
          <a:xfrm>
            <a:off x="5638800" y="1143000"/>
            <a:ext cx="4724400" cy="3970318"/>
          </a:xfrm>
          <a:prstGeom prst="rect">
            <a:avLst/>
          </a:prstGeom>
        </p:spPr>
        <p:txBody>
          <a:bodyPr wrap="square">
            <a:spAutoFit/>
          </a:bodyPr>
          <a:lstStyle/>
          <a:p>
            <a:r>
              <a:rPr lang="en-US" sz="2800" i="1" dirty="0">
                <a:solidFill>
                  <a:schemeClr val="bg2"/>
                </a:solidFill>
              </a:rPr>
              <a:t>In the near east, for an elderly gentleman to run was disgraceful. He often has long flowing robes, and running </a:t>
            </a:r>
            <a:r>
              <a:rPr lang="en-US" sz="2800" b="1" i="1" dirty="0">
                <a:solidFill>
                  <a:schemeClr val="bg2"/>
                </a:solidFill>
              </a:rPr>
              <a:t>would require him to roll up his robes, allowing people to see his legs, this would be humiliating</a:t>
            </a:r>
            <a:r>
              <a:rPr lang="en-US" sz="2800" i="1" dirty="0">
                <a:solidFill>
                  <a:schemeClr val="bg2"/>
                </a:solidFill>
              </a:rPr>
              <a:t>.</a:t>
            </a:r>
          </a:p>
          <a:p>
            <a:pPr algn="ctr"/>
            <a:r>
              <a:rPr lang="en-US" sz="2800" i="1" dirty="0">
                <a:solidFill>
                  <a:schemeClr val="bg2"/>
                </a:solidFill>
              </a:rPr>
              <a:t>‘gird up his loins’ </a:t>
            </a:r>
          </a:p>
        </p:txBody>
      </p:sp>
      <p:sp>
        <p:nvSpPr>
          <p:cNvPr id="11" name="TextBox 10"/>
          <p:cNvSpPr txBox="1"/>
          <p:nvPr/>
        </p:nvSpPr>
        <p:spPr>
          <a:xfrm>
            <a:off x="1752600" y="5380672"/>
            <a:ext cx="8915400" cy="1477328"/>
          </a:xfrm>
          <a:prstGeom prst="rect">
            <a:avLst/>
          </a:prstGeom>
          <a:noFill/>
        </p:spPr>
        <p:txBody>
          <a:bodyPr wrap="square" rtlCol="0">
            <a:spAutoFit/>
          </a:bodyPr>
          <a:lstStyle/>
          <a:p>
            <a:r>
              <a:rPr lang="en-US" dirty="0">
                <a:solidFill>
                  <a:schemeClr val="bg1"/>
                </a:solidFill>
              </a:rPr>
              <a:t>Gird(up) your loins-- to prepare yourself mentally to do something difficult Usage notes: </a:t>
            </a:r>
          </a:p>
          <a:p>
            <a:r>
              <a:rPr lang="en-US" dirty="0">
                <a:solidFill>
                  <a:schemeClr val="bg1"/>
                </a:solidFill>
              </a:rPr>
              <a:t>This phrase comes from the Bible, where girding up your loins meant to tie up long, loose clothes so that they were more practical when you were working or travelling.</a:t>
            </a:r>
          </a:p>
          <a:p>
            <a:r>
              <a:rPr lang="en-US" dirty="0">
                <a:solidFill>
                  <a:schemeClr val="bg1"/>
                </a:solidFill>
              </a:rPr>
              <a:t>Both sides are presently girding their loins for the legal battles that lie ahead. </a:t>
            </a:r>
          </a:p>
          <a:p>
            <a:endParaRPr lang="en-US" dirty="0">
              <a:solidFill>
                <a:schemeClr val="bg1"/>
              </a:solidFill>
            </a:endParaRPr>
          </a:p>
        </p:txBody>
      </p:sp>
    </p:spTree>
    <p:extLst>
      <p:ext uri="{BB962C8B-B14F-4D97-AF65-F5344CB8AC3E}">
        <p14:creationId xmlns:p14="http://schemas.microsoft.com/office/powerpoint/2010/main" val="311309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0" y="341769"/>
            <a:ext cx="4724400" cy="2246769"/>
          </a:xfrm>
          <a:prstGeom prst="rect">
            <a:avLst/>
          </a:prstGeom>
        </p:spPr>
        <p:txBody>
          <a:bodyPr wrap="square">
            <a:spAutoFit/>
          </a:bodyPr>
          <a:lstStyle/>
          <a:p>
            <a:pPr algn="ctr"/>
            <a:r>
              <a:rPr lang="en-US" sz="2800" i="1" dirty="0">
                <a:solidFill>
                  <a:schemeClr val="bg2"/>
                </a:solidFill>
              </a:rPr>
              <a:t>“</a:t>
            </a:r>
            <a:r>
              <a:rPr lang="en-US" sz="2800" i="1" dirty="0" err="1">
                <a:solidFill>
                  <a:schemeClr val="bg2"/>
                </a:solidFill>
              </a:rPr>
              <a:t>Kutzasah</a:t>
            </a:r>
            <a:r>
              <a:rPr lang="en-US" sz="2800" i="1" dirty="0">
                <a:solidFill>
                  <a:schemeClr val="bg2"/>
                </a:solidFill>
              </a:rPr>
              <a:t>”</a:t>
            </a:r>
          </a:p>
          <a:p>
            <a:pPr algn="ctr"/>
            <a:endParaRPr lang="en-US" sz="2800" i="1" dirty="0">
              <a:solidFill>
                <a:schemeClr val="bg2"/>
              </a:solidFill>
            </a:endParaRPr>
          </a:p>
          <a:p>
            <a:pPr algn="ctr"/>
            <a:r>
              <a:rPr lang="en-US" sz="2800" i="1" dirty="0">
                <a:solidFill>
                  <a:schemeClr val="bg2"/>
                </a:solidFill>
              </a:rPr>
              <a:t>Or</a:t>
            </a:r>
          </a:p>
          <a:p>
            <a:pPr algn="ctr"/>
            <a:endParaRPr lang="en-US" sz="2800" i="1" dirty="0">
              <a:solidFill>
                <a:schemeClr val="bg2"/>
              </a:solidFill>
            </a:endParaRPr>
          </a:p>
          <a:p>
            <a:pPr algn="ctr"/>
            <a:r>
              <a:rPr lang="en-US" sz="2800" i="1" dirty="0">
                <a:solidFill>
                  <a:schemeClr val="bg2"/>
                </a:solidFill>
              </a:rPr>
              <a:t>“</a:t>
            </a:r>
            <a:r>
              <a:rPr lang="en-US" sz="2800" i="1" dirty="0" err="1">
                <a:solidFill>
                  <a:schemeClr val="bg2"/>
                </a:solidFill>
              </a:rPr>
              <a:t>Kezazah</a:t>
            </a:r>
            <a:r>
              <a:rPr lang="en-US" sz="2800" i="1" dirty="0">
                <a:solidFill>
                  <a:schemeClr val="bg2"/>
                </a:solidFill>
              </a:rPr>
              <a:t>”</a:t>
            </a:r>
          </a:p>
        </p:txBody>
      </p:sp>
      <p:sp>
        <p:nvSpPr>
          <p:cNvPr id="8" name="Rectangle 7"/>
          <p:cNvSpPr/>
          <p:nvPr/>
        </p:nvSpPr>
        <p:spPr>
          <a:xfrm>
            <a:off x="5870448" y="1465153"/>
            <a:ext cx="5084064" cy="2246769"/>
          </a:xfrm>
          <a:prstGeom prst="rect">
            <a:avLst/>
          </a:prstGeom>
        </p:spPr>
        <p:txBody>
          <a:bodyPr wrap="square">
            <a:spAutoFit/>
          </a:bodyPr>
          <a:lstStyle/>
          <a:p>
            <a:r>
              <a:rPr lang="en-US" sz="2800" i="1" dirty="0">
                <a:solidFill>
                  <a:schemeClr val="bg2"/>
                </a:solidFill>
              </a:rPr>
              <a:t>The community would throw down an earthen pot, breaking it. </a:t>
            </a:r>
          </a:p>
          <a:p>
            <a:r>
              <a:rPr lang="en-US" sz="2800" i="1" dirty="0">
                <a:solidFill>
                  <a:schemeClr val="bg2"/>
                </a:solidFill>
              </a:rPr>
              <a:t>It signifies that the Jewish boy is dead to them unless he brings his inheritance back.</a:t>
            </a:r>
          </a:p>
        </p:txBody>
      </p:sp>
      <p:pic>
        <p:nvPicPr>
          <p:cNvPr id="9" name="Picture 8" descr="broken-pot.jpg"/>
          <p:cNvPicPr>
            <a:picLocks noChangeAspect="1"/>
          </p:cNvPicPr>
          <p:nvPr/>
        </p:nvPicPr>
        <p:blipFill>
          <a:blip r:embed="rId2" cstate="print"/>
          <a:stretch>
            <a:fillRect/>
          </a:stretch>
        </p:blipFill>
        <p:spPr>
          <a:xfrm>
            <a:off x="1103376" y="2930306"/>
            <a:ext cx="4383484" cy="3287613"/>
          </a:xfrm>
          <a:prstGeom prst="rect">
            <a:avLst/>
          </a:prstGeom>
        </p:spPr>
      </p:pic>
    </p:spTree>
    <p:extLst>
      <p:ext uri="{BB962C8B-B14F-4D97-AF65-F5344CB8AC3E}">
        <p14:creationId xmlns:p14="http://schemas.microsoft.com/office/powerpoint/2010/main" val="9160984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1384995"/>
          </a:xfrm>
          <a:prstGeom prst="rect">
            <a:avLst/>
          </a:prstGeom>
        </p:spPr>
        <p:txBody>
          <a:bodyPr wrap="square">
            <a:spAutoFit/>
          </a:bodyPr>
          <a:lstStyle/>
          <a:p>
            <a:r>
              <a:rPr lang="en-US" sz="2800" i="1" dirty="0">
                <a:solidFill>
                  <a:schemeClr val="bg2"/>
                </a:solidFill>
              </a:rPr>
              <a:t>“…and had compassion, and ran, and fell on his neck, and kissed him.”</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15:20</a:t>
            </a:r>
          </a:p>
        </p:txBody>
      </p:sp>
      <p:pic>
        <p:nvPicPr>
          <p:cNvPr id="7" name="Picture 6" descr="father hugs.jpg"/>
          <p:cNvPicPr>
            <a:picLocks noChangeAspect="1"/>
          </p:cNvPicPr>
          <p:nvPr/>
        </p:nvPicPr>
        <p:blipFill>
          <a:blip r:embed="rId2" cstate="print"/>
          <a:stretch>
            <a:fillRect/>
          </a:stretch>
        </p:blipFill>
        <p:spPr>
          <a:xfrm>
            <a:off x="6317114" y="1472744"/>
            <a:ext cx="4434572" cy="3733800"/>
          </a:xfrm>
          <a:prstGeom prst="rect">
            <a:avLst/>
          </a:prstGeom>
        </p:spPr>
      </p:pic>
      <p:sp>
        <p:nvSpPr>
          <p:cNvPr id="8" name="Rectangle 7"/>
          <p:cNvSpPr/>
          <p:nvPr/>
        </p:nvSpPr>
        <p:spPr>
          <a:xfrm>
            <a:off x="1524000" y="5473006"/>
            <a:ext cx="7010400" cy="954107"/>
          </a:xfrm>
          <a:prstGeom prst="rect">
            <a:avLst/>
          </a:prstGeom>
        </p:spPr>
        <p:txBody>
          <a:bodyPr wrap="square">
            <a:spAutoFit/>
          </a:bodyPr>
          <a:lstStyle/>
          <a:p>
            <a:r>
              <a:rPr lang="en-US" sz="2800" i="1" dirty="0">
                <a:solidFill>
                  <a:schemeClr val="bg2"/>
                </a:solidFill>
              </a:rPr>
              <a:t>The father’s kiss was a sign of reconciliation and forgiveness. </a:t>
            </a:r>
          </a:p>
        </p:txBody>
      </p:sp>
    </p:spTree>
    <p:extLst>
      <p:ext uri="{BB962C8B-B14F-4D97-AF65-F5344CB8AC3E}">
        <p14:creationId xmlns:p14="http://schemas.microsoft.com/office/powerpoint/2010/main" val="374496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1828800" y="457201"/>
            <a:ext cx="4724400" cy="646331"/>
          </a:xfrm>
          <a:prstGeom prst="rect">
            <a:avLst/>
          </a:prstGeom>
          <a:noFill/>
          <a:ln w="9525">
            <a:noFill/>
            <a:miter lim="800000"/>
            <a:headEnd/>
            <a:tailEnd/>
          </a:ln>
        </p:spPr>
        <p:txBody>
          <a:bodyPr wrap="square">
            <a:spAutoFit/>
          </a:bodyPr>
          <a:lstStyle/>
          <a:p>
            <a:pPr algn="ctr"/>
            <a:r>
              <a:rPr lang="en-US" sz="3600" dirty="0">
                <a:solidFill>
                  <a:schemeClr val="bg1"/>
                </a:solidFill>
                <a:latin typeface="Abadi" panose="020B0604020104020204" pitchFamily="34" charset="0"/>
                <a:cs typeface="Andalus" pitchFamily="18" charset="-78"/>
              </a:rPr>
              <a:t>  “What man of you,…”</a:t>
            </a:r>
          </a:p>
        </p:txBody>
      </p:sp>
      <p:sp>
        <p:nvSpPr>
          <p:cNvPr id="7" name="TextBox 6"/>
          <p:cNvSpPr txBox="1"/>
          <p:nvPr/>
        </p:nvSpPr>
        <p:spPr>
          <a:xfrm>
            <a:off x="192741" y="6468815"/>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15:4</a:t>
            </a:r>
          </a:p>
        </p:txBody>
      </p:sp>
      <p:sp>
        <p:nvSpPr>
          <p:cNvPr id="8" name="TextBox 3"/>
          <p:cNvSpPr txBox="1">
            <a:spLocks noChangeArrowheads="1"/>
          </p:cNvSpPr>
          <p:nvPr/>
        </p:nvSpPr>
        <p:spPr bwMode="auto">
          <a:xfrm>
            <a:off x="5898775" y="2138083"/>
            <a:ext cx="5289177" cy="2308324"/>
          </a:xfrm>
          <a:prstGeom prst="rect">
            <a:avLst/>
          </a:prstGeom>
          <a:noFill/>
          <a:ln w="9525">
            <a:noFill/>
            <a:miter lim="800000"/>
            <a:headEnd/>
            <a:tailEnd/>
          </a:ln>
        </p:spPr>
        <p:txBody>
          <a:bodyPr wrap="square">
            <a:spAutoFit/>
          </a:bodyPr>
          <a:lstStyle/>
          <a:p>
            <a:pPr algn="ctr"/>
            <a:r>
              <a:rPr lang="en-US" sz="3600" dirty="0">
                <a:solidFill>
                  <a:schemeClr val="bg1"/>
                </a:solidFill>
                <a:latin typeface="Abadi" panose="020B0604020104020204" pitchFamily="34" charset="0"/>
                <a:cs typeface="Andalus" pitchFamily="18" charset="-78"/>
              </a:rPr>
              <a:t>Jesus was implicating the Pharisees and scribes. </a:t>
            </a:r>
          </a:p>
          <a:p>
            <a:pPr algn="ctr"/>
            <a:r>
              <a:rPr lang="en-US" sz="3600" dirty="0">
                <a:solidFill>
                  <a:schemeClr val="bg1"/>
                </a:solidFill>
                <a:latin typeface="Abadi" panose="020B0604020104020204" pitchFamily="34" charset="0"/>
                <a:cs typeface="Andalus" pitchFamily="18" charset="-78"/>
              </a:rPr>
              <a:t>He compare them to shepherds.</a:t>
            </a:r>
          </a:p>
        </p:txBody>
      </p:sp>
      <p:pic>
        <p:nvPicPr>
          <p:cNvPr id="9" name="Picture 8" descr="Phariees and scribes.jpg"/>
          <p:cNvPicPr>
            <a:picLocks noChangeAspect="1"/>
          </p:cNvPicPr>
          <p:nvPr/>
        </p:nvPicPr>
        <p:blipFill>
          <a:blip r:embed="rId2" cstate="print"/>
          <a:stretch>
            <a:fillRect/>
          </a:stretch>
        </p:blipFill>
        <p:spPr>
          <a:xfrm>
            <a:off x="1580950" y="1914438"/>
            <a:ext cx="3873698" cy="4391470"/>
          </a:xfrm>
          <a:prstGeom prst="rect">
            <a:avLst/>
          </a:prstGeom>
        </p:spPr>
      </p:pic>
    </p:spTree>
    <p:extLst>
      <p:ext uri="{BB962C8B-B14F-4D97-AF65-F5344CB8AC3E}">
        <p14:creationId xmlns:p14="http://schemas.microsoft.com/office/powerpoint/2010/main" val="420463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28800" y="1524001"/>
            <a:ext cx="4724400" cy="3108543"/>
          </a:xfrm>
          <a:prstGeom prst="rect">
            <a:avLst/>
          </a:prstGeom>
        </p:spPr>
        <p:txBody>
          <a:bodyPr wrap="square">
            <a:spAutoFit/>
          </a:bodyPr>
          <a:lstStyle/>
          <a:p>
            <a:r>
              <a:rPr lang="en-US" sz="2800" i="1" dirty="0">
                <a:solidFill>
                  <a:schemeClr val="bg2"/>
                </a:solidFill>
              </a:rPr>
              <a:t>When a serious quarrel has taken place in the village and reconciliation is achieved, a part of the ceremony enacted as a sacrament of reconciliation is a public kiss by the leading men involved. </a:t>
            </a:r>
          </a:p>
        </p:txBody>
      </p:sp>
      <p:pic>
        <p:nvPicPr>
          <p:cNvPr id="9" name="Picture 8" descr="article-2025393-0D68231200000578-606_468x286.jpg"/>
          <p:cNvPicPr>
            <a:picLocks noChangeAspect="1"/>
          </p:cNvPicPr>
          <p:nvPr/>
        </p:nvPicPr>
        <p:blipFill>
          <a:blip r:embed="rId2" cstate="print"/>
          <a:srcRect l="25833" t="909" r="33333"/>
          <a:stretch>
            <a:fillRect/>
          </a:stretch>
        </p:blipFill>
        <p:spPr>
          <a:xfrm>
            <a:off x="6858000" y="1524000"/>
            <a:ext cx="2438400" cy="3616130"/>
          </a:xfrm>
          <a:prstGeom prst="rect">
            <a:avLst/>
          </a:prstGeom>
        </p:spPr>
      </p:pic>
    </p:spTree>
    <p:extLst>
      <p:ext uri="{BB962C8B-B14F-4D97-AF65-F5344CB8AC3E}">
        <p14:creationId xmlns:p14="http://schemas.microsoft.com/office/powerpoint/2010/main" val="4026721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62600" y="685801"/>
            <a:ext cx="4724400" cy="2246769"/>
          </a:xfrm>
          <a:prstGeom prst="rect">
            <a:avLst/>
          </a:prstGeom>
        </p:spPr>
        <p:txBody>
          <a:bodyPr wrap="square">
            <a:spAutoFit/>
          </a:bodyPr>
          <a:lstStyle/>
          <a:p>
            <a:r>
              <a:rPr lang="en-US" sz="2800" i="1" dirty="0">
                <a:solidFill>
                  <a:schemeClr val="bg2"/>
                </a:solidFill>
              </a:rPr>
              <a:t>In the Law of Moses the Scribes and Pharisees would have required a ritual cleansing of the son before they would even have touched him.</a:t>
            </a:r>
          </a:p>
        </p:txBody>
      </p:sp>
      <p:pic>
        <p:nvPicPr>
          <p:cNvPr id="5" name="Picture 4" descr="FootWashing.jpg"/>
          <p:cNvPicPr>
            <a:picLocks noChangeAspect="1"/>
          </p:cNvPicPr>
          <p:nvPr/>
        </p:nvPicPr>
        <p:blipFill>
          <a:blip r:embed="rId2" cstate="print"/>
          <a:stretch>
            <a:fillRect/>
          </a:stretch>
        </p:blipFill>
        <p:spPr>
          <a:xfrm>
            <a:off x="3733800" y="3505200"/>
            <a:ext cx="5372100" cy="3048000"/>
          </a:xfrm>
          <a:prstGeom prst="rect">
            <a:avLst/>
          </a:prstGeom>
        </p:spPr>
      </p:pic>
      <p:pic>
        <p:nvPicPr>
          <p:cNvPr id="6" name="Picture 5" descr="hand_washing.jpg"/>
          <p:cNvPicPr>
            <a:picLocks noChangeAspect="1"/>
          </p:cNvPicPr>
          <p:nvPr/>
        </p:nvPicPr>
        <p:blipFill>
          <a:blip r:embed="rId3" cstate="print"/>
          <a:stretch>
            <a:fillRect/>
          </a:stretch>
        </p:blipFill>
        <p:spPr>
          <a:xfrm>
            <a:off x="1828800" y="228600"/>
            <a:ext cx="3556000" cy="2667000"/>
          </a:xfrm>
          <a:prstGeom prst="rect">
            <a:avLst/>
          </a:prstGeom>
        </p:spPr>
      </p:pic>
    </p:spTree>
    <p:extLst>
      <p:ext uri="{BB962C8B-B14F-4D97-AF65-F5344CB8AC3E}">
        <p14:creationId xmlns:p14="http://schemas.microsoft.com/office/powerpoint/2010/main" val="35776402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2246769"/>
          </a:xfrm>
          <a:prstGeom prst="rect">
            <a:avLst/>
          </a:prstGeom>
        </p:spPr>
        <p:txBody>
          <a:bodyPr wrap="square">
            <a:spAutoFit/>
          </a:bodyPr>
          <a:lstStyle/>
          <a:p>
            <a:r>
              <a:rPr lang="en-US" sz="2800" i="1" dirty="0">
                <a:solidFill>
                  <a:schemeClr val="bg2"/>
                </a:solidFill>
              </a:rPr>
              <a:t>“…And the son said unto him, Father, I have sinned against heaven, and in they sight, and am no more worthy to be called they son.”</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15:21</a:t>
            </a:r>
          </a:p>
        </p:txBody>
      </p:sp>
      <p:pic>
        <p:nvPicPr>
          <p:cNvPr id="7" name="Picture 6" descr="121089.jpg"/>
          <p:cNvPicPr>
            <a:picLocks noChangeAspect="1"/>
          </p:cNvPicPr>
          <p:nvPr/>
        </p:nvPicPr>
        <p:blipFill>
          <a:blip r:embed="rId2" cstate="print"/>
          <a:srcRect l="14546" t="2807" r="18545" b="4561"/>
          <a:stretch>
            <a:fillRect/>
          </a:stretch>
        </p:blipFill>
        <p:spPr>
          <a:xfrm>
            <a:off x="6781800" y="1676401"/>
            <a:ext cx="2667000" cy="3826565"/>
          </a:xfrm>
          <a:prstGeom prst="rect">
            <a:avLst/>
          </a:prstGeom>
        </p:spPr>
      </p:pic>
      <p:pic>
        <p:nvPicPr>
          <p:cNvPr id="9" name="Picture 2" descr="http://blogs.covchurch.org/delp/files/2011/03/prodigal.jpg"/>
          <p:cNvPicPr>
            <a:picLocks noChangeAspect="1" noChangeArrowheads="1"/>
          </p:cNvPicPr>
          <p:nvPr/>
        </p:nvPicPr>
        <p:blipFill>
          <a:blip r:embed="rId3" cstate="print"/>
          <a:srcRect/>
          <a:stretch>
            <a:fillRect/>
          </a:stretch>
        </p:blipFill>
        <p:spPr bwMode="auto">
          <a:xfrm>
            <a:off x="1612900" y="3589683"/>
            <a:ext cx="3556000" cy="2667000"/>
          </a:xfrm>
          <a:prstGeom prst="rect">
            <a:avLst/>
          </a:prstGeom>
          <a:noFill/>
          <a:ln w="9525">
            <a:noFill/>
            <a:miter lim="800000"/>
            <a:headEnd/>
            <a:tailEnd/>
          </a:ln>
        </p:spPr>
      </p:pic>
    </p:spTree>
    <p:extLst>
      <p:ext uri="{BB962C8B-B14F-4D97-AF65-F5344CB8AC3E}">
        <p14:creationId xmlns:p14="http://schemas.microsoft.com/office/powerpoint/2010/main" val="33884390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2246769"/>
          </a:xfrm>
          <a:prstGeom prst="rect">
            <a:avLst/>
          </a:prstGeom>
        </p:spPr>
        <p:txBody>
          <a:bodyPr wrap="square">
            <a:spAutoFit/>
          </a:bodyPr>
          <a:lstStyle/>
          <a:p>
            <a:r>
              <a:rPr lang="en-US" sz="2800" i="1" dirty="0">
                <a:solidFill>
                  <a:schemeClr val="bg2"/>
                </a:solidFill>
              </a:rPr>
              <a:t>“But the father said to his servants, Bring forth the best robe, and put it on him; and put a ring on his had, and shoes on his feet:”</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15:22</a:t>
            </a:r>
          </a:p>
        </p:txBody>
      </p:sp>
      <p:pic>
        <p:nvPicPr>
          <p:cNvPr id="7" name="Picture 6" descr="shoes.png"/>
          <p:cNvPicPr>
            <a:picLocks noChangeAspect="1"/>
          </p:cNvPicPr>
          <p:nvPr/>
        </p:nvPicPr>
        <p:blipFill>
          <a:blip r:embed="rId2" cstate="print"/>
          <a:stretch>
            <a:fillRect/>
          </a:stretch>
        </p:blipFill>
        <p:spPr>
          <a:xfrm>
            <a:off x="1084144" y="3227639"/>
            <a:ext cx="3945056" cy="2715514"/>
          </a:xfrm>
          <a:prstGeom prst="rect">
            <a:avLst/>
          </a:prstGeom>
        </p:spPr>
      </p:pic>
      <p:sp>
        <p:nvSpPr>
          <p:cNvPr id="10" name="Rectangle 9"/>
          <p:cNvSpPr/>
          <p:nvPr/>
        </p:nvSpPr>
        <p:spPr>
          <a:xfrm>
            <a:off x="5943600" y="3200401"/>
            <a:ext cx="4724400" cy="1384995"/>
          </a:xfrm>
          <a:prstGeom prst="rect">
            <a:avLst/>
          </a:prstGeom>
        </p:spPr>
        <p:txBody>
          <a:bodyPr wrap="square">
            <a:spAutoFit/>
          </a:bodyPr>
          <a:lstStyle/>
          <a:p>
            <a:r>
              <a:rPr lang="en-US" sz="2800" i="1" dirty="0">
                <a:solidFill>
                  <a:schemeClr val="bg2"/>
                </a:solidFill>
              </a:rPr>
              <a:t>Clothing his son is symbolic:</a:t>
            </a:r>
          </a:p>
          <a:p>
            <a:r>
              <a:rPr lang="en-US" sz="2800" i="1" dirty="0">
                <a:solidFill>
                  <a:schemeClr val="bg2"/>
                </a:solidFill>
              </a:rPr>
              <a:t>It is a public statement of his unconditional acceptance.  </a:t>
            </a:r>
          </a:p>
        </p:txBody>
      </p:sp>
      <p:pic>
        <p:nvPicPr>
          <p:cNvPr id="22530" name="Picture 2" descr="https://encrypted-tbn0.gstatic.com/images?q=tbn:ANd9GcQx3YaHk7Lc6oCdGL7ewtN5lfR6GUjt5SIUWiODD_Z1Cteq8kzITg"/>
          <p:cNvPicPr>
            <a:picLocks noChangeAspect="1" noChangeArrowheads="1"/>
          </p:cNvPicPr>
          <p:nvPr/>
        </p:nvPicPr>
        <p:blipFill>
          <a:blip r:embed="rId3" cstate="print"/>
          <a:srcRect/>
          <a:stretch>
            <a:fillRect/>
          </a:stretch>
        </p:blipFill>
        <p:spPr bwMode="auto">
          <a:xfrm>
            <a:off x="6705600" y="4572000"/>
            <a:ext cx="2286000" cy="1819276"/>
          </a:xfrm>
          <a:prstGeom prst="rect">
            <a:avLst/>
          </a:prstGeom>
          <a:noFill/>
        </p:spPr>
      </p:pic>
      <p:pic>
        <p:nvPicPr>
          <p:cNvPr id="11" name="Picture 10" descr="return-of-the-prodigal-son-1670_jpg-bartolome-estaban-murillo2.jpg"/>
          <p:cNvPicPr>
            <a:picLocks noChangeAspect="1"/>
          </p:cNvPicPr>
          <p:nvPr/>
        </p:nvPicPr>
        <p:blipFill>
          <a:blip r:embed="rId4" cstate="print"/>
          <a:stretch>
            <a:fillRect/>
          </a:stretch>
        </p:blipFill>
        <p:spPr>
          <a:xfrm>
            <a:off x="6394705" y="771143"/>
            <a:ext cx="4552916" cy="1743077"/>
          </a:xfrm>
          <a:prstGeom prst="rect">
            <a:avLst/>
          </a:prstGeom>
        </p:spPr>
      </p:pic>
    </p:spTree>
    <p:extLst>
      <p:ext uri="{BB962C8B-B14F-4D97-AF65-F5344CB8AC3E}">
        <p14:creationId xmlns:p14="http://schemas.microsoft.com/office/powerpoint/2010/main" val="9710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oes.png"/>
          <p:cNvPicPr>
            <a:picLocks noChangeAspect="1"/>
          </p:cNvPicPr>
          <p:nvPr/>
        </p:nvPicPr>
        <p:blipFill rotWithShape="1">
          <a:blip r:embed="rId2" cstate="print"/>
          <a:srcRect l="1" r="9373"/>
          <a:stretch/>
        </p:blipFill>
        <p:spPr>
          <a:xfrm>
            <a:off x="1828801" y="4572000"/>
            <a:ext cx="2608446" cy="1981200"/>
          </a:xfrm>
          <a:prstGeom prst="rect">
            <a:avLst/>
          </a:prstGeom>
        </p:spPr>
      </p:pic>
      <p:pic>
        <p:nvPicPr>
          <p:cNvPr id="9" name="Picture 8" descr="imagesCAJSXMHM.jpg"/>
          <p:cNvPicPr>
            <a:picLocks noChangeAspect="1"/>
          </p:cNvPicPr>
          <p:nvPr/>
        </p:nvPicPr>
        <p:blipFill>
          <a:blip r:embed="rId3" cstate="print"/>
          <a:stretch>
            <a:fillRect/>
          </a:stretch>
        </p:blipFill>
        <p:spPr>
          <a:xfrm>
            <a:off x="1981201" y="304800"/>
            <a:ext cx="2718391" cy="1981200"/>
          </a:xfrm>
          <a:prstGeom prst="rect">
            <a:avLst/>
          </a:prstGeom>
        </p:spPr>
      </p:pic>
      <p:pic>
        <p:nvPicPr>
          <p:cNvPr id="22530" name="Picture 2" descr="https://encrypted-tbn0.gstatic.com/images?q=tbn:ANd9GcQx3YaHk7Lc6oCdGL7ewtN5lfR6GUjt5SIUWiODD_Z1Cteq8kzITg"/>
          <p:cNvPicPr>
            <a:picLocks noChangeAspect="1" noChangeArrowheads="1"/>
          </p:cNvPicPr>
          <p:nvPr/>
        </p:nvPicPr>
        <p:blipFill>
          <a:blip r:embed="rId4" cstate="print"/>
          <a:srcRect/>
          <a:stretch>
            <a:fillRect/>
          </a:stretch>
        </p:blipFill>
        <p:spPr bwMode="auto">
          <a:xfrm>
            <a:off x="3886200" y="2514600"/>
            <a:ext cx="2286000" cy="1819276"/>
          </a:xfrm>
          <a:prstGeom prst="rect">
            <a:avLst/>
          </a:prstGeom>
          <a:noFill/>
        </p:spPr>
      </p:pic>
      <p:sp>
        <p:nvSpPr>
          <p:cNvPr id="11" name="Rectangle 10"/>
          <p:cNvSpPr/>
          <p:nvPr/>
        </p:nvSpPr>
        <p:spPr>
          <a:xfrm>
            <a:off x="5181600" y="685801"/>
            <a:ext cx="4724400" cy="954107"/>
          </a:xfrm>
          <a:prstGeom prst="rect">
            <a:avLst/>
          </a:prstGeom>
        </p:spPr>
        <p:txBody>
          <a:bodyPr wrap="square">
            <a:spAutoFit/>
          </a:bodyPr>
          <a:lstStyle/>
          <a:p>
            <a:r>
              <a:rPr lang="en-US" sz="2800" i="1" dirty="0">
                <a:solidFill>
                  <a:schemeClr val="bg2"/>
                </a:solidFill>
              </a:rPr>
              <a:t>Best Robe….Putting on the spirit or Righteousness</a:t>
            </a:r>
          </a:p>
        </p:txBody>
      </p:sp>
      <p:sp>
        <p:nvSpPr>
          <p:cNvPr id="12" name="Rectangle 11"/>
          <p:cNvSpPr/>
          <p:nvPr/>
        </p:nvSpPr>
        <p:spPr>
          <a:xfrm>
            <a:off x="6324600" y="2286001"/>
            <a:ext cx="4038600" cy="2246769"/>
          </a:xfrm>
          <a:prstGeom prst="rect">
            <a:avLst/>
          </a:prstGeom>
        </p:spPr>
        <p:txBody>
          <a:bodyPr wrap="square">
            <a:spAutoFit/>
          </a:bodyPr>
          <a:lstStyle/>
          <a:p>
            <a:r>
              <a:rPr lang="en-US" sz="2800" i="1" dirty="0">
                <a:solidFill>
                  <a:schemeClr val="bg2"/>
                </a:solidFill>
              </a:rPr>
              <a:t>Ring….access to the estates most important documents and possession authority as part of the family</a:t>
            </a:r>
          </a:p>
        </p:txBody>
      </p:sp>
      <p:sp>
        <p:nvSpPr>
          <p:cNvPr id="13" name="Rectangle 12"/>
          <p:cNvSpPr/>
          <p:nvPr/>
        </p:nvSpPr>
        <p:spPr>
          <a:xfrm>
            <a:off x="4953000" y="4611232"/>
            <a:ext cx="5486400" cy="2246769"/>
          </a:xfrm>
          <a:prstGeom prst="rect">
            <a:avLst/>
          </a:prstGeom>
        </p:spPr>
        <p:txBody>
          <a:bodyPr wrap="square">
            <a:spAutoFit/>
          </a:bodyPr>
          <a:lstStyle/>
          <a:p>
            <a:r>
              <a:rPr lang="en-US" sz="2800" i="1" dirty="0">
                <a:solidFill>
                  <a:schemeClr val="bg2"/>
                </a:solidFill>
              </a:rPr>
              <a:t>Freedom…no slave would wear shoes…only freemen. Shoes were worn by the master, not the guest, who removed them when they entered the house.</a:t>
            </a:r>
          </a:p>
        </p:txBody>
      </p:sp>
    </p:spTree>
    <p:extLst>
      <p:ext uri="{BB962C8B-B14F-4D97-AF65-F5344CB8AC3E}">
        <p14:creationId xmlns:p14="http://schemas.microsoft.com/office/powerpoint/2010/main" val="343470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86200" y="685800"/>
            <a:ext cx="5486400" cy="1815882"/>
          </a:xfrm>
          <a:prstGeom prst="rect">
            <a:avLst/>
          </a:prstGeom>
        </p:spPr>
        <p:txBody>
          <a:bodyPr wrap="square">
            <a:spAutoFit/>
          </a:bodyPr>
          <a:lstStyle/>
          <a:p>
            <a:r>
              <a:rPr lang="en-US" sz="2800" i="1" dirty="0">
                <a:solidFill>
                  <a:schemeClr val="bg2"/>
                </a:solidFill>
              </a:rPr>
              <a:t>The servants are asked to place the shoes on the son, thus suggesting his reinstatement as a member of the family.</a:t>
            </a:r>
          </a:p>
        </p:txBody>
      </p:sp>
      <p:pic>
        <p:nvPicPr>
          <p:cNvPr id="10" name="Picture 9" descr="servant-leadership.jpg"/>
          <p:cNvPicPr>
            <a:picLocks noChangeAspect="1"/>
          </p:cNvPicPr>
          <p:nvPr/>
        </p:nvPicPr>
        <p:blipFill>
          <a:blip r:embed="rId2" cstate="print"/>
          <a:stretch>
            <a:fillRect/>
          </a:stretch>
        </p:blipFill>
        <p:spPr>
          <a:xfrm>
            <a:off x="2209800" y="2971801"/>
            <a:ext cx="4241800" cy="3192171"/>
          </a:xfrm>
          <a:prstGeom prst="rect">
            <a:avLst/>
          </a:prstGeom>
        </p:spPr>
      </p:pic>
    </p:spTree>
    <p:extLst>
      <p:ext uri="{BB962C8B-B14F-4D97-AF65-F5344CB8AC3E}">
        <p14:creationId xmlns:p14="http://schemas.microsoft.com/office/powerpoint/2010/main" val="33756643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52600" y="228601"/>
            <a:ext cx="4724400" cy="1384995"/>
          </a:xfrm>
          <a:prstGeom prst="rect">
            <a:avLst/>
          </a:prstGeom>
        </p:spPr>
        <p:txBody>
          <a:bodyPr wrap="square">
            <a:spAutoFit/>
          </a:bodyPr>
          <a:lstStyle/>
          <a:p>
            <a:r>
              <a:rPr lang="en-US" sz="2800" i="1" dirty="0">
                <a:solidFill>
                  <a:schemeClr val="bg2"/>
                </a:solidFill>
              </a:rPr>
              <a:t>“And bring hither the fatted calf, and kill it; and let us eat, and be merry:”</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15:23</a:t>
            </a:r>
          </a:p>
        </p:txBody>
      </p:sp>
      <p:sp>
        <p:nvSpPr>
          <p:cNvPr id="7" name="Rectangle 6"/>
          <p:cNvSpPr/>
          <p:nvPr/>
        </p:nvSpPr>
        <p:spPr>
          <a:xfrm>
            <a:off x="716692" y="4858101"/>
            <a:ext cx="7438768" cy="1384995"/>
          </a:xfrm>
          <a:prstGeom prst="rect">
            <a:avLst/>
          </a:prstGeom>
        </p:spPr>
        <p:txBody>
          <a:bodyPr wrap="square">
            <a:spAutoFit/>
          </a:bodyPr>
          <a:lstStyle/>
          <a:p>
            <a:r>
              <a:rPr lang="en-US" sz="2800" i="1" dirty="0">
                <a:solidFill>
                  <a:schemeClr val="bg2"/>
                </a:solidFill>
              </a:rPr>
              <a:t>A fatted calf was kept only for sacred festivals…it would have fed over 100 people. This would have been no small gathering to celebrate. </a:t>
            </a:r>
          </a:p>
        </p:txBody>
      </p:sp>
      <p:sp>
        <p:nvSpPr>
          <p:cNvPr id="8" name="Rectangle 7"/>
          <p:cNvSpPr/>
          <p:nvPr/>
        </p:nvSpPr>
        <p:spPr>
          <a:xfrm>
            <a:off x="7924800" y="1828801"/>
            <a:ext cx="2743200" cy="2246769"/>
          </a:xfrm>
          <a:prstGeom prst="rect">
            <a:avLst/>
          </a:prstGeom>
        </p:spPr>
        <p:txBody>
          <a:bodyPr wrap="square">
            <a:spAutoFit/>
          </a:bodyPr>
          <a:lstStyle/>
          <a:p>
            <a:r>
              <a:rPr lang="en-US" sz="2800" i="1" dirty="0">
                <a:solidFill>
                  <a:schemeClr val="bg2"/>
                </a:solidFill>
              </a:rPr>
              <a:t>The father modeled for the townspeople how they should accept his son. </a:t>
            </a:r>
          </a:p>
        </p:txBody>
      </p:sp>
      <p:pic>
        <p:nvPicPr>
          <p:cNvPr id="9" name="Picture 2" descr="http://www.finearttips.com/wp-content/uploads/2011/03/calf-head-finished.jpg"/>
          <p:cNvPicPr>
            <a:picLocks noChangeAspect="1" noChangeArrowheads="1"/>
          </p:cNvPicPr>
          <p:nvPr/>
        </p:nvPicPr>
        <p:blipFill>
          <a:blip r:embed="rId2" cstate="print"/>
          <a:srcRect/>
          <a:stretch>
            <a:fillRect/>
          </a:stretch>
        </p:blipFill>
        <p:spPr bwMode="auto">
          <a:xfrm>
            <a:off x="4038600" y="1447800"/>
            <a:ext cx="3505200" cy="2795398"/>
          </a:xfrm>
          <a:prstGeom prst="rect">
            <a:avLst/>
          </a:prstGeom>
          <a:noFill/>
        </p:spPr>
      </p:pic>
    </p:spTree>
    <p:extLst>
      <p:ext uri="{BB962C8B-B14F-4D97-AF65-F5344CB8AC3E}">
        <p14:creationId xmlns:p14="http://schemas.microsoft.com/office/powerpoint/2010/main" val="278288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905000" y="685801"/>
            <a:ext cx="8382000" cy="1323439"/>
          </a:xfrm>
          <a:prstGeom prst="rect">
            <a:avLst/>
          </a:prstGeom>
        </p:spPr>
        <p:txBody>
          <a:bodyPr wrap="square">
            <a:spAutoFit/>
          </a:bodyPr>
          <a:lstStyle/>
          <a:p>
            <a:pPr algn="ctr"/>
            <a:r>
              <a:rPr lang="en-US" sz="4000" i="1" dirty="0">
                <a:solidFill>
                  <a:schemeClr val="bg2"/>
                </a:solidFill>
              </a:rPr>
              <a:t>The Fatted calf = Sacrifice of an animal  Christ’s atonement</a:t>
            </a:r>
          </a:p>
        </p:txBody>
      </p:sp>
      <p:pic>
        <p:nvPicPr>
          <p:cNvPr id="9" name="Picture 8" descr="jESUS IN GETHSAMNE.gif"/>
          <p:cNvPicPr>
            <a:picLocks noChangeAspect="1"/>
          </p:cNvPicPr>
          <p:nvPr/>
        </p:nvPicPr>
        <p:blipFill>
          <a:blip r:embed="rId2" cstate="print"/>
          <a:stretch>
            <a:fillRect/>
          </a:stretch>
        </p:blipFill>
        <p:spPr>
          <a:xfrm>
            <a:off x="3986785" y="2514600"/>
            <a:ext cx="4638169" cy="3447288"/>
          </a:xfrm>
          <a:prstGeom prst="rect">
            <a:avLst/>
          </a:prstGeom>
        </p:spPr>
      </p:pic>
    </p:spTree>
    <p:extLst>
      <p:ext uri="{BB962C8B-B14F-4D97-AF65-F5344CB8AC3E}">
        <p14:creationId xmlns:p14="http://schemas.microsoft.com/office/powerpoint/2010/main" val="6681629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293743" y="502724"/>
            <a:ext cx="4724400" cy="1815882"/>
          </a:xfrm>
          <a:prstGeom prst="rect">
            <a:avLst/>
          </a:prstGeom>
        </p:spPr>
        <p:txBody>
          <a:bodyPr wrap="square">
            <a:spAutoFit/>
          </a:bodyPr>
          <a:lstStyle/>
          <a:p>
            <a:r>
              <a:rPr lang="en-US" sz="2800" i="1" dirty="0">
                <a:solidFill>
                  <a:schemeClr val="bg2"/>
                </a:solidFill>
              </a:rPr>
              <a:t>“For this my son was dead, and is alive again; he was lost , and is found, and they began to be merry…”</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15:24</a:t>
            </a:r>
          </a:p>
        </p:txBody>
      </p:sp>
      <p:pic>
        <p:nvPicPr>
          <p:cNvPr id="4098" name="Picture 2" descr="Image result for prodigal 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242" y="2754826"/>
            <a:ext cx="4762500" cy="33528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25577" y="280256"/>
            <a:ext cx="3383407" cy="4076701"/>
            <a:chOff x="425577" y="280256"/>
            <a:chExt cx="3383407" cy="4076701"/>
          </a:xfrm>
        </p:grpSpPr>
        <p:pic>
          <p:nvPicPr>
            <p:cNvPr id="4100" name="Picture 4" descr="The Return of the Prodigal 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59" y="280256"/>
              <a:ext cx="3324225" cy="40767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25577" y="4081472"/>
              <a:ext cx="2859024" cy="261610"/>
            </a:xfrm>
            <a:prstGeom prst="rect">
              <a:avLst/>
            </a:prstGeom>
            <a:noFill/>
          </p:spPr>
          <p:txBody>
            <a:bodyPr wrap="square" rtlCol="0">
              <a:spAutoFit/>
            </a:bodyPr>
            <a:lstStyle/>
            <a:p>
              <a:r>
                <a:rPr lang="en-US" sz="1100" i="1" dirty="0" err="1">
                  <a:solidFill>
                    <a:schemeClr val="bg2"/>
                  </a:solidFill>
                </a:rPr>
                <a:t>Ary</a:t>
              </a:r>
              <a:r>
                <a:rPr lang="en-US" sz="1100" i="1" dirty="0">
                  <a:solidFill>
                    <a:schemeClr val="bg2"/>
                  </a:solidFill>
                </a:rPr>
                <a:t> </a:t>
              </a:r>
              <a:r>
                <a:rPr lang="en-US" sz="1100" i="1" dirty="0" err="1">
                  <a:solidFill>
                    <a:schemeClr val="bg2"/>
                  </a:solidFill>
                </a:rPr>
                <a:t>Scheffer</a:t>
              </a:r>
              <a:endParaRPr lang="en-US" sz="1100" i="1" dirty="0">
                <a:solidFill>
                  <a:schemeClr val="bg2"/>
                </a:solidFill>
              </a:endParaRPr>
            </a:p>
          </p:txBody>
        </p:sp>
      </p:grpSp>
    </p:spTree>
    <p:extLst>
      <p:ext uri="{BB962C8B-B14F-4D97-AF65-F5344CB8AC3E}">
        <p14:creationId xmlns:p14="http://schemas.microsoft.com/office/powerpoint/2010/main" val="32331361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0"/>
            <a:ext cx="4724400" cy="1815882"/>
          </a:xfrm>
          <a:prstGeom prst="rect">
            <a:avLst/>
          </a:prstGeom>
        </p:spPr>
        <p:txBody>
          <a:bodyPr wrap="square">
            <a:spAutoFit/>
          </a:bodyPr>
          <a:lstStyle/>
          <a:p>
            <a:r>
              <a:rPr lang="en-US" sz="2800" i="1" dirty="0">
                <a:solidFill>
                  <a:schemeClr val="bg2"/>
                </a:solidFill>
              </a:rPr>
              <a:t>“Now his elder son was in the field: and as he came and drew night to the house, he heard </a:t>
            </a:r>
            <a:r>
              <a:rPr lang="en-US" sz="2800" i="1" dirty="0" err="1">
                <a:solidFill>
                  <a:schemeClr val="bg2"/>
                </a:solidFill>
              </a:rPr>
              <a:t>musick</a:t>
            </a:r>
            <a:r>
              <a:rPr lang="en-US" sz="2800" i="1" dirty="0">
                <a:solidFill>
                  <a:schemeClr val="bg2"/>
                </a:solidFill>
              </a:rPr>
              <a:t> and dancing.”</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15:25</a:t>
            </a:r>
          </a:p>
        </p:txBody>
      </p:sp>
      <p:pic>
        <p:nvPicPr>
          <p:cNvPr id="7" name="Picture 6" descr="z156757120.jpg"/>
          <p:cNvPicPr>
            <a:picLocks noChangeAspect="1"/>
          </p:cNvPicPr>
          <p:nvPr/>
        </p:nvPicPr>
        <p:blipFill>
          <a:blip r:embed="rId2" cstate="print"/>
          <a:srcRect t="14000" r="6626" b="18000"/>
          <a:stretch>
            <a:fillRect/>
          </a:stretch>
        </p:blipFill>
        <p:spPr>
          <a:xfrm>
            <a:off x="1700784" y="2666999"/>
            <a:ext cx="3842766" cy="3371717"/>
          </a:xfrm>
          <a:prstGeom prst="rect">
            <a:avLst/>
          </a:prstGeom>
        </p:spPr>
      </p:pic>
      <p:sp>
        <p:nvSpPr>
          <p:cNvPr id="8" name="Rectangle 7"/>
          <p:cNvSpPr/>
          <p:nvPr/>
        </p:nvSpPr>
        <p:spPr>
          <a:xfrm>
            <a:off x="5638800" y="2743201"/>
            <a:ext cx="4724400" cy="1384995"/>
          </a:xfrm>
          <a:prstGeom prst="rect">
            <a:avLst/>
          </a:prstGeom>
        </p:spPr>
        <p:txBody>
          <a:bodyPr wrap="square">
            <a:spAutoFit/>
          </a:bodyPr>
          <a:lstStyle/>
          <a:p>
            <a:r>
              <a:rPr lang="en-US" sz="2800" i="1" dirty="0">
                <a:solidFill>
                  <a:schemeClr val="bg2"/>
                </a:solidFill>
              </a:rPr>
              <a:t>The devoted son hears music and dancing and asks a servant about it. </a:t>
            </a:r>
          </a:p>
        </p:txBody>
      </p:sp>
    </p:spTree>
    <p:extLst>
      <p:ext uri="{BB962C8B-B14F-4D97-AF65-F5344CB8AC3E}">
        <p14:creationId xmlns:p14="http://schemas.microsoft.com/office/powerpoint/2010/main" val="67884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TotalTime>
  <Words>5907</Words>
  <Application>Microsoft Office PowerPoint</Application>
  <PresentationFormat>Widescreen</PresentationFormat>
  <Paragraphs>480</Paragraphs>
  <Slides>116</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116</vt:i4>
      </vt:variant>
    </vt:vector>
  </HeadingPairs>
  <TitlesOfParts>
    <vt:vector size="129" baseType="lpstr">
      <vt:lpstr>Georgia</vt:lpstr>
      <vt:lpstr>Open Sans</vt:lpstr>
      <vt:lpstr>Calibri</vt:lpstr>
      <vt:lpstr>Times New Roman</vt:lpstr>
      <vt:lpstr>AR JULIAN</vt:lpstr>
      <vt:lpstr>Narkisim</vt:lpstr>
      <vt:lpstr>Arial</vt:lpstr>
      <vt:lpstr>Calibri Light</vt:lpstr>
      <vt:lpstr>Wingdings</vt:lpstr>
      <vt:lpstr>Candara</vt:lpstr>
      <vt:lpstr>Abadi</vt:lpstr>
      <vt:lpstr>Matura MT Script Capitals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65</cp:revision>
  <dcterms:created xsi:type="dcterms:W3CDTF">2016-05-16T13:36:31Z</dcterms:created>
  <dcterms:modified xsi:type="dcterms:W3CDTF">2020-08-27T20:12:18Z</dcterms:modified>
</cp:coreProperties>
</file>