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82" r:id="rId2"/>
    <p:sldId id="304" r:id="rId3"/>
    <p:sldId id="305" r:id="rId4"/>
    <p:sldId id="307" r:id="rId5"/>
    <p:sldId id="308" r:id="rId6"/>
    <p:sldId id="309" r:id="rId7"/>
    <p:sldId id="310" r:id="rId8"/>
    <p:sldId id="311"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12" r:id="rId27"/>
    <p:sldId id="284" r:id="rId28"/>
    <p:sldId id="285" r:id="rId29"/>
  </p:sldIdLst>
  <p:sldSz cx="12192000" cy="6858000"/>
  <p:notesSz cx="6858000" cy="9144000"/>
  <p:embeddedFontLst>
    <p:embeddedFont>
      <p:font typeface="Abadi" panose="020B0604020104020204" pitchFamily="34"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Engravers MT" panose="02090707080505020304" pitchFamily="18" charset="0"/>
      <p:regular r:id="rId38"/>
    </p:embeddedFont>
    <p:embeddedFont>
      <p:font typeface="Georgia" panose="02040502050405020303" pitchFamily="18"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
      <p:font typeface="Palatino" pitchFamily="2" charset="0"/>
      <p:regular r:id="rId47"/>
    </p:embeddedFont>
    <p:embeddedFont>
      <p:font typeface="Tempus Sans ITC" panose="04020404030D07020202" pitchFamily="82"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t>8/27/2020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39C39B-618C-48F3-B426-E3A56D082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54</a:t>
            </a:r>
          </a:p>
        </p:txBody>
      </p:sp>
      <p:sp>
        <p:nvSpPr>
          <p:cNvPr id="6" name="TextBox 5"/>
          <p:cNvSpPr txBox="1"/>
          <p:nvPr/>
        </p:nvSpPr>
        <p:spPr>
          <a:xfrm>
            <a:off x="0" y="686555"/>
            <a:ext cx="12192000" cy="3046988"/>
          </a:xfrm>
          <a:prstGeom prst="rect">
            <a:avLst/>
          </a:prstGeom>
          <a:noFill/>
        </p:spPr>
        <p:txBody>
          <a:bodyPr wrap="square" rtlCol="0">
            <a:spAutoFit/>
          </a:bodyPr>
          <a:lstStyle/>
          <a:p>
            <a:pPr algn="ctr"/>
            <a:r>
              <a:rPr lang="en-US" sz="6000">
                <a:solidFill>
                  <a:schemeClr val="bg1"/>
                </a:solidFill>
                <a:latin typeface="Georgia" pitchFamily="18" charset="0"/>
              </a:rPr>
              <a:t>Eternal Riches</a:t>
            </a:r>
            <a:endParaRPr lang="en-US" sz="6000" dirty="0">
              <a:solidFill>
                <a:schemeClr val="bg1"/>
              </a:solidFill>
              <a:latin typeface="Georgia" pitchFamily="18" charset="0"/>
            </a:endParaRPr>
          </a:p>
          <a:p>
            <a:pPr algn="ctr"/>
            <a:r>
              <a:rPr lang="en-US" sz="6000" dirty="0">
                <a:solidFill>
                  <a:schemeClr val="bg1"/>
                </a:solidFill>
                <a:latin typeface="Georgia" pitchFamily="18" charset="0"/>
              </a:rPr>
              <a:t>Luke 16</a:t>
            </a:r>
            <a:endParaRPr lang="en-US" sz="4400" dirty="0">
              <a:solidFill>
                <a:schemeClr val="bg1"/>
              </a:solidFill>
              <a:latin typeface="Georgia" pitchFamily="18" charset="0"/>
            </a:endParaRPr>
          </a:p>
          <a:p>
            <a:pPr algn="ctr"/>
            <a:r>
              <a:rPr lang="en-US" sz="2400" dirty="0">
                <a:solidFill>
                  <a:schemeClr val="bg1"/>
                </a:solidFill>
                <a:latin typeface="Georgia" pitchFamily="18" charset="0"/>
              </a:rPr>
              <a:t>Including:</a:t>
            </a:r>
          </a:p>
          <a:p>
            <a:pPr algn="ctr"/>
            <a:r>
              <a:rPr lang="en-US" sz="2400" dirty="0">
                <a:solidFill>
                  <a:schemeClr val="bg1"/>
                </a:solidFill>
                <a:latin typeface="Georgia" pitchFamily="18" charset="0"/>
              </a:rPr>
              <a:t>Parable of the Unjust Steward</a:t>
            </a:r>
          </a:p>
          <a:p>
            <a:pPr algn="ctr"/>
            <a:r>
              <a:rPr lang="en-US" sz="2400" dirty="0">
                <a:solidFill>
                  <a:schemeClr val="bg1"/>
                </a:solidFill>
                <a:latin typeface="Georgia" pitchFamily="18" charset="0"/>
              </a:rPr>
              <a:t>Parable of the Rich Man and Lazarus</a:t>
            </a:r>
          </a:p>
        </p:txBody>
      </p:sp>
      <p:grpSp>
        <p:nvGrpSpPr>
          <p:cNvPr id="236" name="Group 66"/>
          <p:cNvGrpSpPr/>
          <p:nvPr/>
        </p:nvGrpSpPr>
        <p:grpSpPr>
          <a:xfrm>
            <a:off x="554120" y="1639848"/>
            <a:ext cx="2743200" cy="4821836"/>
            <a:chOff x="5867400" y="685800"/>
            <a:chExt cx="2979159" cy="5738789"/>
          </a:xfrm>
        </p:grpSpPr>
        <p:grpSp>
          <p:nvGrpSpPr>
            <p:cNvPr id="237" name="Group 140"/>
            <p:cNvGrpSpPr/>
            <p:nvPr/>
          </p:nvGrpSpPr>
          <p:grpSpPr>
            <a:xfrm>
              <a:off x="5867400" y="685800"/>
              <a:ext cx="2896713" cy="5738789"/>
              <a:chOff x="2895600" y="1057419"/>
              <a:chExt cx="2601105" cy="5590094"/>
            </a:xfrm>
          </p:grpSpPr>
          <p:sp>
            <p:nvSpPr>
              <p:cNvPr id="253" name="Cloud 252"/>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loud 253"/>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84"/>
              <p:cNvGrpSpPr/>
              <p:nvPr/>
            </p:nvGrpSpPr>
            <p:grpSpPr>
              <a:xfrm>
                <a:off x="4210570" y="3028687"/>
                <a:ext cx="976832" cy="3289998"/>
                <a:chOff x="6071346" y="1769811"/>
                <a:chExt cx="1834000" cy="3650020"/>
              </a:xfrm>
            </p:grpSpPr>
            <p:sp>
              <p:nvSpPr>
                <p:cNvPr id="296" name="Trapezoid 295"/>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83"/>
                <p:cNvGrpSpPr/>
                <p:nvPr/>
              </p:nvGrpSpPr>
              <p:grpSpPr>
                <a:xfrm rot="5553782">
                  <a:off x="4838212" y="3310918"/>
                  <a:ext cx="3581225" cy="613702"/>
                  <a:chOff x="3048000" y="457200"/>
                  <a:chExt cx="4876800" cy="1371600"/>
                </a:xfrm>
              </p:grpSpPr>
              <p:grpSp>
                <p:nvGrpSpPr>
                  <p:cNvPr id="298" name="Group 73"/>
                  <p:cNvGrpSpPr/>
                  <p:nvPr/>
                </p:nvGrpSpPr>
                <p:grpSpPr>
                  <a:xfrm>
                    <a:off x="3048000" y="457200"/>
                    <a:ext cx="1828800" cy="1371600"/>
                    <a:chOff x="3048000" y="457200"/>
                    <a:chExt cx="1828800" cy="1371600"/>
                  </a:xfrm>
                </p:grpSpPr>
                <p:sp>
                  <p:nvSpPr>
                    <p:cNvPr id="308" name="Block Arc 307"/>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Block Arc 30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74"/>
                  <p:cNvGrpSpPr/>
                  <p:nvPr/>
                </p:nvGrpSpPr>
                <p:grpSpPr>
                  <a:xfrm>
                    <a:off x="4114800" y="457200"/>
                    <a:ext cx="1828800" cy="1371600"/>
                    <a:chOff x="3048000" y="457200"/>
                    <a:chExt cx="1828800" cy="1371600"/>
                  </a:xfrm>
                </p:grpSpPr>
                <p:sp>
                  <p:nvSpPr>
                    <p:cNvPr id="306" name="Block Arc 305"/>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Block Arc 30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0" name="Group 77"/>
                  <p:cNvGrpSpPr/>
                  <p:nvPr/>
                </p:nvGrpSpPr>
                <p:grpSpPr>
                  <a:xfrm>
                    <a:off x="5105400" y="457200"/>
                    <a:ext cx="1828800" cy="1371600"/>
                    <a:chOff x="3048000" y="457200"/>
                    <a:chExt cx="1828800" cy="1371600"/>
                  </a:xfrm>
                </p:grpSpPr>
                <p:sp>
                  <p:nvSpPr>
                    <p:cNvPr id="304" name="Block Arc 30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Block Arc 30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1" name="Group 80"/>
                  <p:cNvGrpSpPr/>
                  <p:nvPr/>
                </p:nvGrpSpPr>
                <p:grpSpPr>
                  <a:xfrm>
                    <a:off x="6096000" y="457200"/>
                    <a:ext cx="1828800" cy="1371600"/>
                    <a:chOff x="3048000" y="457200"/>
                    <a:chExt cx="1828800" cy="1371600"/>
                  </a:xfrm>
                </p:grpSpPr>
                <p:sp>
                  <p:nvSpPr>
                    <p:cNvPr id="302" name="Block Arc 301"/>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Block Arc 30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64" name="Group 85"/>
              <p:cNvGrpSpPr/>
              <p:nvPr/>
            </p:nvGrpSpPr>
            <p:grpSpPr>
              <a:xfrm flipH="1">
                <a:off x="3277029" y="3007479"/>
                <a:ext cx="867593" cy="3309816"/>
                <a:chOff x="6071346" y="1769811"/>
                <a:chExt cx="1834000" cy="3650020"/>
              </a:xfrm>
            </p:grpSpPr>
            <p:sp>
              <p:nvSpPr>
                <p:cNvPr id="282" name="Trapezoid 281"/>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83"/>
                <p:cNvGrpSpPr/>
                <p:nvPr/>
              </p:nvGrpSpPr>
              <p:grpSpPr>
                <a:xfrm rot="5553782">
                  <a:off x="4838212" y="3310918"/>
                  <a:ext cx="3581225" cy="613702"/>
                  <a:chOff x="3048000" y="457200"/>
                  <a:chExt cx="4876800" cy="1371600"/>
                </a:xfrm>
              </p:grpSpPr>
              <p:grpSp>
                <p:nvGrpSpPr>
                  <p:cNvPr id="284" name="Group 73"/>
                  <p:cNvGrpSpPr/>
                  <p:nvPr/>
                </p:nvGrpSpPr>
                <p:grpSpPr>
                  <a:xfrm>
                    <a:off x="3048000" y="457200"/>
                    <a:ext cx="1828800" cy="1371600"/>
                    <a:chOff x="3048000" y="457200"/>
                    <a:chExt cx="1828800" cy="1371600"/>
                  </a:xfrm>
                </p:grpSpPr>
                <p:sp>
                  <p:nvSpPr>
                    <p:cNvPr id="294" name="Block Arc 293"/>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Block Arc 29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5" name="Group 74"/>
                  <p:cNvGrpSpPr/>
                  <p:nvPr/>
                </p:nvGrpSpPr>
                <p:grpSpPr>
                  <a:xfrm>
                    <a:off x="4114800" y="457200"/>
                    <a:ext cx="1828800" cy="1371600"/>
                    <a:chOff x="3048000" y="457200"/>
                    <a:chExt cx="1828800" cy="1371600"/>
                  </a:xfrm>
                </p:grpSpPr>
                <p:sp>
                  <p:nvSpPr>
                    <p:cNvPr id="292" name="Block Arc 29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Block Arc 29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6" name="Group 77"/>
                  <p:cNvGrpSpPr/>
                  <p:nvPr/>
                </p:nvGrpSpPr>
                <p:grpSpPr>
                  <a:xfrm>
                    <a:off x="5105400" y="457200"/>
                    <a:ext cx="1828800" cy="1371600"/>
                    <a:chOff x="3048000" y="457200"/>
                    <a:chExt cx="1828800" cy="1371600"/>
                  </a:xfrm>
                </p:grpSpPr>
                <p:sp>
                  <p:nvSpPr>
                    <p:cNvPr id="290" name="Block Arc 28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Block Arc 29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7" name="Group 80"/>
                  <p:cNvGrpSpPr/>
                  <p:nvPr/>
                </p:nvGrpSpPr>
                <p:grpSpPr>
                  <a:xfrm>
                    <a:off x="6096000" y="457200"/>
                    <a:ext cx="1828800" cy="1371600"/>
                    <a:chOff x="3048000" y="457200"/>
                    <a:chExt cx="1828800" cy="1371600"/>
                  </a:xfrm>
                </p:grpSpPr>
                <p:sp>
                  <p:nvSpPr>
                    <p:cNvPr id="288" name="Block Arc 287"/>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9" name="Block Arc 288"/>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65" name="Trapezoid 264"/>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102"/>
              <p:cNvGrpSpPr/>
              <p:nvPr/>
            </p:nvGrpSpPr>
            <p:grpSpPr>
              <a:xfrm>
                <a:off x="3505200" y="2759439"/>
                <a:ext cx="1395046" cy="1295400"/>
                <a:chOff x="2624682" y="2226017"/>
                <a:chExt cx="1981200" cy="2070031"/>
              </a:xfrm>
            </p:grpSpPr>
            <p:sp>
              <p:nvSpPr>
                <p:cNvPr id="278" name="Pie 277"/>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9" name="Group 5"/>
                <p:cNvGrpSpPr/>
                <p:nvPr/>
              </p:nvGrpSpPr>
              <p:grpSpPr>
                <a:xfrm>
                  <a:off x="2743201" y="2385249"/>
                  <a:ext cx="1579657" cy="1582691"/>
                  <a:chOff x="2740939" y="2385249"/>
                  <a:chExt cx="1579657" cy="1582691"/>
                </a:xfrm>
              </p:grpSpPr>
              <p:sp>
                <p:nvSpPr>
                  <p:cNvPr id="280"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7" name="Group 119"/>
              <p:cNvGrpSpPr/>
              <p:nvPr/>
            </p:nvGrpSpPr>
            <p:grpSpPr>
              <a:xfrm rot="5400000">
                <a:off x="2285999" y="3429001"/>
                <a:ext cx="2438401" cy="914400"/>
                <a:chOff x="2624682" y="2226018"/>
                <a:chExt cx="1981200" cy="2070031"/>
              </a:xfrm>
            </p:grpSpPr>
            <p:sp>
              <p:nvSpPr>
                <p:cNvPr id="274" name="Pie 273"/>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5" name="Group 5"/>
                <p:cNvGrpSpPr/>
                <p:nvPr/>
              </p:nvGrpSpPr>
              <p:grpSpPr>
                <a:xfrm>
                  <a:off x="2743201" y="2385249"/>
                  <a:ext cx="1579657" cy="1582691"/>
                  <a:chOff x="2740939" y="2385249"/>
                  <a:chExt cx="1579657" cy="1582691"/>
                </a:xfrm>
              </p:grpSpPr>
              <p:sp>
                <p:nvSpPr>
                  <p:cNvPr id="276"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8" name="Oval 267"/>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124"/>
              <p:cNvGrpSpPr/>
              <p:nvPr/>
            </p:nvGrpSpPr>
            <p:grpSpPr>
              <a:xfrm rot="11155702">
                <a:off x="3279067" y="1057419"/>
                <a:ext cx="1614668" cy="1295400"/>
                <a:chOff x="2587394" y="2007266"/>
                <a:chExt cx="1981200" cy="2070031"/>
              </a:xfrm>
              <a:solidFill>
                <a:srgbClr val="E5C569"/>
              </a:solidFill>
            </p:grpSpPr>
            <p:sp>
              <p:nvSpPr>
                <p:cNvPr id="270" name="Pie 269"/>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1" name="Group 5"/>
                <p:cNvGrpSpPr/>
                <p:nvPr/>
              </p:nvGrpSpPr>
              <p:grpSpPr>
                <a:xfrm>
                  <a:off x="2737026" y="2244349"/>
                  <a:ext cx="1585829" cy="1723591"/>
                  <a:chOff x="2734764" y="2244349"/>
                  <a:chExt cx="1585829" cy="1723591"/>
                </a:xfrm>
                <a:grpFill/>
              </p:grpSpPr>
              <p:sp>
                <p:nvSpPr>
                  <p:cNvPr id="272"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8" name="Group 204"/>
            <p:cNvGrpSpPr/>
            <p:nvPr/>
          </p:nvGrpSpPr>
          <p:grpSpPr>
            <a:xfrm>
              <a:off x="6629400" y="914400"/>
              <a:ext cx="1389357" cy="848673"/>
              <a:chOff x="2115843" y="980127"/>
              <a:chExt cx="2833039" cy="1636129"/>
            </a:xfrm>
          </p:grpSpPr>
          <p:sp>
            <p:nvSpPr>
              <p:cNvPr id="247" name="Moon 246"/>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Collate 247"/>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Flowchart: Collate 248"/>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Flowchart: Collate 249"/>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Diamond 250"/>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11"/>
            <p:cNvGrpSpPr/>
            <p:nvPr/>
          </p:nvGrpSpPr>
          <p:grpSpPr>
            <a:xfrm>
              <a:off x="8077200" y="4343400"/>
              <a:ext cx="719529" cy="381000"/>
              <a:chOff x="838200" y="5791200"/>
              <a:chExt cx="1710129" cy="550808"/>
            </a:xfrm>
          </p:grpSpPr>
          <p:sp>
            <p:nvSpPr>
              <p:cNvPr id="241" name="Flowchart: Magnetic Disk 240"/>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Oval 239"/>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103"/>
          <p:cNvGrpSpPr/>
          <p:nvPr/>
        </p:nvGrpSpPr>
        <p:grpSpPr>
          <a:xfrm>
            <a:off x="8546570" y="2013008"/>
            <a:ext cx="2796215" cy="4356533"/>
            <a:chOff x="3903561" y="1129867"/>
            <a:chExt cx="2796215" cy="4356533"/>
          </a:xfrm>
        </p:grpSpPr>
        <p:sp>
          <p:nvSpPr>
            <p:cNvPr id="311" name="Oval 310"/>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2" name="Oval 311"/>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Oval 312"/>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4" name="Trapezoid 313"/>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5" name="Trapezoid 314"/>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Oval 315"/>
            <p:cNvSpPr/>
            <p:nvPr/>
          </p:nvSpPr>
          <p:spPr>
            <a:xfrm>
              <a:off x="4814251" y="4670162"/>
              <a:ext cx="1485621" cy="816238"/>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7" name="Oval 316"/>
            <p:cNvSpPr/>
            <p:nvPr/>
          </p:nvSpPr>
          <p:spPr>
            <a:xfrm>
              <a:off x="4138969" y="4772192"/>
              <a:ext cx="1147980" cy="714208"/>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8" name="Isosceles Triangle 317"/>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Oval 318"/>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0" name="Oval 319"/>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1" name="Oval 320"/>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Oval 321"/>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3" name="Isosceles Triangle 322"/>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Trapezoid 324"/>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Trapezoid 327"/>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9" name="Oval 328"/>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0" name="Oval 329"/>
            <p:cNvSpPr/>
            <p:nvPr/>
          </p:nvSpPr>
          <p:spPr>
            <a:xfrm>
              <a:off x="4928322" y="2286000"/>
              <a:ext cx="515320" cy="2456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 name="Rectangle 2"/>
          <p:cNvSpPr/>
          <p:nvPr/>
        </p:nvSpPr>
        <p:spPr>
          <a:xfrm>
            <a:off x="3655249" y="4447262"/>
            <a:ext cx="4710470" cy="2031325"/>
          </a:xfrm>
          <a:prstGeom prst="rect">
            <a:avLst/>
          </a:prstGeom>
        </p:spPr>
        <p:txBody>
          <a:bodyPr wrap="square">
            <a:spAutoFit/>
          </a:bodyPr>
          <a:lstStyle/>
          <a:p>
            <a:pPr algn="ctr" fontAlgn="base"/>
            <a:r>
              <a:rPr lang="en-US" i="1" dirty="0">
                <a:solidFill>
                  <a:schemeClr val="bg1"/>
                </a:solidFill>
                <a:latin typeface="Palatino"/>
              </a:rPr>
              <a:t>But lay up for yourselves treasures in heaven, where neither moth nor rust doth corrupt, and where thieves do not break through nor steal.</a:t>
            </a:r>
          </a:p>
          <a:p>
            <a:pPr algn="ctr" fontAlgn="base"/>
            <a:r>
              <a:rPr lang="en-US" i="1" dirty="0">
                <a:solidFill>
                  <a:schemeClr val="bg1"/>
                </a:solidFill>
                <a:latin typeface="Palatino"/>
              </a:rPr>
              <a:t>For where your treasure is, there will your heart be also. </a:t>
            </a:r>
          </a:p>
          <a:p>
            <a:pPr algn="ctr" fontAlgn="base"/>
            <a:r>
              <a:rPr lang="en-US" b="0" i="1" dirty="0">
                <a:solidFill>
                  <a:schemeClr val="bg1"/>
                </a:solidFill>
                <a:effectLst/>
                <a:latin typeface="Palatino"/>
              </a:rPr>
              <a:t>3 Nephi 13:20-21</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0"/>
          <p:cNvGrpSpPr/>
          <p:nvPr/>
        </p:nvGrpSpPr>
        <p:grpSpPr>
          <a:xfrm>
            <a:off x="0" y="0"/>
            <a:ext cx="12192000" cy="6858000"/>
            <a:chOff x="0" y="0"/>
            <a:chExt cx="9144000" cy="6858000"/>
          </a:xfrm>
        </p:grpSpPr>
        <p:sp>
          <p:nvSpPr>
            <p:cNvPr id="6" name="Rectangle 5"/>
            <p:cNvSpPr/>
            <p:nvPr/>
          </p:nvSpPr>
          <p:spPr>
            <a:xfrm>
              <a:off x="0" y="2362200"/>
              <a:ext cx="9144000" cy="4495800"/>
            </a:xfrm>
            <a:prstGeom prst="rect">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28194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ord 2"/>
            <p:cNvSpPr/>
            <p:nvPr/>
          </p:nvSpPr>
          <p:spPr>
            <a:xfrm rot="5400000">
              <a:off x="1546995" y="129405"/>
              <a:ext cx="2679835" cy="5773825"/>
            </a:xfrm>
            <a:prstGeom prst="chord">
              <a:avLst>
                <a:gd name="adj1" fmla="val 5491407"/>
                <a:gd name="adj2" fmla="val 1620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ord 3"/>
            <p:cNvSpPr/>
            <p:nvPr/>
          </p:nvSpPr>
          <p:spPr>
            <a:xfrm rot="5400000">
              <a:off x="4917170" y="205605"/>
              <a:ext cx="2679835" cy="5773825"/>
            </a:xfrm>
            <a:prstGeom prst="chord">
              <a:avLst>
                <a:gd name="adj1" fmla="val 5491407"/>
                <a:gd name="adj2" fmla="val 16200000"/>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ord 4"/>
            <p:cNvSpPr/>
            <p:nvPr/>
          </p:nvSpPr>
          <p:spPr>
            <a:xfrm rot="5114957">
              <a:off x="2243312" y="863243"/>
              <a:ext cx="2298835" cy="4935625"/>
            </a:xfrm>
            <a:prstGeom prst="chord">
              <a:avLst>
                <a:gd name="adj1" fmla="val 6009426"/>
                <a:gd name="adj2" fmla="val 162000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6"/>
          <p:cNvGrpSpPr/>
          <p:nvPr/>
        </p:nvGrpSpPr>
        <p:grpSpPr>
          <a:xfrm>
            <a:off x="2895601" y="685800"/>
            <a:ext cx="2270051" cy="3733800"/>
            <a:chOff x="5867400" y="685800"/>
            <a:chExt cx="2979159" cy="5738789"/>
          </a:xfrm>
        </p:grpSpPr>
        <p:grpSp>
          <p:nvGrpSpPr>
            <p:cNvPr id="9" name="Group 140"/>
            <p:cNvGrpSpPr/>
            <p:nvPr/>
          </p:nvGrpSpPr>
          <p:grpSpPr>
            <a:xfrm>
              <a:off x="5867400" y="685800"/>
              <a:ext cx="2896713" cy="5738789"/>
              <a:chOff x="2895600" y="1057419"/>
              <a:chExt cx="2601105" cy="5590094"/>
            </a:xfrm>
          </p:grpSpPr>
          <p:sp>
            <p:nvSpPr>
              <p:cNvPr id="24" name="Cloud 23"/>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4"/>
              <p:cNvGrpSpPr/>
              <p:nvPr/>
            </p:nvGrpSpPr>
            <p:grpSpPr>
              <a:xfrm>
                <a:off x="4210570" y="3028687"/>
                <a:ext cx="976832" cy="3289998"/>
                <a:chOff x="6071346" y="1769811"/>
                <a:chExt cx="1834000" cy="3650020"/>
              </a:xfrm>
            </p:grpSpPr>
            <p:sp>
              <p:nvSpPr>
                <p:cNvPr id="67" name="Trapezoid 6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83"/>
                <p:cNvGrpSpPr/>
                <p:nvPr/>
              </p:nvGrpSpPr>
              <p:grpSpPr>
                <a:xfrm rot="5553782">
                  <a:off x="4838212" y="3310918"/>
                  <a:ext cx="3581225" cy="613702"/>
                  <a:chOff x="3048000" y="457200"/>
                  <a:chExt cx="4876800" cy="1371600"/>
                </a:xfrm>
              </p:grpSpPr>
              <p:grpSp>
                <p:nvGrpSpPr>
                  <p:cNvPr id="35" name="Group 73"/>
                  <p:cNvGrpSpPr/>
                  <p:nvPr/>
                </p:nvGrpSpPr>
                <p:grpSpPr>
                  <a:xfrm>
                    <a:off x="3048000" y="457200"/>
                    <a:ext cx="1828800" cy="1371600"/>
                    <a:chOff x="3048000" y="457200"/>
                    <a:chExt cx="1828800" cy="1371600"/>
                  </a:xfrm>
                </p:grpSpPr>
                <p:sp>
                  <p:nvSpPr>
                    <p:cNvPr id="79" name="Block Arc 7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Block Arc 7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74"/>
                  <p:cNvGrpSpPr/>
                  <p:nvPr/>
                </p:nvGrpSpPr>
                <p:grpSpPr>
                  <a:xfrm>
                    <a:off x="4114800" y="457200"/>
                    <a:ext cx="1828800" cy="1371600"/>
                    <a:chOff x="3048000" y="457200"/>
                    <a:chExt cx="1828800" cy="1371600"/>
                  </a:xfrm>
                </p:grpSpPr>
                <p:sp>
                  <p:nvSpPr>
                    <p:cNvPr id="77" name="Block Arc 7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Block Arc 7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77"/>
                  <p:cNvGrpSpPr/>
                  <p:nvPr/>
                </p:nvGrpSpPr>
                <p:grpSpPr>
                  <a:xfrm>
                    <a:off x="5105400" y="457200"/>
                    <a:ext cx="1828800" cy="1371600"/>
                    <a:chOff x="3048000" y="457200"/>
                    <a:chExt cx="1828800" cy="1371600"/>
                  </a:xfrm>
                </p:grpSpPr>
                <p:sp>
                  <p:nvSpPr>
                    <p:cNvPr id="75" name="Block Arc 7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Block Arc 7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80"/>
                  <p:cNvGrpSpPr/>
                  <p:nvPr/>
                </p:nvGrpSpPr>
                <p:grpSpPr>
                  <a:xfrm>
                    <a:off x="6096000" y="457200"/>
                    <a:ext cx="1828800" cy="1371600"/>
                    <a:chOff x="3048000" y="457200"/>
                    <a:chExt cx="1828800" cy="1371600"/>
                  </a:xfrm>
                </p:grpSpPr>
                <p:sp>
                  <p:nvSpPr>
                    <p:cNvPr id="73" name="Block Arc 7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Block Arc 7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2" name="Group 85"/>
              <p:cNvGrpSpPr/>
              <p:nvPr/>
            </p:nvGrpSpPr>
            <p:grpSpPr>
              <a:xfrm flipH="1">
                <a:off x="3277029" y="3007479"/>
                <a:ext cx="867593" cy="3309816"/>
                <a:chOff x="6071346" y="1769811"/>
                <a:chExt cx="1834000" cy="3650020"/>
              </a:xfrm>
            </p:grpSpPr>
            <p:sp>
              <p:nvSpPr>
                <p:cNvPr id="53" name="Trapezoid 5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83"/>
                <p:cNvGrpSpPr/>
                <p:nvPr/>
              </p:nvGrpSpPr>
              <p:grpSpPr>
                <a:xfrm rot="5553782">
                  <a:off x="4838212" y="3310918"/>
                  <a:ext cx="3581225" cy="613702"/>
                  <a:chOff x="3048000" y="457200"/>
                  <a:chExt cx="4876800" cy="1371600"/>
                </a:xfrm>
              </p:grpSpPr>
              <p:grpSp>
                <p:nvGrpSpPr>
                  <p:cNvPr id="50" name="Group 73"/>
                  <p:cNvGrpSpPr/>
                  <p:nvPr/>
                </p:nvGrpSpPr>
                <p:grpSpPr>
                  <a:xfrm>
                    <a:off x="3048000" y="457200"/>
                    <a:ext cx="1828800" cy="1371600"/>
                    <a:chOff x="3048000" y="457200"/>
                    <a:chExt cx="1828800" cy="1371600"/>
                  </a:xfrm>
                </p:grpSpPr>
                <p:sp>
                  <p:nvSpPr>
                    <p:cNvPr id="65" name="Block Arc 6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Block Arc 6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74"/>
                  <p:cNvGrpSpPr/>
                  <p:nvPr/>
                </p:nvGrpSpPr>
                <p:grpSpPr>
                  <a:xfrm>
                    <a:off x="4114800" y="457200"/>
                    <a:ext cx="1828800" cy="1371600"/>
                    <a:chOff x="3048000" y="457200"/>
                    <a:chExt cx="1828800" cy="1371600"/>
                  </a:xfrm>
                </p:grpSpPr>
                <p:sp>
                  <p:nvSpPr>
                    <p:cNvPr id="63" name="Block Arc 6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Block Arc 6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77"/>
                  <p:cNvGrpSpPr/>
                  <p:nvPr/>
                </p:nvGrpSpPr>
                <p:grpSpPr>
                  <a:xfrm>
                    <a:off x="5105400" y="457200"/>
                    <a:ext cx="1828800" cy="1371600"/>
                    <a:chOff x="3048000" y="457200"/>
                    <a:chExt cx="1828800" cy="1371600"/>
                  </a:xfrm>
                </p:grpSpPr>
                <p:sp>
                  <p:nvSpPr>
                    <p:cNvPr id="61" name="Block Arc 6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Block Arc 6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80"/>
                  <p:cNvGrpSpPr/>
                  <p:nvPr/>
                </p:nvGrpSpPr>
                <p:grpSpPr>
                  <a:xfrm>
                    <a:off x="6096000" y="457200"/>
                    <a:ext cx="1828800" cy="1371600"/>
                    <a:chOff x="3048000" y="457200"/>
                    <a:chExt cx="1828800" cy="1371600"/>
                  </a:xfrm>
                </p:grpSpPr>
                <p:sp>
                  <p:nvSpPr>
                    <p:cNvPr id="59" name="Block Arc 5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Block Arc 5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6" name="Trapezoid 35"/>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02"/>
              <p:cNvGrpSpPr/>
              <p:nvPr/>
            </p:nvGrpSpPr>
            <p:grpSpPr>
              <a:xfrm>
                <a:off x="3505200" y="2759439"/>
                <a:ext cx="1395046" cy="1295400"/>
                <a:chOff x="2624682" y="2226017"/>
                <a:chExt cx="1981200" cy="2070031"/>
              </a:xfrm>
            </p:grpSpPr>
            <p:sp>
              <p:nvSpPr>
                <p:cNvPr id="49" name="Pie 48"/>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
                <p:cNvGrpSpPr/>
                <p:nvPr/>
              </p:nvGrpSpPr>
              <p:grpSpPr>
                <a:xfrm>
                  <a:off x="2743201" y="2385249"/>
                  <a:ext cx="1579657" cy="1582691"/>
                  <a:chOff x="2740939" y="2385249"/>
                  <a:chExt cx="1579657" cy="1582691"/>
                </a:xfrm>
              </p:grpSpPr>
              <p:sp>
                <p:nvSpPr>
                  <p:cNvPr id="51"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119"/>
              <p:cNvGrpSpPr/>
              <p:nvPr/>
            </p:nvGrpSpPr>
            <p:grpSpPr>
              <a:xfrm rot="5400000">
                <a:off x="2285999" y="3429001"/>
                <a:ext cx="2438401" cy="914400"/>
                <a:chOff x="2624682" y="2226018"/>
                <a:chExt cx="1981200" cy="2070031"/>
              </a:xfrm>
            </p:grpSpPr>
            <p:sp>
              <p:nvSpPr>
                <p:cNvPr id="45" name="Pie 4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9" name="Group 5"/>
                <p:cNvGrpSpPr/>
                <p:nvPr/>
              </p:nvGrpSpPr>
              <p:grpSpPr>
                <a:xfrm>
                  <a:off x="2743201" y="2385249"/>
                  <a:ext cx="1579657" cy="1582691"/>
                  <a:chOff x="2740939" y="2385249"/>
                  <a:chExt cx="1579657" cy="1582691"/>
                </a:xfrm>
              </p:grpSpPr>
              <p:sp>
                <p:nvSpPr>
                  <p:cNvPr id="4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Oval 38"/>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24"/>
              <p:cNvGrpSpPr/>
              <p:nvPr/>
            </p:nvGrpSpPr>
            <p:grpSpPr>
              <a:xfrm rot="11155702">
                <a:off x="3279067" y="1057419"/>
                <a:ext cx="1614668" cy="1295400"/>
                <a:chOff x="2587394" y="2007266"/>
                <a:chExt cx="1981200" cy="2070031"/>
              </a:xfrm>
              <a:solidFill>
                <a:srgbClr val="E5C569"/>
              </a:solidFill>
            </p:grpSpPr>
            <p:sp>
              <p:nvSpPr>
                <p:cNvPr id="41" name="Pie 40"/>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 name="Group 5"/>
                <p:cNvGrpSpPr/>
                <p:nvPr/>
              </p:nvGrpSpPr>
              <p:grpSpPr>
                <a:xfrm>
                  <a:off x="2737026" y="2244349"/>
                  <a:ext cx="1585829" cy="1723591"/>
                  <a:chOff x="2734764" y="2244349"/>
                  <a:chExt cx="1585829" cy="1723591"/>
                </a:xfrm>
                <a:grpFill/>
              </p:grpSpPr>
              <p:sp>
                <p:nvSpPr>
                  <p:cNvPr id="4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2" name="Group 204"/>
            <p:cNvGrpSpPr/>
            <p:nvPr/>
          </p:nvGrpSpPr>
          <p:grpSpPr>
            <a:xfrm>
              <a:off x="6629400" y="914400"/>
              <a:ext cx="1389357" cy="848673"/>
              <a:chOff x="2115843" y="980127"/>
              <a:chExt cx="2833039" cy="1636129"/>
            </a:xfrm>
          </p:grpSpPr>
          <p:sp>
            <p:nvSpPr>
              <p:cNvPr id="18" name="Moon 17"/>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llate 18"/>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Collate 19"/>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owchart: Collate 20"/>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iamond 21"/>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11"/>
            <p:cNvGrpSpPr/>
            <p:nvPr/>
          </p:nvGrpSpPr>
          <p:grpSpPr>
            <a:xfrm>
              <a:off x="8077200" y="4343400"/>
              <a:ext cx="719529" cy="381000"/>
              <a:chOff x="838200" y="5791200"/>
              <a:chExt cx="1710129" cy="550808"/>
            </a:xfrm>
          </p:grpSpPr>
          <p:sp>
            <p:nvSpPr>
              <p:cNvPr id="12" name="Flowchart: Magnetic Disk 11"/>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6477000" y="1447801"/>
            <a:ext cx="3124200" cy="3220379"/>
            <a:chOff x="2104947" y="304800"/>
            <a:chExt cx="4019706" cy="4143453"/>
          </a:xfrm>
        </p:grpSpPr>
        <p:grpSp>
          <p:nvGrpSpPr>
            <p:cNvPr id="83" name="Group 41"/>
            <p:cNvGrpSpPr/>
            <p:nvPr/>
          </p:nvGrpSpPr>
          <p:grpSpPr>
            <a:xfrm rot="5400000">
              <a:off x="3276600" y="1600200"/>
              <a:ext cx="1676400" cy="4019706"/>
              <a:chOff x="3276600" y="1600200"/>
              <a:chExt cx="1676400" cy="4019706"/>
            </a:xfrm>
          </p:grpSpPr>
          <p:sp>
            <p:nvSpPr>
              <p:cNvPr id="105" name="Rounded Rectangle 104"/>
              <p:cNvSpPr/>
              <p:nvPr/>
            </p:nvSpPr>
            <p:spPr>
              <a:xfrm>
                <a:off x="3276600" y="1905000"/>
                <a:ext cx="1676400" cy="3429000"/>
              </a:xfrm>
              <a:prstGeom prst="roundRect">
                <a:avLst/>
              </a:prstGeom>
              <a:solidFill>
                <a:srgbClr val="D0A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a:off x="3276600" y="2209800"/>
                <a:ext cx="381000" cy="3048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2"/>
              <p:cNvSpPr/>
              <p:nvPr/>
            </p:nvSpPr>
            <p:spPr>
              <a:xfrm>
                <a:off x="3581400" y="1905000"/>
                <a:ext cx="381000" cy="33528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3"/>
              <p:cNvSpPr/>
              <p:nvPr/>
            </p:nvSpPr>
            <p:spPr>
              <a:xfrm>
                <a:off x="3733800" y="23622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4"/>
              <p:cNvSpPr/>
              <p:nvPr/>
            </p:nvSpPr>
            <p:spPr>
              <a:xfrm>
                <a:off x="3962400" y="19812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5"/>
              <p:cNvSpPr/>
              <p:nvPr/>
            </p:nvSpPr>
            <p:spPr>
              <a:xfrm>
                <a:off x="4191000" y="25146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6"/>
              <p:cNvSpPr/>
              <p:nvPr/>
            </p:nvSpPr>
            <p:spPr>
              <a:xfrm>
                <a:off x="4343400" y="19050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7"/>
              <p:cNvSpPr/>
              <p:nvPr/>
            </p:nvSpPr>
            <p:spPr>
              <a:xfrm>
                <a:off x="4648200" y="2286000"/>
                <a:ext cx="2286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2"/>
              <p:cNvGrpSpPr/>
              <p:nvPr/>
            </p:nvGrpSpPr>
            <p:grpSpPr>
              <a:xfrm>
                <a:off x="3429000" y="1600200"/>
                <a:ext cx="228600" cy="590706"/>
                <a:chOff x="6248400" y="2304894"/>
                <a:chExt cx="670693" cy="1763140"/>
              </a:xfrm>
            </p:grpSpPr>
            <p:sp>
              <p:nvSpPr>
                <p:cNvPr id="142" name="Moon 9"/>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0"/>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1"/>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3"/>
              <p:cNvGrpSpPr/>
              <p:nvPr/>
            </p:nvGrpSpPr>
            <p:grpSpPr>
              <a:xfrm>
                <a:off x="3810000" y="1600200"/>
                <a:ext cx="228600" cy="590706"/>
                <a:chOff x="6248400" y="2304894"/>
                <a:chExt cx="670693" cy="1763140"/>
              </a:xfrm>
            </p:grpSpPr>
            <p:sp>
              <p:nvSpPr>
                <p:cNvPr id="139" name="Moon 1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7"/>
              <p:cNvGrpSpPr/>
              <p:nvPr/>
            </p:nvGrpSpPr>
            <p:grpSpPr>
              <a:xfrm>
                <a:off x="4114800" y="1600200"/>
                <a:ext cx="228600" cy="590706"/>
                <a:chOff x="6248400" y="2304894"/>
                <a:chExt cx="670693" cy="1763140"/>
              </a:xfrm>
            </p:grpSpPr>
            <p:sp>
              <p:nvSpPr>
                <p:cNvPr id="136" name="Moon 135"/>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21"/>
              <p:cNvGrpSpPr/>
              <p:nvPr/>
            </p:nvGrpSpPr>
            <p:grpSpPr>
              <a:xfrm>
                <a:off x="4495800" y="1676400"/>
                <a:ext cx="228600" cy="590706"/>
                <a:chOff x="6248400" y="2304894"/>
                <a:chExt cx="670693" cy="1763140"/>
              </a:xfrm>
            </p:grpSpPr>
            <p:sp>
              <p:nvSpPr>
                <p:cNvPr id="133" name="Moon 132"/>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25"/>
              <p:cNvGrpSpPr/>
              <p:nvPr/>
            </p:nvGrpSpPr>
            <p:grpSpPr>
              <a:xfrm>
                <a:off x="3276600" y="5029200"/>
                <a:ext cx="228600" cy="590706"/>
                <a:chOff x="6248400" y="2304894"/>
                <a:chExt cx="670693" cy="1763140"/>
              </a:xfrm>
            </p:grpSpPr>
            <p:sp>
              <p:nvSpPr>
                <p:cNvPr id="130" name="Moon 129"/>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29"/>
              <p:cNvGrpSpPr/>
              <p:nvPr/>
            </p:nvGrpSpPr>
            <p:grpSpPr>
              <a:xfrm>
                <a:off x="3657600" y="5029200"/>
                <a:ext cx="228600" cy="590706"/>
                <a:chOff x="6248400" y="2304894"/>
                <a:chExt cx="670693" cy="1763140"/>
              </a:xfrm>
            </p:grpSpPr>
            <p:sp>
              <p:nvSpPr>
                <p:cNvPr id="127" name="Moon 126"/>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32"/>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33"/>
              <p:cNvGrpSpPr/>
              <p:nvPr/>
            </p:nvGrpSpPr>
            <p:grpSpPr>
              <a:xfrm>
                <a:off x="4038600" y="4953000"/>
                <a:ext cx="228600" cy="590706"/>
                <a:chOff x="6248400" y="2304894"/>
                <a:chExt cx="670693" cy="1763140"/>
              </a:xfrm>
            </p:grpSpPr>
            <p:sp>
              <p:nvSpPr>
                <p:cNvPr id="124" name="Moon 3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3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3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37"/>
              <p:cNvGrpSpPr/>
              <p:nvPr/>
            </p:nvGrpSpPr>
            <p:grpSpPr>
              <a:xfrm>
                <a:off x="4419600" y="4953000"/>
                <a:ext cx="228600" cy="590706"/>
                <a:chOff x="6248400" y="2304894"/>
                <a:chExt cx="670693" cy="1763140"/>
              </a:xfrm>
            </p:grpSpPr>
            <p:sp>
              <p:nvSpPr>
                <p:cNvPr id="121" name="Moon 38"/>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39"/>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42"/>
            <p:cNvGrpSpPr/>
            <p:nvPr/>
          </p:nvGrpSpPr>
          <p:grpSpPr>
            <a:xfrm>
              <a:off x="2895600" y="304800"/>
              <a:ext cx="2318479" cy="3594533"/>
              <a:chOff x="3903561" y="1129867"/>
              <a:chExt cx="2796215" cy="4356533"/>
            </a:xfrm>
          </p:grpSpPr>
          <p:sp>
            <p:nvSpPr>
              <p:cNvPr id="85" name="Oval 84"/>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Oval 85"/>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Trapezoid 87"/>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Trapezoid 88"/>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Oval 89"/>
              <p:cNvSpPr/>
              <p:nvPr/>
            </p:nvSpPr>
            <p:spPr>
              <a:xfrm>
                <a:off x="4814251" y="4670162"/>
                <a:ext cx="1485621" cy="81623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Oval 90"/>
              <p:cNvSpPr/>
              <p:nvPr/>
            </p:nvSpPr>
            <p:spPr>
              <a:xfrm>
                <a:off x="4138969" y="4772192"/>
                <a:ext cx="1147980" cy="71420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Isosceles Triangle 91"/>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Oval 92"/>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Oval 93"/>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Oval 94"/>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Oval 95"/>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Isosceles Triangle 96"/>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Trapezoid 98"/>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Trapezoid 101"/>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Oval 102"/>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Oval 103"/>
              <p:cNvSpPr/>
              <p:nvPr/>
            </p:nvSpPr>
            <p:spPr>
              <a:xfrm>
                <a:off x="4876800" y="2286000"/>
                <a:ext cx="620117" cy="3385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45" name="TextBox 144"/>
          <p:cNvSpPr txBox="1"/>
          <p:nvPr/>
        </p:nvSpPr>
        <p:spPr>
          <a:xfrm>
            <a:off x="3124200" y="4953000"/>
            <a:ext cx="6324600" cy="1446550"/>
          </a:xfrm>
          <a:prstGeom prst="rect">
            <a:avLst/>
          </a:prstGeom>
          <a:noFill/>
        </p:spPr>
        <p:txBody>
          <a:bodyPr wrap="square" rtlCol="0">
            <a:spAutoFit/>
          </a:bodyPr>
          <a:lstStyle/>
          <a:p>
            <a:pPr algn="ctr"/>
            <a:r>
              <a:rPr lang="en-US" sz="4400" dirty="0">
                <a:latin typeface="Tempus Sans ITC" pitchFamily="82" charset="0"/>
              </a:rPr>
              <a:t>Folktale brought out by Jesus to teach a lesson</a:t>
            </a:r>
          </a:p>
        </p:txBody>
      </p:sp>
    </p:spTree>
    <p:extLst>
      <p:ext uri="{BB962C8B-B14F-4D97-AF65-F5344CB8AC3E}">
        <p14:creationId xmlns:p14="http://schemas.microsoft.com/office/powerpoint/2010/main" val="44803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edge">
                                      <p:cBhvr>
                                        <p:cTn id="10" dur="2000"/>
                                        <p:tgtEl>
                                          <p:spTgt spid="8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567001" y="821212"/>
            <a:ext cx="5091078" cy="5016758"/>
          </a:xfrm>
          <a:prstGeom prst="rect">
            <a:avLst/>
          </a:prstGeom>
          <a:noFill/>
          <a:ln>
            <a:solidFill>
              <a:schemeClr val="tx1"/>
            </a:solidFill>
          </a:ln>
        </p:spPr>
        <p:txBody>
          <a:bodyPr wrap="square" rtlCol="0">
            <a:spAutoFit/>
          </a:bodyPr>
          <a:lstStyle/>
          <a:p>
            <a:r>
              <a:rPr lang="en-US" sz="4000" b="1" dirty="0">
                <a:solidFill>
                  <a:srgbClr val="FFFF00"/>
                </a:solidFill>
                <a:latin typeface="Tempus Sans ITC" pitchFamily="82" charset="0"/>
              </a:rPr>
              <a:t>Before Jesus there was an Egyptian folktale circulating depicting a rich man dressed in fine linen and a poor man on a straw mat, whose roles were reversed after death…</a:t>
            </a:r>
          </a:p>
        </p:txBody>
      </p:sp>
      <p:grpSp>
        <p:nvGrpSpPr>
          <p:cNvPr id="2" name="Group 66"/>
          <p:cNvGrpSpPr/>
          <p:nvPr/>
        </p:nvGrpSpPr>
        <p:grpSpPr>
          <a:xfrm>
            <a:off x="942078" y="1778457"/>
            <a:ext cx="1714120" cy="2819400"/>
            <a:chOff x="5867400" y="685800"/>
            <a:chExt cx="2979159" cy="5738789"/>
          </a:xfrm>
        </p:grpSpPr>
        <p:grpSp>
          <p:nvGrpSpPr>
            <p:cNvPr id="3" name="Group 140"/>
            <p:cNvGrpSpPr/>
            <p:nvPr/>
          </p:nvGrpSpPr>
          <p:grpSpPr>
            <a:xfrm>
              <a:off x="5867400" y="685800"/>
              <a:ext cx="2896713" cy="5738789"/>
              <a:chOff x="2895600" y="1057419"/>
              <a:chExt cx="2601105" cy="5590094"/>
            </a:xfrm>
          </p:grpSpPr>
          <p:sp>
            <p:nvSpPr>
              <p:cNvPr id="84" name="Cloud 83"/>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84"/>
              <p:cNvGrpSpPr/>
              <p:nvPr/>
            </p:nvGrpSpPr>
            <p:grpSpPr>
              <a:xfrm>
                <a:off x="4210570" y="3028687"/>
                <a:ext cx="976832" cy="3289998"/>
                <a:chOff x="6071346" y="1769811"/>
                <a:chExt cx="1834000" cy="3650020"/>
              </a:xfrm>
            </p:grpSpPr>
            <p:sp>
              <p:nvSpPr>
                <p:cNvPr id="127" name="Trapezoid 12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3"/>
                <p:cNvGrpSpPr/>
                <p:nvPr/>
              </p:nvGrpSpPr>
              <p:grpSpPr>
                <a:xfrm rot="5553782">
                  <a:off x="4838212" y="3310918"/>
                  <a:ext cx="3581225" cy="613702"/>
                  <a:chOff x="3048000" y="457200"/>
                  <a:chExt cx="4876800" cy="1371600"/>
                </a:xfrm>
              </p:grpSpPr>
              <p:grpSp>
                <p:nvGrpSpPr>
                  <p:cNvPr id="6" name="Group 73"/>
                  <p:cNvGrpSpPr/>
                  <p:nvPr/>
                </p:nvGrpSpPr>
                <p:grpSpPr>
                  <a:xfrm>
                    <a:off x="3048000" y="457200"/>
                    <a:ext cx="1828800" cy="1371600"/>
                    <a:chOff x="3048000" y="457200"/>
                    <a:chExt cx="1828800" cy="1371600"/>
                  </a:xfrm>
                </p:grpSpPr>
                <p:sp>
                  <p:nvSpPr>
                    <p:cNvPr id="139" name="Block Arc 13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Block Arc 13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74"/>
                  <p:cNvGrpSpPr/>
                  <p:nvPr/>
                </p:nvGrpSpPr>
                <p:grpSpPr>
                  <a:xfrm>
                    <a:off x="4114800" y="457200"/>
                    <a:ext cx="1828800" cy="1371600"/>
                    <a:chOff x="3048000" y="457200"/>
                    <a:chExt cx="1828800" cy="1371600"/>
                  </a:xfrm>
                </p:grpSpPr>
                <p:sp>
                  <p:nvSpPr>
                    <p:cNvPr id="137" name="Block Arc 13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Block Arc 13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7"/>
                  <p:cNvGrpSpPr/>
                  <p:nvPr/>
                </p:nvGrpSpPr>
                <p:grpSpPr>
                  <a:xfrm>
                    <a:off x="5105400" y="457200"/>
                    <a:ext cx="1828800" cy="1371600"/>
                    <a:chOff x="3048000" y="457200"/>
                    <a:chExt cx="1828800" cy="1371600"/>
                  </a:xfrm>
                </p:grpSpPr>
                <p:sp>
                  <p:nvSpPr>
                    <p:cNvPr id="135" name="Block Arc 13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Block Arc 13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0"/>
                  <p:cNvGrpSpPr/>
                  <p:nvPr/>
                </p:nvGrpSpPr>
                <p:grpSpPr>
                  <a:xfrm>
                    <a:off x="6096000" y="457200"/>
                    <a:ext cx="1828800" cy="1371600"/>
                    <a:chOff x="3048000" y="457200"/>
                    <a:chExt cx="1828800" cy="1371600"/>
                  </a:xfrm>
                </p:grpSpPr>
                <p:sp>
                  <p:nvSpPr>
                    <p:cNvPr id="133" name="Block Arc 13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Block Arc 13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0" name="Group 85"/>
              <p:cNvGrpSpPr/>
              <p:nvPr/>
            </p:nvGrpSpPr>
            <p:grpSpPr>
              <a:xfrm flipH="1">
                <a:off x="3277029" y="3007479"/>
                <a:ext cx="867593" cy="3309816"/>
                <a:chOff x="6071346" y="1769811"/>
                <a:chExt cx="1834000" cy="3650020"/>
              </a:xfrm>
            </p:grpSpPr>
            <p:sp>
              <p:nvSpPr>
                <p:cNvPr id="113" name="Trapezoid 11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83"/>
                <p:cNvGrpSpPr/>
                <p:nvPr/>
              </p:nvGrpSpPr>
              <p:grpSpPr>
                <a:xfrm rot="5553782">
                  <a:off x="4838212" y="3310918"/>
                  <a:ext cx="3581225" cy="613702"/>
                  <a:chOff x="3048000" y="457200"/>
                  <a:chExt cx="4876800" cy="1371600"/>
                </a:xfrm>
              </p:grpSpPr>
              <p:grpSp>
                <p:nvGrpSpPr>
                  <p:cNvPr id="12" name="Group 73"/>
                  <p:cNvGrpSpPr/>
                  <p:nvPr/>
                </p:nvGrpSpPr>
                <p:grpSpPr>
                  <a:xfrm>
                    <a:off x="3048000" y="457200"/>
                    <a:ext cx="1828800" cy="1371600"/>
                    <a:chOff x="3048000" y="457200"/>
                    <a:chExt cx="1828800" cy="1371600"/>
                  </a:xfrm>
                </p:grpSpPr>
                <p:sp>
                  <p:nvSpPr>
                    <p:cNvPr id="125" name="Block Arc 12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Block Arc 12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74"/>
                  <p:cNvGrpSpPr/>
                  <p:nvPr/>
                </p:nvGrpSpPr>
                <p:grpSpPr>
                  <a:xfrm>
                    <a:off x="4114800" y="457200"/>
                    <a:ext cx="1828800" cy="1371600"/>
                    <a:chOff x="3048000" y="457200"/>
                    <a:chExt cx="1828800" cy="1371600"/>
                  </a:xfrm>
                </p:grpSpPr>
                <p:sp>
                  <p:nvSpPr>
                    <p:cNvPr id="123" name="Block Arc 12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Block Arc 12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77"/>
                  <p:cNvGrpSpPr/>
                  <p:nvPr/>
                </p:nvGrpSpPr>
                <p:grpSpPr>
                  <a:xfrm>
                    <a:off x="5105400" y="457200"/>
                    <a:ext cx="1828800" cy="1371600"/>
                    <a:chOff x="3048000" y="457200"/>
                    <a:chExt cx="1828800" cy="1371600"/>
                  </a:xfrm>
                </p:grpSpPr>
                <p:sp>
                  <p:nvSpPr>
                    <p:cNvPr id="121" name="Block Arc 12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Block Arc 12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80"/>
                  <p:cNvGrpSpPr/>
                  <p:nvPr/>
                </p:nvGrpSpPr>
                <p:grpSpPr>
                  <a:xfrm>
                    <a:off x="6096000" y="457200"/>
                    <a:ext cx="1828800" cy="1371600"/>
                    <a:chOff x="3048000" y="457200"/>
                    <a:chExt cx="1828800" cy="1371600"/>
                  </a:xfrm>
                </p:grpSpPr>
                <p:sp>
                  <p:nvSpPr>
                    <p:cNvPr id="119" name="Block Arc 11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Block Arc 11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6" name="Trapezoid 95"/>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02"/>
              <p:cNvGrpSpPr/>
              <p:nvPr/>
            </p:nvGrpSpPr>
            <p:grpSpPr>
              <a:xfrm>
                <a:off x="3505200" y="2759439"/>
                <a:ext cx="1395046" cy="1295400"/>
                <a:chOff x="2624682" y="2226017"/>
                <a:chExt cx="1981200" cy="2070031"/>
              </a:xfrm>
            </p:grpSpPr>
            <p:sp>
              <p:nvSpPr>
                <p:cNvPr id="109" name="Pie 108"/>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5"/>
                <p:cNvGrpSpPr/>
                <p:nvPr/>
              </p:nvGrpSpPr>
              <p:grpSpPr>
                <a:xfrm>
                  <a:off x="2743201" y="2385249"/>
                  <a:ext cx="1579657" cy="1582691"/>
                  <a:chOff x="2740939" y="2385249"/>
                  <a:chExt cx="1579657" cy="1582691"/>
                </a:xfrm>
              </p:grpSpPr>
              <p:sp>
                <p:nvSpPr>
                  <p:cNvPr id="111"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19"/>
              <p:cNvGrpSpPr/>
              <p:nvPr/>
            </p:nvGrpSpPr>
            <p:grpSpPr>
              <a:xfrm rot="5400000">
                <a:off x="2285999" y="3429001"/>
                <a:ext cx="2438401" cy="914400"/>
                <a:chOff x="2624682" y="2226018"/>
                <a:chExt cx="1981200" cy="2070031"/>
              </a:xfrm>
            </p:grpSpPr>
            <p:sp>
              <p:nvSpPr>
                <p:cNvPr id="105" name="Pie 10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5"/>
                <p:cNvGrpSpPr/>
                <p:nvPr/>
              </p:nvGrpSpPr>
              <p:grpSpPr>
                <a:xfrm>
                  <a:off x="2743201" y="2385249"/>
                  <a:ext cx="1579657" cy="1582691"/>
                  <a:chOff x="2740939" y="2385249"/>
                  <a:chExt cx="1579657" cy="1582691"/>
                </a:xfrm>
              </p:grpSpPr>
              <p:sp>
                <p:nvSpPr>
                  <p:cNvPr id="10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Oval 98"/>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24"/>
              <p:cNvGrpSpPr/>
              <p:nvPr/>
            </p:nvGrpSpPr>
            <p:grpSpPr>
              <a:xfrm rot="11155702">
                <a:off x="3279067" y="1057419"/>
                <a:ext cx="1614668" cy="1295400"/>
                <a:chOff x="2587394" y="2007266"/>
                <a:chExt cx="1981200" cy="2070031"/>
              </a:xfrm>
              <a:solidFill>
                <a:srgbClr val="E5C569"/>
              </a:solidFill>
            </p:grpSpPr>
            <p:sp>
              <p:nvSpPr>
                <p:cNvPr id="101" name="Pie 100"/>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5"/>
                <p:cNvGrpSpPr/>
                <p:nvPr/>
              </p:nvGrpSpPr>
              <p:grpSpPr>
                <a:xfrm>
                  <a:off x="2737026" y="2244349"/>
                  <a:ext cx="1585829" cy="1723591"/>
                  <a:chOff x="2734764" y="2244349"/>
                  <a:chExt cx="1585829" cy="1723591"/>
                </a:xfrm>
                <a:grpFill/>
              </p:grpSpPr>
              <p:sp>
                <p:nvSpPr>
                  <p:cNvPr id="10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204"/>
            <p:cNvGrpSpPr/>
            <p:nvPr/>
          </p:nvGrpSpPr>
          <p:grpSpPr>
            <a:xfrm>
              <a:off x="6629400" y="914400"/>
              <a:ext cx="1389357" cy="848673"/>
              <a:chOff x="2115843" y="980127"/>
              <a:chExt cx="2833039" cy="1636129"/>
            </a:xfrm>
          </p:grpSpPr>
          <p:sp>
            <p:nvSpPr>
              <p:cNvPr id="78" name="Moon 77"/>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llate 78"/>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lowchart: Collate 79"/>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lowchart: Collate 80"/>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iamond 81"/>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11"/>
            <p:cNvGrpSpPr/>
            <p:nvPr/>
          </p:nvGrpSpPr>
          <p:grpSpPr>
            <a:xfrm>
              <a:off x="8077200" y="4343400"/>
              <a:ext cx="719529" cy="381000"/>
              <a:chOff x="838200" y="5791200"/>
              <a:chExt cx="1710129" cy="550808"/>
            </a:xfrm>
          </p:grpSpPr>
          <p:sp>
            <p:nvSpPr>
              <p:cNvPr id="72" name="Flowchart: Magnetic Disk 71"/>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40"/>
          <p:cNvGrpSpPr/>
          <p:nvPr/>
        </p:nvGrpSpPr>
        <p:grpSpPr>
          <a:xfrm>
            <a:off x="9182473" y="1914676"/>
            <a:ext cx="2587348" cy="2667000"/>
            <a:chOff x="2104947" y="304800"/>
            <a:chExt cx="4019706" cy="4143453"/>
          </a:xfrm>
        </p:grpSpPr>
        <p:grpSp>
          <p:nvGrpSpPr>
            <p:cNvPr id="25" name="Group 41"/>
            <p:cNvGrpSpPr/>
            <p:nvPr/>
          </p:nvGrpSpPr>
          <p:grpSpPr>
            <a:xfrm rot="5400000">
              <a:off x="3276600" y="1600200"/>
              <a:ext cx="1676400" cy="4019706"/>
              <a:chOff x="3276600" y="1600200"/>
              <a:chExt cx="1676400" cy="4019706"/>
            </a:xfrm>
          </p:grpSpPr>
          <p:sp>
            <p:nvSpPr>
              <p:cNvPr id="164" name="Rounded Rectangle 163"/>
              <p:cNvSpPr/>
              <p:nvPr/>
            </p:nvSpPr>
            <p:spPr>
              <a:xfrm>
                <a:off x="3276600" y="1905000"/>
                <a:ext cx="1676400" cy="3429000"/>
              </a:xfrm>
              <a:prstGeom prst="roundRect">
                <a:avLst/>
              </a:prstGeom>
              <a:solidFill>
                <a:srgbClr val="D0A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a:off x="3276600" y="2209800"/>
                <a:ext cx="381000" cy="3048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2"/>
              <p:cNvSpPr/>
              <p:nvPr/>
            </p:nvSpPr>
            <p:spPr>
              <a:xfrm>
                <a:off x="3581400" y="1905000"/>
                <a:ext cx="381000" cy="33528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3"/>
              <p:cNvSpPr/>
              <p:nvPr/>
            </p:nvSpPr>
            <p:spPr>
              <a:xfrm>
                <a:off x="3733800" y="23622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4"/>
              <p:cNvSpPr/>
              <p:nvPr/>
            </p:nvSpPr>
            <p:spPr>
              <a:xfrm>
                <a:off x="3962400" y="19812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5"/>
              <p:cNvSpPr/>
              <p:nvPr/>
            </p:nvSpPr>
            <p:spPr>
              <a:xfrm>
                <a:off x="4191000" y="25146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6"/>
              <p:cNvSpPr/>
              <p:nvPr/>
            </p:nvSpPr>
            <p:spPr>
              <a:xfrm>
                <a:off x="4343400" y="19050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7"/>
              <p:cNvSpPr/>
              <p:nvPr/>
            </p:nvSpPr>
            <p:spPr>
              <a:xfrm>
                <a:off x="4648200" y="2286000"/>
                <a:ext cx="2286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
              <p:cNvGrpSpPr/>
              <p:nvPr/>
            </p:nvGrpSpPr>
            <p:grpSpPr>
              <a:xfrm>
                <a:off x="3429000" y="1600200"/>
                <a:ext cx="228600" cy="590706"/>
                <a:chOff x="6248400" y="2304894"/>
                <a:chExt cx="670693" cy="1763140"/>
              </a:xfrm>
            </p:grpSpPr>
            <p:sp>
              <p:nvSpPr>
                <p:cNvPr id="201" name="Moon 9"/>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10"/>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11"/>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3"/>
              <p:cNvGrpSpPr/>
              <p:nvPr/>
            </p:nvGrpSpPr>
            <p:grpSpPr>
              <a:xfrm>
                <a:off x="3810000" y="1600200"/>
                <a:ext cx="228600" cy="590706"/>
                <a:chOff x="6248400" y="2304894"/>
                <a:chExt cx="670693" cy="1763140"/>
              </a:xfrm>
            </p:grpSpPr>
            <p:sp>
              <p:nvSpPr>
                <p:cNvPr id="198" name="Moon 1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
              <p:cNvGrpSpPr/>
              <p:nvPr/>
            </p:nvGrpSpPr>
            <p:grpSpPr>
              <a:xfrm>
                <a:off x="4114800" y="1600200"/>
                <a:ext cx="228600" cy="590706"/>
                <a:chOff x="6248400" y="2304894"/>
                <a:chExt cx="670693" cy="1763140"/>
              </a:xfrm>
            </p:grpSpPr>
            <p:sp>
              <p:nvSpPr>
                <p:cNvPr id="195" name="Moon 19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1"/>
              <p:cNvGrpSpPr/>
              <p:nvPr/>
            </p:nvGrpSpPr>
            <p:grpSpPr>
              <a:xfrm>
                <a:off x="4495800" y="1676400"/>
                <a:ext cx="228600" cy="590706"/>
                <a:chOff x="6248400" y="2304894"/>
                <a:chExt cx="670693" cy="1763140"/>
              </a:xfrm>
            </p:grpSpPr>
            <p:sp>
              <p:nvSpPr>
                <p:cNvPr id="192" name="Moon 191"/>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5"/>
              <p:cNvGrpSpPr/>
              <p:nvPr/>
            </p:nvGrpSpPr>
            <p:grpSpPr>
              <a:xfrm>
                <a:off x="3276600" y="5029200"/>
                <a:ext cx="228600" cy="590706"/>
                <a:chOff x="6248400" y="2304894"/>
                <a:chExt cx="670693" cy="1763140"/>
              </a:xfrm>
            </p:grpSpPr>
            <p:sp>
              <p:nvSpPr>
                <p:cNvPr id="189" name="Moon 188"/>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9"/>
              <p:cNvGrpSpPr/>
              <p:nvPr/>
            </p:nvGrpSpPr>
            <p:grpSpPr>
              <a:xfrm>
                <a:off x="3657600" y="5029200"/>
                <a:ext cx="228600" cy="590706"/>
                <a:chOff x="6248400" y="2304894"/>
                <a:chExt cx="670693" cy="1763140"/>
              </a:xfrm>
            </p:grpSpPr>
            <p:sp>
              <p:nvSpPr>
                <p:cNvPr id="186" name="Moon 185"/>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32"/>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33"/>
              <p:cNvGrpSpPr/>
              <p:nvPr/>
            </p:nvGrpSpPr>
            <p:grpSpPr>
              <a:xfrm>
                <a:off x="4038600" y="4953000"/>
                <a:ext cx="228600" cy="590706"/>
                <a:chOff x="6248400" y="2304894"/>
                <a:chExt cx="670693" cy="1763140"/>
              </a:xfrm>
            </p:grpSpPr>
            <p:sp>
              <p:nvSpPr>
                <p:cNvPr id="183" name="Moon 3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3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3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37"/>
              <p:cNvGrpSpPr/>
              <p:nvPr/>
            </p:nvGrpSpPr>
            <p:grpSpPr>
              <a:xfrm>
                <a:off x="4419600" y="4953000"/>
                <a:ext cx="228600" cy="590706"/>
                <a:chOff x="6248400" y="2304894"/>
                <a:chExt cx="670693" cy="1763140"/>
              </a:xfrm>
            </p:grpSpPr>
            <p:sp>
              <p:nvSpPr>
                <p:cNvPr id="180" name="Moon 38"/>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39"/>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42"/>
            <p:cNvGrpSpPr/>
            <p:nvPr/>
          </p:nvGrpSpPr>
          <p:grpSpPr>
            <a:xfrm>
              <a:off x="2895600" y="304800"/>
              <a:ext cx="2318479" cy="3594533"/>
              <a:chOff x="3903561" y="1129867"/>
              <a:chExt cx="2796215" cy="4356533"/>
            </a:xfrm>
          </p:grpSpPr>
          <p:sp>
            <p:nvSpPr>
              <p:cNvPr id="144" name="Oval 143"/>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Oval 144"/>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Oval 145"/>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Trapezoid 146"/>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Trapezoid 147"/>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9" name="Oval 148"/>
              <p:cNvSpPr/>
              <p:nvPr/>
            </p:nvSpPr>
            <p:spPr>
              <a:xfrm>
                <a:off x="4814251" y="4670162"/>
                <a:ext cx="1485621" cy="81623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Oval 149"/>
              <p:cNvSpPr/>
              <p:nvPr/>
            </p:nvSpPr>
            <p:spPr>
              <a:xfrm>
                <a:off x="4138969" y="4772192"/>
                <a:ext cx="1147980" cy="71420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1" name="Isosceles Triangle 150"/>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2" name="Oval 151"/>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Oval 152"/>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4" name="Oval 153"/>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Oval 154"/>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Isosceles Triangle 155"/>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Trapezoid 157"/>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1" name="Trapezoid 160"/>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2" name="Oval 161"/>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3" name="Oval 162"/>
              <p:cNvSpPr/>
              <p:nvPr/>
            </p:nvSpPr>
            <p:spPr>
              <a:xfrm>
                <a:off x="4876800" y="2286000"/>
                <a:ext cx="620117" cy="3385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243649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edge">
                                      <p:cBhvr>
                                        <p:cTn id="1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809896" y="1425904"/>
            <a:ext cx="4572207" cy="3862596"/>
          </a:xfrm>
          <a:prstGeom prst="rect">
            <a:avLst/>
          </a:prstGeom>
          <a:noFill/>
          <a:ln>
            <a:solidFill>
              <a:schemeClr val="tx1"/>
            </a:solidFill>
          </a:ln>
        </p:spPr>
        <p:txBody>
          <a:bodyPr wrap="square" rtlCol="0">
            <a:spAutoFit/>
          </a:bodyPr>
          <a:lstStyle/>
          <a:p>
            <a:pPr algn="ctr"/>
            <a:r>
              <a:rPr lang="en-US" sz="3500" b="1" dirty="0">
                <a:solidFill>
                  <a:srgbClr val="FFFF00"/>
                </a:solidFill>
                <a:latin typeface="Tempus Sans ITC" pitchFamily="82" charset="0"/>
              </a:rPr>
              <a:t>Brought to Israel by Alexandrian Jews, the folktale was altered to a rich tax collector </a:t>
            </a:r>
          </a:p>
          <a:p>
            <a:pPr algn="ctr"/>
            <a:r>
              <a:rPr lang="en-US" sz="3500" b="1" dirty="0">
                <a:solidFill>
                  <a:srgbClr val="FFFF00"/>
                </a:solidFill>
                <a:latin typeface="Tempus Sans ITC" pitchFamily="82" charset="0"/>
              </a:rPr>
              <a:t>by the name of </a:t>
            </a:r>
          </a:p>
          <a:p>
            <a:pPr algn="ctr"/>
            <a:r>
              <a:rPr lang="en-US" sz="3500" b="1" dirty="0">
                <a:solidFill>
                  <a:srgbClr val="FFFF00"/>
                </a:solidFill>
                <a:latin typeface="Tempus Sans ITC" pitchFamily="82" charset="0"/>
              </a:rPr>
              <a:t>Bar </a:t>
            </a:r>
            <a:r>
              <a:rPr lang="en-US" sz="3500" b="1" dirty="0" err="1">
                <a:solidFill>
                  <a:srgbClr val="FFFF00"/>
                </a:solidFill>
                <a:latin typeface="Tempus Sans ITC" pitchFamily="82" charset="0"/>
              </a:rPr>
              <a:t>Ma’jan</a:t>
            </a:r>
            <a:r>
              <a:rPr lang="en-US" sz="3500" b="1" dirty="0">
                <a:solidFill>
                  <a:srgbClr val="FFFF00"/>
                </a:solidFill>
                <a:latin typeface="Tempus Sans ITC" pitchFamily="82" charset="0"/>
              </a:rPr>
              <a:t> and a poor teacher of the law…</a:t>
            </a:r>
          </a:p>
        </p:txBody>
      </p:sp>
      <p:grpSp>
        <p:nvGrpSpPr>
          <p:cNvPr id="2" name="Group 79"/>
          <p:cNvGrpSpPr/>
          <p:nvPr/>
        </p:nvGrpSpPr>
        <p:grpSpPr>
          <a:xfrm>
            <a:off x="9339126" y="1375478"/>
            <a:ext cx="2133600" cy="4648200"/>
            <a:chOff x="1738746" y="381000"/>
            <a:chExt cx="2262270" cy="4880488"/>
          </a:xfrm>
        </p:grpSpPr>
        <p:grpSp>
          <p:nvGrpSpPr>
            <p:cNvPr id="3" name="Group 67"/>
            <p:cNvGrpSpPr/>
            <p:nvPr/>
          </p:nvGrpSpPr>
          <p:grpSpPr>
            <a:xfrm rot="2107985">
              <a:off x="2799557" y="4456219"/>
              <a:ext cx="892168" cy="743125"/>
              <a:chOff x="4999514" y="4053043"/>
              <a:chExt cx="892168" cy="743125"/>
            </a:xfrm>
          </p:grpSpPr>
          <p:sp>
            <p:nvSpPr>
              <p:cNvPr id="101" name="Oval 100"/>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 name="Group 66"/>
            <p:cNvGrpSpPr/>
            <p:nvPr/>
          </p:nvGrpSpPr>
          <p:grpSpPr>
            <a:xfrm rot="5651028">
              <a:off x="2166833" y="4443841"/>
              <a:ext cx="892168" cy="743125"/>
              <a:chOff x="4999514" y="4053043"/>
              <a:chExt cx="892168" cy="743125"/>
            </a:xfrm>
          </p:grpSpPr>
          <p:sp>
            <p:nvSpPr>
              <p:cNvPr id="99" name="Oval 98"/>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Oval 99"/>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3" name="Isosceles Triangle 82"/>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Trapezoid 83"/>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Trapezoid 84"/>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Isosceles Triangle 85"/>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Oval 87"/>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Oval 88"/>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Oval 89"/>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Isosceles Triangle 90"/>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Trapezoid 92"/>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Trapezoid 95"/>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Oval 96"/>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Oval 97"/>
            <p:cNvSpPr/>
            <p:nvPr/>
          </p:nvSpPr>
          <p:spPr>
            <a:xfrm>
              <a:off x="2580094" y="1503747"/>
              <a:ext cx="536080" cy="3287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6" name="Group 170"/>
          <p:cNvGrpSpPr/>
          <p:nvPr/>
        </p:nvGrpSpPr>
        <p:grpSpPr>
          <a:xfrm>
            <a:off x="10125026" y="3380441"/>
            <a:ext cx="659278" cy="762000"/>
            <a:chOff x="4283796" y="990600"/>
            <a:chExt cx="1278804" cy="1478054"/>
          </a:xfrm>
        </p:grpSpPr>
        <p:sp>
          <p:nvSpPr>
            <p:cNvPr id="172" name="Teardrop 171"/>
            <p:cNvSpPr/>
            <p:nvPr/>
          </p:nvSpPr>
          <p:spPr>
            <a:xfrm rot="19401084">
              <a:off x="4283796" y="1325654"/>
              <a:ext cx="1245868" cy="1143000"/>
            </a:xfrm>
            <a:prstGeom prst="teardrop">
              <a:avLst>
                <a:gd name="adj" fmla="val 7536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21009360">
              <a:off x="4846159" y="992204"/>
              <a:ext cx="65137" cy="53857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a:off x="4953000" y="990600"/>
              <a:ext cx="609600" cy="6096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57005" y="903941"/>
            <a:ext cx="2590800" cy="4953000"/>
            <a:chOff x="1873588" y="903941"/>
            <a:chExt cx="2590800" cy="4953000"/>
          </a:xfrm>
        </p:grpSpPr>
        <p:grpSp>
          <p:nvGrpSpPr>
            <p:cNvPr id="5" name="Group 102"/>
            <p:cNvGrpSpPr/>
            <p:nvPr/>
          </p:nvGrpSpPr>
          <p:grpSpPr>
            <a:xfrm>
              <a:off x="1873588" y="903941"/>
              <a:ext cx="2590800" cy="4953000"/>
              <a:chOff x="5638800" y="914400"/>
              <a:chExt cx="2438400" cy="4572000"/>
            </a:xfrm>
          </p:grpSpPr>
          <p:grpSp>
            <p:nvGrpSpPr>
              <p:cNvPr id="6" name="Group 140"/>
              <p:cNvGrpSpPr/>
              <p:nvPr/>
            </p:nvGrpSpPr>
            <p:grpSpPr>
              <a:xfrm>
                <a:off x="5638800" y="914400"/>
                <a:ext cx="2370919" cy="4572000"/>
                <a:chOff x="2895600" y="1057419"/>
                <a:chExt cx="2601105" cy="5590094"/>
              </a:xfrm>
            </p:grpSpPr>
            <p:sp>
              <p:nvSpPr>
                <p:cNvPr id="114" name="Cloud 113"/>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4"/>
                <p:cNvGrpSpPr/>
                <p:nvPr/>
              </p:nvGrpSpPr>
              <p:grpSpPr>
                <a:xfrm>
                  <a:off x="4210570" y="3028687"/>
                  <a:ext cx="976832" cy="3289998"/>
                  <a:chOff x="6071346" y="1769811"/>
                  <a:chExt cx="1834000" cy="3650020"/>
                </a:xfrm>
              </p:grpSpPr>
              <p:sp>
                <p:nvSpPr>
                  <p:cNvPr id="157" name="Trapezoid 15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3"/>
                  <p:cNvGrpSpPr/>
                  <p:nvPr/>
                </p:nvGrpSpPr>
                <p:grpSpPr>
                  <a:xfrm rot="5553782">
                    <a:off x="4838212" y="3310918"/>
                    <a:ext cx="3581225" cy="613702"/>
                    <a:chOff x="3048000" y="457200"/>
                    <a:chExt cx="4876800" cy="1371600"/>
                  </a:xfrm>
                </p:grpSpPr>
                <p:grpSp>
                  <p:nvGrpSpPr>
                    <p:cNvPr id="9" name="Group 73"/>
                    <p:cNvGrpSpPr/>
                    <p:nvPr/>
                  </p:nvGrpSpPr>
                  <p:grpSpPr>
                    <a:xfrm>
                      <a:off x="3048000" y="457200"/>
                      <a:ext cx="1828800" cy="1371600"/>
                      <a:chOff x="3048000" y="457200"/>
                      <a:chExt cx="1828800" cy="1371600"/>
                    </a:xfrm>
                  </p:grpSpPr>
                  <p:sp>
                    <p:nvSpPr>
                      <p:cNvPr id="169" name="Block Arc 16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Block Arc 16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74"/>
                    <p:cNvGrpSpPr/>
                    <p:nvPr/>
                  </p:nvGrpSpPr>
                  <p:grpSpPr>
                    <a:xfrm>
                      <a:off x="4114800" y="457200"/>
                      <a:ext cx="1828800" cy="1371600"/>
                      <a:chOff x="3048000" y="457200"/>
                      <a:chExt cx="1828800" cy="1371600"/>
                    </a:xfrm>
                  </p:grpSpPr>
                  <p:sp>
                    <p:nvSpPr>
                      <p:cNvPr id="167" name="Block Arc 16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Block Arc 16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77"/>
                    <p:cNvGrpSpPr/>
                    <p:nvPr/>
                  </p:nvGrpSpPr>
                  <p:grpSpPr>
                    <a:xfrm>
                      <a:off x="5105400" y="457200"/>
                      <a:ext cx="1828800" cy="1371600"/>
                      <a:chOff x="3048000" y="457200"/>
                      <a:chExt cx="1828800" cy="1371600"/>
                    </a:xfrm>
                  </p:grpSpPr>
                  <p:sp>
                    <p:nvSpPr>
                      <p:cNvPr id="165" name="Block Arc 16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Block Arc 16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80"/>
                    <p:cNvGrpSpPr/>
                    <p:nvPr/>
                  </p:nvGrpSpPr>
                  <p:grpSpPr>
                    <a:xfrm>
                      <a:off x="6096000" y="457200"/>
                      <a:ext cx="1828800" cy="1371600"/>
                      <a:chOff x="3048000" y="457200"/>
                      <a:chExt cx="1828800" cy="1371600"/>
                    </a:xfrm>
                  </p:grpSpPr>
                  <p:sp>
                    <p:nvSpPr>
                      <p:cNvPr id="163" name="Block Arc 16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Block Arc 16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 name="Group 85"/>
                <p:cNvGrpSpPr/>
                <p:nvPr/>
              </p:nvGrpSpPr>
              <p:grpSpPr>
                <a:xfrm flipH="1">
                  <a:off x="3277029" y="3007479"/>
                  <a:ext cx="867593" cy="3309816"/>
                  <a:chOff x="6071346" y="1769811"/>
                  <a:chExt cx="1834000" cy="3650020"/>
                </a:xfrm>
              </p:grpSpPr>
              <p:sp>
                <p:nvSpPr>
                  <p:cNvPr id="143" name="Trapezoid 14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83"/>
                  <p:cNvGrpSpPr/>
                  <p:nvPr/>
                </p:nvGrpSpPr>
                <p:grpSpPr>
                  <a:xfrm rot="5553782">
                    <a:off x="4838212" y="3310918"/>
                    <a:ext cx="3581225" cy="613702"/>
                    <a:chOff x="3048000" y="457200"/>
                    <a:chExt cx="4876800" cy="1371600"/>
                  </a:xfrm>
                </p:grpSpPr>
                <p:grpSp>
                  <p:nvGrpSpPr>
                    <p:cNvPr id="15" name="Group 73"/>
                    <p:cNvGrpSpPr/>
                    <p:nvPr/>
                  </p:nvGrpSpPr>
                  <p:grpSpPr>
                    <a:xfrm>
                      <a:off x="3048000" y="457200"/>
                      <a:ext cx="1828800" cy="1371600"/>
                      <a:chOff x="3048000" y="457200"/>
                      <a:chExt cx="1828800" cy="1371600"/>
                    </a:xfrm>
                  </p:grpSpPr>
                  <p:sp>
                    <p:nvSpPr>
                      <p:cNvPr id="155" name="Block Arc 15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Block Arc 15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74"/>
                    <p:cNvGrpSpPr/>
                    <p:nvPr/>
                  </p:nvGrpSpPr>
                  <p:grpSpPr>
                    <a:xfrm>
                      <a:off x="4114800" y="457200"/>
                      <a:ext cx="1828800" cy="1371600"/>
                      <a:chOff x="3048000" y="457200"/>
                      <a:chExt cx="1828800" cy="1371600"/>
                    </a:xfrm>
                  </p:grpSpPr>
                  <p:sp>
                    <p:nvSpPr>
                      <p:cNvPr id="153" name="Block Arc 15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Block Arc 15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77"/>
                    <p:cNvGrpSpPr/>
                    <p:nvPr/>
                  </p:nvGrpSpPr>
                  <p:grpSpPr>
                    <a:xfrm>
                      <a:off x="5105400" y="457200"/>
                      <a:ext cx="1828800" cy="1371600"/>
                      <a:chOff x="3048000" y="457200"/>
                      <a:chExt cx="1828800" cy="1371600"/>
                    </a:xfrm>
                  </p:grpSpPr>
                  <p:sp>
                    <p:nvSpPr>
                      <p:cNvPr id="151" name="Block Arc 15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Block Arc 15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80"/>
                    <p:cNvGrpSpPr/>
                    <p:nvPr/>
                  </p:nvGrpSpPr>
                  <p:grpSpPr>
                    <a:xfrm>
                      <a:off x="6096000" y="457200"/>
                      <a:ext cx="1828800" cy="1371600"/>
                      <a:chOff x="3048000" y="457200"/>
                      <a:chExt cx="1828800" cy="1371600"/>
                    </a:xfrm>
                  </p:grpSpPr>
                  <p:sp>
                    <p:nvSpPr>
                      <p:cNvPr id="149" name="Block Arc 14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Block Arc 14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26" name="Trapezoid 125"/>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2"/>
                <p:cNvGrpSpPr/>
                <p:nvPr/>
              </p:nvGrpSpPr>
              <p:grpSpPr>
                <a:xfrm>
                  <a:off x="3505200" y="2759439"/>
                  <a:ext cx="1395046" cy="1295400"/>
                  <a:chOff x="2624682" y="2226017"/>
                  <a:chExt cx="1981200" cy="2070031"/>
                </a:xfrm>
              </p:grpSpPr>
              <p:sp>
                <p:nvSpPr>
                  <p:cNvPr id="139" name="Pie 138"/>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1" y="2385249"/>
                    <a:ext cx="1579657" cy="1582691"/>
                    <a:chOff x="2740939" y="2385249"/>
                    <a:chExt cx="1579657" cy="1582691"/>
                  </a:xfrm>
                </p:grpSpPr>
                <p:sp>
                  <p:nvSpPr>
                    <p:cNvPr id="141"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119"/>
                <p:cNvGrpSpPr/>
                <p:nvPr/>
              </p:nvGrpSpPr>
              <p:grpSpPr>
                <a:xfrm rot="5400000">
                  <a:off x="2285999" y="3429001"/>
                  <a:ext cx="2438401" cy="914400"/>
                  <a:chOff x="2624682" y="2226018"/>
                  <a:chExt cx="1981200" cy="2070031"/>
                </a:xfrm>
              </p:grpSpPr>
              <p:sp>
                <p:nvSpPr>
                  <p:cNvPr id="135" name="Pie 13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5"/>
                  <p:cNvGrpSpPr/>
                  <p:nvPr/>
                </p:nvGrpSpPr>
                <p:grpSpPr>
                  <a:xfrm>
                    <a:off x="2743201" y="2385249"/>
                    <a:ext cx="1579657" cy="1582691"/>
                    <a:chOff x="2740939" y="2385249"/>
                    <a:chExt cx="1579657" cy="1582691"/>
                  </a:xfrm>
                </p:grpSpPr>
                <p:sp>
                  <p:nvSpPr>
                    <p:cNvPr id="13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9" name="Oval 128"/>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24"/>
                <p:cNvGrpSpPr/>
                <p:nvPr/>
              </p:nvGrpSpPr>
              <p:grpSpPr>
                <a:xfrm rot="11155702">
                  <a:off x="3279067" y="1057419"/>
                  <a:ext cx="1614668" cy="1295400"/>
                  <a:chOff x="2587394" y="2007266"/>
                  <a:chExt cx="1981200" cy="2070031"/>
                </a:xfrm>
                <a:solidFill>
                  <a:srgbClr val="E5C569"/>
                </a:solidFill>
              </p:grpSpPr>
              <p:sp>
                <p:nvSpPr>
                  <p:cNvPr id="131" name="Pie 130"/>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5"/>
                  <p:cNvGrpSpPr/>
                  <p:nvPr/>
                </p:nvGrpSpPr>
                <p:grpSpPr>
                  <a:xfrm>
                    <a:off x="2737026" y="2244349"/>
                    <a:ext cx="1585829" cy="1723591"/>
                    <a:chOff x="2734764" y="2244349"/>
                    <a:chExt cx="1585829" cy="1723591"/>
                  </a:xfrm>
                  <a:grpFill/>
                </p:grpSpPr>
                <p:sp>
                  <p:nvSpPr>
                    <p:cNvPr id="13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 name="Group 204"/>
              <p:cNvGrpSpPr/>
              <p:nvPr/>
            </p:nvGrpSpPr>
            <p:grpSpPr>
              <a:xfrm>
                <a:off x="6262486" y="1096522"/>
                <a:ext cx="1137169" cy="676124"/>
                <a:chOff x="2115843" y="980127"/>
                <a:chExt cx="2833039" cy="1636129"/>
              </a:xfrm>
            </p:grpSpPr>
            <p:sp>
              <p:nvSpPr>
                <p:cNvPr id="108" name="Moon 107"/>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Collate 108"/>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Flowchart: Collate 109"/>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Flowchart: Collate 110"/>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iamond 111"/>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Vertical Scroll 105"/>
              <p:cNvSpPr/>
              <p:nvPr/>
            </p:nvSpPr>
            <p:spPr>
              <a:xfrm>
                <a:off x="6781800" y="3200400"/>
                <a:ext cx="1295400" cy="11430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772400" y="3886200"/>
                <a:ext cx="255498"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3276600" y="3657601"/>
              <a:ext cx="1066800" cy="646331"/>
            </a:xfrm>
            <a:prstGeom prst="rect">
              <a:avLst/>
            </a:prstGeom>
            <a:noFill/>
          </p:spPr>
          <p:txBody>
            <a:bodyPr wrap="square" rtlCol="0">
              <a:spAutoFit/>
            </a:bodyPr>
            <a:lstStyle/>
            <a:p>
              <a:pPr algn="ctr"/>
              <a:r>
                <a:rPr lang="en-US" dirty="0"/>
                <a:t>Tax collector</a:t>
              </a:r>
            </a:p>
          </p:txBody>
        </p:sp>
      </p:grpSp>
    </p:spTree>
    <p:extLst>
      <p:ext uri="{BB962C8B-B14F-4D97-AF65-F5344CB8AC3E}">
        <p14:creationId xmlns:p14="http://schemas.microsoft.com/office/powerpoint/2010/main" val="12772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0"/>
          <p:cNvGrpSpPr/>
          <p:nvPr/>
        </p:nvGrpSpPr>
        <p:grpSpPr>
          <a:xfrm>
            <a:off x="0" y="0"/>
            <a:ext cx="12192000" cy="6858000"/>
            <a:chOff x="0" y="0"/>
            <a:chExt cx="9144000" cy="6858000"/>
          </a:xfrm>
        </p:grpSpPr>
        <p:sp>
          <p:nvSpPr>
            <p:cNvPr id="6" name="Rectangle 5"/>
            <p:cNvSpPr/>
            <p:nvPr/>
          </p:nvSpPr>
          <p:spPr>
            <a:xfrm>
              <a:off x="0" y="2362200"/>
              <a:ext cx="9144000" cy="4495800"/>
            </a:xfrm>
            <a:prstGeom prst="rect">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28194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ord 2"/>
            <p:cNvSpPr/>
            <p:nvPr/>
          </p:nvSpPr>
          <p:spPr>
            <a:xfrm rot="5400000">
              <a:off x="1546995" y="129405"/>
              <a:ext cx="2679835" cy="5773825"/>
            </a:xfrm>
            <a:prstGeom prst="chord">
              <a:avLst>
                <a:gd name="adj1" fmla="val 5491407"/>
                <a:gd name="adj2" fmla="val 1620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ord 3"/>
            <p:cNvSpPr/>
            <p:nvPr/>
          </p:nvSpPr>
          <p:spPr>
            <a:xfrm rot="5400000">
              <a:off x="4917170" y="205605"/>
              <a:ext cx="2679835" cy="5773825"/>
            </a:xfrm>
            <a:prstGeom prst="chord">
              <a:avLst>
                <a:gd name="adj1" fmla="val 5491407"/>
                <a:gd name="adj2" fmla="val 16200000"/>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ord 4"/>
            <p:cNvSpPr/>
            <p:nvPr/>
          </p:nvSpPr>
          <p:spPr>
            <a:xfrm rot="5114957">
              <a:off x="2243312" y="863243"/>
              <a:ext cx="2298835" cy="4935625"/>
            </a:xfrm>
            <a:prstGeom prst="chord">
              <a:avLst>
                <a:gd name="adj1" fmla="val 6009426"/>
                <a:gd name="adj2" fmla="val 162000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6"/>
          <p:cNvGrpSpPr/>
          <p:nvPr/>
        </p:nvGrpSpPr>
        <p:grpSpPr>
          <a:xfrm>
            <a:off x="8686800" y="1524000"/>
            <a:ext cx="1752600" cy="2882692"/>
            <a:chOff x="5867400" y="685800"/>
            <a:chExt cx="2979159" cy="5738789"/>
          </a:xfrm>
        </p:grpSpPr>
        <p:grpSp>
          <p:nvGrpSpPr>
            <p:cNvPr id="9" name="Group 140"/>
            <p:cNvGrpSpPr/>
            <p:nvPr/>
          </p:nvGrpSpPr>
          <p:grpSpPr>
            <a:xfrm>
              <a:off x="5867400" y="685800"/>
              <a:ext cx="2896713" cy="5738789"/>
              <a:chOff x="2895600" y="1057419"/>
              <a:chExt cx="2601105" cy="5590094"/>
            </a:xfrm>
          </p:grpSpPr>
          <p:sp>
            <p:nvSpPr>
              <p:cNvPr id="24" name="Cloud 23"/>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4"/>
              <p:cNvGrpSpPr/>
              <p:nvPr/>
            </p:nvGrpSpPr>
            <p:grpSpPr>
              <a:xfrm>
                <a:off x="4210570" y="3028687"/>
                <a:ext cx="976832" cy="3289998"/>
                <a:chOff x="6071346" y="1769811"/>
                <a:chExt cx="1834000" cy="3650020"/>
              </a:xfrm>
            </p:grpSpPr>
            <p:sp>
              <p:nvSpPr>
                <p:cNvPr id="67" name="Trapezoid 6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83"/>
                <p:cNvGrpSpPr/>
                <p:nvPr/>
              </p:nvGrpSpPr>
              <p:grpSpPr>
                <a:xfrm rot="5553782">
                  <a:off x="4838212" y="3310918"/>
                  <a:ext cx="3581225" cy="613702"/>
                  <a:chOff x="3048000" y="457200"/>
                  <a:chExt cx="4876800" cy="1371600"/>
                </a:xfrm>
              </p:grpSpPr>
              <p:grpSp>
                <p:nvGrpSpPr>
                  <p:cNvPr id="35" name="Group 73"/>
                  <p:cNvGrpSpPr/>
                  <p:nvPr/>
                </p:nvGrpSpPr>
                <p:grpSpPr>
                  <a:xfrm>
                    <a:off x="3048000" y="457200"/>
                    <a:ext cx="1828800" cy="1371600"/>
                    <a:chOff x="3048000" y="457200"/>
                    <a:chExt cx="1828800" cy="1371600"/>
                  </a:xfrm>
                </p:grpSpPr>
                <p:sp>
                  <p:nvSpPr>
                    <p:cNvPr id="79" name="Block Arc 7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Block Arc 7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74"/>
                  <p:cNvGrpSpPr/>
                  <p:nvPr/>
                </p:nvGrpSpPr>
                <p:grpSpPr>
                  <a:xfrm>
                    <a:off x="4114800" y="457200"/>
                    <a:ext cx="1828800" cy="1371600"/>
                    <a:chOff x="3048000" y="457200"/>
                    <a:chExt cx="1828800" cy="1371600"/>
                  </a:xfrm>
                </p:grpSpPr>
                <p:sp>
                  <p:nvSpPr>
                    <p:cNvPr id="77" name="Block Arc 7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Block Arc 7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77"/>
                  <p:cNvGrpSpPr/>
                  <p:nvPr/>
                </p:nvGrpSpPr>
                <p:grpSpPr>
                  <a:xfrm>
                    <a:off x="5105400" y="457200"/>
                    <a:ext cx="1828800" cy="1371600"/>
                    <a:chOff x="3048000" y="457200"/>
                    <a:chExt cx="1828800" cy="1371600"/>
                  </a:xfrm>
                </p:grpSpPr>
                <p:sp>
                  <p:nvSpPr>
                    <p:cNvPr id="75" name="Block Arc 7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Block Arc 7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80"/>
                  <p:cNvGrpSpPr/>
                  <p:nvPr/>
                </p:nvGrpSpPr>
                <p:grpSpPr>
                  <a:xfrm>
                    <a:off x="6096000" y="457200"/>
                    <a:ext cx="1828800" cy="1371600"/>
                    <a:chOff x="3048000" y="457200"/>
                    <a:chExt cx="1828800" cy="1371600"/>
                  </a:xfrm>
                </p:grpSpPr>
                <p:sp>
                  <p:nvSpPr>
                    <p:cNvPr id="73" name="Block Arc 7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Block Arc 7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2" name="Group 85"/>
              <p:cNvGrpSpPr/>
              <p:nvPr/>
            </p:nvGrpSpPr>
            <p:grpSpPr>
              <a:xfrm flipH="1">
                <a:off x="3277029" y="3007479"/>
                <a:ext cx="867593" cy="3309816"/>
                <a:chOff x="6071346" y="1769811"/>
                <a:chExt cx="1834000" cy="3650020"/>
              </a:xfrm>
            </p:grpSpPr>
            <p:sp>
              <p:nvSpPr>
                <p:cNvPr id="53" name="Trapezoid 5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83"/>
                <p:cNvGrpSpPr/>
                <p:nvPr/>
              </p:nvGrpSpPr>
              <p:grpSpPr>
                <a:xfrm rot="5553782">
                  <a:off x="4838212" y="3310918"/>
                  <a:ext cx="3581225" cy="613702"/>
                  <a:chOff x="3048000" y="457200"/>
                  <a:chExt cx="4876800" cy="1371600"/>
                </a:xfrm>
              </p:grpSpPr>
              <p:grpSp>
                <p:nvGrpSpPr>
                  <p:cNvPr id="50" name="Group 73"/>
                  <p:cNvGrpSpPr/>
                  <p:nvPr/>
                </p:nvGrpSpPr>
                <p:grpSpPr>
                  <a:xfrm>
                    <a:off x="3048000" y="457200"/>
                    <a:ext cx="1828800" cy="1371600"/>
                    <a:chOff x="3048000" y="457200"/>
                    <a:chExt cx="1828800" cy="1371600"/>
                  </a:xfrm>
                </p:grpSpPr>
                <p:sp>
                  <p:nvSpPr>
                    <p:cNvPr id="65" name="Block Arc 6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Block Arc 6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74"/>
                  <p:cNvGrpSpPr/>
                  <p:nvPr/>
                </p:nvGrpSpPr>
                <p:grpSpPr>
                  <a:xfrm>
                    <a:off x="4114800" y="457200"/>
                    <a:ext cx="1828800" cy="1371600"/>
                    <a:chOff x="3048000" y="457200"/>
                    <a:chExt cx="1828800" cy="1371600"/>
                  </a:xfrm>
                </p:grpSpPr>
                <p:sp>
                  <p:nvSpPr>
                    <p:cNvPr id="63" name="Block Arc 6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Block Arc 6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77"/>
                  <p:cNvGrpSpPr/>
                  <p:nvPr/>
                </p:nvGrpSpPr>
                <p:grpSpPr>
                  <a:xfrm>
                    <a:off x="5105400" y="457200"/>
                    <a:ext cx="1828800" cy="1371600"/>
                    <a:chOff x="3048000" y="457200"/>
                    <a:chExt cx="1828800" cy="1371600"/>
                  </a:xfrm>
                </p:grpSpPr>
                <p:sp>
                  <p:nvSpPr>
                    <p:cNvPr id="61" name="Block Arc 6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Block Arc 6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80"/>
                  <p:cNvGrpSpPr/>
                  <p:nvPr/>
                </p:nvGrpSpPr>
                <p:grpSpPr>
                  <a:xfrm>
                    <a:off x="6096000" y="457200"/>
                    <a:ext cx="1828800" cy="1371600"/>
                    <a:chOff x="3048000" y="457200"/>
                    <a:chExt cx="1828800" cy="1371600"/>
                  </a:xfrm>
                </p:grpSpPr>
                <p:sp>
                  <p:nvSpPr>
                    <p:cNvPr id="59" name="Block Arc 5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Block Arc 5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6" name="Trapezoid 35"/>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02"/>
              <p:cNvGrpSpPr/>
              <p:nvPr/>
            </p:nvGrpSpPr>
            <p:grpSpPr>
              <a:xfrm>
                <a:off x="3505200" y="2759439"/>
                <a:ext cx="1395046" cy="1295400"/>
                <a:chOff x="2624682" y="2226017"/>
                <a:chExt cx="1981200" cy="2070031"/>
              </a:xfrm>
            </p:grpSpPr>
            <p:sp>
              <p:nvSpPr>
                <p:cNvPr id="49" name="Pie 48"/>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
                <p:cNvGrpSpPr/>
                <p:nvPr/>
              </p:nvGrpSpPr>
              <p:grpSpPr>
                <a:xfrm>
                  <a:off x="2743201" y="2385249"/>
                  <a:ext cx="1579657" cy="1582691"/>
                  <a:chOff x="2740939" y="2385249"/>
                  <a:chExt cx="1579657" cy="1582691"/>
                </a:xfrm>
              </p:grpSpPr>
              <p:sp>
                <p:nvSpPr>
                  <p:cNvPr id="51"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119"/>
              <p:cNvGrpSpPr/>
              <p:nvPr/>
            </p:nvGrpSpPr>
            <p:grpSpPr>
              <a:xfrm rot="5400000">
                <a:off x="2285999" y="3429001"/>
                <a:ext cx="2438401" cy="914400"/>
                <a:chOff x="2624682" y="2226018"/>
                <a:chExt cx="1981200" cy="2070031"/>
              </a:xfrm>
            </p:grpSpPr>
            <p:sp>
              <p:nvSpPr>
                <p:cNvPr id="45" name="Pie 4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9" name="Group 5"/>
                <p:cNvGrpSpPr/>
                <p:nvPr/>
              </p:nvGrpSpPr>
              <p:grpSpPr>
                <a:xfrm>
                  <a:off x="2743201" y="2385249"/>
                  <a:ext cx="1579657" cy="1582691"/>
                  <a:chOff x="2740939" y="2385249"/>
                  <a:chExt cx="1579657" cy="1582691"/>
                </a:xfrm>
              </p:grpSpPr>
              <p:sp>
                <p:nvSpPr>
                  <p:cNvPr id="4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Oval 38"/>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24"/>
              <p:cNvGrpSpPr/>
              <p:nvPr/>
            </p:nvGrpSpPr>
            <p:grpSpPr>
              <a:xfrm rot="11155702">
                <a:off x="3279067" y="1057419"/>
                <a:ext cx="1614668" cy="1295400"/>
                <a:chOff x="2587394" y="2007266"/>
                <a:chExt cx="1981200" cy="2070031"/>
              </a:xfrm>
              <a:solidFill>
                <a:srgbClr val="E5C569"/>
              </a:solidFill>
            </p:grpSpPr>
            <p:sp>
              <p:nvSpPr>
                <p:cNvPr id="41" name="Pie 40"/>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 name="Group 5"/>
                <p:cNvGrpSpPr/>
                <p:nvPr/>
              </p:nvGrpSpPr>
              <p:grpSpPr>
                <a:xfrm>
                  <a:off x="2737026" y="2244349"/>
                  <a:ext cx="1585829" cy="1723591"/>
                  <a:chOff x="2734764" y="2244349"/>
                  <a:chExt cx="1585829" cy="1723591"/>
                </a:xfrm>
                <a:grpFill/>
              </p:grpSpPr>
              <p:sp>
                <p:nvSpPr>
                  <p:cNvPr id="4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2" name="Group 204"/>
            <p:cNvGrpSpPr/>
            <p:nvPr/>
          </p:nvGrpSpPr>
          <p:grpSpPr>
            <a:xfrm>
              <a:off x="6629400" y="914400"/>
              <a:ext cx="1389357" cy="848673"/>
              <a:chOff x="2115843" y="980127"/>
              <a:chExt cx="2833039" cy="1636129"/>
            </a:xfrm>
          </p:grpSpPr>
          <p:sp>
            <p:nvSpPr>
              <p:cNvPr id="18" name="Moon 17"/>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llate 18"/>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Collate 19"/>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owchart: Collate 20"/>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iamond 21"/>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11"/>
            <p:cNvGrpSpPr/>
            <p:nvPr/>
          </p:nvGrpSpPr>
          <p:grpSpPr>
            <a:xfrm>
              <a:off x="8077200" y="4343400"/>
              <a:ext cx="719529" cy="381000"/>
              <a:chOff x="838200" y="5791200"/>
              <a:chExt cx="1710129" cy="550808"/>
            </a:xfrm>
          </p:grpSpPr>
          <p:sp>
            <p:nvSpPr>
              <p:cNvPr id="12" name="Flowchart: Magnetic Disk 11"/>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TextBox 144"/>
          <p:cNvSpPr txBox="1"/>
          <p:nvPr/>
        </p:nvSpPr>
        <p:spPr>
          <a:xfrm>
            <a:off x="1524000" y="94705"/>
            <a:ext cx="9144000" cy="1384995"/>
          </a:xfrm>
          <a:prstGeom prst="rect">
            <a:avLst/>
          </a:prstGeom>
          <a:noFill/>
        </p:spPr>
        <p:txBody>
          <a:bodyPr wrap="square" rtlCol="0">
            <a:spAutoFit/>
          </a:bodyPr>
          <a:lstStyle/>
          <a:p>
            <a:pPr algn="ctr"/>
            <a:r>
              <a:rPr lang="en-US" sz="2800" dirty="0">
                <a:latin typeface="Tempus Sans ITC" pitchFamily="82" charset="0"/>
              </a:rPr>
              <a:t>…after death, the teacher of the law strolled along the broad streams of Paradise while the tax collector standing next to the water was unable to reach it to quench his thirst</a:t>
            </a:r>
          </a:p>
        </p:txBody>
      </p:sp>
      <p:sp>
        <p:nvSpPr>
          <p:cNvPr id="146" name="Double Wave 145"/>
          <p:cNvSpPr/>
          <p:nvPr/>
        </p:nvSpPr>
        <p:spPr>
          <a:xfrm>
            <a:off x="0" y="4724400"/>
            <a:ext cx="12192000" cy="1295400"/>
          </a:xfrm>
          <a:prstGeom prst="doubleWav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ouble Wave 146"/>
          <p:cNvSpPr/>
          <p:nvPr/>
        </p:nvSpPr>
        <p:spPr>
          <a:xfrm>
            <a:off x="0" y="4648200"/>
            <a:ext cx="12192000" cy="1295400"/>
          </a:xfrm>
          <a:prstGeom prst="doubleWave">
            <a:avLst>
              <a:gd name="adj1" fmla="val 12500"/>
              <a:gd name="adj2" fmla="val -10000"/>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0" y="5400775"/>
            <a:ext cx="1214204" cy="856770"/>
          </a:xfrm>
          <a:custGeom>
            <a:avLst/>
            <a:gdLst>
              <a:gd name="connsiteX0" fmla="*/ 119922 w 1214204"/>
              <a:gd name="connsiteY0" fmla="*/ 14990 h 856770"/>
              <a:gd name="connsiteX1" fmla="*/ 119922 w 1214204"/>
              <a:gd name="connsiteY1" fmla="*/ 14990 h 856770"/>
              <a:gd name="connsiteX2" fmla="*/ 449705 w 1214204"/>
              <a:gd name="connsiteY2" fmla="*/ 29980 h 856770"/>
              <a:gd name="connsiteX3" fmla="*/ 539646 w 1214204"/>
              <a:gd name="connsiteY3" fmla="*/ 74951 h 856770"/>
              <a:gd name="connsiteX4" fmla="*/ 629587 w 1214204"/>
              <a:gd name="connsiteY4" fmla="*/ 104931 h 856770"/>
              <a:gd name="connsiteX5" fmla="*/ 659568 w 1214204"/>
              <a:gd name="connsiteY5" fmla="*/ 59961 h 856770"/>
              <a:gd name="connsiteX6" fmla="*/ 749509 w 1214204"/>
              <a:gd name="connsiteY6" fmla="*/ 74951 h 856770"/>
              <a:gd name="connsiteX7" fmla="*/ 884420 w 1214204"/>
              <a:gd name="connsiteY7" fmla="*/ 149901 h 856770"/>
              <a:gd name="connsiteX8" fmla="*/ 944381 w 1214204"/>
              <a:gd name="connsiteY8" fmla="*/ 209862 h 856770"/>
              <a:gd name="connsiteX9" fmla="*/ 1019332 w 1214204"/>
              <a:gd name="connsiteY9" fmla="*/ 329783 h 856770"/>
              <a:gd name="connsiteX10" fmla="*/ 1094282 w 1214204"/>
              <a:gd name="connsiteY10" fmla="*/ 404734 h 856770"/>
              <a:gd name="connsiteX11" fmla="*/ 1169233 w 1214204"/>
              <a:gd name="connsiteY11" fmla="*/ 509665 h 856770"/>
              <a:gd name="connsiteX12" fmla="*/ 1199214 w 1214204"/>
              <a:gd name="connsiteY12" fmla="*/ 539646 h 856770"/>
              <a:gd name="connsiteX13" fmla="*/ 1214204 w 1214204"/>
              <a:gd name="connsiteY13" fmla="*/ 584616 h 856770"/>
              <a:gd name="connsiteX14" fmla="*/ 1199214 w 1214204"/>
              <a:gd name="connsiteY14" fmla="*/ 644577 h 856770"/>
              <a:gd name="connsiteX15" fmla="*/ 1034322 w 1214204"/>
              <a:gd name="connsiteY15" fmla="*/ 719528 h 856770"/>
              <a:gd name="connsiteX16" fmla="*/ 989351 w 1214204"/>
              <a:gd name="connsiteY16" fmla="*/ 749508 h 856770"/>
              <a:gd name="connsiteX17" fmla="*/ 884420 w 1214204"/>
              <a:gd name="connsiteY17" fmla="*/ 779488 h 856770"/>
              <a:gd name="connsiteX18" fmla="*/ 839450 w 1214204"/>
              <a:gd name="connsiteY18" fmla="*/ 794479 h 856770"/>
              <a:gd name="connsiteX19" fmla="*/ 809469 w 1214204"/>
              <a:gd name="connsiteY19" fmla="*/ 824459 h 856770"/>
              <a:gd name="connsiteX20" fmla="*/ 314794 w 1214204"/>
              <a:gd name="connsiteY20" fmla="*/ 824459 h 856770"/>
              <a:gd name="connsiteX21" fmla="*/ 224853 w 1214204"/>
              <a:gd name="connsiteY21" fmla="*/ 809469 h 856770"/>
              <a:gd name="connsiteX22" fmla="*/ 179882 w 1214204"/>
              <a:gd name="connsiteY22" fmla="*/ 794479 h 856770"/>
              <a:gd name="connsiteX23" fmla="*/ 74951 w 1214204"/>
              <a:gd name="connsiteY23" fmla="*/ 554636 h 856770"/>
              <a:gd name="connsiteX24" fmla="*/ 29981 w 1214204"/>
              <a:gd name="connsiteY24" fmla="*/ 464695 h 856770"/>
              <a:gd name="connsiteX25" fmla="*/ 14991 w 1214204"/>
              <a:gd name="connsiteY25" fmla="*/ 299803 h 856770"/>
              <a:gd name="connsiteX26" fmla="*/ 0 w 1214204"/>
              <a:gd name="connsiteY26" fmla="*/ 254833 h 856770"/>
              <a:gd name="connsiteX27" fmla="*/ 14991 w 1214204"/>
              <a:gd name="connsiteY27" fmla="*/ 29980 h 856770"/>
              <a:gd name="connsiteX28" fmla="*/ 14991 w 1214204"/>
              <a:gd name="connsiteY28" fmla="*/ 0 h 856770"/>
              <a:gd name="connsiteX29" fmla="*/ 14991 w 1214204"/>
              <a:gd name="connsiteY29" fmla="*/ 0 h 856770"/>
              <a:gd name="connsiteX30" fmla="*/ 29981 w 1214204"/>
              <a:gd name="connsiteY30" fmla="*/ 0 h 856770"/>
              <a:gd name="connsiteX31" fmla="*/ 44971 w 1214204"/>
              <a:gd name="connsiteY31" fmla="*/ 0 h 8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4204" h="856770">
                <a:moveTo>
                  <a:pt x="119922" y="14990"/>
                </a:moveTo>
                <a:lnTo>
                  <a:pt x="119922" y="14990"/>
                </a:lnTo>
                <a:cubicBezTo>
                  <a:pt x="229850" y="19987"/>
                  <a:pt x="340770" y="14418"/>
                  <a:pt x="449705" y="29980"/>
                </a:cubicBezTo>
                <a:cubicBezTo>
                  <a:pt x="482887" y="34720"/>
                  <a:pt x="508705" y="62059"/>
                  <a:pt x="539646" y="74951"/>
                </a:cubicBezTo>
                <a:cubicBezTo>
                  <a:pt x="568817" y="87106"/>
                  <a:pt x="629587" y="104931"/>
                  <a:pt x="629587" y="104931"/>
                </a:cubicBezTo>
                <a:cubicBezTo>
                  <a:pt x="639581" y="89941"/>
                  <a:pt x="642090" y="64330"/>
                  <a:pt x="659568" y="59961"/>
                </a:cubicBezTo>
                <a:cubicBezTo>
                  <a:pt x="689054" y="52590"/>
                  <a:pt x="719839" y="68358"/>
                  <a:pt x="749509" y="74951"/>
                </a:cubicBezTo>
                <a:cubicBezTo>
                  <a:pt x="797979" y="85722"/>
                  <a:pt x="851299" y="116780"/>
                  <a:pt x="884420" y="149901"/>
                </a:cubicBezTo>
                <a:lnTo>
                  <a:pt x="944381" y="209862"/>
                </a:lnTo>
                <a:cubicBezTo>
                  <a:pt x="973104" y="267308"/>
                  <a:pt x="974850" y="279741"/>
                  <a:pt x="1019332" y="329783"/>
                </a:cubicBezTo>
                <a:cubicBezTo>
                  <a:pt x="1042805" y="356190"/>
                  <a:pt x="1074683" y="375336"/>
                  <a:pt x="1094282" y="404734"/>
                </a:cubicBezTo>
                <a:cubicBezTo>
                  <a:pt x="1120243" y="443675"/>
                  <a:pt x="1138246" y="472481"/>
                  <a:pt x="1169233" y="509665"/>
                </a:cubicBezTo>
                <a:cubicBezTo>
                  <a:pt x="1178281" y="520522"/>
                  <a:pt x="1189220" y="529652"/>
                  <a:pt x="1199214" y="539646"/>
                </a:cubicBezTo>
                <a:cubicBezTo>
                  <a:pt x="1204211" y="554636"/>
                  <a:pt x="1214204" y="568815"/>
                  <a:pt x="1214204" y="584616"/>
                </a:cubicBezTo>
                <a:cubicBezTo>
                  <a:pt x="1214204" y="605218"/>
                  <a:pt x="1210133" y="627106"/>
                  <a:pt x="1199214" y="644577"/>
                </a:cubicBezTo>
                <a:cubicBezTo>
                  <a:pt x="1149247" y="724525"/>
                  <a:pt x="1123513" y="706786"/>
                  <a:pt x="1034322" y="719528"/>
                </a:cubicBezTo>
                <a:cubicBezTo>
                  <a:pt x="1019332" y="729521"/>
                  <a:pt x="1005465" y="741451"/>
                  <a:pt x="989351" y="749508"/>
                </a:cubicBezTo>
                <a:cubicBezTo>
                  <a:pt x="965388" y="761489"/>
                  <a:pt x="906836" y="773083"/>
                  <a:pt x="884420" y="779488"/>
                </a:cubicBezTo>
                <a:cubicBezTo>
                  <a:pt x="869227" y="783829"/>
                  <a:pt x="854440" y="789482"/>
                  <a:pt x="839450" y="794479"/>
                </a:cubicBezTo>
                <a:cubicBezTo>
                  <a:pt x="829456" y="804472"/>
                  <a:pt x="823180" y="821031"/>
                  <a:pt x="809469" y="824459"/>
                </a:cubicBezTo>
                <a:cubicBezTo>
                  <a:pt x="680224" y="856770"/>
                  <a:pt x="400213" y="828173"/>
                  <a:pt x="314794" y="824459"/>
                </a:cubicBezTo>
                <a:cubicBezTo>
                  <a:pt x="284814" y="819462"/>
                  <a:pt x="254523" y="816062"/>
                  <a:pt x="224853" y="809469"/>
                </a:cubicBezTo>
                <a:cubicBezTo>
                  <a:pt x="209428" y="806041"/>
                  <a:pt x="189583" y="806952"/>
                  <a:pt x="179882" y="794479"/>
                </a:cubicBezTo>
                <a:cubicBezTo>
                  <a:pt x="122503" y="720705"/>
                  <a:pt x="115114" y="634962"/>
                  <a:pt x="74951" y="554636"/>
                </a:cubicBezTo>
                <a:cubicBezTo>
                  <a:pt x="16835" y="438405"/>
                  <a:pt x="67657" y="577724"/>
                  <a:pt x="29981" y="464695"/>
                </a:cubicBezTo>
                <a:cubicBezTo>
                  <a:pt x="24984" y="409731"/>
                  <a:pt x="22796" y="354439"/>
                  <a:pt x="14991" y="299803"/>
                </a:cubicBezTo>
                <a:cubicBezTo>
                  <a:pt x="12756" y="284161"/>
                  <a:pt x="0" y="270634"/>
                  <a:pt x="0" y="254833"/>
                </a:cubicBezTo>
                <a:cubicBezTo>
                  <a:pt x="0" y="179716"/>
                  <a:pt x="10580" y="104968"/>
                  <a:pt x="14991" y="29980"/>
                </a:cubicBezTo>
                <a:cubicBezTo>
                  <a:pt x="15578" y="20004"/>
                  <a:pt x="14991" y="9993"/>
                  <a:pt x="14991" y="0"/>
                </a:cubicBezTo>
                <a:lnTo>
                  <a:pt x="14991" y="0"/>
                </a:lnTo>
                <a:lnTo>
                  <a:pt x="29981" y="0"/>
                </a:lnTo>
                <a:lnTo>
                  <a:pt x="44971" y="0"/>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rot="17024687">
            <a:off x="856266" y="5404231"/>
            <a:ext cx="735971" cy="928627"/>
          </a:xfrm>
          <a:custGeom>
            <a:avLst/>
            <a:gdLst>
              <a:gd name="connsiteX0" fmla="*/ 119922 w 1214204"/>
              <a:gd name="connsiteY0" fmla="*/ 14990 h 856770"/>
              <a:gd name="connsiteX1" fmla="*/ 119922 w 1214204"/>
              <a:gd name="connsiteY1" fmla="*/ 14990 h 856770"/>
              <a:gd name="connsiteX2" fmla="*/ 449705 w 1214204"/>
              <a:gd name="connsiteY2" fmla="*/ 29980 h 856770"/>
              <a:gd name="connsiteX3" fmla="*/ 539646 w 1214204"/>
              <a:gd name="connsiteY3" fmla="*/ 74951 h 856770"/>
              <a:gd name="connsiteX4" fmla="*/ 629587 w 1214204"/>
              <a:gd name="connsiteY4" fmla="*/ 104931 h 856770"/>
              <a:gd name="connsiteX5" fmla="*/ 659568 w 1214204"/>
              <a:gd name="connsiteY5" fmla="*/ 59961 h 856770"/>
              <a:gd name="connsiteX6" fmla="*/ 749509 w 1214204"/>
              <a:gd name="connsiteY6" fmla="*/ 74951 h 856770"/>
              <a:gd name="connsiteX7" fmla="*/ 884420 w 1214204"/>
              <a:gd name="connsiteY7" fmla="*/ 149901 h 856770"/>
              <a:gd name="connsiteX8" fmla="*/ 944381 w 1214204"/>
              <a:gd name="connsiteY8" fmla="*/ 209862 h 856770"/>
              <a:gd name="connsiteX9" fmla="*/ 1019332 w 1214204"/>
              <a:gd name="connsiteY9" fmla="*/ 329783 h 856770"/>
              <a:gd name="connsiteX10" fmla="*/ 1094282 w 1214204"/>
              <a:gd name="connsiteY10" fmla="*/ 404734 h 856770"/>
              <a:gd name="connsiteX11" fmla="*/ 1169233 w 1214204"/>
              <a:gd name="connsiteY11" fmla="*/ 509665 h 856770"/>
              <a:gd name="connsiteX12" fmla="*/ 1199214 w 1214204"/>
              <a:gd name="connsiteY12" fmla="*/ 539646 h 856770"/>
              <a:gd name="connsiteX13" fmla="*/ 1214204 w 1214204"/>
              <a:gd name="connsiteY13" fmla="*/ 584616 h 856770"/>
              <a:gd name="connsiteX14" fmla="*/ 1199214 w 1214204"/>
              <a:gd name="connsiteY14" fmla="*/ 644577 h 856770"/>
              <a:gd name="connsiteX15" fmla="*/ 1034322 w 1214204"/>
              <a:gd name="connsiteY15" fmla="*/ 719528 h 856770"/>
              <a:gd name="connsiteX16" fmla="*/ 989351 w 1214204"/>
              <a:gd name="connsiteY16" fmla="*/ 749508 h 856770"/>
              <a:gd name="connsiteX17" fmla="*/ 884420 w 1214204"/>
              <a:gd name="connsiteY17" fmla="*/ 779488 h 856770"/>
              <a:gd name="connsiteX18" fmla="*/ 839450 w 1214204"/>
              <a:gd name="connsiteY18" fmla="*/ 794479 h 856770"/>
              <a:gd name="connsiteX19" fmla="*/ 809469 w 1214204"/>
              <a:gd name="connsiteY19" fmla="*/ 824459 h 856770"/>
              <a:gd name="connsiteX20" fmla="*/ 314794 w 1214204"/>
              <a:gd name="connsiteY20" fmla="*/ 824459 h 856770"/>
              <a:gd name="connsiteX21" fmla="*/ 224853 w 1214204"/>
              <a:gd name="connsiteY21" fmla="*/ 809469 h 856770"/>
              <a:gd name="connsiteX22" fmla="*/ 179882 w 1214204"/>
              <a:gd name="connsiteY22" fmla="*/ 794479 h 856770"/>
              <a:gd name="connsiteX23" fmla="*/ 74951 w 1214204"/>
              <a:gd name="connsiteY23" fmla="*/ 554636 h 856770"/>
              <a:gd name="connsiteX24" fmla="*/ 29981 w 1214204"/>
              <a:gd name="connsiteY24" fmla="*/ 464695 h 856770"/>
              <a:gd name="connsiteX25" fmla="*/ 14991 w 1214204"/>
              <a:gd name="connsiteY25" fmla="*/ 299803 h 856770"/>
              <a:gd name="connsiteX26" fmla="*/ 0 w 1214204"/>
              <a:gd name="connsiteY26" fmla="*/ 254833 h 856770"/>
              <a:gd name="connsiteX27" fmla="*/ 14991 w 1214204"/>
              <a:gd name="connsiteY27" fmla="*/ 29980 h 856770"/>
              <a:gd name="connsiteX28" fmla="*/ 14991 w 1214204"/>
              <a:gd name="connsiteY28" fmla="*/ 0 h 856770"/>
              <a:gd name="connsiteX29" fmla="*/ 14991 w 1214204"/>
              <a:gd name="connsiteY29" fmla="*/ 0 h 856770"/>
              <a:gd name="connsiteX30" fmla="*/ 29981 w 1214204"/>
              <a:gd name="connsiteY30" fmla="*/ 0 h 856770"/>
              <a:gd name="connsiteX31" fmla="*/ 44971 w 1214204"/>
              <a:gd name="connsiteY31" fmla="*/ 0 h 8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4204" h="856770">
                <a:moveTo>
                  <a:pt x="119922" y="14990"/>
                </a:moveTo>
                <a:lnTo>
                  <a:pt x="119922" y="14990"/>
                </a:lnTo>
                <a:cubicBezTo>
                  <a:pt x="229850" y="19987"/>
                  <a:pt x="340770" y="14418"/>
                  <a:pt x="449705" y="29980"/>
                </a:cubicBezTo>
                <a:cubicBezTo>
                  <a:pt x="482887" y="34720"/>
                  <a:pt x="508705" y="62059"/>
                  <a:pt x="539646" y="74951"/>
                </a:cubicBezTo>
                <a:cubicBezTo>
                  <a:pt x="568817" y="87106"/>
                  <a:pt x="629587" y="104931"/>
                  <a:pt x="629587" y="104931"/>
                </a:cubicBezTo>
                <a:cubicBezTo>
                  <a:pt x="639581" y="89941"/>
                  <a:pt x="642090" y="64330"/>
                  <a:pt x="659568" y="59961"/>
                </a:cubicBezTo>
                <a:cubicBezTo>
                  <a:pt x="689054" y="52590"/>
                  <a:pt x="719839" y="68358"/>
                  <a:pt x="749509" y="74951"/>
                </a:cubicBezTo>
                <a:cubicBezTo>
                  <a:pt x="797979" y="85722"/>
                  <a:pt x="851299" y="116780"/>
                  <a:pt x="884420" y="149901"/>
                </a:cubicBezTo>
                <a:lnTo>
                  <a:pt x="944381" y="209862"/>
                </a:lnTo>
                <a:cubicBezTo>
                  <a:pt x="973104" y="267308"/>
                  <a:pt x="974850" y="279741"/>
                  <a:pt x="1019332" y="329783"/>
                </a:cubicBezTo>
                <a:cubicBezTo>
                  <a:pt x="1042805" y="356190"/>
                  <a:pt x="1074683" y="375336"/>
                  <a:pt x="1094282" y="404734"/>
                </a:cubicBezTo>
                <a:cubicBezTo>
                  <a:pt x="1120243" y="443675"/>
                  <a:pt x="1138246" y="472481"/>
                  <a:pt x="1169233" y="509665"/>
                </a:cubicBezTo>
                <a:cubicBezTo>
                  <a:pt x="1178281" y="520522"/>
                  <a:pt x="1189220" y="529652"/>
                  <a:pt x="1199214" y="539646"/>
                </a:cubicBezTo>
                <a:cubicBezTo>
                  <a:pt x="1204211" y="554636"/>
                  <a:pt x="1214204" y="568815"/>
                  <a:pt x="1214204" y="584616"/>
                </a:cubicBezTo>
                <a:cubicBezTo>
                  <a:pt x="1214204" y="605218"/>
                  <a:pt x="1210133" y="627106"/>
                  <a:pt x="1199214" y="644577"/>
                </a:cubicBezTo>
                <a:cubicBezTo>
                  <a:pt x="1149247" y="724525"/>
                  <a:pt x="1123513" y="706786"/>
                  <a:pt x="1034322" y="719528"/>
                </a:cubicBezTo>
                <a:cubicBezTo>
                  <a:pt x="1019332" y="729521"/>
                  <a:pt x="1005465" y="741451"/>
                  <a:pt x="989351" y="749508"/>
                </a:cubicBezTo>
                <a:cubicBezTo>
                  <a:pt x="965388" y="761489"/>
                  <a:pt x="906836" y="773083"/>
                  <a:pt x="884420" y="779488"/>
                </a:cubicBezTo>
                <a:cubicBezTo>
                  <a:pt x="869227" y="783829"/>
                  <a:pt x="854440" y="789482"/>
                  <a:pt x="839450" y="794479"/>
                </a:cubicBezTo>
                <a:cubicBezTo>
                  <a:pt x="829456" y="804472"/>
                  <a:pt x="823180" y="821031"/>
                  <a:pt x="809469" y="824459"/>
                </a:cubicBezTo>
                <a:cubicBezTo>
                  <a:pt x="680224" y="856770"/>
                  <a:pt x="400213" y="828173"/>
                  <a:pt x="314794" y="824459"/>
                </a:cubicBezTo>
                <a:cubicBezTo>
                  <a:pt x="284814" y="819462"/>
                  <a:pt x="254523" y="816062"/>
                  <a:pt x="224853" y="809469"/>
                </a:cubicBezTo>
                <a:cubicBezTo>
                  <a:pt x="209428" y="806041"/>
                  <a:pt x="189583" y="806952"/>
                  <a:pt x="179882" y="794479"/>
                </a:cubicBezTo>
                <a:cubicBezTo>
                  <a:pt x="122503" y="720705"/>
                  <a:pt x="115114" y="634962"/>
                  <a:pt x="74951" y="554636"/>
                </a:cubicBezTo>
                <a:cubicBezTo>
                  <a:pt x="16835" y="438405"/>
                  <a:pt x="67657" y="577724"/>
                  <a:pt x="29981" y="464695"/>
                </a:cubicBezTo>
                <a:cubicBezTo>
                  <a:pt x="24984" y="409731"/>
                  <a:pt x="22796" y="354439"/>
                  <a:pt x="14991" y="299803"/>
                </a:cubicBezTo>
                <a:cubicBezTo>
                  <a:pt x="12756" y="284161"/>
                  <a:pt x="0" y="270634"/>
                  <a:pt x="0" y="254833"/>
                </a:cubicBezTo>
                <a:cubicBezTo>
                  <a:pt x="0" y="179716"/>
                  <a:pt x="10580" y="104968"/>
                  <a:pt x="14991" y="29980"/>
                </a:cubicBezTo>
                <a:cubicBezTo>
                  <a:pt x="15578" y="20004"/>
                  <a:pt x="14991" y="9993"/>
                  <a:pt x="14991" y="0"/>
                </a:cubicBezTo>
                <a:lnTo>
                  <a:pt x="14991" y="0"/>
                </a:lnTo>
                <a:lnTo>
                  <a:pt x="29981" y="0"/>
                </a:lnTo>
                <a:lnTo>
                  <a:pt x="44971" y="0"/>
                </a:lnTo>
              </a:path>
            </a:pathLst>
          </a:custGeom>
          <a:solidFill>
            <a:schemeClr val="bg1">
              <a:lumMod val="5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2" name="Group 150"/>
          <p:cNvGrpSpPr/>
          <p:nvPr/>
        </p:nvGrpSpPr>
        <p:grpSpPr>
          <a:xfrm>
            <a:off x="6629400" y="1752600"/>
            <a:ext cx="1412850" cy="3048000"/>
            <a:chOff x="1738746" y="381000"/>
            <a:chExt cx="2262270" cy="4880488"/>
          </a:xfrm>
        </p:grpSpPr>
        <p:grpSp>
          <p:nvGrpSpPr>
            <p:cNvPr id="83" name="Group 67"/>
            <p:cNvGrpSpPr/>
            <p:nvPr/>
          </p:nvGrpSpPr>
          <p:grpSpPr>
            <a:xfrm rot="2107985">
              <a:off x="2799557" y="4456219"/>
              <a:ext cx="892168" cy="743125"/>
              <a:chOff x="4999514" y="4053043"/>
              <a:chExt cx="892168" cy="743125"/>
            </a:xfrm>
          </p:grpSpPr>
          <p:sp>
            <p:nvSpPr>
              <p:cNvPr id="172" name="Oval 171"/>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Oval 172"/>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4" name="Group 66"/>
            <p:cNvGrpSpPr/>
            <p:nvPr/>
          </p:nvGrpSpPr>
          <p:grpSpPr>
            <a:xfrm rot="5651028">
              <a:off x="2166833" y="4443841"/>
              <a:ext cx="892168" cy="743125"/>
              <a:chOff x="4999514" y="4053043"/>
              <a:chExt cx="892168" cy="743125"/>
            </a:xfrm>
          </p:grpSpPr>
          <p:sp>
            <p:nvSpPr>
              <p:cNvPr id="170" name="Oval 169"/>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Oval 170"/>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54" name="Isosceles Triangle 153"/>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Trapezoid 154"/>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Trapezoid 155"/>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7" name="Isosceles Triangle 156"/>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Oval 157"/>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9" name="Oval 158"/>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0" name="Oval 159"/>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1" name="Oval 160"/>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2" name="Isosceles Triangle 161"/>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4" name="Trapezoid 163"/>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Trapezoid 166"/>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Oval 167"/>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Oval 168"/>
            <p:cNvSpPr/>
            <p:nvPr/>
          </p:nvSpPr>
          <p:spPr>
            <a:xfrm>
              <a:off x="2580094" y="1503747"/>
              <a:ext cx="536080" cy="3287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09245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15607E-6 C -0.0342 -0.00601 -0.06788 -0.00093 -0.10173 0.00439 C -0.11788 0.00231 -0.13385 0.00046 -0.1493 -0.00671 C -0.17378 -0.00093 -0.20312 -0.00694 -0.22778 -0.00879 C -0.24479 -0.00994 -0.27864 -0.01318 -0.27864 -0.01295 C -0.29653 -0.02081 -0.31423 -0.02636 -0.33281 -0.02844 C -0.35382 -0.03376 -0.325 -0.02705 -0.36892 -0.03283 C -0.37274 -0.0333 -0.37621 -0.03653 -0.38021 -0.03723 C -0.38611 -0.03838 -0.39236 -0.03861 -0.39826 -0.03931 C -0.40642 -0.04116 -0.41319 -0.04601 -0.42118 -0.04809 C -0.43837 -0.05249 -0.45625 -0.0548 -0.47361 -0.05688 C -0.48837 -0.0585 -0.51788 -0.06127 -0.51788 -0.06104 C -0.52986 -0.06058 -0.54201 -0.06081 -0.55399 -0.05896 C -0.55746 -0.0585 -0.56389 -0.05457 -0.56389 -0.05434 C -0.5658 -0.04648 -0.56996 -0.04301 -0.57205 -0.03491 C -0.57153 -0.02705 -0.57153 -0.01896 -0.57031 -0.0111 C -0.5691 -0.00347 -0.56649 -0.00416 -0.56215 -0.00231 C -0.55208 0.00208 -0.54288 0.00532 -0.53264 0.00855 C -0.51632 0.02335 -0.54062 -0.00023 -0.52448 0.02173 C -0.52135 0.02589 -0.50833 0.03006 -0.50312 0.03052 C -0.46441 0.03306 -0.42552 0.03329 -0.3868 0.03491 C -0.35937 0.03931 -0.3309 0.04347 -0.3033 0.04578 C -0.28125 0.04509 -0.25955 0.04485 -0.23767 0.0437 C -0.22396 0.043 -0.21024 0.03676 -0.19653 0.03491 C -0.171 0.02266 -0.14028 0.03376 -0.11319 0.03699 C -0.11041 0.03769 -0.10208 0.03907 -0.09844 0.04139 C -0.0967 0.04254 -0.09531 0.04509 -0.0934 0.04578 C -0.07691 0.05087 -0.05955 0.04902 -0.04253 0.05017 C -0.02673 0.0541 -0.03003 0.05433 -0.00503 0.05017 C 0.00035 0.04925 0.00504 0.04578 0.00972 0.0437 C 0.01146 0.043 0.01476 0.04139 0.01476 0.04162 " pathEditMode="relative" rAng="0" ptsTypes="ffffffffffffffffffffffffffffffA">
                                      <p:cBhvr>
                                        <p:cTn id="6" dur="5000" fill="hold"/>
                                        <p:tgtEl>
                                          <p:spTgt spid="82"/>
                                        </p:tgtEl>
                                        <p:attrNameLst>
                                          <p:attrName>ppt_x</p:attrName>
                                          <p:attrName>ppt_y</p:attrName>
                                        </p:attrNameLst>
                                      </p:cBhvr>
                                      <p:rCtr x="-27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0"/>
            <a:ext cx="12192000" cy="6858000"/>
            <a:chOff x="1524000" y="0"/>
            <a:chExt cx="9144000" cy="6858000"/>
          </a:xfrm>
        </p:grpSpPr>
        <p:sp>
          <p:nvSpPr>
            <p:cNvPr id="152" name="Rectangle 151"/>
            <p:cNvSpPr/>
            <p:nvPr/>
          </p:nvSpPr>
          <p:spPr>
            <a:xfrm>
              <a:off x="1524000" y="0"/>
              <a:ext cx="9144000" cy="4953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524000" y="4953000"/>
              <a:ext cx="9144000" cy="1905000"/>
            </a:xfrm>
            <a:prstGeom prst="rect">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46"/>
            <p:cNvGrpSpPr/>
            <p:nvPr/>
          </p:nvGrpSpPr>
          <p:grpSpPr>
            <a:xfrm>
              <a:off x="1524001" y="1447800"/>
              <a:ext cx="9143999" cy="4038600"/>
              <a:chOff x="0" y="1447800"/>
              <a:chExt cx="9143999" cy="4038600"/>
            </a:xfrm>
            <a:solidFill>
              <a:srgbClr val="EDE99D"/>
            </a:solidFill>
          </p:grpSpPr>
          <p:sp>
            <p:nvSpPr>
              <p:cNvPr id="154" name="Flowchart: Delay 153"/>
              <p:cNvSpPr/>
              <p:nvPr/>
            </p:nvSpPr>
            <p:spPr>
              <a:xfrm rot="16200000">
                <a:off x="2667000" y="1295400"/>
                <a:ext cx="3733800" cy="43434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9"/>
              <p:cNvGrpSpPr/>
              <p:nvPr/>
            </p:nvGrpSpPr>
            <p:grpSpPr>
              <a:xfrm>
                <a:off x="0" y="3352800"/>
                <a:ext cx="2362200" cy="1905000"/>
                <a:chOff x="0" y="3352800"/>
                <a:chExt cx="2362200" cy="1905000"/>
              </a:xfrm>
              <a:grpFill/>
            </p:grpSpPr>
            <p:sp>
              <p:nvSpPr>
                <p:cNvPr id="155" name="Rounded Rectangle 154"/>
                <p:cNvSpPr/>
                <p:nvPr/>
              </p:nvSpPr>
              <p:spPr>
                <a:xfrm>
                  <a:off x="0" y="4495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1371600" y="4495800"/>
                  <a:ext cx="990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990600" y="3733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0" y="3733800"/>
                  <a:ext cx="1066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0" y="3352800"/>
                  <a:ext cx="23622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60"/>
              <p:cNvGrpSpPr/>
              <p:nvPr/>
            </p:nvGrpSpPr>
            <p:grpSpPr>
              <a:xfrm>
                <a:off x="6634396" y="3400269"/>
                <a:ext cx="2509603" cy="1905000"/>
                <a:chOff x="0" y="3352800"/>
                <a:chExt cx="2362200" cy="1905000"/>
              </a:xfrm>
              <a:grpFill/>
            </p:grpSpPr>
            <p:sp>
              <p:nvSpPr>
                <p:cNvPr id="162" name="Rounded Rectangle 161"/>
                <p:cNvSpPr/>
                <p:nvPr/>
              </p:nvSpPr>
              <p:spPr>
                <a:xfrm>
                  <a:off x="0" y="4495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1371600" y="4495800"/>
                  <a:ext cx="990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990600" y="3733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0" y="3733800"/>
                  <a:ext cx="1066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0" y="3352800"/>
                  <a:ext cx="23622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Rounded Rectangle 167"/>
              <p:cNvSpPr/>
              <p:nvPr/>
            </p:nvSpPr>
            <p:spPr>
              <a:xfrm rot="5400000">
                <a:off x="952500" y="3162300"/>
                <a:ext cx="28956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0800000">
                <a:off x="1905000" y="1447800"/>
                <a:ext cx="9906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1905000" y="4800600"/>
                <a:ext cx="990600" cy="609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5400000">
                <a:off x="5143500" y="3238500"/>
                <a:ext cx="28956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0800000">
                <a:off x="6096000" y="1524000"/>
                <a:ext cx="9906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6096000" y="4876800"/>
                <a:ext cx="990600" cy="609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ounded Rectangle 173"/>
            <p:cNvSpPr/>
            <p:nvPr/>
          </p:nvSpPr>
          <p:spPr>
            <a:xfrm rot="5400000">
              <a:off x="4686300" y="23241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5400000">
              <a:off x="4686300" y="33147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5400000">
              <a:off x="4686300" y="43053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5400000">
              <a:off x="6667500" y="23241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5400000">
              <a:off x="6667500" y="33909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5400000">
              <a:off x="6667500" y="43053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180"/>
            <p:cNvCxnSpPr/>
            <p:nvPr/>
          </p:nvCxnSpPr>
          <p:spPr>
            <a:xfrm flipH="1">
              <a:off x="5977329" y="1610193"/>
              <a:ext cx="28731" cy="379750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1524000" y="381001"/>
              <a:ext cx="9144000" cy="1169551"/>
            </a:xfrm>
            <a:prstGeom prst="rect">
              <a:avLst/>
            </a:prstGeom>
            <a:noFill/>
            <a:ln>
              <a:noFill/>
            </a:ln>
          </p:spPr>
          <p:txBody>
            <a:bodyPr wrap="square" rtlCol="0">
              <a:spAutoFit/>
            </a:bodyPr>
            <a:lstStyle/>
            <a:p>
              <a:pPr algn="ctr"/>
              <a:r>
                <a:rPr lang="en-US" sz="3500" dirty="0">
                  <a:latin typeface="Tempus Sans ITC" pitchFamily="82" charset="0"/>
                </a:rPr>
                <a:t>A Certain rich man, clothed in purple and fine linen, did very well for himself</a:t>
              </a:r>
            </a:p>
          </p:txBody>
        </p:sp>
        <p:sp>
          <p:nvSpPr>
            <p:cNvPr id="250" name="TextBox 249"/>
            <p:cNvSpPr txBox="1"/>
            <p:nvPr/>
          </p:nvSpPr>
          <p:spPr>
            <a:xfrm>
              <a:off x="1603745" y="6227058"/>
              <a:ext cx="3810000" cy="630942"/>
            </a:xfrm>
            <a:prstGeom prst="rect">
              <a:avLst/>
            </a:prstGeom>
            <a:noFill/>
            <a:ln>
              <a:noFill/>
            </a:ln>
          </p:spPr>
          <p:txBody>
            <a:bodyPr wrap="square" rtlCol="0">
              <a:spAutoFit/>
            </a:bodyPr>
            <a:lstStyle/>
            <a:p>
              <a:r>
                <a:rPr lang="en-US" sz="3500" dirty="0">
                  <a:latin typeface="Tempus Sans ITC" pitchFamily="82" charset="0"/>
                </a:rPr>
                <a:t>Luke 16:19</a:t>
              </a:r>
            </a:p>
          </p:txBody>
        </p:sp>
        <p:sp>
          <p:nvSpPr>
            <p:cNvPr id="129" name="TextBox 128"/>
            <p:cNvSpPr txBox="1"/>
            <p:nvPr/>
          </p:nvSpPr>
          <p:spPr>
            <a:xfrm>
              <a:off x="1524000" y="5638800"/>
              <a:ext cx="5334000" cy="707886"/>
            </a:xfrm>
            <a:prstGeom prst="rect">
              <a:avLst/>
            </a:prstGeom>
            <a:noFill/>
            <a:ln>
              <a:noFill/>
            </a:ln>
          </p:spPr>
          <p:txBody>
            <a:bodyPr wrap="square" rtlCol="0">
              <a:spAutoFit/>
            </a:bodyPr>
            <a:lstStyle/>
            <a:p>
              <a:pPr algn="ctr"/>
              <a:endParaRPr lang="en-US" sz="4000" b="1" dirty="0">
                <a:latin typeface="Tempus Sans ITC" pitchFamily="82" charset="0"/>
              </a:endParaRPr>
            </a:p>
          </p:txBody>
        </p:sp>
      </p:grpSp>
      <p:grpSp>
        <p:nvGrpSpPr>
          <p:cNvPr id="5" name="Group 66"/>
          <p:cNvGrpSpPr/>
          <p:nvPr/>
        </p:nvGrpSpPr>
        <p:grpSpPr>
          <a:xfrm>
            <a:off x="6811770" y="2857132"/>
            <a:ext cx="1981200" cy="3187492"/>
            <a:chOff x="5867400" y="685800"/>
            <a:chExt cx="2979159" cy="5738789"/>
          </a:xfrm>
        </p:grpSpPr>
        <p:grpSp>
          <p:nvGrpSpPr>
            <p:cNvPr id="6" name="Group 140"/>
            <p:cNvGrpSpPr/>
            <p:nvPr/>
          </p:nvGrpSpPr>
          <p:grpSpPr>
            <a:xfrm>
              <a:off x="5867400" y="685800"/>
              <a:ext cx="2896713" cy="5738789"/>
              <a:chOff x="2895600" y="1057419"/>
              <a:chExt cx="2601105" cy="5590094"/>
            </a:xfrm>
          </p:grpSpPr>
          <p:sp>
            <p:nvSpPr>
              <p:cNvPr id="71" name="Cloud 70"/>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71"/>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4"/>
              <p:cNvGrpSpPr/>
              <p:nvPr/>
            </p:nvGrpSpPr>
            <p:grpSpPr>
              <a:xfrm>
                <a:off x="4210570" y="3028687"/>
                <a:ext cx="976832" cy="3289998"/>
                <a:chOff x="6071346" y="1769811"/>
                <a:chExt cx="1834000" cy="3650020"/>
              </a:xfrm>
            </p:grpSpPr>
            <p:sp>
              <p:nvSpPr>
                <p:cNvPr id="114" name="Trapezoid 113"/>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3"/>
                <p:cNvGrpSpPr/>
                <p:nvPr/>
              </p:nvGrpSpPr>
              <p:grpSpPr>
                <a:xfrm rot="5553782">
                  <a:off x="4838212" y="3310918"/>
                  <a:ext cx="3581225" cy="613702"/>
                  <a:chOff x="3048000" y="457200"/>
                  <a:chExt cx="4876800" cy="1371600"/>
                </a:xfrm>
              </p:grpSpPr>
              <p:grpSp>
                <p:nvGrpSpPr>
                  <p:cNvPr id="9" name="Group 73"/>
                  <p:cNvGrpSpPr/>
                  <p:nvPr/>
                </p:nvGrpSpPr>
                <p:grpSpPr>
                  <a:xfrm>
                    <a:off x="3048000" y="457200"/>
                    <a:ext cx="1828800" cy="1371600"/>
                    <a:chOff x="3048000" y="457200"/>
                    <a:chExt cx="1828800" cy="1371600"/>
                  </a:xfrm>
                </p:grpSpPr>
                <p:sp>
                  <p:nvSpPr>
                    <p:cNvPr id="126" name="Block Arc 125"/>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Block Arc 12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74"/>
                  <p:cNvGrpSpPr/>
                  <p:nvPr/>
                </p:nvGrpSpPr>
                <p:grpSpPr>
                  <a:xfrm>
                    <a:off x="4114800" y="457200"/>
                    <a:ext cx="1828800" cy="1371600"/>
                    <a:chOff x="3048000" y="457200"/>
                    <a:chExt cx="1828800" cy="1371600"/>
                  </a:xfrm>
                </p:grpSpPr>
                <p:sp>
                  <p:nvSpPr>
                    <p:cNvPr id="124" name="Block Arc 12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Block Arc 12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77"/>
                  <p:cNvGrpSpPr/>
                  <p:nvPr/>
                </p:nvGrpSpPr>
                <p:grpSpPr>
                  <a:xfrm>
                    <a:off x="5105400" y="457200"/>
                    <a:ext cx="1828800" cy="1371600"/>
                    <a:chOff x="3048000" y="457200"/>
                    <a:chExt cx="1828800" cy="1371600"/>
                  </a:xfrm>
                </p:grpSpPr>
                <p:sp>
                  <p:nvSpPr>
                    <p:cNvPr id="122" name="Block Arc 12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Block Arc 12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80"/>
                  <p:cNvGrpSpPr/>
                  <p:nvPr/>
                </p:nvGrpSpPr>
                <p:grpSpPr>
                  <a:xfrm>
                    <a:off x="6096000" y="457200"/>
                    <a:ext cx="1828800" cy="1371600"/>
                    <a:chOff x="3048000" y="457200"/>
                    <a:chExt cx="1828800" cy="1371600"/>
                  </a:xfrm>
                </p:grpSpPr>
                <p:sp>
                  <p:nvSpPr>
                    <p:cNvPr id="120" name="Block Arc 119"/>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Block Arc 12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 name="Group 85"/>
              <p:cNvGrpSpPr/>
              <p:nvPr/>
            </p:nvGrpSpPr>
            <p:grpSpPr>
              <a:xfrm flipH="1">
                <a:off x="3277029" y="3007479"/>
                <a:ext cx="867593" cy="3309816"/>
                <a:chOff x="6071346" y="1769811"/>
                <a:chExt cx="1834000" cy="3650020"/>
              </a:xfrm>
            </p:grpSpPr>
            <p:sp>
              <p:nvSpPr>
                <p:cNvPr id="100" name="Trapezoid 9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83"/>
                <p:cNvGrpSpPr/>
                <p:nvPr/>
              </p:nvGrpSpPr>
              <p:grpSpPr>
                <a:xfrm rot="5553782">
                  <a:off x="4838212" y="3310918"/>
                  <a:ext cx="3581225" cy="613702"/>
                  <a:chOff x="3048000" y="457200"/>
                  <a:chExt cx="4876800" cy="1371600"/>
                </a:xfrm>
              </p:grpSpPr>
              <p:grpSp>
                <p:nvGrpSpPr>
                  <p:cNvPr id="15" name="Group 73"/>
                  <p:cNvGrpSpPr/>
                  <p:nvPr/>
                </p:nvGrpSpPr>
                <p:grpSpPr>
                  <a:xfrm>
                    <a:off x="3048000" y="457200"/>
                    <a:ext cx="1828800" cy="1371600"/>
                    <a:chOff x="3048000" y="457200"/>
                    <a:chExt cx="1828800" cy="1371600"/>
                  </a:xfrm>
                </p:grpSpPr>
                <p:sp>
                  <p:nvSpPr>
                    <p:cNvPr id="112" name="Block Arc 11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Block Arc 11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74"/>
                  <p:cNvGrpSpPr/>
                  <p:nvPr/>
                </p:nvGrpSpPr>
                <p:grpSpPr>
                  <a:xfrm>
                    <a:off x="4114800" y="457200"/>
                    <a:ext cx="1828800" cy="1371600"/>
                    <a:chOff x="3048000" y="457200"/>
                    <a:chExt cx="1828800" cy="1371600"/>
                  </a:xfrm>
                </p:grpSpPr>
                <p:sp>
                  <p:nvSpPr>
                    <p:cNvPr id="110" name="Block Arc 10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Block Arc 11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77"/>
                  <p:cNvGrpSpPr/>
                  <p:nvPr/>
                </p:nvGrpSpPr>
                <p:grpSpPr>
                  <a:xfrm>
                    <a:off x="5105400" y="457200"/>
                    <a:ext cx="1828800" cy="1371600"/>
                    <a:chOff x="3048000" y="457200"/>
                    <a:chExt cx="1828800" cy="1371600"/>
                  </a:xfrm>
                </p:grpSpPr>
                <p:sp>
                  <p:nvSpPr>
                    <p:cNvPr id="108" name="Block Arc 10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Block Arc 10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80"/>
                  <p:cNvGrpSpPr/>
                  <p:nvPr/>
                </p:nvGrpSpPr>
                <p:grpSpPr>
                  <a:xfrm>
                    <a:off x="6096000" y="457200"/>
                    <a:ext cx="1828800" cy="1371600"/>
                    <a:chOff x="3048000" y="457200"/>
                    <a:chExt cx="1828800" cy="1371600"/>
                  </a:xfrm>
                </p:grpSpPr>
                <p:sp>
                  <p:nvSpPr>
                    <p:cNvPr id="106" name="Block Arc 10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Block Arc 10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83" name="Trapezoid 82"/>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2"/>
              <p:cNvGrpSpPr/>
              <p:nvPr/>
            </p:nvGrpSpPr>
            <p:grpSpPr>
              <a:xfrm>
                <a:off x="3505200" y="2759439"/>
                <a:ext cx="1395046" cy="1295400"/>
                <a:chOff x="2624682" y="2226017"/>
                <a:chExt cx="1981200" cy="2070031"/>
              </a:xfrm>
            </p:grpSpPr>
            <p:sp>
              <p:nvSpPr>
                <p:cNvPr id="96" name="Pie 95"/>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1" y="2385249"/>
                  <a:ext cx="1579657" cy="1582691"/>
                  <a:chOff x="2740939" y="2385249"/>
                  <a:chExt cx="1579657" cy="1582691"/>
                </a:xfrm>
              </p:grpSpPr>
              <p:sp>
                <p:nvSpPr>
                  <p:cNvPr id="98"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119"/>
              <p:cNvGrpSpPr/>
              <p:nvPr/>
            </p:nvGrpSpPr>
            <p:grpSpPr>
              <a:xfrm rot="5400000">
                <a:off x="2285999" y="3429001"/>
                <a:ext cx="2438401" cy="914400"/>
                <a:chOff x="2624682" y="2226018"/>
                <a:chExt cx="1981200" cy="2070031"/>
              </a:xfrm>
            </p:grpSpPr>
            <p:sp>
              <p:nvSpPr>
                <p:cNvPr id="92" name="Pie 91"/>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5"/>
                <p:cNvGrpSpPr/>
                <p:nvPr/>
              </p:nvGrpSpPr>
              <p:grpSpPr>
                <a:xfrm>
                  <a:off x="2743201" y="2385249"/>
                  <a:ext cx="1579657" cy="1582691"/>
                  <a:chOff x="2740939" y="2385249"/>
                  <a:chExt cx="1579657" cy="1582691"/>
                </a:xfrm>
              </p:grpSpPr>
              <p:sp>
                <p:nvSpPr>
                  <p:cNvPr id="9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Oval 85"/>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24"/>
              <p:cNvGrpSpPr/>
              <p:nvPr/>
            </p:nvGrpSpPr>
            <p:grpSpPr>
              <a:xfrm rot="11155702">
                <a:off x="3279067" y="1057419"/>
                <a:ext cx="1614668" cy="1295400"/>
                <a:chOff x="2587394" y="2007266"/>
                <a:chExt cx="1981200" cy="2070031"/>
              </a:xfrm>
              <a:solidFill>
                <a:srgbClr val="E5C569"/>
              </a:solidFill>
            </p:grpSpPr>
            <p:sp>
              <p:nvSpPr>
                <p:cNvPr id="88" name="Pie 87"/>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5"/>
                <p:cNvGrpSpPr/>
                <p:nvPr/>
              </p:nvGrpSpPr>
              <p:grpSpPr>
                <a:xfrm>
                  <a:off x="2737026" y="2244349"/>
                  <a:ext cx="1585829" cy="1723591"/>
                  <a:chOff x="2734764" y="2244349"/>
                  <a:chExt cx="1585829" cy="1723591"/>
                </a:xfrm>
                <a:grpFill/>
              </p:grpSpPr>
              <p:sp>
                <p:nvSpPr>
                  <p:cNvPr id="90"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 name="Group 204"/>
            <p:cNvGrpSpPr/>
            <p:nvPr/>
          </p:nvGrpSpPr>
          <p:grpSpPr>
            <a:xfrm>
              <a:off x="6629400" y="914400"/>
              <a:ext cx="1389357" cy="848673"/>
              <a:chOff x="2115843" y="980127"/>
              <a:chExt cx="2833039" cy="1636129"/>
            </a:xfrm>
          </p:grpSpPr>
          <p:sp>
            <p:nvSpPr>
              <p:cNvPr id="65" name="Moon 64"/>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llate 65"/>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lowchart: Collate 66"/>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lowchart: Collate 67"/>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iamond 68"/>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11"/>
            <p:cNvGrpSpPr/>
            <p:nvPr/>
          </p:nvGrpSpPr>
          <p:grpSpPr>
            <a:xfrm>
              <a:off x="8077200" y="4343400"/>
              <a:ext cx="719529" cy="381000"/>
              <a:chOff x="838200" y="5791200"/>
              <a:chExt cx="1710129" cy="550808"/>
            </a:xfrm>
          </p:grpSpPr>
          <p:sp>
            <p:nvSpPr>
              <p:cNvPr id="59" name="Flowchart: Magnetic Disk 58"/>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912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89309" cy="6858000"/>
            <a:chOff x="1524000" y="0"/>
            <a:chExt cx="9144000" cy="6858000"/>
          </a:xfrm>
        </p:grpSpPr>
        <p:sp>
          <p:nvSpPr>
            <p:cNvPr id="152" name="Rectangle 151"/>
            <p:cNvSpPr/>
            <p:nvPr/>
          </p:nvSpPr>
          <p:spPr>
            <a:xfrm>
              <a:off x="1524000" y="0"/>
              <a:ext cx="9144000" cy="4953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524000" y="4953000"/>
              <a:ext cx="9144000" cy="1905000"/>
            </a:xfrm>
            <a:prstGeom prst="rect">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46"/>
            <p:cNvGrpSpPr/>
            <p:nvPr/>
          </p:nvGrpSpPr>
          <p:grpSpPr>
            <a:xfrm>
              <a:off x="1524001" y="1447800"/>
              <a:ext cx="9143999" cy="4038600"/>
              <a:chOff x="0" y="1447800"/>
              <a:chExt cx="9143999" cy="4038600"/>
            </a:xfrm>
            <a:solidFill>
              <a:srgbClr val="EDE99D"/>
            </a:solidFill>
          </p:grpSpPr>
          <p:sp>
            <p:nvSpPr>
              <p:cNvPr id="154" name="Flowchart: Delay 153"/>
              <p:cNvSpPr/>
              <p:nvPr/>
            </p:nvSpPr>
            <p:spPr>
              <a:xfrm rot="16200000">
                <a:off x="2667000" y="1295400"/>
                <a:ext cx="3733800" cy="43434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9"/>
              <p:cNvGrpSpPr/>
              <p:nvPr/>
            </p:nvGrpSpPr>
            <p:grpSpPr>
              <a:xfrm>
                <a:off x="0" y="3352800"/>
                <a:ext cx="2362200" cy="1905000"/>
                <a:chOff x="0" y="3352800"/>
                <a:chExt cx="2362200" cy="1905000"/>
              </a:xfrm>
              <a:grpFill/>
            </p:grpSpPr>
            <p:sp>
              <p:nvSpPr>
                <p:cNvPr id="155" name="Rounded Rectangle 154"/>
                <p:cNvSpPr/>
                <p:nvPr/>
              </p:nvSpPr>
              <p:spPr>
                <a:xfrm>
                  <a:off x="0" y="4495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1371600" y="4495800"/>
                  <a:ext cx="990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990600" y="3733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0" y="3733800"/>
                  <a:ext cx="1066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0" y="3352800"/>
                  <a:ext cx="23622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60"/>
              <p:cNvGrpSpPr/>
              <p:nvPr/>
            </p:nvGrpSpPr>
            <p:grpSpPr>
              <a:xfrm>
                <a:off x="6634396" y="3400269"/>
                <a:ext cx="2509603" cy="1905000"/>
                <a:chOff x="0" y="3352800"/>
                <a:chExt cx="2362200" cy="1905000"/>
              </a:xfrm>
              <a:grpFill/>
            </p:grpSpPr>
            <p:sp>
              <p:nvSpPr>
                <p:cNvPr id="162" name="Rounded Rectangle 161"/>
                <p:cNvSpPr/>
                <p:nvPr/>
              </p:nvSpPr>
              <p:spPr>
                <a:xfrm>
                  <a:off x="0" y="4495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1371600" y="4495800"/>
                  <a:ext cx="990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990600" y="3733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0" y="3733800"/>
                  <a:ext cx="1066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0" y="3352800"/>
                  <a:ext cx="23622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Rounded Rectangle 167"/>
              <p:cNvSpPr/>
              <p:nvPr/>
            </p:nvSpPr>
            <p:spPr>
              <a:xfrm rot="5400000">
                <a:off x="952500" y="3162300"/>
                <a:ext cx="28956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0800000">
                <a:off x="1905000" y="1447800"/>
                <a:ext cx="9906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1905000" y="4800600"/>
                <a:ext cx="990600" cy="609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5400000">
                <a:off x="5143500" y="3238500"/>
                <a:ext cx="28956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0800000">
                <a:off x="6096000" y="1524000"/>
                <a:ext cx="9906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6096000" y="4876800"/>
                <a:ext cx="990600" cy="609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ounded Rectangle 173"/>
            <p:cNvSpPr/>
            <p:nvPr/>
          </p:nvSpPr>
          <p:spPr>
            <a:xfrm rot="5400000">
              <a:off x="4686300" y="23241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5400000">
              <a:off x="4686300" y="33147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5400000">
              <a:off x="4686300" y="43053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5400000">
              <a:off x="6667500" y="23241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5400000">
              <a:off x="6667500" y="33909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5400000">
              <a:off x="6667500" y="43053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180"/>
            <p:cNvCxnSpPr/>
            <p:nvPr/>
          </p:nvCxnSpPr>
          <p:spPr>
            <a:xfrm flipH="1">
              <a:off x="5977329" y="1610193"/>
              <a:ext cx="28731" cy="379750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1524000" y="381001"/>
              <a:ext cx="9144000" cy="1169551"/>
            </a:xfrm>
            <a:prstGeom prst="rect">
              <a:avLst/>
            </a:prstGeom>
            <a:noFill/>
            <a:ln>
              <a:noFill/>
            </a:ln>
          </p:spPr>
          <p:txBody>
            <a:bodyPr wrap="square" rtlCol="0">
              <a:spAutoFit/>
            </a:bodyPr>
            <a:lstStyle/>
            <a:p>
              <a:pPr algn="ctr"/>
              <a:r>
                <a:rPr lang="en-US" sz="3500" dirty="0">
                  <a:latin typeface="Tempus Sans ITC" pitchFamily="82" charset="0"/>
                </a:rPr>
                <a:t>A poor man, Lazarus, begs for crumbs from the table</a:t>
              </a:r>
            </a:p>
          </p:txBody>
        </p:sp>
        <p:sp>
          <p:nvSpPr>
            <p:cNvPr id="250" name="TextBox 249"/>
            <p:cNvSpPr txBox="1"/>
            <p:nvPr/>
          </p:nvSpPr>
          <p:spPr>
            <a:xfrm>
              <a:off x="1524000" y="6227058"/>
              <a:ext cx="9144000" cy="630942"/>
            </a:xfrm>
            <a:prstGeom prst="rect">
              <a:avLst/>
            </a:prstGeom>
            <a:noFill/>
            <a:ln>
              <a:noFill/>
            </a:ln>
          </p:spPr>
          <p:txBody>
            <a:bodyPr wrap="square" rtlCol="0">
              <a:spAutoFit/>
            </a:bodyPr>
            <a:lstStyle/>
            <a:p>
              <a:r>
                <a:rPr lang="en-US" sz="3500" dirty="0">
                  <a:latin typeface="Tempus Sans ITC" pitchFamily="82" charset="0"/>
                </a:rPr>
                <a:t>Luke 16:21</a:t>
              </a:r>
            </a:p>
          </p:txBody>
        </p:sp>
      </p:grpSp>
      <p:grpSp>
        <p:nvGrpSpPr>
          <p:cNvPr id="5" name="Group 42"/>
          <p:cNvGrpSpPr/>
          <p:nvPr/>
        </p:nvGrpSpPr>
        <p:grpSpPr>
          <a:xfrm>
            <a:off x="6707940" y="3159416"/>
            <a:ext cx="1929484" cy="2991442"/>
            <a:chOff x="3903561" y="1129867"/>
            <a:chExt cx="2796215" cy="4356533"/>
          </a:xfrm>
        </p:grpSpPr>
        <p:sp>
          <p:nvSpPr>
            <p:cNvPr id="187" name="Oval 186"/>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8" name="Oval 187"/>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9" name="Oval 188"/>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0" name="Trapezoid 189"/>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1" name="Trapezoid 190"/>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2" name="Oval 191"/>
            <p:cNvSpPr/>
            <p:nvPr/>
          </p:nvSpPr>
          <p:spPr>
            <a:xfrm>
              <a:off x="4814251" y="4670162"/>
              <a:ext cx="1485621" cy="81623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3" name="Oval 192"/>
            <p:cNvSpPr/>
            <p:nvPr/>
          </p:nvSpPr>
          <p:spPr>
            <a:xfrm>
              <a:off x="4138969" y="4772192"/>
              <a:ext cx="1147980" cy="71420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4" name="Isosceles Triangle 193"/>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5" name="Oval 194"/>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6" name="Oval 195"/>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7" name="Oval 196"/>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8" name="Oval 197"/>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9" name="Isosceles Triangle 198"/>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1" name="Trapezoid 200"/>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4" name="Trapezoid 203"/>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 name="Oval 204"/>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6" name="Oval 205"/>
            <p:cNvSpPr/>
            <p:nvPr/>
          </p:nvSpPr>
          <p:spPr>
            <a:xfrm>
              <a:off x="4928948" y="2286136"/>
              <a:ext cx="489063" cy="22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4129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0" y="0"/>
            <a:ext cx="12192000" cy="6858000"/>
            <a:chOff x="1524000" y="0"/>
            <a:chExt cx="9144000" cy="6858000"/>
          </a:xfrm>
        </p:grpSpPr>
        <p:sp>
          <p:nvSpPr>
            <p:cNvPr id="2" name="Rectangle 1"/>
            <p:cNvSpPr/>
            <p:nvPr/>
          </p:nvSpPr>
          <p:spPr>
            <a:xfrm>
              <a:off x="1524000" y="0"/>
              <a:ext cx="9144000" cy="4953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uble Wave 3"/>
            <p:cNvSpPr/>
            <p:nvPr/>
          </p:nvSpPr>
          <p:spPr>
            <a:xfrm>
              <a:off x="1524000" y="3733800"/>
              <a:ext cx="9144000" cy="2362200"/>
            </a:xfrm>
            <a:prstGeom prst="doubleWav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0" y="5562600"/>
              <a:ext cx="9144000" cy="1295400"/>
            </a:xfrm>
            <a:prstGeom prst="rect">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nvSpPr>
        <p:spPr>
          <a:xfrm>
            <a:off x="1524000" y="381000"/>
            <a:ext cx="9144000" cy="1708160"/>
          </a:xfrm>
          <a:prstGeom prst="rect">
            <a:avLst/>
          </a:prstGeom>
          <a:noFill/>
          <a:ln>
            <a:noFill/>
          </a:ln>
        </p:spPr>
        <p:txBody>
          <a:bodyPr wrap="square" rtlCol="0">
            <a:spAutoFit/>
          </a:bodyPr>
          <a:lstStyle/>
          <a:p>
            <a:pPr algn="ctr"/>
            <a:r>
              <a:rPr lang="en-US" sz="3500" dirty="0">
                <a:latin typeface="Tempus Sans ITC" pitchFamily="82" charset="0"/>
              </a:rPr>
              <a:t>They both die and Lazarus was taken by angels into Abraham’s bosom, and the rich man was buried</a:t>
            </a:r>
          </a:p>
        </p:txBody>
      </p:sp>
      <p:grpSp>
        <p:nvGrpSpPr>
          <p:cNvPr id="5" name="Group 51"/>
          <p:cNvGrpSpPr/>
          <p:nvPr/>
        </p:nvGrpSpPr>
        <p:grpSpPr>
          <a:xfrm>
            <a:off x="2743201" y="3124201"/>
            <a:ext cx="1061159" cy="1969317"/>
            <a:chOff x="7772400" y="1708596"/>
            <a:chExt cx="1143000" cy="2711004"/>
          </a:xfrm>
        </p:grpSpPr>
        <p:sp>
          <p:nvSpPr>
            <p:cNvPr id="77" name="Oval 5"/>
            <p:cNvSpPr/>
            <p:nvPr/>
          </p:nvSpPr>
          <p:spPr>
            <a:xfrm rot="20244480">
              <a:off x="8343900" y="39112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204902">
              <a:off x="8058150" y="38548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629650" y="34029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772400" y="33464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9518518">
              <a:off x="8254284" y="25059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p:cNvSpPr/>
            <p:nvPr/>
          </p:nvSpPr>
          <p:spPr>
            <a:xfrm rot="2043946">
              <a:off x="7843928" y="25061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Isosceles Triangle 82"/>
            <p:cNvSpPr/>
            <p:nvPr/>
          </p:nvSpPr>
          <p:spPr>
            <a:xfrm>
              <a:off x="7935686" y="24993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17642893">
              <a:off x="7785260" y="1899844"/>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058150" y="18215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86"/>
          <p:cNvGrpSpPr/>
          <p:nvPr/>
        </p:nvGrpSpPr>
        <p:grpSpPr>
          <a:xfrm>
            <a:off x="2286000" y="3581400"/>
            <a:ext cx="838200" cy="1808284"/>
            <a:chOff x="1738746" y="381000"/>
            <a:chExt cx="2262270" cy="4880488"/>
          </a:xfrm>
        </p:grpSpPr>
        <p:grpSp>
          <p:nvGrpSpPr>
            <p:cNvPr id="7" name="Group 67"/>
            <p:cNvGrpSpPr/>
            <p:nvPr/>
          </p:nvGrpSpPr>
          <p:grpSpPr>
            <a:xfrm rot="2107985">
              <a:off x="2799557" y="4456219"/>
              <a:ext cx="892168" cy="743125"/>
              <a:chOff x="4999514" y="4053043"/>
              <a:chExt cx="892168" cy="743125"/>
            </a:xfrm>
          </p:grpSpPr>
          <p:sp>
            <p:nvSpPr>
              <p:cNvPr id="108" name="Oval 107"/>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Oval 108"/>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66"/>
            <p:cNvGrpSpPr/>
            <p:nvPr/>
          </p:nvGrpSpPr>
          <p:grpSpPr>
            <a:xfrm rot="5651028">
              <a:off x="2166833" y="4443841"/>
              <a:ext cx="892168" cy="743125"/>
              <a:chOff x="4999514" y="4053043"/>
              <a:chExt cx="892168" cy="743125"/>
            </a:xfrm>
          </p:grpSpPr>
          <p:sp>
            <p:nvSpPr>
              <p:cNvPr id="106" name="Oval 105"/>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Oval 106"/>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0" name="Isosceles Triangle 89"/>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Trapezoid 90"/>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Trapezoid 91"/>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Isosceles Triangle 92"/>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Oval 93"/>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Oval 94"/>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Oval 95"/>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Oval 96"/>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Isosceles Triangle 97"/>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Trapezoid 99"/>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Trapezoid 102"/>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Oval 103"/>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Oval 104"/>
            <p:cNvSpPr/>
            <p:nvPr/>
          </p:nvSpPr>
          <p:spPr>
            <a:xfrm>
              <a:off x="2580094" y="1503747"/>
              <a:ext cx="536080" cy="3287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 name="Group 66"/>
          <p:cNvGrpSpPr/>
          <p:nvPr/>
        </p:nvGrpSpPr>
        <p:grpSpPr>
          <a:xfrm>
            <a:off x="8229600" y="3048000"/>
            <a:ext cx="1066800" cy="1716342"/>
            <a:chOff x="5867400" y="685800"/>
            <a:chExt cx="2979159" cy="5738789"/>
          </a:xfrm>
        </p:grpSpPr>
        <p:grpSp>
          <p:nvGrpSpPr>
            <p:cNvPr id="10" name="Group 140"/>
            <p:cNvGrpSpPr/>
            <p:nvPr/>
          </p:nvGrpSpPr>
          <p:grpSpPr>
            <a:xfrm>
              <a:off x="5867400" y="685800"/>
              <a:ext cx="2896713" cy="5738789"/>
              <a:chOff x="2895600" y="1057419"/>
              <a:chExt cx="2601105" cy="5590094"/>
            </a:xfrm>
          </p:grpSpPr>
          <p:sp>
            <p:nvSpPr>
              <p:cNvPr id="127" name="Cloud 126"/>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84"/>
              <p:cNvGrpSpPr/>
              <p:nvPr/>
            </p:nvGrpSpPr>
            <p:grpSpPr>
              <a:xfrm>
                <a:off x="4210570" y="3028687"/>
                <a:ext cx="976832" cy="3289998"/>
                <a:chOff x="6071346" y="1769811"/>
                <a:chExt cx="1834000" cy="3650020"/>
              </a:xfrm>
            </p:grpSpPr>
            <p:sp>
              <p:nvSpPr>
                <p:cNvPr id="170" name="Trapezoid 16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83"/>
                <p:cNvGrpSpPr/>
                <p:nvPr/>
              </p:nvGrpSpPr>
              <p:grpSpPr>
                <a:xfrm rot="5553782">
                  <a:off x="4838212" y="3310918"/>
                  <a:ext cx="3581225" cy="613702"/>
                  <a:chOff x="3048000" y="457200"/>
                  <a:chExt cx="4876800" cy="1371600"/>
                </a:xfrm>
              </p:grpSpPr>
              <p:grpSp>
                <p:nvGrpSpPr>
                  <p:cNvPr id="42" name="Group 73"/>
                  <p:cNvGrpSpPr/>
                  <p:nvPr/>
                </p:nvGrpSpPr>
                <p:grpSpPr>
                  <a:xfrm>
                    <a:off x="3048000" y="457200"/>
                    <a:ext cx="1828800" cy="1371600"/>
                    <a:chOff x="3048000" y="457200"/>
                    <a:chExt cx="1828800" cy="1371600"/>
                  </a:xfrm>
                </p:grpSpPr>
                <p:sp>
                  <p:nvSpPr>
                    <p:cNvPr id="182" name="Block Arc 18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Block Arc 18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74"/>
                  <p:cNvGrpSpPr/>
                  <p:nvPr/>
                </p:nvGrpSpPr>
                <p:grpSpPr>
                  <a:xfrm>
                    <a:off x="4114800" y="457200"/>
                    <a:ext cx="1828800" cy="1371600"/>
                    <a:chOff x="3048000" y="457200"/>
                    <a:chExt cx="1828800" cy="1371600"/>
                  </a:xfrm>
                </p:grpSpPr>
                <p:sp>
                  <p:nvSpPr>
                    <p:cNvPr id="180" name="Block Arc 17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Block Arc 18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77"/>
                  <p:cNvGrpSpPr/>
                  <p:nvPr/>
                </p:nvGrpSpPr>
                <p:grpSpPr>
                  <a:xfrm>
                    <a:off x="5105400" y="457200"/>
                    <a:ext cx="1828800" cy="1371600"/>
                    <a:chOff x="3048000" y="457200"/>
                    <a:chExt cx="1828800" cy="1371600"/>
                  </a:xfrm>
                </p:grpSpPr>
                <p:sp>
                  <p:nvSpPr>
                    <p:cNvPr id="178" name="Block Arc 17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Block Arc 17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80"/>
                  <p:cNvGrpSpPr/>
                  <p:nvPr/>
                </p:nvGrpSpPr>
                <p:grpSpPr>
                  <a:xfrm>
                    <a:off x="6096000" y="457200"/>
                    <a:ext cx="1828800" cy="1371600"/>
                    <a:chOff x="3048000" y="457200"/>
                    <a:chExt cx="1828800" cy="1371600"/>
                  </a:xfrm>
                </p:grpSpPr>
                <p:sp>
                  <p:nvSpPr>
                    <p:cNvPr id="176" name="Block Arc 17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Block Arc 17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6" name="Group 85"/>
              <p:cNvGrpSpPr/>
              <p:nvPr/>
            </p:nvGrpSpPr>
            <p:grpSpPr>
              <a:xfrm flipH="1">
                <a:off x="3277029" y="3007479"/>
                <a:ext cx="867593" cy="3309816"/>
                <a:chOff x="6071346" y="1769811"/>
                <a:chExt cx="1834000" cy="3650020"/>
              </a:xfrm>
            </p:grpSpPr>
            <p:sp>
              <p:nvSpPr>
                <p:cNvPr id="156" name="Trapezoid 155"/>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83"/>
                <p:cNvGrpSpPr/>
                <p:nvPr/>
              </p:nvGrpSpPr>
              <p:grpSpPr>
                <a:xfrm rot="5553782">
                  <a:off x="4838212" y="3310918"/>
                  <a:ext cx="3581225" cy="613702"/>
                  <a:chOff x="3048000" y="457200"/>
                  <a:chExt cx="4876800" cy="1371600"/>
                </a:xfrm>
              </p:grpSpPr>
              <p:grpSp>
                <p:nvGrpSpPr>
                  <p:cNvPr id="48" name="Group 73"/>
                  <p:cNvGrpSpPr/>
                  <p:nvPr/>
                </p:nvGrpSpPr>
                <p:grpSpPr>
                  <a:xfrm>
                    <a:off x="3048000" y="457200"/>
                    <a:ext cx="1828800" cy="1371600"/>
                    <a:chOff x="3048000" y="457200"/>
                    <a:chExt cx="1828800" cy="1371600"/>
                  </a:xfrm>
                </p:grpSpPr>
                <p:sp>
                  <p:nvSpPr>
                    <p:cNvPr id="168" name="Block Arc 167"/>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Block Arc 16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 name="Group 74"/>
                  <p:cNvGrpSpPr/>
                  <p:nvPr/>
                </p:nvGrpSpPr>
                <p:grpSpPr>
                  <a:xfrm>
                    <a:off x="4114800" y="457200"/>
                    <a:ext cx="1828800" cy="1371600"/>
                    <a:chOff x="3048000" y="457200"/>
                    <a:chExt cx="1828800" cy="1371600"/>
                  </a:xfrm>
                </p:grpSpPr>
                <p:sp>
                  <p:nvSpPr>
                    <p:cNvPr id="166" name="Block Arc 165"/>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Block Arc 16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 name="Group 77"/>
                  <p:cNvGrpSpPr/>
                  <p:nvPr/>
                </p:nvGrpSpPr>
                <p:grpSpPr>
                  <a:xfrm>
                    <a:off x="5105400" y="457200"/>
                    <a:ext cx="1828800" cy="1371600"/>
                    <a:chOff x="3048000" y="457200"/>
                    <a:chExt cx="1828800" cy="1371600"/>
                  </a:xfrm>
                </p:grpSpPr>
                <p:sp>
                  <p:nvSpPr>
                    <p:cNvPr id="164" name="Block Arc 16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Block Arc 16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80"/>
                  <p:cNvGrpSpPr/>
                  <p:nvPr/>
                </p:nvGrpSpPr>
                <p:grpSpPr>
                  <a:xfrm>
                    <a:off x="6096000" y="457200"/>
                    <a:ext cx="1828800" cy="1371600"/>
                    <a:chOff x="3048000" y="457200"/>
                    <a:chExt cx="1828800" cy="1371600"/>
                  </a:xfrm>
                </p:grpSpPr>
                <p:sp>
                  <p:nvSpPr>
                    <p:cNvPr id="162" name="Block Arc 161"/>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Block Arc 16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39" name="Trapezoid 138"/>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02"/>
              <p:cNvGrpSpPr/>
              <p:nvPr/>
            </p:nvGrpSpPr>
            <p:grpSpPr>
              <a:xfrm>
                <a:off x="3505200" y="2759439"/>
                <a:ext cx="1395046" cy="1295400"/>
                <a:chOff x="2624682" y="2226017"/>
                <a:chExt cx="1981200" cy="2070031"/>
              </a:xfrm>
            </p:grpSpPr>
            <p:sp>
              <p:nvSpPr>
                <p:cNvPr id="152" name="Pie 151"/>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3" name="Group 5"/>
                <p:cNvGrpSpPr/>
                <p:nvPr/>
              </p:nvGrpSpPr>
              <p:grpSpPr>
                <a:xfrm>
                  <a:off x="2743201" y="2385249"/>
                  <a:ext cx="1579657" cy="1582691"/>
                  <a:chOff x="2740939" y="2385249"/>
                  <a:chExt cx="1579657" cy="1582691"/>
                </a:xfrm>
              </p:grpSpPr>
              <p:sp>
                <p:nvSpPr>
                  <p:cNvPr id="15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119"/>
              <p:cNvGrpSpPr/>
              <p:nvPr/>
            </p:nvGrpSpPr>
            <p:grpSpPr>
              <a:xfrm rot="5400000">
                <a:off x="2285999" y="3429001"/>
                <a:ext cx="2438401" cy="914400"/>
                <a:chOff x="2624682" y="2226018"/>
                <a:chExt cx="1981200" cy="2070031"/>
              </a:xfrm>
            </p:grpSpPr>
            <p:sp>
              <p:nvSpPr>
                <p:cNvPr id="148" name="Pie 147"/>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5" name="Group 5"/>
                <p:cNvGrpSpPr/>
                <p:nvPr/>
              </p:nvGrpSpPr>
              <p:grpSpPr>
                <a:xfrm>
                  <a:off x="2743201" y="2385249"/>
                  <a:ext cx="1579657" cy="1582691"/>
                  <a:chOff x="2740939" y="2385249"/>
                  <a:chExt cx="1579657" cy="1582691"/>
                </a:xfrm>
              </p:grpSpPr>
              <p:sp>
                <p:nvSpPr>
                  <p:cNvPr id="150"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Oval 141"/>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24"/>
              <p:cNvGrpSpPr/>
              <p:nvPr/>
            </p:nvGrpSpPr>
            <p:grpSpPr>
              <a:xfrm rot="11155702">
                <a:off x="3279067" y="1057419"/>
                <a:ext cx="1614668" cy="1295400"/>
                <a:chOff x="2587394" y="2007266"/>
                <a:chExt cx="1981200" cy="2070031"/>
              </a:xfrm>
              <a:solidFill>
                <a:srgbClr val="E5C569"/>
              </a:solidFill>
            </p:grpSpPr>
            <p:sp>
              <p:nvSpPr>
                <p:cNvPr id="144" name="Pie 143"/>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
                <p:cNvGrpSpPr/>
                <p:nvPr/>
              </p:nvGrpSpPr>
              <p:grpSpPr>
                <a:xfrm>
                  <a:off x="2737026" y="2244349"/>
                  <a:ext cx="1585829" cy="1723591"/>
                  <a:chOff x="2734764" y="2244349"/>
                  <a:chExt cx="1585829" cy="1723591"/>
                </a:xfrm>
                <a:grpFill/>
              </p:grpSpPr>
              <p:sp>
                <p:nvSpPr>
                  <p:cNvPr id="146"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 name="Group 204"/>
            <p:cNvGrpSpPr/>
            <p:nvPr/>
          </p:nvGrpSpPr>
          <p:grpSpPr>
            <a:xfrm>
              <a:off x="6629400" y="914400"/>
              <a:ext cx="1389357" cy="848673"/>
              <a:chOff x="2115843" y="980127"/>
              <a:chExt cx="2833039" cy="1636129"/>
            </a:xfrm>
          </p:grpSpPr>
          <p:sp>
            <p:nvSpPr>
              <p:cNvPr id="121" name="Moon 120"/>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Collate 121"/>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Flowchart: Collate 122"/>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Flowchart: Collate 123"/>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iamond 124"/>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11"/>
            <p:cNvGrpSpPr/>
            <p:nvPr/>
          </p:nvGrpSpPr>
          <p:grpSpPr>
            <a:xfrm>
              <a:off x="8077200" y="4343400"/>
              <a:ext cx="719529" cy="381000"/>
              <a:chOff x="838200" y="5791200"/>
              <a:chExt cx="1710129" cy="550808"/>
            </a:xfrm>
          </p:grpSpPr>
          <p:sp>
            <p:nvSpPr>
              <p:cNvPr id="115" name="Flowchart: Magnetic Disk 114"/>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val 113"/>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7"/>
          <p:cNvGrpSpPr/>
          <p:nvPr/>
        </p:nvGrpSpPr>
        <p:grpSpPr>
          <a:xfrm flipH="1">
            <a:off x="2132181" y="2872618"/>
            <a:ext cx="2355080" cy="2817963"/>
            <a:chOff x="6037226" y="480049"/>
            <a:chExt cx="2355080" cy="2817963"/>
          </a:xfrm>
        </p:grpSpPr>
        <p:grpSp>
          <p:nvGrpSpPr>
            <p:cNvPr id="61" name="Group 26"/>
            <p:cNvGrpSpPr/>
            <p:nvPr/>
          </p:nvGrpSpPr>
          <p:grpSpPr>
            <a:xfrm rot="423692">
              <a:off x="6037226" y="480049"/>
              <a:ext cx="2355080" cy="2514600"/>
              <a:chOff x="5264920" y="2057400"/>
              <a:chExt cx="2355080" cy="2514600"/>
            </a:xfrm>
          </p:grpSpPr>
          <p:sp>
            <p:nvSpPr>
              <p:cNvPr id="72" name="Flowchart: Delay 71"/>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264920" y="2984640"/>
                <a:ext cx="2109040" cy="400110"/>
              </a:xfrm>
              <a:prstGeom prst="rect">
                <a:avLst/>
              </a:prstGeom>
              <a:noFill/>
            </p:spPr>
            <p:txBody>
              <a:bodyPr wrap="square" rtlCol="0">
                <a:spAutoFit/>
              </a:bodyPr>
              <a:lstStyle/>
              <a:p>
                <a:r>
                  <a:rPr lang="en-US" sz="2000" dirty="0">
                    <a:latin typeface="Engravers MT" pitchFamily="18" charset="0"/>
                  </a:rPr>
                  <a:t>Lazarus</a:t>
                </a:r>
              </a:p>
            </p:txBody>
          </p:sp>
        </p:grpSp>
        <p:grpSp>
          <p:nvGrpSpPr>
            <p:cNvPr id="62" name="Group 37"/>
            <p:cNvGrpSpPr/>
            <p:nvPr/>
          </p:nvGrpSpPr>
          <p:grpSpPr>
            <a:xfrm rot="1304315">
              <a:off x="7061892" y="2428582"/>
              <a:ext cx="936885" cy="869430"/>
              <a:chOff x="7185317" y="571382"/>
              <a:chExt cx="1433175" cy="1409818"/>
            </a:xfrm>
          </p:grpSpPr>
          <p:sp>
            <p:nvSpPr>
              <p:cNvPr id="68" name="Moon 67"/>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ardrop 70"/>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57"/>
          <p:cNvGrpSpPr/>
          <p:nvPr/>
        </p:nvGrpSpPr>
        <p:grpSpPr>
          <a:xfrm>
            <a:off x="7467601" y="2667000"/>
            <a:ext cx="2447287" cy="2794980"/>
            <a:chOff x="5943600" y="503032"/>
            <a:chExt cx="2447287" cy="2794980"/>
          </a:xfrm>
        </p:grpSpPr>
        <p:grpSp>
          <p:nvGrpSpPr>
            <p:cNvPr id="64" name="Group 26"/>
            <p:cNvGrpSpPr/>
            <p:nvPr/>
          </p:nvGrpSpPr>
          <p:grpSpPr>
            <a:xfrm rot="423692">
              <a:off x="6409687" y="503032"/>
              <a:ext cx="1981200" cy="2514600"/>
              <a:chOff x="5638800" y="2057400"/>
              <a:chExt cx="1981200" cy="2514600"/>
            </a:xfrm>
          </p:grpSpPr>
          <p:sp>
            <p:nvSpPr>
              <p:cNvPr id="37" name="Flowchart: Delay 36"/>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715000" y="2590800"/>
                <a:ext cx="1752600" cy="646331"/>
              </a:xfrm>
              <a:prstGeom prst="rect">
                <a:avLst/>
              </a:prstGeom>
              <a:noFill/>
            </p:spPr>
            <p:txBody>
              <a:bodyPr wrap="square" rtlCol="0">
                <a:spAutoFit/>
              </a:bodyPr>
              <a:lstStyle/>
              <a:p>
                <a:r>
                  <a:rPr lang="en-US" sz="3600" dirty="0">
                    <a:latin typeface="Engravers MT" pitchFamily="18" charset="0"/>
                  </a:rPr>
                  <a:t>R.I.P.</a:t>
                </a:r>
              </a:p>
            </p:txBody>
          </p:sp>
        </p:grpSp>
        <p:grpSp>
          <p:nvGrpSpPr>
            <p:cNvPr id="65" name="Group 37"/>
            <p:cNvGrpSpPr/>
            <p:nvPr/>
          </p:nvGrpSpPr>
          <p:grpSpPr>
            <a:xfrm rot="1304315">
              <a:off x="7061892" y="2428582"/>
              <a:ext cx="936885" cy="869430"/>
              <a:chOff x="7185317" y="571382"/>
              <a:chExt cx="1433175" cy="1409818"/>
            </a:xfrm>
          </p:grpSpPr>
          <p:sp>
            <p:nvSpPr>
              <p:cNvPr id="33" name="Moon 32"/>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27"/>
            <p:cNvGrpSpPr/>
            <p:nvPr/>
          </p:nvGrpSpPr>
          <p:grpSpPr>
            <a:xfrm rot="20581819">
              <a:off x="5943600" y="2133600"/>
              <a:ext cx="876925" cy="915649"/>
              <a:chOff x="4159960" y="2007821"/>
              <a:chExt cx="1548702" cy="1871767"/>
            </a:xfrm>
          </p:grpSpPr>
          <p:sp>
            <p:nvSpPr>
              <p:cNvPr id="24" name="Teardrop 23"/>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uble Wave 24"/>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ardrop 25"/>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art 30"/>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rt 31"/>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52"/>
            <p:cNvGrpSpPr/>
            <p:nvPr/>
          </p:nvGrpSpPr>
          <p:grpSpPr>
            <a:xfrm rot="1304315">
              <a:off x="6299893" y="2352384"/>
              <a:ext cx="936885" cy="869430"/>
              <a:chOff x="7185317" y="571382"/>
              <a:chExt cx="1433175" cy="1409818"/>
            </a:xfrm>
          </p:grpSpPr>
          <p:sp>
            <p:nvSpPr>
              <p:cNvPr id="20" name="Moon 19"/>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22"/>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42"/>
            <p:cNvGrpSpPr/>
            <p:nvPr/>
          </p:nvGrpSpPr>
          <p:grpSpPr>
            <a:xfrm rot="20746897">
              <a:off x="6892761" y="2443657"/>
              <a:ext cx="762372" cy="794479"/>
              <a:chOff x="4210771" y="2007821"/>
              <a:chExt cx="1497891" cy="1871767"/>
            </a:xfrm>
          </p:grpSpPr>
          <p:sp>
            <p:nvSpPr>
              <p:cNvPr id="11" name="Teardrop 10"/>
              <p:cNvSpPr/>
              <p:nvPr/>
            </p:nvSpPr>
            <p:spPr>
              <a:xfrm rot="8215946">
                <a:off x="4752919" y="2007821"/>
                <a:ext cx="500030" cy="504016"/>
              </a:xfrm>
              <a:prstGeom prst="teardrop">
                <a:avLst>
                  <a:gd name="adj" fmla="val 13558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p:nvSpPr>
            <p:spPr>
              <a:xfrm>
                <a:off x="4343400" y="2819400"/>
                <a:ext cx="533400" cy="609600"/>
              </a:xfrm>
              <a:prstGeom prst="teardrop">
                <a:avLst>
                  <a:gd name="adj" fmla="val 13558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p:cNvSpPr/>
              <p:nvPr/>
            </p:nvSpPr>
            <p:spPr>
              <a:xfrm rot="16809704">
                <a:off x="5033372" y="2830893"/>
                <a:ext cx="533400" cy="609600"/>
              </a:xfrm>
              <a:prstGeom prst="teardrop">
                <a:avLst>
                  <a:gd name="adj" fmla="val 13558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p:nvSpPr>
            <p:spPr>
              <a:xfrm rot="4742171" flipH="1">
                <a:off x="4480515" y="2515872"/>
                <a:ext cx="112144" cy="651632"/>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11700921">
                <a:off x="5175262" y="2192289"/>
                <a:ext cx="533400" cy="609600"/>
              </a:xfrm>
              <a:prstGeom prst="teardrop">
                <a:avLst>
                  <a:gd name="adj" fmla="val 13558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17" name="Oval 16"/>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art 17"/>
              <p:cNvSpPr/>
              <p:nvPr/>
            </p:nvSpPr>
            <p:spPr>
              <a:xfrm rot="18889990" flipV="1">
                <a:off x="4817151" y="3546674"/>
                <a:ext cx="244361" cy="96123"/>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18"/>
              <p:cNvSpPr/>
              <p:nvPr/>
            </p:nvSpPr>
            <p:spPr>
              <a:xfrm rot="3738236" flipH="1">
                <a:off x="5157609" y="3227396"/>
                <a:ext cx="107712" cy="488725"/>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089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0"/>
                                        <p:tgtEl>
                                          <p:spTgt spid="6"/>
                                        </p:tgtEl>
                                        <p:attrNameLst>
                                          <p:attrName>ppt_x</p:attrName>
                                        </p:attrNameLst>
                                      </p:cBhvr>
                                      <p:tavLst>
                                        <p:tav tm="0">
                                          <p:val>
                                            <p:strVal val="ppt_x"/>
                                          </p:val>
                                        </p:tav>
                                        <p:tav tm="100000">
                                          <p:val>
                                            <p:strVal val="ppt_x"/>
                                          </p:val>
                                        </p:tav>
                                      </p:tavLst>
                                    </p:anim>
                                    <p:anim calcmode="lin" valueType="num">
                                      <p:cBhvr additive="base">
                                        <p:cTn id="7" dur="5000"/>
                                        <p:tgtEl>
                                          <p:spTgt spid="6"/>
                                        </p:tgtEl>
                                        <p:attrNameLst>
                                          <p:attrName>ppt_y</p:attrName>
                                        </p:attrNameLst>
                                      </p:cBhvr>
                                      <p:tavLst>
                                        <p:tav tm="0">
                                          <p:val>
                                            <p:strVal val="ppt_y"/>
                                          </p:val>
                                        </p:tav>
                                        <p:tav tm="100000">
                                          <p:val>
                                            <p:strVal val="0-ppt_h/2"/>
                                          </p:val>
                                        </p:tav>
                                      </p:tavLst>
                                    </p:anim>
                                    <p:set>
                                      <p:cBhvr>
                                        <p:cTn id="8" dur="1" fill="hold">
                                          <p:stCondLst>
                                            <p:cond delay="4999"/>
                                          </p:stCondLst>
                                        </p:cTn>
                                        <p:tgtEl>
                                          <p:spTgt spid="6"/>
                                        </p:tgtEl>
                                        <p:attrNameLst>
                                          <p:attrName>style.visibility</p:attrName>
                                        </p:attrNameLst>
                                      </p:cBhvr>
                                      <p:to>
                                        <p:strVal val="hidden"/>
                                      </p:to>
                                    </p:set>
                                  </p:childTnLst>
                                </p:cTn>
                              </p:par>
                              <p:par>
                                <p:cTn id="9" presetID="2" presetClass="exit" presetSubtype="1" fill="hold" nodeType="withEffect">
                                  <p:stCondLst>
                                    <p:cond delay="0"/>
                                  </p:stCondLst>
                                  <p:childTnLst>
                                    <p:anim calcmode="lin" valueType="num">
                                      <p:cBhvr additive="base">
                                        <p:cTn id="10" dur="5000"/>
                                        <p:tgtEl>
                                          <p:spTgt spid="5"/>
                                        </p:tgtEl>
                                        <p:attrNameLst>
                                          <p:attrName>ppt_x</p:attrName>
                                        </p:attrNameLst>
                                      </p:cBhvr>
                                      <p:tavLst>
                                        <p:tav tm="0">
                                          <p:val>
                                            <p:strVal val="ppt_x"/>
                                          </p:val>
                                        </p:tav>
                                        <p:tav tm="100000">
                                          <p:val>
                                            <p:strVal val="ppt_x"/>
                                          </p:val>
                                        </p:tav>
                                      </p:tavLst>
                                    </p:anim>
                                    <p:anim calcmode="lin" valueType="num">
                                      <p:cBhvr additive="base">
                                        <p:cTn id="11" dur="5000"/>
                                        <p:tgtEl>
                                          <p:spTgt spid="5"/>
                                        </p:tgtEl>
                                        <p:attrNameLst>
                                          <p:attrName>ppt_y</p:attrName>
                                        </p:attrNameLst>
                                      </p:cBhvr>
                                      <p:tavLst>
                                        <p:tav tm="0">
                                          <p:val>
                                            <p:strVal val="ppt_y"/>
                                          </p:val>
                                        </p:tav>
                                        <p:tav tm="100000">
                                          <p:val>
                                            <p:strVal val="0-ppt_h/2"/>
                                          </p:val>
                                        </p:tav>
                                      </p:tavLst>
                                    </p:anim>
                                    <p:set>
                                      <p:cBhvr>
                                        <p:cTn id="12" dur="1" fill="hold">
                                          <p:stCondLst>
                                            <p:cond delay="4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10486 0.06543 C -0.11754 0.0615 -0.13039 0.06635 -0.14254 0.07213 C -0.14514 0.08161 -0.14254 0.07768 -0.1507 0.08092 C -0.154 0.08231 -0.16059 0.08508 -0.16059 0.08531 C -0.16754 0.09456 -0.1757 0.10081 -0.18525 0.10474 C -0.19167 0.11375 -0.19948 0.11676 -0.20643 0.12439 C -0.21545 0.13433 -0.22118 0.14844 -0.23108 0.15722 C -0.23299 0.16416 -0.23594 0.16994 -0.23768 0.17687 C -0.24219 0.19422 -0.24514 0.21179 -0.24914 0.22936 C -0.24966 0.23884 -0.24966 0.24832 -0.2507 0.25757 C -0.25313 0.27815 -0.26059 0.29849 -0.26389 0.31884 C -0.26563 0.32948 -0.26858 0.33896 -0.27049 0.34936 C -0.27275 0.36138 -0.27344 0.37179 -0.27865 0.38219 C -0.28125 0.39213 -0.28316 0.40115 -0.28681 0.4104 C -0.28785 0.41664 -0.28802 0.4252 -0.29167 0.43005 " pathEditMode="relative" rAng="0" ptsTypes="ffffffffffffffA">
                                      <p:cBhvr>
                                        <p:cTn id="16" dur="2000" fill="hold"/>
                                        <p:tgtEl>
                                          <p:spTgt spid="9"/>
                                        </p:tgtEl>
                                        <p:attrNameLst>
                                          <p:attrName>ppt_x</p:attrName>
                                          <p:attrName>ppt_y</p:attrName>
                                        </p:attrNameLst>
                                      </p:cBhvr>
                                      <p:rCtr x="-9300" y="18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0"/>
            <a:ext cx="8915400" cy="6586418"/>
          </a:xfrm>
          <a:prstGeom prst="rect">
            <a:avLst/>
          </a:prstGeom>
          <a:noFill/>
          <a:ln>
            <a:solidFill>
              <a:schemeClr val="tx1"/>
            </a:solidFill>
          </a:ln>
        </p:spPr>
        <p:txBody>
          <a:bodyPr wrap="square" rtlCol="0">
            <a:spAutoFit/>
          </a:bodyPr>
          <a:lstStyle/>
          <a:p>
            <a:pPr algn="ctr"/>
            <a:r>
              <a:rPr lang="en-US" sz="5400" b="1" dirty="0">
                <a:solidFill>
                  <a:srgbClr val="FFFF00"/>
                </a:solidFill>
                <a:latin typeface="Tempus Sans ITC" pitchFamily="82" charset="0"/>
              </a:rPr>
              <a:t>“Abraham’s Bosom”</a:t>
            </a:r>
          </a:p>
          <a:p>
            <a:pPr algn="ctr"/>
            <a:endParaRPr lang="en-US" sz="4000" b="1" dirty="0">
              <a:solidFill>
                <a:srgbClr val="FFFF00"/>
              </a:solidFill>
              <a:latin typeface="Tempus Sans ITC" pitchFamily="82" charset="0"/>
            </a:endParaRPr>
          </a:p>
          <a:p>
            <a:pPr algn="ctr"/>
            <a:r>
              <a:rPr lang="en-US" sz="3600" b="1" dirty="0">
                <a:solidFill>
                  <a:srgbClr val="FFFF00"/>
                </a:solidFill>
                <a:latin typeface="Tempus Sans ITC" pitchFamily="82" charset="0"/>
              </a:rPr>
              <a:t>This is the only phrase used in the entire Bible. It meant Paradise to the rabbis</a:t>
            </a:r>
          </a:p>
          <a:p>
            <a:pPr algn="ctr"/>
            <a:endParaRPr lang="en-US" sz="3600" b="1" dirty="0">
              <a:solidFill>
                <a:srgbClr val="FFFF00"/>
              </a:solidFill>
              <a:latin typeface="Tempus Sans ITC" pitchFamily="82" charset="0"/>
            </a:endParaRPr>
          </a:p>
          <a:p>
            <a:pPr algn="ctr"/>
            <a:r>
              <a:rPr lang="en-US" sz="3600" b="1" dirty="0">
                <a:solidFill>
                  <a:srgbClr val="FFFF00"/>
                </a:solidFill>
                <a:latin typeface="Tempus Sans ITC" pitchFamily="82" charset="0"/>
              </a:rPr>
              <a:t>To sit on someone’s right side during dinner was to recline in their “bosom”, which is also a position of close friendship.</a:t>
            </a:r>
          </a:p>
          <a:p>
            <a:pPr algn="ctr"/>
            <a:endParaRPr lang="en-US" sz="3600" b="1" dirty="0">
              <a:solidFill>
                <a:srgbClr val="FFFF00"/>
              </a:solidFill>
              <a:latin typeface="Tempus Sans ITC" pitchFamily="82" charset="0"/>
            </a:endParaRPr>
          </a:p>
          <a:p>
            <a:pPr algn="ctr"/>
            <a:r>
              <a:rPr lang="en-US" sz="3600" b="1" dirty="0">
                <a:solidFill>
                  <a:srgbClr val="FFFF00"/>
                </a:solidFill>
                <a:latin typeface="Tempus Sans ITC" pitchFamily="82" charset="0"/>
              </a:rPr>
              <a:t>Lazarus was now at Abraham’s bosom, a place where every Jew wanted to be</a:t>
            </a:r>
            <a:r>
              <a:rPr lang="en-US" sz="4000" b="1" dirty="0">
                <a:solidFill>
                  <a:srgbClr val="FFFF00"/>
                </a:solidFill>
                <a:latin typeface="Tempus Sans ITC" pitchFamily="82" charset="0"/>
              </a:rPr>
              <a:t>.</a:t>
            </a:r>
          </a:p>
        </p:txBody>
      </p:sp>
      <p:grpSp>
        <p:nvGrpSpPr>
          <p:cNvPr id="4" name="Group 3"/>
          <p:cNvGrpSpPr/>
          <p:nvPr/>
        </p:nvGrpSpPr>
        <p:grpSpPr>
          <a:xfrm>
            <a:off x="239450" y="125042"/>
            <a:ext cx="1513150" cy="1526909"/>
            <a:chOff x="848996" y="1324635"/>
            <a:chExt cx="1756235" cy="1772204"/>
          </a:xfrm>
        </p:grpSpPr>
        <p:sp>
          <p:nvSpPr>
            <p:cNvPr id="5" name="Rectangle 4"/>
            <p:cNvSpPr/>
            <p:nvPr/>
          </p:nvSpPr>
          <p:spPr>
            <a:xfrm>
              <a:off x="1017083" y="1411577"/>
              <a:ext cx="1534565" cy="1499117"/>
            </a:xfrm>
            <a:prstGeom prst="rect">
              <a:avLst/>
            </a:prstGeom>
            <a:solidFill>
              <a:srgbClr val="FFCC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48996" y="1324635"/>
              <a:ext cx="1756235" cy="1772204"/>
              <a:chOff x="848996" y="1324635"/>
              <a:chExt cx="1756235" cy="1772204"/>
            </a:xfrm>
          </p:grpSpPr>
          <p:grpSp>
            <p:nvGrpSpPr>
              <p:cNvPr id="7" name="Group 6"/>
              <p:cNvGrpSpPr/>
              <p:nvPr/>
            </p:nvGrpSpPr>
            <p:grpSpPr>
              <a:xfrm>
                <a:off x="1236578" y="1639397"/>
                <a:ext cx="935198" cy="1349444"/>
                <a:chOff x="851358" y="495949"/>
                <a:chExt cx="1366261" cy="1971446"/>
              </a:xfrm>
            </p:grpSpPr>
            <p:sp>
              <p:nvSpPr>
                <p:cNvPr id="9" name="Cloud 8"/>
                <p:cNvSpPr/>
                <p:nvPr/>
              </p:nvSpPr>
              <p:spPr>
                <a:xfrm flipH="1">
                  <a:off x="1534488" y="660327"/>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51476" flipH="1">
                  <a:off x="851358" y="742515"/>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10800000">
                  <a:off x="1022141" y="1646592"/>
                  <a:ext cx="1024698" cy="65645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Extract 11"/>
                <p:cNvSpPr/>
                <p:nvPr/>
              </p:nvSpPr>
              <p:spPr>
                <a:xfrm rot="10800000">
                  <a:off x="1298407" y="1782823"/>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2"/>
                <p:cNvSpPr/>
                <p:nvPr/>
              </p:nvSpPr>
              <p:spPr>
                <a:xfrm>
                  <a:off x="1087441" y="634433"/>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flipH="1">
                  <a:off x="1022141" y="495949"/>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38590" y="780151"/>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079004" y="760433"/>
                  <a:ext cx="938018" cy="300171"/>
                  <a:chOff x="1756756" y="4876800"/>
                  <a:chExt cx="4088873" cy="1308463"/>
                </a:xfrm>
              </p:grpSpPr>
              <p:grpSp>
                <p:nvGrpSpPr>
                  <p:cNvPr id="19" name="Group 18"/>
                  <p:cNvGrpSpPr/>
                  <p:nvPr/>
                </p:nvGrpSpPr>
                <p:grpSpPr>
                  <a:xfrm>
                    <a:off x="1756756" y="4876800"/>
                    <a:ext cx="1367444" cy="1295400"/>
                    <a:chOff x="1756756" y="4876800"/>
                    <a:chExt cx="1367444" cy="1295400"/>
                  </a:xfrm>
                </p:grpSpPr>
                <p:sp>
                  <p:nvSpPr>
                    <p:cNvPr id="30" name="Quad Arrow Callout 2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119647" y="4889863"/>
                    <a:ext cx="1367444" cy="1295400"/>
                    <a:chOff x="1756756" y="4876800"/>
                    <a:chExt cx="1367444" cy="1295400"/>
                  </a:xfrm>
                </p:grpSpPr>
                <p:sp>
                  <p:nvSpPr>
                    <p:cNvPr id="27" name="Quad Arrow Callout 2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Callout 2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Callout 2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478185" y="4889863"/>
                    <a:ext cx="1367444" cy="1295400"/>
                    <a:chOff x="1756756" y="4876800"/>
                    <a:chExt cx="1367444" cy="1295400"/>
                  </a:xfrm>
                </p:grpSpPr>
                <p:sp>
                  <p:nvSpPr>
                    <p:cNvPr id="24" name="Quad Arrow Callout 2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ad Arrow Callout 2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Quad Arrow Callout 2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Quad Arrow Callout 2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Callout 2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loud 16"/>
                <p:cNvSpPr/>
                <p:nvPr/>
              </p:nvSpPr>
              <p:spPr>
                <a:xfrm>
                  <a:off x="1207684" y="1565246"/>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5944673">
                  <a:off x="1416780" y="1613403"/>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ame 7"/>
              <p:cNvSpPr/>
              <p:nvPr/>
            </p:nvSpPr>
            <p:spPr>
              <a:xfrm>
                <a:off x="848996" y="1324635"/>
                <a:ext cx="1756235" cy="1772204"/>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501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457200"/>
            <a:ext cx="8534400" cy="4924425"/>
          </a:xfrm>
          <a:prstGeom prst="rect">
            <a:avLst/>
          </a:prstGeom>
          <a:noFill/>
          <a:ln>
            <a:solidFill>
              <a:schemeClr val="tx1"/>
            </a:solidFill>
          </a:ln>
        </p:spPr>
        <p:txBody>
          <a:bodyPr wrap="square" rtlCol="0">
            <a:spAutoFit/>
          </a:bodyPr>
          <a:lstStyle/>
          <a:p>
            <a:pPr algn="ctr"/>
            <a:endParaRPr lang="en-US" sz="4400" dirty="0">
              <a:solidFill>
                <a:srgbClr val="FFFF00"/>
              </a:solidFill>
              <a:latin typeface="Tempus Sans ITC" pitchFamily="82" charset="0"/>
            </a:endParaRPr>
          </a:p>
          <a:p>
            <a:pPr algn="ctr"/>
            <a:r>
              <a:rPr lang="en-US" sz="5400" dirty="0">
                <a:solidFill>
                  <a:srgbClr val="FFFF00"/>
                </a:solidFill>
                <a:latin typeface="Tempus Sans ITC" pitchFamily="82" charset="0"/>
              </a:rPr>
              <a:t>“Paradise, the temporary abode of righteous Abraham as he awaited the day of his resurrection.” </a:t>
            </a:r>
          </a:p>
          <a:p>
            <a:pPr algn="ctr"/>
            <a:endParaRPr lang="en-US" sz="5400" dirty="0">
              <a:solidFill>
                <a:srgbClr val="FFFF00"/>
              </a:solidFill>
              <a:latin typeface="Tempus Sans ITC"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0344" y="95250"/>
            <a:ext cx="1174511" cy="1639421"/>
          </a:xfrm>
          <a:prstGeom prst="rect">
            <a:avLst/>
          </a:prstGeom>
        </p:spPr>
      </p:pic>
      <p:grpSp>
        <p:nvGrpSpPr>
          <p:cNvPr id="34" name="Group 33"/>
          <p:cNvGrpSpPr/>
          <p:nvPr/>
        </p:nvGrpSpPr>
        <p:grpSpPr>
          <a:xfrm>
            <a:off x="448235" y="2919412"/>
            <a:ext cx="1839832" cy="3482238"/>
            <a:chOff x="3810000" y="553998"/>
            <a:chExt cx="1839832" cy="3482238"/>
          </a:xfrm>
        </p:grpSpPr>
        <p:sp>
          <p:nvSpPr>
            <p:cNvPr id="35" name="Cloud 34"/>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9"/>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Extract 43"/>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4220061" y="818482"/>
              <a:ext cx="938018" cy="300171"/>
              <a:chOff x="1756756" y="4876800"/>
              <a:chExt cx="4088873" cy="1308463"/>
            </a:xfrm>
          </p:grpSpPr>
          <p:grpSp>
            <p:nvGrpSpPr>
              <p:cNvPr id="82" name="Group 81"/>
              <p:cNvGrpSpPr/>
              <p:nvPr/>
            </p:nvGrpSpPr>
            <p:grpSpPr>
              <a:xfrm>
                <a:off x="1756756" y="4876800"/>
                <a:ext cx="1367444" cy="1295400"/>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119647" y="4889863"/>
                <a:ext cx="1367444" cy="1295400"/>
                <a:chOff x="1756756" y="4876800"/>
                <a:chExt cx="1367444" cy="1295400"/>
              </a:xfrm>
            </p:grpSpPr>
            <p:sp>
              <p:nvSpPr>
                <p:cNvPr id="90" name="Quad Arrow Callout 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478185" y="4889863"/>
                <a:ext cx="1367444" cy="1295400"/>
                <a:chOff x="1756756" y="4876800"/>
                <a:chExt cx="1367444" cy="1295400"/>
              </a:xfrm>
            </p:grpSpPr>
            <p:sp>
              <p:nvSpPr>
                <p:cNvPr id="87" name="Quad Arrow Callout 8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Quad Arrow Callout 8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rot="17531393">
              <a:off x="4356564" y="2143638"/>
              <a:ext cx="938018" cy="300171"/>
              <a:chOff x="1756756" y="4876800"/>
              <a:chExt cx="4088873" cy="1308463"/>
            </a:xfrm>
          </p:grpSpPr>
          <p:grpSp>
            <p:nvGrpSpPr>
              <p:cNvPr id="68" name="Group 67"/>
              <p:cNvGrpSpPr/>
              <p:nvPr/>
            </p:nvGrpSpPr>
            <p:grpSpPr>
              <a:xfrm>
                <a:off x="1756756" y="4876800"/>
                <a:ext cx="1367444" cy="1295400"/>
                <a:chOff x="1756756" y="4876800"/>
                <a:chExt cx="1367444" cy="1295400"/>
              </a:xfrm>
            </p:grpSpPr>
            <p:sp>
              <p:nvSpPr>
                <p:cNvPr id="79" name="Quad Arrow Callout 7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Callout 7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3119647" y="4889863"/>
                <a:ext cx="1367444" cy="1295400"/>
                <a:chOff x="1756756" y="4876800"/>
                <a:chExt cx="1367444" cy="1295400"/>
              </a:xfrm>
            </p:grpSpPr>
            <p:sp>
              <p:nvSpPr>
                <p:cNvPr id="76" name="Quad Arrow Callout 7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Callout 7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4478185" y="4889863"/>
                <a:ext cx="1367444" cy="1295400"/>
                <a:chOff x="1756756" y="4876800"/>
                <a:chExt cx="1367444" cy="1295400"/>
              </a:xfrm>
            </p:grpSpPr>
            <p:sp>
              <p:nvSpPr>
                <p:cNvPr id="73" name="Quad Arrow Callout 7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Quad Arrow Callout 7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rot="17531393">
              <a:off x="3995156" y="3097226"/>
              <a:ext cx="938018" cy="300171"/>
              <a:chOff x="1756756" y="4876800"/>
              <a:chExt cx="4088873" cy="1308463"/>
            </a:xfrm>
          </p:grpSpPr>
          <p:grpSp>
            <p:nvGrpSpPr>
              <p:cNvPr id="54" name="Group 53"/>
              <p:cNvGrpSpPr/>
              <p:nvPr/>
            </p:nvGrpSpPr>
            <p:grpSpPr>
              <a:xfrm>
                <a:off x="1756756" y="4876800"/>
                <a:ext cx="1367444" cy="1295400"/>
                <a:chOff x="1756756" y="4876800"/>
                <a:chExt cx="1367444" cy="1295400"/>
              </a:xfrm>
            </p:grpSpPr>
            <p:sp>
              <p:nvSpPr>
                <p:cNvPr id="65" name="Quad Arrow Callout 6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119647" y="4889863"/>
                <a:ext cx="1367444" cy="1295400"/>
                <a:chOff x="1756756" y="4876800"/>
                <a:chExt cx="1367444" cy="1295400"/>
              </a:xfrm>
            </p:grpSpPr>
            <p:sp>
              <p:nvSpPr>
                <p:cNvPr id="62" name="Quad Arrow Callout 6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4478185" y="4889863"/>
                <a:ext cx="1367444" cy="1295400"/>
                <a:chOff x="1756756" y="4876800"/>
                <a:chExt cx="1367444" cy="1295400"/>
              </a:xfrm>
            </p:grpSpPr>
            <p:sp>
              <p:nvSpPr>
                <p:cNvPr id="59" name="Quad Arrow Callout 5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Quad Arrow Callout 5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Callout 5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loud 51"/>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p:cNvSpPr txBox="1"/>
          <p:nvPr/>
        </p:nvSpPr>
        <p:spPr>
          <a:xfrm>
            <a:off x="11389659" y="6428648"/>
            <a:ext cx="699247"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1661799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1905000" y="304800"/>
            <a:ext cx="5257800" cy="35814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a:off x="5181600" y="3276600"/>
            <a:ext cx="5257800" cy="35814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6"/>
          <p:cNvGrpSpPr/>
          <p:nvPr/>
        </p:nvGrpSpPr>
        <p:grpSpPr>
          <a:xfrm>
            <a:off x="7239000" y="3733800"/>
            <a:ext cx="1676400" cy="2667000"/>
            <a:chOff x="5867400" y="685800"/>
            <a:chExt cx="2979159" cy="5738789"/>
          </a:xfrm>
        </p:grpSpPr>
        <p:grpSp>
          <p:nvGrpSpPr>
            <p:cNvPr id="4" name="Group 140"/>
            <p:cNvGrpSpPr/>
            <p:nvPr/>
          </p:nvGrpSpPr>
          <p:grpSpPr>
            <a:xfrm>
              <a:off x="5867400" y="685800"/>
              <a:ext cx="2896713" cy="5738789"/>
              <a:chOff x="2895600" y="1057419"/>
              <a:chExt cx="2601105" cy="5590094"/>
            </a:xfrm>
          </p:grpSpPr>
          <p:sp>
            <p:nvSpPr>
              <p:cNvPr id="81" name="Cloud 80"/>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4"/>
              <p:cNvGrpSpPr/>
              <p:nvPr/>
            </p:nvGrpSpPr>
            <p:grpSpPr>
              <a:xfrm>
                <a:off x="4210570" y="3028687"/>
                <a:ext cx="976832" cy="3289998"/>
                <a:chOff x="6071346" y="1769811"/>
                <a:chExt cx="1834000" cy="3650020"/>
              </a:xfrm>
            </p:grpSpPr>
            <p:sp>
              <p:nvSpPr>
                <p:cNvPr id="124" name="Trapezoid 123"/>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3"/>
                <p:cNvGrpSpPr/>
                <p:nvPr/>
              </p:nvGrpSpPr>
              <p:grpSpPr>
                <a:xfrm rot="5553782">
                  <a:off x="4838212" y="3310918"/>
                  <a:ext cx="3581225" cy="613702"/>
                  <a:chOff x="3048000" y="457200"/>
                  <a:chExt cx="4876800" cy="1371600"/>
                </a:xfrm>
              </p:grpSpPr>
              <p:grpSp>
                <p:nvGrpSpPr>
                  <p:cNvPr id="7" name="Group 73"/>
                  <p:cNvGrpSpPr/>
                  <p:nvPr/>
                </p:nvGrpSpPr>
                <p:grpSpPr>
                  <a:xfrm>
                    <a:off x="3048000" y="457200"/>
                    <a:ext cx="1828800" cy="1371600"/>
                    <a:chOff x="3048000" y="457200"/>
                    <a:chExt cx="1828800" cy="1371600"/>
                  </a:xfrm>
                </p:grpSpPr>
                <p:sp>
                  <p:nvSpPr>
                    <p:cNvPr id="136" name="Block Arc 135"/>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Block Arc 13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4"/>
                  <p:cNvGrpSpPr/>
                  <p:nvPr/>
                </p:nvGrpSpPr>
                <p:grpSpPr>
                  <a:xfrm>
                    <a:off x="4114800" y="457200"/>
                    <a:ext cx="1828800" cy="1371600"/>
                    <a:chOff x="3048000" y="457200"/>
                    <a:chExt cx="1828800" cy="1371600"/>
                  </a:xfrm>
                </p:grpSpPr>
                <p:sp>
                  <p:nvSpPr>
                    <p:cNvPr id="134" name="Block Arc 13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Block Arc 13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77"/>
                  <p:cNvGrpSpPr/>
                  <p:nvPr/>
                </p:nvGrpSpPr>
                <p:grpSpPr>
                  <a:xfrm>
                    <a:off x="5105400" y="457200"/>
                    <a:ext cx="1828800" cy="1371600"/>
                    <a:chOff x="3048000" y="457200"/>
                    <a:chExt cx="1828800" cy="1371600"/>
                  </a:xfrm>
                </p:grpSpPr>
                <p:sp>
                  <p:nvSpPr>
                    <p:cNvPr id="132" name="Block Arc 13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Block Arc 13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80"/>
                  <p:cNvGrpSpPr/>
                  <p:nvPr/>
                </p:nvGrpSpPr>
                <p:grpSpPr>
                  <a:xfrm>
                    <a:off x="6096000" y="457200"/>
                    <a:ext cx="1828800" cy="1371600"/>
                    <a:chOff x="3048000" y="457200"/>
                    <a:chExt cx="1828800" cy="1371600"/>
                  </a:xfrm>
                </p:grpSpPr>
                <p:sp>
                  <p:nvSpPr>
                    <p:cNvPr id="130" name="Block Arc 129"/>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Block Arc 13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 name="Group 85"/>
              <p:cNvGrpSpPr/>
              <p:nvPr/>
            </p:nvGrpSpPr>
            <p:grpSpPr>
              <a:xfrm flipH="1">
                <a:off x="3277029" y="3007479"/>
                <a:ext cx="867593" cy="3309816"/>
                <a:chOff x="6071346" y="1769811"/>
                <a:chExt cx="1834000" cy="3650020"/>
              </a:xfrm>
            </p:grpSpPr>
            <p:sp>
              <p:nvSpPr>
                <p:cNvPr id="110" name="Trapezoid 10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83"/>
                <p:cNvGrpSpPr/>
                <p:nvPr/>
              </p:nvGrpSpPr>
              <p:grpSpPr>
                <a:xfrm rot="5553782">
                  <a:off x="4838212" y="3310918"/>
                  <a:ext cx="3581225" cy="613702"/>
                  <a:chOff x="3048000" y="457200"/>
                  <a:chExt cx="4876800" cy="1371600"/>
                </a:xfrm>
              </p:grpSpPr>
              <p:grpSp>
                <p:nvGrpSpPr>
                  <p:cNvPr id="13" name="Group 73"/>
                  <p:cNvGrpSpPr/>
                  <p:nvPr/>
                </p:nvGrpSpPr>
                <p:grpSpPr>
                  <a:xfrm>
                    <a:off x="3048000" y="457200"/>
                    <a:ext cx="1828800" cy="1371600"/>
                    <a:chOff x="3048000" y="457200"/>
                    <a:chExt cx="1828800" cy="1371600"/>
                  </a:xfrm>
                </p:grpSpPr>
                <p:sp>
                  <p:nvSpPr>
                    <p:cNvPr id="122" name="Block Arc 12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Block Arc 12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74"/>
                  <p:cNvGrpSpPr/>
                  <p:nvPr/>
                </p:nvGrpSpPr>
                <p:grpSpPr>
                  <a:xfrm>
                    <a:off x="4114800" y="457200"/>
                    <a:ext cx="1828800" cy="1371600"/>
                    <a:chOff x="3048000" y="457200"/>
                    <a:chExt cx="1828800" cy="1371600"/>
                  </a:xfrm>
                </p:grpSpPr>
                <p:sp>
                  <p:nvSpPr>
                    <p:cNvPr id="120" name="Block Arc 11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Block Arc 12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77"/>
                  <p:cNvGrpSpPr/>
                  <p:nvPr/>
                </p:nvGrpSpPr>
                <p:grpSpPr>
                  <a:xfrm>
                    <a:off x="5105400" y="457200"/>
                    <a:ext cx="1828800" cy="1371600"/>
                    <a:chOff x="3048000" y="457200"/>
                    <a:chExt cx="1828800" cy="1371600"/>
                  </a:xfrm>
                </p:grpSpPr>
                <p:sp>
                  <p:nvSpPr>
                    <p:cNvPr id="118" name="Block Arc 11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Block Arc 11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80"/>
                  <p:cNvGrpSpPr/>
                  <p:nvPr/>
                </p:nvGrpSpPr>
                <p:grpSpPr>
                  <a:xfrm>
                    <a:off x="6096000" y="457200"/>
                    <a:ext cx="1828800" cy="1371600"/>
                    <a:chOff x="3048000" y="457200"/>
                    <a:chExt cx="1828800" cy="1371600"/>
                  </a:xfrm>
                </p:grpSpPr>
                <p:sp>
                  <p:nvSpPr>
                    <p:cNvPr id="116" name="Block Arc 11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Block Arc 11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3" name="Trapezoid 92"/>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2"/>
              <p:cNvGrpSpPr/>
              <p:nvPr/>
            </p:nvGrpSpPr>
            <p:grpSpPr>
              <a:xfrm>
                <a:off x="3505200" y="2759439"/>
                <a:ext cx="1395046" cy="1295400"/>
                <a:chOff x="2624682" y="2226017"/>
                <a:chExt cx="1981200" cy="2070031"/>
              </a:xfrm>
            </p:grpSpPr>
            <p:sp>
              <p:nvSpPr>
                <p:cNvPr id="106" name="Pie 105"/>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5"/>
                <p:cNvGrpSpPr/>
                <p:nvPr/>
              </p:nvGrpSpPr>
              <p:grpSpPr>
                <a:xfrm>
                  <a:off x="2743201" y="2385249"/>
                  <a:ext cx="1579657" cy="1582691"/>
                  <a:chOff x="2740939" y="2385249"/>
                  <a:chExt cx="1579657" cy="1582691"/>
                </a:xfrm>
              </p:grpSpPr>
              <p:sp>
                <p:nvSpPr>
                  <p:cNvPr id="108"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19"/>
              <p:cNvGrpSpPr/>
              <p:nvPr/>
            </p:nvGrpSpPr>
            <p:grpSpPr>
              <a:xfrm rot="5400000">
                <a:off x="2285999" y="3429001"/>
                <a:ext cx="2438401" cy="914400"/>
                <a:chOff x="2624682" y="2226018"/>
                <a:chExt cx="1981200" cy="2070031"/>
              </a:xfrm>
            </p:grpSpPr>
            <p:sp>
              <p:nvSpPr>
                <p:cNvPr id="102" name="Pie 101"/>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1" y="2385249"/>
                  <a:ext cx="1579657" cy="1582691"/>
                  <a:chOff x="2740939" y="2385249"/>
                  <a:chExt cx="1579657" cy="1582691"/>
                </a:xfrm>
              </p:grpSpPr>
              <p:sp>
                <p:nvSpPr>
                  <p:cNvPr id="10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Oval 95"/>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24"/>
              <p:cNvGrpSpPr/>
              <p:nvPr/>
            </p:nvGrpSpPr>
            <p:grpSpPr>
              <a:xfrm rot="11155702">
                <a:off x="3279067" y="1057419"/>
                <a:ext cx="1614668" cy="1295400"/>
                <a:chOff x="2587394" y="2007266"/>
                <a:chExt cx="1981200" cy="2070031"/>
              </a:xfrm>
              <a:solidFill>
                <a:srgbClr val="E5C569"/>
              </a:solidFill>
            </p:grpSpPr>
            <p:sp>
              <p:nvSpPr>
                <p:cNvPr id="98" name="Pie 97"/>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5"/>
                <p:cNvGrpSpPr/>
                <p:nvPr/>
              </p:nvGrpSpPr>
              <p:grpSpPr>
                <a:xfrm>
                  <a:off x="2737026" y="2244349"/>
                  <a:ext cx="1585829" cy="1723591"/>
                  <a:chOff x="2734764" y="2244349"/>
                  <a:chExt cx="1585829" cy="1723591"/>
                </a:xfrm>
                <a:grpFill/>
              </p:grpSpPr>
              <p:sp>
                <p:nvSpPr>
                  <p:cNvPr id="100"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 name="Group 204"/>
            <p:cNvGrpSpPr/>
            <p:nvPr/>
          </p:nvGrpSpPr>
          <p:grpSpPr>
            <a:xfrm>
              <a:off x="6629400" y="914400"/>
              <a:ext cx="1389357" cy="848673"/>
              <a:chOff x="2115843" y="980127"/>
              <a:chExt cx="2833039" cy="1636129"/>
            </a:xfrm>
          </p:grpSpPr>
          <p:sp>
            <p:nvSpPr>
              <p:cNvPr id="75" name="Moon 74"/>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llate 75"/>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lowchart: Collate 76"/>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lowchart: Collate 77"/>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iamond 78"/>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11"/>
            <p:cNvGrpSpPr/>
            <p:nvPr/>
          </p:nvGrpSpPr>
          <p:grpSpPr>
            <a:xfrm>
              <a:off x="8077200" y="4343400"/>
              <a:ext cx="719529" cy="381000"/>
              <a:chOff x="838200" y="5791200"/>
              <a:chExt cx="1710129" cy="550808"/>
            </a:xfrm>
          </p:grpSpPr>
          <p:sp>
            <p:nvSpPr>
              <p:cNvPr id="69" name="Flowchart: Magnetic Disk 68"/>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0"/>
          <p:cNvGrpSpPr/>
          <p:nvPr/>
        </p:nvGrpSpPr>
        <p:grpSpPr>
          <a:xfrm>
            <a:off x="3200400" y="838200"/>
            <a:ext cx="1295400" cy="2514600"/>
            <a:chOff x="1738746" y="381000"/>
            <a:chExt cx="2262270" cy="4880488"/>
          </a:xfrm>
        </p:grpSpPr>
        <p:grpSp>
          <p:nvGrpSpPr>
            <p:cNvPr id="26" name="Group 67"/>
            <p:cNvGrpSpPr/>
            <p:nvPr/>
          </p:nvGrpSpPr>
          <p:grpSpPr>
            <a:xfrm rot="2107985">
              <a:off x="2799557" y="4456219"/>
              <a:ext cx="892168" cy="743125"/>
              <a:chOff x="4999514" y="4053043"/>
              <a:chExt cx="892168" cy="743125"/>
            </a:xfrm>
          </p:grpSpPr>
          <p:sp>
            <p:nvSpPr>
              <p:cNvPr id="62" name="Oval 61"/>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Oval 62"/>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7" name="Group 66"/>
            <p:cNvGrpSpPr/>
            <p:nvPr/>
          </p:nvGrpSpPr>
          <p:grpSpPr>
            <a:xfrm rot="5651028">
              <a:off x="2166833" y="4443841"/>
              <a:ext cx="892168" cy="743125"/>
              <a:chOff x="4999514" y="4053043"/>
              <a:chExt cx="892168" cy="743125"/>
            </a:xfrm>
          </p:grpSpPr>
          <p:sp>
            <p:nvSpPr>
              <p:cNvPr id="60" name="Oval 59"/>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Oval 60"/>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4" name="Isosceles Triangle 43"/>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Trapezoid 44"/>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Trapezoid 45"/>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Isosceles Triangle 46"/>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Oval 50"/>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Isosceles Triangle 51"/>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Trapezoid 53"/>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Trapezoid 56"/>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Oval 57"/>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p:cNvSpPr/>
            <p:nvPr/>
          </p:nvSpPr>
          <p:spPr>
            <a:xfrm>
              <a:off x="2580094" y="1503747"/>
              <a:ext cx="561675" cy="2892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0" name="TextBox 139"/>
          <p:cNvSpPr txBox="1"/>
          <p:nvPr/>
        </p:nvSpPr>
        <p:spPr>
          <a:xfrm>
            <a:off x="7239000" y="381000"/>
            <a:ext cx="3124200" cy="2677656"/>
          </a:xfrm>
          <a:prstGeom prst="rect">
            <a:avLst/>
          </a:prstGeom>
          <a:noFill/>
          <a:ln>
            <a:solidFill>
              <a:schemeClr val="tx1"/>
            </a:solidFill>
          </a:ln>
        </p:spPr>
        <p:txBody>
          <a:bodyPr wrap="square" rtlCol="0">
            <a:spAutoFit/>
          </a:bodyPr>
          <a:lstStyle/>
          <a:p>
            <a:pPr algn="ctr"/>
            <a:r>
              <a:rPr lang="en-US" sz="2800" b="1" dirty="0">
                <a:solidFill>
                  <a:srgbClr val="FFFF00"/>
                </a:solidFill>
                <a:latin typeface="Tempus Sans ITC" pitchFamily="82" charset="0"/>
              </a:rPr>
              <a:t>The tables had been turned. Lazarus was with Abraham in Paradise  and the rich man in torment</a:t>
            </a:r>
          </a:p>
        </p:txBody>
      </p:sp>
      <p:sp>
        <p:nvSpPr>
          <p:cNvPr id="178" name="TextBox 177"/>
          <p:cNvSpPr txBox="1"/>
          <p:nvPr/>
        </p:nvSpPr>
        <p:spPr>
          <a:xfrm>
            <a:off x="0" y="6146944"/>
            <a:ext cx="3124200" cy="523220"/>
          </a:xfrm>
          <a:prstGeom prst="rect">
            <a:avLst/>
          </a:prstGeom>
          <a:noFill/>
          <a:ln>
            <a:solidFill>
              <a:schemeClr val="tx1"/>
            </a:solidFill>
          </a:ln>
        </p:spPr>
        <p:txBody>
          <a:bodyPr wrap="square" rtlCol="0">
            <a:spAutoFit/>
          </a:bodyPr>
          <a:lstStyle/>
          <a:p>
            <a:pPr algn="ctr"/>
            <a:r>
              <a:rPr lang="en-US" sz="2800" b="1" dirty="0">
                <a:solidFill>
                  <a:srgbClr val="FFFF00"/>
                </a:solidFill>
                <a:latin typeface="Tempus Sans ITC" pitchFamily="82" charset="0"/>
              </a:rPr>
              <a:t>Luke 16:22-23</a:t>
            </a:r>
          </a:p>
        </p:txBody>
      </p:sp>
      <p:grpSp>
        <p:nvGrpSpPr>
          <p:cNvPr id="141" name="Group 140"/>
          <p:cNvGrpSpPr/>
          <p:nvPr/>
        </p:nvGrpSpPr>
        <p:grpSpPr>
          <a:xfrm>
            <a:off x="4584763" y="604205"/>
            <a:ext cx="1334583" cy="2789145"/>
            <a:chOff x="3810000" y="553998"/>
            <a:chExt cx="1839832" cy="3482238"/>
          </a:xfrm>
        </p:grpSpPr>
        <p:sp>
          <p:nvSpPr>
            <p:cNvPr id="160" name="Cloud 159"/>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Manual Operation 178"/>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Manual Operation 179"/>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anual Operation 182"/>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Extract 183"/>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loud 186"/>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4220061" y="818482"/>
              <a:ext cx="938018" cy="300171"/>
              <a:chOff x="1756756" y="4876800"/>
              <a:chExt cx="4088873" cy="1308463"/>
            </a:xfrm>
          </p:grpSpPr>
          <p:grpSp>
            <p:nvGrpSpPr>
              <p:cNvPr id="222" name="Group 221"/>
              <p:cNvGrpSpPr/>
              <p:nvPr/>
            </p:nvGrpSpPr>
            <p:grpSpPr>
              <a:xfrm>
                <a:off x="1756756" y="4876800"/>
                <a:ext cx="1367444" cy="1295400"/>
                <a:chOff x="1756756" y="4876800"/>
                <a:chExt cx="1367444" cy="1295400"/>
              </a:xfrm>
            </p:grpSpPr>
            <p:sp>
              <p:nvSpPr>
                <p:cNvPr id="233" name="Quad Arrow Callout 23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Quad Arrow Callout 23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Callout 23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3119647" y="4889863"/>
                <a:ext cx="1367444" cy="1295400"/>
                <a:chOff x="1756756" y="4876800"/>
                <a:chExt cx="1367444" cy="1295400"/>
              </a:xfrm>
            </p:grpSpPr>
            <p:sp>
              <p:nvSpPr>
                <p:cNvPr id="230" name="Quad Arrow Callout 22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Quad Arrow Callout 23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Quad Arrow Callout 23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4478185" y="4889863"/>
                <a:ext cx="1367444" cy="1295400"/>
                <a:chOff x="1756756" y="4876800"/>
                <a:chExt cx="1367444" cy="1295400"/>
              </a:xfrm>
            </p:grpSpPr>
            <p:sp>
              <p:nvSpPr>
                <p:cNvPr id="227" name="Quad Arrow Callout 22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Quad Arrow Callout 22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Callout 22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Quad Arrow Callout 22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Quad Arrow Callout 22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rot="17531393">
              <a:off x="4356564" y="2143638"/>
              <a:ext cx="938018" cy="300171"/>
              <a:chOff x="1756756" y="4876800"/>
              <a:chExt cx="4088873" cy="1308463"/>
            </a:xfrm>
          </p:grpSpPr>
          <p:grpSp>
            <p:nvGrpSpPr>
              <p:cNvPr id="208" name="Group 207"/>
              <p:cNvGrpSpPr/>
              <p:nvPr/>
            </p:nvGrpSpPr>
            <p:grpSpPr>
              <a:xfrm>
                <a:off x="1756756" y="4876800"/>
                <a:ext cx="1367444" cy="1295400"/>
                <a:chOff x="1756756" y="4876800"/>
                <a:chExt cx="1367444" cy="1295400"/>
              </a:xfrm>
            </p:grpSpPr>
            <p:sp>
              <p:nvSpPr>
                <p:cNvPr id="219" name="Quad Arrow Callout 21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Callout 21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Quad Arrow Callout 22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3119647" y="4889863"/>
                <a:ext cx="1367444" cy="1295400"/>
                <a:chOff x="1756756" y="4876800"/>
                <a:chExt cx="1367444" cy="1295400"/>
              </a:xfrm>
            </p:grpSpPr>
            <p:sp>
              <p:nvSpPr>
                <p:cNvPr id="216" name="Quad Arrow Callout 21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Callout 21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Callout 21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4478185" y="4889863"/>
                <a:ext cx="1367444" cy="1295400"/>
                <a:chOff x="1756756" y="4876800"/>
                <a:chExt cx="1367444" cy="1295400"/>
              </a:xfrm>
            </p:grpSpPr>
            <p:sp>
              <p:nvSpPr>
                <p:cNvPr id="213" name="Quad Arrow Callout 21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21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Callout 21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Quad Arrow Callout 21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Callout 21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rot="17531393">
              <a:off x="3995156" y="3097226"/>
              <a:ext cx="938018" cy="300171"/>
              <a:chOff x="1756756" y="4876800"/>
              <a:chExt cx="4088873" cy="1308463"/>
            </a:xfrm>
          </p:grpSpPr>
          <p:grpSp>
            <p:nvGrpSpPr>
              <p:cNvPr id="194" name="Group 193"/>
              <p:cNvGrpSpPr/>
              <p:nvPr/>
            </p:nvGrpSpPr>
            <p:grpSpPr>
              <a:xfrm>
                <a:off x="1756756" y="4876800"/>
                <a:ext cx="1367444" cy="1295400"/>
                <a:chOff x="1756756" y="4876800"/>
                <a:chExt cx="1367444" cy="1295400"/>
              </a:xfrm>
            </p:grpSpPr>
            <p:sp>
              <p:nvSpPr>
                <p:cNvPr id="205" name="Quad Arrow Callout 20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Quad Arrow Callout 20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3119647" y="4889863"/>
                <a:ext cx="1367444" cy="1295400"/>
                <a:chOff x="1756756" y="4876800"/>
                <a:chExt cx="1367444" cy="1295400"/>
              </a:xfrm>
            </p:grpSpPr>
            <p:sp>
              <p:nvSpPr>
                <p:cNvPr id="202" name="Quad Arrow Callout 20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Quad Arrow Callout 20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Callout 20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4478185" y="4889863"/>
                <a:ext cx="1367444" cy="1295400"/>
                <a:chOff x="1756756" y="4876800"/>
                <a:chExt cx="1367444" cy="1295400"/>
              </a:xfrm>
            </p:grpSpPr>
            <p:sp>
              <p:nvSpPr>
                <p:cNvPr id="199" name="Quad Arrow Callout 19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Quad Arrow Callout 19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Quad Arrow Callout 20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Quad Arrow Callout 19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Quad Arrow Callout 19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Cloud 191"/>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97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edge">
                                      <p:cBhvr>
                                        <p:cTn id="7" dur="2000"/>
                                        <p:tgtEl>
                                          <p:spTgt spid="25"/>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1" name="Group 18"/>
          <p:cNvGrpSpPr/>
          <p:nvPr/>
        </p:nvGrpSpPr>
        <p:grpSpPr>
          <a:xfrm>
            <a:off x="555811" y="544144"/>
            <a:ext cx="11080377" cy="5889811"/>
            <a:chOff x="965200" y="2286000"/>
            <a:chExt cx="7327900" cy="2743200"/>
          </a:xfrm>
        </p:grpSpPr>
        <p:sp>
          <p:nvSpPr>
            <p:cNvPr id="103" name="Rectangle 10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4" idx="1"/>
              <a:endCxn id="10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4045388" y="1162930"/>
            <a:ext cx="3079376" cy="1569660"/>
          </a:xfrm>
          <a:prstGeom prst="rect">
            <a:avLst/>
          </a:prstGeom>
        </p:spPr>
        <p:txBody>
          <a:bodyPr wrap="square">
            <a:spAutoFit/>
          </a:bodyPr>
          <a:lstStyle/>
          <a:p>
            <a:pPr algn="ctr"/>
            <a:r>
              <a:rPr lang="en-US" sz="2400" dirty="0">
                <a:solidFill>
                  <a:schemeClr val="bg1"/>
                </a:solidFill>
                <a:latin typeface="Open Sans"/>
              </a:rPr>
              <a:t>What are some items that people often set their hearts on and try to obtain? </a:t>
            </a:r>
            <a:endParaRPr lang="en-US" sz="2400" dirty="0">
              <a:solidFill>
                <a:schemeClr val="bg1"/>
              </a:solidFill>
            </a:endParaRPr>
          </a:p>
        </p:txBody>
      </p:sp>
      <p:grpSp>
        <p:nvGrpSpPr>
          <p:cNvPr id="7" name="Group 6"/>
          <p:cNvGrpSpPr/>
          <p:nvPr/>
        </p:nvGrpSpPr>
        <p:grpSpPr>
          <a:xfrm>
            <a:off x="914400" y="890140"/>
            <a:ext cx="2810806" cy="1896182"/>
            <a:chOff x="914400" y="890140"/>
            <a:chExt cx="2810806" cy="1896182"/>
          </a:xfrm>
        </p:grpSpPr>
        <p:pic>
          <p:nvPicPr>
            <p:cNvPr id="1028" name="Picture 4" descr="Image result for expensive ho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36811"/>
              <a:ext cx="2810806" cy="184951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914400" y="890140"/>
              <a:ext cx="294354" cy="272790"/>
            </a:xfrm>
            <a:prstGeom prst="ellipse">
              <a:avLst/>
            </a:prstGeom>
            <a:solidFill>
              <a:schemeClr val="bg2">
                <a:lumMod val="9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430852" y="936811"/>
              <a:ext cx="294354" cy="272790"/>
            </a:xfrm>
            <a:prstGeom prst="ellipse">
              <a:avLst/>
            </a:prstGeom>
            <a:solidFill>
              <a:schemeClr val="bg2">
                <a:lumMod val="9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8016405" y="890140"/>
            <a:ext cx="2381250" cy="1790701"/>
            <a:chOff x="8016405" y="890140"/>
            <a:chExt cx="2381250" cy="1790701"/>
          </a:xfrm>
        </p:grpSpPr>
        <p:pic>
          <p:nvPicPr>
            <p:cNvPr id="1032" name="Picture 8" descr="Image result for expensive electron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405" y="890140"/>
              <a:ext cx="2381250" cy="1790701"/>
            </a:xfrm>
            <a:prstGeom prst="rect">
              <a:avLst/>
            </a:prstGeom>
            <a:noFill/>
            <a:extLst>
              <a:ext uri="{909E8E84-426E-40DD-AFC4-6F175D3DCCD1}">
                <a14:hiddenFill xmlns:a14="http://schemas.microsoft.com/office/drawing/2010/main">
                  <a:solidFill>
                    <a:srgbClr val="FFFFFF"/>
                  </a:solidFill>
                </a14:hiddenFill>
              </a:ext>
            </a:extLst>
          </p:spPr>
        </p:pic>
        <p:sp>
          <p:nvSpPr>
            <p:cNvPr id="115" name="Oval 114"/>
            <p:cNvSpPr/>
            <p:nvPr/>
          </p:nvSpPr>
          <p:spPr>
            <a:xfrm>
              <a:off x="8126506" y="936811"/>
              <a:ext cx="294354" cy="272790"/>
            </a:xfrm>
            <a:prstGeom prst="ellipse">
              <a:avLst/>
            </a:prstGeom>
            <a:solidFill>
              <a:schemeClr val="bg2">
                <a:lumMod val="9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0101287" y="936811"/>
              <a:ext cx="294354" cy="272790"/>
            </a:xfrm>
            <a:prstGeom prst="ellipse">
              <a:avLst/>
            </a:prstGeom>
            <a:solidFill>
              <a:schemeClr val="bg2">
                <a:lumMod val="9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319803" y="3428519"/>
            <a:ext cx="3091951" cy="2062258"/>
            <a:chOff x="2319803" y="3428519"/>
            <a:chExt cx="3091951" cy="2062258"/>
          </a:xfrm>
        </p:grpSpPr>
        <p:pic>
          <p:nvPicPr>
            <p:cNvPr id="1026" name="Picture 2" descr="Image result for expensive ca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9803" y="3430281"/>
              <a:ext cx="3091951" cy="2060496"/>
            </a:xfrm>
            <a:prstGeom prst="rect">
              <a:avLst/>
            </a:prstGeom>
            <a:noFill/>
            <a:extLst>
              <a:ext uri="{909E8E84-426E-40DD-AFC4-6F175D3DCCD1}">
                <a14:hiddenFill xmlns:a14="http://schemas.microsoft.com/office/drawing/2010/main">
                  <a:solidFill>
                    <a:srgbClr val="FFFFFF"/>
                  </a:solidFill>
                </a14:hiddenFill>
              </a:ext>
            </a:extLst>
          </p:spPr>
        </p:pic>
        <p:sp>
          <p:nvSpPr>
            <p:cNvPr id="117" name="Oval 116"/>
            <p:cNvSpPr/>
            <p:nvPr/>
          </p:nvSpPr>
          <p:spPr>
            <a:xfrm>
              <a:off x="2329835" y="3428519"/>
              <a:ext cx="294354" cy="272790"/>
            </a:xfrm>
            <a:prstGeom prst="ellipse">
              <a:avLst/>
            </a:prstGeom>
            <a:solidFill>
              <a:schemeClr val="bg2">
                <a:lumMod val="9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112476" y="3429327"/>
              <a:ext cx="294354" cy="272790"/>
            </a:xfrm>
            <a:prstGeom prst="ellipse">
              <a:avLst/>
            </a:prstGeom>
            <a:solidFill>
              <a:schemeClr val="bg2">
                <a:lumMod val="9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6451379" y="3174969"/>
            <a:ext cx="4385305" cy="2363954"/>
            <a:chOff x="6451379" y="3174969"/>
            <a:chExt cx="4385305" cy="2363954"/>
          </a:xfrm>
        </p:grpSpPr>
        <p:pic>
          <p:nvPicPr>
            <p:cNvPr id="1030" name="Picture 6" descr="Image result for jewe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1379" y="3174969"/>
              <a:ext cx="4385305" cy="2363954"/>
            </a:xfrm>
            <a:prstGeom prst="rect">
              <a:avLst/>
            </a:prstGeom>
            <a:noFill/>
            <a:extLst>
              <a:ext uri="{909E8E84-426E-40DD-AFC4-6F175D3DCCD1}">
                <a14:hiddenFill xmlns:a14="http://schemas.microsoft.com/office/drawing/2010/main">
                  <a:solidFill>
                    <a:srgbClr val="FFFFFF"/>
                  </a:solidFill>
                </a14:hiddenFill>
              </a:ext>
            </a:extLst>
          </p:spPr>
        </p:pic>
        <p:sp>
          <p:nvSpPr>
            <p:cNvPr id="119" name="Oval 118"/>
            <p:cNvSpPr/>
            <p:nvPr/>
          </p:nvSpPr>
          <p:spPr>
            <a:xfrm>
              <a:off x="6456303" y="3175777"/>
              <a:ext cx="294354" cy="272790"/>
            </a:xfrm>
            <a:prstGeom prst="ellipse">
              <a:avLst/>
            </a:prstGeom>
            <a:solidFill>
              <a:schemeClr val="bg2">
                <a:lumMod val="9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0523959" y="3184763"/>
              <a:ext cx="294354" cy="272790"/>
            </a:xfrm>
            <a:prstGeom prst="ellipse">
              <a:avLst/>
            </a:prstGeom>
            <a:solidFill>
              <a:schemeClr val="bg2">
                <a:lumMod val="9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135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a:off x="1752600" y="0"/>
            <a:ext cx="8915400" cy="6400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876800" y="685801"/>
            <a:ext cx="5105400" cy="5262979"/>
          </a:xfrm>
          <a:prstGeom prst="rect">
            <a:avLst/>
          </a:prstGeom>
          <a:noFill/>
        </p:spPr>
        <p:txBody>
          <a:bodyPr wrap="square" rtlCol="0">
            <a:spAutoFit/>
          </a:bodyPr>
          <a:lstStyle/>
          <a:p>
            <a:r>
              <a:rPr lang="en-US" sz="2800" dirty="0">
                <a:latin typeface="Tempus Sans ITC" pitchFamily="82" charset="0"/>
              </a:rPr>
              <a:t>Lazarus had received evil things in life, while the rich man had received good things.</a:t>
            </a:r>
          </a:p>
          <a:p>
            <a:endParaRPr lang="en-US" sz="2800" dirty="0">
              <a:latin typeface="Tempus Sans ITC" pitchFamily="82" charset="0"/>
            </a:endParaRPr>
          </a:p>
          <a:p>
            <a:r>
              <a:rPr lang="en-US" sz="2800" dirty="0">
                <a:latin typeface="Tempus Sans ITC" pitchFamily="82" charset="0"/>
              </a:rPr>
              <a:t>Now Lazarus is comforted, while the man is tormented</a:t>
            </a:r>
          </a:p>
          <a:p>
            <a:endParaRPr lang="en-US" sz="2800" dirty="0">
              <a:latin typeface="Tempus Sans ITC" pitchFamily="82" charset="0"/>
            </a:endParaRPr>
          </a:p>
          <a:p>
            <a:r>
              <a:rPr lang="en-US" sz="2800" dirty="0">
                <a:latin typeface="Tempus Sans ITC" pitchFamily="82" charset="0"/>
              </a:rPr>
              <a:t>“And beside all this, between us and you there is a great gulf fixed…” </a:t>
            </a:r>
          </a:p>
          <a:p>
            <a:endParaRPr lang="en-US" sz="2800" dirty="0">
              <a:latin typeface="Tempus Sans ITC" pitchFamily="82" charset="0"/>
            </a:endParaRPr>
          </a:p>
          <a:p>
            <a:r>
              <a:rPr lang="en-US" sz="2800" dirty="0">
                <a:latin typeface="Tempus Sans ITC" pitchFamily="82" charset="0"/>
              </a:rPr>
              <a:t>Luke 16:25-26</a:t>
            </a:r>
          </a:p>
        </p:txBody>
      </p:sp>
      <p:grpSp>
        <p:nvGrpSpPr>
          <p:cNvPr id="43" name="Group 42"/>
          <p:cNvGrpSpPr/>
          <p:nvPr/>
        </p:nvGrpSpPr>
        <p:grpSpPr>
          <a:xfrm>
            <a:off x="2814918" y="1406043"/>
            <a:ext cx="1839832" cy="3482238"/>
            <a:chOff x="3810000" y="553998"/>
            <a:chExt cx="1839832" cy="3482238"/>
          </a:xfrm>
        </p:grpSpPr>
        <p:sp>
          <p:nvSpPr>
            <p:cNvPr id="44" name="Cloud 43"/>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7"/>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Extract 52"/>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4220061" y="818482"/>
              <a:ext cx="938018" cy="300171"/>
              <a:chOff x="1756756" y="4876800"/>
              <a:chExt cx="4088873" cy="1308463"/>
            </a:xfrm>
          </p:grpSpPr>
          <p:grpSp>
            <p:nvGrpSpPr>
              <p:cNvPr id="91" name="Group 90"/>
              <p:cNvGrpSpPr/>
              <p:nvPr/>
            </p:nvGrpSpPr>
            <p:grpSpPr>
              <a:xfrm>
                <a:off x="1756756" y="4876800"/>
                <a:ext cx="1367444" cy="1295400"/>
                <a:chOff x="1756756" y="4876800"/>
                <a:chExt cx="1367444" cy="1295400"/>
              </a:xfrm>
            </p:grpSpPr>
            <p:sp>
              <p:nvSpPr>
                <p:cNvPr id="102" name="Quad Arrow Callout 10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Callout 10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Quad Arrow Callout 10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119647" y="4889863"/>
                <a:ext cx="1367444" cy="1295400"/>
                <a:chOff x="1756756" y="4876800"/>
                <a:chExt cx="1367444" cy="1295400"/>
              </a:xfrm>
            </p:grpSpPr>
            <p:sp>
              <p:nvSpPr>
                <p:cNvPr id="99" name="Quad Arrow Callout 9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Callout 10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4478185" y="4889863"/>
                <a:ext cx="1367444" cy="1295400"/>
                <a:chOff x="1756756" y="4876800"/>
                <a:chExt cx="1367444" cy="1295400"/>
              </a:xfrm>
            </p:grpSpPr>
            <p:sp>
              <p:nvSpPr>
                <p:cNvPr id="96" name="Quad Arrow Callout 9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Quad Arrow Callout 9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rot="17531393">
              <a:off x="4356564" y="2143638"/>
              <a:ext cx="938018" cy="300171"/>
              <a:chOff x="1756756" y="4876800"/>
              <a:chExt cx="4088873" cy="1308463"/>
            </a:xfrm>
          </p:grpSpPr>
          <p:grpSp>
            <p:nvGrpSpPr>
              <p:cNvPr id="77" name="Group 76"/>
              <p:cNvGrpSpPr/>
              <p:nvPr/>
            </p:nvGrpSpPr>
            <p:grpSpPr>
              <a:xfrm>
                <a:off x="1756756" y="4876800"/>
                <a:ext cx="1367444" cy="1295400"/>
                <a:chOff x="1756756" y="4876800"/>
                <a:chExt cx="1367444" cy="1295400"/>
              </a:xfrm>
            </p:grpSpPr>
            <p:sp>
              <p:nvSpPr>
                <p:cNvPr id="88" name="Quad Arrow Callout 8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3119647" y="4889863"/>
                <a:ext cx="1367444" cy="1295400"/>
                <a:chOff x="1756756" y="4876800"/>
                <a:chExt cx="1367444" cy="1295400"/>
              </a:xfrm>
            </p:grpSpPr>
            <p:sp>
              <p:nvSpPr>
                <p:cNvPr id="85" name="Quad Arrow Callout 8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4478185" y="4889863"/>
                <a:ext cx="1367444" cy="1295400"/>
                <a:chOff x="1756756" y="4876800"/>
                <a:chExt cx="1367444" cy="1295400"/>
              </a:xfrm>
            </p:grpSpPr>
            <p:sp>
              <p:nvSpPr>
                <p:cNvPr id="82" name="Quad Arrow Callout 8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Callout 8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Callout 8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Quad Arrow Callout 7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rot="17531393">
              <a:off x="3995156" y="3097226"/>
              <a:ext cx="938018" cy="300171"/>
              <a:chOff x="1756756" y="4876800"/>
              <a:chExt cx="4088873" cy="1308463"/>
            </a:xfrm>
          </p:grpSpPr>
          <p:grpSp>
            <p:nvGrpSpPr>
              <p:cNvPr id="63" name="Group 62"/>
              <p:cNvGrpSpPr/>
              <p:nvPr/>
            </p:nvGrpSpPr>
            <p:grpSpPr>
              <a:xfrm>
                <a:off x="1756756" y="4876800"/>
                <a:ext cx="1367444" cy="1295400"/>
                <a:chOff x="1756756" y="4876800"/>
                <a:chExt cx="1367444" cy="1295400"/>
              </a:xfrm>
            </p:grpSpPr>
            <p:sp>
              <p:nvSpPr>
                <p:cNvPr id="74" name="Quad Arrow Callout 7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119647" y="4889863"/>
                <a:ext cx="1367444" cy="1295400"/>
                <a:chOff x="1756756" y="4876800"/>
                <a:chExt cx="1367444" cy="1295400"/>
              </a:xfrm>
            </p:grpSpPr>
            <p:sp>
              <p:nvSpPr>
                <p:cNvPr id="71" name="Quad Arrow Callout 7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4478185" y="4889863"/>
                <a:ext cx="1367444" cy="1295400"/>
                <a:chOff x="1756756" y="4876800"/>
                <a:chExt cx="1367444" cy="1295400"/>
              </a:xfrm>
            </p:grpSpPr>
            <p:sp>
              <p:nvSpPr>
                <p:cNvPr id="68" name="Quad Arrow Callout 6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6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Quad Arrow Callout 6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Cloud 60"/>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275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p:cTn id="7" dur="1000" fill="hold"/>
                                        <p:tgtEl>
                                          <p:spTgt spid="4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2">
                                            <p:txEl>
                                              <p:pRg st="2" end="2"/>
                                            </p:txEl>
                                          </p:spTgt>
                                        </p:tgtEl>
                                        <p:attrNameLst>
                                          <p:attrName>style.visibility</p:attrName>
                                        </p:attrNameLst>
                                      </p:cBhvr>
                                      <p:to>
                                        <p:strVal val="visible"/>
                                      </p:to>
                                    </p:set>
                                    <p:anim calcmode="lin" valueType="num">
                                      <p:cBhvr>
                                        <p:cTn id="14" dur="1000" fill="hold"/>
                                        <p:tgtEl>
                                          <p:spTgt spid="4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2">
                                            <p:txEl>
                                              <p:pRg st="4" end="4"/>
                                            </p:txEl>
                                          </p:spTgt>
                                        </p:tgtEl>
                                        <p:attrNameLst>
                                          <p:attrName>style.visibility</p:attrName>
                                        </p:attrNameLst>
                                      </p:cBhvr>
                                      <p:to>
                                        <p:strVal val="visible"/>
                                      </p:to>
                                    </p:set>
                                    <p:anim calcmode="lin" valueType="num">
                                      <p:cBhvr>
                                        <p:cTn id="21" dur="1000" fill="hold"/>
                                        <p:tgtEl>
                                          <p:spTgt spid="42">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2">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1905000" y="304800"/>
            <a:ext cx="5257800" cy="35814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a:off x="5181600" y="3276600"/>
            <a:ext cx="5257800" cy="35814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6"/>
          <p:cNvGrpSpPr/>
          <p:nvPr/>
        </p:nvGrpSpPr>
        <p:grpSpPr>
          <a:xfrm>
            <a:off x="7239000" y="3733800"/>
            <a:ext cx="1676400" cy="2667000"/>
            <a:chOff x="5867400" y="685800"/>
            <a:chExt cx="2979159" cy="5738789"/>
          </a:xfrm>
        </p:grpSpPr>
        <p:grpSp>
          <p:nvGrpSpPr>
            <p:cNvPr id="4" name="Group 140"/>
            <p:cNvGrpSpPr/>
            <p:nvPr/>
          </p:nvGrpSpPr>
          <p:grpSpPr>
            <a:xfrm>
              <a:off x="5867400" y="685800"/>
              <a:ext cx="2896713" cy="5738789"/>
              <a:chOff x="2895600" y="1057419"/>
              <a:chExt cx="2601105" cy="5590094"/>
            </a:xfrm>
          </p:grpSpPr>
          <p:sp>
            <p:nvSpPr>
              <p:cNvPr id="81" name="Cloud 80"/>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4"/>
              <p:cNvGrpSpPr/>
              <p:nvPr/>
            </p:nvGrpSpPr>
            <p:grpSpPr>
              <a:xfrm>
                <a:off x="4210570" y="3028687"/>
                <a:ext cx="976832" cy="3289998"/>
                <a:chOff x="6071346" y="1769811"/>
                <a:chExt cx="1834000" cy="3650020"/>
              </a:xfrm>
            </p:grpSpPr>
            <p:sp>
              <p:nvSpPr>
                <p:cNvPr id="124" name="Trapezoid 123"/>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3"/>
                <p:cNvGrpSpPr/>
                <p:nvPr/>
              </p:nvGrpSpPr>
              <p:grpSpPr>
                <a:xfrm rot="5553782">
                  <a:off x="4838212" y="3310918"/>
                  <a:ext cx="3581225" cy="613702"/>
                  <a:chOff x="3048000" y="457200"/>
                  <a:chExt cx="4876800" cy="1371600"/>
                </a:xfrm>
              </p:grpSpPr>
              <p:grpSp>
                <p:nvGrpSpPr>
                  <p:cNvPr id="7" name="Group 73"/>
                  <p:cNvGrpSpPr/>
                  <p:nvPr/>
                </p:nvGrpSpPr>
                <p:grpSpPr>
                  <a:xfrm>
                    <a:off x="3048000" y="457200"/>
                    <a:ext cx="1828800" cy="1371600"/>
                    <a:chOff x="3048000" y="457200"/>
                    <a:chExt cx="1828800" cy="1371600"/>
                  </a:xfrm>
                </p:grpSpPr>
                <p:sp>
                  <p:nvSpPr>
                    <p:cNvPr id="136" name="Block Arc 135"/>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Block Arc 13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4"/>
                  <p:cNvGrpSpPr/>
                  <p:nvPr/>
                </p:nvGrpSpPr>
                <p:grpSpPr>
                  <a:xfrm>
                    <a:off x="4114800" y="457200"/>
                    <a:ext cx="1828800" cy="1371600"/>
                    <a:chOff x="3048000" y="457200"/>
                    <a:chExt cx="1828800" cy="1371600"/>
                  </a:xfrm>
                </p:grpSpPr>
                <p:sp>
                  <p:nvSpPr>
                    <p:cNvPr id="134" name="Block Arc 13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Block Arc 13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77"/>
                  <p:cNvGrpSpPr/>
                  <p:nvPr/>
                </p:nvGrpSpPr>
                <p:grpSpPr>
                  <a:xfrm>
                    <a:off x="5105400" y="457200"/>
                    <a:ext cx="1828800" cy="1371600"/>
                    <a:chOff x="3048000" y="457200"/>
                    <a:chExt cx="1828800" cy="1371600"/>
                  </a:xfrm>
                </p:grpSpPr>
                <p:sp>
                  <p:nvSpPr>
                    <p:cNvPr id="132" name="Block Arc 13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Block Arc 13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80"/>
                  <p:cNvGrpSpPr/>
                  <p:nvPr/>
                </p:nvGrpSpPr>
                <p:grpSpPr>
                  <a:xfrm>
                    <a:off x="6096000" y="457200"/>
                    <a:ext cx="1828800" cy="1371600"/>
                    <a:chOff x="3048000" y="457200"/>
                    <a:chExt cx="1828800" cy="1371600"/>
                  </a:xfrm>
                </p:grpSpPr>
                <p:sp>
                  <p:nvSpPr>
                    <p:cNvPr id="130" name="Block Arc 129"/>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Block Arc 13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 name="Group 85"/>
              <p:cNvGrpSpPr/>
              <p:nvPr/>
            </p:nvGrpSpPr>
            <p:grpSpPr>
              <a:xfrm flipH="1">
                <a:off x="3277029" y="3007479"/>
                <a:ext cx="867593" cy="3309816"/>
                <a:chOff x="6071346" y="1769811"/>
                <a:chExt cx="1834000" cy="3650020"/>
              </a:xfrm>
            </p:grpSpPr>
            <p:sp>
              <p:nvSpPr>
                <p:cNvPr id="110" name="Trapezoid 10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83"/>
                <p:cNvGrpSpPr/>
                <p:nvPr/>
              </p:nvGrpSpPr>
              <p:grpSpPr>
                <a:xfrm rot="5553782">
                  <a:off x="4838212" y="3310918"/>
                  <a:ext cx="3581225" cy="613702"/>
                  <a:chOff x="3048000" y="457200"/>
                  <a:chExt cx="4876800" cy="1371600"/>
                </a:xfrm>
              </p:grpSpPr>
              <p:grpSp>
                <p:nvGrpSpPr>
                  <p:cNvPr id="13" name="Group 73"/>
                  <p:cNvGrpSpPr/>
                  <p:nvPr/>
                </p:nvGrpSpPr>
                <p:grpSpPr>
                  <a:xfrm>
                    <a:off x="3048000" y="457200"/>
                    <a:ext cx="1828800" cy="1371600"/>
                    <a:chOff x="3048000" y="457200"/>
                    <a:chExt cx="1828800" cy="1371600"/>
                  </a:xfrm>
                </p:grpSpPr>
                <p:sp>
                  <p:nvSpPr>
                    <p:cNvPr id="122" name="Block Arc 12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Block Arc 12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74"/>
                  <p:cNvGrpSpPr/>
                  <p:nvPr/>
                </p:nvGrpSpPr>
                <p:grpSpPr>
                  <a:xfrm>
                    <a:off x="4114800" y="457200"/>
                    <a:ext cx="1828800" cy="1371600"/>
                    <a:chOff x="3048000" y="457200"/>
                    <a:chExt cx="1828800" cy="1371600"/>
                  </a:xfrm>
                </p:grpSpPr>
                <p:sp>
                  <p:nvSpPr>
                    <p:cNvPr id="120" name="Block Arc 11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Block Arc 12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77"/>
                  <p:cNvGrpSpPr/>
                  <p:nvPr/>
                </p:nvGrpSpPr>
                <p:grpSpPr>
                  <a:xfrm>
                    <a:off x="5105400" y="457200"/>
                    <a:ext cx="1828800" cy="1371600"/>
                    <a:chOff x="3048000" y="457200"/>
                    <a:chExt cx="1828800" cy="1371600"/>
                  </a:xfrm>
                </p:grpSpPr>
                <p:sp>
                  <p:nvSpPr>
                    <p:cNvPr id="118" name="Block Arc 11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Block Arc 11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80"/>
                  <p:cNvGrpSpPr/>
                  <p:nvPr/>
                </p:nvGrpSpPr>
                <p:grpSpPr>
                  <a:xfrm>
                    <a:off x="6096000" y="457200"/>
                    <a:ext cx="1828800" cy="1371600"/>
                    <a:chOff x="3048000" y="457200"/>
                    <a:chExt cx="1828800" cy="1371600"/>
                  </a:xfrm>
                </p:grpSpPr>
                <p:sp>
                  <p:nvSpPr>
                    <p:cNvPr id="116" name="Block Arc 11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Block Arc 11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3" name="Trapezoid 92"/>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2"/>
              <p:cNvGrpSpPr/>
              <p:nvPr/>
            </p:nvGrpSpPr>
            <p:grpSpPr>
              <a:xfrm>
                <a:off x="3505200" y="2759439"/>
                <a:ext cx="1395046" cy="1295400"/>
                <a:chOff x="2624682" y="2226017"/>
                <a:chExt cx="1981200" cy="2070031"/>
              </a:xfrm>
            </p:grpSpPr>
            <p:sp>
              <p:nvSpPr>
                <p:cNvPr id="106" name="Pie 105"/>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5"/>
                <p:cNvGrpSpPr/>
                <p:nvPr/>
              </p:nvGrpSpPr>
              <p:grpSpPr>
                <a:xfrm>
                  <a:off x="2743201" y="2385249"/>
                  <a:ext cx="1579657" cy="1582691"/>
                  <a:chOff x="2740939" y="2385249"/>
                  <a:chExt cx="1579657" cy="1582691"/>
                </a:xfrm>
              </p:grpSpPr>
              <p:sp>
                <p:nvSpPr>
                  <p:cNvPr id="108"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19"/>
              <p:cNvGrpSpPr/>
              <p:nvPr/>
            </p:nvGrpSpPr>
            <p:grpSpPr>
              <a:xfrm rot="5400000">
                <a:off x="2285999" y="3429001"/>
                <a:ext cx="2438401" cy="914400"/>
                <a:chOff x="2624682" y="2226018"/>
                <a:chExt cx="1981200" cy="2070031"/>
              </a:xfrm>
            </p:grpSpPr>
            <p:sp>
              <p:nvSpPr>
                <p:cNvPr id="102" name="Pie 101"/>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1" y="2385249"/>
                  <a:ext cx="1579657" cy="1582691"/>
                  <a:chOff x="2740939" y="2385249"/>
                  <a:chExt cx="1579657" cy="1582691"/>
                </a:xfrm>
              </p:grpSpPr>
              <p:sp>
                <p:nvSpPr>
                  <p:cNvPr id="10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Oval 95"/>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24"/>
              <p:cNvGrpSpPr/>
              <p:nvPr/>
            </p:nvGrpSpPr>
            <p:grpSpPr>
              <a:xfrm rot="11155702">
                <a:off x="3279067" y="1057419"/>
                <a:ext cx="1614668" cy="1295400"/>
                <a:chOff x="2587394" y="2007266"/>
                <a:chExt cx="1981200" cy="2070031"/>
              </a:xfrm>
              <a:solidFill>
                <a:srgbClr val="E5C569"/>
              </a:solidFill>
            </p:grpSpPr>
            <p:sp>
              <p:nvSpPr>
                <p:cNvPr id="98" name="Pie 97"/>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5"/>
                <p:cNvGrpSpPr/>
                <p:nvPr/>
              </p:nvGrpSpPr>
              <p:grpSpPr>
                <a:xfrm>
                  <a:off x="2737026" y="2244349"/>
                  <a:ext cx="1585829" cy="1723591"/>
                  <a:chOff x="2734764" y="2244349"/>
                  <a:chExt cx="1585829" cy="1723591"/>
                </a:xfrm>
                <a:grpFill/>
              </p:grpSpPr>
              <p:sp>
                <p:nvSpPr>
                  <p:cNvPr id="100"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 name="Group 204"/>
            <p:cNvGrpSpPr/>
            <p:nvPr/>
          </p:nvGrpSpPr>
          <p:grpSpPr>
            <a:xfrm>
              <a:off x="6629400" y="914400"/>
              <a:ext cx="1389357" cy="848673"/>
              <a:chOff x="2115843" y="980127"/>
              <a:chExt cx="2833039" cy="1636129"/>
            </a:xfrm>
          </p:grpSpPr>
          <p:sp>
            <p:nvSpPr>
              <p:cNvPr id="75" name="Moon 74"/>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llate 75"/>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lowchart: Collate 76"/>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lowchart: Collate 77"/>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iamond 78"/>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11"/>
            <p:cNvGrpSpPr/>
            <p:nvPr/>
          </p:nvGrpSpPr>
          <p:grpSpPr>
            <a:xfrm>
              <a:off x="8077200" y="4343400"/>
              <a:ext cx="719529" cy="381000"/>
              <a:chOff x="838200" y="5791200"/>
              <a:chExt cx="1710129" cy="550808"/>
            </a:xfrm>
          </p:grpSpPr>
          <p:sp>
            <p:nvSpPr>
              <p:cNvPr id="69" name="Flowchart: Magnetic Disk 68"/>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0"/>
          <p:cNvGrpSpPr/>
          <p:nvPr/>
        </p:nvGrpSpPr>
        <p:grpSpPr>
          <a:xfrm>
            <a:off x="3810000" y="685800"/>
            <a:ext cx="1447800" cy="2743200"/>
            <a:chOff x="1738746" y="381000"/>
            <a:chExt cx="2262270" cy="4880488"/>
          </a:xfrm>
        </p:grpSpPr>
        <p:grpSp>
          <p:nvGrpSpPr>
            <p:cNvPr id="26" name="Group 67"/>
            <p:cNvGrpSpPr/>
            <p:nvPr/>
          </p:nvGrpSpPr>
          <p:grpSpPr>
            <a:xfrm rot="2107985">
              <a:off x="2799557" y="4456219"/>
              <a:ext cx="892168" cy="743125"/>
              <a:chOff x="4999514" y="4053043"/>
              <a:chExt cx="892168" cy="743125"/>
            </a:xfrm>
          </p:grpSpPr>
          <p:sp>
            <p:nvSpPr>
              <p:cNvPr id="62" name="Oval 61"/>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Oval 62"/>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7" name="Group 66"/>
            <p:cNvGrpSpPr/>
            <p:nvPr/>
          </p:nvGrpSpPr>
          <p:grpSpPr>
            <a:xfrm rot="5651028">
              <a:off x="2166833" y="4443841"/>
              <a:ext cx="892168" cy="743125"/>
              <a:chOff x="4999514" y="4053043"/>
              <a:chExt cx="892168" cy="743125"/>
            </a:xfrm>
          </p:grpSpPr>
          <p:sp>
            <p:nvSpPr>
              <p:cNvPr id="60" name="Oval 59"/>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Oval 60"/>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4" name="Isosceles Triangle 43"/>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Trapezoid 44"/>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Trapezoid 45"/>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Isosceles Triangle 46"/>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Oval 50"/>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Isosceles Triangle 51"/>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Trapezoid 53"/>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Trapezoid 56"/>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Oval 57"/>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p:cNvSpPr/>
            <p:nvPr/>
          </p:nvSpPr>
          <p:spPr>
            <a:xfrm>
              <a:off x="2688787" y="1503167"/>
              <a:ext cx="362188" cy="2668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0" name="TextBox 139"/>
          <p:cNvSpPr txBox="1"/>
          <p:nvPr/>
        </p:nvSpPr>
        <p:spPr>
          <a:xfrm>
            <a:off x="7239000" y="381001"/>
            <a:ext cx="3124200" cy="2246769"/>
          </a:xfrm>
          <a:prstGeom prst="rect">
            <a:avLst/>
          </a:prstGeom>
          <a:noFill/>
          <a:ln>
            <a:solidFill>
              <a:schemeClr val="tx1"/>
            </a:solidFill>
          </a:ln>
        </p:spPr>
        <p:txBody>
          <a:bodyPr wrap="square" rtlCol="0">
            <a:spAutoFit/>
          </a:bodyPr>
          <a:lstStyle/>
          <a:p>
            <a:pPr algn="ctr"/>
            <a:r>
              <a:rPr lang="en-US" sz="2800" b="1" dirty="0">
                <a:solidFill>
                  <a:srgbClr val="FFFF00"/>
                </a:solidFill>
                <a:latin typeface="Tempus Sans ITC" pitchFamily="82" charset="0"/>
              </a:rPr>
              <a:t>Lazarus could not bring the man water because of the “great gulf” between them</a:t>
            </a:r>
          </a:p>
        </p:txBody>
      </p:sp>
      <p:sp>
        <p:nvSpPr>
          <p:cNvPr id="141" name="TextBox 140"/>
          <p:cNvSpPr txBox="1"/>
          <p:nvPr/>
        </p:nvSpPr>
        <p:spPr>
          <a:xfrm>
            <a:off x="1905000" y="4114801"/>
            <a:ext cx="3124200" cy="2246769"/>
          </a:xfrm>
          <a:prstGeom prst="rect">
            <a:avLst/>
          </a:prstGeom>
          <a:noFill/>
          <a:ln>
            <a:solidFill>
              <a:schemeClr val="tx1"/>
            </a:solidFill>
          </a:ln>
        </p:spPr>
        <p:txBody>
          <a:bodyPr wrap="square" rtlCol="0">
            <a:spAutoFit/>
          </a:bodyPr>
          <a:lstStyle/>
          <a:p>
            <a:pPr algn="ctr"/>
            <a:r>
              <a:rPr lang="en-US" sz="2800" b="1" dirty="0">
                <a:solidFill>
                  <a:srgbClr val="FFFF00"/>
                </a:solidFill>
                <a:latin typeface="Tempus Sans ITC" pitchFamily="82" charset="0"/>
              </a:rPr>
              <a:t>One can not move from one kingdom to another until after the resurrection. </a:t>
            </a:r>
          </a:p>
        </p:txBody>
      </p:sp>
      <p:grpSp>
        <p:nvGrpSpPr>
          <p:cNvPr id="28" name="Group 160"/>
          <p:cNvGrpSpPr/>
          <p:nvPr/>
        </p:nvGrpSpPr>
        <p:grpSpPr>
          <a:xfrm>
            <a:off x="4293433" y="1792575"/>
            <a:ext cx="457200" cy="655983"/>
            <a:chOff x="5105400" y="1905000"/>
            <a:chExt cx="1752600" cy="2514600"/>
          </a:xfrm>
        </p:grpSpPr>
        <p:sp>
          <p:nvSpPr>
            <p:cNvPr id="162" name="Trapezoid 161"/>
            <p:cNvSpPr/>
            <p:nvPr/>
          </p:nvSpPr>
          <p:spPr>
            <a:xfrm rot="10800000">
              <a:off x="5105400" y="1905000"/>
              <a:ext cx="1752600" cy="2514600"/>
            </a:xfrm>
            <a:prstGeom prst="trapezoid">
              <a:avLst>
                <a:gd name="adj" fmla="val 176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p:nvPr/>
          </p:nvCxnSpPr>
          <p:spPr>
            <a:xfrm>
              <a:off x="5213684" y="2662989"/>
              <a:ext cx="1568116" cy="4011"/>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78" name="Oval 177"/>
          <p:cNvSpPr/>
          <p:nvPr/>
        </p:nvSpPr>
        <p:spPr>
          <a:xfrm>
            <a:off x="4343401" y="2209801"/>
            <a:ext cx="381001" cy="3047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8872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 name="Picture 42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2" name="TextBox 41"/>
          <p:cNvSpPr txBox="1"/>
          <p:nvPr/>
        </p:nvSpPr>
        <p:spPr>
          <a:xfrm>
            <a:off x="1652728" y="457200"/>
            <a:ext cx="9015272" cy="6555641"/>
          </a:xfrm>
          <a:prstGeom prst="rect">
            <a:avLst/>
          </a:prstGeom>
          <a:noFill/>
        </p:spPr>
        <p:txBody>
          <a:bodyPr wrap="square" rtlCol="0">
            <a:spAutoFit/>
          </a:bodyPr>
          <a:lstStyle/>
          <a:p>
            <a:r>
              <a:rPr lang="en-US" sz="2800" dirty="0">
                <a:solidFill>
                  <a:schemeClr val="bg1"/>
                </a:solidFill>
                <a:latin typeface="Tempus Sans ITC" pitchFamily="82" charset="0"/>
              </a:rPr>
              <a:t>I desire these things be known to my 5 brothers. </a:t>
            </a:r>
          </a:p>
          <a:p>
            <a:endParaRPr lang="en-US" sz="2800" dirty="0">
              <a:solidFill>
                <a:schemeClr val="bg1"/>
              </a:solidFill>
              <a:latin typeface="Tempus Sans ITC" pitchFamily="82" charset="0"/>
            </a:endParaRPr>
          </a:p>
          <a:p>
            <a:endParaRPr lang="en-US" sz="2800" dirty="0">
              <a:solidFill>
                <a:schemeClr val="bg1"/>
              </a:solidFill>
              <a:latin typeface="Tempus Sans ITC" pitchFamily="82" charset="0"/>
            </a:endParaRPr>
          </a:p>
          <a:p>
            <a:endParaRPr lang="en-US" sz="2800" dirty="0">
              <a:solidFill>
                <a:schemeClr val="bg1"/>
              </a:solidFill>
              <a:latin typeface="Tempus Sans ITC" pitchFamily="82" charset="0"/>
            </a:endParaRPr>
          </a:p>
          <a:p>
            <a:r>
              <a:rPr lang="en-US" sz="2800" dirty="0">
                <a:solidFill>
                  <a:schemeClr val="bg1"/>
                </a:solidFill>
                <a:latin typeface="Tempus Sans ITC" pitchFamily="82" charset="0"/>
              </a:rPr>
              <a:t>They have the prophets to hear the Word of God.</a:t>
            </a:r>
          </a:p>
          <a:p>
            <a:endParaRPr lang="en-US" sz="2800" dirty="0">
              <a:solidFill>
                <a:schemeClr val="bg1"/>
              </a:solidFill>
              <a:latin typeface="Tempus Sans ITC" pitchFamily="82" charset="0"/>
            </a:endParaRPr>
          </a:p>
          <a:p>
            <a:endParaRPr lang="en-US" sz="2800" dirty="0">
              <a:solidFill>
                <a:schemeClr val="bg1"/>
              </a:solidFill>
              <a:latin typeface="Tempus Sans ITC" pitchFamily="82" charset="0"/>
            </a:endParaRPr>
          </a:p>
          <a:p>
            <a:endParaRPr lang="en-US" sz="2800" dirty="0">
              <a:solidFill>
                <a:schemeClr val="bg1"/>
              </a:solidFill>
              <a:latin typeface="Tempus Sans ITC" pitchFamily="82" charset="0"/>
            </a:endParaRPr>
          </a:p>
          <a:p>
            <a:r>
              <a:rPr lang="en-US" sz="2800" dirty="0">
                <a:solidFill>
                  <a:schemeClr val="bg1"/>
                </a:solidFill>
                <a:latin typeface="Tempus Sans ITC" pitchFamily="82" charset="0"/>
              </a:rPr>
              <a:t>But if they see me, they will believe. (A sign)</a:t>
            </a:r>
          </a:p>
          <a:p>
            <a:endParaRPr lang="en-US" sz="2800" dirty="0">
              <a:solidFill>
                <a:schemeClr val="bg1"/>
              </a:solidFill>
              <a:latin typeface="Tempus Sans ITC" pitchFamily="82" charset="0"/>
            </a:endParaRPr>
          </a:p>
          <a:p>
            <a:endParaRPr lang="en-US" sz="2800" dirty="0">
              <a:solidFill>
                <a:schemeClr val="bg1"/>
              </a:solidFill>
              <a:latin typeface="Tempus Sans ITC" pitchFamily="82" charset="0"/>
            </a:endParaRPr>
          </a:p>
          <a:p>
            <a:r>
              <a:rPr lang="en-US" sz="2800" dirty="0">
                <a:solidFill>
                  <a:schemeClr val="bg1"/>
                </a:solidFill>
                <a:latin typeface="Tempus Sans ITC" pitchFamily="82" charset="0"/>
              </a:rPr>
              <a:t>If they haven’t already listened to the Word of God, they will not now.</a:t>
            </a:r>
          </a:p>
          <a:p>
            <a:endParaRPr lang="en-US" sz="2800" dirty="0">
              <a:solidFill>
                <a:schemeClr val="bg1"/>
              </a:solidFill>
              <a:latin typeface="Tempus Sans ITC" pitchFamily="82" charset="0"/>
            </a:endParaRPr>
          </a:p>
          <a:p>
            <a:r>
              <a:rPr lang="en-US" sz="2800" dirty="0">
                <a:solidFill>
                  <a:schemeClr val="bg1"/>
                </a:solidFill>
                <a:latin typeface="Tempus Sans ITC" pitchFamily="82" charset="0"/>
              </a:rPr>
              <a:t>			Luke 16:27-31</a:t>
            </a:r>
          </a:p>
        </p:txBody>
      </p:sp>
      <p:grpSp>
        <p:nvGrpSpPr>
          <p:cNvPr id="86" name="Group 66"/>
          <p:cNvGrpSpPr/>
          <p:nvPr/>
        </p:nvGrpSpPr>
        <p:grpSpPr>
          <a:xfrm>
            <a:off x="726461" y="188880"/>
            <a:ext cx="762000" cy="1117066"/>
            <a:chOff x="5867400" y="685800"/>
            <a:chExt cx="2979159" cy="5738789"/>
          </a:xfrm>
        </p:grpSpPr>
        <p:grpSp>
          <p:nvGrpSpPr>
            <p:cNvPr id="87" name="Group 140"/>
            <p:cNvGrpSpPr/>
            <p:nvPr/>
          </p:nvGrpSpPr>
          <p:grpSpPr>
            <a:xfrm>
              <a:off x="5867400" y="685800"/>
              <a:ext cx="2896713" cy="5738789"/>
              <a:chOff x="2895600" y="1057419"/>
              <a:chExt cx="2601105" cy="5590094"/>
            </a:xfrm>
          </p:grpSpPr>
          <p:sp>
            <p:nvSpPr>
              <p:cNvPr id="190" name="Cloud 189"/>
              <p:cNvSpPr/>
              <p:nvPr/>
            </p:nvSpPr>
            <p:spPr>
              <a:xfrm>
                <a:off x="3276600" y="1981200"/>
                <a:ext cx="381000" cy="9144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a:off x="4495800" y="2057400"/>
                <a:ext cx="381000" cy="7620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4663168">
                <a:off x="4302178" y="5978577"/>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4271122">
                <a:off x="3558915" y="5974829"/>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2895600" y="4512039"/>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948315" y="4397572"/>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124200" y="2607039"/>
                <a:ext cx="2057400" cy="24384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20411805">
                <a:off x="4501672" y="2989870"/>
                <a:ext cx="762000" cy="1764138"/>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1100949">
                <a:off x="3085505" y="3120388"/>
                <a:ext cx="762000" cy="1762769"/>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3276600" y="3064239"/>
                <a:ext cx="1905000" cy="3276600"/>
              </a:xfrm>
              <a:prstGeom prst="trapezoid">
                <a:avLst>
                  <a:gd name="adj" fmla="val 18947"/>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4"/>
              <p:cNvGrpSpPr/>
              <p:nvPr/>
            </p:nvGrpSpPr>
            <p:grpSpPr>
              <a:xfrm>
                <a:off x="4210570" y="3028687"/>
                <a:ext cx="976832" cy="3289998"/>
                <a:chOff x="6071346" y="1769811"/>
                <a:chExt cx="1834000" cy="3650020"/>
              </a:xfrm>
            </p:grpSpPr>
            <p:sp>
              <p:nvSpPr>
                <p:cNvPr id="233" name="Trapezoid 23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3"/>
                <p:cNvGrpSpPr/>
                <p:nvPr/>
              </p:nvGrpSpPr>
              <p:grpSpPr>
                <a:xfrm rot="5553782">
                  <a:off x="4838212" y="3310918"/>
                  <a:ext cx="3581225" cy="613702"/>
                  <a:chOff x="3048000" y="457200"/>
                  <a:chExt cx="4876800" cy="1371600"/>
                </a:xfrm>
              </p:grpSpPr>
              <p:grpSp>
                <p:nvGrpSpPr>
                  <p:cNvPr id="90" name="Group 73"/>
                  <p:cNvGrpSpPr/>
                  <p:nvPr/>
                </p:nvGrpSpPr>
                <p:grpSpPr>
                  <a:xfrm>
                    <a:off x="3048000" y="457200"/>
                    <a:ext cx="1828800" cy="1371600"/>
                    <a:chOff x="3048000" y="457200"/>
                    <a:chExt cx="1828800" cy="1371600"/>
                  </a:xfrm>
                </p:grpSpPr>
                <p:sp>
                  <p:nvSpPr>
                    <p:cNvPr id="245" name="Block Arc 24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Block Arc 24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74"/>
                  <p:cNvGrpSpPr/>
                  <p:nvPr/>
                </p:nvGrpSpPr>
                <p:grpSpPr>
                  <a:xfrm>
                    <a:off x="4114800" y="457200"/>
                    <a:ext cx="1828800" cy="1371600"/>
                    <a:chOff x="3048000" y="457200"/>
                    <a:chExt cx="1828800" cy="1371600"/>
                  </a:xfrm>
                </p:grpSpPr>
                <p:sp>
                  <p:nvSpPr>
                    <p:cNvPr id="243" name="Block Arc 24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4" name="Block Arc 24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 name="Group 77"/>
                  <p:cNvGrpSpPr/>
                  <p:nvPr/>
                </p:nvGrpSpPr>
                <p:grpSpPr>
                  <a:xfrm>
                    <a:off x="5105400" y="457200"/>
                    <a:ext cx="1828800" cy="1371600"/>
                    <a:chOff x="3048000" y="457200"/>
                    <a:chExt cx="1828800" cy="1371600"/>
                  </a:xfrm>
                </p:grpSpPr>
                <p:sp>
                  <p:nvSpPr>
                    <p:cNvPr id="241" name="Block Arc 24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Block Arc 24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80"/>
                  <p:cNvGrpSpPr/>
                  <p:nvPr/>
                </p:nvGrpSpPr>
                <p:grpSpPr>
                  <a:xfrm>
                    <a:off x="6096000" y="457200"/>
                    <a:ext cx="1828800" cy="1371600"/>
                    <a:chOff x="3048000" y="457200"/>
                    <a:chExt cx="1828800" cy="1371600"/>
                  </a:xfrm>
                </p:grpSpPr>
                <p:sp>
                  <p:nvSpPr>
                    <p:cNvPr id="239" name="Block Arc 23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Block Arc 23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94" name="Group 85"/>
              <p:cNvGrpSpPr/>
              <p:nvPr/>
            </p:nvGrpSpPr>
            <p:grpSpPr>
              <a:xfrm flipH="1">
                <a:off x="3277029" y="3007479"/>
                <a:ext cx="867593" cy="3309816"/>
                <a:chOff x="6071346" y="1769811"/>
                <a:chExt cx="1834000" cy="3650020"/>
              </a:xfrm>
            </p:grpSpPr>
            <p:sp>
              <p:nvSpPr>
                <p:cNvPr id="219" name="Trapezoid 218"/>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83"/>
                <p:cNvGrpSpPr/>
                <p:nvPr/>
              </p:nvGrpSpPr>
              <p:grpSpPr>
                <a:xfrm rot="5553782">
                  <a:off x="4838212" y="3310918"/>
                  <a:ext cx="3581225" cy="613702"/>
                  <a:chOff x="3048000" y="457200"/>
                  <a:chExt cx="4876800" cy="1371600"/>
                </a:xfrm>
              </p:grpSpPr>
              <p:grpSp>
                <p:nvGrpSpPr>
                  <p:cNvPr id="96" name="Group 73"/>
                  <p:cNvGrpSpPr/>
                  <p:nvPr/>
                </p:nvGrpSpPr>
                <p:grpSpPr>
                  <a:xfrm>
                    <a:off x="3048000" y="457200"/>
                    <a:ext cx="1828800" cy="1371600"/>
                    <a:chOff x="3048000" y="457200"/>
                    <a:chExt cx="1828800" cy="1371600"/>
                  </a:xfrm>
                </p:grpSpPr>
                <p:sp>
                  <p:nvSpPr>
                    <p:cNvPr id="231" name="Block Arc 230"/>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Block Arc 23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7" name="Group 74"/>
                  <p:cNvGrpSpPr/>
                  <p:nvPr/>
                </p:nvGrpSpPr>
                <p:grpSpPr>
                  <a:xfrm>
                    <a:off x="4114800" y="457200"/>
                    <a:ext cx="1828800" cy="1371600"/>
                    <a:chOff x="3048000" y="457200"/>
                    <a:chExt cx="1828800" cy="1371600"/>
                  </a:xfrm>
                </p:grpSpPr>
                <p:sp>
                  <p:nvSpPr>
                    <p:cNvPr id="229" name="Block Arc 228"/>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Block Arc 22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77"/>
                  <p:cNvGrpSpPr/>
                  <p:nvPr/>
                </p:nvGrpSpPr>
                <p:grpSpPr>
                  <a:xfrm>
                    <a:off x="5105400" y="457200"/>
                    <a:ext cx="1828800" cy="1371600"/>
                    <a:chOff x="3048000" y="457200"/>
                    <a:chExt cx="1828800" cy="1371600"/>
                  </a:xfrm>
                </p:grpSpPr>
                <p:sp>
                  <p:nvSpPr>
                    <p:cNvPr id="227" name="Block Arc 22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Block Arc 22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80"/>
                  <p:cNvGrpSpPr/>
                  <p:nvPr/>
                </p:nvGrpSpPr>
                <p:grpSpPr>
                  <a:xfrm>
                    <a:off x="6096000" y="457200"/>
                    <a:ext cx="1828800" cy="1371600"/>
                    <a:chOff x="3048000" y="457200"/>
                    <a:chExt cx="1828800" cy="1371600"/>
                  </a:xfrm>
                </p:grpSpPr>
                <p:sp>
                  <p:nvSpPr>
                    <p:cNvPr id="225" name="Block Arc 224"/>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Block Arc 225"/>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02" name="Trapezoid 201"/>
              <p:cNvSpPr/>
              <p:nvPr/>
            </p:nvSpPr>
            <p:spPr>
              <a:xfrm rot="10800000">
                <a:off x="3857469" y="3060491"/>
                <a:ext cx="609600" cy="228600"/>
              </a:xfrm>
              <a:prstGeom prst="trapezoid">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102"/>
              <p:cNvGrpSpPr/>
              <p:nvPr/>
            </p:nvGrpSpPr>
            <p:grpSpPr>
              <a:xfrm>
                <a:off x="3505200" y="2759439"/>
                <a:ext cx="1395046" cy="1295400"/>
                <a:chOff x="2624682" y="2226017"/>
                <a:chExt cx="1981200" cy="2070031"/>
              </a:xfrm>
            </p:grpSpPr>
            <p:sp>
              <p:nvSpPr>
                <p:cNvPr id="215" name="Pie 214"/>
                <p:cNvSpPr/>
                <p:nvPr/>
              </p:nvSpPr>
              <p:spPr>
                <a:xfrm rot="18695073">
                  <a:off x="2580266" y="2270433"/>
                  <a:ext cx="2070031" cy="1981200"/>
                </a:xfrm>
                <a:prstGeom prst="pi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1" name="Group 5"/>
                <p:cNvGrpSpPr/>
                <p:nvPr/>
              </p:nvGrpSpPr>
              <p:grpSpPr>
                <a:xfrm>
                  <a:off x="2743201" y="2385249"/>
                  <a:ext cx="1579657" cy="1582691"/>
                  <a:chOff x="2740939" y="2385249"/>
                  <a:chExt cx="1579657" cy="1582691"/>
                </a:xfrm>
              </p:grpSpPr>
              <p:sp>
                <p:nvSpPr>
                  <p:cNvPr id="217"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119"/>
              <p:cNvGrpSpPr/>
              <p:nvPr/>
            </p:nvGrpSpPr>
            <p:grpSpPr>
              <a:xfrm rot="5400000">
                <a:off x="2285999" y="3429001"/>
                <a:ext cx="2438401" cy="914400"/>
                <a:chOff x="2624682" y="2226018"/>
                <a:chExt cx="1981200" cy="2070031"/>
              </a:xfrm>
            </p:grpSpPr>
            <p:sp>
              <p:nvSpPr>
                <p:cNvPr id="211" name="Pie 210"/>
                <p:cNvSpPr/>
                <p:nvPr/>
              </p:nvSpPr>
              <p:spPr>
                <a:xfrm rot="16952334">
                  <a:off x="2580266" y="2270434"/>
                  <a:ext cx="2070031" cy="1981200"/>
                </a:xfrm>
                <a:prstGeom prst="pie">
                  <a:avLst>
                    <a:gd name="adj1" fmla="val 3057576"/>
                    <a:gd name="adj2" fmla="val 1620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3" name="Group 5"/>
                <p:cNvGrpSpPr/>
                <p:nvPr/>
              </p:nvGrpSpPr>
              <p:grpSpPr>
                <a:xfrm>
                  <a:off x="2743201" y="2385249"/>
                  <a:ext cx="1579657" cy="1582691"/>
                  <a:chOff x="2740939" y="2385249"/>
                  <a:chExt cx="1579657" cy="1582691"/>
                </a:xfrm>
              </p:grpSpPr>
              <p:sp>
                <p:nvSpPr>
                  <p:cNvPr id="213"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 name="Oval 204"/>
              <p:cNvSpPr/>
              <p:nvPr/>
            </p:nvSpPr>
            <p:spPr>
              <a:xfrm>
                <a:off x="3432748" y="1295400"/>
                <a:ext cx="12954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24"/>
              <p:cNvGrpSpPr/>
              <p:nvPr/>
            </p:nvGrpSpPr>
            <p:grpSpPr>
              <a:xfrm rot="11155702">
                <a:off x="3279067" y="1057419"/>
                <a:ext cx="1614668" cy="1295400"/>
                <a:chOff x="2587394" y="2007266"/>
                <a:chExt cx="1981200" cy="2070031"/>
              </a:xfrm>
              <a:solidFill>
                <a:srgbClr val="E5C569"/>
              </a:solidFill>
            </p:grpSpPr>
            <p:sp>
              <p:nvSpPr>
                <p:cNvPr id="207" name="Pie 206"/>
                <p:cNvSpPr/>
                <p:nvPr/>
              </p:nvSpPr>
              <p:spPr>
                <a:xfrm rot="18695073">
                  <a:off x="2542978" y="2051682"/>
                  <a:ext cx="2070031" cy="1981200"/>
                </a:xfrm>
                <a:prstGeom prst="pie">
                  <a:avLst>
                    <a:gd name="adj1" fmla="val 1172859"/>
                    <a:gd name="adj2" fmla="val 1567969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5" name="Group 5"/>
                <p:cNvGrpSpPr/>
                <p:nvPr/>
              </p:nvGrpSpPr>
              <p:grpSpPr>
                <a:xfrm>
                  <a:off x="2737026" y="2244349"/>
                  <a:ext cx="1585829" cy="1723591"/>
                  <a:chOff x="2734764" y="2244349"/>
                  <a:chExt cx="1585829" cy="1723591"/>
                </a:xfrm>
                <a:grpFill/>
              </p:grpSpPr>
              <p:sp>
                <p:nvSpPr>
                  <p:cNvPr id="209" name="Moon 3"/>
                  <p:cNvSpPr/>
                  <p:nvPr/>
                </p:nvSpPr>
                <p:spPr>
                  <a:xfrm rot="16200000">
                    <a:off x="2898653" y="2546001"/>
                    <a:ext cx="1264225" cy="157965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16200000">
                    <a:off x="2963485" y="2015628"/>
                    <a:ext cx="1119952" cy="157739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6" name="Group 204"/>
            <p:cNvGrpSpPr/>
            <p:nvPr/>
          </p:nvGrpSpPr>
          <p:grpSpPr>
            <a:xfrm>
              <a:off x="6629400" y="914400"/>
              <a:ext cx="1389357" cy="848673"/>
              <a:chOff x="2115843" y="980127"/>
              <a:chExt cx="2833039" cy="1636129"/>
            </a:xfrm>
          </p:grpSpPr>
          <p:sp>
            <p:nvSpPr>
              <p:cNvPr id="184" name="Moon 183"/>
              <p:cNvSpPr/>
              <p:nvPr/>
            </p:nvSpPr>
            <p:spPr>
              <a:xfrm rot="5755702">
                <a:off x="2714298" y="381672"/>
                <a:ext cx="1636129" cy="2833039"/>
              </a:xfrm>
              <a:prstGeom prst="moon">
                <a:avLst>
                  <a:gd name="adj" fmla="val 67712"/>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Collate 184"/>
              <p:cNvSpPr/>
              <p:nvPr/>
            </p:nvSpPr>
            <p:spPr>
              <a:xfrm rot="20116258">
                <a:off x="2419479" y="1467918"/>
                <a:ext cx="571170" cy="587261"/>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Flowchart: Collate 185"/>
              <p:cNvSpPr/>
              <p:nvPr/>
            </p:nvSpPr>
            <p:spPr>
              <a:xfrm rot="2252140">
                <a:off x="4016213" y="1545062"/>
                <a:ext cx="571170" cy="675313"/>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Flowchart: Collate 186"/>
              <p:cNvSpPr/>
              <p:nvPr/>
            </p:nvSpPr>
            <p:spPr>
              <a:xfrm rot="307439">
                <a:off x="3212447" y="1053011"/>
                <a:ext cx="571170" cy="910746"/>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iamond 187"/>
              <p:cNvSpPr/>
              <p:nvPr/>
            </p:nvSpPr>
            <p:spPr>
              <a:xfrm rot="20885999">
                <a:off x="2860624" y="1179227"/>
                <a:ext cx="381000" cy="685800"/>
              </a:xfrm>
              <a:prstGeom prst="diamond">
                <a:avLst/>
              </a:prstGeom>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rot="1750526">
                <a:off x="3715529" y="1271659"/>
                <a:ext cx="386539" cy="670729"/>
              </a:xfrm>
              <a:prstGeom prst="diamond">
                <a:avLst/>
              </a:prstGeom>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211"/>
            <p:cNvGrpSpPr/>
            <p:nvPr/>
          </p:nvGrpSpPr>
          <p:grpSpPr>
            <a:xfrm>
              <a:off x="8077200" y="4343400"/>
              <a:ext cx="719529" cy="381000"/>
              <a:chOff x="838200" y="5791200"/>
              <a:chExt cx="1710129" cy="550808"/>
            </a:xfrm>
          </p:grpSpPr>
          <p:sp>
            <p:nvSpPr>
              <p:cNvPr id="178" name="Flowchart: Magnetic Disk 177"/>
              <p:cNvSpPr/>
              <p:nvPr/>
            </p:nvSpPr>
            <p:spPr>
              <a:xfrm>
                <a:off x="838200" y="5791200"/>
                <a:ext cx="1676400" cy="533400"/>
              </a:xfrm>
              <a:prstGeom prst="flowChartMagneticDisk">
                <a:avLst/>
              </a:prstGeom>
              <a:solidFill>
                <a:srgbClr val="CFB33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914401" y="5943600"/>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1201713" y="5976079"/>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1548985" y="5963587"/>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1896257" y="5951095"/>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2243529" y="5938603"/>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a:off x="8534400" y="4267200"/>
              <a:ext cx="312159" cy="3016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66"/>
          <p:cNvGrpSpPr/>
          <p:nvPr/>
        </p:nvGrpSpPr>
        <p:grpSpPr>
          <a:xfrm>
            <a:off x="692294" y="3440484"/>
            <a:ext cx="762000" cy="1117066"/>
            <a:chOff x="5867400" y="685800"/>
            <a:chExt cx="2979159" cy="5738789"/>
          </a:xfrm>
        </p:grpSpPr>
        <p:grpSp>
          <p:nvGrpSpPr>
            <p:cNvPr id="109" name="Group 140"/>
            <p:cNvGrpSpPr/>
            <p:nvPr/>
          </p:nvGrpSpPr>
          <p:grpSpPr>
            <a:xfrm>
              <a:off x="5867400" y="685800"/>
              <a:ext cx="2896713" cy="5738789"/>
              <a:chOff x="2895600" y="1057419"/>
              <a:chExt cx="2601105" cy="5590094"/>
            </a:xfrm>
          </p:grpSpPr>
          <p:sp>
            <p:nvSpPr>
              <p:cNvPr id="264" name="Cloud 263"/>
              <p:cNvSpPr/>
              <p:nvPr/>
            </p:nvSpPr>
            <p:spPr>
              <a:xfrm>
                <a:off x="3276600" y="1981200"/>
                <a:ext cx="381000" cy="9144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a:off x="4495800" y="2057400"/>
                <a:ext cx="381000" cy="7620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4663168">
                <a:off x="4302178" y="5978577"/>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4271122">
                <a:off x="3558915" y="5974829"/>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2895600" y="4512039"/>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4948315" y="4397572"/>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3124200" y="2607039"/>
                <a:ext cx="2057400" cy="24384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20411805">
                <a:off x="4501672" y="2989870"/>
                <a:ext cx="762000" cy="1764138"/>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1100949">
                <a:off x="3085505" y="3120388"/>
                <a:ext cx="762000" cy="1762769"/>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a:off x="3276600" y="3064239"/>
                <a:ext cx="1905000" cy="3276600"/>
              </a:xfrm>
              <a:prstGeom prst="trapezoid">
                <a:avLst>
                  <a:gd name="adj" fmla="val 18947"/>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84"/>
              <p:cNvGrpSpPr/>
              <p:nvPr/>
            </p:nvGrpSpPr>
            <p:grpSpPr>
              <a:xfrm>
                <a:off x="4210570" y="3028687"/>
                <a:ext cx="976832" cy="3289998"/>
                <a:chOff x="6071346" y="1769811"/>
                <a:chExt cx="1834000" cy="3650020"/>
              </a:xfrm>
            </p:grpSpPr>
            <p:sp>
              <p:nvSpPr>
                <p:cNvPr id="307" name="Trapezoid 30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83"/>
                <p:cNvGrpSpPr/>
                <p:nvPr/>
              </p:nvGrpSpPr>
              <p:grpSpPr>
                <a:xfrm rot="5553782">
                  <a:off x="4838212" y="3310918"/>
                  <a:ext cx="3581225" cy="613702"/>
                  <a:chOff x="3048000" y="457200"/>
                  <a:chExt cx="4876800" cy="1371600"/>
                </a:xfrm>
              </p:grpSpPr>
              <p:grpSp>
                <p:nvGrpSpPr>
                  <p:cNvPr id="112" name="Group 73"/>
                  <p:cNvGrpSpPr/>
                  <p:nvPr/>
                </p:nvGrpSpPr>
                <p:grpSpPr>
                  <a:xfrm>
                    <a:off x="3048000" y="457200"/>
                    <a:ext cx="1828800" cy="1371600"/>
                    <a:chOff x="3048000" y="457200"/>
                    <a:chExt cx="1828800" cy="1371600"/>
                  </a:xfrm>
                </p:grpSpPr>
                <p:sp>
                  <p:nvSpPr>
                    <p:cNvPr id="319" name="Block Arc 31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Block Arc 31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3" name="Group 74"/>
                  <p:cNvGrpSpPr/>
                  <p:nvPr/>
                </p:nvGrpSpPr>
                <p:grpSpPr>
                  <a:xfrm>
                    <a:off x="4114800" y="457200"/>
                    <a:ext cx="1828800" cy="1371600"/>
                    <a:chOff x="3048000" y="457200"/>
                    <a:chExt cx="1828800" cy="1371600"/>
                  </a:xfrm>
                </p:grpSpPr>
                <p:sp>
                  <p:nvSpPr>
                    <p:cNvPr id="317" name="Block Arc 31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Block Arc 31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4" name="Group 77"/>
                  <p:cNvGrpSpPr/>
                  <p:nvPr/>
                </p:nvGrpSpPr>
                <p:grpSpPr>
                  <a:xfrm>
                    <a:off x="5105400" y="457200"/>
                    <a:ext cx="1828800" cy="1371600"/>
                    <a:chOff x="3048000" y="457200"/>
                    <a:chExt cx="1828800" cy="1371600"/>
                  </a:xfrm>
                </p:grpSpPr>
                <p:sp>
                  <p:nvSpPr>
                    <p:cNvPr id="315" name="Block Arc 31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Block Arc 31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5" name="Group 80"/>
                  <p:cNvGrpSpPr/>
                  <p:nvPr/>
                </p:nvGrpSpPr>
                <p:grpSpPr>
                  <a:xfrm>
                    <a:off x="6096000" y="457200"/>
                    <a:ext cx="1828800" cy="1371600"/>
                    <a:chOff x="3048000" y="457200"/>
                    <a:chExt cx="1828800" cy="1371600"/>
                  </a:xfrm>
                </p:grpSpPr>
                <p:sp>
                  <p:nvSpPr>
                    <p:cNvPr id="313" name="Block Arc 31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Block Arc 31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6" name="Group 85"/>
              <p:cNvGrpSpPr/>
              <p:nvPr/>
            </p:nvGrpSpPr>
            <p:grpSpPr>
              <a:xfrm flipH="1">
                <a:off x="3277029" y="3007479"/>
                <a:ext cx="867593" cy="3309816"/>
                <a:chOff x="6071346" y="1769811"/>
                <a:chExt cx="1834000" cy="3650020"/>
              </a:xfrm>
            </p:grpSpPr>
            <p:sp>
              <p:nvSpPr>
                <p:cNvPr id="293" name="Trapezoid 29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83"/>
                <p:cNvGrpSpPr/>
                <p:nvPr/>
              </p:nvGrpSpPr>
              <p:grpSpPr>
                <a:xfrm rot="5553782">
                  <a:off x="4838212" y="3310918"/>
                  <a:ext cx="3581225" cy="613702"/>
                  <a:chOff x="3048000" y="457200"/>
                  <a:chExt cx="4876800" cy="1371600"/>
                </a:xfrm>
              </p:grpSpPr>
              <p:grpSp>
                <p:nvGrpSpPr>
                  <p:cNvPr id="118" name="Group 73"/>
                  <p:cNvGrpSpPr/>
                  <p:nvPr/>
                </p:nvGrpSpPr>
                <p:grpSpPr>
                  <a:xfrm>
                    <a:off x="3048000" y="457200"/>
                    <a:ext cx="1828800" cy="1371600"/>
                    <a:chOff x="3048000" y="457200"/>
                    <a:chExt cx="1828800" cy="1371600"/>
                  </a:xfrm>
                </p:grpSpPr>
                <p:sp>
                  <p:nvSpPr>
                    <p:cNvPr id="305" name="Block Arc 30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Block Arc 30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74"/>
                  <p:cNvGrpSpPr/>
                  <p:nvPr/>
                </p:nvGrpSpPr>
                <p:grpSpPr>
                  <a:xfrm>
                    <a:off x="4114800" y="457200"/>
                    <a:ext cx="1828800" cy="1371600"/>
                    <a:chOff x="3048000" y="457200"/>
                    <a:chExt cx="1828800" cy="1371600"/>
                  </a:xfrm>
                </p:grpSpPr>
                <p:sp>
                  <p:nvSpPr>
                    <p:cNvPr id="303" name="Block Arc 30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Block Arc 30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77"/>
                  <p:cNvGrpSpPr/>
                  <p:nvPr/>
                </p:nvGrpSpPr>
                <p:grpSpPr>
                  <a:xfrm>
                    <a:off x="5105400" y="457200"/>
                    <a:ext cx="1828800" cy="1371600"/>
                    <a:chOff x="3048000" y="457200"/>
                    <a:chExt cx="1828800" cy="1371600"/>
                  </a:xfrm>
                </p:grpSpPr>
                <p:sp>
                  <p:nvSpPr>
                    <p:cNvPr id="301" name="Block Arc 30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Block Arc 30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80"/>
                  <p:cNvGrpSpPr/>
                  <p:nvPr/>
                </p:nvGrpSpPr>
                <p:grpSpPr>
                  <a:xfrm>
                    <a:off x="6096000" y="457200"/>
                    <a:ext cx="1828800" cy="1371600"/>
                    <a:chOff x="3048000" y="457200"/>
                    <a:chExt cx="1828800" cy="1371600"/>
                  </a:xfrm>
                </p:grpSpPr>
                <p:sp>
                  <p:nvSpPr>
                    <p:cNvPr id="299" name="Block Arc 29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Block Arc 29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76" name="Trapezoid 275"/>
              <p:cNvSpPr/>
              <p:nvPr/>
            </p:nvSpPr>
            <p:spPr>
              <a:xfrm rot="10800000">
                <a:off x="3857469" y="3060491"/>
                <a:ext cx="609600" cy="228600"/>
              </a:xfrm>
              <a:prstGeom prst="trapezoid">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02"/>
              <p:cNvGrpSpPr/>
              <p:nvPr/>
            </p:nvGrpSpPr>
            <p:grpSpPr>
              <a:xfrm>
                <a:off x="3505200" y="2759439"/>
                <a:ext cx="1395046" cy="1295400"/>
                <a:chOff x="2624682" y="2226017"/>
                <a:chExt cx="1981200" cy="2070031"/>
              </a:xfrm>
            </p:grpSpPr>
            <p:sp>
              <p:nvSpPr>
                <p:cNvPr id="289" name="Pie 288"/>
                <p:cNvSpPr/>
                <p:nvPr/>
              </p:nvSpPr>
              <p:spPr>
                <a:xfrm rot="18695073">
                  <a:off x="2580266" y="2270433"/>
                  <a:ext cx="2070031" cy="1981200"/>
                </a:xfrm>
                <a:prstGeom prst="pi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3" name="Group 5"/>
                <p:cNvGrpSpPr/>
                <p:nvPr/>
              </p:nvGrpSpPr>
              <p:grpSpPr>
                <a:xfrm>
                  <a:off x="2743201" y="2385249"/>
                  <a:ext cx="1579657" cy="1582691"/>
                  <a:chOff x="2740939" y="2385249"/>
                  <a:chExt cx="1579657" cy="1582691"/>
                </a:xfrm>
              </p:grpSpPr>
              <p:sp>
                <p:nvSpPr>
                  <p:cNvPr id="291"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19"/>
              <p:cNvGrpSpPr/>
              <p:nvPr/>
            </p:nvGrpSpPr>
            <p:grpSpPr>
              <a:xfrm rot="5400000">
                <a:off x="2285999" y="3429001"/>
                <a:ext cx="2438401" cy="914400"/>
                <a:chOff x="2624682" y="2226018"/>
                <a:chExt cx="1981200" cy="2070031"/>
              </a:xfrm>
            </p:grpSpPr>
            <p:sp>
              <p:nvSpPr>
                <p:cNvPr id="285" name="Pie 28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5" name="Group 5"/>
                <p:cNvGrpSpPr/>
                <p:nvPr/>
              </p:nvGrpSpPr>
              <p:grpSpPr>
                <a:xfrm>
                  <a:off x="2743201" y="2385249"/>
                  <a:ext cx="1579657" cy="1582691"/>
                  <a:chOff x="2740939" y="2385249"/>
                  <a:chExt cx="1579657" cy="1582691"/>
                </a:xfrm>
              </p:grpSpPr>
              <p:sp>
                <p:nvSpPr>
                  <p:cNvPr id="287"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9" name="Oval 278"/>
              <p:cNvSpPr/>
              <p:nvPr/>
            </p:nvSpPr>
            <p:spPr>
              <a:xfrm>
                <a:off x="3432748" y="1295400"/>
                <a:ext cx="12954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4"/>
              <p:cNvGrpSpPr/>
              <p:nvPr/>
            </p:nvGrpSpPr>
            <p:grpSpPr>
              <a:xfrm rot="11155702">
                <a:off x="3279067" y="1057419"/>
                <a:ext cx="1614668" cy="1295400"/>
                <a:chOff x="2587394" y="2007266"/>
                <a:chExt cx="1981200" cy="2070031"/>
              </a:xfrm>
              <a:solidFill>
                <a:srgbClr val="E5C569"/>
              </a:solidFill>
            </p:grpSpPr>
            <p:sp>
              <p:nvSpPr>
                <p:cNvPr id="281" name="Pie 280"/>
                <p:cNvSpPr/>
                <p:nvPr/>
              </p:nvSpPr>
              <p:spPr>
                <a:xfrm rot="18695073">
                  <a:off x="2542978" y="2051682"/>
                  <a:ext cx="2070031" cy="1981200"/>
                </a:xfrm>
                <a:prstGeom prst="pie">
                  <a:avLst>
                    <a:gd name="adj1" fmla="val 1172859"/>
                    <a:gd name="adj2" fmla="val 1567969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1" name="Group 5"/>
                <p:cNvGrpSpPr/>
                <p:nvPr/>
              </p:nvGrpSpPr>
              <p:grpSpPr>
                <a:xfrm>
                  <a:off x="2737026" y="2244349"/>
                  <a:ext cx="1585829" cy="1723591"/>
                  <a:chOff x="2734764" y="2244349"/>
                  <a:chExt cx="1585829" cy="1723591"/>
                </a:xfrm>
                <a:grpFill/>
              </p:grpSpPr>
              <p:sp>
                <p:nvSpPr>
                  <p:cNvPr id="283" name="Moon 3"/>
                  <p:cNvSpPr/>
                  <p:nvPr/>
                </p:nvSpPr>
                <p:spPr>
                  <a:xfrm rot="16200000">
                    <a:off x="2898653" y="2546001"/>
                    <a:ext cx="1264225" cy="157965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16200000">
                    <a:off x="2963485" y="2015628"/>
                    <a:ext cx="1119952" cy="157739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4" name="Group 204"/>
            <p:cNvGrpSpPr/>
            <p:nvPr/>
          </p:nvGrpSpPr>
          <p:grpSpPr>
            <a:xfrm>
              <a:off x="6629400" y="914400"/>
              <a:ext cx="1389357" cy="848673"/>
              <a:chOff x="2115843" y="980127"/>
              <a:chExt cx="2833039" cy="1636129"/>
            </a:xfrm>
          </p:grpSpPr>
          <p:sp>
            <p:nvSpPr>
              <p:cNvPr id="258" name="Moon 257"/>
              <p:cNvSpPr/>
              <p:nvPr/>
            </p:nvSpPr>
            <p:spPr>
              <a:xfrm rot="5755702">
                <a:off x="2714298" y="381672"/>
                <a:ext cx="1636129" cy="2833039"/>
              </a:xfrm>
              <a:prstGeom prst="moon">
                <a:avLst>
                  <a:gd name="adj" fmla="val 67712"/>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Collate 258"/>
              <p:cNvSpPr/>
              <p:nvPr/>
            </p:nvSpPr>
            <p:spPr>
              <a:xfrm rot="20116258">
                <a:off x="2419479" y="1467918"/>
                <a:ext cx="571170" cy="587261"/>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0" name="Flowchart: Collate 259"/>
              <p:cNvSpPr/>
              <p:nvPr/>
            </p:nvSpPr>
            <p:spPr>
              <a:xfrm rot="2252140">
                <a:off x="4016213" y="1545062"/>
                <a:ext cx="571170" cy="675313"/>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Flowchart: Collate 260"/>
              <p:cNvSpPr/>
              <p:nvPr/>
            </p:nvSpPr>
            <p:spPr>
              <a:xfrm rot="307439">
                <a:off x="3212447" y="1053011"/>
                <a:ext cx="571170" cy="910746"/>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Diamond 261"/>
              <p:cNvSpPr/>
              <p:nvPr/>
            </p:nvSpPr>
            <p:spPr>
              <a:xfrm rot="20885999">
                <a:off x="2860624" y="1179227"/>
                <a:ext cx="381000" cy="685800"/>
              </a:xfrm>
              <a:prstGeom prst="diamond">
                <a:avLst/>
              </a:prstGeom>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rot="1750526">
                <a:off x="3715529" y="1271659"/>
                <a:ext cx="386539" cy="670729"/>
              </a:xfrm>
              <a:prstGeom prst="diamond">
                <a:avLst/>
              </a:prstGeom>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211"/>
            <p:cNvGrpSpPr/>
            <p:nvPr/>
          </p:nvGrpSpPr>
          <p:grpSpPr>
            <a:xfrm>
              <a:off x="8077200" y="4343400"/>
              <a:ext cx="719529" cy="381000"/>
              <a:chOff x="838200" y="5791200"/>
              <a:chExt cx="1710129" cy="550808"/>
            </a:xfrm>
          </p:grpSpPr>
          <p:sp>
            <p:nvSpPr>
              <p:cNvPr id="252" name="Flowchart: Magnetic Disk 251"/>
              <p:cNvSpPr/>
              <p:nvPr/>
            </p:nvSpPr>
            <p:spPr>
              <a:xfrm>
                <a:off x="838200" y="5791200"/>
                <a:ext cx="1676400" cy="533400"/>
              </a:xfrm>
              <a:prstGeom prst="flowChartMagneticDisk">
                <a:avLst/>
              </a:prstGeom>
              <a:solidFill>
                <a:srgbClr val="CFB33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914401" y="5943600"/>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1201713" y="5976079"/>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1548985" y="5963587"/>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a:off x="1896257" y="5951095"/>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2243529" y="5938603"/>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Oval 250"/>
            <p:cNvSpPr/>
            <p:nvPr/>
          </p:nvSpPr>
          <p:spPr>
            <a:xfrm>
              <a:off x="8534400" y="4267200"/>
              <a:ext cx="312159" cy="3016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p:cNvGrpSpPr/>
          <p:nvPr/>
        </p:nvGrpSpPr>
        <p:grpSpPr>
          <a:xfrm>
            <a:off x="744502" y="1775918"/>
            <a:ext cx="641045" cy="1213302"/>
            <a:chOff x="3810000" y="553998"/>
            <a:chExt cx="1839832" cy="3482238"/>
          </a:xfrm>
        </p:grpSpPr>
        <p:sp>
          <p:nvSpPr>
            <p:cNvPr id="275" name="Cloud 274"/>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Manual Operation 281"/>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lowchart: Manual Operation 285"/>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lowchart: Manual Operation 294"/>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lowchart: Extract 295"/>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ed Rectangle 296"/>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Cloud 307"/>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309"/>
            <p:cNvGrpSpPr/>
            <p:nvPr/>
          </p:nvGrpSpPr>
          <p:grpSpPr>
            <a:xfrm>
              <a:off x="4220061" y="818482"/>
              <a:ext cx="938018" cy="300171"/>
              <a:chOff x="1756756" y="4876800"/>
              <a:chExt cx="4088873" cy="1308463"/>
            </a:xfrm>
          </p:grpSpPr>
          <p:grpSp>
            <p:nvGrpSpPr>
              <p:cNvPr id="351" name="Group 350"/>
              <p:cNvGrpSpPr/>
              <p:nvPr/>
            </p:nvGrpSpPr>
            <p:grpSpPr>
              <a:xfrm>
                <a:off x="1756756" y="4876800"/>
                <a:ext cx="1367444" cy="1295400"/>
                <a:chOff x="1756756" y="4876800"/>
                <a:chExt cx="1367444" cy="1295400"/>
              </a:xfrm>
            </p:grpSpPr>
            <p:sp>
              <p:nvSpPr>
                <p:cNvPr id="362" name="Quad Arrow Callout 36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Quad Arrow Callout 36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Quad Arrow Callout 36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351"/>
              <p:cNvGrpSpPr/>
              <p:nvPr/>
            </p:nvGrpSpPr>
            <p:grpSpPr>
              <a:xfrm>
                <a:off x="3119647" y="4889863"/>
                <a:ext cx="1367444" cy="1295400"/>
                <a:chOff x="1756756" y="4876800"/>
                <a:chExt cx="1367444" cy="1295400"/>
              </a:xfrm>
            </p:grpSpPr>
            <p:sp>
              <p:nvSpPr>
                <p:cNvPr id="359" name="Quad Arrow Callout 35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Quad Arrow Callout 35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Quad Arrow Callout 36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p:cNvGrpSpPr/>
              <p:nvPr/>
            </p:nvGrpSpPr>
            <p:grpSpPr>
              <a:xfrm>
                <a:off x="4478185" y="4889863"/>
                <a:ext cx="1367444" cy="1295400"/>
                <a:chOff x="1756756" y="4876800"/>
                <a:chExt cx="1367444" cy="1295400"/>
              </a:xfrm>
            </p:grpSpPr>
            <p:sp>
              <p:nvSpPr>
                <p:cNvPr id="356" name="Quad Arrow Callout 35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Quad Arrow Callout 35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Quad Arrow Callout 35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Quad Arrow Callout 35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Quad Arrow Callout 35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310"/>
            <p:cNvGrpSpPr/>
            <p:nvPr/>
          </p:nvGrpSpPr>
          <p:grpSpPr>
            <a:xfrm rot="17531393">
              <a:off x="4356564" y="2143638"/>
              <a:ext cx="938018" cy="300171"/>
              <a:chOff x="1756756" y="4876800"/>
              <a:chExt cx="4088873" cy="1308463"/>
            </a:xfrm>
          </p:grpSpPr>
          <p:grpSp>
            <p:nvGrpSpPr>
              <p:cNvPr id="337" name="Group 336"/>
              <p:cNvGrpSpPr/>
              <p:nvPr/>
            </p:nvGrpSpPr>
            <p:grpSpPr>
              <a:xfrm>
                <a:off x="1756756" y="4876800"/>
                <a:ext cx="1367444" cy="1295400"/>
                <a:chOff x="1756756" y="4876800"/>
                <a:chExt cx="1367444" cy="1295400"/>
              </a:xfrm>
            </p:grpSpPr>
            <p:sp>
              <p:nvSpPr>
                <p:cNvPr id="348" name="Quad Arrow Callout 34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Quad Arrow Callout 34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Callout 34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a:off x="3119647" y="4889863"/>
                <a:ext cx="1367444" cy="1295400"/>
                <a:chOff x="1756756" y="4876800"/>
                <a:chExt cx="1367444" cy="1295400"/>
              </a:xfrm>
            </p:grpSpPr>
            <p:sp>
              <p:nvSpPr>
                <p:cNvPr id="345" name="Quad Arrow Callout 34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Callout 34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Quad Arrow Callout 34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p:cNvGrpSpPr/>
              <p:nvPr/>
            </p:nvGrpSpPr>
            <p:grpSpPr>
              <a:xfrm>
                <a:off x="4478185" y="4889863"/>
                <a:ext cx="1367444" cy="1295400"/>
                <a:chOff x="1756756" y="4876800"/>
                <a:chExt cx="1367444" cy="1295400"/>
              </a:xfrm>
            </p:grpSpPr>
            <p:sp>
              <p:nvSpPr>
                <p:cNvPr id="342" name="Quad Arrow Callout 34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Quad Arrow Callout 34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Callout 34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0" name="Quad Arrow Callout 33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Quad Arrow Callout 34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311"/>
            <p:cNvGrpSpPr/>
            <p:nvPr/>
          </p:nvGrpSpPr>
          <p:grpSpPr>
            <a:xfrm rot="17531393">
              <a:off x="3995156" y="3097226"/>
              <a:ext cx="938018" cy="300171"/>
              <a:chOff x="1756756" y="4876800"/>
              <a:chExt cx="4088873" cy="1308463"/>
            </a:xfrm>
          </p:grpSpPr>
          <p:grpSp>
            <p:nvGrpSpPr>
              <p:cNvPr id="323" name="Group 322"/>
              <p:cNvGrpSpPr/>
              <p:nvPr/>
            </p:nvGrpSpPr>
            <p:grpSpPr>
              <a:xfrm>
                <a:off x="1756756" y="4876800"/>
                <a:ext cx="1367444" cy="1295400"/>
                <a:chOff x="1756756" y="4876800"/>
                <a:chExt cx="1367444" cy="1295400"/>
              </a:xfrm>
            </p:grpSpPr>
            <p:sp>
              <p:nvSpPr>
                <p:cNvPr id="334" name="Quad Arrow Callout 33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Callout 33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Quad Arrow Callout 33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3119647" y="4889863"/>
                <a:ext cx="1367444" cy="1295400"/>
                <a:chOff x="1756756" y="4876800"/>
                <a:chExt cx="1367444" cy="1295400"/>
              </a:xfrm>
            </p:grpSpPr>
            <p:sp>
              <p:nvSpPr>
                <p:cNvPr id="331" name="Quad Arrow Callout 33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Callout 33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Quad Arrow Callout 33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p:cNvGrpSpPr/>
              <p:nvPr/>
            </p:nvGrpSpPr>
            <p:grpSpPr>
              <a:xfrm>
                <a:off x="4478185" y="4889863"/>
                <a:ext cx="1367444" cy="1295400"/>
                <a:chOff x="1756756" y="4876800"/>
                <a:chExt cx="1367444" cy="1295400"/>
              </a:xfrm>
            </p:grpSpPr>
            <p:sp>
              <p:nvSpPr>
                <p:cNvPr id="328" name="Quad Arrow Callout 32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Quad Arrow Callout 32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Callout 32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6" name="Quad Arrow Callout 32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Quad Arrow Callout 32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1" name="Cloud 320"/>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364"/>
          <p:cNvGrpSpPr/>
          <p:nvPr/>
        </p:nvGrpSpPr>
        <p:grpSpPr>
          <a:xfrm>
            <a:off x="652621" y="4924092"/>
            <a:ext cx="641045" cy="1213302"/>
            <a:chOff x="3810000" y="553998"/>
            <a:chExt cx="1839832" cy="3482238"/>
          </a:xfrm>
        </p:grpSpPr>
        <p:sp>
          <p:nvSpPr>
            <p:cNvPr id="366" name="Cloud 365"/>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Cloud 366"/>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Manual Operation 369"/>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lowchart: Manual Operation 370"/>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lowchart: Manual Operation 373"/>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lowchart: Extract 374"/>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Cloud 377"/>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0" name="Group 379"/>
            <p:cNvGrpSpPr/>
            <p:nvPr/>
          </p:nvGrpSpPr>
          <p:grpSpPr>
            <a:xfrm>
              <a:off x="4220061" y="818482"/>
              <a:ext cx="938018" cy="300171"/>
              <a:chOff x="1756756" y="4876800"/>
              <a:chExt cx="4088873" cy="1308463"/>
            </a:xfrm>
          </p:grpSpPr>
          <p:grpSp>
            <p:nvGrpSpPr>
              <p:cNvPr id="413" name="Group 412"/>
              <p:cNvGrpSpPr/>
              <p:nvPr/>
            </p:nvGrpSpPr>
            <p:grpSpPr>
              <a:xfrm>
                <a:off x="1756756" y="4876800"/>
                <a:ext cx="1367444" cy="1295400"/>
                <a:chOff x="1756756" y="4876800"/>
                <a:chExt cx="1367444" cy="1295400"/>
              </a:xfrm>
            </p:grpSpPr>
            <p:sp>
              <p:nvSpPr>
                <p:cNvPr id="424" name="Quad Arrow Callout 42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Quad Arrow Callout 42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Callout 42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413"/>
              <p:cNvGrpSpPr/>
              <p:nvPr/>
            </p:nvGrpSpPr>
            <p:grpSpPr>
              <a:xfrm>
                <a:off x="3119647" y="4889863"/>
                <a:ext cx="1367444" cy="1295400"/>
                <a:chOff x="1756756" y="4876800"/>
                <a:chExt cx="1367444" cy="1295400"/>
              </a:xfrm>
            </p:grpSpPr>
            <p:sp>
              <p:nvSpPr>
                <p:cNvPr id="421" name="Quad Arrow Callout 42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Quad Arrow Callout 42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Quad Arrow Callout 42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p:cNvGrpSpPr/>
              <p:nvPr/>
            </p:nvGrpSpPr>
            <p:grpSpPr>
              <a:xfrm>
                <a:off x="4478185" y="4889863"/>
                <a:ext cx="1367444" cy="1295400"/>
                <a:chOff x="1756756" y="4876800"/>
                <a:chExt cx="1367444" cy="1295400"/>
              </a:xfrm>
            </p:grpSpPr>
            <p:sp>
              <p:nvSpPr>
                <p:cNvPr id="418" name="Quad Arrow Callout 41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Quad Arrow Callout 41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Quad Arrow Callout 41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6" name="Quad Arrow Callout 41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Quad Arrow Callout 41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80"/>
            <p:cNvGrpSpPr/>
            <p:nvPr/>
          </p:nvGrpSpPr>
          <p:grpSpPr>
            <a:xfrm rot="17531393">
              <a:off x="4356564" y="2143638"/>
              <a:ext cx="938018" cy="300171"/>
              <a:chOff x="1756756" y="4876800"/>
              <a:chExt cx="4088873" cy="1308463"/>
            </a:xfrm>
          </p:grpSpPr>
          <p:grpSp>
            <p:nvGrpSpPr>
              <p:cNvPr id="399" name="Group 398"/>
              <p:cNvGrpSpPr/>
              <p:nvPr/>
            </p:nvGrpSpPr>
            <p:grpSpPr>
              <a:xfrm>
                <a:off x="1756756" y="4876800"/>
                <a:ext cx="1367444" cy="1295400"/>
                <a:chOff x="1756756" y="4876800"/>
                <a:chExt cx="1367444" cy="1295400"/>
              </a:xfrm>
            </p:grpSpPr>
            <p:sp>
              <p:nvSpPr>
                <p:cNvPr id="410" name="Quad Arrow Callout 40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Quad Arrow Callout 41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Callout 41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99"/>
              <p:cNvGrpSpPr/>
              <p:nvPr/>
            </p:nvGrpSpPr>
            <p:grpSpPr>
              <a:xfrm>
                <a:off x="3119647" y="4889863"/>
                <a:ext cx="1367444" cy="1295400"/>
                <a:chOff x="1756756" y="4876800"/>
                <a:chExt cx="1367444" cy="1295400"/>
              </a:xfrm>
            </p:grpSpPr>
            <p:sp>
              <p:nvSpPr>
                <p:cNvPr id="407" name="Quad Arrow Callout 40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Quad Arrow Callout 40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Quad Arrow Callout 40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400"/>
              <p:cNvGrpSpPr/>
              <p:nvPr/>
            </p:nvGrpSpPr>
            <p:grpSpPr>
              <a:xfrm>
                <a:off x="4478185" y="4889863"/>
                <a:ext cx="1367444" cy="1295400"/>
                <a:chOff x="1756756" y="4876800"/>
                <a:chExt cx="1367444" cy="1295400"/>
              </a:xfrm>
            </p:grpSpPr>
            <p:sp>
              <p:nvSpPr>
                <p:cNvPr id="404" name="Quad Arrow Callout 40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Quad Arrow Callout 40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Quad Arrow Callout 40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2" name="Quad Arrow Callout 40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Quad Arrow Callout 40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381"/>
            <p:cNvGrpSpPr/>
            <p:nvPr/>
          </p:nvGrpSpPr>
          <p:grpSpPr>
            <a:xfrm rot="17531393">
              <a:off x="3995156" y="3097226"/>
              <a:ext cx="938018" cy="300171"/>
              <a:chOff x="1756756" y="4876800"/>
              <a:chExt cx="4088873" cy="1308463"/>
            </a:xfrm>
          </p:grpSpPr>
          <p:grpSp>
            <p:nvGrpSpPr>
              <p:cNvPr id="385" name="Group 384"/>
              <p:cNvGrpSpPr/>
              <p:nvPr/>
            </p:nvGrpSpPr>
            <p:grpSpPr>
              <a:xfrm>
                <a:off x="1756756" y="4876800"/>
                <a:ext cx="1367444" cy="1295400"/>
                <a:chOff x="1756756" y="4876800"/>
                <a:chExt cx="1367444" cy="1295400"/>
              </a:xfrm>
            </p:grpSpPr>
            <p:sp>
              <p:nvSpPr>
                <p:cNvPr id="396" name="Quad Arrow Callout 39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Quad Arrow Callout 39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Quad Arrow Callout 39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385"/>
              <p:cNvGrpSpPr/>
              <p:nvPr/>
            </p:nvGrpSpPr>
            <p:grpSpPr>
              <a:xfrm>
                <a:off x="3119647" y="4889863"/>
                <a:ext cx="1367444" cy="1295400"/>
                <a:chOff x="1756756" y="4876800"/>
                <a:chExt cx="1367444" cy="1295400"/>
              </a:xfrm>
            </p:grpSpPr>
            <p:sp>
              <p:nvSpPr>
                <p:cNvPr id="393" name="Quad Arrow Callout 3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Quad Arrow Callout 3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Callout 3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386"/>
              <p:cNvGrpSpPr/>
              <p:nvPr/>
            </p:nvGrpSpPr>
            <p:grpSpPr>
              <a:xfrm>
                <a:off x="4478185" y="4889863"/>
                <a:ext cx="1367444" cy="1295400"/>
                <a:chOff x="1756756" y="4876800"/>
                <a:chExt cx="1367444" cy="1295400"/>
              </a:xfrm>
            </p:grpSpPr>
            <p:sp>
              <p:nvSpPr>
                <p:cNvPr id="390" name="Quad Arrow Callout 3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Quad Arrow Callout 3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Callout 3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8" name="Quad Arrow Callout 38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Callout 38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3" name="Cloud 382"/>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29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5534" y="446122"/>
            <a:ext cx="9371458" cy="5509200"/>
          </a:xfrm>
          <a:prstGeom prst="rect">
            <a:avLst/>
          </a:prstGeom>
          <a:noFill/>
          <a:ln>
            <a:solidFill>
              <a:schemeClr val="tx1"/>
            </a:solidFill>
          </a:ln>
        </p:spPr>
        <p:txBody>
          <a:bodyPr wrap="square" rtlCol="0">
            <a:spAutoFit/>
          </a:bodyPr>
          <a:lstStyle/>
          <a:p>
            <a:pPr algn="ctr"/>
            <a:r>
              <a:rPr lang="en-US" sz="4400" dirty="0">
                <a:solidFill>
                  <a:srgbClr val="FFFF00"/>
                </a:solidFill>
                <a:latin typeface="Tempus Sans ITC" pitchFamily="82" charset="0"/>
              </a:rPr>
              <a:t>Jesus gave the beggar a name, Lazarus, he may have used this name because of his good friend Lazarus (Mary and Martha’s brother) Lazarus’ name means “Helped of God”  </a:t>
            </a:r>
          </a:p>
          <a:p>
            <a:pPr algn="ctr"/>
            <a:endParaRPr lang="en-US" sz="4400" dirty="0">
              <a:solidFill>
                <a:srgbClr val="FFFF00"/>
              </a:solidFill>
              <a:latin typeface="Tempus Sans ITC" pitchFamily="82" charset="0"/>
            </a:endParaRPr>
          </a:p>
          <a:p>
            <a:pPr algn="ctr"/>
            <a:r>
              <a:rPr lang="en-US" sz="4400" dirty="0">
                <a:solidFill>
                  <a:srgbClr val="FFFF00"/>
                </a:solidFill>
                <a:latin typeface="Tempus Sans ITC" pitchFamily="82" charset="0"/>
              </a:rPr>
              <a:t>This parable came just before the raising of Lazarus from the dead</a:t>
            </a:r>
            <a:endParaRPr lang="en-US" sz="3200" dirty="0">
              <a:solidFill>
                <a:srgbClr val="FFFF00"/>
              </a:solidFill>
              <a:latin typeface="Tempus Sans ITC" pitchFamily="82" charset="0"/>
            </a:endParaRPr>
          </a:p>
        </p:txBody>
      </p:sp>
      <p:sp>
        <p:nvSpPr>
          <p:cNvPr id="4" name="TextBox 3"/>
          <p:cNvSpPr txBox="1"/>
          <p:nvPr/>
        </p:nvSpPr>
        <p:spPr>
          <a:xfrm>
            <a:off x="11389659" y="6428648"/>
            <a:ext cx="699247" cy="369332"/>
          </a:xfrm>
          <a:prstGeom prst="rect">
            <a:avLst/>
          </a:prstGeom>
          <a:noFill/>
        </p:spPr>
        <p:txBody>
          <a:bodyPr wrap="square" rtlCol="0">
            <a:spAutoFit/>
          </a:bodyPr>
          <a:lstStyle/>
          <a:p>
            <a:pPr algn="r"/>
            <a:r>
              <a:rPr lang="en-US" dirty="0">
                <a:solidFill>
                  <a:schemeClr val="bg1"/>
                </a:solidFill>
              </a:rPr>
              <a:t>(3)</a:t>
            </a:r>
          </a:p>
        </p:txBody>
      </p:sp>
      <p:grpSp>
        <p:nvGrpSpPr>
          <p:cNvPr id="5" name="Group 42"/>
          <p:cNvGrpSpPr/>
          <p:nvPr/>
        </p:nvGrpSpPr>
        <p:grpSpPr>
          <a:xfrm>
            <a:off x="9952030" y="2464127"/>
            <a:ext cx="1929484" cy="2991442"/>
            <a:chOff x="3903561" y="1129867"/>
            <a:chExt cx="2796215" cy="4356533"/>
          </a:xfrm>
        </p:grpSpPr>
        <p:sp>
          <p:nvSpPr>
            <p:cNvPr id="6" name="Oval 5"/>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rapezoid 8"/>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rapezoid 9"/>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p:cNvSpPr/>
            <p:nvPr/>
          </p:nvSpPr>
          <p:spPr>
            <a:xfrm>
              <a:off x="4814251" y="4670162"/>
              <a:ext cx="1485621" cy="81623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a:off x="4138969" y="4772192"/>
              <a:ext cx="1147980" cy="71420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Isosceles Triangle 12"/>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 16"/>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Isosceles Triangle 17"/>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rapezoid 19"/>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rapezoid 22"/>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p:cNvSpPr/>
            <p:nvPr/>
          </p:nvSpPr>
          <p:spPr>
            <a:xfrm>
              <a:off x="4928948" y="2286136"/>
              <a:ext cx="489063" cy="22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394862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685801"/>
            <a:ext cx="8534400" cy="2800767"/>
          </a:xfrm>
          <a:prstGeom prst="rect">
            <a:avLst/>
          </a:prstGeom>
          <a:noFill/>
          <a:ln>
            <a:solidFill>
              <a:schemeClr val="tx1"/>
            </a:solidFill>
          </a:ln>
        </p:spPr>
        <p:txBody>
          <a:bodyPr wrap="square" rtlCol="0">
            <a:spAutoFit/>
          </a:bodyPr>
          <a:lstStyle/>
          <a:p>
            <a:pPr algn="ctr"/>
            <a:r>
              <a:rPr lang="en-US" sz="4400" dirty="0">
                <a:solidFill>
                  <a:srgbClr val="FFFF00"/>
                </a:solidFill>
                <a:latin typeface="Tempus Sans ITC" pitchFamily="82" charset="0"/>
              </a:rPr>
              <a:t>Perhaps this parable condemns those who seek for a sign but also  reminds the Pharisees to take care of the poor.</a:t>
            </a:r>
          </a:p>
        </p:txBody>
      </p:sp>
      <p:sp>
        <p:nvSpPr>
          <p:cNvPr id="5" name="Rectangle 4"/>
          <p:cNvSpPr/>
          <p:nvPr/>
        </p:nvSpPr>
        <p:spPr>
          <a:xfrm rot="5400000">
            <a:off x="2895600" y="5562600"/>
            <a:ext cx="1752600" cy="228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0" y="4038600"/>
            <a:ext cx="2514600" cy="1524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096000" y="4648200"/>
            <a:ext cx="3505200" cy="1371600"/>
            <a:chOff x="1981200" y="3276600"/>
            <a:chExt cx="3505200" cy="1371600"/>
          </a:xfrm>
        </p:grpSpPr>
        <p:sp>
          <p:nvSpPr>
            <p:cNvPr id="7" name="Cube 6"/>
            <p:cNvSpPr/>
            <p:nvPr/>
          </p:nvSpPr>
          <p:spPr>
            <a:xfrm>
              <a:off x="1981200" y="3276600"/>
              <a:ext cx="3505200" cy="1371600"/>
            </a:xfrm>
            <a:prstGeom prst="cube">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9"/>
            <p:cNvGrpSpPr/>
            <p:nvPr/>
          </p:nvGrpSpPr>
          <p:grpSpPr>
            <a:xfrm>
              <a:off x="2047408" y="3653853"/>
              <a:ext cx="2809406" cy="888167"/>
              <a:chOff x="1447800" y="1420318"/>
              <a:chExt cx="2956809" cy="1096781"/>
            </a:xfrm>
          </p:grpSpPr>
          <p:sp>
            <p:nvSpPr>
              <p:cNvPr id="9" name="Quad Arrow 8"/>
              <p:cNvSpPr/>
              <p:nvPr/>
            </p:nvSpPr>
            <p:spPr>
              <a:xfrm>
                <a:off x="1447800" y="1447800"/>
                <a:ext cx="990600" cy="1066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Quad Arrow 3"/>
              <p:cNvSpPr/>
              <p:nvPr/>
            </p:nvSpPr>
            <p:spPr>
              <a:xfrm>
                <a:off x="2434652" y="1444053"/>
                <a:ext cx="990600" cy="1066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Quad Arrow 4"/>
              <p:cNvSpPr/>
              <p:nvPr/>
            </p:nvSpPr>
            <p:spPr>
              <a:xfrm>
                <a:off x="3414009" y="1450299"/>
                <a:ext cx="990600" cy="1066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5"/>
              <p:cNvSpPr/>
              <p:nvPr/>
            </p:nvSpPr>
            <p:spPr>
              <a:xfrm>
                <a:off x="2286000" y="1447800"/>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
              <p:cNvSpPr/>
              <p:nvPr/>
            </p:nvSpPr>
            <p:spPr>
              <a:xfrm>
                <a:off x="3247869" y="1420318"/>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7"/>
              <p:cNvSpPr/>
              <p:nvPr/>
            </p:nvSpPr>
            <p:spPr>
              <a:xfrm>
                <a:off x="2303488" y="2184816"/>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8"/>
              <p:cNvSpPr/>
              <p:nvPr/>
            </p:nvSpPr>
            <p:spPr>
              <a:xfrm>
                <a:off x="3262859" y="2154837"/>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32"/>
          <p:cNvGrpSpPr/>
          <p:nvPr/>
        </p:nvGrpSpPr>
        <p:grpSpPr>
          <a:xfrm>
            <a:off x="6553200" y="3657600"/>
            <a:ext cx="762000" cy="1249680"/>
            <a:chOff x="1447800" y="1600200"/>
            <a:chExt cx="1905000" cy="3124200"/>
          </a:xfrm>
        </p:grpSpPr>
        <p:sp>
          <p:nvSpPr>
            <p:cNvPr id="17" name="Can 16"/>
            <p:cNvSpPr/>
            <p:nvPr/>
          </p:nvSpPr>
          <p:spPr>
            <a:xfrm>
              <a:off x="1447800" y="1600200"/>
              <a:ext cx="1905000" cy="31242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tored Data 17"/>
            <p:cNvSpPr/>
            <p:nvPr/>
          </p:nvSpPr>
          <p:spPr>
            <a:xfrm rot="16200000">
              <a:off x="1485900" y="2247900"/>
              <a:ext cx="1828800" cy="1905000"/>
            </a:xfrm>
            <a:prstGeom prst="flowChartOnlineStorag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24000" y="2667000"/>
              <a:ext cx="1828800" cy="1000275"/>
            </a:xfrm>
            <a:prstGeom prst="rect">
              <a:avLst/>
            </a:prstGeom>
            <a:noFill/>
          </p:spPr>
          <p:txBody>
            <a:bodyPr wrap="square" rtlCol="0">
              <a:spAutoFit/>
            </a:bodyPr>
            <a:lstStyle/>
            <a:p>
              <a:r>
                <a:rPr lang="en-US" sz="2000" dirty="0"/>
                <a:t>Food</a:t>
              </a:r>
            </a:p>
          </p:txBody>
        </p:sp>
      </p:grpSp>
      <p:grpSp>
        <p:nvGrpSpPr>
          <p:cNvPr id="23" name="Group 28"/>
          <p:cNvGrpSpPr/>
          <p:nvPr/>
        </p:nvGrpSpPr>
        <p:grpSpPr>
          <a:xfrm>
            <a:off x="7543800" y="4495800"/>
            <a:ext cx="609600" cy="533400"/>
            <a:chOff x="6019800" y="4495800"/>
            <a:chExt cx="609600" cy="533400"/>
          </a:xfrm>
        </p:grpSpPr>
        <p:sp>
          <p:nvSpPr>
            <p:cNvPr id="20" name="Oval 19"/>
            <p:cNvSpPr/>
            <p:nvPr/>
          </p:nvSpPr>
          <p:spPr>
            <a:xfrm>
              <a:off x="6019800" y="4495800"/>
              <a:ext cx="4572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24600" y="4495800"/>
              <a:ext cx="3048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48400" y="4724400"/>
              <a:ext cx="3048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2"/>
          <p:cNvGrpSpPr/>
          <p:nvPr/>
        </p:nvGrpSpPr>
        <p:grpSpPr>
          <a:xfrm rot="21079413">
            <a:off x="8406893" y="4321532"/>
            <a:ext cx="1321850" cy="2450788"/>
            <a:chOff x="964150" y="4262814"/>
            <a:chExt cx="844502" cy="1693174"/>
          </a:xfrm>
        </p:grpSpPr>
        <p:sp>
          <p:nvSpPr>
            <p:cNvPr id="24" name="Wave 23"/>
            <p:cNvSpPr/>
            <p:nvPr/>
          </p:nvSpPr>
          <p:spPr>
            <a:xfrm rot="15365317">
              <a:off x="657812" y="4805147"/>
              <a:ext cx="1655556" cy="646125"/>
            </a:xfrm>
            <a:prstGeom prst="wave">
              <a:avLst>
                <a:gd name="adj1" fmla="val 125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03"/>
            <p:cNvGrpSpPr/>
            <p:nvPr/>
          </p:nvGrpSpPr>
          <p:grpSpPr>
            <a:xfrm>
              <a:off x="964150" y="4262814"/>
              <a:ext cx="574333" cy="646326"/>
              <a:chOff x="4724400" y="5334000"/>
              <a:chExt cx="1028700" cy="1257300"/>
            </a:xfrm>
            <a:solidFill>
              <a:schemeClr val="accent2">
                <a:lumMod val="75000"/>
              </a:schemeClr>
            </a:solidFill>
          </p:grpSpPr>
          <p:sp>
            <p:nvSpPr>
              <p:cNvPr id="26" name="Moon 25"/>
              <p:cNvSpPr/>
              <p:nvPr/>
            </p:nvSpPr>
            <p:spPr>
              <a:xfrm rot="16200000">
                <a:off x="4648200" y="5486400"/>
                <a:ext cx="1219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16200000">
                <a:off x="4876800" y="5181600"/>
                <a:ext cx="6858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16200000">
                <a:off x="4991100" y="5067300"/>
                <a:ext cx="457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8584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685800"/>
            <a:ext cx="8534400" cy="5509200"/>
          </a:xfrm>
          <a:prstGeom prst="rect">
            <a:avLst/>
          </a:prstGeom>
          <a:noFill/>
          <a:ln>
            <a:solidFill>
              <a:schemeClr val="tx1"/>
            </a:solidFill>
          </a:ln>
        </p:spPr>
        <p:txBody>
          <a:bodyPr wrap="square" rtlCol="0">
            <a:spAutoFit/>
          </a:bodyPr>
          <a:lstStyle/>
          <a:p>
            <a:pPr algn="ctr"/>
            <a:r>
              <a:rPr lang="en-US" sz="4400" dirty="0">
                <a:solidFill>
                  <a:srgbClr val="FFFF00"/>
                </a:solidFill>
                <a:latin typeface="Tempus Sans ITC" pitchFamily="82" charset="0"/>
              </a:rPr>
              <a:t>“”Therefore, if any man shall take of the abundance which I have made, and impart not his portion, according to the law of my gospel, unto the poor and the needy, he shall, with the wicked, lift up his eyes in hell, being in torment”</a:t>
            </a:r>
          </a:p>
          <a:p>
            <a:pPr algn="ctr"/>
            <a:r>
              <a:rPr lang="en-US" sz="4400" dirty="0">
                <a:solidFill>
                  <a:srgbClr val="FFFF00"/>
                </a:solidFill>
                <a:latin typeface="Tempus Sans ITC" pitchFamily="82" charset="0"/>
              </a:rPr>
              <a:t>D&amp;C 104:18</a:t>
            </a:r>
          </a:p>
        </p:txBody>
      </p:sp>
    </p:spTree>
    <p:extLst>
      <p:ext uri="{BB962C8B-B14F-4D97-AF65-F5344CB8AC3E}">
        <p14:creationId xmlns:p14="http://schemas.microsoft.com/office/powerpoint/2010/main" val="1277294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own.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12192000" cy="6858000"/>
          </a:xfrm>
          <a:prstGeom prst="rect">
            <a:avLst/>
          </a:prstGeom>
        </p:spPr>
      </p:pic>
      <p:grpSp>
        <p:nvGrpSpPr>
          <p:cNvPr id="5" name="Group 4"/>
          <p:cNvGrpSpPr/>
          <p:nvPr/>
        </p:nvGrpSpPr>
        <p:grpSpPr>
          <a:xfrm>
            <a:off x="2320582" y="725954"/>
            <a:ext cx="7105805" cy="5163751"/>
            <a:chOff x="384206" y="4158361"/>
            <a:chExt cx="3289208" cy="2390250"/>
          </a:xfrm>
        </p:grpSpPr>
        <p:grpSp>
          <p:nvGrpSpPr>
            <p:cNvPr id="6" name="Group 5"/>
            <p:cNvGrpSpPr/>
            <p:nvPr/>
          </p:nvGrpSpPr>
          <p:grpSpPr>
            <a:xfrm>
              <a:off x="384206" y="4158361"/>
              <a:ext cx="3289208" cy="2390250"/>
              <a:chOff x="609599" y="833642"/>
              <a:chExt cx="7941747" cy="5771225"/>
            </a:xfrm>
          </p:grpSpPr>
          <p:grpSp>
            <p:nvGrpSpPr>
              <p:cNvPr id="8" name="Group 14"/>
              <p:cNvGrpSpPr/>
              <p:nvPr/>
            </p:nvGrpSpPr>
            <p:grpSpPr>
              <a:xfrm rot="10800000">
                <a:off x="7696200" y="5257800"/>
                <a:ext cx="621450" cy="1347067"/>
                <a:chOff x="7010400" y="381000"/>
                <a:chExt cx="762000" cy="2033666"/>
              </a:xfrm>
            </p:grpSpPr>
            <p:sp>
              <p:nvSpPr>
                <p:cNvPr id="21" name="Rounded Rectangle 2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rot="10800000">
                <a:off x="939238" y="4923502"/>
                <a:ext cx="621450" cy="1347067"/>
                <a:chOff x="7010400" y="381000"/>
                <a:chExt cx="762000" cy="2033666"/>
              </a:xfrm>
            </p:grpSpPr>
            <p:sp>
              <p:nvSpPr>
                <p:cNvPr id="19" name="Rounded Rectangle 1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899460" y="833642"/>
                <a:ext cx="621450" cy="986197"/>
                <a:chOff x="7031201" y="834275"/>
                <a:chExt cx="762000" cy="1488861"/>
              </a:xfrm>
            </p:grpSpPr>
            <p:sp>
              <p:nvSpPr>
                <p:cNvPr id="17" name="Rounded Rectangle 1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646520" y="1148254"/>
                <a:ext cx="621450" cy="1017899"/>
                <a:chOff x="7087348" y="824753"/>
                <a:chExt cx="762000" cy="1536722"/>
              </a:xfrm>
            </p:grpSpPr>
            <p:sp>
              <p:nvSpPr>
                <p:cNvPr id="15" name="Rounded Rectangle 1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919880" y="4650782"/>
              <a:ext cx="2153916" cy="1410421"/>
            </a:xfrm>
            <a:prstGeom prst="rect">
              <a:avLst/>
            </a:prstGeom>
          </p:spPr>
          <p:txBody>
            <a:bodyPr wrap="square">
              <a:spAutoFit/>
            </a:bodyPr>
            <a:lstStyle/>
            <a:p>
              <a:pPr algn="ctr"/>
              <a:r>
                <a:rPr lang="en-US" sz="3200" dirty="0">
                  <a:solidFill>
                    <a:srgbClr val="333333"/>
                  </a:solidFill>
                  <a:latin typeface="Open Sans"/>
                </a:rPr>
                <a:t> </a:t>
              </a:r>
              <a:r>
                <a:rPr lang="en-US" sz="3200" b="1" dirty="0"/>
                <a:t>Conversion comes through believing and heeding the words of prophets, not by witnessing miracles or seeing angels</a:t>
              </a:r>
              <a:endParaRPr lang="en-US" sz="3200" dirty="0"/>
            </a:p>
          </p:txBody>
        </p:sp>
      </p:grpSp>
    </p:spTree>
    <p:extLst>
      <p:ext uri="{BB962C8B-B14F-4D97-AF65-F5344CB8AC3E}">
        <p14:creationId xmlns:p14="http://schemas.microsoft.com/office/powerpoint/2010/main" val="3496389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rown.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12192000" cy="6858000"/>
          </a:xfrm>
          <a:prstGeom prst="rect">
            <a:avLst/>
          </a:prstGeom>
        </p:spPr>
      </p:pic>
      <p:sp>
        <p:nvSpPr>
          <p:cNvPr id="5" name="TextBox 4"/>
          <p:cNvSpPr txBox="1"/>
          <p:nvPr/>
        </p:nvSpPr>
        <p:spPr>
          <a:xfrm>
            <a:off x="0" y="0"/>
            <a:ext cx="121920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#219 </a:t>
            </a:r>
            <a:r>
              <a:rPr lang="en-US" i="1" dirty="0">
                <a:solidFill>
                  <a:schemeClr val="bg1"/>
                </a:solidFill>
              </a:rPr>
              <a:t>Because I Have Been Given Much</a:t>
            </a:r>
          </a:p>
          <a:p>
            <a:endParaRPr lang="en-US" i="1" dirty="0">
              <a:solidFill>
                <a:schemeClr val="bg1"/>
              </a:solidFill>
            </a:endParaRPr>
          </a:p>
          <a:p>
            <a:endParaRPr lang="en-US" dirty="0">
              <a:solidFill>
                <a:schemeClr val="bg1"/>
              </a:solidFill>
            </a:endParaRPr>
          </a:p>
          <a:p>
            <a:endParaRPr lang="en-US" i="1"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Teacher Manual Chapter 18 and Student Manual</a:t>
            </a:r>
          </a:p>
          <a:p>
            <a:pPr marL="342900" indent="-342900">
              <a:buFontTx/>
              <a:buAutoNum type="arabicPeriod"/>
            </a:pPr>
            <a:r>
              <a:rPr lang="en-US" dirty="0">
                <a:solidFill>
                  <a:schemeClr val="bg1"/>
                </a:solidFill>
              </a:rPr>
              <a:t>Elder Bruce R. McConkie </a:t>
            </a:r>
            <a:r>
              <a:rPr lang="en-US" i="1" dirty="0">
                <a:solidFill>
                  <a:schemeClr val="bg1"/>
                </a:solidFill>
              </a:rPr>
              <a:t>New Testament Commentary 1:521</a:t>
            </a:r>
          </a:p>
          <a:p>
            <a:pPr marL="342900" indent="-342900">
              <a:buFontTx/>
              <a:buAutoNum type="arabicPeriod"/>
            </a:pPr>
            <a:r>
              <a:rPr lang="en-US" i="1" dirty="0">
                <a:solidFill>
                  <a:schemeClr val="bg1"/>
                </a:solidFill>
              </a:rPr>
              <a:t>Bible Dictionary</a:t>
            </a:r>
          </a:p>
          <a:p>
            <a:pPr marL="342900" indent="-342900">
              <a:buFontTx/>
              <a:buAutoNum type="arabicPeriod"/>
            </a:pPr>
            <a:r>
              <a:rPr lang="en-US" dirty="0">
                <a:solidFill>
                  <a:schemeClr val="bg1"/>
                </a:solidFill>
                <a:latin typeface="Open Sans"/>
              </a:rPr>
              <a:t>James E. </a:t>
            </a:r>
            <a:r>
              <a:rPr lang="en-US" dirty="0" err="1">
                <a:solidFill>
                  <a:schemeClr val="bg1"/>
                </a:solidFill>
                <a:latin typeface="Open Sans"/>
              </a:rPr>
              <a:t>Talmage</a:t>
            </a:r>
            <a:r>
              <a:rPr lang="en-US" dirty="0">
                <a:solidFill>
                  <a:schemeClr val="bg1"/>
                </a:solidFill>
                <a:latin typeface="Open Sans"/>
              </a:rPr>
              <a:t>  (</a:t>
            </a:r>
            <a:r>
              <a:rPr lang="en-US" i="1" dirty="0">
                <a:solidFill>
                  <a:schemeClr val="bg1"/>
                </a:solidFill>
                <a:latin typeface="Open Sans"/>
              </a:rPr>
              <a:t>Jesus the Christ,</a:t>
            </a:r>
            <a:r>
              <a:rPr lang="en-US" dirty="0">
                <a:solidFill>
                  <a:schemeClr val="bg1"/>
                </a:solidFill>
                <a:latin typeface="Open Sans"/>
              </a:rPr>
              <a:t> 3rd ed. [1916], 463, 464).</a:t>
            </a:r>
          </a:p>
          <a:p>
            <a:pPr marL="342900" indent="-342900">
              <a:buFontTx/>
              <a:buAutoNum type="arabicPeriod"/>
            </a:pPr>
            <a:r>
              <a:rPr lang="en-US" dirty="0">
                <a:solidFill>
                  <a:schemeClr val="bg1"/>
                </a:solidFill>
                <a:latin typeface="Abadi" panose="020B0604020104020204" pitchFamily="34" charset="0"/>
              </a:rPr>
              <a:t>Joseph B. </a:t>
            </a:r>
            <a:r>
              <a:rPr lang="en-US" dirty="0" err="1">
                <a:solidFill>
                  <a:schemeClr val="bg1"/>
                </a:solidFill>
                <a:latin typeface="Abadi" panose="020B0604020104020204" pitchFamily="34" charset="0"/>
              </a:rPr>
              <a:t>Wirthlin</a:t>
            </a:r>
            <a:r>
              <a:rPr lang="en-US" dirty="0">
                <a:solidFill>
                  <a:schemeClr val="bg1"/>
                </a:solidFill>
                <a:latin typeface="Abadi" panose="020B0604020104020204" pitchFamily="34" charset="0"/>
              </a:rPr>
              <a:t> ("True to the Truth," </a:t>
            </a:r>
            <a:r>
              <a:rPr lang="en-US" i="1" dirty="0">
                <a:solidFill>
                  <a:schemeClr val="bg1"/>
                </a:solidFill>
                <a:latin typeface="Abadi" panose="020B0604020104020204" pitchFamily="34" charset="0"/>
              </a:rPr>
              <a:t>Ensign</a:t>
            </a:r>
            <a:r>
              <a:rPr lang="en-US" dirty="0">
                <a:solidFill>
                  <a:schemeClr val="bg1"/>
                </a:solidFill>
                <a:latin typeface="Abadi" panose="020B0604020104020204" pitchFamily="34" charset="0"/>
              </a:rPr>
              <a:t>, May 1997, 16)</a:t>
            </a: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i="1"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4" name="Footer Placeholder 14">
            <a:extLst>
              <a:ext uri="{FF2B5EF4-FFF2-40B4-BE49-F238E27FC236}">
                <a16:creationId xmlns:a16="http://schemas.microsoft.com/office/drawing/2014/main" id="{F8AA8D37-FA0A-4517-82DA-0064C5ECEC1C}"/>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7812195"/>
              </p:ext>
            </p:extLst>
          </p:nvPr>
        </p:nvGraphicFramePr>
        <p:xfrm>
          <a:off x="804868" y="306104"/>
          <a:ext cx="10434045" cy="1375872"/>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Parable of the Unjust Steward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16:1-13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Hypocrisy of the Pharisees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16:14-18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Parable of the Rich man and Lazarus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16:19-31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Rectangle 2"/>
          <p:cNvSpPr/>
          <p:nvPr/>
        </p:nvSpPr>
        <p:spPr>
          <a:xfrm>
            <a:off x="242047" y="1681976"/>
            <a:ext cx="5244353" cy="4339650"/>
          </a:xfrm>
          <a:prstGeom prst="rect">
            <a:avLst/>
          </a:prstGeom>
          <a:ln>
            <a:solidFill>
              <a:schemeClr val="tx1"/>
            </a:solidFill>
          </a:ln>
        </p:spPr>
        <p:txBody>
          <a:bodyPr wrap="square">
            <a:spAutoFit/>
          </a:bodyPr>
          <a:lstStyle/>
          <a:p>
            <a:pPr fontAlgn="base"/>
            <a:r>
              <a:rPr lang="en-US" sz="1200" b="1" dirty="0"/>
              <a:t>Serving God or Mammon  Luke 16:13-14:</a:t>
            </a:r>
          </a:p>
          <a:p>
            <a:pPr fontAlgn="base"/>
            <a:r>
              <a:rPr lang="en-US" sz="1200" dirty="0"/>
              <a:t>“The scriptures say to have thoughts of God always within our hearts. Many people now fill their hearts with thoughts of riches, power, and fame. They worship their possessions, loving things without life.”</a:t>
            </a:r>
          </a:p>
          <a:p>
            <a:pPr fontAlgn="base"/>
            <a:r>
              <a:rPr lang="en-US" sz="1200" dirty="0"/>
              <a:t>• “We serve ourselves much too often when we should be serving the Lord. We must not worship our time—a graven image that takes the place of God in many cases. God asks us to sacrifice our time, making sure that he, not our own selfish interests, is first in our lives.”</a:t>
            </a:r>
          </a:p>
          <a:p>
            <a:pPr fontAlgn="base"/>
            <a:r>
              <a:rPr lang="en-US" sz="1200" dirty="0"/>
              <a:t>• “The graven images I see people worshiping are clothing, cars, homes, hobbies, and recreation. The fact that I spend more time deciding what to wear each morning than I do in prayer is very telling.”</a:t>
            </a:r>
          </a:p>
          <a:p>
            <a:pPr fontAlgn="base"/>
            <a:r>
              <a:rPr lang="en-US" sz="1200" dirty="0"/>
              <a:t>“Alma 1:32 says, ‘Those who did not belong to their church did indulge themselves in sorceries, and in idolatry or idleness.’ This is something that I had never contemplated before: idleness as a form of idolatry.”</a:t>
            </a:r>
          </a:p>
          <a:p>
            <a:pPr fontAlgn="base"/>
            <a:r>
              <a:rPr lang="en-US" sz="1200" dirty="0"/>
              <a:t>• “Money is one of the most common images that people bow down to today. They bow down by giving up their integrity and honesty in dealing with others in order to obtain it. They bend their principles as they are bowing down.”</a:t>
            </a:r>
          </a:p>
          <a:p>
            <a:pPr fontAlgn="base"/>
            <a:r>
              <a:rPr lang="en-US" sz="1200" dirty="0"/>
              <a:t>• “Too often people make </a:t>
            </a:r>
            <a:r>
              <a:rPr lang="en-US" sz="1200" i="1" dirty="0"/>
              <a:t>man</a:t>
            </a:r>
            <a:r>
              <a:rPr lang="en-US" sz="1200" dirty="0"/>
              <a:t> their graven image. Because we are afraid of others’ opinions, we won’t serve others or be kind to those society looks down on. We worship others’ praise and honor; we desire above all else the prestige others can give us. We want the right titles and awards. We want to wear the right clothing. We want to be popular</a:t>
            </a:r>
            <a:r>
              <a:rPr lang="en-US" sz="1200" i="1" dirty="0"/>
              <a:t>.” </a:t>
            </a:r>
            <a:r>
              <a:rPr lang="en-US" sz="1200" dirty="0"/>
              <a:t>By Dennis </a:t>
            </a:r>
            <a:r>
              <a:rPr lang="en-US" sz="1200" dirty="0" err="1"/>
              <a:t>Largey</a:t>
            </a:r>
            <a:r>
              <a:rPr lang="en-US" sz="1200" dirty="0"/>
              <a:t> </a:t>
            </a:r>
            <a:r>
              <a:rPr lang="en-US" sz="1200" i="1" dirty="0"/>
              <a:t>Refusing to Worship Today’s Graven Images march 1998 Ensign</a:t>
            </a:r>
            <a:endParaRPr lang="en-US" sz="1200" dirty="0"/>
          </a:p>
        </p:txBody>
      </p:sp>
      <p:sp>
        <p:nvSpPr>
          <p:cNvPr id="4" name="Rectangle 3"/>
          <p:cNvSpPr/>
          <p:nvPr/>
        </p:nvSpPr>
        <p:spPr>
          <a:xfrm>
            <a:off x="5486400" y="1681976"/>
            <a:ext cx="6096000" cy="1569660"/>
          </a:xfrm>
          <a:prstGeom prst="rect">
            <a:avLst/>
          </a:prstGeom>
          <a:ln>
            <a:solidFill>
              <a:schemeClr val="tx1"/>
            </a:solidFill>
          </a:ln>
        </p:spPr>
        <p:txBody>
          <a:bodyPr>
            <a:spAutoFit/>
          </a:bodyPr>
          <a:lstStyle/>
          <a:p>
            <a:r>
              <a:rPr lang="en-US" sz="1200" b="1" dirty="0"/>
              <a:t>Exchanged Between Jesus and the Pharisees Luke 16:16-23:</a:t>
            </a:r>
          </a:p>
          <a:p>
            <a:r>
              <a:rPr lang="en-US" sz="1200" dirty="0"/>
              <a:t>The Pharisees claimed that the law of Moses and other prophetic scripture (the Old Testament) served as their law, and they therefore rejected Jesus as their judge. Jesus explained that the law of Moses and the prophets had testified of Him. He questioned the Pharisees for denying what had been written and rebuked them for “pervert[</a:t>
            </a:r>
            <a:r>
              <a:rPr lang="en-US" sz="1200" dirty="0" err="1"/>
              <a:t>ing</a:t>
            </a:r>
            <a:r>
              <a:rPr lang="en-US" sz="1200" dirty="0"/>
              <a:t>] the right way” (Joseph Smith Translation, Luke 16:21). To help the Pharisees, whose hearts were set on worldly riches and power, to understand their behavior and the consequences of it, the Savior likened them to the rich man in the parable recorded in Luke 16:19–31.</a:t>
            </a:r>
          </a:p>
        </p:txBody>
      </p:sp>
      <p:sp>
        <p:nvSpPr>
          <p:cNvPr id="5" name="Rectangle 4"/>
          <p:cNvSpPr/>
          <p:nvPr/>
        </p:nvSpPr>
        <p:spPr>
          <a:xfrm>
            <a:off x="5486400" y="3251636"/>
            <a:ext cx="6096000" cy="1569660"/>
          </a:xfrm>
          <a:prstGeom prst="rect">
            <a:avLst/>
          </a:prstGeom>
          <a:ln>
            <a:solidFill>
              <a:schemeClr val="tx1"/>
            </a:solidFill>
          </a:ln>
        </p:spPr>
        <p:txBody>
          <a:bodyPr>
            <a:spAutoFit/>
          </a:bodyPr>
          <a:lstStyle/>
          <a:p>
            <a:r>
              <a:rPr lang="en-US" sz="1200" b="1" dirty="0"/>
              <a:t>The parable of the rich man and Lazarus </a:t>
            </a:r>
            <a:r>
              <a:rPr lang="en-US" sz="1200" dirty="0"/>
              <a:t>teaches us about the principle of divine justice. In the parable, the rich man found that after his death, he would have to suffer for a time because of the decisions he had made as a mortal. Lazarus found that after his death, he was blessed and comforted. This teaches us that all the inequities of this life will be made up to the righteous in the next life. Justice is the friend of those who rely on the Atonement of Jesus Christ. As Abraham said to the rich man in the parable, in the next life the injustices of mortality are made right: “Remember that thou in thy lifetime </a:t>
            </a:r>
            <a:r>
              <a:rPr lang="en-US" sz="1200" dirty="0" err="1"/>
              <a:t>receivedst</a:t>
            </a:r>
            <a:r>
              <a:rPr lang="en-US" sz="1200" dirty="0"/>
              <a:t> thy good things, and likewise Lazarus evil things: but now he is comforted, and thou are tormented” (1)</a:t>
            </a:r>
          </a:p>
        </p:txBody>
      </p:sp>
      <p:sp>
        <p:nvSpPr>
          <p:cNvPr id="6" name="Rectangle 5"/>
          <p:cNvSpPr/>
          <p:nvPr/>
        </p:nvSpPr>
        <p:spPr>
          <a:xfrm>
            <a:off x="5486400" y="4821296"/>
            <a:ext cx="6096000" cy="1384995"/>
          </a:xfrm>
          <a:prstGeom prst="rect">
            <a:avLst/>
          </a:prstGeom>
          <a:ln>
            <a:solidFill>
              <a:schemeClr val="tx1"/>
            </a:solidFill>
          </a:ln>
        </p:spPr>
        <p:txBody>
          <a:bodyPr>
            <a:spAutoFit/>
          </a:bodyPr>
          <a:lstStyle/>
          <a:p>
            <a:r>
              <a:rPr lang="en-US" sz="1200" b="1" dirty="0"/>
              <a:t>Lazarus:</a:t>
            </a:r>
          </a:p>
          <a:p>
            <a:r>
              <a:rPr lang="en-US" sz="1200" dirty="0"/>
              <a:t>A short time after the parable was given, the Savior’s close friend Lazarus died and the Savior restored him to life (see John 11). In literal fulfillment of Jesus’s prophecy that someone who had risen from the dead would not persuade the wicked to repent, Jewish leaders responded to the raising of Lazarus from the dead by seeking to have him killed (see John 12:10–11). Not too many months later, Jesus Himself would be slain and would rise from the dead, and the Jewish leaders would continue to refuse to be persuaded.</a:t>
            </a:r>
          </a:p>
        </p:txBody>
      </p:sp>
    </p:spTree>
    <p:extLst>
      <p:ext uri="{BB962C8B-B14F-4D97-AF65-F5344CB8AC3E}">
        <p14:creationId xmlns:p14="http://schemas.microsoft.com/office/powerpoint/2010/main" val="201278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1" name="Group 18"/>
          <p:cNvGrpSpPr/>
          <p:nvPr/>
        </p:nvGrpSpPr>
        <p:grpSpPr>
          <a:xfrm>
            <a:off x="555811" y="544144"/>
            <a:ext cx="11080377" cy="5889811"/>
            <a:chOff x="965200" y="2286000"/>
            <a:chExt cx="7327900" cy="2743200"/>
          </a:xfrm>
        </p:grpSpPr>
        <p:sp>
          <p:nvSpPr>
            <p:cNvPr id="103" name="Rectangle 10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4" idx="1"/>
              <a:endCxn id="10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4491318" y="1162930"/>
            <a:ext cx="5810014" cy="954107"/>
          </a:xfrm>
          <a:prstGeom prst="rect">
            <a:avLst/>
          </a:prstGeom>
        </p:spPr>
        <p:txBody>
          <a:bodyPr wrap="square">
            <a:spAutoFit/>
          </a:bodyPr>
          <a:lstStyle/>
          <a:p>
            <a:pPr algn="ctr"/>
            <a:r>
              <a:rPr lang="en-US" sz="2800" dirty="0">
                <a:solidFill>
                  <a:schemeClr val="bg1"/>
                </a:solidFill>
              </a:rPr>
              <a:t>What are some riches that Heavenly Father wants us to seek?</a:t>
            </a:r>
          </a:p>
        </p:txBody>
      </p:sp>
      <p:grpSp>
        <p:nvGrpSpPr>
          <p:cNvPr id="5" name="Group 4"/>
          <p:cNvGrpSpPr/>
          <p:nvPr/>
        </p:nvGrpSpPr>
        <p:grpSpPr>
          <a:xfrm>
            <a:off x="905842" y="1081888"/>
            <a:ext cx="3307570" cy="4134462"/>
            <a:chOff x="718016" y="1241093"/>
            <a:chExt cx="3307570" cy="4134462"/>
          </a:xfrm>
        </p:grpSpPr>
        <p:pic>
          <p:nvPicPr>
            <p:cNvPr id="2050" name="Picture 2" descr="Image result for families l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016" y="1241093"/>
              <a:ext cx="3307570" cy="413446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66398" y="1241093"/>
              <a:ext cx="2810806" cy="319461"/>
              <a:chOff x="914400" y="890140"/>
              <a:chExt cx="2810806" cy="319461"/>
            </a:xfrm>
          </p:grpSpPr>
          <p:sp>
            <p:nvSpPr>
              <p:cNvPr id="4" name="Oval 3"/>
              <p:cNvSpPr/>
              <p:nvPr/>
            </p:nvSpPr>
            <p:spPr>
              <a:xfrm>
                <a:off x="914400" y="890140"/>
                <a:ext cx="294354" cy="272790"/>
              </a:xfrm>
              <a:prstGeom prst="ellipse">
                <a:avLst/>
              </a:prstGeom>
              <a:solidFill>
                <a:schemeClr val="bg2">
                  <a:lumMod val="9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430852" y="936811"/>
                <a:ext cx="294354" cy="272790"/>
              </a:xfrm>
              <a:prstGeom prst="ellipse">
                <a:avLst/>
              </a:prstGeom>
              <a:solidFill>
                <a:schemeClr val="bg2">
                  <a:lumMod val="9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52" name="Picture 4" descr="Image result for families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799" y="2595698"/>
            <a:ext cx="4419600" cy="29432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969071" y="2632708"/>
            <a:ext cx="3626615" cy="298259"/>
            <a:chOff x="7500546" y="936811"/>
            <a:chExt cx="3626615" cy="298259"/>
          </a:xfrm>
        </p:grpSpPr>
        <p:sp>
          <p:nvSpPr>
            <p:cNvPr id="115" name="Oval 114"/>
            <p:cNvSpPr/>
            <p:nvPr/>
          </p:nvSpPr>
          <p:spPr>
            <a:xfrm>
              <a:off x="7500546" y="962280"/>
              <a:ext cx="294354" cy="272790"/>
            </a:xfrm>
            <a:prstGeom prst="ellipse">
              <a:avLst/>
            </a:prstGeom>
            <a:solidFill>
              <a:schemeClr val="bg2">
                <a:lumMod val="9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0832807" y="936811"/>
              <a:ext cx="294354" cy="272790"/>
            </a:xfrm>
            <a:prstGeom prst="ellipse">
              <a:avLst/>
            </a:prstGeom>
            <a:solidFill>
              <a:schemeClr val="bg2">
                <a:lumMod val="9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134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086971" y="1015663"/>
            <a:ext cx="10018058" cy="954107"/>
          </a:xfrm>
          <a:prstGeom prst="rect">
            <a:avLst/>
          </a:prstGeom>
        </p:spPr>
        <p:txBody>
          <a:bodyPr wrap="square">
            <a:spAutoFit/>
          </a:bodyPr>
          <a:lstStyle/>
          <a:p>
            <a:pPr algn="ctr"/>
            <a:r>
              <a:rPr lang="en-US" sz="2800" b="1" dirty="0"/>
              <a:t>Steward = someone who is given authority to oversee or to manage his master’s property. </a:t>
            </a:r>
            <a:endParaRPr lang="en-US" sz="2800" b="1" dirty="0">
              <a:solidFill>
                <a:schemeClr val="bg1"/>
              </a:solidFill>
            </a:endParaRPr>
          </a:p>
        </p:txBody>
      </p:sp>
      <p:sp>
        <p:nvSpPr>
          <p:cNvPr id="19" name="TextBox 18"/>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Parable of the Unjust Steward</a:t>
            </a:r>
            <a:endParaRPr lang="en-US" sz="4400" dirty="0">
              <a:solidFill>
                <a:schemeClr val="bg1"/>
              </a:solidFill>
              <a:latin typeface="Georgia" pitchFamily="18" charset="0"/>
            </a:endParaRPr>
          </a:p>
        </p:txBody>
      </p:sp>
      <p:pic>
        <p:nvPicPr>
          <p:cNvPr id="1026" name="Picture 2" descr="Image result for Unjust stew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939" y="2495236"/>
            <a:ext cx="4136554" cy="40400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72636" y="2289012"/>
            <a:ext cx="6096000" cy="2246769"/>
          </a:xfrm>
          <a:prstGeom prst="rect">
            <a:avLst/>
          </a:prstGeom>
        </p:spPr>
        <p:txBody>
          <a:bodyPr>
            <a:spAutoFit/>
          </a:bodyPr>
          <a:lstStyle/>
          <a:p>
            <a:pPr fontAlgn="base"/>
            <a:r>
              <a:rPr lang="en-US" sz="2800" dirty="0">
                <a:solidFill>
                  <a:schemeClr val="bg1"/>
                </a:solidFill>
                <a:latin typeface="Open Sans"/>
              </a:rPr>
              <a:t>What had the steward be doing with the rich man’s goods?</a:t>
            </a:r>
          </a:p>
          <a:p>
            <a:pPr fontAlgn="base"/>
            <a:endParaRPr lang="en-US" sz="2800" dirty="0">
              <a:solidFill>
                <a:schemeClr val="bg1"/>
              </a:solidFill>
              <a:latin typeface="Open Sans"/>
            </a:endParaRPr>
          </a:p>
          <a:p>
            <a:pPr fontAlgn="base"/>
            <a:r>
              <a:rPr lang="en-US" sz="2800" b="0" i="0" dirty="0">
                <a:solidFill>
                  <a:schemeClr val="bg1"/>
                </a:solidFill>
                <a:effectLst/>
                <a:latin typeface="Open Sans"/>
              </a:rPr>
              <a:t>Was the steward about to lose his job because of his wastefulness?</a:t>
            </a:r>
          </a:p>
        </p:txBody>
      </p:sp>
      <p:sp>
        <p:nvSpPr>
          <p:cNvPr id="22" name="Rectangle 21"/>
          <p:cNvSpPr/>
          <p:nvPr/>
        </p:nvSpPr>
        <p:spPr>
          <a:xfrm>
            <a:off x="-29135" y="6535270"/>
            <a:ext cx="10018058" cy="338554"/>
          </a:xfrm>
          <a:prstGeom prst="rect">
            <a:avLst/>
          </a:prstGeom>
        </p:spPr>
        <p:txBody>
          <a:bodyPr wrap="square">
            <a:spAutoFit/>
          </a:bodyPr>
          <a:lstStyle/>
          <a:p>
            <a:r>
              <a:rPr lang="en-US" sz="1600" dirty="0"/>
              <a:t>Luke 16:1-4</a:t>
            </a:r>
            <a:endParaRPr lang="en-US" sz="1600" dirty="0">
              <a:solidFill>
                <a:schemeClr val="bg1"/>
              </a:solidFill>
            </a:endParaRPr>
          </a:p>
        </p:txBody>
      </p:sp>
      <p:sp>
        <p:nvSpPr>
          <p:cNvPr id="4" name="Rectangle 3"/>
          <p:cNvSpPr/>
          <p:nvPr/>
        </p:nvSpPr>
        <p:spPr>
          <a:xfrm>
            <a:off x="5172636" y="4912060"/>
            <a:ext cx="6096000" cy="1569660"/>
          </a:xfrm>
          <a:prstGeom prst="rect">
            <a:avLst/>
          </a:prstGeom>
        </p:spPr>
        <p:txBody>
          <a:bodyPr>
            <a:spAutoFit/>
          </a:bodyPr>
          <a:lstStyle/>
          <a:p>
            <a:r>
              <a:rPr lang="en-US" sz="2400" dirty="0">
                <a:solidFill>
                  <a:schemeClr val="bg1"/>
                </a:solidFill>
                <a:latin typeface="Open Sans"/>
              </a:rPr>
              <a:t>The steward worried about what he would do when he lost his job because he did not feel he could do manual labor and was too ashamed to beg.</a:t>
            </a:r>
            <a:endParaRPr lang="en-US" sz="2400" dirty="0">
              <a:solidFill>
                <a:schemeClr val="bg1"/>
              </a:solidFill>
            </a:endParaRPr>
          </a:p>
        </p:txBody>
      </p:sp>
    </p:spTree>
    <p:extLst>
      <p:ext uri="{BB962C8B-B14F-4D97-AF65-F5344CB8AC3E}">
        <p14:creationId xmlns:p14="http://schemas.microsoft.com/office/powerpoint/2010/main" val="225811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593913" y="1228397"/>
            <a:ext cx="4305300" cy="4401205"/>
          </a:xfrm>
          <a:prstGeom prst="rect">
            <a:avLst/>
          </a:prstGeom>
        </p:spPr>
        <p:txBody>
          <a:bodyPr wrap="square">
            <a:spAutoFit/>
          </a:bodyPr>
          <a:lstStyle/>
          <a:p>
            <a:r>
              <a:rPr lang="en-US" sz="2800" dirty="0">
                <a:solidFill>
                  <a:schemeClr val="bg1"/>
                </a:solidFill>
              </a:rPr>
              <a:t>The steward devised a plan that he thought might lead to job opportunities in other households. </a:t>
            </a:r>
          </a:p>
          <a:p>
            <a:endParaRPr lang="en-US" sz="2800" dirty="0">
              <a:solidFill>
                <a:schemeClr val="bg1"/>
              </a:solidFill>
            </a:endParaRPr>
          </a:p>
          <a:p>
            <a:r>
              <a:rPr lang="en-US" sz="2800" dirty="0">
                <a:solidFill>
                  <a:schemeClr val="bg1"/>
                </a:solidFill>
              </a:rPr>
              <a:t>He visited two of the rich man’s debtors and significantly discounted their debts, which he hoped would earn their favor.</a:t>
            </a:r>
          </a:p>
        </p:txBody>
      </p:sp>
      <p:sp>
        <p:nvSpPr>
          <p:cNvPr id="19" name="TextBox 18"/>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The Plan</a:t>
            </a:r>
            <a:endParaRPr lang="en-US" sz="4400" dirty="0">
              <a:solidFill>
                <a:schemeClr val="bg1"/>
              </a:solidFill>
              <a:latin typeface="Georgia" pitchFamily="18" charset="0"/>
            </a:endParaRPr>
          </a:p>
        </p:txBody>
      </p:sp>
      <p:sp>
        <p:nvSpPr>
          <p:cNvPr id="22" name="Rectangle 21"/>
          <p:cNvSpPr/>
          <p:nvPr/>
        </p:nvSpPr>
        <p:spPr>
          <a:xfrm>
            <a:off x="-29135" y="6535270"/>
            <a:ext cx="10018058" cy="338554"/>
          </a:xfrm>
          <a:prstGeom prst="rect">
            <a:avLst/>
          </a:prstGeom>
        </p:spPr>
        <p:txBody>
          <a:bodyPr wrap="square">
            <a:spAutoFit/>
          </a:bodyPr>
          <a:lstStyle/>
          <a:p>
            <a:r>
              <a:rPr lang="en-US" sz="1600" dirty="0"/>
              <a:t>Luke 16:3-7</a:t>
            </a:r>
            <a:endParaRPr lang="en-US" sz="1600" dirty="0">
              <a:solidFill>
                <a:schemeClr val="bg1"/>
              </a:solidFill>
            </a:endParaRPr>
          </a:p>
        </p:txBody>
      </p:sp>
      <p:pic>
        <p:nvPicPr>
          <p:cNvPr id="2050" name="Picture 2" descr="Image result for Unjust ste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126" y="1553764"/>
            <a:ext cx="60960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4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27743" y="1386203"/>
            <a:ext cx="4642884" cy="3539430"/>
          </a:xfrm>
          <a:prstGeom prst="rect">
            <a:avLst/>
          </a:prstGeom>
        </p:spPr>
        <p:txBody>
          <a:bodyPr wrap="square">
            <a:spAutoFit/>
          </a:bodyPr>
          <a:lstStyle/>
          <a:p>
            <a:r>
              <a:rPr lang="en-US" sz="2800" dirty="0">
                <a:solidFill>
                  <a:schemeClr val="bg1"/>
                </a:solidFill>
              </a:rPr>
              <a:t>This parable does not encourage us to be dishonest or to cheat others in any way; rather, it encourages us to prepare for our eternal future with the same energy and effort as this steward prepared for his temporal future.</a:t>
            </a:r>
          </a:p>
        </p:txBody>
      </p:sp>
      <p:sp>
        <p:nvSpPr>
          <p:cNvPr id="19" name="TextBox 18"/>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Preparation for Temporal Future</a:t>
            </a:r>
            <a:endParaRPr lang="en-US" sz="4400" dirty="0">
              <a:solidFill>
                <a:schemeClr val="bg1"/>
              </a:solidFill>
              <a:latin typeface="Georgia" pitchFamily="18" charset="0"/>
            </a:endParaRPr>
          </a:p>
        </p:txBody>
      </p:sp>
      <p:sp>
        <p:nvSpPr>
          <p:cNvPr id="22" name="Rectangle 21"/>
          <p:cNvSpPr/>
          <p:nvPr/>
        </p:nvSpPr>
        <p:spPr>
          <a:xfrm>
            <a:off x="-29135" y="6535270"/>
            <a:ext cx="10018058" cy="338554"/>
          </a:xfrm>
          <a:prstGeom prst="rect">
            <a:avLst/>
          </a:prstGeom>
        </p:spPr>
        <p:txBody>
          <a:bodyPr wrap="square">
            <a:spAutoFit/>
          </a:bodyPr>
          <a:lstStyle/>
          <a:p>
            <a:r>
              <a:rPr lang="en-US" sz="1600" dirty="0"/>
              <a:t>Luke 16:3-7</a:t>
            </a:r>
            <a:endParaRPr lang="en-US" sz="1600" dirty="0">
              <a:solidFill>
                <a:schemeClr val="bg1"/>
              </a:solidFill>
            </a:endParaRPr>
          </a:p>
        </p:txBody>
      </p:sp>
      <p:grpSp>
        <p:nvGrpSpPr>
          <p:cNvPr id="8" name="Group 7"/>
          <p:cNvGrpSpPr/>
          <p:nvPr/>
        </p:nvGrpSpPr>
        <p:grpSpPr>
          <a:xfrm>
            <a:off x="5312033" y="4279861"/>
            <a:ext cx="3289208" cy="2390250"/>
            <a:chOff x="384206" y="4158361"/>
            <a:chExt cx="3289208" cy="2390250"/>
          </a:xfrm>
        </p:grpSpPr>
        <p:grpSp>
          <p:nvGrpSpPr>
            <p:cNvPr id="9" name="Group 8"/>
            <p:cNvGrpSpPr/>
            <p:nvPr/>
          </p:nvGrpSpPr>
          <p:grpSpPr>
            <a:xfrm>
              <a:off x="384206" y="4158361"/>
              <a:ext cx="3289208" cy="2390250"/>
              <a:chOff x="609599" y="833642"/>
              <a:chExt cx="7941747" cy="5771225"/>
            </a:xfrm>
          </p:grpSpPr>
          <p:grpSp>
            <p:nvGrpSpPr>
              <p:cNvPr id="11"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899460" y="833642"/>
                <a:ext cx="621450" cy="986197"/>
                <a:chOff x="7031201" y="834275"/>
                <a:chExt cx="762000" cy="1488861"/>
              </a:xfrm>
            </p:grpSpPr>
            <p:sp>
              <p:nvSpPr>
                <p:cNvPr id="21" name="Rounded Rectangle 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7646520" y="1148254"/>
                <a:ext cx="621450" cy="1017899"/>
                <a:chOff x="7087348" y="824753"/>
                <a:chExt cx="762000" cy="1536722"/>
              </a:xfrm>
            </p:grpSpPr>
            <p:sp>
              <p:nvSpPr>
                <p:cNvPr id="18" name="Rounded Rectangle 1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797416" y="4754516"/>
              <a:ext cx="2437759" cy="1323439"/>
            </a:xfrm>
            <a:prstGeom prst="rect">
              <a:avLst/>
            </a:prstGeom>
          </p:spPr>
          <p:txBody>
            <a:bodyPr wrap="square">
              <a:spAutoFit/>
            </a:bodyPr>
            <a:lstStyle/>
            <a:p>
              <a:pPr algn="ctr"/>
              <a:r>
                <a:rPr lang="en-US" sz="1600" b="1" dirty="0"/>
                <a:t>If we wisely prepare for our eternal future and righteously use earthly riches, we can be blessed with eternal riches.</a:t>
              </a:r>
              <a:endParaRPr lang="en-US" sz="1600" dirty="0"/>
            </a:p>
          </p:txBody>
        </p:sp>
      </p:grpSp>
      <p:grpSp>
        <p:nvGrpSpPr>
          <p:cNvPr id="6" name="Group 5"/>
          <p:cNvGrpSpPr/>
          <p:nvPr/>
        </p:nvGrpSpPr>
        <p:grpSpPr>
          <a:xfrm>
            <a:off x="8376613" y="1170888"/>
            <a:ext cx="2780617" cy="3249825"/>
            <a:chOff x="6055246" y="1119357"/>
            <a:chExt cx="2780617" cy="3249825"/>
          </a:xfrm>
        </p:grpSpPr>
        <p:grpSp>
          <p:nvGrpSpPr>
            <p:cNvPr id="50" name="Group 49"/>
            <p:cNvGrpSpPr/>
            <p:nvPr/>
          </p:nvGrpSpPr>
          <p:grpSpPr>
            <a:xfrm>
              <a:off x="6055246" y="1119357"/>
              <a:ext cx="2780617" cy="3249825"/>
              <a:chOff x="70429" y="449014"/>
              <a:chExt cx="6873780" cy="8033679"/>
            </a:xfrm>
          </p:grpSpPr>
          <p:sp>
            <p:nvSpPr>
              <p:cNvPr id="51" name="Oval 50"/>
              <p:cNvSpPr/>
              <p:nvPr/>
            </p:nvSpPr>
            <p:spPr>
              <a:xfrm>
                <a:off x="185056" y="664029"/>
                <a:ext cx="6520543" cy="65205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12" descr="http://img08.deviantart.net/3602/i/2013/332/b/6/christmas_background_by_flashtuchka-d6vy3p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9" y="449014"/>
                <a:ext cx="6873780" cy="68442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3" name="Oval 52"/>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Stored Data 53"/>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Stored Data 54"/>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tored Data 55"/>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1883227" y="7075712"/>
                <a:ext cx="3124199" cy="576943"/>
                <a:chOff x="1415144" y="3069771"/>
                <a:chExt cx="3124199" cy="576943"/>
              </a:xfrm>
            </p:grpSpPr>
            <p:sp>
              <p:nvSpPr>
                <p:cNvPr id="58" name="Oval 57"/>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6732937" y="1620179"/>
              <a:ext cx="498773" cy="1913437"/>
              <a:chOff x="3729193" y="976912"/>
              <a:chExt cx="1003199" cy="3848561"/>
            </a:xfrm>
          </p:grpSpPr>
          <p:sp>
            <p:nvSpPr>
              <p:cNvPr id="29" name="Rounded Rectangle 28"/>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666072" y="1648521"/>
              <a:ext cx="591772" cy="1891183"/>
              <a:chOff x="7205858" y="1350098"/>
              <a:chExt cx="1204256" cy="3848561"/>
            </a:xfrm>
          </p:grpSpPr>
          <p:grpSp>
            <p:nvGrpSpPr>
              <p:cNvPr id="36" name="Group 35"/>
              <p:cNvGrpSpPr/>
              <p:nvPr/>
            </p:nvGrpSpPr>
            <p:grpSpPr>
              <a:xfrm>
                <a:off x="7322943" y="1350098"/>
                <a:ext cx="1003199" cy="3848561"/>
                <a:chOff x="3729193" y="976912"/>
                <a:chExt cx="1003199" cy="3848561"/>
              </a:xfrm>
            </p:grpSpPr>
            <p:sp>
              <p:nvSpPr>
                <p:cNvPr id="38" name="Rounded Rectangle 37"/>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Isosceles Triangle 36"/>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 name="Rectangle 67"/>
          <p:cNvSpPr/>
          <p:nvPr/>
        </p:nvSpPr>
        <p:spPr>
          <a:xfrm>
            <a:off x="11725206" y="6437072"/>
            <a:ext cx="466794" cy="369332"/>
          </a:xfrm>
          <a:prstGeom prst="rect">
            <a:avLst/>
          </a:prstGeom>
        </p:spPr>
        <p:txBody>
          <a:bodyPr wrap="none">
            <a:spAutoFit/>
          </a:bodyPr>
          <a:lstStyle/>
          <a:p>
            <a:r>
              <a:rPr lang="en-US" dirty="0">
                <a:solidFill>
                  <a:schemeClr val="bg1"/>
                </a:solidFill>
                <a:latin typeface="Open Sans"/>
              </a:rPr>
              <a:t>(1)</a:t>
            </a:r>
            <a:endParaRPr lang="en-US" dirty="0"/>
          </a:p>
        </p:txBody>
      </p:sp>
    </p:spTree>
    <p:extLst>
      <p:ext uri="{BB962C8B-B14F-4D97-AF65-F5344CB8AC3E}">
        <p14:creationId xmlns:p14="http://schemas.microsoft.com/office/powerpoint/2010/main" val="292300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522194" y="589979"/>
            <a:ext cx="6846793" cy="2677656"/>
          </a:xfrm>
          <a:prstGeom prst="rect">
            <a:avLst/>
          </a:prstGeom>
        </p:spPr>
        <p:txBody>
          <a:bodyPr wrap="square">
            <a:spAutoFit/>
          </a:bodyPr>
          <a:lstStyle/>
          <a:p>
            <a:r>
              <a:rPr lang="en-US" sz="2800" dirty="0">
                <a:solidFill>
                  <a:schemeClr val="bg1"/>
                </a:solidFill>
              </a:rPr>
              <a:t>“Our Lord’s purpose was to show the contrast between the care, thoughtfulness, and devotion of men engaged in the money-making affairs of earth, and the half hearted ways of many who are professedly striving after spiritual riches. …</a:t>
            </a:r>
          </a:p>
        </p:txBody>
      </p:sp>
      <p:sp>
        <p:nvSpPr>
          <p:cNvPr id="22" name="Rectangle 21"/>
          <p:cNvSpPr/>
          <p:nvPr/>
        </p:nvSpPr>
        <p:spPr>
          <a:xfrm>
            <a:off x="-29135" y="6535270"/>
            <a:ext cx="10018058" cy="338554"/>
          </a:xfrm>
          <a:prstGeom prst="rect">
            <a:avLst/>
          </a:prstGeom>
        </p:spPr>
        <p:txBody>
          <a:bodyPr wrap="square">
            <a:spAutoFit/>
          </a:bodyPr>
          <a:lstStyle/>
          <a:p>
            <a:r>
              <a:rPr lang="en-US" sz="1600" dirty="0"/>
              <a:t>Luke 16:8</a:t>
            </a:r>
            <a:endParaRPr lang="en-US" sz="1600" dirty="0">
              <a:solidFill>
                <a:schemeClr val="bg1"/>
              </a:solidFill>
            </a:endParaRPr>
          </a:p>
        </p:txBody>
      </p:sp>
      <p:sp>
        <p:nvSpPr>
          <p:cNvPr id="4" name="Rectangle 3"/>
          <p:cNvSpPr/>
          <p:nvPr/>
        </p:nvSpPr>
        <p:spPr>
          <a:xfrm>
            <a:off x="5701238" y="3349347"/>
            <a:ext cx="6096000" cy="3170099"/>
          </a:xfrm>
          <a:prstGeom prst="rect">
            <a:avLst/>
          </a:prstGeom>
        </p:spPr>
        <p:txBody>
          <a:bodyPr>
            <a:spAutoFit/>
          </a:bodyPr>
          <a:lstStyle/>
          <a:p>
            <a:r>
              <a:rPr lang="en-US" sz="2000" dirty="0">
                <a:solidFill>
                  <a:schemeClr val="bg1"/>
                </a:solidFill>
                <a:latin typeface="Open Sans"/>
              </a:rPr>
              <a:t>“… Take a lesson from even the dishonest and the evil; if they are so prudent as to provide for the only future they think of, how much more should you, who believe in an eternal future, provide therefor! …</a:t>
            </a:r>
          </a:p>
          <a:p>
            <a:endParaRPr lang="en-US" sz="2000" dirty="0">
              <a:solidFill>
                <a:schemeClr val="bg1"/>
              </a:solidFill>
              <a:latin typeface="Open Sans"/>
            </a:endParaRPr>
          </a:p>
          <a:p>
            <a:r>
              <a:rPr lang="en-US" sz="2000" dirty="0">
                <a:solidFill>
                  <a:schemeClr val="bg1"/>
                </a:solidFill>
                <a:latin typeface="Open Sans"/>
              </a:rPr>
              <a:t>Emulate the unjust steward and the lovers of mammon, not in their dishonesty, cupidity [selfish greed], and miserly hoarding of the wealth that is at best but transitory [temporary], but in their zeal, forethought, and provision for the future.” </a:t>
            </a:r>
            <a:endParaRPr lang="en-US" sz="2000" dirty="0">
              <a:solidFill>
                <a:schemeClr val="bg1"/>
              </a:solidFill>
            </a:endParaRPr>
          </a:p>
        </p:txBody>
      </p:sp>
      <p:sp>
        <p:nvSpPr>
          <p:cNvPr id="6" name="Rectangle 5"/>
          <p:cNvSpPr/>
          <p:nvPr/>
        </p:nvSpPr>
        <p:spPr>
          <a:xfrm>
            <a:off x="11725206" y="6437072"/>
            <a:ext cx="466794" cy="369332"/>
          </a:xfrm>
          <a:prstGeom prst="rect">
            <a:avLst/>
          </a:prstGeom>
        </p:spPr>
        <p:txBody>
          <a:bodyPr wrap="none">
            <a:spAutoFit/>
          </a:bodyPr>
          <a:lstStyle/>
          <a:p>
            <a:r>
              <a:rPr lang="en-US" dirty="0">
                <a:solidFill>
                  <a:schemeClr val="bg1"/>
                </a:solidFill>
                <a:latin typeface="Open Sans"/>
              </a:rPr>
              <a:t>(4)</a:t>
            </a:r>
            <a:endParaRPr lang="en-US" dirty="0"/>
          </a:p>
        </p:txBody>
      </p:sp>
      <p:pic>
        <p:nvPicPr>
          <p:cNvPr id="4098" name="Picture 2" descr="Elder James E. Tal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9831" y="325046"/>
            <a:ext cx="1095375" cy="14573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oarding w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17" y="3495703"/>
            <a:ext cx="4683759" cy="270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82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27743" y="1386203"/>
            <a:ext cx="4642884" cy="3108543"/>
          </a:xfrm>
          <a:prstGeom prst="rect">
            <a:avLst/>
          </a:prstGeom>
        </p:spPr>
        <p:txBody>
          <a:bodyPr wrap="square">
            <a:spAutoFit/>
          </a:bodyPr>
          <a:lstStyle/>
          <a:p>
            <a:r>
              <a:rPr lang="en-US" sz="2800" i="1" dirty="0">
                <a:solidFill>
                  <a:schemeClr val="bg1"/>
                </a:solidFill>
              </a:rPr>
              <a:t>No servant can serve two masters: for either he will hate the one, and love the other; or else he will hold to the one, and despise the other. Ye cannot serve God and mammon.</a:t>
            </a:r>
          </a:p>
        </p:txBody>
      </p:sp>
      <p:sp>
        <p:nvSpPr>
          <p:cNvPr id="19" name="TextBox 18"/>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Georgia" pitchFamily="18" charset="0"/>
              </a:rPr>
              <a:t>We Cannot Serve God and Mammon</a:t>
            </a:r>
          </a:p>
        </p:txBody>
      </p:sp>
      <p:sp>
        <p:nvSpPr>
          <p:cNvPr id="22" name="Rectangle 21"/>
          <p:cNvSpPr/>
          <p:nvPr/>
        </p:nvSpPr>
        <p:spPr>
          <a:xfrm>
            <a:off x="-29135" y="6535270"/>
            <a:ext cx="10018058" cy="338554"/>
          </a:xfrm>
          <a:prstGeom prst="rect">
            <a:avLst/>
          </a:prstGeom>
        </p:spPr>
        <p:txBody>
          <a:bodyPr wrap="square">
            <a:spAutoFit/>
          </a:bodyPr>
          <a:lstStyle/>
          <a:p>
            <a:r>
              <a:rPr lang="en-US" sz="1600" dirty="0"/>
              <a:t>Luke 16:13-14</a:t>
            </a:r>
            <a:endParaRPr lang="en-US" sz="1600" dirty="0">
              <a:solidFill>
                <a:schemeClr val="bg1"/>
              </a:solidFill>
            </a:endParaRPr>
          </a:p>
        </p:txBody>
      </p:sp>
      <p:sp>
        <p:nvSpPr>
          <p:cNvPr id="68" name="Rectangle 67"/>
          <p:cNvSpPr/>
          <p:nvPr/>
        </p:nvSpPr>
        <p:spPr>
          <a:xfrm>
            <a:off x="11725206" y="6437072"/>
            <a:ext cx="466794" cy="369332"/>
          </a:xfrm>
          <a:prstGeom prst="rect">
            <a:avLst/>
          </a:prstGeom>
        </p:spPr>
        <p:txBody>
          <a:bodyPr wrap="none">
            <a:spAutoFit/>
          </a:bodyPr>
          <a:lstStyle/>
          <a:p>
            <a:r>
              <a:rPr lang="en-US" dirty="0">
                <a:solidFill>
                  <a:schemeClr val="bg1"/>
                </a:solidFill>
                <a:latin typeface="Open Sans"/>
              </a:rPr>
              <a:t>(2)</a:t>
            </a:r>
            <a:endParaRPr lang="en-US" dirty="0"/>
          </a:p>
        </p:txBody>
      </p:sp>
      <p:sp>
        <p:nvSpPr>
          <p:cNvPr id="4" name="Rectangle 3"/>
          <p:cNvSpPr/>
          <p:nvPr/>
        </p:nvSpPr>
        <p:spPr>
          <a:xfrm>
            <a:off x="5417263" y="4405747"/>
            <a:ext cx="6096000" cy="1754326"/>
          </a:xfrm>
          <a:prstGeom prst="rect">
            <a:avLst/>
          </a:prstGeom>
        </p:spPr>
        <p:txBody>
          <a:bodyPr>
            <a:spAutoFit/>
          </a:bodyPr>
          <a:lstStyle/>
          <a:p>
            <a:r>
              <a:rPr lang="en-US" dirty="0">
                <a:solidFill>
                  <a:schemeClr val="bg1"/>
                </a:solidFill>
                <a:latin typeface="Abadi" panose="020B0604020104020204" pitchFamily="34" charset="0"/>
              </a:rPr>
              <a:t>"We know that 'a double minded man is unstable in all his ways' (James 1:8) and that we cannot 'serve two masters.' </a:t>
            </a:r>
          </a:p>
          <a:p>
            <a:endParaRPr lang="en-US" b="1" dirty="0">
              <a:solidFill>
                <a:schemeClr val="bg1"/>
              </a:solidFill>
              <a:latin typeface="Abadi" panose="020B0604020104020204" pitchFamily="34" charset="0"/>
            </a:endParaRPr>
          </a:p>
          <a:p>
            <a:r>
              <a:rPr lang="en-US" b="1" dirty="0">
                <a:solidFill>
                  <a:schemeClr val="bg1"/>
                </a:solidFill>
                <a:latin typeface="Abadi" panose="020B0604020104020204" pitchFamily="34" charset="0"/>
              </a:rPr>
              <a:t>President Marion G. Romney</a:t>
            </a:r>
            <a:r>
              <a:rPr lang="en-US" dirty="0">
                <a:solidFill>
                  <a:schemeClr val="bg1"/>
                </a:solidFill>
                <a:latin typeface="Abadi" panose="020B0604020104020204" pitchFamily="34" charset="0"/>
              </a:rPr>
              <a:t> wisely observed that there are too many of us 'who try to serve the Lord without offending the devil.'"</a:t>
            </a:r>
            <a:endParaRPr lang="en-US" dirty="0">
              <a:solidFill>
                <a:schemeClr val="bg1"/>
              </a:solidFill>
            </a:endParaRPr>
          </a:p>
        </p:txBody>
      </p:sp>
      <p:grpSp>
        <p:nvGrpSpPr>
          <p:cNvPr id="7" name="Group 6"/>
          <p:cNvGrpSpPr/>
          <p:nvPr/>
        </p:nvGrpSpPr>
        <p:grpSpPr>
          <a:xfrm>
            <a:off x="5725238" y="885004"/>
            <a:ext cx="4812145" cy="3400426"/>
            <a:chOff x="5725238" y="885004"/>
            <a:chExt cx="4812145" cy="3400426"/>
          </a:xfrm>
        </p:grpSpPr>
        <p:pic>
          <p:nvPicPr>
            <p:cNvPr id="6146" name="Picture 2" descr="Image result for serving two ma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238" y="885004"/>
              <a:ext cx="4762500" cy="3400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03977" y="4009183"/>
              <a:ext cx="1433406" cy="246221"/>
            </a:xfrm>
            <a:prstGeom prst="rect">
              <a:avLst/>
            </a:prstGeom>
          </p:spPr>
          <p:txBody>
            <a:bodyPr wrap="none">
              <a:spAutoFit/>
            </a:bodyPr>
            <a:lstStyle/>
            <a:p>
              <a:r>
                <a:rPr lang="en-US" sz="1000" dirty="0" err="1">
                  <a:solidFill>
                    <a:schemeClr val="bg1"/>
                  </a:solidFill>
                  <a:latin typeface="arial" panose="020B0604020202020204" pitchFamily="34" charset="0"/>
                </a:rPr>
                <a:t>Servir</a:t>
              </a:r>
              <a:r>
                <a:rPr lang="en-US" sz="1000" dirty="0">
                  <a:solidFill>
                    <a:schemeClr val="bg1"/>
                  </a:solidFill>
                  <a:latin typeface="arial" panose="020B0604020202020204" pitchFamily="34" charset="0"/>
                </a:rPr>
                <a:t> a </a:t>
              </a:r>
              <a:r>
                <a:rPr lang="en-US" sz="1000" dirty="0" err="1">
                  <a:solidFill>
                    <a:schemeClr val="bg1"/>
                  </a:solidFill>
                  <a:latin typeface="arial" panose="020B0604020202020204" pitchFamily="34" charset="0"/>
                </a:rPr>
                <a:t>Dois</a:t>
              </a:r>
              <a:r>
                <a:rPr lang="en-US" sz="1000" dirty="0">
                  <a:solidFill>
                    <a:schemeClr val="bg1"/>
                  </a:solidFill>
                  <a:latin typeface="arial" panose="020B0604020202020204" pitchFamily="34" charset="0"/>
                </a:rPr>
                <a:t> </a:t>
              </a:r>
              <a:r>
                <a:rPr lang="en-US" sz="1000" dirty="0" err="1">
                  <a:solidFill>
                    <a:schemeClr val="bg1"/>
                  </a:solidFill>
                  <a:latin typeface="arial" panose="020B0604020202020204" pitchFamily="34" charset="0"/>
                </a:rPr>
                <a:t>Senhore</a:t>
              </a:r>
              <a:endParaRPr lang="en-US" sz="1000" dirty="0">
                <a:solidFill>
                  <a:schemeClr val="bg1"/>
                </a:solidFill>
              </a:endParaRPr>
            </a:p>
          </p:txBody>
        </p:sp>
      </p:grpSp>
    </p:spTree>
    <p:extLst>
      <p:ext uri="{BB962C8B-B14F-4D97-AF65-F5344CB8AC3E}">
        <p14:creationId xmlns:p14="http://schemas.microsoft.com/office/powerpoint/2010/main" val="114352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0" y="0"/>
            <a:ext cx="12192000" cy="6858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p:cNvGrpSpPr/>
          <p:nvPr/>
        </p:nvGrpSpPr>
        <p:grpSpPr>
          <a:xfrm>
            <a:off x="2286000" y="1600200"/>
            <a:ext cx="2743200" cy="4821836"/>
            <a:chOff x="5867400" y="685800"/>
            <a:chExt cx="2979159" cy="5738789"/>
          </a:xfrm>
        </p:grpSpPr>
        <p:grpSp>
          <p:nvGrpSpPr>
            <p:cNvPr id="3" name="Group 140"/>
            <p:cNvGrpSpPr/>
            <p:nvPr/>
          </p:nvGrpSpPr>
          <p:grpSpPr>
            <a:xfrm>
              <a:off x="5867400" y="685800"/>
              <a:ext cx="2896713" cy="5738789"/>
              <a:chOff x="2895600" y="1057419"/>
              <a:chExt cx="2601105" cy="5590094"/>
            </a:xfrm>
          </p:grpSpPr>
          <p:sp>
            <p:nvSpPr>
              <p:cNvPr id="21" name="Cloud 20"/>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84"/>
              <p:cNvGrpSpPr/>
              <p:nvPr/>
            </p:nvGrpSpPr>
            <p:grpSpPr>
              <a:xfrm>
                <a:off x="4210570" y="3028687"/>
                <a:ext cx="976832" cy="3289998"/>
                <a:chOff x="6071346" y="1769811"/>
                <a:chExt cx="1834000" cy="3650020"/>
              </a:xfrm>
            </p:grpSpPr>
            <p:sp>
              <p:nvSpPr>
                <p:cNvPr id="64" name="Trapezoid 63"/>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3"/>
                <p:cNvGrpSpPr/>
                <p:nvPr/>
              </p:nvGrpSpPr>
              <p:grpSpPr>
                <a:xfrm rot="5553782">
                  <a:off x="4838212" y="3310918"/>
                  <a:ext cx="3581225" cy="613702"/>
                  <a:chOff x="3048000" y="457200"/>
                  <a:chExt cx="4876800" cy="1371600"/>
                </a:xfrm>
              </p:grpSpPr>
              <p:grpSp>
                <p:nvGrpSpPr>
                  <p:cNvPr id="6" name="Group 73"/>
                  <p:cNvGrpSpPr/>
                  <p:nvPr/>
                </p:nvGrpSpPr>
                <p:grpSpPr>
                  <a:xfrm>
                    <a:off x="3048000" y="457200"/>
                    <a:ext cx="1828800" cy="1371600"/>
                    <a:chOff x="3048000" y="457200"/>
                    <a:chExt cx="1828800" cy="1371600"/>
                  </a:xfrm>
                </p:grpSpPr>
                <p:sp>
                  <p:nvSpPr>
                    <p:cNvPr id="76" name="Block Arc 75"/>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Block Arc 7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74"/>
                  <p:cNvGrpSpPr/>
                  <p:nvPr/>
                </p:nvGrpSpPr>
                <p:grpSpPr>
                  <a:xfrm>
                    <a:off x="4114800" y="457200"/>
                    <a:ext cx="1828800" cy="1371600"/>
                    <a:chOff x="3048000" y="457200"/>
                    <a:chExt cx="1828800" cy="1371600"/>
                  </a:xfrm>
                </p:grpSpPr>
                <p:sp>
                  <p:nvSpPr>
                    <p:cNvPr id="74" name="Block Arc 7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Block Arc 7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77"/>
                  <p:cNvGrpSpPr/>
                  <p:nvPr/>
                </p:nvGrpSpPr>
                <p:grpSpPr>
                  <a:xfrm>
                    <a:off x="5105400" y="457200"/>
                    <a:ext cx="1828800" cy="1371600"/>
                    <a:chOff x="3048000" y="457200"/>
                    <a:chExt cx="1828800" cy="1371600"/>
                  </a:xfrm>
                </p:grpSpPr>
                <p:sp>
                  <p:nvSpPr>
                    <p:cNvPr id="72" name="Block Arc 7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lock Arc 7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80"/>
                  <p:cNvGrpSpPr/>
                  <p:nvPr/>
                </p:nvGrpSpPr>
                <p:grpSpPr>
                  <a:xfrm>
                    <a:off x="6096000" y="457200"/>
                    <a:ext cx="1828800" cy="1371600"/>
                    <a:chOff x="3048000" y="457200"/>
                    <a:chExt cx="1828800" cy="1371600"/>
                  </a:xfrm>
                </p:grpSpPr>
                <p:sp>
                  <p:nvSpPr>
                    <p:cNvPr id="70" name="Block Arc 69"/>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Block Arc 7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4" name="Group 85"/>
              <p:cNvGrpSpPr/>
              <p:nvPr/>
            </p:nvGrpSpPr>
            <p:grpSpPr>
              <a:xfrm flipH="1">
                <a:off x="3277029" y="3007479"/>
                <a:ext cx="867593" cy="3309816"/>
                <a:chOff x="6071346" y="1769811"/>
                <a:chExt cx="1834000" cy="3650020"/>
              </a:xfrm>
            </p:grpSpPr>
            <p:sp>
              <p:nvSpPr>
                <p:cNvPr id="50" name="Trapezoid 4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83"/>
                <p:cNvGrpSpPr/>
                <p:nvPr/>
              </p:nvGrpSpPr>
              <p:grpSpPr>
                <a:xfrm rot="5553782">
                  <a:off x="4838212" y="3310918"/>
                  <a:ext cx="3581225" cy="613702"/>
                  <a:chOff x="3048000" y="457200"/>
                  <a:chExt cx="4876800" cy="1371600"/>
                </a:xfrm>
              </p:grpSpPr>
              <p:grpSp>
                <p:nvGrpSpPr>
                  <p:cNvPr id="37" name="Group 73"/>
                  <p:cNvGrpSpPr/>
                  <p:nvPr/>
                </p:nvGrpSpPr>
                <p:grpSpPr>
                  <a:xfrm>
                    <a:off x="3048000" y="457200"/>
                    <a:ext cx="1828800" cy="1371600"/>
                    <a:chOff x="3048000" y="457200"/>
                    <a:chExt cx="1828800" cy="1371600"/>
                  </a:xfrm>
                </p:grpSpPr>
                <p:sp>
                  <p:nvSpPr>
                    <p:cNvPr id="62" name="Block Arc 6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Block Arc 6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74"/>
                  <p:cNvGrpSpPr/>
                  <p:nvPr/>
                </p:nvGrpSpPr>
                <p:grpSpPr>
                  <a:xfrm>
                    <a:off x="4114800" y="457200"/>
                    <a:ext cx="1828800" cy="1371600"/>
                    <a:chOff x="3048000" y="457200"/>
                    <a:chExt cx="1828800" cy="1371600"/>
                  </a:xfrm>
                </p:grpSpPr>
                <p:sp>
                  <p:nvSpPr>
                    <p:cNvPr id="60" name="Block Arc 5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Block Arc 6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77"/>
                  <p:cNvGrpSpPr/>
                  <p:nvPr/>
                </p:nvGrpSpPr>
                <p:grpSpPr>
                  <a:xfrm>
                    <a:off x="5105400" y="457200"/>
                    <a:ext cx="1828800" cy="1371600"/>
                    <a:chOff x="3048000" y="457200"/>
                    <a:chExt cx="1828800" cy="1371600"/>
                  </a:xfrm>
                </p:grpSpPr>
                <p:sp>
                  <p:nvSpPr>
                    <p:cNvPr id="58" name="Block Arc 5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Block Arc 5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80"/>
                  <p:cNvGrpSpPr/>
                  <p:nvPr/>
                </p:nvGrpSpPr>
                <p:grpSpPr>
                  <a:xfrm>
                    <a:off x="6096000" y="457200"/>
                    <a:ext cx="1828800" cy="1371600"/>
                    <a:chOff x="3048000" y="457200"/>
                    <a:chExt cx="1828800" cy="1371600"/>
                  </a:xfrm>
                </p:grpSpPr>
                <p:sp>
                  <p:nvSpPr>
                    <p:cNvPr id="56" name="Block Arc 5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lock Arc 5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3" name="Trapezoid 32"/>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02"/>
              <p:cNvGrpSpPr/>
              <p:nvPr/>
            </p:nvGrpSpPr>
            <p:grpSpPr>
              <a:xfrm>
                <a:off x="3505200" y="2759439"/>
                <a:ext cx="1395046" cy="1295400"/>
                <a:chOff x="2624682" y="2226017"/>
                <a:chExt cx="1981200" cy="2070031"/>
              </a:xfrm>
            </p:grpSpPr>
            <p:sp>
              <p:nvSpPr>
                <p:cNvPr id="46" name="Pie 45"/>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 name="Group 5"/>
                <p:cNvGrpSpPr/>
                <p:nvPr/>
              </p:nvGrpSpPr>
              <p:grpSpPr>
                <a:xfrm>
                  <a:off x="2743201" y="2385249"/>
                  <a:ext cx="1579657" cy="1582691"/>
                  <a:chOff x="2740939" y="2385249"/>
                  <a:chExt cx="1579657" cy="1582691"/>
                </a:xfrm>
              </p:grpSpPr>
              <p:sp>
                <p:nvSpPr>
                  <p:cNvPr id="48"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119"/>
              <p:cNvGrpSpPr/>
              <p:nvPr/>
            </p:nvGrpSpPr>
            <p:grpSpPr>
              <a:xfrm rot="5400000">
                <a:off x="2285999" y="3429001"/>
                <a:ext cx="2438401" cy="914400"/>
                <a:chOff x="2624682" y="2226018"/>
                <a:chExt cx="1981200" cy="2070031"/>
              </a:xfrm>
            </p:grpSpPr>
            <p:sp>
              <p:nvSpPr>
                <p:cNvPr id="42" name="Pie 41"/>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5"/>
                <p:cNvGrpSpPr/>
                <p:nvPr/>
              </p:nvGrpSpPr>
              <p:grpSpPr>
                <a:xfrm>
                  <a:off x="2743201" y="2385249"/>
                  <a:ext cx="1579657" cy="1582691"/>
                  <a:chOff x="2740939" y="2385249"/>
                  <a:chExt cx="1579657" cy="1582691"/>
                </a:xfrm>
              </p:grpSpPr>
              <p:sp>
                <p:nvSpPr>
                  <p:cNvPr id="4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Oval 35"/>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24"/>
              <p:cNvGrpSpPr/>
              <p:nvPr/>
            </p:nvGrpSpPr>
            <p:grpSpPr>
              <a:xfrm rot="11155702">
                <a:off x="3279067" y="1057419"/>
                <a:ext cx="1614668" cy="1295400"/>
                <a:chOff x="2587394" y="2007266"/>
                <a:chExt cx="1981200" cy="2070031"/>
              </a:xfrm>
              <a:solidFill>
                <a:srgbClr val="E5C569"/>
              </a:solidFill>
            </p:grpSpPr>
            <p:sp>
              <p:nvSpPr>
                <p:cNvPr id="38" name="Pie 37"/>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5" name="Group 5"/>
                <p:cNvGrpSpPr/>
                <p:nvPr/>
              </p:nvGrpSpPr>
              <p:grpSpPr>
                <a:xfrm>
                  <a:off x="2737026" y="2244349"/>
                  <a:ext cx="1585829" cy="1723591"/>
                  <a:chOff x="2734764" y="2244349"/>
                  <a:chExt cx="1585829" cy="1723591"/>
                </a:xfrm>
                <a:grpFill/>
              </p:grpSpPr>
              <p:sp>
                <p:nvSpPr>
                  <p:cNvPr id="40"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6" name="Group 204"/>
            <p:cNvGrpSpPr/>
            <p:nvPr/>
          </p:nvGrpSpPr>
          <p:grpSpPr>
            <a:xfrm>
              <a:off x="6629400" y="914400"/>
              <a:ext cx="1389357" cy="848673"/>
              <a:chOff x="2115843" y="980127"/>
              <a:chExt cx="2833039" cy="1636129"/>
            </a:xfrm>
          </p:grpSpPr>
          <p:sp>
            <p:nvSpPr>
              <p:cNvPr id="15" name="Moon 14"/>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llate 15"/>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lowchart: Collate 16"/>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owchart: Collate 17"/>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iamond 18"/>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11"/>
            <p:cNvGrpSpPr/>
            <p:nvPr/>
          </p:nvGrpSpPr>
          <p:grpSpPr>
            <a:xfrm>
              <a:off x="8077200" y="4343400"/>
              <a:ext cx="719529" cy="381000"/>
              <a:chOff x="838200" y="5791200"/>
              <a:chExt cx="1710129" cy="550808"/>
            </a:xfrm>
          </p:grpSpPr>
          <p:sp>
            <p:nvSpPr>
              <p:cNvPr id="9" name="Flowchart: Magnetic Disk 8"/>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p:cNvSpPr txBox="1"/>
          <p:nvPr/>
        </p:nvSpPr>
        <p:spPr>
          <a:xfrm>
            <a:off x="1524000" y="228601"/>
            <a:ext cx="9144000" cy="1323439"/>
          </a:xfrm>
          <a:prstGeom prst="rect">
            <a:avLst/>
          </a:prstGeom>
          <a:noFill/>
        </p:spPr>
        <p:txBody>
          <a:bodyPr wrap="square" rtlCol="0">
            <a:spAutoFit/>
          </a:bodyPr>
          <a:lstStyle/>
          <a:p>
            <a:pPr algn="ctr"/>
            <a:r>
              <a:rPr lang="en-US" sz="4000" dirty="0">
                <a:latin typeface="Tempus Sans ITC" pitchFamily="82" charset="0"/>
              </a:rPr>
              <a:t>Parable of the Rich Man and Lazarus</a:t>
            </a:r>
          </a:p>
          <a:p>
            <a:pPr algn="ctr"/>
            <a:r>
              <a:rPr lang="en-US" sz="4000" dirty="0">
                <a:latin typeface="Tempus Sans ITC" pitchFamily="82" charset="0"/>
              </a:rPr>
              <a:t> Luke 16:13-31</a:t>
            </a:r>
          </a:p>
        </p:txBody>
      </p:sp>
      <p:grpSp>
        <p:nvGrpSpPr>
          <p:cNvPr id="68" name="Group 103"/>
          <p:cNvGrpSpPr/>
          <p:nvPr/>
        </p:nvGrpSpPr>
        <p:grpSpPr>
          <a:xfrm>
            <a:off x="6629401" y="1981201"/>
            <a:ext cx="2796215" cy="4356533"/>
            <a:chOff x="3903561" y="1129867"/>
            <a:chExt cx="2796215" cy="4356533"/>
          </a:xfrm>
        </p:grpSpPr>
        <p:sp>
          <p:nvSpPr>
            <p:cNvPr id="81" name="Oval 80"/>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Oval 79"/>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Oval 102"/>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Trapezoid 84"/>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Trapezoid 83"/>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 name="Oval 81"/>
            <p:cNvSpPr/>
            <p:nvPr/>
          </p:nvSpPr>
          <p:spPr>
            <a:xfrm>
              <a:off x="4814251" y="4670162"/>
              <a:ext cx="1485621" cy="816238"/>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Oval 82"/>
            <p:cNvSpPr/>
            <p:nvPr/>
          </p:nvSpPr>
          <p:spPr>
            <a:xfrm>
              <a:off x="4138969" y="4772192"/>
              <a:ext cx="1147980" cy="714208"/>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Isosceles Triangle 85"/>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Oval 87"/>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Oval 91"/>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Oval 92"/>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Isosceles Triangle 95"/>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Trapezoid 96"/>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Trapezoid 99"/>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Oval 100"/>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a:off x="4928322" y="2286000"/>
              <a:ext cx="515320" cy="2456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805936688"/>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1924</Words>
  <Application>Microsoft Office PowerPoint</Application>
  <PresentationFormat>Widescreen</PresentationFormat>
  <Paragraphs>151</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Calibri</vt:lpstr>
      <vt:lpstr>Tempus Sans ITC</vt:lpstr>
      <vt:lpstr>Georgia</vt:lpstr>
      <vt:lpstr>arial</vt:lpstr>
      <vt:lpstr>Abadi</vt:lpstr>
      <vt:lpstr>Palatino</vt:lpstr>
      <vt:lpstr>Engravers MT</vt:lpstr>
      <vt:lpstr>Open Sans</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67</cp:revision>
  <dcterms:created xsi:type="dcterms:W3CDTF">2016-05-16T13:36:31Z</dcterms:created>
  <dcterms:modified xsi:type="dcterms:W3CDTF">2020-08-28T00:20:50Z</dcterms:modified>
</cp:coreProperties>
</file>