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82" r:id="rId2"/>
    <p:sldId id="321" r:id="rId3"/>
    <p:sldId id="323" r:id="rId4"/>
    <p:sldId id="322" r:id="rId5"/>
    <p:sldId id="324"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5" r:id="rId41"/>
    <p:sldId id="284" r:id="rId42"/>
    <p:sldId id="285" r:id="rId43"/>
  </p:sldIdLst>
  <p:sldSz cx="12192000" cy="6858000"/>
  <p:notesSz cx="6858000" cy="9144000"/>
  <p:embeddedFontLst>
    <p:embeddedFont>
      <p:font typeface="Abadi" panose="020B0604020104020204" pitchFamily="34" charset="0"/>
      <p:regular r:id="rId45"/>
    </p:embeddedFont>
    <p:embeddedFont>
      <p:font typeface="Calibri" panose="020F0502020204030204" pitchFamily="34" charset="0"/>
      <p:regular r:id="rId46"/>
      <p:bold r:id="rId47"/>
      <p:italic r:id="rId48"/>
      <p:boldItalic r:id="rId49"/>
    </p:embeddedFont>
    <p:embeddedFont>
      <p:font typeface="Calibri Light" panose="020F0302020204030204" pitchFamily="34" charset="0"/>
      <p:regular r:id="rId50"/>
      <p:italic r:id="rId51"/>
    </p:embeddedFont>
    <p:embeddedFont>
      <p:font typeface="Georgia" panose="02040502050405020303" pitchFamily="18" charset="0"/>
      <p:regular r:id="rId52"/>
      <p:bold r:id="rId53"/>
      <p:italic r:id="rId54"/>
      <p:boldItalic r:id="rId55"/>
    </p:embeddedFont>
    <p:embeddedFont>
      <p:font typeface="Gisha" panose="020B0502040204020203" pitchFamily="34" charset="-79"/>
      <p:regular r:id="rId56"/>
    </p:embeddedFont>
    <p:embeddedFont>
      <p:font typeface="Open Sans" panose="020B0606030504020204" pitchFamily="34" charset="0"/>
      <p:regular r:id="rId57"/>
      <p:bold r:id="rId58"/>
      <p:italic r:id="rId59"/>
      <p:boldItalic r:id="rId60"/>
    </p:embeddedFont>
    <p:embeddedFont>
      <p:font typeface="Palatino" pitchFamily="2" charset="0"/>
      <p:regular r:id="rId61"/>
    </p:embeddedFont>
    <p:embeddedFont>
      <p:font typeface="Verdana" panose="020B0604030504040204" pitchFamily="34" charset="0"/>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t>8/27/2020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812768-48C6-4116-A96C-78563DD04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55</a:t>
            </a:r>
          </a:p>
        </p:txBody>
      </p:sp>
      <p:sp>
        <p:nvSpPr>
          <p:cNvPr id="6" name="TextBox 5"/>
          <p:cNvSpPr txBox="1"/>
          <p:nvPr/>
        </p:nvSpPr>
        <p:spPr>
          <a:xfrm>
            <a:off x="-2" y="42172"/>
            <a:ext cx="12192000" cy="5139869"/>
          </a:xfrm>
          <a:prstGeom prst="rect">
            <a:avLst/>
          </a:prstGeom>
          <a:noFill/>
        </p:spPr>
        <p:txBody>
          <a:bodyPr wrap="square" rtlCol="0">
            <a:spAutoFit/>
          </a:bodyPr>
          <a:lstStyle/>
          <a:p>
            <a:pPr algn="ctr"/>
            <a:endParaRPr lang="en-US" sz="5400" dirty="0">
              <a:solidFill>
                <a:schemeClr val="bg1"/>
              </a:solidFill>
              <a:latin typeface="Georgia" pitchFamily="18" charset="0"/>
            </a:endParaRPr>
          </a:p>
          <a:p>
            <a:pPr algn="ctr"/>
            <a:r>
              <a:rPr lang="en-US" sz="5400" dirty="0">
                <a:solidFill>
                  <a:schemeClr val="bg1"/>
                </a:solidFill>
                <a:latin typeface="Georgia" pitchFamily="18" charset="0"/>
              </a:rPr>
              <a:t>“Thy Faith Hath Made Thee Whole”</a:t>
            </a:r>
          </a:p>
          <a:p>
            <a:pPr algn="ctr"/>
            <a:r>
              <a:rPr lang="en-US" sz="5400" dirty="0">
                <a:solidFill>
                  <a:schemeClr val="bg1"/>
                </a:solidFill>
                <a:latin typeface="Georgia" pitchFamily="18" charset="0"/>
              </a:rPr>
              <a:t>Luke 17</a:t>
            </a:r>
          </a:p>
          <a:p>
            <a:pPr algn="ctr"/>
            <a:endParaRPr lang="en-US" sz="5400" dirty="0">
              <a:solidFill>
                <a:schemeClr val="bg1"/>
              </a:solidFill>
              <a:latin typeface="Georgia" pitchFamily="18" charset="0"/>
            </a:endParaRPr>
          </a:p>
          <a:p>
            <a:pPr algn="ctr"/>
            <a:r>
              <a:rPr lang="en-US" sz="2800" dirty="0">
                <a:solidFill>
                  <a:schemeClr val="bg1"/>
                </a:solidFill>
                <a:latin typeface="Georgia" pitchFamily="18" charset="0"/>
              </a:rPr>
              <a:t>Including:</a:t>
            </a:r>
          </a:p>
          <a:p>
            <a:pPr algn="ctr"/>
            <a:r>
              <a:rPr lang="en-US" sz="2800" dirty="0">
                <a:solidFill>
                  <a:schemeClr val="bg1"/>
                </a:solidFill>
                <a:latin typeface="Georgia" pitchFamily="18" charset="0"/>
              </a:rPr>
              <a:t>Forgiveness </a:t>
            </a:r>
          </a:p>
          <a:p>
            <a:pPr algn="ctr"/>
            <a:r>
              <a:rPr lang="en-US" sz="2800" dirty="0">
                <a:solidFill>
                  <a:schemeClr val="bg1"/>
                </a:solidFill>
                <a:latin typeface="Georgia" pitchFamily="18" charset="0"/>
              </a:rPr>
              <a:t>Parable of the Unprofitable Servant</a:t>
            </a:r>
          </a:p>
          <a:p>
            <a:pPr algn="ctr"/>
            <a:r>
              <a:rPr lang="en-US" sz="2800" dirty="0">
                <a:solidFill>
                  <a:schemeClr val="bg1"/>
                </a:solidFill>
                <a:latin typeface="Georgia" pitchFamily="18" charset="0"/>
              </a:rPr>
              <a:t>The 10 Lepers Are Cleansed</a:t>
            </a:r>
          </a:p>
        </p:txBody>
      </p:sp>
      <p:grpSp>
        <p:nvGrpSpPr>
          <p:cNvPr id="7" name="Group 61"/>
          <p:cNvGrpSpPr/>
          <p:nvPr/>
        </p:nvGrpSpPr>
        <p:grpSpPr>
          <a:xfrm>
            <a:off x="210984" y="2241220"/>
            <a:ext cx="805544" cy="1951537"/>
            <a:chOff x="4796444" y="836392"/>
            <a:chExt cx="1380536" cy="3344532"/>
          </a:xfrm>
        </p:grpSpPr>
        <p:sp>
          <p:nvSpPr>
            <p:cNvPr id="8" name="Oval 7"/>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0169292">
              <a:off x="5532668" y="1851040"/>
              <a:ext cx="535898" cy="1040568"/>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790291">
              <a:off x="4947748" y="1816946"/>
              <a:ext cx="535898" cy="1040568"/>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5105400" y="1984946"/>
              <a:ext cx="799476" cy="1901253"/>
            </a:xfrm>
            <a:prstGeom prst="trapezoid">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4510" y="1761910"/>
              <a:ext cx="198276"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1236535">
              <a:off x="5067163" y="836392"/>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5076663">
              <a:off x="5462955" y="903719"/>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57800" y="914400"/>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93"/>
          <p:cNvGrpSpPr/>
          <p:nvPr/>
        </p:nvGrpSpPr>
        <p:grpSpPr>
          <a:xfrm flipH="1">
            <a:off x="1344482" y="2315977"/>
            <a:ext cx="805544" cy="1951537"/>
            <a:chOff x="4796444" y="836392"/>
            <a:chExt cx="1380536" cy="3344532"/>
          </a:xfrm>
        </p:grpSpPr>
        <p:sp>
          <p:nvSpPr>
            <p:cNvPr id="38" name="Oval 37"/>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0169292">
              <a:off x="5532668" y="1851040"/>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1790291">
              <a:off x="4947748" y="1816946"/>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5105400" y="1984946"/>
              <a:ext cx="799476" cy="190125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 Diagonal Corner Rectangle 46"/>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Diagonal Corner Rectangle 47"/>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06"/>
          <p:cNvGrpSpPr/>
          <p:nvPr/>
        </p:nvGrpSpPr>
        <p:grpSpPr>
          <a:xfrm>
            <a:off x="666892" y="2717959"/>
            <a:ext cx="888211" cy="1956361"/>
            <a:chOff x="3609490" y="381000"/>
            <a:chExt cx="2248722" cy="4953000"/>
          </a:xfrm>
        </p:grpSpPr>
        <p:sp>
          <p:nvSpPr>
            <p:cNvPr id="51" name="Cloud 50"/>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9671902">
              <a:off x="5334528" y="2870336"/>
              <a:ext cx="523684" cy="8639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2647766">
              <a:off x="3609490" y="2762637"/>
              <a:ext cx="444566" cy="8639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419599" y="1676400"/>
              <a:ext cx="502274" cy="2565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1922217" y="2325206"/>
            <a:ext cx="984029" cy="1717579"/>
            <a:chOff x="5785345" y="3757000"/>
            <a:chExt cx="1686423" cy="2943577"/>
          </a:xfrm>
        </p:grpSpPr>
        <p:grpSp>
          <p:nvGrpSpPr>
            <p:cNvPr id="112" name="Group 120"/>
            <p:cNvGrpSpPr/>
            <p:nvPr/>
          </p:nvGrpSpPr>
          <p:grpSpPr>
            <a:xfrm>
              <a:off x="5785345" y="3881177"/>
              <a:ext cx="1686423" cy="2819400"/>
              <a:chOff x="638812" y="685800"/>
              <a:chExt cx="2398468" cy="4876800"/>
            </a:xfrm>
          </p:grpSpPr>
          <p:sp>
            <p:nvSpPr>
              <p:cNvPr id="114" name="Cloud 113"/>
              <p:cNvSpPr/>
              <p:nvPr/>
            </p:nvSpPr>
            <p:spPr>
              <a:xfrm>
                <a:off x="914400" y="685800"/>
                <a:ext cx="1828800" cy="1524000"/>
              </a:xfrm>
              <a:prstGeom prst="cloud">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9671902">
                <a:off x="2490686" y="3048161"/>
                <a:ext cx="546594"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2647766">
                <a:off x="638812" y="2934390"/>
                <a:ext cx="479515"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20169292">
                <a:off x="1909971" y="2059134"/>
                <a:ext cx="946541" cy="1564711"/>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1790291">
                <a:off x="876844" y="2007867"/>
                <a:ext cx="946541" cy="1564711"/>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a:off x="1155300" y="2260490"/>
                <a:ext cx="1412091" cy="2858930"/>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561110" y="1771686"/>
                <a:ext cx="538054"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Cloud 112"/>
            <p:cNvSpPr/>
            <p:nvPr/>
          </p:nvSpPr>
          <p:spPr>
            <a:xfrm>
              <a:off x="6224168" y="3757000"/>
              <a:ext cx="837042" cy="506309"/>
            </a:xfrm>
            <a:prstGeom prst="cloud">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9247568" y="2730098"/>
            <a:ext cx="1014033" cy="3066034"/>
            <a:chOff x="4859379" y="197905"/>
            <a:chExt cx="1693821" cy="6158121"/>
          </a:xfrm>
        </p:grpSpPr>
        <p:sp>
          <p:nvSpPr>
            <p:cNvPr id="90" name="Oval 89"/>
            <p:cNvSpPr/>
            <p:nvPr/>
          </p:nvSpPr>
          <p:spPr>
            <a:xfrm rot="21120896">
              <a:off x="5747769" y="2176999"/>
              <a:ext cx="773143" cy="21244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8940249">
              <a:off x="5629811" y="2174246"/>
              <a:ext cx="862941" cy="762000"/>
            </a:xfrm>
            <a:prstGeom prst="trapezoid">
              <a:avLst>
                <a:gd name="adj" fmla="val 12409"/>
              </a:avLst>
            </a:prstGeom>
            <a:solidFill>
              <a:srgbClr val="B05E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611139">
              <a:off x="4973527" y="2551293"/>
              <a:ext cx="605399" cy="17383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872538">
              <a:off x="4859379" y="2149634"/>
              <a:ext cx="862941" cy="762000"/>
            </a:xfrm>
            <a:prstGeom prst="trapezoid">
              <a:avLst>
                <a:gd name="adj" fmla="val 26582"/>
              </a:avLst>
            </a:prstGeom>
            <a:solidFill>
              <a:srgbClr val="B05E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5062427">
              <a:off x="5754819" y="5802940"/>
              <a:ext cx="618617" cy="487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7260222">
              <a:off x="4960906" y="5781755"/>
              <a:ext cx="618617" cy="487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flipH="1">
              <a:off x="5660478" y="3923391"/>
              <a:ext cx="740321" cy="2035094"/>
            </a:xfrm>
            <a:prstGeom prst="trapezoid">
              <a:avLst/>
            </a:prstGeom>
            <a:solidFill>
              <a:srgbClr val="D695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249709" flipH="1">
              <a:off x="5030092" y="3941148"/>
              <a:ext cx="989022" cy="2035095"/>
            </a:xfrm>
            <a:prstGeom prst="trapezoid">
              <a:avLst/>
            </a:prstGeom>
            <a:solidFill>
              <a:srgbClr val="D695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a:off x="4953000" y="2209800"/>
              <a:ext cx="1600200" cy="2971800"/>
            </a:xfrm>
            <a:prstGeom prst="trapezoid">
              <a:avLst>
                <a:gd name="adj" fmla="val 36016"/>
              </a:avLst>
            </a:prstGeom>
            <a:solidFill>
              <a:srgbClr val="B05E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98"/>
            <p:cNvSpPr/>
            <p:nvPr/>
          </p:nvSpPr>
          <p:spPr>
            <a:xfrm rot="10800000">
              <a:off x="5450162" y="1616560"/>
              <a:ext cx="457200" cy="1523999"/>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77"/>
            <p:cNvGrpSpPr/>
            <p:nvPr/>
          </p:nvGrpSpPr>
          <p:grpSpPr>
            <a:xfrm>
              <a:off x="4925473" y="197905"/>
              <a:ext cx="1475327" cy="2170341"/>
              <a:chOff x="4925473" y="274105"/>
              <a:chExt cx="1475327" cy="2170341"/>
            </a:xfrm>
          </p:grpSpPr>
          <p:sp>
            <p:nvSpPr>
              <p:cNvPr id="103" name="Oval 102"/>
              <p:cNvSpPr/>
              <p:nvPr/>
            </p:nvSpPr>
            <p:spPr>
              <a:xfrm>
                <a:off x="5029200" y="838200"/>
                <a:ext cx="1371600" cy="1606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71"/>
              <p:cNvGrpSpPr/>
              <p:nvPr/>
            </p:nvGrpSpPr>
            <p:grpSpPr>
              <a:xfrm rot="21037220">
                <a:off x="4925473" y="274105"/>
                <a:ext cx="1447799" cy="1713774"/>
                <a:chOff x="6723417" y="1277289"/>
                <a:chExt cx="1882250" cy="2205503"/>
              </a:xfrm>
              <a:solidFill>
                <a:srgbClr val="E2B470"/>
              </a:solidFill>
            </p:grpSpPr>
            <p:sp>
              <p:nvSpPr>
                <p:cNvPr id="105" name="Chord 104"/>
                <p:cNvSpPr/>
                <p:nvPr/>
              </p:nvSpPr>
              <p:spPr>
                <a:xfrm rot="8556574">
                  <a:off x="6874226" y="1711953"/>
                  <a:ext cx="1709272" cy="1770839"/>
                </a:xfrm>
                <a:prstGeom prst="chord">
                  <a:avLst>
                    <a:gd name="adj1" fmla="val 2700000"/>
                    <a:gd name="adj2" fmla="val 1215961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hord 105"/>
                <p:cNvSpPr/>
                <p:nvPr/>
              </p:nvSpPr>
              <p:spPr>
                <a:xfrm rot="8556574">
                  <a:off x="6891761" y="1277289"/>
                  <a:ext cx="1504307" cy="2112676"/>
                </a:xfrm>
                <a:prstGeom prst="chord">
                  <a:avLst>
                    <a:gd name="adj1" fmla="val 2700000"/>
                    <a:gd name="adj2" fmla="val 1215961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5400000">
                  <a:off x="7230089" y="1199581"/>
                  <a:ext cx="1098753" cy="1633746"/>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551536">
                  <a:off x="6862932" y="2145504"/>
                  <a:ext cx="1742735" cy="20185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rot="551536">
                  <a:off x="6786732" y="2500103"/>
                  <a:ext cx="1742735" cy="20185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744974">
                  <a:off x="6723417" y="2252661"/>
                  <a:ext cx="1856281" cy="36765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4" name="Group 123"/>
          <p:cNvGrpSpPr/>
          <p:nvPr/>
        </p:nvGrpSpPr>
        <p:grpSpPr>
          <a:xfrm>
            <a:off x="2766995" y="2485843"/>
            <a:ext cx="699674" cy="1712473"/>
            <a:chOff x="7673806" y="2254851"/>
            <a:chExt cx="1752600" cy="4289543"/>
          </a:xfrm>
        </p:grpSpPr>
        <p:sp>
          <p:nvSpPr>
            <p:cNvPr id="125" name="Oval 124"/>
            <p:cNvSpPr/>
            <p:nvPr/>
          </p:nvSpPr>
          <p:spPr>
            <a:xfrm>
              <a:off x="8988256" y="4464401"/>
              <a:ext cx="438150" cy="8128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673806" y="4413529"/>
              <a:ext cx="563336" cy="8128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20106425" flipH="1">
              <a:off x="8004550" y="6074288"/>
              <a:ext cx="870848" cy="4513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493575">
              <a:off x="8375754" y="6093039"/>
              <a:ext cx="870848" cy="4513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20262059">
              <a:off x="8824182" y="3612222"/>
              <a:ext cx="508863" cy="1479138"/>
            </a:xfrm>
            <a:prstGeom prst="trapezoid">
              <a:avLst>
                <a:gd name="adj" fmla="val 32035"/>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1180462">
              <a:off x="7719436" y="3610593"/>
              <a:ext cx="508863" cy="1371600"/>
            </a:xfrm>
            <a:prstGeom prst="trapezoid">
              <a:avLst>
                <a:gd name="adj" fmla="val 32035"/>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a:off x="7798992" y="3651529"/>
              <a:ext cx="1502229" cy="2667000"/>
            </a:xfrm>
            <a:prstGeom prst="trapezoid">
              <a:avLst>
                <a:gd name="adj" fmla="val 26844"/>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rot="10800000">
              <a:off x="8299735" y="3321401"/>
              <a:ext cx="438150" cy="838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861585" y="2584729"/>
              <a:ext cx="131445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 Diagonal Corner Rectangle 133"/>
            <p:cNvSpPr/>
            <p:nvPr/>
          </p:nvSpPr>
          <p:spPr>
            <a:xfrm rot="17735882">
              <a:off x="7835716" y="2342502"/>
              <a:ext cx="762770" cy="58746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134"/>
            <p:cNvSpPr/>
            <p:nvPr/>
          </p:nvSpPr>
          <p:spPr>
            <a:xfrm rot="20565624">
              <a:off x="8497899" y="2376894"/>
              <a:ext cx="626561"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2142716" y="3422252"/>
            <a:ext cx="1067639" cy="1927384"/>
            <a:chOff x="4008088" y="432871"/>
            <a:chExt cx="1888651" cy="3303139"/>
          </a:xfrm>
        </p:grpSpPr>
        <p:sp>
          <p:nvSpPr>
            <p:cNvPr id="137" name="Oval 136"/>
            <p:cNvSpPr/>
            <p:nvPr/>
          </p:nvSpPr>
          <p:spPr>
            <a:xfrm rot="3646842">
              <a:off x="4943071" y="3366868"/>
              <a:ext cx="409293" cy="328992"/>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6922285">
              <a:off x="4577936" y="3364826"/>
              <a:ext cx="409293" cy="328992"/>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rot="21304292">
              <a:off x="5033091" y="490789"/>
              <a:ext cx="567824" cy="90733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139"/>
            <p:cNvSpPr/>
            <p:nvPr/>
          </p:nvSpPr>
          <p:spPr>
            <a:xfrm>
              <a:off x="4276620" y="476078"/>
              <a:ext cx="559166" cy="90733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3770880">
              <a:off x="5069066" y="3092400"/>
              <a:ext cx="458458" cy="30591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2706969">
              <a:off x="5527596" y="2197096"/>
              <a:ext cx="409293" cy="3289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6922285">
              <a:off x="3967937" y="2198249"/>
              <a:ext cx="409293" cy="3289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Manual Operation 143"/>
            <p:cNvSpPr/>
            <p:nvPr/>
          </p:nvSpPr>
          <p:spPr>
            <a:xfrm rot="9035457">
              <a:off x="5223637" y="1514302"/>
              <a:ext cx="499036" cy="926069"/>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Manual Operation 144"/>
            <p:cNvSpPr/>
            <p:nvPr/>
          </p:nvSpPr>
          <p:spPr>
            <a:xfrm rot="12441478">
              <a:off x="4198232" y="1514639"/>
              <a:ext cx="499036" cy="941504"/>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Manual Operation 145"/>
            <p:cNvSpPr/>
            <p:nvPr/>
          </p:nvSpPr>
          <p:spPr>
            <a:xfrm rot="10800000">
              <a:off x="4350754" y="1513036"/>
              <a:ext cx="1211167" cy="1987503"/>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Hexagon 146"/>
            <p:cNvSpPr/>
            <p:nvPr/>
          </p:nvSpPr>
          <p:spPr>
            <a:xfrm>
              <a:off x="4816591" y="570293"/>
              <a:ext cx="279500" cy="206133"/>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4457848" y="2549994"/>
              <a:ext cx="1015467" cy="172826"/>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4703620" y="1124176"/>
              <a:ext cx="493803" cy="7952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4443924" y="432871"/>
              <a:ext cx="1024834" cy="13055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4350757" y="570293"/>
              <a:ext cx="1211167" cy="2061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Wave 151"/>
            <p:cNvSpPr/>
            <p:nvPr/>
          </p:nvSpPr>
          <p:spPr>
            <a:xfrm rot="16200000">
              <a:off x="4845966" y="2923599"/>
              <a:ext cx="691305" cy="203333"/>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Wave 152"/>
            <p:cNvSpPr/>
            <p:nvPr/>
          </p:nvSpPr>
          <p:spPr>
            <a:xfrm rot="15242885">
              <a:off x="4892824" y="2882283"/>
              <a:ext cx="750091" cy="276633"/>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5039119" y="2506787"/>
              <a:ext cx="276272" cy="216033"/>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91"/>
          <p:cNvGrpSpPr/>
          <p:nvPr/>
        </p:nvGrpSpPr>
        <p:grpSpPr>
          <a:xfrm>
            <a:off x="343426" y="3415513"/>
            <a:ext cx="805544" cy="1951537"/>
            <a:chOff x="4038600" y="2362200"/>
            <a:chExt cx="1380536" cy="3344532"/>
          </a:xfrm>
        </p:grpSpPr>
        <p:sp>
          <p:nvSpPr>
            <p:cNvPr id="21" name="Round Diagonal Corner Rectangle 20"/>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rot="9069751">
              <a:off x="4500391" y="3334136"/>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571999" y="3352800"/>
              <a:ext cx="189877" cy="1995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20"/>
          <p:cNvGrpSpPr/>
          <p:nvPr/>
        </p:nvGrpSpPr>
        <p:grpSpPr>
          <a:xfrm>
            <a:off x="1122849" y="3167548"/>
            <a:ext cx="984029" cy="1645122"/>
            <a:chOff x="638812" y="685800"/>
            <a:chExt cx="2398468" cy="4876800"/>
          </a:xfrm>
        </p:grpSpPr>
        <p:sp>
          <p:nvSpPr>
            <p:cNvPr id="65" name="Cloud 64"/>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9671902">
              <a:off x="2490686" y="3048161"/>
              <a:ext cx="546594"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647766">
              <a:off x="638812" y="2934390"/>
              <a:ext cx="479515"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561110" y="1771686"/>
              <a:ext cx="538054"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31"/>
          <p:cNvGrpSpPr/>
          <p:nvPr/>
        </p:nvGrpSpPr>
        <p:grpSpPr>
          <a:xfrm>
            <a:off x="1531590" y="3687015"/>
            <a:ext cx="886092" cy="1974719"/>
            <a:chOff x="3604364" y="381000"/>
            <a:chExt cx="2217821" cy="4953000"/>
          </a:xfrm>
        </p:grpSpPr>
        <p:sp>
          <p:nvSpPr>
            <p:cNvPr id="76" name="Cloud 75"/>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419600" y="17526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0636" y="475129"/>
            <a:ext cx="6553200" cy="5693866"/>
          </a:xfrm>
          <a:prstGeom prst="rect">
            <a:avLst/>
          </a:prstGeom>
          <a:noFill/>
        </p:spPr>
        <p:txBody>
          <a:bodyPr wrap="square" rtlCol="0">
            <a:spAutoFit/>
          </a:bodyPr>
          <a:lstStyle/>
          <a:p>
            <a:r>
              <a:rPr lang="en-US" sz="2800" dirty="0">
                <a:solidFill>
                  <a:schemeClr val="bg1"/>
                </a:solidFill>
                <a:latin typeface="Gisha" pitchFamily="34" charset="-79"/>
                <a:cs typeface="Gisha" pitchFamily="34" charset="-79"/>
              </a:rPr>
              <a:t>Leviticus 13</a:t>
            </a:r>
          </a:p>
          <a:p>
            <a:endParaRPr lang="en-US" sz="2800" dirty="0">
              <a:solidFill>
                <a:schemeClr val="bg1"/>
              </a:solidFill>
              <a:latin typeface="Gisha" pitchFamily="34" charset="-79"/>
              <a:cs typeface="Gisha" pitchFamily="34" charset="-79"/>
            </a:endParaRPr>
          </a:p>
          <a:p>
            <a:r>
              <a:rPr lang="en-US" sz="2800" dirty="0">
                <a:solidFill>
                  <a:schemeClr val="bg1"/>
                </a:solidFill>
                <a:latin typeface="Gisha" pitchFamily="34" charset="-79"/>
                <a:cs typeface="Gisha" pitchFamily="34" charset="-79"/>
              </a:rPr>
              <a:t>Laws of Leprosy:  Those who have the appearance of a skin disorder</a:t>
            </a:r>
          </a:p>
          <a:p>
            <a:endParaRPr lang="en-US" sz="2800" dirty="0">
              <a:solidFill>
                <a:schemeClr val="bg1"/>
              </a:solidFill>
              <a:latin typeface="Gisha" pitchFamily="34" charset="-79"/>
              <a:cs typeface="Gisha" pitchFamily="34" charset="-79"/>
            </a:endParaRPr>
          </a:p>
          <a:p>
            <a:r>
              <a:rPr lang="en-US" sz="2800" dirty="0">
                <a:solidFill>
                  <a:schemeClr val="bg1"/>
                </a:solidFill>
                <a:latin typeface="Gisha" pitchFamily="34" charset="-79"/>
                <a:cs typeface="Gisha" pitchFamily="34" charset="-79"/>
              </a:rPr>
              <a:t>Brought to a Priest (Aaron)</a:t>
            </a:r>
          </a:p>
          <a:p>
            <a:endParaRPr lang="en-US" sz="2800" dirty="0">
              <a:solidFill>
                <a:schemeClr val="bg1"/>
              </a:solidFill>
              <a:latin typeface="Gisha" pitchFamily="34" charset="-79"/>
              <a:cs typeface="Gisha" pitchFamily="34" charset="-79"/>
            </a:endParaRPr>
          </a:p>
          <a:p>
            <a:r>
              <a:rPr lang="en-US" sz="2800" dirty="0">
                <a:solidFill>
                  <a:schemeClr val="bg1"/>
                </a:solidFill>
                <a:latin typeface="Gisha" pitchFamily="34" charset="-79"/>
                <a:cs typeface="Gisha" pitchFamily="34" charset="-79"/>
              </a:rPr>
              <a:t>Pronounce unclean</a:t>
            </a:r>
          </a:p>
          <a:p>
            <a:endParaRPr lang="en-US" sz="2800" dirty="0">
              <a:solidFill>
                <a:schemeClr val="bg1"/>
              </a:solidFill>
              <a:latin typeface="Gisha" pitchFamily="34" charset="-79"/>
              <a:cs typeface="Gisha" pitchFamily="34" charset="-79"/>
            </a:endParaRPr>
          </a:p>
          <a:p>
            <a:r>
              <a:rPr lang="en-US" sz="2800" dirty="0">
                <a:solidFill>
                  <a:schemeClr val="bg1"/>
                </a:solidFill>
                <a:latin typeface="Gisha" pitchFamily="34" charset="-79"/>
                <a:cs typeface="Gisha" pitchFamily="34" charset="-79"/>
              </a:rPr>
              <a:t>White, not deep…shut up for 7 days</a:t>
            </a:r>
          </a:p>
          <a:p>
            <a:endParaRPr lang="en-US" sz="2800" dirty="0">
              <a:solidFill>
                <a:schemeClr val="bg1"/>
              </a:solidFill>
              <a:latin typeface="Gisha" pitchFamily="34" charset="-79"/>
              <a:cs typeface="Gisha" pitchFamily="34" charset="-79"/>
            </a:endParaRPr>
          </a:p>
          <a:p>
            <a:r>
              <a:rPr lang="en-US" sz="2800" dirty="0">
                <a:solidFill>
                  <a:schemeClr val="bg1"/>
                </a:solidFill>
                <a:latin typeface="Gisha" pitchFamily="34" charset="-79"/>
                <a:cs typeface="Gisha" pitchFamily="34" charset="-79"/>
              </a:rPr>
              <a:t>If not cleared up then shut up for 7 more days</a:t>
            </a:r>
          </a:p>
        </p:txBody>
      </p:sp>
      <p:pic>
        <p:nvPicPr>
          <p:cNvPr id="43010" name="Picture 2" descr="http://blog.eteacherbiblical.com/wp-content/uploads/2010/09/clip_image0023.jpg"/>
          <p:cNvPicPr>
            <a:picLocks noChangeAspect="1" noChangeArrowheads="1"/>
          </p:cNvPicPr>
          <p:nvPr/>
        </p:nvPicPr>
        <p:blipFill>
          <a:blip r:embed="rId2" cstate="print"/>
          <a:srcRect/>
          <a:stretch>
            <a:fillRect/>
          </a:stretch>
        </p:blipFill>
        <p:spPr bwMode="auto">
          <a:xfrm>
            <a:off x="6858000" y="2057401"/>
            <a:ext cx="4312024" cy="2842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6494" y="618566"/>
            <a:ext cx="6553200" cy="5262979"/>
          </a:xfrm>
          <a:prstGeom prst="rect">
            <a:avLst/>
          </a:prstGeom>
          <a:noFill/>
        </p:spPr>
        <p:txBody>
          <a:bodyPr wrap="square" rtlCol="0">
            <a:spAutoFit/>
          </a:bodyPr>
          <a:lstStyle/>
          <a:p>
            <a:r>
              <a:rPr lang="en-US" sz="2800" dirty="0">
                <a:solidFill>
                  <a:schemeClr val="bg1"/>
                </a:solidFill>
                <a:latin typeface="Gisha" pitchFamily="34" charset="-79"/>
                <a:cs typeface="Gisha" pitchFamily="34" charset="-79"/>
              </a:rPr>
              <a:t>If plague does not spread, the priest pronounces clean</a:t>
            </a:r>
          </a:p>
          <a:p>
            <a:endParaRPr lang="en-US" sz="2800" dirty="0">
              <a:solidFill>
                <a:schemeClr val="bg1"/>
              </a:solidFill>
              <a:latin typeface="Gisha" pitchFamily="34" charset="-79"/>
              <a:cs typeface="Gisha" pitchFamily="34" charset="-79"/>
            </a:endParaRPr>
          </a:p>
          <a:p>
            <a:r>
              <a:rPr lang="en-US" sz="2800" dirty="0">
                <a:solidFill>
                  <a:schemeClr val="bg1"/>
                </a:solidFill>
                <a:latin typeface="Gisha" pitchFamily="34" charset="-79"/>
                <a:cs typeface="Gisha" pitchFamily="34" charset="-79"/>
              </a:rPr>
              <a:t>If plague is spread Priest</a:t>
            </a:r>
          </a:p>
          <a:p>
            <a:r>
              <a:rPr lang="en-US" sz="2800" dirty="0">
                <a:solidFill>
                  <a:schemeClr val="bg1"/>
                </a:solidFill>
                <a:latin typeface="Gisha" pitchFamily="34" charset="-79"/>
                <a:cs typeface="Gisha" pitchFamily="34" charset="-79"/>
              </a:rPr>
              <a:t> pronounces unclean. </a:t>
            </a:r>
          </a:p>
          <a:p>
            <a:endParaRPr lang="en-US" sz="2800" dirty="0">
              <a:solidFill>
                <a:schemeClr val="bg1"/>
              </a:solidFill>
              <a:latin typeface="Gisha" pitchFamily="34" charset="-79"/>
              <a:cs typeface="Gisha" pitchFamily="34" charset="-79"/>
            </a:endParaRPr>
          </a:p>
          <a:p>
            <a:r>
              <a:rPr lang="en-US" sz="2800" dirty="0">
                <a:solidFill>
                  <a:schemeClr val="bg1"/>
                </a:solidFill>
                <a:latin typeface="Gisha" pitchFamily="34" charset="-79"/>
                <a:cs typeface="Gisha" pitchFamily="34" charset="-79"/>
              </a:rPr>
              <a:t>His clothes shall be burned,</a:t>
            </a:r>
          </a:p>
          <a:p>
            <a:r>
              <a:rPr lang="en-US" sz="2800" dirty="0">
                <a:solidFill>
                  <a:schemeClr val="bg1"/>
                </a:solidFill>
                <a:latin typeface="Gisha" pitchFamily="34" charset="-79"/>
                <a:cs typeface="Gisha" pitchFamily="34" charset="-79"/>
              </a:rPr>
              <a:t>He head shall be bare</a:t>
            </a:r>
          </a:p>
          <a:p>
            <a:r>
              <a:rPr lang="en-US" sz="2800" dirty="0">
                <a:solidFill>
                  <a:schemeClr val="bg1"/>
                </a:solidFill>
                <a:latin typeface="Gisha" pitchFamily="34" charset="-79"/>
                <a:cs typeface="Gisha" pitchFamily="34" charset="-79"/>
              </a:rPr>
              <a:t>He puts a covering upon his upper lip, and cry, “unclean, unclean.”</a:t>
            </a:r>
          </a:p>
          <a:p>
            <a:endParaRPr lang="en-US" sz="2800" dirty="0">
              <a:solidFill>
                <a:schemeClr val="bg1"/>
              </a:solidFill>
              <a:latin typeface="Gisha" pitchFamily="34" charset="-79"/>
              <a:cs typeface="Gisha" pitchFamily="34" charset="-79"/>
            </a:endParaRPr>
          </a:p>
          <a:p>
            <a:r>
              <a:rPr lang="en-US" sz="2800" dirty="0">
                <a:solidFill>
                  <a:schemeClr val="bg1"/>
                </a:solidFill>
                <a:latin typeface="Gisha" pitchFamily="34" charset="-79"/>
                <a:cs typeface="Gisha" pitchFamily="34" charset="-79"/>
              </a:rPr>
              <a:t>He shall dwell alone; without the camp.</a:t>
            </a:r>
          </a:p>
        </p:txBody>
      </p:sp>
      <p:pic>
        <p:nvPicPr>
          <p:cNvPr id="7" name="Picture 6" descr="Picture1.jpg"/>
          <p:cNvPicPr>
            <a:picLocks noChangeAspect="1"/>
          </p:cNvPicPr>
          <p:nvPr/>
        </p:nvPicPr>
        <p:blipFill>
          <a:blip r:embed="rId2" cstate="print"/>
          <a:stretch>
            <a:fillRect/>
          </a:stretch>
        </p:blipFill>
        <p:spPr>
          <a:xfrm>
            <a:off x="6858000" y="1828800"/>
            <a:ext cx="4616824" cy="27923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58353" y="419800"/>
            <a:ext cx="6553200" cy="1815882"/>
          </a:xfrm>
          <a:prstGeom prst="rect">
            <a:avLst/>
          </a:prstGeom>
          <a:noFill/>
        </p:spPr>
        <p:txBody>
          <a:bodyPr wrap="square" rtlCol="0">
            <a:spAutoFit/>
          </a:bodyPr>
          <a:lstStyle/>
          <a:p>
            <a:r>
              <a:rPr lang="en-US" sz="2800" dirty="0">
                <a:solidFill>
                  <a:schemeClr val="bg1"/>
                </a:solidFill>
                <a:latin typeface="Gisha" pitchFamily="34" charset="-79"/>
                <a:cs typeface="Gisha" pitchFamily="34" charset="-79"/>
              </a:rPr>
              <a:t>In the Old Testament, the instances of leprosy most likely meant a variety of infectious skin diseases, and even mold and mildew on clothing and walls. </a:t>
            </a:r>
          </a:p>
        </p:txBody>
      </p:sp>
      <p:pic>
        <p:nvPicPr>
          <p:cNvPr id="1026" name="Picture 2" descr="http://www.paintpro.net/images/Feature_Photos/PP706/pp706mold05z.jpg"/>
          <p:cNvPicPr>
            <a:picLocks noChangeAspect="1" noChangeArrowheads="1"/>
          </p:cNvPicPr>
          <p:nvPr/>
        </p:nvPicPr>
        <p:blipFill>
          <a:blip r:embed="rId2" cstate="print"/>
          <a:srcRect/>
          <a:stretch>
            <a:fillRect/>
          </a:stretch>
        </p:blipFill>
        <p:spPr bwMode="auto">
          <a:xfrm>
            <a:off x="448937" y="2428874"/>
            <a:ext cx="3782404" cy="3252869"/>
          </a:xfrm>
          <a:prstGeom prst="rect">
            <a:avLst/>
          </a:prstGeom>
          <a:noFill/>
        </p:spPr>
      </p:pic>
      <p:pic>
        <p:nvPicPr>
          <p:cNvPr id="1028" name="Picture 4" descr="http://www.afeflorida.com/Quickstart/ImageLib/mold1.jpg"/>
          <p:cNvPicPr>
            <a:picLocks noChangeAspect="1" noChangeArrowheads="1"/>
          </p:cNvPicPr>
          <p:nvPr/>
        </p:nvPicPr>
        <p:blipFill>
          <a:blip r:embed="rId3" cstate="print"/>
          <a:srcRect/>
          <a:stretch>
            <a:fillRect/>
          </a:stretch>
        </p:blipFill>
        <p:spPr bwMode="auto">
          <a:xfrm>
            <a:off x="8411553" y="1123561"/>
            <a:ext cx="2525387" cy="1873421"/>
          </a:xfrm>
          <a:prstGeom prst="rect">
            <a:avLst/>
          </a:prstGeom>
          <a:noFill/>
        </p:spPr>
      </p:pic>
      <p:pic>
        <p:nvPicPr>
          <p:cNvPr id="1030" name="Picture 6" descr="http://1.bp.blogspot.com/-RPulCBiSiTY/TqAnd1NwgWI/AAAAAAAABW0/Eg8TAYjnpjE/s1600/320667_2076961279822_1118692113_31913603_1161698164_n.jpg"/>
          <p:cNvPicPr>
            <a:picLocks noChangeAspect="1" noChangeArrowheads="1"/>
          </p:cNvPicPr>
          <p:nvPr/>
        </p:nvPicPr>
        <p:blipFill>
          <a:blip r:embed="rId4" cstate="print"/>
          <a:srcRect/>
          <a:stretch>
            <a:fillRect/>
          </a:stretch>
        </p:blipFill>
        <p:spPr bwMode="auto">
          <a:xfrm>
            <a:off x="5134953" y="3334123"/>
            <a:ext cx="4787153" cy="318673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0647" y="214581"/>
            <a:ext cx="4343400" cy="1323439"/>
          </a:xfrm>
          <a:prstGeom prst="rect">
            <a:avLst/>
          </a:prstGeom>
        </p:spPr>
        <p:txBody>
          <a:bodyPr wrap="square">
            <a:spAutoFit/>
          </a:bodyPr>
          <a:lstStyle/>
          <a:p>
            <a:r>
              <a:rPr lang="en-US" sz="2800" dirty="0">
                <a:solidFill>
                  <a:schemeClr val="bg1"/>
                </a:solidFill>
                <a:latin typeface="Gisha" pitchFamily="34" charset="-79"/>
                <a:cs typeface="Gisha" pitchFamily="34" charset="-79"/>
              </a:rPr>
              <a:t>Aaron pleads for Miriam:</a:t>
            </a:r>
          </a:p>
          <a:p>
            <a:endParaRPr lang="en-US" sz="2800" dirty="0">
              <a:solidFill>
                <a:schemeClr val="bg1"/>
              </a:solidFill>
              <a:latin typeface="Gisha" pitchFamily="34" charset="-79"/>
              <a:cs typeface="Gisha" pitchFamily="34" charset="-79"/>
            </a:endParaRPr>
          </a:p>
          <a:p>
            <a:r>
              <a:rPr lang="en-US" sz="2400" dirty="0">
                <a:solidFill>
                  <a:schemeClr val="bg1"/>
                </a:solidFill>
                <a:latin typeface="Gisha" pitchFamily="34" charset="-79"/>
                <a:cs typeface="Gisha" pitchFamily="34" charset="-79"/>
              </a:rPr>
              <a:t>Numbers 12:10-12</a:t>
            </a:r>
          </a:p>
        </p:txBody>
      </p:sp>
      <p:sp>
        <p:nvSpPr>
          <p:cNvPr id="5" name="Rectangle 4"/>
          <p:cNvSpPr/>
          <p:nvPr/>
        </p:nvSpPr>
        <p:spPr>
          <a:xfrm>
            <a:off x="5376582" y="4992284"/>
            <a:ext cx="4343400" cy="1384995"/>
          </a:xfrm>
          <a:prstGeom prst="rect">
            <a:avLst/>
          </a:prstGeom>
        </p:spPr>
        <p:txBody>
          <a:bodyPr wrap="square">
            <a:spAutoFit/>
          </a:bodyPr>
          <a:lstStyle/>
          <a:p>
            <a:r>
              <a:rPr lang="en-US" sz="2800" dirty="0">
                <a:solidFill>
                  <a:schemeClr val="bg1"/>
                </a:solidFill>
                <a:latin typeface="Gisha" pitchFamily="34" charset="-79"/>
                <a:cs typeface="Gisha" pitchFamily="34" charset="-79"/>
              </a:rPr>
              <a:t>“Let her (Miriam) not be as one dead, of whom the flesh is half consumed…”</a:t>
            </a:r>
          </a:p>
        </p:txBody>
      </p:sp>
      <p:sp>
        <p:nvSpPr>
          <p:cNvPr id="6" name="Rectangle 5"/>
          <p:cNvSpPr/>
          <p:nvPr/>
        </p:nvSpPr>
        <p:spPr>
          <a:xfrm>
            <a:off x="2438400" y="2065255"/>
            <a:ext cx="4343400" cy="2246769"/>
          </a:xfrm>
          <a:prstGeom prst="rect">
            <a:avLst/>
          </a:prstGeom>
        </p:spPr>
        <p:txBody>
          <a:bodyPr wrap="square">
            <a:spAutoFit/>
          </a:bodyPr>
          <a:lstStyle/>
          <a:p>
            <a:r>
              <a:rPr lang="en-US" sz="2800" dirty="0">
                <a:solidFill>
                  <a:schemeClr val="bg1"/>
                </a:solidFill>
                <a:latin typeface="Gisha" pitchFamily="34" charset="-79"/>
                <a:cs typeface="Gisha" pitchFamily="34" charset="-79"/>
              </a:rPr>
              <a:t>“…and behold, Miriam became leprous, white as snow; and Aaron looked upon Miriam, and behold, she was leprous.</a:t>
            </a:r>
          </a:p>
        </p:txBody>
      </p:sp>
      <p:pic>
        <p:nvPicPr>
          <p:cNvPr id="8" name="Picture 7" descr="miriam_story.jpg"/>
          <p:cNvPicPr>
            <a:picLocks noChangeAspect="1"/>
          </p:cNvPicPr>
          <p:nvPr/>
        </p:nvPicPr>
        <p:blipFill>
          <a:blip r:embed="rId2" cstate="print"/>
          <a:srcRect l="65385" t="4125" r="9692" b="2727"/>
          <a:stretch>
            <a:fillRect/>
          </a:stretch>
        </p:blipFill>
        <p:spPr>
          <a:xfrm>
            <a:off x="7548282" y="534397"/>
            <a:ext cx="3675529" cy="3777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2600" y="457201"/>
            <a:ext cx="8382000" cy="6001643"/>
          </a:xfrm>
          <a:prstGeom prst="rect">
            <a:avLst/>
          </a:prstGeom>
          <a:noFill/>
        </p:spPr>
        <p:txBody>
          <a:bodyPr wrap="square" rtlCol="0">
            <a:spAutoFit/>
          </a:bodyPr>
          <a:lstStyle/>
          <a:p>
            <a:r>
              <a:rPr lang="en-US" sz="2400" dirty="0">
                <a:solidFill>
                  <a:schemeClr val="bg2"/>
                </a:solidFill>
              </a:rPr>
              <a:t>Leviticus 14:2-57</a:t>
            </a:r>
            <a:br>
              <a:rPr lang="en-US" sz="2400" dirty="0">
                <a:solidFill>
                  <a:schemeClr val="bg2"/>
                </a:solidFill>
              </a:rPr>
            </a:br>
            <a:r>
              <a:rPr lang="en-US" sz="2400" dirty="0">
                <a:solidFill>
                  <a:schemeClr val="bg2"/>
                </a:solidFill>
              </a:rPr>
              <a:t>"This shall be the law of the leper.“</a:t>
            </a:r>
          </a:p>
          <a:p>
            <a:br>
              <a:rPr lang="en-US" sz="2400" dirty="0">
                <a:solidFill>
                  <a:schemeClr val="bg2"/>
                </a:solidFill>
              </a:rPr>
            </a:br>
            <a:r>
              <a:rPr lang="en-US" sz="2400" dirty="0">
                <a:solidFill>
                  <a:schemeClr val="bg2"/>
                </a:solidFill>
              </a:rPr>
              <a:t>God's law for lepers: Get two birds. Kill one. Dip the live bird in the blood of the dead one. </a:t>
            </a:r>
          </a:p>
          <a:p>
            <a:r>
              <a:rPr lang="en-US" sz="2400" dirty="0">
                <a:solidFill>
                  <a:schemeClr val="bg2"/>
                </a:solidFill>
              </a:rPr>
              <a:t>Sprinkle the blood on the leper seven times, and then let the blood-soaked bird fly away.</a:t>
            </a:r>
          </a:p>
          <a:p>
            <a:r>
              <a:rPr lang="en-US" sz="2400" dirty="0">
                <a:solidFill>
                  <a:schemeClr val="bg2"/>
                </a:solidFill>
              </a:rPr>
              <a:t> Next find a lamb and  kill it. Wipe some of its blood on the patient's right ear, thumb, and big toe. </a:t>
            </a:r>
          </a:p>
          <a:p>
            <a:r>
              <a:rPr lang="en-US" sz="2400" dirty="0">
                <a:solidFill>
                  <a:schemeClr val="bg2"/>
                </a:solidFill>
              </a:rPr>
              <a:t>Sprinkle seven times with oil and wipe some of the oil on his right ear, thumb and big toe. Repeat. </a:t>
            </a:r>
          </a:p>
          <a:p>
            <a:r>
              <a:rPr lang="en-US" sz="2400" dirty="0">
                <a:solidFill>
                  <a:schemeClr val="bg2"/>
                </a:solidFill>
              </a:rPr>
              <a:t>Finally find another pair of birds. Kill one and dip the live bird in the dead bird's blood. </a:t>
            </a:r>
          </a:p>
          <a:p>
            <a:r>
              <a:rPr lang="en-US" sz="2400" dirty="0">
                <a:solidFill>
                  <a:schemeClr val="bg2"/>
                </a:solidFill>
              </a:rPr>
              <a:t>Wipe some blood on the patient's right ear, thumb, and big toe. Sprinkle the house with blood 7 times. </a:t>
            </a:r>
          </a:p>
          <a:p>
            <a:r>
              <a:rPr lang="en-US" sz="2400" dirty="0">
                <a:solidFill>
                  <a:schemeClr val="bg2"/>
                </a:solidFill>
              </a:rPr>
              <a:t>That's all there is to it.</a:t>
            </a:r>
          </a:p>
        </p:txBody>
      </p:sp>
      <p:sp>
        <p:nvSpPr>
          <p:cNvPr id="6" name="Rectangle 5"/>
          <p:cNvSpPr/>
          <p:nvPr/>
        </p:nvSpPr>
        <p:spPr>
          <a:xfrm>
            <a:off x="11725206" y="6488668"/>
            <a:ext cx="466794" cy="369332"/>
          </a:xfrm>
          <a:prstGeom prst="rect">
            <a:avLst/>
          </a:prstGeom>
        </p:spPr>
        <p:txBody>
          <a:bodyPr wrap="none">
            <a:spAutoFit/>
          </a:bodyPr>
          <a:lstStyle/>
          <a:p>
            <a:r>
              <a:rPr lang="en-US" dirty="0">
                <a:solidFill>
                  <a:schemeClr val="bg2"/>
                </a:solidFill>
                <a:latin typeface="Gisha" pitchFamily="34" charset="-79"/>
                <a:cs typeface="Gisha" pitchFamily="34" charset="-79"/>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9223" y="475129"/>
            <a:ext cx="6553200" cy="2677656"/>
          </a:xfrm>
          <a:prstGeom prst="rect">
            <a:avLst/>
          </a:prstGeom>
          <a:noFill/>
        </p:spPr>
        <p:txBody>
          <a:bodyPr wrap="square" rtlCol="0">
            <a:spAutoFit/>
          </a:bodyPr>
          <a:lstStyle/>
          <a:p>
            <a:r>
              <a:rPr lang="en-US" sz="2800" dirty="0">
                <a:solidFill>
                  <a:schemeClr val="bg1"/>
                </a:solidFill>
                <a:latin typeface="Gisha" pitchFamily="34" charset="-79"/>
                <a:cs typeface="Gisha" pitchFamily="34" charset="-79"/>
              </a:rPr>
              <a:t>The precise meaning of the leprosy in both the Old and New Testaments is still in dispute, but it probably includes the modern Hansen’s disease (especially in the New Testament) and infectious skin diseases.</a:t>
            </a:r>
          </a:p>
        </p:txBody>
      </p:sp>
      <p:pic>
        <p:nvPicPr>
          <p:cNvPr id="7" name="Picture 6" descr="Leprosy-Cause-thumb.jpg"/>
          <p:cNvPicPr>
            <a:picLocks noChangeAspect="1"/>
          </p:cNvPicPr>
          <p:nvPr/>
        </p:nvPicPr>
        <p:blipFill rotWithShape="1">
          <a:blip r:embed="rId2" cstate="print"/>
          <a:srcRect l="12926" t="9855" r="14285" b="10144"/>
          <a:stretch/>
        </p:blipFill>
        <p:spPr>
          <a:xfrm>
            <a:off x="7705164" y="2675966"/>
            <a:ext cx="3106271" cy="3711388"/>
          </a:xfrm>
          <a:prstGeom prst="rect">
            <a:avLst/>
          </a:prstGeom>
        </p:spPr>
      </p:pic>
      <p:sp>
        <p:nvSpPr>
          <p:cNvPr id="6" name="TextBox 5"/>
          <p:cNvSpPr txBox="1"/>
          <p:nvPr/>
        </p:nvSpPr>
        <p:spPr>
          <a:xfrm>
            <a:off x="3657600" y="4204448"/>
            <a:ext cx="3276600" cy="1200329"/>
          </a:xfrm>
          <a:prstGeom prst="rect">
            <a:avLst/>
          </a:prstGeom>
          <a:noFill/>
        </p:spPr>
        <p:txBody>
          <a:bodyPr wrap="square" rtlCol="0">
            <a:spAutoFit/>
          </a:bodyPr>
          <a:lstStyle/>
          <a:p>
            <a:r>
              <a:rPr lang="en-US" sz="2400" i="1" dirty="0">
                <a:solidFill>
                  <a:schemeClr val="bg1"/>
                </a:solidFill>
              </a:rPr>
              <a:t>Mycobacterium </a:t>
            </a:r>
            <a:r>
              <a:rPr lang="en-US" sz="2400" i="1" dirty="0" err="1">
                <a:solidFill>
                  <a:schemeClr val="bg1"/>
                </a:solidFill>
              </a:rPr>
              <a:t>leprae</a:t>
            </a:r>
            <a:r>
              <a:rPr lang="en-US" sz="2400" dirty="0">
                <a:solidFill>
                  <a:schemeClr val="bg1"/>
                </a:solidFill>
              </a:rPr>
              <a:t>, the infectious bacterial agent of leprosy. </a:t>
            </a:r>
          </a:p>
        </p:txBody>
      </p:sp>
      <p:sp>
        <p:nvSpPr>
          <p:cNvPr id="8" name="Rectangle 7"/>
          <p:cNvSpPr/>
          <p:nvPr/>
        </p:nvSpPr>
        <p:spPr>
          <a:xfrm>
            <a:off x="11725206" y="6488668"/>
            <a:ext cx="466794" cy="369332"/>
          </a:xfrm>
          <a:prstGeom prst="rect">
            <a:avLst/>
          </a:prstGeom>
        </p:spPr>
        <p:txBody>
          <a:bodyPr wrap="none">
            <a:spAutoFit/>
          </a:bodyPr>
          <a:lstStyle/>
          <a:p>
            <a:r>
              <a:rPr lang="en-US" dirty="0">
                <a:solidFill>
                  <a:schemeClr val="bg2"/>
                </a:solidFill>
                <a:latin typeface="Gisha" pitchFamily="34" charset="-79"/>
                <a:cs typeface="Gisha" pitchFamily="34" charset="-79"/>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94328" y="354107"/>
            <a:ext cx="6302189" cy="954107"/>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Leprosy is reported as early as 600 BC in India, China, and Egypt. </a:t>
            </a:r>
          </a:p>
        </p:txBody>
      </p:sp>
      <p:sp>
        <p:nvSpPr>
          <p:cNvPr id="5" name="TextBox 4"/>
          <p:cNvSpPr txBox="1"/>
          <p:nvPr/>
        </p:nvSpPr>
        <p:spPr>
          <a:xfrm>
            <a:off x="1905000" y="5181601"/>
            <a:ext cx="6553200" cy="954107"/>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Leprosy was considered a curse of God, often associated with sin. </a:t>
            </a:r>
          </a:p>
        </p:txBody>
      </p:sp>
      <p:pic>
        <p:nvPicPr>
          <p:cNvPr id="6" name="Picture 2" descr="http://2.bp.blogspot.com/-LnU1l3roQgg/TgnrSLUl1EI/AAAAAAAABpc/n2V98eeSLmQ/s1600/Anguish2.jpg"/>
          <p:cNvPicPr>
            <a:picLocks noChangeAspect="1" noChangeArrowheads="1"/>
          </p:cNvPicPr>
          <p:nvPr/>
        </p:nvPicPr>
        <p:blipFill>
          <a:blip r:embed="rId2" cstate="print"/>
          <a:srcRect r="9333" b="13300"/>
          <a:stretch>
            <a:fillRect/>
          </a:stretch>
        </p:blipFill>
        <p:spPr bwMode="auto">
          <a:xfrm>
            <a:off x="7270376" y="1166730"/>
            <a:ext cx="2967318" cy="3840059"/>
          </a:xfrm>
          <a:prstGeom prst="rect">
            <a:avLst/>
          </a:prstGeom>
          <a:noFill/>
        </p:spPr>
      </p:pic>
      <p:sp>
        <p:nvSpPr>
          <p:cNvPr id="7" name="Rectangle 6"/>
          <p:cNvSpPr/>
          <p:nvPr/>
        </p:nvSpPr>
        <p:spPr>
          <a:xfrm>
            <a:off x="11725206" y="6488668"/>
            <a:ext cx="466794" cy="369332"/>
          </a:xfrm>
          <a:prstGeom prst="rect">
            <a:avLst/>
          </a:prstGeom>
        </p:spPr>
        <p:txBody>
          <a:bodyPr wrap="none">
            <a:spAutoFit/>
          </a:bodyPr>
          <a:lstStyle/>
          <a:p>
            <a:r>
              <a:rPr lang="en-US" dirty="0">
                <a:solidFill>
                  <a:schemeClr val="bg2"/>
                </a:solidFill>
                <a:latin typeface="Gisha" pitchFamily="34" charset="-79"/>
                <a:cs typeface="Gisha" pitchFamily="34" charset="-79"/>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31576" y="576590"/>
            <a:ext cx="9502588" cy="523220"/>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Leprosy did not kill, but neither did it seem to end.</a:t>
            </a:r>
          </a:p>
        </p:txBody>
      </p:sp>
      <p:sp>
        <p:nvSpPr>
          <p:cNvPr id="6" name="TextBox 5"/>
          <p:cNvSpPr txBox="1"/>
          <p:nvPr/>
        </p:nvSpPr>
        <p:spPr>
          <a:xfrm>
            <a:off x="3155576" y="5257838"/>
            <a:ext cx="7342094" cy="954107"/>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Leprosy lingered for years, causing the tissues to degenerate and deform the body.</a:t>
            </a:r>
          </a:p>
        </p:txBody>
      </p:sp>
      <p:pic>
        <p:nvPicPr>
          <p:cNvPr id="29699" name="Picture 3" descr="http://3.bp.blogspot.com/_hZVVJyiw5lk/TOQ90BwNbYI/AAAAAAAAAl0/XkGjEgI7dvc/s1600/leper.jpg"/>
          <p:cNvPicPr>
            <a:picLocks noChangeAspect="1" noChangeArrowheads="1"/>
          </p:cNvPicPr>
          <p:nvPr/>
        </p:nvPicPr>
        <p:blipFill>
          <a:blip r:embed="rId2" cstate="print"/>
          <a:srcRect/>
          <a:stretch>
            <a:fillRect/>
          </a:stretch>
        </p:blipFill>
        <p:spPr bwMode="auto">
          <a:xfrm>
            <a:off x="2819400" y="1676400"/>
            <a:ext cx="4762500" cy="3171826"/>
          </a:xfrm>
          <a:prstGeom prst="rect">
            <a:avLst/>
          </a:prstGeom>
          <a:noFill/>
        </p:spPr>
      </p:pic>
      <p:sp>
        <p:nvSpPr>
          <p:cNvPr id="7" name="Rectangle 6"/>
          <p:cNvSpPr/>
          <p:nvPr/>
        </p:nvSpPr>
        <p:spPr>
          <a:xfrm>
            <a:off x="11725206" y="6488668"/>
            <a:ext cx="466794" cy="369332"/>
          </a:xfrm>
          <a:prstGeom prst="rect">
            <a:avLst/>
          </a:prstGeom>
        </p:spPr>
        <p:txBody>
          <a:bodyPr wrap="none">
            <a:spAutoFit/>
          </a:bodyPr>
          <a:lstStyle/>
          <a:p>
            <a:r>
              <a:rPr lang="en-US" dirty="0">
                <a:solidFill>
                  <a:schemeClr val="bg2"/>
                </a:solidFill>
                <a:latin typeface="Gisha" pitchFamily="34" charset="-79"/>
                <a:cs typeface="Gisha" pitchFamily="34" charset="-79"/>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8800" y="381001"/>
            <a:ext cx="6553200" cy="954107"/>
          </a:xfrm>
          <a:prstGeom prst="rect">
            <a:avLst/>
          </a:prstGeom>
          <a:noFill/>
        </p:spPr>
        <p:txBody>
          <a:bodyPr wrap="square" rtlCol="0">
            <a:spAutoFit/>
          </a:bodyPr>
          <a:lstStyle/>
          <a:p>
            <a:r>
              <a:rPr lang="en-US" sz="2800" dirty="0">
                <a:solidFill>
                  <a:schemeClr val="bg1"/>
                </a:solidFill>
                <a:latin typeface="Gisha" pitchFamily="34" charset="-79"/>
                <a:cs typeface="Gisha" pitchFamily="34" charset="-79"/>
              </a:rPr>
              <a:t>Many thought leprosy to be a disease of the skin…</a:t>
            </a:r>
          </a:p>
        </p:txBody>
      </p:sp>
      <p:sp>
        <p:nvSpPr>
          <p:cNvPr id="6" name="TextBox 5"/>
          <p:cNvSpPr txBox="1"/>
          <p:nvPr/>
        </p:nvSpPr>
        <p:spPr>
          <a:xfrm>
            <a:off x="2057400" y="5410201"/>
            <a:ext cx="8305800" cy="954107"/>
          </a:xfrm>
          <a:prstGeom prst="rect">
            <a:avLst/>
          </a:prstGeom>
          <a:noFill/>
        </p:spPr>
        <p:txBody>
          <a:bodyPr wrap="square" rtlCol="0">
            <a:spAutoFit/>
          </a:bodyPr>
          <a:lstStyle/>
          <a:p>
            <a:r>
              <a:rPr lang="en-US" sz="2800" dirty="0">
                <a:solidFill>
                  <a:schemeClr val="bg1"/>
                </a:solidFill>
                <a:latin typeface="Gisha" pitchFamily="34" charset="-79"/>
                <a:cs typeface="Gisha" pitchFamily="34" charset="-79"/>
              </a:rPr>
              <a:t>It is better classified as a disease of the nervous system, because the bacterium attacks the nerves. </a:t>
            </a:r>
          </a:p>
        </p:txBody>
      </p:sp>
      <p:pic>
        <p:nvPicPr>
          <p:cNvPr id="8" name="Picture 4" descr="http://blogs.reuters.com/wp-content/uploads/2007/08/hands.jpg"/>
          <p:cNvPicPr>
            <a:picLocks noChangeAspect="1" noChangeArrowheads="1"/>
          </p:cNvPicPr>
          <p:nvPr/>
        </p:nvPicPr>
        <p:blipFill>
          <a:blip r:embed="rId2" cstate="print"/>
          <a:srcRect/>
          <a:stretch>
            <a:fillRect/>
          </a:stretch>
        </p:blipFill>
        <p:spPr bwMode="auto">
          <a:xfrm>
            <a:off x="4419600" y="1066800"/>
            <a:ext cx="3200400" cy="4143376"/>
          </a:xfrm>
          <a:prstGeom prst="rect">
            <a:avLst/>
          </a:prstGeom>
          <a:noFill/>
        </p:spPr>
      </p:pic>
      <p:sp>
        <p:nvSpPr>
          <p:cNvPr id="7" name="Rectangle 6"/>
          <p:cNvSpPr/>
          <p:nvPr/>
        </p:nvSpPr>
        <p:spPr>
          <a:xfrm>
            <a:off x="11725206" y="6488668"/>
            <a:ext cx="466794" cy="369332"/>
          </a:xfrm>
          <a:prstGeom prst="rect">
            <a:avLst/>
          </a:prstGeom>
        </p:spPr>
        <p:txBody>
          <a:bodyPr wrap="none">
            <a:spAutoFit/>
          </a:bodyPr>
          <a:lstStyle/>
          <a:p>
            <a:r>
              <a:rPr lang="en-US" dirty="0">
                <a:solidFill>
                  <a:schemeClr val="bg2"/>
                </a:solidFill>
                <a:latin typeface="Gisha" pitchFamily="34" charset="-79"/>
                <a:cs typeface="Gisha" pitchFamily="34" charset="-79"/>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39906" y="381001"/>
            <a:ext cx="7342094" cy="2677656"/>
          </a:xfrm>
          <a:prstGeom prst="rect">
            <a:avLst/>
          </a:prstGeom>
          <a:noFill/>
        </p:spPr>
        <p:txBody>
          <a:bodyPr wrap="square" rtlCol="0">
            <a:spAutoFit/>
          </a:bodyPr>
          <a:lstStyle/>
          <a:p>
            <a:r>
              <a:rPr lang="en-US" sz="2800" dirty="0">
                <a:solidFill>
                  <a:schemeClr val="bg1"/>
                </a:solidFill>
                <a:latin typeface="Gisha" pitchFamily="34" charset="-79"/>
                <a:cs typeface="Gisha" pitchFamily="34" charset="-79"/>
              </a:rPr>
              <a:t>Patients with leprosy experience disfigurement of the skin and bones, twisting of the limbs, and curling of the fingers to form the characteristic claw hand. Facial changes include thickening of the outer ear and collapsing of the nose.</a:t>
            </a:r>
          </a:p>
        </p:txBody>
      </p:sp>
      <p:pic>
        <p:nvPicPr>
          <p:cNvPr id="4" name="Picture 3" descr="Leprosy-Video-thumb.jpg"/>
          <p:cNvPicPr>
            <a:picLocks noChangeAspect="1"/>
          </p:cNvPicPr>
          <p:nvPr/>
        </p:nvPicPr>
        <p:blipFill>
          <a:blip r:embed="rId2" cstate="print"/>
          <a:stretch>
            <a:fillRect/>
          </a:stretch>
        </p:blipFill>
        <p:spPr>
          <a:xfrm>
            <a:off x="7835153" y="3160058"/>
            <a:ext cx="2976282" cy="2976282"/>
          </a:xfrm>
          <a:prstGeom prst="rect">
            <a:avLst/>
          </a:prstGeom>
        </p:spPr>
      </p:pic>
      <p:sp>
        <p:nvSpPr>
          <p:cNvPr id="6" name="Rectangle 5"/>
          <p:cNvSpPr/>
          <p:nvPr/>
        </p:nvSpPr>
        <p:spPr>
          <a:xfrm>
            <a:off x="11725206" y="6488668"/>
            <a:ext cx="466794" cy="369332"/>
          </a:xfrm>
          <a:prstGeom prst="rect">
            <a:avLst/>
          </a:prstGeom>
        </p:spPr>
        <p:txBody>
          <a:bodyPr wrap="none">
            <a:spAutoFit/>
          </a:bodyPr>
          <a:lstStyle/>
          <a:p>
            <a:r>
              <a:rPr lang="en-US" dirty="0">
                <a:solidFill>
                  <a:schemeClr val="bg2"/>
                </a:solidFill>
                <a:latin typeface="Gisha" pitchFamily="34" charset="-79"/>
                <a:cs typeface="Gisha" pitchFamily="34" charset="-79"/>
              </a:rPr>
              <a:t>(3)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876"/>
            <a:ext cx="12192001" cy="6887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8141" y="1330069"/>
            <a:ext cx="2837330" cy="2308324"/>
          </a:xfrm>
          <a:prstGeom prst="rect">
            <a:avLst/>
          </a:prstGeom>
          <a:noFill/>
        </p:spPr>
        <p:txBody>
          <a:bodyPr wrap="square" rtlCol="0">
            <a:spAutoFit/>
          </a:bodyPr>
          <a:lstStyle/>
          <a:p>
            <a:pPr algn="ctr"/>
            <a:r>
              <a:rPr lang="en-US" sz="2400" dirty="0">
                <a:solidFill>
                  <a:schemeClr val="bg1"/>
                </a:solidFill>
              </a:rPr>
              <a:t>The Savior warned that those who lead others astray or persuade them to sin will be held accountable.</a:t>
            </a:r>
          </a:p>
        </p:txBody>
      </p:sp>
      <p:sp>
        <p:nvSpPr>
          <p:cNvPr id="6" name="TextBox 5"/>
          <p:cNvSpPr txBox="1"/>
          <p:nvPr/>
        </p:nvSpPr>
        <p:spPr>
          <a:xfrm>
            <a:off x="-1" y="0"/>
            <a:ext cx="12192000" cy="923330"/>
          </a:xfrm>
          <a:prstGeom prst="rect">
            <a:avLst/>
          </a:prstGeom>
          <a:noFill/>
        </p:spPr>
        <p:txBody>
          <a:bodyPr wrap="square" rtlCol="0">
            <a:spAutoFit/>
          </a:bodyPr>
          <a:lstStyle/>
          <a:p>
            <a:pPr algn="ctr"/>
            <a:r>
              <a:rPr lang="en-US" sz="5400" dirty="0">
                <a:solidFill>
                  <a:schemeClr val="bg1"/>
                </a:solidFill>
                <a:latin typeface="Georgia" pitchFamily="18" charset="0"/>
              </a:rPr>
              <a:t>Leading Others Astray</a:t>
            </a:r>
          </a:p>
        </p:txBody>
      </p:sp>
      <p:pic>
        <p:nvPicPr>
          <p:cNvPr id="7170" name="Picture 2" descr="Image result for leading others astray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578" y="1435969"/>
            <a:ext cx="4619680" cy="49093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4811" y="6447744"/>
            <a:ext cx="2286000" cy="400110"/>
          </a:xfrm>
          <a:prstGeom prst="rect">
            <a:avLst/>
          </a:prstGeom>
          <a:noFill/>
        </p:spPr>
        <p:txBody>
          <a:bodyPr wrap="square" rtlCol="0">
            <a:spAutoFit/>
          </a:bodyPr>
          <a:lstStyle/>
          <a:p>
            <a:r>
              <a:rPr lang="en-US" sz="2000" dirty="0">
                <a:solidFill>
                  <a:schemeClr val="bg1"/>
                </a:solidFill>
              </a:rPr>
              <a:t>Luke 17:1-2</a:t>
            </a:r>
          </a:p>
        </p:txBody>
      </p:sp>
      <p:sp>
        <p:nvSpPr>
          <p:cNvPr id="2" name="Rectangle 1"/>
          <p:cNvSpPr/>
          <p:nvPr/>
        </p:nvSpPr>
        <p:spPr>
          <a:xfrm>
            <a:off x="8556811" y="4045132"/>
            <a:ext cx="3267635" cy="1938992"/>
          </a:xfrm>
          <a:prstGeom prst="rect">
            <a:avLst/>
          </a:prstGeom>
        </p:spPr>
        <p:txBody>
          <a:bodyPr wrap="square">
            <a:spAutoFit/>
          </a:bodyPr>
          <a:lstStyle/>
          <a:p>
            <a:pPr algn="ctr"/>
            <a:r>
              <a:rPr lang="en-US" sz="2400" dirty="0">
                <a:solidFill>
                  <a:schemeClr val="bg1"/>
                </a:solidFill>
                <a:latin typeface="Open Sans"/>
              </a:rPr>
              <a:t>The Savior’s disciples must watch themselves so they do not cause others to stumble </a:t>
            </a:r>
            <a:endParaRPr lang="en-US" sz="2400" dirty="0">
              <a:solidFill>
                <a:schemeClr val="bg1"/>
              </a:solidFill>
            </a:endParaRPr>
          </a:p>
        </p:txBody>
      </p:sp>
    </p:spTree>
    <p:extLst>
      <p:ext uri="{BB962C8B-B14F-4D97-AF65-F5344CB8AC3E}">
        <p14:creationId xmlns:p14="http://schemas.microsoft.com/office/powerpoint/2010/main" val="350152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2600" y="381000"/>
            <a:ext cx="7772400" cy="4401205"/>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“Leprosy was nothing short of a living death, …a poisoning of the very springs of life; a dissolution, little by little, of the whole body, so that one limb after another actually decayed and fell away.</a:t>
            </a:r>
          </a:p>
          <a:p>
            <a:endParaRPr lang="en-US" sz="2800" dirty="0">
              <a:solidFill>
                <a:schemeClr val="bg2"/>
              </a:solidFill>
              <a:latin typeface="Gisha" pitchFamily="34" charset="-79"/>
              <a:cs typeface="Gisha" pitchFamily="34" charset="-79"/>
            </a:endParaRPr>
          </a:p>
          <a:p>
            <a:endParaRPr lang="en-US" sz="2800" dirty="0">
              <a:solidFill>
                <a:schemeClr val="bg2"/>
              </a:solidFill>
              <a:latin typeface="Gisha" pitchFamily="34" charset="-79"/>
              <a:cs typeface="Gisha" pitchFamily="34" charset="-79"/>
            </a:endParaRPr>
          </a:p>
          <a:p>
            <a:r>
              <a:rPr lang="en-US" sz="2800" dirty="0">
                <a:solidFill>
                  <a:schemeClr val="bg2"/>
                </a:solidFill>
                <a:latin typeface="Gisha" pitchFamily="34" charset="-79"/>
                <a:cs typeface="Gisha" pitchFamily="34" charset="-79"/>
              </a:rPr>
              <a:t>The disease was incurable</a:t>
            </a:r>
          </a:p>
          <a:p>
            <a:r>
              <a:rPr lang="en-US" sz="2800" dirty="0">
                <a:solidFill>
                  <a:schemeClr val="bg2"/>
                </a:solidFill>
                <a:latin typeface="Gisha" pitchFamily="34" charset="-79"/>
                <a:cs typeface="Gisha" pitchFamily="34" charset="-79"/>
              </a:rPr>
              <a:t> by the art and skill of </a:t>
            </a:r>
          </a:p>
          <a:p>
            <a:r>
              <a:rPr lang="en-US" sz="2800" dirty="0">
                <a:solidFill>
                  <a:schemeClr val="bg2"/>
                </a:solidFill>
                <a:latin typeface="Gisha" pitchFamily="34" charset="-79"/>
                <a:cs typeface="Gisha" pitchFamily="34" charset="-79"/>
              </a:rPr>
              <a:t>man…”</a:t>
            </a:r>
          </a:p>
        </p:txBody>
      </p:sp>
      <p:pic>
        <p:nvPicPr>
          <p:cNvPr id="7" name="Picture 6" descr="230px-Leprosy.jpg"/>
          <p:cNvPicPr>
            <a:picLocks noChangeAspect="1"/>
          </p:cNvPicPr>
          <p:nvPr/>
        </p:nvPicPr>
        <p:blipFill>
          <a:blip r:embed="rId2" cstate="print"/>
          <a:stretch>
            <a:fillRect/>
          </a:stretch>
        </p:blipFill>
        <p:spPr>
          <a:xfrm>
            <a:off x="8628530" y="2837329"/>
            <a:ext cx="2356398" cy="32067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721" y="322364"/>
            <a:ext cx="1385159" cy="1842784"/>
          </a:xfrm>
          <a:prstGeom prst="rect">
            <a:avLst/>
          </a:prstGeom>
        </p:spPr>
      </p:pic>
      <p:sp>
        <p:nvSpPr>
          <p:cNvPr id="4" name="Rectangle 3"/>
          <p:cNvSpPr/>
          <p:nvPr/>
        </p:nvSpPr>
        <p:spPr>
          <a:xfrm>
            <a:off x="11725206" y="6488668"/>
            <a:ext cx="466794" cy="369332"/>
          </a:xfrm>
          <a:prstGeom prst="rect">
            <a:avLst/>
          </a:prstGeom>
        </p:spPr>
        <p:txBody>
          <a:bodyPr wrap="none">
            <a:spAutoFit/>
          </a:bodyPr>
          <a:lstStyle/>
          <a:p>
            <a:r>
              <a:rPr lang="en-US" dirty="0">
                <a:solidFill>
                  <a:schemeClr val="bg2"/>
                </a:solidFill>
                <a:latin typeface="Gisha" pitchFamily="34" charset="-79"/>
                <a:cs typeface="Gisha" pitchFamily="34" charset="-79"/>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8800" y="381001"/>
            <a:ext cx="7772400" cy="1384995"/>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…The leper, thus fearfully bearing about the body the outward and visible token of sin in the soul, was treated throughout as a sinner.”</a:t>
            </a:r>
          </a:p>
        </p:txBody>
      </p:sp>
      <p:sp>
        <p:nvSpPr>
          <p:cNvPr id="7" name="TextBox 6"/>
          <p:cNvSpPr txBox="1"/>
          <p:nvPr/>
        </p:nvSpPr>
        <p:spPr>
          <a:xfrm>
            <a:off x="2133600" y="4419601"/>
            <a:ext cx="7772400" cy="954107"/>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Considered unclean, they were shut out from society.</a:t>
            </a:r>
          </a:p>
        </p:txBody>
      </p:sp>
      <p:pic>
        <p:nvPicPr>
          <p:cNvPr id="8" name="Picture 7" descr="Picture5.jpg"/>
          <p:cNvPicPr>
            <a:picLocks noChangeAspect="1"/>
          </p:cNvPicPr>
          <p:nvPr/>
        </p:nvPicPr>
        <p:blipFill>
          <a:blip r:embed="rId2" cstate="print"/>
          <a:stretch>
            <a:fillRect/>
          </a:stretch>
        </p:blipFill>
        <p:spPr>
          <a:xfrm>
            <a:off x="4114801" y="1981200"/>
            <a:ext cx="3438525" cy="2297106"/>
          </a:xfrm>
          <a:prstGeom prst="rect">
            <a:avLst/>
          </a:prstGeom>
        </p:spPr>
      </p:pic>
      <p:sp>
        <p:nvSpPr>
          <p:cNvPr id="9" name="Rectangle 8"/>
          <p:cNvSpPr/>
          <p:nvPr/>
        </p:nvSpPr>
        <p:spPr>
          <a:xfrm>
            <a:off x="11725206" y="6488668"/>
            <a:ext cx="466794" cy="369332"/>
          </a:xfrm>
          <a:prstGeom prst="rect">
            <a:avLst/>
          </a:prstGeom>
        </p:spPr>
        <p:txBody>
          <a:bodyPr wrap="none">
            <a:spAutoFit/>
          </a:bodyPr>
          <a:lstStyle/>
          <a:p>
            <a:r>
              <a:rPr lang="en-US" dirty="0">
                <a:solidFill>
                  <a:schemeClr val="bg2"/>
                </a:solidFill>
                <a:latin typeface="Gisha" pitchFamily="34" charset="-79"/>
                <a:cs typeface="Gisha" pitchFamily="34" charset="-79"/>
              </a:rPr>
              <a:t>(3)</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721" y="322364"/>
            <a:ext cx="1385159" cy="18427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40855" y="1281953"/>
            <a:ext cx="4343400" cy="3539430"/>
          </a:xfrm>
          <a:prstGeom prst="rect">
            <a:avLst/>
          </a:prstGeom>
        </p:spPr>
        <p:txBody>
          <a:bodyPr wrap="square">
            <a:spAutoFit/>
          </a:bodyPr>
          <a:lstStyle/>
          <a:p>
            <a:r>
              <a:rPr lang="en-US" sz="2800" b="1" dirty="0">
                <a:solidFill>
                  <a:schemeClr val="bg2"/>
                </a:solidFill>
              </a:rPr>
              <a:t>11</a:t>
            </a:r>
            <a:r>
              <a:rPr lang="en-US" sz="2800" dirty="0">
                <a:solidFill>
                  <a:schemeClr val="bg2"/>
                </a:solidFill>
              </a:rPr>
              <a:t> Chamber of Leper (</a:t>
            </a:r>
            <a:r>
              <a:rPr lang="en-US" sz="2800" dirty="0" err="1">
                <a:solidFill>
                  <a:schemeClr val="bg2"/>
                </a:solidFill>
              </a:rPr>
              <a:t>Metzorah</a:t>
            </a:r>
            <a:r>
              <a:rPr lang="en-US" sz="2800" dirty="0">
                <a:solidFill>
                  <a:schemeClr val="bg2"/>
                </a:solidFill>
              </a:rPr>
              <a:t>)</a:t>
            </a:r>
            <a:br>
              <a:rPr lang="en-US" sz="2800" dirty="0">
                <a:solidFill>
                  <a:schemeClr val="bg2"/>
                </a:solidFill>
              </a:rPr>
            </a:br>
            <a:r>
              <a:rPr lang="en-US" sz="2800" dirty="0">
                <a:solidFill>
                  <a:schemeClr val="bg2"/>
                </a:solidFill>
              </a:rPr>
              <a:t>This chamber served as a gathering place for people with a Biblical skin disease caused by speaking slander. It was only diagnosed by a qualified Priest (</a:t>
            </a:r>
            <a:r>
              <a:rPr lang="en-US" sz="2800" dirty="0" err="1">
                <a:solidFill>
                  <a:schemeClr val="bg2"/>
                </a:solidFill>
              </a:rPr>
              <a:t>Kohain</a:t>
            </a:r>
            <a:r>
              <a:rPr lang="en-US" sz="2800" dirty="0">
                <a:solidFill>
                  <a:schemeClr val="bg2"/>
                </a:solidFill>
              </a:rPr>
              <a:t>).</a:t>
            </a:r>
          </a:p>
        </p:txBody>
      </p:sp>
      <p:pic>
        <p:nvPicPr>
          <p:cNvPr id="7" name="Picture 6" descr="templeonwhite.jpg"/>
          <p:cNvPicPr>
            <a:picLocks noChangeAspect="1"/>
          </p:cNvPicPr>
          <p:nvPr/>
        </p:nvPicPr>
        <p:blipFill>
          <a:blip r:embed="rId2" cstate="print"/>
          <a:stretch>
            <a:fillRect/>
          </a:stretch>
        </p:blipFill>
        <p:spPr>
          <a:xfrm>
            <a:off x="787289" y="304800"/>
            <a:ext cx="3796905" cy="6248400"/>
          </a:xfrm>
          <a:prstGeom prst="rect">
            <a:avLst/>
          </a:prstGeom>
        </p:spPr>
      </p:pic>
      <p:cxnSp>
        <p:nvCxnSpPr>
          <p:cNvPr id="4" name="Straight Arrow Connector 3"/>
          <p:cNvCxnSpPr/>
          <p:nvPr/>
        </p:nvCxnSpPr>
        <p:spPr>
          <a:xfrm flipH="1">
            <a:off x="3691467" y="1794933"/>
            <a:ext cx="2949388" cy="22013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725206" y="6488668"/>
            <a:ext cx="466794" cy="369332"/>
          </a:xfrm>
          <a:prstGeom prst="rect">
            <a:avLst/>
          </a:prstGeom>
        </p:spPr>
        <p:txBody>
          <a:bodyPr wrap="none">
            <a:spAutoFit/>
          </a:bodyPr>
          <a:lstStyle/>
          <a:p>
            <a:r>
              <a:rPr lang="en-US" dirty="0">
                <a:solidFill>
                  <a:schemeClr val="bg2"/>
                </a:solidFill>
                <a:latin typeface="Gisha" pitchFamily="34" charset="-79"/>
                <a:cs typeface="Gisha" pitchFamily="34" charset="-79"/>
              </a:rPr>
              <a:t>(3)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8941" y="381000"/>
            <a:ext cx="9332259" cy="1384995"/>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Leprosy is related to the tuberculosis bacterium…Leprosy is spread by multiple skin contacts, as well as secretions transmitted from person to person</a:t>
            </a:r>
          </a:p>
        </p:txBody>
      </p:sp>
      <p:pic>
        <p:nvPicPr>
          <p:cNvPr id="37890" name="Picture 2" descr="http://farm5.staticflickr.com/4112/5092328605_d61374c789_n.jpg"/>
          <p:cNvPicPr>
            <a:picLocks noChangeAspect="1" noChangeArrowheads="1"/>
          </p:cNvPicPr>
          <p:nvPr/>
        </p:nvPicPr>
        <p:blipFill>
          <a:blip r:embed="rId2" cstate="print"/>
          <a:srcRect/>
          <a:stretch>
            <a:fillRect/>
          </a:stretch>
        </p:blipFill>
        <p:spPr bwMode="auto">
          <a:xfrm>
            <a:off x="4267200" y="2267622"/>
            <a:ext cx="3532094" cy="2913978"/>
          </a:xfrm>
          <a:prstGeom prst="rect">
            <a:avLst/>
          </a:prstGeom>
          <a:noFill/>
        </p:spPr>
      </p:pic>
      <p:sp>
        <p:nvSpPr>
          <p:cNvPr id="6" name="TextBox 5"/>
          <p:cNvSpPr txBox="1"/>
          <p:nvPr/>
        </p:nvSpPr>
        <p:spPr>
          <a:xfrm>
            <a:off x="950259" y="5683227"/>
            <a:ext cx="10291482" cy="523220"/>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To touch a person with Leprosy you were considered unclean.</a:t>
            </a:r>
          </a:p>
        </p:txBody>
      </p:sp>
      <p:sp>
        <p:nvSpPr>
          <p:cNvPr id="7" name="Rectangle 6"/>
          <p:cNvSpPr/>
          <p:nvPr/>
        </p:nvSpPr>
        <p:spPr>
          <a:xfrm>
            <a:off x="11725206" y="6488668"/>
            <a:ext cx="466794" cy="369332"/>
          </a:xfrm>
          <a:prstGeom prst="rect">
            <a:avLst/>
          </a:prstGeom>
        </p:spPr>
        <p:txBody>
          <a:bodyPr wrap="none">
            <a:spAutoFit/>
          </a:bodyPr>
          <a:lstStyle/>
          <a:p>
            <a:r>
              <a:rPr lang="en-US" dirty="0">
                <a:solidFill>
                  <a:schemeClr val="bg2"/>
                </a:solidFill>
                <a:latin typeface="Gisha" pitchFamily="34" charset="-79"/>
                <a:cs typeface="Gisha" pitchFamily="34" charset="-79"/>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8800" y="381000"/>
            <a:ext cx="6553200" cy="1815882"/>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Jesus freely touched people with leprosy. While people with leprosy traditionally suffered banishment from family and neighbors…</a:t>
            </a:r>
          </a:p>
        </p:txBody>
      </p:sp>
      <p:sp>
        <p:nvSpPr>
          <p:cNvPr id="6" name="TextBox 5"/>
          <p:cNvSpPr txBox="1"/>
          <p:nvPr/>
        </p:nvSpPr>
        <p:spPr>
          <a:xfrm>
            <a:off x="2590800" y="4953001"/>
            <a:ext cx="6553200" cy="1384995"/>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…Jesus broke from the tradition. He treated lepers with compassion, touching and healing them.</a:t>
            </a:r>
          </a:p>
        </p:txBody>
      </p:sp>
      <p:pic>
        <p:nvPicPr>
          <p:cNvPr id="35842" name="Picture 2" descr="http://www.revoltcollective.com/tools/local/imageupload/content/MainImage/size1/6343979495234b18f82e5be23b564246.png"/>
          <p:cNvPicPr>
            <a:picLocks noChangeAspect="1" noChangeArrowheads="1"/>
          </p:cNvPicPr>
          <p:nvPr/>
        </p:nvPicPr>
        <p:blipFill>
          <a:blip r:embed="rId2" cstate="print"/>
          <a:srcRect/>
          <a:stretch>
            <a:fillRect/>
          </a:stretch>
        </p:blipFill>
        <p:spPr bwMode="auto">
          <a:xfrm>
            <a:off x="3810000" y="2286001"/>
            <a:ext cx="5562600" cy="2383971"/>
          </a:xfrm>
          <a:prstGeom prst="rect">
            <a:avLst/>
          </a:prstGeom>
          <a:noFill/>
        </p:spPr>
      </p:pic>
      <p:sp>
        <p:nvSpPr>
          <p:cNvPr id="7" name="Rectangle 6"/>
          <p:cNvSpPr/>
          <p:nvPr/>
        </p:nvSpPr>
        <p:spPr>
          <a:xfrm>
            <a:off x="11725206" y="6488668"/>
            <a:ext cx="466794" cy="369332"/>
          </a:xfrm>
          <a:prstGeom prst="rect">
            <a:avLst/>
          </a:prstGeom>
        </p:spPr>
        <p:txBody>
          <a:bodyPr wrap="none">
            <a:spAutoFit/>
          </a:bodyPr>
          <a:lstStyle/>
          <a:p>
            <a:r>
              <a:rPr lang="en-US" dirty="0">
                <a:solidFill>
                  <a:schemeClr val="bg2"/>
                </a:solidFill>
                <a:latin typeface="Gisha" pitchFamily="34" charset="-79"/>
                <a:cs typeface="Gisha" pitchFamily="34" charset="-79"/>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90800" y="457200"/>
            <a:ext cx="6553200" cy="1815882"/>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Like leprosy, sin starts out small but can then spread, leading to other sins and causing great damage to our relationship with God and others. </a:t>
            </a:r>
          </a:p>
        </p:txBody>
      </p:sp>
      <p:pic>
        <p:nvPicPr>
          <p:cNvPr id="8" name="Picture 6" descr="http://farm4.staticflickr.com/3526/4078364523_c20400145c_z.jpg"/>
          <p:cNvPicPr>
            <a:picLocks noChangeAspect="1" noChangeArrowheads="1"/>
          </p:cNvPicPr>
          <p:nvPr/>
        </p:nvPicPr>
        <p:blipFill>
          <a:blip r:embed="rId2" cstate="print"/>
          <a:srcRect/>
          <a:stretch>
            <a:fillRect/>
          </a:stretch>
        </p:blipFill>
        <p:spPr bwMode="auto">
          <a:xfrm>
            <a:off x="4876801" y="3124200"/>
            <a:ext cx="4123764" cy="314811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7859" y="4724471"/>
            <a:ext cx="7315200" cy="1815882"/>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Although we can’t know all the reasons that God allows disease into our lives, biblical leprosy is a powerful symbol reminding us of sin’s spread and its horrible consequences. </a:t>
            </a:r>
          </a:p>
        </p:txBody>
      </p:sp>
      <p:sp>
        <p:nvSpPr>
          <p:cNvPr id="6" name="TextBox 5"/>
          <p:cNvSpPr txBox="1"/>
          <p:nvPr/>
        </p:nvSpPr>
        <p:spPr>
          <a:xfrm>
            <a:off x="2743200" y="381000"/>
            <a:ext cx="6553200" cy="707886"/>
          </a:xfrm>
          <a:prstGeom prst="rect">
            <a:avLst/>
          </a:prstGeom>
          <a:noFill/>
        </p:spPr>
        <p:txBody>
          <a:bodyPr wrap="square" rtlCol="0">
            <a:spAutoFit/>
          </a:bodyPr>
          <a:lstStyle/>
          <a:p>
            <a:r>
              <a:rPr lang="en-US" sz="4000" dirty="0">
                <a:solidFill>
                  <a:schemeClr val="bg2"/>
                </a:solidFill>
                <a:latin typeface="Gisha" pitchFamily="34" charset="-79"/>
                <a:cs typeface="Gisha" pitchFamily="34" charset="-79"/>
              </a:rPr>
              <a:t>Inner Leprosy</a:t>
            </a:r>
          </a:p>
        </p:txBody>
      </p:sp>
      <p:pic>
        <p:nvPicPr>
          <p:cNvPr id="10" name="Picture 4" descr="http://fc03.deviantart.net/fs50/i/2009/341/6/0/Veiled_Anguish_by_Murmele.jpg"/>
          <p:cNvPicPr>
            <a:picLocks noChangeAspect="1" noChangeArrowheads="1"/>
          </p:cNvPicPr>
          <p:nvPr/>
        </p:nvPicPr>
        <p:blipFill>
          <a:blip r:embed="rId2" cstate="print"/>
          <a:srcRect/>
          <a:stretch>
            <a:fillRect/>
          </a:stretch>
        </p:blipFill>
        <p:spPr bwMode="auto">
          <a:xfrm>
            <a:off x="6866965" y="482633"/>
            <a:ext cx="3959801" cy="392419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457201"/>
            <a:ext cx="6553200" cy="954107"/>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“And they lifted up their voices, and said…</a:t>
            </a:r>
          </a:p>
        </p:txBody>
      </p:sp>
      <p:sp>
        <p:nvSpPr>
          <p:cNvPr id="6" name="TextBox 5"/>
          <p:cNvSpPr txBox="1"/>
          <p:nvPr/>
        </p:nvSpPr>
        <p:spPr>
          <a:xfrm>
            <a:off x="2788023" y="5571564"/>
            <a:ext cx="6553200" cy="523220"/>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“Jesus, Master, have mercy on us.”</a:t>
            </a:r>
          </a:p>
        </p:txBody>
      </p:sp>
      <p:pic>
        <p:nvPicPr>
          <p:cNvPr id="8" name="Picture 6" descr="http://upload.wikimedia.org/wikipedia/commons/b/ba/Brooklyn_Museum_-_The_Healing_of_Ten_Lepers_%28Gu%C3%A9rison_de_dix_l%C3%A9preux%29_-_James_Tissot_-_overall.jpg"/>
          <p:cNvPicPr>
            <a:picLocks noChangeAspect="1" noChangeArrowheads="1"/>
          </p:cNvPicPr>
          <p:nvPr/>
        </p:nvPicPr>
        <p:blipFill>
          <a:blip r:embed="rId2" cstate="print"/>
          <a:srcRect/>
          <a:stretch>
            <a:fillRect/>
          </a:stretch>
        </p:blipFill>
        <p:spPr bwMode="auto">
          <a:xfrm>
            <a:off x="3774141" y="1142779"/>
            <a:ext cx="6445624" cy="4078872"/>
          </a:xfrm>
          <a:prstGeom prst="rect">
            <a:avLst/>
          </a:prstGeom>
          <a:noFill/>
        </p:spPr>
      </p:pic>
      <p:sp>
        <p:nvSpPr>
          <p:cNvPr id="7" name="TextBox 6"/>
          <p:cNvSpPr txBox="1"/>
          <p:nvPr/>
        </p:nvSpPr>
        <p:spPr>
          <a:xfrm>
            <a:off x="0" y="6519446"/>
            <a:ext cx="2057400" cy="338554"/>
          </a:xfrm>
          <a:prstGeom prst="rect">
            <a:avLst/>
          </a:prstGeom>
          <a:noFill/>
        </p:spPr>
        <p:txBody>
          <a:bodyPr wrap="square" rtlCol="0">
            <a:spAutoFit/>
          </a:bodyPr>
          <a:lstStyle/>
          <a:p>
            <a:r>
              <a:rPr lang="en-US" sz="1600" dirty="0">
                <a:solidFill>
                  <a:schemeClr val="bg2"/>
                </a:solidFill>
                <a:latin typeface="Gisha" pitchFamily="34" charset="-79"/>
                <a:cs typeface="Gisha" pitchFamily="34" charset="-79"/>
              </a:rPr>
              <a:t>Luke 17:13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457201"/>
            <a:ext cx="6553200" cy="954107"/>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“And when he saw them, he said unto them…</a:t>
            </a:r>
          </a:p>
        </p:txBody>
      </p:sp>
      <p:pic>
        <p:nvPicPr>
          <p:cNvPr id="9218" name="Picture 2" descr="http://ldsseminary.files.wordpress.com/2012/11/jesus-healed-the-10-lepers.jpg"/>
          <p:cNvPicPr>
            <a:picLocks noChangeAspect="1" noChangeArrowheads="1"/>
          </p:cNvPicPr>
          <p:nvPr/>
        </p:nvPicPr>
        <p:blipFill>
          <a:blip r:embed="rId2" cstate="print"/>
          <a:srcRect/>
          <a:stretch>
            <a:fillRect/>
          </a:stretch>
        </p:blipFill>
        <p:spPr bwMode="auto">
          <a:xfrm>
            <a:off x="4876800" y="1295401"/>
            <a:ext cx="3083160" cy="4038601"/>
          </a:xfrm>
          <a:prstGeom prst="rect">
            <a:avLst/>
          </a:prstGeom>
          <a:noFill/>
        </p:spPr>
      </p:pic>
      <p:sp>
        <p:nvSpPr>
          <p:cNvPr id="7" name="TextBox 6"/>
          <p:cNvSpPr txBox="1"/>
          <p:nvPr/>
        </p:nvSpPr>
        <p:spPr>
          <a:xfrm>
            <a:off x="2438400" y="5715001"/>
            <a:ext cx="6553200" cy="954107"/>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…Go </a:t>
            </a:r>
            <a:r>
              <a:rPr lang="en-US" sz="2800" dirty="0" err="1">
                <a:solidFill>
                  <a:schemeClr val="bg2"/>
                </a:solidFill>
                <a:latin typeface="Gisha" pitchFamily="34" charset="-79"/>
                <a:cs typeface="Gisha" pitchFamily="34" charset="-79"/>
              </a:rPr>
              <a:t>shew</a:t>
            </a:r>
            <a:r>
              <a:rPr lang="en-US" sz="2800" dirty="0">
                <a:solidFill>
                  <a:schemeClr val="bg2"/>
                </a:solidFill>
                <a:latin typeface="Gisha" pitchFamily="34" charset="-79"/>
                <a:cs typeface="Gisha" pitchFamily="34" charset="-79"/>
              </a:rPr>
              <a:t> yourselves unto the priests…</a:t>
            </a:r>
          </a:p>
        </p:txBody>
      </p:sp>
      <p:sp>
        <p:nvSpPr>
          <p:cNvPr id="8" name="TextBox 7"/>
          <p:cNvSpPr txBox="1"/>
          <p:nvPr/>
        </p:nvSpPr>
        <p:spPr>
          <a:xfrm>
            <a:off x="0" y="6499831"/>
            <a:ext cx="2057400" cy="338554"/>
          </a:xfrm>
          <a:prstGeom prst="rect">
            <a:avLst/>
          </a:prstGeom>
          <a:noFill/>
        </p:spPr>
        <p:txBody>
          <a:bodyPr wrap="square" rtlCol="0">
            <a:spAutoFit/>
          </a:bodyPr>
          <a:lstStyle/>
          <a:p>
            <a:r>
              <a:rPr lang="en-US" sz="1600" dirty="0">
                <a:solidFill>
                  <a:schemeClr val="bg2"/>
                </a:solidFill>
                <a:latin typeface="Gisha" pitchFamily="34" charset="-79"/>
                <a:cs typeface="Gisha" pitchFamily="34" charset="-79"/>
              </a:rPr>
              <a:t>Luke 17:14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381000"/>
            <a:ext cx="6553200" cy="523220"/>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Obedience would be their test of faith</a:t>
            </a:r>
          </a:p>
        </p:txBody>
      </p:sp>
      <p:sp>
        <p:nvSpPr>
          <p:cNvPr id="7" name="TextBox 6"/>
          <p:cNvSpPr txBox="1"/>
          <p:nvPr/>
        </p:nvSpPr>
        <p:spPr>
          <a:xfrm>
            <a:off x="1811867" y="5470030"/>
            <a:ext cx="9372600" cy="954107"/>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No one who had been leprous could be lawfully restored to the community until pronounced clean by a priest</a:t>
            </a:r>
          </a:p>
        </p:txBody>
      </p:sp>
      <p:pic>
        <p:nvPicPr>
          <p:cNvPr id="1032" name="Picture 8" descr="http://3.bp.blogspot.com/-tADATfJiX84/TqX7K6hu84I/AAAAAAAAEiY/xAQW68Nyn4M/s1600/PriestsLevites.jpg"/>
          <p:cNvPicPr>
            <a:picLocks noChangeAspect="1" noChangeArrowheads="1"/>
          </p:cNvPicPr>
          <p:nvPr/>
        </p:nvPicPr>
        <p:blipFill>
          <a:blip r:embed="rId2" cstate="print"/>
          <a:srcRect/>
          <a:stretch>
            <a:fillRect/>
          </a:stretch>
        </p:blipFill>
        <p:spPr bwMode="auto">
          <a:xfrm>
            <a:off x="4343400" y="990600"/>
            <a:ext cx="3148236" cy="4114800"/>
          </a:xfrm>
          <a:prstGeom prst="rect">
            <a:avLst/>
          </a:prstGeom>
          <a:noFill/>
        </p:spPr>
      </p:pic>
      <p:sp>
        <p:nvSpPr>
          <p:cNvPr id="8" name="Rectangle 7"/>
          <p:cNvSpPr/>
          <p:nvPr/>
        </p:nvSpPr>
        <p:spPr>
          <a:xfrm>
            <a:off x="11725206" y="6488668"/>
            <a:ext cx="466794" cy="369332"/>
          </a:xfrm>
          <a:prstGeom prst="rect">
            <a:avLst/>
          </a:prstGeom>
        </p:spPr>
        <p:txBody>
          <a:bodyPr wrap="none">
            <a:spAutoFit/>
          </a:bodyPr>
          <a:lstStyle/>
          <a:p>
            <a:r>
              <a:rPr lang="en-US" dirty="0">
                <a:solidFill>
                  <a:schemeClr val="bg2"/>
                </a:solidFill>
                <a:latin typeface="Gisha" pitchFamily="34" charset="-79"/>
                <a:cs typeface="Gisha" pitchFamily="34" charset="-79"/>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876"/>
            <a:ext cx="12192001" cy="6887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882" y="1233811"/>
            <a:ext cx="2837330" cy="2308324"/>
          </a:xfrm>
          <a:prstGeom prst="rect">
            <a:avLst/>
          </a:prstGeom>
          <a:noFill/>
        </p:spPr>
        <p:txBody>
          <a:bodyPr wrap="square" rtlCol="0">
            <a:spAutoFit/>
          </a:bodyPr>
          <a:lstStyle/>
          <a:p>
            <a:r>
              <a:rPr lang="en-US" sz="2400" dirty="0">
                <a:solidFill>
                  <a:schemeClr val="bg1"/>
                </a:solidFill>
              </a:rPr>
              <a:t>Jesus also taught us to forgive others, even if they trespass “seven times in a day” and then repent each time.</a:t>
            </a:r>
          </a:p>
        </p:txBody>
      </p:sp>
      <p:sp>
        <p:nvSpPr>
          <p:cNvPr id="6" name="TextBox 5"/>
          <p:cNvSpPr txBox="1"/>
          <p:nvPr/>
        </p:nvSpPr>
        <p:spPr>
          <a:xfrm>
            <a:off x="-1" y="0"/>
            <a:ext cx="12192000" cy="923330"/>
          </a:xfrm>
          <a:prstGeom prst="rect">
            <a:avLst/>
          </a:prstGeom>
          <a:noFill/>
        </p:spPr>
        <p:txBody>
          <a:bodyPr wrap="square" rtlCol="0">
            <a:spAutoFit/>
          </a:bodyPr>
          <a:lstStyle/>
          <a:p>
            <a:pPr algn="ctr"/>
            <a:r>
              <a:rPr lang="en-US" sz="5400" dirty="0">
                <a:solidFill>
                  <a:schemeClr val="bg1"/>
                </a:solidFill>
                <a:latin typeface="Georgia" pitchFamily="18" charset="0"/>
              </a:rPr>
              <a:t>Forgive—7 Times a Day</a:t>
            </a:r>
          </a:p>
        </p:txBody>
      </p:sp>
      <p:sp>
        <p:nvSpPr>
          <p:cNvPr id="7" name="TextBox 6"/>
          <p:cNvSpPr txBox="1"/>
          <p:nvPr/>
        </p:nvSpPr>
        <p:spPr>
          <a:xfrm>
            <a:off x="174811" y="6447744"/>
            <a:ext cx="2286000" cy="400110"/>
          </a:xfrm>
          <a:prstGeom prst="rect">
            <a:avLst/>
          </a:prstGeom>
          <a:noFill/>
        </p:spPr>
        <p:txBody>
          <a:bodyPr wrap="square" rtlCol="0">
            <a:spAutoFit/>
          </a:bodyPr>
          <a:lstStyle/>
          <a:p>
            <a:r>
              <a:rPr lang="en-US" sz="2000" dirty="0">
                <a:solidFill>
                  <a:schemeClr val="bg1"/>
                </a:solidFill>
              </a:rPr>
              <a:t>Luke 17:3-5</a:t>
            </a:r>
          </a:p>
        </p:txBody>
      </p:sp>
      <p:sp>
        <p:nvSpPr>
          <p:cNvPr id="2" name="Rectangle 1"/>
          <p:cNvSpPr/>
          <p:nvPr/>
        </p:nvSpPr>
        <p:spPr>
          <a:xfrm>
            <a:off x="8655421" y="2998562"/>
            <a:ext cx="3267635" cy="830997"/>
          </a:xfrm>
          <a:prstGeom prst="rect">
            <a:avLst/>
          </a:prstGeom>
        </p:spPr>
        <p:txBody>
          <a:bodyPr wrap="square">
            <a:spAutoFit/>
          </a:bodyPr>
          <a:lstStyle/>
          <a:p>
            <a:r>
              <a:rPr lang="en-US" sz="2400" dirty="0">
                <a:solidFill>
                  <a:schemeClr val="bg1"/>
                </a:solidFill>
              </a:rPr>
              <a:t>Forgiveness is required of everyone </a:t>
            </a:r>
          </a:p>
        </p:txBody>
      </p:sp>
      <p:sp>
        <p:nvSpPr>
          <p:cNvPr id="8" name="TextBox 7"/>
          <p:cNvSpPr txBox="1"/>
          <p:nvPr/>
        </p:nvSpPr>
        <p:spPr>
          <a:xfrm>
            <a:off x="9668434" y="6427453"/>
            <a:ext cx="2286000" cy="400110"/>
          </a:xfrm>
          <a:prstGeom prst="rect">
            <a:avLst/>
          </a:prstGeom>
          <a:noFill/>
        </p:spPr>
        <p:txBody>
          <a:bodyPr wrap="square" rtlCol="0">
            <a:spAutoFit/>
          </a:bodyPr>
          <a:lstStyle/>
          <a:p>
            <a:pPr algn="r"/>
            <a:r>
              <a:rPr lang="en-US" sz="2000" dirty="0">
                <a:solidFill>
                  <a:schemeClr val="bg1"/>
                </a:solidFill>
              </a:rPr>
              <a:t>(1)</a:t>
            </a:r>
          </a:p>
        </p:txBody>
      </p:sp>
      <p:sp>
        <p:nvSpPr>
          <p:cNvPr id="3" name="Rectangle 2"/>
          <p:cNvSpPr/>
          <p:nvPr/>
        </p:nvSpPr>
        <p:spPr>
          <a:xfrm>
            <a:off x="2635623" y="4651797"/>
            <a:ext cx="7617758" cy="1938992"/>
          </a:xfrm>
          <a:prstGeom prst="rect">
            <a:avLst/>
          </a:prstGeom>
        </p:spPr>
        <p:txBody>
          <a:bodyPr wrap="square">
            <a:spAutoFit/>
          </a:bodyPr>
          <a:lstStyle/>
          <a:p>
            <a:r>
              <a:rPr lang="en-US" sz="2400" i="1" dirty="0">
                <a:solidFill>
                  <a:srgbClr val="FFFF00"/>
                </a:solidFill>
                <a:latin typeface="Palatino"/>
              </a:rPr>
              <a:t>Wherefore, I say unto you, that ye ought to forgive one another; for he that </a:t>
            </a:r>
            <a:r>
              <a:rPr lang="en-US" sz="2400" i="1" dirty="0" err="1">
                <a:solidFill>
                  <a:srgbClr val="FFFF00"/>
                </a:solidFill>
                <a:latin typeface="Palatino"/>
              </a:rPr>
              <a:t>forgiveth</a:t>
            </a:r>
            <a:r>
              <a:rPr lang="en-US" sz="2400" i="1" dirty="0">
                <a:solidFill>
                  <a:srgbClr val="FFFF00"/>
                </a:solidFill>
                <a:latin typeface="Palatino"/>
              </a:rPr>
              <a:t> not his brother his trespasses </a:t>
            </a:r>
            <a:r>
              <a:rPr lang="en-US" sz="2400" i="1" dirty="0" err="1">
                <a:solidFill>
                  <a:srgbClr val="FFFF00"/>
                </a:solidFill>
                <a:latin typeface="Palatino"/>
              </a:rPr>
              <a:t>standeth</a:t>
            </a:r>
            <a:r>
              <a:rPr lang="en-US" sz="2400" i="1" dirty="0">
                <a:solidFill>
                  <a:srgbClr val="FFFF00"/>
                </a:solidFill>
                <a:latin typeface="Palatino"/>
              </a:rPr>
              <a:t> condemned before the Lord; for there </a:t>
            </a:r>
            <a:r>
              <a:rPr lang="en-US" sz="2400" i="1" dirty="0" err="1">
                <a:solidFill>
                  <a:srgbClr val="FFFF00"/>
                </a:solidFill>
                <a:latin typeface="Palatino"/>
              </a:rPr>
              <a:t>remaineth</a:t>
            </a:r>
            <a:r>
              <a:rPr lang="en-US" sz="2400" i="1" dirty="0">
                <a:solidFill>
                  <a:srgbClr val="FFFF00"/>
                </a:solidFill>
                <a:latin typeface="Palatino"/>
              </a:rPr>
              <a:t> in him the greater sin. </a:t>
            </a:r>
          </a:p>
          <a:p>
            <a:r>
              <a:rPr lang="en-US" sz="2400" i="1" dirty="0">
                <a:solidFill>
                  <a:srgbClr val="FFFF00"/>
                </a:solidFill>
                <a:latin typeface="Palatino"/>
              </a:rPr>
              <a:t>D&amp;C 64:9</a:t>
            </a:r>
            <a:endParaRPr lang="en-US" sz="2400" i="1" dirty="0">
              <a:solidFill>
                <a:srgbClr val="FFFF00"/>
              </a:solidFill>
            </a:endParaRPr>
          </a:p>
        </p:txBody>
      </p:sp>
      <p:pic>
        <p:nvPicPr>
          <p:cNvPr id="8194" name="Picture 2" descr="Image result for Forgive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316" y="953206"/>
            <a:ext cx="3810000"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69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457200"/>
            <a:ext cx="6553200" cy="523220"/>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“…as they went, they were cleansed.”</a:t>
            </a:r>
          </a:p>
        </p:txBody>
      </p:sp>
      <p:sp>
        <p:nvSpPr>
          <p:cNvPr id="7" name="TextBox 6"/>
          <p:cNvSpPr txBox="1"/>
          <p:nvPr/>
        </p:nvSpPr>
        <p:spPr>
          <a:xfrm>
            <a:off x="2590800" y="5715000"/>
            <a:ext cx="7162800" cy="523220"/>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In hast they went in obedience of the Lord.</a:t>
            </a:r>
          </a:p>
        </p:txBody>
      </p:sp>
      <p:sp>
        <p:nvSpPr>
          <p:cNvPr id="8" name="TextBox 7"/>
          <p:cNvSpPr txBox="1"/>
          <p:nvPr/>
        </p:nvSpPr>
        <p:spPr>
          <a:xfrm>
            <a:off x="0" y="6446231"/>
            <a:ext cx="2057400" cy="338554"/>
          </a:xfrm>
          <a:prstGeom prst="rect">
            <a:avLst/>
          </a:prstGeom>
          <a:noFill/>
        </p:spPr>
        <p:txBody>
          <a:bodyPr wrap="square" rtlCol="0">
            <a:spAutoFit/>
          </a:bodyPr>
          <a:lstStyle/>
          <a:p>
            <a:r>
              <a:rPr lang="en-US" sz="1600" dirty="0">
                <a:solidFill>
                  <a:schemeClr val="bg2"/>
                </a:solidFill>
                <a:latin typeface="Gisha" pitchFamily="34" charset="-79"/>
                <a:cs typeface="Gisha" pitchFamily="34" charset="-79"/>
              </a:rPr>
              <a:t>Luke 17:14</a:t>
            </a:r>
          </a:p>
        </p:txBody>
      </p:sp>
      <p:grpSp>
        <p:nvGrpSpPr>
          <p:cNvPr id="9" name="Group 8"/>
          <p:cNvGrpSpPr/>
          <p:nvPr/>
        </p:nvGrpSpPr>
        <p:grpSpPr>
          <a:xfrm>
            <a:off x="8477388" y="3455894"/>
            <a:ext cx="3289208" cy="2390250"/>
            <a:chOff x="384206" y="4158361"/>
            <a:chExt cx="3289208" cy="2390250"/>
          </a:xfrm>
        </p:grpSpPr>
        <p:grpSp>
          <p:nvGrpSpPr>
            <p:cNvPr id="10" name="Group 9"/>
            <p:cNvGrpSpPr/>
            <p:nvPr/>
          </p:nvGrpSpPr>
          <p:grpSpPr>
            <a:xfrm>
              <a:off x="384206" y="4158361"/>
              <a:ext cx="3289208" cy="2390250"/>
              <a:chOff x="609599" y="833642"/>
              <a:chExt cx="7941747" cy="5771225"/>
            </a:xfrm>
          </p:grpSpPr>
          <p:grpSp>
            <p:nvGrpSpPr>
              <p:cNvPr id="12" name="Group 14"/>
              <p:cNvGrpSpPr/>
              <p:nvPr/>
            </p:nvGrpSpPr>
            <p:grpSpPr>
              <a:xfrm rot="10800000">
                <a:off x="7696200" y="5257800"/>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p:cNvGrpSpPr/>
              <p:nvPr/>
            </p:nvGrpSpPr>
            <p:grpSpPr>
              <a:xfrm rot="10800000">
                <a:off x="939238" y="4923502"/>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99460" y="833642"/>
                <a:ext cx="621450" cy="986197"/>
                <a:chOff x="7031201" y="834275"/>
                <a:chExt cx="762000" cy="1488861"/>
              </a:xfrm>
            </p:grpSpPr>
            <p:sp>
              <p:nvSpPr>
                <p:cNvPr id="21" name="Rounded Rectangle 2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646520" y="1148254"/>
                <a:ext cx="621450" cy="1017899"/>
                <a:chOff x="7087348" y="824753"/>
                <a:chExt cx="762000" cy="1536722"/>
              </a:xfrm>
            </p:grpSpPr>
            <p:sp>
              <p:nvSpPr>
                <p:cNvPr id="19" name="Rounded Rectangle 1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1031068" y="4834063"/>
              <a:ext cx="2153916" cy="1077218"/>
            </a:xfrm>
            <a:prstGeom prst="rect">
              <a:avLst/>
            </a:prstGeom>
          </p:spPr>
          <p:txBody>
            <a:bodyPr wrap="square">
              <a:spAutoFit/>
            </a:bodyPr>
            <a:lstStyle/>
            <a:p>
              <a:pPr algn="ctr"/>
              <a:r>
                <a:rPr lang="en-US" sz="1600" b="1" dirty="0"/>
                <a:t>We receive the Lord’s blessings as we do what He has instructed us to do</a:t>
              </a:r>
              <a:endParaRPr lang="en-US" sz="1600" dirty="0"/>
            </a:p>
          </p:txBody>
        </p:sp>
      </p:grpSp>
      <p:pic>
        <p:nvPicPr>
          <p:cNvPr id="13314" name="Picture 2" descr="Image result for 10 le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04" y="1034921"/>
            <a:ext cx="6858000" cy="447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0488" y="326933"/>
            <a:ext cx="6553200" cy="954107"/>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“…And one of them, when he saw that he was healed…</a:t>
            </a:r>
          </a:p>
        </p:txBody>
      </p:sp>
      <p:sp>
        <p:nvSpPr>
          <p:cNvPr id="6" name="TextBox 5"/>
          <p:cNvSpPr txBox="1"/>
          <p:nvPr/>
        </p:nvSpPr>
        <p:spPr>
          <a:xfrm>
            <a:off x="5638800" y="2062121"/>
            <a:ext cx="6553200" cy="954107"/>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…turned back, and with a loud voice glorified God.”</a:t>
            </a:r>
          </a:p>
        </p:txBody>
      </p:sp>
      <p:pic>
        <p:nvPicPr>
          <p:cNvPr id="7" name="Picture 2" descr="http://www.truthbook.com/images/site_images/William_Hole_One_of_the_Ten_Lepers_is_Grateful_400.jpg"/>
          <p:cNvPicPr>
            <a:picLocks noChangeAspect="1" noChangeArrowheads="1"/>
          </p:cNvPicPr>
          <p:nvPr/>
        </p:nvPicPr>
        <p:blipFill>
          <a:blip r:embed="rId2" cstate="print"/>
          <a:srcRect r="2000" b="12830"/>
          <a:stretch>
            <a:fillRect/>
          </a:stretch>
        </p:blipFill>
        <p:spPr bwMode="auto">
          <a:xfrm>
            <a:off x="1307536" y="1514385"/>
            <a:ext cx="3939988" cy="4985291"/>
          </a:xfrm>
          <a:prstGeom prst="rect">
            <a:avLst/>
          </a:prstGeom>
          <a:noFill/>
        </p:spPr>
      </p:pic>
      <p:sp>
        <p:nvSpPr>
          <p:cNvPr id="8" name="TextBox 7"/>
          <p:cNvSpPr txBox="1"/>
          <p:nvPr/>
        </p:nvSpPr>
        <p:spPr>
          <a:xfrm>
            <a:off x="0" y="6365891"/>
            <a:ext cx="2057400" cy="338554"/>
          </a:xfrm>
          <a:prstGeom prst="rect">
            <a:avLst/>
          </a:prstGeom>
          <a:noFill/>
        </p:spPr>
        <p:txBody>
          <a:bodyPr wrap="square" rtlCol="0">
            <a:spAutoFit/>
          </a:bodyPr>
          <a:lstStyle/>
          <a:p>
            <a:r>
              <a:rPr lang="en-US" sz="1600" dirty="0">
                <a:solidFill>
                  <a:schemeClr val="bg2"/>
                </a:solidFill>
                <a:latin typeface="Gisha" pitchFamily="34" charset="-79"/>
                <a:cs typeface="Gisha" pitchFamily="34" charset="-79"/>
              </a:rPr>
              <a:t>Luke 17:15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44134" y="388196"/>
            <a:ext cx="6553200" cy="954107"/>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“And fell down on his face at his feet, giving him thanks…</a:t>
            </a:r>
          </a:p>
        </p:txBody>
      </p:sp>
      <p:sp>
        <p:nvSpPr>
          <p:cNvPr id="6" name="TextBox 5"/>
          <p:cNvSpPr txBox="1"/>
          <p:nvPr/>
        </p:nvSpPr>
        <p:spPr>
          <a:xfrm>
            <a:off x="2819400" y="5912002"/>
            <a:ext cx="6553200" cy="523220"/>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…and he was a Samaritan.”</a:t>
            </a:r>
          </a:p>
        </p:txBody>
      </p:sp>
      <p:sp>
        <p:nvSpPr>
          <p:cNvPr id="8" name="TextBox 7"/>
          <p:cNvSpPr txBox="1"/>
          <p:nvPr/>
        </p:nvSpPr>
        <p:spPr>
          <a:xfrm>
            <a:off x="78381" y="6360009"/>
            <a:ext cx="2057400" cy="338554"/>
          </a:xfrm>
          <a:prstGeom prst="rect">
            <a:avLst/>
          </a:prstGeom>
          <a:noFill/>
        </p:spPr>
        <p:txBody>
          <a:bodyPr wrap="square" rtlCol="0">
            <a:spAutoFit/>
          </a:bodyPr>
          <a:lstStyle/>
          <a:p>
            <a:r>
              <a:rPr lang="en-US" sz="1600" dirty="0">
                <a:solidFill>
                  <a:schemeClr val="bg2"/>
                </a:solidFill>
                <a:latin typeface="Gisha" pitchFamily="34" charset="-79"/>
                <a:cs typeface="Gisha" pitchFamily="34" charset="-79"/>
              </a:rPr>
              <a:t>Luke 17:16</a:t>
            </a:r>
          </a:p>
        </p:txBody>
      </p:sp>
      <p:grpSp>
        <p:nvGrpSpPr>
          <p:cNvPr id="9" name="Group 8"/>
          <p:cNvGrpSpPr/>
          <p:nvPr/>
        </p:nvGrpSpPr>
        <p:grpSpPr>
          <a:xfrm>
            <a:off x="903194" y="2466530"/>
            <a:ext cx="3289208" cy="2390250"/>
            <a:chOff x="1952484" y="1607973"/>
            <a:chExt cx="3289208" cy="2390250"/>
          </a:xfrm>
        </p:grpSpPr>
        <p:grpSp>
          <p:nvGrpSpPr>
            <p:cNvPr id="10" name="Group 9"/>
            <p:cNvGrpSpPr/>
            <p:nvPr/>
          </p:nvGrpSpPr>
          <p:grpSpPr>
            <a:xfrm>
              <a:off x="1952484" y="1607973"/>
              <a:ext cx="3289208" cy="2390250"/>
              <a:chOff x="609599" y="833642"/>
              <a:chExt cx="7941747" cy="5771225"/>
            </a:xfrm>
          </p:grpSpPr>
          <p:grpSp>
            <p:nvGrpSpPr>
              <p:cNvPr id="12" name="Group 14"/>
              <p:cNvGrpSpPr/>
              <p:nvPr/>
            </p:nvGrpSpPr>
            <p:grpSpPr>
              <a:xfrm rot="10800000">
                <a:off x="7696200" y="5257800"/>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p:cNvGrpSpPr/>
              <p:nvPr/>
            </p:nvGrpSpPr>
            <p:grpSpPr>
              <a:xfrm rot="10800000">
                <a:off x="939238" y="4923502"/>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99460" y="833642"/>
                <a:ext cx="621450" cy="986197"/>
                <a:chOff x="7031201" y="834275"/>
                <a:chExt cx="762000" cy="1488861"/>
              </a:xfrm>
            </p:grpSpPr>
            <p:sp>
              <p:nvSpPr>
                <p:cNvPr id="21" name="Rounded Rectangle 2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646520" y="1148254"/>
                <a:ext cx="621450" cy="1017899"/>
                <a:chOff x="7087348" y="824753"/>
                <a:chExt cx="762000" cy="1536722"/>
              </a:xfrm>
            </p:grpSpPr>
            <p:sp>
              <p:nvSpPr>
                <p:cNvPr id="19" name="Rounded Rectangle 1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2534949" y="2205440"/>
              <a:ext cx="2135278" cy="1200329"/>
            </a:xfrm>
            <a:prstGeom prst="rect">
              <a:avLst/>
            </a:prstGeom>
          </p:spPr>
          <p:txBody>
            <a:bodyPr wrap="square">
              <a:spAutoFit/>
            </a:bodyPr>
            <a:lstStyle/>
            <a:p>
              <a:pPr algn="ctr"/>
              <a:r>
                <a:rPr lang="en-US" b="1" dirty="0">
                  <a:solidFill>
                    <a:srgbClr val="333333"/>
                  </a:solidFill>
                  <a:latin typeface="Open Sans"/>
                </a:rPr>
                <a:t>It is important to express gratitude for the blessings we receive</a:t>
              </a:r>
              <a:endParaRPr lang="en-US" dirty="0"/>
            </a:p>
          </p:txBody>
        </p:sp>
      </p:grpSp>
      <p:pic>
        <p:nvPicPr>
          <p:cNvPr id="28" name="Picture 2" descr="http://www.tapestryproductions.com/_productimages/framed100440.jpg"/>
          <p:cNvPicPr>
            <a:picLocks noChangeAspect="1" noChangeArrowheads="1"/>
          </p:cNvPicPr>
          <p:nvPr/>
        </p:nvPicPr>
        <p:blipFill>
          <a:blip r:embed="rId2" cstate="print"/>
          <a:srcRect l="15384" t="12800" r="13462" b="12000"/>
          <a:stretch>
            <a:fillRect/>
          </a:stretch>
        </p:blipFill>
        <p:spPr bwMode="auto">
          <a:xfrm>
            <a:off x="5427132" y="1382237"/>
            <a:ext cx="3293534" cy="41836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457200"/>
            <a:ext cx="6553200" cy="523220"/>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“…Were there not ten cleansed?…</a:t>
            </a:r>
          </a:p>
        </p:txBody>
      </p:sp>
      <p:pic>
        <p:nvPicPr>
          <p:cNvPr id="6" name="Picture 8" descr="http://www.jesus-is-savior.com/images/leper.jpg"/>
          <p:cNvPicPr>
            <a:picLocks noChangeAspect="1" noChangeArrowheads="1"/>
          </p:cNvPicPr>
          <p:nvPr/>
        </p:nvPicPr>
        <p:blipFill>
          <a:blip r:embed="rId2" cstate="print"/>
          <a:srcRect/>
          <a:stretch>
            <a:fillRect/>
          </a:stretch>
        </p:blipFill>
        <p:spPr bwMode="auto">
          <a:xfrm>
            <a:off x="4114799" y="1828800"/>
            <a:ext cx="5419165" cy="3888252"/>
          </a:xfrm>
          <a:prstGeom prst="rect">
            <a:avLst/>
          </a:prstGeom>
          <a:noFill/>
        </p:spPr>
      </p:pic>
      <p:sp>
        <p:nvSpPr>
          <p:cNvPr id="7" name="TextBox 6"/>
          <p:cNvSpPr txBox="1"/>
          <p:nvPr/>
        </p:nvSpPr>
        <p:spPr>
          <a:xfrm>
            <a:off x="125505" y="6519446"/>
            <a:ext cx="2057400" cy="338554"/>
          </a:xfrm>
          <a:prstGeom prst="rect">
            <a:avLst/>
          </a:prstGeom>
          <a:noFill/>
        </p:spPr>
        <p:txBody>
          <a:bodyPr wrap="square" rtlCol="0">
            <a:spAutoFit/>
          </a:bodyPr>
          <a:lstStyle/>
          <a:p>
            <a:r>
              <a:rPr lang="en-US" sz="1600" dirty="0">
                <a:solidFill>
                  <a:schemeClr val="bg2"/>
                </a:solidFill>
                <a:latin typeface="Gisha" pitchFamily="34" charset="-79"/>
                <a:cs typeface="Gisha" pitchFamily="34" charset="-79"/>
              </a:rPr>
              <a:t>Luke 17:17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36094" y="249863"/>
            <a:ext cx="6553200" cy="1384995"/>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Doubtless the nine who did not come back were obedient to the strict letter of the Lord’s command…</a:t>
            </a:r>
          </a:p>
        </p:txBody>
      </p:sp>
      <p:sp>
        <p:nvSpPr>
          <p:cNvPr id="7" name="TextBox 6"/>
          <p:cNvSpPr txBox="1"/>
          <p:nvPr/>
        </p:nvSpPr>
        <p:spPr>
          <a:xfrm>
            <a:off x="4469272" y="5238773"/>
            <a:ext cx="7171267" cy="1384995"/>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…but their lack of gratitude and their failure to acknowledge the power of God was in contrast to the one filled with the spirit.</a:t>
            </a:r>
          </a:p>
        </p:txBody>
      </p:sp>
      <p:sp>
        <p:nvSpPr>
          <p:cNvPr id="6" name="Rectangle 5"/>
          <p:cNvSpPr/>
          <p:nvPr/>
        </p:nvSpPr>
        <p:spPr>
          <a:xfrm>
            <a:off x="11725206" y="6488668"/>
            <a:ext cx="466794" cy="369332"/>
          </a:xfrm>
          <a:prstGeom prst="rect">
            <a:avLst/>
          </a:prstGeom>
        </p:spPr>
        <p:txBody>
          <a:bodyPr wrap="none">
            <a:spAutoFit/>
          </a:bodyPr>
          <a:lstStyle/>
          <a:p>
            <a:r>
              <a:rPr lang="en-US" dirty="0">
                <a:solidFill>
                  <a:schemeClr val="bg2"/>
                </a:solidFill>
                <a:latin typeface="Gisha" pitchFamily="34" charset="-79"/>
                <a:cs typeface="Gisha" pitchFamily="34" charset="-79"/>
              </a:rPr>
              <a:t>(3)</a:t>
            </a:r>
          </a:p>
        </p:txBody>
      </p:sp>
      <p:grpSp>
        <p:nvGrpSpPr>
          <p:cNvPr id="3" name="Group 2"/>
          <p:cNvGrpSpPr/>
          <p:nvPr/>
        </p:nvGrpSpPr>
        <p:grpSpPr>
          <a:xfrm>
            <a:off x="689769" y="2015067"/>
            <a:ext cx="5829565" cy="3051717"/>
            <a:chOff x="689769" y="1858710"/>
            <a:chExt cx="5829565" cy="3051717"/>
          </a:xfrm>
        </p:grpSpPr>
        <p:pic>
          <p:nvPicPr>
            <p:cNvPr id="9" name="Picture 4" descr="ten lepers"/>
            <p:cNvPicPr>
              <a:picLocks noChangeAspect="1" noChangeArrowheads="1"/>
            </p:cNvPicPr>
            <p:nvPr/>
          </p:nvPicPr>
          <p:blipFill rotWithShape="1">
            <a:blip r:embed="rId2" cstate="print"/>
            <a:srcRect t="6834" r="22879"/>
            <a:stretch/>
          </p:blipFill>
          <p:spPr bwMode="auto">
            <a:xfrm>
              <a:off x="689770" y="1858710"/>
              <a:ext cx="5829564" cy="3051717"/>
            </a:xfrm>
            <a:prstGeom prst="rect">
              <a:avLst/>
            </a:prstGeom>
            <a:noFill/>
          </p:spPr>
        </p:pic>
        <p:sp>
          <p:nvSpPr>
            <p:cNvPr id="2" name="Rectangle 1"/>
            <p:cNvSpPr/>
            <p:nvPr/>
          </p:nvSpPr>
          <p:spPr>
            <a:xfrm>
              <a:off x="689769" y="4664206"/>
              <a:ext cx="1313180" cy="246221"/>
            </a:xfrm>
            <a:prstGeom prst="rect">
              <a:avLst/>
            </a:prstGeom>
          </p:spPr>
          <p:txBody>
            <a:bodyPr wrap="none">
              <a:spAutoFit/>
            </a:bodyPr>
            <a:lstStyle/>
            <a:p>
              <a:r>
                <a:rPr lang="en-US" sz="1000" dirty="0">
                  <a:solidFill>
                    <a:schemeClr val="bg1"/>
                  </a:solidFill>
                  <a:latin typeface="arial" panose="020B0604020202020204" pitchFamily="34" charset="0"/>
                </a:rPr>
                <a:t>James Christensen </a:t>
              </a:r>
              <a:endParaRPr lang="en-US" sz="1000" dirty="0">
                <a:solidFill>
                  <a:schemeClr val="bg1"/>
                </a:solidFill>
              </a:endParaRPr>
            </a:p>
          </p:txBody>
        </p:sp>
      </p:grpSp>
      <p:pic>
        <p:nvPicPr>
          <p:cNvPr id="11" name="Picture 4" descr="ten lepers"/>
          <p:cNvPicPr>
            <a:picLocks noChangeAspect="1" noChangeArrowheads="1"/>
          </p:cNvPicPr>
          <p:nvPr/>
        </p:nvPicPr>
        <p:blipFill rotWithShape="1">
          <a:blip r:embed="rId2" cstate="print"/>
          <a:srcRect l="76326" t="697"/>
          <a:stretch/>
        </p:blipFill>
        <p:spPr bwMode="auto">
          <a:xfrm>
            <a:off x="6510330" y="2015067"/>
            <a:ext cx="1678963" cy="30517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0 0 L 0.25 0 E" pathEditMode="relative" ptsTypes="">
                                      <p:cBhvr>
                                        <p:cTn id="8"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1306" y="1004047"/>
            <a:ext cx="8027894" cy="2554545"/>
          </a:xfrm>
          <a:prstGeom prst="rect">
            <a:avLst/>
          </a:prstGeom>
          <a:noFill/>
        </p:spPr>
        <p:txBody>
          <a:bodyPr wrap="square" rtlCol="0">
            <a:spAutoFit/>
          </a:bodyPr>
          <a:lstStyle/>
          <a:p>
            <a:r>
              <a:rPr lang="en-US" sz="3200" dirty="0">
                <a:solidFill>
                  <a:schemeClr val="bg2"/>
                </a:solidFill>
                <a:latin typeface="Gisha" pitchFamily="34" charset="-79"/>
                <a:cs typeface="Gisha" pitchFamily="34" charset="-79"/>
              </a:rPr>
              <a:t>“Gratitude is deeper than thanks. Thankfulness is the beginning of gratitude. Gratitude is the completion of thankfulness. Thankfulness may consist merely of words. Gratitude is shown in acts.”</a:t>
            </a:r>
          </a:p>
        </p:txBody>
      </p:sp>
      <p:pic>
        <p:nvPicPr>
          <p:cNvPr id="6" name="Picture 5" descr="169604592.jpg"/>
          <p:cNvPicPr>
            <a:picLocks noChangeAspect="1"/>
          </p:cNvPicPr>
          <p:nvPr/>
        </p:nvPicPr>
        <p:blipFill>
          <a:blip r:embed="rId2" cstate="print"/>
          <a:srcRect r="2778" b="31765"/>
          <a:stretch>
            <a:fillRect/>
          </a:stretch>
        </p:blipFill>
        <p:spPr>
          <a:xfrm>
            <a:off x="7772400" y="3810001"/>
            <a:ext cx="2133600" cy="2281123"/>
          </a:xfrm>
          <a:prstGeom prst="rect">
            <a:avLst/>
          </a:prstGeom>
        </p:spPr>
      </p:pic>
      <p:sp>
        <p:nvSpPr>
          <p:cNvPr id="7" name="Rectangle 6"/>
          <p:cNvSpPr/>
          <p:nvPr/>
        </p:nvSpPr>
        <p:spPr>
          <a:xfrm>
            <a:off x="11725206" y="6488668"/>
            <a:ext cx="466794" cy="369332"/>
          </a:xfrm>
          <a:prstGeom prst="rect">
            <a:avLst/>
          </a:prstGeom>
        </p:spPr>
        <p:txBody>
          <a:bodyPr wrap="none">
            <a:spAutoFit/>
          </a:bodyPr>
          <a:lstStyle/>
          <a:p>
            <a:r>
              <a:rPr lang="en-US" dirty="0">
                <a:solidFill>
                  <a:schemeClr val="bg2"/>
                </a:solidFill>
                <a:latin typeface="Gisha" pitchFamily="34" charset="-79"/>
                <a:cs typeface="Gisha" pitchFamily="34" charset="-79"/>
              </a:rPr>
              <a:t>(4)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457201"/>
            <a:ext cx="6553200" cy="954107"/>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“There are not found that returned to give glory to God…</a:t>
            </a:r>
          </a:p>
        </p:txBody>
      </p:sp>
      <p:sp>
        <p:nvSpPr>
          <p:cNvPr id="6" name="TextBox 5"/>
          <p:cNvSpPr txBox="1"/>
          <p:nvPr/>
        </p:nvSpPr>
        <p:spPr>
          <a:xfrm>
            <a:off x="3962400" y="5334000"/>
            <a:ext cx="6553200" cy="523220"/>
          </a:xfrm>
          <a:prstGeom prst="rect">
            <a:avLst/>
          </a:prstGeom>
          <a:noFill/>
        </p:spPr>
        <p:txBody>
          <a:bodyPr wrap="square" rtlCol="0">
            <a:spAutoFit/>
          </a:bodyPr>
          <a:lstStyle/>
          <a:p>
            <a:r>
              <a:rPr lang="en-US" sz="2800" dirty="0">
                <a:solidFill>
                  <a:schemeClr val="bg2"/>
                </a:solidFill>
                <a:latin typeface="Gisha" pitchFamily="34" charset="-79"/>
                <a:cs typeface="Gisha" pitchFamily="34" charset="-79"/>
              </a:rPr>
              <a:t>…save this stranger.”</a:t>
            </a:r>
          </a:p>
        </p:txBody>
      </p:sp>
      <p:pic>
        <p:nvPicPr>
          <p:cNvPr id="7" name="Picture 14" descr="http://media.tumblr.com/tumblr_lt2sx3pUum1qdzqr2.jpg"/>
          <p:cNvPicPr>
            <a:picLocks noChangeAspect="1" noChangeArrowheads="1"/>
          </p:cNvPicPr>
          <p:nvPr/>
        </p:nvPicPr>
        <p:blipFill>
          <a:blip r:embed="rId2" cstate="print"/>
          <a:srcRect/>
          <a:stretch>
            <a:fillRect/>
          </a:stretch>
        </p:blipFill>
        <p:spPr bwMode="auto">
          <a:xfrm>
            <a:off x="3886200" y="1828800"/>
            <a:ext cx="4762500" cy="3171826"/>
          </a:xfrm>
          <a:prstGeom prst="rect">
            <a:avLst/>
          </a:prstGeom>
          <a:noFill/>
        </p:spPr>
      </p:pic>
      <p:sp>
        <p:nvSpPr>
          <p:cNvPr id="8" name="TextBox 7"/>
          <p:cNvSpPr txBox="1"/>
          <p:nvPr/>
        </p:nvSpPr>
        <p:spPr>
          <a:xfrm>
            <a:off x="152400" y="6349152"/>
            <a:ext cx="2057400" cy="338554"/>
          </a:xfrm>
          <a:prstGeom prst="rect">
            <a:avLst/>
          </a:prstGeom>
          <a:noFill/>
        </p:spPr>
        <p:txBody>
          <a:bodyPr wrap="square" rtlCol="0">
            <a:spAutoFit/>
          </a:bodyPr>
          <a:lstStyle/>
          <a:p>
            <a:r>
              <a:rPr lang="en-US" sz="1600" dirty="0">
                <a:solidFill>
                  <a:schemeClr val="bg2"/>
                </a:solidFill>
                <a:latin typeface="Gisha" pitchFamily="34" charset="-79"/>
                <a:cs typeface="Gisha" pitchFamily="34" charset="-79"/>
              </a:rPr>
              <a:t>Luke 17:18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304801"/>
            <a:ext cx="8305800" cy="954107"/>
          </a:xfrm>
          <a:prstGeom prst="rect">
            <a:avLst/>
          </a:prstGeom>
          <a:noFill/>
        </p:spPr>
        <p:txBody>
          <a:bodyPr wrap="square" rtlCol="0">
            <a:spAutoFit/>
          </a:bodyPr>
          <a:lstStyle/>
          <a:p>
            <a:pPr algn="ctr"/>
            <a:r>
              <a:rPr lang="en-US" sz="2800" dirty="0">
                <a:solidFill>
                  <a:schemeClr val="bg2"/>
                </a:solidFill>
                <a:latin typeface="Gisha" pitchFamily="34" charset="-79"/>
                <a:cs typeface="Gisha" pitchFamily="34" charset="-79"/>
              </a:rPr>
              <a:t>Through faith and obedience and repentance we can be made clean</a:t>
            </a:r>
          </a:p>
        </p:txBody>
      </p:sp>
      <p:pic>
        <p:nvPicPr>
          <p:cNvPr id="7" name="Picture 6" descr="http://3.bp.blogspot.com/-G0hh4gSWqC0/Tr87ZQ1sajI/AAAAAAAAF98/QDXmSBiq0yk/s400/praying-hands1.gif"/>
          <p:cNvPicPr>
            <a:picLocks noChangeAspect="1" noChangeArrowheads="1"/>
          </p:cNvPicPr>
          <p:nvPr/>
        </p:nvPicPr>
        <p:blipFill>
          <a:blip r:embed="rId2" cstate="print"/>
          <a:srcRect/>
          <a:stretch>
            <a:fillRect/>
          </a:stretch>
        </p:blipFill>
        <p:spPr bwMode="auto">
          <a:xfrm>
            <a:off x="4648199" y="2209801"/>
            <a:ext cx="3931507" cy="3585881"/>
          </a:xfrm>
          <a:prstGeom prst="rect">
            <a:avLst/>
          </a:prstGeom>
          <a:noFill/>
        </p:spPr>
      </p:pic>
      <p:sp>
        <p:nvSpPr>
          <p:cNvPr id="6" name="Rectangle 5"/>
          <p:cNvSpPr/>
          <p:nvPr/>
        </p:nvSpPr>
        <p:spPr>
          <a:xfrm>
            <a:off x="11725206" y="6488668"/>
            <a:ext cx="466794" cy="369332"/>
          </a:xfrm>
          <a:prstGeom prst="rect">
            <a:avLst/>
          </a:prstGeom>
        </p:spPr>
        <p:txBody>
          <a:bodyPr wrap="none">
            <a:spAutoFit/>
          </a:bodyPr>
          <a:lstStyle/>
          <a:p>
            <a:r>
              <a:rPr lang="en-US" dirty="0">
                <a:solidFill>
                  <a:schemeClr val="bg2"/>
                </a:solidFill>
                <a:latin typeface="Gisha" pitchFamily="34" charset="-79"/>
                <a:cs typeface="Gisha" pitchFamily="34" charset="-79"/>
              </a:rPr>
              <a:t>(3)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457201"/>
            <a:ext cx="6553200" cy="584775"/>
          </a:xfrm>
          <a:prstGeom prst="rect">
            <a:avLst/>
          </a:prstGeom>
          <a:noFill/>
        </p:spPr>
        <p:txBody>
          <a:bodyPr wrap="square" rtlCol="0">
            <a:spAutoFit/>
          </a:bodyPr>
          <a:lstStyle/>
          <a:p>
            <a:r>
              <a:rPr lang="en-US" sz="3200" dirty="0">
                <a:solidFill>
                  <a:schemeClr val="bg2"/>
                </a:solidFill>
                <a:latin typeface="Gisha" pitchFamily="34" charset="-79"/>
                <a:cs typeface="Gisha" pitchFamily="34" charset="-79"/>
              </a:rPr>
              <a:t>“…Arise, go thy way…</a:t>
            </a:r>
          </a:p>
        </p:txBody>
      </p:sp>
      <p:sp>
        <p:nvSpPr>
          <p:cNvPr id="6" name="TextBox 5"/>
          <p:cNvSpPr txBox="1"/>
          <p:nvPr/>
        </p:nvSpPr>
        <p:spPr>
          <a:xfrm>
            <a:off x="3804706" y="5584021"/>
            <a:ext cx="6553200" cy="584775"/>
          </a:xfrm>
          <a:prstGeom prst="rect">
            <a:avLst/>
          </a:prstGeom>
          <a:noFill/>
        </p:spPr>
        <p:txBody>
          <a:bodyPr wrap="square" rtlCol="0">
            <a:spAutoFit/>
          </a:bodyPr>
          <a:lstStyle/>
          <a:p>
            <a:r>
              <a:rPr lang="en-US" sz="3200" dirty="0">
                <a:solidFill>
                  <a:schemeClr val="bg2"/>
                </a:solidFill>
                <a:latin typeface="Gisha" pitchFamily="34" charset="-79"/>
                <a:cs typeface="Gisha" pitchFamily="34" charset="-79"/>
              </a:rPr>
              <a:t>…thy faith hath made thee whole.”</a:t>
            </a:r>
          </a:p>
        </p:txBody>
      </p:sp>
      <p:sp>
        <p:nvSpPr>
          <p:cNvPr id="7" name="TextBox 6"/>
          <p:cNvSpPr txBox="1"/>
          <p:nvPr/>
        </p:nvSpPr>
        <p:spPr>
          <a:xfrm>
            <a:off x="0" y="6514981"/>
            <a:ext cx="2057400" cy="338554"/>
          </a:xfrm>
          <a:prstGeom prst="rect">
            <a:avLst/>
          </a:prstGeom>
          <a:noFill/>
        </p:spPr>
        <p:txBody>
          <a:bodyPr wrap="square" rtlCol="0">
            <a:spAutoFit/>
          </a:bodyPr>
          <a:lstStyle/>
          <a:p>
            <a:r>
              <a:rPr lang="en-US" sz="1600" dirty="0">
                <a:solidFill>
                  <a:schemeClr val="bg2"/>
                </a:solidFill>
                <a:latin typeface="Gisha" pitchFamily="34" charset="-79"/>
                <a:cs typeface="Gisha" pitchFamily="34" charset="-79"/>
              </a:rPr>
              <a:t>Luke 17:19</a:t>
            </a:r>
          </a:p>
        </p:txBody>
      </p:sp>
      <p:grpSp>
        <p:nvGrpSpPr>
          <p:cNvPr id="8" name="Group 7"/>
          <p:cNvGrpSpPr/>
          <p:nvPr/>
        </p:nvGrpSpPr>
        <p:grpSpPr>
          <a:xfrm>
            <a:off x="6253576" y="749588"/>
            <a:ext cx="3421343" cy="4591949"/>
            <a:chOff x="5570257" y="1143496"/>
            <a:chExt cx="3421343" cy="4591949"/>
          </a:xfrm>
        </p:grpSpPr>
        <p:pic>
          <p:nvPicPr>
            <p:cNvPr id="9" name="Picture 2" descr="Jesus with healed le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257" y="1143496"/>
              <a:ext cx="3421343" cy="455711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570257" y="5489224"/>
              <a:ext cx="1249060" cy="246221"/>
            </a:xfrm>
            <a:prstGeom prst="rect">
              <a:avLst/>
            </a:prstGeom>
          </p:spPr>
          <p:txBody>
            <a:bodyPr wrap="none">
              <a:spAutoFit/>
            </a:bodyPr>
            <a:lstStyle/>
            <a:p>
              <a:r>
                <a:rPr lang="en-US" sz="1000" dirty="0">
                  <a:solidFill>
                    <a:schemeClr val="bg1"/>
                  </a:solidFill>
                  <a:latin typeface="arial" panose="020B0604020202020204" pitchFamily="34" charset="0"/>
                </a:rPr>
                <a:t>Liz lemon Swindle </a:t>
              </a:r>
              <a:endParaRPr lang="en-US" sz="10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876"/>
            <a:ext cx="12192001" cy="6887875"/>
          </a:xfrm>
          <a:prstGeom prst="rect">
            <a:avLst/>
          </a:prstGeom>
          <a:noFill/>
          <a:extLst>
            <a:ext uri="{909E8E84-426E-40DD-AFC4-6F175D3DCCD1}">
              <a14:hiddenFill xmlns:a14="http://schemas.microsoft.com/office/drawing/2010/main">
                <a:solidFill>
                  <a:srgbClr val="FFFFFF"/>
                </a:solidFill>
              </a14:hiddenFill>
            </a:ext>
          </a:extLst>
        </p:spPr>
      </p:pic>
      <p:pic>
        <p:nvPicPr>
          <p:cNvPr id="46082" name="Picture 2" descr="http://reflectionsintheword.files.wordpress.com/2010/09/prayer-on-my-knees4.jpg"/>
          <p:cNvPicPr>
            <a:picLocks noChangeAspect="1" noChangeArrowheads="1"/>
          </p:cNvPicPr>
          <p:nvPr/>
        </p:nvPicPr>
        <p:blipFill>
          <a:blip r:embed="rId3" cstate="print"/>
          <a:srcRect/>
          <a:stretch>
            <a:fillRect/>
          </a:stretch>
        </p:blipFill>
        <p:spPr bwMode="auto">
          <a:xfrm>
            <a:off x="5562951" y="88657"/>
            <a:ext cx="5036437" cy="3340343"/>
          </a:xfrm>
          <a:prstGeom prst="rect">
            <a:avLst/>
          </a:prstGeom>
          <a:noFill/>
        </p:spPr>
      </p:pic>
      <p:sp>
        <p:nvSpPr>
          <p:cNvPr id="10" name="TextBox 9"/>
          <p:cNvSpPr txBox="1"/>
          <p:nvPr/>
        </p:nvSpPr>
        <p:spPr>
          <a:xfrm>
            <a:off x="389964" y="172551"/>
            <a:ext cx="4101353" cy="2062103"/>
          </a:xfrm>
          <a:prstGeom prst="rect">
            <a:avLst/>
          </a:prstGeom>
          <a:noFill/>
        </p:spPr>
        <p:txBody>
          <a:bodyPr wrap="square" rtlCol="0">
            <a:spAutoFit/>
          </a:bodyPr>
          <a:lstStyle/>
          <a:p>
            <a:pPr algn="ctr"/>
            <a:r>
              <a:rPr lang="en-US" sz="3200" i="1" dirty="0">
                <a:solidFill>
                  <a:srgbClr val="FFFF00"/>
                </a:solidFill>
                <a:latin typeface="Gisha" pitchFamily="34" charset="-79"/>
                <a:cs typeface="Gisha" pitchFamily="34" charset="-79"/>
              </a:rPr>
              <a:t>“Thou shalt thank the Lord thy God in all things.”</a:t>
            </a:r>
          </a:p>
          <a:p>
            <a:pPr algn="ctr"/>
            <a:r>
              <a:rPr lang="en-US" sz="3200" i="1" dirty="0">
                <a:solidFill>
                  <a:srgbClr val="FFFF00"/>
                </a:solidFill>
                <a:latin typeface="Gisha" pitchFamily="34" charset="-79"/>
                <a:cs typeface="Gisha" pitchFamily="34" charset="-79"/>
              </a:rPr>
              <a:t>D&amp;C 59:7</a:t>
            </a:r>
          </a:p>
        </p:txBody>
      </p:sp>
      <p:sp>
        <p:nvSpPr>
          <p:cNvPr id="2" name="Rectangle 1"/>
          <p:cNvSpPr/>
          <p:nvPr/>
        </p:nvSpPr>
        <p:spPr>
          <a:xfrm>
            <a:off x="4083422" y="3897725"/>
            <a:ext cx="7723095" cy="2246769"/>
          </a:xfrm>
          <a:prstGeom prst="rect">
            <a:avLst/>
          </a:prstGeom>
        </p:spPr>
        <p:txBody>
          <a:bodyPr wrap="square">
            <a:spAutoFit/>
          </a:bodyPr>
          <a:lstStyle/>
          <a:p>
            <a:r>
              <a:rPr lang="en-US" sz="2800" dirty="0">
                <a:solidFill>
                  <a:schemeClr val="bg1"/>
                </a:solidFill>
                <a:latin typeface="Open Sans"/>
              </a:rPr>
              <a:t> “My brothers and sisters, do we remember to give thanks for the blessings we receive? Sincerely giving thanks not only helps us recognize our blessings, but it also unlocks the doors of heaven and helps us feel God’s love” </a:t>
            </a:r>
            <a:endParaRPr lang="en-US" sz="2800"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674" y="3658469"/>
            <a:ext cx="1876425" cy="2486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876"/>
            <a:ext cx="12192001" cy="6887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9840" y="1771078"/>
            <a:ext cx="2837330" cy="2677656"/>
          </a:xfrm>
          <a:prstGeom prst="rect">
            <a:avLst/>
          </a:prstGeom>
          <a:noFill/>
        </p:spPr>
        <p:txBody>
          <a:bodyPr wrap="square" rtlCol="0">
            <a:spAutoFit/>
          </a:bodyPr>
          <a:lstStyle/>
          <a:p>
            <a:r>
              <a:rPr lang="en-US" sz="2400" dirty="0">
                <a:solidFill>
                  <a:schemeClr val="bg1"/>
                </a:solidFill>
              </a:rPr>
              <a:t>The servant should not expect any special reward or adopt a sense of entitlement simply because he had done his duty.</a:t>
            </a:r>
          </a:p>
        </p:txBody>
      </p:sp>
      <p:sp>
        <p:nvSpPr>
          <p:cNvPr id="6" name="TextBox 5"/>
          <p:cNvSpPr txBox="1"/>
          <p:nvPr/>
        </p:nvSpPr>
        <p:spPr>
          <a:xfrm>
            <a:off x="-1" y="0"/>
            <a:ext cx="12192000" cy="830997"/>
          </a:xfrm>
          <a:prstGeom prst="rect">
            <a:avLst/>
          </a:prstGeom>
          <a:noFill/>
        </p:spPr>
        <p:txBody>
          <a:bodyPr wrap="square" rtlCol="0">
            <a:spAutoFit/>
          </a:bodyPr>
          <a:lstStyle/>
          <a:p>
            <a:pPr algn="ctr" fontAlgn="base"/>
            <a:r>
              <a:rPr lang="en-US" sz="4800" dirty="0">
                <a:solidFill>
                  <a:schemeClr val="bg1"/>
                </a:solidFill>
                <a:latin typeface="Georgia" panose="02040502050405020303" pitchFamily="18" charset="0"/>
              </a:rPr>
              <a:t>Parable of the  Unprofitable Servant</a:t>
            </a:r>
          </a:p>
        </p:txBody>
      </p:sp>
      <p:sp>
        <p:nvSpPr>
          <p:cNvPr id="7" name="TextBox 6"/>
          <p:cNvSpPr txBox="1"/>
          <p:nvPr/>
        </p:nvSpPr>
        <p:spPr>
          <a:xfrm>
            <a:off x="174811" y="6447744"/>
            <a:ext cx="2286000" cy="400110"/>
          </a:xfrm>
          <a:prstGeom prst="rect">
            <a:avLst/>
          </a:prstGeom>
          <a:noFill/>
        </p:spPr>
        <p:txBody>
          <a:bodyPr wrap="square" rtlCol="0">
            <a:spAutoFit/>
          </a:bodyPr>
          <a:lstStyle/>
          <a:p>
            <a:r>
              <a:rPr lang="en-US" sz="2000" dirty="0">
                <a:solidFill>
                  <a:schemeClr val="bg1"/>
                </a:solidFill>
              </a:rPr>
              <a:t>Luke 17:5-10</a:t>
            </a:r>
          </a:p>
        </p:txBody>
      </p:sp>
      <p:sp>
        <p:nvSpPr>
          <p:cNvPr id="2" name="Rectangle 1"/>
          <p:cNvSpPr/>
          <p:nvPr/>
        </p:nvSpPr>
        <p:spPr>
          <a:xfrm>
            <a:off x="8413206" y="1032414"/>
            <a:ext cx="3778792" cy="4524315"/>
          </a:xfrm>
          <a:prstGeom prst="rect">
            <a:avLst/>
          </a:prstGeom>
        </p:spPr>
        <p:txBody>
          <a:bodyPr wrap="square">
            <a:spAutoFit/>
          </a:bodyPr>
          <a:lstStyle/>
          <a:p>
            <a:r>
              <a:rPr lang="en-US" sz="2400" dirty="0">
                <a:solidFill>
                  <a:schemeClr val="bg1"/>
                </a:solidFill>
              </a:rPr>
              <a:t>A master provided all the necessities of life to his servant as the servant faithfully fulfilled his expected duties. </a:t>
            </a:r>
          </a:p>
          <a:p>
            <a:endParaRPr lang="en-US" sz="2400" dirty="0">
              <a:solidFill>
                <a:schemeClr val="bg1"/>
              </a:solidFill>
            </a:endParaRPr>
          </a:p>
          <a:p>
            <a:r>
              <a:rPr lang="en-US" sz="2400" dirty="0">
                <a:solidFill>
                  <a:schemeClr val="bg1"/>
                </a:solidFill>
              </a:rPr>
              <a:t>Because of this, there was no need for the master to give special thanks to his servant or to feel indebted to him for performing his duties…</a:t>
            </a:r>
          </a:p>
        </p:txBody>
      </p:sp>
      <p:sp>
        <p:nvSpPr>
          <p:cNvPr id="8" name="TextBox 7"/>
          <p:cNvSpPr txBox="1"/>
          <p:nvPr/>
        </p:nvSpPr>
        <p:spPr>
          <a:xfrm>
            <a:off x="9668434" y="6427453"/>
            <a:ext cx="2286000" cy="400110"/>
          </a:xfrm>
          <a:prstGeom prst="rect">
            <a:avLst/>
          </a:prstGeom>
          <a:noFill/>
        </p:spPr>
        <p:txBody>
          <a:bodyPr wrap="square" rtlCol="0">
            <a:spAutoFit/>
          </a:bodyPr>
          <a:lstStyle/>
          <a:p>
            <a:pPr algn="r"/>
            <a:r>
              <a:rPr lang="en-US" sz="2000" dirty="0">
                <a:solidFill>
                  <a:schemeClr val="bg1"/>
                </a:solidFill>
              </a:rPr>
              <a:t>(1)</a:t>
            </a:r>
          </a:p>
        </p:txBody>
      </p:sp>
      <p:sp>
        <p:nvSpPr>
          <p:cNvPr id="4" name="Rectangle 3"/>
          <p:cNvSpPr/>
          <p:nvPr/>
        </p:nvSpPr>
        <p:spPr>
          <a:xfrm>
            <a:off x="2635623" y="5706796"/>
            <a:ext cx="7801063" cy="830997"/>
          </a:xfrm>
          <a:prstGeom prst="rect">
            <a:avLst/>
          </a:prstGeom>
        </p:spPr>
        <p:txBody>
          <a:bodyPr wrap="square">
            <a:spAutoFit/>
          </a:bodyPr>
          <a:lstStyle/>
          <a:p>
            <a:pPr algn="ctr"/>
            <a:r>
              <a:rPr lang="en-US" sz="2400" dirty="0">
                <a:solidFill>
                  <a:schemeClr val="bg1"/>
                </a:solidFill>
                <a:latin typeface="Open Sans"/>
              </a:rPr>
              <a:t>No matter how well a servant performed his duties, he was still in his master’s debt for all that he had. </a:t>
            </a:r>
            <a:endParaRPr lang="en-US" sz="2400" dirty="0">
              <a:solidFill>
                <a:schemeClr val="bg1"/>
              </a:solidFill>
            </a:endParaRPr>
          </a:p>
        </p:txBody>
      </p:sp>
      <p:pic>
        <p:nvPicPr>
          <p:cNvPr id="8196" name="Picture 4" descr="Image result for parable of unprofitable serv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0" y="950379"/>
            <a:ext cx="3985746" cy="458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54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876"/>
            <a:ext cx="12192001" cy="6887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40382" y="1623434"/>
            <a:ext cx="5182396" cy="4524315"/>
          </a:xfrm>
          <a:prstGeom prst="rect">
            <a:avLst/>
          </a:prstGeom>
          <a:noFill/>
        </p:spPr>
        <p:txBody>
          <a:bodyPr wrap="square" rtlCol="0">
            <a:spAutoFit/>
          </a:bodyPr>
          <a:lstStyle/>
          <a:p>
            <a:pPr fontAlgn="base"/>
            <a:r>
              <a:rPr lang="en-US" sz="3200" dirty="0">
                <a:solidFill>
                  <a:schemeClr val="bg1"/>
                </a:solidFill>
              </a:rPr>
              <a:t>“The habit of saying thank you is the mark of an educated man or woman. …</a:t>
            </a:r>
          </a:p>
          <a:p>
            <a:pPr fontAlgn="base"/>
            <a:endParaRPr lang="en-US" sz="3200" dirty="0">
              <a:solidFill>
                <a:schemeClr val="bg1"/>
              </a:solidFill>
            </a:endParaRPr>
          </a:p>
          <a:p>
            <a:pPr fontAlgn="base"/>
            <a:r>
              <a:rPr lang="en-US" sz="3200" dirty="0">
                <a:solidFill>
                  <a:schemeClr val="bg1"/>
                </a:solidFill>
              </a:rPr>
              <a:t>“… Let a spirit of thanksgiving guide and bless your days and nights. Work at it. You will find it will yield wonderful results.”</a:t>
            </a:r>
          </a:p>
        </p:txBody>
      </p:sp>
      <p:sp>
        <p:nvSpPr>
          <p:cNvPr id="6" name="TextBox 5"/>
          <p:cNvSpPr txBox="1"/>
          <p:nvPr/>
        </p:nvSpPr>
        <p:spPr>
          <a:xfrm>
            <a:off x="-1" y="0"/>
            <a:ext cx="12192000" cy="830997"/>
          </a:xfrm>
          <a:prstGeom prst="rect">
            <a:avLst/>
          </a:prstGeom>
          <a:noFill/>
        </p:spPr>
        <p:txBody>
          <a:bodyPr wrap="square" rtlCol="0">
            <a:spAutoFit/>
          </a:bodyPr>
          <a:lstStyle/>
          <a:p>
            <a:pPr algn="ctr" fontAlgn="base"/>
            <a:r>
              <a:rPr lang="en-US" sz="4800" dirty="0">
                <a:solidFill>
                  <a:schemeClr val="bg1"/>
                </a:solidFill>
                <a:latin typeface="Georgia" panose="02040502050405020303" pitchFamily="18" charset="0"/>
              </a:rPr>
              <a:t>The Habit of Saying Thankyou </a:t>
            </a:r>
          </a:p>
        </p:txBody>
      </p:sp>
      <p:sp>
        <p:nvSpPr>
          <p:cNvPr id="8" name="TextBox 7"/>
          <p:cNvSpPr txBox="1"/>
          <p:nvPr/>
        </p:nvSpPr>
        <p:spPr>
          <a:xfrm>
            <a:off x="9668434" y="6427453"/>
            <a:ext cx="2286000" cy="400110"/>
          </a:xfrm>
          <a:prstGeom prst="rect">
            <a:avLst/>
          </a:prstGeom>
          <a:noFill/>
        </p:spPr>
        <p:txBody>
          <a:bodyPr wrap="square" rtlCol="0">
            <a:spAutoFit/>
          </a:bodyPr>
          <a:lstStyle/>
          <a:p>
            <a:pPr algn="r"/>
            <a:r>
              <a:rPr lang="en-US" sz="2000" dirty="0">
                <a:solidFill>
                  <a:schemeClr val="bg1"/>
                </a:solidFill>
              </a:rPr>
              <a:t>(6)</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66" y="1162610"/>
            <a:ext cx="1543050" cy="1924050"/>
          </a:xfrm>
          <a:prstGeom prst="rect">
            <a:avLst/>
          </a:prstGeom>
        </p:spPr>
      </p:pic>
      <p:pic>
        <p:nvPicPr>
          <p:cNvPr id="12290" name="Picture 2" descr="Image result for thank you in sign language animat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46102" y="2595281"/>
            <a:ext cx="4034118" cy="262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14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animEffect transition="in" filter="fade">
                                      <p:cBhvr>
                                        <p:cTn id="9"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876"/>
            <a:ext cx="12192001" cy="6887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#241 </a:t>
            </a:r>
            <a:r>
              <a:rPr lang="en-US" i="1" dirty="0">
                <a:solidFill>
                  <a:schemeClr val="bg1"/>
                </a:solidFill>
              </a:rPr>
              <a:t>Count </a:t>
            </a:r>
            <a:r>
              <a:rPr lang="en-US" i="1">
                <a:solidFill>
                  <a:schemeClr val="bg1"/>
                </a:solidFill>
              </a:rPr>
              <a:t>Your Blessings</a:t>
            </a:r>
            <a:endParaRPr lang="en-US" i="1" dirty="0">
              <a:solidFill>
                <a:schemeClr val="bg1"/>
              </a:solidFill>
            </a:endParaRPr>
          </a:p>
          <a:p>
            <a:endParaRPr lang="en-US" dirty="0">
              <a:solidFill>
                <a:schemeClr val="bg1"/>
              </a:solidFill>
            </a:endParaRPr>
          </a:p>
          <a:p>
            <a:endParaRPr lang="en-US" i="1" dirty="0">
              <a:solidFill>
                <a:schemeClr val="bg1"/>
              </a:solidFill>
            </a:endParaRPr>
          </a:p>
          <a:p>
            <a:r>
              <a:rPr lang="en-US" i="1" dirty="0">
                <a:solidFill>
                  <a:schemeClr val="bg1"/>
                </a:solidFill>
              </a:rPr>
              <a:t>Video: </a:t>
            </a:r>
            <a:r>
              <a:rPr lang="en-US" b="1" dirty="0">
                <a:solidFill>
                  <a:schemeClr val="bg1"/>
                </a:solidFill>
              </a:rPr>
              <a:t>The 10th Leper</a:t>
            </a:r>
            <a:r>
              <a:rPr lang="en-US" dirty="0">
                <a:solidFill>
                  <a:schemeClr val="bg1"/>
                </a:solidFill>
              </a:rPr>
              <a:t> (5:38)</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18</a:t>
            </a:r>
          </a:p>
          <a:p>
            <a:pPr marL="342900" indent="-342900">
              <a:buFontTx/>
              <a:buAutoNum type="arabicPeriod"/>
            </a:pPr>
            <a:r>
              <a:rPr lang="en-US" dirty="0">
                <a:solidFill>
                  <a:schemeClr val="bg1"/>
                </a:solidFill>
              </a:rPr>
              <a:t>President Henry B. </a:t>
            </a:r>
            <a:r>
              <a:rPr lang="en-US" dirty="0" err="1">
                <a:solidFill>
                  <a:schemeClr val="bg1"/>
                </a:solidFill>
              </a:rPr>
              <a:t>Eyring</a:t>
            </a:r>
            <a:r>
              <a:rPr lang="en-US" dirty="0">
                <a:solidFill>
                  <a:schemeClr val="bg1"/>
                </a:solidFill>
              </a:rPr>
              <a:t> ("To Touch a Life with Faith,“ </a:t>
            </a:r>
            <a:r>
              <a:rPr lang="en-US" i="1" dirty="0">
                <a:solidFill>
                  <a:schemeClr val="bg1"/>
                </a:solidFill>
              </a:rPr>
              <a:t>Ensign</a:t>
            </a:r>
            <a:r>
              <a:rPr lang="en-US" dirty="0">
                <a:solidFill>
                  <a:schemeClr val="bg1"/>
                </a:solidFill>
              </a:rPr>
              <a:t>, Nov. 1995, 38)</a:t>
            </a:r>
          </a:p>
          <a:p>
            <a:pPr marL="342900" indent="-342900" fontAlgn="base">
              <a:spcBef>
                <a:spcPct val="0"/>
              </a:spcBef>
              <a:spcAft>
                <a:spcPct val="0"/>
              </a:spcAft>
              <a:buAutoNum type="arabicPeriod" startAt="3"/>
            </a:pPr>
            <a:r>
              <a:rPr lang="en-US" dirty="0">
                <a:solidFill>
                  <a:schemeClr val="bg1"/>
                </a:solidFill>
                <a:latin typeface="Gisha" pitchFamily="34" charset="-79"/>
                <a:ea typeface="Times New Roman" pitchFamily="18" charset="0"/>
                <a:cs typeface="Gisha" pitchFamily="34" charset="-79"/>
              </a:rPr>
              <a:t>Leprosy notes  from: Dr. Alan Gillen, a biology professor at Liberty University and </a:t>
            </a:r>
            <a:r>
              <a:rPr lang="en-US" dirty="0">
                <a:solidFill>
                  <a:schemeClr val="bg1"/>
                </a:solidFill>
                <a:latin typeface="Verdana" pitchFamily="34" charset="0"/>
                <a:cs typeface="Arial" pitchFamily="34" charset="0"/>
              </a:rPr>
              <a:t>James E. </a:t>
            </a:r>
            <a:r>
              <a:rPr lang="en-US" dirty="0" err="1">
                <a:solidFill>
                  <a:schemeClr val="bg1"/>
                </a:solidFill>
                <a:latin typeface="Verdana" pitchFamily="34" charset="0"/>
                <a:cs typeface="Arial" pitchFamily="34" charset="0"/>
              </a:rPr>
              <a:t>Talmage</a:t>
            </a:r>
            <a:r>
              <a:rPr lang="en-US" dirty="0">
                <a:solidFill>
                  <a:schemeClr val="bg1"/>
                </a:solidFill>
                <a:latin typeface="Verdana" pitchFamily="34" charset="0"/>
                <a:cs typeface="Arial" pitchFamily="34" charset="0"/>
              </a:rPr>
              <a:t> “Jesus the Christ” pg. 201,470-471 and Bible Dictionary</a:t>
            </a:r>
          </a:p>
          <a:p>
            <a:pPr marL="342900" indent="-342900">
              <a:buAutoNum type="arabicPeriod" startAt="4"/>
            </a:pPr>
            <a:r>
              <a:rPr lang="en-US" dirty="0">
                <a:solidFill>
                  <a:schemeClr val="bg1"/>
                </a:solidFill>
                <a:latin typeface="Gisha" pitchFamily="34" charset="-79"/>
                <a:cs typeface="Gisha" pitchFamily="34" charset="-79"/>
              </a:rPr>
              <a:t>David O. McKay  (Improvement Era, Nov. 1964)</a:t>
            </a:r>
          </a:p>
          <a:p>
            <a:pPr marL="342900" indent="-342900">
              <a:buAutoNum type="arabicPeriod" startAt="4"/>
            </a:pPr>
            <a:r>
              <a:rPr lang="en-US" dirty="0">
                <a:solidFill>
                  <a:schemeClr val="bg1"/>
                </a:solidFill>
              </a:rPr>
              <a:t>President Thomas S. Monson “The Divine Gift of Gratitude,” </a:t>
            </a:r>
            <a:r>
              <a:rPr lang="en-US" i="1" dirty="0">
                <a:solidFill>
                  <a:schemeClr val="bg1"/>
                </a:solidFill>
              </a:rPr>
              <a:t>Ensign</a:t>
            </a:r>
            <a:r>
              <a:rPr lang="en-US" dirty="0">
                <a:solidFill>
                  <a:schemeClr val="bg1"/>
                </a:solidFill>
              </a:rPr>
              <a:t> or </a:t>
            </a:r>
            <a:r>
              <a:rPr lang="en-US" i="1" dirty="0" err="1">
                <a:solidFill>
                  <a:schemeClr val="bg1"/>
                </a:solidFill>
              </a:rPr>
              <a:t>Liahona</a:t>
            </a:r>
            <a:r>
              <a:rPr lang="en-US" i="1" dirty="0">
                <a:solidFill>
                  <a:schemeClr val="bg1"/>
                </a:solidFill>
              </a:rPr>
              <a:t>,</a:t>
            </a:r>
            <a:r>
              <a:rPr lang="en-US" dirty="0">
                <a:solidFill>
                  <a:schemeClr val="bg1"/>
                </a:solidFill>
              </a:rPr>
              <a:t> Nov. 2010, 87).</a:t>
            </a:r>
          </a:p>
          <a:p>
            <a:pPr marL="342900" indent="-342900">
              <a:buFontTx/>
              <a:buAutoNum type="arabicPeriod" startAt="4"/>
            </a:pPr>
            <a:r>
              <a:rPr lang="en-US" dirty="0">
                <a:solidFill>
                  <a:schemeClr val="bg1"/>
                </a:solidFill>
              </a:rPr>
              <a:t>President Gordon B. Hinckley (“A Prophet’s Counsel and Prayer for Youth,”</a:t>
            </a:r>
            <a:r>
              <a:rPr lang="en-US" i="1" dirty="0">
                <a:solidFill>
                  <a:schemeClr val="bg1"/>
                </a:solidFill>
              </a:rPr>
              <a:t> Ensign,</a:t>
            </a:r>
            <a:r>
              <a:rPr lang="en-US" dirty="0">
                <a:solidFill>
                  <a:schemeClr val="bg1"/>
                </a:solidFill>
              </a:rPr>
              <a:t> Jan. 2001, 4, </a:t>
            </a:r>
            <a:r>
              <a:rPr lang="en-US" dirty="0" err="1">
                <a:solidFill>
                  <a:schemeClr val="bg1"/>
                </a:solidFill>
              </a:rPr>
              <a:t>or</a:t>
            </a:r>
            <a:r>
              <a:rPr lang="en-US" i="1" dirty="0" err="1">
                <a:solidFill>
                  <a:schemeClr val="bg1"/>
                </a:solidFill>
              </a:rPr>
              <a:t>L</a:t>
            </a:r>
            <a:r>
              <a:rPr lang="en-US" i="1" dirty="0">
                <a:solidFill>
                  <a:schemeClr val="bg1"/>
                </a:solidFill>
              </a:rPr>
              <a:t> </a:t>
            </a:r>
            <a:r>
              <a:rPr lang="en-US" i="1" dirty="0" err="1">
                <a:solidFill>
                  <a:schemeClr val="bg1"/>
                </a:solidFill>
              </a:rPr>
              <a:t>iahona</a:t>
            </a:r>
            <a:r>
              <a:rPr lang="en-US" i="1" dirty="0">
                <a:solidFill>
                  <a:schemeClr val="bg1"/>
                </a:solidFill>
              </a:rPr>
              <a:t>,</a:t>
            </a:r>
            <a:r>
              <a:rPr lang="en-US" dirty="0">
                <a:solidFill>
                  <a:schemeClr val="bg1"/>
                </a:solidFill>
              </a:rPr>
              <a:t> Apr. 2001, 32).</a:t>
            </a:r>
          </a:p>
          <a:p>
            <a:pPr marL="342900" indent="-342900">
              <a:buAutoNum type="arabicPeriod" startAt="4"/>
            </a:pPr>
            <a:endParaRPr lang="en-US" dirty="0">
              <a:solidFill>
                <a:schemeClr val="bg1"/>
              </a:solidFill>
              <a:latin typeface="Gisha" pitchFamily="34" charset="-79"/>
              <a:cs typeface="Gisha" pitchFamily="34" charset="-79"/>
            </a:endParaRPr>
          </a:p>
          <a:p>
            <a:pPr marL="342900" indent="-342900" fontAlgn="base">
              <a:spcBef>
                <a:spcPct val="0"/>
              </a:spcBef>
              <a:spcAft>
                <a:spcPct val="0"/>
              </a:spcAft>
              <a:buAutoNum type="arabicPeriod" startAt="3"/>
            </a:pPr>
            <a:endParaRPr lang="en-US" dirty="0">
              <a:solidFill>
                <a:schemeClr val="bg1"/>
              </a:solidFill>
              <a:latin typeface="Arial" pitchFamily="34" charset="0"/>
              <a:cs typeface="Arial" pitchFamily="34" charset="0"/>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3029527" y="985983"/>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2A9DE5E9-800D-4F50-B6AA-8CD7A77B90FD}"/>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76236166"/>
              </p:ext>
            </p:extLst>
          </p:nvPr>
        </p:nvGraphicFramePr>
        <p:xfrm>
          <a:off x="795243" y="177559"/>
          <a:ext cx="10434045" cy="2107392"/>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Sin, forgiveness, Faith, and Duty</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17:1-4</a:t>
                      </a:r>
                      <a:endParaRPr 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l" rtl="0" eaLnBrk="1" fontAlgn="t" latinLnBrk="0" hangingPunct="1">
                        <a:spcBef>
                          <a:spcPts val="0"/>
                        </a:spcBef>
                        <a:spcAft>
                          <a:spcPts val="0"/>
                        </a:spcAft>
                      </a:pPr>
                      <a:endParaRPr 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dirty="0">
                          <a:effectLst/>
                          <a:latin typeface="+mn-lt"/>
                        </a:rPr>
                        <a:t>Parable of </a:t>
                      </a:r>
                      <a:r>
                        <a:rPr lang="en-US" sz="1200" b="0" i="0" kern="1200" dirty="0">
                          <a:solidFill>
                            <a:schemeClr val="tx1"/>
                          </a:solidFill>
                          <a:effectLst/>
                          <a:latin typeface="+mn-lt"/>
                          <a:ea typeface="+mn-ea"/>
                          <a:cs typeface="+mn-cs"/>
                        </a:rPr>
                        <a:t>Unprofitable </a:t>
                      </a:r>
                      <a:r>
                        <a:rPr lang="en-US" sz="1200" b="0" i="0" u="none" strike="noStrike" dirty="0">
                          <a:effectLst/>
                          <a:latin typeface="+mn-lt"/>
                        </a:rPr>
                        <a:t> Servant (Faith</a:t>
                      </a:r>
                      <a:r>
                        <a:rPr lang="en-US" sz="1200" b="0" i="0" u="none" strike="noStrike" baseline="0" dirty="0">
                          <a:effectLst/>
                          <a:latin typeface="+mn-lt"/>
                        </a:rPr>
                        <a:t> as a Mustard Seed)</a:t>
                      </a:r>
                      <a:endParaRPr lang="en-US" sz="1200" b="0" i="0" u="none" strike="noStrike" dirty="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dirty="0">
                          <a:effectLst/>
                          <a:latin typeface="+mn-lt"/>
                        </a:rPr>
                        <a:t>17:20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endParaRPr lang="en-US" sz="1200" b="0" i="0" u="none" strike="noStrike">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dirty="0">
                          <a:effectLst/>
                          <a:latin typeface="+mn-lt"/>
                        </a:rPr>
                        <a:t>17:5-10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l" rtl="0" eaLnBrk="1" fontAlgn="t" latinLnBrk="0" hangingPunct="1">
                        <a:spcBef>
                          <a:spcPts val="0"/>
                        </a:spcBef>
                        <a:spcAft>
                          <a:spcPts val="0"/>
                        </a:spcAft>
                      </a:pPr>
                      <a:endParaRPr 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Jesus Goes North into Samaria and Galilee</a:t>
                      </a:r>
                      <a:endParaRPr 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17:11</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a:t>
                      </a:r>
                      <a:endParaRPr 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Jesus Cleanses Ten lepers</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17:12-19</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Signs and</a:t>
                      </a:r>
                      <a:r>
                        <a:rPr lang="en-US" sz="1200" b="0" i="0" u="none" strike="noStrike" kern="1200" baseline="0">
                          <a:solidFill>
                            <a:srgbClr val="000000"/>
                          </a:solidFill>
                          <a:effectLst/>
                          <a:latin typeface="Calibri" panose="020F0502020204030204" pitchFamily="34" charset="0"/>
                        </a:rPr>
                        <a:t> Times of the Kingdom of God</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17:20-37</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a:t>
                      </a:r>
                      <a:endParaRPr 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Rectangle 7"/>
          <p:cNvSpPr/>
          <p:nvPr/>
        </p:nvSpPr>
        <p:spPr>
          <a:xfrm>
            <a:off x="0" y="2369150"/>
            <a:ext cx="6096000" cy="1384995"/>
          </a:xfrm>
          <a:prstGeom prst="rect">
            <a:avLst/>
          </a:prstGeom>
          <a:ln>
            <a:solidFill>
              <a:schemeClr val="tx1"/>
            </a:solidFill>
          </a:ln>
        </p:spPr>
        <p:txBody>
          <a:bodyPr>
            <a:spAutoFit/>
          </a:bodyPr>
          <a:lstStyle/>
          <a:p>
            <a:r>
              <a:rPr lang="en-US" sz="1200" b="1" dirty="0"/>
              <a:t>Mustard Seed Luke 17:5-10:</a:t>
            </a:r>
          </a:p>
          <a:p>
            <a:r>
              <a:rPr lang="en-US" sz="1200" b="1" dirty="0"/>
              <a:t>Elder John K. </a:t>
            </a:r>
            <a:r>
              <a:rPr lang="en-US" sz="1200" b="1" dirty="0" err="1"/>
              <a:t>Carmack</a:t>
            </a:r>
            <a:r>
              <a:rPr lang="en-US" sz="1200" dirty="0"/>
              <a:t> taught: “No matter how difficult and impossible the circumstances we face, we must retain the attitude that we are still in the Lord’s debt. Just keeping the commandments, while laudable, may be enough to maintain our faith but not enough to increase it. We must continue sacrificing and serving with no thought of reward. We do it out of love and gratitude for the Lord, to whom we owe everything” (“Lord, Increase Our Faith,”</a:t>
            </a:r>
            <a:r>
              <a:rPr lang="en-US" sz="1200" i="1" dirty="0"/>
              <a:t> Ensign,</a:t>
            </a:r>
            <a:r>
              <a:rPr lang="en-US" sz="1200" dirty="0"/>
              <a:t> Mar. 2002, 56).</a:t>
            </a:r>
          </a:p>
        </p:txBody>
      </p:sp>
      <p:sp>
        <p:nvSpPr>
          <p:cNvPr id="9" name="Rectangle 8"/>
          <p:cNvSpPr/>
          <p:nvPr/>
        </p:nvSpPr>
        <p:spPr>
          <a:xfrm>
            <a:off x="0" y="4491210"/>
            <a:ext cx="6096000" cy="830997"/>
          </a:xfrm>
          <a:prstGeom prst="rect">
            <a:avLst/>
          </a:prstGeom>
          <a:ln>
            <a:solidFill>
              <a:schemeClr val="tx1"/>
            </a:solidFill>
          </a:ln>
        </p:spPr>
        <p:txBody>
          <a:bodyPr>
            <a:spAutoFit/>
          </a:bodyPr>
          <a:lstStyle/>
          <a:p>
            <a:r>
              <a:rPr lang="en-US" sz="1200" b="1" dirty="0"/>
              <a:t>Healing Inside Luke 17:11-19</a:t>
            </a:r>
          </a:p>
          <a:p>
            <a:r>
              <a:rPr lang="en-US" sz="1200" dirty="0"/>
              <a:t>“In becoming a whole person, the grateful leper was healed inside as well as on the outside. That day nine lepers were healed skin deep, but only one had the faith to be made whole” </a:t>
            </a:r>
            <a:r>
              <a:rPr lang="en-US" sz="1200" b="1" dirty="0"/>
              <a:t>Bishop Merrill J. Bateman, </a:t>
            </a:r>
            <a:r>
              <a:rPr lang="en-US" sz="1200" dirty="0"/>
              <a:t>(“The Power to Heal from Within,”</a:t>
            </a:r>
            <a:r>
              <a:rPr lang="en-US" sz="1200" i="1" dirty="0"/>
              <a:t> Ensign,</a:t>
            </a:r>
            <a:r>
              <a:rPr lang="en-US" sz="1200" dirty="0"/>
              <a:t> May 1995, 14).</a:t>
            </a:r>
          </a:p>
        </p:txBody>
      </p:sp>
      <p:sp>
        <p:nvSpPr>
          <p:cNvPr id="10" name="Rectangle 9"/>
          <p:cNvSpPr/>
          <p:nvPr/>
        </p:nvSpPr>
        <p:spPr>
          <a:xfrm>
            <a:off x="0" y="5322207"/>
            <a:ext cx="6096000" cy="1569660"/>
          </a:xfrm>
          <a:prstGeom prst="rect">
            <a:avLst/>
          </a:prstGeom>
          <a:ln>
            <a:solidFill>
              <a:schemeClr val="tx1"/>
            </a:solidFill>
          </a:ln>
        </p:spPr>
        <p:txBody>
          <a:bodyPr>
            <a:spAutoFit/>
          </a:bodyPr>
          <a:lstStyle/>
          <a:p>
            <a:pPr fontAlgn="base"/>
            <a:r>
              <a:rPr lang="en-US" sz="1200" b="1" dirty="0"/>
              <a:t>Kingdom of God Luke 17:21:</a:t>
            </a:r>
          </a:p>
          <a:p>
            <a:pPr fontAlgn="base"/>
            <a:r>
              <a:rPr lang="en-US" sz="1200" dirty="0"/>
              <a:t>The Prophet Joseph Smith taught the following about the “kingdom of God”:</a:t>
            </a:r>
          </a:p>
          <a:p>
            <a:pPr fontAlgn="base"/>
            <a:r>
              <a:rPr lang="en-US" sz="1200" dirty="0"/>
              <a:t>“Some say the kingdom of God was not set up on the earth until the day of Pentecost, and that John [the Baptist] did not preach the baptism of repentance for the remission of sins; but I say, in the name of the Lord, that the kingdom of God was set up on the earth from the days of Adam to the present time. Whenever there has been a righteous man on earth unto whom God revealed His word and gave power and authority to administer in His name, … there is the kingdom of God” (</a:t>
            </a:r>
            <a:r>
              <a:rPr lang="en-US" sz="1200" i="1" dirty="0"/>
              <a:t>Teachings of Presidents of the Church: Joseph Smith</a:t>
            </a:r>
            <a:r>
              <a:rPr lang="en-US" sz="1200" dirty="0"/>
              <a:t> [2007], 82).</a:t>
            </a:r>
          </a:p>
        </p:txBody>
      </p:sp>
      <p:sp>
        <p:nvSpPr>
          <p:cNvPr id="11" name="Rectangle 3"/>
          <p:cNvSpPr>
            <a:spLocks noChangeArrowheads="1"/>
          </p:cNvSpPr>
          <p:nvPr/>
        </p:nvSpPr>
        <p:spPr bwMode="auto">
          <a:xfrm>
            <a:off x="0" y="3754145"/>
            <a:ext cx="6096000" cy="707886"/>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000" b="1" dirty="0">
                <a:solidFill>
                  <a:srgbClr val="000000"/>
                </a:solidFill>
                <a:latin typeface="Verdana" pitchFamily="34" charset="0"/>
                <a:ea typeface="Times New Roman" pitchFamily="18" charset="0"/>
                <a:cs typeface="Arial" pitchFamily="34" charset="0"/>
              </a:rPr>
              <a:t>Dr. Alan Gillen</a:t>
            </a:r>
            <a:r>
              <a:rPr lang="en-US" sz="1000" dirty="0">
                <a:solidFill>
                  <a:srgbClr val="000000"/>
                </a:solidFill>
                <a:latin typeface="Verdana" pitchFamily="34" charset="0"/>
                <a:ea typeface="Times New Roman" pitchFamily="18" charset="0"/>
                <a:cs typeface="Arial" pitchFamily="34" charset="0"/>
              </a:rPr>
              <a:t>, a biology professor at Liberty University, is the author of </a:t>
            </a:r>
            <a:r>
              <a:rPr lang="en-US" sz="1000" i="1" dirty="0">
                <a:solidFill>
                  <a:srgbClr val="000000"/>
                </a:solidFill>
                <a:latin typeface="Verdana" pitchFamily="34" charset="0"/>
                <a:ea typeface="Times New Roman" pitchFamily="18" charset="0"/>
                <a:cs typeface="Arial" pitchFamily="34" charset="0"/>
              </a:rPr>
              <a:t>Body by Design</a:t>
            </a:r>
            <a:r>
              <a:rPr lang="en-US" sz="1000" dirty="0">
                <a:solidFill>
                  <a:srgbClr val="000000"/>
                </a:solidFill>
                <a:latin typeface="Verdana" pitchFamily="34" charset="0"/>
                <a:ea typeface="Times New Roman" pitchFamily="18" charset="0"/>
                <a:cs typeface="Arial" pitchFamily="34" charset="0"/>
              </a:rPr>
              <a:t> and </a:t>
            </a:r>
            <a:r>
              <a:rPr lang="en-US" sz="1000" i="1" dirty="0">
                <a:solidFill>
                  <a:srgbClr val="000000"/>
                </a:solidFill>
                <a:latin typeface="Verdana" pitchFamily="34" charset="0"/>
                <a:ea typeface="Times New Roman" pitchFamily="18" charset="0"/>
                <a:cs typeface="Arial" pitchFamily="34" charset="0"/>
              </a:rPr>
              <a:t>The Genesis of Germs</a:t>
            </a:r>
            <a:r>
              <a:rPr lang="en-US" sz="1000" dirty="0">
                <a:solidFill>
                  <a:srgbClr val="000000"/>
                </a:solidFill>
                <a:latin typeface="Verdana" pitchFamily="34" charset="0"/>
                <a:ea typeface="Times New Roman" pitchFamily="18" charset="0"/>
                <a:cs typeface="Arial" pitchFamily="34" charset="0"/>
              </a:rPr>
              <a:t>. He has also written more than 30 papers on topics in microbiology, zoology, and anatomy. Dr. Gillen is a regular contributor to various creation-based magazines, journals, and books. </a:t>
            </a:r>
            <a:endParaRPr lang="en-US" dirty="0">
              <a:latin typeface="Arial" pitchFamily="34" charset="0"/>
              <a:cs typeface="Arial" pitchFamily="34" charset="0"/>
            </a:endParaRPr>
          </a:p>
        </p:txBody>
      </p:sp>
    </p:spTree>
    <p:extLst>
      <p:ext uri="{BB962C8B-B14F-4D97-AF65-F5344CB8AC3E}">
        <p14:creationId xmlns:p14="http://schemas.microsoft.com/office/powerpoint/2010/main" val="201278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876"/>
            <a:ext cx="12192001" cy="6887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6051" y="1263924"/>
            <a:ext cx="4469701" cy="4154984"/>
          </a:xfrm>
          <a:prstGeom prst="rect">
            <a:avLst/>
          </a:prstGeom>
          <a:noFill/>
        </p:spPr>
        <p:txBody>
          <a:bodyPr wrap="square" rtlCol="0">
            <a:spAutoFit/>
          </a:bodyPr>
          <a:lstStyle/>
          <a:p>
            <a:r>
              <a:rPr lang="en-US" sz="2400" dirty="0">
                <a:solidFill>
                  <a:schemeClr val="bg1"/>
                </a:solidFill>
              </a:rPr>
              <a:t>We are eternally indebted to our Heavenly Father and can never fully pay Him back or place Him in our debt. </a:t>
            </a:r>
          </a:p>
          <a:p>
            <a:endParaRPr lang="en-US" sz="2400" dirty="0">
              <a:solidFill>
                <a:schemeClr val="bg1"/>
              </a:solidFill>
            </a:endParaRPr>
          </a:p>
          <a:p>
            <a:r>
              <a:rPr lang="en-US" sz="2400" dirty="0">
                <a:solidFill>
                  <a:schemeClr val="bg1"/>
                </a:solidFill>
              </a:rPr>
              <a:t>Thus, in answer to the Apostles’ request to strengthen their faith, the Savior taught that faith in God involves recognizing our indebtedness to Him and dependence on Him. </a:t>
            </a:r>
          </a:p>
        </p:txBody>
      </p:sp>
      <p:sp>
        <p:nvSpPr>
          <p:cNvPr id="6" name="TextBox 5"/>
          <p:cNvSpPr txBox="1"/>
          <p:nvPr/>
        </p:nvSpPr>
        <p:spPr>
          <a:xfrm>
            <a:off x="-1" y="0"/>
            <a:ext cx="12192000" cy="830997"/>
          </a:xfrm>
          <a:prstGeom prst="rect">
            <a:avLst/>
          </a:prstGeom>
          <a:noFill/>
        </p:spPr>
        <p:txBody>
          <a:bodyPr wrap="square" rtlCol="0">
            <a:spAutoFit/>
          </a:bodyPr>
          <a:lstStyle/>
          <a:p>
            <a:pPr algn="ctr" fontAlgn="base"/>
            <a:r>
              <a:rPr lang="en-US" sz="4800" dirty="0">
                <a:solidFill>
                  <a:schemeClr val="bg1"/>
                </a:solidFill>
                <a:latin typeface="Georgia" panose="02040502050405020303" pitchFamily="18" charset="0"/>
              </a:rPr>
              <a:t>Indebted </a:t>
            </a:r>
          </a:p>
        </p:txBody>
      </p:sp>
      <p:sp>
        <p:nvSpPr>
          <p:cNvPr id="7" name="TextBox 6"/>
          <p:cNvSpPr txBox="1"/>
          <p:nvPr/>
        </p:nvSpPr>
        <p:spPr>
          <a:xfrm>
            <a:off x="174811" y="6447744"/>
            <a:ext cx="2286000" cy="400110"/>
          </a:xfrm>
          <a:prstGeom prst="rect">
            <a:avLst/>
          </a:prstGeom>
          <a:noFill/>
        </p:spPr>
        <p:txBody>
          <a:bodyPr wrap="square" rtlCol="0">
            <a:spAutoFit/>
          </a:bodyPr>
          <a:lstStyle/>
          <a:p>
            <a:r>
              <a:rPr lang="en-US" sz="2000" dirty="0">
                <a:solidFill>
                  <a:schemeClr val="bg1"/>
                </a:solidFill>
              </a:rPr>
              <a:t>Luke 17:5-10</a:t>
            </a:r>
          </a:p>
        </p:txBody>
      </p:sp>
      <p:sp>
        <p:nvSpPr>
          <p:cNvPr id="8" name="TextBox 7"/>
          <p:cNvSpPr txBox="1"/>
          <p:nvPr/>
        </p:nvSpPr>
        <p:spPr>
          <a:xfrm>
            <a:off x="9668434" y="6427453"/>
            <a:ext cx="2286000" cy="400110"/>
          </a:xfrm>
          <a:prstGeom prst="rect">
            <a:avLst/>
          </a:prstGeom>
          <a:noFill/>
        </p:spPr>
        <p:txBody>
          <a:bodyPr wrap="square" rtlCol="0">
            <a:spAutoFit/>
          </a:bodyPr>
          <a:lstStyle/>
          <a:p>
            <a:pPr algn="r"/>
            <a:r>
              <a:rPr lang="en-US" sz="2000" dirty="0">
                <a:solidFill>
                  <a:schemeClr val="bg1"/>
                </a:solidFill>
              </a:rPr>
              <a:t>(2)</a:t>
            </a:r>
          </a:p>
        </p:txBody>
      </p:sp>
      <p:sp>
        <p:nvSpPr>
          <p:cNvPr id="3" name="Rectangle 2"/>
          <p:cNvSpPr/>
          <p:nvPr/>
        </p:nvSpPr>
        <p:spPr>
          <a:xfrm>
            <a:off x="5549880" y="4541745"/>
            <a:ext cx="6427695" cy="1754326"/>
          </a:xfrm>
          <a:prstGeom prst="rect">
            <a:avLst/>
          </a:prstGeom>
        </p:spPr>
        <p:txBody>
          <a:bodyPr wrap="square">
            <a:spAutoFit/>
          </a:bodyPr>
          <a:lstStyle/>
          <a:p>
            <a:r>
              <a:rPr lang="en-US" dirty="0">
                <a:solidFill>
                  <a:schemeClr val="bg1"/>
                </a:solidFill>
                <a:latin typeface="Abadi" panose="020B0604020104020204" pitchFamily="34" charset="0"/>
              </a:rPr>
              <a:t>"You will not be surprised that the Lord responded by speaking of a seed. The first thing to know about how faith in him increases is to think of its growth like that of a tree. You remember how Alma used that illustration. The seed is the word of God. It must be planted in the heart of the person you serve and whose faith you want to see increase.”</a:t>
            </a:r>
            <a:endParaRPr lang="en-US" dirty="0">
              <a:solidFill>
                <a:schemeClr val="bg1"/>
              </a:solidFill>
            </a:endParaRPr>
          </a:p>
        </p:txBody>
      </p:sp>
      <p:pic>
        <p:nvPicPr>
          <p:cNvPr id="10244" name="Picture 4" descr="Image result for holding a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8482" y="1024756"/>
            <a:ext cx="4488518" cy="2986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138" y="4692096"/>
            <a:ext cx="1408176" cy="1755648"/>
          </a:xfrm>
          <a:prstGeom prst="rect">
            <a:avLst/>
          </a:prstGeom>
        </p:spPr>
      </p:pic>
    </p:spTree>
    <p:extLst>
      <p:ext uri="{BB962C8B-B14F-4D97-AF65-F5344CB8AC3E}">
        <p14:creationId xmlns:p14="http://schemas.microsoft.com/office/powerpoint/2010/main" val="70288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71134"/>
            <a:ext cx="12192000" cy="1015663"/>
          </a:xfrm>
          <a:prstGeom prst="rect">
            <a:avLst/>
          </a:prstGeom>
          <a:noFill/>
        </p:spPr>
        <p:txBody>
          <a:bodyPr wrap="square" rtlCol="0">
            <a:spAutoFit/>
          </a:bodyPr>
          <a:lstStyle/>
          <a:p>
            <a:r>
              <a:rPr lang="en-US" sz="6000" dirty="0">
                <a:solidFill>
                  <a:schemeClr val="bg2"/>
                </a:solidFill>
                <a:latin typeface="Gisha" pitchFamily="34" charset="-79"/>
                <a:cs typeface="Gisha" pitchFamily="34" charset="-79"/>
              </a:rPr>
              <a:t>“…thy faith hath made thee whole.”</a:t>
            </a:r>
          </a:p>
        </p:txBody>
      </p:sp>
      <p:pic>
        <p:nvPicPr>
          <p:cNvPr id="7" name="Picture 12" descr="http://www.the-universal-link.com/huge_65_328866-1.jpg?0.5769695878678518"/>
          <p:cNvPicPr>
            <a:picLocks noChangeAspect="1" noChangeArrowheads="1"/>
          </p:cNvPicPr>
          <p:nvPr/>
        </p:nvPicPr>
        <p:blipFill>
          <a:blip r:embed="rId2" cstate="print"/>
          <a:srcRect/>
          <a:stretch>
            <a:fillRect/>
          </a:stretch>
        </p:blipFill>
        <p:spPr bwMode="auto">
          <a:xfrm>
            <a:off x="3128962" y="2285999"/>
            <a:ext cx="5781676" cy="3991133"/>
          </a:xfrm>
          <a:prstGeom prst="rect">
            <a:avLst/>
          </a:prstGeom>
          <a:noFill/>
        </p:spPr>
      </p:pic>
      <p:sp>
        <p:nvSpPr>
          <p:cNvPr id="5" name="TextBox 4"/>
          <p:cNvSpPr txBox="1"/>
          <p:nvPr/>
        </p:nvSpPr>
        <p:spPr>
          <a:xfrm>
            <a:off x="3505200" y="1524788"/>
            <a:ext cx="5029200" cy="523220"/>
          </a:xfrm>
          <a:prstGeom prst="rect">
            <a:avLst/>
          </a:prstGeom>
          <a:noFill/>
        </p:spPr>
        <p:txBody>
          <a:bodyPr wrap="square" rtlCol="0">
            <a:spAutoFit/>
          </a:bodyPr>
          <a:lstStyle/>
          <a:p>
            <a:pPr algn="ctr"/>
            <a:r>
              <a:rPr lang="en-US" sz="2800" dirty="0">
                <a:solidFill>
                  <a:schemeClr val="bg2"/>
                </a:solidFill>
                <a:latin typeface="Gisha" pitchFamily="34" charset="-79"/>
                <a:cs typeface="Gisha" pitchFamily="34" charset="-79"/>
              </a:rPr>
              <a:t>Cleansing the 10 Lepers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9400" y="405679"/>
            <a:ext cx="6553200" cy="1384995"/>
          </a:xfrm>
          <a:prstGeom prst="rect">
            <a:avLst/>
          </a:prstGeom>
          <a:noFill/>
        </p:spPr>
        <p:txBody>
          <a:bodyPr wrap="square" rtlCol="0">
            <a:spAutoFit/>
          </a:bodyPr>
          <a:lstStyle/>
          <a:p>
            <a:r>
              <a:rPr lang="en-US" sz="2800" dirty="0">
                <a:solidFill>
                  <a:schemeClr val="bg1"/>
                </a:solidFill>
                <a:latin typeface="Gisha" pitchFamily="34" charset="-79"/>
                <a:cs typeface="Gisha" pitchFamily="34" charset="-79"/>
              </a:rPr>
              <a:t>“And it came to pass, as he went to Jerusalem, that he passed through the midst of Samaria and Galilee.”</a:t>
            </a:r>
          </a:p>
        </p:txBody>
      </p:sp>
      <p:pic>
        <p:nvPicPr>
          <p:cNvPr id="6" name="Picture 8" descr="http://www.simplybible.com.au/imgmapsq9.jpg"/>
          <p:cNvPicPr>
            <a:picLocks noChangeAspect="1" noChangeArrowheads="1"/>
          </p:cNvPicPr>
          <p:nvPr/>
        </p:nvPicPr>
        <p:blipFill>
          <a:blip r:embed="rId2" cstate="print"/>
          <a:srcRect/>
          <a:stretch>
            <a:fillRect/>
          </a:stretch>
        </p:blipFill>
        <p:spPr bwMode="auto">
          <a:xfrm>
            <a:off x="6934199" y="2362199"/>
            <a:ext cx="3513667" cy="3513667"/>
          </a:xfrm>
          <a:prstGeom prst="rect">
            <a:avLst/>
          </a:prstGeom>
          <a:noFill/>
        </p:spPr>
      </p:pic>
      <p:pic>
        <p:nvPicPr>
          <p:cNvPr id="7" name="Picture 6" descr="border between samaria and galilee.jpg"/>
          <p:cNvPicPr>
            <a:picLocks noChangeAspect="1"/>
          </p:cNvPicPr>
          <p:nvPr/>
        </p:nvPicPr>
        <p:blipFill>
          <a:blip r:embed="rId3" cstate="print"/>
          <a:stretch>
            <a:fillRect/>
          </a:stretch>
        </p:blipFill>
        <p:spPr>
          <a:xfrm>
            <a:off x="2147047" y="2196352"/>
            <a:ext cx="3948953" cy="3948953"/>
          </a:xfrm>
          <a:prstGeom prst="rect">
            <a:avLst/>
          </a:prstGeom>
        </p:spPr>
      </p:pic>
      <p:sp>
        <p:nvSpPr>
          <p:cNvPr id="8" name="TextBox 7"/>
          <p:cNvSpPr txBox="1"/>
          <p:nvPr/>
        </p:nvSpPr>
        <p:spPr>
          <a:xfrm>
            <a:off x="89647" y="6418778"/>
            <a:ext cx="2057400" cy="338554"/>
          </a:xfrm>
          <a:prstGeom prst="rect">
            <a:avLst/>
          </a:prstGeom>
          <a:noFill/>
        </p:spPr>
        <p:txBody>
          <a:bodyPr wrap="square" rtlCol="0">
            <a:spAutoFit/>
          </a:bodyPr>
          <a:lstStyle/>
          <a:p>
            <a:r>
              <a:rPr lang="en-US" sz="1600" dirty="0">
                <a:solidFill>
                  <a:schemeClr val="bg2"/>
                </a:solidFill>
                <a:latin typeface="Gisha" pitchFamily="34" charset="-79"/>
                <a:cs typeface="Gisha" pitchFamily="34" charset="-79"/>
              </a:rPr>
              <a:t>Luke 17:11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368138"/>
            <a:ext cx="6553200" cy="954107"/>
          </a:xfrm>
          <a:prstGeom prst="rect">
            <a:avLst/>
          </a:prstGeom>
          <a:noFill/>
        </p:spPr>
        <p:txBody>
          <a:bodyPr wrap="square" rtlCol="0">
            <a:spAutoFit/>
          </a:bodyPr>
          <a:lstStyle/>
          <a:p>
            <a:r>
              <a:rPr lang="en-US" sz="2800" dirty="0">
                <a:solidFill>
                  <a:schemeClr val="bg1"/>
                </a:solidFill>
                <a:latin typeface="Gisha" pitchFamily="34" charset="-79"/>
                <a:cs typeface="Gisha" pitchFamily="34" charset="-79"/>
              </a:rPr>
              <a:t>“And as he entered into a certain village…</a:t>
            </a:r>
          </a:p>
        </p:txBody>
      </p:sp>
      <p:sp>
        <p:nvSpPr>
          <p:cNvPr id="6" name="TextBox 5"/>
          <p:cNvSpPr txBox="1"/>
          <p:nvPr/>
        </p:nvSpPr>
        <p:spPr>
          <a:xfrm>
            <a:off x="2362200" y="4648201"/>
            <a:ext cx="4038600" cy="1384995"/>
          </a:xfrm>
          <a:prstGeom prst="rect">
            <a:avLst/>
          </a:prstGeom>
          <a:noFill/>
        </p:spPr>
        <p:txBody>
          <a:bodyPr wrap="square" rtlCol="0">
            <a:spAutoFit/>
          </a:bodyPr>
          <a:lstStyle/>
          <a:p>
            <a:r>
              <a:rPr lang="en-US" sz="2800" dirty="0">
                <a:solidFill>
                  <a:schemeClr val="bg1"/>
                </a:solidFill>
                <a:latin typeface="Gisha" pitchFamily="34" charset="-79"/>
                <a:cs typeface="Gisha" pitchFamily="34" charset="-79"/>
              </a:rPr>
              <a:t>“…there met him ten men that were lepers, which stood afar off:”</a:t>
            </a:r>
          </a:p>
        </p:txBody>
      </p:sp>
      <p:pic>
        <p:nvPicPr>
          <p:cNvPr id="8" name="Picture 7" descr="add0139.jpg"/>
          <p:cNvPicPr>
            <a:picLocks noChangeAspect="1"/>
          </p:cNvPicPr>
          <p:nvPr/>
        </p:nvPicPr>
        <p:blipFill>
          <a:blip r:embed="rId2" cstate="print"/>
          <a:srcRect l="8486" t="6673" r="51045" b="13247"/>
          <a:stretch>
            <a:fillRect/>
          </a:stretch>
        </p:blipFill>
        <p:spPr>
          <a:xfrm>
            <a:off x="3630706" y="1295401"/>
            <a:ext cx="2846294" cy="2970045"/>
          </a:xfrm>
          <a:prstGeom prst="rect">
            <a:avLst/>
          </a:prstGeom>
        </p:spPr>
      </p:pic>
      <p:sp>
        <p:nvSpPr>
          <p:cNvPr id="7" name="TextBox 6"/>
          <p:cNvSpPr txBox="1"/>
          <p:nvPr/>
        </p:nvSpPr>
        <p:spPr>
          <a:xfrm>
            <a:off x="98612" y="6519446"/>
            <a:ext cx="2057400" cy="338554"/>
          </a:xfrm>
          <a:prstGeom prst="rect">
            <a:avLst/>
          </a:prstGeom>
          <a:noFill/>
        </p:spPr>
        <p:txBody>
          <a:bodyPr wrap="square" rtlCol="0">
            <a:spAutoFit/>
          </a:bodyPr>
          <a:lstStyle/>
          <a:p>
            <a:r>
              <a:rPr lang="en-US" sz="1600" dirty="0">
                <a:solidFill>
                  <a:schemeClr val="bg2"/>
                </a:solidFill>
                <a:latin typeface="Gisha" pitchFamily="34" charset="-79"/>
                <a:cs typeface="Gisha" pitchFamily="34" charset="-79"/>
              </a:rPr>
              <a:t>Luke 17:12</a:t>
            </a:r>
          </a:p>
        </p:txBody>
      </p:sp>
      <p:pic>
        <p:nvPicPr>
          <p:cNvPr id="3" name="Picture 2">
            <a:extLst>
              <a:ext uri="{FF2B5EF4-FFF2-40B4-BE49-F238E27FC236}">
                <a16:creationId xmlns:a16="http://schemas.microsoft.com/office/drawing/2014/main" id="{7734EF44-88F1-461A-BA99-A69F85906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512" y="2350921"/>
            <a:ext cx="3228975" cy="3829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4070" y="430306"/>
            <a:ext cx="6553200" cy="3970318"/>
          </a:xfrm>
          <a:prstGeom prst="rect">
            <a:avLst/>
          </a:prstGeom>
          <a:noFill/>
        </p:spPr>
        <p:txBody>
          <a:bodyPr wrap="square" rtlCol="0">
            <a:spAutoFit/>
          </a:bodyPr>
          <a:lstStyle/>
          <a:p>
            <a:r>
              <a:rPr lang="en-US" sz="2800" dirty="0">
                <a:solidFill>
                  <a:schemeClr val="bg1"/>
                </a:solidFill>
                <a:latin typeface="Gisha" pitchFamily="34" charset="-79"/>
                <a:cs typeface="Gisha" pitchFamily="34" charset="-79"/>
              </a:rPr>
              <a:t>Leprosy</a:t>
            </a:r>
          </a:p>
          <a:p>
            <a:endParaRPr lang="en-US" sz="2800" dirty="0">
              <a:solidFill>
                <a:schemeClr val="bg1"/>
              </a:solidFill>
              <a:latin typeface="Gisha" pitchFamily="34" charset="-79"/>
              <a:cs typeface="Gisha" pitchFamily="34" charset="-79"/>
            </a:endParaRPr>
          </a:p>
          <a:p>
            <a:r>
              <a:rPr lang="en-US" sz="2800" dirty="0">
                <a:solidFill>
                  <a:schemeClr val="bg1"/>
                </a:solidFill>
              </a:rPr>
              <a:t>The term “leprosy” (including leper, lepers, leprosy, leprous) occurs:</a:t>
            </a:r>
          </a:p>
          <a:p>
            <a:r>
              <a:rPr lang="en-US" sz="2800" dirty="0">
                <a:solidFill>
                  <a:schemeClr val="bg1"/>
                </a:solidFill>
              </a:rPr>
              <a:t> 68 times in the Bible—</a:t>
            </a:r>
          </a:p>
          <a:p>
            <a:r>
              <a:rPr lang="en-US" sz="2800" dirty="0">
                <a:solidFill>
                  <a:schemeClr val="bg1"/>
                </a:solidFill>
              </a:rPr>
              <a:t>	55 times in the Old Testament (Hebrew = </a:t>
            </a:r>
            <a:r>
              <a:rPr lang="en-US" sz="2800" i="1" dirty="0" err="1">
                <a:solidFill>
                  <a:schemeClr val="bg1"/>
                </a:solidFill>
              </a:rPr>
              <a:t>tsara’ath</a:t>
            </a:r>
            <a:r>
              <a:rPr lang="en-US" sz="2800" dirty="0">
                <a:solidFill>
                  <a:schemeClr val="bg1"/>
                </a:solidFill>
              </a:rPr>
              <a:t>) and </a:t>
            </a:r>
          </a:p>
          <a:p>
            <a:r>
              <a:rPr lang="en-US" sz="2800" dirty="0">
                <a:solidFill>
                  <a:schemeClr val="bg1"/>
                </a:solidFill>
              </a:rPr>
              <a:t>	13 times in the New Testament (Greek = </a:t>
            </a:r>
            <a:r>
              <a:rPr lang="en-US" sz="2800" i="1" dirty="0" err="1">
                <a:solidFill>
                  <a:schemeClr val="bg1"/>
                </a:solidFill>
              </a:rPr>
              <a:t>lepros</a:t>
            </a:r>
            <a:r>
              <a:rPr lang="en-US" sz="2800" i="1" dirty="0">
                <a:solidFill>
                  <a:schemeClr val="bg1"/>
                </a:solidFill>
              </a:rPr>
              <a:t>, </a:t>
            </a:r>
            <a:r>
              <a:rPr lang="en-US" sz="2800" i="1" dirty="0" err="1">
                <a:solidFill>
                  <a:schemeClr val="bg1"/>
                </a:solidFill>
              </a:rPr>
              <a:t>lepra</a:t>
            </a:r>
            <a:r>
              <a:rPr lang="en-US" sz="2800" dirty="0">
                <a:solidFill>
                  <a:schemeClr val="bg1"/>
                </a:solidFill>
              </a:rPr>
              <a:t>).</a:t>
            </a:r>
            <a:endParaRPr lang="en-US" sz="2800" dirty="0">
              <a:solidFill>
                <a:schemeClr val="bg1"/>
              </a:solidFill>
              <a:latin typeface="Gisha" pitchFamily="34" charset="-79"/>
              <a:cs typeface="Gisha" pitchFamily="34" charset="-79"/>
            </a:endParaRPr>
          </a:p>
        </p:txBody>
      </p:sp>
      <p:pic>
        <p:nvPicPr>
          <p:cNvPr id="25602" name="Picture 2" descr="http://vicsmediaroom.files.wordpress.com/2011/04/stockxpertcom_id5141341_jpg_71d3f2db89c4d86cba9f3ac53057c30d1.jpg"/>
          <p:cNvPicPr>
            <a:picLocks noChangeAspect="1" noChangeArrowheads="1"/>
          </p:cNvPicPr>
          <p:nvPr/>
        </p:nvPicPr>
        <p:blipFill>
          <a:blip r:embed="rId2" cstate="print"/>
          <a:srcRect/>
          <a:stretch>
            <a:fillRect/>
          </a:stretch>
        </p:blipFill>
        <p:spPr bwMode="auto">
          <a:xfrm>
            <a:off x="6696635" y="3429000"/>
            <a:ext cx="4038600" cy="2695576"/>
          </a:xfrm>
          <a:prstGeom prst="rect">
            <a:avLst/>
          </a:prstGeom>
          <a:noFill/>
        </p:spPr>
      </p:pic>
      <p:sp>
        <p:nvSpPr>
          <p:cNvPr id="6" name="Rectangle 5"/>
          <p:cNvSpPr/>
          <p:nvPr/>
        </p:nvSpPr>
        <p:spPr>
          <a:xfrm>
            <a:off x="11725206" y="6488668"/>
            <a:ext cx="466794" cy="369332"/>
          </a:xfrm>
          <a:prstGeom prst="rect">
            <a:avLst/>
          </a:prstGeom>
        </p:spPr>
        <p:txBody>
          <a:bodyPr wrap="none">
            <a:spAutoFit/>
          </a:bodyPr>
          <a:lstStyle/>
          <a:p>
            <a:r>
              <a:rPr lang="en-US" dirty="0">
                <a:solidFill>
                  <a:schemeClr val="bg2"/>
                </a:solidFill>
                <a:latin typeface="Gisha" pitchFamily="34" charset="-79"/>
                <a:cs typeface="Gisha" pitchFamily="34" charset="-79"/>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TotalTime>
  <Words>2342</Words>
  <Application>Microsoft Office PowerPoint</Application>
  <PresentationFormat>Widescreen</PresentationFormat>
  <Paragraphs>220</Paragraphs>
  <Slides>42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Calibri</vt:lpstr>
      <vt:lpstr>Open Sans</vt:lpstr>
      <vt:lpstr>Georgia</vt:lpstr>
      <vt:lpstr>Abadi</vt:lpstr>
      <vt:lpstr>Palatino</vt:lpstr>
      <vt:lpstr>arial</vt:lpstr>
      <vt:lpstr>Gisha</vt:lpstr>
      <vt:lpstr>Verdana</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67</cp:revision>
  <dcterms:created xsi:type="dcterms:W3CDTF">2016-05-16T13:36:31Z</dcterms:created>
  <dcterms:modified xsi:type="dcterms:W3CDTF">2020-08-28T00:22:59Z</dcterms:modified>
</cp:coreProperties>
</file>