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82" r:id="rId2"/>
    <p:sldId id="287" r:id="rId3"/>
    <p:sldId id="288" r:id="rId4"/>
    <p:sldId id="290" r:id="rId5"/>
    <p:sldId id="289" r:id="rId6"/>
    <p:sldId id="291" r:id="rId7"/>
    <p:sldId id="293" r:id="rId8"/>
    <p:sldId id="294" r:id="rId9"/>
    <p:sldId id="295" r:id="rId10"/>
    <p:sldId id="296" r:id="rId11"/>
    <p:sldId id="297" r:id="rId12"/>
    <p:sldId id="298" r:id="rId13"/>
    <p:sldId id="299" r:id="rId14"/>
    <p:sldId id="301" r:id="rId15"/>
    <p:sldId id="302" r:id="rId16"/>
    <p:sldId id="300" r:id="rId17"/>
    <p:sldId id="284" r:id="rId18"/>
    <p:sldId id="285" r:id="rId19"/>
    <p:sldId id="286" r:id="rId20"/>
    <p:sldId id="29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olonna MT" panose="04020805060202030203" pitchFamily="82" charset="0"/>
      <p:regular r:id="rId29"/>
    </p:embeddedFont>
    <p:embeddedFont>
      <p:font typeface="Georgia" panose="02040502050405020303" pitchFamily="18"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B8CF1-6A1D-47B9-8660-01D83539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59</a:t>
            </a:r>
          </a:p>
        </p:txBody>
      </p:sp>
      <p:sp>
        <p:nvSpPr>
          <p:cNvPr id="6" name="TextBox 5"/>
          <p:cNvSpPr txBox="1"/>
          <p:nvPr/>
        </p:nvSpPr>
        <p:spPr>
          <a:xfrm>
            <a:off x="0" y="686555"/>
            <a:ext cx="12192000" cy="2862322"/>
          </a:xfrm>
          <a:prstGeom prst="rect">
            <a:avLst/>
          </a:prstGeom>
          <a:noFill/>
        </p:spPr>
        <p:txBody>
          <a:bodyPr wrap="square" rtlCol="0">
            <a:spAutoFit/>
          </a:bodyPr>
          <a:lstStyle/>
          <a:p>
            <a:pPr algn="ctr"/>
            <a:r>
              <a:rPr lang="en-US" sz="6000" dirty="0">
                <a:solidFill>
                  <a:schemeClr val="bg1"/>
                </a:solidFill>
                <a:latin typeface="Georgia" pitchFamily="18" charset="0"/>
              </a:rPr>
              <a:t>Resurrection and Ascension of Jesus Christ</a:t>
            </a:r>
          </a:p>
          <a:p>
            <a:pPr algn="ctr"/>
            <a:r>
              <a:rPr lang="en-US" sz="6000" dirty="0">
                <a:solidFill>
                  <a:schemeClr val="bg1"/>
                </a:solidFill>
                <a:latin typeface="Georgia" pitchFamily="18" charset="0"/>
              </a:rPr>
              <a:t>Luke 24</a:t>
            </a:r>
            <a:endParaRPr lang="en-US" sz="4400" dirty="0">
              <a:solidFill>
                <a:schemeClr val="bg1"/>
              </a:solidFill>
              <a:latin typeface="Georgia" pitchFamily="18" charset="0"/>
            </a:endParaRPr>
          </a:p>
        </p:txBody>
      </p:sp>
      <p:sp>
        <p:nvSpPr>
          <p:cNvPr id="7" name="Rectangle 6"/>
          <p:cNvSpPr/>
          <p:nvPr/>
        </p:nvSpPr>
        <p:spPr>
          <a:xfrm>
            <a:off x="3380509" y="3789464"/>
            <a:ext cx="5708072" cy="1754326"/>
          </a:xfrm>
          <a:prstGeom prst="rect">
            <a:avLst/>
          </a:prstGeom>
        </p:spPr>
        <p:txBody>
          <a:bodyPr wrap="square">
            <a:spAutoFit/>
          </a:bodyPr>
          <a:lstStyle/>
          <a:p>
            <a:pPr algn="ctr"/>
            <a:r>
              <a:rPr lang="en-US" dirty="0">
                <a:solidFill>
                  <a:schemeClr val="bg1"/>
                </a:solidFill>
              </a:rPr>
              <a:t>“Believe in the Son of God, that he will come to redeem his people, and that he shall suffer and die to atone for their sins; and that he shall rise again from the dead, which shall bring to pass the resurrection, that all men shall stand before him, to be judged at the last and judgment day” </a:t>
            </a:r>
          </a:p>
          <a:p>
            <a:pPr algn="ctr"/>
            <a:r>
              <a:rPr lang="en-US" dirty="0">
                <a:solidFill>
                  <a:schemeClr val="bg1"/>
                </a:solidFill>
              </a:rPr>
              <a:t>(Alma 33:22).</a:t>
            </a:r>
          </a:p>
        </p:txBody>
      </p:sp>
      <p:grpSp>
        <p:nvGrpSpPr>
          <p:cNvPr id="35" name="Group 34">
            <a:extLst>
              <a:ext uri="{FF2B5EF4-FFF2-40B4-BE49-F238E27FC236}">
                <a16:creationId xmlns:a16="http://schemas.microsoft.com/office/drawing/2014/main" id="{7666748E-4E01-44B5-B479-2E24DD1FE93F}"/>
              </a:ext>
            </a:extLst>
          </p:cNvPr>
          <p:cNvGrpSpPr/>
          <p:nvPr/>
        </p:nvGrpSpPr>
        <p:grpSpPr>
          <a:xfrm>
            <a:off x="9267286" y="3113817"/>
            <a:ext cx="1975659" cy="3238539"/>
            <a:chOff x="23539" y="1287948"/>
            <a:chExt cx="2999432" cy="4916728"/>
          </a:xfrm>
        </p:grpSpPr>
        <p:sp>
          <p:nvSpPr>
            <p:cNvPr id="36" name="Oval 45">
              <a:extLst>
                <a:ext uri="{FF2B5EF4-FFF2-40B4-BE49-F238E27FC236}">
                  <a16:creationId xmlns:a16="http://schemas.microsoft.com/office/drawing/2014/main" id="{8E4D2E1F-3D63-475B-97E2-32843C757899}"/>
                </a:ext>
              </a:extLst>
            </p:cNvPr>
            <p:cNvSpPr/>
            <p:nvPr/>
          </p:nvSpPr>
          <p:spPr>
            <a:xfrm>
              <a:off x="23539" y="2738695"/>
              <a:ext cx="2999432" cy="3176772"/>
            </a:xfrm>
            <a:custGeom>
              <a:avLst/>
              <a:gdLst>
                <a:gd name="connsiteX0" fmla="*/ 0 w 2822097"/>
                <a:gd name="connsiteY0" fmla="*/ 1892774 h 3785548"/>
                <a:gd name="connsiteX1" fmla="*/ 1411049 w 2822097"/>
                <a:gd name="connsiteY1" fmla="*/ 0 h 3785548"/>
                <a:gd name="connsiteX2" fmla="*/ 2822098 w 2822097"/>
                <a:gd name="connsiteY2" fmla="*/ 1892774 h 3785548"/>
                <a:gd name="connsiteX3" fmla="*/ 1411049 w 2822097"/>
                <a:gd name="connsiteY3" fmla="*/ 3785548 h 3785548"/>
                <a:gd name="connsiteX4" fmla="*/ 0 w 2822097"/>
                <a:gd name="connsiteY4" fmla="*/ 1892774 h 3785548"/>
                <a:gd name="connsiteX0" fmla="*/ 4207 w 2830512"/>
                <a:gd name="connsiteY0" fmla="*/ 1892774 h 3865518"/>
                <a:gd name="connsiteX1" fmla="*/ 1415256 w 2830512"/>
                <a:gd name="connsiteY1" fmla="*/ 0 h 3865518"/>
                <a:gd name="connsiteX2" fmla="*/ 2826305 w 2830512"/>
                <a:gd name="connsiteY2" fmla="*/ 1892774 h 3865518"/>
                <a:gd name="connsiteX3" fmla="*/ 1415256 w 2830512"/>
                <a:gd name="connsiteY3" fmla="*/ 3785548 h 3865518"/>
                <a:gd name="connsiteX4" fmla="*/ 4207 w 2830512"/>
                <a:gd name="connsiteY4" fmla="*/ 1892774 h 3865518"/>
                <a:gd name="connsiteX0" fmla="*/ 9785 w 2841668"/>
                <a:gd name="connsiteY0" fmla="*/ 1892774 h 3804969"/>
                <a:gd name="connsiteX1" fmla="*/ 1420834 w 2841668"/>
                <a:gd name="connsiteY1" fmla="*/ 0 h 3804969"/>
                <a:gd name="connsiteX2" fmla="*/ 2831883 w 2841668"/>
                <a:gd name="connsiteY2" fmla="*/ 1892774 h 3804969"/>
                <a:gd name="connsiteX3" fmla="*/ 1420834 w 2841668"/>
                <a:gd name="connsiteY3" fmla="*/ 3785548 h 3804969"/>
                <a:gd name="connsiteX4" fmla="*/ 9785 w 2841668"/>
                <a:gd name="connsiteY4" fmla="*/ 1892774 h 3804969"/>
                <a:gd name="connsiteX0" fmla="*/ 9785 w 2841668"/>
                <a:gd name="connsiteY0" fmla="*/ 1892774 h 3785832"/>
                <a:gd name="connsiteX1" fmla="*/ 1420834 w 2841668"/>
                <a:gd name="connsiteY1" fmla="*/ 0 h 3785832"/>
                <a:gd name="connsiteX2" fmla="*/ 2831883 w 2841668"/>
                <a:gd name="connsiteY2" fmla="*/ 1892774 h 3785832"/>
                <a:gd name="connsiteX3" fmla="*/ 1420834 w 2841668"/>
                <a:gd name="connsiteY3" fmla="*/ 3785548 h 3785832"/>
                <a:gd name="connsiteX4" fmla="*/ 9785 w 2841668"/>
                <a:gd name="connsiteY4" fmla="*/ 1892774 h 3785832"/>
                <a:gd name="connsiteX0" fmla="*/ 97929 w 2929812"/>
                <a:gd name="connsiteY0" fmla="*/ 1892774 h 3785832"/>
                <a:gd name="connsiteX1" fmla="*/ 1508978 w 2929812"/>
                <a:gd name="connsiteY1" fmla="*/ 0 h 3785832"/>
                <a:gd name="connsiteX2" fmla="*/ 2920027 w 2929812"/>
                <a:gd name="connsiteY2" fmla="*/ 1892774 h 3785832"/>
                <a:gd name="connsiteX3" fmla="*/ 1508978 w 2929812"/>
                <a:gd name="connsiteY3" fmla="*/ 3785548 h 3785832"/>
                <a:gd name="connsiteX4" fmla="*/ 97929 w 2929812"/>
                <a:gd name="connsiteY4" fmla="*/ 1892774 h 3785832"/>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90760 w 2931146"/>
                <a:gd name="connsiteY0" fmla="*/ 1892789 h 3785581"/>
                <a:gd name="connsiteX1" fmla="*/ 1501809 w 2931146"/>
                <a:gd name="connsiteY1" fmla="*/ 15 h 3785581"/>
                <a:gd name="connsiteX2" fmla="*/ 2931146 w 2931146"/>
                <a:gd name="connsiteY2" fmla="*/ 1920221 h 3785581"/>
                <a:gd name="connsiteX3" fmla="*/ 1501809 w 2931146"/>
                <a:gd name="connsiteY3" fmla="*/ 3785563 h 3785581"/>
                <a:gd name="connsiteX4" fmla="*/ 90760 w 2931146"/>
                <a:gd name="connsiteY4" fmla="*/ 1892789 h 3785581"/>
                <a:gd name="connsiteX0" fmla="*/ 90760 w 2999432"/>
                <a:gd name="connsiteY0" fmla="*/ 1892789 h 3785578"/>
                <a:gd name="connsiteX1" fmla="*/ 1501809 w 2999432"/>
                <a:gd name="connsiteY1" fmla="*/ 15 h 3785578"/>
                <a:gd name="connsiteX2" fmla="*/ 2931146 w 2999432"/>
                <a:gd name="connsiteY2" fmla="*/ 1920221 h 3785578"/>
                <a:gd name="connsiteX3" fmla="*/ 1501809 w 2999432"/>
                <a:gd name="connsiteY3" fmla="*/ 3785563 h 3785578"/>
                <a:gd name="connsiteX4" fmla="*/ 90760 w 2999432"/>
                <a:gd name="connsiteY4" fmla="*/ 1892789 h 378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432" h="3785578">
                  <a:moveTo>
                    <a:pt x="90760" y="1892789"/>
                  </a:moveTo>
                  <a:cubicBezTo>
                    <a:pt x="547960" y="1002887"/>
                    <a:pt x="1028411" y="-4557"/>
                    <a:pt x="1501809" y="15"/>
                  </a:cubicBezTo>
                  <a:cubicBezTo>
                    <a:pt x="1975207" y="4587"/>
                    <a:pt x="2537954" y="1021175"/>
                    <a:pt x="2931146" y="1920221"/>
                  </a:cubicBezTo>
                  <a:cubicBezTo>
                    <a:pt x="3315194" y="2773547"/>
                    <a:pt x="1975207" y="3790135"/>
                    <a:pt x="1501809" y="3785563"/>
                  </a:cubicBezTo>
                  <a:cubicBezTo>
                    <a:pt x="1028411" y="3780991"/>
                    <a:pt x="-366440" y="2782691"/>
                    <a:pt x="90760" y="1892789"/>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5">
              <a:extLst>
                <a:ext uri="{FF2B5EF4-FFF2-40B4-BE49-F238E27FC236}">
                  <a16:creationId xmlns:a16="http://schemas.microsoft.com/office/drawing/2014/main" id="{D845EA8C-21AE-43A2-A10C-C4A2BAA46053}"/>
                </a:ext>
              </a:extLst>
            </p:cNvPr>
            <p:cNvSpPr/>
            <p:nvPr/>
          </p:nvSpPr>
          <p:spPr>
            <a:xfrm rot="20061683">
              <a:off x="2244964" y="4093205"/>
              <a:ext cx="415101" cy="6408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0DECFB1-DB7F-4EB6-9935-88EE082D976A}"/>
                </a:ext>
              </a:extLst>
            </p:cNvPr>
            <p:cNvSpPr/>
            <p:nvPr/>
          </p:nvSpPr>
          <p:spPr>
            <a:xfrm rot="10800000">
              <a:off x="482396" y="1287948"/>
              <a:ext cx="2066750" cy="2203008"/>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Trapezoid 38">
              <a:extLst>
                <a:ext uri="{FF2B5EF4-FFF2-40B4-BE49-F238E27FC236}">
                  <a16:creationId xmlns:a16="http://schemas.microsoft.com/office/drawing/2014/main" id="{2E594316-6AD5-44F0-8DF4-81D8153D94D9}"/>
                </a:ext>
              </a:extLst>
            </p:cNvPr>
            <p:cNvSpPr/>
            <p:nvPr/>
          </p:nvSpPr>
          <p:spPr>
            <a:xfrm rot="20726610" flipH="1">
              <a:off x="1579161" y="2798381"/>
              <a:ext cx="971198" cy="1673457"/>
            </a:xfrm>
            <a:prstGeom prst="trapezoid">
              <a:avLst>
                <a:gd name="adj" fmla="val 452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4C87BCC-E4D2-477C-8907-E45DFE08F7CD}"/>
                </a:ext>
              </a:extLst>
            </p:cNvPr>
            <p:cNvSpPr/>
            <p:nvPr/>
          </p:nvSpPr>
          <p:spPr>
            <a:xfrm rot="976600">
              <a:off x="467058" y="4037024"/>
              <a:ext cx="449222" cy="6503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28FFBEEE-37BC-4281-8201-C53071EBBBA5}"/>
                </a:ext>
              </a:extLst>
            </p:cNvPr>
            <p:cNvSpPr/>
            <p:nvPr/>
          </p:nvSpPr>
          <p:spPr>
            <a:xfrm rot="808127">
              <a:off x="488827" y="2706164"/>
              <a:ext cx="1123505" cy="1747081"/>
            </a:xfrm>
            <a:prstGeom prst="trapezoid">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8C90CE6-7C7E-4DFE-82BF-CF20FCA08D7D}"/>
                </a:ext>
              </a:extLst>
            </p:cNvPr>
            <p:cNvSpPr/>
            <p:nvPr/>
          </p:nvSpPr>
          <p:spPr>
            <a:xfrm rot="886948" flipH="1">
              <a:off x="1487855"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D3D60E-E4B8-4BB9-AB8B-6436FF710EDD}"/>
                </a:ext>
              </a:extLst>
            </p:cNvPr>
            <p:cNvSpPr/>
            <p:nvPr/>
          </p:nvSpPr>
          <p:spPr>
            <a:xfrm rot="20713052">
              <a:off x="763009"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967CD471-5980-44DF-9823-447FC281765E}"/>
                </a:ext>
              </a:extLst>
            </p:cNvPr>
            <p:cNvSpPr/>
            <p:nvPr/>
          </p:nvSpPr>
          <p:spPr>
            <a:xfrm>
              <a:off x="495635" y="2799211"/>
              <a:ext cx="2120175" cy="3228831"/>
            </a:xfrm>
            <a:prstGeom prst="trapezoid">
              <a:avLst>
                <a:gd name="adj" fmla="val 349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38A8C70-6AF8-4D51-847D-D19B54674023}"/>
                </a:ext>
              </a:extLst>
            </p:cNvPr>
            <p:cNvSpPr/>
            <p:nvPr/>
          </p:nvSpPr>
          <p:spPr>
            <a:xfrm>
              <a:off x="933997" y="4015516"/>
              <a:ext cx="1279358" cy="1777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0">
              <a:extLst>
                <a:ext uri="{FF2B5EF4-FFF2-40B4-BE49-F238E27FC236}">
                  <a16:creationId xmlns:a16="http://schemas.microsoft.com/office/drawing/2014/main" id="{BFA24DF5-24BC-434C-81C3-E6E34CA0ED18}"/>
                </a:ext>
              </a:extLst>
            </p:cNvPr>
            <p:cNvSpPr/>
            <p:nvPr/>
          </p:nvSpPr>
          <p:spPr>
            <a:xfrm>
              <a:off x="984555" y="4152135"/>
              <a:ext cx="163091" cy="9040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1">
              <a:extLst>
                <a:ext uri="{FF2B5EF4-FFF2-40B4-BE49-F238E27FC236}">
                  <a16:creationId xmlns:a16="http://schemas.microsoft.com/office/drawing/2014/main" id="{C67EBD95-701D-40B5-800C-45040D264343}"/>
                </a:ext>
              </a:extLst>
            </p:cNvPr>
            <p:cNvSpPr/>
            <p:nvPr/>
          </p:nvSpPr>
          <p:spPr>
            <a:xfrm rot="20563410">
              <a:off x="1097978" y="4059700"/>
              <a:ext cx="172389" cy="109780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2">
              <a:extLst>
                <a:ext uri="{FF2B5EF4-FFF2-40B4-BE49-F238E27FC236}">
                  <a16:creationId xmlns:a16="http://schemas.microsoft.com/office/drawing/2014/main" id="{F21A8751-D738-4898-B96B-9D6827C0C31B}"/>
                </a:ext>
              </a:extLst>
            </p:cNvPr>
            <p:cNvSpPr/>
            <p:nvPr/>
          </p:nvSpPr>
          <p:spPr>
            <a:xfrm>
              <a:off x="930192" y="4022984"/>
              <a:ext cx="217454" cy="19372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3">
              <a:extLst>
                <a:ext uri="{FF2B5EF4-FFF2-40B4-BE49-F238E27FC236}">
                  <a16:creationId xmlns:a16="http://schemas.microsoft.com/office/drawing/2014/main" id="{252B6D13-E518-4290-870E-014EA2240ACA}"/>
                </a:ext>
              </a:extLst>
            </p:cNvPr>
            <p:cNvSpPr/>
            <p:nvPr/>
          </p:nvSpPr>
          <p:spPr>
            <a:xfrm flipH="1">
              <a:off x="1298467" y="2002975"/>
              <a:ext cx="424191" cy="1189266"/>
            </a:xfrm>
            <a:custGeom>
              <a:avLst/>
              <a:gdLst>
                <a:gd name="connsiteX0" fmla="*/ 0 w 491120"/>
                <a:gd name="connsiteY0" fmla="*/ 489477 h 978954"/>
                <a:gd name="connsiteX1" fmla="*/ 245560 w 491120"/>
                <a:gd name="connsiteY1" fmla="*/ 0 h 978954"/>
                <a:gd name="connsiteX2" fmla="*/ 491120 w 491120"/>
                <a:gd name="connsiteY2" fmla="*/ 489477 h 978954"/>
                <a:gd name="connsiteX3" fmla="*/ 245560 w 491120"/>
                <a:gd name="connsiteY3" fmla="*/ 978954 h 978954"/>
                <a:gd name="connsiteX4" fmla="*/ 0 w 491120"/>
                <a:gd name="connsiteY4" fmla="*/ 489477 h 978954"/>
                <a:gd name="connsiteX0" fmla="*/ 16 w 491136"/>
                <a:gd name="connsiteY0" fmla="*/ 489477 h 1189266"/>
                <a:gd name="connsiteX1" fmla="*/ 245576 w 491136"/>
                <a:gd name="connsiteY1" fmla="*/ 0 h 1189266"/>
                <a:gd name="connsiteX2" fmla="*/ 491136 w 491136"/>
                <a:gd name="connsiteY2" fmla="*/ 489477 h 1189266"/>
                <a:gd name="connsiteX3" fmla="*/ 236432 w 491136"/>
                <a:gd name="connsiteY3" fmla="*/ 1189266 h 1189266"/>
                <a:gd name="connsiteX4" fmla="*/ 16 w 491136"/>
                <a:gd name="connsiteY4" fmla="*/ 489477 h 1189266"/>
                <a:gd name="connsiteX0" fmla="*/ 12 w 491132"/>
                <a:gd name="connsiteY0" fmla="*/ 489477 h 1189266"/>
                <a:gd name="connsiteX1" fmla="*/ 245572 w 491132"/>
                <a:gd name="connsiteY1" fmla="*/ 0 h 1189266"/>
                <a:gd name="connsiteX2" fmla="*/ 491132 w 491132"/>
                <a:gd name="connsiteY2" fmla="*/ 489477 h 1189266"/>
                <a:gd name="connsiteX3" fmla="*/ 236428 w 491132"/>
                <a:gd name="connsiteY3" fmla="*/ 1189266 h 1189266"/>
                <a:gd name="connsiteX4" fmla="*/ 12 w 491132"/>
                <a:gd name="connsiteY4" fmla="*/ 489477 h 11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32" h="1189266">
                  <a:moveTo>
                    <a:pt x="12" y="489477"/>
                  </a:moveTo>
                  <a:cubicBezTo>
                    <a:pt x="1536" y="291266"/>
                    <a:pt x="163719" y="0"/>
                    <a:pt x="245572" y="0"/>
                  </a:cubicBezTo>
                  <a:cubicBezTo>
                    <a:pt x="327425" y="0"/>
                    <a:pt x="491132" y="219146"/>
                    <a:pt x="491132" y="489477"/>
                  </a:cubicBezTo>
                  <a:cubicBezTo>
                    <a:pt x="491132" y="759808"/>
                    <a:pt x="318281" y="1189266"/>
                    <a:pt x="236428" y="1189266"/>
                  </a:cubicBezTo>
                  <a:cubicBezTo>
                    <a:pt x="154575" y="1189266"/>
                    <a:pt x="-1512" y="687688"/>
                    <a:pt x="12" y="489477"/>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C7E295A-0A8D-4CD7-811F-E8642530F9FB}"/>
                </a:ext>
              </a:extLst>
            </p:cNvPr>
            <p:cNvSpPr/>
            <p:nvPr/>
          </p:nvSpPr>
          <p:spPr>
            <a:xfrm>
              <a:off x="1013288" y="1459929"/>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75773CC-3EF6-4C66-80D6-FE518E05DF6C}"/>
                </a:ext>
              </a:extLst>
            </p:cNvPr>
            <p:cNvSpPr/>
            <p:nvPr/>
          </p:nvSpPr>
          <p:spPr>
            <a:xfrm>
              <a:off x="805794" y="1812508"/>
              <a:ext cx="132329" cy="118026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B6827706-96F2-4C31-A399-6ADAF5379EDA}"/>
                </a:ext>
              </a:extLst>
            </p:cNvPr>
            <p:cNvSpPr/>
            <p:nvPr/>
          </p:nvSpPr>
          <p:spPr>
            <a:xfrm rot="407483">
              <a:off x="1022149" y="2393814"/>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Oval 52">
              <a:extLst>
                <a:ext uri="{FF2B5EF4-FFF2-40B4-BE49-F238E27FC236}">
                  <a16:creationId xmlns:a16="http://schemas.microsoft.com/office/drawing/2014/main" id="{3CB3D455-9850-4C7C-A63B-4F8C5020D841}"/>
                </a:ext>
              </a:extLst>
            </p:cNvPr>
            <p:cNvSpPr/>
            <p:nvPr/>
          </p:nvSpPr>
          <p:spPr>
            <a:xfrm>
              <a:off x="1321656" y="2473764"/>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3F554C9-06BB-48CB-8841-79F22CF8348A}"/>
                </a:ext>
              </a:extLst>
            </p:cNvPr>
            <p:cNvSpPr/>
            <p:nvPr/>
          </p:nvSpPr>
          <p:spPr>
            <a:xfrm rot="10800000">
              <a:off x="1050579" y="1298662"/>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Oval 54">
              <a:extLst>
                <a:ext uri="{FF2B5EF4-FFF2-40B4-BE49-F238E27FC236}">
                  <a16:creationId xmlns:a16="http://schemas.microsoft.com/office/drawing/2014/main" id="{CB82703A-7919-484E-B764-DC0E3AC30D42}"/>
                </a:ext>
              </a:extLst>
            </p:cNvPr>
            <p:cNvSpPr/>
            <p:nvPr/>
          </p:nvSpPr>
          <p:spPr>
            <a:xfrm rot="886948" flipH="1">
              <a:off x="1673209" y="1327086"/>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7D07663-AAA4-4540-842F-0FC5389D311D}"/>
                </a:ext>
              </a:extLst>
            </p:cNvPr>
            <p:cNvSpPr/>
            <p:nvPr/>
          </p:nvSpPr>
          <p:spPr>
            <a:xfrm rot="886948" flipH="1">
              <a:off x="924297" y="1318967"/>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a:solidFill>
                  <a:schemeClr val="bg1"/>
                </a:solidFill>
                <a:latin typeface="Georgia" pitchFamily="18" charset="0"/>
              </a:rPr>
              <a:t>Doctrinal </a:t>
            </a:r>
            <a:r>
              <a:rPr lang="en-US" sz="6000" dirty="0">
                <a:solidFill>
                  <a:schemeClr val="bg1"/>
                </a:solidFill>
                <a:latin typeface="Georgia" pitchFamily="18" charset="0"/>
              </a:rPr>
              <a:t>Mastery</a:t>
            </a:r>
            <a:endParaRPr lang="en-US" sz="4400" dirty="0">
              <a:solidFill>
                <a:schemeClr val="bg1"/>
              </a:solidFill>
              <a:latin typeface="Georgia" pitchFamily="18" charset="0"/>
            </a:endParaRPr>
          </a:p>
        </p:txBody>
      </p:sp>
      <p:sp>
        <p:nvSpPr>
          <p:cNvPr id="7" name="Rectangle 6"/>
          <p:cNvSpPr/>
          <p:nvPr/>
        </p:nvSpPr>
        <p:spPr>
          <a:xfrm>
            <a:off x="5394037" y="1176591"/>
            <a:ext cx="6594764" cy="4893647"/>
          </a:xfrm>
          <a:prstGeom prst="rect">
            <a:avLst/>
          </a:prstGeom>
        </p:spPr>
        <p:txBody>
          <a:bodyPr wrap="square">
            <a:spAutoFit/>
          </a:bodyPr>
          <a:lstStyle/>
          <a:p>
            <a:pPr fontAlgn="base"/>
            <a:r>
              <a:rPr lang="en-US" sz="2400" dirty="0">
                <a:solidFill>
                  <a:schemeClr val="bg1"/>
                </a:solidFill>
              </a:rPr>
              <a:t>And as they thus </a:t>
            </a:r>
            <a:r>
              <a:rPr lang="en-US" sz="2400" dirty="0" err="1">
                <a:solidFill>
                  <a:schemeClr val="bg1"/>
                </a:solidFill>
              </a:rPr>
              <a:t>spake</a:t>
            </a:r>
            <a:r>
              <a:rPr lang="en-US" sz="2400" dirty="0">
                <a:solidFill>
                  <a:schemeClr val="bg1"/>
                </a:solidFill>
              </a:rPr>
              <a:t>, Jesus himself stood in the midst of them, and </a:t>
            </a:r>
            <a:r>
              <a:rPr lang="en-US" sz="2400" dirty="0" err="1">
                <a:solidFill>
                  <a:schemeClr val="bg1"/>
                </a:solidFill>
              </a:rPr>
              <a:t>saith</a:t>
            </a:r>
            <a:r>
              <a:rPr lang="en-US" sz="2400" dirty="0">
                <a:solidFill>
                  <a:schemeClr val="bg1"/>
                </a:solidFill>
              </a:rPr>
              <a:t> unto them, Peace </a:t>
            </a:r>
            <a:r>
              <a:rPr lang="en-US" sz="2400" i="1" dirty="0">
                <a:solidFill>
                  <a:schemeClr val="bg1"/>
                </a:solidFill>
              </a:rPr>
              <a:t>be</a:t>
            </a:r>
            <a:r>
              <a:rPr lang="en-US" sz="2400" dirty="0">
                <a:solidFill>
                  <a:schemeClr val="bg1"/>
                </a:solidFill>
              </a:rPr>
              <a:t> unto you.</a:t>
            </a:r>
          </a:p>
          <a:p>
            <a:pPr fontAlgn="base"/>
            <a:endParaRPr lang="en-US" sz="2400" dirty="0">
              <a:solidFill>
                <a:schemeClr val="bg1"/>
              </a:solidFill>
            </a:endParaRPr>
          </a:p>
          <a:p>
            <a:pPr fontAlgn="base"/>
            <a:r>
              <a:rPr lang="en-US" sz="2400" dirty="0">
                <a:solidFill>
                  <a:schemeClr val="bg1"/>
                </a:solidFill>
              </a:rPr>
              <a:t>But they were terrified and affrighted, and supposed that they had seen a spirit.</a:t>
            </a:r>
          </a:p>
          <a:p>
            <a:pPr fontAlgn="base"/>
            <a:endParaRPr lang="en-US" sz="2400" dirty="0">
              <a:solidFill>
                <a:schemeClr val="bg1"/>
              </a:solidFill>
            </a:endParaRPr>
          </a:p>
          <a:p>
            <a:pPr fontAlgn="base"/>
            <a:r>
              <a:rPr lang="en-US" sz="2400" dirty="0">
                <a:solidFill>
                  <a:schemeClr val="bg1"/>
                </a:solidFill>
              </a:rPr>
              <a:t>And he said unto them, Why are ye troubled? and why do thoughts arise in your hearts?</a:t>
            </a:r>
          </a:p>
          <a:p>
            <a:pPr fontAlgn="base"/>
            <a:endParaRPr lang="en-US" sz="2400" dirty="0">
              <a:solidFill>
                <a:schemeClr val="bg1"/>
              </a:solidFill>
            </a:endParaRPr>
          </a:p>
          <a:p>
            <a:pPr fontAlgn="base"/>
            <a:r>
              <a:rPr lang="en-US" sz="2400" dirty="0">
                <a:solidFill>
                  <a:schemeClr val="bg1"/>
                </a:solidFill>
              </a:rPr>
              <a:t>Behold my hands and my feet, that it is I myself: handle me, and see; for a spirit hath not flesh and bones, as ye see me have.</a:t>
            </a:r>
          </a:p>
        </p:txBody>
      </p:sp>
      <p:grpSp>
        <p:nvGrpSpPr>
          <p:cNvPr id="10" name="Group 9"/>
          <p:cNvGrpSpPr/>
          <p:nvPr/>
        </p:nvGrpSpPr>
        <p:grpSpPr>
          <a:xfrm>
            <a:off x="828463" y="1862645"/>
            <a:ext cx="2810519" cy="3640943"/>
            <a:chOff x="2819400" y="3657598"/>
            <a:chExt cx="1365515" cy="2048764"/>
          </a:xfrm>
        </p:grpSpPr>
        <p:sp>
          <p:nvSpPr>
            <p:cNvPr id="11" name="Rectangle 10"/>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C000"/>
                  </a:solidFill>
                  <a:latin typeface="Colonna MT" pitchFamily="82" charset="0"/>
                </a:rPr>
                <a:t>Luke 24:36-39</a:t>
              </a:r>
            </a:p>
          </p:txBody>
        </p:sp>
        <p:sp>
          <p:nvSpPr>
            <p:cNvPr id="15" name="Rectangle 1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ight Arrow 15"/>
          <p:cNvSpPr/>
          <p:nvPr/>
        </p:nvSpPr>
        <p:spPr>
          <a:xfrm>
            <a:off x="3777673" y="3343564"/>
            <a:ext cx="1283854" cy="70196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0-#ppt_w/2"/>
                                          </p:val>
                                        </p:tav>
                                        <p:tav tm="100000">
                                          <p:val>
                                            <p:strVal val="#ppt_x"/>
                                          </p:val>
                                        </p:tav>
                                      </p:tavLst>
                                    </p:anim>
                                    <p:anim calcmode="lin" valueType="num">
                                      <p:cBhvr additive="base">
                                        <p:cTn id="12" dur="2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Resurrection</a:t>
            </a:r>
            <a:endParaRPr lang="en-US" sz="4400" dirty="0">
              <a:solidFill>
                <a:schemeClr val="bg1"/>
              </a:solidFill>
              <a:latin typeface="Georgia" pitchFamily="18" charset="0"/>
            </a:endParaRPr>
          </a:p>
        </p:txBody>
      </p:sp>
      <p:sp>
        <p:nvSpPr>
          <p:cNvPr id="7" name="Rectangle 6"/>
          <p:cNvSpPr/>
          <p:nvPr/>
        </p:nvSpPr>
        <p:spPr>
          <a:xfrm>
            <a:off x="535708" y="1794407"/>
            <a:ext cx="5430982" cy="2031325"/>
          </a:xfrm>
          <a:prstGeom prst="rect">
            <a:avLst/>
          </a:prstGeom>
        </p:spPr>
        <p:txBody>
          <a:bodyPr wrap="square">
            <a:spAutoFit/>
          </a:bodyPr>
          <a:lstStyle/>
          <a:p>
            <a:r>
              <a:rPr lang="en-US" dirty="0">
                <a:solidFill>
                  <a:schemeClr val="bg1"/>
                </a:solidFill>
              </a:rPr>
              <a:t>"We...believe in the literal resurrection of the body, reunited with the spirit, becoming the spiritual body or the soul as defined by scripture. If we should eliminate from our religious beliefs the doctrine of the atonement and resurrection of Jesus Christ and the resurrection of mankind, there would be nothing left but a code of ethics.” (5)</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24:38-39</a:t>
            </a:r>
          </a:p>
        </p:txBody>
      </p:sp>
      <p:pic>
        <p:nvPicPr>
          <p:cNvPr id="25602" name="Picture 2" descr="Luke 24:36–41, 44–49; John 20:21, People touch the resurrected Christ's hands"/>
          <p:cNvPicPr>
            <a:picLocks noChangeAspect="1" noChangeArrowheads="1"/>
          </p:cNvPicPr>
          <p:nvPr/>
        </p:nvPicPr>
        <p:blipFill>
          <a:blip r:embed="rId3" cstate="print"/>
          <a:srcRect/>
          <a:stretch>
            <a:fillRect/>
          </a:stretch>
        </p:blipFill>
        <p:spPr bwMode="auto">
          <a:xfrm>
            <a:off x="6622471" y="1316903"/>
            <a:ext cx="4494357" cy="2226873"/>
          </a:xfrm>
          <a:prstGeom prst="rect">
            <a:avLst/>
          </a:prstGeom>
          <a:noFill/>
        </p:spPr>
      </p:pic>
      <p:pic>
        <p:nvPicPr>
          <p:cNvPr id="26" name="Picture 25" descr="howard-w-hunter-.jpg"/>
          <p:cNvPicPr>
            <a:picLocks noChangeAspect="1"/>
          </p:cNvPicPr>
          <p:nvPr/>
        </p:nvPicPr>
        <p:blipFill>
          <a:blip r:embed="rId4" cstate="print"/>
          <a:stretch>
            <a:fillRect/>
          </a:stretch>
        </p:blipFill>
        <p:spPr>
          <a:xfrm>
            <a:off x="480292" y="443018"/>
            <a:ext cx="917754" cy="1193826"/>
          </a:xfrm>
          <a:prstGeom prst="rect">
            <a:avLst/>
          </a:prstGeom>
        </p:spPr>
      </p:pic>
      <p:sp>
        <p:nvSpPr>
          <p:cNvPr id="35" name="Rectangle 34"/>
          <p:cNvSpPr/>
          <p:nvPr/>
        </p:nvSpPr>
        <p:spPr>
          <a:xfrm>
            <a:off x="5781964" y="4371447"/>
            <a:ext cx="6096000" cy="2246769"/>
          </a:xfrm>
          <a:prstGeom prst="rect">
            <a:avLst/>
          </a:prstGeom>
        </p:spPr>
        <p:txBody>
          <a:bodyPr>
            <a:spAutoFit/>
          </a:bodyPr>
          <a:lstStyle/>
          <a:p>
            <a:r>
              <a:rPr lang="en-US" sz="2000" dirty="0">
                <a:solidFill>
                  <a:schemeClr val="bg1"/>
                </a:solidFill>
              </a:rPr>
              <a:t>"Jesus did not lose his body after his resurrection. In some mysterious way it did not evaporate, neither did it expand to fill the immensity of space. Jesus had his body as he ascended to his Father from the Mount of Olives, and the record is perfectly clear that he will still have that same body when he comes in glory to judge the world." (6)</a:t>
            </a:r>
          </a:p>
        </p:txBody>
      </p:sp>
      <p:pic>
        <p:nvPicPr>
          <p:cNvPr id="27650" name="Picture 2" descr="Photograph of Sterling W. Sill"/>
          <p:cNvPicPr>
            <a:picLocks noChangeAspect="1" noChangeArrowheads="1"/>
          </p:cNvPicPr>
          <p:nvPr/>
        </p:nvPicPr>
        <p:blipFill>
          <a:blip r:embed="rId5" cstate="print"/>
          <a:srcRect/>
          <a:stretch>
            <a:fillRect/>
          </a:stretch>
        </p:blipFill>
        <p:spPr bwMode="auto">
          <a:xfrm>
            <a:off x="4090266" y="4554682"/>
            <a:ext cx="1400175" cy="182880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523220"/>
          </a:xfrm>
          <a:prstGeom prst="rect">
            <a:avLst/>
          </a:prstGeom>
          <a:noFill/>
        </p:spPr>
        <p:txBody>
          <a:bodyPr wrap="square" rtlCol="0">
            <a:spAutoFit/>
          </a:bodyPr>
          <a:lstStyle/>
          <a:p>
            <a:pPr algn="ctr"/>
            <a:r>
              <a:rPr lang="en-US" sz="2800" dirty="0">
                <a:solidFill>
                  <a:schemeClr val="bg1"/>
                </a:solidFill>
                <a:latin typeface="Georgia" pitchFamily="18" charset="0"/>
              </a:rPr>
              <a:t>Proofs—Hearing, Seeing, Touched, Breathed Upon, and Witnessing</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24:40</a:t>
            </a:r>
          </a:p>
        </p:txBody>
      </p:sp>
      <p:sp>
        <p:nvSpPr>
          <p:cNvPr id="10" name="Rectangle 9"/>
          <p:cNvSpPr/>
          <p:nvPr/>
        </p:nvSpPr>
        <p:spPr>
          <a:xfrm>
            <a:off x="2419926" y="482754"/>
            <a:ext cx="8192655" cy="646331"/>
          </a:xfrm>
          <a:prstGeom prst="rect">
            <a:avLst/>
          </a:prstGeom>
        </p:spPr>
        <p:txBody>
          <a:bodyPr wrap="square">
            <a:spAutoFit/>
          </a:bodyPr>
          <a:lstStyle/>
          <a:p>
            <a:pPr algn="ctr"/>
            <a:r>
              <a:rPr lang="en-US" dirty="0">
                <a:solidFill>
                  <a:schemeClr val="bg1"/>
                </a:solidFill>
              </a:rPr>
              <a:t>"That Jesus literally rose from the grave in the most real physical sense, with the same body of flesh and bones he had on earth, is demonstrated in many ways. </a:t>
            </a:r>
          </a:p>
        </p:txBody>
      </p:sp>
      <p:sp>
        <p:nvSpPr>
          <p:cNvPr id="11" name="Rectangle 10"/>
          <p:cNvSpPr/>
          <p:nvPr/>
        </p:nvSpPr>
        <p:spPr>
          <a:xfrm>
            <a:off x="4830618" y="5657671"/>
            <a:ext cx="7112000" cy="1200329"/>
          </a:xfrm>
          <a:prstGeom prst="rect">
            <a:avLst/>
          </a:prstGeom>
        </p:spPr>
        <p:txBody>
          <a:bodyPr wrap="square">
            <a:spAutoFit/>
          </a:bodyPr>
          <a:lstStyle/>
          <a:p>
            <a:r>
              <a:rPr lang="en-US" dirty="0">
                <a:solidFill>
                  <a:schemeClr val="bg1"/>
                </a:solidFill>
              </a:rPr>
              <a:t>Such evidences attest not only to Jesus' having a body but also that it was the </a:t>
            </a:r>
            <a:r>
              <a:rPr lang="en-US" i="1" dirty="0">
                <a:solidFill>
                  <a:schemeClr val="bg1"/>
                </a:solidFill>
              </a:rPr>
              <a:t>same </a:t>
            </a:r>
            <a:r>
              <a:rPr lang="en-US" dirty="0">
                <a:solidFill>
                  <a:schemeClr val="bg1"/>
                </a:solidFill>
              </a:rPr>
              <a:t>body he possessed at death-the body which was nailed to the cross. The evidence that he was resurrected and alive must of necessity be as clear and definite as the evidence that he had died." (7)</a:t>
            </a:r>
          </a:p>
        </p:txBody>
      </p:sp>
      <p:grpSp>
        <p:nvGrpSpPr>
          <p:cNvPr id="31" name="Group 30"/>
          <p:cNvGrpSpPr/>
          <p:nvPr/>
        </p:nvGrpSpPr>
        <p:grpSpPr>
          <a:xfrm>
            <a:off x="147782" y="757382"/>
            <a:ext cx="2105891" cy="3906981"/>
            <a:chOff x="147782" y="757382"/>
            <a:chExt cx="2105891" cy="3906981"/>
          </a:xfrm>
        </p:grpSpPr>
        <p:sp>
          <p:nvSpPr>
            <p:cNvPr id="12" name="TextBox 11"/>
            <p:cNvSpPr txBox="1"/>
            <p:nvPr/>
          </p:nvSpPr>
          <p:spPr>
            <a:xfrm>
              <a:off x="480291" y="757382"/>
              <a:ext cx="1293091" cy="923330"/>
            </a:xfrm>
            <a:prstGeom prst="rect">
              <a:avLst/>
            </a:prstGeom>
            <a:solidFill>
              <a:schemeClr val="accent5">
                <a:lumMod val="75000"/>
              </a:schemeClr>
            </a:solidFill>
          </p:spPr>
          <p:txBody>
            <a:bodyPr wrap="square" rtlCol="0">
              <a:spAutoFit/>
            </a:bodyPr>
            <a:lstStyle/>
            <a:p>
              <a:pPr algn="ctr"/>
              <a:r>
                <a:rPr lang="en-US" dirty="0">
                  <a:solidFill>
                    <a:schemeClr val="bg1"/>
                  </a:solidFill>
                </a:rPr>
                <a:t>The Angels said He had risen.</a:t>
              </a:r>
            </a:p>
          </p:txBody>
        </p:sp>
        <p:pic>
          <p:nvPicPr>
            <p:cNvPr id="29698" name="Picture 2" descr="Image result for angels in tomb"/>
            <p:cNvPicPr>
              <a:picLocks noChangeAspect="1" noChangeArrowheads="1"/>
            </p:cNvPicPr>
            <p:nvPr/>
          </p:nvPicPr>
          <p:blipFill>
            <a:blip r:embed="rId3" cstate="print"/>
            <a:srcRect t="2198" r="16484"/>
            <a:stretch>
              <a:fillRect/>
            </a:stretch>
          </p:blipFill>
          <p:spPr bwMode="auto">
            <a:xfrm>
              <a:off x="147782" y="3020291"/>
              <a:ext cx="2105891" cy="1644072"/>
            </a:xfrm>
            <a:prstGeom prst="rect">
              <a:avLst/>
            </a:prstGeom>
            <a:noFill/>
          </p:spPr>
        </p:pic>
        <p:sp>
          <p:nvSpPr>
            <p:cNvPr id="19" name="Down Arrow 18"/>
            <p:cNvSpPr/>
            <p:nvPr/>
          </p:nvSpPr>
          <p:spPr>
            <a:xfrm>
              <a:off x="997528" y="1708729"/>
              <a:ext cx="221672" cy="1246908"/>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142836" y="1584036"/>
            <a:ext cx="2419927" cy="4781174"/>
            <a:chOff x="2142836" y="1584036"/>
            <a:chExt cx="2419927" cy="4781174"/>
          </a:xfrm>
        </p:grpSpPr>
        <p:sp>
          <p:nvSpPr>
            <p:cNvPr id="13" name="TextBox 12"/>
            <p:cNvSpPr txBox="1"/>
            <p:nvPr/>
          </p:nvSpPr>
          <p:spPr>
            <a:xfrm>
              <a:off x="2466109" y="1584036"/>
              <a:ext cx="1796471" cy="1754326"/>
            </a:xfrm>
            <a:prstGeom prst="rect">
              <a:avLst/>
            </a:prstGeom>
            <a:solidFill>
              <a:schemeClr val="accent5">
                <a:lumMod val="75000"/>
              </a:schemeClr>
            </a:solidFill>
          </p:spPr>
          <p:txBody>
            <a:bodyPr wrap="square" rtlCol="0">
              <a:spAutoFit/>
            </a:bodyPr>
            <a:lstStyle/>
            <a:p>
              <a:pPr algn="ctr"/>
              <a:r>
                <a:rPr lang="en-US" dirty="0">
                  <a:solidFill>
                    <a:schemeClr val="bg1"/>
                  </a:solidFill>
                </a:rPr>
                <a:t>The women and then the brethren noted that the body was no longer in the tomb.</a:t>
              </a:r>
            </a:p>
          </p:txBody>
        </p:sp>
        <p:sp>
          <p:nvSpPr>
            <p:cNvPr id="20" name="Down Arrow 19"/>
            <p:cNvSpPr/>
            <p:nvPr/>
          </p:nvSpPr>
          <p:spPr>
            <a:xfrm>
              <a:off x="3172692" y="3454401"/>
              <a:ext cx="226291" cy="1265382"/>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0" name="Picture 4" descr="Image result for empty tomb"/>
            <p:cNvPicPr>
              <a:picLocks noChangeAspect="1" noChangeArrowheads="1"/>
            </p:cNvPicPr>
            <p:nvPr/>
          </p:nvPicPr>
          <p:blipFill>
            <a:blip r:embed="rId4" cstate="print"/>
            <a:srcRect/>
            <a:stretch>
              <a:fillRect/>
            </a:stretch>
          </p:blipFill>
          <p:spPr bwMode="auto">
            <a:xfrm>
              <a:off x="2142836" y="4833919"/>
              <a:ext cx="2419927" cy="1531291"/>
            </a:xfrm>
            <a:prstGeom prst="rect">
              <a:avLst/>
            </a:prstGeom>
            <a:noFill/>
          </p:spPr>
        </p:pic>
      </p:grpSp>
      <p:grpSp>
        <p:nvGrpSpPr>
          <p:cNvPr id="33" name="Group 32"/>
          <p:cNvGrpSpPr/>
          <p:nvPr/>
        </p:nvGrpSpPr>
        <p:grpSpPr>
          <a:xfrm>
            <a:off x="4373417" y="1584036"/>
            <a:ext cx="2013527" cy="3427261"/>
            <a:chOff x="4373417" y="1584036"/>
            <a:chExt cx="2013527" cy="3427261"/>
          </a:xfrm>
        </p:grpSpPr>
        <p:sp>
          <p:nvSpPr>
            <p:cNvPr id="14" name="TextBox 13"/>
            <p:cNvSpPr txBox="1"/>
            <p:nvPr/>
          </p:nvSpPr>
          <p:spPr>
            <a:xfrm>
              <a:off x="4373417" y="1584036"/>
              <a:ext cx="2013527" cy="923330"/>
            </a:xfrm>
            <a:prstGeom prst="rect">
              <a:avLst/>
            </a:prstGeom>
            <a:solidFill>
              <a:schemeClr val="accent5">
                <a:lumMod val="75000"/>
              </a:schemeClr>
            </a:solidFill>
          </p:spPr>
          <p:txBody>
            <a:bodyPr wrap="square" rtlCol="0">
              <a:spAutoFit/>
            </a:bodyPr>
            <a:lstStyle/>
            <a:p>
              <a:pPr algn="ctr"/>
              <a:r>
                <a:rPr lang="en-US" dirty="0">
                  <a:solidFill>
                    <a:schemeClr val="bg1"/>
                  </a:solidFill>
                </a:rPr>
                <a:t>The women held Jesus by the feet</a:t>
              </a:r>
            </a:p>
            <a:p>
              <a:pPr algn="ctr"/>
              <a:r>
                <a:rPr lang="en-US" dirty="0">
                  <a:solidFill>
                    <a:schemeClr val="bg1"/>
                  </a:solidFill>
                </a:rPr>
                <a:t>(Matthew 28:9)</a:t>
              </a:r>
            </a:p>
          </p:txBody>
        </p:sp>
        <p:sp>
          <p:nvSpPr>
            <p:cNvPr id="23" name="Down Arrow 22"/>
            <p:cNvSpPr/>
            <p:nvPr/>
          </p:nvSpPr>
          <p:spPr>
            <a:xfrm>
              <a:off x="5209311" y="2646220"/>
              <a:ext cx="226291" cy="651162"/>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4" name="Picture 8" descr="Image result for matthew 28:9 women worship at feet of jesus"/>
            <p:cNvPicPr>
              <a:picLocks noChangeAspect="1" noChangeArrowheads="1"/>
            </p:cNvPicPr>
            <p:nvPr/>
          </p:nvPicPr>
          <p:blipFill>
            <a:blip r:embed="rId5" cstate="print"/>
            <a:srcRect l="32537" t="-402" r="46" b="5599"/>
            <a:stretch>
              <a:fillRect/>
            </a:stretch>
          </p:blipFill>
          <p:spPr bwMode="auto">
            <a:xfrm>
              <a:off x="4590472" y="3408219"/>
              <a:ext cx="1671781" cy="1603078"/>
            </a:xfrm>
            <a:prstGeom prst="rect">
              <a:avLst/>
            </a:prstGeom>
            <a:noFill/>
          </p:spPr>
        </p:pic>
      </p:grpSp>
      <p:grpSp>
        <p:nvGrpSpPr>
          <p:cNvPr id="34" name="Group 33"/>
          <p:cNvGrpSpPr/>
          <p:nvPr/>
        </p:nvGrpSpPr>
        <p:grpSpPr>
          <a:xfrm>
            <a:off x="6502399" y="1376218"/>
            <a:ext cx="2468707" cy="4343090"/>
            <a:chOff x="6502399" y="1376218"/>
            <a:chExt cx="2468707" cy="4343090"/>
          </a:xfrm>
        </p:grpSpPr>
        <p:sp>
          <p:nvSpPr>
            <p:cNvPr id="15" name="TextBox 14"/>
            <p:cNvSpPr txBox="1"/>
            <p:nvPr/>
          </p:nvSpPr>
          <p:spPr>
            <a:xfrm>
              <a:off x="6548581" y="1376218"/>
              <a:ext cx="2013527" cy="2031325"/>
            </a:xfrm>
            <a:prstGeom prst="rect">
              <a:avLst/>
            </a:prstGeom>
            <a:solidFill>
              <a:schemeClr val="accent5">
                <a:lumMod val="75000"/>
              </a:schemeClr>
            </a:solidFill>
          </p:spPr>
          <p:txBody>
            <a:bodyPr wrap="square" rtlCol="0">
              <a:spAutoFit/>
            </a:bodyPr>
            <a:lstStyle/>
            <a:p>
              <a:pPr algn="ctr"/>
              <a:r>
                <a:rPr lang="en-US" dirty="0">
                  <a:solidFill>
                    <a:schemeClr val="bg1"/>
                  </a:solidFill>
                </a:rPr>
                <a:t>The Apostles felt his resurrected body with their own hands and saw the nail holes and the hole from the spear.</a:t>
              </a:r>
            </a:p>
          </p:txBody>
        </p:sp>
        <p:pic>
          <p:nvPicPr>
            <p:cNvPr id="29706" name="Picture 10" descr="Image result for jesus resurrected"/>
            <p:cNvPicPr>
              <a:picLocks noChangeAspect="1" noChangeArrowheads="1"/>
            </p:cNvPicPr>
            <p:nvPr/>
          </p:nvPicPr>
          <p:blipFill>
            <a:blip r:embed="rId6" cstate="print"/>
            <a:srcRect/>
            <a:stretch>
              <a:fillRect/>
            </a:stretch>
          </p:blipFill>
          <p:spPr bwMode="auto">
            <a:xfrm>
              <a:off x="6502399" y="3928919"/>
              <a:ext cx="2468707" cy="1790389"/>
            </a:xfrm>
            <a:prstGeom prst="rect">
              <a:avLst/>
            </a:prstGeom>
            <a:noFill/>
          </p:spPr>
        </p:pic>
        <p:sp>
          <p:nvSpPr>
            <p:cNvPr id="27" name="Down Arrow 26"/>
            <p:cNvSpPr/>
            <p:nvPr/>
          </p:nvSpPr>
          <p:spPr>
            <a:xfrm>
              <a:off x="7439893" y="3454400"/>
              <a:ext cx="226291" cy="434109"/>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618176" y="1625600"/>
            <a:ext cx="1351940" cy="2198254"/>
            <a:chOff x="8618176" y="1625600"/>
            <a:chExt cx="1351940" cy="2198254"/>
          </a:xfrm>
        </p:grpSpPr>
        <p:sp>
          <p:nvSpPr>
            <p:cNvPr id="16" name="TextBox 15"/>
            <p:cNvSpPr txBox="1"/>
            <p:nvPr/>
          </p:nvSpPr>
          <p:spPr>
            <a:xfrm>
              <a:off x="8682182" y="1625600"/>
              <a:ext cx="1191491" cy="646331"/>
            </a:xfrm>
            <a:prstGeom prst="rect">
              <a:avLst/>
            </a:prstGeom>
            <a:solidFill>
              <a:schemeClr val="accent5">
                <a:lumMod val="75000"/>
              </a:schemeClr>
            </a:solidFill>
          </p:spPr>
          <p:txBody>
            <a:bodyPr wrap="square" rtlCol="0">
              <a:spAutoFit/>
            </a:bodyPr>
            <a:lstStyle/>
            <a:p>
              <a:pPr algn="ctr"/>
              <a:r>
                <a:rPr lang="en-US" dirty="0">
                  <a:solidFill>
                    <a:schemeClr val="bg1"/>
                  </a:solidFill>
                </a:rPr>
                <a:t>Jesus ate real food.</a:t>
              </a:r>
            </a:p>
          </p:txBody>
        </p:sp>
        <p:pic>
          <p:nvPicPr>
            <p:cNvPr id="28" name="Picture 2" descr="Image result for jesus breaks bread after resurrection"/>
            <p:cNvPicPr>
              <a:picLocks noChangeAspect="1" noChangeArrowheads="1"/>
            </p:cNvPicPr>
            <p:nvPr/>
          </p:nvPicPr>
          <p:blipFill>
            <a:blip r:embed="rId7" cstate="print"/>
            <a:srcRect/>
            <a:stretch>
              <a:fillRect/>
            </a:stretch>
          </p:blipFill>
          <p:spPr bwMode="auto">
            <a:xfrm>
              <a:off x="8618176" y="2817091"/>
              <a:ext cx="1351940" cy="1006763"/>
            </a:xfrm>
            <a:prstGeom prst="rect">
              <a:avLst/>
            </a:prstGeom>
            <a:noFill/>
          </p:spPr>
        </p:pic>
        <p:sp>
          <p:nvSpPr>
            <p:cNvPr id="29" name="Down Arrow 28"/>
            <p:cNvSpPr/>
            <p:nvPr/>
          </p:nvSpPr>
          <p:spPr>
            <a:xfrm>
              <a:off x="9144002" y="2359891"/>
              <a:ext cx="226291" cy="434109"/>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0025710" y="1348508"/>
            <a:ext cx="2046217" cy="3980874"/>
            <a:chOff x="10025710" y="1579417"/>
            <a:chExt cx="2046217" cy="3980874"/>
          </a:xfrm>
        </p:grpSpPr>
        <p:sp>
          <p:nvSpPr>
            <p:cNvPr id="17" name="TextBox 16"/>
            <p:cNvSpPr txBox="1"/>
            <p:nvPr/>
          </p:nvSpPr>
          <p:spPr>
            <a:xfrm>
              <a:off x="10039927" y="1579417"/>
              <a:ext cx="2013527" cy="1477328"/>
            </a:xfrm>
            <a:prstGeom prst="rect">
              <a:avLst/>
            </a:prstGeom>
            <a:solidFill>
              <a:schemeClr val="accent5">
                <a:lumMod val="75000"/>
              </a:schemeClr>
            </a:solidFill>
          </p:spPr>
          <p:txBody>
            <a:bodyPr wrap="square" rtlCol="0">
              <a:spAutoFit/>
            </a:bodyPr>
            <a:lstStyle/>
            <a:p>
              <a:pPr algn="ctr"/>
              <a:r>
                <a:rPr lang="en-US" dirty="0">
                  <a:solidFill>
                    <a:schemeClr val="bg1"/>
                  </a:solidFill>
                </a:rPr>
                <a:t>After he shoed them his hands and feet, he breathed on them.</a:t>
              </a:r>
            </a:p>
            <a:p>
              <a:pPr algn="ctr"/>
              <a:r>
                <a:rPr lang="en-US" dirty="0">
                  <a:solidFill>
                    <a:schemeClr val="bg1"/>
                  </a:solidFill>
                </a:rPr>
                <a:t>(John 20:22)</a:t>
              </a:r>
            </a:p>
          </p:txBody>
        </p:sp>
        <p:pic>
          <p:nvPicPr>
            <p:cNvPr id="29708" name="Picture 12" descr="Image result for john 20:22"/>
            <p:cNvPicPr>
              <a:picLocks noChangeAspect="1" noChangeArrowheads="1"/>
            </p:cNvPicPr>
            <p:nvPr/>
          </p:nvPicPr>
          <p:blipFill>
            <a:blip r:embed="rId8" cstate="print"/>
            <a:srcRect t="9753" r="11508" b="7162"/>
            <a:stretch>
              <a:fillRect/>
            </a:stretch>
          </p:blipFill>
          <p:spPr bwMode="auto">
            <a:xfrm>
              <a:off x="10025710" y="4119418"/>
              <a:ext cx="2046217" cy="1440873"/>
            </a:xfrm>
            <a:prstGeom prst="rect">
              <a:avLst/>
            </a:prstGeom>
            <a:noFill/>
          </p:spPr>
        </p:pic>
        <p:sp>
          <p:nvSpPr>
            <p:cNvPr id="30" name="Down Arrow 29"/>
            <p:cNvSpPr/>
            <p:nvPr/>
          </p:nvSpPr>
          <p:spPr>
            <a:xfrm>
              <a:off x="10871202" y="3200400"/>
              <a:ext cx="226291" cy="845127"/>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All Things Must Be Fulfilled</a:t>
            </a:r>
            <a:endParaRPr lang="en-US" sz="4400" dirty="0">
              <a:solidFill>
                <a:schemeClr val="bg1"/>
              </a:solidFill>
              <a:latin typeface="Georgia" pitchFamily="18" charset="0"/>
            </a:endParaRP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24:44; John 5:39</a:t>
            </a:r>
          </a:p>
        </p:txBody>
      </p:sp>
      <p:sp>
        <p:nvSpPr>
          <p:cNvPr id="35" name="Rectangle 34"/>
          <p:cNvSpPr/>
          <p:nvPr/>
        </p:nvSpPr>
        <p:spPr>
          <a:xfrm>
            <a:off x="1385456" y="1064829"/>
            <a:ext cx="5624944" cy="2246769"/>
          </a:xfrm>
          <a:prstGeom prst="rect">
            <a:avLst/>
          </a:prstGeom>
        </p:spPr>
        <p:txBody>
          <a:bodyPr wrap="square">
            <a:spAutoFit/>
          </a:bodyPr>
          <a:lstStyle/>
          <a:p>
            <a:r>
              <a:rPr lang="en-US" sz="2000" dirty="0">
                <a:solidFill>
                  <a:schemeClr val="bg1"/>
                </a:solidFill>
              </a:rPr>
              <a:t>“…Christ's reference to the canon of scripture in the meridian of time... Jesus here made reference to the threefold division of the Hebrew Bible-the Law, the Prophets, and the Writings (although he called the Writings 'the psalms' here, probably because the book of Psalms is the first and longest book in the third section)." (8)</a:t>
            </a:r>
            <a:endParaRPr lang="en-US" sz="1100" dirty="0">
              <a:solidFill>
                <a:schemeClr val="bg1"/>
              </a:solidFill>
            </a:endParaRPr>
          </a:p>
        </p:txBody>
      </p:sp>
      <p:sp>
        <p:nvSpPr>
          <p:cNvPr id="10" name="Rectangle 9"/>
          <p:cNvSpPr/>
          <p:nvPr/>
        </p:nvSpPr>
        <p:spPr>
          <a:xfrm>
            <a:off x="3648362" y="4916346"/>
            <a:ext cx="6862619" cy="1631216"/>
          </a:xfrm>
          <a:prstGeom prst="rect">
            <a:avLst/>
          </a:prstGeom>
        </p:spPr>
        <p:txBody>
          <a:bodyPr wrap="square">
            <a:spAutoFit/>
          </a:bodyPr>
          <a:lstStyle/>
          <a:p>
            <a:r>
              <a:rPr lang="en-US" sz="2000" dirty="0">
                <a:solidFill>
                  <a:schemeClr val="bg1"/>
                </a:solidFill>
              </a:rPr>
              <a:t>"The fact that the Lord himself reads to men out of the ancient books, 'for . . . they are they which testify of me', even though he is personally present among them as the risen Savior addressing them with his own lips, gives awesome testimony to the authority of the written word.” (9)</a:t>
            </a:r>
          </a:p>
        </p:txBody>
      </p:sp>
      <p:sp>
        <p:nvSpPr>
          <p:cNvPr id="30722" name="AutoShape 2" descr="Image result for Robert Mil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4" name="Picture 4" descr="Image result for Robert Millet"/>
          <p:cNvPicPr>
            <a:picLocks noChangeAspect="1" noChangeArrowheads="1"/>
          </p:cNvPicPr>
          <p:nvPr/>
        </p:nvPicPr>
        <p:blipFill>
          <a:blip r:embed="rId3" cstate="print"/>
          <a:srcRect/>
          <a:stretch>
            <a:fillRect/>
          </a:stretch>
        </p:blipFill>
        <p:spPr bwMode="auto">
          <a:xfrm>
            <a:off x="332509" y="761856"/>
            <a:ext cx="1013978" cy="1419570"/>
          </a:xfrm>
          <a:prstGeom prst="rect">
            <a:avLst/>
          </a:prstGeom>
          <a:noFill/>
        </p:spPr>
      </p:pic>
      <p:pic>
        <p:nvPicPr>
          <p:cNvPr id="13" name="Picture 12" descr="Hugh Nibley.jpg"/>
          <p:cNvPicPr>
            <a:picLocks noChangeAspect="1"/>
          </p:cNvPicPr>
          <p:nvPr/>
        </p:nvPicPr>
        <p:blipFill>
          <a:blip r:embed="rId4" cstate="print"/>
          <a:stretch>
            <a:fillRect/>
          </a:stretch>
        </p:blipFill>
        <p:spPr>
          <a:xfrm>
            <a:off x="1975593" y="4700382"/>
            <a:ext cx="1083412" cy="1414092"/>
          </a:xfrm>
          <a:prstGeom prst="rect">
            <a:avLst/>
          </a:prstGeom>
        </p:spPr>
      </p:pic>
      <p:pic>
        <p:nvPicPr>
          <p:cNvPr id="14" name="Picture 13" descr="bible-light.jpg"/>
          <p:cNvPicPr>
            <a:picLocks noChangeAspect="1"/>
          </p:cNvPicPr>
          <p:nvPr/>
        </p:nvPicPr>
        <p:blipFill>
          <a:blip r:embed="rId5" cstate="print"/>
          <a:stretch>
            <a:fillRect/>
          </a:stretch>
        </p:blipFill>
        <p:spPr>
          <a:xfrm>
            <a:off x="7405255" y="1166091"/>
            <a:ext cx="3810000" cy="3454400"/>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The Holy Spirit</a:t>
            </a:r>
            <a:endParaRPr lang="en-US" sz="4400" dirty="0">
              <a:solidFill>
                <a:schemeClr val="bg1"/>
              </a:solidFill>
              <a:latin typeface="Georgia" pitchFamily="18" charset="0"/>
            </a:endParaRP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24:47-49</a:t>
            </a:r>
          </a:p>
        </p:txBody>
      </p:sp>
      <p:sp>
        <p:nvSpPr>
          <p:cNvPr id="35" name="Rectangle 34"/>
          <p:cNvSpPr/>
          <p:nvPr/>
        </p:nvSpPr>
        <p:spPr>
          <a:xfrm>
            <a:off x="1634838" y="1258792"/>
            <a:ext cx="4525817" cy="4093428"/>
          </a:xfrm>
          <a:prstGeom prst="rect">
            <a:avLst/>
          </a:prstGeom>
        </p:spPr>
        <p:txBody>
          <a:bodyPr wrap="square">
            <a:spAutoFit/>
          </a:bodyPr>
          <a:lstStyle/>
          <a:p>
            <a:r>
              <a:rPr lang="en-US" sz="2000" dirty="0">
                <a:solidFill>
                  <a:schemeClr val="bg1"/>
                </a:solidFill>
              </a:rPr>
              <a:t>"He would not suffer them to commence this mission until the promise of the Father-the Holy Ghost-was given to them. They already had power to work mighty miracles, but had not the power to build up the kingdom of God. </a:t>
            </a:r>
          </a:p>
          <a:p>
            <a:endParaRPr lang="en-US" sz="2000" dirty="0">
              <a:solidFill>
                <a:schemeClr val="bg1"/>
              </a:solidFill>
            </a:endParaRPr>
          </a:p>
          <a:p>
            <a:r>
              <a:rPr lang="en-US" sz="2000" dirty="0">
                <a:solidFill>
                  <a:schemeClr val="bg1"/>
                </a:solidFill>
              </a:rPr>
              <a:t>This power they were to tarry for in Jerusalem, and when they should receive it, they were then to commence the duties of their mission, first, in the city of Jerusalem, and afterwards extend their labors to all nations. </a:t>
            </a:r>
          </a:p>
        </p:txBody>
      </p:sp>
      <p:sp>
        <p:nvSpPr>
          <p:cNvPr id="30722" name="AutoShape 2" descr="Image result for Robert Mil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948873" y="870635"/>
            <a:ext cx="9116290" cy="369332"/>
          </a:xfrm>
          <a:prstGeom prst="rect">
            <a:avLst/>
          </a:prstGeom>
        </p:spPr>
        <p:txBody>
          <a:bodyPr wrap="square">
            <a:spAutoFit/>
          </a:bodyPr>
          <a:lstStyle/>
          <a:p>
            <a:pPr fontAlgn="base"/>
            <a:r>
              <a:rPr lang="en-US" b="1" dirty="0">
                <a:solidFill>
                  <a:srgbClr val="FFFF00"/>
                </a:solidFill>
              </a:rPr>
              <a:t>Apostles must receive the Gift of the Holy Ghost prior to preaching the gospel</a:t>
            </a:r>
            <a:endParaRPr lang="en-US" dirty="0">
              <a:solidFill>
                <a:srgbClr val="FFFF00"/>
              </a:solidFill>
            </a:endParaRPr>
          </a:p>
        </p:txBody>
      </p:sp>
      <p:pic>
        <p:nvPicPr>
          <p:cNvPr id="15" name="Picture 14" descr="Recruitment-Webpage-Jesus-with-Disciples.jpg"/>
          <p:cNvPicPr>
            <a:picLocks noChangeAspect="1"/>
          </p:cNvPicPr>
          <p:nvPr/>
        </p:nvPicPr>
        <p:blipFill>
          <a:blip r:embed="rId3" cstate="print"/>
          <a:stretch>
            <a:fillRect/>
          </a:stretch>
        </p:blipFill>
        <p:spPr>
          <a:xfrm>
            <a:off x="6271491" y="1701800"/>
            <a:ext cx="5477164" cy="2738582"/>
          </a:xfrm>
          <a:prstGeom prst="rect">
            <a:avLst/>
          </a:prstGeom>
        </p:spPr>
      </p:pic>
      <p:sp>
        <p:nvSpPr>
          <p:cNvPr id="16" name="Rectangle 15"/>
          <p:cNvSpPr/>
          <p:nvPr/>
        </p:nvSpPr>
        <p:spPr>
          <a:xfrm>
            <a:off x="6446982" y="4602263"/>
            <a:ext cx="5006109" cy="1631216"/>
          </a:xfrm>
          <a:prstGeom prst="rect">
            <a:avLst/>
          </a:prstGeom>
        </p:spPr>
        <p:txBody>
          <a:bodyPr wrap="square">
            <a:spAutoFit/>
          </a:bodyPr>
          <a:lstStyle/>
          <a:p>
            <a:r>
              <a:rPr lang="en-US" sz="2000" dirty="0">
                <a:solidFill>
                  <a:schemeClr val="bg1"/>
                </a:solidFill>
              </a:rPr>
              <a:t>The power to work miracles is entirely a different thing from the power to build up the kingdom of God: the latter power, however, always includes the former, but the former power does not always include the latter." (</a:t>
            </a:r>
            <a:r>
              <a:rPr lang="en-US" sz="2000" i="1" dirty="0">
                <a:solidFill>
                  <a:schemeClr val="bg1"/>
                </a:solidFill>
              </a:rPr>
              <a:t>10)</a:t>
            </a:r>
            <a:endParaRPr lang="en-US" sz="2000" dirty="0">
              <a:solidFill>
                <a:schemeClr val="bg1"/>
              </a:solidFill>
            </a:endParaRPr>
          </a:p>
        </p:txBody>
      </p:sp>
      <p:grpSp>
        <p:nvGrpSpPr>
          <p:cNvPr id="18" name="Group 17"/>
          <p:cNvGrpSpPr/>
          <p:nvPr/>
        </p:nvGrpSpPr>
        <p:grpSpPr>
          <a:xfrm>
            <a:off x="136237" y="1928090"/>
            <a:ext cx="1409237" cy="1874981"/>
            <a:chOff x="-76200" y="838200"/>
            <a:chExt cx="1409237" cy="1874981"/>
          </a:xfrm>
        </p:grpSpPr>
        <p:pic>
          <p:nvPicPr>
            <p:cNvPr id="32770" name="Picture 2" descr="Image result for orson pratt"/>
            <p:cNvPicPr>
              <a:picLocks noChangeAspect="1" noChangeArrowheads="1"/>
            </p:cNvPicPr>
            <p:nvPr/>
          </p:nvPicPr>
          <p:blipFill>
            <a:blip r:embed="rId4" cstate="print"/>
            <a:srcRect/>
            <a:stretch>
              <a:fillRect/>
            </a:stretch>
          </p:blipFill>
          <p:spPr bwMode="auto">
            <a:xfrm>
              <a:off x="155575" y="1109086"/>
              <a:ext cx="1049787" cy="1412442"/>
            </a:xfrm>
            <a:prstGeom prst="rect">
              <a:avLst/>
            </a:prstGeom>
            <a:noFill/>
          </p:spPr>
        </p:pic>
        <p:pic>
          <p:nvPicPr>
            <p:cNvPr id="17" name="Picture 4" descr="Image result for frames"/>
            <p:cNvPicPr>
              <a:picLocks noChangeAspect="1" noChangeArrowheads="1"/>
            </p:cNvPicPr>
            <p:nvPr/>
          </p:nvPicPr>
          <p:blipFill>
            <a:blip r:embed="rId5" cstate="print"/>
            <a:srcRect/>
            <a:stretch>
              <a:fillRect/>
            </a:stretch>
          </p:blipFill>
          <p:spPr bwMode="auto">
            <a:xfrm>
              <a:off x="-76200" y="838200"/>
              <a:ext cx="1409237" cy="1874981"/>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Carried Up Into Heaven</a:t>
            </a:r>
            <a:endParaRPr lang="en-US" sz="4400" dirty="0">
              <a:solidFill>
                <a:schemeClr val="bg1"/>
              </a:solidFill>
              <a:latin typeface="Georgia" pitchFamily="18" charset="0"/>
            </a:endParaRP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24:47-49</a:t>
            </a:r>
          </a:p>
        </p:txBody>
      </p:sp>
      <p:sp>
        <p:nvSpPr>
          <p:cNvPr id="30722" name="AutoShape 2" descr="Image result for Robert Mil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267855" y="1064736"/>
            <a:ext cx="5006109" cy="2862322"/>
          </a:xfrm>
          <a:prstGeom prst="rect">
            <a:avLst/>
          </a:prstGeom>
        </p:spPr>
        <p:txBody>
          <a:bodyPr wrap="square">
            <a:spAutoFit/>
          </a:bodyPr>
          <a:lstStyle/>
          <a:p>
            <a:r>
              <a:rPr lang="en-US" sz="2000" dirty="0">
                <a:solidFill>
                  <a:schemeClr val="bg1"/>
                </a:solidFill>
              </a:rPr>
              <a:t>“Christ’s Ascension is literal in the fullest and most complete sense of the word. He was a resurrected man, a personage of tabernacle who, though immortal, walked and talked and ate with his earthly friends. …</a:t>
            </a:r>
          </a:p>
          <a:p>
            <a:endParaRPr lang="en-US" sz="2000" dirty="0">
              <a:solidFill>
                <a:schemeClr val="bg1"/>
              </a:solidFill>
            </a:endParaRPr>
          </a:p>
          <a:p>
            <a:r>
              <a:rPr lang="en-US" sz="2000" dirty="0">
                <a:solidFill>
                  <a:schemeClr val="bg1"/>
                </a:solidFill>
              </a:rPr>
              <a:t> The resurrected Lord ascended from the earth and went to the place where his Father is. As our latter-day revelation expresses it: </a:t>
            </a:r>
          </a:p>
        </p:txBody>
      </p:sp>
      <p:pic>
        <p:nvPicPr>
          <p:cNvPr id="13" name="Picture 12" descr="bruce R. McConkie.jpg"/>
          <p:cNvPicPr>
            <a:picLocks noChangeAspect="1"/>
          </p:cNvPicPr>
          <p:nvPr/>
        </p:nvPicPr>
        <p:blipFill>
          <a:blip r:embed="rId3" cstate="print"/>
          <a:stretch>
            <a:fillRect/>
          </a:stretch>
        </p:blipFill>
        <p:spPr>
          <a:xfrm>
            <a:off x="10952697" y="172122"/>
            <a:ext cx="932873" cy="1302135"/>
          </a:xfrm>
          <a:prstGeom prst="rect">
            <a:avLst/>
          </a:prstGeom>
        </p:spPr>
      </p:pic>
      <p:sp>
        <p:nvSpPr>
          <p:cNvPr id="14" name="Rectangle 13"/>
          <p:cNvSpPr/>
          <p:nvPr/>
        </p:nvSpPr>
        <p:spPr>
          <a:xfrm>
            <a:off x="2059709" y="4826675"/>
            <a:ext cx="9337963" cy="2031325"/>
          </a:xfrm>
          <a:prstGeom prst="rect">
            <a:avLst/>
          </a:prstGeom>
        </p:spPr>
        <p:txBody>
          <a:bodyPr wrap="square">
            <a:spAutoFit/>
          </a:bodyPr>
          <a:lstStyle/>
          <a:p>
            <a:pPr fontAlgn="base"/>
            <a:r>
              <a:rPr lang="en-US" i="1" dirty="0">
                <a:solidFill>
                  <a:srgbClr val="FFFF00"/>
                </a:solidFill>
              </a:rPr>
              <a:t>Wherefore, the Almighty God gave his Only Begotten Son, as it is written in those scriptures which have been given of him.</a:t>
            </a:r>
          </a:p>
          <a:p>
            <a:pPr fontAlgn="base"/>
            <a:r>
              <a:rPr lang="en-US" i="1" dirty="0">
                <a:solidFill>
                  <a:srgbClr val="FFFF00"/>
                </a:solidFill>
              </a:rPr>
              <a:t> He suffered temptations but gave no heed unto them.</a:t>
            </a:r>
          </a:p>
          <a:p>
            <a:pPr fontAlgn="base"/>
            <a:r>
              <a:rPr lang="en-US" i="1" dirty="0">
                <a:solidFill>
                  <a:srgbClr val="FFFF00"/>
                </a:solidFill>
              </a:rPr>
              <a:t> He was crucified, died, and rose again the third day;</a:t>
            </a:r>
          </a:p>
          <a:p>
            <a:pPr fontAlgn="base"/>
            <a:r>
              <a:rPr lang="en-US" i="1" dirty="0">
                <a:solidFill>
                  <a:srgbClr val="FFFF00"/>
                </a:solidFill>
              </a:rPr>
              <a:t> And ascended into heaven, to sit down on the right hand of the Father, to reign with almighty power according to the will of the Father;</a:t>
            </a:r>
          </a:p>
          <a:p>
            <a:pPr fontAlgn="base"/>
            <a:r>
              <a:rPr lang="en-US" i="1" dirty="0">
                <a:solidFill>
                  <a:srgbClr val="FFFF00"/>
                </a:solidFill>
              </a:rPr>
              <a:t>D&amp;C 20:21-24</a:t>
            </a:r>
          </a:p>
        </p:txBody>
      </p:sp>
      <p:pic>
        <p:nvPicPr>
          <p:cNvPr id="1026" name="Picture 2" descr="Image result for ascension of jesus christ"/>
          <p:cNvPicPr>
            <a:picLocks noChangeAspect="1" noChangeArrowheads="1"/>
          </p:cNvPicPr>
          <p:nvPr/>
        </p:nvPicPr>
        <p:blipFill>
          <a:blip r:embed="rId4" cstate="print"/>
          <a:srcRect/>
          <a:stretch>
            <a:fillRect/>
          </a:stretch>
        </p:blipFill>
        <p:spPr bwMode="auto">
          <a:xfrm>
            <a:off x="5717309" y="817581"/>
            <a:ext cx="5268648" cy="3951487"/>
          </a:xfrm>
          <a:prstGeom prst="ellipse">
            <a:avLst/>
          </a:prstGeom>
          <a:ln>
            <a:noFill/>
          </a:ln>
          <a:effectLst>
            <a:softEdge rad="112500"/>
          </a:effectLst>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fade">
                                      <p:cBhvr>
                                        <p:cTn id="37" dur="1000"/>
                                        <p:tgtEl>
                                          <p:spTgt spid="14">
                                            <p:txEl>
                                              <p:pRg st="4" end="4"/>
                                            </p:txEl>
                                          </p:spTgt>
                                        </p:tgtEl>
                                      </p:cBhvr>
                                    </p:animEffect>
                                    <p:anim calcmode="lin" valueType="num">
                                      <p:cBhvr>
                                        <p:cTn id="3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40" presetID="2" presetClass="exit" presetSubtype="1" fill="hold" nodeType="withEffect">
                                  <p:stCondLst>
                                    <p:cond delay="0"/>
                                  </p:stCondLst>
                                  <p:childTnLst>
                                    <p:anim calcmode="lin" valueType="num">
                                      <p:cBhvr additive="base">
                                        <p:cTn id="41" dur="5000"/>
                                        <p:tgtEl>
                                          <p:spTgt spid="1026"/>
                                        </p:tgtEl>
                                        <p:attrNameLst>
                                          <p:attrName>ppt_x</p:attrName>
                                        </p:attrNameLst>
                                      </p:cBhvr>
                                      <p:tavLst>
                                        <p:tav tm="0">
                                          <p:val>
                                            <p:strVal val="ppt_x"/>
                                          </p:val>
                                        </p:tav>
                                        <p:tav tm="100000">
                                          <p:val>
                                            <p:strVal val="ppt_x"/>
                                          </p:val>
                                        </p:tav>
                                      </p:tavLst>
                                    </p:anim>
                                    <p:anim calcmode="lin" valueType="num">
                                      <p:cBhvr additive="base">
                                        <p:cTn id="42" dur="5000"/>
                                        <p:tgtEl>
                                          <p:spTgt spid="1026"/>
                                        </p:tgtEl>
                                        <p:attrNameLst>
                                          <p:attrName>ppt_y</p:attrName>
                                        </p:attrNameLst>
                                      </p:cBhvr>
                                      <p:tavLst>
                                        <p:tav tm="0">
                                          <p:val>
                                            <p:strVal val="ppt_y"/>
                                          </p:val>
                                        </p:tav>
                                        <p:tav tm="100000">
                                          <p:val>
                                            <p:strVal val="0-ppt_h/2"/>
                                          </p:val>
                                        </p:tav>
                                      </p:tavLst>
                                    </p:anim>
                                    <p:set>
                                      <p:cBhvr>
                                        <p:cTn id="43" dur="1" fill="hold">
                                          <p:stCondLst>
                                            <p:cond delay="4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1 Corinthians 15:22; Alma 11:42:45; Alma 22:14</a:t>
            </a:r>
          </a:p>
        </p:txBody>
      </p:sp>
      <p:sp>
        <p:nvSpPr>
          <p:cNvPr id="35" name="Rectangle 34"/>
          <p:cNvSpPr/>
          <p:nvPr/>
        </p:nvSpPr>
        <p:spPr>
          <a:xfrm>
            <a:off x="526474" y="824683"/>
            <a:ext cx="5624944" cy="5016758"/>
          </a:xfrm>
          <a:prstGeom prst="rect">
            <a:avLst/>
          </a:prstGeom>
        </p:spPr>
        <p:txBody>
          <a:bodyPr wrap="square">
            <a:spAutoFit/>
          </a:bodyPr>
          <a:lstStyle/>
          <a:p>
            <a:pPr fontAlgn="base"/>
            <a:r>
              <a:rPr lang="en-US" sz="2000" dirty="0">
                <a:solidFill>
                  <a:schemeClr val="bg1"/>
                </a:solidFill>
              </a:rPr>
              <a:t>“Through the Atonement of Jesus Christ, all people will be resurrected—saved from physical death. Resurrection is the reuniting of the spirit with the body in a perfect, immortal state, no longer subject to disease or death. …</a:t>
            </a:r>
          </a:p>
          <a:p>
            <a:pPr fontAlgn="base"/>
            <a:endParaRPr lang="en-US" sz="2000" dirty="0">
              <a:solidFill>
                <a:schemeClr val="bg1"/>
              </a:solidFill>
            </a:endParaRPr>
          </a:p>
          <a:p>
            <a:pPr fontAlgn="base"/>
            <a:r>
              <a:rPr lang="en-US" sz="2000" dirty="0">
                <a:solidFill>
                  <a:schemeClr val="bg1"/>
                </a:solidFill>
              </a:rPr>
              <a:t>“An understanding and testimony of the resurrection can give you hope and perspective as you experience the challenges, trials, and triumphs of life. </a:t>
            </a:r>
          </a:p>
          <a:p>
            <a:pPr fontAlgn="base"/>
            <a:endParaRPr lang="en-US" sz="2000" dirty="0">
              <a:solidFill>
                <a:schemeClr val="bg1"/>
              </a:solidFill>
            </a:endParaRPr>
          </a:p>
          <a:p>
            <a:pPr fontAlgn="base"/>
            <a:r>
              <a:rPr lang="en-US" sz="2000" dirty="0">
                <a:solidFill>
                  <a:schemeClr val="bg1"/>
                </a:solidFill>
              </a:rPr>
              <a:t>You can find comfort in the assurance that the Savior lives and that through His Atonement, ‘he </a:t>
            </a:r>
            <a:r>
              <a:rPr lang="en-US" sz="2000" dirty="0" err="1">
                <a:solidFill>
                  <a:schemeClr val="bg1"/>
                </a:solidFill>
              </a:rPr>
              <a:t>breaketh</a:t>
            </a:r>
            <a:r>
              <a:rPr lang="en-US" sz="2000" dirty="0">
                <a:solidFill>
                  <a:schemeClr val="bg1"/>
                </a:solidFill>
              </a:rPr>
              <a:t> the bands of death, that the grave shall have no victory, and that the sting of death should be swallowed up in the hopes of glory.’ ”</a:t>
            </a:r>
          </a:p>
        </p:txBody>
      </p:sp>
      <p:sp>
        <p:nvSpPr>
          <p:cNvPr id="30722" name="AutoShape 2" descr="Image result for Robert Mil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1632231" y="6488668"/>
            <a:ext cx="559769" cy="369332"/>
          </a:xfrm>
          <a:prstGeom prst="rect">
            <a:avLst/>
          </a:prstGeom>
        </p:spPr>
        <p:txBody>
          <a:bodyPr wrap="none">
            <a:spAutoFit/>
          </a:bodyPr>
          <a:lstStyle/>
          <a:p>
            <a:r>
              <a:rPr lang="en-US" dirty="0">
                <a:solidFill>
                  <a:schemeClr val="bg1"/>
                </a:solidFill>
              </a:rPr>
              <a:t>(11)</a:t>
            </a:r>
            <a:endParaRPr lang="en-US" dirty="0"/>
          </a:p>
        </p:txBody>
      </p:sp>
      <p:pic>
        <p:nvPicPr>
          <p:cNvPr id="31746" name="Picture 2" descr="Image result for christus salt lake"/>
          <p:cNvPicPr>
            <a:picLocks noChangeAspect="1" noChangeArrowheads="1"/>
          </p:cNvPicPr>
          <p:nvPr/>
        </p:nvPicPr>
        <p:blipFill>
          <a:blip r:embed="rId3" cstate="print"/>
          <a:srcRect/>
          <a:stretch>
            <a:fillRect/>
          </a:stretch>
        </p:blipFill>
        <p:spPr bwMode="auto">
          <a:xfrm>
            <a:off x="6511636" y="1713345"/>
            <a:ext cx="5087792" cy="3815844"/>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5" name="TextBox 4"/>
          <p:cNvSpPr txBox="1"/>
          <p:nvPr/>
        </p:nvSpPr>
        <p:spPr>
          <a:xfrm>
            <a:off x="0" y="0"/>
            <a:ext cx="121920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#165 </a:t>
            </a:r>
            <a:r>
              <a:rPr lang="en-US" i="1" dirty="0">
                <a:solidFill>
                  <a:schemeClr val="bg1"/>
                </a:solidFill>
              </a:rPr>
              <a:t>Abide With Me</a:t>
            </a:r>
          </a:p>
          <a:p>
            <a:endParaRPr lang="en-US" i="1" dirty="0">
              <a:solidFill>
                <a:schemeClr val="bg1"/>
              </a:solidFill>
            </a:endParaRPr>
          </a:p>
          <a:p>
            <a:r>
              <a:rPr lang="en-US" i="1" dirty="0">
                <a:solidFill>
                  <a:schemeClr val="bg1"/>
                </a:solidFill>
              </a:rPr>
              <a:t>Videos: </a:t>
            </a:r>
            <a:r>
              <a:rPr lang="en-US" dirty="0">
                <a:solidFill>
                  <a:schemeClr val="bg1"/>
                </a:solidFill>
              </a:rPr>
              <a:t> </a:t>
            </a:r>
          </a:p>
          <a:p>
            <a:r>
              <a:rPr lang="en-US" dirty="0">
                <a:solidFill>
                  <a:schemeClr val="bg1"/>
                </a:solidFill>
              </a:rPr>
              <a:t>“Jesus Is Laid in a Tomb” (2:27)</a:t>
            </a:r>
          </a:p>
          <a:p>
            <a:r>
              <a:rPr lang="en-US" dirty="0">
                <a:solidFill>
                  <a:schemeClr val="bg1"/>
                </a:solidFill>
              </a:rPr>
              <a:t> “Christ Appears on the Road to Emmaus” (3:32)</a:t>
            </a:r>
          </a:p>
          <a:p>
            <a:r>
              <a:rPr lang="en-US" dirty="0">
                <a:solidFill>
                  <a:schemeClr val="bg1"/>
                </a:solidFill>
              </a:rPr>
              <a:t>Reflecting God's Love—What Scriptures Mean to Me (3:28)</a:t>
            </a:r>
          </a:p>
          <a:p>
            <a:r>
              <a:rPr lang="en-US" dirty="0">
                <a:solidFill>
                  <a:schemeClr val="bg1"/>
                </a:solidFill>
              </a:rPr>
              <a:t>Sunday Will Come (2:32)</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20</a:t>
            </a:r>
          </a:p>
          <a:p>
            <a:pPr marL="342900" indent="-342900">
              <a:buFontTx/>
              <a:buAutoNum type="arabicPeriod"/>
            </a:pPr>
            <a:r>
              <a:rPr lang="en-US" dirty="0">
                <a:solidFill>
                  <a:schemeClr val="bg1"/>
                </a:solidFill>
              </a:rPr>
              <a:t>Joseph F. Smith (</a:t>
            </a:r>
            <a:r>
              <a:rPr lang="en-US" i="1" dirty="0">
                <a:solidFill>
                  <a:schemeClr val="bg1"/>
                </a:solidFill>
              </a:rPr>
              <a:t>Gospel Doctrine,</a:t>
            </a:r>
            <a:r>
              <a:rPr lang="en-US" dirty="0">
                <a:solidFill>
                  <a:schemeClr val="bg1"/>
                </a:solidFill>
              </a:rPr>
              <a:t> 5th ed. [1939], 20).</a:t>
            </a:r>
          </a:p>
          <a:p>
            <a:pPr marL="342900" indent="-342900">
              <a:buFontTx/>
              <a:buAutoNum type="arabicPeriod"/>
            </a:pPr>
            <a:r>
              <a:rPr lang="en-US" dirty="0">
                <a:solidFill>
                  <a:schemeClr val="bg1"/>
                </a:solidFill>
              </a:rPr>
              <a:t>D. Todd </a:t>
            </a:r>
            <a:r>
              <a:rPr lang="en-US" dirty="0" err="1">
                <a:solidFill>
                  <a:schemeClr val="bg1"/>
                </a:solidFill>
              </a:rPr>
              <a:t>Christofferson</a:t>
            </a:r>
            <a:r>
              <a:rPr lang="en-US" dirty="0">
                <a:solidFill>
                  <a:schemeClr val="bg1"/>
                </a:solidFill>
              </a:rPr>
              <a:t>,“ The Blessing of Scripture,”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2010, 34, 35</a:t>
            </a:r>
          </a:p>
          <a:p>
            <a:pPr marL="342900" indent="-342900">
              <a:buFontTx/>
              <a:buAutoNum type="arabicPeriod"/>
            </a:pPr>
            <a:r>
              <a:rPr lang="en-US" dirty="0">
                <a:solidFill>
                  <a:schemeClr val="bg1"/>
                </a:solidFill>
              </a:rPr>
              <a:t>Joseph Fielding McConkie, </a:t>
            </a:r>
            <a:r>
              <a:rPr lang="en-US" i="1" dirty="0">
                <a:solidFill>
                  <a:schemeClr val="bg1"/>
                </a:solidFill>
              </a:rPr>
              <a:t>Seeking the Spirit</a:t>
            </a:r>
            <a:r>
              <a:rPr lang="en-US" dirty="0">
                <a:solidFill>
                  <a:schemeClr val="bg1"/>
                </a:solidFill>
              </a:rPr>
              <a:t> [Salt Lake City: Deseret Book Co., 1978], 7.</a:t>
            </a:r>
          </a:p>
          <a:p>
            <a:pPr marL="342900" indent="-342900">
              <a:buFontTx/>
              <a:buAutoNum type="arabicPeriod"/>
            </a:pPr>
            <a:r>
              <a:rPr lang="en-US" dirty="0">
                <a:solidFill>
                  <a:schemeClr val="bg1"/>
                </a:solidFill>
              </a:rPr>
              <a:t>President Howard W. Hunter (</a:t>
            </a:r>
            <a:r>
              <a:rPr lang="en-US" i="1" dirty="0">
                <a:solidFill>
                  <a:schemeClr val="bg1"/>
                </a:solidFill>
              </a:rPr>
              <a:t>Conference Report, April 1969</a:t>
            </a:r>
            <a:r>
              <a:rPr lang="en-US" dirty="0">
                <a:solidFill>
                  <a:schemeClr val="bg1"/>
                </a:solidFill>
              </a:rPr>
              <a:t>, Afternoon Session 138.)</a:t>
            </a:r>
          </a:p>
          <a:p>
            <a:pPr marL="342900" indent="-342900">
              <a:buFontTx/>
              <a:buAutoNum type="arabicPeriod"/>
            </a:pPr>
            <a:r>
              <a:rPr lang="en-US" dirty="0">
                <a:solidFill>
                  <a:schemeClr val="bg1"/>
                </a:solidFill>
              </a:rPr>
              <a:t>Sterling W. Sill (</a:t>
            </a:r>
            <a:r>
              <a:rPr lang="en-US" i="1" dirty="0">
                <a:solidFill>
                  <a:schemeClr val="bg1"/>
                </a:solidFill>
              </a:rPr>
              <a:t>Conference Report, April 1963</a:t>
            </a:r>
            <a:r>
              <a:rPr lang="en-US" dirty="0">
                <a:solidFill>
                  <a:schemeClr val="bg1"/>
                </a:solidFill>
              </a:rPr>
              <a:t>, Second Day-Morning Meeting 42 - 43.)</a:t>
            </a:r>
          </a:p>
          <a:p>
            <a:pPr marL="342900" indent="-342900">
              <a:buFontTx/>
              <a:buAutoNum type="arabicPeriod"/>
            </a:pPr>
            <a:r>
              <a:rPr lang="en-US" dirty="0">
                <a:solidFill>
                  <a:schemeClr val="bg1"/>
                </a:solidFill>
              </a:rPr>
              <a:t>Excerpts from (Robert J. Matthews, </a:t>
            </a:r>
            <a:r>
              <a:rPr lang="en-US" i="1" dirty="0">
                <a:solidFill>
                  <a:schemeClr val="bg1"/>
                </a:solidFill>
              </a:rPr>
              <a:t>Behold the Messiah </a:t>
            </a:r>
            <a:r>
              <a:rPr lang="en-US" dirty="0">
                <a:solidFill>
                  <a:schemeClr val="bg1"/>
                </a:solidFill>
              </a:rPr>
              <a:t>[Salt Lake City: </a:t>
            </a:r>
            <a:r>
              <a:rPr lang="en-US" dirty="0" err="1">
                <a:solidFill>
                  <a:schemeClr val="bg1"/>
                </a:solidFill>
              </a:rPr>
              <a:t>Bookcraft</a:t>
            </a:r>
            <a:r>
              <a:rPr lang="en-US" dirty="0">
                <a:solidFill>
                  <a:schemeClr val="bg1"/>
                </a:solidFill>
              </a:rPr>
              <a:t>, 1994], 278.)</a:t>
            </a:r>
          </a:p>
          <a:p>
            <a:pPr marL="342900" indent="-342900">
              <a:buFontTx/>
              <a:buAutoNum type="arabicPeriod"/>
            </a:pPr>
            <a:r>
              <a:rPr lang="en-US" dirty="0">
                <a:solidFill>
                  <a:schemeClr val="bg1"/>
                </a:solidFill>
              </a:rPr>
              <a:t>Robert L. Millet, </a:t>
            </a:r>
            <a:r>
              <a:rPr lang="en-US" i="1" dirty="0">
                <a:solidFill>
                  <a:schemeClr val="bg1"/>
                </a:solidFill>
              </a:rPr>
              <a:t>Selected Writings of Robert L. Millet: Gospel Scholars Series </a:t>
            </a:r>
            <a:r>
              <a:rPr lang="en-US" dirty="0">
                <a:solidFill>
                  <a:schemeClr val="bg1"/>
                </a:solidFill>
              </a:rPr>
              <a:t>[Salt Lake City: Deseret Book Co., 2000], 7.)</a:t>
            </a:r>
          </a:p>
          <a:p>
            <a:pPr marL="342900" indent="-342900">
              <a:buFontTx/>
              <a:buAutoNum type="arabicPeriod"/>
            </a:pPr>
            <a:r>
              <a:rPr lang="en-US" dirty="0">
                <a:solidFill>
                  <a:schemeClr val="bg1"/>
                </a:solidFill>
              </a:rPr>
              <a:t>Hugh </a:t>
            </a:r>
            <a:r>
              <a:rPr lang="en-US" dirty="0" err="1">
                <a:solidFill>
                  <a:schemeClr val="bg1"/>
                </a:solidFill>
              </a:rPr>
              <a:t>Nibley</a:t>
            </a:r>
            <a:r>
              <a:rPr lang="en-US" dirty="0">
                <a:solidFill>
                  <a:schemeClr val="bg1"/>
                </a:solidFill>
              </a:rPr>
              <a:t> (</a:t>
            </a:r>
            <a:r>
              <a:rPr lang="en-US" i="1" dirty="0">
                <a:solidFill>
                  <a:schemeClr val="bg1"/>
                </a:solidFill>
              </a:rPr>
              <a:t>Enoch the Prophet,</a:t>
            </a:r>
            <a:r>
              <a:rPr lang="en-US" dirty="0">
                <a:solidFill>
                  <a:schemeClr val="bg1"/>
                </a:solidFill>
              </a:rPr>
              <a:t> 133 - 134.)</a:t>
            </a:r>
          </a:p>
          <a:p>
            <a:pPr marL="342900" indent="-342900">
              <a:buFontTx/>
              <a:buAutoNum type="arabicPeriod"/>
            </a:pPr>
            <a:r>
              <a:rPr lang="en-US" i="1" dirty="0">
                <a:solidFill>
                  <a:schemeClr val="bg1"/>
                </a:solidFill>
              </a:rPr>
              <a:t>Orson Pratt's Works</a:t>
            </a:r>
            <a:r>
              <a:rPr lang="en-US" dirty="0">
                <a:solidFill>
                  <a:schemeClr val="bg1"/>
                </a:solidFill>
              </a:rPr>
              <a:t> [Salt Lake City: Deseret News Press, 1945], 41 - 42</a:t>
            </a:r>
          </a:p>
          <a:p>
            <a:pPr marL="342900" indent="-342900">
              <a:buFontTx/>
              <a:buAutoNum type="arabicPeriod"/>
            </a:pPr>
            <a:r>
              <a:rPr lang="en-US" i="1" dirty="0">
                <a:solidFill>
                  <a:schemeClr val="bg1"/>
                </a:solidFill>
              </a:rPr>
              <a:t>True to the Faith: A Gospel Reference</a:t>
            </a:r>
            <a:r>
              <a:rPr lang="en-US" dirty="0">
                <a:solidFill>
                  <a:schemeClr val="bg1"/>
                </a:solidFill>
              </a:rPr>
              <a:t>[2004], 139, 140).</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1:872).</a:t>
            </a:r>
          </a:p>
          <a:p>
            <a:endParaRPr lang="en-US" i="1" dirty="0">
              <a:solidFill>
                <a:schemeClr val="bg1"/>
              </a:solidFill>
            </a:endParaRPr>
          </a:p>
        </p:txBody>
      </p:sp>
      <p:grpSp>
        <p:nvGrpSpPr>
          <p:cNvPr id="2" name="Group 7"/>
          <p:cNvGrpSpPr/>
          <p:nvPr/>
        </p:nvGrpSpPr>
        <p:grpSpPr>
          <a:xfrm>
            <a:off x="5791200" y="116147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CAD3E6FC-9B2A-49C6-9314-F08C508CF3B0}"/>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67923" y="259922"/>
          <a:ext cx="10434045" cy="3208944"/>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Women Find the</a:t>
                      </a:r>
                      <a:r>
                        <a:rPr lang="en-US" sz="1200" baseline="0" dirty="0"/>
                        <a:t> Tomb Opened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24:1,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20:1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Women Enter Tomb and See Angels Who Proclaim, “He is Not Here; for He is Risen”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28:5-7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16:5-7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Women Hurry to Tell the Apostles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24:9-11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Peter and John Witness the Empty tomb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20:3-10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Jesus Appears to Two Followers At Emmaus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16:12, 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24:13-33, 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Apostles Discussing Jesus’ Appearance to Simon Peter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Jesus Appears to 10 Apostles and Those with Them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24:36-48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20:19-23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The Ascension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16:19, 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24:49-53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6668655" cy="2492990"/>
          </a:xfrm>
          <a:prstGeom prst="rect">
            <a:avLst/>
          </a:prstGeom>
          <a:ln>
            <a:solidFill>
              <a:schemeClr val="tx1"/>
            </a:solidFill>
          </a:ln>
        </p:spPr>
        <p:txBody>
          <a:bodyPr wrap="square">
            <a:spAutoFit/>
          </a:bodyPr>
          <a:lstStyle/>
          <a:p>
            <a:r>
              <a:rPr lang="en-US" sz="1200" b="1" dirty="0"/>
              <a:t>Did Not Believe  Luke 24:11:</a:t>
            </a:r>
          </a:p>
          <a:p>
            <a:r>
              <a:rPr lang="en-US" sz="1200" dirty="0"/>
              <a:t>"Perhaps the apostles should not be unduly criticized for not believing that Jesus, having been crucified and buried in a tomb, had come back to earth as a glorified being. In all human experience, this had never happened before. This was completely unprecedented. This was a different experience from the raising of </a:t>
            </a:r>
            <a:r>
              <a:rPr lang="en-US" sz="1200" dirty="0" err="1"/>
              <a:t>Jairus's</a:t>
            </a:r>
            <a:r>
              <a:rPr lang="en-US" sz="1200" dirty="0"/>
              <a:t> daughter (Mark 5:22-24, 35-43), the young man of Nain (Luke 7:11-15), or Lazarus (John 11:1-44). They all died again. Jesus, however, became a resurrected being. He would never die again. So it was that to the apostles the story of Mary Magdalene and the other women who witnessed the resurrection 'seemed to them as idle tales, and they believed them not.' ("Luke 24:11.)</a:t>
            </a:r>
          </a:p>
          <a:p>
            <a:endParaRPr lang="en-US" sz="1200" dirty="0"/>
          </a:p>
          <a:p>
            <a:r>
              <a:rPr lang="en-US" sz="1200" dirty="0"/>
              <a:t>"Like the apostles of old, this knowledge and belief should transform all of us to be confident, settled, unafraid, and at peace in our lives as followers of the divine Christ. It should help us carry all burdens, bear any sorrows, and fully savor all joys and happiness that can be found in this life."  James E. Faust </a:t>
            </a:r>
            <a:r>
              <a:rPr lang="en-US" sz="1200" i="1" dirty="0"/>
              <a:t>Reach Up for the Light</a:t>
            </a:r>
            <a:r>
              <a:rPr lang="en-US" sz="1200" dirty="0"/>
              <a:t> [Salt Lake City: Deseret Book Co., 1990], 136</a:t>
            </a:r>
          </a:p>
        </p:txBody>
      </p:sp>
      <p:sp>
        <p:nvSpPr>
          <p:cNvPr id="4" name="Rectangle 3"/>
          <p:cNvSpPr/>
          <p:nvPr/>
        </p:nvSpPr>
        <p:spPr>
          <a:xfrm>
            <a:off x="0" y="2501130"/>
            <a:ext cx="6659418" cy="1938992"/>
          </a:xfrm>
          <a:prstGeom prst="rect">
            <a:avLst/>
          </a:prstGeom>
          <a:ln>
            <a:solidFill>
              <a:schemeClr val="tx1"/>
            </a:solidFill>
          </a:ln>
        </p:spPr>
        <p:txBody>
          <a:bodyPr wrap="square">
            <a:spAutoFit/>
          </a:bodyPr>
          <a:lstStyle/>
          <a:p>
            <a:r>
              <a:rPr lang="en-US" sz="1200" b="1" dirty="0"/>
              <a:t>Teaching By the Scriptures  Luke 24:27,32:</a:t>
            </a:r>
          </a:p>
          <a:p>
            <a:r>
              <a:rPr lang="en-US" sz="1200" dirty="0"/>
              <a:t>The Gospels record that initially the followers of Jesus did not fully recognize how Old Testament prophecies were fulfilled in the life of Jesus Christ. This lack of understanding contrasts with their later vivid understanding of His saving mission and the ways it fulfilled prophecy. For example, in Peter’s first public teaching after the Resurrection, he quoted Psalm 16:8–11 and Psalm 110:1 and explained how these prophecies were fulfilled by Jesus (see Acts 2:22–36). In Peter’s next recorded public teaching, he explained how the prophecies in Deuteronomy 18:15 and Genesis 22:18 were fulfilled by Jesus, and he taught that “all the prophets” had “foretold of these days” (see Acts 3:22–26). Later, Peter, Paul, and other disciples consistently referred to ways the scriptures of the Old Testament testified of Jesus and His work. (1)</a:t>
            </a:r>
          </a:p>
        </p:txBody>
      </p:sp>
      <p:sp>
        <p:nvSpPr>
          <p:cNvPr id="5" name="Rectangle 4"/>
          <p:cNvSpPr/>
          <p:nvPr/>
        </p:nvSpPr>
        <p:spPr>
          <a:xfrm>
            <a:off x="0" y="4419600"/>
            <a:ext cx="6659418" cy="2308324"/>
          </a:xfrm>
          <a:prstGeom prst="rect">
            <a:avLst/>
          </a:prstGeom>
          <a:ln>
            <a:solidFill>
              <a:schemeClr val="tx1"/>
            </a:solidFill>
          </a:ln>
        </p:spPr>
        <p:txBody>
          <a:bodyPr wrap="square">
            <a:spAutoFit/>
          </a:bodyPr>
          <a:lstStyle/>
          <a:p>
            <a:r>
              <a:rPr lang="en-US" sz="1200" b="1" dirty="0"/>
              <a:t>Teaching from the Scriptures:</a:t>
            </a:r>
          </a:p>
          <a:p>
            <a:r>
              <a:rPr lang="en-US" sz="1200" dirty="0"/>
              <a:t>“If the Savior were among us in the flesh today, He would teach us from the scriptures as He taught when He walked upon the earth. In the synagogue at Nazareth, ‘there was delivered unto him the book of the prophet </a:t>
            </a:r>
            <a:r>
              <a:rPr lang="en-US" sz="1200" dirty="0" err="1"/>
              <a:t>Esaias</a:t>
            </a:r>
            <a:r>
              <a:rPr lang="en-US" sz="1200" dirty="0"/>
              <a:t>. … And he began to say unto them, This day is this scripture fulfilled in your ears’ [Luke 4:17, 21]. Later when the Sadducees and Pharisees posed a difficult question, ‘Jesus answered and said unto them, Ye do err, not knowing the scriptures, nor the power of God’ [Matthew 22:29]. And after His Resurrection, on the road to Emmaus, His disciples ‘said one to another, Did not our heart burn within us, while he talked with us by the way, and while he opened to us the scriptures?’ [Luke 24:32]. To His disciples then and now, His words ring out: ‘Search the scriptures; for … they are they which testify of me’ [John 5:39]—a testimony borne by the Holy Ghost, for ‘by the power of the Holy Ghost ye may know the truth of all things’ [Moroni 10:5]” Elder Robert D. Hales “Holy Scriptures: The Power of God unto Our Salvation,”</a:t>
            </a:r>
            <a:r>
              <a:rPr lang="en-US" sz="1200" i="1" dirty="0"/>
              <a:t> Ensign</a:t>
            </a:r>
            <a:r>
              <a:rPr lang="en-US" sz="1200" dirty="0"/>
              <a:t> or </a:t>
            </a:r>
            <a:r>
              <a:rPr lang="en-US" sz="1200" i="1" dirty="0"/>
              <a:t>Liahona,</a:t>
            </a:r>
            <a:r>
              <a:rPr lang="en-US" sz="1200" dirty="0"/>
              <a:t> Nov. 2006, 26).</a:t>
            </a:r>
          </a:p>
        </p:txBody>
      </p:sp>
      <p:sp>
        <p:nvSpPr>
          <p:cNvPr id="6" name="Rectangle 5"/>
          <p:cNvSpPr/>
          <p:nvPr/>
        </p:nvSpPr>
        <p:spPr>
          <a:xfrm>
            <a:off x="6677890" y="0"/>
            <a:ext cx="5514109" cy="4431983"/>
          </a:xfrm>
          <a:prstGeom prst="rect">
            <a:avLst/>
          </a:prstGeom>
          <a:ln>
            <a:solidFill>
              <a:schemeClr val="tx1"/>
            </a:solidFill>
          </a:ln>
        </p:spPr>
        <p:txBody>
          <a:bodyPr wrap="square">
            <a:spAutoFit/>
          </a:bodyPr>
          <a:lstStyle/>
          <a:p>
            <a:r>
              <a:rPr lang="en-US" sz="1200" b="1" dirty="0"/>
              <a:t>Flesh and Bones Luke 24:39:</a:t>
            </a:r>
          </a:p>
          <a:p>
            <a:r>
              <a:rPr lang="en-US" sz="1200" dirty="0"/>
              <a:t>"Although a resurrected body has 'flesh and bones,' it does not have 'blood.' </a:t>
            </a:r>
            <a:r>
              <a:rPr lang="en-US" sz="1200" b="1" dirty="0"/>
              <a:t>Joseph Smith</a:t>
            </a:r>
            <a:r>
              <a:rPr lang="en-US" sz="1200" dirty="0"/>
              <a:t> taught that resurrected beings have 'spirit in their bodies, and not blood.' </a:t>
            </a:r>
            <a:r>
              <a:rPr lang="en-US" sz="1200" b="1" dirty="0"/>
              <a:t>President John Taylor </a:t>
            </a:r>
            <a:r>
              <a:rPr lang="en-US" sz="1200" dirty="0"/>
              <a:t>also taught this principle: 'When the resurrection . . . of man shall be consummated, . . . he [will] still be in the same image, . . . without variation or change in any of his parts or faculties, except the substitution of spirit for blood.'" (Daniel H. Ludlow, </a:t>
            </a:r>
            <a:r>
              <a:rPr lang="en-US" sz="1200" i="1" dirty="0"/>
              <a:t>Selected Writings of Daniel H. Ludlow: Gospel Scholars Series </a:t>
            </a:r>
            <a:r>
              <a:rPr lang="en-US" sz="1200" dirty="0"/>
              <a:t>[Salt Lake City: Deseret Book Co., 2000], 87.)</a:t>
            </a:r>
          </a:p>
          <a:p>
            <a:endParaRPr lang="en-US" sz="1200" dirty="0"/>
          </a:p>
          <a:p>
            <a:r>
              <a:rPr lang="en-US" sz="1200" dirty="0"/>
              <a:t>"Paul...says 'Flesh and blood cannot inherit the kingdom of God.' (1 Cor. 15:50) Blood is corruptible; the blood-quickened body is subject to the law of death. But Christ's body when it was raised from the dead was 'quickened by the spirit.' There was a great deal of difference, not only in this respect but in others. When the disciples were shut up in that room Christ was able to enter it without opening the door, which could not be done by mortals. He had power to manifest himself to his disciples, and he had power to cover himself from their gaze. He had power to overcome the laws of gravity, and on a certain occasion, after he had visited his disciples, had appeared to 500 brethren at once, had given instructions to his apostles to build up his church, as he spoke to them 'a cloud received him out of their sight.' He was able to lift himself up from the earth and depart from this sphere to another; his body was no longer a mortal body, no longer governed by the same laws as those by which we are governed."  </a:t>
            </a:r>
            <a:r>
              <a:rPr lang="en-US" sz="1200" b="1" dirty="0"/>
              <a:t>Charles W. Penrose  </a:t>
            </a:r>
            <a:r>
              <a:rPr lang="en-US" sz="1200" dirty="0"/>
              <a:t>(</a:t>
            </a:r>
            <a:r>
              <a:rPr lang="en-US" sz="1200" i="1" dirty="0"/>
              <a:t>Journal of Discourses, </a:t>
            </a:r>
            <a:r>
              <a:rPr lang="en-US" sz="1200" dirty="0"/>
              <a:t>26 vols. [London: Latter-day Saints' Book Depot, 1854-1886], 21: 229.)</a:t>
            </a:r>
          </a:p>
        </p:txBody>
      </p:sp>
      <p:sp>
        <p:nvSpPr>
          <p:cNvPr id="7" name="Rectangle 6"/>
          <p:cNvSpPr/>
          <p:nvPr/>
        </p:nvSpPr>
        <p:spPr>
          <a:xfrm>
            <a:off x="6650182" y="4442691"/>
            <a:ext cx="5541818" cy="2308324"/>
          </a:xfrm>
          <a:prstGeom prst="rect">
            <a:avLst/>
          </a:prstGeom>
          <a:ln>
            <a:solidFill>
              <a:schemeClr val="tx1"/>
            </a:solidFill>
          </a:ln>
        </p:spPr>
        <p:txBody>
          <a:bodyPr wrap="square">
            <a:spAutoFit/>
          </a:bodyPr>
          <a:lstStyle/>
          <a:p>
            <a:pPr fontAlgn="base"/>
            <a:r>
              <a:rPr lang="en-US" sz="1200" b="1" dirty="0"/>
              <a:t>Witness of Jesus Christ Through the Holy Ghost Luke 24:47-49:</a:t>
            </a:r>
          </a:p>
          <a:p>
            <a:pPr fontAlgn="base"/>
            <a:r>
              <a:rPr lang="en-US" sz="1200" dirty="0"/>
              <a:t>"'Ye shall be witnesses unto me both in Jerusalem, and in all Judaea, and in Samaria, and unto the uttermost part of the earth.' (Acts 1:8; see also Acts 10:42-43.) However, he cautioned them that their witnessing would be after they had received the Holy Ghost. (See Acts 1:8; see also Luke 24:49.)</a:t>
            </a:r>
          </a:p>
          <a:p>
            <a:pPr fontAlgn="base"/>
            <a:r>
              <a:rPr lang="en-US" sz="1200" dirty="0"/>
              <a:t>"An eyewitness was not enough. Even the witness and testimony of the original Apostles had to be rooted in the testimony of the Holy Ghost. A prophet has told us that the witness of the Holy Ghost makes an impression on our soul that is more significant than 'a visitation of an angel.' (Joseph Fielding Smith, Doctrines of Salvation, 1:44.) And the Bible shows that when we testify on the basis of this witness, the Holy Ghost testifies to those who hear our words. (See Acts 2; Acts 10:44-47.)"  </a:t>
            </a:r>
            <a:r>
              <a:rPr lang="en-US" sz="1200" dirty="0" err="1"/>
              <a:t>Dallin</a:t>
            </a:r>
            <a:r>
              <a:rPr lang="en-US" sz="1200" dirty="0"/>
              <a:t> H. Oaks ("Witnesses of Christ,“ </a:t>
            </a:r>
            <a:r>
              <a:rPr lang="en-US" sz="1200" i="1" dirty="0"/>
              <a:t>Ensign</a:t>
            </a:r>
            <a:r>
              <a:rPr lang="en-US" sz="1200" dirty="0"/>
              <a:t>, Nov. 1990, 30)</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5" name="TextBox 4"/>
          <p:cNvSpPr txBox="1"/>
          <p:nvPr/>
        </p:nvSpPr>
        <p:spPr>
          <a:xfrm>
            <a:off x="4876798" y="1163781"/>
            <a:ext cx="3121893" cy="1938992"/>
          </a:xfrm>
          <a:prstGeom prst="rect">
            <a:avLst/>
          </a:prstGeom>
          <a:noFill/>
        </p:spPr>
        <p:txBody>
          <a:bodyPr wrap="square" rtlCol="0">
            <a:spAutoFit/>
          </a:bodyPr>
          <a:lstStyle/>
          <a:p>
            <a:r>
              <a:rPr lang="en-US" sz="2000" dirty="0">
                <a:solidFill>
                  <a:schemeClr val="bg1"/>
                </a:solidFill>
              </a:rPr>
              <a:t>After the day of the Sabbath when Mary Magdalene and other women came to the Savior’s tomb on Sunday morning, they found the body of Jesus gone.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“He is Not Here”</a:t>
            </a:r>
            <a:endParaRPr lang="en-US" sz="4400" dirty="0">
              <a:solidFill>
                <a:schemeClr val="bg1"/>
              </a:solidFill>
              <a:latin typeface="Georgia" pitchFamily="18" charset="0"/>
            </a:endParaRPr>
          </a:p>
        </p:txBody>
      </p:sp>
      <p:sp>
        <p:nvSpPr>
          <p:cNvPr id="7" name="Rectangle 6"/>
          <p:cNvSpPr/>
          <p:nvPr/>
        </p:nvSpPr>
        <p:spPr>
          <a:xfrm>
            <a:off x="1357745" y="4205099"/>
            <a:ext cx="5430982" cy="1323439"/>
          </a:xfrm>
          <a:prstGeom prst="rect">
            <a:avLst/>
          </a:prstGeom>
        </p:spPr>
        <p:txBody>
          <a:bodyPr wrap="square">
            <a:spAutoFit/>
          </a:bodyPr>
          <a:lstStyle/>
          <a:p>
            <a:r>
              <a:rPr lang="en-US" sz="2000" dirty="0">
                <a:solidFill>
                  <a:schemeClr val="bg1"/>
                </a:solidFill>
              </a:rPr>
              <a:t>Two heavenly messengers reminded them that Jesus had spoken to them about his death and Resurrection while they were in Galilee. At that time He had testified, </a:t>
            </a:r>
          </a:p>
        </p:txBody>
      </p:sp>
      <p:sp>
        <p:nvSpPr>
          <p:cNvPr id="8" name="Rectangle 7"/>
          <p:cNvSpPr/>
          <p:nvPr/>
        </p:nvSpPr>
        <p:spPr>
          <a:xfrm>
            <a:off x="2854037" y="5701252"/>
            <a:ext cx="4498110" cy="923330"/>
          </a:xfrm>
          <a:prstGeom prst="rect">
            <a:avLst/>
          </a:prstGeom>
        </p:spPr>
        <p:txBody>
          <a:bodyPr wrap="square">
            <a:spAutoFit/>
          </a:bodyPr>
          <a:lstStyle/>
          <a:p>
            <a:r>
              <a:rPr lang="en-US" i="1" dirty="0">
                <a:solidFill>
                  <a:srgbClr val="FFFF00"/>
                </a:solidFill>
              </a:rPr>
              <a:t>“The Son of man must be delivered into the hands of sinful men, and be crucified, and the </a:t>
            </a:r>
            <a:r>
              <a:rPr lang="en-US" b="1" i="1" dirty="0">
                <a:solidFill>
                  <a:srgbClr val="FFFF00"/>
                </a:solidFill>
              </a:rPr>
              <a:t>third day rise again</a:t>
            </a:r>
            <a:r>
              <a:rPr lang="en-US" i="1" dirty="0">
                <a:solidFill>
                  <a:srgbClr val="FFFF00"/>
                </a:solidFill>
              </a:rPr>
              <a:t>”</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24:1-7; Matthew 17:22-23</a:t>
            </a:r>
          </a:p>
        </p:txBody>
      </p:sp>
      <p:pic>
        <p:nvPicPr>
          <p:cNvPr id="10" name="Picture 9" descr="angels appears to women.jpg"/>
          <p:cNvPicPr>
            <a:picLocks noChangeAspect="1"/>
          </p:cNvPicPr>
          <p:nvPr/>
        </p:nvPicPr>
        <p:blipFill>
          <a:blip r:embed="rId3" cstate="print"/>
          <a:stretch>
            <a:fillRect/>
          </a:stretch>
        </p:blipFill>
        <p:spPr>
          <a:xfrm>
            <a:off x="7179795" y="3297381"/>
            <a:ext cx="3327538" cy="2846648"/>
          </a:xfrm>
          <a:prstGeom prst="rect">
            <a:avLst/>
          </a:prstGeom>
        </p:spPr>
      </p:pic>
      <p:pic>
        <p:nvPicPr>
          <p:cNvPr id="11" name="Picture 10" descr="tomb 5.jpg"/>
          <p:cNvPicPr>
            <a:picLocks noChangeAspect="1"/>
          </p:cNvPicPr>
          <p:nvPr/>
        </p:nvPicPr>
        <p:blipFill>
          <a:blip r:embed="rId4" cstate="print"/>
          <a:stretch>
            <a:fillRect/>
          </a:stretch>
        </p:blipFill>
        <p:spPr>
          <a:xfrm>
            <a:off x="456371" y="886692"/>
            <a:ext cx="4193440" cy="2655845"/>
          </a:xfrm>
          <a:prstGeom prst="rect">
            <a:avLst/>
          </a:prstGeom>
        </p:spPr>
      </p:pic>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(1)</a:t>
            </a:r>
          </a:p>
        </p:txBody>
      </p:sp>
      <p:pic>
        <p:nvPicPr>
          <p:cNvPr id="14" name="Picture 13" descr="Women going to sepulchre.jpg"/>
          <p:cNvPicPr>
            <a:picLocks noChangeAspect="1"/>
          </p:cNvPicPr>
          <p:nvPr/>
        </p:nvPicPr>
        <p:blipFill>
          <a:blip r:embed="rId5" cstate="print"/>
          <a:stretch>
            <a:fillRect/>
          </a:stretch>
        </p:blipFill>
        <p:spPr>
          <a:xfrm>
            <a:off x="8146472" y="957407"/>
            <a:ext cx="3679536" cy="2195456"/>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32121" t="22267" r="31717" b="12009"/>
          <a:stretch>
            <a:fillRect/>
          </a:stretch>
        </p:blipFill>
        <p:spPr bwMode="auto">
          <a:xfrm>
            <a:off x="24477" y="304799"/>
            <a:ext cx="6145413" cy="6282741"/>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32121" t="22267" r="31717" b="12009"/>
          <a:stretch>
            <a:fillRect/>
          </a:stretch>
        </p:blipFill>
        <p:spPr bwMode="auto">
          <a:xfrm>
            <a:off x="6046587" y="304799"/>
            <a:ext cx="6145413" cy="628274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5" name="TextBox 4"/>
          <p:cNvSpPr txBox="1"/>
          <p:nvPr/>
        </p:nvSpPr>
        <p:spPr>
          <a:xfrm>
            <a:off x="5299281" y="1468363"/>
            <a:ext cx="3121893" cy="1938992"/>
          </a:xfrm>
          <a:prstGeom prst="rect">
            <a:avLst/>
          </a:prstGeom>
          <a:noFill/>
        </p:spPr>
        <p:txBody>
          <a:bodyPr wrap="square" rtlCol="0">
            <a:spAutoFit/>
          </a:bodyPr>
          <a:lstStyle/>
          <a:p>
            <a:r>
              <a:rPr lang="en-US" sz="2000" i="1" dirty="0">
                <a:solidFill>
                  <a:srgbClr val="FFFF00"/>
                </a:solidFill>
              </a:rPr>
              <a:t>“…tell his disciples that he is risen from the dead; and, behold, he </a:t>
            </a:r>
            <a:r>
              <a:rPr lang="en-US" sz="2000" i="1" dirty="0" err="1">
                <a:solidFill>
                  <a:srgbClr val="FFFF00"/>
                </a:solidFill>
              </a:rPr>
              <a:t>goeth</a:t>
            </a:r>
            <a:r>
              <a:rPr lang="en-US" sz="2000" i="1" dirty="0">
                <a:solidFill>
                  <a:srgbClr val="FFFF00"/>
                </a:solidFill>
              </a:rPr>
              <a:t> before you into Galilee; there shall ye see him; lo, I have told you.</a:t>
            </a:r>
          </a:p>
          <a:p>
            <a:r>
              <a:rPr lang="en-US" sz="2000" i="1" dirty="0">
                <a:solidFill>
                  <a:srgbClr val="FFFF00"/>
                </a:solidFill>
              </a:rPr>
              <a:t>Matthew 28:7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“Go Quickly”</a:t>
            </a:r>
            <a:endParaRPr lang="en-US" sz="4400" dirty="0">
              <a:solidFill>
                <a:schemeClr val="bg1"/>
              </a:solidFill>
              <a:latin typeface="Georgia" pitchFamily="18" charset="0"/>
            </a:endParaRPr>
          </a:p>
        </p:txBody>
      </p:sp>
      <p:sp>
        <p:nvSpPr>
          <p:cNvPr id="7" name="Rectangle 6"/>
          <p:cNvSpPr/>
          <p:nvPr/>
        </p:nvSpPr>
        <p:spPr>
          <a:xfrm>
            <a:off x="1200728" y="4786991"/>
            <a:ext cx="5430982" cy="1015663"/>
          </a:xfrm>
          <a:prstGeom prst="rect">
            <a:avLst/>
          </a:prstGeom>
        </p:spPr>
        <p:txBody>
          <a:bodyPr wrap="square">
            <a:spAutoFit/>
          </a:bodyPr>
          <a:lstStyle/>
          <a:p>
            <a:r>
              <a:rPr lang="en-US" sz="2000" dirty="0">
                <a:solidFill>
                  <a:schemeClr val="bg1"/>
                </a:solidFill>
              </a:rPr>
              <a:t>Mary Magdalene, and Joanna, and Mary </a:t>
            </a:r>
            <a:r>
              <a:rPr lang="en-US" sz="2000" i="1" dirty="0">
                <a:solidFill>
                  <a:schemeClr val="bg1"/>
                </a:solidFill>
              </a:rPr>
              <a:t>the mother</a:t>
            </a:r>
            <a:r>
              <a:rPr lang="en-US" sz="2000" dirty="0">
                <a:solidFill>
                  <a:schemeClr val="bg1"/>
                </a:solidFill>
              </a:rPr>
              <a:t> of James, and other </a:t>
            </a:r>
            <a:r>
              <a:rPr lang="en-US" sz="2000" i="1" dirty="0">
                <a:solidFill>
                  <a:schemeClr val="bg1"/>
                </a:solidFill>
              </a:rPr>
              <a:t>women that were</a:t>
            </a:r>
            <a:r>
              <a:rPr lang="en-US" sz="2000" dirty="0">
                <a:solidFill>
                  <a:schemeClr val="bg1"/>
                </a:solidFill>
              </a:rPr>
              <a:t> with them, and told the things to the disciples</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24:9-10</a:t>
            </a:r>
          </a:p>
        </p:txBody>
      </p:sp>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(1)</a:t>
            </a:r>
          </a:p>
        </p:txBody>
      </p:sp>
      <p:pic>
        <p:nvPicPr>
          <p:cNvPr id="18436" name="Picture 4" descr="Image result for mary and others at tomb"/>
          <p:cNvPicPr>
            <a:picLocks noChangeAspect="1" noChangeArrowheads="1"/>
          </p:cNvPicPr>
          <p:nvPr/>
        </p:nvPicPr>
        <p:blipFill>
          <a:blip r:embed="rId3" cstate="print"/>
          <a:srcRect l="25491" t="16270"/>
          <a:stretch>
            <a:fillRect/>
          </a:stretch>
        </p:blipFill>
        <p:spPr bwMode="auto">
          <a:xfrm>
            <a:off x="655783" y="831272"/>
            <a:ext cx="3503179" cy="3128375"/>
          </a:xfrm>
          <a:prstGeom prst="rect">
            <a:avLst/>
          </a:prstGeom>
          <a:noFill/>
        </p:spPr>
      </p:pic>
      <p:pic>
        <p:nvPicPr>
          <p:cNvPr id="18438" name="Picture 6" descr="Image result for women tell disciples jesus is alive"/>
          <p:cNvPicPr>
            <a:picLocks noChangeAspect="1" noChangeArrowheads="1"/>
          </p:cNvPicPr>
          <p:nvPr/>
        </p:nvPicPr>
        <p:blipFill>
          <a:blip r:embed="rId4" cstate="print"/>
          <a:srcRect/>
          <a:stretch>
            <a:fillRect/>
          </a:stretch>
        </p:blipFill>
        <p:spPr bwMode="auto">
          <a:xfrm>
            <a:off x="7121236" y="4469390"/>
            <a:ext cx="4653685" cy="218907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Mary Magdalene</a:t>
            </a:r>
            <a:endParaRPr lang="en-US" sz="4400" dirty="0">
              <a:solidFill>
                <a:schemeClr val="bg1"/>
              </a:solidFill>
              <a:latin typeface="Georgia" pitchFamily="18" charset="0"/>
            </a:endParaRPr>
          </a:p>
        </p:txBody>
      </p:sp>
      <p:sp>
        <p:nvSpPr>
          <p:cNvPr id="7" name="Rectangle 6"/>
          <p:cNvSpPr/>
          <p:nvPr/>
        </p:nvSpPr>
        <p:spPr>
          <a:xfrm>
            <a:off x="600581" y="1328897"/>
            <a:ext cx="6875984" cy="4154984"/>
          </a:xfrm>
          <a:prstGeom prst="rect">
            <a:avLst/>
          </a:prstGeom>
        </p:spPr>
        <p:txBody>
          <a:bodyPr wrap="square">
            <a:spAutoFit/>
          </a:bodyPr>
          <a:lstStyle/>
          <a:p>
            <a:r>
              <a:rPr lang="en-US" sz="2400" dirty="0">
                <a:solidFill>
                  <a:schemeClr val="bg1"/>
                </a:solidFill>
              </a:rPr>
              <a:t>Mary Magdalene seems to have served in a leadership capacity and had a prominent role in serving the Savior and a close association with Him. </a:t>
            </a:r>
          </a:p>
          <a:p>
            <a:endParaRPr lang="en-US" sz="2400" dirty="0">
              <a:solidFill>
                <a:schemeClr val="bg1"/>
              </a:solidFill>
            </a:endParaRPr>
          </a:p>
          <a:p>
            <a:r>
              <a:rPr lang="en-US" sz="2400" dirty="0">
                <a:solidFill>
                  <a:schemeClr val="bg1"/>
                </a:solidFill>
              </a:rPr>
              <a:t>She is mentioned first in several listings of female followers .</a:t>
            </a:r>
          </a:p>
          <a:p>
            <a:endParaRPr lang="en-US" sz="2400" dirty="0">
              <a:solidFill>
                <a:schemeClr val="bg1"/>
              </a:solidFill>
            </a:endParaRPr>
          </a:p>
          <a:p>
            <a:r>
              <a:rPr lang="en-US" sz="2400" dirty="0">
                <a:solidFill>
                  <a:schemeClr val="bg1"/>
                </a:solidFill>
              </a:rPr>
              <a:t>She was near the cross when Jesus died.</a:t>
            </a:r>
          </a:p>
          <a:p>
            <a:endParaRPr lang="en-US" sz="2400" dirty="0">
              <a:solidFill>
                <a:schemeClr val="bg1"/>
              </a:solidFill>
            </a:endParaRPr>
          </a:p>
          <a:p>
            <a:r>
              <a:rPr lang="en-US" sz="2400" dirty="0">
                <a:solidFill>
                  <a:schemeClr val="bg1"/>
                </a:solidFill>
              </a:rPr>
              <a:t>She was the first to speak and see the resurrected Lord. </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24:9-10; Matthew 27:56; John 20:1-18</a:t>
            </a:r>
          </a:p>
        </p:txBody>
      </p:sp>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(1)</a:t>
            </a:r>
          </a:p>
        </p:txBody>
      </p:sp>
      <p:pic>
        <p:nvPicPr>
          <p:cNvPr id="10" name="Picture 2" descr="Image result for mary and others at tomb"/>
          <p:cNvPicPr>
            <a:picLocks noChangeAspect="1" noChangeArrowheads="1"/>
          </p:cNvPicPr>
          <p:nvPr/>
        </p:nvPicPr>
        <p:blipFill>
          <a:blip r:embed="rId3" cstate="print"/>
          <a:srcRect l="5126" b="4259"/>
          <a:stretch>
            <a:fillRect/>
          </a:stretch>
        </p:blipFill>
        <p:spPr bwMode="auto">
          <a:xfrm>
            <a:off x="7876062" y="1211399"/>
            <a:ext cx="3032192" cy="430251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Forgetful</a:t>
            </a:r>
            <a:endParaRPr lang="en-US" sz="4400" dirty="0">
              <a:solidFill>
                <a:schemeClr val="bg1"/>
              </a:solidFill>
              <a:latin typeface="Georgia" pitchFamily="18" charset="0"/>
            </a:endParaRPr>
          </a:p>
        </p:txBody>
      </p:sp>
      <p:sp>
        <p:nvSpPr>
          <p:cNvPr id="7" name="Rectangle 6"/>
          <p:cNvSpPr/>
          <p:nvPr/>
        </p:nvSpPr>
        <p:spPr>
          <a:xfrm>
            <a:off x="692727" y="1286408"/>
            <a:ext cx="5430982" cy="1323439"/>
          </a:xfrm>
          <a:prstGeom prst="rect">
            <a:avLst/>
          </a:prstGeom>
        </p:spPr>
        <p:txBody>
          <a:bodyPr wrap="square">
            <a:spAutoFit/>
          </a:bodyPr>
          <a:lstStyle/>
          <a:p>
            <a:r>
              <a:rPr lang="en-US" sz="2000" dirty="0">
                <a:solidFill>
                  <a:schemeClr val="bg1"/>
                </a:solidFill>
              </a:rPr>
              <a:t>Even though Jesus had foretold His death and Resurrection on several occasions the Apostles found it difficult to believe the news of the Lord’s Resurrection when they heard it. </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24:11, 49</a:t>
            </a:r>
          </a:p>
        </p:txBody>
      </p:sp>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(1)</a:t>
            </a:r>
          </a:p>
        </p:txBody>
      </p:sp>
      <p:pic>
        <p:nvPicPr>
          <p:cNvPr id="20482" name="Picture 2" descr="Image result for disciples of jesus"/>
          <p:cNvPicPr>
            <a:picLocks noChangeAspect="1" noChangeArrowheads="1"/>
          </p:cNvPicPr>
          <p:nvPr/>
        </p:nvPicPr>
        <p:blipFill>
          <a:blip r:embed="rId3" cstate="print"/>
          <a:srcRect/>
          <a:stretch>
            <a:fillRect/>
          </a:stretch>
        </p:blipFill>
        <p:spPr bwMode="auto">
          <a:xfrm>
            <a:off x="6317672" y="1103745"/>
            <a:ext cx="4995430" cy="2497715"/>
          </a:xfrm>
          <a:prstGeom prst="rect">
            <a:avLst/>
          </a:prstGeom>
          <a:noFill/>
        </p:spPr>
      </p:pic>
      <p:sp>
        <p:nvSpPr>
          <p:cNvPr id="11" name="Rectangle 10"/>
          <p:cNvSpPr/>
          <p:nvPr/>
        </p:nvSpPr>
        <p:spPr>
          <a:xfrm>
            <a:off x="4867564" y="4260564"/>
            <a:ext cx="6096000" cy="2308324"/>
          </a:xfrm>
          <a:prstGeom prst="rect">
            <a:avLst/>
          </a:prstGeom>
        </p:spPr>
        <p:txBody>
          <a:bodyPr>
            <a:spAutoFit/>
          </a:bodyPr>
          <a:lstStyle/>
          <a:p>
            <a:r>
              <a:rPr lang="en-US" dirty="0">
                <a:solidFill>
                  <a:schemeClr val="bg1"/>
                </a:solidFill>
              </a:rPr>
              <a:t>“Why were they thus forgetful and seemingly ignorant of all they had been taught by the Savior respecting the objects of his mission to the earth? </a:t>
            </a:r>
          </a:p>
          <a:p>
            <a:endParaRPr lang="en-US" dirty="0">
              <a:solidFill>
                <a:schemeClr val="bg1"/>
              </a:solidFill>
            </a:endParaRPr>
          </a:p>
          <a:p>
            <a:r>
              <a:rPr lang="en-US" dirty="0">
                <a:solidFill>
                  <a:schemeClr val="bg1"/>
                </a:solidFill>
              </a:rPr>
              <a:t>Because they lacked one important qualification, they had not yet been ‘endowed with power from on high.’ </a:t>
            </a:r>
          </a:p>
          <a:p>
            <a:endParaRPr lang="en-US" dirty="0">
              <a:solidFill>
                <a:schemeClr val="bg1"/>
              </a:solidFill>
            </a:endParaRPr>
          </a:p>
          <a:p>
            <a:r>
              <a:rPr lang="en-US" dirty="0">
                <a:solidFill>
                  <a:schemeClr val="bg1"/>
                </a:solidFill>
              </a:rPr>
              <a:t>They had not yet obtained the gift of the Holy Ghost.”(2)</a:t>
            </a:r>
          </a:p>
        </p:txBody>
      </p:sp>
      <p:grpSp>
        <p:nvGrpSpPr>
          <p:cNvPr id="14" name="Group 13"/>
          <p:cNvGrpSpPr/>
          <p:nvPr/>
        </p:nvGrpSpPr>
        <p:grpSpPr>
          <a:xfrm>
            <a:off x="1838037" y="3842328"/>
            <a:ext cx="2264246" cy="2522837"/>
            <a:chOff x="2309091" y="3870037"/>
            <a:chExt cx="2264246" cy="2522837"/>
          </a:xfrm>
        </p:grpSpPr>
        <p:pic>
          <p:nvPicPr>
            <p:cNvPr id="13" name="Picture 12" descr="Joseph F Smith.jpg"/>
            <p:cNvPicPr>
              <a:picLocks noChangeAspect="1"/>
            </p:cNvPicPr>
            <p:nvPr/>
          </p:nvPicPr>
          <p:blipFill>
            <a:blip r:embed="rId4" cstate="print"/>
            <a:stretch>
              <a:fillRect/>
            </a:stretch>
          </p:blipFill>
          <p:spPr>
            <a:xfrm>
              <a:off x="2603454" y="4083212"/>
              <a:ext cx="1591056" cy="2127504"/>
            </a:xfrm>
            <a:prstGeom prst="rect">
              <a:avLst/>
            </a:prstGeom>
          </p:spPr>
        </p:pic>
        <p:pic>
          <p:nvPicPr>
            <p:cNvPr id="20484" name="Picture 4" descr="Image result for frames"/>
            <p:cNvPicPr>
              <a:picLocks noChangeAspect="1" noChangeArrowheads="1"/>
            </p:cNvPicPr>
            <p:nvPr/>
          </p:nvPicPr>
          <p:blipFill>
            <a:blip r:embed="rId5" cstate="print"/>
            <a:srcRect/>
            <a:stretch>
              <a:fillRect/>
            </a:stretch>
          </p:blipFill>
          <p:spPr bwMode="auto">
            <a:xfrm>
              <a:off x="2309091" y="3870037"/>
              <a:ext cx="2264246" cy="2522837"/>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Road to Emmaus</a:t>
            </a:r>
            <a:endParaRPr lang="en-US" sz="4400" dirty="0">
              <a:solidFill>
                <a:schemeClr val="bg1"/>
              </a:solidFill>
              <a:latin typeface="Georgia" pitchFamily="18" charset="0"/>
            </a:endParaRPr>
          </a:p>
        </p:txBody>
      </p:sp>
      <p:sp>
        <p:nvSpPr>
          <p:cNvPr id="7" name="Rectangle 6"/>
          <p:cNvSpPr/>
          <p:nvPr/>
        </p:nvSpPr>
        <p:spPr>
          <a:xfrm>
            <a:off x="424872" y="916953"/>
            <a:ext cx="5430982" cy="1015663"/>
          </a:xfrm>
          <a:prstGeom prst="rect">
            <a:avLst/>
          </a:prstGeom>
        </p:spPr>
        <p:txBody>
          <a:bodyPr wrap="square">
            <a:spAutoFit/>
          </a:bodyPr>
          <a:lstStyle/>
          <a:p>
            <a:r>
              <a:rPr lang="en-US" sz="2000" dirty="0">
                <a:solidFill>
                  <a:schemeClr val="bg1"/>
                </a:solidFill>
              </a:rPr>
              <a:t>Two of His disciples were walking toward Emmaus, a distance of “threescore furlongs” from Jerusalem (about seven miles or eleven kilometers)</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24:13-35</a:t>
            </a:r>
          </a:p>
        </p:txBody>
      </p:sp>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(1)</a:t>
            </a:r>
          </a:p>
        </p:txBody>
      </p:sp>
      <p:sp>
        <p:nvSpPr>
          <p:cNvPr id="11" name="Rectangle 10"/>
          <p:cNvSpPr/>
          <p:nvPr/>
        </p:nvSpPr>
        <p:spPr>
          <a:xfrm>
            <a:off x="3149598" y="2080782"/>
            <a:ext cx="8894619" cy="1477328"/>
          </a:xfrm>
          <a:prstGeom prst="rect">
            <a:avLst/>
          </a:prstGeom>
        </p:spPr>
        <p:txBody>
          <a:bodyPr wrap="square">
            <a:spAutoFit/>
          </a:bodyPr>
          <a:lstStyle/>
          <a:p>
            <a:r>
              <a:rPr lang="en-US" dirty="0">
                <a:solidFill>
                  <a:schemeClr val="bg1"/>
                </a:solidFill>
              </a:rPr>
              <a:t>Like Peter, these disciples had hoped that Jesus would be the political and military leader desired by the Jews. Thus, after the Savior began walking with them without them knowing His identity, they sadly spoke of the Savior’s death and said, </a:t>
            </a:r>
          </a:p>
          <a:p>
            <a:endParaRPr lang="en-US" dirty="0">
              <a:solidFill>
                <a:schemeClr val="bg1"/>
              </a:solidFill>
            </a:endParaRPr>
          </a:p>
          <a:p>
            <a:r>
              <a:rPr lang="en-US" i="1" dirty="0">
                <a:solidFill>
                  <a:srgbClr val="FFFF00"/>
                </a:solidFill>
              </a:rPr>
              <a:t>“We trusted that it had been he which should have redeemed Israel”</a:t>
            </a:r>
          </a:p>
        </p:txBody>
      </p:sp>
      <p:grpSp>
        <p:nvGrpSpPr>
          <p:cNvPr id="15" name="Group 14"/>
          <p:cNvGrpSpPr/>
          <p:nvPr/>
        </p:nvGrpSpPr>
        <p:grpSpPr>
          <a:xfrm>
            <a:off x="614218" y="2254828"/>
            <a:ext cx="2373457" cy="3287022"/>
            <a:chOff x="1463963" y="2568864"/>
            <a:chExt cx="2373457" cy="3287022"/>
          </a:xfrm>
        </p:grpSpPr>
        <p:pic>
          <p:nvPicPr>
            <p:cNvPr id="21506" name="Picture 2" descr="Christ on the Road to Emmaus"/>
            <p:cNvPicPr>
              <a:picLocks noChangeAspect="1" noChangeArrowheads="1"/>
            </p:cNvPicPr>
            <p:nvPr/>
          </p:nvPicPr>
          <p:blipFill>
            <a:blip r:embed="rId3" cstate="print"/>
            <a:srcRect/>
            <a:stretch>
              <a:fillRect/>
            </a:stretch>
          </p:blipFill>
          <p:spPr bwMode="auto">
            <a:xfrm>
              <a:off x="1513320" y="2568864"/>
              <a:ext cx="2324100" cy="3095625"/>
            </a:xfrm>
            <a:prstGeom prst="rect">
              <a:avLst/>
            </a:prstGeom>
            <a:noFill/>
          </p:spPr>
        </p:pic>
        <p:sp>
          <p:nvSpPr>
            <p:cNvPr id="14" name="Rectangle 13"/>
            <p:cNvSpPr/>
            <p:nvPr/>
          </p:nvSpPr>
          <p:spPr>
            <a:xfrm>
              <a:off x="1463963" y="5640442"/>
              <a:ext cx="2332182" cy="215444"/>
            </a:xfrm>
            <a:prstGeom prst="rect">
              <a:avLst/>
            </a:prstGeom>
          </p:spPr>
          <p:txBody>
            <a:bodyPr wrap="square">
              <a:spAutoFit/>
            </a:bodyPr>
            <a:lstStyle/>
            <a:p>
              <a:r>
                <a:rPr lang="en-US" sz="800" dirty="0">
                  <a:solidFill>
                    <a:schemeClr val="bg1"/>
                  </a:solidFill>
                </a:rPr>
                <a:t>Greg Olsen</a:t>
              </a:r>
            </a:p>
          </p:txBody>
        </p:sp>
      </p:grpSp>
      <p:sp>
        <p:nvSpPr>
          <p:cNvPr id="16" name="Rectangle 15"/>
          <p:cNvSpPr/>
          <p:nvPr/>
        </p:nvSpPr>
        <p:spPr>
          <a:xfrm>
            <a:off x="3486725" y="3949558"/>
            <a:ext cx="4299529" cy="2554545"/>
          </a:xfrm>
          <a:prstGeom prst="rect">
            <a:avLst/>
          </a:prstGeom>
        </p:spPr>
        <p:txBody>
          <a:bodyPr wrap="square">
            <a:spAutoFit/>
          </a:bodyPr>
          <a:lstStyle/>
          <a:p>
            <a:pPr algn="ctr"/>
            <a:r>
              <a:rPr lang="en-US" sz="3200" dirty="0">
                <a:solidFill>
                  <a:srgbClr val="FFFF00"/>
                </a:solidFill>
              </a:rPr>
              <a:t>Will we recognize Christ when He returns?</a:t>
            </a:r>
          </a:p>
          <a:p>
            <a:pPr algn="ctr"/>
            <a:endParaRPr lang="en-US" sz="3200" dirty="0">
              <a:solidFill>
                <a:srgbClr val="FFFF00"/>
              </a:solidFill>
            </a:endParaRPr>
          </a:p>
          <a:p>
            <a:pPr algn="ctr"/>
            <a:r>
              <a:rPr lang="en-US" sz="3200" dirty="0">
                <a:solidFill>
                  <a:srgbClr val="FFFF00"/>
                </a:solidFill>
              </a:rPr>
              <a:t>Have we been taught that He will return?</a:t>
            </a:r>
          </a:p>
        </p:txBody>
      </p:sp>
      <p:grpSp>
        <p:nvGrpSpPr>
          <p:cNvPr id="17" name="Group 16"/>
          <p:cNvGrpSpPr/>
          <p:nvPr/>
        </p:nvGrpSpPr>
        <p:grpSpPr>
          <a:xfrm>
            <a:off x="8133516" y="4213779"/>
            <a:ext cx="3289208" cy="2390250"/>
            <a:chOff x="384206" y="4158361"/>
            <a:chExt cx="3289208" cy="2390250"/>
          </a:xfrm>
        </p:grpSpPr>
        <p:grpSp>
          <p:nvGrpSpPr>
            <p:cNvPr id="18" name="Group 17"/>
            <p:cNvGrpSpPr/>
            <p:nvPr/>
          </p:nvGrpSpPr>
          <p:grpSpPr>
            <a:xfrm>
              <a:off x="384206" y="4158361"/>
              <a:ext cx="3289208" cy="2390250"/>
              <a:chOff x="609599" y="833642"/>
              <a:chExt cx="7941747" cy="5771225"/>
            </a:xfrm>
          </p:grpSpPr>
          <p:grpSp>
            <p:nvGrpSpPr>
              <p:cNvPr id="20" name="Group 14"/>
              <p:cNvGrpSpPr/>
              <p:nvPr/>
            </p:nvGrpSpPr>
            <p:grpSpPr>
              <a:xfrm rot="10800000">
                <a:off x="7696200" y="5257800"/>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rot="10800000">
                <a:off x="939238" y="4923502"/>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3"/>
              <p:cNvGrpSpPr/>
              <p:nvPr/>
            </p:nvGrpSpPr>
            <p:grpSpPr>
              <a:xfrm>
                <a:off x="899460" y="833642"/>
                <a:ext cx="621450" cy="986197"/>
                <a:chOff x="7031201" y="834275"/>
                <a:chExt cx="762000" cy="1488861"/>
              </a:xfrm>
            </p:grpSpPr>
            <p:sp>
              <p:nvSpPr>
                <p:cNvPr id="29" name="Rounded Rectangle 2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4"/>
              <p:cNvGrpSpPr/>
              <p:nvPr/>
            </p:nvGrpSpPr>
            <p:grpSpPr>
              <a:xfrm>
                <a:off x="7646520" y="1148254"/>
                <a:ext cx="621450" cy="1017899"/>
                <a:chOff x="7087348" y="824753"/>
                <a:chExt cx="762000" cy="1536722"/>
              </a:xfrm>
            </p:grpSpPr>
            <p:sp>
              <p:nvSpPr>
                <p:cNvPr id="27" name="Rounded Rectangle 2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747225" y="4834063"/>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b="1" dirty="0"/>
                <a:t>As we study the scriptures, we invite the Holy Ghost to teach us of Jesus Christ</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1000"/>
                                        <p:tgtEl>
                                          <p:spTgt spid="16">
                                            <p:txEl>
                                              <p:pRg st="2" end="2"/>
                                            </p:txEl>
                                          </p:spTgt>
                                        </p:tgtEl>
                                      </p:cBhvr>
                                    </p:animEffect>
                                    <p:anim calcmode="lin" valueType="num">
                                      <p:cBhvr>
                                        <p:cTn id="23"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out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7" name="Rectangle 6"/>
          <p:cNvSpPr/>
          <p:nvPr/>
        </p:nvSpPr>
        <p:spPr>
          <a:xfrm>
            <a:off x="2253673" y="2681098"/>
            <a:ext cx="7259782" cy="3785652"/>
          </a:xfrm>
          <a:prstGeom prst="rect">
            <a:avLst/>
          </a:prstGeom>
        </p:spPr>
        <p:txBody>
          <a:bodyPr wrap="square">
            <a:spAutoFit/>
          </a:bodyPr>
          <a:lstStyle/>
          <a:p>
            <a:pPr fontAlgn="base"/>
            <a:r>
              <a:rPr lang="en-US" sz="2000" dirty="0">
                <a:solidFill>
                  <a:schemeClr val="bg1"/>
                </a:solidFill>
              </a:rPr>
              <a:t>“The central purpose of all scripture is to fill our souls with faith in God the Father and in His Son, Jesus Christ. …</a:t>
            </a:r>
          </a:p>
          <a:p>
            <a:pPr fontAlgn="base"/>
            <a:endParaRPr lang="en-US" sz="2000" dirty="0">
              <a:solidFill>
                <a:schemeClr val="bg1"/>
              </a:solidFill>
            </a:endParaRPr>
          </a:p>
          <a:p>
            <a:pPr fontAlgn="base"/>
            <a:r>
              <a:rPr lang="en-US" sz="2000" dirty="0">
                <a:solidFill>
                  <a:schemeClr val="bg1"/>
                </a:solidFill>
              </a:rPr>
              <a:t>“… Faith comes by the witness of the Holy Spirit to our souls, Spirit to spirit, as we hear or read the word of God. </a:t>
            </a:r>
          </a:p>
          <a:p>
            <a:pPr fontAlgn="base"/>
            <a:endParaRPr lang="en-US" sz="2000" dirty="0">
              <a:solidFill>
                <a:schemeClr val="bg1"/>
              </a:solidFill>
            </a:endParaRPr>
          </a:p>
          <a:p>
            <a:pPr fontAlgn="base"/>
            <a:r>
              <a:rPr lang="en-US" sz="2000" dirty="0">
                <a:solidFill>
                  <a:schemeClr val="bg1"/>
                </a:solidFill>
              </a:rPr>
              <a:t>And faith matures as we continue to feast upon the word. …</a:t>
            </a:r>
          </a:p>
          <a:p>
            <a:pPr fontAlgn="base"/>
            <a:endParaRPr lang="en-US" sz="2000" dirty="0">
              <a:solidFill>
                <a:schemeClr val="bg1"/>
              </a:solidFill>
            </a:endParaRPr>
          </a:p>
          <a:p>
            <a:pPr fontAlgn="base"/>
            <a:r>
              <a:rPr lang="en-US" sz="2000" dirty="0">
                <a:solidFill>
                  <a:schemeClr val="bg1"/>
                </a:solidFill>
              </a:rPr>
              <a:t>“… Study the scriptures carefully, deliberately. Ponder and pray over them. </a:t>
            </a:r>
          </a:p>
          <a:p>
            <a:pPr fontAlgn="base"/>
            <a:endParaRPr lang="en-US" sz="2000" dirty="0">
              <a:solidFill>
                <a:schemeClr val="bg1"/>
              </a:solidFill>
            </a:endParaRPr>
          </a:p>
          <a:p>
            <a:pPr fontAlgn="base"/>
            <a:r>
              <a:rPr lang="en-US" sz="2000" dirty="0">
                <a:solidFill>
                  <a:schemeClr val="bg1"/>
                </a:solidFill>
              </a:rPr>
              <a:t>Scriptures are revelation, and they will bring added revelation.”</a:t>
            </a:r>
          </a:p>
        </p:txBody>
      </p:sp>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(3)</a:t>
            </a:r>
          </a:p>
        </p:txBody>
      </p:sp>
      <p:sp>
        <p:nvSpPr>
          <p:cNvPr id="24580" name="AutoShape 4" descr="Image result for d todd christoffer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Image result for d todd christoffer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Image result for d todd christofferson"/>
          <p:cNvPicPr>
            <a:picLocks noChangeAspect="1" noChangeArrowheads="1"/>
          </p:cNvPicPr>
          <p:nvPr/>
        </p:nvPicPr>
        <p:blipFill>
          <a:blip r:embed="rId3" cstate="print"/>
          <a:srcRect/>
          <a:stretch>
            <a:fillRect/>
          </a:stretch>
        </p:blipFill>
        <p:spPr bwMode="auto">
          <a:xfrm>
            <a:off x="9894916" y="2972225"/>
            <a:ext cx="1469516" cy="1839659"/>
          </a:xfrm>
          <a:prstGeom prst="rect">
            <a:avLst/>
          </a:prstGeom>
          <a:noFill/>
        </p:spPr>
      </p:pic>
      <p:sp>
        <p:nvSpPr>
          <p:cNvPr id="38" name="Rectangle 37"/>
          <p:cNvSpPr/>
          <p:nvPr/>
        </p:nvSpPr>
        <p:spPr>
          <a:xfrm>
            <a:off x="3749963" y="418192"/>
            <a:ext cx="6253019" cy="1754326"/>
          </a:xfrm>
          <a:prstGeom prst="rect">
            <a:avLst/>
          </a:prstGeom>
        </p:spPr>
        <p:txBody>
          <a:bodyPr wrap="square">
            <a:spAutoFit/>
          </a:bodyPr>
          <a:lstStyle/>
          <a:p>
            <a:r>
              <a:rPr lang="en-US" i="1" dirty="0">
                <a:solidFill>
                  <a:srgbClr val="FFFF00"/>
                </a:solidFill>
              </a:rPr>
              <a:t>“Believe in the Son of God, that he will come to redeem his people, and that he shall suffer and die to atone for their sins; and that he shall rise again from the dead, which shall bring to pass the resurrection, that all men shall stand before him, to be judged at the last and judgment day” </a:t>
            </a:r>
          </a:p>
          <a:p>
            <a:r>
              <a:rPr lang="en-US" i="1" dirty="0">
                <a:solidFill>
                  <a:srgbClr val="FFFF00"/>
                </a:solidFill>
              </a:rPr>
              <a:t>(Alma 33:22).</a:t>
            </a:r>
          </a:p>
        </p:txBody>
      </p:sp>
      <p:grpSp>
        <p:nvGrpSpPr>
          <p:cNvPr id="39" name="Group 38"/>
          <p:cNvGrpSpPr/>
          <p:nvPr/>
        </p:nvGrpSpPr>
        <p:grpSpPr>
          <a:xfrm>
            <a:off x="2604654" y="138546"/>
            <a:ext cx="960582" cy="2374005"/>
            <a:chOff x="3429000" y="1066800"/>
            <a:chExt cx="1524000" cy="3766449"/>
          </a:xfrm>
        </p:grpSpPr>
        <p:grpSp>
          <p:nvGrpSpPr>
            <p:cNvPr id="40" name="Group 49"/>
            <p:cNvGrpSpPr/>
            <p:nvPr/>
          </p:nvGrpSpPr>
          <p:grpSpPr>
            <a:xfrm rot="9550070">
              <a:off x="4213978" y="4219465"/>
              <a:ext cx="304800" cy="613784"/>
              <a:chOff x="1295400" y="4546730"/>
              <a:chExt cx="409568" cy="689984"/>
            </a:xfrm>
          </p:grpSpPr>
          <p:sp>
            <p:nvSpPr>
              <p:cNvPr id="88" name="Oval 87"/>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2"/>
            <p:cNvGrpSpPr/>
            <p:nvPr/>
          </p:nvGrpSpPr>
          <p:grpSpPr>
            <a:xfrm rot="15885139">
              <a:off x="3977145" y="4210668"/>
              <a:ext cx="304800" cy="613784"/>
              <a:chOff x="1295400" y="4546730"/>
              <a:chExt cx="409568" cy="689984"/>
            </a:xfrm>
          </p:grpSpPr>
          <p:sp>
            <p:nvSpPr>
              <p:cNvPr id="86"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rapezoid 41"/>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31"/>
            <p:cNvGrpSpPr/>
            <p:nvPr/>
          </p:nvGrpSpPr>
          <p:grpSpPr>
            <a:xfrm rot="21151532">
              <a:off x="4409671" y="1410436"/>
              <a:ext cx="343204" cy="757299"/>
              <a:chOff x="1434718" y="4935165"/>
              <a:chExt cx="343204" cy="757299"/>
            </a:xfrm>
          </p:grpSpPr>
          <p:sp>
            <p:nvSpPr>
              <p:cNvPr id="83" name="Moon 82"/>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9"/>
            <p:cNvGrpSpPr/>
            <p:nvPr/>
          </p:nvGrpSpPr>
          <p:grpSpPr>
            <a:xfrm rot="1653802">
              <a:off x="3690953" y="1480868"/>
              <a:ext cx="343204" cy="757299"/>
              <a:chOff x="1434718" y="4935165"/>
              <a:chExt cx="343204" cy="757299"/>
            </a:xfrm>
          </p:grpSpPr>
          <p:sp>
            <p:nvSpPr>
              <p:cNvPr id="80" name="Moon 7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48"/>
            <p:cNvGrpSpPr/>
            <p:nvPr/>
          </p:nvGrpSpPr>
          <p:grpSpPr>
            <a:xfrm>
              <a:off x="3890818" y="3982130"/>
              <a:ext cx="609600" cy="164123"/>
              <a:chOff x="553453" y="4798401"/>
              <a:chExt cx="1858183" cy="519282"/>
            </a:xfrm>
          </p:grpSpPr>
          <p:sp>
            <p:nvSpPr>
              <p:cNvPr id="75" name="Frame 74"/>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53"/>
            <p:cNvGrpSpPr/>
            <p:nvPr/>
          </p:nvGrpSpPr>
          <p:grpSpPr>
            <a:xfrm rot="1653802">
              <a:off x="3691791" y="1315553"/>
              <a:ext cx="243277" cy="536804"/>
              <a:chOff x="1434718" y="4935165"/>
              <a:chExt cx="343204" cy="757299"/>
            </a:xfrm>
          </p:grpSpPr>
          <p:sp>
            <p:nvSpPr>
              <p:cNvPr id="72" name="Moon 7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57"/>
            <p:cNvGrpSpPr/>
            <p:nvPr/>
          </p:nvGrpSpPr>
          <p:grpSpPr>
            <a:xfrm rot="20849912">
              <a:off x="4551016" y="1309696"/>
              <a:ext cx="243277" cy="536804"/>
              <a:chOff x="1434718" y="4935165"/>
              <a:chExt cx="343204" cy="757299"/>
            </a:xfrm>
          </p:grpSpPr>
          <p:sp>
            <p:nvSpPr>
              <p:cNvPr id="69" name="Moon 6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ounded Rectangle 67"/>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89" descr="book 2.jpg"/>
          <p:cNvPicPr>
            <a:picLocks noChangeAspect="1"/>
          </p:cNvPicPr>
          <p:nvPr/>
        </p:nvPicPr>
        <p:blipFill>
          <a:blip r:embed="rId4" cstate="print"/>
          <a:stretch>
            <a:fillRect/>
          </a:stretch>
        </p:blipFill>
        <p:spPr>
          <a:xfrm>
            <a:off x="350982" y="3935557"/>
            <a:ext cx="1698914" cy="1361828"/>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Jesus Meets With Simon Peter</a:t>
            </a:r>
            <a:endParaRPr lang="en-US" sz="4400" dirty="0">
              <a:solidFill>
                <a:schemeClr val="bg1"/>
              </a:solidFill>
              <a:latin typeface="Georgia" pitchFamily="18" charset="0"/>
            </a:endParaRPr>
          </a:p>
        </p:txBody>
      </p:sp>
      <p:sp>
        <p:nvSpPr>
          <p:cNvPr id="7" name="Rectangle 6"/>
          <p:cNvSpPr/>
          <p:nvPr/>
        </p:nvSpPr>
        <p:spPr>
          <a:xfrm>
            <a:off x="1117599" y="3678625"/>
            <a:ext cx="5430982" cy="1631216"/>
          </a:xfrm>
          <a:prstGeom prst="rect">
            <a:avLst/>
          </a:prstGeom>
        </p:spPr>
        <p:txBody>
          <a:bodyPr wrap="square">
            <a:spAutoFit/>
          </a:bodyPr>
          <a:lstStyle/>
          <a:p>
            <a:r>
              <a:rPr lang="en-US" sz="2000" dirty="0">
                <a:solidFill>
                  <a:schemeClr val="bg1"/>
                </a:solidFill>
              </a:rPr>
              <a:t>On the day of the Savior’s Resurrection, a sacred meeting occurred between the Lord and Peter, His chief Apostle. This meeting is mentioned only in Luke 24:34 and in 1 Corinthians 15:5, but these references give no details about what took place.</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24:33-53</a:t>
            </a:r>
          </a:p>
        </p:txBody>
      </p:sp>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(1)</a:t>
            </a:r>
          </a:p>
        </p:txBody>
      </p:sp>
      <p:pic>
        <p:nvPicPr>
          <p:cNvPr id="25608" name="Picture 8" descr="Image result for jesus and simon peter"/>
          <p:cNvPicPr>
            <a:picLocks noChangeAspect="1" noChangeArrowheads="1"/>
          </p:cNvPicPr>
          <p:nvPr/>
        </p:nvPicPr>
        <p:blipFill>
          <a:blip r:embed="rId3" cstate="print"/>
          <a:srcRect/>
          <a:stretch>
            <a:fillRect/>
          </a:stretch>
        </p:blipFill>
        <p:spPr bwMode="auto">
          <a:xfrm>
            <a:off x="7019636" y="1999674"/>
            <a:ext cx="3970192" cy="2977644"/>
          </a:xfrm>
          <a:prstGeom prst="rect">
            <a:avLst/>
          </a:prstGeom>
          <a:noFill/>
        </p:spPr>
      </p:pic>
      <p:sp>
        <p:nvSpPr>
          <p:cNvPr id="36" name="Rectangle 35"/>
          <p:cNvSpPr/>
          <p:nvPr/>
        </p:nvSpPr>
        <p:spPr>
          <a:xfrm>
            <a:off x="581890" y="1314118"/>
            <a:ext cx="6096000" cy="1200329"/>
          </a:xfrm>
          <a:prstGeom prst="rect">
            <a:avLst/>
          </a:prstGeom>
        </p:spPr>
        <p:txBody>
          <a:bodyPr>
            <a:spAutoFit/>
          </a:bodyPr>
          <a:lstStyle/>
          <a:p>
            <a:pPr fontAlgn="base"/>
            <a:r>
              <a:rPr lang="en-US" i="1" dirty="0">
                <a:solidFill>
                  <a:srgbClr val="FFFF00"/>
                </a:solidFill>
              </a:rPr>
              <a:t>And they rose up the same hour, and returned to Jerusalem, and found the eleven gathered together, and them that were with them,</a:t>
            </a:r>
          </a:p>
          <a:p>
            <a:pPr fontAlgn="base"/>
            <a:r>
              <a:rPr lang="en-US" i="1" dirty="0">
                <a:solidFill>
                  <a:srgbClr val="FFFF00"/>
                </a:solidFill>
              </a:rPr>
              <a:t>Saying, The Lord is risen indeed, and hath appeared to Simon.</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nk background"/>
          <p:cNvPicPr>
            <a:picLocks noChangeAspect="1" noChangeArrowheads="1"/>
          </p:cNvPicPr>
          <p:nvPr/>
        </p:nvPicPr>
        <p:blipFill>
          <a:blip r:embed="rId2" cstate="print"/>
          <a:srcRect r="33152"/>
          <a:stretch>
            <a:fillRect/>
          </a:stretch>
        </p:blipFill>
        <p:spPr bwMode="auto">
          <a:xfrm>
            <a:off x="0" y="0"/>
            <a:ext cx="12192000" cy="6858000"/>
          </a:xfrm>
          <a:prstGeom prst="rect">
            <a:avLst/>
          </a:prstGeom>
          <a:noFill/>
        </p:spPr>
      </p:pic>
      <p:sp>
        <p:nvSpPr>
          <p:cNvPr id="7" name="Rectangle 6"/>
          <p:cNvSpPr/>
          <p:nvPr/>
        </p:nvSpPr>
        <p:spPr>
          <a:xfrm>
            <a:off x="4969163" y="1277171"/>
            <a:ext cx="5430982" cy="4708981"/>
          </a:xfrm>
          <a:prstGeom prst="rect">
            <a:avLst/>
          </a:prstGeom>
        </p:spPr>
        <p:txBody>
          <a:bodyPr wrap="square">
            <a:spAutoFit/>
          </a:bodyPr>
          <a:lstStyle/>
          <a:p>
            <a:pPr fontAlgn="base"/>
            <a:r>
              <a:rPr lang="en-US" sz="2000" dirty="0">
                <a:solidFill>
                  <a:schemeClr val="bg1"/>
                </a:solidFill>
              </a:rPr>
              <a:t>"...while he was teaching them they had no realization, of the greatness of the experience that was theirs.</a:t>
            </a:r>
          </a:p>
          <a:p>
            <a:pPr fontAlgn="base"/>
            <a:endParaRPr lang="en-US" sz="2000" dirty="0">
              <a:solidFill>
                <a:schemeClr val="bg1"/>
              </a:solidFill>
            </a:endParaRPr>
          </a:p>
          <a:p>
            <a:pPr fontAlgn="base"/>
            <a:r>
              <a:rPr lang="en-US" sz="2000" dirty="0">
                <a:solidFill>
                  <a:schemeClr val="bg1"/>
                </a:solidFill>
              </a:rPr>
              <a:t>It was only at their journey's end, when they sat to eat and Christ broke bread and blessed it, that their 'eyes were opened, and they knew him.' Only then did the one turn to the other and say, 'Did not our heart burn within us, while he talked with us by the way, and while he opened to us the scriptures?’</a:t>
            </a:r>
          </a:p>
          <a:p>
            <a:pPr fontAlgn="base"/>
            <a:endParaRPr lang="en-US" sz="2000" dirty="0">
              <a:solidFill>
                <a:schemeClr val="bg1"/>
              </a:solidFill>
            </a:endParaRPr>
          </a:p>
          <a:p>
            <a:pPr fontAlgn="base"/>
            <a:r>
              <a:rPr lang="en-US" sz="2000" dirty="0">
                <a:solidFill>
                  <a:schemeClr val="bg1"/>
                </a:solidFill>
              </a:rPr>
              <a:t>"As is so often the case, the spiritual hindsight of these two disciples was appreciably better than their immediate spiritual insight.“ </a:t>
            </a:r>
          </a:p>
        </p:txBody>
      </p:sp>
      <p:sp>
        <p:nvSpPr>
          <p:cNvPr id="9" name="Rectangle 8"/>
          <p:cNvSpPr/>
          <p:nvPr/>
        </p:nvSpPr>
        <p:spPr>
          <a:xfrm>
            <a:off x="0" y="6550223"/>
            <a:ext cx="6096000" cy="307777"/>
          </a:xfrm>
          <a:prstGeom prst="rect">
            <a:avLst/>
          </a:prstGeom>
        </p:spPr>
        <p:txBody>
          <a:bodyPr>
            <a:spAutoFit/>
          </a:bodyPr>
          <a:lstStyle/>
          <a:p>
            <a:r>
              <a:rPr lang="en-US" sz="1400" dirty="0">
                <a:solidFill>
                  <a:schemeClr val="bg1"/>
                </a:solidFill>
              </a:rPr>
              <a:t>Luke 24:31-32</a:t>
            </a:r>
          </a:p>
        </p:txBody>
      </p:sp>
      <p:sp>
        <p:nvSpPr>
          <p:cNvPr id="12" name="Rectangle 11"/>
          <p:cNvSpPr/>
          <p:nvPr/>
        </p:nvSpPr>
        <p:spPr>
          <a:xfrm>
            <a:off x="6096000" y="6550223"/>
            <a:ext cx="6096000" cy="307777"/>
          </a:xfrm>
          <a:prstGeom prst="rect">
            <a:avLst/>
          </a:prstGeom>
        </p:spPr>
        <p:txBody>
          <a:bodyPr>
            <a:spAutoFit/>
          </a:bodyPr>
          <a:lstStyle/>
          <a:p>
            <a:pPr algn="r"/>
            <a:r>
              <a:rPr lang="en-US" sz="1400" dirty="0">
                <a:solidFill>
                  <a:schemeClr val="bg1"/>
                </a:solidFill>
              </a:rPr>
              <a:t>(4)</a:t>
            </a:r>
          </a:p>
        </p:txBody>
      </p:sp>
      <p:pic>
        <p:nvPicPr>
          <p:cNvPr id="26" name="Picture 25" descr="Joseph Fielding McConkie.jpg"/>
          <p:cNvPicPr>
            <a:picLocks noChangeAspect="1"/>
          </p:cNvPicPr>
          <p:nvPr/>
        </p:nvPicPr>
        <p:blipFill>
          <a:blip r:embed="rId3" cstate="print"/>
          <a:stretch>
            <a:fillRect/>
          </a:stretch>
        </p:blipFill>
        <p:spPr>
          <a:xfrm>
            <a:off x="10778836" y="154709"/>
            <a:ext cx="1219200" cy="1524000"/>
          </a:xfrm>
          <a:prstGeom prst="rect">
            <a:avLst/>
          </a:prstGeom>
        </p:spPr>
      </p:pic>
      <p:pic>
        <p:nvPicPr>
          <p:cNvPr id="26626" name="Picture 2" descr="Image result for jesus breaks bread after resurrection"/>
          <p:cNvPicPr>
            <a:picLocks noChangeAspect="1" noChangeArrowheads="1"/>
          </p:cNvPicPr>
          <p:nvPr/>
        </p:nvPicPr>
        <p:blipFill>
          <a:blip r:embed="rId4" cstate="print"/>
          <a:srcRect/>
          <a:stretch>
            <a:fillRect/>
          </a:stretch>
        </p:blipFill>
        <p:spPr bwMode="auto">
          <a:xfrm>
            <a:off x="377248" y="934748"/>
            <a:ext cx="4351770" cy="3240681"/>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3534</Words>
  <Application>Microsoft Office PowerPoint</Application>
  <PresentationFormat>Widescreen</PresentationFormat>
  <Paragraphs>209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Colonna MT</vt:lpstr>
      <vt:lpstr>Arial</vt:lpstr>
      <vt:lpstr>Calibri Light</vt:lpstr>
      <vt:lpstr>Calibri</vt:lpstr>
      <vt:lpstr>Open Sans</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54</cp:revision>
  <dcterms:created xsi:type="dcterms:W3CDTF">2016-05-16T13:36:31Z</dcterms:created>
  <dcterms:modified xsi:type="dcterms:W3CDTF">2020-08-28T22:12:16Z</dcterms:modified>
</cp:coreProperties>
</file>