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embeddedFontLst>
    <p:embeddedFont>
      <p:font typeface="A Gentle Touch" panose="02000603000000000000" pitchFamily="2" charset="0"/>
      <p:regular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Californian FB" panose="0207040306080B030204" pitchFamily="18" charset="0"/>
      <p:regular r:id="rId39"/>
      <p:bold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102" d="100"/>
          <a:sy n="102" d="100"/>
        </p:scale>
        <p:origin x="13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7EC1-9274-4983-9341-9E40DD5E8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2032C7-2EB3-407C-9218-12951AB3EE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596B47-E237-4164-B22E-33400377ED43}"/>
              </a:ext>
            </a:extLst>
          </p:cNvPr>
          <p:cNvSpPr>
            <a:spLocks noGrp="1"/>
          </p:cNvSpPr>
          <p:nvPr>
            <p:ph type="dt" sz="half" idx="10"/>
          </p:nvPr>
        </p:nvSpPr>
        <p:spPr/>
        <p:txBody>
          <a:bodyPr/>
          <a:lstStyle/>
          <a:p>
            <a:fld id="{209DCC5F-D6DC-4AE9-9434-6BADA79826E5}" type="datetimeFigureOut">
              <a:rPr lang="en-US" smtClean="0"/>
              <a:t>7/2/2020</a:t>
            </a:fld>
            <a:endParaRPr lang="en-US"/>
          </a:p>
        </p:txBody>
      </p:sp>
      <p:sp>
        <p:nvSpPr>
          <p:cNvPr id="5" name="Footer Placeholder 4">
            <a:extLst>
              <a:ext uri="{FF2B5EF4-FFF2-40B4-BE49-F238E27FC236}">
                <a16:creationId xmlns:a16="http://schemas.microsoft.com/office/drawing/2014/main" id="{15B746CD-AFE3-40B8-9078-79932DB2C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46797-EF67-4C31-844C-2161944CC02E}"/>
              </a:ext>
            </a:extLst>
          </p:cNvPr>
          <p:cNvSpPr>
            <a:spLocks noGrp="1"/>
          </p:cNvSpPr>
          <p:nvPr>
            <p:ph type="sldNum" sz="quarter" idx="12"/>
          </p:nvPr>
        </p:nvSpPr>
        <p:spPr/>
        <p:txBody>
          <a:bodyPr/>
          <a:lstStyle/>
          <a:p>
            <a:fld id="{F9E4FE9F-9F95-43E2-A569-A74B220432A7}" type="slidenum">
              <a:rPr lang="en-US" smtClean="0"/>
              <a:t>‹#›</a:t>
            </a:fld>
            <a:endParaRPr lang="en-US"/>
          </a:p>
        </p:txBody>
      </p:sp>
    </p:spTree>
    <p:extLst>
      <p:ext uri="{BB962C8B-B14F-4D97-AF65-F5344CB8AC3E}">
        <p14:creationId xmlns:p14="http://schemas.microsoft.com/office/powerpoint/2010/main" val="324073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2B5E-538D-4E56-8E88-584FF31BC9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C62D38-54D6-4EA9-A1DD-0A169395FB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51316-4A7B-42C9-97FF-867A9BC4A845}"/>
              </a:ext>
            </a:extLst>
          </p:cNvPr>
          <p:cNvSpPr>
            <a:spLocks noGrp="1"/>
          </p:cNvSpPr>
          <p:nvPr>
            <p:ph type="dt" sz="half" idx="10"/>
          </p:nvPr>
        </p:nvSpPr>
        <p:spPr/>
        <p:txBody>
          <a:bodyPr/>
          <a:lstStyle/>
          <a:p>
            <a:fld id="{209DCC5F-D6DC-4AE9-9434-6BADA79826E5}" type="datetimeFigureOut">
              <a:rPr lang="en-US" smtClean="0"/>
              <a:t>7/2/2020</a:t>
            </a:fld>
            <a:endParaRPr lang="en-US"/>
          </a:p>
        </p:txBody>
      </p:sp>
      <p:sp>
        <p:nvSpPr>
          <p:cNvPr id="5" name="Footer Placeholder 4">
            <a:extLst>
              <a:ext uri="{FF2B5EF4-FFF2-40B4-BE49-F238E27FC236}">
                <a16:creationId xmlns:a16="http://schemas.microsoft.com/office/drawing/2014/main" id="{81C1F93F-0C2B-4841-8D95-C074D0285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61502-8ED4-4405-93C6-CDC12257A28B}"/>
              </a:ext>
            </a:extLst>
          </p:cNvPr>
          <p:cNvSpPr>
            <a:spLocks noGrp="1"/>
          </p:cNvSpPr>
          <p:nvPr>
            <p:ph type="sldNum" sz="quarter" idx="12"/>
          </p:nvPr>
        </p:nvSpPr>
        <p:spPr/>
        <p:txBody>
          <a:bodyPr/>
          <a:lstStyle/>
          <a:p>
            <a:fld id="{F9E4FE9F-9F95-43E2-A569-A74B220432A7}" type="slidenum">
              <a:rPr lang="en-US" smtClean="0"/>
              <a:t>‹#›</a:t>
            </a:fld>
            <a:endParaRPr lang="en-US"/>
          </a:p>
        </p:txBody>
      </p:sp>
    </p:spTree>
    <p:extLst>
      <p:ext uri="{BB962C8B-B14F-4D97-AF65-F5344CB8AC3E}">
        <p14:creationId xmlns:p14="http://schemas.microsoft.com/office/powerpoint/2010/main" val="110324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266ABA-B5E0-4EF3-AF27-FF6443D004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DB5E57-87EB-4D51-9CD0-638390CA41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C838D-95CE-49BF-B98F-559B531F8206}"/>
              </a:ext>
            </a:extLst>
          </p:cNvPr>
          <p:cNvSpPr>
            <a:spLocks noGrp="1"/>
          </p:cNvSpPr>
          <p:nvPr>
            <p:ph type="dt" sz="half" idx="10"/>
          </p:nvPr>
        </p:nvSpPr>
        <p:spPr/>
        <p:txBody>
          <a:bodyPr/>
          <a:lstStyle/>
          <a:p>
            <a:fld id="{209DCC5F-D6DC-4AE9-9434-6BADA79826E5}" type="datetimeFigureOut">
              <a:rPr lang="en-US" smtClean="0"/>
              <a:t>7/2/2020</a:t>
            </a:fld>
            <a:endParaRPr lang="en-US"/>
          </a:p>
        </p:txBody>
      </p:sp>
      <p:sp>
        <p:nvSpPr>
          <p:cNvPr id="5" name="Footer Placeholder 4">
            <a:extLst>
              <a:ext uri="{FF2B5EF4-FFF2-40B4-BE49-F238E27FC236}">
                <a16:creationId xmlns:a16="http://schemas.microsoft.com/office/drawing/2014/main" id="{A7B10C48-E140-4BD4-9715-3E4711625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FFC1A-B07E-49D7-AB7B-4AD3E96A0909}"/>
              </a:ext>
            </a:extLst>
          </p:cNvPr>
          <p:cNvSpPr>
            <a:spLocks noGrp="1"/>
          </p:cNvSpPr>
          <p:nvPr>
            <p:ph type="sldNum" sz="quarter" idx="12"/>
          </p:nvPr>
        </p:nvSpPr>
        <p:spPr/>
        <p:txBody>
          <a:bodyPr/>
          <a:lstStyle/>
          <a:p>
            <a:fld id="{F9E4FE9F-9F95-43E2-A569-A74B220432A7}" type="slidenum">
              <a:rPr lang="en-US" smtClean="0"/>
              <a:t>‹#›</a:t>
            </a:fld>
            <a:endParaRPr lang="en-US"/>
          </a:p>
        </p:txBody>
      </p:sp>
    </p:spTree>
    <p:extLst>
      <p:ext uri="{BB962C8B-B14F-4D97-AF65-F5344CB8AC3E}">
        <p14:creationId xmlns:p14="http://schemas.microsoft.com/office/powerpoint/2010/main" val="233440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D978-B45D-49A6-A180-BB67CBF36F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409113-21A0-4150-A7A5-44EBFB744B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1A824-AE5C-421F-B89A-97482F871284}"/>
              </a:ext>
            </a:extLst>
          </p:cNvPr>
          <p:cNvSpPr>
            <a:spLocks noGrp="1"/>
          </p:cNvSpPr>
          <p:nvPr>
            <p:ph type="dt" sz="half" idx="10"/>
          </p:nvPr>
        </p:nvSpPr>
        <p:spPr/>
        <p:txBody>
          <a:bodyPr/>
          <a:lstStyle/>
          <a:p>
            <a:fld id="{209DCC5F-D6DC-4AE9-9434-6BADA79826E5}" type="datetimeFigureOut">
              <a:rPr lang="en-US" smtClean="0"/>
              <a:t>7/2/2020</a:t>
            </a:fld>
            <a:endParaRPr lang="en-US"/>
          </a:p>
        </p:txBody>
      </p:sp>
      <p:sp>
        <p:nvSpPr>
          <p:cNvPr id="5" name="Footer Placeholder 4">
            <a:extLst>
              <a:ext uri="{FF2B5EF4-FFF2-40B4-BE49-F238E27FC236}">
                <a16:creationId xmlns:a16="http://schemas.microsoft.com/office/drawing/2014/main" id="{0A165BF7-F8F5-49DF-B123-8528CF202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B8874-D6C3-458A-BF0E-5C25608F9A3F}"/>
              </a:ext>
            </a:extLst>
          </p:cNvPr>
          <p:cNvSpPr>
            <a:spLocks noGrp="1"/>
          </p:cNvSpPr>
          <p:nvPr>
            <p:ph type="sldNum" sz="quarter" idx="12"/>
          </p:nvPr>
        </p:nvSpPr>
        <p:spPr/>
        <p:txBody>
          <a:bodyPr/>
          <a:lstStyle/>
          <a:p>
            <a:fld id="{F9E4FE9F-9F95-43E2-A569-A74B220432A7}" type="slidenum">
              <a:rPr lang="en-US" smtClean="0"/>
              <a:t>‹#›</a:t>
            </a:fld>
            <a:endParaRPr lang="en-US"/>
          </a:p>
        </p:txBody>
      </p:sp>
    </p:spTree>
    <p:extLst>
      <p:ext uri="{BB962C8B-B14F-4D97-AF65-F5344CB8AC3E}">
        <p14:creationId xmlns:p14="http://schemas.microsoft.com/office/powerpoint/2010/main" val="222366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3BDB-094A-4E35-B983-DB82094062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307F49-7971-4D08-A09A-D19E248634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71824A-8B22-46FF-A196-39E788ECE6A9}"/>
              </a:ext>
            </a:extLst>
          </p:cNvPr>
          <p:cNvSpPr>
            <a:spLocks noGrp="1"/>
          </p:cNvSpPr>
          <p:nvPr>
            <p:ph type="dt" sz="half" idx="10"/>
          </p:nvPr>
        </p:nvSpPr>
        <p:spPr/>
        <p:txBody>
          <a:bodyPr/>
          <a:lstStyle/>
          <a:p>
            <a:fld id="{209DCC5F-D6DC-4AE9-9434-6BADA79826E5}" type="datetimeFigureOut">
              <a:rPr lang="en-US" smtClean="0"/>
              <a:t>7/2/2020</a:t>
            </a:fld>
            <a:endParaRPr lang="en-US"/>
          </a:p>
        </p:txBody>
      </p:sp>
      <p:sp>
        <p:nvSpPr>
          <p:cNvPr id="5" name="Footer Placeholder 4">
            <a:extLst>
              <a:ext uri="{FF2B5EF4-FFF2-40B4-BE49-F238E27FC236}">
                <a16:creationId xmlns:a16="http://schemas.microsoft.com/office/drawing/2014/main" id="{F37B1C97-7EC8-4D71-A43A-334205C64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4E7CA-7409-4BFA-8F7D-EC53AC140653}"/>
              </a:ext>
            </a:extLst>
          </p:cNvPr>
          <p:cNvSpPr>
            <a:spLocks noGrp="1"/>
          </p:cNvSpPr>
          <p:nvPr>
            <p:ph type="sldNum" sz="quarter" idx="12"/>
          </p:nvPr>
        </p:nvSpPr>
        <p:spPr/>
        <p:txBody>
          <a:bodyPr/>
          <a:lstStyle/>
          <a:p>
            <a:fld id="{F9E4FE9F-9F95-43E2-A569-A74B220432A7}" type="slidenum">
              <a:rPr lang="en-US" smtClean="0"/>
              <a:t>‹#›</a:t>
            </a:fld>
            <a:endParaRPr lang="en-US"/>
          </a:p>
        </p:txBody>
      </p:sp>
    </p:spTree>
    <p:extLst>
      <p:ext uri="{BB962C8B-B14F-4D97-AF65-F5344CB8AC3E}">
        <p14:creationId xmlns:p14="http://schemas.microsoft.com/office/powerpoint/2010/main" val="61429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816E-D8DC-4149-A1D4-4FF703FD33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391098-A1C9-414D-ABE6-9328599E79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048A99-9661-4399-9F12-68FA4830B8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663F9A-E2CB-4898-8E8A-36C568D6E256}"/>
              </a:ext>
            </a:extLst>
          </p:cNvPr>
          <p:cNvSpPr>
            <a:spLocks noGrp="1"/>
          </p:cNvSpPr>
          <p:nvPr>
            <p:ph type="dt" sz="half" idx="10"/>
          </p:nvPr>
        </p:nvSpPr>
        <p:spPr/>
        <p:txBody>
          <a:bodyPr/>
          <a:lstStyle/>
          <a:p>
            <a:fld id="{209DCC5F-D6DC-4AE9-9434-6BADA79826E5}" type="datetimeFigureOut">
              <a:rPr lang="en-US" smtClean="0"/>
              <a:t>7/2/2020</a:t>
            </a:fld>
            <a:endParaRPr lang="en-US"/>
          </a:p>
        </p:txBody>
      </p:sp>
      <p:sp>
        <p:nvSpPr>
          <p:cNvPr id="6" name="Footer Placeholder 5">
            <a:extLst>
              <a:ext uri="{FF2B5EF4-FFF2-40B4-BE49-F238E27FC236}">
                <a16:creationId xmlns:a16="http://schemas.microsoft.com/office/drawing/2014/main" id="{DC23515B-5F2C-4D76-9150-7B69EB7C3D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2D324F-599C-4902-94CA-8E45BACC0536}"/>
              </a:ext>
            </a:extLst>
          </p:cNvPr>
          <p:cNvSpPr>
            <a:spLocks noGrp="1"/>
          </p:cNvSpPr>
          <p:nvPr>
            <p:ph type="sldNum" sz="quarter" idx="12"/>
          </p:nvPr>
        </p:nvSpPr>
        <p:spPr/>
        <p:txBody>
          <a:bodyPr/>
          <a:lstStyle/>
          <a:p>
            <a:fld id="{F9E4FE9F-9F95-43E2-A569-A74B220432A7}" type="slidenum">
              <a:rPr lang="en-US" smtClean="0"/>
              <a:t>‹#›</a:t>
            </a:fld>
            <a:endParaRPr lang="en-US"/>
          </a:p>
        </p:txBody>
      </p:sp>
    </p:spTree>
    <p:extLst>
      <p:ext uri="{BB962C8B-B14F-4D97-AF65-F5344CB8AC3E}">
        <p14:creationId xmlns:p14="http://schemas.microsoft.com/office/powerpoint/2010/main" val="2100084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6FA64-83A7-4FAC-8A7C-3DCD952A32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CFC0D3-1B9C-4F04-9EE8-D3A01B1DB8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375981-621F-42AC-9130-1557BDF7B8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7E6C90-BD6D-4BD4-AE97-C2BBB3A94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B3484D-6ED6-4E20-AD72-8ABA949B5C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97A6C9-970E-4595-9A90-80C13C1E1E43}"/>
              </a:ext>
            </a:extLst>
          </p:cNvPr>
          <p:cNvSpPr>
            <a:spLocks noGrp="1"/>
          </p:cNvSpPr>
          <p:nvPr>
            <p:ph type="dt" sz="half" idx="10"/>
          </p:nvPr>
        </p:nvSpPr>
        <p:spPr/>
        <p:txBody>
          <a:bodyPr/>
          <a:lstStyle/>
          <a:p>
            <a:fld id="{209DCC5F-D6DC-4AE9-9434-6BADA79826E5}" type="datetimeFigureOut">
              <a:rPr lang="en-US" smtClean="0"/>
              <a:t>7/2/2020</a:t>
            </a:fld>
            <a:endParaRPr lang="en-US"/>
          </a:p>
        </p:txBody>
      </p:sp>
      <p:sp>
        <p:nvSpPr>
          <p:cNvPr id="8" name="Footer Placeholder 7">
            <a:extLst>
              <a:ext uri="{FF2B5EF4-FFF2-40B4-BE49-F238E27FC236}">
                <a16:creationId xmlns:a16="http://schemas.microsoft.com/office/drawing/2014/main" id="{7E1F7A55-A3DB-4076-BAB2-F7331B2C78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09A7C2-252F-4337-80C0-C04E55E168F9}"/>
              </a:ext>
            </a:extLst>
          </p:cNvPr>
          <p:cNvSpPr>
            <a:spLocks noGrp="1"/>
          </p:cNvSpPr>
          <p:nvPr>
            <p:ph type="sldNum" sz="quarter" idx="12"/>
          </p:nvPr>
        </p:nvSpPr>
        <p:spPr/>
        <p:txBody>
          <a:bodyPr/>
          <a:lstStyle/>
          <a:p>
            <a:fld id="{F9E4FE9F-9F95-43E2-A569-A74B220432A7}" type="slidenum">
              <a:rPr lang="en-US" smtClean="0"/>
              <a:t>‹#›</a:t>
            </a:fld>
            <a:endParaRPr lang="en-US"/>
          </a:p>
        </p:txBody>
      </p:sp>
    </p:spTree>
    <p:extLst>
      <p:ext uri="{BB962C8B-B14F-4D97-AF65-F5344CB8AC3E}">
        <p14:creationId xmlns:p14="http://schemas.microsoft.com/office/powerpoint/2010/main" val="311739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4FF94-D519-41D8-BEC2-E9FC7C52C5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02CA84-B8FA-45F3-902A-82B2E0F2808E}"/>
              </a:ext>
            </a:extLst>
          </p:cNvPr>
          <p:cNvSpPr>
            <a:spLocks noGrp="1"/>
          </p:cNvSpPr>
          <p:nvPr>
            <p:ph type="dt" sz="half" idx="10"/>
          </p:nvPr>
        </p:nvSpPr>
        <p:spPr/>
        <p:txBody>
          <a:bodyPr/>
          <a:lstStyle/>
          <a:p>
            <a:fld id="{209DCC5F-D6DC-4AE9-9434-6BADA79826E5}" type="datetimeFigureOut">
              <a:rPr lang="en-US" smtClean="0"/>
              <a:t>7/2/2020</a:t>
            </a:fld>
            <a:endParaRPr lang="en-US"/>
          </a:p>
        </p:txBody>
      </p:sp>
      <p:sp>
        <p:nvSpPr>
          <p:cNvPr id="4" name="Footer Placeholder 3">
            <a:extLst>
              <a:ext uri="{FF2B5EF4-FFF2-40B4-BE49-F238E27FC236}">
                <a16:creationId xmlns:a16="http://schemas.microsoft.com/office/drawing/2014/main" id="{0FFCFCDD-50BA-438C-9F9C-17196421A4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70F067-F347-4E46-B0EF-76B6CD5A6ACD}"/>
              </a:ext>
            </a:extLst>
          </p:cNvPr>
          <p:cNvSpPr>
            <a:spLocks noGrp="1"/>
          </p:cNvSpPr>
          <p:nvPr>
            <p:ph type="sldNum" sz="quarter" idx="12"/>
          </p:nvPr>
        </p:nvSpPr>
        <p:spPr/>
        <p:txBody>
          <a:bodyPr/>
          <a:lstStyle/>
          <a:p>
            <a:fld id="{F9E4FE9F-9F95-43E2-A569-A74B220432A7}" type="slidenum">
              <a:rPr lang="en-US" smtClean="0"/>
              <a:t>‹#›</a:t>
            </a:fld>
            <a:endParaRPr lang="en-US"/>
          </a:p>
        </p:txBody>
      </p:sp>
    </p:spTree>
    <p:extLst>
      <p:ext uri="{BB962C8B-B14F-4D97-AF65-F5344CB8AC3E}">
        <p14:creationId xmlns:p14="http://schemas.microsoft.com/office/powerpoint/2010/main" val="293829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F048F7-23E6-47D5-8C46-C7C05E504804}"/>
              </a:ext>
            </a:extLst>
          </p:cNvPr>
          <p:cNvSpPr>
            <a:spLocks noGrp="1"/>
          </p:cNvSpPr>
          <p:nvPr>
            <p:ph type="dt" sz="half" idx="10"/>
          </p:nvPr>
        </p:nvSpPr>
        <p:spPr/>
        <p:txBody>
          <a:bodyPr/>
          <a:lstStyle/>
          <a:p>
            <a:fld id="{209DCC5F-D6DC-4AE9-9434-6BADA79826E5}" type="datetimeFigureOut">
              <a:rPr lang="en-US" smtClean="0"/>
              <a:t>7/2/2020</a:t>
            </a:fld>
            <a:endParaRPr lang="en-US"/>
          </a:p>
        </p:txBody>
      </p:sp>
      <p:sp>
        <p:nvSpPr>
          <p:cNvPr id="3" name="Footer Placeholder 2">
            <a:extLst>
              <a:ext uri="{FF2B5EF4-FFF2-40B4-BE49-F238E27FC236}">
                <a16:creationId xmlns:a16="http://schemas.microsoft.com/office/drawing/2014/main" id="{CBAEA3F6-52D0-4AF7-9DA6-80EF952807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96FA4F-9B6A-41FA-9B76-A2AC9E809076}"/>
              </a:ext>
            </a:extLst>
          </p:cNvPr>
          <p:cNvSpPr>
            <a:spLocks noGrp="1"/>
          </p:cNvSpPr>
          <p:nvPr>
            <p:ph type="sldNum" sz="quarter" idx="12"/>
          </p:nvPr>
        </p:nvSpPr>
        <p:spPr/>
        <p:txBody>
          <a:bodyPr/>
          <a:lstStyle/>
          <a:p>
            <a:fld id="{F9E4FE9F-9F95-43E2-A569-A74B220432A7}" type="slidenum">
              <a:rPr lang="en-US" smtClean="0"/>
              <a:t>‹#›</a:t>
            </a:fld>
            <a:endParaRPr lang="en-US"/>
          </a:p>
        </p:txBody>
      </p:sp>
    </p:spTree>
    <p:extLst>
      <p:ext uri="{BB962C8B-B14F-4D97-AF65-F5344CB8AC3E}">
        <p14:creationId xmlns:p14="http://schemas.microsoft.com/office/powerpoint/2010/main" val="123095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31BB-020A-4ED8-9B57-67A8F92878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D2F4C2-6E4B-490C-A3E7-8BF05623CB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B0C628-E622-4167-B9AC-985634736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D8755A-5AF6-48A5-AEAC-EAC2EFCD5012}"/>
              </a:ext>
            </a:extLst>
          </p:cNvPr>
          <p:cNvSpPr>
            <a:spLocks noGrp="1"/>
          </p:cNvSpPr>
          <p:nvPr>
            <p:ph type="dt" sz="half" idx="10"/>
          </p:nvPr>
        </p:nvSpPr>
        <p:spPr/>
        <p:txBody>
          <a:bodyPr/>
          <a:lstStyle/>
          <a:p>
            <a:fld id="{209DCC5F-D6DC-4AE9-9434-6BADA79826E5}" type="datetimeFigureOut">
              <a:rPr lang="en-US" smtClean="0"/>
              <a:t>7/2/2020</a:t>
            </a:fld>
            <a:endParaRPr lang="en-US"/>
          </a:p>
        </p:txBody>
      </p:sp>
      <p:sp>
        <p:nvSpPr>
          <p:cNvPr id="6" name="Footer Placeholder 5">
            <a:extLst>
              <a:ext uri="{FF2B5EF4-FFF2-40B4-BE49-F238E27FC236}">
                <a16:creationId xmlns:a16="http://schemas.microsoft.com/office/drawing/2014/main" id="{1FDEAAB8-AC70-408C-8B44-777DD5A9F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2138FE-E233-454F-98E4-861FDAA7C6C2}"/>
              </a:ext>
            </a:extLst>
          </p:cNvPr>
          <p:cNvSpPr>
            <a:spLocks noGrp="1"/>
          </p:cNvSpPr>
          <p:nvPr>
            <p:ph type="sldNum" sz="quarter" idx="12"/>
          </p:nvPr>
        </p:nvSpPr>
        <p:spPr/>
        <p:txBody>
          <a:bodyPr/>
          <a:lstStyle/>
          <a:p>
            <a:fld id="{F9E4FE9F-9F95-43E2-A569-A74B220432A7}" type="slidenum">
              <a:rPr lang="en-US" smtClean="0"/>
              <a:t>‹#›</a:t>
            </a:fld>
            <a:endParaRPr lang="en-US"/>
          </a:p>
        </p:txBody>
      </p:sp>
    </p:spTree>
    <p:extLst>
      <p:ext uri="{BB962C8B-B14F-4D97-AF65-F5344CB8AC3E}">
        <p14:creationId xmlns:p14="http://schemas.microsoft.com/office/powerpoint/2010/main" val="329965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8DB2F-7C9E-4E47-B422-AA05F1DBCF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072813-2B3F-45FB-B542-9485353BBB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E4B412-D8BB-4140-8D70-1E965B736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4F7A0A-316D-489F-A24B-A5E5636F50A2}"/>
              </a:ext>
            </a:extLst>
          </p:cNvPr>
          <p:cNvSpPr>
            <a:spLocks noGrp="1"/>
          </p:cNvSpPr>
          <p:nvPr>
            <p:ph type="dt" sz="half" idx="10"/>
          </p:nvPr>
        </p:nvSpPr>
        <p:spPr/>
        <p:txBody>
          <a:bodyPr/>
          <a:lstStyle/>
          <a:p>
            <a:fld id="{209DCC5F-D6DC-4AE9-9434-6BADA79826E5}" type="datetimeFigureOut">
              <a:rPr lang="en-US" smtClean="0"/>
              <a:t>7/2/2020</a:t>
            </a:fld>
            <a:endParaRPr lang="en-US"/>
          </a:p>
        </p:txBody>
      </p:sp>
      <p:sp>
        <p:nvSpPr>
          <p:cNvPr id="6" name="Footer Placeholder 5">
            <a:extLst>
              <a:ext uri="{FF2B5EF4-FFF2-40B4-BE49-F238E27FC236}">
                <a16:creationId xmlns:a16="http://schemas.microsoft.com/office/drawing/2014/main" id="{E4B5B31A-9DAF-41A4-9012-4B6E56B69A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BE7F8E-A8C2-4039-864C-AE1E1188AEA9}"/>
              </a:ext>
            </a:extLst>
          </p:cNvPr>
          <p:cNvSpPr>
            <a:spLocks noGrp="1"/>
          </p:cNvSpPr>
          <p:nvPr>
            <p:ph type="sldNum" sz="quarter" idx="12"/>
          </p:nvPr>
        </p:nvSpPr>
        <p:spPr/>
        <p:txBody>
          <a:bodyPr/>
          <a:lstStyle/>
          <a:p>
            <a:fld id="{F9E4FE9F-9F95-43E2-A569-A74B220432A7}" type="slidenum">
              <a:rPr lang="en-US" smtClean="0"/>
              <a:t>‹#›</a:t>
            </a:fld>
            <a:endParaRPr lang="en-US"/>
          </a:p>
        </p:txBody>
      </p:sp>
    </p:spTree>
    <p:extLst>
      <p:ext uri="{BB962C8B-B14F-4D97-AF65-F5344CB8AC3E}">
        <p14:creationId xmlns:p14="http://schemas.microsoft.com/office/powerpoint/2010/main" val="212205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1FBAEB-834B-4269-BA3B-69E3CAD31D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556CC3-09B8-4FB8-9350-6ED8AEC776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49E4F-DD62-4DBA-91B9-22C63BA24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DCC5F-D6DC-4AE9-9434-6BADA79826E5}" type="datetimeFigureOut">
              <a:rPr lang="en-US" smtClean="0"/>
              <a:t>7/2/2020</a:t>
            </a:fld>
            <a:endParaRPr lang="en-US"/>
          </a:p>
        </p:txBody>
      </p:sp>
      <p:sp>
        <p:nvSpPr>
          <p:cNvPr id="5" name="Footer Placeholder 4">
            <a:extLst>
              <a:ext uri="{FF2B5EF4-FFF2-40B4-BE49-F238E27FC236}">
                <a16:creationId xmlns:a16="http://schemas.microsoft.com/office/drawing/2014/main" id="{FEEA7E41-44AB-4640-81B7-AFAABE676A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086ED2-42AA-48C1-BEED-48E15EF3D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4FE9F-9F95-43E2-A569-A74B220432A7}" type="slidenum">
              <a:rPr lang="en-US" smtClean="0"/>
              <a:t>‹#›</a:t>
            </a:fld>
            <a:endParaRPr lang="en-US"/>
          </a:p>
        </p:txBody>
      </p:sp>
    </p:spTree>
    <p:extLst>
      <p:ext uri="{BB962C8B-B14F-4D97-AF65-F5344CB8AC3E}">
        <p14:creationId xmlns:p14="http://schemas.microsoft.com/office/powerpoint/2010/main" val="1121038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hyperlink" Target="http://www.lds.org/"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lds.org/ensign/2005/12/family-of-joseph-smith-sr-and-lucy-mack-smith-the-first-family-of-the-restoration?lang=en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hyperlink" Target="http://www.palmyrapa.com/history/history-of-palmyra.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6F268-DB68-4C16-9424-C4FDE1AF7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3149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A1086B1-7BC3-4204-9323-9BC809B12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2"/>
            <a:ext cx="9144000" cy="1015663"/>
          </a:xfrm>
          <a:prstGeom prst="rect">
            <a:avLst/>
          </a:prstGeom>
          <a:noFill/>
        </p:spPr>
        <p:txBody>
          <a:bodyPr wrap="square" rtlCol="0">
            <a:spAutoFit/>
          </a:bodyPr>
          <a:lstStyle/>
          <a:p>
            <a:pPr algn="ctr"/>
            <a:r>
              <a:rPr lang="en-US" sz="6000" dirty="0">
                <a:solidFill>
                  <a:schemeClr val="bg1"/>
                </a:solidFill>
                <a:latin typeface="A Gentle Touch" panose="02000603000000000000" pitchFamily="2" charset="0"/>
              </a:rPr>
              <a:t>1820</a:t>
            </a:r>
          </a:p>
        </p:txBody>
      </p:sp>
      <p:sp>
        <p:nvSpPr>
          <p:cNvPr id="16" name="Rectangle 15"/>
          <p:cNvSpPr/>
          <p:nvPr/>
        </p:nvSpPr>
        <p:spPr>
          <a:xfrm>
            <a:off x="3008243" y="1315278"/>
            <a:ext cx="4572000" cy="1754326"/>
          </a:xfrm>
          <a:prstGeom prst="rect">
            <a:avLst/>
          </a:prstGeom>
        </p:spPr>
        <p:txBody>
          <a:bodyPr>
            <a:spAutoFit/>
          </a:bodyPr>
          <a:lstStyle/>
          <a:p>
            <a:r>
              <a:rPr lang="en-US" dirty="0">
                <a:solidFill>
                  <a:schemeClr val="bg1"/>
                </a:solidFill>
              </a:rPr>
              <a:t>Joseph Smith was 15 years old and 4 members of his family attended the Presbyterian faith:</a:t>
            </a:r>
          </a:p>
          <a:p>
            <a:r>
              <a:rPr lang="en-US" dirty="0">
                <a:solidFill>
                  <a:schemeClr val="bg1"/>
                </a:solidFill>
              </a:rPr>
              <a:t>Lucy—his mother</a:t>
            </a:r>
          </a:p>
          <a:p>
            <a:r>
              <a:rPr lang="en-US" dirty="0">
                <a:solidFill>
                  <a:schemeClr val="bg1"/>
                </a:solidFill>
              </a:rPr>
              <a:t>Hyrum</a:t>
            </a:r>
          </a:p>
          <a:p>
            <a:r>
              <a:rPr lang="en-US" dirty="0">
                <a:solidFill>
                  <a:schemeClr val="bg1"/>
                </a:solidFill>
              </a:rPr>
              <a:t>Samuel Harrison</a:t>
            </a:r>
          </a:p>
          <a:p>
            <a:r>
              <a:rPr lang="en-US" dirty="0" err="1">
                <a:solidFill>
                  <a:schemeClr val="bg1"/>
                </a:solidFill>
              </a:rPr>
              <a:t>Sophronia</a:t>
            </a:r>
            <a:endParaRPr lang="en-US" dirty="0">
              <a:solidFill>
                <a:schemeClr val="bg1"/>
              </a:solidFill>
            </a:endParaRPr>
          </a:p>
        </p:txBody>
      </p:sp>
      <p:sp>
        <p:nvSpPr>
          <p:cNvPr id="19" name="Rectangle 18"/>
          <p:cNvSpPr/>
          <p:nvPr/>
        </p:nvSpPr>
        <p:spPr>
          <a:xfrm>
            <a:off x="182217" y="6453809"/>
            <a:ext cx="4038600" cy="369332"/>
          </a:xfrm>
          <a:prstGeom prst="rect">
            <a:avLst/>
          </a:prstGeom>
        </p:spPr>
        <p:txBody>
          <a:bodyPr wrap="square">
            <a:spAutoFit/>
          </a:bodyPr>
          <a:lstStyle/>
          <a:p>
            <a:r>
              <a:rPr lang="en-US" dirty="0">
                <a:solidFill>
                  <a:schemeClr val="bg1"/>
                </a:solidFill>
              </a:rPr>
              <a:t>Joseph Smith—History 1:7-8</a:t>
            </a:r>
          </a:p>
        </p:txBody>
      </p:sp>
      <p:sp>
        <p:nvSpPr>
          <p:cNvPr id="20" name="Rectangle 19"/>
          <p:cNvSpPr/>
          <p:nvPr/>
        </p:nvSpPr>
        <p:spPr>
          <a:xfrm>
            <a:off x="3008243" y="4094502"/>
            <a:ext cx="4572000" cy="1200329"/>
          </a:xfrm>
          <a:prstGeom prst="rect">
            <a:avLst/>
          </a:prstGeom>
        </p:spPr>
        <p:txBody>
          <a:bodyPr>
            <a:spAutoFit/>
          </a:bodyPr>
          <a:lstStyle/>
          <a:p>
            <a:r>
              <a:rPr lang="en-US" dirty="0">
                <a:solidFill>
                  <a:schemeClr val="bg1"/>
                </a:solidFill>
              </a:rPr>
              <a:t>‘…but though my feelings were deep and often poignant, still I kept myself aloof from all these parties, though I attended their several meetings as often as occasion would permit”</a:t>
            </a:r>
          </a:p>
        </p:txBody>
      </p:sp>
      <p:grpSp>
        <p:nvGrpSpPr>
          <p:cNvPr id="18" name="Group 17"/>
          <p:cNvGrpSpPr/>
          <p:nvPr/>
        </p:nvGrpSpPr>
        <p:grpSpPr>
          <a:xfrm>
            <a:off x="7391400" y="2656494"/>
            <a:ext cx="4114800" cy="3922933"/>
            <a:chOff x="5029200" y="2743200"/>
            <a:chExt cx="4114800" cy="3922933"/>
          </a:xfrm>
        </p:grpSpPr>
        <p:sp>
          <p:nvSpPr>
            <p:cNvPr id="23" name="Rectangle 22"/>
            <p:cNvSpPr/>
            <p:nvPr/>
          </p:nvSpPr>
          <p:spPr>
            <a:xfrm>
              <a:off x="5029200" y="6019802"/>
              <a:ext cx="4114800" cy="646331"/>
            </a:xfrm>
            <a:prstGeom prst="rect">
              <a:avLst/>
            </a:prstGeom>
          </p:spPr>
          <p:txBody>
            <a:bodyPr wrap="square">
              <a:spAutoFit/>
            </a:bodyPr>
            <a:lstStyle/>
            <a:p>
              <a:r>
                <a:rPr lang="en-US" dirty="0">
                  <a:solidFill>
                    <a:schemeClr val="bg1"/>
                  </a:solidFill>
                </a:rPr>
                <a:t>“In process of time my mind became somewhat partial to the Methodist sect”</a:t>
              </a:r>
            </a:p>
          </p:txBody>
        </p:sp>
        <p:pic>
          <p:nvPicPr>
            <p:cNvPr id="17" name="Picture 16" descr="20140612_120224.jpg"/>
            <p:cNvPicPr>
              <a:picLocks noChangeAspect="1"/>
            </p:cNvPicPr>
            <p:nvPr/>
          </p:nvPicPr>
          <p:blipFill>
            <a:blip r:embed="rId3" cstate="print"/>
            <a:srcRect l="35000" t="2778" r="35833"/>
            <a:stretch>
              <a:fillRect/>
            </a:stretch>
          </p:blipFill>
          <p:spPr>
            <a:xfrm>
              <a:off x="6858000" y="2743200"/>
              <a:ext cx="1600200" cy="3200400"/>
            </a:xfrm>
            <a:prstGeom prst="rect">
              <a:avLst/>
            </a:prstGeom>
          </p:spPr>
        </p:pic>
      </p:grpSp>
      <p:pic>
        <p:nvPicPr>
          <p:cNvPr id="3" name="Picture 2">
            <a:extLst>
              <a:ext uri="{FF2B5EF4-FFF2-40B4-BE49-F238E27FC236}">
                <a16:creationId xmlns:a16="http://schemas.microsoft.com/office/drawing/2014/main" id="{56C75E69-82FA-4A66-9552-3BF965391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243" y="423372"/>
            <a:ext cx="2474607" cy="3200400"/>
          </a:xfrm>
          <a:prstGeom prst="rect">
            <a:avLst/>
          </a:prstGeom>
        </p:spPr>
      </p:pic>
    </p:spTree>
    <p:extLst>
      <p:ext uri="{BB962C8B-B14F-4D97-AF65-F5344CB8AC3E}">
        <p14:creationId xmlns:p14="http://schemas.microsoft.com/office/powerpoint/2010/main" val="62794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868B8F-896D-4DBD-8A7E-E9ED9F422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2"/>
            <a:ext cx="9144000" cy="1015663"/>
          </a:xfrm>
          <a:prstGeom prst="rect">
            <a:avLst/>
          </a:prstGeom>
          <a:noFill/>
        </p:spPr>
        <p:txBody>
          <a:bodyPr wrap="square" rtlCol="0">
            <a:spAutoFit/>
          </a:bodyPr>
          <a:lstStyle/>
          <a:p>
            <a:pPr algn="ctr"/>
            <a:r>
              <a:rPr lang="en-US" sz="6000" dirty="0">
                <a:solidFill>
                  <a:schemeClr val="bg1"/>
                </a:solidFill>
                <a:latin typeface="A Gentle Touch" panose="02000603000000000000" pitchFamily="2" charset="0"/>
              </a:rPr>
              <a:t>Church Against Church</a:t>
            </a:r>
          </a:p>
        </p:txBody>
      </p:sp>
      <p:sp>
        <p:nvSpPr>
          <p:cNvPr id="16" name="Rectangle 15"/>
          <p:cNvSpPr/>
          <p:nvPr/>
        </p:nvSpPr>
        <p:spPr>
          <a:xfrm>
            <a:off x="520148" y="1028344"/>
            <a:ext cx="4953000" cy="1938992"/>
          </a:xfrm>
          <a:prstGeom prst="rect">
            <a:avLst/>
          </a:prstGeom>
        </p:spPr>
        <p:txBody>
          <a:bodyPr wrap="square">
            <a:spAutoFit/>
          </a:bodyPr>
          <a:lstStyle/>
          <a:p>
            <a:r>
              <a:rPr lang="en-US" sz="2000" dirty="0">
                <a:solidFill>
                  <a:schemeClr val="bg1"/>
                </a:solidFill>
              </a:rPr>
              <a:t>“The Presbyterians were most decided against the Baptists and Methodists, and used all the powers of both reason and sophistry to prove their errors, or, at least, to make the people think they were in error. </a:t>
            </a:r>
          </a:p>
          <a:p>
            <a:endParaRPr lang="en-US" sz="2000" dirty="0">
              <a:solidFill>
                <a:schemeClr val="bg1"/>
              </a:solidFill>
            </a:endParaRPr>
          </a:p>
        </p:txBody>
      </p:sp>
      <p:sp>
        <p:nvSpPr>
          <p:cNvPr id="19" name="Rectangle 18"/>
          <p:cNvSpPr/>
          <p:nvPr/>
        </p:nvSpPr>
        <p:spPr>
          <a:xfrm>
            <a:off x="152400" y="6405770"/>
            <a:ext cx="4038600" cy="369332"/>
          </a:xfrm>
          <a:prstGeom prst="rect">
            <a:avLst/>
          </a:prstGeom>
        </p:spPr>
        <p:txBody>
          <a:bodyPr wrap="square">
            <a:spAutoFit/>
          </a:bodyPr>
          <a:lstStyle/>
          <a:p>
            <a:r>
              <a:rPr lang="en-US" dirty="0">
                <a:solidFill>
                  <a:schemeClr val="bg1"/>
                </a:solidFill>
              </a:rPr>
              <a:t>Joseph Smith—History 1:9</a:t>
            </a:r>
          </a:p>
        </p:txBody>
      </p:sp>
      <p:sp>
        <p:nvSpPr>
          <p:cNvPr id="2" name="Rectangle 1">
            <a:extLst>
              <a:ext uri="{FF2B5EF4-FFF2-40B4-BE49-F238E27FC236}">
                <a16:creationId xmlns:a16="http://schemas.microsoft.com/office/drawing/2014/main" id="{FF1360D5-8115-43DE-A44E-14D240B4F998}"/>
              </a:ext>
            </a:extLst>
          </p:cNvPr>
          <p:cNvSpPr/>
          <p:nvPr/>
        </p:nvSpPr>
        <p:spPr>
          <a:xfrm>
            <a:off x="5993296" y="5272614"/>
            <a:ext cx="5605669" cy="1015663"/>
          </a:xfrm>
          <a:prstGeom prst="rect">
            <a:avLst/>
          </a:prstGeom>
        </p:spPr>
        <p:txBody>
          <a:bodyPr wrap="square">
            <a:spAutoFit/>
          </a:bodyPr>
          <a:lstStyle/>
          <a:p>
            <a:r>
              <a:rPr lang="en-US" sz="2000" dirty="0">
                <a:solidFill>
                  <a:schemeClr val="bg1"/>
                </a:solidFill>
              </a:rPr>
              <a:t>“On the other hand, the Baptists and Methodists in their turn were equally zealous in endeavoring to establish their own tenets and disprove all others.”</a:t>
            </a:r>
          </a:p>
        </p:txBody>
      </p:sp>
      <p:pic>
        <p:nvPicPr>
          <p:cNvPr id="4" name="Picture 3">
            <a:extLst>
              <a:ext uri="{FF2B5EF4-FFF2-40B4-BE49-F238E27FC236}">
                <a16:creationId xmlns:a16="http://schemas.microsoft.com/office/drawing/2014/main" id="{39874277-9178-4931-894E-AAFF0CD75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96" y="1074770"/>
            <a:ext cx="2623102" cy="2518178"/>
          </a:xfrm>
          <a:prstGeom prst="rect">
            <a:avLst/>
          </a:prstGeom>
        </p:spPr>
      </p:pic>
      <p:pic>
        <p:nvPicPr>
          <p:cNvPr id="7" name="Picture 6">
            <a:extLst>
              <a:ext uri="{FF2B5EF4-FFF2-40B4-BE49-F238E27FC236}">
                <a16:creationId xmlns:a16="http://schemas.microsoft.com/office/drawing/2014/main" id="{BD8793E0-C997-459A-BC5B-7D72D70B5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050" y="2980015"/>
            <a:ext cx="2971800" cy="2057400"/>
          </a:xfrm>
          <a:prstGeom prst="rect">
            <a:avLst/>
          </a:prstGeom>
        </p:spPr>
      </p:pic>
      <p:pic>
        <p:nvPicPr>
          <p:cNvPr id="9" name="Picture 8">
            <a:extLst>
              <a:ext uri="{FF2B5EF4-FFF2-40B4-BE49-F238E27FC236}">
                <a16:creationId xmlns:a16="http://schemas.microsoft.com/office/drawing/2014/main" id="{00607BF6-1576-4985-A959-1B45E67D2B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129" y="3662570"/>
            <a:ext cx="2159000" cy="2743200"/>
          </a:xfrm>
          <a:prstGeom prst="rect">
            <a:avLst/>
          </a:prstGeom>
        </p:spPr>
      </p:pic>
      <p:pic>
        <p:nvPicPr>
          <p:cNvPr id="12" name="Picture 11">
            <a:extLst>
              <a:ext uri="{FF2B5EF4-FFF2-40B4-BE49-F238E27FC236}">
                <a16:creationId xmlns:a16="http://schemas.microsoft.com/office/drawing/2014/main" id="{02D84B76-0452-4DDB-9147-04E252B0AA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1177" y="2700300"/>
            <a:ext cx="1590675" cy="2057400"/>
          </a:xfrm>
          <a:prstGeom prst="rect">
            <a:avLst/>
          </a:prstGeom>
        </p:spPr>
      </p:pic>
    </p:spTree>
    <p:extLst>
      <p:ext uri="{BB962C8B-B14F-4D97-AF65-F5344CB8AC3E}">
        <p14:creationId xmlns:p14="http://schemas.microsoft.com/office/powerpoint/2010/main" val="410427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06C24A-0A86-4D31-AA9D-B9BDF2835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2"/>
            <a:ext cx="9144000" cy="1015663"/>
          </a:xfrm>
          <a:prstGeom prst="rect">
            <a:avLst/>
          </a:prstGeom>
          <a:noFill/>
        </p:spPr>
        <p:txBody>
          <a:bodyPr wrap="square" rtlCol="0">
            <a:spAutoFit/>
          </a:bodyPr>
          <a:lstStyle/>
          <a:p>
            <a:pPr algn="ctr"/>
            <a:r>
              <a:rPr lang="en-US" sz="6000" dirty="0">
                <a:solidFill>
                  <a:schemeClr val="bg1"/>
                </a:solidFill>
                <a:latin typeface="A Gentle Touch" panose="02000603000000000000" pitchFamily="2" charset="0"/>
              </a:rPr>
              <a:t>The Power of Scripture</a:t>
            </a:r>
          </a:p>
        </p:txBody>
      </p:sp>
      <p:sp>
        <p:nvSpPr>
          <p:cNvPr id="19" name="Rectangle 18"/>
          <p:cNvSpPr/>
          <p:nvPr/>
        </p:nvSpPr>
        <p:spPr>
          <a:xfrm>
            <a:off x="152400" y="6405771"/>
            <a:ext cx="4038600" cy="369332"/>
          </a:xfrm>
          <a:prstGeom prst="rect">
            <a:avLst/>
          </a:prstGeom>
        </p:spPr>
        <p:txBody>
          <a:bodyPr wrap="square">
            <a:spAutoFit/>
          </a:bodyPr>
          <a:lstStyle/>
          <a:p>
            <a:r>
              <a:rPr lang="en-US" dirty="0">
                <a:solidFill>
                  <a:schemeClr val="bg1"/>
                </a:solidFill>
              </a:rPr>
              <a:t>Joseph Smith—History 1:10-11</a:t>
            </a:r>
          </a:p>
        </p:txBody>
      </p:sp>
      <p:sp>
        <p:nvSpPr>
          <p:cNvPr id="6" name="Rectangle 5"/>
          <p:cNvSpPr/>
          <p:nvPr/>
        </p:nvSpPr>
        <p:spPr>
          <a:xfrm>
            <a:off x="1905000" y="1219202"/>
            <a:ext cx="4572000" cy="1200329"/>
          </a:xfrm>
          <a:prstGeom prst="rect">
            <a:avLst/>
          </a:prstGeom>
        </p:spPr>
        <p:txBody>
          <a:bodyPr>
            <a:spAutoFit/>
          </a:bodyPr>
          <a:lstStyle/>
          <a:p>
            <a:r>
              <a:rPr lang="en-US" dirty="0">
                <a:solidFill>
                  <a:schemeClr val="bg1"/>
                </a:solidFill>
              </a:rPr>
              <a:t>“What is to be done? Who of all these parties are right; or, are they all wrong together? If any one of them be</a:t>
            </a:r>
            <a:r>
              <a:rPr lang="en-US" baseline="30000" dirty="0">
                <a:solidFill>
                  <a:schemeClr val="bg1"/>
                </a:solidFill>
              </a:rPr>
              <a:t> </a:t>
            </a:r>
            <a:r>
              <a:rPr lang="en-US" dirty="0">
                <a:solidFill>
                  <a:schemeClr val="bg1"/>
                </a:solidFill>
              </a:rPr>
              <a:t>right, which is it, and how shall I know it?”</a:t>
            </a:r>
          </a:p>
        </p:txBody>
      </p:sp>
      <p:sp>
        <p:nvSpPr>
          <p:cNvPr id="7" name="Rectangle 6"/>
          <p:cNvSpPr/>
          <p:nvPr/>
        </p:nvSpPr>
        <p:spPr>
          <a:xfrm>
            <a:off x="5715000" y="4953002"/>
            <a:ext cx="4572000" cy="1200329"/>
          </a:xfrm>
          <a:prstGeom prst="rect">
            <a:avLst/>
          </a:prstGeom>
        </p:spPr>
        <p:txBody>
          <a:bodyPr>
            <a:spAutoFit/>
          </a:bodyPr>
          <a:lstStyle/>
          <a:p>
            <a:r>
              <a:rPr lang="en-US" dirty="0">
                <a:solidFill>
                  <a:schemeClr val="bg1"/>
                </a:solidFill>
              </a:rPr>
              <a:t>“Epistle of James, first chapter and fifth verse, which reads: </a:t>
            </a:r>
            <a:r>
              <a:rPr lang="en-US" i="1" dirty="0">
                <a:solidFill>
                  <a:schemeClr val="bg1"/>
                </a:solidFill>
              </a:rPr>
              <a:t>If any of you lack wisdom, let him ask of God, that </a:t>
            </a:r>
            <a:r>
              <a:rPr lang="en-US" i="1" dirty="0" err="1">
                <a:solidFill>
                  <a:schemeClr val="bg1"/>
                </a:solidFill>
              </a:rPr>
              <a:t>giveth</a:t>
            </a:r>
            <a:r>
              <a:rPr lang="en-US" i="1" dirty="0">
                <a:solidFill>
                  <a:schemeClr val="bg1"/>
                </a:solidFill>
              </a:rPr>
              <a:t> to all men liberally, and </a:t>
            </a:r>
            <a:r>
              <a:rPr lang="en-US" i="1" dirty="0" err="1">
                <a:solidFill>
                  <a:schemeClr val="bg1"/>
                </a:solidFill>
              </a:rPr>
              <a:t>upbraideth</a:t>
            </a:r>
            <a:r>
              <a:rPr lang="en-US" i="1" dirty="0">
                <a:solidFill>
                  <a:schemeClr val="bg1"/>
                </a:solidFill>
              </a:rPr>
              <a:t> not; and it shall be given him.”</a:t>
            </a:r>
            <a:endParaRPr lang="en-US" dirty="0">
              <a:solidFill>
                <a:schemeClr val="bg1"/>
              </a:solidFill>
            </a:endParaRPr>
          </a:p>
        </p:txBody>
      </p:sp>
      <p:pic>
        <p:nvPicPr>
          <p:cNvPr id="3" name="Picture 2">
            <a:extLst>
              <a:ext uri="{FF2B5EF4-FFF2-40B4-BE49-F238E27FC236}">
                <a16:creationId xmlns:a16="http://schemas.microsoft.com/office/drawing/2014/main" id="{636DD2A9-10C1-45A4-8C8A-8A856F3F3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213894"/>
            <a:ext cx="2657475" cy="2657475"/>
          </a:xfrm>
          <a:prstGeom prst="rect">
            <a:avLst/>
          </a:prstGeom>
        </p:spPr>
      </p:pic>
      <p:pic>
        <p:nvPicPr>
          <p:cNvPr id="8" name="Picture 7">
            <a:extLst>
              <a:ext uri="{FF2B5EF4-FFF2-40B4-BE49-F238E27FC236}">
                <a16:creationId xmlns:a16="http://schemas.microsoft.com/office/drawing/2014/main" id="{1821D813-949C-4BD6-87CB-6892446039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7602" y="1418622"/>
            <a:ext cx="3703320" cy="2596896"/>
          </a:xfrm>
          <a:prstGeom prst="rect">
            <a:avLst/>
          </a:prstGeom>
        </p:spPr>
      </p:pic>
      <p:pic>
        <p:nvPicPr>
          <p:cNvPr id="11" name="Picture 10">
            <a:extLst>
              <a:ext uri="{FF2B5EF4-FFF2-40B4-BE49-F238E27FC236}">
                <a16:creationId xmlns:a16="http://schemas.microsoft.com/office/drawing/2014/main" id="{F4A6EC93-5FBA-40C2-AD32-04C638501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8792" y="2643131"/>
            <a:ext cx="1571737" cy="1571737"/>
          </a:xfrm>
          <a:prstGeom prst="rect">
            <a:avLst/>
          </a:prstGeom>
        </p:spPr>
      </p:pic>
    </p:spTree>
    <p:extLst>
      <p:ext uri="{BB962C8B-B14F-4D97-AF65-F5344CB8AC3E}">
        <p14:creationId xmlns:p14="http://schemas.microsoft.com/office/powerpoint/2010/main" val="150542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4C61C87-1CA9-4F30-83DC-FFA947074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2"/>
            <a:ext cx="9144000" cy="769441"/>
          </a:xfrm>
          <a:prstGeom prst="rect">
            <a:avLst/>
          </a:prstGeom>
          <a:noFill/>
        </p:spPr>
        <p:txBody>
          <a:bodyPr wrap="square" rtlCol="0">
            <a:spAutoFit/>
          </a:bodyPr>
          <a:lstStyle/>
          <a:p>
            <a:pPr algn="ctr"/>
            <a:r>
              <a:rPr lang="en-US" sz="4400" dirty="0">
                <a:solidFill>
                  <a:schemeClr val="bg1"/>
                </a:solidFill>
                <a:latin typeface="A Gentle Touch" panose="02000603000000000000" pitchFamily="2" charset="0"/>
              </a:rPr>
              <a:t>The Passage—The Determination</a:t>
            </a:r>
          </a:p>
        </p:txBody>
      </p:sp>
      <p:sp>
        <p:nvSpPr>
          <p:cNvPr id="19" name="Rectangle 18"/>
          <p:cNvSpPr/>
          <p:nvPr/>
        </p:nvSpPr>
        <p:spPr>
          <a:xfrm>
            <a:off x="142461" y="6488666"/>
            <a:ext cx="4038600" cy="369332"/>
          </a:xfrm>
          <a:prstGeom prst="rect">
            <a:avLst/>
          </a:prstGeom>
        </p:spPr>
        <p:txBody>
          <a:bodyPr wrap="square">
            <a:spAutoFit/>
          </a:bodyPr>
          <a:lstStyle/>
          <a:p>
            <a:r>
              <a:rPr lang="en-US" dirty="0">
                <a:solidFill>
                  <a:schemeClr val="bg1"/>
                </a:solidFill>
              </a:rPr>
              <a:t>Joseph Smith—History 1:12-13</a:t>
            </a:r>
          </a:p>
        </p:txBody>
      </p:sp>
      <p:sp>
        <p:nvSpPr>
          <p:cNvPr id="6" name="Rectangle 5"/>
          <p:cNvSpPr/>
          <p:nvPr/>
        </p:nvSpPr>
        <p:spPr>
          <a:xfrm>
            <a:off x="2057400" y="1066800"/>
            <a:ext cx="4572000" cy="1477328"/>
          </a:xfrm>
          <a:prstGeom prst="rect">
            <a:avLst/>
          </a:prstGeom>
        </p:spPr>
        <p:txBody>
          <a:bodyPr>
            <a:spAutoFit/>
          </a:bodyPr>
          <a:lstStyle/>
          <a:p>
            <a:r>
              <a:rPr lang="en-US" dirty="0">
                <a:solidFill>
                  <a:schemeClr val="bg1"/>
                </a:solidFill>
              </a:rPr>
              <a:t> ”for the teachers of religion of the different sects understood the same passages of scripture so differently as to destroy all confidence in settling the question by an appeal to the Bible.”</a:t>
            </a:r>
          </a:p>
        </p:txBody>
      </p:sp>
      <p:sp>
        <p:nvSpPr>
          <p:cNvPr id="7" name="Rectangle 6"/>
          <p:cNvSpPr/>
          <p:nvPr/>
        </p:nvSpPr>
        <p:spPr>
          <a:xfrm>
            <a:off x="5638800" y="3581402"/>
            <a:ext cx="4572000" cy="2585323"/>
          </a:xfrm>
          <a:prstGeom prst="rect">
            <a:avLst/>
          </a:prstGeom>
        </p:spPr>
        <p:txBody>
          <a:bodyPr>
            <a:spAutoFit/>
          </a:bodyPr>
          <a:lstStyle/>
          <a:p>
            <a:r>
              <a:rPr lang="en-US" dirty="0">
                <a:solidFill>
                  <a:schemeClr val="bg1"/>
                </a:solidFill>
              </a:rPr>
              <a:t>“At length I came to the conclusion that I must either remain in</a:t>
            </a:r>
            <a:r>
              <a:rPr lang="en-US" baseline="30000" dirty="0">
                <a:solidFill>
                  <a:schemeClr val="bg1"/>
                </a:solidFill>
              </a:rPr>
              <a:t> </a:t>
            </a:r>
            <a:r>
              <a:rPr lang="en-US" dirty="0">
                <a:solidFill>
                  <a:schemeClr val="bg1"/>
                </a:solidFill>
              </a:rPr>
              <a:t>darkness and confusion, or else I must do as James directs, that is, ask of God. </a:t>
            </a:r>
          </a:p>
          <a:p>
            <a:endParaRPr lang="en-US" dirty="0">
              <a:solidFill>
                <a:schemeClr val="bg1"/>
              </a:solidFill>
            </a:endParaRPr>
          </a:p>
          <a:p>
            <a:r>
              <a:rPr lang="en-US" dirty="0">
                <a:solidFill>
                  <a:schemeClr val="bg1"/>
                </a:solidFill>
              </a:rPr>
              <a:t>I at length came to the determination to “ask of God,” concluding that if he gave wisdom to them that lacked wisdom, and would give liberally, and not upbraid, I might venture.</a:t>
            </a:r>
          </a:p>
        </p:txBody>
      </p:sp>
      <p:sp>
        <p:nvSpPr>
          <p:cNvPr id="36868" name="AutoShape 4" descr="data:image/jpeg;base64,/9j/4AAQSkZJRgABAQAAAQABAAD/2wCEAAkGBxQTEhUUExQWFhUXGRwYFxcYGBcYFRccHRcYFhgXGhkaHCghGhwlGxcUITEhJSkrLi4uGCAzODMsNygtLisBCgoKDg0OGhAQGywkHSQsLCwsLCwsLCwsLCwsLCwsLCwsLCwsLCwsLCwsLCwsLCwsLCwsLCwsLCwsLCwsLCwsLP/AABEIAMIBAwMBIgACEQEDEQH/xAAbAAACAwEBAQAAAAAAAAAAAAADBAACBQEGB//EAD8QAAIBAwMDAgMGAwYFBAMAAAECEQADEgQhMQUiQRNRMmFxBiNCgZGhFLHBFVJi0eHwM3KCsvE0Q3OSFlNj/8QAGQEBAQEBAQEAAAAAAAAAAAAAAAECAwQF/8QAMBEBAQACAQEFBQcFAQAAAAAAAAECESEDBBIxQYEUYXGR8BMiMlFSotFCU6Gx4TP/2gAMAwEAAhEDEQA/APZapdg0kE+BvFAV94Yx9RWi+nDLipgD25pVtAy7h5+omtgerXcCBB48GfehapgsKOPfmu6oNILrkB+tJNd2kEj5NUBLr7QII8xzS2fjn9jRdYqqAd9/IoGpuCBiJjk+RQRLrBtifoaL/GgmKzXvneN/B9xTOisbSfyqVYZelmkGRTUUxp9NkaxWtB6O2XIAr2XT+ni2vG9LdF6UE7jWo7VqM+CEihtcFDeqsRV0LNeFCN4VyNqoY+dXQs135UI3hVW/OqT9aaNiG6Kqboqk1y7E00LFxVTQsfnXGpo2IRVCKEQa4W+tNG1yKEwpDSdVW47oCckMNIO1N+p9KmgN3ArgarMs8ihugG9NCzChMlEF0VwsKaAWtD2oN3TL7CmpFVYUGYdIvtUpwrUoHUdLbkAtttG+Mk1ybqnZg28kVe+529OGAHvLE+f2pM6hQSSpVmG7cx/s/wAq0gz9Uj41I/lXbpVwNufB5pIzwrBgNt/98/5ULWumR7ip8nxx/lNAxrLRCwlZj3PcFDP5Gj/2hB4JTweZosrc25FQK6axkxJ2j281oVEQKIFdArNrUWtJXoOj6OSKzNDYk17Dp+nwWs+K+C90gCKWuGujUo5MGYMH5UlqupFWhULDya6RgzjtQ8flSD9Ru+EUD5mrJr3DEOB77e3zqhxkJE1QrsKQ/tBijHJJnt32/OgW9bdP4k3MCg02U8mhvbpMXdSCOxSN53olrU3Z7lAEGY9/FAQj2rlwUta1twuAbcDyTVH6nHKED9+Y3oGHFDneg2uqI7BQDJnxxFdXXWidmEzEUBblAuviCSdhRg6tOJBihs44oPK9PVv4nVsoJRwpU+5gyB+1Z46jdRrLQQGbG4hkkA8E7bbxXuWG1BdJ5g/lQecXW3Tq3tBxjgGSR7zIO9dsdcuNZuXGQRaYhwDLdpgkfzrabSJOWIn3HNcXpFvFwBAuTkPeeTTUGbqOt219Mcm4JUAePeiJ1S0VdiwGHxTsV+tA1H2dtlUWTNv4CdyPEH3FdTphAYN6ZyWPh59ppoM6bU23+Bp87UYr8zWHpem37d1CoASCHEz9MTz+Rrc3g0FCfnUqZ1KDr3LRJxJRpH04A8cDdRXWeEUKPU5kncyJn99qBcvAb3Lfc0Tidx4Ak+ZIAj3mmLOlFskid/E7D5CiM+4EbdWwM8exkj+eX86PrgoVchkffb6zQdfeUPiRA/v8QYP67Tv4pS8zoOyGWIHmAI5/f9qii6azt92ZUn4T495+f+daOnshRxSPTbKsfUXIT4M888fnWmalWOGi2EmhKK0+n6eSKzVjX6Jo5M+K2Ne5CkLzG1X0toW03/OszUdVtk7EsfYfWKuMS0DpaC0mLEZmS31NK6mxaUkvcbfcgE+fpVHlpIssZM77D2H5Uzat3HbusgCAJJn38VtALdjTuTj3Rv5/37VUdQsFt5kj2O48VqppgvAAn2FcfTgcAbfKgxDqNPyASDO8H23Ncseg7YoO7naQRtz+la404HgefHvVBYAMgAH3FUAfqNpQRnxI+e3NDXW2zMONtjNFbQrJlQZmf1n+dLP0i0x3TzPmoGRcDDYjaqB5O0GqWenKmYAID8/y2pH+yY2W4w2ieSI9qB67bAMgCaRfQIT8A3/3/QUK5oLo3F2T7nj4Y3H13ob/AMQo/C0D6SZ/yqgy9PVMgsjL2Ncs9MC5EOSWEb+OeP1rmn1d03FRkAUgyefAI8fM/pQ7vV0BYEN2kjg+BM/TY/pUFF0d5QcbgM+/5f61a56gw2nY5Ae/irp1O0fxR9do5G/twf0oi30IkMCDxvTgIHUXBzaP5H6f7/KnunXy6SRB3EH5GKsxH94T7US01KFNZfVWgsATvBofqA+x+hqdc05YAhFYieefhMfvt+dYOqtCQTbuKYM48eW/eg31/Ohs3zpMgJsrN3LsZ+GBzv53/akjcZVON9CBPxb+5/Px+lBrT86lJrbvkAyn6f61KDjXGtL97JWe5iTA2kvPjeFA8Dfcmg3rnq4BLmKjhTsTtvB8wGHHmulLqgK0OpbzJG7Tz+EKqzPljQ9Rp0k27bhXgf4iBuwEHgEzxHFEF9Q4N60EAD6knmPlxHmh2dMSwa0fJykzEgyPrl/Kg+s9sKtxS4nGYnYCQxPvsfHJEVq6HSBJIncDY+BzAHjk1FMKsCKldJrg3rKjaa3Jr1nQtH5PisTpmmkivZae0EUCpFrmqgjE+ayb97BsUt+JkLPmIrmq64gJODkCd49iBx7SaR//ACANIVd9t+Vk78/IRW4yO+s1JPbbWIJBJiYJ2+U8/nXCdQYkqPePG+/7T+tWfXuLQc22yb4UAJPBInbak21mphSLXtK7zxkfptA/5jHzqiam5qxAEGdyRG2xkfrH6Gnunm7JF2DyQR4G0CI+tK6LU3rjkuMEUbLiQWJEnc+Bx4kzS2ovXwWuD1CuSoiQJO/c57ZCeP380G29yORVBe+VYp6rekA2QdwPiYcySR28BIJ+e29L6b7S5RCE/DIBGQybYAH/AA9x4gHeg9FmCYoeYmsK39oUJEg9zBUgqSwLQGgGQDBI+QmjJ1q1yZAJMFhipVTu4n8ORAHvIig1jBoZUUg/V7Xl1WSRBMEECSIPyg/mKI10TAIJ5iQfnvQNFKVvWq4ZHn6CrBj70AYHnaqEKZkA/UUe/e34kVS2wJ4qhS5oEO5VT52pHVdFQ4lZUruPIOwA/wC0VsyAfl/rQXUGgzdZ0wO2RJB24+QIH7NVum6Z0YkuWBHB8U+FPE10IQaUA6pbBtnIkAdxI52M/wBK8/YuCBhqPE938zP/ACtt9a9VcWRFeS1QYZg6VYAJBHwtiCTsOCcmj6mgu1y6VEMjqSROw3BOw/SP1q/UtMclK21KxvtuDIHj5Gf+k0EXbUFGVhLZR8UsG358bA/PP51SzazyVLzqRIhpnaFkGd/hU7e596gsmvuKAF07kADz8htv7cflUq1omP8A1AO5g5DiTHj2ipTc/INXrxt4KF23GRmBA2B554nj9qz2a3cJjtZ5gjcsB2lh7E7gHyK1Wvz8QrO1XSyxGBxBKFj5hDKgDj/fFRDmg05VQGg+eSY3MDfkARvTpqlhMQBuY23Mn9a6xqVVWNM6S3JpZRJrb6XppIHvWa1G50LSfi9uK0tYe0j3olm2FUAeKwbnV2cg27ZZSSAxMDYEyR4EgD8xWpGbVOo3BaAxtZ8SApICrvMxz7DyaBe6kwgqoaV2VVMAxIGQ59uOaPpdRecpIFsHdpEkAAdm5+Lc7geKBcS+XYqRgHhQdmKYrkd1MQ2UfIk+06RS/wBVvGYsnb4R3Se7GOIkgN+2+9Cva7UbhUZSTCsVJjcKfp+Jt/AFM6KzqMh6rAoDJI5bsiIx27yxmfwj3NJ6zS382dWVZYEksO1AUGMEQJGZPzIFAa3r7zY/chSxgBstgFYnKB8lEjktRNZ1G4tzFQIlFkyBLZFjIHhV/VhS72NVCSwViPvD2NiwAgqDHZJaQTPaPc0Xqly4rKbYLDByYx7mCjBTkZAJJMj2FFA1XWQl1kxJxiYIy3Rn+H2AAk/MUK11S0AcUO7bwF5NsXmPxeFIn50veuX7ZuMLeZIXdbZhnxdmJAaT8FtJ33Iqy9QcXIa2DL4jtIKjC2DHbJGTPv4gTtuAKuqsvba8EEIMpKAECCwIkex/eqlNKYBCCIUbxGLiFHzFyOODAquuv2VJ0+JCt6YbHET6jFQFHJHbufA+hhK5p7T6ZbrqbXrQFxyuMnrOrDEKe1mfFpHBg+IqjRPSLLhomHVlLAyTJl999zAB+kVNN05bbs8li+24AiNp2A5AA/6RQ9DrbQVwLgCYqFUqQEEMuXcAWkhv/qfnSdjpaqQqXgQAJCnF8fR9PaH2kkPPvH1oNnKd/b+X+xV7oH+/rWG2mvfw0MxN4lGJBChIZSQCSRso+hJPg1xtZqeTbBhZj8Rm4yzkpiRbxYgAzuBQbCrz5oZlT/s+P/NZNzr7pP3YGw+IkF/vfR7QQNiIYE+4+tFtdWslwmUOZ7SDKkO9vxt8SOOfHzoNOZJn+VUY/n/rS2n6jbuRhcViRkACJiNjH0ptFnZv97UAw0cUT1veh57wRXGYfrQM0hecZFZE8xImP8qdtGRXnvtNZtZ2y5ILn0xBUT+ITPIB39uOZioJ1PTXmOVtljAjE8FtiD8J2Efuazgz237reTZJGKxswUOQ3GzKSZ8AU703WW0RRm2910AYbhsmOO2yr4B4gr7ilV0eoUnC6GEjKTkzEKVJgwF4QwD71QqeoWF2KXFMA4hthImIyERMR4qVperfEyrEyfhFvGJ2jJgeIqVdz8kZum1pVwjxG8sTDbCXukcBC5CgfnuONu0kVm9Lv+sMmTGACN8gZkxI2kQJieRWstYqxehOasTVbYk1lTWitSa9h0HSwMz9B/nWF0zTSQBya9laQKABwKkWk+tapkQemJdmVQPkWGR/Jcj+VYXpas/iXkiCQFIBJDSFJAICSP8AEeIEk621245COoWcVxcjYqUbKIgznBBJlViN6Cuk9FmuG8mWD4LcONsb5EyxYhVZyJWO0iZgVuMCazRszWm9VcbQ7svxkiO4iI8HY7yQdjSX8AAcW1Cz2hwdwxKsJKl/iLuSBxsogwKpb6Tp80Bu5OB6ZHYA5GSwygbtkbu55LXB8hawmlZkxulyWa4roU3JKwM1E7q4AA2Kg+1Udt9LT1O6+2IYApkDP3ItvbJnk4BieeYiSaJ1Hp/qXWYOmJFsRExbD5sJB2D7L+QqP0SxbsoLr4hGBDEopYLbdMGaBtg1yfkTx4VXo1tzdRXzZmOYOLMivcFx7ZGWykKqDbZVA3iguNBfDWz6oxSSQC4nI3JUzMrLJHEBI32g1vpzrZ06BifTINz7xsmAVvxHdpuYEgxtNIazoqo7s91EUo0goExtB7bvJVgCFRAuUbZT8qbs6F1juBUlyVDXLeGdwupXH4oSFxJA2JHxEUCVhdXbQKokH08t7ZKsxuteNvbiTaAy8Sab1eovKlmFycn70KhMxbcwIPZk6qsyQJqdJs6i2Pv29VjirEN2SA5a4AwBAJIGI9hsIJK/WrN/L1rblkS28WVVg7ObRCAYnuMmdxttHk0FB1h4QvaEuwWO4EZBQRiQSYYgbeN4EGAXurgqM7a4p69wKhDECxdW2kTiFcyCB+4rq6u/p8BHqF0MFmJVWUKCGdyCGusxIG8YGAa71DrQHqG5ZttbS4ULFwTARbjMylOAZBjKIkwJIKBqF0oEN6iH4Cve0BCF4UspAOoHvu48rswemWQ4U3JMhgjFO4eidMq8CAVDfUg/SkdW9i6S6reTA3B6ipChhdW1ccNwGDjk8hSYIFOXH0126CXORKAqMlDG3eb0S0jj1Q2JkB4juFUB6XpQ+jZEYO11WRrhnEnH0xBxEqogSBvj7zUuafU2gMWyYJcGUqcmLWzbOLABYCuCOB+dd1Fm3csW7Vi8rPbKKlwNbZlZTDsQNi2BaRG+XAmh6ro99Aws3MBDYEs5I+69O3bggqAr4vkN9iIMkkK9S12oUEFSYY9xtlsgLqgAhdl7CTkRHPEGmOk3bd1m7FRkfGAdzy3gCZnKN4nfealo6hmG2Km4x3CNCYIQJVtu7MT/AKVn9R6ubNx7lyGS24a0CIxH8OC7KxEM0NdG5E7geagtrrlq04QZKbVtQhVsoDH0VyU9xxa4pjedjuab1enS+Ui/i4H4SMmAMiRMiLiA/kynk0DqfVlZHW5bLhRfubHHbTupAkNlJlSI8+3jv9j6Yq1ySolhcLGDLZEklxKt98dwRsw8RVHLfTbykOjhjjbVmyMMQ1w3CV3G4cRvtAGwoanVqi5EM4me1IMWpHB3BuCOAYbgRNV02k9T0nt3lgMeEVS+D43N1M8KwJGxkGNhVv4DVKBDhsMAJdhnirKxaV2nsOxO8nu4MRvaC6WXcY+w8xAO+2x34oXWNT6dvMqW3UQCB8TBJ32gZTS3QfWlxeIPsQFA5aYIMxGOxAI33NaHUPgYgTAJiCZgTEAEnjxSeKvL6m/pbnxI3aDsAO0uSsbGMy1ogH3ETvQtVpbKIbzXSAwLAkKGJwVgRAHcPSD7g/i8EijdP11u66ZWUHxkExkGVl4gRurq3M88xNVS/bwFtkZMHKrvsIuejkhBJC967GBD+1NhZel7LlrXVsVDAXQBOIBIB9zv+dSup07SsAQ92Ij8c7bbysztvO81Ks6uU43Pr0NNi2gHAiiiqCuk7VgVuNTeitUnZWTW707T5EKOT/s1mtRv9A0sAufoP6mn+o3CLbYsFYiFJ3AJ2G3n6UW0gUADgVidbFpyc9QqKEZSJQFSdvVUse1lg7kGIPG82M1mCxYtOLjXkhGMdygyqYhXJY5YqEO4kFQ22836mmmv4i453V7YAJA7nS20wNmFwIATwwHmKYs9MsF+24S3lQbcdj2wwgLsAbVpCPZY5LSppdNaFy5ncf4xbSfhJT7wMSAQX9a5dORxlhEEoDWu9EURdOxnJ0zZoWfxIjW1deYJt23ZZO/xAZb13TJp2uWbqsQ+KqgIx7AjMLeJUQGGThTucQRsoqp0+lQELljeHpMVMYgacKHyMGDaRACsgllgSZoq9ORmutYufendnAtsyNiLWQlfihCMT2ggiOaoN1XSi5i1xiq2z6ggqqjHzkRK7ZLKle1mB2NL9K0lm2VuJdzCKUVskKqpIZgSvLFsZJMmB5JlrXMt221sXVAuK6sVZSY+FgN+fiHyJPmkr3RMme4rjLJyQbTMgL2rSDEFgCyoigMJXucRuYCdY6f6ty53rLW0tlSpyVS7l9wZAdJXj8M+CKztT068CEttbWH9RlRmRlVrqsBgFIA9NXUcS2RmGYVpdL0S6e5cAZWZgmM/8QW0s27UMSZYSk5eSxpHren1DXLzWlXJgApFx1bG3bc28ipXH727c8naNj4K0+i2GQXM9yblxpyLiGdmTGT2gIVWNvhrHva7UZ38FyVLoUdobIOLWXagDH0QbzFQZMKJO4HdWup9PUAi5mtthagIUabeNucJfLMyY4Kt+GJEvU2toufY1tdQ7go4UG2MFUNt6gOUhju4EjHgBe/157aEsi/BdNsvlaN0pcRbQxMxkGY7/wB2QIO2r1S6iWnuMAwRWc8ScQSYnzC1mr14qCpCFsktytyEBNk3oOzMCOBAMll43jUuBbtr7y3AKS9phlGwJRhwSJ496QZD6yyzPbfT4s5NlzhbObeh65QlCWM2/cRtEzFCtNpMhdUqhtridoCrZAchjBUYrdB5Gzfpx9Ro7oMpIZ2QhUZ5f0O+fRyVpssBlJEbTtFD1Oj0xFvG5CLdS6xLv3lrJFsZM26MoUkEkEJEeQHdf0hVtI3rMq2iHLMJkC6l7JsMfKwZBEEmAd66vQ7iStp1UkuzEFkzJ1AvYyAcfu87YYGVDbcUzrLlvV6e5at3FPq2tmALLhclQ20ZcNtM7b0h/ZdyS9u8AubzbttglokWl7e1hINtyQRzdbbkFQwiahbokn0hGxKvHxEh3LBpnHffiPckOt6lcW4y4qU9TBJV02/hzeyLSQwyVkkKBLDeRB1Os3H9JzbBzCnCBkZ8dvn/AC9qyLvVmtFhcxx+9xJV0PZhBPOQKudwo+D24oq3ULDiGsyGJUQqkkPpvWMAQTkissCZKimNH6NyUAci6Bc8kAoyqGDSVDA27Z5jad96VXqdq6M3sqwCNLdjFcLrWXUTEr8R53DHambdzT2ri8q03F4uQTkvqF24PcyGWP081NhDp+hsvcLq7GGJPqQMvv7jkxbKqPvGeJHmCKvd6O4GNu8QcpVQ2BFvDBFDBWnA7glTPnwaa/spLqk27uSkPzg699xb/AjzEfJvpQL3RrgaA0A57DJPjupeXcAiFKuNwQQ+4iQXmNDpFp0Zllcc3aAJJLQ8yCMe4uSI3kcVsPXl9DobyXFfaSbfqBGOLRaNtyQ58RaOW7HGPlXqKg8jc6k9vIXQDizkMQV7EvKDJIhibTggiJg+01U6y07EPYUdzrkpUn/irZYkwDu3pk/LE+Ke6z1K9Zdvu87cF5VWJChYK7Hdw5U8CVYxuplK71EK1xb9u2QrESSv/wCkX4YFYCwH3n8HFWhS7/BOS1xWVzuVd8XHyK+pt9KlO2dPpbgzNlQSSCGVQZVip2O/IP5V2s3q4z+pde48KHcadqszRVdOsmalDmitV637P6aAXP0X+prA0GnLFVHJMfT3Ne0s2wqhRwBAqQqam+EUsYge5AHy3PFeNt9Msb535J9QXBKYXBeuK7KJElMnCArHxkGWY1sfaLSXLzW0GItDdywBVwZRkIzBAwLcAySPhgzn6zoduAr3nDOj2gUEEvdZmN4ATDAsxB+FefAjj18blqdzveumaL0xLNosV1GZYhBk1swci+IxUblrpJmSchSev+zullUvXWlgyqrvbUsbi3UcjtDBmF24TiRLbxNML0q1auW2LkG2C0hFQbDBizgTiQ1oFWbf009jQdb0S5eu3S74q4ZJBMquD27bpDCLk3GJJGwJAPBrzY9KS/8Al+5HdVoLL+lcbVEmwexy9kFWyRzMKBkwUKRHwk8TNaXSNELQYi4WNw5ktiMjABYKoCyeSQNyfpSGo6MVUN61tCoaHZWgXWX0bTy90ntVmUKTvlsRtSun6IELG09pyBNgFmi3hZGnxIUkFVOfg7sRAO9O5jrjp5T4W/XvBV+zSi6HLMQXusVI7WS7dF9rW34PUXI85TB7dqUbot2bZDWwQbtzLEnuuO9za2VIHebJBBBHpkdwaK632YdFwsFUQ2baKwYqbVwdty+AB3uUFqDtuh4yNCu29X3KVuoJ1BF1ClwAtcVdOVtl5ZUtMXKkDdCADIBzer3f6sp8ZDbljp2oR88SBFm26JeZ3dVW6bjC42JDtca0WMglbfMmK5cbVqIJuEgIBiEuKS+pJIaVJb0bGKljGW53O9D1uovKhvEPbfT6d7jSMgS91WKhisMRbtGB8QFwTvNbF7VXLWlu6i4AGRLlxbZG6qAWRWjl4AmDySPEnPtWX9z9v8JtOl9TE4XC+bNdwztlHa3auBMmhQv4kI2EhhtzSXUeqsmoOHctu0puIWxbK5eVLbL2N3dl3tJAMj6itvrZDfeIrG29qxduqYYvcCN2JiewG4hPcPxGO3e/Wtfp1ZEvKGFxlVSfTMEuqJ2lsicmG6gxEmIrrj2nPc1ljfnPrhdqD0dXcKhbhCtcUXCisko5t3JzUrucgJB2VojyTU+itu5poyFuyQyQ3wG20Kz+xVWEz4PkUDpWtQ3u22Ea42plgfFm6tp2iBuzFSdv15qmu0Fm+1yb3eVaycbilk9RFBRQQcSUVTjxPcBJmt49r6m/wfKw2vptLpinqrcKCZbK6SUa5bRSWN0nuwCRO3EbHeaXoyjULcmQllUSGBkjMLcgCAQj3FBHIuN7Cpe6exveot1fUV1vKrLKgCw2m4DCVgsZBENPjakm+z7gwj23gWFuZAgg2dQ+oMAAxkLhAB+EBea37Xr8WNnouy56ZCqRctOLNu3aVypTD0Lst3S2JMYmI+H8gXU6LUbkZyDqGGF0jdjlYBDMAYiIOw43E0l1Xo+oa1fUgv6g1ARUuYhWu3nuKzAlQ4wZV3mMSOGJr0HXdZcW2DaVpLDdVBxGLHu7HIEgDZSdwNpkPbunvwvyTbIs9WuC+/qFltrIP3ZMkWbdzFSiklwTdkSZgYitvUsfSc2/jwYpkGImJWQoJKzEgCYry+t6wxS5cZbaXRpjdRlT7xCLNtnDF/h7mYREEGJyDCvQaHqGVprxXEd5xByYBSR3CBi/bBTeDIk1v2zpa/Eu48/e14KfeWFYmy7FSgRicxbceYQqVJ7ZIgx4rX/grSrk3YN8g1xmH3ii2wLPuZIUePymgugvAXL6Kge0xLC6wwQhWKsYXaIJYf3foaL1G5bawx9bFRuXQkt2kORC78KZA3gnjmuc6+e/u3HL11U2P0fTpbUi2wOQUg/dyRjCklQMthyay9X0m81266sozU7SbZym2yklEkxg4kkmLkCI3rc+zjLBV0YgWwpKlSML5vRkC2xVmTjj34pjo+juW3uyWwU4WgcgMBLyFO2xuFMvItCt/b5yc4X05XZPqWkvwQA9xVbK2odNit5bqTmwyGIw5JGPzkevQyK8v1F9RncUZYscVKhYW2bUM2UZC4tySOZBUAcxtdDuTYtfFJQE5TlMSQQdwZkR4irO1dPvzG7lvlYspTr+veyc1AI9K4YJgFkCuonxK5ifG3NZl7ro3ytqypnnicjK2lvpgI3yQsdyN/NbfWtSbariASzhAS2KqWBgkwfMDjkisLS9XR0Q3bUtjaLkYkC45KrAPI9QFQ3gkfMj0iLf00f+lf8ALTsR9QQsGpQbT6RlVv4UwwBH3acEAjho4japU+zv1F3GjdMmKc0luk9Osma19HZLFVHLGP8AWsD0H2d03Nw/8q/1P9PyNbTuAJPAoVi2FUKOAIFZH2oF50FqyD37M4YKU3EfjVvJOx/BEb1rSVjavo9xme5deyHeNyJQMFZbUhlEhXuOQDv22xO27PTOieldViUKWwwtjE5gEBLYyJ4S0pQAczPJpG70/Ut4cg3Vcy6khBjFsd+IdS1xg6j/ANtJ7jWh0u063iLivFz4AzhiiKoJDDIiJAAYbmTPufPl2PDK27vPvZsW13TDcdnbAqWtSrBv+HbLXAOPi9RsvYgAH3pnrPTzc9HFguFwNJEkD03Q4iIy7gRO0id4gj63ZzRU7irN3kLMKve3jyVCgf4qzrL6klELFRCvkymTkxLKxwI7VheVM77zWZ2PH9WXzO6ro+k3LK2Ny5SMgr7FLaP6dsZESWuFWYmZPPAg/RNI6v8AeLBFpUExDMWa7qHETGVxgN/7nzrQ6vea0hK4hmYKmXwlmIVdp4Eisqx1O5lDekUHqjIZA42pyfeQO/t/f5UvZd7+/l8zRPqGpvLqL922l4sCiC36ZCXLVtS7tmU5Jd1WD8SryDWj0HX3rqszm2VxWMDPdvmsAkADsiTlu01S71koMntkFVtu0GQpuEwGMbBYkmj2OoM7+ng64qrkkqQC24XYnfb6VL0OvJrHP5mqTudbyvPaNoOlt4cloKFLS3/UIxjGSAJM5D9Iv2k+G3dttmbdp4hAW9UPsFLbY+m+UmAFmkNfobFl1Nz/AN17iknFSckd29RhDXFiQASY29q17unsG6LhxL+kbanKSbZ399/r86zej2mzXel9P+GqQHVtG03MUBVARcKbi2xKBlOM4SSPofY1LvTtPqjmCS3YsqzL32nLoGXg4sSYYeaBptBZNpbaXDGSkAqkkWbiymyqSMkUEmTHmtfpOlFvPJsi7u8hSIkzHJ4ECflXLLsvWnOPdvpP4hpn6DpSJcBt3WY280glCAbjC8+WIByJKn6QaS6n0B7jl7d3Fhg6AqSFu2yYunfu+7Cpj7T77d1fRWVzc9MOhvXLjrbKq11WUi2WnGcfYnkz4p3Q2blvSr6ve62xlBNwkhScZ5c8CfNc8ulcOcunv4fVTTG1PQnAuLbWbZt2EVVuQ5xuu91jBAzZW5ncjciipbvpqGcLeXLUKCNyhtDSBAzxI/4qju52HiZQ0l65Ys+j6khLWlC5drK1x/TKAoVOwCETuJMkzFams65fW7CpbcNdeyJyX4beZZjB22KwB7VMsunh+qT898eX56CZ6lqltqzZk4Wmvm5bxW27XkW6qkKJUI1wzJChAZM03oevvce2FNsobl5SQDutswpByIneSfPyFbvTtYLti1cAgOisB5AZQQNvaaxdf1NBqlstbBgp3mDD3A/pBV5/9t5bxsPePd7NnJvHOtad6z1W4t1lxU2lt23aQGJzuunBZYAxB8+djtV7PVtOr3FA9OGbIlMEYqoZjkBiYSDM8A+xjM6f1Cxqlb1FVGNpC7LdJAUXCFV2GOLBwSAfc/Oi67oNp+1nYBnuSoZe4vZKMu4mcJMDiJrP2fXnj3b6HKg0miv/AHYyZFysqoM209S1kcYkoMDAkgLsABtV9X9nC5ZzcV3dXRg6jAq9tLcwPxD00OXncbSIr/ZF0PmbiMfUtv8AAU2RChHLSSpG/wBay7+kuaewcQVAVVYW3gMwvriJlSuSMVLwIHyFcssM989Oenv8Uet0DXN0dYxVO8Ew5IOQEqDsR+48yBiJa1i3ccmNvNbYbtc4hjdN1i0ne2TaM/iUHzVLtxm0FwZ3DcTZ9srgIYPhwcu0gTBkGgp9o2R2t7EJEZQrBBdS2x+IkjB1YMQJgng7cZjjhv7mU+F/kctdUu2Ux2YzcClgQUCalbRZiTLD0nFzwSEJmOPR9E6gLqHZe12QlTKEqYJU+x/YyPFYOo+0dxQzBQQqXyVnzZuqpIaPKNMfKvTaS5IG0fLb+lXs2dz6s+9lObxf9ePGiK9UuBbTsUNwBSSgglgBJAB2JjxXmtR1PSwxS0rG0WYAKoHaoullKz7yDHxDwa9ZcryOlXSYBkXFhNkqIyt+pdhgRMR6kiRIG/zr67VGt9T0aAL6gSPwszqwnfdWII5/SK7Smp6Fpi3fe7gADL2ge0BRMrMwBUrcxx1zf8J6NzTW69N9nNNzcP8Ayr/U/wBP1rA01okhRyTAr2+mshEVRwBH+tcY0NNeN6h1q4wLIYZ8giFDAxYL3MfJkSIPJ9ia9B1rqXoIpiS7Yr4EkE7twOI+pFYg+0YxZ8WxgYkmAwM8T5gD/wCwrcZoTdduDPFrZKl9iCokH00WSdizC430AFG0PU7t24FAHaRkWAViCufw5ysBgOCCZ4rWW4YE+QNj4J3/AFFJjrKh3UjHGQrRs2ChmGXy/pQd6pfe2VwjtDXHBMAoo4kDkuy/oa6OsZ3PTCMRlix3hSFyPHgHaZG9DfV2n3uBA7KCQfl3BS3mOYo+nuWlJdce7cwxjf8AFjMCffzTk4U1/UghCvlGLODsQAu5nf5iKR1XVrKoH9NTML8AAC3CNpj2Mla0dTpUushZTKSQAdtxG/0pROlhUtBG2tkt3CWZsSoYmfE1FctaDSsm2KrcO2LFM+3COd+3tim7WnS2zlZAYKImVBVQojbbYDaaxU6O4UqChytC1kZ7DkzO6iNy2U+NwKf63bPphbeR7lyxPdgGGZHziaoF1awz3QbdxAyKyFSuWJuY9x7hBAXYfM1n6P7OGy/95FZWtkvDdtsW1QiN+D+KN+KVsBkZm+8tW7lx2LEEuAqKttZYGAe4/tRR1m6qMHIDrZtsqtsWd7hUTv7BdhwTRQrmh1CWgEVgyWlDEMCCzXQ18gBt2CyRtO5iu3Wv2kturXLga6yhcWBxdCEB9SWgXADkeAx8CjJr7i3bpID2jdSyO7uVigLFRHEnf86Po/tFIt52iGuZFApBBVWxBkxvBBgb7E0C1nqV83mskA+my22JxUvKBmuAZAjc7AKdlO/tqdQv+mhYxAI5YKN+0bn613U6hLQFxlUssKCYBliABkeNzU6o1q9NskNiQxCtDqymVIKmQQRVRl2ftCjLbJS4Qyu0AZQLb4uTvuB7xvU6n1HSqUhEZi6DZYIN2FyyxgMVYEiZIod3RWUlPUZCLNwbkHFbjAu0sPDAbk1B0kZRbvLj6lu5cQrLZIqDYhu0EIh4NSzfjFaOn09u1BRQgCBIkhVVZKgA7ACTRCFMPClh8LQCRPMHxVuqL6ll1UAs6FVB2EkEbmK85e6RcQnG3Fv7nJFIGYQMHXYjeSh35CxVQQfZuLeHrHay9lJUcMVOTgHvIKiOIk+9BPSLnqC4y2mP8T6xA8D+HFkxkPiDBW/8VbS6e4t6w1wXAg9cKJY4hnQ2lfEkfCG542E1odavtbW3iwVWuBWciVRSCZ5HJCr/ANVADr9u6Ar2ciykgoDAYMpSSODixRp9lNY9zUX4Q3XwZbyWgWAC3DiyXLmIIyVi0gE7RU0PW3W0SQHFtHuO5Y9yi9cXs5mAs7nyB860n6uIIxOWVxFndSVTMT5ggUCuh6+ckRbM9oZ8JiTda0xUAEQMCxkjYjk09oOpLefFrZX/AIgGWLKwtv6VyI43I2PIP1rNTX6d1tM9qCSkA2zKm5urRGwJXn3HyrVtdOto2aggjMjuaO8hnkE+WAP/AJqBN/4a3fNl7SqMBiQvawuk22UwsLOKrue6RWl0dEW5cwu57KuGZfDHITuxMmYP/KKU1GlTUF2W4QcfSPbsGVw8wYJII+m9W6T0f0bpYEEHMic81zbNlEsVxy9gPHtJUbrV5bUfZ5yWi4I+8Kdvwm5cW7uQ24DKIG1eoJpC+xDbUi154dBurIS4MSzETnIyYsRsY2JIqVum6fepU7kqN37NaWWNw8Lsv1PJ/T+deimltBpxbtqg8Df5nkn9avqLhCmInxPE+KgyNdqdO92HZGZZXEt5kfhmCZj6Uq+l05AXbs7R94224MNv/hUQfal/7JbkNbJ2333Ilv3uGfyFBt9HuCclVjOXxTJCwoiOJJNXgeg0sIgUsWJk5EySSZ2+W+1Zr9MQBVa4TJIAbGe5sn4iSff2pn0vTtAKD2oF7fiBPkfuaxH07Yic1Kgt+LdycV/bcj51brZGunTeQzggFyoiDk87sfMAkUrpuiFSWci52LI4ydZj5BRtQrmufKMtw0FY8AdzGur1Fjbbgn05keCTCD96nByP0jpuLiQy/d9x8MzNJ/T+tC+0erZMUtkqeZ4UycY4M/SqnqTyiqDuwTMxuV+Pb22NO6rWpbEvxPtPOwFUZh6jcDlgyFPV9MLAkgJLsD8jNV0muu3LtoABUZGcwZMbBQ36zt7U3/EWWUP2AAncgCCdiPkavpNLZtkMkBisRPK87D2pycCdU1/pKgwLF2CgDkckk/QAmlzr7F34irESe4bYqdyCRvBjij9QsC41tsiuE7QCO4Yx+hrLudJOKrkji2ptokQCDGWR94EUDGn0+myFxQgYliCDy0QTE/FG081U9Ft/djK5jbxIXIEDFslAncQfbxtWYekXfuu1WZDu0griWkqw8kKFhuZFLppNQouPLi4A89uxltjM90DjanCvSdTsesoRWCkXEZgdyQrB42PmOaW0GiZLlxmKBHkgCT3ZEswkdsiJHuJpX7PWQb95kuMwC2wC8ydiTyJiTQeuXLi6hMGXttXGYMTBHbGwP13qidc09xmusqv/AMFVQqPxFyWiDOwxNIC9cTV3DDLbJEEAj1HW0IViR8J33HkR9dLT/aBmIT0+5sMVB3xZMsjPAG4NP9S1vo2i7KxAYCFG+5AH7miM77Oa27e7nKkYgwCMlbfJYHA4532NF6n1ZkvJbEEEoGENkMiYJPA44+tc0fV09ZrbdjAiP8eS5CdoB+VG1NmxduzCG4sEkHuEHbj2q8i3UdV6QVsZBYKTMY5HEH6SRWfb67auL8LkdwjHL4GAYkCZBkR7zWpr9Mt5XtP8LrBgxz7fOsvU9JtD1YY28kVC0wFA2BHtOwPvUFL17S3FAIT8bAMsRiRnII2gxP5VS50+y9wOGOU5dr7SyYZFJjdTEx7Uq/QD6eAdR94XkLAwfa4kT5E/tV9N0kpqS5kqXLKcgAsoFKlYk8e/tQXtdACghbrllFoIXAIVbbFlECJ5IJ53p/R3HJcXMe1jjHJXaCRJjyPypLr6uGVlNzAI8+nM57YEgcj4vlS32ftN6l5nn1GwLAgbTbWQNuJn9KAGs6beF261lQjO5YXchGJs4Qw5+MAj9a0Ps+LwEMTyJDhpXtAIVi7FtwTJMb7UhrNReDsA4JS+gVTIGLJw0HcSf2oi/aDuRShk/GBJjvKbQNwCD7bUo9aDXn/tD1c2Ht8ENypG8ZBS2UiIyG0GttX2rN6zftKq+quQLBR25QT/AEqRWOet3ZYY2tmYblvDET+cTXKK76KTKqT57Cf3ArtSzLZw+pzWB9odWQyqGIgF4H4jwq/qZ/Ktm5cgEnxWBb61bd/hIJ8kfpUiM6wzKuBcFQSd4nt3P6saaGuuKJfEmQBG25EkH3poa60RvjzG4/Og6rQi4wYRjz+f94fOtcnBm5qnWzkVh2Gy/M8Uvo+rY9lyZBiYEE+QPenr1sNjuezcfM/Olf7PgJi3cpJkjmeaAqdRtkyWUZTyPyIqfw9k/CFiROJ9uOKRfp7LkAA0iB+ZljTWh0WJckRJ2HyA5qcCi6a2lzPIgAmBPaC3O3zo3UtGXwxgBWyIPmOP3rBFgMYJYZ3CW52C0T+1rkBFkkyQxiYBgCnA6/THBBhXJzkTtLHY/lxRen9MKXVDAnG0FD+JmW/pTWpdhYLHY4/uaEuqNq0gclmb23YmKor1pPvbIyKrkWYgwDiNgTSPTLrqQQwKXWuvEbgDgzT9zrNoqpYiDsARvI5FDu6iwzqoCksSojkCN/yq6oRs9TuIiQmWSNcaW4E/OjXes/eKp4a2CEG7ST/QU5q+mW1B5AwwmdgvtWcmgtO4u27oLLiqnbYDx+Ypurw3NTqQiFgNwJj6Vlo+n1Si4URiQJncgcwT7U91O2WsuqEZlSN+N6wNd0u7D+moUY2wIjcKe4VOCNPS6cfxDXyFnAIkewO/+/lTXW7TXECgx3KZidwwYfypXoujxSe7kmGAET8h4rG61rL1q66oWI7bs8hUBAdfr/rTgaDdKuMWaUJa6j7SNlAEfXah9E6Sbby8nHMBszBDNPw/pQ9PqbhNpm4cXGUcECBE/lVuis+VsFifuQxBPksd6oZ+0dk4q9oZXEOwnkEFT+kz+VefXT3Vt3Q5f7pcEMk+pLBsiPOxj8jW/wBT1vplBgzlpAC+I3NLW+t2WaZjYmTEGOaqM65rXFxz6koLltAhAiGUE78zND0Gru3L9tmcQ1tzgNsSGAg/Me9an9o2SpJgb+RvPIpW7/DlzCrkV+LYSG8fnFTka98n0yAYMbHmPnXlrfVNQLZuzbZQ2KkqQWGQWdjt71t2dSAMRG23NK9SQXLRtghZ+XEEH+lABtahuYahEVyFYNyD3ECDG0EefeiejpwZDBShJJVyCJMkGDwT4pTqWkZySCp+7x39w2QNZV/QXS7FlBVlZdiI3gjaPeaceY95bvSNqS6xbztkTEEEE8AgyKW6fqPu1EYwIj2ofVb02ng74mKkUjb6XdAhbixuRKzyZ9/nXKxH6ndPFyBttDbbVKag+1dZP3L/AErytz+p/wC2pUrMRzTDt/Nv5VvaH4F/5RUqVqJSdlzJ3Px/0ouhcljJJ581KlahT48fWpqDtUqVlVUUQNqR1lpZTYfoKlSs0hX7TuRY2J5FIq5N+1JJ5/7alStBLpyyVnfa6f3qvTlAOnMb4vv54qVKnm02L7H+DJ/wn+Rrxf2eP3U//wBl/lUqVqJfN78HYfnRbJ/lUqVakcJ3/OuFQZkDg1KlSjP6nbGS7DZSBtxSPRP+KP8A4h/M1KlY82vIx1M/fWf+v+QrzCoP4W4YHxN/3ipUrdRz7VH/ANP+f/bWeVGB/wDiT/vNSpU8zyK3XOR3PxN/MV6O6x9MGd4588V2pWvNANI5Kbk0S6dqlSgLYO1ducVKlZVnFRUqVKI//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65147160-12D4-4AC2-AEE5-5C73ABF6B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429000"/>
            <a:ext cx="3604591" cy="2705134"/>
          </a:xfrm>
          <a:prstGeom prst="rect">
            <a:avLst/>
          </a:prstGeom>
        </p:spPr>
      </p:pic>
      <p:pic>
        <p:nvPicPr>
          <p:cNvPr id="8" name="Picture 7">
            <a:extLst>
              <a:ext uri="{FF2B5EF4-FFF2-40B4-BE49-F238E27FC236}">
                <a16:creationId xmlns:a16="http://schemas.microsoft.com/office/drawing/2014/main" id="{1992C23F-6D54-40AE-B3CB-F992A7FF43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6904" y="921843"/>
            <a:ext cx="2952750" cy="1981200"/>
          </a:xfrm>
          <a:prstGeom prst="rect">
            <a:avLst/>
          </a:prstGeom>
        </p:spPr>
      </p:pic>
    </p:spTree>
    <p:extLst>
      <p:ext uri="{BB962C8B-B14F-4D97-AF65-F5344CB8AC3E}">
        <p14:creationId xmlns:p14="http://schemas.microsoft.com/office/powerpoint/2010/main" val="271198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79295C29-1C21-49B7-AAA7-3EFD13948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2"/>
            <a:ext cx="9144000" cy="769441"/>
          </a:xfrm>
          <a:prstGeom prst="rect">
            <a:avLst/>
          </a:prstGeom>
          <a:noFill/>
        </p:spPr>
        <p:txBody>
          <a:bodyPr wrap="square" rtlCol="0">
            <a:spAutoFit/>
          </a:bodyPr>
          <a:lstStyle/>
          <a:p>
            <a:pPr algn="ctr"/>
            <a:r>
              <a:rPr lang="en-US" sz="4400" dirty="0">
                <a:solidFill>
                  <a:schemeClr val="bg1"/>
                </a:solidFill>
                <a:latin typeface="A Gentle Touch" panose="02000603000000000000" pitchFamily="2" charset="0"/>
              </a:rPr>
              <a:t>The Passage—The Determination</a:t>
            </a:r>
          </a:p>
        </p:txBody>
      </p:sp>
      <p:sp>
        <p:nvSpPr>
          <p:cNvPr id="19" name="Rectangle 18"/>
          <p:cNvSpPr/>
          <p:nvPr/>
        </p:nvSpPr>
        <p:spPr>
          <a:xfrm>
            <a:off x="231913" y="6496862"/>
            <a:ext cx="4038600" cy="369332"/>
          </a:xfrm>
          <a:prstGeom prst="rect">
            <a:avLst/>
          </a:prstGeom>
        </p:spPr>
        <p:txBody>
          <a:bodyPr wrap="square">
            <a:spAutoFit/>
          </a:bodyPr>
          <a:lstStyle/>
          <a:p>
            <a:r>
              <a:rPr lang="en-US" dirty="0">
                <a:solidFill>
                  <a:schemeClr val="bg1"/>
                </a:solidFill>
              </a:rPr>
              <a:t>Joseph Smith—History 1:12-13</a:t>
            </a:r>
          </a:p>
        </p:txBody>
      </p:sp>
      <p:sp>
        <p:nvSpPr>
          <p:cNvPr id="36868" name="AutoShape 4" descr="data:image/jpeg;base64,/9j/4AAQSkZJRgABAQAAAQABAAD/2wCEAAkGBxQTEhUUExQWFhUXGRwYFxcYGBcYFRccHRcYFhgXGhkaHCghGhwlGxcUITEhJSkrLi4uGCAzODMsNygtLisBCgoKDg0OGhAQGywkHSQsLCwsLCwsLCwsLCwsLCwsLCwsLCwsLCwsLCwsLCwsLCwsLCwsLCwsLCwsLCwsLCwsLP/AABEIAMIBAwMBIgACEQEDEQH/xAAbAAACAwEBAQAAAAAAAAAAAAADBAACBQEGB//EAD8QAAIBAwMDAgMGAwYFBAMAAAECEQADEgQhMQUiQRNRMmFxBiNCgZGhFLHBFVJi0eHwM3KCsvE0Q3OSFlNj/8QAGQEBAQEBAQEAAAAAAAAAAAAAAAECAwQF/8QAMBEBAQACAQEFBQcFAQAAAAAAAAECESEDBBIxQYEUYXGR8BMiMlFSotFCU6Gx4TP/2gAMAwEAAhEDEQA/APZapdg0kE+BvFAV94Yx9RWi+nDLipgD25pVtAy7h5+omtgerXcCBB48GfehapgsKOPfmu6oNILrkB+tJNd2kEj5NUBLr7QII8xzS2fjn9jRdYqqAd9/IoGpuCBiJjk+RQRLrBtifoaL/GgmKzXvneN/B9xTOisbSfyqVYZelmkGRTUUxp9NkaxWtB6O2XIAr2XT+ni2vG9LdF6UE7jWo7VqM+CEihtcFDeqsRV0LNeFCN4VyNqoY+dXQs135UI3hVW/OqT9aaNiG6Kqboqk1y7E00LFxVTQsfnXGpo2IRVCKEQa4W+tNG1yKEwpDSdVW47oCckMNIO1N+p9KmgN3ArgarMs8ihugG9NCzChMlEF0VwsKaAWtD2oN3TL7CmpFVYUGYdIvtUpwrUoHUdLbkAtttG+Mk1ybqnZg28kVe+529OGAHvLE+f2pM6hQSSpVmG7cx/s/wAq0gz9Uj41I/lXbpVwNufB5pIzwrBgNt/98/5ULWumR7ip8nxx/lNAxrLRCwlZj3PcFDP5Gj/2hB4JTweZosrc25FQK6axkxJ2j281oVEQKIFdArNrUWtJXoOj6OSKzNDYk17Dp+nwWs+K+C90gCKWuGujUo5MGYMH5UlqupFWhULDya6RgzjtQ8flSD9Ru+EUD5mrJr3DEOB77e3zqhxkJE1QrsKQ/tBijHJJnt32/OgW9bdP4k3MCg02U8mhvbpMXdSCOxSN53olrU3Z7lAEGY9/FAQj2rlwUta1twuAbcDyTVH6nHKED9+Y3oGHFDneg2uqI7BQDJnxxFdXXWidmEzEUBblAuviCSdhRg6tOJBihs44oPK9PVv4nVsoJRwpU+5gyB+1Z46jdRrLQQGbG4hkkA8E7bbxXuWG1BdJ5g/lQecXW3Tq3tBxjgGSR7zIO9dsdcuNZuXGQRaYhwDLdpgkfzrabSJOWIn3HNcXpFvFwBAuTkPeeTTUGbqOt219Mcm4JUAePeiJ1S0VdiwGHxTsV+tA1H2dtlUWTNv4CdyPEH3FdTphAYN6ZyWPh59ppoM6bU23+Bp87UYr8zWHpem37d1CoASCHEz9MTz+Rrc3g0FCfnUqZ1KDr3LRJxJRpH04A8cDdRXWeEUKPU5kncyJn99qBcvAb3Lfc0Tidx4Ak+ZIAj3mmLOlFskid/E7D5CiM+4EbdWwM8exkj+eX86PrgoVchkffb6zQdfeUPiRA/v8QYP67Tv4pS8zoOyGWIHmAI5/f9qii6azt92ZUn4T495+f+daOnshRxSPTbKsfUXIT4M888fnWmalWOGi2EmhKK0+n6eSKzVjX6Jo5M+K2Ne5CkLzG1X0toW03/OszUdVtk7EsfYfWKuMS0DpaC0mLEZmS31NK6mxaUkvcbfcgE+fpVHlpIssZM77D2H5Uzat3HbusgCAJJn38VtALdjTuTj3Rv5/37VUdQsFt5kj2O48VqppgvAAn2FcfTgcAbfKgxDqNPyASDO8H23Ncseg7YoO7naQRtz+la404HgefHvVBYAMgAH3FUAfqNpQRnxI+e3NDXW2zMONtjNFbQrJlQZmf1n+dLP0i0x3TzPmoGRcDDYjaqB5O0GqWenKmYAID8/y2pH+yY2W4w2ieSI9qB67bAMgCaRfQIT8A3/3/QUK5oLo3F2T7nj4Y3H13ob/AMQo/C0D6SZ/yqgy9PVMgsjL2Ncs9MC5EOSWEb+OeP1rmn1d03FRkAUgyefAI8fM/pQ7vV0BYEN2kjg+BM/TY/pUFF0d5QcbgM+/5f61a56gw2nY5Ae/irp1O0fxR9do5G/twf0oi30IkMCDxvTgIHUXBzaP5H6f7/KnunXy6SRB3EH5GKsxH94T7US01KFNZfVWgsATvBofqA+x+hqdc05YAhFYieefhMfvt+dYOqtCQTbuKYM48eW/eg31/Ohs3zpMgJsrN3LsZ+GBzv53/akjcZVON9CBPxb+5/Px+lBrT86lJrbvkAyn6f61KDjXGtL97JWe5iTA2kvPjeFA8Dfcmg3rnq4BLmKjhTsTtvB8wGHHmulLqgK0OpbzJG7Tz+EKqzPljQ9Rp0k27bhXgf4iBuwEHgEzxHFEF9Q4N60EAD6knmPlxHmh2dMSwa0fJykzEgyPrl/Kg+s9sKtxS4nGYnYCQxPvsfHJEVq6HSBJIncDY+BzAHjk1FMKsCKldJrg3rKjaa3Jr1nQtH5PisTpmmkivZae0EUCpFrmqgjE+ayb97BsUt+JkLPmIrmq64gJODkCd49iBx7SaR//ACANIVd9t+Vk78/IRW4yO+s1JPbbWIJBJiYJ2+U8/nXCdQYkqPePG+/7T+tWfXuLQc22yb4UAJPBInbak21mphSLXtK7zxkfptA/5jHzqiam5qxAEGdyRG2xkfrH6Gnunm7JF2DyQR4G0CI+tK6LU3rjkuMEUbLiQWJEnc+Bx4kzS2ovXwWuD1CuSoiQJO/c57ZCeP380G29yORVBe+VYp6rekA2QdwPiYcySR28BIJ+e29L6b7S5RCE/DIBGQybYAH/AA9x4gHeg9FmCYoeYmsK39oUJEg9zBUgqSwLQGgGQDBI+QmjJ1q1yZAJMFhipVTu4n8ORAHvIig1jBoZUUg/V7Xl1WSRBMEECSIPyg/mKI10TAIJ5iQfnvQNFKVvWq4ZHn6CrBj70AYHnaqEKZkA/UUe/e34kVS2wJ4qhS5oEO5VT52pHVdFQ4lZUruPIOwA/wC0VsyAfl/rQXUGgzdZ0wO2RJB24+QIH7NVum6Z0YkuWBHB8U+FPE10IQaUA6pbBtnIkAdxI52M/wBK8/YuCBhqPE938zP/ACtt9a9VcWRFeS1QYZg6VYAJBHwtiCTsOCcmj6mgu1y6VEMjqSROw3BOw/SP1q/UtMclK21KxvtuDIHj5Gf+k0EXbUFGVhLZR8UsG358bA/PP51SzazyVLzqRIhpnaFkGd/hU7e596gsmvuKAF07kADz8htv7cflUq1omP8A1AO5g5DiTHj2ipTc/INXrxt4KF23GRmBA2B554nj9qz2a3cJjtZ5gjcsB2lh7E7gHyK1Wvz8QrO1XSyxGBxBKFj5hDKgDj/fFRDmg05VQGg+eSY3MDfkARvTpqlhMQBuY23Mn9a6xqVVWNM6S3JpZRJrb6XppIHvWa1G50LSfi9uK0tYe0j3olm2FUAeKwbnV2cg27ZZSSAxMDYEyR4EgD8xWpGbVOo3BaAxtZ8SApICrvMxz7DyaBe6kwgqoaV2VVMAxIGQ59uOaPpdRecpIFsHdpEkAAdm5+Lc7geKBcS+XYqRgHhQdmKYrkd1MQ2UfIk+06RS/wBVvGYsnb4R3Se7GOIkgN+2+9Cva7UbhUZSTCsVJjcKfp+Jt/AFM6KzqMh6rAoDJI5bsiIx27yxmfwj3NJ6zS382dWVZYEksO1AUGMEQJGZPzIFAa3r7zY/chSxgBstgFYnKB8lEjktRNZ1G4tzFQIlFkyBLZFjIHhV/VhS72NVCSwViPvD2NiwAgqDHZJaQTPaPc0Xqly4rKbYLDByYx7mCjBTkZAJJMj2FFA1XWQl1kxJxiYIy3Rn+H2AAk/MUK11S0AcUO7bwF5NsXmPxeFIn50veuX7ZuMLeZIXdbZhnxdmJAaT8FtJ33Iqy9QcXIa2DL4jtIKjC2DHbJGTPv4gTtuAKuqsvba8EEIMpKAECCwIkex/eqlNKYBCCIUbxGLiFHzFyOODAquuv2VJ0+JCt6YbHET6jFQFHJHbufA+hhK5p7T6ZbrqbXrQFxyuMnrOrDEKe1mfFpHBg+IqjRPSLLhomHVlLAyTJl999zAB+kVNN05bbs8li+24AiNp2A5AA/6RQ9DrbQVwLgCYqFUqQEEMuXcAWkhv/qfnSdjpaqQqXgQAJCnF8fR9PaH2kkPPvH1oNnKd/b+X+xV7oH+/rWG2mvfw0MxN4lGJBChIZSQCSRso+hJPg1xtZqeTbBhZj8Rm4yzkpiRbxYgAzuBQbCrz5oZlT/s+P/NZNzr7pP3YGw+IkF/vfR7QQNiIYE+4+tFtdWslwmUOZ7SDKkO9vxt8SOOfHzoNOZJn+VUY/n/rS2n6jbuRhcViRkACJiNjH0ptFnZv97UAw0cUT1veh57wRXGYfrQM0hecZFZE8xImP8qdtGRXnvtNZtZ2y5ILn0xBUT+ITPIB39uOZioJ1PTXmOVtljAjE8FtiD8J2Efuazgz237reTZJGKxswUOQ3GzKSZ8AU703WW0RRm2910AYbhsmOO2yr4B4gr7ilV0eoUnC6GEjKTkzEKVJgwF4QwD71QqeoWF2KXFMA4hthImIyERMR4qVperfEyrEyfhFvGJ2jJgeIqVdz8kZum1pVwjxG8sTDbCXukcBC5CgfnuONu0kVm9Lv+sMmTGACN8gZkxI2kQJieRWstYqxehOasTVbYk1lTWitSa9h0HSwMz9B/nWF0zTSQBya9laQKABwKkWk+tapkQemJdmVQPkWGR/Jcj+VYXpas/iXkiCQFIBJDSFJAICSP8AEeIEk621245COoWcVxcjYqUbKIgznBBJlViN6Cuk9FmuG8mWD4LcONsb5EyxYhVZyJWO0iZgVuMCazRszWm9VcbQ7svxkiO4iI8HY7yQdjSX8AAcW1Cz2hwdwxKsJKl/iLuSBxsogwKpb6Tp80Bu5OB6ZHYA5GSwygbtkbu55LXB8hawmlZkxulyWa4roU3JKwM1E7q4AA2Kg+1Udt9LT1O6+2IYApkDP3ItvbJnk4BieeYiSaJ1Hp/qXWYOmJFsRExbD5sJB2D7L+QqP0SxbsoLr4hGBDEopYLbdMGaBtg1yfkTx4VXo1tzdRXzZmOYOLMivcFx7ZGWykKqDbZVA3iguNBfDWz6oxSSQC4nI3JUzMrLJHEBI32g1vpzrZ06BifTINz7xsmAVvxHdpuYEgxtNIazoqo7s91EUo0goExtB7bvJVgCFRAuUbZT8qbs6F1juBUlyVDXLeGdwupXH4oSFxJA2JHxEUCVhdXbQKokH08t7ZKsxuteNvbiTaAy8Sab1eovKlmFycn70KhMxbcwIPZk6qsyQJqdJs6i2Pv29VjirEN2SA5a4AwBAJIGI9hsIJK/WrN/L1rblkS28WVVg7ObRCAYnuMmdxttHk0FB1h4QvaEuwWO4EZBQRiQSYYgbeN4EGAXurgqM7a4p69wKhDECxdW2kTiFcyCB+4rq6u/p8BHqF0MFmJVWUKCGdyCGusxIG8YGAa71DrQHqG5ZttbS4ULFwTARbjMylOAZBjKIkwJIKBqF0oEN6iH4Cve0BCF4UspAOoHvu48rswemWQ4U3JMhgjFO4eidMq8CAVDfUg/SkdW9i6S6reTA3B6ipChhdW1ccNwGDjk8hSYIFOXH0126CXORKAqMlDG3eb0S0jj1Q2JkB4juFUB6XpQ+jZEYO11WRrhnEnH0xBxEqogSBvj7zUuafU2gMWyYJcGUqcmLWzbOLABYCuCOB+dd1Fm3csW7Vi8rPbKKlwNbZlZTDsQNi2BaRG+XAmh6ro99Aws3MBDYEs5I+69O3bggqAr4vkN9iIMkkK9S12oUEFSYY9xtlsgLqgAhdl7CTkRHPEGmOk3bd1m7FRkfGAdzy3gCZnKN4nfealo6hmG2Km4x3CNCYIQJVtu7MT/AKVn9R6ubNx7lyGS24a0CIxH8OC7KxEM0NdG5E7geagtrrlq04QZKbVtQhVsoDH0VyU9xxa4pjedjuab1enS+Ui/i4H4SMmAMiRMiLiA/kynk0DqfVlZHW5bLhRfubHHbTupAkNlJlSI8+3jv9j6Yq1ySolhcLGDLZEklxKt98dwRsw8RVHLfTbykOjhjjbVmyMMQ1w3CV3G4cRvtAGwoanVqi5EM4me1IMWpHB3BuCOAYbgRNV02k9T0nt3lgMeEVS+D43N1M8KwJGxkGNhVv4DVKBDhsMAJdhnirKxaV2nsOxO8nu4MRvaC6WXcY+w8xAO+2x34oXWNT6dvMqW3UQCB8TBJ32gZTS3QfWlxeIPsQFA5aYIMxGOxAI33NaHUPgYgTAJiCZgTEAEnjxSeKvL6m/pbnxI3aDsAO0uSsbGMy1ogH3ETvQtVpbKIbzXSAwLAkKGJwVgRAHcPSD7g/i8EijdP11u66ZWUHxkExkGVl4gRurq3M88xNVS/bwFtkZMHKrvsIuejkhBJC967GBD+1NhZel7LlrXVsVDAXQBOIBIB9zv+dSup07SsAQ92Ij8c7bbysztvO81Ks6uU43Pr0NNi2gHAiiiqCuk7VgVuNTeitUnZWTW707T5EKOT/s1mtRv9A0sAufoP6mn+o3CLbYsFYiFJ3AJ2G3n6UW0gUADgVidbFpyc9QqKEZSJQFSdvVUse1lg7kGIPG82M1mCxYtOLjXkhGMdygyqYhXJY5YqEO4kFQ22836mmmv4i453V7YAJA7nS20wNmFwIATwwHmKYs9MsF+24S3lQbcdj2wwgLsAbVpCPZY5LSppdNaFy5ncf4xbSfhJT7wMSAQX9a5dORxlhEEoDWu9EURdOxnJ0zZoWfxIjW1deYJt23ZZO/xAZb13TJp2uWbqsQ+KqgIx7AjMLeJUQGGThTucQRsoqp0+lQELljeHpMVMYgacKHyMGDaRACsgllgSZoq9ORmutYufendnAtsyNiLWQlfihCMT2ggiOaoN1XSi5i1xiq2z6ggqqjHzkRK7ZLKle1mB2NL9K0lm2VuJdzCKUVskKqpIZgSvLFsZJMmB5JlrXMt221sXVAuK6sVZSY+FgN+fiHyJPmkr3RMme4rjLJyQbTMgL2rSDEFgCyoigMJXucRuYCdY6f6ty53rLW0tlSpyVS7l9wZAdJXj8M+CKztT068CEttbWH9RlRmRlVrqsBgFIA9NXUcS2RmGYVpdL0S6e5cAZWZgmM/8QW0s27UMSZYSk5eSxpHren1DXLzWlXJgApFx1bG3bc28ipXH727c8naNj4K0+i2GQXM9yblxpyLiGdmTGT2gIVWNvhrHva7UZ38FyVLoUdobIOLWXagDH0QbzFQZMKJO4HdWup9PUAi5mtthagIUabeNucJfLMyY4Kt+GJEvU2toufY1tdQ7go4UG2MFUNt6gOUhju4EjHgBe/157aEsi/BdNsvlaN0pcRbQxMxkGY7/wB2QIO2r1S6iWnuMAwRWc8ScQSYnzC1mr14qCpCFsktytyEBNk3oOzMCOBAMll43jUuBbtr7y3AKS9phlGwJRhwSJ496QZD6yyzPbfT4s5NlzhbObeh65QlCWM2/cRtEzFCtNpMhdUqhtridoCrZAchjBUYrdB5Gzfpx9Ro7oMpIZ2QhUZ5f0O+fRyVpssBlJEbTtFD1Oj0xFvG5CLdS6xLv3lrJFsZM26MoUkEkEJEeQHdf0hVtI3rMq2iHLMJkC6l7JsMfKwZBEEmAd66vQ7iStp1UkuzEFkzJ1AvYyAcfu87YYGVDbcUzrLlvV6e5at3FPq2tmALLhclQ20ZcNtM7b0h/ZdyS9u8AubzbttglokWl7e1hINtyQRzdbbkFQwiahbokn0hGxKvHxEh3LBpnHffiPckOt6lcW4y4qU9TBJV02/hzeyLSQwyVkkKBLDeRB1Os3H9JzbBzCnCBkZ8dvn/AC9qyLvVmtFhcxx+9xJV0PZhBPOQKudwo+D24oq3ULDiGsyGJUQqkkPpvWMAQTkissCZKimNH6NyUAci6Bc8kAoyqGDSVDA27Z5jad96VXqdq6M3sqwCNLdjFcLrWXUTEr8R53DHambdzT2ri8q03F4uQTkvqF24PcyGWP081NhDp+hsvcLq7GGJPqQMvv7jkxbKqPvGeJHmCKvd6O4GNu8QcpVQ2BFvDBFDBWnA7glTPnwaa/spLqk27uSkPzg699xb/AjzEfJvpQL3RrgaA0A57DJPjupeXcAiFKuNwQQ+4iQXmNDpFp0Zllcc3aAJJLQ8yCMe4uSI3kcVsPXl9DobyXFfaSbfqBGOLRaNtyQ58RaOW7HGPlXqKg8jc6k9vIXQDizkMQV7EvKDJIhibTggiJg+01U6y07EPYUdzrkpUn/irZYkwDu3pk/LE+Ke6z1K9Zdvu87cF5VWJChYK7Hdw5U8CVYxuplK71EK1xb9u2QrESSv/wCkX4YFYCwH3n8HFWhS7/BOS1xWVzuVd8XHyK+pt9KlO2dPpbgzNlQSSCGVQZVip2O/IP5V2s3q4z+pde48KHcadqszRVdOsmalDmitV637P6aAXP0X+prA0GnLFVHJMfT3Ne0s2wqhRwBAqQqam+EUsYge5AHy3PFeNt9Msb535J9QXBKYXBeuK7KJElMnCArHxkGWY1sfaLSXLzW0GItDdywBVwZRkIzBAwLcAySPhgzn6zoduAr3nDOj2gUEEvdZmN4ATDAsxB+FefAjj18blqdzveumaL0xLNosV1GZYhBk1swci+IxUblrpJmSchSev+zullUvXWlgyqrvbUsbi3UcjtDBmF24TiRLbxNML0q1auW2LkG2C0hFQbDBizgTiQ1oFWbf009jQdb0S5eu3S74q4ZJBMquD27bpDCLk3GJJGwJAPBrzY9KS/8Al+5HdVoLL+lcbVEmwexy9kFWyRzMKBkwUKRHwk8TNaXSNELQYi4WNw5ktiMjABYKoCyeSQNyfpSGo6MVUN61tCoaHZWgXWX0bTy90ntVmUKTvlsRtSun6IELG09pyBNgFmi3hZGnxIUkFVOfg7sRAO9O5jrjp5T4W/XvBV+zSi6HLMQXusVI7WS7dF9rW34PUXI85TB7dqUbot2bZDWwQbtzLEnuuO9za2VIHebJBBBHpkdwaK632YdFwsFUQ2baKwYqbVwdty+AB3uUFqDtuh4yNCu29X3KVuoJ1BF1ClwAtcVdOVtl5ZUtMXKkDdCADIBzer3f6sp8ZDbljp2oR88SBFm26JeZ3dVW6bjC42JDtca0WMglbfMmK5cbVqIJuEgIBiEuKS+pJIaVJb0bGKljGW53O9D1uovKhvEPbfT6d7jSMgS91WKhisMRbtGB8QFwTvNbF7VXLWlu6i4AGRLlxbZG6qAWRWjl4AmDySPEnPtWX9z9v8JtOl9TE4XC+bNdwztlHa3auBMmhQv4kI2EhhtzSXUeqsmoOHctu0puIWxbK5eVLbL2N3dl3tJAMj6itvrZDfeIrG29qxduqYYvcCN2JiewG4hPcPxGO3e/Wtfp1ZEvKGFxlVSfTMEuqJ2lsicmG6gxEmIrrj2nPc1ljfnPrhdqD0dXcKhbhCtcUXCisko5t3JzUrucgJB2VojyTU+itu5poyFuyQyQ3wG20Kz+xVWEz4PkUDpWtQ3u22Ea42plgfFm6tp2iBuzFSdv15qmu0Fm+1yb3eVaycbilk9RFBRQQcSUVTjxPcBJmt49r6m/wfKw2vptLpinqrcKCZbK6SUa5bRSWN0nuwCRO3EbHeaXoyjULcmQllUSGBkjMLcgCAQj3FBHIuN7Cpe6exveot1fUV1vKrLKgCw2m4DCVgsZBENPjakm+z7gwj23gWFuZAgg2dQ+oMAAxkLhAB+EBea37Xr8WNnouy56ZCqRctOLNu3aVypTD0Lst3S2JMYmI+H8gXU6LUbkZyDqGGF0jdjlYBDMAYiIOw43E0l1Xo+oa1fUgv6g1ARUuYhWu3nuKzAlQ4wZV3mMSOGJr0HXdZcW2DaVpLDdVBxGLHu7HIEgDZSdwNpkPbunvwvyTbIs9WuC+/qFltrIP3ZMkWbdzFSiklwTdkSZgYitvUsfSc2/jwYpkGImJWQoJKzEgCYry+t6wxS5cZbaXRpjdRlT7xCLNtnDF/h7mYREEGJyDCvQaHqGVprxXEd5xByYBSR3CBi/bBTeDIk1v2zpa/Eu48/e14KfeWFYmy7FSgRicxbceYQqVJ7ZIgx4rX/grSrk3YN8g1xmH3ii2wLPuZIUePymgugvAXL6Kge0xLC6wwQhWKsYXaIJYf3foaL1G5bawx9bFRuXQkt2kORC78KZA3gnjmuc6+e/u3HL11U2P0fTpbUi2wOQUg/dyRjCklQMthyay9X0m81266sozU7SbZym2yklEkxg4kkmLkCI3rc+zjLBV0YgWwpKlSML5vRkC2xVmTjj34pjo+juW3uyWwU4WgcgMBLyFO2xuFMvItCt/b5yc4X05XZPqWkvwQA9xVbK2odNit5bqTmwyGIw5JGPzkevQyK8v1F9RncUZYscVKhYW2bUM2UZC4tySOZBUAcxtdDuTYtfFJQE5TlMSQQdwZkR4irO1dPvzG7lvlYspTr+veyc1AI9K4YJgFkCuonxK5ifG3NZl7ro3ytqypnnicjK2lvpgI3yQsdyN/NbfWtSbariASzhAS2KqWBgkwfMDjkisLS9XR0Q3bUtjaLkYkC45KrAPI9QFQ3gkfMj0iLf00f+lf8ALTsR9QQsGpQbT6RlVv4UwwBH3acEAjho4japU+zv1F3GjdMmKc0luk9Osma19HZLFVHLGP8AWsD0H2d03Nw/8q/1P9PyNbTuAJPAoVi2FUKOAIFZH2oF50FqyD37M4YKU3EfjVvJOx/BEb1rSVjavo9xme5deyHeNyJQMFZbUhlEhXuOQDv22xO27PTOieldViUKWwwtjE5gEBLYyJ4S0pQAczPJpG70/Ut4cg3Vcy6khBjFsd+IdS1xg6j/ANtJ7jWh0u063iLivFz4AzhiiKoJDDIiJAAYbmTPufPl2PDK27vPvZsW13TDcdnbAqWtSrBv+HbLXAOPi9RsvYgAH3pnrPTzc9HFguFwNJEkD03Q4iIy7gRO0id4gj63ZzRU7irN3kLMKve3jyVCgf4qzrL6klELFRCvkymTkxLKxwI7VheVM77zWZ2PH9WXzO6ro+k3LK2Ny5SMgr7FLaP6dsZESWuFWYmZPPAg/RNI6v8AeLBFpUExDMWa7qHETGVxgN/7nzrQ6vea0hK4hmYKmXwlmIVdp4Eisqx1O5lDekUHqjIZA42pyfeQO/t/f5UvZd7+/l8zRPqGpvLqL922l4sCiC36ZCXLVtS7tmU5Jd1WD8SryDWj0HX3rqszm2VxWMDPdvmsAkADsiTlu01S71koMntkFVtu0GQpuEwGMbBYkmj2OoM7+ng64qrkkqQC24XYnfb6VL0OvJrHP5mqTudbyvPaNoOlt4cloKFLS3/UIxjGSAJM5D9Iv2k+G3dttmbdp4hAW9UPsFLbY+m+UmAFmkNfobFl1Nz/AN17iknFSckd29RhDXFiQASY29q17unsG6LhxL+kbanKSbZ399/r86zej2mzXel9P+GqQHVtG03MUBVARcKbi2xKBlOM4SSPofY1LvTtPqjmCS3YsqzL32nLoGXg4sSYYeaBptBZNpbaXDGSkAqkkWbiymyqSMkUEmTHmtfpOlFvPJsi7u8hSIkzHJ4ECflXLLsvWnOPdvpP4hpn6DpSJcBt3WY280glCAbjC8+WIByJKn6QaS6n0B7jl7d3Fhg6AqSFu2yYunfu+7Cpj7T77d1fRWVzc9MOhvXLjrbKq11WUi2WnGcfYnkz4p3Q2blvSr6ve62xlBNwkhScZ5c8CfNc8ulcOcunv4fVTTG1PQnAuLbWbZt2EVVuQ5xuu91jBAzZW5ncjciipbvpqGcLeXLUKCNyhtDSBAzxI/4qju52HiZQ0l65Ys+j6khLWlC5drK1x/TKAoVOwCETuJMkzFams65fW7CpbcNdeyJyX4beZZjB22KwB7VMsunh+qT898eX56CZ6lqltqzZk4Wmvm5bxW27XkW6qkKJUI1wzJChAZM03oevvce2FNsobl5SQDutswpByIneSfPyFbvTtYLti1cAgOisB5AZQQNvaaxdf1NBqlstbBgp3mDD3A/pBV5/9t5bxsPePd7NnJvHOtad6z1W4t1lxU2lt23aQGJzuunBZYAxB8+djtV7PVtOr3FA9OGbIlMEYqoZjkBiYSDM8A+xjM6f1Cxqlb1FVGNpC7LdJAUXCFV2GOLBwSAfc/Oi67oNp+1nYBnuSoZe4vZKMu4mcJMDiJrP2fXnj3b6HKg0miv/AHYyZFysqoM209S1kcYkoMDAkgLsABtV9X9nC5ZzcV3dXRg6jAq9tLcwPxD00OXncbSIr/ZF0PmbiMfUtv8AAU2RChHLSSpG/wBay7+kuaewcQVAVVYW3gMwvriJlSuSMVLwIHyFcssM989Oenv8Uet0DXN0dYxVO8Ew5IOQEqDsR+48yBiJa1i3ccmNvNbYbtc4hjdN1i0ne2TaM/iUHzVLtxm0FwZ3DcTZ9srgIYPhwcu0gTBkGgp9o2R2t7EJEZQrBBdS2x+IkjB1YMQJgng7cZjjhv7mU+F/kctdUu2Ux2YzcClgQUCalbRZiTLD0nFzwSEJmOPR9E6gLqHZe12QlTKEqYJU+x/YyPFYOo+0dxQzBQQqXyVnzZuqpIaPKNMfKvTaS5IG0fLb+lXs2dz6s+9lObxf9ePGiK9UuBbTsUNwBSSgglgBJAB2JjxXmtR1PSwxS0rG0WYAKoHaoullKz7yDHxDwa9ZcryOlXSYBkXFhNkqIyt+pdhgRMR6kiRIG/zr67VGt9T0aAL6gSPwszqwnfdWII5/SK7Smp6Fpi3fe7gADL2ge0BRMrMwBUrcxx1zf8J6NzTW69N9nNNzcP8Ayr/U/wBP1rA01okhRyTAr2+mshEVRwBH+tcY0NNeN6h1q4wLIYZ8giFDAxYL3MfJkSIPJ9ia9B1rqXoIpiS7Yr4EkE7twOI+pFYg+0YxZ8WxgYkmAwM8T5gD/wCwrcZoTdduDPFrZKl9iCokH00WSdizC430AFG0PU7t24FAHaRkWAViCufw5ysBgOCCZ4rWW4YE+QNj4J3/AFFJjrKh3UjHGQrRs2ChmGXy/pQd6pfe2VwjtDXHBMAoo4kDkuy/oa6OsZ3PTCMRlix3hSFyPHgHaZG9DfV2n3uBA7KCQfl3BS3mOYo+nuWlJdce7cwxjf8AFjMCffzTk4U1/UghCvlGLODsQAu5nf5iKR1XVrKoH9NTML8AAC3CNpj2Mla0dTpUushZTKSQAdtxG/0pROlhUtBG2tkt3CWZsSoYmfE1FctaDSsm2KrcO2LFM+3COd+3tim7WnS2zlZAYKImVBVQojbbYDaaxU6O4UqChytC1kZ7DkzO6iNy2U+NwKf63bPphbeR7lyxPdgGGZHziaoF1awz3QbdxAyKyFSuWJuY9x7hBAXYfM1n6P7OGy/95FZWtkvDdtsW1QiN+D+KN+KVsBkZm+8tW7lx2LEEuAqKttZYGAe4/tRR1m6qMHIDrZtsqtsWd7hUTv7BdhwTRQrmh1CWgEVgyWlDEMCCzXQ18gBt2CyRtO5iu3Wv2kturXLga6yhcWBxdCEB9SWgXADkeAx8CjJr7i3bpID2jdSyO7uVigLFRHEnf86Po/tFIt52iGuZFApBBVWxBkxvBBgb7E0C1nqV83mskA+my22JxUvKBmuAZAjc7AKdlO/tqdQv+mhYxAI5YKN+0bn613U6hLQFxlUssKCYBliABkeNzU6o1q9NskNiQxCtDqymVIKmQQRVRl2ftCjLbJS4Qyu0AZQLb4uTvuB7xvU6n1HSqUhEZi6DZYIN2FyyxgMVYEiZIod3RWUlPUZCLNwbkHFbjAu0sPDAbk1B0kZRbvLj6lu5cQrLZIqDYhu0EIh4NSzfjFaOn09u1BRQgCBIkhVVZKgA7ACTRCFMPClh8LQCRPMHxVuqL6ll1UAs6FVB2EkEbmK85e6RcQnG3Fv7nJFIGYQMHXYjeSh35CxVQQfZuLeHrHay9lJUcMVOTgHvIKiOIk+9BPSLnqC4y2mP8T6xA8D+HFkxkPiDBW/8VbS6e4t6w1wXAg9cKJY4hnQ2lfEkfCG542E1odavtbW3iwVWuBWciVRSCZ5HJCr/ANVADr9u6Ar2ciykgoDAYMpSSODixRp9lNY9zUX4Q3XwZbyWgWAC3DiyXLmIIyVi0gE7RU0PW3W0SQHFtHuO5Y9yi9cXs5mAs7nyB860n6uIIxOWVxFndSVTMT5ggUCuh6+ckRbM9oZ8JiTda0xUAEQMCxkjYjk09oOpLefFrZX/AIgGWLKwtv6VyI43I2PIP1rNTX6d1tM9qCSkA2zKm5urRGwJXn3HyrVtdOto2aggjMjuaO8hnkE+WAP/AJqBN/4a3fNl7SqMBiQvawuk22UwsLOKrue6RWl0dEW5cwu57KuGZfDHITuxMmYP/KKU1GlTUF2W4QcfSPbsGVw8wYJII+m9W6T0f0bpYEEHMic81zbNlEsVxy9gPHtJUbrV5bUfZ5yWi4I+8Kdvwm5cW7uQ24DKIG1eoJpC+xDbUi154dBurIS4MSzETnIyYsRsY2JIqVum6fepU7kqN37NaWWNw8Lsv1PJ/T+deimltBpxbtqg8Df5nkn9avqLhCmInxPE+KgyNdqdO92HZGZZXEt5kfhmCZj6Uq+l05AXbs7R94224MNv/hUQfal/7JbkNbJ2333Ilv3uGfyFBt9HuCclVjOXxTJCwoiOJJNXgeg0sIgUsWJk5EySSZ2+W+1Zr9MQBVa4TJIAbGe5sn4iSff2pn0vTtAKD2oF7fiBPkfuaxH07Yic1Kgt+LdycV/bcj51brZGunTeQzggFyoiDk87sfMAkUrpuiFSWci52LI4ydZj5BRtQrmufKMtw0FY8AdzGur1Fjbbgn05keCTCD96nByP0jpuLiQy/d9x8MzNJ/T+tC+0erZMUtkqeZ4UycY4M/SqnqTyiqDuwTMxuV+Pb22NO6rWpbEvxPtPOwFUZh6jcDlgyFPV9MLAkgJLsD8jNV0muu3LtoABUZGcwZMbBQ36zt7U3/EWWUP2AAncgCCdiPkavpNLZtkMkBisRPK87D2pycCdU1/pKgwLF2CgDkckk/QAmlzr7F34irESe4bYqdyCRvBjij9QsC41tsiuE7QCO4Yx+hrLudJOKrkji2ptokQCDGWR94EUDGn0+myFxQgYliCDy0QTE/FG081U9Ft/djK5jbxIXIEDFslAncQfbxtWYekXfuu1WZDu0griWkqw8kKFhuZFLppNQouPLi4A89uxltjM90DjanCvSdTsesoRWCkXEZgdyQrB42PmOaW0GiZLlxmKBHkgCT3ZEswkdsiJHuJpX7PWQb95kuMwC2wC8ydiTyJiTQeuXLi6hMGXttXGYMTBHbGwP13qidc09xmusqv/AMFVQqPxFyWiDOwxNIC9cTV3DDLbJEEAj1HW0IViR8J33HkR9dLT/aBmIT0+5sMVB3xZMsjPAG4NP9S1vo2i7KxAYCFG+5AH7miM77Oa27e7nKkYgwCMlbfJYHA4532NF6n1ZkvJbEEEoGENkMiYJPA44+tc0fV09ZrbdjAiP8eS5CdoB+VG1NmxduzCG4sEkHuEHbj2q8i3UdV6QVsZBYKTMY5HEH6SRWfb67auL8LkdwjHL4GAYkCZBkR7zWpr9Mt5XtP8LrBgxz7fOsvU9JtD1YY28kVC0wFA2BHtOwPvUFL17S3FAIT8bAMsRiRnII2gxP5VS50+y9wOGOU5dr7SyYZFJjdTEx7Uq/QD6eAdR94XkLAwfa4kT5E/tV9N0kpqS5kqXLKcgAsoFKlYk8e/tQXtdACghbrllFoIXAIVbbFlECJ5IJ53p/R3HJcXMe1jjHJXaCRJjyPypLr6uGVlNzAI8+nM57YEgcj4vlS32ftN6l5nn1GwLAgbTbWQNuJn9KAGs6beF261lQjO5YXchGJs4Qw5+MAj9a0Ps+LwEMTyJDhpXtAIVi7FtwTJMb7UhrNReDsA4JS+gVTIGLJw0HcSf2oi/aDuRShk/GBJjvKbQNwCD7bUo9aDXn/tD1c2Ht8ENypG8ZBS2UiIyG0GttX2rN6zftKq+quQLBR25QT/AEqRWOet3ZYY2tmYblvDET+cTXKK76KTKqT57Cf3ArtSzLZw+pzWB9odWQyqGIgF4H4jwq/qZ/Ktm5cgEnxWBb61bd/hIJ8kfpUiM6wzKuBcFQSd4nt3P6saaGuuKJfEmQBG25EkH3poa60RvjzG4/Og6rQi4wYRjz+f94fOtcnBm5qnWzkVh2Gy/M8Uvo+rY9lyZBiYEE+QPenr1sNjuezcfM/Olf7PgJi3cpJkjmeaAqdRtkyWUZTyPyIqfw9k/CFiROJ9uOKRfp7LkAA0iB+ZljTWh0WJckRJ2HyA5qcCi6a2lzPIgAmBPaC3O3zo3UtGXwxgBWyIPmOP3rBFgMYJYZ3CW52C0T+1rkBFkkyQxiYBgCnA6/THBBhXJzkTtLHY/lxRen9MKXVDAnG0FD+JmW/pTWpdhYLHY4/uaEuqNq0gclmb23YmKor1pPvbIyKrkWYgwDiNgTSPTLrqQQwKXWuvEbgDgzT9zrNoqpYiDsARvI5FDu6iwzqoCksSojkCN/yq6oRs9TuIiQmWSNcaW4E/OjXes/eKp4a2CEG7ST/QU5q+mW1B5AwwmdgvtWcmgtO4u27oLLiqnbYDx+Ypurw3NTqQiFgNwJj6Vlo+n1Si4URiQJncgcwT7U91O2WsuqEZlSN+N6wNd0u7D+moUY2wIjcKe4VOCNPS6cfxDXyFnAIkewO/+/lTXW7TXECgx3KZidwwYfypXoujxSe7kmGAET8h4rG61rL1q66oWI7bs8hUBAdfr/rTgaDdKuMWaUJa6j7SNlAEfXah9E6Sbby8nHMBszBDNPw/pQ9PqbhNpm4cXGUcECBE/lVuis+VsFifuQxBPksd6oZ+0dk4q9oZXEOwnkEFT+kz+VefXT3Vt3Q5f7pcEMk+pLBsiPOxj8jW/wBT1vplBgzlpAC+I3NLW+t2WaZjYmTEGOaqM65rXFxz6koLltAhAiGUE78zND0Gru3L9tmcQ1tzgNsSGAg/Me9an9o2SpJgb+RvPIpW7/DlzCrkV+LYSG8fnFTka98n0yAYMbHmPnXlrfVNQLZuzbZQ2KkqQWGQWdjt71t2dSAMRG23NK9SQXLRtghZ+XEEH+lABtahuYahEVyFYNyD3ECDG0EefeiejpwZDBShJJVyCJMkGDwT4pTqWkZySCp+7x39w2QNZV/QXS7FlBVlZdiI3gjaPeaceY95bvSNqS6xbztkTEEEE8AgyKW6fqPu1EYwIj2ofVb02ng74mKkUjb6XdAhbixuRKzyZ9/nXKxH6ndPFyBttDbbVKag+1dZP3L/AErytz+p/wC2pUrMRzTDt/Nv5VvaH4F/5RUqVqJSdlzJ3Px/0ouhcljJJ581KlahT48fWpqDtUqVlVUUQNqR1lpZTYfoKlSs0hX7TuRY2J5FIq5N+1JJ5/7alStBLpyyVnfa6f3qvTlAOnMb4vv54qVKnm02L7H+DJ/wn+Rrxf2eP3U//wBl/lUqVqJfN78HYfnRbJ/lUqVakcJ3/OuFQZkDg1KlSjP6nbGS7DZSBtxSPRP+KP8A4h/M1KlY82vIx1M/fWf+v+QrzCoP4W4YHxN/3ipUrdRz7VH/ANP+f/bWeVGB/wDiT/vNSpU8zyK3XOR3PxN/MV6O6x9MGd4588V2pWvNANI5Kbk0S6dqlSgLYO1ducVKlZVnFRUqVKI//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745438" y="1155163"/>
            <a:ext cx="2631311" cy="47244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301601" y="2428568"/>
              <a:ext cx="1800225" cy="1277770"/>
            </a:xfrm>
            <a:prstGeom prst="rect">
              <a:avLst/>
            </a:prstGeom>
          </p:spPr>
          <p:txBody>
            <a:bodyPr wrap="square">
              <a:spAutoFit/>
            </a:bodyPr>
            <a:lstStyle/>
            <a:p>
              <a:pPr algn="ctr"/>
              <a:r>
                <a:rPr lang="en-US" b="1" dirty="0"/>
                <a:t>If we ask God in faith, He will answer our prayers</a:t>
              </a:r>
              <a:endParaRPr lang="en-US" dirty="0">
                <a:solidFill>
                  <a:schemeClr val="bg1"/>
                </a:solidFill>
              </a:endParaRPr>
            </a:p>
          </p:txBody>
        </p:sp>
      </p:grpSp>
      <p:sp>
        <p:nvSpPr>
          <p:cNvPr id="32" name="Rectangle 31"/>
          <p:cNvSpPr/>
          <p:nvPr/>
        </p:nvSpPr>
        <p:spPr>
          <a:xfrm>
            <a:off x="4723629" y="914400"/>
            <a:ext cx="5639571" cy="5201424"/>
          </a:xfrm>
          <a:prstGeom prst="rect">
            <a:avLst/>
          </a:prstGeom>
        </p:spPr>
        <p:txBody>
          <a:bodyPr wrap="square">
            <a:spAutoFit/>
          </a:bodyPr>
          <a:lstStyle/>
          <a:p>
            <a:r>
              <a:rPr lang="en-US" sz="2000" dirty="0">
                <a:solidFill>
                  <a:schemeClr val="bg1"/>
                </a:solidFill>
              </a:rPr>
              <a:t>“Often when we pray for help with a significant matter, Heavenly Father will give us gentle promptings that require us to think, exercise faith, work, at times struggle, then act. It is a step-by-step process that enables us to discern inspired answers.</a:t>
            </a:r>
          </a:p>
          <a:p>
            <a:endParaRPr lang="en-US" sz="2000" dirty="0"/>
          </a:p>
          <a:p>
            <a:r>
              <a:rPr lang="en-US" sz="2000" dirty="0">
                <a:solidFill>
                  <a:schemeClr val="bg1"/>
                </a:solidFill>
              </a:rPr>
              <a:t>He will always hear your prayers and will invariably answer them. However, His answers will seldom come while you are on your knees praying, even when you may plead for an immediate response. </a:t>
            </a:r>
          </a:p>
          <a:p>
            <a:endParaRPr lang="en-US" sz="2000" dirty="0">
              <a:solidFill>
                <a:schemeClr val="bg1"/>
              </a:solidFill>
            </a:endParaRPr>
          </a:p>
          <a:p>
            <a:r>
              <a:rPr lang="en-US" sz="2000" dirty="0">
                <a:solidFill>
                  <a:schemeClr val="bg1"/>
                </a:solidFill>
              </a:rPr>
              <a:t>Rather, He will prompt you in quiet moments when the Spirit can most effectively touch your mind and heart. Hence, you should find periods of quiet time to recognize when you are being instructed and strengthened. His pattern causes you to grow.</a:t>
            </a:r>
          </a:p>
          <a:p>
            <a:r>
              <a:rPr lang="en-US" sz="1200" dirty="0">
                <a:solidFill>
                  <a:schemeClr val="bg1"/>
                </a:solidFill>
              </a:rPr>
              <a:t>Richard G. Scott</a:t>
            </a:r>
          </a:p>
        </p:txBody>
      </p:sp>
      <p:pic>
        <p:nvPicPr>
          <p:cNvPr id="33" name="Picture 32" descr="richard g scott.jpg"/>
          <p:cNvPicPr>
            <a:picLocks noChangeAspect="1"/>
          </p:cNvPicPr>
          <p:nvPr/>
        </p:nvPicPr>
        <p:blipFill>
          <a:blip r:embed="rId3" cstate="print"/>
          <a:stretch>
            <a:fillRect/>
          </a:stretch>
        </p:blipFill>
        <p:spPr>
          <a:xfrm>
            <a:off x="10928012" y="5450072"/>
            <a:ext cx="917839" cy="1151594"/>
          </a:xfrm>
          <a:prstGeom prst="rect">
            <a:avLst/>
          </a:prstGeom>
        </p:spPr>
      </p:pic>
    </p:spTree>
    <p:extLst>
      <p:ext uri="{BB962C8B-B14F-4D97-AF65-F5344CB8AC3E}">
        <p14:creationId xmlns:p14="http://schemas.microsoft.com/office/powerpoint/2010/main" val="342782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DA2CB2-2A55-465D-B889-CE3B6721F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0"/>
            <a:ext cx="9144000" cy="707886"/>
          </a:xfrm>
          <a:prstGeom prst="rect">
            <a:avLst/>
          </a:prstGeom>
          <a:noFill/>
        </p:spPr>
        <p:txBody>
          <a:bodyPr wrap="square" rtlCol="0">
            <a:spAutoFit/>
          </a:bodyPr>
          <a:lstStyle/>
          <a:p>
            <a:pPr algn="ctr"/>
            <a:r>
              <a:rPr lang="en-US" sz="4000" dirty="0">
                <a:latin typeface="A Gentle Touch" panose="02000603000000000000" pitchFamily="2" charset="0"/>
              </a:rPr>
              <a:t>Into The Woods—a Sincere Prayer</a:t>
            </a:r>
          </a:p>
        </p:txBody>
      </p:sp>
      <p:sp>
        <p:nvSpPr>
          <p:cNvPr id="9" name="TextBox 8"/>
          <p:cNvSpPr txBox="1"/>
          <p:nvPr/>
        </p:nvSpPr>
        <p:spPr>
          <a:xfrm>
            <a:off x="4191000" y="609602"/>
            <a:ext cx="3276600" cy="1908215"/>
          </a:xfrm>
          <a:prstGeom prst="rect">
            <a:avLst/>
          </a:prstGeom>
          <a:solidFill>
            <a:schemeClr val="bg2"/>
          </a:solidFill>
        </p:spPr>
        <p:txBody>
          <a:bodyPr wrap="square" rtlCol="0">
            <a:spAutoFit/>
          </a:bodyPr>
          <a:lstStyle/>
          <a:p>
            <a:pPr algn="ctr"/>
            <a:r>
              <a:rPr lang="en-US" sz="2800" dirty="0"/>
              <a:t>1820</a:t>
            </a:r>
          </a:p>
          <a:p>
            <a:pPr algn="ctr"/>
            <a:r>
              <a:rPr lang="en-US" dirty="0"/>
              <a:t>It was the first time in my life that I had made such an attempt, for amidst all my anxieties I had never as yet made the attempt to pray vocally.</a:t>
            </a:r>
            <a:endParaRPr lang="en-US" i="1" dirty="0"/>
          </a:p>
        </p:txBody>
      </p:sp>
      <p:sp>
        <p:nvSpPr>
          <p:cNvPr id="10" name="Rectangle 9"/>
          <p:cNvSpPr/>
          <p:nvPr/>
        </p:nvSpPr>
        <p:spPr>
          <a:xfrm>
            <a:off x="1524000" y="6488668"/>
            <a:ext cx="4572000" cy="369332"/>
          </a:xfrm>
          <a:prstGeom prst="rect">
            <a:avLst/>
          </a:prstGeom>
        </p:spPr>
        <p:txBody>
          <a:bodyPr>
            <a:spAutoFit/>
          </a:bodyPr>
          <a:lstStyle/>
          <a:p>
            <a:r>
              <a:rPr lang="en-US" b="1" dirty="0"/>
              <a:t>Joseph Smith—History 1:15</a:t>
            </a:r>
            <a:endParaRPr lang="en-US" dirty="0"/>
          </a:p>
        </p:txBody>
      </p:sp>
      <p:sp>
        <p:nvSpPr>
          <p:cNvPr id="11" name="Rectangle 10"/>
          <p:cNvSpPr/>
          <p:nvPr/>
        </p:nvSpPr>
        <p:spPr>
          <a:xfrm>
            <a:off x="427382" y="3016744"/>
            <a:ext cx="4572000" cy="1661993"/>
          </a:xfrm>
          <a:prstGeom prst="rect">
            <a:avLst/>
          </a:prstGeom>
          <a:solidFill>
            <a:schemeClr val="bg2"/>
          </a:solidFill>
        </p:spPr>
        <p:txBody>
          <a:bodyPr>
            <a:spAutoFit/>
          </a:bodyPr>
          <a:lstStyle/>
          <a:p>
            <a:r>
              <a:rPr lang="en-US" dirty="0"/>
              <a:t>“Obviously, secret prayer is necessary in many cases where it is awkward or infeasible to pray vocally. So, if we are in a social or a business setting and need comfort or direction, a resort to secret prayer is often our only alternative.”</a:t>
            </a:r>
          </a:p>
          <a:p>
            <a:r>
              <a:rPr lang="en-US" sz="1200" dirty="0"/>
              <a:t>Frances M. Gibbons</a:t>
            </a:r>
          </a:p>
        </p:txBody>
      </p:sp>
      <p:sp>
        <p:nvSpPr>
          <p:cNvPr id="12" name="Rectangle 11"/>
          <p:cNvSpPr/>
          <p:nvPr/>
        </p:nvSpPr>
        <p:spPr>
          <a:xfrm>
            <a:off x="5715000" y="5105400"/>
            <a:ext cx="4572000" cy="1477328"/>
          </a:xfrm>
          <a:prstGeom prst="rect">
            <a:avLst/>
          </a:prstGeom>
          <a:solidFill>
            <a:schemeClr val="bg2"/>
          </a:solidFill>
        </p:spPr>
        <p:txBody>
          <a:bodyPr>
            <a:spAutoFit/>
          </a:bodyPr>
          <a:lstStyle/>
          <a:p>
            <a:r>
              <a:rPr lang="en-US" i="1" dirty="0"/>
              <a:t>“And again, I command thee that thou </a:t>
            </a:r>
            <a:r>
              <a:rPr lang="en-US" i="1" dirty="0" err="1"/>
              <a:t>shalt</a:t>
            </a:r>
            <a:r>
              <a:rPr lang="en-US" i="1" dirty="0"/>
              <a:t> pray vocally as well as in thy heart; yea, before the world as well as in secret, in public as well as in private.” </a:t>
            </a:r>
          </a:p>
          <a:p>
            <a:r>
              <a:rPr lang="en-US" i="1" dirty="0"/>
              <a:t>D&amp;C 19:28</a:t>
            </a:r>
          </a:p>
        </p:txBody>
      </p:sp>
      <p:sp>
        <p:nvSpPr>
          <p:cNvPr id="13" name="Rectangle 12"/>
          <p:cNvSpPr/>
          <p:nvPr/>
        </p:nvSpPr>
        <p:spPr>
          <a:xfrm>
            <a:off x="6934200" y="4495800"/>
            <a:ext cx="2971800" cy="707886"/>
          </a:xfrm>
          <a:prstGeom prst="rect">
            <a:avLst/>
          </a:prstGeom>
        </p:spPr>
        <p:txBody>
          <a:bodyPr wrap="square">
            <a:spAutoFit/>
          </a:bodyPr>
          <a:lstStyle/>
          <a:p>
            <a:r>
              <a:rPr lang="en-US" sz="4000" i="1" dirty="0">
                <a:ln>
                  <a:solidFill>
                    <a:schemeClr val="tx1"/>
                  </a:solidFill>
                </a:ln>
                <a:solidFill>
                  <a:srgbClr val="FF0000"/>
                </a:solidFill>
              </a:rPr>
              <a:t>However:</a:t>
            </a:r>
          </a:p>
        </p:txBody>
      </p:sp>
      <p:pic>
        <p:nvPicPr>
          <p:cNvPr id="5" name="Picture 4">
            <a:extLst>
              <a:ext uri="{FF2B5EF4-FFF2-40B4-BE49-F238E27FC236}">
                <a16:creationId xmlns:a16="http://schemas.microsoft.com/office/drawing/2014/main" id="{B07E0C24-32D9-449D-B355-56A5F7033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843" y="1550457"/>
            <a:ext cx="3631114" cy="3030282"/>
          </a:xfrm>
          <a:prstGeom prst="rect">
            <a:avLst/>
          </a:prstGeom>
        </p:spPr>
      </p:pic>
    </p:spTree>
    <p:extLst>
      <p:ext uri="{BB962C8B-B14F-4D97-AF65-F5344CB8AC3E}">
        <p14:creationId xmlns:p14="http://schemas.microsoft.com/office/powerpoint/2010/main" val="249078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AF01DE-2314-4F55-AC86-014383DF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A Gentle Touch" panose="02000603000000000000" pitchFamily="2" charset="0"/>
              </a:rPr>
              <a:t>Power of Darkness</a:t>
            </a:r>
          </a:p>
        </p:txBody>
      </p:sp>
      <p:sp>
        <p:nvSpPr>
          <p:cNvPr id="10" name="Rectangle 9"/>
          <p:cNvSpPr/>
          <p:nvPr/>
        </p:nvSpPr>
        <p:spPr>
          <a:xfrm>
            <a:off x="304800" y="6452798"/>
            <a:ext cx="4572000" cy="369332"/>
          </a:xfrm>
          <a:prstGeom prst="rect">
            <a:avLst/>
          </a:prstGeom>
        </p:spPr>
        <p:txBody>
          <a:bodyPr>
            <a:spAutoFit/>
          </a:bodyPr>
          <a:lstStyle/>
          <a:p>
            <a:r>
              <a:rPr lang="en-US" b="1" dirty="0">
                <a:solidFill>
                  <a:schemeClr val="bg1"/>
                </a:solidFill>
              </a:rPr>
              <a:t>Joseph Smith—History 1:15-16</a:t>
            </a:r>
            <a:endParaRPr lang="en-US" dirty="0">
              <a:solidFill>
                <a:schemeClr val="bg1"/>
              </a:solidFill>
            </a:endParaRPr>
          </a:p>
        </p:txBody>
      </p:sp>
      <p:sp>
        <p:nvSpPr>
          <p:cNvPr id="11" name="Rectangle 10"/>
          <p:cNvSpPr/>
          <p:nvPr/>
        </p:nvSpPr>
        <p:spPr>
          <a:xfrm>
            <a:off x="1676400" y="838202"/>
            <a:ext cx="4572000" cy="2031325"/>
          </a:xfrm>
          <a:prstGeom prst="rect">
            <a:avLst/>
          </a:prstGeom>
        </p:spPr>
        <p:txBody>
          <a:bodyPr>
            <a:spAutoFit/>
          </a:bodyPr>
          <a:lstStyle/>
          <a:p>
            <a:r>
              <a:rPr lang="en-US" dirty="0">
                <a:solidFill>
                  <a:schemeClr val="bg1"/>
                </a:solidFill>
              </a:rPr>
              <a:t>“…immediately I was seized upon by some power which entirely overcame me, and had such an astonishing influence over me as to bind my tongue so that I could not speak. Thick darkness gathered around me, and it seemed to me for a time as if I were doomed to sudden destruction.</a:t>
            </a:r>
            <a:endParaRPr lang="en-US" sz="1200" dirty="0">
              <a:solidFill>
                <a:schemeClr val="bg1"/>
              </a:solidFill>
            </a:endParaRPr>
          </a:p>
        </p:txBody>
      </p:sp>
      <p:sp>
        <p:nvSpPr>
          <p:cNvPr id="14" name="Rectangle 13"/>
          <p:cNvSpPr/>
          <p:nvPr/>
        </p:nvSpPr>
        <p:spPr>
          <a:xfrm>
            <a:off x="5943600" y="2362200"/>
            <a:ext cx="4572000" cy="1569660"/>
          </a:xfrm>
          <a:prstGeom prst="rect">
            <a:avLst/>
          </a:prstGeom>
        </p:spPr>
        <p:txBody>
          <a:bodyPr>
            <a:spAutoFit/>
          </a:bodyPr>
          <a:lstStyle/>
          <a:p>
            <a:pPr algn="ctr"/>
            <a:r>
              <a:rPr lang="en-US" sz="3200" dirty="0">
                <a:solidFill>
                  <a:srgbClr val="FF0000"/>
                </a:solidFill>
                <a:effectLst>
                  <a:glow rad="63500">
                    <a:schemeClr val="tx1">
                      <a:alpha val="40000"/>
                    </a:schemeClr>
                  </a:glow>
                  <a:outerShdw blurRad="50800" dist="38100" algn="l" rotWithShape="0">
                    <a:prstClr val="black">
                      <a:alpha val="40000"/>
                    </a:prstClr>
                  </a:outerShdw>
                </a:effectLst>
              </a:rPr>
              <a:t>Why do you think Satan tried to stop Joseph Smith from praying?</a:t>
            </a:r>
          </a:p>
        </p:txBody>
      </p:sp>
      <p:sp>
        <p:nvSpPr>
          <p:cNvPr id="15" name="Rectangle 14"/>
          <p:cNvSpPr/>
          <p:nvPr/>
        </p:nvSpPr>
        <p:spPr>
          <a:xfrm>
            <a:off x="4224131" y="4108604"/>
            <a:ext cx="5502965" cy="2308324"/>
          </a:xfrm>
          <a:prstGeom prst="rect">
            <a:avLst/>
          </a:prstGeom>
        </p:spPr>
        <p:txBody>
          <a:bodyPr wrap="square">
            <a:spAutoFit/>
          </a:bodyPr>
          <a:lstStyle/>
          <a:p>
            <a:r>
              <a:rPr lang="en-US" dirty="0">
                <a:solidFill>
                  <a:schemeClr val="bg1"/>
                </a:solidFill>
              </a:rPr>
              <a:t>Exerting all his powers</a:t>
            </a:r>
          </a:p>
          <a:p>
            <a:r>
              <a:rPr lang="en-US" dirty="0">
                <a:solidFill>
                  <a:schemeClr val="bg1"/>
                </a:solidFill>
              </a:rPr>
              <a:t>Calling upon God to deliver him from his enemy</a:t>
            </a:r>
          </a:p>
          <a:p>
            <a:r>
              <a:rPr lang="en-US" dirty="0">
                <a:solidFill>
                  <a:schemeClr val="bg1"/>
                </a:solidFill>
              </a:rPr>
              <a:t>Just when he was about to sink into despair…</a:t>
            </a:r>
          </a:p>
          <a:p>
            <a:endParaRPr lang="en-US" dirty="0">
              <a:solidFill>
                <a:schemeClr val="bg1"/>
              </a:solidFill>
            </a:endParaRPr>
          </a:p>
          <a:p>
            <a:endParaRPr lang="en-US" dirty="0">
              <a:solidFill>
                <a:schemeClr val="bg1"/>
              </a:solidFill>
            </a:endParaRPr>
          </a:p>
          <a:p>
            <a:r>
              <a:rPr lang="en-US" dirty="0">
                <a:solidFill>
                  <a:schemeClr val="bg1"/>
                </a:solidFill>
              </a:rPr>
              <a:t>Joseph saw a pillar of light over his head “above the brightness of the sun, which descended gradually until it fell upon me.”</a:t>
            </a:r>
          </a:p>
        </p:txBody>
      </p:sp>
    </p:spTree>
    <p:extLst>
      <p:ext uri="{BB962C8B-B14F-4D97-AF65-F5344CB8AC3E}">
        <p14:creationId xmlns:p14="http://schemas.microsoft.com/office/powerpoint/2010/main" val="245770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5" end="5"/>
                                            </p:txEl>
                                          </p:spTgt>
                                        </p:tgtEl>
                                        <p:attrNameLst>
                                          <p:attrName>style.visibility</p:attrName>
                                        </p:attrNameLst>
                                      </p:cBhvr>
                                      <p:to>
                                        <p:strVal val="visible"/>
                                      </p:to>
                                    </p:set>
                                  </p:childTnLst>
                                </p:cTn>
                              </p:par>
                              <p:par>
                                <p:cTn id="21" presetID="3" presetClass="emph" presetSubtype="2" fill="hold" nodeType="withEffect">
                                  <p:stCondLst>
                                    <p:cond delay="0"/>
                                  </p:stCondLst>
                                  <p:childTnLst>
                                    <p:animClr clrSpc="rgb" dir="cw">
                                      <p:cBhvr override="childStyle">
                                        <p:cTn id="22" dur="2000" fill="hold"/>
                                        <p:tgtEl>
                                          <p:spTgt spid="15">
                                            <p:txEl>
                                              <p:pRg st="5" end="5"/>
                                            </p:txEl>
                                          </p:spTgt>
                                        </p:tgtEl>
                                        <p:attrNameLst>
                                          <p:attrName>style.color</p:attrName>
                                        </p:attrNameLst>
                                      </p:cBhvr>
                                      <p:to>
                                        <a:schemeClr val="tx1"/>
                                      </p:to>
                                    </p:animClr>
                                  </p:childTnLst>
                                </p:cTn>
                              </p:par>
                              <p:par>
                                <p:cTn id="23" presetID="10" presetClass="exit" presetSubtype="0" fill="hold" nodeType="withEffect">
                                  <p:stCondLst>
                                    <p:cond delay="0"/>
                                  </p:stCondLst>
                                  <p:childTnLst>
                                    <p:animEffect transition="out" filter="fade">
                                      <p:cBhvr>
                                        <p:cTn id="24" dur="2000"/>
                                        <p:tgtEl>
                                          <p:spTgt spid="15">
                                            <p:txEl>
                                              <p:pRg st="0" end="0"/>
                                            </p:txEl>
                                          </p:spTgt>
                                        </p:tgtEl>
                                      </p:cBhvr>
                                    </p:animEffect>
                                    <p:set>
                                      <p:cBhvr>
                                        <p:cTn id="25" dur="1" fill="hold">
                                          <p:stCondLst>
                                            <p:cond delay="1999"/>
                                          </p:stCondLst>
                                        </p:cTn>
                                        <p:tgtEl>
                                          <p:spTgt spid="15">
                                            <p:txEl>
                                              <p:pRg st="0" end="0"/>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15">
                                            <p:txEl>
                                              <p:pRg st="1" end="1"/>
                                            </p:txEl>
                                          </p:spTgt>
                                        </p:tgtEl>
                                      </p:cBhvr>
                                    </p:animEffect>
                                    <p:set>
                                      <p:cBhvr>
                                        <p:cTn id="28" dur="1" fill="hold">
                                          <p:stCondLst>
                                            <p:cond delay="1999"/>
                                          </p:stCondLst>
                                        </p:cTn>
                                        <p:tgtEl>
                                          <p:spTgt spid="15">
                                            <p:txEl>
                                              <p:pRg st="1" end="1"/>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15">
                                            <p:txEl>
                                              <p:pRg st="2" end="2"/>
                                            </p:txEl>
                                          </p:spTgt>
                                        </p:tgtEl>
                                      </p:cBhvr>
                                    </p:animEffect>
                                    <p:set>
                                      <p:cBhvr>
                                        <p:cTn id="31" dur="1" fill="hold">
                                          <p:stCondLst>
                                            <p:cond delay="1999"/>
                                          </p:stCondLst>
                                        </p:cTn>
                                        <p:tgtEl>
                                          <p:spTgt spid="15">
                                            <p:txEl>
                                              <p:pRg st="2" end="2"/>
                                            </p:txEl>
                                          </p:spTgt>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14"/>
                                        </p:tgtEl>
                                      </p:cBhvr>
                                    </p:animEffect>
                                    <p:set>
                                      <p:cBhvr>
                                        <p:cTn id="34" dur="1" fill="hold">
                                          <p:stCondLst>
                                            <p:cond delay="1999"/>
                                          </p:stCondLst>
                                        </p:cTn>
                                        <p:tgtEl>
                                          <p:spTgt spid="14"/>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2000"/>
                                        <p:tgtEl>
                                          <p:spTgt spid="11"/>
                                        </p:tgtEl>
                                      </p:cBhvr>
                                    </p:animEffect>
                                    <p:set>
                                      <p:cBhvr>
                                        <p:cTn id="37" dur="1" fill="hold">
                                          <p:stCondLst>
                                            <p:cond delay="1999"/>
                                          </p:stCondLst>
                                        </p:cTn>
                                        <p:tgtEl>
                                          <p:spTgt spid="11"/>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2000"/>
                                        <p:tgtEl>
                                          <p:spTgt spid="7"/>
                                        </p:tgtEl>
                                      </p:cBhvr>
                                    </p:animEffect>
                                    <p:set>
                                      <p:cBhvr>
                                        <p:cTn id="4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P spid="14" grpId="1"/>
      <p:bldP spid="14"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7F48048-AE99-4409-AF4E-8779927AE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3150705" y="1738871"/>
            <a:ext cx="5438530" cy="3416320"/>
          </a:xfrm>
          <a:prstGeom prst="rect">
            <a:avLst/>
          </a:prstGeom>
        </p:spPr>
        <p:txBody>
          <a:bodyPr wrap="square">
            <a:spAutoFit/>
          </a:bodyPr>
          <a:lstStyle/>
          <a:p>
            <a:r>
              <a:rPr lang="en-US" sz="2400" dirty="0">
                <a:solidFill>
                  <a:schemeClr val="bg1"/>
                </a:solidFill>
              </a:rPr>
              <a:t>It no sooner appeared than I found myself delivered from the enemy which held me bound. When the light rested upon me I</a:t>
            </a:r>
            <a:r>
              <a:rPr lang="en-US" sz="2400" baseline="30000" dirty="0">
                <a:solidFill>
                  <a:schemeClr val="bg1"/>
                </a:solidFill>
              </a:rPr>
              <a:t> </a:t>
            </a:r>
            <a:r>
              <a:rPr lang="en-US" sz="2400" dirty="0">
                <a:solidFill>
                  <a:schemeClr val="bg1"/>
                </a:solidFill>
              </a:rPr>
              <a:t>saw two Personages, whose brightness and glory defy all description, standing above me in the air. One of them </a:t>
            </a:r>
            <a:r>
              <a:rPr lang="en-US" sz="2400" dirty="0" err="1">
                <a:solidFill>
                  <a:schemeClr val="bg1"/>
                </a:solidFill>
              </a:rPr>
              <a:t>spake</a:t>
            </a:r>
            <a:r>
              <a:rPr lang="en-US" sz="2400" dirty="0">
                <a:solidFill>
                  <a:schemeClr val="bg1"/>
                </a:solidFill>
              </a:rPr>
              <a:t> unto me, calling me by name and said, pointing to the other—</a:t>
            </a:r>
            <a:r>
              <a:rPr lang="en-US" sz="2400" i="1" dirty="0">
                <a:solidFill>
                  <a:schemeClr val="bg1"/>
                </a:solidFill>
              </a:rPr>
              <a:t>This is My</a:t>
            </a:r>
            <a:r>
              <a:rPr lang="en-US" sz="2400" i="1" baseline="30000" dirty="0">
                <a:solidFill>
                  <a:schemeClr val="bg1"/>
                </a:solidFill>
              </a:rPr>
              <a:t> </a:t>
            </a:r>
            <a:r>
              <a:rPr lang="en-US" sz="2400" i="1" dirty="0">
                <a:solidFill>
                  <a:schemeClr val="bg1"/>
                </a:solidFill>
              </a:rPr>
              <a:t>Beloved Son. Hear Him!”</a:t>
            </a:r>
            <a:endParaRPr lang="en-US" sz="2400" dirty="0">
              <a:solidFill>
                <a:schemeClr val="bg1"/>
              </a:solidFill>
            </a:endParaRPr>
          </a:p>
        </p:txBody>
      </p:sp>
      <p:sp>
        <p:nvSpPr>
          <p:cNvPr id="7" name="TextBox 6"/>
          <p:cNvSpPr txBox="1"/>
          <p:nvPr/>
        </p:nvSpPr>
        <p:spPr>
          <a:xfrm>
            <a:off x="1524000" y="2"/>
            <a:ext cx="9144000" cy="769441"/>
          </a:xfrm>
          <a:prstGeom prst="rect">
            <a:avLst/>
          </a:prstGeom>
          <a:noFill/>
        </p:spPr>
        <p:txBody>
          <a:bodyPr wrap="square" rtlCol="0">
            <a:spAutoFit/>
          </a:bodyPr>
          <a:lstStyle/>
          <a:p>
            <a:pPr algn="ctr"/>
            <a:r>
              <a:rPr lang="en-US" sz="4400" dirty="0">
                <a:solidFill>
                  <a:schemeClr val="bg1"/>
                </a:solidFill>
                <a:latin typeface="A Gentle Touch" panose="02000603000000000000" pitchFamily="2" charset="0"/>
              </a:rPr>
              <a:t>This is My Beloved Son. Hear Him!</a:t>
            </a:r>
          </a:p>
        </p:txBody>
      </p:sp>
      <p:sp>
        <p:nvSpPr>
          <p:cNvPr id="8" name="Rectangle 7"/>
          <p:cNvSpPr/>
          <p:nvPr/>
        </p:nvSpPr>
        <p:spPr>
          <a:xfrm>
            <a:off x="162339" y="6488666"/>
            <a:ext cx="4572000" cy="369332"/>
          </a:xfrm>
          <a:prstGeom prst="rect">
            <a:avLst/>
          </a:prstGeom>
        </p:spPr>
        <p:txBody>
          <a:bodyPr>
            <a:spAutoFit/>
          </a:bodyPr>
          <a:lstStyle/>
          <a:p>
            <a:r>
              <a:rPr lang="en-US" b="1" dirty="0">
                <a:solidFill>
                  <a:schemeClr val="bg1"/>
                </a:solidFill>
              </a:rPr>
              <a:t>Joseph Smith—History 1:17</a:t>
            </a:r>
            <a:endParaRPr lang="en-US" dirty="0">
              <a:solidFill>
                <a:schemeClr val="bg1"/>
              </a:solidFill>
            </a:endParaRPr>
          </a:p>
        </p:txBody>
      </p:sp>
      <p:pic>
        <p:nvPicPr>
          <p:cNvPr id="4" name="Picture 3">
            <a:extLst>
              <a:ext uri="{FF2B5EF4-FFF2-40B4-BE49-F238E27FC236}">
                <a16:creationId xmlns:a16="http://schemas.microsoft.com/office/drawing/2014/main" id="{2283C969-B4DE-4976-913A-3C6838C3F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600200"/>
            <a:ext cx="2438400" cy="3657600"/>
          </a:xfrm>
          <a:prstGeom prst="rect">
            <a:avLst/>
          </a:prstGeom>
        </p:spPr>
      </p:pic>
      <p:pic>
        <p:nvPicPr>
          <p:cNvPr id="10" name="Picture 9">
            <a:extLst>
              <a:ext uri="{FF2B5EF4-FFF2-40B4-BE49-F238E27FC236}">
                <a16:creationId xmlns:a16="http://schemas.microsoft.com/office/drawing/2014/main" id="{C44A4CF2-E08B-434F-93C4-67E7142B4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3317" y="1371600"/>
            <a:ext cx="2514600" cy="4114800"/>
          </a:xfrm>
          <a:prstGeom prst="rect">
            <a:avLst/>
          </a:prstGeom>
        </p:spPr>
      </p:pic>
    </p:spTree>
    <p:extLst>
      <p:ext uri="{BB962C8B-B14F-4D97-AF65-F5344CB8AC3E}">
        <p14:creationId xmlns:p14="http://schemas.microsoft.com/office/powerpoint/2010/main" val="1783739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4AE5473-F004-4FF8-828F-B62F8972B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057400" y="990600"/>
            <a:ext cx="3505200" cy="1200329"/>
          </a:xfrm>
          <a:prstGeom prst="rect">
            <a:avLst/>
          </a:prstGeom>
        </p:spPr>
        <p:txBody>
          <a:bodyPr wrap="square">
            <a:spAutoFit/>
          </a:bodyPr>
          <a:lstStyle/>
          <a:p>
            <a:r>
              <a:rPr lang="en-US" sz="2400" dirty="0">
                <a:solidFill>
                  <a:schemeClr val="bg1"/>
                </a:solidFill>
              </a:rPr>
              <a:t>Which Church to join</a:t>
            </a:r>
          </a:p>
          <a:p>
            <a:endParaRPr lang="en-US" sz="2400" dirty="0">
              <a:solidFill>
                <a:schemeClr val="bg1"/>
              </a:solidFill>
            </a:endParaRPr>
          </a:p>
          <a:p>
            <a:r>
              <a:rPr lang="en-US" sz="2400" dirty="0">
                <a:solidFill>
                  <a:schemeClr val="bg1"/>
                </a:solidFill>
              </a:rPr>
              <a:t>Which sect was right</a:t>
            </a:r>
          </a:p>
        </p:txBody>
      </p:sp>
      <p:sp>
        <p:nvSpPr>
          <p:cNvPr id="7" name="TextBox 6"/>
          <p:cNvSpPr txBox="1"/>
          <p:nvPr/>
        </p:nvSpPr>
        <p:spPr>
          <a:xfrm>
            <a:off x="1524000" y="2"/>
            <a:ext cx="9144000" cy="769441"/>
          </a:xfrm>
          <a:prstGeom prst="rect">
            <a:avLst/>
          </a:prstGeom>
          <a:noFill/>
        </p:spPr>
        <p:txBody>
          <a:bodyPr wrap="square" rtlCol="0">
            <a:spAutoFit/>
          </a:bodyPr>
          <a:lstStyle/>
          <a:p>
            <a:pPr algn="ctr"/>
            <a:r>
              <a:rPr lang="en-US" sz="4400" dirty="0">
                <a:solidFill>
                  <a:schemeClr val="bg1"/>
                </a:solidFill>
                <a:latin typeface="A Gentle Touch" panose="02000603000000000000" pitchFamily="2" charset="0"/>
              </a:rPr>
              <a:t>Inquire of the Lord</a:t>
            </a:r>
          </a:p>
        </p:txBody>
      </p:sp>
      <p:sp>
        <p:nvSpPr>
          <p:cNvPr id="8" name="Rectangle 7"/>
          <p:cNvSpPr/>
          <p:nvPr/>
        </p:nvSpPr>
        <p:spPr>
          <a:xfrm>
            <a:off x="228600" y="6414581"/>
            <a:ext cx="4572000" cy="369332"/>
          </a:xfrm>
          <a:prstGeom prst="rect">
            <a:avLst/>
          </a:prstGeom>
        </p:spPr>
        <p:txBody>
          <a:bodyPr>
            <a:spAutoFit/>
          </a:bodyPr>
          <a:lstStyle/>
          <a:p>
            <a:r>
              <a:rPr lang="en-US" b="1" dirty="0">
                <a:solidFill>
                  <a:schemeClr val="bg1"/>
                </a:solidFill>
              </a:rPr>
              <a:t>Joseph Smith—History 1:18-20</a:t>
            </a:r>
            <a:endParaRPr lang="en-US" dirty="0">
              <a:solidFill>
                <a:schemeClr val="bg1"/>
              </a:solidFill>
            </a:endParaRPr>
          </a:p>
        </p:txBody>
      </p:sp>
      <p:sp>
        <p:nvSpPr>
          <p:cNvPr id="9" name="Rectangle 8"/>
          <p:cNvSpPr/>
          <p:nvPr/>
        </p:nvSpPr>
        <p:spPr>
          <a:xfrm>
            <a:off x="2862469" y="2862470"/>
            <a:ext cx="4277139" cy="3139321"/>
          </a:xfrm>
          <a:prstGeom prst="rect">
            <a:avLst/>
          </a:prstGeom>
        </p:spPr>
        <p:txBody>
          <a:bodyPr wrap="square">
            <a:spAutoFit/>
          </a:bodyPr>
          <a:lstStyle/>
          <a:p>
            <a:r>
              <a:rPr lang="en-US" dirty="0">
                <a:solidFill>
                  <a:schemeClr val="bg1"/>
                </a:solidFill>
              </a:rPr>
              <a:t>None were right– </a:t>
            </a:r>
          </a:p>
          <a:p>
            <a:endParaRPr lang="en-US" dirty="0">
              <a:solidFill>
                <a:schemeClr val="bg1"/>
              </a:solidFill>
            </a:endParaRPr>
          </a:p>
          <a:p>
            <a:r>
              <a:rPr lang="en-US" dirty="0">
                <a:solidFill>
                  <a:schemeClr val="bg1"/>
                </a:solidFill>
              </a:rPr>
              <a:t>“for they were all</a:t>
            </a:r>
            <a:r>
              <a:rPr lang="en-US" baseline="30000" dirty="0">
                <a:solidFill>
                  <a:schemeClr val="bg1"/>
                </a:solidFill>
              </a:rPr>
              <a:t> </a:t>
            </a:r>
            <a:r>
              <a:rPr lang="en-US" dirty="0">
                <a:solidFill>
                  <a:schemeClr val="bg1"/>
                </a:solidFill>
              </a:rPr>
              <a:t>wrong; and the Personage who addressed me said that all their creeds were an abomination in his sight; that those professors were all corrupt; that: “they draw near to me with their lips, but their hearts are far from me, they teach for doctrines the</a:t>
            </a:r>
            <a:r>
              <a:rPr lang="en-US" baseline="30000" dirty="0">
                <a:solidFill>
                  <a:schemeClr val="bg1"/>
                </a:solidFill>
              </a:rPr>
              <a:t> </a:t>
            </a:r>
            <a:r>
              <a:rPr lang="en-US" dirty="0">
                <a:solidFill>
                  <a:schemeClr val="bg1"/>
                </a:solidFill>
              </a:rPr>
              <a:t>commandments of men, having a form of godliness, but they deny the power thereof.”</a:t>
            </a:r>
          </a:p>
        </p:txBody>
      </p:sp>
      <p:pic>
        <p:nvPicPr>
          <p:cNvPr id="4" name="Picture 3">
            <a:extLst>
              <a:ext uri="{FF2B5EF4-FFF2-40B4-BE49-F238E27FC236}">
                <a16:creationId xmlns:a16="http://schemas.microsoft.com/office/drawing/2014/main" id="{22E4DC43-28B7-4026-B931-1E13A4EAA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224170"/>
            <a:ext cx="3276600" cy="3276600"/>
          </a:xfrm>
          <a:prstGeom prst="rect">
            <a:avLst/>
          </a:prstGeom>
        </p:spPr>
      </p:pic>
    </p:spTree>
    <p:extLst>
      <p:ext uri="{BB962C8B-B14F-4D97-AF65-F5344CB8AC3E}">
        <p14:creationId xmlns:p14="http://schemas.microsoft.com/office/powerpoint/2010/main" val="588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58478D-F664-4162-86F8-55ABA535D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2"/>
            <a:ext cx="9144000" cy="769441"/>
          </a:xfrm>
          <a:prstGeom prst="rect">
            <a:avLst/>
          </a:prstGeom>
          <a:noFill/>
        </p:spPr>
        <p:txBody>
          <a:bodyPr wrap="square" rtlCol="0">
            <a:spAutoFit/>
          </a:bodyPr>
          <a:lstStyle/>
          <a:p>
            <a:pPr algn="ctr"/>
            <a:r>
              <a:rPr lang="en-US" sz="4400" dirty="0">
                <a:solidFill>
                  <a:schemeClr val="bg1"/>
                </a:solidFill>
                <a:latin typeface="A Gentle Touch" panose="02000603000000000000" pitchFamily="2" charset="0"/>
              </a:rPr>
              <a:t>Having No Strength</a:t>
            </a:r>
          </a:p>
        </p:txBody>
      </p:sp>
      <p:sp>
        <p:nvSpPr>
          <p:cNvPr id="8" name="Rectangle 7"/>
          <p:cNvSpPr/>
          <p:nvPr/>
        </p:nvSpPr>
        <p:spPr>
          <a:xfrm>
            <a:off x="271669" y="6488666"/>
            <a:ext cx="4572000" cy="369332"/>
          </a:xfrm>
          <a:prstGeom prst="rect">
            <a:avLst/>
          </a:prstGeom>
        </p:spPr>
        <p:txBody>
          <a:bodyPr>
            <a:spAutoFit/>
          </a:bodyPr>
          <a:lstStyle/>
          <a:p>
            <a:r>
              <a:rPr lang="en-US" b="1" dirty="0">
                <a:solidFill>
                  <a:schemeClr val="bg1"/>
                </a:solidFill>
              </a:rPr>
              <a:t>Joseph Smith—History 1:20</a:t>
            </a:r>
            <a:endParaRPr lang="en-US" dirty="0">
              <a:solidFill>
                <a:schemeClr val="bg1"/>
              </a:solidFill>
            </a:endParaRPr>
          </a:p>
        </p:txBody>
      </p:sp>
      <p:sp>
        <p:nvSpPr>
          <p:cNvPr id="9" name="Rectangle 8"/>
          <p:cNvSpPr/>
          <p:nvPr/>
        </p:nvSpPr>
        <p:spPr>
          <a:xfrm>
            <a:off x="4041913" y="968518"/>
            <a:ext cx="4267200" cy="5355312"/>
          </a:xfrm>
          <a:prstGeom prst="rect">
            <a:avLst/>
          </a:prstGeom>
        </p:spPr>
        <p:txBody>
          <a:bodyPr wrap="square">
            <a:spAutoFit/>
          </a:bodyPr>
          <a:lstStyle/>
          <a:p>
            <a:r>
              <a:rPr lang="en-US" dirty="0">
                <a:solidFill>
                  <a:schemeClr val="bg1"/>
                </a:solidFill>
              </a:rPr>
              <a:t>I found myself lying on my back, looking up into heaven. When the light had departed, I had no strength; but soon recovering in some degree, I went home. </a:t>
            </a:r>
          </a:p>
          <a:p>
            <a:endParaRPr lang="en-US" dirty="0">
              <a:solidFill>
                <a:schemeClr val="bg1"/>
              </a:solidFill>
            </a:endParaRPr>
          </a:p>
          <a:p>
            <a:r>
              <a:rPr lang="en-US" dirty="0">
                <a:solidFill>
                  <a:schemeClr val="bg1"/>
                </a:solidFill>
              </a:rPr>
              <a:t>And as I leaned up to the fireplace, mother inquired what the matter was. I replied, “Never mind, all is well—I am well enough off.” I then said to my mother, “I have learned for myself that Presbyterianism is not true.” It seems as though the adversary was aware, at a very early period of my life, that I was destined to prove a disturber and an annoyer of his kingdom; else why should the powers of darkness combine against me? </a:t>
            </a:r>
          </a:p>
          <a:p>
            <a:endParaRPr lang="en-US" dirty="0">
              <a:solidFill>
                <a:schemeClr val="bg1"/>
              </a:solidFill>
            </a:endParaRPr>
          </a:p>
          <a:p>
            <a:r>
              <a:rPr lang="en-US" dirty="0">
                <a:solidFill>
                  <a:schemeClr val="bg1"/>
                </a:solidFill>
              </a:rPr>
              <a:t>Why the opposition and persecution that arose against me, almost in my infancy?</a:t>
            </a:r>
          </a:p>
        </p:txBody>
      </p:sp>
      <p:pic>
        <p:nvPicPr>
          <p:cNvPr id="4" name="Picture 3">
            <a:extLst>
              <a:ext uri="{FF2B5EF4-FFF2-40B4-BE49-F238E27FC236}">
                <a16:creationId xmlns:a16="http://schemas.microsoft.com/office/drawing/2014/main" id="{1987648D-D319-4819-AEDD-52E2CE1A3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914397"/>
            <a:ext cx="2845076" cy="3414091"/>
          </a:xfrm>
          <a:prstGeom prst="rect">
            <a:avLst/>
          </a:prstGeom>
        </p:spPr>
      </p:pic>
      <p:pic>
        <p:nvPicPr>
          <p:cNvPr id="6" name="Picture 5">
            <a:extLst>
              <a:ext uri="{FF2B5EF4-FFF2-40B4-BE49-F238E27FC236}">
                <a16:creationId xmlns:a16="http://schemas.microsoft.com/office/drawing/2014/main" id="{FE763A6A-4B51-4FC1-B673-03F19ECB3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0612" y="3462945"/>
            <a:ext cx="2757169" cy="2757169"/>
          </a:xfrm>
          <a:prstGeom prst="rect">
            <a:avLst/>
          </a:prstGeom>
        </p:spPr>
      </p:pic>
    </p:spTree>
    <p:extLst>
      <p:ext uri="{BB962C8B-B14F-4D97-AF65-F5344CB8AC3E}">
        <p14:creationId xmlns:p14="http://schemas.microsoft.com/office/powerpoint/2010/main" val="57993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7771F5-29D0-4DDA-AA15-829FAF52B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46043" y="381000"/>
            <a:ext cx="5830957" cy="3139321"/>
          </a:xfrm>
          <a:prstGeom prst="rect">
            <a:avLst/>
          </a:prstGeom>
          <a:noFill/>
        </p:spPr>
        <p:txBody>
          <a:bodyPr wrap="square" rtlCol="0">
            <a:spAutoFit/>
          </a:bodyPr>
          <a:lstStyle/>
          <a:p>
            <a:pPr fontAlgn="base"/>
            <a:r>
              <a:rPr lang="en-US" dirty="0">
                <a:solidFill>
                  <a:schemeClr val="bg1"/>
                </a:solidFill>
              </a:rPr>
              <a:t>“Two [missionaries] called at the home of Mr. Elmer Pollard. … They presented their message and asked if he would join in prayer. He agreed, on the provision that he could offer the prayer.</a:t>
            </a:r>
          </a:p>
          <a:p>
            <a:pPr fontAlgn="base"/>
            <a:endParaRPr lang="en-US" dirty="0">
              <a:solidFill>
                <a:schemeClr val="bg1"/>
              </a:solidFill>
            </a:endParaRPr>
          </a:p>
          <a:p>
            <a:pPr fontAlgn="base"/>
            <a:r>
              <a:rPr lang="en-US" dirty="0">
                <a:solidFill>
                  <a:schemeClr val="bg1"/>
                </a:solidFill>
              </a:rPr>
              <a:t>“The prayer he offered astonished the missionaries. He said, ‘Heavenly Father, bless these two unfortunate, misguided missionaries, that they may return to their homes and not waste their time telling the people of Canada about a message which is so fantastic and about which they know so little.’</a:t>
            </a:r>
          </a:p>
        </p:txBody>
      </p:sp>
      <p:sp>
        <p:nvSpPr>
          <p:cNvPr id="6" name="Rectangle 5"/>
          <p:cNvSpPr/>
          <p:nvPr/>
        </p:nvSpPr>
        <p:spPr>
          <a:xfrm>
            <a:off x="6705600" y="4114802"/>
            <a:ext cx="3581400" cy="2031325"/>
          </a:xfrm>
          <a:prstGeom prst="rect">
            <a:avLst/>
          </a:prstGeom>
        </p:spPr>
        <p:txBody>
          <a:bodyPr wrap="square">
            <a:spAutoFit/>
          </a:bodyPr>
          <a:lstStyle/>
          <a:p>
            <a:pPr fontAlgn="base"/>
            <a:r>
              <a:rPr lang="en-US" dirty="0">
                <a:solidFill>
                  <a:schemeClr val="bg1"/>
                </a:solidFill>
              </a:rPr>
              <a:t>If you were one of those missionaries, what would you have said to Mr. Pollard?</a:t>
            </a:r>
          </a:p>
          <a:p>
            <a:pPr fontAlgn="base"/>
            <a:endParaRPr lang="en-US" dirty="0">
              <a:solidFill>
                <a:schemeClr val="bg1"/>
              </a:solidFill>
            </a:endParaRPr>
          </a:p>
          <a:p>
            <a:pPr fontAlgn="base"/>
            <a:r>
              <a:rPr lang="en-US" dirty="0">
                <a:solidFill>
                  <a:schemeClr val="bg1"/>
                </a:solidFill>
              </a:rPr>
              <a:t>How can someone know for themselves that Joseph Smith was a prophet of God?</a:t>
            </a:r>
          </a:p>
        </p:txBody>
      </p:sp>
      <p:sp>
        <p:nvSpPr>
          <p:cNvPr id="7" name="TextBox 6"/>
          <p:cNvSpPr txBox="1"/>
          <p:nvPr/>
        </p:nvSpPr>
        <p:spPr>
          <a:xfrm>
            <a:off x="114300" y="6453809"/>
            <a:ext cx="3276600" cy="307777"/>
          </a:xfrm>
          <a:prstGeom prst="rect">
            <a:avLst/>
          </a:prstGeom>
          <a:noFill/>
        </p:spPr>
        <p:txBody>
          <a:bodyPr wrap="square" rtlCol="0">
            <a:spAutoFit/>
          </a:bodyPr>
          <a:lstStyle/>
          <a:p>
            <a:r>
              <a:rPr lang="en-US" sz="1400" dirty="0">
                <a:solidFill>
                  <a:schemeClr val="bg1"/>
                </a:solidFill>
              </a:rPr>
              <a:t>President Thomas S. Monson</a:t>
            </a:r>
            <a:endParaRPr lang="en-US" sz="1400" i="1" dirty="0">
              <a:solidFill>
                <a:schemeClr val="bg1"/>
              </a:solidFill>
            </a:endParaRPr>
          </a:p>
        </p:txBody>
      </p:sp>
      <p:pic>
        <p:nvPicPr>
          <p:cNvPr id="8" name="Picture 7">
            <a:extLst>
              <a:ext uri="{FF2B5EF4-FFF2-40B4-BE49-F238E27FC236}">
                <a16:creationId xmlns:a16="http://schemas.microsoft.com/office/drawing/2014/main" id="{9E6C30E3-CF44-48FC-83D9-B01F5F012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330" y="354929"/>
            <a:ext cx="2400922" cy="3476448"/>
          </a:xfrm>
          <a:prstGeom prst="rect">
            <a:avLst/>
          </a:prstGeom>
        </p:spPr>
      </p:pic>
      <p:pic>
        <p:nvPicPr>
          <p:cNvPr id="10" name="Picture 9">
            <a:extLst>
              <a:ext uri="{FF2B5EF4-FFF2-40B4-BE49-F238E27FC236}">
                <a16:creationId xmlns:a16="http://schemas.microsoft.com/office/drawing/2014/main" id="{6BB824A3-E7F8-436B-8A1A-7D03D2FDAA27}"/>
              </a:ext>
            </a:extLst>
          </p:cNvPr>
          <p:cNvPicPr>
            <a:picLocks noChangeAspect="1"/>
          </p:cNvPicPr>
          <p:nvPr/>
        </p:nvPicPr>
        <p:blipFill rotWithShape="1">
          <a:blip r:embed="rId4">
            <a:extLst>
              <a:ext uri="{28A0092B-C50C-407E-A947-70E740481C1C}">
                <a14:useLocalDpi xmlns:a14="http://schemas.microsoft.com/office/drawing/2010/main" val="0"/>
              </a:ext>
            </a:extLst>
          </a:blip>
          <a:srcRect t="2763"/>
          <a:stretch/>
        </p:blipFill>
        <p:spPr>
          <a:xfrm>
            <a:off x="3390900" y="3831377"/>
            <a:ext cx="2255520" cy="2886727"/>
          </a:xfrm>
          <a:prstGeom prst="rect">
            <a:avLst/>
          </a:prstGeom>
        </p:spPr>
      </p:pic>
    </p:spTree>
    <p:extLst>
      <p:ext uri="{BB962C8B-B14F-4D97-AF65-F5344CB8AC3E}">
        <p14:creationId xmlns:p14="http://schemas.microsoft.com/office/powerpoint/2010/main" val="140501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E9D80C3-E461-4E7B-8B3B-75E52F4D8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2"/>
            <a:ext cx="9144000" cy="769441"/>
          </a:xfrm>
          <a:prstGeom prst="rect">
            <a:avLst/>
          </a:prstGeom>
          <a:noFill/>
        </p:spPr>
        <p:txBody>
          <a:bodyPr wrap="square" rtlCol="0">
            <a:spAutoFit/>
          </a:bodyPr>
          <a:lstStyle/>
          <a:p>
            <a:pPr algn="ctr"/>
            <a:r>
              <a:rPr lang="en-US" sz="4400" dirty="0">
                <a:solidFill>
                  <a:schemeClr val="bg1"/>
                </a:solidFill>
                <a:latin typeface="A Gentle Touch" panose="02000603000000000000" pitchFamily="2" charset="0"/>
              </a:rPr>
              <a:t>Doctrinal Mastery</a:t>
            </a:r>
          </a:p>
        </p:txBody>
      </p:sp>
      <p:sp>
        <p:nvSpPr>
          <p:cNvPr id="8" name="Rectangle 7"/>
          <p:cNvSpPr/>
          <p:nvPr/>
        </p:nvSpPr>
        <p:spPr>
          <a:xfrm>
            <a:off x="6248400" y="1968821"/>
            <a:ext cx="4572000" cy="2800767"/>
          </a:xfrm>
          <a:prstGeom prst="rect">
            <a:avLst/>
          </a:prstGeom>
        </p:spPr>
        <p:txBody>
          <a:bodyPr>
            <a:spAutoFit/>
          </a:bodyPr>
          <a:lstStyle/>
          <a:p>
            <a:pPr algn="ctr"/>
            <a:r>
              <a:rPr lang="en-US" sz="4400" dirty="0">
                <a:solidFill>
                  <a:schemeClr val="bg1"/>
                </a:solidFill>
              </a:rPr>
              <a:t>In the First Vision, God called Joseph Smith to be a prophet</a:t>
            </a:r>
          </a:p>
        </p:txBody>
      </p:sp>
      <p:grpSp>
        <p:nvGrpSpPr>
          <p:cNvPr id="10" name="Group 9"/>
          <p:cNvGrpSpPr/>
          <p:nvPr/>
        </p:nvGrpSpPr>
        <p:grpSpPr>
          <a:xfrm>
            <a:off x="1981200" y="2133600"/>
            <a:ext cx="2286000" cy="2667000"/>
            <a:chOff x="2646084" y="2667000"/>
            <a:chExt cx="3886200" cy="3931920"/>
          </a:xfrm>
        </p:grpSpPr>
        <p:grpSp>
          <p:nvGrpSpPr>
            <p:cNvPr id="11" name="Group 13"/>
            <p:cNvGrpSpPr/>
            <p:nvPr/>
          </p:nvGrpSpPr>
          <p:grpSpPr>
            <a:xfrm>
              <a:off x="3048000" y="2667000"/>
              <a:ext cx="2971800" cy="3931920"/>
              <a:chOff x="152400" y="152400"/>
              <a:chExt cx="4953000" cy="6553200"/>
            </a:xfrm>
          </p:grpSpPr>
          <p:sp>
            <p:nvSpPr>
              <p:cNvPr id="15" name="Rounded Rectangle 14"/>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2646084" y="3823447"/>
              <a:ext cx="3886200" cy="1497377"/>
            </a:xfrm>
            <a:prstGeom prst="rect">
              <a:avLst/>
            </a:prstGeom>
            <a:noFill/>
          </p:spPr>
          <p:txBody>
            <a:bodyPr wrap="square" rtlCol="0">
              <a:spAutoFit/>
            </a:bodyPr>
            <a:lstStyle/>
            <a:p>
              <a:pPr algn="ctr"/>
              <a:r>
                <a:rPr lang="en-US" sz="2000" dirty="0">
                  <a:solidFill>
                    <a:schemeClr val="bg2"/>
                  </a:solidFill>
                  <a:latin typeface="Californian FB" pitchFamily="18" charset="0"/>
                </a:rPr>
                <a:t>Joseph Smith History</a:t>
              </a:r>
            </a:p>
            <a:p>
              <a:pPr algn="ctr"/>
              <a:r>
                <a:rPr lang="en-US" sz="2000">
                  <a:solidFill>
                    <a:schemeClr val="bg2"/>
                  </a:solidFill>
                  <a:latin typeface="Californian FB" pitchFamily="18" charset="0"/>
                </a:rPr>
                <a:t>1:15-20</a:t>
              </a:r>
              <a:endParaRPr lang="en-US" sz="2000" dirty="0">
                <a:solidFill>
                  <a:schemeClr val="bg2"/>
                </a:solidFill>
                <a:latin typeface="Californian FB" pitchFamily="18" charset="0"/>
              </a:endParaRPr>
            </a:p>
          </p:txBody>
        </p:sp>
        <p:sp>
          <p:nvSpPr>
            <p:cNvPr id="13" name="TextBox 12"/>
            <p:cNvSpPr txBox="1"/>
            <p:nvPr/>
          </p:nvSpPr>
          <p:spPr>
            <a:xfrm>
              <a:off x="3124201" y="5257801"/>
              <a:ext cx="2667001" cy="499125"/>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4" name="Straight Connector 13"/>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Right Arrow 17"/>
          <p:cNvSpPr/>
          <p:nvPr/>
        </p:nvSpPr>
        <p:spPr>
          <a:xfrm>
            <a:off x="4419600" y="3048000"/>
            <a:ext cx="1447800" cy="685800"/>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4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A340EF-D7AF-4005-8424-AF3149FDC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1676400" y="117693"/>
            <a:ext cx="5105400" cy="3785652"/>
          </a:xfrm>
          <a:prstGeom prst="rect">
            <a:avLst/>
          </a:prstGeom>
        </p:spPr>
        <p:txBody>
          <a:bodyPr wrap="square">
            <a:spAutoFit/>
          </a:bodyPr>
          <a:lstStyle/>
          <a:p>
            <a:pPr fontAlgn="base"/>
            <a:r>
              <a:rPr lang="en-US" sz="1600" dirty="0">
                <a:solidFill>
                  <a:schemeClr val="bg1"/>
                </a:solidFill>
              </a:rPr>
              <a:t>“The two returned to Mr. Pollard’s door. Mr. Pollard answered the knock and angrily said, ‘I thought I told you young men never to return!’</a:t>
            </a:r>
          </a:p>
          <a:p>
            <a:pPr fontAlgn="base"/>
            <a:r>
              <a:rPr lang="en-US" sz="1600" dirty="0">
                <a:solidFill>
                  <a:schemeClr val="bg1"/>
                </a:solidFill>
              </a:rPr>
              <a:t>“The junior companion then said, with all the courage he could muster, ‘Mr. Pollard, when we left your door, you said that we didn’t really believe Joseph Smith was a prophet of God. </a:t>
            </a:r>
          </a:p>
          <a:p>
            <a:pPr fontAlgn="base"/>
            <a:endParaRPr lang="en-US" sz="1600" dirty="0">
              <a:solidFill>
                <a:schemeClr val="bg1"/>
              </a:solidFill>
            </a:endParaRPr>
          </a:p>
          <a:p>
            <a:pPr fontAlgn="base"/>
            <a:r>
              <a:rPr lang="en-US" sz="1600" dirty="0">
                <a:solidFill>
                  <a:schemeClr val="bg1"/>
                </a:solidFill>
              </a:rPr>
              <a:t>I want to testify to you, Mr. Pollard, that I </a:t>
            </a:r>
            <a:r>
              <a:rPr lang="en-US" sz="1600" i="1" dirty="0">
                <a:solidFill>
                  <a:schemeClr val="bg1"/>
                </a:solidFill>
              </a:rPr>
              <a:t>know</a:t>
            </a:r>
            <a:r>
              <a:rPr lang="en-US" sz="1600" dirty="0">
                <a:solidFill>
                  <a:schemeClr val="bg1"/>
                </a:solidFill>
              </a:rPr>
              <a:t> Joseph Smith was a prophet of God, that by inspiration he translated the sacred record known as the Book of Mormon, that he did see God the Father and Jesus the Son.’ The missionaries then departed the doorstep.</a:t>
            </a:r>
          </a:p>
          <a:p>
            <a:pPr fontAlgn="base"/>
            <a:endParaRPr lang="en-US" sz="1600" dirty="0">
              <a:solidFill>
                <a:schemeClr val="bg1"/>
              </a:solidFill>
            </a:endParaRPr>
          </a:p>
          <a:p>
            <a:pPr fontAlgn="base"/>
            <a:endParaRPr lang="en-US" sz="1600" dirty="0">
              <a:solidFill>
                <a:schemeClr val="bg1"/>
              </a:solidFill>
            </a:endParaRPr>
          </a:p>
        </p:txBody>
      </p:sp>
      <p:sp>
        <p:nvSpPr>
          <p:cNvPr id="12" name="Rectangle 11"/>
          <p:cNvSpPr/>
          <p:nvPr/>
        </p:nvSpPr>
        <p:spPr>
          <a:xfrm>
            <a:off x="5105400" y="3962401"/>
            <a:ext cx="4572000" cy="2492990"/>
          </a:xfrm>
          <a:prstGeom prst="rect">
            <a:avLst/>
          </a:prstGeom>
        </p:spPr>
        <p:txBody>
          <a:bodyPr>
            <a:spAutoFit/>
          </a:bodyPr>
          <a:lstStyle/>
          <a:p>
            <a:pPr fontAlgn="base"/>
            <a:r>
              <a:rPr lang="en-US" sz="1600" dirty="0">
                <a:solidFill>
                  <a:schemeClr val="bg1"/>
                </a:solidFill>
              </a:rPr>
              <a:t>“[Mr. Pollard later testified:] ‘That evening, sleep would not come. I tossed and turned. Over and over in my mind I heard the words, “Joseph Smith was a prophet of God. I know it. … I know it. … I know it.” I could scarcely wait for morning to come. I telephoned the missionaries. … They returned, and this time my wife, my family, and I joined in the discussion as earnest seekers of truth. As a result, we have all embraced the gospel of Jesus Christ’” </a:t>
            </a:r>
          </a:p>
          <a:p>
            <a:pPr fontAlgn="base"/>
            <a:r>
              <a:rPr lang="en-US" sz="1200" dirty="0">
                <a:solidFill>
                  <a:schemeClr val="bg1"/>
                </a:solidFill>
              </a:rPr>
              <a:t>Thomas S. Monson</a:t>
            </a:r>
          </a:p>
        </p:txBody>
      </p:sp>
      <p:sp>
        <p:nvSpPr>
          <p:cNvPr id="13" name="TextBox 12"/>
          <p:cNvSpPr txBox="1"/>
          <p:nvPr/>
        </p:nvSpPr>
        <p:spPr>
          <a:xfrm>
            <a:off x="1524000" y="0"/>
            <a:ext cx="9144000" cy="523220"/>
          </a:xfrm>
          <a:prstGeom prst="rect">
            <a:avLst/>
          </a:prstGeom>
          <a:noFill/>
        </p:spPr>
        <p:txBody>
          <a:bodyPr wrap="square" rtlCol="0">
            <a:spAutoFit/>
          </a:bodyPr>
          <a:lstStyle/>
          <a:p>
            <a:pPr algn="r"/>
            <a:r>
              <a:rPr lang="en-US" sz="2800" dirty="0">
                <a:solidFill>
                  <a:schemeClr val="bg1"/>
                </a:solidFill>
                <a:latin typeface="A Gentle Touch" panose="02000603000000000000" pitchFamily="2" charset="0"/>
              </a:rPr>
              <a:t>The Rest of the Story</a:t>
            </a:r>
          </a:p>
        </p:txBody>
      </p:sp>
      <p:pic>
        <p:nvPicPr>
          <p:cNvPr id="4" name="Picture 3">
            <a:extLst>
              <a:ext uri="{FF2B5EF4-FFF2-40B4-BE49-F238E27FC236}">
                <a16:creationId xmlns:a16="http://schemas.microsoft.com/office/drawing/2014/main" id="{1F35E986-CDB5-4F0E-973F-A5751FCD8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375" y="599870"/>
            <a:ext cx="2105025" cy="3048000"/>
          </a:xfrm>
          <a:prstGeom prst="rect">
            <a:avLst/>
          </a:prstGeom>
        </p:spPr>
      </p:pic>
      <p:pic>
        <p:nvPicPr>
          <p:cNvPr id="6" name="Picture 5">
            <a:extLst>
              <a:ext uri="{FF2B5EF4-FFF2-40B4-BE49-F238E27FC236}">
                <a16:creationId xmlns:a16="http://schemas.microsoft.com/office/drawing/2014/main" id="{AA34E01F-9A4F-449C-AC5A-C38C4C558A08}"/>
              </a:ext>
            </a:extLst>
          </p:cNvPr>
          <p:cNvPicPr>
            <a:picLocks noChangeAspect="1"/>
          </p:cNvPicPr>
          <p:nvPr/>
        </p:nvPicPr>
        <p:blipFill rotWithShape="1">
          <a:blip r:embed="rId4">
            <a:extLst>
              <a:ext uri="{28A0092B-C50C-407E-A947-70E740481C1C}">
                <a14:useLocalDpi xmlns:a14="http://schemas.microsoft.com/office/drawing/2010/main" val="0"/>
              </a:ext>
            </a:extLst>
          </a:blip>
          <a:srcRect t="2768"/>
          <a:stretch/>
        </p:blipFill>
        <p:spPr>
          <a:xfrm>
            <a:off x="1363027" y="3806686"/>
            <a:ext cx="2255520" cy="2886585"/>
          </a:xfrm>
          <a:prstGeom prst="rect">
            <a:avLst/>
          </a:prstGeom>
        </p:spPr>
      </p:pic>
    </p:spTree>
    <p:extLst>
      <p:ext uri="{BB962C8B-B14F-4D97-AF65-F5344CB8AC3E}">
        <p14:creationId xmlns:p14="http://schemas.microsoft.com/office/powerpoint/2010/main" val="346426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5F04C6-1591-4BD7-A350-750E9E0C5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30485" y="0"/>
            <a:ext cx="11605876" cy="6740307"/>
          </a:xfrm>
          <a:prstGeom prst="rect">
            <a:avLst/>
          </a:prstGeom>
          <a:noFill/>
        </p:spPr>
        <p:txBody>
          <a:bodyPr wrap="square" rtlCol="0">
            <a:spAutoFit/>
          </a:bodyPr>
          <a:lstStyle/>
          <a:p>
            <a:r>
              <a:rPr lang="en-US" dirty="0">
                <a:solidFill>
                  <a:schemeClr val="bg1"/>
                </a:solidFill>
              </a:rPr>
              <a:t>Sources:</a:t>
            </a:r>
          </a:p>
          <a:p>
            <a:endParaRPr lang="en-US" dirty="0">
              <a:solidFill>
                <a:srgbClr val="FFFF00"/>
              </a:solidFill>
            </a:endParaRPr>
          </a:p>
          <a:p>
            <a:r>
              <a:rPr lang="en-US" dirty="0">
                <a:solidFill>
                  <a:srgbClr val="FFFF00"/>
                </a:solidFill>
              </a:rPr>
              <a:t>Related Videos:</a:t>
            </a:r>
          </a:p>
          <a:p>
            <a:r>
              <a:rPr lang="en-US" dirty="0">
                <a:solidFill>
                  <a:schemeClr val="bg1"/>
                </a:solidFill>
              </a:rPr>
              <a:t>Joseph Smith Was a Prophet Part 1 (1:04)</a:t>
            </a:r>
          </a:p>
          <a:p>
            <a:r>
              <a:rPr lang="en-US" dirty="0">
                <a:solidFill>
                  <a:schemeClr val="bg1"/>
                </a:solidFill>
              </a:rPr>
              <a:t>Origin (4:57)</a:t>
            </a:r>
          </a:p>
          <a:p>
            <a:r>
              <a:rPr lang="en-US" dirty="0">
                <a:solidFill>
                  <a:schemeClr val="bg1"/>
                </a:solidFill>
              </a:rPr>
              <a:t>Preparation of Joseph Smith: The First Vision (2:05)</a:t>
            </a:r>
          </a:p>
          <a:p>
            <a:r>
              <a:rPr lang="en-US" dirty="0">
                <a:solidFill>
                  <a:schemeClr val="bg1"/>
                </a:solidFill>
              </a:rPr>
              <a:t>Joseph Smith Was a Prophet Part 2 (2:03)</a:t>
            </a:r>
          </a:p>
          <a:p>
            <a:r>
              <a:rPr lang="en-US" dirty="0">
                <a:solidFill>
                  <a:schemeClr val="bg1"/>
                </a:solidFill>
              </a:rPr>
              <a:t>The Restoration (19:20)</a:t>
            </a:r>
          </a:p>
          <a:p>
            <a:endParaRPr lang="en-US" i="1" dirty="0">
              <a:solidFill>
                <a:schemeClr val="bg1"/>
              </a:solidFill>
            </a:endParaRPr>
          </a:p>
          <a:p>
            <a:r>
              <a:rPr lang="en-US" dirty="0">
                <a:solidFill>
                  <a:schemeClr val="bg1"/>
                </a:solidFill>
              </a:rPr>
              <a:t>President Thomas S. Monson (“The Prophet Joseph Smith: Teacher by Example,”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2005, 69).</a:t>
            </a:r>
            <a:r>
              <a:rPr lang="en-US" i="1" dirty="0">
                <a:solidFill>
                  <a:schemeClr val="bg1"/>
                </a:solidFill>
              </a:rPr>
              <a:t> </a:t>
            </a:r>
          </a:p>
          <a:p>
            <a:endParaRPr lang="en-US" i="1" dirty="0">
              <a:solidFill>
                <a:schemeClr val="bg1"/>
              </a:solidFill>
            </a:endParaRPr>
          </a:p>
          <a:p>
            <a:r>
              <a:rPr lang="en-US" dirty="0">
                <a:solidFill>
                  <a:schemeClr val="bg1"/>
                </a:solidFill>
              </a:rPr>
              <a:t>(For more information about Joseph Smith’s four accounts of the First Vision, see Milton V. Backman  Jr., “Joseph Smith’s Recitals of the First Vision,” </a:t>
            </a:r>
            <a:r>
              <a:rPr lang="en-US" i="1" dirty="0">
                <a:solidFill>
                  <a:schemeClr val="bg1"/>
                </a:solidFill>
              </a:rPr>
              <a:t>Ensign,</a:t>
            </a:r>
            <a:r>
              <a:rPr lang="en-US" dirty="0">
                <a:solidFill>
                  <a:schemeClr val="bg1"/>
                </a:solidFill>
              </a:rPr>
              <a:t> Jan. 1985, 8–17.)</a:t>
            </a:r>
            <a:endParaRPr lang="en-US" i="1" dirty="0">
              <a:solidFill>
                <a:schemeClr val="bg1"/>
              </a:solidFill>
            </a:endParaRPr>
          </a:p>
          <a:p>
            <a:endParaRPr lang="en-US" i="1" dirty="0">
              <a:solidFill>
                <a:schemeClr val="bg1"/>
              </a:solidFill>
            </a:endParaRPr>
          </a:p>
          <a:p>
            <a:endParaRPr lang="en-US" i="1" dirty="0">
              <a:solidFill>
                <a:schemeClr val="bg1"/>
              </a:solidFill>
            </a:endParaRPr>
          </a:p>
          <a:p>
            <a:pPr fontAlgn="base"/>
            <a:r>
              <a:rPr lang="en-US" dirty="0">
                <a:solidFill>
                  <a:schemeClr val="bg1"/>
                </a:solidFill>
              </a:rPr>
              <a:t>Elder Neil L. Andersen (“Trial of Your Faith,”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2012, 41).</a:t>
            </a:r>
          </a:p>
          <a:p>
            <a:pPr fontAlgn="base"/>
            <a:endParaRPr lang="en-US" dirty="0">
              <a:solidFill>
                <a:schemeClr val="bg1"/>
              </a:solidFill>
            </a:endParaRPr>
          </a:p>
          <a:p>
            <a:pPr fontAlgn="base"/>
            <a:r>
              <a:rPr lang="en-US" dirty="0">
                <a:solidFill>
                  <a:schemeClr val="bg1"/>
                </a:solidFill>
              </a:rPr>
              <a:t>Elder </a:t>
            </a:r>
            <a:r>
              <a:rPr lang="en-US" dirty="0" err="1">
                <a:solidFill>
                  <a:schemeClr val="bg1"/>
                </a:solidFill>
              </a:rPr>
              <a:t>Dallin</a:t>
            </a:r>
            <a:r>
              <a:rPr lang="en-US" dirty="0">
                <a:solidFill>
                  <a:schemeClr val="bg1"/>
                </a:solidFill>
              </a:rPr>
              <a:t> H. Oaks (“Reading Church History” [address to CES religious educators, Aug. 16, 1985], 7, </a:t>
            </a:r>
            <a:r>
              <a:rPr lang="en-US" dirty="0">
                <a:solidFill>
                  <a:schemeClr val="bg1"/>
                </a:solidFill>
                <a:hlinkClick r:id="rId3"/>
              </a:rPr>
              <a:t>LDS.org </a:t>
            </a:r>
            <a:r>
              <a:rPr lang="en-US" dirty="0">
                <a:solidFill>
                  <a:schemeClr val="bg1"/>
                </a:solidFill>
              </a:rPr>
              <a:t>).</a:t>
            </a:r>
          </a:p>
          <a:p>
            <a:pPr fontAlgn="base"/>
            <a:endParaRPr lang="en-US" dirty="0">
              <a:solidFill>
                <a:schemeClr val="bg1"/>
              </a:solidFill>
            </a:endParaRPr>
          </a:p>
          <a:p>
            <a:pPr fontAlgn="base"/>
            <a:r>
              <a:rPr lang="en-US" dirty="0">
                <a:solidFill>
                  <a:schemeClr val="bg1"/>
                </a:solidFill>
              </a:rPr>
              <a:t>Milton V. </a:t>
            </a:r>
            <a:r>
              <a:rPr lang="en-US" dirty="0" err="1">
                <a:solidFill>
                  <a:schemeClr val="bg1"/>
                </a:solidFill>
              </a:rPr>
              <a:t>Backman</a:t>
            </a:r>
            <a:r>
              <a:rPr lang="en-US" dirty="0">
                <a:solidFill>
                  <a:schemeClr val="bg1"/>
                </a:solidFill>
              </a:rPr>
              <a:t> Jr., “Joseph Smith’s Recitals of the First Vision,” </a:t>
            </a:r>
            <a:r>
              <a:rPr lang="en-US" i="1" dirty="0">
                <a:solidFill>
                  <a:schemeClr val="bg1"/>
                </a:solidFill>
              </a:rPr>
              <a:t>Ensign,</a:t>
            </a:r>
            <a:r>
              <a:rPr lang="en-US" dirty="0">
                <a:solidFill>
                  <a:schemeClr val="bg1"/>
                </a:solidFill>
              </a:rPr>
              <a:t> Jan. 1985, 8–17.)</a:t>
            </a:r>
          </a:p>
          <a:p>
            <a:pPr fontAlgn="base"/>
            <a:endParaRPr lang="en-US" dirty="0">
              <a:solidFill>
                <a:schemeClr val="bg1"/>
              </a:solidFill>
            </a:endParaRPr>
          </a:p>
          <a:p>
            <a:pPr fontAlgn="base"/>
            <a:r>
              <a:rPr lang="en-US" dirty="0">
                <a:solidFill>
                  <a:schemeClr val="bg1"/>
                </a:solidFill>
              </a:rPr>
              <a:t>Richard G. Scott </a:t>
            </a:r>
            <a:r>
              <a:rPr lang="en-US" i="1" dirty="0">
                <a:solidFill>
                  <a:schemeClr val="bg1"/>
                </a:solidFill>
              </a:rPr>
              <a:t>Using the Supernal Gift of Prayer </a:t>
            </a:r>
            <a:r>
              <a:rPr lang="en-US" dirty="0">
                <a:solidFill>
                  <a:schemeClr val="bg1"/>
                </a:solidFill>
              </a:rPr>
              <a:t>April 2007 Gen. Conf.</a:t>
            </a:r>
          </a:p>
          <a:p>
            <a:pPr fontAlgn="base"/>
            <a:endParaRPr lang="en-US" dirty="0">
              <a:solidFill>
                <a:schemeClr val="bg1"/>
              </a:solidFill>
            </a:endParaRPr>
          </a:p>
          <a:p>
            <a:pPr fontAlgn="base"/>
            <a:r>
              <a:rPr lang="en-US" dirty="0">
                <a:solidFill>
                  <a:schemeClr val="bg1"/>
                </a:solidFill>
              </a:rPr>
              <a:t>Frances M. Gibbons </a:t>
            </a:r>
            <a:r>
              <a:rPr lang="en-US" i="1" dirty="0">
                <a:solidFill>
                  <a:schemeClr val="bg1"/>
                </a:solidFill>
              </a:rPr>
              <a:t>The Dual Aspects of Prayer </a:t>
            </a:r>
            <a:r>
              <a:rPr lang="en-US" dirty="0">
                <a:solidFill>
                  <a:schemeClr val="bg1"/>
                </a:solidFill>
              </a:rPr>
              <a:t>Oct. 1991 Gen Conf</a:t>
            </a:r>
            <a:r>
              <a:rPr lang="en-US" i="1" dirty="0">
                <a:solidFill>
                  <a:schemeClr val="bg1"/>
                </a:solidFill>
              </a:rPr>
              <a:t>. </a:t>
            </a:r>
          </a:p>
        </p:txBody>
      </p:sp>
      <p:grpSp>
        <p:nvGrpSpPr>
          <p:cNvPr id="5" name="Group 4">
            <a:extLst>
              <a:ext uri="{FF2B5EF4-FFF2-40B4-BE49-F238E27FC236}">
                <a16:creationId xmlns:a16="http://schemas.microsoft.com/office/drawing/2014/main" id="{3D2AD1DC-7E07-4748-AF49-63E9D802C4B5}"/>
              </a:ext>
            </a:extLst>
          </p:cNvPr>
          <p:cNvGrpSpPr/>
          <p:nvPr/>
        </p:nvGrpSpPr>
        <p:grpSpPr>
          <a:xfrm>
            <a:off x="5408494" y="781058"/>
            <a:ext cx="1143000" cy="1447800"/>
            <a:chOff x="7543800" y="3810000"/>
            <a:chExt cx="1143000" cy="1447800"/>
          </a:xfrm>
        </p:grpSpPr>
        <p:sp>
          <p:nvSpPr>
            <p:cNvPr id="6" name="Trapezoid 5">
              <a:extLst>
                <a:ext uri="{FF2B5EF4-FFF2-40B4-BE49-F238E27FC236}">
                  <a16:creationId xmlns:a16="http://schemas.microsoft.com/office/drawing/2014/main" id="{CF310929-0FEC-4CB6-90C6-10C7638171EA}"/>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9">
              <a:extLst>
                <a:ext uri="{FF2B5EF4-FFF2-40B4-BE49-F238E27FC236}">
                  <a16:creationId xmlns:a16="http://schemas.microsoft.com/office/drawing/2014/main" id="{27B76AFA-A75B-4A38-9258-145FE6796A26}"/>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0">
              <a:extLst>
                <a:ext uri="{FF2B5EF4-FFF2-40B4-BE49-F238E27FC236}">
                  <a16:creationId xmlns:a16="http://schemas.microsoft.com/office/drawing/2014/main" id="{9464049A-F509-4BEC-A8D4-A7F947AD5205}"/>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1">
              <a:extLst>
                <a:ext uri="{FF2B5EF4-FFF2-40B4-BE49-F238E27FC236}">
                  <a16:creationId xmlns:a16="http://schemas.microsoft.com/office/drawing/2014/main" id="{DBB18AA5-8B11-472D-A262-DEFD5DC65CF2}"/>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95C6ACC-0514-4299-BC4F-FB9D9C222B67}"/>
                </a:ext>
              </a:extLst>
            </p:cNvPr>
            <p:cNvGrpSpPr/>
            <p:nvPr/>
          </p:nvGrpSpPr>
          <p:grpSpPr>
            <a:xfrm>
              <a:off x="7924800" y="3810000"/>
              <a:ext cx="645353" cy="610017"/>
              <a:chOff x="7924800" y="5867400"/>
              <a:chExt cx="645353" cy="610017"/>
            </a:xfrm>
          </p:grpSpPr>
          <p:grpSp>
            <p:nvGrpSpPr>
              <p:cNvPr id="18" name="Group 13">
                <a:extLst>
                  <a:ext uri="{FF2B5EF4-FFF2-40B4-BE49-F238E27FC236}">
                    <a16:creationId xmlns:a16="http://schemas.microsoft.com/office/drawing/2014/main" id="{98C0039A-8371-4BF7-8B4C-E16AF0D42126}"/>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AC84EFF9-1B66-42C3-8D83-12D86E105C6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78726B2-FE4E-4945-9700-011CD8D7690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2404132-C4FC-4A98-9349-DA65060BD3F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521D563-3C79-4754-A213-EC2E14F0D79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2784EF76-E607-4638-BEAE-1CB2F66E4E0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2854C26-295C-45B5-A0CC-9D5CC3FFDAF7}"/>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953AC196-3CB3-46C2-BE93-C3C225574856}"/>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E3305A9E-7A8D-4777-A3E8-01EC3087FC0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C1AE88E-1850-45B5-B319-F4C61CF4A87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45DB2E6-4E19-4F25-B5A5-6E7572580DC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6DC005F-A61C-4EB8-95E5-342C17FC674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A88E409F-806C-42D8-B597-62F475155BC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4102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
            <a:ext cx="9144000" cy="2985433"/>
          </a:xfrm>
          <a:prstGeom prst="rect">
            <a:avLst/>
          </a:prstGeom>
        </p:spPr>
        <p:txBody>
          <a:bodyPr wrap="square">
            <a:spAutoFit/>
          </a:bodyPr>
          <a:lstStyle/>
          <a:p>
            <a:pPr fontAlgn="base"/>
            <a:endParaRPr lang="en-US" sz="1600" b="1" dirty="0"/>
          </a:p>
          <a:p>
            <a:pPr fontAlgn="base"/>
            <a:r>
              <a:rPr lang="en-US" sz="1600" b="1" dirty="0"/>
              <a:t> What was Joseph Smith’s early life like?</a:t>
            </a:r>
          </a:p>
          <a:p>
            <a:pPr fontAlgn="base"/>
            <a:r>
              <a:rPr lang="en-US" sz="1200" dirty="0"/>
              <a:t>“[Joseph Smith’s] parents, Lucy Mack and Joseph Smith Sr., were married on 24 January 1796 and settled on a family farm in </a:t>
            </a:r>
            <a:r>
              <a:rPr lang="en-US" sz="1200" dirty="0" err="1"/>
              <a:t>Tunbridge</a:t>
            </a:r>
            <a:r>
              <a:rPr lang="en-US" sz="1200" dirty="0"/>
              <a:t>, Vermont. Joseph and Lucy rented a farm [in Sharon, Vermont] from Solomon Mack, Lucy’s father, in the summer of 1805 and Joseph also taught school in the winter. It was there that their fifth child, Joseph Smith Jr., was born on 23 December 1805. Lucy and Joseph taught their children religious precepts and Lucy especially encouraged the study of the Bible. Joseph Sr. was suspicious of traditional churches but always retained a strong belief in God” (</a:t>
            </a:r>
            <a:r>
              <a:rPr lang="en-US" sz="1200" i="1" dirty="0"/>
              <a:t>The Pearl of Great Price Student Manual</a:t>
            </a:r>
            <a:r>
              <a:rPr lang="en-US" sz="1200" dirty="0"/>
              <a:t> [Church Educational System manual, 2000], 54).</a:t>
            </a:r>
          </a:p>
          <a:p>
            <a:pPr fontAlgn="base"/>
            <a:r>
              <a:rPr lang="en-US" sz="1200" dirty="0"/>
              <a:t>“Joseph Smith grew up on the family farm and was almost exclusively under his family’s influence. … During his formative years, Joseph Smith began to incorporate and manifest qualities that would help him fulfill his foreordained mission.</a:t>
            </a:r>
          </a:p>
          <a:p>
            <a:pPr fontAlgn="base"/>
            <a:r>
              <a:rPr lang="en-US" sz="1200" dirty="0"/>
              <a:t>“… He developed strong family bonds, learned to work hard, to think for himself, to serve others, and to love liberty” (</a:t>
            </a:r>
            <a:r>
              <a:rPr lang="en-US" sz="1200" i="1" dirty="0"/>
              <a:t>Church History in the Fulness of Times,</a:t>
            </a:r>
            <a:r>
              <a:rPr lang="en-US" sz="1200" dirty="0"/>
              <a:t> 2nd ed. [Church Educational System manual, 2003], 15).</a:t>
            </a:r>
          </a:p>
          <a:p>
            <a:pPr fontAlgn="base"/>
            <a:r>
              <a:rPr lang="en-US" sz="1200" dirty="0"/>
              <a:t>“During Joseph Smith’s earliest years, his family moved frequently, looking for fertile soil or some other way to earn a livelihood. … In 1811 the Smiths moved to the small community of West Lebanon, New Hampshire. … Typhoid fever came into West Lebanon. … One by one the Smith children fell ill. …</a:t>
            </a:r>
          </a:p>
          <a:p>
            <a:pPr fontAlgn="base"/>
            <a:endParaRPr lang="en-US" sz="1200" dirty="0"/>
          </a:p>
        </p:txBody>
      </p:sp>
      <p:sp>
        <p:nvSpPr>
          <p:cNvPr id="5" name="Rectangle 4"/>
          <p:cNvSpPr/>
          <p:nvPr/>
        </p:nvSpPr>
        <p:spPr>
          <a:xfrm>
            <a:off x="1524000" y="2743200"/>
            <a:ext cx="9144000" cy="3231654"/>
          </a:xfrm>
          <a:prstGeom prst="rect">
            <a:avLst/>
          </a:prstGeom>
        </p:spPr>
        <p:txBody>
          <a:bodyPr wrap="square">
            <a:spAutoFit/>
          </a:bodyPr>
          <a:lstStyle/>
          <a:p>
            <a:pPr fontAlgn="base"/>
            <a:r>
              <a:rPr lang="en-US" sz="1200" dirty="0"/>
              <a:t>“Seven-year-old Joseph, Jr., recovered from [typhoid] fever after two weeks but suffered complications that eventually required four surgeries. The most serious complication involved a swelling and infection in the tibia of his left leg. … Joseph was in agony for over two weeks.” Joseph endured an operation to remove the infection from his leg “without being bound or drinking brandy wine to dull his senses” (</a:t>
            </a:r>
            <a:r>
              <a:rPr lang="en-US" sz="1200" i="1" dirty="0"/>
              <a:t>Church History in the Fulness of Times,</a:t>
            </a:r>
            <a:r>
              <a:rPr lang="en-US" sz="1200" dirty="0"/>
              <a:t> 22–23).</a:t>
            </a:r>
          </a:p>
          <a:p>
            <a:pPr fontAlgn="base"/>
            <a:r>
              <a:rPr lang="en-US" sz="1200" dirty="0"/>
              <a:t>“In 1816, Joseph Sr. went to Palmyra, New York, to investigate the report of good land at low cost. Joseph Jr., at the time a boy of ten, remembered that even though he was not yet fully recovered from his leg operation, the teamster engaged to assist the Smiths in their journey made him walk through snow, forty miles per day for several days, during which time he suffered the most excruciating weariness and pain” (</a:t>
            </a:r>
            <a:r>
              <a:rPr lang="en-US" sz="1200" i="1" dirty="0"/>
              <a:t>The Pearl of Great Price Student Manual,</a:t>
            </a:r>
            <a:r>
              <a:rPr lang="en-US" sz="1200" dirty="0"/>
              <a:t> 54).</a:t>
            </a:r>
          </a:p>
          <a:p>
            <a:pPr fontAlgn="base"/>
            <a:r>
              <a:rPr lang="en-US" sz="1200" dirty="0"/>
              <a:t>“Joseph Smith, Sr., the father of a family of ten—eleven by 1821—worked hard for a living. After two years in Palmyra, he accumulated enough money for a down payment on one hundred acres of wooded land in the nearby township of Farmington. During the first year he and his sons cleared thirty acres of heavy timber, prepared the ground for cultivation, and planted wheat. … Young Joseph later recalled that ‘it required the exertions of all that were able to render any assistance for the support of the Family.’ [“History of Joseph Smith By Himself,” 1832 (written in Kirtland, Ohio, between 20 July and 27 Nov. 1832), LDS Historical Department, Salt Lake City, p. 1.] …</a:t>
            </a:r>
          </a:p>
          <a:p>
            <a:pPr fontAlgn="base"/>
            <a:r>
              <a:rPr lang="en-US" sz="1200" dirty="0"/>
              <a:t>“At this time Joseph’s opportunities for schooling were limited. He attributed this to the ‘indigent circumstances’ he was raised under. ‘We were deprived of the benefit of an education. Suffice it to say, I was merely instructed in reading, writing, and the ground rules of arithmetic which constituted my whole literary acquirements’ [“History of Joseph Smith By Himself,” pp. 1–2]” (</a:t>
            </a:r>
            <a:r>
              <a:rPr lang="en-US" sz="1200" i="1" dirty="0"/>
              <a:t>Church History in the Fulness of Times,</a:t>
            </a:r>
            <a:r>
              <a:rPr lang="en-US" sz="1200" dirty="0"/>
              <a:t> 29–30).</a:t>
            </a:r>
          </a:p>
          <a:p>
            <a:pPr fontAlgn="base"/>
            <a:endParaRPr lang="en-US" sz="1200" dirty="0"/>
          </a:p>
        </p:txBody>
      </p:sp>
    </p:spTree>
    <p:extLst>
      <p:ext uri="{BB962C8B-B14F-4D97-AF65-F5344CB8AC3E}">
        <p14:creationId xmlns:p14="http://schemas.microsoft.com/office/powerpoint/2010/main" val="1194771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40776"/>
            <a:ext cx="4572000" cy="6717224"/>
          </a:xfrm>
          <a:prstGeom prst="rect">
            <a:avLst/>
          </a:prstGeom>
        </p:spPr>
        <p:txBody>
          <a:bodyPr>
            <a:spAutoFit/>
          </a:bodyPr>
          <a:lstStyle/>
          <a:p>
            <a:r>
              <a:rPr lang="en-US" sz="1200" b="1" dirty="0"/>
              <a:t>The Accounts of the First Vision:</a:t>
            </a:r>
          </a:p>
          <a:p>
            <a:r>
              <a:rPr lang="en-US" sz="1200" dirty="0"/>
              <a:t>In conclusion, an examination of the four accounts of the First Vision reveals several important concepts concerning the writing of Church history. Recognizing the importance of preserving that which had transpired, Joseph Smith devoted many hours during the 1830s and early 1840s to recording events which he had witnessed. While describing his sacred experience of 1820, he sometimes emphasized one theme and at other times concentrated on other major concepts. Although the precise wording of what he learned from the Savior is different in all the accounts, the same basic message was included in all except the 1835 recital—that God’s true church was not upon the earth in 1820. Of utmost importance was not the specific language in which the truths were unfolded but the truths themselves.</a:t>
            </a:r>
          </a:p>
          <a:p>
            <a:endParaRPr lang="en-US" sz="1200" dirty="0"/>
          </a:p>
          <a:p>
            <a:r>
              <a:rPr lang="en-US" sz="1200" dirty="0"/>
              <a:t>Since the 1838 recital was included in the Pearl of Great Price, an investigation of the publications of this history helps one better understand principles concerning the formation of scriptures. Joseph Smith was responsible for many changes in punctuation, spelling, and other similar revisions in his manuscript history. After a portion of this history was canonized in the Pearl of Great Price, additional textual refinements were made by editors acting under the authorization of Church leaders. These revisions were apparently made in the interests of grammatical quality, clarification, and consistency. Several short paragraphs were also added that had been included as notes in the manuscript history prior to the Prophet’s martyrdom. All these alterations were in harmony with precedents set by Joseph Smith in his textual revisions of latter-day scriptures. In no instance was there a change in the basic message recorded in the manuscript history concerning the historical setting of the First Vision or the truths unfolded during this remarkable experience. But changes were made in an effort to convey the truths unfolded by God in the latter-days in the best and clearest language that man could fashion.</a:t>
            </a:r>
            <a:endParaRPr lang="en-US" sz="1200" baseline="30000" dirty="0"/>
          </a:p>
          <a:p>
            <a:r>
              <a:rPr lang="en-US" sz="1200" dirty="0"/>
              <a:t>Milton V. </a:t>
            </a:r>
            <a:r>
              <a:rPr lang="en-US" sz="1200" dirty="0" err="1"/>
              <a:t>Backman</a:t>
            </a:r>
            <a:r>
              <a:rPr lang="en-US" sz="1200" dirty="0"/>
              <a:t>, Jr., father of three, is a professor of Church History at Brigham Young University and serves as a regional welfare agent in the Provo Utah Edgemont Region.—see Milton V. </a:t>
            </a:r>
            <a:r>
              <a:rPr lang="en-US" sz="1200" dirty="0" err="1"/>
              <a:t>Backman</a:t>
            </a:r>
            <a:r>
              <a:rPr lang="en-US" sz="1200" dirty="0"/>
              <a:t> Jr.</a:t>
            </a:r>
          </a:p>
        </p:txBody>
      </p:sp>
      <p:sp>
        <p:nvSpPr>
          <p:cNvPr id="3" name="Rectangle 2"/>
          <p:cNvSpPr/>
          <p:nvPr/>
        </p:nvSpPr>
        <p:spPr>
          <a:xfrm>
            <a:off x="6096000" y="1524000"/>
            <a:ext cx="4572000" cy="1938992"/>
          </a:xfrm>
          <a:prstGeom prst="rect">
            <a:avLst/>
          </a:prstGeom>
        </p:spPr>
        <p:txBody>
          <a:bodyPr>
            <a:spAutoFit/>
          </a:bodyPr>
          <a:lstStyle/>
          <a:p>
            <a:pPr fontAlgn="base"/>
            <a:r>
              <a:rPr lang="en-US" sz="1200" dirty="0"/>
              <a:t>Joseph Smith—History. </a:t>
            </a:r>
            <a:r>
              <a:rPr lang="en-US" sz="1200" b="1" dirty="0"/>
              <a:t>When was Joseph Smith’s official history published?</a:t>
            </a:r>
          </a:p>
          <a:p>
            <a:pPr fontAlgn="base"/>
            <a:r>
              <a:rPr lang="en-US" sz="1200" dirty="0"/>
              <a:t>In 1838 Joseph Smith began work on his official history, which was published in the newspaper </a:t>
            </a:r>
            <a:r>
              <a:rPr lang="en-US" sz="1200" i="1" dirty="0"/>
              <a:t>Times and Seasons</a:t>
            </a:r>
            <a:r>
              <a:rPr lang="en-US" sz="1200" dirty="0"/>
              <a:t> in 1842. This history later became part of the six-volume </a:t>
            </a:r>
            <a:r>
              <a:rPr lang="en-US" sz="1200" i="1" dirty="0"/>
              <a:t>A Comprehensive History of the Church</a:t>
            </a:r>
            <a:r>
              <a:rPr lang="en-US" sz="1200" dirty="0"/>
              <a:t> by B. H. Roberts in 1957. Joseph Smith—History, as it is found in the standard works, was extracted from Joseph Smith’s official history and published as part of a missionary tract called the Pearl of Great Price in 1851. The Pearl of Great Price was canonized as scripture in 1880.</a:t>
            </a:r>
          </a:p>
        </p:txBody>
      </p:sp>
      <p:sp>
        <p:nvSpPr>
          <p:cNvPr id="4" name="Rectangle 3"/>
          <p:cNvSpPr/>
          <p:nvPr/>
        </p:nvSpPr>
        <p:spPr>
          <a:xfrm>
            <a:off x="6096000" y="1371600"/>
            <a:ext cx="4419600" cy="236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0" y="76200"/>
            <a:ext cx="4572000" cy="678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4262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
            <a:ext cx="9144000" cy="6278642"/>
          </a:xfrm>
          <a:prstGeom prst="rect">
            <a:avLst/>
          </a:prstGeom>
        </p:spPr>
        <p:txBody>
          <a:bodyPr wrap="square">
            <a:spAutoFit/>
          </a:bodyPr>
          <a:lstStyle/>
          <a:p>
            <a:pPr fontAlgn="base"/>
            <a:r>
              <a:rPr lang="en-US" sz="1600" b="1" dirty="0"/>
              <a:t>Family of Joseph Smith Sr. and Lucy Mack Smith: The First Family of the Restoration Dec. 2005 Ensign</a:t>
            </a:r>
          </a:p>
          <a:p>
            <a:pPr fontAlgn="base"/>
            <a:r>
              <a:rPr lang="en-US" sz="1200" b="1" dirty="0"/>
              <a:t>Joseph SMITH Sr.</a:t>
            </a:r>
            <a:r>
              <a:rPr lang="en-US" sz="1200" dirty="0"/>
              <a:t> was born July 12, 1771, in Topsfield, Massachusetts. He married </a:t>
            </a:r>
            <a:r>
              <a:rPr lang="en-US" sz="1200" b="1" dirty="0"/>
              <a:t>Lucy MACK</a:t>
            </a:r>
            <a:r>
              <a:rPr lang="en-US" sz="1200" dirty="0"/>
              <a:t> on January 24, 1796, in </a:t>
            </a:r>
            <a:r>
              <a:rPr lang="en-US" sz="1200" dirty="0" err="1"/>
              <a:t>Tunbridge</a:t>
            </a:r>
            <a:r>
              <a:rPr lang="en-US" sz="1200" dirty="0"/>
              <a:t>, Vermont. Lucy was born July 8, 1775, in </a:t>
            </a:r>
            <a:r>
              <a:rPr lang="en-US" sz="1200" dirty="0" err="1"/>
              <a:t>Gilsum</a:t>
            </a:r>
            <a:r>
              <a:rPr lang="en-US" sz="1200" dirty="0"/>
              <a:t>, New Hampshire. They were the parents of 11 children, listed here in order of birth. Joseph Sr. died September 14, 1840, in Nauvoo, Illinois. Lucy died May 8, 1856, in Nauvoo, Illinois.</a:t>
            </a:r>
          </a:p>
          <a:p>
            <a:pPr fontAlgn="base"/>
            <a:r>
              <a:rPr lang="en-US" sz="1200" baseline="30000" dirty="0">
                <a:hlinkClick r:id="rId2"/>
              </a:rPr>
              <a:t>*</a:t>
            </a:r>
            <a:r>
              <a:rPr lang="en-US" sz="1200" baseline="30000" dirty="0"/>
              <a:t> </a:t>
            </a:r>
            <a:r>
              <a:rPr lang="en-US" sz="1200" b="1" dirty="0"/>
              <a:t>Infant son SMITH</a:t>
            </a:r>
            <a:r>
              <a:rPr lang="en-US" sz="1200" dirty="0"/>
              <a:t> was born and died in 1797, </a:t>
            </a:r>
            <a:r>
              <a:rPr lang="en-US" sz="1200" dirty="0" err="1"/>
              <a:t>Tunbridge</a:t>
            </a:r>
            <a:r>
              <a:rPr lang="en-US" sz="1200" dirty="0"/>
              <a:t>, Vermont.</a:t>
            </a:r>
          </a:p>
          <a:p>
            <a:pPr fontAlgn="base"/>
            <a:r>
              <a:rPr lang="en-US" sz="1200" b="1" dirty="0"/>
              <a:t>Alvin SMITH</a:t>
            </a:r>
            <a:r>
              <a:rPr lang="en-US" sz="1200" dirty="0"/>
              <a:t> was born February 11, 1798, in </a:t>
            </a:r>
            <a:r>
              <a:rPr lang="en-US" sz="1200" dirty="0" err="1"/>
              <a:t>Tunbridge</a:t>
            </a:r>
            <a:r>
              <a:rPr lang="en-US" sz="1200" dirty="0"/>
              <a:t>, Vermont, and died November 19, 1823, in Manchester Township, New York, at the age of 25.</a:t>
            </a:r>
          </a:p>
          <a:p>
            <a:pPr fontAlgn="base"/>
            <a:r>
              <a:rPr lang="en-US" sz="1200" b="1" dirty="0"/>
              <a:t>Hyrum SMITH</a:t>
            </a:r>
            <a:r>
              <a:rPr lang="en-US" sz="1200" dirty="0"/>
              <a:t> was born February 9, 1800, in </a:t>
            </a:r>
            <a:r>
              <a:rPr lang="en-US" sz="1200" dirty="0" err="1"/>
              <a:t>Tunbridge</a:t>
            </a:r>
            <a:r>
              <a:rPr lang="en-US" sz="1200" dirty="0"/>
              <a:t>, Vermont. He married </a:t>
            </a:r>
            <a:r>
              <a:rPr lang="en-US" sz="1200" b="1" dirty="0" err="1"/>
              <a:t>Jerusha</a:t>
            </a:r>
            <a:r>
              <a:rPr lang="en-US" sz="1200" b="1" dirty="0"/>
              <a:t> BARDEN</a:t>
            </a:r>
            <a:r>
              <a:rPr lang="en-US" sz="1200" dirty="0"/>
              <a:t> on November 2, 1826, in Manchester Township, New York. They had six children. After </a:t>
            </a:r>
            <a:r>
              <a:rPr lang="en-US" sz="1200" dirty="0" err="1"/>
              <a:t>Jerusha’s</a:t>
            </a:r>
            <a:r>
              <a:rPr lang="en-US" sz="1200" dirty="0"/>
              <a:t> death, Hyrum married </a:t>
            </a:r>
            <a:r>
              <a:rPr lang="en-US" sz="1200" b="1" dirty="0"/>
              <a:t>Mary FIELDING</a:t>
            </a:r>
            <a:r>
              <a:rPr lang="en-US" sz="1200" dirty="0"/>
              <a:t> on December 24, 1837, in Kirtland, Ohio. They had two children. Hyrum was martyred June 27, 1844, in Carthage, Illinois. He has 13,583 known descendants.</a:t>
            </a:r>
            <a:r>
              <a:rPr lang="en-US" sz="1200" baseline="30000" dirty="0"/>
              <a:t> </a:t>
            </a:r>
            <a:r>
              <a:rPr lang="en-US" sz="1200" baseline="30000" dirty="0">
                <a:hlinkClick r:id="rId2"/>
              </a:rPr>
              <a:t>**</a:t>
            </a:r>
            <a:endParaRPr lang="en-US" sz="1200" dirty="0"/>
          </a:p>
          <a:p>
            <a:pPr fontAlgn="base"/>
            <a:r>
              <a:rPr lang="en-US" sz="1200" b="1" dirty="0" err="1"/>
              <a:t>Sophronia</a:t>
            </a:r>
            <a:r>
              <a:rPr lang="en-US" sz="1200" b="1" dirty="0"/>
              <a:t> SMITH</a:t>
            </a:r>
            <a:r>
              <a:rPr lang="en-US" sz="1200" dirty="0"/>
              <a:t> was born May 17, 1803, in </a:t>
            </a:r>
            <a:r>
              <a:rPr lang="en-US" sz="1200" dirty="0" err="1"/>
              <a:t>Tunbridge</a:t>
            </a:r>
            <a:r>
              <a:rPr lang="en-US" sz="1200" dirty="0"/>
              <a:t>, Vermont. She married </a:t>
            </a:r>
            <a:r>
              <a:rPr lang="en-US" sz="1200" b="1" dirty="0"/>
              <a:t>Calvin W. STODDARD</a:t>
            </a:r>
            <a:r>
              <a:rPr lang="en-US" sz="1200" dirty="0"/>
              <a:t> on December 2, 1827, in Palmyra, New York. They had two children. After Calvin’s death, </a:t>
            </a:r>
            <a:r>
              <a:rPr lang="en-US" sz="1200" dirty="0" err="1"/>
              <a:t>Sophronia</a:t>
            </a:r>
            <a:r>
              <a:rPr lang="en-US" sz="1200" dirty="0"/>
              <a:t> </a:t>
            </a:r>
            <a:r>
              <a:rPr lang="en-US" sz="1200" dirty="0" err="1"/>
              <a:t>married</a:t>
            </a:r>
            <a:r>
              <a:rPr lang="en-US" sz="1200" b="1" dirty="0" err="1"/>
              <a:t>William</a:t>
            </a:r>
            <a:r>
              <a:rPr lang="en-US" sz="1200" b="1" dirty="0"/>
              <a:t> </a:t>
            </a:r>
            <a:r>
              <a:rPr lang="en-US" sz="1200" b="1" baseline="30000" dirty="0">
                <a:hlinkClick r:id="rId2"/>
              </a:rPr>
              <a:t>*</a:t>
            </a:r>
            <a:r>
              <a:rPr lang="en-US" sz="1200" b="1" baseline="30000" dirty="0"/>
              <a:t> </a:t>
            </a:r>
            <a:r>
              <a:rPr lang="en-US" sz="1200" b="1" dirty="0" err="1"/>
              <a:t>McCLEARY</a:t>
            </a:r>
            <a:r>
              <a:rPr lang="en-US" sz="1200" dirty="0"/>
              <a:t> on February 11, 1838, in Kirtland, Ohio. No children. She died October 28, 1876, in Colchester, Illinois. </a:t>
            </a:r>
            <a:r>
              <a:rPr lang="en-US" sz="1200" dirty="0" err="1"/>
              <a:t>Sophronia</a:t>
            </a:r>
            <a:r>
              <a:rPr lang="en-US" sz="1200" dirty="0"/>
              <a:t> has five known descendants.</a:t>
            </a:r>
            <a:r>
              <a:rPr lang="en-US" sz="1200" baseline="30000" dirty="0"/>
              <a:t> </a:t>
            </a:r>
            <a:r>
              <a:rPr lang="en-US" sz="1200" baseline="30000" dirty="0">
                <a:hlinkClick r:id="rId2"/>
              </a:rPr>
              <a:t>**</a:t>
            </a:r>
            <a:endParaRPr lang="en-US" sz="1200" dirty="0"/>
          </a:p>
          <a:p>
            <a:pPr fontAlgn="base"/>
            <a:r>
              <a:rPr lang="en-US" sz="1200" b="1" dirty="0"/>
              <a:t>Joseph SMITH Jr.</a:t>
            </a:r>
            <a:r>
              <a:rPr lang="en-US" sz="1200" dirty="0"/>
              <a:t> was born December 23, 1805, in Sharon, Vermont. He married </a:t>
            </a:r>
            <a:r>
              <a:rPr lang="en-US" sz="1200" b="1" dirty="0"/>
              <a:t>Emma HALE</a:t>
            </a:r>
            <a:r>
              <a:rPr lang="en-US" sz="1200" dirty="0"/>
              <a:t> on January 18, 1827, in South Bainbridge, New York. They had 11 children. The Prophet Joseph was martyred June 27, 1844, in Carthage, Illinois. He has 1,112 known descendants.</a:t>
            </a:r>
            <a:r>
              <a:rPr lang="en-US" sz="1200" baseline="30000" dirty="0"/>
              <a:t> </a:t>
            </a:r>
            <a:r>
              <a:rPr lang="en-US" sz="1200" baseline="30000" dirty="0">
                <a:hlinkClick r:id="rId2"/>
              </a:rPr>
              <a:t>**</a:t>
            </a:r>
            <a:endParaRPr lang="en-US" sz="1200" baseline="30000" dirty="0"/>
          </a:p>
          <a:p>
            <a:pPr fontAlgn="base"/>
            <a:r>
              <a:rPr lang="en-US" sz="1200" b="1" dirty="0"/>
              <a:t>Samuel Harrison SMITH</a:t>
            </a:r>
            <a:r>
              <a:rPr lang="en-US" sz="1200" dirty="0"/>
              <a:t> was born March 13, 1808, in </a:t>
            </a:r>
            <a:r>
              <a:rPr lang="en-US" sz="1200" dirty="0" err="1"/>
              <a:t>Tunbridge</a:t>
            </a:r>
            <a:r>
              <a:rPr lang="en-US" sz="1200" dirty="0"/>
              <a:t>, Vermont. He married </a:t>
            </a:r>
            <a:r>
              <a:rPr lang="en-US" sz="1200" b="1" dirty="0"/>
              <a:t>Mary BAILEY</a:t>
            </a:r>
            <a:r>
              <a:rPr lang="en-US" sz="1200" dirty="0"/>
              <a:t> on August 13, 1834, in Kirtland, Ohio. They had six children. After Mary’s death, Samuel married </a:t>
            </a:r>
            <a:r>
              <a:rPr lang="en-US" sz="1200" b="1" dirty="0" err="1"/>
              <a:t>Levira</a:t>
            </a:r>
            <a:r>
              <a:rPr lang="en-US" sz="1200" b="1" dirty="0"/>
              <a:t> </a:t>
            </a:r>
            <a:r>
              <a:rPr lang="en-US" sz="1200" b="1" dirty="0" err="1"/>
              <a:t>CLARK</a:t>
            </a:r>
            <a:r>
              <a:rPr lang="en-US" sz="1200" dirty="0" err="1"/>
              <a:t>on</a:t>
            </a:r>
            <a:r>
              <a:rPr lang="en-US" sz="1200" dirty="0"/>
              <a:t> April 29, 1841, in Nauvoo, Illinois. They had three children. Sometimes called the third martyr, Samuel died July 30, 1844, in Nauvoo, Illinois, of injuries sustained while riding from Nauvoo to Carthage to aid his brothers. He has 460 known descendants.</a:t>
            </a:r>
            <a:r>
              <a:rPr lang="en-US" sz="1200" baseline="30000" dirty="0"/>
              <a:t> </a:t>
            </a:r>
            <a:r>
              <a:rPr lang="en-US" sz="1200" baseline="30000" dirty="0">
                <a:hlinkClick r:id="rId2"/>
              </a:rPr>
              <a:t>**</a:t>
            </a:r>
            <a:endParaRPr lang="en-US" sz="1200" dirty="0"/>
          </a:p>
          <a:p>
            <a:pPr fontAlgn="base"/>
            <a:r>
              <a:rPr lang="en-US" sz="1200" b="1" dirty="0"/>
              <a:t>Ephraim SMITH</a:t>
            </a:r>
            <a:r>
              <a:rPr lang="en-US" sz="1200" dirty="0"/>
              <a:t> was born and died March 13, 1810, in Royalton, Vermont.</a:t>
            </a:r>
          </a:p>
          <a:p>
            <a:pPr fontAlgn="base"/>
            <a:r>
              <a:rPr lang="en-US" sz="1200" b="1" dirty="0"/>
              <a:t>William B. SMITH</a:t>
            </a:r>
            <a:r>
              <a:rPr lang="en-US" sz="1200" dirty="0"/>
              <a:t> was born March 13, 1811, in Royalton, Vermont. He married </a:t>
            </a:r>
            <a:r>
              <a:rPr lang="en-US" sz="1200" b="1" dirty="0"/>
              <a:t>Caroline A. GRANT</a:t>
            </a:r>
            <a:r>
              <a:rPr lang="en-US" sz="1200" dirty="0"/>
              <a:t> on February 14, 1833, in Kirtland, Ohio. They had two children. After Caroline’s death, he married </a:t>
            </a:r>
            <a:r>
              <a:rPr lang="en-US" sz="1200" b="1" dirty="0"/>
              <a:t>Roxie R. GRANT</a:t>
            </a:r>
            <a:r>
              <a:rPr lang="en-US" sz="1200" dirty="0"/>
              <a:t> on May 19, 1847, in Knox, Illinois. They had two children. After they divorced, William married </a:t>
            </a:r>
            <a:r>
              <a:rPr lang="en-US" sz="1200" b="1" dirty="0"/>
              <a:t>Eliza E. SANBORN</a:t>
            </a:r>
            <a:r>
              <a:rPr lang="en-US" sz="1200" dirty="0"/>
              <a:t> on November 12, 1857, in Kirtland, Ohio. They had three children. After Eliza’s death, William married Rosella GOYETTE on December 21, 1889, in Clinton, Iowa. No children. William died on November 13, 1893, in </a:t>
            </a:r>
            <a:r>
              <a:rPr lang="en-US" sz="1200" dirty="0" err="1"/>
              <a:t>Osterdock</a:t>
            </a:r>
            <a:r>
              <a:rPr lang="en-US" sz="1200" dirty="0"/>
              <a:t>, Iowa. He has 234 known descendants.</a:t>
            </a:r>
            <a:r>
              <a:rPr lang="en-US" sz="1200" baseline="30000" dirty="0"/>
              <a:t> </a:t>
            </a:r>
            <a:r>
              <a:rPr lang="en-US" sz="1200" baseline="30000" dirty="0">
                <a:hlinkClick r:id="rId2"/>
              </a:rPr>
              <a:t>**</a:t>
            </a:r>
            <a:endParaRPr lang="en-US" sz="1200" dirty="0"/>
          </a:p>
          <a:p>
            <a:pPr fontAlgn="base"/>
            <a:r>
              <a:rPr lang="en-US" sz="1200" baseline="30000" dirty="0">
                <a:hlinkClick r:id="rId2"/>
              </a:rPr>
              <a:t>*</a:t>
            </a:r>
            <a:r>
              <a:rPr lang="en-US" sz="1200" baseline="30000" dirty="0"/>
              <a:t> </a:t>
            </a:r>
            <a:r>
              <a:rPr lang="en-US" sz="1200" b="1" dirty="0"/>
              <a:t>Katharine SMITH</a:t>
            </a:r>
            <a:r>
              <a:rPr lang="en-US" sz="1200" dirty="0"/>
              <a:t> was born July 28, 1813, in Lebanon, New Hampshire. She married </a:t>
            </a:r>
            <a:r>
              <a:rPr lang="en-US" sz="1200" b="1" dirty="0"/>
              <a:t>Wilkins J. SALISBURY</a:t>
            </a:r>
            <a:r>
              <a:rPr lang="en-US" sz="1200" dirty="0"/>
              <a:t> on January 8, 1831, in Kirtland, Ohio. They had eight children. After his death, she married </a:t>
            </a:r>
            <a:r>
              <a:rPr lang="en-US" sz="1200" b="1" dirty="0"/>
              <a:t>Joseph </a:t>
            </a:r>
            <a:r>
              <a:rPr lang="en-US" sz="1200" b="1" dirty="0" err="1"/>
              <a:t>YOUNGER</a:t>
            </a:r>
            <a:r>
              <a:rPr lang="en-US" sz="1200" dirty="0" err="1"/>
              <a:t>in</a:t>
            </a:r>
            <a:r>
              <a:rPr lang="en-US" sz="1200" dirty="0"/>
              <a:t> Illinois. Soon afterward, they divorced. No children. She died February 1, 1900, in Fountain Green, Illinois. Katharine has 92 known descendants.</a:t>
            </a:r>
            <a:r>
              <a:rPr lang="en-US" sz="1200" baseline="30000" dirty="0"/>
              <a:t> </a:t>
            </a:r>
            <a:r>
              <a:rPr lang="en-US" sz="1200" baseline="30000" dirty="0">
                <a:hlinkClick r:id="rId2"/>
              </a:rPr>
              <a:t>**</a:t>
            </a:r>
            <a:endParaRPr lang="en-US" sz="1200" dirty="0"/>
          </a:p>
          <a:p>
            <a:pPr fontAlgn="base"/>
            <a:r>
              <a:rPr lang="en-US" sz="1200" b="1" dirty="0"/>
              <a:t>Don Carlos SMITH</a:t>
            </a:r>
            <a:r>
              <a:rPr lang="en-US" sz="1200" dirty="0"/>
              <a:t> was born March 25, 1816, in Norwich, Vermont. He married </a:t>
            </a:r>
            <a:r>
              <a:rPr lang="en-US" sz="1200" b="1" dirty="0"/>
              <a:t>Agnes </a:t>
            </a:r>
            <a:r>
              <a:rPr lang="en-US" sz="1200" b="1" dirty="0" err="1"/>
              <a:t>Moultin</a:t>
            </a:r>
            <a:r>
              <a:rPr lang="en-US" sz="1200" b="1" dirty="0"/>
              <a:t> COOLBRITH</a:t>
            </a:r>
            <a:r>
              <a:rPr lang="en-US" sz="1200" dirty="0"/>
              <a:t> on July 30, 1835, in Kirtland, Ohio. They had three children. He died August 7, 1841, in Nauvoo, Illinois. Don Carlos has six known descendants.</a:t>
            </a:r>
            <a:r>
              <a:rPr lang="en-US" sz="1200" baseline="30000" dirty="0"/>
              <a:t> </a:t>
            </a:r>
            <a:r>
              <a:rPr lang="en-US" sz="1200" baseline="30000" dirty="0">
                <a:hlinkClick r:id="rId2"/>
              </a:rPr>
              <a:t>**</a:t>
            </a:r>
            <a:endParaRPr lang="en-US" sz="1200" baseline="30000" dirty="0"/>
          </a:p>
          <a:p>
            <a:pPr fontAlgn="base"/>
            <a:r>
              <a:rPr lang="en-US" sz="1200" b="1" dirty="0"/>
              <a:t>Lucy SMITH</a:t>
            </a:r>
            <a:r>
              <a:rPr lang="en-US" sz="1200" dirty="0"/>
              <a:t> was born July 18, 1821, in Manchester Township, New York. She married </a:t>
            </a:r>
            <a:r>
              <a:rPr lang="en-US" sz="1200" b="1" dirty="0"/>
              <a:t>Arthur MILLIKIN</a:t>
            </a:r>
            <a:r>
              <a:rPr lang="en-US" sz="1200" dirty="0"/>
              <a:t> on June 4, 1840, in Nauvoo, Illinois. They had nine children. She died December 9, 1882, in Colchester, Illinois. Lucy has 92 known descendants.</a:t>
            </a:r>
            <a:r>
              <a:rPr lang="en-US" sz="1200" baseline="30000" dirty="0"/>
              <a:t> </a:t>
            </a:r>
            <a:r>
              <a:rPr lang="en-US" sz="1200" baseline="30000" dirty="0">
                <a:hlinkClick r:id="rId2"/>
              </a:rPr>
              <a:t>**</a:t>
            </a:r>
            <a:endParaRPr lang="en-US" sz="1200" dirty="0"/>
          </a:p>
          <a:p>
            <a:pPr fontAlgn="base"/>
            <a:endParaRPr lang="en-US" sz="1200" dirty="0"/>
          </a:p>
        </p:txBody>
      </p:sp>
    </p:spTree>
    <p:extLst>
      <p:ext uri="{BB962C8B-B14F-4D97-AF65-F5344CB8AC3E}">
        <p14:creationId xmlns:p14="http://schemas.microsoft.com/office/powerpoint/2010/main" val="3022466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
            <a:ext cx="6553200" cy="5447645"/>
          </a:xfrm>
          <a:prstGeom prst="rect">
            <a:avLst/>
          </a:prstGeom>
        </p:spPr>
        <p:txBody>
          <a:bodyPr wrap="square">
            <a:spAutoFit/>
          </a:bodyPr>
          <a:lstStyle/>
          <a:p>
            <a:pPr fontAlgn="base"/>
            <a:r>
              <a:rPr lang="en-US" sz="1200" b="1" dirty="0"/>
              <a:t>History of Palmyra</a:t>
            </a:r>
          </a:p>
          <a:p>
            <a:pPr fontAlgn="base"/>
            <a:r>
              <a:rPr lang="en-US" sz="1200" dirty="0"/>
              <a:t>The land on which Palmyra now stands was originally inhabited by the </a:t>
            </a:r>
            <a:r>
              <a:rPr lang="en-US" sz="1200" dirty="0" err="1"/>
              <a:t>Lenni</a:t>
            </a:r>
            <a:r>
              <a:rPr lang="en-US" sz="1200" dirty="0"/>
              <a:t> </a:t>
            </a:r>
            <a:r>
              <a:rPr lang="en-US" sz="1200" dirty="0" err="1"/>
              <a:t>Lenape</a:t>
            </a:r>
            <a:r>
              <a:rPr lang="en-US" sz="1200" dirty="0"/>
              <a:t> Indians to whom the white man gave the name </a:t>
            </a:r>
            <a:r>
              <a:rPr lang="en-US" sz="1200" dirty="0" err="1"/>
              <a:t>Delawares</a:t>
            </a:r>
            <a:r>
              <a:rPr lang="en-US" sz="1200" dirty="0"/>
              <a:t>, who were members of the Algonquin family. This Indian tribe once enjoyed great dignity and power. Other Algonquin tribes settling in Pennsylvania were the Shawnees, the </a:t>
            </a:r>
            <a:r>
              <a:rPr lang="en-US" sz="1200" dirty="0" err="1"/>
              <a:t>Nanticokes</a:t>
            </a:r>
            <a:r>
              <a:rPr lang="en-US" sz="1200" dirty="0"/>
              <a:t> and </a:t>
            </a:r>
            <a:r>
              <a:rPr lang="en-US" sz="1200" dirty="0" err="1"/>
              <a:t>Conoys</a:t>
            </a:r>
            <a:r>
              <a:rPr lang="en-US" sz="1200" dirty="0"/>
              <a:t>. Tribes of the Iroquoian family of Indians living in Pennsylvania were the </a:t>
            </a:r>
            <a:r>
              <a:rPr lang="en-US" sz="1200" dirty="0" err="1"/>
              <a:t>Susquehannocks</a:t>
            </a:r>
            <a:r>
              <a:rPr lang="en-US" sz="1200" dirty="0"/>
              <a:t>, the </a:t>
            </a:r>
            <a:r>
              <a:rPr lang="en-US" sz="1200" dirty="0" err="1"/>
              <a:t>Conestogas</a:t>
            </a:r>
            <a:r>
              <a:rPr lang="en-US" sz="1200" dirty="0"/>
              <a:t>, and the </a:t>
            </a:r>
            <a:r>
              <a:rPr lang="en-US" sz="1200" dirty="0" err="1"/>
              <a:t>Tuscaroras</a:t>
            </a:r>
            <a:r>
              <a:rPr lang="en-US" sz="1200" dirty="0"/>
              <a:t>.</a:t>
            </a:r>
          </a:p>
          <a:p>
            <a:pPr fontAlgn="base"/>
            <a:r>
              <a:rPr lang="en-US" sz="1200" dirty="0"/>
              <a:t>The first white men came into this area about 1650, or before, and were explorers or traders. The explorers were mainly concerned with scouting the new territory and gathering first-hand information for the future purchase of tracts of land. The traders were concerned mainly with trade with the Indians. They carried with them the usual stock of trading goods such as blankets, beads, kettles, iron axes, guns, etc. to trade for the pelts of fur bearing animals.</a:t>
            </a:r>
          </a:p>
          <a:p>
            <a:pPr fontAlgn="base"/>
            <a:endParaRPr lang="en-US" sz="1200" dirty="0"/>
          </a:p>
          <a:p>
            <a:pPr fontAlgn="base"/>
            <a:r>
              <a:rPr lang="en-US" sz="1200" dirty="0"/>
              <a:t>It has been said that a trading post with a stockade built by Indian traders was located several hundred yards north of the 300 block of West Main Street. Early citizens tell of a pond, and the outlines of a stockade could be seen years ago. A study of the cultural remains of the Indian campsites with their arrow points, axes and tools gives proof of the various tribes who used this valley as a hunting ground.</a:t>
            </a:r>
          </a:p>
          <a:p>
            <a:pPr fontAlgn="base"/>
            <a:endParaRPr lang="en-US" sz="1200" dirty="0"/>
          </a:p>
          <a:p>
            <a:pPr fontAlgn="base"/>
            <a:r>
              <a:rPr lang="en-US" sz="1200" dirty="0"/>
              <a:t>The only remaining thing to remind us of the Indian inhabitation of the area is the names they gave to the streams and mountains - </a:t>
            </a:r>
            <a:r>
              <a:rPr lang="en-US" sz="1200" dirty="0" err="1"/>
              <a:t>Swatara</a:t>
            </a:r>
            <a:r>
              <a:rPr lang="en-US" sz="1200" dirty="0"/>
              <a:t> Creek, the Indian name </a:t>
            </a:r>
            <a:r>
              <a:rPr lang="en-US" sz="1200" dirty="0" err="1"/>
              <a:t>Swahadowry</a:t>
            </a:r>
            <a:r>
              <a:rPr lang="en-US" sz="1200" dirty="0"/>
              <a:t>, corrupted from </a:t>
            </a:r>
            <a:r>
              <a:rPr lang="en-US" sz="1200" dirty="0" err="1"/>
              <a:t>Schada-dawa</a:t>
            </a:r>
            <a:r>
              <a:rPr lang="en-US" sz="1200" dirty="0"/>
              <a:t>, means in Susquehanna Indian "where we feed on eels" - </a:t>
            </a:r>
            <a:r>
              <a:rPr lang="en-US" sz="1200" dirty="0" err="1"/>
              <a:t>Quitapahilla</a:t>
            </a:r>
            <a:r>
              <a:rPr lang="en-US" sz="1200" dirty="0"/>
              <a:t> Creek, corrupted from </a:t>
            </a:r>
            <a:r>
              <a:rPr lang="en-US" sz="1200" dirty="0" err="1"/>
              <a:t>Cuitpehelle</a:t>
            </a:r>
            <a:r>
              <a:rPr lang="en-US" sz="1200" dirty="0"/>
              <a:t>, meaning "a spring that flows from the ground among pines" - </a:t>
            </a:r>
            <a:r>
              <a:rPr lang="en-US" sz="1200" dirty="0" err="1"/>
              <a:t>Kittatiny</a:t>
            </a:r>
            <a:r>
              <a:rPr lang="en-US" sz="1200" dirty="0"/>
              <a:t> hills, corrupted from </a:t>
            </a:r>
            <a:r>
              <a:rPr lang="en-US" sz="1200" dirty="0" err="1"/>
              <a:t>Kittochtiny</a:t>
            </a:r>
            <a:r>
              <a:rPr lang="en-US" sz="1200" dirty="0"/>
              <a:t>, a Delaware word meaning "the endless hills." There were several reasons why the early settlers were drawn to this area to build their homes and raise their families. The first was the traders who went back to the established settlements with glowing accounts of the good rich land and pure streams with fish and game in abundance. Another reason was the desire of William Penn to found a colony of small independent farmers. In his advertisements of his promise in the Eastern European countries, he stressed the opportunity for a poor man to own land. In addition, Penn's charter of civil rights and freedom of religion appealed to those people who desired these rights and were living in virtual serfdom.</a:t>
            </a:r>
          </a:p>
        </p:txBody>
      </p:sp>
      <p:grpSp>
        <p:nvGrpSpPr>
          <p:cNvPr id="5" name="Group 4"/>
          <p:cNvGrpSpPr/>
          <p:nvPr/>
        </p:nvGrpSpPr>
        <p:grpSpPr>
          <a:xfrm>
            <a:off x="8001001" y="2"/>
            <a:ext cx="2381251" cy="2366665"/>
            <a:chOff x="6762750" y="304800"/>
            <a:chExt cx="2381250" cy="2366665"/>
          </a:xfrm>
        </p:grpSpPr>
        <p:pic>
          <p:nvPicPr>
            <p:cNvPr id="27650" name="Picture 2" descr="http://www.palmyrapa.com/history/images/derry_ch.gif"/>
            <p:cNvPicPr>
              <a:picLocks noChangeAspect="1" noChangeArrowheads="1"/>
            </p:cNvPicPr>
            <p:nvPr/>
          </p:nvPicPr>
          <p:blipFill>
            <a:blip r:embed="rId2" cstate="print"/>
            <a:srcRect/>
            <a:stretch>
              <a:fillRect/>
            </a:stretch>
          </p:blipFill>
          <p:spPr bwMode="auto">
            <a:xfrm>
              <a:off x="6762750" y="304800"/>
              <a:ext cx="2381250" cy="1952625"/>
            </a:xfrm>
            <a:prstGeom prst="rect">
              <a:avLst/>
            </a:prstGeom>
            <a:noFill/>
          </p:spPr>
        </p:pic>
        <p:sp>
          <p:nvSpPr>
            <p:cNvPr id="4" name="Rectangle 3"/>
            <p:cNvSpPr/>
            <p:nvPr/>
          </p:nvSpPr>
          <p:spPr>
            <a:xfrm>
              <a:off x="7010401" y="2209800"/>
              <a:ext cx="2133599" cy="461665"/>
            </a:xfrm>
            <a:prstGeom prst="rect">
              <a:avLst/>
            </a:prstGeom>
          </p:spPr>
          <p:txBody>
            <a:bodyPr wrap="square">
              <a:spAutoFit/>
            </a:bodyPr>
            <a:lstStyle/>
            <a:p>
              <a:r>
                <a:rPr lang="en-US" sz="1200" b="1" dirty="0"/>
                <a:t>OLD DERRY CHURCH</a:t>
              </a:r>
              <a:br>
                <a:rPr lang="en-US" sz="1200" b="1" dirty="0"/>
              </a:br>
              <a:r>
                <a:rPr lang="en-US" sz="1200" b="1" dirty="0"/>
                <a:t>BUILT A.D. 1720</a:t>
              </a:r>
              <a:endParaRPr lang="en-US" sz="1200" dirty="0"/>
            </a:p>
          </p:txBody>
        </p:sp>
      </p:grpSp>
      <p:grpSp>
        <p:nvGrpSpPr>
          <p:cNvPr id="8" name="Group 7"/>
          <p:cNvGrpSpPr/>
          <p:nvPr/>
        </p:nvGrpSpPr>
        <p:grpSpPr>
          <a:xfrm>
            <a:off x="8077201" y="2895602"/>
            <a:ext cx="2381251" cy="3705999"/>
            <a:chOff x="6553200" y="2895600"/>
            <a:chExt cx="2381250" cy="3705999"/>
          </a:xfrm>
        </p:grpSpPr>
        <p:pic>
          <p:nvPicPr>
            <p:cNvPr id="27652" name="Picture 4" descr="http://www.palmyrapa.com/history/images/bindnagle.gif"/>
            <p:cNvPicPr>
              <a:picLocks noChangeAspect="1" noChangeArrowheads="1"/>
            </p:cNvPicPr>
            <p:nvPr/>
          </p:nvPicPr>
          <p:blipFill>
            <a:blip r:embed="rId3" cstate="print"/>
            <a:srcRect/>
            <a:stretch>
              <a:fillRect/>
            </a:stretch>
          </p:blipFill>
          <p:spPr bwMode="auto">
            <a:xfrm>
              <a:off x="6553200" y="2895600"/>
              <a:ext cx="2381250" cy="3448051"/>
            </a:xfrm>
            <a:prstGeom prst="rect">
              <a:avLst/>
            </a:prstGeom>
            <a:noFill/>
          </p:spPr>
        </p:pic>
        <p:sp>
          <p:nvSpPr>
            <p:cNvPr id="7" name="Rectangle 6"/>
            <p:cNvSpPr/>
            <p:nvPr/>
          </p:nvSpPr>
          <p:spPr>
            <a:xfrm>
              <a:off x="6705600" y="6324600"/>
              <a:ext cx="1523365" cy="276999"/>
            </a:xfrm>
            <a:prstGeom prst="rect">
              <a:avLst/>
            </a:prstGeom>
          </p:spPr>
          <p:txBody>
            <a:bodyPr wrap="none">
              <a:spAutoFit/>
            </a:bodyPr>
            <a:lstStyle/>
            <a:p>
              <a:r>
                <a:rPr lang="en-US" sz="1200" b="1" dirty="0"/>
                <a:t>BINDNAGLE CHURCH</a:t>
              </a:r>
              <a:endParaRPr lang="en-US" sz="1200" dirty="0"/>
            </a:p>
          </p:txBody>
        </p:sp>
      </p:grpSp>
    </p:spTree>
    <p:extLst>
      <p:ext uri="{BB962C8B-B14F-4D97-AF65-F5344CB8AC3E}">
        <p14:creationId xmlns:p14="http://schemas.microsoft.com/office/powerpoint/2010/main" val="3819618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
            <a:ext cx="9144000" cy="6001643"/>
          </a:xfrm>
          <a:prstGeom prst="rect">
            <a:avLst/>
          </a:prstGeom>
        </p:spPr>
        <p:txBody>
          <a:bodyPr wrap="square">
            <a:spAutoFit/>
          </a:bodyPr>
          <a:lstStyle/>
          <a:p>
            <a:pPr fontAlgn="base"/>
            <a:r>
              <a:rPr lang="en-US" sz="1200" dirty="0"/>
              <a:t>In the beginning, a large portion of the land in Pennsylvania, perhaps most of it, was occupied by the settlers without legal rights, as squatters. Squatter rights were favored because of the abundance of good land, loose business methods of the </a:t>
            </a:r>
            <a:r>
              <a:rPr lang="en-US" sz="1200" dirty="0" err="1"/>
              <a:t>proprietaries</a:t>
            </a:r>
            <a:r>
              <a:rPr lang="en-US" sz="1200" dirty="0"/>
              <a:t>, long distance to the land office, overwhelming number of settlers, and slow method of settling the titles of the Indians. Most of the early settlers who settled in this area known as the "back country" during 1717-1740, especially the German and Scotch-Irish immigrants, did not take the trouble to acquire title by legal rights but simply squatted on unoccupied land. Because of this squatter method of settlement it is difficult and sometimes impossible to trace family migrations and/or land record titles, however, an investigation of early land records indicates clearly that Palmyra and the surrounding area was settled by two different European nationalities - namely, the Scotch-Irish and the German Palatinates.</a:t>
            </a:r>
          </a:p>
          <a:p>
            <a:pPr fontAlgn="base"/>
            <a:endParaRPr lang="en-US" sz="1200" dirty="0"/>
          </a:p>
          <a:p>
            <a:pPr fontAlgn="base"/>
            <a:r>
              <a:rPr lang="en-US" sz="1200" dirty="0"/>
              <a:t>The Scotch-Irish were Scotchmen who had migrated to Ireland under Elizabeth and James I, but as time passed they became dissatisfied with the rule of the English authorities and the native Irish. They came to America in large numbers because of political, religious, and economic reasons, although the economic reason was the most compelling. They were a hardy, self-reliant and courageous people who adapted to the wilderness and the frontier, and they preferred that way of life. They led the westward advance of settlements and therefore were the first line of defense against the Indians. Being of a restless nature, and not mixing well with the German element, they moved westward into Cumberland County. They were political minded and took an active interest in government once they were established. They were Presbyterians, and you can trace their movements from Philadelphia westward by the churches they built on the way, Donegal in Lancaster County, </a:t>
            </a:r>
            <a:r>
              <a:rPr lang="en-US" sz="1200" dirty="0" err="1"/>
              <a:t>Paxtang</a:t>
            </a:r>
            <a:r>
              <a:rPr lang="en-US" sz="1200" dirty="0"/>
              <a:t> near Harrisburg, Derry at Hershey, and Silver Spring near Carlisle.</a:t>
            </a:r>
          </a:p>
          <a:p>
            <a:pPr fontAlgn="base"/>
            <a:endParaRPr lang="en-US" sz="1200" dirty="0"/>
          </a:p>
          <a:p>
            <a:pPr fontAlgn="base"/>
            <a:r>
              <a:rPr lang="en-US" sz="1200" dirty="0"/>
              <a:t>Over the passing years most all of the Scotch-Irish have died away or moved to another part of the state. There are few indeed today in the Palmyra area who can trace their ancestry to the Scotch-Irish who settled here. Many of these early settlers are buried at Old Derry Church and on the "Old English" cemetery near Grantville.</a:t>
            </a:r>
          </a:p>
          <a:p>
            <a:pPr fontAlgn="base"/>
            <a:endParaRPr lang="en-US" sz="1200" dirty="0"/>
          </a:p>
          <a:p>
            <a:pPr fontAlgn="base"/>
            <a:r>
              <a:rPr lang="en-US" sz="1200" dirty="0"/>
              <a:t>The following were early settlers - David Mitchell, John Campbell, Henry Walker, George </a:t>
            </a:r>
            <a:r>
              <a:rPr lang="en-US" sz="1200" dirty="0" err="1"/>
              <a:t>Aspey</a:t>
            </a:r>
            <a:r>
              <a:rPr lang="en-US" sz="1200" dirty="0"/>
              <a:t>, James Caruthers, Thomas Ewing, Widow </a:t>
            </a:r>
            <a:r>
              <a:rPr lang="en-US" sz="1200" dirty="0" err="1"/>
              <a:t>McCallen</a:t>
            </a:r>
            <a:r>
              <a:rPr lang="en-US" sz="1200" dirty="0"/>
              <a:t>, William Sawyer, James Wilson, James Galbraith, John McCord, Robert McClure, and many others.</a:t>
            </a:r>
          </a:p>
          <a:p>
            <a:pPr fontAlgn="base"/>
            <a:endParaRPr lang="en-US" sz="1200" dirty="0"/>
          </a:p>
          <a:p>
            <a:pPr fontAlgn="base"/>
            <a:r>
              <a:rPr lang="en-US" sz="1200" dirty="0"/>
              <a:t>The Pennsylvania Germans, or German Palatinates, came from Germany, and have been commonly called the Pennsylvania Dutch. These Germans came to Pennsylvania for religious, Political, and economic reasons. Politically they were oppressed, they were economically poor, and they were severely persecuted for their religious beliefs. Like the </a:t>
            </a:r>
            <a:r>
              <a:rPr lang="en-US" sz="1200" dirty="0" err="1"/>
              <a:t>ScotchIrish</a:t>
            </a:r>
            <a:r>
              <a:rPr lang="en-US" sz="1200" dirty="0"/>
              <a:t> the Germans were clannish, and from the beginning tried to keep to themselves. Throughout Pennsylvania land the prevailing language was German, that, and the differences of religion kept the Germans from mixing either with the English or Scotch-Irish. Most of the German immigrants were farmers, and as a class they flourished best in rural sections. They were not politically minded and let the Quakers run the government. To them farming was a way of life, not merely a means of livelihood. The contributions of the Germans was the promotion of agriculture, in which they excelled all other groups. They were conservative, religious, frugal, and hard working people who lived close to the soil and added an element of strength to the state and nation.</a:t>
            </a:r>
          </a:p>
        </p:txBody>
      </p:sp>
    </p:spTree>
    <p:extLst>
      <p:ext uri="{BB962C8B-B14F-4D97-AF65-F5344CB8AC3E}">
        <p14:creationId xmlns:p14="http://schemas.microsoft.com/office/powerpoint/2010/main" val="2390490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2"/>
            <a:ext cx="9144000" cy="6001643"/>
          </a:xfrm>
          <a:prstGeom prst="rect">
            <a:avLst/>
          </a:prstGeom>
        </p:spPr>
        <p:txBody>
          <a:bodyPr wrap="square">
            <a:spAutoFit/>
          </a:bodyPr>
          <a:lstStyle/>
          <a:p>
            <a:pPr fontAlgn="base"/>
            <a:r>
              <a:rPr lang="en-US" sz="1200" dirty="0"/>
              <a:t>Unlike the Scotch-Irish, the Pennsylvania Germans stayed on the land they loved, and it is not uncommon even today to find farms that have been handed down from father to son for several generations. It is also true that many of the present citizens of this area can claim these original German immigrants as their ancestors.</a:t>
            </a:r>
          </a:p>
          <a:p>
            <a:pPr fontAlgn="base"/>
            <a:endParaRPr lang="en-US" sz="1200" dirty="0"/>
          </a:p>
          <a:p>
            <a:pPr fontAlgn="base"/>
            <a:r>
              <a:rPr lang="en-US" sz="1200" dirty="0"/>
              <a:t>The following were early settlers - John </a:t>
            </a:r>
            <a:r>
              <a:rPr lang="en-US" sz="1200" dirty="0" err="1"/>
              <a:t>Deininger</a:t>
            </a:r>
            <a:r>
              <a:rPr lang="en-US" sz="1200" dirty="0"/>
              <a:t>, John </a:t>
            </a:r>
            <a:r>
              <a:rPr lang="en-US" sz="1200" dirty="0" err="1"/>
              <a:t>Ober</a:t>
            </a:r>
            <a:r>
              <a:rPr lang="en-US" sz="1200" dirty="0"/>
              <a:t>, John </a:t>
            </a:r>
            <a:r>
              <a:rPr lang="en-US" sz="1200" dirty="0" err="1"/>
              <a:t>Bindnagle</a:t>
            </a:r>
            <a:r>
              <a:rPr lang="en-US" sz="1200" dirty="0"/>
              <a:t>, John Early, Joseph </a:t>
            </a:r>
            <a:r>
              <a:rPr lang="en-US" sz="1200" dirty="0" err="1"/>
              <a:t>Carmany</a:t>
            </a:r>
            <a:r>
              <a:rPr lang="en-US" sz="1200" dirty="0"/>
              <a:t>, Michael </a:t>
            </a:r>
            <a:r>
              <a:rPr lang="en-US" sz="1200" dirty="0" err="1"/>
              <a:t>Killinger</a:t>
            </a:r>
            <a:r>
              <a:rPr lang="en-US" sz="1200" dirty="0"/>
              <a:t>, Johannes Bowman, Jacob </a:t>
            </a:r>
            <a:r>
              <a:rPr lang="en-US" sz="1200" dirty="0" err="1"/>
              <a:t>Naftzger</a:t>
            </a:r>
            <a:r>
              <a:rPr lang="en-US" sz="1200" dirty="0"/>
              <a:t>, Jacob Ricker, Joseph Forney, Anthony </a:t>
            </a:r>
            <a:r>
              <a:rPr lang="en-US" sz="1200" dirty="0" err="1"/>
              <a:t>Hemperly</a:t>
            </a:r>
            <a:r>
              <a:rPr lang="en-US" sz="1200" dirty="0"/>
              <a:t>, John Nye, Hans Kettering, John </a:t>
            </a:r>
            <a:r>
              <a:rPr lang="en-US" sz="1200" dirty="0" err="1"/>
              <a:t>Gingerich</a:t>
            </a:r>
            <a:r>
              <a:rPr lang="en-US" sz="1200" dirty="0"/>
              <a:t>, John Zimmerman, and many others.</a:t>
            </a:r>
          </a:p>
          <a:p>
            <a:pPr fontAlgn="base"/>
            <a:r>
              <a:rPr lang="en-US" sz="1200" dirty="0"/>
              <a:t>From the time of Braddock's defeat at the hands of the French and Indians in 1755 - up until 1783, one of the hazards of the early pioneer farmer was fear o an Indian attack. Every rod of ground had to be cleared with an ax and held with the rifle. Fear of a Indian attack tried the stoutest hearts. Although the settlers in the foothills of the Blue Mountains marked the limit of actual settlement on the part of the white man, the early settlers of Palmyra were close to the mountains and had reason to fear an Indian attack.</a:t>
            </a:r>
          </a:p>
          <a:p>
            <a:pPr fontAlgn="base"/>
            <a:endParaRPr lang="en-US" sz="1200" dirty="0"/>
          </a:p>
          <a:p>
            <a:pPr fontAlgn="base"/>
            <a:r>
              <a:rPr lang="en-US" sz="1200" dirty="0"/>
              <a:t>These Indian raiding parties, of from 5 to 20 </a:t>
            </a:r>
            <a:r>
              <a:rPr lang="en-US" sz="1200" dirty="0" err="1"/>
              <a:t>indians</a:t>
            </a:r>
            <a:r>
              <a:rPr lang="en-US" sz="1200" dirty="0"/>
              <a:t> usually in the dead of night fell upon a homestead, scalped the older members of the family, took the children captive, and burned the buildings, retreating back into the mountains. Even men working in the fields in the daytime had armed guards to protect them while at work.</a:t>
            </a:r>
          </a:p>
          <a:p>
            <a:pPr fontAlgn="base"/>
            <a:endParaRPr lang="en-US" sz="1200" dirty="0"/>
          </a:p>
          <a:p>
            <a:pPr fontAlgn="base"/>
            <a:r>
              <a:rPr lang="en-US" sz="1200" dirty="0"/>
              <a:t>Rupp and </a:t>
            </a:r>
            <a:r>
              <a:rPr lang="en-US" sz="1200" dirty="0" err="1"/>
              <a:t>Egle</a:t>
            </a:r>
            <a:r>
              <a:rPr lang="en-US" sz="1200" dirty="0"/>
              <a:t> in their histories of Lebanon Count list many outrages in the area between </a:t>
            </a:r>
            <a:r>
              <a:rPr lang="en-US" sz="1200" dirty="0" err="1"/>
              <a:t>Manada</a:t>
            </a:r>
            <a:r>
              <a:rPr lang="en-US" sz="1200" dirty="0"/>
              <a:t> and Indiantown Gap along the mountain. It was necessary to build defenses for these Indian raids, and in 1756 the Provincial government built a chain of forts along the Blue Mountains from the Susquehanna at Harrisburg to the Delaware at Easton at distances of from 10-15 miles apart, especially at the gaps in the mountain. These forts usually consisted of a stockade of heavy planks enclosing several block houses which served as quarters for the troops and refuge for the settlers.</a:t>
            </a:r>
          </a:p>
          <a:p>
            <a:pPr fontAlgn="base"/>
            <a:endParaRPr lang="en-US" sz="1200" dirty="0"/>
          </a:p>
          <a:p>
            <a:pPr fontAlgn="base"/>
            <a:r>
              <a:rPr lang="en-US" sz="1200" dirty="0"/>
              <a:t>It was the duty of the garrison of these forts to patrol the distances between the forts; always on the alert for Indians. There was one such fort erected in what is now Lebanon County. The site is near </a:t>
            </a:r>
            <a:r>
              <a:rPr lang="en-US" sz="1200" dirty="0" err="1"/>
              <a:t>Inwood</a:t>
            </a:r>
            <a:r>
              <a:rPr lang="en-US" sz="1200" dirty="0"/>
              <a:t> named Fort </a:t>
            </a:r>
            <a:r>
              <a:rPr lang="en-US" sz="1200" dirty="0" err="1"/>
              <a:t>Swatara</a:t>
            </a:r>
            <a:r>
              <a:rPr lang="en-US" sz="1200" dirty="0"/>
              <a:t>. Captain Frederick Smith was given orders on January 16, 1756 to build a fort at this place, and any additional works as he might think necessary to make it strong and easy to defend.</a:t>
            </a:r>
          </a:p>
          <a:p>
            <a:pPr fontAlgn="base"/>
            <a:r>
              <a:rPr lang="en-US" sz="1200" dirty="0"/>
              <a:t>The French and Indian War came to an end, and with it came an end to the Indian raids and the soldiers and settlers could return to the more peaceful pursuits of clearing more land and building larger houses and barns.</a:t>
            </a:r>
          </a:p>
          <a:p>
            <a:pPr fontAlgn="base"/>
            <a:endParaRPr lang="en-US" sz="1200" dirty="0"/>
          </a:p>
          <a:p>
            <a:pPr fontAlgn="base"/>
            <a:r>
              <a:rPr lang="en-US" sz="1200" dirty="0"/>
              <a:t>To Dr. John Palm (1713-1799) is given the credit for the founding of Palmyra. He has been called, and rightly so, Palmyra's First Citizen, because of his prominence as a frontier doctor, a soldier, and as a citizen of long standing in the early community.</a:t>
            </a:r>
          </a:p>
          <a:p>
            <a:pPr fontAlgn="base"/>
            <a:endParaRPr lang="en-US" sz="1200" dirty="0"/>
          </a:p>
          <a:p>
            <a:pPr fontAlgn="base"/>
            <a:endParaRPr lang="en-US" sz="1200" dirty="0"/>
          </a:p>
          <a:p>
            <a:pPr fontAlgn="base"/>
            <a:endParaRPr lang="en-US" sz="1200" dirty="0"/>
          </a:p>
        </p:txBody>
      </p:sp>
    </p:spTree>
    <p:extLst>
      <p:ext uri="{BB962C8B-B14F-4D97-AF65-F5344CB8AC3E}">
        <p14:creationId xmlns:p14="http://schemas.microsoft.com/office/powerpoint/2010/main" val="2779510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
            <a:ext cx="9144000" cy="5816977"/>
          </a:xfrm>
          <a:prstGeom prst="rect">
            <a:avLst/>
          </a:prstGeom>
        </p:spPr>
        <p:txBody>
          <a:bodyPr wrap="square">
            <a:spAutoFit/>
          </a:bodyPr>
          <a:lstStyle/>
          <a:p>
            <a:pPr fontAlgn="base"/>
            <a:r>
              <a:rPr lang="en-US" sz="1200" dirty="0"/>
              <a:t>The growth of any pioneer area or village was of necessity linked to the distance from a main road or navigable waterway. In the Palmyra area all travel was over "dirt roads" up to the 1800's, either by horseback or stagecoach. The only other transportation was by farm wagon or the large Conestoga wagon.</a:t>
            </a:r>
          </a:p>
          <a:p>
            <a:pPr fontAlgn="base"/>
            <a:endParaRPr lang="en-US" sz="1200" dirty="0"/>
          </a:p>
          <a:p>
            <a:pPr fontAlgn="base"/>
            <a:r>
              <a:rPr lang="en-US" sz="1200" dirty="0"/>
              <a:t>Most of the early settlers built along the Hill Road north of Palmyra, leading from Millerstown (now Annville) to Derry and on to Harris Ferry. The road from the </a:t>
            </a:r>
            <a:r>
              <a:rPr lang="en-US" sz="1200" dirty="0" err="1"/>
              <a:t>Bindnagle</a:t>
            </a:r>
            <a:r>
              <a:rPr lang="en-US" sz="1200" dirty="0"/>
              <a:t> area to the settlement at </a:t>
            </a:r>
            <a:r>
              <a:rPr lang="en-US" sz="1200" dirty="0" err="1"/>
              <a:t>Campbelltown</a:t>
            </a:r>
            <a:r>
              <a:rPr lang="en-US" sz="1200" dirty="0"/>
              <a:t> crossed this east to west road and then passed through Palmyra. Another of the main routes to and from Palmyra was the Downingtown, Ephrata, and Harrisburg Pike, now commonly known as the "Horseshoe Pike." Over this road the farmers took their grain and produce to Philadelphia and brought back merchandise for the shopkeepers.</a:t>
            </a:r>
          </a:p>
          <a:p>
            <a:pPr fontAlgn="base"/>
            <a:r>
              <a:rPr lang="en-US" sz="1200" dirty="0"/>
              <a:t>A direct route through the valley from Reading to Harrisburg, known as the Berks and Dauphin Turnpike, was opened to traffic in 1817. The turnpike went over the only street of the village, now West Main Street. With the opening of this road came more traffic, the stagecoach carrying passengers and U.S. Mail. With the traffic came increased activity, livery stables and blacksmith shops to care for the horses, and taverns to provide food, drink and lodging for the travelers.</a:t>
            </a:r>
          </a:p>
          <a:p>
            <a:pPr fontAlgn="base"/>
            <a:endParaRPr lang="en-US" sz="1200" dirty="0"/>
          </a:p>
          <a:p>
            <a:pPr fontAlgn="base"/>
            <a:r>
              <a:rPr lang="en-US" sz="1200" dirty="0"/>
              <a:t>During this period Palmyra had five taverns; Casper Dasher Hostelry, Washington House, </a:t>
            </a:r>
            <a:r>
              <a:rPr lang="en-US" sz="1200" dirty="0" err="1"/>
              <a:t>Lineweaver</a:t>
            </a:r>
            <a:r>
              <a:rPr lang="en-US" sz="1200" dirty="0"/>
              <a:t> House, </a:t>
            </a:r>
            <a:r>
              <a:rPr lang="en-US" sz="1200" dirty="0" err="1"/>
              <a:t>Rodearmel</a:t>
            </a:r>
            <a:r>
              <a:rPr lang="en-US" sz="1200" dirty="0"/>
              <a:t> Inn, and the Philip Matter House' All these taverns were located on West Main Street between the 100 and 700 blocks. They were built b y or before the year 1800. Later, several other hotels were opened: the Railroad House on North Railroad Street near the Reading Railroad, the Eagle Hotel where Lee's 5 &amp; 104 Store stood, and the Washington House and the American House, both on West Main Street.</a:t>
            </a:r>
          </a:p>
          <a:p>
            <a:pPr fontAlgn="base"/>
            <a:endParaRPr lang="en-US" sz="1200" dirty="0"/>
          </a:p>
          <a:p>
            <a:pPr fontAlgn="base"/>
            <a:r>
              <a:rPr lang="en-US" sz="1200" dirty="0"/>
              <a:t>With the passage of time came the demand for more speed and greater tonnage which resulted in the building of the Union Canal several miles north of the community. The Union Canal connected the Schuylkill River at Reading with the Susquehanna River at Middletown. It was completed in 1827 and store houses were built along its banks. An extensive traffic in lumber, grain, coal, iron ore, gypsum, and merchandise were carried, and in a peak year 267,307 tons were transported. The farmers and merchants in the Palmyra area benefited by the cheaper and faster service.</a:t>
            </a:r>
          </a:p>
          <a:p>
            <a:pPr fontAlgn="base"/>
            <a:endParaRPr lang="en-US" sz="1200" dirty="0"/>
          </a:p>
          <a:p>
            <a:pPr fontAlgn="base"/>
            <a:r>
              <a:rPr lang="en-US" sz="1200" dirty="0"/>
              <a:t>With the coming of the steam age came another change in travel and transportation. On November 30, 1857 a crowd of curious townspeople lined the railroad tracks as the great "Iron Horse" . . "with whistle tooting, bell ringing, and belch-clouds of black smoke" . . . thundered through Palmyra on the newly built Lebanon Valley Railroad. Two years later it merged with the Philadelphia and Reading Company and was later renamed the Reading Railroad.</a:t>
            </a:r>
          </a:p>
          <a:p>
            <a:pPr fontAlgn="base"/>
            <a:endParaRPr lang="en-US" sz="1200" dirty="0"/>
          </a:p>
          <a:p>
            <a:pPr fontAlgn="base"/>
            <a:r>
              <a:rPr lang="en-US" sz="1200" dirty="0"/>
              <a:t>The coming of the railroad sounded the death knell for the Union Canal and the Berks and Dauphin Turnpike as a toll road. The railroad brought cheaper and faster methods of transporting people and goods.</a:t>
            </a:r>
          </a:p>
        </p:txBody>
      </p:sp>
    </p:spTree>
    <p:extLst>
      <p:ext uri="{BB962C8B-B14F-4D97-AF65-F5344CB8AC3E}">
        <p14:creationId xmlns:p14="http://schemas.microsoft.com/office/powerpoint/2010/main" val="155123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7FAF1A-6E98-4E6F-8C9D-C2F9F3184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752600" y="990601"/>
            <a:ext cx="4572000" cy="646331"/>
          </a:xfrm>
          <a:prstGeom prst="rect">
            <a:avLst/>
          </a:prstGeom>
        </p:spPr>
        <p:txBody>
          <a:bodyPr>
            <a:spAutoFit/>
          </a:bodyPr>
          <a:lstStyle/>
          <a:p>
            <a:r>
              <a:rPr lang="en-US" dirty="0">
                <a:solidFill>
                  <a:schemeClr val="bg1"/>
                </a:solidFill>
              </a:rPr>
              <a:t>Many false reports which were meant to turn people against the Church</a:t>
            </a:r>
          </a:p>
        </p:txBody>
      </p:sp>
      <p:sp>
        <p:nvSpPr>
          <p:cNvPr id="5" name="TextBox 4"/>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A Gentle Touch" panose="02000603000000000000" pitchFamily="2" charset="0"/>
              </a:rPr>
              <a:t>Why Joseph Writes About His Vision</a:t>
            </a:r>
          </a:p>
        </p:txBody>
      </p:sp>
      <p:sp>
        <p:nvSpPr>
          <p:cNvPr id="10" name="Rectangle 9"/>
          <p:cNvSpPr/>
          <p:nvPr/>
        </p:nvSpPr>
        <p:spPr>
          <a:xfrm>
            <a:off x="3349487" y="2819400"/>
            <a:ext cx="3432313" cy="1200329"/>
          </a:xfrm>
          <a:prstGeom prst="rect">
            <a:avLst/>
          </a:prstGeom>
        </p:spPr>
        <p:txBody>
          <a:bodyPr wrap="square">
            <a:spAutoFit/>
          </a:bodyPr>
          <a:lstStyle/>
          <a:p>
            <a:r>
              <a:rPr lang="en-US" dirty="0">
                <a:solidFill>
                  <a:schemeClr val="bg1"/>
                </a:solidFill>
              </a:rPr>
              <a:t>Joseph Smith wanted provide the public with a reliable and accurate account of the events of the First Vision and the Restoration</a:t>
            </a:r>
          </a:p>
        </p:txBody>
      </p:sp>
      <p:sp>
        <p:nvSpPr>
          <p:cNvPr id="11" name="Rectangle 10"/>
          <p:cNvSpPr/>
          <p:nvPr/>
        </p:nvSpPr>
        <p:spPr>
          <a:xfrm>
            <a:off x="221974" y="6400800"/>
            <a:ext cx="4572000" cy="369332"/>
          </a:xfrm>
          <a:prstGeom prst="rect">
            <a:avLst/>
          </a:prstGeom>
        </p:spPr>
        <p:txBody>
          <a:bodyPr>
            <a:spAutoFit/>
          </a:bodyPr>
          <a:lstStyle/>
          <a:p>
            <a:r>
              <a:rPr lang="en-US" dirty="0">
                <a:solidFill>
                  <a:schemeClr val="bg1"/>
                </a:solidFill>
              </a:rPr>
              <a:t>Joseph Smith--History 1:1-2</a:t>
            </a:r>
          </a:p>
        </p:txBody>
      </p:sp>
      <p:sp>
        <p:nvSpPr>
          <p:cNvPr id="15" name="Rectangle 14"/>
          <p:cNvSpPr/>
          <p:nvPr/>
        </p:nvSpPr>
        <p:spPr>
          <a:xfrm>
            <a:off x="5334000" y="4800600"/>
            <a:ext cx="2819400" cy="1754326"/>
          </a:xfrm>
          <a:prstGeom prst="rect">
            <a:avLst/>
          </a:prstGeom>
        </p:spPr>
        <p:txBody>
          <a:bodyPr wrap="square">
            <a:spAutoFit/>
          </a:bodyPr>
          <a:lstStyle/>
          <a:p>
            <a:r>
              <a:rPr lang="en-US" dirty="0">
                <a:solidFill>
                  <a:schemeClr val="bg1"/>
                </a:solidFill>
              </a:rPr>
              <a:t>Still today there are many who continue to spread false or misleading information about the Church with the intent to undermine faith.</a:t>
            </a:r>
          </a:p>
        </p:txBody>
      </p:sp>
      <p:pic>
        <p:nvPicPr>
          <p:cNvPr id="3" name="Picture 2">
            <a:extLst>
              <a:ext uri="{FF2B5EF4-FFF2-40B4-BE49-F238E27FC236}">
                <a16:creationId xmlns:a16="http://schemas.microsoft.com/office/drawing/2014/main" id="{007598EE-0FFC-4C14-B74F-78C7CD848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394" y="934760"/>
            <a:ext cx="4027698" cy="2013849"/>
          </a:xfrm>
          <a:prstGeom prst="rect">
            <a:avLst/>
          </a:prstGeom>
        </p:spPr>
      </p:pic>
      <p:pic>
        <p:nvPicPr>
          <p:cNvPr id="7" name="Picture 6">
            <a:extLst>
              <a:ext uri="{FF2B5EF4-FFF2-40B4-BE49-F238E27FC236}">
                <a16:creationId xmlns:a16="http://schemas.microsoft.com/office/drawing/2014/main" id="{72133734-D6E3-499E-910E-D8B9CB59C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028" y="2978426"/>
            <a:ext cx="1901952" cy="2670048"/>
          </a:xfrm>
          <a:prstGeom prst="rect">
            <a:avLst/>
          </a:prstGeom>
        </p:spPr>
      </p:pic>
      <p:pic>
        <p:nvPicPr>
          <p:cNvPr id="9" name="Picture 8">
            <a:extLst>
              <a:ext uri="{FF2B5EF4-FFF2-40B4-BE49-F238E27FC236}">
                <a16:creationId xmlns:a16="http://schemas.microsoft.com/office/drawing/2014/main" id="{5C2036C6-8702-4D07-AFDC-4A7FA251C74C}"/>
              </a:ext>
            </a:extLst>
          </p:cNvPr>
          <p:cNvPicPr>
            <a:picLocks noChangeAspect="1"/>
          </p:cNvPicPr>
          <p:nvPr/>
        </p:nvPicPr>
        <p:blipFill rotWithShape="1">
          <a:blip r:embed="rId5">
            <a:extLst>
              <a:ext uri="{28A0092B-C50C-407E-A947-70E740481C1C}">
                <a14:useLocalDpi xmlns:a14="http://schemas.microsoft.com/office/drawing/2010/main" val="0"/>
              </a:ext>
            </a:extLst>
          </a:blip>
          <a:srcRect l="6875" r="5362"/>
          <a:stretch/>
        </p:blipFill>
        <p:spPr>
          <a:xfrm>
            <a:off x="8309112" y="3509960"/>
            <a:ext cx="1987827" cy="2890840"/>
          </a:xfrm>
          <a:prstGeom prst="rect">
            <a:avLst/>
          </a:prstGeom>
        </p:spPr>
      </p:pic>
    </p:spTree>
    <p:extLst>
      <p:ext uri="{BB962C8B-B14F-4D97-AF65-F5344CB8AC3E}">
        <p14:creationId xmlns:p14="http://schemas.microsoft.com/office/powerpoint/2010/main" val="384610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9144000" cy="4339650"/>
          </a:xfrm>
          <a:prstGeom prst="rect">
            <a:avLst/>
          </a:prstGeom>
        </p:spPr>
        <p:txBody>
          <a:bodyPr wrap="square">
            <a:spAutoFit/>
          </a:bodyPr>
          <a:lstStyle/>
          <a:p>
            <a:pPr fontAlgn="base"/>
            <a:r>
              <a:rPr lang="en-US" sz="1200" dirty="0"/>
              <a:t>As the town grew, stores and small business establishments were opened. Joseph </a:t>
            </a:r>
            <a:r>
              <a:rPr lang="en-US" sz="1200" dirty="0" err="1"/>
              <a:t>Horstick</a:t>
            </a:r>
            <a:r>
              <a:rPr lang="en-US" sz="1200" dirty="0"/>
              <a:t>, son of Conrad, kept a store on what was known as the </a:t>
            </a:r>
            <a:r>
              <a:rPr lang="en-US" sz="1200" dirty="0" err="1"/>
              <a:t>Witmer</a:t>
            </a:r>
            <a:r>
              <a:rPr lang="en-US" sz="1200" dirty="0"/>
              <a:t> property on West Main Street. The building has since been torn down and dismantled. The account books of the store from 1813-1825 show the price and type of goods sold at a typical country store. The books are now in the Library of the Lebanon County Historical Society, through the courtesy of the </a:t>
            </a:r>
            <a:r>
              <a:rPr lang="en-US" sz="1200" dirty="0" err="1"/>
              <a:t>Horstick</a:t>
            </a:r>
            <a:r>
              <a:rPr lang="en-US" sz="1200" dirty="0"/>
              <a:t> family.</a:t>
            </a:r>
          </a:p>
          <a:p>
            <a:pPr fontAlgn="base"/>
            <a:endParaRPr lang="en-US" sz="1200" dirty="0"/>
          </a:p>
          <a:p>
            <a:pPr fontAlgn="base"/>
            <a:r>
              <a:rPr lang="en-US" sz="1200" dirty="0"/>
              <a:t>Other stores and business establishments were opened: Brunner Carriage Shop, John Henry Plow Factory, </a:t>
            </a:r>
            <a:r>
              <a:rPr lang="en-US" sz="1200" dirty="0" err="1"/>
              <a:t>Stahle</a:t>
            </a:r>
            <a:r>
              <a:rPr lang="en-US" sz="1200" dirty="0"/>
              <a:t> Wooden Farm Implements, </a:t>
            </a:r>
            <a:r>
              <a:rPr lang="en-US" sz="1200" dirty="0" err="1"/>
              <a:t>Snoddy</a:t>
            </a:r>
            <a:r>
              <a:rPr lang="en-US" sz="1200" dirty="0"/>
              <a:t> Wheelwright Shop, Forney-</a:t>
            </a:r>
            <a:r>
              <a:rPr lang="en-US" sz="1200" dirty="0" err="1"/>
              <a:t>Troxell</a:t>
            </a:r>
            <a:r>
              <a:rPr lang="en-US" sz="1200" dirty="0"/>
              <a:t> Furniture and Cabinet Shop (later known as Wm. A. Henry, </a:t>
            </a:r>
            <a:r>
              <a:rPr lang="en-US" sz="1200" dirty="0" err="1"/>
              <a:t>Furnutre</a:t>
            </a:r>
            <a:r>
              <a:rPr lang="en-US" sz="1200" dirty="0"/>
              <a:t> and Undertaking), saddle and harness shops, tailor shops, and the </a:t>
            </a:r>
            <a:r>
              <a:rPr lang="en-US" sz="1200" dirty="0" err="1"/>
              <a:t>Hemperly</a:t>
            </a:r>
            <a:r>
              <a:rPr lang="en-US" sz="1200" dirty="0"/>
              <a:t> Organ Factory.</a:t>
            </a:r>
          </a:p>
          <a:p>
            <a:pPr fontAlgn="base"/>
            <a:endParaRPr lang="en-US" sz="1200" dirty="0"/>
          </a:p>
          <a:p>
            <a:pPr fontAlgn="base"/>
            <a:r>
              <a:rPr lang="en-US" sz="1200" dirty="0"/>
              <a:t>It is quite evident that most of these small business establishments were necessary to the life of a small rural farming community. However, after the Civil War period, a change is noted in the types of business being established. A large grain warehouse was built on North Railroad Street (now Curry's Mill). The first newspaper was printed in 1878 by John M. Hoffa called "The Londonderry Gazette." A lumber and </a:t>
            </a:r>
            <a:r>
              <a:rPr lang="en-US" sz="1200" dirty="0" err="1"/>
              <a:t>planing</a:t>
            </a:r>
            <a:r>
              <a:rPr lang="en-US" sz="1200" dirty="0"/>
              <a:t> mill was opened to satisfy the need for new buildings. To take care of the financial affairs of the community, the Palmyra Bank opened its doors for business in 1887. A large </a:t>
            </a:r>
            <a:r>
              <a:rPr lang="en-US" sz="1200" dirty="0" err="1"/>
              <a:t>abbatoir</a:t>
            </a:r>
            <a:r>
              <a:rPr lang="en-US" sz="1200" dirty="0"/>
              <a:t> was built and it furnished meats to Palmyra and the surrounding area. In 1888 the first shoe factory, the Palmyra Boot &amp; Shoe Co., was formed. Several years later the W. L. </a:t>
            </a:r>
            <a:r>
              <a:rPr lang="en-US" sz="1200" dirty="0" err="1"/>
              <a:t>Kreider</a:t>
            </a:r>
            <a:r>
              <a:rPr lang="en-US" sz="1200" dirty="0"/>
              <a:t> Sons, the J. Landis Shoe Co. and the A. S. </a:t>
            </a:r>
            <a:r>
              <a:rPr lang="en-US" sz="1200" dirty="0" err="1"/>
              <a:t>Kreider</a:t>
            </a:r>
            <a:r>
              <a:rPr lang="en-US" sz="1200" dirty="0"/>
              <a:t> Shoe Co., were also making shoes. There was a knitting mill, a paper box factory, the Annville &amp; Palmyra Gas &amp; Fuel Co., the Eagle Bakery, a bottling works, a dray line, flour and feed mill, and a Market House.</a:t>
            </a:r>
          </a:p>
          <a:p>
            <a:pPr fontAlgn="base"/>
            <a:endParaRPr lang="en-US" sz="1200" dirty="0"/>
          </a:p>
          <a:p>
            <a:pPr fontAlgn="base"/>
            <a:r>
              <a:rPr lang="en-US" sz="1200" dirty="0"/>
              <a:t>The first chore of the early settler, after the primary tasks of building a home, clearing the land, and insuring a food supply, was the building of a church. After the church was built, a school house followed. The Pennsylvania Germans, '</a:t>
            </a:r>
            <a:r>
              <a:rPr lang="en-US" sz="1200" dirty="0" err="1"/>
              <a:t>Iike</a:t>
            </a:r>
            <a:r>
              <a:rPr lang="en-US" sz="1200" dirty="0"/>
              <a:t> the Scotch-Irish, respected and encouraged education, although they believed that education was related to the church, not the state.</a:t>
            </a:r>
          </a:p>
          <a:p>
            <a:pPr fontAlgn="base"/>
            <a:endParaRPr lang="en-US" sz="1200" dirty="0"/>
          </a:p>
          <a:p>
            <a:pPr fontAlgn="base"/>
            <a:r>
              <a:rPr lang="en-US" sz="1200" dirty="0">
                <a:hlinkClick r:id="rId2"/>
              </a:rPr>
              <a:t>http://www.palmyrapa.com/history/history-of-palmyra.html</a:t>
            </a:r>
            <a:endParaRPr lang="en-US" sz="1200" dirty="0"/>
          </a:p>
        </p:txBody>
      </p:sp>
    </p:spTree>
    <p:extLst>
      <p:ext uri="{BB962C8B-B14F-4D97-AF65-F5344CB8AC3E}">
        <p14:creationId xmlns:p14="http://schemas.microsoft.com/office/powerpoint/2010/main" val="114430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1B82190D-E16D-4A03-ADBA-496081CFF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p:nvSpPr>
        <p:spPr>
          <a:xfrm>
            <a:off x="235131" y="6411313"/>
            <a:ext cx="4572000" cy="369332"/>
          </a:xfrm>
          <a:prstGeom prst="rect">
            <a:avLst/>
          </a:prstGeom>
        </p:spPr>
        <p:txBody>
          <a:bodyPr>
            <a:spAutoFit/>
          </a:bodyPr>
          <a:lstStyle/>
          <a:p>
            <a:r>
              <a:rPr lang="en-US" dirty="0">
                <a:solidFill>
                  <a:schemeClr val="bg1"/>
                </a:solidFill>
              </a:rPr>
              <a:t>Joseph Smith--History 1:1-2</a:t>
            </a:r>
          </a:p>
        </p:txBody>
      </p:sp>
      <p:grpSp>
        <p:nvGrpSpPr>
          <p:cNvPr id="12" name="Group 11"/>
          <p:cNvGrpSpPr/>
          <p:nvPr/>
        </p:nvGrpSpPr>
        <p:grpSpPr>
          <a:xfrm>
            <a:off x="3657600" y="304800"/>
            <a:ext cx="3352800" cy="6019800"/>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6" name="Group 17"/>
              <p:cNvGrpSpPr/>
              <p:nvPr/>
            </p:nvGrpSpPr>
            <p:grpSpPr>
              <a:xfrm flipH="1">
                <a:off x="2209800" y="1447800"/>
                <a:ext cx="1295400" cy="3429000"/>
                <a:chOff x="685800" y="1447800"/>
                <a:chExt cx="1295400" cy="3124200"/>
              </a:xfrm>
            </p:grpSpPr>
            <p:sp>
              <p:nvSpPr>
                <p:cNvPr id="32" name="Bent Arrow 3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838200" y="1447800"/>
                <a:ext cx="1295400" cy="3429000"/>
                <a:chOff x="685800" y="1447800"/>
                <a:chExt cx="1295400" cy="3429000"/>
              </a:xfrm>
            </p:grpSpPr>
            <p:sp>
              <p:nvSpPr>
                <p:cNvPr id="30" name="Bent Arrow 2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2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304926" y="2113344"/>
              <a:ext cx="1800225" cy="1947758"/>
            </a:xfrm>
            <a:prstGeom prst="rect">
              <a:avLst/>
            </a:prstGeom>
          </p:spPr>
          <p:txBody>
            <a:bodyPr wrap="square">
              <a:spAutoFit/>
            </a:bodyPr>
            <a:lstStyle/>
            <a:p>
              <a:pPr algn="ctr"/>
              <a:r>
                <a:rPr lang="en-US" sz="1400" dirty="0"/>
                <a:t>Those who sincerely want the truth should diligently seek out credible sources of information about the Church and its history rather than simply accept any information they hear, including whatever comes up as a result of an Internet search</a:t>
              </a:r>
              <a:endParaRPr lang="en-US" sz="1400" dirty="0">
                <a:solidFill>
                  <a:schemeClr val="bg1"/>
                </a:solidFill>
              </a:endParaRPr>
            </a:p>
          </p:txBody>
        </p:sp>
      </p:grpSp>
      <p:sp>
        <p:nvSpPr>
          <p:cNvPr id="34" name="Rectangle 33"/>
          <p:cNvSpPr/>
          <p:nvPr/>
        </p:nvSpPr>
        <p:spPr>
          <a:xfrm>
            <a:off x="1676400" y="381002"/>
            <a:ext cx="2819400" cy="2554545"/>
          </a:xfrm>
          <a:prstGeom prst="rect">
            <a:avLst/>
          </a:prstGeom>
        </p:spPr>
        <p:txBody>
          <a:bodyPr wrap="square">
            <a:spAutoFit/>
          </a:bodyPr>
          <a:lstStyle/>
          <a:p>
            <a:pPr fontAlgn="base"/>
            <a:r>
              <a:rPr lang="en-US" sz="1600" dirty="0">
                <a:solidFill>
                  <a:schemeClr val="bg1"/>
                </a:solidFill>
              </a:rPr>
              <a:t>“There have always been a few who want to discredit the Church and to destroy faith. Today they use the Internet.</a:t>
            </a:r>
          </a:p>
          <a:p>
            <a:pPr fontAlgn="base"/>
            <a:r>
              <a:rPr lang="en-US" sz="1600" dirty="0">
                <a:solidFill>
                  <a:schemeClr val="bg1"/>
                </a:solidFill>
              </a:rPr>
              <a:t>“Some of the information about the Church, no matter how convincing, is just not true”</a:t>
            </a:r>
          </a:p>
          <a:p>
            <a:pPr fontAlgn="base"/>
            <a:r>
              <a:rPr lang="en-US" sz="1600" dirty="0">
                <a:solidFill>
                  <a:schemeClr val="bg1"/>
                </a:solidFill>
              </a:rPr>
              <a:t> Elder Neil L. Andersen</a:t>
            </a:r>
          </a:p>
          <a:p>
            <a:pPr fontAlgn="base"/>
            <a:endParaRPr lang="en-US" sz="1600" dirty="0">
              <a:solidFill>
                <a:schemeClr val="bg1"/>
              </a:solidFill>
            </a:endParaRPr>
          </a:p>
        </p:txBody>
      </p:sp>
      <p:sp>
        <p:nvSpPr>
          <p:cNvPr id="35" name="Rectangle 34"/>
          <p:cNvSpPr/>
          <p:nvPr/>
        </p:nvSpPr>
        <p:spPr>
          <a:xfrm>
            <a:off x="7162800" y="304800"/>
            <a:ext cx="3352800" cy="5509200"/>
          </a:xfrm>
          <a:prstGeom prst="rect">
            <a:avLst/>
          </a:prstGeom>
        </p:spPr>
        <p:txBody>
          <a:bodyPr wrap="square">
            <a:spAutoFit/>
          </a:bodyPr>
          <a:lstStyle/>
          <a:p>
            <a:r>
              <a:rPr lang="en-US" sz="1600" dirty="0">
                <a:solidFill>
                  <a:schemeClr val="bg1"/>
                </a:solidFill>
              </a:rPr>
              <a:t>“Latter-day Saint readers should … be … sophisticated in their evaluation of what they read. …</a:t>
            </a:r>
          </a:p>
          <a:p>
            <a:endParaRPr lang="en-US" sz="1600" dirty="0">
              <a:solidFill>
                <a:schemeClr val="bg1"/>
              </a:solidFill>
            </a:endParaRPr>
          </a:p>
          <a:p>
            <a:r>
              <a:rPr lang="en-US" sz="1600" dirty="0">
                <a:solidFill>
                  <a:schemeClr val="bg1"/>
                </a:solidFill>
              </a:rPr>
              <a:t>“Our individual, personal testimonies are based on the witness of the Spirit, not on any combination or accumulation of historical facts. If we are so grounded, no alteration of historical facts can shake our testimonies. </a:t>
            </a:r>
          </a:p>
          <a:p>
            <a:endParaRPr lang="en-US" sz="1600" dirty="0">
              <a:solidFill>
                <a:schemeClr val="bg1"/>
              </a:solidFill>
            </a:endParaRPr>
          </a:p>
          <a:p>
            <a:r>
              <a:rPr lang="en-US" sz="1600" dirty="0">
                <a:solidFill>
                  <a:schemeClr val="bg1"/>
                </a:solidFill>
              </a:rPr>
              <a:t>Our Heavenly Father gave us powers of reason, and we are expected to use them to the fullest. But he also gave us the Comforter, who he said would lead us into truth and by whose power we may know the truth of all things. That is the ultimate guide for Latter-day Saints who are worthy and willing to rely on it” </a:t>
            </a:r>
          </a:p>
          <a:p>
            <a:r>
              <a:rPr lang="en-US" sz="1200" dirty="0">
                <a:solidFill>
                  <a:schemeClr val="bg1"/>
                </a:solidFill>
              </a:rPr>
              <a:t>Elder </a:t>
            </a:r>
            <a:r>
              <a:rPr lang="en-US" sz="1200" dirty="0" err="1">
                <a:solidFill>
                  <a:schemeClr val="bg1"/>
                </a:solidFill>
              </a:rPr>
              <a:t>Dallin</a:t>
            </a:r>
            <a:r>
              <a:rPr lang="en-US" sz="1200" dirty="0">
                <a:solidFill>
                  <a:schemeClr val="bg1"/>
                </a:solidFill>
              </a:rPr>
              <a:t> H. Oaks</a:t>
            </a:r>
          </a:p>
        </p:txBody>
      </p:sp>
      <p:pic>
        <p:nvPicPr>
          <p:cNvPr id="36" name="Picture 35" descr="Dallin H. Oaks.jpg"/>
          <p:cNvPicPr>
            <a:picLocks noChangeAspect="1"/>
          </p:cNvPicPr>
          <p:nvPr/>
        </p:nvPicPr>
        <p:blipFill>
          <a:blip r:embed="rId3" cstate="print"/>
          <a:stretch>
            <a:fillRect/>
          </a:stretch>
        </p:blipFill>
        <p:spPr>
          <a:xfrm>
            <a:off x="9067802" y="5410200"/>
            <a:ext cx="966787" cy="1204912"/>
          </a:xfrm>
          <a:prstGeom prst="rect">
            <a:avLst/>
          </a:prstGeom>
        </p:spPr>
      </p:pic>
      <p:pic>
        <p:nvPicPr>
          <p:cNvPr id="37" name="Picture 36" descr="neil l. andersen.jpg"/>
          <p:cNvPicPr>
            <a:picLocks noChangeAspect="1"/>
          </p:cNvPicPr>
          <p:nvPr/>
        </p:nvPicPr>
        <p:blipFill>
          <a:blip r:embed="rId4" cstate="print"/>
          <a:stretch>
            <a:fillRect/>
          </a:stretch>
        </p:blipFill>
        <p:spPr>
          <a:xfrm>
            <a:off x="2133602" y="2895602"/>
            <a:ext cx="1095375" cy="1095375"/>
          </a:xfrm>
          <a:prstGeom prst="rect">
            <a:avLst/>
          </a:prstGeom>
        </p:spPr>
      </p:pic>
    </p:spTree>
    <p:extLst>
      <p:ext uri="{BB962C8B-B14F-4D97-AF65-F5344CB8AC3E}">
        <p14:creationId xmlns:p14="http://schemas.microsoft.com/office/powerpoint/2010/main" val="227411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40E629C-3A4D-4F40-9FFD-497BD45F5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676400" y="609600"/>
            <a:ext cx="6553200" cy="1477328"/>
          </a:xfrm>
          <a:prstGeom prst="rect">
            <a:avLst/>
          </a:prstGeom>
        </p:spPr>
        <p:txBody>
          <a:bodyPr wrap="square">
            <a:spAutoFit/>
          </a:bodyPr>
          <a:lstStyle/>
          <a:p>
            <a:r>
              <a:rPr lang="en-US" dirty="0">
                <a:solidFill>
                  <a:schemeClr val="bg1"/>
                </a:solidFill>
              </a:rPr>
              <a:t>Joseph Smith wrote this account of the First Vision in 1838 as part of an official history of the Church to be published to the world. </a:t>
            </a:r>
          </a:p>
          <a:p>
            <a:endParaRPr lang="en-US" dirty="0">
              <a:solidFill>
                <a:schemeClr val="bg1"/>
              </a:solidFill>
            </a:endParaRPr>
          </a:p>
          <a:p>
            <a:r>
              <a:rPr lang="en-US" dirty="0">
                <a:solidFill>
                  <a:schemeClr val="bg1"/>
                </a:solidFill>
              </a:rPr>
              <a:t>4 written or dictated by Joseph Smith and</a:t>
            </a:r>
          </a:p>
          <a:p>
            <a:r>
              <a:rPr lang="en-US" dirty="0">
                <a:solidFill>
                  <a:schemeClr val="bg1"/>
                </a:solidFill>
              </a:rPr>
              <a:t>5 written by others retelling his experience. </a:t>
            </a:r>
          </a:p>
        </p:txBody>
      </p:sp>
      <p:sp>
        <p:nvSpPr>
          <p:cNvPr id="4" name="TextBox 3"/>
          <p:cNvSpPr txBox="1"/>
          <p:nvPr/>
        </p:nvSpPr>
        <p:spPr>
          <a:xfrm>
            <a:off x="1524000" y="2"/>
            <a:ext cx="9144000" cy="646331"/>
          </a:xfrm>
          <a:prstGeom prst="rect">
            <a:avLst/>
          </a:prstGeom>
          <a:noFill/>
        </p:spPr>
        <p:txBody>
          <a:bodyPr wrap="square" rtlCol="0">
            <a:spAutoFit/>
          </a:bodyPr>
          <a:lstStyle/>
          <a:p>
            <a:pPr algn="ctr"/>
            <a:r>
              <a:rPr lang="en-US" sz="3600" dirty="0">
                <a:solidFill>
                  <a:schemeClr val="bg1"/>
                </a:solidFill>
                <a:latin typeface="A Gentle Touch" panose="02000603000000000000" pitchFamily="2" charset="0"/>
              </a:rPr>
              <a:t>Accounts of the First Vision</a:t>
            </a:r>
          </a:p>
        </p:txBody>
      </p:sp>
      <p:sp>
        <p:nvSpPr>
          <p:cNvPr id="10" name="Rectangle 9"/>
          <p:cNvSpPr/>
          <p:nvPr/>
        </p:nvSpPr>
        <p:spPr>
          <a:xfrm>
            <a:off x="7696200" y="6581003"/>
            <a:ext cx="2819400" cy="276999"/>
          </a:xfrm>
          <a:prstGeom prst="rect">
            <a:avLst/>
          </a:prstGeom>
        </p:spPr>
        <p:txBody>
          <a:bodyPr wrap="square">
            <a:spAutoFit/>
          </a:bodyPr>
          <a:lstStyle/>
          <a:p>
            <a:pPr algn="r"/>
            <a:r>
              <a:rPr lang="en-US" sz="1200" dirty="0">
                <a:solidFill>
                  <a:schemeClr val="bg1"/>
                </a:solidFill>
              </a:rPr>
              <a:t>Milton V. </a:t>
            </a:r>
            <a:r>
              <a:rPr lang="en-US" sz="1200" dirty="0" err="1">
                <a:solidFill>
                  <a:schemeClr val="bg1"/>
                </a:solidFill>
              </a:rPr>
              <a:t>Backman</a:t>
            </a:r>
            <a:r>
              <a:rPr lang="en-US" sz="1200" dirty="0">
                <a:solidFill>
                  <a:schemeClr val="bg1"/>
                </a:solidFill>
              </a:rPr>
              <a:t> </a:t>
            </a:r>
            <a:r>
              <a:rPr lang="en-US" sz="1200" dirty="0" err="1">
                <a:solidFill>
                  <a:schemeClr val="bg1"/>
                </a:solidFill>
              </a:rPr>
              <a:t>Jr</a:t>
            </a:r>
            <a:endParaRPr lang="en-US" sz="1200" dirty="0">
              <a:solidFill>
                <a:schemeClr val="bg1"/>
              </a:solidFill>
            </a:endParaRPr>
          </a:p>
        </p:txBody>
      </p:sp>
      <p:grpSp>
        <p:nvGrpSpPr>
          <p:cNvPr id="12" name="Group 11"/>
          <p:cNvGrpSpPr/>
          <p:nvPr/>
        </p:nvGrpSpPr>
        <p:grpSpPr>
          <a:xfrm>
            <a:off x="1255073" y="2149088"/>
            <a:ext cx="4572000" cy="1447800"/>
            <a:chOff x="457200" y="2362200"/>
            <a:chExt cx="4648200" cy="1447800"/>
          </a:xfrm>
        </p:grpSpPr>
        <p:sp>
          <p:nvSpPr>
            <p:cNvPr id="5" name="Rectangle 4"/>
            <p:cNvSpPr/>
            <p:nvPr/>
          </p:nvSpPr>
          <p:spPr>
            <a:xfrm>
              <a:off x="533400" y="2438400"/>
              <a:ext cx="4572000" cy="1200329"/>
            </a:xfrm>
            <a:prstGeom prst="rect">
              <a:avLst/>
            </a:prstGeom>
          </p:spPr>
          <p:txBody>
            <a:bodyPr>
              <a:spAutoFit/>
            </a:bodyPr>
            <a:lstStyle/>
            <a:p>
              <a:pPr fontAlgn="base"/>
              <a:r>
                <a:rPr lang="en-US" dirty="0">
                  <a:solidFill>
                    <a:srgbClr val="FFFF00"/>
                  </a:solidFill>
                </a:rPr>
                <a:t>1. The 1832 Account</a:t>
              </a:r>
            </a:p>
            <a:p>
              <a:pPr fontAlgn="base"/>
              <a:r>
                <a:rPr lang="en-US" dirty="0">
                  <a:solidFill>
                    <a:srgbClr val="FFFF00"/>
                  </a:solidFill>
                </a:rPr>
                <a:t>The earliest known written account of the First Vision was included in an autobiography Joseph wrote in 1832. </a:t>
              </a:r>
            </a:p>
          </p:txBody>
        </p:sp>
        <p:sp>
          <p:nvSpPr>
            <p:cNvPr id="11" name="Rectangle 10"/>
            <p:cNvSpPr/>
            <p:nvPr/>
          </p:nvSpPr>
          <p:spPr>
            <a:xfrm>
              <a:off x="457200" y="2362200"/>
              <a:ext cx="4648200" cy="14478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096000" y="1219201"/>
            <a:ext cx="4572000" cy="1523493"/>
            <a:chOff x="4572000" y="1219200"/>
            <a:chExt cx="4572000" cy="1523493"/>
          </a:xfrm>
        </p:grpSpPr>
        <p:sp>
          <p:nvSpPr>
            <p:cNvPr id="6" name="Rectangle 5"/>
            <p:cNvSpPr/>
            <p:nvPr/>
          </p:nvSpPr>
          <p:spPr>
            <a:xfrm>
              <a:off x="4572000" y="1219200"/>
              <a:ext cx="4572000" cy="1523493"/>
            </a:xfrm>
            <a:prstGeom prst="rect">
              <a:avLst/>
            </a:prstGeom>
          </p:spPr>
          <p:txBody>
            <a:bodyPr>
              <a:spAutoFit/>
            </a:bodyPr>
            <a:lstStyle/>
            <a:p>
              <a:pPr fontAlgn="base"/>
              <a:r>
                <a:rPr lang="en-US" dirty="0">
                  <a:solidFill>
                    <a:srgbClr val="FFFF00"/>
                  </a:solidFill>
                </a:rPr>
                <a:t>2. The 1835 Account</a:t>
              </a:r>
            </a:p>
            <a:p>
              <a:pPr fontAlgn="base"/>
              <a:r>
                <a:rPr lang="en-US" dirty="0">
                  <a:solidFill>
                    <a:srgbClr val="FFFF00"/>
                  </a:solidFill>
                </a:rPr>
                <a:t>On 9 November 1835 Joseph related his early vision to a visiting Jewish minister named Robert Matthews, alias Robert Matthias, who said his priestly name was Joshua.</a:t>
              </a:r>
            </a:p>
          </p:txBody>
        </p:sp>
        <p:sp>
          <p:nvSpPr>
            <p:cNvPr id="16" name="Rectangle 15"/>
            <p:cNvSpPr/>
            <p:nvPr/>
          </p:nvSpPr>
          <p:spPr>
            <a:xfrm>
              <a:off x="4572000" y="1219200"/>
              <a:ext cx="4572000" cy="14478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34278" y="3718682"/>
            <a:ext cx="5390322" cy="2682118"/>
            <a:chOff x="152400" y="3718679"/>
            <a:chExt cx="4648200" cy="3139321"/>
          </a:xfrm>
        </p:grpSpPr>
        <p:sp>
          <p:nvSpPr>
            <p:cNvPr id="7" name="Rectangle 6"/>
            <p:cNvSpPr/>
            <p:nvPr/>
          </p:nvSpPr>
          <p:spPr>
            <a:xfrm>
              <a:off x="228600" y="3718679"/>
              <a:ext cx="4572000" cy="3139321"/>
            </a:xfrm>
            <a:prstGeom prst="rect">
              <a:avLst/>
            </a:prstGeom>
          </p:spPr>
          <p:txBody>
            <a:bodyPr>
              <a:spAutoFit/>
            </a:bodyPr>
            <a:lstStyle/>
            <a:p>
              <a:pPr fontAlgn="base"/>
              <a:r>
                <a:rPr lang="en-US" dirty="0">
                  <a:solidFill>
                    <a:srgbClr val="FFFF00"/>
                  </a:solidFill>
                </a:rPr>
                <a:t>3. The 1838 Account</a:t>
              </a:r>
            </a:p>
            <a:p>
              <a:pPr fontAlgn="base"/>
              <a:r>
                <a:rPr lang="en-US" dirty="0">
                  <a:solidFill>
                    <a:srgbClr val="FFFF00"/>
                  </a:solidFill>
                </a:rPr>
                <a:t>The third known account of the First Vision recorded by the Prophet was included in his “History of the Church.” Although Joseph Smith commenced dictating this history in 1838, the earliest known manuscript of this work is in the handwriting of James Mulholland, who was serving as scribe for the Prophet in 1839, thus indicating that the manuscript was probably copied by Mulholland in that year.</a:t>
              </a:r>
            </a:p>
          </p:txBody>
        </p:sp>
        <p:sp>
          <p:nvSpPr>
            <p:cNvPr id="17" name="Rectangle 16"/>
            <p:cNvSpPr/>
            <p:nvPr/>
          </p:nvSpPr>
          <p:spPr>
            <a:xfrm>
              <a:off x="152400" y="3733800"/>
              <a:ext cx="4495800" cy="31242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400800" y="4952999"/>
            <a:ext cx="4114800" cy="1477328"/>
            <a:chOff x="4876800" y="4876800"/>
            <a:chExt cx="4114800" cy="1477328"/>
          </a:xfrm>
        </p:grpSpPr>
        <p:sp>
          <p:nvSpPr>
            <p:cNvPr id="8" name="Rectangle 7"/>
            <p:cNvSpPr/>
            <p:nvPr/>
          </p:nvSpPr>
          <p:spPr>
            <a:xfrm>
              <a:off x="5029200" y="4876800"/>
              <a:ext cx="3962400" cy="1477328"/>
            </a:xfrm>
            <a:prstGeom prst="rect">
              <a:avLst/>
            </a:prstGeom>
          </p:spPr>
          <p:txBody>
            <a:bodyPr wrap="square">
              <a:spAutoFit/>
            </a:bodyPr>
            <a:lstStyle/>
            <a:p>
              <a:pPr fontAlgn="base"/>
              <a:r>
                <a:rPr lang="en-US" dirty="0">
                  <a:solidFill>
                    <a:srgbClr val="FFFF00"/>
                  </a:solidFill>
                </a:rPr>
                <a:t>4. The 1842 Account</a:t>
              </a:r>
            </a:p>
            <a:p>
              <a:pPr fontAlgn="base"/>
              <a:r>
                <a:rPr lang="en-US" dirty="0">
                  <a:solidFill>
                    <a:srgbClr val="FFFF00"/>
                  </a:solidFill>
                </a:rPr>
                <a:t>The last known account of the First Vision written by Joseph Smith was included in what is known as the Wentworth Letter.</a:t>
              </a:r>
            </a:p>
          </p:txBody>
        </p:sp>
        <p:sp>
          <p:nvSpPr>
            <p:cNvPr id="18" name="Rectangle 17"/>
            <p:cNvSpPr/>
            <p:nvPr/>
          </p:nvSpPr>
          <p:spPr>
            <a:xfrm>
              <a:off x="4876800" y="4876800"/>
              <a:ext cx="3810000" cy="14478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1C07A2D-41E6-460D-9EE6-70157BB74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796286"/>
            <a:ext cx="3505200" cy="2103120"/>
          </a:xfrm>
          <a:prstGeom prst="rect">
            <a:avLst/>
          </a:prstGeom>
        </p:spPr>
      </p:pic>
    </p:spTree>
    <p:extLst>
      <p:ext uri="{BB962C8B-B14F-4D97-AF65-F5344CB8AC3E}">
        <p14:creationId xmlns:p14="http://schemas.microsoft.com/office/powerpoint/2010/main" val="84947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A2D134-73C0-454F-A81D-B350F7415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676400" y="914402"/>
            <a:ext cx="6553200" cy="2585323"/>
          </a:xfrm>
          <a:prstGeom prst="rect">
            <a:avLst/>
          </a:prstGeom>
        </p:spPr>
        <p:txBody>
          <a:bodyPr wrap="square">
            <a:spAutoFit/>
          </a:bodyPr>
          <a:lstStyle/>
          <a:p>
            <a:r>
              <a:rPr lang="en-US" dirty="0">
                <a:solidFill>
                  <a:schemeClr val="bg1"/>
                </a:solidFill>
              </a:rPr>
              <a:t>In these accounts, Joseph Smith emphasized different aspects of his experience of the First Vision, but the </a:t>
            </a:r>
            <a:r>
              <a:rPr lang="en-US" i="1" dirty="0">
                <a:solidFill>
                  <a:schemeClr val="bg1"/>
                </a:solidFill>
              </a:rPr>
              <a:t>accounts all agree </a:t>
            </a:r>
            <a:r>
              <a:rPr lang="en-US" dirty="0">
                <a:solidFill>
                  <a:schemeClr val="bg1"/>
                </a:solidFill>
              </a:rPr>
              <a:t>in the essential truth that Joseph Smith did indeed have the heavens opened to him and see divine messengers, including God the Father and the Lord Jesus Christ. </a:t>
            </a:r>
          </a:p>
          <a:p>
            <a:endParaRPr lang="en-US" dirty="0">
              <a:solidFill>
                <a:schemeClr val="bg1"/>
              </a:solidFill>
            </a:endParaRPr>
          </a:p>
          <a:p>
            <a:r>
              <a:rPr lang="en-US" dirty="0">
                <a:solidFill>
                  <a:schemeClr val="bg1"/>
                </a:solidFill>
              </a:rPr>
              <a:t>Because the 1838 account was part of Joseph Smith’s official history and testimony to the world, it was included in the Pearl of Great Price as scripture.</a:t>
            </a:r>
          </a:p>
        </p:txBody>
      </p:sp>
      <p:sp>
        <p:nvSpPr>
          <p:cNvPr id="4" name="TextBox 3"/>
          <p:cNvSpPr txBox="1"/>
          <p:nvPr/>
        </p:nvSpPr>
        <p:spPr>
          <a:xfrm>
            <a:off x="1524000" y="1"/>
            <a:ext cx="9144000" cy="523220"/>
          </a:xfrm>
          <a:prstGeom prst="rect">
            <a:avLst/>
          </a:prstGeom>
          <a:noFill/>
        </p:spPr>
        <p:txBody>
          <a:bodyPr wrap="square" rtlCol="0">
            <a:spAutoFit/>
          </a:bodyPr>
          <a:lstStyle/>
          <a:p>
            <a:pPr algn="ctr"/>
            <a:r>
              <a:rPr lang="en-US" sz="2800" dirty="0">
                <a:solidFill>
                  <a:schemeClr val="bg1"/>
                </a:solidFill>
                <a:latin typeface="A Gentle Touch" panose="02000603000000000000" pitchFamily="2" charset="0"/>
              </a:rPr>
              <a:t>Different Accounts for Different Audiences</a:t>
            </a:r>
          </a:p>
        </p:txBody>
      </p:sp>
      <p:sp>
        <p:nvSpPr>
          <p:cNvPr id="10" name="Rectangle 9"/>
          <p:cNvSpPr/>
          <p:nvPr/>
        </p:nvSpPr>
        <p:spPr>
          <a:xfrm>
            <a:off x="5562603" y="4648200"/>
            <a:ext cx="4895507" cy="1477328"/>
          </a:xfrm>
          <a:prstGeom prst="rect">
            <a:avLst/>
          </a:prstGeom>
        </p:spPr>
        <p:txBody>
          <a:bodyPr wrap="none">
            <a:spAutoFit/>
          </a:bodyPr>
          <a:lstStyle/>
          <a:p>
            <a:r>
              <a:rPr lang="en-US" dirty="0">
                <a:solidFill>
                  <a:schemeClr val="bg1"/>
                </a:solidFill>
              </a:rPr>
              <a:t>Paul’s Records 3 Accounts  of his vision of the Lord</a:t>
            </a:r>
          </a:p>
          <a:p>
            <a:endParaRPr lang="en-US" dirty="0">
              <a:solidFill>
                <a:schemeClr val="bg1"/>
              </a:solidFill>
            </a:endParaRPr>
          </a:p>
          <a:p>
            <a:r>
              <a:rPr lang="en-US" dirty="0">
                <a:solidFill>
                  <a:schemeClr val="bg1"/>
                </a:solidFill>
              </a:rPr>
              <a:t>Acts 9:1–9</a:t>
            </a:r>
          </a:p>
          <a:p>
            <a:r>
              <a:rPr lang="en-US" dirty="0">
                <a:solidFill>
                  <a:schemeClr val="bg1"/>
                </a:solidFill>
              </a:rPr>
              <a:t>Acts 22:5–11</a:t>
            </a:r>
          </a:p>
          <a:p>
            <a:r>
              <a:rPr lang="en-US" dirty="0">
                <a:solidFill>
                  <a:schemeClr val="bg1"/>
                </a:solidFill>
              </a:rPr>
              <a:t>Acts 26:12–20</a:t>
            </a:r>
          </a:p>
        </p:txBody>
      </p:sp>
      <p:pic>
        <p:nvPicPr>
          <p:cNvPr id="6" name="Picture 5">
            <a:extLst>
              <a:ext uri="{FF2B5EF4-FFF2-40B4-BE49-F238E27FC236}">
                <a16:creationId xmlns:a16="http://schemas.microsoft.com/office/drawing/2014/main" id="{F1BB7A72-7ADF-4C87-9E2B-DEEEEAABC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511" y="4397157"/>
            <a:ext cx="2414016" cy="2359152"/>
          </a:xfrm>
          <a:prstGeom prst="rect">
            <a:avLst/>
          </a:prstGeom>
        </p:spPr>
      </p:pic>
      <p:pic>
        <p:nvPicPr>
          <p:cNvPr id="8" name="Picture 7">
            <a:extLst>
              <a:ext uri="{FF2B5EF4-FFF2-40B4-BE49-F238E27FC236}">
                <a16:creationId xmlns:a16="http://schemas.microsoft.com/office/drawing/2014/main" id="{C6801E80-82E2-4953-A8D2-169E2FACA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5482" y="3599533"/>
            <a:ext cx="2097334" cy="2097334"/>
          </a:xfrm>
          <a:prstGeom prst="rect">
            <a:avLst/>
          </a:prstGeom>
        </p:spPr>
      </p:pic>
      <p:pic>
        <p:nvPicPr>
          <p:cNvPr id="12" name="Picture 11">
            <a:extLst>
              <a:ext uri="{FF2B5EF4-FFF2-40B4-BE49-F238E27FC236}">
                <a16:creationId xmlns:a16="http://schemas.microsoft.com/office/drawing/2014/main" id="{197A267F-1CE4-42D9-82B1-1A46E5EDBE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4708" y="5077953"/>
            <a:ext cx="1295400" cy="1609725"/>
          </a:xfrm>
          <a:prstGeom prst="rect">
            <a:avLst/>
          </a:prstGeom>
        </p:spPr>
      </p:pic>
      <p:pic>
        <p:nvPicPr>
          <p:cNvPr id="14" name="Picture 13">
            <a:extLst>
              <a:ext uri="{FF2B5EF4-FFF2-40B4-BE49-F238E27FC236}">
                <a16:creationId xmlns:a16="http://schemas.microsoft.com/office/drawing/2014/main" id="{7EE28466-9B58-47BD-BFE2-37D9B45C64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8030" y="821061"/>
            <a:ext cx="2261616" cy="3352800"/>
          </a:xfrm>
          <a:prstGeom prst="rect">
            <a:avLst/>
          </a:prstGeom>
        </p:spPr>
      </p:pic>
    </p:spTree>
    <p:extLst>
      <p:ext uri="{BB962C8B-B14F-4D97-AF65-F5344CB8AC3E}">
        <p14:creationId xmlns:p14="http://schemas.microsoft.com/office/powerpoint/2010/main" val="75146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864324-7A05-43F0-8BB5-FB88345AB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06896" y="798732"/>
            <a:ext cx="3276600" cy="1354217"/>
          </a:xfrm>
          <a:prstGeom prst="rect">
            <a:avLst/>
          </a:prstGeom>
          <a:solidFill>
            <a:schemeClr val="bg2"/>
          </a:solidFill>
        </p:spPr>
        <p:txBody>
          <a:bodyPr wrap="square" rtlCol="0">
            <a:spAutoFit/>
          </a:bodyPr>
          <a:lstStyle/>
          <a:p>
            <a:pPr algn="ctr"/>
            <a:r>
              <a:rPr lang="en-US" sz="2800" b="1" dirty="0"/>
              <a:t>1805 </a:t>
            </a:r>
          </a:p>
          <a:p>
            <a:pPr algn="ctr"/>
            <a:r>
              <a:rPr lang="en-US" b="1" dirty="0"/>
              <a:t>December 23—Joseph Smith Jun. is born to Joseph Smith Sen. and Lucy Mack Smith</a:t>
            </a:r>
            <a:endParaRPr lang="en-US" b="1" i="1" dirty="0"/>
          </a:p>
        </p:txBody>
      </p:sp>
      <p:sp>
        <p:nvSpPr>
          <p:cNvPr id="7" name="TextBox 6"/>
          <p:cNvSpPr txBox="1"/>
          <p:nvPr/>
        </p:nvSpPr>
        <p:spPr>
          <a:xfrm>
            <a:off x="1444487" y="-109516"/>
            <a:ext cx="9144000" cy="1015663"/>
          </a:xfrm>
          <a:prstGeom prst="rect">
            <a:avLst/>
          </a:prstGeom>
          <a:noFill/>
        </p:spPr>
        <p:txBody>
          <a:bodyPr wrap="square" rtlCol="0">
            <a:spAutoFit/>
          </a:bodyPr>
          <a:lstStyle/>
          <a:p>
            <a:pPr algn="ctr"/>
            <a:r>
              <a:rPr lang="en-US" sz="6000" dirty="0">
                <a:latin typeface="A Gentle Touch" panose="02000603000000000000" pitchFamily="2" charset="0"/>
              </a:rPr>
              <a:t>History</a:t>
            </a:r>
          </a:p>
        </p:txBody>
      </p:sp>
      <p:sp>
        <p:nvSpPr>
          <p:cNvPr id="9" name="TextBox 8"/>
          <p:cNvSpPr txBox="1"/>
          <p:nvPr/>
        </p:nvSpPr>
        <p:spPr>
          <a:xfrm>
            <a:off x="1204424" y="4802694"/>
            <a:ext cx="3581400" cy="1631216"/>
          </a:xfrm>
          <a:prstGeom prst="rect">
            <a:avLst/>
          </a:prstGeom>
          <a:solidFill>
            <a:schemeClr val="bg2"/>
          </a:solidFill>
        </p:spPr>
        <p:txBody>
          <a:bodyPr wrap="square" rtlCol="0">
            <a:spAutoFit/>
          </a:bodyPr>
          <a:lstStyle/>
          <a:p>
            <a:pPr algn="ctr"/>
            <a:r>
              <a:rPr lang="en-US" sz="2800" b="1" dirty="0"/>
              <a:t>1820</a:t>
            </a:r>
          </a:p>
          <a:p>
            <a:pPr algn="ctr"/>
            <a:r>
              <a:rPr lang="en-US" b="1" dirty="0"/>
              <a:t>Joseph is concerned about religion that prevailed in western New York…Joseph Smith reads a passage in James 1:5 </a:t>
            </a:r>
            <a:endParaRPr lang="en-US" b="1" i="1" dirty="0"/>
          </a:p>
        </p:txBody>
      </p:sp>
      <p:sp>
        <p:nvSpPr>
          <p:cNvPr id="11" name="TextBox 10"/>
          <p:cNvSpPr txBox="1"/>
          <p:nvPr/>
        </p:nvSpPr>
        <p:spPr>
          <a:xfrm>
            <a:off x="7779026" y="1219518"/>
            <a:ext cx="3276600" cy="1077218"/>
          </a:xfrm>
          <a:prstGeom prst="rect">
            <a:avLst/>
          </a:prstGeom>
          <a:solidFill>
            <a:schemeClr val="bg2"/>
          </a:solidFill>
        </p:spPr>
        <p:txBody>
          <a:bodyPr wrap="square" rtlCol="0">
            <a:spAutoFit/>
          </a:bodyPr>
          <a:lstStyle/>
          <a:p>
            <a:pPr algn="ctr"/>
            <a:r>
              <a:rPr lang="en-US" sz="2800" b="1" dirty="0"/>
              <a:t>1815 </a:t>
            </a:r>
          </a:p>
          <a:p>
            <a:pPr algn="ctr"/>
            <a:r>
              <a:rPr lang="en-US" b="1" dirty="0"/>
              <a:t>The Smith’s move from Vermont to New York, Palmyra </a:t>
            </a:r>
            <a:endParaRPr lang="en-US" b="1" i="1" dirty="0"/>
          </a:p>
        </p:txBody>
      </p:sp>
      <p:sp>
        <p:nvSpPr>
          <p:cNvPr id="12" name="TextBox 11"/>
          <p:cNvSpPr txBox="1"/>
          <p:nvPr/>
        </p:nvSpPr>
        <p:spPr>
          <a:xfrm>
            <a:off x="2744724" y="2346742"/>
            <a:ext cx="3657600" cy="2262158"/>
          </a:xfrm>
          <a:prstGeom prst="rect">
            <a:avLst/>
          </a:prstGeom>
          <a:solidFill>
            <a:schemeClr val="bg2"/>
          </a:solidFill>
        </p:spPr>
        <p:txBody>
          <a:bodyPr wrap="square" rtlCol="0">
            <a:spAutoFit/>
          </a:bodyPr>
          <a:lstStyle/>
          <a:p>
            <a:pPr algn="ctr"/>
            <a:r>
              <a:rPr lang="en-US" sz="2800" b="1" dirty="0"/>
              <a:t>1819</a:t>
            </a:r>
            <a:r>
              <a:rPr lang="en-US" b="1" i="1" dirty="0"/>
              <a:t> </a:t>
            </a:r>
          </a:p>
          <a:p>
            <a:pPr algn="ctr"/>
            <a:r>
              <a:rPr lang="en-US" b="1" dirty="0"/>
              <a:t>The Smith family move into Manchester south of Palmyra</a:t>
            </a:r>
          </a:p>
          <a:p>
            <a:pPr algn="ctr"/>
            <a:r>
              <a:rPr lang="en-US" b="1" dirty="0"/>
              <a:t>Alvin, Hyrum, Joseph Jun., Ephraim (living only 11 days)Samuel Harrison, William, Don Carlos,</a:t>
            </a:r>
          </a:p>
          <a:p>
            <a:pPr algn="ctr"/>
            <a:r>
              <a:rPr lang="en-US" b="1" dirty="0" err="1"/>
              <a:t>Sophronia</a:t>
            </a:r>
            <a:r>
              <a:rPr lang="en-US" b="1" dirty="0"/>
              <a:t>, Catherine, and Lucy</a:t>
            </a:r>
          </a:p>
        </p:txBody>
      </p:sp>
      <p:sp>
        <p:nvSpPr>
          <p:cNvPr id="13" name="TextBox 12"/>
          <p:cNvSpPr txBox="1"/>
          <p:nvPr/>
        </p:nvSpPr>
        <p:spPr>
          <a:xfrm>
            <a:off x="6939337" y="3077711"/>
            <a:ext cx="4038600" cy="800219"/>
          </a:xfrm>
          <a:prstGeom prst="rect">
            <a:avLst/>
          </a:prstGeom>
          <a:solidFill>
            <a:schemeClr val="bg2"/>
          </a:solidFill>
        </p:spPr>
        <p:txBody>
          <a:bodyPr wrap="square" rtlCol="0">
            <a:spAutoFit/>
          </a:bodyPr>
          <a:lstStyle/>
          <a:p>
            <a:pPr algn="ctr"/>
            <a:r>
              <a:rPr lang="en-US" sz="2800" b="1" dirty="0"/>
              <a:t>1823</a:t>
            </a:r>
          </a:p>
          <a:p>
            <a:pPr algn="ctr"/>
            <a:r>
              <a:rPr lang="en-US" b="1" dirty="0"/>
              <a:t>Alvin Smith died in the 26</a:t>
            </a:r>
            <a:r>
              <a:rPr lang="en-US" b="1" baseline="30000" dirty="0"/>
              <a:t>th</a:t>
            </a:r>
            <a:r>
              <a:rPr lang="en-US" b="1" dirty="0"/>
              <a:t> year of age</a:t>
            </a:r>
          </a:p>
        </p:txBody>
      </p:sp>
      <p:sp>
        <p:nvSpPr>
          <p:cNvPr id="14" name="TextBox 13"/>
          <p:cNvSpPr txBox="1"/>
          <p:nvPr/>
        </p:nvSpPr>
        <p:spPr>
          <a:xfrm>
            <a:off x="0" y="6514891"/>
            <a:ext cx="3276600" cy="369332"/>
          </a:xfrm>
          <a:prstGeom prst="rect">
            <a:avLst/>
          </a:prstGeom>
          <a:noFill/>
        </p:spPr>
        <p:txBody>
          <a:bodyPr wrap="square" rtlCol="0">
            <a:spAutoFit/>
          </a:bodyPr>
          <a:lstStyle/>
          <a:p>
            <a:r>
              <a:rPr lang="en-US" dirty="0">
                <a:solidFill>
                  <a:schemeClr val="bg1"/>
                </a:solidFill>
              </a:rPr>
              <a:t>Joseph Smith—History 1:3-5</a:t>
            </a:r>
            <a:endParaRPr lang="en-US" i="1" dirty="0">
              <a:solidFill>
                <a:schemeClr val="bg1"/>
              </a:solidFill>
            </a:endParaRPr>
          </a:p>
        </p:txBody>
      </p:sp>
      <p:pic>
        <p:nvPicPr>
          <p:cNvPr id="6" name="Picture 5">
            <a:extLst>
              <a:ext uri="{FF2B5EF4-FFF2-40B4-BE49-F238E27FC236}">
                <a16:creationId xmlns:a16="http://schemas.microsoft.com/office/drawing/2014/main" id="{CA8EEA20-585A-467B-A167-BFFF4A58D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413" y="4023797"/>
            <a:ext cx="3584448" cy="2688336"/>
          </a:xfrm>
          <a:prstGeom prst="rect">
            <a:avLst/>
          </a:prstGeom>
        </p:spPr>
      </p:pic>
    </p:spTree>
    <p:extLst>
      <p:ext uri="{BB962C8B-B14F-4D97-AF65-F5344CB8AC3E}">
        <p14:creationId xmlns:p14="http://schemas.microsoft.com/office/powerpoint/2010/main" val="143305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7B494E7-C99D-4F0C-B0A5-ECAE60F80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7239000" y="6019801"/>
            <a:ext cx="2743200" cy="369332"/>
          </a:xfrm>
          <a:prstGeom prst="rect">
            <a:avLst/>
          </a:prstGeom>
        </p:spPr>
        <p:txBody>
          <a:bodyPr wrap="square">
            <a:spAutoFit/>
          </a:bodyPr>
          <a:lstStyle/>
          <a:p>
            <a:r>
              <a:rPr lang="en-US" dirty="0">
                <a:solidFill>
                  <a:schemeClr val="bg1"/>
                </a:solidFill>
              </a:rPr>
              <a:t>Zion’s Episcopal Church</a:t>
            </a:r>
          </a:p>
        </p:txBody>
      </p:sp>
      <p:sp>
        <p:nvSpPr>
          <p:cNvPr id="14" name="Rectangle 13"/>
          <p:cNvSpPr/>
          <p:nvPr/>
        </p:nvSpPr>
        <p:spPr>
          <a:xfrm>
            <a:off x="2286000" y="6096000"/>
            <a:ext cx="2133600" cy="369332"/>
          </a:xfrm>
          <a:prstGeom prst="rect">
            <a:avLst/>
          </a:prstGeom>
        </p:spPr>
        <p:txBody>
          <a:bodyPr wrap="square">
            <a:spAutoFit/>
          </a:bodyPr>
          <a:lstStyle/>
          <a:p>
            <a:r>
              <a:rPr lang="en-US" dirty="0">
                <a:solidFill>
                  <a:schemeClr val="bg1"/>
                </a:solidFill>
              </a:rPr>
              <a:t>Baptist Church</a:t>
            </a:r>
          </a:p>
        </p:txBody>
      </p:sp>
      <p:sp>
        <p:nvSpPr>
          <p:cNvPr id="17" name="Rectangle 16"/>
          <p:cNvSpPr/>
          <p:nvPr/>
        </p:nvSpPr>
        <p:spPr>
          <a:xfrm>
            <a:off x="1752600" y="3352800"/>
            <a:ext cx="4191000" cy="369332"/>
          </a:xfrm>
          <a:prstGeom prst="rect">
            <a:avLst/>
          </a:prstGeom>
        </p:spPr>
        <p:txBody>
          <a:bodyPr wrap="square">
            <a:spAutoFit/>
          </a:bodyPr>
          <a:lstStyle/>
          <a:p>
            <a:r>
              <a:rPr lang="en-US" dirty="0">
                <a:solidFill>
                  <a:schemeClr val="bg1"/>
                </a:solidFill>
              </a:rPr>
              <a:t>First United Methodist Church</a:t>
            </a:r>
          </a:p>
        </p:txBody>
      </p:sp>
      <p:sp>
        <p:nvSpPr>
          <p:cNvPr id="19" name="TextBox 18"/>
          <p:cNvSpPr txBox="1"/>
          <p:nvPr/>
        </p:nvSpPr>
        <p:spPr>
          <a:xfrm>
            <a:off x="1524000" y="2"/>
            <a:ext cx="9144000" cy="769441"/>
          </a:xfrm>
          <a:prstGeom prst="rect">
            <a:avLst/>
          </a:prstGeom>
          <a:noFill/>
        </p:spPr>
        <p:txBody>
          <a:bodyPr wrap="square" rtlCol="0">
            <a:spAutoFit/>
          </a:bodyPr>
          <a:lstStyle/>
          <a:p>
            <a:pPr algn="ctr"/>
            <a:r>
              <a:rPr lang="en-US" sz="4400" dirty="0">
                <a:solidFill>
                  <a:schemeClr val="bg1"/>
                </a:solidFill>
                <a:latin typeface="A Gentle Touch" panose="02000603000000000000" pitchFamily="2" charset="0"/>
              </a:rPr>
              <a:t>Religious Turmoil</a:t>
            </a:r>
          </a:p>
        </p:txBody>
      </p:sp>
      <p:sp>
        <p:nvSpPr>
          <p:cNvPr id="20" name="Rectangle 19"/>
          <p:cNvSpPr/>
          <p:nvPr/>
        </p:nvSpPr>
        <p:spPr>
          <a:xfrm>
            <a:off x="4648200" y="6488668"/>
            <a:ext cx="3048000" cy="369332"/>
          </a:xfrm>
          <a:prstGeom prst="rect">
            <a:avLst/>
          </a:prstGeom>
        </p:spPr>
        <p:txBody>
          <a:bodyPr wrap="square">
            <a:spAutoFit/>
          </a:bodyPr>
          <a:lstStyle/>
          <a:p>
            <a:r>
              <a:rPr lang="en-US" dirty="0">
                <a:solidFill>
                  <a:schemeClr val="bg1"/>
                </a:solidFill>
              </a:rPr>
              <a:t>Joseph Smith—History 1:5-13</a:t>
            </a:r>
          </a:p>
        </p:txBody>
      </p:sp>
      <p:pic>
        <p:nvPicPr>
          <p:cNvPr id="21" name="Picture 20" descr="20140612_120456.jpg"/>
          <p:cNvPicPr>
            <a:picLocks noChangeAspect="1"/>
          </p:cNvPicPr>
          <p:nvPr/>
        </p:nvPicPr>
        <p:blipFill>
          <a:blip r:embed="rId3" cstate="print"/>
          <a:srcRect t="3788" r="16818"/>
          <a:stretch>
            <a:fillRect/>
          </a:stretch>
        </p:blipFill>
        <p:spPr>
          <a:xfrm rot="5400000">
            <a:off x="1859280" y="1036320"/>
            <a:ext cx="2788920" cy="1935480"/>
          </a:xfrm>
          <a:prstGeom prst="rect">
            <a:avLst/>
          </a:prstGeom>
        </p:spPr>
      </p:pic>
      <p:pic>
        <p:nvPicPr>
          <p:cNvPr id="22" name="Picture 21" descr="20140612_120625.jpg"/>
          <p:cNvPicPr>
            <a:picLocks noChangeAspect="1"/>
          </p:cNvPicPr>
          <p:nvPr/>
        </p:nvPicPr>
        <p:blipFill>
          <a:blip r:embed="rId4" cstate="print"/>
          <a:stretch>
            <a:fillRect/>
          </a:stretch>
        </p:blipFill>
        <p:spPr>
          <a:xfrm>
            <a:off x="6781800" y="3810000"/>
            <a:ext cx="3683000" cy="2209800"/>
          </a:xfrm>
          <a:prstGeom prst="rect">
            <a:avLst/>
          </a:prstGeom>
        </p:spPr>
      </p:pic>
      <p:pic>
        <p:nvPicPr>
          <p:cNvPr id="23" name="Picture 22" descr="20140612_144003.jpg"/>
          <p:cNvPicPr>
            <a:picLocks noChangeAspect="1"/>
          </p:cNvPicPr>
          <p:nvPr/>
        </p:nvPicPr>
        <p:blipFill>
          <a:blip r:embed="rId5" cstate="print"/>
          <a:stretch>
            <a:fillRect/>
          </a:stretch>
        </p:blipFill>
        <p:spPr>
          <a:xfrm>
            <a:off x="1905000" y="3886200"/>
            <a:ext cx="3505200" cy="2103120"/>
          </a:xfrm>
          <a:prstGeom prst="rect">
            <a:avLst/>
          </a:prstGeom>
        </p:spPr>
      </p:pic>
      <p:pic>
        <p:nvPicPr>
          <p:cNvPr id="24" name="Picture 23" descr="20140612_120638.jpg"/>
          <p:cNvPicPr>
            <a:picLocks noChangeAspect="1"/>
          </p:cNvPicPr>
          <p:nvPr/>
        </p:nvPicPr>
        <p:blipFill>
          <a:blip r:embed="rId6" cstate="print"/>
          <a:stretch>
            <a:fillRect/>
          </a:stretch>
        </p:blipFill>
        <p:spPr>
          <a:xfrm>
            <a:off x="6553200" y="838200"/>
            <a:ext cx="3660000" cy="2196000"/>
          </a:xfrm>
          <a:prstGeom prst="rect">
            <a:avLst/>
          </a:prstGeom>
        </p:spPr>
      </p:pic>
      <p:sp>
        <p:nvSpPr>
          <p:cNvPr id="25" name="Rectangle 24"/>
          <p:cNvSpPr/>
          <p:nvPr/>
        </p:nvSpPr>
        <p:spPr>
          <a:xfrm>
            <a:off x="7162800" y="3124200"/>
            <a:ext cx="2743200" cy="369332"/>
          </a:xfrm>
          <a:prstGeom prst="rect">
            <a:avLst/>
          </a:prstGeom>
        </p:spPr>
        <p:txBody>
          <a:bodyPr wrap="square">
            <a:spAutoFit/>
          </a:bodyPr>
          <a:lstStyle/>
          <a:p>
            <a:r>
              <a:rPr lang="en-US" dirty="0">
                <a:solidFill>
                  <a:schemeClr val="bg1"/>
                </a:solidFill>
              </a:rPr>
              <a:t>Presbyterian Church</a:t>
            </a:r>
          </a:p>
        </p:txBody>
      </p:sp>
    </p:spTree>
    <p:extLst>
      <p:ext uri="{BB962C8B-B14F-4D97-AF65-F5344CB8AC3E}">
        <p14:creationId xmlns:p14="http://schemas.microsoft.com/office/powerpoint/2010/main" val="1839787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6C165E-D85B-41B9-B314-959E0681E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p:nvSpPr>
        <p:spPr>
          <a:xfrm>
            <a:off x="199611" y="6488666"/>
            <a:ext cx="4038600" cy="369332"/>
          </a:xfrm>
          <a:prstGeom prst="rect">
            <a:avLst/>
          </a:prstGeom>
        </p:spPr>
        <p:txBody>
          <a:bodyPr wrap="square">
            <a:spAutoFit/>
          </a:bodyPr>
          <a:lstStyle/>
          <a:p>
            <a:r>
              <a:rPr lang="en-US" dirty="0">
                <a:solidFill>
                  <a:schemeClr val="bg1"/>
                </a:solidFill>
              </a:rPr>
              <a:t>Joseph Smith—History 1:6</a:t>
            </a:r>
          </a:p>
        </p:txBody>
      </p:sp>
      <p:sp>
        <p:nvSpPr>
          <p:cNvPr id="13" name="TextBox 12"/>
          <p:cNvSpPr txBox="1"/>
          <p:nvPr/>
        </p:nvSpPr>
        <p:spPr>
          <a:xfrm>
            <a:off x="1524000" y="2"/>
            <a:ext cx="9144000" cy="769441"/>
          </a:xfrm>
          <a:prstGeom prst="rect">
            <a:avLst/>
          </a:prstGeom>
          <a:noFill/>
        </p:spPr>
        <p:txBody>
          <a:bodyPr wrap="square" rtlCol="0">
            <a:spAutoFit/>
          </a:bodyPr>
          <a:lstStyle/>
          <a:p>
            <a:pPr algn="ctr"/>
            <a:r>
              <a:rPr lang="en-US" sz="4400" dirty="0">
                <a:solidFill>
                  <a:schemeClr val="bg1"/>
                </a:solidFill>
                <a:latin typeface="A Gentle Touch" panose="02000603000000000000" pitchFamily="2" charset="0"/>
              </a:rPr>
              <a:t>Religious Contention</a:t>
            </a:r>
          </a:p>
        </p:txBody>
      </p:sp>
      <p:sp>
        <p:nvSpPr>
          <p:cNvPr id="14" name="Rectangle 13"/>
          <p:cNvSpPr/>
          <p:nvPr/>
        </p:nvSpPr>
        <p:spPr>
          <a:xfrm>
            <a:off x="596348" y="990602"/>
            <a:ext cx="5194852" cy="1569660"/>
          </a:xfrm>
          <a:prstGeom prst="rect">
            <a:avLst/>
          </a:prstGeom>
        </p:spPr>
        <p:txBody>
          <a:bodyPr wrap="square">
            <a:spAutoFit/>
          </a:bodyPr>
          <a:lstStyle/>
          <a:p>
            <a:r>
              <a:rPr lang="en-US" sz="2400" dirty="0">
                <a:solidFill>
                  <a:schemeClr val="bg1"/>
                </a:solidFill>
              </a:rPr>
              <a:t>Everyone had the choice in which church to attend</a:t>
            </a:r>
          </a:p>
          <a:p>
            <a:endParaRPr lang="en-US" sz="2400" dirty="0">
              <a:solidFill>
                <a:schemeClr val="bg1"/>
              </a:solidFill>
            </a:endParaRPr>
          </a:p>
          <a:p>
            <a:r>
              <a:rPr lang="en-US" sz="2400" dirty="0">
                <a:solidFill>
                  <a:schemeClr val="bg1"/>
                </a:solidFill>
              </a:rPr>
              <a:t>“in order to have everybody converted” </a:t>
            </a:r>
          </a:p>
        </p:txBody>
      </p:sp>
      <p:sp>
        <p:nvSpPr>
          <p:cNvPr id="15" name="Rectangle 14"/>
          <p:cNvSpPr/>
          <p:nvPr/>
        </p:nvSpPr>
        <p:spPr>
          <a:xfrm>
            <a:off x="3810000" y="3196224"/>
            <a:ext cx="4572000" cy="923330"/>
          </a:xfrm>
          <a:prstGeom prst="rect">
            <a:avLst/>
          </a:prstGeom>
        </p:spPr>
        <p:txBody>
          <a:bodyPr>
            <a:spAutoFit/>
          </a:bodyPr>
          <a:lstStyle/>
          <a:p>
            <a:r>
              <a:rPr lang="en-US" dirty="0">
                <a:solidFill>
                  <a:schemeClr val="bg1"/>
                </a:solidFill>
              </a:rPr>
              <a:t>“it was seen that the seemingly good feelings of both the priests and the converts were more pretended than real;”</a:t>
            </a:r>
          </a:p>
        </p:txBody>
      </p:sp>
      <p:sp>
        <p:nvSpPr>
          <p:cNvPr id="16" name="Rectangle 15"/>
          <p:cNvSpPr/>
          <p:nvPr/>
        </p:nvSpPr>
        <p:spPr>
          <a:xfrm>
            <a:off x="4933122" y="4642009"/>
            <a:ext cx="6477000" cy="2031325"/>
          </a:xfrm>
          <a:prstGeom prst="rect">
            <a:avLst/>
          </a:prstGeom>
        </p:spPr>
        <p:txBody>
          <a:bodyPr wrap="square">
            <a:spAutoFit/>
          </a:bodyPr>
          <a:lstStyle/>
          <a:p>
            <a:r>
              <a:rPr lang="en-US" dirty="0">
                <a:solidFill>
                  <a:schemeClr val="bg1"/>
                </a:solidFill>
              </a:rPr>
              <a:t>“a scene of great confusion and bad feeling ensued—priest contending against priest, </a:t>
            </a:r>
          </a:p>
          <a:p>
            <a:endParaRPr lang="en-US" dirty="0">
              <a:solidFill>
                <a:schemeClr val="bg1"/>
              </a:solidFill>
            </a:endParaRPr>
          </a:p>
          <a:p>
            <a:r>
              <a:rPr lang="en-US" dirty="0">
                <a:solidFill>
                  <a:schemeClr val="bg1"/>
                </a:solidFill>
              </a:rPr>
              <a:t>and convert against convert; </a:t>
            </a:r>
          </a:p>
          <a:p>
            <a:endParaRPr lang="en-US" dirty="0">
              <a:solidFill>
                <a:schemeClr val="bg1"/>
              </a:solidFill>
            </a:endParaRPr>
          </a:p>
          <a:p>
            <a:r>
              <a:rPr lang="en-US" dirty="0">
                <a:solidFill>
                  <a:schemeClr val="bg1"/>
                </a:solidFill>
              </a:rPr>
              <a:t>so that all their good feelings one for another, if they ever had any, were entirely lost in a strife of words and a contest about opinions.”</a:t>
            </a:r>
          </a:p>
        </p:txBody>
      </p:sp>
      <p:pic>
        <p:nvPicPr>
          <p:cNvPr id="3" name="Picture 2">
            <a:extLst>
              <a:ext uri="{FF2B5EF4-FFF2-40B4-BE49-F238E27FC236}">
                <a16:creationId xmlns:a16="http://schemas.microsoft.com/office/drawing/2014/main" id="{C818C533-635B-452A-886E-CCD0A87F7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574" y="723272"/>
            <a:ext cx="3324225" cy="2085975"/>
          </a:xfrm>
          <a:prstGeom prst="rect">
            <a:avLst/>
          </a:prstGeom>
        </p:spPr>
      </p:pic>
      <p:pic>
        <p:nvPicPr>
          <p:cNvPr id="5" name="Picture 4">
            <a:extLst>
              <a:ext uri="{FF2B5EF4-FFF2-40B4-BE49-F238E27FC236}">
                <a16:creationId xmlns:a16="http://schemas.microsoft.com/office/drawing/2014/main" id="{F90695B0-2EA3-4E12-BAA0-CA43E15945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8700" y="3009899"/>
            <a:ext cx="1828800" cy="1371600"/>
          </a:xfrm>
          <a:prstGeom prst="rect">
            <a:avLst/>
          </a:prstGeom>
        </p:spPr>
      </p:pic>
      <p:pic>
        <p:nvPicPr>
          <p:cNvPr id="7" name="Picture 6">
            <a:extLst>
              <a:ext uri="{FF2B5EF4-FFF2-40B4-BE49-F238E27FC236}">
                <a16:creationId xmlns:a16="http://schemas.microsoft.com/office/drawing/2014/main" id="{4A82C463-C077-4D68-AEB2-930B9DF0B3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3428999"/>
            <a:ext cx="2857500" cy="1905000"/>
          </a:xfrm>
          <a:prstGeom prst="rect">
            <a:avLst/>
          </a:prstGeom>
        </p:spPr>
      </p:pic>
    </p:spTree>
    <p:extLst>
      <p:ext uri="{BB962C8B-B14F-4D97-AF65-F5344CB8AC3E}">
        <p14:creationId xmlns:p14="http://schemas.microsoft.com/office/powerpoint/2010/main" val="91065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7338</Words>
  <Application>Microsoft Office PowerPoint</Application>
  <PresentationFormat>Widescreen</PresentationFormat>
  <Paragraphs>263</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Californian FB</vt:lpstr>
      <vt:lpstr>Arial</vt:lpstr>
      <vt:lpstr>Calibri</vt:lpstr>
      <vt:lpstr>A Gentle Touch</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10</cp:revision>
  <dcterms:created xsi:type="dcterms:W3CDTF">2018-01-24T18:56:44Z</dcterms:created>
  <dcterms:modified xsi:type="dcterms:W3CDTF">2020-07-02T15:02:21Z</dcterms:modified>
</cp:coreProperties>
</file>