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82" r:id="rId2"/>
    <p:sldId id="311" r:id="rId3"/>
    <p:sldId id="288" r:id="rId4"/>
    <p:sldId id="312" r:id="rId5"/>
    <p:sldId id="289" r:id="rId6"/>
    <p:sldId id="290" r:id="rId7"/>
    <p:sldId id="291" r:id="rId8"/>
    <p:sldId id="292" r:id="rId9"/>
    <p:sldId id="293" r:id="rId10"/>
    <p:sldId id="313" r:id="rId11"/>
    <p:sldId id="294" r:id="rId12"/>
    <p:sldId id="295" r:id="rId13"/>
    <p:sldId id="296" r:id="rId14"/>
    <p:sldId id="297" r:id="rId15"/>
    <p:sldId id="298" r:id="rId16"/>
    <p:sldId id="299" r:id="rId17"/>
    <p:sldId id="300" r:id="rId18"/>
    <p:sldId id="301" r:id="rId19"/>
    <p:sldId id="309" r:id="rId20"/>
    <p:sldId id="302" r:id="rId21"/>
    <p:sldId id="303" r:id="rId22"/>
    <p:sldId id="304" r:id="rId23"/>
    <p:sldId id="305" r:id="rId24"/>
    <p:sldId id="314" r:id="rId25"/>
    <p:sldId id="306" r:id="rId26"/>
    <p:sldId id="307" r:id="rId27"/>
    <p:sldId id="308" r:id="rId28"/>
    <p:sldId id="310" r:id="rId29"/>
    <p:sldId id="315" r:id="rId30"/>
    <p:sldId id="316" r:id="rId31"/>
    <p:sldId id="317" r:id="rId32"/>
    <p:sldId id="318" r:id="rId33"/>
    <p:sldId id="284" r:id="rId34"/>
    <p:sldId id="285" r:id="rId35"/>
  </p:sldIdLst>
  <p:sldSz cx="12192000" cy="6858000"/>
  <p:notesSz cx="6858000" cy="9144000"/>
  <p:embeddedFontLst>
    <p:embeddedFont>
      <p:font typeface="Abadi" panose="020B0604020104020204" pitchFamily="34"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omic Sans MS" panose="030F0702030302020204" pitchFamily="66"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
      <p:font typeface="Palatino" pitchFamily="2"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8/28/2020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8/28/2020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8/28/2020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8/28/2020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8/28/2020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2286000" cy="369332"/>
          </a:xfrm>
          <a:prstGeom prst="rect">
            <a:avLst/>
          </a:prstGeom>
          <a:noFill/>
        </p:spPr>
        <p:txBody>
          <a:bodyPr wrap="square" rtlCol="0">
            <a:spAutoFit/>
          </a:bodyPr>
          <a:lstStyle/>
          <a:p>
            <a:r>
              <a:rPr lang="en-US"/>
              <a:t>Lesson 63</a:t>
            </a:r>
            <a:endParaRPr lang="en-US" dirty="0"/>
          </a:p>
        </p:txBody>
      </p:sp>
      <p:sp>
        <p:nvSpPr>
          <p:cNvPr id="6" name="TextBox 5"/>
          <p:cNvSpPr txBox="1"/>
          <p:nvPr/>
        </p:nvSpPr>
        <p:spPr>
          <a:xfrm>
            <a:off x="0" y="675922"/>
            <a:ext cx="12192000" cy="1938992"/>
          </a:xfrm>
          <a:prstGeom prst="rect">
            <a:avLst/>
          </a:prstGeom>
          <a:noFill/>
        </p:spPr>
        <p:txBody>
          <a:bodyPr wrap="square" rtlCol="0">
            <a:spAutoFit/>
          </a:bodyPr>
          <a:lstStyle/>
          <a:p>
            <a:pPr algn="ctr"/>
            <a:r>
              <a:rPr lang="en-US" sz="6000" dirty="0">
                <a:latin typeface="Comic Sans MS" panose="030F0702030302020204" pitchFamily="66" charset="0"/>
              </a:rPr>
              <a:t>The Living Water</a:t>
            </a:r>
          </a:p>
          <a:p>
            <a:pPr algn="ctr"/>
            <a:r>
              <a:rPr lang="en-US" sz="6000" dirty="0">
                <a:latin typeface="Comic Sans MS" panose="030F0702030302020204" pitchFamily="66" charset="0"/>
              </a:rPr>
              <a:t>John 4</a:t>
            </a:r>
            <a:endParaRPr lang="en-US" sz="4400" dirty="0">
              <a:latin typeface="Comic Sans MS" panose="030F0702030302020204" pitchFamily="66" charset="0"/>
            </a:endParaRPr>
          </a:p>
        </p:txBody>
      </p:sp>
      <p:grpSp>
        <p:nvGrpSpPr>
          <p:cNvPr id="7" name="Group 6"/>
          <p:cNvGrpSpPr/>
          <p:nvPr/>
        </p:nvGrpSpPr>
        <p:grpSpPr>
          <a:xfrm>
            <a:off x="7732059" y="1837619"/>
            <a:ext cx="1905000" cy="3505200"/>
            <a:chOff x="4483191" y="719072"/>
            <a:chExt cx="3078272" cy="5757929"/>
          </a:xfrm>
        </p:grpSpPr>
        <p:sp>
          <p:nvSpPr>
            <p:cNvPr id="8" name="Oval 7"/>
            <p:cNvSpPr/>
            <p:nvPr/>
          </p:nvSpPr>
          <p:spPr>
            <a:xfrm rot="6128217">
              <a:off x="6205364" y="5910987"/>
              <a:ext cx="470136" cy="66189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4472555">
              <a:off x="5586502" y="5893306"/>
              <a:ext cx="430690" cy="69567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0226769">
              <a:off x="6975913" y="4063040"/>
              <a:ext cx="491687" cy="60647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901859">
              <a:off x="4737878" y="4018091"/>
              <a:ext cx="508504" cy="76429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20249249">
              <a:off x="6445861" y="2917568"/>
              <a:ext cx="772200" cy="1633314"/>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442139">
              <a:off x="5002804" y="2907303"/>
              <a:ext cx="783281" cy="1633314"/>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5072474" y="3067919"/>
              <a:ext cx="2130646" cy="3117293"/>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91200" y="3048000"/>
              <a:ext cx="609600" cy="6096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a:off x="6324600" y="2057400"/>
              <a:ext cx="1053204" cy="183248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a:off x="6324600" y="1371600"/>
              <a:ext cx="838200" cy="1371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rot="19357175">
              <a:off x="6033395" y="840465"/>
              <a:ext cx="953915" cy="1371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rot="1400185">
              <a:off x="5007542" y="1057662"/>
              <a:ext cx="901268" cy="1371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4661796" y="1901316"/>
              <a:ext cx="1053204" cy="183248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486400" y="1321418"/>
              <a:ext cx="1143000" cy="20995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17055069">
              <a:off x="5486752" y="707305"/>
              <a:ext cx="953915" cy="1371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p:cNvSpPr/>
            <p:nvPr/>
          </p:nvSpPr>
          <p:spPr>
            <a:xfrm rot="5773918">
              <a:off x="5614017" y="132528"/>
              <a:ext cx="997660" cy="2170747"/>
            </a:xfrm>
            <a:prstGeom prst="moon">
              <a:avLst>
                <a:gd name="adj" fmla="val 70972"/>
              </a:avLst>
            </a:prstGeom>
            <a:solidFill>
              <a:srgbClr val="BF83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675368">
              <a:off x="4483191" y="1096799"/>
              <a:ext cx="920669" cy="3357836"/>
            </a:xfrm>
            <a:prstGeom prst="trapezoid">
              <a:avLst>
                <a:gd name="adj" fmla="val 36694"/>
              </a:avLst>
            </a:prstGeom>
            <a:solidFill>
              <a:srgbClr val="BF83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0790072">
              <a:off x="6837724" y="1183595"/>
              <a:ext cx="723739" cy="3176352"/>
            </a:xfrm>
            <a:prstGeom prst="trapezoid">
              <a:avLst/>
            </a:prstGeom>
            <a:solidFill>
              <a:srgbClr val="BF83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3509433">
              <a:off x="5275162" y="890947"/>
              <a:ext cx="505068" cy="681044"/>
            </a:xfrm>
            <a:prstGeom prst="ellipse">
              <a:avLst/>
            </a:prstGeom>
            <a:solidFill>
              <a:srgbClr val="BF8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5596444">
              <a:off x="6426456" y="921647"/>
              <a:ext cx="505068" cy="681044"/>
            </a:xfrm>
            <a:prstGeom prst="ellipse">
              <a:avLst/>
            </a:prstGeom>
            <a:solidFill>
              <a:srgbClr val="BF8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029200" y="1295400"/>
              <a:ext cx="2057400" cy="304800"/>
            </a:xfrm>
            <a:prstGeom prst="roundRect">
              <a:avLst/>
            </a:prstGeom>
            <a:solidFill>
              <a:srgbClr val="DAAD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92"/>
            <p:cNvGrpSpPr/>
            <p:nvPr/>
          </p:nvGrpSpPr>
          <p:grpSpPr>
            <a:xfrm>
              <a:off x="5105400" y="5638800"/>
              <a:ext cx="2044700" cy="533400"/>
              <a:chOff x="4343400" y="1905000"/>
              <a:chExt cx="4721772" cy="1143000"/>
            </a:xfrm>
            <a:solidFill>
              <a:srgbClr val="BF8351"/>
            </a:solidFill>
          </p:grpSpPr>
          <p:sp>
            <p:nvSpPr>
              <p:cNvPr id="30" name="Quad Arrow Callout 29"/>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Callout 30"/>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31"/>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Callout 32"/>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33"/>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5979459" y="4276019"/>
            <a:ext cx="2984656" cy="2312250"/>
            <a:chOff x="1892144" y="1892682"/>
            <a:chExt cx="4213558" cy="3264295"/>
          </a:xfrm>
        </p:grpSpPr>
        <p:sp>
          <p:nvSpPr>
            <p:cNvPr id="36" name="Freeform 35"/>
            <p:cNvSpPr/>
            <p:nvPr/>
          </p:nvSpPr>
          <p:spPr>
            <a:xfrm rot="16619191">
              <a:off x="1630796" y="34651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7711729">
              <a:off x="5212196" y="36175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19169556">
              <a:off x="4720256" y="4229843"/>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2370357">
              <a:off x="2202769" y="410512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2001772">
              <a:off x="4650667" y="3694462"/>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2106561">
              <a:off x="2175832" y="3587922"/>
              <a:ext cx="1347760" cy="8382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286000" y="2362200"/>
              <a:ext cx="3505200" cy="1295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rot="21123619">
              <a:off x="2438400" y="2057400"/>
              <a:ext cx="1178831" cy="516943"/>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rot="11170280">
              <a:off x="3386956" y="1892682"/>
              <a:ext cx="1218572" cy="558035"/>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11604958">
              <a:off x="3970485" y="3939496"/>
              <a:ext cx="1218572" cy="86985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001772">
              <a:off x="4948856" y="2248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9487711">
              <a:off x="5384098" y="2844426"/>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9487711">
              <a:off x="2107498" y="2311027"/>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001772">
              <a:off x="1977056" y="3010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2001772">
              <a:off x="4741647" y="32783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2001772">
              <a:off x="4360648" y="19829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11170280">
              <a:off x="2845144" y="3336827"/>
              <a:ext cx="1159194" cy="717744"/>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0800000">
              <a:off x="3810000" y="3352800"/>
              <a:ext cx="1178831" cy="835461"/>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2001772">
              <a:off x="3032357" y="3895835"/>
              <a:ext cx="1032306" cy="806694"/>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1170280">
              <a:off x="2922122" y="4488804"/>
              <a:ext cx="1159194" cy="5559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175284">
              <a:off x="3901559" y="452481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023595" y="2767578"/>
            <a:ext cx="6096000" cy="1477328"/>
          </a:xfrm>
          <a:prstGeom prst="rect">
            <a:avLst/>
          </a:prstGeom>
        </p:spPr>
        <p:txBody>
          <a:bodyPr>
            <a:spAutoFit/>
          </a:bodyPr>
          <a:lstStyle/>
          <a:p>
            <a:r>
              <a:rPr lang="en-US" i="1" dirty="0">
                <a:solidFill>
                  <a:srgbClr val="333333"/>
                </a:solidFill>
                <a:latin typeface="Palatino"/>
              </a:rPr>
              <a:t>Therefore, O my son, whosoever will come may come and partake of the waters of life freely; and whosoever will not come the same is not compelled to come; but in the last day it shall be restored unto him according to his deeds.</a:t>
            </a:r>
          </a:p>
          <a:p>
            <a:r>
              <a:rPr lang="en-US" i="1" dirty="0">
                <a:solidFill>
                  <a:srgbClr val="333333"/>
                </a:solidFill>
                <a:latin typeface="Palatino"/>
              </a:rPr>
              <a:t>Alma 42:27</a:t>
            </a:r>
            <a:endParaRPr lang="en-US" i="1" dirty="0"/>
          </a:p>
        </p:txBody>
      </p:sp>
      <p:sp>
        <p:nvSpPr>
          <p:cNvPr id="57" name="Footer Placeholder 14">
            <a:extLst>
              <a:ext uri="{FF2B5EF4-FFF2-40B4-BE49-F238E27FC236}">
                <a16:creationId xmlns:a16="http://schemas.microsoft.com/office/drawing/2014/main" id="{679DE1E7-9214-4A22-9D0B-0B6E57CB1FD4}"/>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1329" y="98696"/>
            <a:ext cx="10972800"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Samaritan Woman</a:t>
            </a:r>
          </a:p>
        </p:txBody>
      </p:sp>
      <p:sp>
        <p:nvSpPr>
          <p:cNvPr id="2" name="Rectangle 1"/>
          <p:cNvSpPr/>
          <p:nvPr/>
        </p:nvSpPr>
        <p:spPr>
          <a:xfrm>
            <a:off x="3829830" y="1478829"/>
            <a:ext cx="4532340" cy="2308324"/>
          </a:xfrm>
          <a:prstGeom prst="rect">
            <a:avLst/>
          </a:prstGeom>
        </p:spPr>
        <p:txBody>
          <a:bodyPr wrap="square">
            <a:spAutoFit/>
          </a:bodyPr>
          <a:lstStyle/>
          <a:p>
            <a:r>
              <a:rPr lang="en-US" sz="2400" dirty="0"/>
              <a:t>The Samaritan woman who went to the well and spoke with Jesus may have come at this unusual time to avoid the women of the village, who may have shunned her as a sinner.</a:t>
            </a:r>
          </a:p>
        </p:txBody>
      </p:sp>
      <p:sp>
        <p:nvSpPr>
          <p:cNvPr id="7" name="Rectangle 6"/>
          <p:cNvSpPr/>
          <p:nvPr/>
        </p:nvSpPr>
        <p:spPr>
          <a:xfrm>
            <a:off x="0" y="6457889"/>
            <a:ext cx="7607808" cy="400110"/>
          </a:xfrm>
          <a:prstGeom prst="rect">
            <a:avLst/>
          </a:prstGeom>
        </p:spPr>
        <p:txBody>
          <a:bodyPr wrap="square">
            <a:spAutoFit/>
          </a:bodyPr>
          <a:lstStyle/>
          <a:p>
            <a:r>
              <a:rPr lang="en-US" sz="2000" dirty="0">
                <a:solidFill>
                  <a:srgbClr val="333333"/>
                </a:solidFill>
                <a:latin typeface="Open Sans"/>
              </a:rPr>
              <a:t>John 4:6</a:t>
            </a:r>
            <a:endParaRPr lang="en-US" sz="2000" dirty="0"/>
          </a:p>
        </p:txBody>
      </p:sp>
      <p:pic>
        <p:nvPicPr>
          <p:cNvPr id="3" name="Picture 2" descr="Image result for Jesus at the well"/>
          <p:cNvPicPr>
            <a:picLocks noChangeAspect="1" noChangeArrowheads="1"/>
          </p:cNvPicPr>
          <p:nvPr/>
        </p:nvPicPr>
        <p:blipFill rotWithShape="1">
          <a:blip r:embed="rId3">
            <a:extLst>
              <a:ext uri="{28A0092B-C50C-407E-A947-70E740481C1C}">
                <a14:useLocalDpi xmlns:a14="http://schemas.microsoft.com/office/drawing/2010/main" val="0"/>
              </a:ext>
            </a:extLst>
          </a:blip>
          <a:srcRect t="19019" r="46198" b="7039"/>
          <a:stretch/>
        </p:blipFill>
        <p:spPr bwMode="auto">
          <a:xfrm>
            <a:off x="585211" y="1349371"/>
            <a:ext cx="2049856" cy="46343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Jesus at the well"/>
          <p:cNvPicPr>
            <a:picLocks noChangeAspect="1" noChangeArrowheads="1"/>
          </p:cNvPicPr>
          <p:nvPr/>
        </p:nvPicPr>
        <p:blipFill rotWithShape="1">
          <a:blip r:embed="rId3">
            <a:extLst>
              <a:ext uri="{28A0092B-C50C-407E-A947-70E740481C1C}">
                <a14:useLocalDpi xmlns:a14="http://schemas.microsoft.com/office/drawing/2010/main" val="0"/>
              </a:ext>
            </a:extLst>
          </a:blip>
          <a:srcRect l="52515" t="279" r="-34" b="12183"/>
          <a:stretch/>
        </p:blipFill>
        <p:spPr bwMode="auto">
          <a:xfrm>
            <a:off x="9654824" y="657159"/>
            <a:ext cx="1810512"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73162" y="4783356"/>
            <a:ext cx="5245676" cy="1200329"/>
          </a:xfrm>
          <a:prstGeom prst="rect">
            <a:avLst/>
          </a:prstGeom>
        </p:spPr>
        <p:txBody>
          <a:bodyPr wrap="square">
            <a:spAutoFit/>
          </a:bodyPr>
          <a:lstStyle/>
          <a:p>
            <a:r>
              <a:rPr lang="en-US" sz="2400" dirty="0">
                <a:solidFill>
                  <a:srgbClr val="333333"/>
                </a:solidFill>
              </a:rPr>
              <a:t>Jews customarily had no contact with Samaritans and rabbis did not ordinarily talk to single women.</a:t>
            </a:r>
            <a:endParaRPr lang="en-US" sz="2400" dirty="0"/>
          </a:p>
        </p:txBody>
      </p:sp>
      <p:sp>
        <p:nvSpPr>
          <p:cNvPr id="10" name="Rectangle 9"/>
          <p:cNvSpPr/>
          <p:nvPr/>
        </p:nvSpPr>
        <p:spPr>
          <a:xfrm>
            <a:off x="4584192" y="6457890"/>
            <a:ext cx="7607808" cy="400110"/>
          </a:xfrm>
          <a:prstGeom prst="rect">
            <a:avLst/>
          </a:prstGeom>
        </p:spPr>
        <p:txBody>
          <a:bodyPr wrap="square">
            <a:spAutoFit/>
          </a:bodyPr>
          <a:lstStyle/>
          <a:p>
            <a:pPr algn="r"/>
            <a:r>
              <a:rPr lang="en-US" sz="2000" dirty="0">
                <a:solidFill>
                  <a:srgbClr val="333333"/>
                </a:solidFill>
                <a:latin typeface="Open Sans"/>
              </a:rPr>
              <a:t>(1)</a:t>
            </a:r>
            <a:endParaRPr lang="en-US" sz="2000" dirty="0"/>
          </a:p>
        </p:txBody>
      </p:sp>
    </p:spTree>
    <p:extLst>
      <p:ext uri="{BB962C8B-B14F-4D97-AF65-F5344CB8AC3E}">
        <p14:creationId xmlns:p14="http://schemas.microsoft.com/office/powerpoint/2010/main" val="418497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1365" y="0"/>
            <a:ext cx="11779623" cy="2308324"/>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Near the city </a:t>
            </a:r>
            <a:r>
              <a:rPr lang="en-US" sz="4800" dirty="0" err="1">
                <a:latin typeface="Abadi" panose="020B0604020104020204" pitchFamily="34" charset="0"/>
                <a:cs typeface="Estrangelo Edessa" pitchFamily="66" charset="0"/>
              </a:rPr>
              <a:t>Sychar</a:t>
            </a:r>
            <a:r>
              <a:rPr lang="en-US" sz="4800" dirty="0">
                <a:latin typeface="Abadi" panose="020B0604020104020204" pitchFamily="34" charset="0"/>
                <a:cs typeface="Estrangelo Edessa" pitchFamily="66" charset="0"/>
              </a:rPr>
              <a:t> in Samaria Jesus and his disciples stop for the night. The disciples leave to find  food in the nearby city.</a:t>
            </a:r>
          </a:p>
        </p:txBody>
      </p:sp>
      <p:pic>
        <p:nvPicPr>
          <p:cNvPr id="1026" name="Picture 2" descr="Bedouins and their tents"/>
          <p:cNvPicPr>
            <a:picLocks noChangeAspect="1" noChangeArrowheads="1"/>
          </p:cNvPicPr>
          <p:nvPr/>
        </p:nvPicPr>
        <p:blipFill>
          <a:blip r:embed="rId3" cstate="print"/>
          <a:srcRect l="4286" t="3832" r="4283" b="6108"/>
          <a:stretch>
            <a:fillRect/>
          </a:stretch>
        </p:blipFill>
        <p:spPr bwMode="auto">
          <a:xfrm>
            <a:off x="1129554" y="2940424"/>
            <a:ext cx="4114800" cy="3021806"/>
          </a:xfrm>
          <a:prstGeom prst="rect">
            <a:avLst/>
          </a:prstGeom>
          <a:noFill/>
        </p:spPr>
      </p:pic>
      <p:sp>
        <p:nvSpPr>
          <p:cNvPr id="7" name="TextBox 6"/>
          <p:cNvSpPr txBox="1"/>
          <p:nvPr/>
        </p:nvSpPr>
        <p:spPr>
          <a:xfrm>
            <a:off x="161365" y="6394155"/>
            <a:ext cx="3520987"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4:8</a:t>
            </a:r>
          </a:p>
        </p:txBody>
      </p:sp>
      <p:pic>
        <p:nvPicPr>
          <p:cNvPr id="1028" name="Picture 4" descr="Syrian peasant making bread"/>
          <p:cNvPicPr>
            <a:picLocks noChangeAspect="1" noChangeArrowheads="1"/>
          </p:cNvPicPr>
          <p:nvPr/>
        </p:nvPicPr>
        <p:blipFill>
          <a:blip r:embed="rId4" cstate="print"/>
          <a:srcRect l="4681" t="3760" r="5607" b="5993"/>
          <a:stretch>
            <a:fillRect/>
          </a:stretch>
        </p:blipFill>
        <p:spPr bwMode="auto">
          <a:xfrm>
            <a:off x="6898340" y="3227294"/>
            <a:ext cx="4410055" cy="3307541"/>
          </a:xfrm>
          <a:prstGeom prst="rect">
            <a:avLst/>
          </a:prstGeom>
          <a:noFill/>
        </p:spPr>
      </p:pic>
    </p:spTree>
    <p:extLst>
      <p:ext uri="{BB962C8B-B14F-4D97-AF65-F5344CB8AC3E}">
        <p14:creationId xmlns:p14="http://schemas.microsoft.com/office/powerpoint/2010/main" val="34599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0" y="1017494"/>
            <a:ext cx="5105400" cy="3785652"/>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Being weary, Jesus sits at Jacob’s Well near the parcel of ground that Jacob gave to his son Joseph</a:t>
            </a:r>
          </a:p>
        </p:txBody>
      </p:sp>
      <p:sp>
        <p:nvSpPr>
          <p:cNvPr id="8" name="TextBox 7"/>
          <p:cNvSpPr txBox="1"/>
          <p:nvPr/>
        </p:nvSpPr>
        <p:spPr>
          <a:xfrm>
            <a:off x="495300" y="6009964"/>
            <a:ext cx="2971800" cy="646331"/>
          </a:xfrm>
          <a:prstGeom prst="rect">
            <a:avLst/>
          </a:prstGeom>
          <a:noFill/>
        </p:spPr>
        <p:txBody>
          <a:bodyPr wrap="square" rtlCol="0">
            <a:spAutoFit/>
          </a:bodyPr>
          <a:lstStyle/>
          <a:p>
            <a:pPr algn="ctr"/>
            <a:r>
              <a:rPr lang="en-US" sz="3600" dirty="0">
                <a:latin typeface="Abadi" panose="020B0604020104020204" pitchFamily="34" charset="0"/>
                <a:cs typeface="Estrangelo Edessa" pitchFamily="66" charset="0"/>
              </a:rPr>
              <a:t>John 4:5-6</a:t>
            </a:r>
          </a:p>
        </p:txBody>
      </p:sp>
      <p:pic>
        <p:nvPicPr>
          <p:cNvPr id="9" name="Picture 8" descr="living-water-art-print.jpg"/>
          <p:cNvPicPr>
            <a:picLocks noChangeAspect="1"/>
          </p:cNvPicPr>
          <p:nvPr/>
        </p:nvPicPr>
        <p:blipFill>
          <a:blip r:embed="rId3" cstate="print"/>
          <a:stretch>
            <a:fillRect/>
          </a:stretch>
        </p:blipFill>
        <p:spPr>
          <a:xfrm>
            <a:off x="6781799" y="533400"/>
            <a:ext cx="3922059" cy="5906716"/>
          </a:xfrm>
          <a:prstGeom prst="rect">
            <a:avLst/>
          </a:prstGeom>
        </p:spPr>
      </p:pic>
    </p:spTree>
    <p:extLst>
      <p:ext uri="{BB962C8B-B14F-4D97-AF65-F5344CB8AC3E}">
        <p14:creationId xmlns:p14="http://schemas.microsoft.com/office/powerpoint/2010/main" val="314191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1"/>
            <a:ext cx="8991600" cy="132343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A woman of Samaria comes to draw water from the well.</a:t>
            </a:r>
          </a:p>
        </p:txBody>
      </p:sp>
      <p:sp>
        <p:nvSpPr>
          <p:cNvPr id="8" name="TextBox 7"/>
          <p:cNvSpPr txBox="1"/>
          <p:nvPr/>
        </p:nvSpPr>
        <p:spPr>
          <a:xfrm>
            <a:off x="190500" y="6372159"/>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4:7</a:t>
            </a:r>
          </a:p>
        </p:txBody>
      </p:sp>
      <p:pic>
        <p:nvPicPr>
          <p:cNvPr id="6" name="Picture 5" descr="0.jpg"/>
          <p:cNvPicPr>
            <a:picLocks noChangeAspect="1"/>
          </p:cNvPicPr>
          <p:nvPr/>
        </p:nvPicPr>
        <p:blipFill>
          <a:blip r:embed="rId3" cstate="print"/>
          <a:srcRect l="25000" t="3333" r="25000" b="7778"/>
          <a:stretch>
            <a:fillRect/>
          </a:stretch>
        </p:blipFill>
        <p:spPr>
          <a:xfrm>
            <a:off x="4495799" y="1459753"/>
            <a:ext cx="3572435" cy="4763247"/>
          </a:xfrm>
          <a:prstGeom prst="rect">
            <a:avLst/>
          </a:prstGeom>
        </p:spPr>
      </p:pic>
    </p:spTree>
    <p:extLst>
      <p:ext uri="{BB962C8B-B14F-4D97-AF65-F5344CB8AC3E}">
        <p14:creationId xmlns:p14="http://schemas.microsoft.com/office/powerpoint/2010/main" val="380447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228601"/>
            <a:ext cx="8991600" cy="830997"/>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Jesus asks for a drink</a:t>
            </a:r>
          </a:p>
        </p:txBody>
      </p:sp>
      <p:sp>
        <p:nvSpPr>
          <p:cNvPr id="8" name="TextBox 7"/>
          <p:cNvSpPr txBox="1"/>
          <p:nvPr/>
        </p:nvSpPr>
        <p:spPr>
          <a:xfrm>
            <a:off x="1295400" y="6211670"/>
            <a:ext cx="2971800" cy="646331"/>
          </a:xfrm>
          <a:prstGeom prst="rect">
            <a:avLst/>
          </a:prstGeom>
          <a:noFill/>
        </p:spPr>
        <p:txBody>
          <a:bodyPr wrap="square" rtlCol="0">
            <a:spAutoFit/>
          </a:bodyPr>
          <a:lstStyle/>
          <a:p>
            <a:pPr algn="ctr"/>
            <a:r>
              <a:rPr lang="en-US" sz="3600" dirty="0">
                <a:latin typeface="Abadi" panose="020B0604020104020204" pitchFamily="34" charset="0"/>
                <a:cs typeface="Estrangelo Edessa" pitchFamily="66" charset="0"/>
              </a:rPr>
              <a:t>John 4:7</a:t>
            </a:r>
          </a:p>
        </p:txBody>
      </p:sp>
      <p:pic>
        <p:nvPicPr>
          <p:cNvPr id="9" name="Picture 8" descr="living_water_zoom.jpg"/>
          <p:cNvPicPr>
            <a:picLocks noChangeAspect="1"/>
          </p:cNvPicPr>
          <p:nvPr/>
        </p:nvPicPr>
        <p:blipFill>
          <a:blip r:embed="rId3" cstate="print"/>
          <a:srcRect t="4324" r="10716"/>
          <a:stretch>
            <a:fillRect/>
          </a:stretch>
        </p:blipFill>
        <p:spPr>
          <a:xfrm>
            <a:off x="3048000" y="1295400"/>
            <a:ext cx="5943600" cy="4776788"/>
          </a:xfrm>
          <a:prstGeom prst="rect">
            <a:avLst/>
          </a:prstGeom>
        </p:spPr>
      </p:pic>
    </p:spTree>
    <p:extLst>
      <p:ext uri="{BB962C8B-B14F-4D97-AF65-F5344CB8AC3E}">
        <p14:creationId xmlns:p14="http://schemas.microsoft.com/office/powerpoint/2010/main" val="489492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4093" y="228600"/>
            <a:ext cx="11214847" cy="1569660"/>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The woman wonders why he would accept a drink from a Samaritan</a:t>
            </a:r>
          </a:p>
        </p:txBody>
      </p:sp>
      <p:sp>
        <p:nvSpPr>
          <p:cNvPr id="8" name="TextBox 7"/>
          <p:cNvSpPr txBox="1"/>
          <p:nvPr/>
        </p:nvSpPr>
        <p:spPr>
          <a:xfrm>
            <a:off x="188639" y="6357372"/>
            <a:ext cx="3706602"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4:9</a:t>
            </a:r>
          </a:p>
        </p:txBody>
      </p:sp>
      <p:pic>
        <p:nvPicPr>
          <p:cNvPr id="7" name="Picture 6" descr="Harold_Copping_The_woman_of_Samaria_400.jpg"/>
          <p:cNvPicPr>
            <a:picLocks noChangeAspect="1"/>
          </p:cNvPicPr>
          <p:nvPr/>
        </p:nvPicPr>
        <p:blipFill>
          <a:blip r:embed="rId3" cstate="print"/>
          <a:srcRect r="303" b="6061"/>
          <a:stretch>
            <a:fillRect/>
          </a:stretch>
        </p:blipFill>
        <p:spPr>
          <a:xfrm>
            <a:off x="4572000" y="1905000"/>
            <a:ext cx="3048000" cy="4724400"/>
          </a:xfrm>
          <a:prstGeom prst="rect">
            <a:avLst/>
          </a:prstGeom>
        </p:spPr>
      </p:pic>
    </p:spTree>
    <p:extLst>
      <p:ext uri="{BB962C8B-B14F-4D97-AF65-F5344CB8AC3E}">
        <p14:creationId xmlns:p14="http://schemas.microsoft.com/office/powerpoint/2010/main" val="1114481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0670" y="287168"/>
            <a:ext cx="8991600" cy="2308324"/>
          </a:xfrm>
          <a:prstGeom prst="rect">
            <a:avLst/>
          </a:prstGeom>
          <a:noFill/>
        </p:spPr>
        <p:txBody>
          <a:bodyPr wrap="square" rtlCol="0">
            <a:spAutoFit/>
          </a:bodyPr>
          <a:lstStyle/>
          <a:p>
            <a:pPr algn="ctr"/>
            <a:r>
              <a:rPr lang="en-US" sz="3600" dirty="0">
                <a:latin typeface="Abadi" panose="020B0604020104020204" pitchFamily="34" charset="0"/>
                <a:cs typeface="Estrangelo Edessa" pitchFamily="66" charset="0"/>
              </a:rPr>
              <a:t>“…if thou </a:t>
            </a:r>
            <a:r>
              <a:rPr lang="en-US" sz="3600" dirty="0" err="1">
                <a:latin typeface="Abadi" panose="020B0604020104020204" pitchFamily="34" charset="0"/>
                <a:cs typeface="Estrangelo Edessa" pitchFamily="66" charset="0"/>
              </a:rPr>
              <a:t>knewest</a:t>
            </a:r>
            <a:r>
              <a:rPr lang="en-US" sz="3600" dirty="0">
                <a:latin typeface="Abadi" panose="020B0604020104020204" pitchFamily="34" charset="0"/>
                <a:cs typeface="Estrangelo Edessa" pitchFamily="66" charset="0"/>
              </a:rPr>
              <a:t> the gift of God, and who it is that </a:t>
            </a:r>
            <a:r>
              <a:rPr lang="en-US" sz="3600" dirty="0" err="1">
                <a:latin typeface="Abadi" panose="020B0604020104020204" pitchFamily="34" charset="0"/>
                <a:cs typeface="Estrangelo Edessa" pitchFamily="66" charset="0"/>
              </a:rPr>
              <a:t>saith</a:t>
            </a:r>
            <a:r>
              <a:rPr lang="en-US" sz="3600" dirty="0">
                <a:latin typeface="Abadi" panose="020B0604020104020204" pitchFamily="34" charset="0"/>
                <a:cs typeface="Estrangelo Edessa" pitchFamily="66" charset="0"/>
              </a:rPr>
              <a:t> to thee, Give me to drink; thou </a:t>
            </a:r>
            <a:r>
              <a:rPr lang="en-US" sz="3600" dirty="0" err="1">
                <a:latin typeface="Abadi" panose="020B0604020104020204" pitchFamily="34" charset="0"/>
                <a:cs typeface="Estrangelo Edessa" pitchFamily="66" charset="0"/>
              </a:rPr>
              <a:t>wouldest</a:t>
            </a:r>
            <a:r>
              <a:rPr lang="en-US" sz="3600" dirty="0">
                <a:latin typeface="Abadi" panose="020B0604020104020204" pitchFamily="34" charset="0"/>
                <a:cs typeface="Estrangelo Edessa" pitchFamily="66" charset="0"/>
              </a:rPr>
              <a:t> have asked of him, and he would have given thee living water.”</a:t>
            </a:r>
          </a:p>
        </p:txBody>
      </p:sp>
      <p:sp>
        <p:nvSpPr>
          <p:cNvPr id="8" name="TextBox 7"/>
          <p:cNvSpPr txBox="1"/>
          <p:nvPr/>
        </p:nvSpPr>
        <p:spPr>
          <a:xfrm>
            <a:off x="210670" y="6488668"/>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4:9</a:t>
            </a:r>
          </a:p>
        </p:txBody>
      </p:sp>
      <p:pic>
        <p:nvPicPr>
          <p:cNvPr id="2050" name="Picture 2" descr="Image result for woman at the well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04072"/>
            <a:ext cx="4401670" cy="356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332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28600"/>
            <a:ext cx="10668000" cy="1569660"/>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The woman does not understand about the living water</a:t>
            </a:r>
          </a:p>
        </p:txBody>
      </p:sp>
      <p:sp>
        <p:nvSpPr>
          <p:cNvPr id="8" name="TextBox 7"/>
          <p:cNvSpPr txBox="1"/>
          <p:nvPr/>
        </p:nvSpPr>
        <p:spPr>
          <a:xfrm>
            <a:off x="257242" y="6488668"/>
            <a:ext cx="3525864"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4:11</a:t>
            </a:r>
          </a:p>
        </p:txBody>
      </p:sp>
      <p:pic>
        <p:nvPicPr>
          <p:cNvPr id="9" name="Picture 8" descr="woman at the well (2).jpg"/>
          <p:cNvPicPr>
            <a:picLocks noChangeAspect="1"/>
          </p:cNvPicPr>
          <p:nvPr/>
        </p:nvPicPr>
        <p:blipFill>
          <a:blip r:embed="rId3" cstate="print"/>
          <a:stretch>
            <a:fillRect/>
          </a:stretch>
        </p:blipFill>
        <p:spPr>
          <a:xfrm>
            <a:off x="5307106" y="1906597"/>
            <a:ext cx="5360894" cy="46282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61" y="2834444"/>
            <a:ext cx="3098491" cy="2046838"/>
          </a:xfrm>
          <a:prstGeom prst="rect">
            <a:avLst/>
          </a:prstGeom>
        </p:spPr>
      </p:pic>
    </p:spTree>
    <p:extLst>
      <p:ext uri="{BB962C8B-B14F-4D97-AF65-F5344CB8AC3E}">
        <p14:creationId xmlns:p14="http://schemas.microsoft.com/office/powerpoint/2010/main" val="350022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5494" y="228600"/>
            <a:ext cx="10412506" cy="1569660"/>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She understands that Jacob and his family used the well.</a:t>
            </a:r>
          </a:p>
        </p:txBody>
      </p:sp>
      <p:sp>
        <p:nvSpPr>
          <p:cNvPr id="8" name="TextBox 7"/>
          <p:cNvSpPr txBox="1"/>
          <p:nvPr/>
        </p:nvSpPr>
        <p:spPr>
          <a:xfrm>
            <a:off x="0" y="6351087"/>
            <a:ext cx="3441421"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4:12</a:t>
            </a:r>
          </a:p>
        </p:txBody>
      </p:sp>
      <p:pic>
        <p:nvPicPr>
          <p:cNvPr id="6" name="Picture 5" descr="8b-jacobs-journeys-large.jpg"/>
          <p:cNvPicPr>
            <a:picLocks noChangeAspect="1"/>
          </p:cNvPicPr>
          <p:nvPr/>
        </p:nvPicPr>
        <p:blipFill>
          <a:blip r:embed="rId3" cstate="print"/>
          <a:stretch>
            <a:fillRect/>
          </a:stretch>
        </p:blipFill>
        <p:spPr>
          <a:xfrm>
            <a:off x="6194612" y="2120507"/>
            <a:ext cx="3411338" cy="4415246"/>
          </a:xfrm>
          <a:prstGeom prst="rect">
            <a:avLst/>
          </a:prstGeom>
        </p:spPr>
      </p:pic>
    </p:spTree>
    <p:extLst>
      <p:ext uri="{BB962C8B-B14F-4D97-AF65-F5344CB8AC3E}">
        <p14:creationId xmlns:p14="http://schemas.microsoft.com/office/powerpoint/2010/main" val="3098339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888832"/>
            <a:ext cx="4997824" cy="3662541"/>
          </a:xfrm>
          <a:prstGeom prst="rect">
            <a:avLst/>
          </a:prstGeom>
          <a:noFill/>
        </p:spPr>
        <p:txBody>
          <a:bodyPr wrap="square" rtlCol="0">
            <a:spAutoFit/>
          </a:bodyPr>
          <a:lstStyle/>
          <a:p>
            <a:pPr algn="ctr"/>
            <a:r>
              <a:rPr lang="en-US" sz="4000" b="1" dirty="0">
                <a:latin typeface="Abadi" panose="020B0604020104020204" pitchFamily="34" charset="0"/>
                <a:cs typeface="Estrangelo Edessa" pitchFamily="66" charset="0"/>
              </a:rPr>
              <a:t>“Therefore with joy shall ye draw water out of the wells of salvation”</a:t>
            </a:r>
          </a:p>
          <a:p>
            <a:pPr algn="ctr"/>
            <a:r>
              <a:rPr lang="en-US" sz="3200" b="1" dirty="0">
                <a:latin typeface="Abadi" panose="020B0604020104020204" pitchFamily="34" charset="0"/>
                <a:cs typeface="Estrangelo Edessa" pitchFamily="66" charset="0"/>
              </a:rPr>
              <a:t>Isaiah 12:3</a:t>
            </a:r>
            <a:endParaRPr lang="en-US" sz="3200" dirty="0">
              <a:latin typeface="Abadi" panose="020B0604020104020204" pitchFamily="34" charset="0"/>
              <a:cs typeface="Estrangelo Edessa" pitchFamily="66" charset="0"/>
            </a:endParaRPr>
          </a:p>
          <a:p>
            <a:pPr algn="ctr"/>
            <a:endParaRPr lang="en-US" sz="4000" dirty="0">
              <a:latin typeface="Abadi" panose="020B0604020104020204" pitchFamily="34" charset="0"/>
              <a:cs typeface="Estrangelo Edessa" pitchFamily="66" charset="0"/>
            </a:endParaRPr>
          </a:p>
        </p:txBody>
      </p:sp>
      <p:pic>
        <p:nvPicPr>
          <p:cNvPr id="7" name="Picture 6" descr="08-jacobs-well.jpg"/>
          <p:cNvPicPr>
            <a:picLocks noChangeAspect="1"/>
          </p:cNvPicPr>
          <p:nvPr/>
        </p:nvPicPr>
        <p:blipFill>
          <a:blip r:embed="rId3" cstate="print"/>
          <a:srcRect l="4731" t="3125"/>
          <a:stretch>
            <a:fillRect/>
          </a:stretch>
        </p:blipFill>
        <p:spPr>
          <a:xfrm>
            <a:off x="6799730" y="1396664"/>
            <a:ext cx="3514164" cy="5188676"/>
          </a:xfrm>
          <a:prstGeom prst="rect">
            <a:avLst/>
          </a:prstGeom>
        </p:spPr>
      </p:pic>
      <p:sp>
        <p:nvSpPr>
          <p:cNvPr id="8" name="TextBox 7"/>
          <p:cNvSpPr txBox="1"/>
          <p:nvPr/>
        </p:nvSpPr>
        <p:spPr>
          <a:xfrm>
            <a:off x="6172200" y="381001"/>
            <a:ext cx="4495800"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Jacob’s well</a:t>
            </a:r>
          </a:p>
        </p:txBody>
      </p:sp>
      <p:sp>
        <p:nvSpPr>
          <p:cNvPr id="2" name="Rectangle 1"/>
          <p:cNvSpPr/>
          <p:nvPr/>
        </p:nvSpPr>
        <p:spPr>
          <a:xfrm>
            <a:off x="609600" y="4551373"/>
            <a:ext cx="6096000" cy="1631216"/>
          </a:xfrm>
          <a:prstGeom prst="rect">
            <a:avLst/>
          </a:prstGeom>
        </p:spPr>
        <p:txBody>
          <a:bodyPr>
            <a:spAutoFit/>
          </a:bodyPr>
          <a:lstStyle/>
          <a:p>
            <a:r>
              <a:rPr lang="en-US" sz="2000" dirty="0">
                <a:latin typeface="Open Sans"/>
              </a:rPr>
              <a:t>Jacob’s well was on the land that Jacob, the father of the twelve tribes of Israel, had settled after he returned from working for Laban in </a:t>
            </a:r>
            <a:r>
              <a:rPr lang="en-US" sz="2000" dirty="0" err="1">
                <a:latin typeface="Open Sans"/>
              </a:rPr>
              <a:t>Padan-aram</a:t>
            </a:r>
            <a:r>
              <a:rPr lang="en-US" sz="2000" dirty="0">
                <a:latin typeface="Open Sans"/>
              </a:rPr>
              <a:t> in Mesopotamia. Jacob bequeathed this land to his son Joseph. (1)</a:t>
            </a:r>
            <a:endParaRPr lang="en-US" sz="2000" dirty="0"/>
          </a:p>
        </p:txBody>
      </p:sp>
      <p:sp>
        <p:nvSpPr>
          <p:cNvPr id="3" name="Rectangle 2"/>
          <p:cNvSpPr/>
          <p:nvPr/>
        </p:nvSpPr>
        <p:spPr>
          <a:xfrm>
            <a:off x="0" y="6400674"/>
            <a:ext cx="1672253" cy="369332"/>
          </a:xfrm>
          <a:prstGeom prst="rect">
            <a:avLst/>
          </a:prstGeom>
        </p:spPr>
        <p:txBody>
          <a:bodyPr wrap="none">
            <a:spAutoFit/>
          </a:bodyPr>
          <a:lstStyle/>
          <a:p>
            <a:r>
              <a:rPr lang="en-US" dirty="0">
                <a:latin typeface="Open Sans"/>
              </a:rPr>
              <a:t>Genesis 33:18</a:t>
            </a:r>
            <a:endParaRPr lang="en-US" dirty="0"/>
          </a:p>
        </p:txBody>
      </p:sp>
    </p:spTree>
    <p:extLst>
      <p:ext uri="{BB962C8B-B14F-4D97-AF65-F5344CB8AC3E}">
        <p14:creationId xmlns:p14="http://schemas.microsoft.com/office/powerpoint/2010/main" val="263106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8"/>
          <p:cNvGrpSpPr/>
          <p:nvPr/>
        </p:nvGrpSpPr>
        <p:grpSpPr>
          <a:xfrm>
            <a:off x="484093" y="201168"/>
            <a:ext cx="11362765" cy="6226525"/>
            <a:chOff x="965200" y="2286000"/>
            <a:chExt cx="7327900"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a:endCxn id="1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077505" y="244522"/>
            <a:ext cx="6215325" cy="1077218"/>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cs typeface="Estrangelo Edessa" pitchFamily="66" charset="0"/>
              </a:rPr>
              <a:t>What is the most valuable natural resource on the earth?</a:t>
            </a:r>
          </a:p>
        </p:txBody>
      </p:sp>
      <p:pic>
        <p:nvPicPr>
          <p:cNvPr id="1026" name="Picture 2" descr="Image result for so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05834" y="2284589"/>
            <a:ext cx="2336613" cy="16356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iamond"/>
          <p:cNvPicPr>
            <a:picLocks noChangeAspect="1" noChangeArrowheads="1"/>
          </p:cNvPicPr>
          <p:nvPr/>
        </p:nvPicPr>
        <p:blipFill rotWithShape="1">
          <a:blip r:embed="rId4">
            <a:extLst>
              <a:ext uri="{28A0092B-C50C-407E-A947-70E740481C1C}">
                <a14:useLocalDpi xmlns:a14="http://schemas.microsoft.com/office/drawing/2010/main" val="0"/>
              </a:ext>
            </a:extLst>
          </a:blip>
          <a:srcRect l="19789" t="7230" r="18989" b="9655"/>
          <a:stretch/>
        </p:blipFill>
        <p:spPr bwMode="auto">
          <a:xfrm>
            <a:off x="8193024" y="2578608"/>
            <a:ext cx="3090672" cy="23591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o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4246" y="1365094"/>
            <a:ext cx="3014113" cy="20164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o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334" y="3517561"/>
            <a:ext cx="3509862" cy="197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842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0"/>
            <a:ext cx="8991600" cy="132343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“…Whosoever </a:t>
            </a:r>
            <a:r>
              <a:rPr lang="en-US" sz="4000" dirty="0" err="1">
                <a:latin typeface="Abadi" panose="020B0604020104020204" pitchFamily="34" charset="0"/>
                <a:cs typeface="Estrangelo Edessa" pitchFamily="66" charset="0"/>
              </a:rPr>
              <a:t>drinketh</a:t>
            </a:r>
            <a:r>
              <a:rPr lang="en-US" sz="4000" dirty="0">
                <a:latin typeface="Abadi" panose="020B0604020104020204" pitchFamily="34" charset="0"/>
                <a:cs typeface="Estrangelo Edessa" pitchFamily="66" charset="0"/>
              </a:rPr>
              <a:t> of this water shall thirst again:</a:t>
            </a:r>
          </a:p>
        </p:txBody>
      </p:sp>
      <p:sp>
        <p:nvSpPr>
          <p:cNvPr id="8" name="TextBox 7"/>
          <p:cNvSpPr txBox="1"/>
          <p:nvPr/>
        </p:nvSpPr>
        <p:spPr>
          <a:xfrm>
            <a:off x="0" y="6488668"/>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4:13-14</a:t>
            </a:r>
          </a:p>
        </p:txBody>
      </p:sp>
      <p:sp>
        <p:nvSpPr>
          <p:cNvPr id="7" name="TextBox 6"/>
          <p:cNvSpPr txBox="1"/>
          <p:nvPr/>
        </p:nvSpPr>
        <p:spPr>
          <a:xfrm>
            <a:off x="1905000" y="4549676"/>
            <a:ext cx="8991600" cy="132343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…but whosoever </a:t>
            </a:r>
            <a:r>
              <a:rPr lang="en-US" sz="4000" dirty="0" err="1">
                <a:latin typeface="Abadi" panose="020B0604020104020204" pitchFamily="34" charset="0"/>
                <a:cs typeface="Estrangelo Edessa" pitchFamily="66" charset="0"/>
              </a:rPr>
              <a:t>drinketh</a:t>
            </a:r>
            <a:r>
              <a:rPr lang="en-US" sz="4000" dirty="0">
                <a:latin typeface="Abadi" panose="020B0604020104020204" pitchFamily="34" charset="0"/>
                <a:cs typeface="Estrangelo Edessa" pitchFamily="66" charset="0"/>
              </a:rPr>
              <a:t> of the water that I shall give him shall never thirst…”</a:t>
            </a:r>
          </a:p>
        </p:txBody>
      </p:sp>
      <p:pic>
        <p:nvPicPr>
          <p:cNvPr id="15362" name="Picture 2" descr="Image result for woman at the well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304" y="1699078"/>
            <a:ext cx="4762500" cy="281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28600"/>
            <a:ext cx="12062012" cy="2308324"/>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…but the water that I shall give him shall be in him a well of water springing up into everlasting life.”</a:t>
            </a:r>
          </a:p>
        </p:txBody>
      </p:sp>
      <p:sp>
        <p:nvSpPr>
          <p:cNvPr id="8" name="TextBox 7"/>
          <p:cNvSpPr txBox="1"/>
          <p:nvPr/>
        </p:nvSpPr>
        <p:spPr>
          <a:xfrm>
            <a:off x="138953" y="6488668"/>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4:14</a:t>
            </a:r>
          </a:p>
        </p:txBody>
      </p:sp>
      <p:pic>
        <p:nvPicPr>
          <p:cNvPr id="10" name="Picture 9" descr="livingwater2.jpg"/>
          <p:cNvPicPr>
            <a:picLocks noChangeAspect="1"/>
          </p:cNvPicPr>
          <p:nvPr/>
        </p:nvPicPr>
        <p:blipFill>
          <a:blip r:embed="rId3" cstate="print"/>
          <a:stretch>
            <a:fillRect/>
          </a:stretch>
        </p:blipFill>
        <p:spPr>
          <a:xfrm>
            <a:off x="3783106" y="2608312"/>
            <a:ext cx="4495800" cy="4021088"/>
          </a:xfrm>
          <a:prstGeom prst="rect">
            <a:avLst/>
          </a:prstGeom>
        </p:spPr>
      </p:pic>
    </p:spTree>
    <p:extLst>
      <p:ext uri="{BB962C8B-B14F-4D97-AF65-F5344CB8AC3E}">
        <p14:creationId xmlns:p14="http://schemas.microsoft.com/office/powerpoint/2010/main" val="186600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540" y="147918"/>
            <a:ext cx="7992035" cy="2554545"/>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Living water is the gospel of Jesus Christ; its communicator is the Holy Ghost. </a:t>
            </a:r>
          </a:p>
          <a:p>
            <a:pPr algn="ctr"/>
            <a:endParaRPr lang="en-US" sz="4000" dirty="0">
              <a:latin typeface="Abadi" panose="020B0604020104020204" pitchFamily="34" charset="0"/>
              <a:cs typeface="Estrangelo Edessa" pitchFamily="66" charset="0"/>
            </a:endParaRPr>
          </a:p>
        </p:txBody>
      </p:sp>
      <p:sp>
        <p:nvSpPr>
          <p:cNvPr id="6" name="TextBox 5"/>
          <p:cNvSpPr txBox="1"/>
          <p:nvPr/>
        </p:nvSpPr>
        <p:spPr>
          <a:xfrm>
            <a:off x="6194611" y="2907663"/>
            <a:ext cx="5759824" cy="3785652"/>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living water also nourishes. He gives us rest. He sustains us when we are weary.</a:t>
            </a:r>
          </a:p>
          <a:p>
            <a:pPr algn="ctr"/>
            <a:r>
              <a:rPr lang="en-US" sz="4000" dirty="0">
                <a:latin typeface="Abadi" panose="020B0604020104020204" pitchFamily="34" charset="0"/>
                <a:cs typeface="Estrangelo Edessa" pitchFamily="66" charset="0"/>
              </a:rPr>
              <a:t> </a:t>
            </a:r>
            <a:r>
              <a:rPr lang="en-US" sz="3200" dirty="0">
                <a:latin typeface="Abadi" panose="020B0604020104020204" pitchFamily="34" charset="0"/>
                <a:cs typeface="Estrangelo Edessa" pitchFamily="66" charset="0"/>
              </a:rPr>
              <a:t>Matthew 11:28</a:t>
            </a:r>
          </a:p>
          <a:p>
            <a:pPr algn="ctr"/>
            <a:endParaRPr lang="en-US" sz="4000" dirty="0">
              <a:latin typeface="Abadi" panose="020B0604020104020204" pitchFamily="34" charset="0"/>
              <a:cs typeface="Estrangelo Edessa" pitchFamily="66" charset="0"/>
            </a:endParaRPr>
          </a:p>
        </p:txBody>
      </p:sp>
      <p:pic>
        <p:nvPicPr>
          <p:cNvPr id="7" name="Picture 6" descr="Living-Water-Posters-.jpg"/>
          <p:cNvPicPr>
            <a:picLocks noChangeAspect="1"/>
          </p:cNvPicPr>
          <p:nvPr/>
        </p:nvPicPr>
        <p:blipFill>
          <a:blip r:embed="rId3" cstate="print"/>
          <a:stretch>
            <a:fillRect/>
          </a:stretch>
        </p:blipFill>
        <p:spPr>
          <a:xfrm>
            <a:off x="2111187" y="2142013"/>
            <a:ext cx="3594290" cy="4505378"/>
          </a:xfrm>
          <a:prstGeom prst="rect">
            <a:avLst/>
          </a:prstGeom>
        </p:spPr>
      </p:pic>
    </p:spTree>
    <p:extLst>
      <p:ext uri="{BB962C8B-B14F-4D97-AF65-F5344CB8AC3E}">
        <p14:creationId xmlns:p14="http://schemas.microsoft.com/office/powerpoint/2010/main" val="38835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228600"/>
            <a:ext cx="6858000" cy="317009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Living waters can bring peace and joy even when the wellspring within us seems to have dried. </a:t>
            </a:r>
          </a:p>
          <a:p>
            <a:pPr algn="ctr"/>
            <a:endParaRPr lang="en-US" sz="4000" dirty="0">
              <a:latin typeface="Abadi" panose="020B0604020104020204" pitchFamily="34" charset="0"/>
              <a:cs typeface="Estrangelo Edessa" pitchFamily="66" charset="0"/>
            </a:endParaRPr>
          </a:p>
        </p:txBody>
      </p:sp>
      <p:pic>
        <p:nvPicPr>
          <p:cNvPr id="8" name="Picture 7" descr="well jacobs.jpg"/>
          <p:cNvPicPr>
            <a:picLocks noChangeAspect="1"/>
          </p:cNvPicPr>
          <p:nvPr/>
        </p:nvPicPr>
        <p:blipFill>
          <a:blip r:embed="rId3" cstate="print"/>
          <a:stretch>
            <a:fillRect/>
          </a:stretch>
        </p:blipFill>
        <p:spPr>
          <a:xfrm>
            <a:off x="5486400" y="2895600"/>
            <a:ext cx="4762500" cy="3505200"/>
          </a:xfrm>
          <a:prstGeom prst="rect">
            <a:avLst/>
          </a:prstGeom>
        </p:spPr>
      </p:pic>
    </p:spTree>
    <p:extLst>
      <p:ext uri="{BB962C8B-B14F-4D97-AF65-F5344CB8AC3E}">
        <p14:creationId xmlns:p14="http://schemas.microsoft.com/office/powerpoint/2010/main" val="3873016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5102" y="1322867"/>
            <a:ext cx="6858000" cy="4154984"/>
          </a:xfrm>
          <a:prstGeom prst="rect">
            <a:avLst/>
          </a:prstGeom>
          <a:noFill/>
        </p:spPr>
        <p:txBody>
          <a:bodyPr wrap="square" rtlCol="0">
            <a:spAutoFit/>
          </a:bodyPr>
          <a:lstStyle/>
          <a:p>
            <a:r>
              <a:rPr lang="en-US" sz="2400" dirty="0"/>
              <a:t>“The living water referred to in this episode is a representation of the Lord Jesus Christ and His gospel. </a:t>
            </a:r>
          </a:p>
          <a:p>
            <a:endParaRPr lang="en-US" sz="2400" dirty="0"/>
          </a:p>
          <a:p>
            <a:r>
              <a:rPr lang="en-US" sz="2400" dirty="0"/>
              <a:t>And as water is necessary to sustain physical life, so the Savior and His doctrines, principles, and ordinances are essential for eternal life. </a:t>
            </a:r>
          </a:p>
          <a:p>
            <a:endParaRPr lang="en-US" sz="2400" dirty="0"/>
          </a:p>
          <a:p>
            <a:r>
              <a:rPr lang="en-US" sz="2400" dirty="0"/>
              <a:t>You and I need His living water daily and in ample supply to sustain our ongoing spiritual growth and development.” </a:t>
            </a:r>
            <a:endParaRPr lang="en-US" sz="2400" dirty="0">
              <a:latin typeface="Abadi" panose="020B0604020104020204" pitchFamily="34" charset="0"/>
              <a:cs typeface="Estrangelo Edessa" pitchFamily="66" charset="0"/>
            </a:endParaRPr>
          </a:p>
        </p:txBody>
      </p:sp>
      <p:sp>
        <p:nvSpPr>
          <p:cNvPr id="2" name="Rectangle 1"/>
          <p:cNvSpPr/>
          <p:nvPr/>
        </p:nvSpPr>
        <p:spPr>
          <a:xfrm>
            <a:off x="11749250" y="6488668"/>
            <a:ext cx="442750" cy="369332"/>
          </a:xfrm>
          <a:prstGeom prst="rect">
            <a:avLst/>
          </a:prstGeom>
        </p:spPr>
        <p:txBody>
          <a:bodyPr wrap="none">
            <a:spAutoFit/>
          </a:bodyPr>
          <a:lstStyle/>
          <a:p>
            <a:r>
              <a:rPr lang="en-US" dirty="0"/>
              <a:t>(2)</a:t>
            </a:r>
            <a:endParaRPr lang="en-US" dirty="0">
              <a:latin typeface="Abadi" panose="020B0604020104020204" pitchFamily="34" charset="0"/>
              <a:cs typeface="Estrangelo Edessa" pitchFamily="66"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3421" y="314845"/>
            <a:ext cx="1253058" cy="1575628"/>
          </a:xfrm>
          <a:prstGeom prst="rect">
            <a:avLst/>
          </a:prstGeom>
        </p:spPr>
      </p:pic>
      <p:pic>
        <p:nvPicPr>
          <p:cNvPr id="4098" name="Picture 2" descr="Image result for water and 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920" y="884012"/>
            <a:ext cx="3661263" cy="52884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98019" y="5684254"/>
            <a:ext cx="7821067" cy="830997"/>
          </a:xfrm>
          <a:prstGeom prst="rect">
            <a:avLst/>
          </a:prstGeom>
        </p:spPr>
        <p:txBody>
          <a:bodyPr wrap="square">
            <a:spAutoFit/>
          </a:bodyPr>
          <a:lstStyle/>
          <a:p>
            <a:r>
              <a:rPr lang="en-US" sz="2400" dirty="0">
                <a:solidFill>
                  <a:srgbClr val="333333"/>
                </a:solidFill>
                <a:latin typeface="Open Sans"/>
              </a:rPr>
              <a:t> </a:t>
            </a:r>
            <a:r>
              <a:rPr lang="en-US" sz="2400" b="1" dirty="0">
                <a:solidFill>
                  <a:srgbClr val="333333"/>
                </a:solidFill>
                <a:latin typeface="Open Sans"/>
              </a:rPr>
              <a:t>If we come unto Jesus Christ and earnestly partake of His gospel, then we will receive eternal life.</a:t>
            </a:r>
            <a:endParaRPr lang="en-US" sz="2400" dirty="0"/>
          </a:p>
        </p:txBody>
      </p:sp>
    </p:spTree>
    <p:extLst>
      <p:ext uri="{BB962C8B-B14F-4D97-AF65-F5344CB8AC3E}">
        <p14:creationId xmlns:p14="http://schemas.microsoft.com/office/powerpoint/2010/main" val="330119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4926" y="392982"/>
            <a:ext cx="5298141" cy="5016758"/>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Samaritan woman, once she recognized Him, listened to His words. Then she was able to be humble enough to drink of the water and be healed.</a:t>
            </a:r>
          </a:p>
          <a:p>
            <a:pPr algn="ctr"/>
            <a:endParaRPr lang="en-US" sz="4000" dirty="0">
              <a:latin typeface="Abadi" panose="020B0604020104020204" pitchFamily="34" charset="0"/>
              <a:cs typeface="Estrangelo Edessa" pitchFamily="66" charset="0"/>
            </a:endParaRPr>
          </a:p>
        </p:txBody>
      </p:sp>
      <p:pic>
        <p:nvPicPr>
          <p:cNvPr id="7" name="Picture 6" descr="woman at well.jpg"/>
          <p:cNvPicPr>
            <a:picLocks noChangeAspect="1"/>
          </p:cNvPicPr>
          <p:nvPr/>
        </p:nvPicPr>
        <p:blipFill>
          <a:blip r:embed="rId3" cstate="print"/>
          <a:stretch>
            <a:fillRect/>
          </a:stretch>
        </p:blipFill>
        <p:spPr>
          <a:xfrm>
            <a:off x="7495903" y="419875"/>
            <a:ext cx="3580503" cy="5053130"/>
          </a:xfrm>
          <a:prstGeom prst="rect">
            <a:avLst/>
          </a:prstGeom>
        </p:spPr>
      </p:pic>
      <p:sp>
        <p:nvSpPr>
          <p:cNvPr id="9" name="TextBox 8"/>
          <p:cNvSpPr txBox="1"/>
          <p:nvPr/>
        </p:nvSpPr>
        <p:spPr>
          <a:xfrm>
            <a:off x="0" y="6412579"/>
            <a:ext cx="4029635"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4:24-26</a:t>
            </a:r>
          </a:p>
        </p:txBody>
      </p:sp>
      <p:sp>
        <p:nvSpPr>
          <p:cNvPr id="10" name="TextBox 9"/>
          <p:cNvSpPr txBox="1"/>
          <p:nvPr/>
        </p:nvSpPr>
        <p:spPr>
          <a:xfrm>
            <a:off x="6096000" y="6365557"/>
            <a:ext cx="5943600" cy="338554"/>
          </a:xfrm>
          <a:prstGeom prst="rect">
            <a:avLst/>
          </a:prstGeom>
          <a:noFill/>
        </p:spPr>
        <p:txBody>
          <a:bodyPr wrap="square" rtlCol="0">
            <a:spAutoFit/>
          </a:bodyPr>
          <a:lstStyle/>
          <a:p>
            <a:pPr algn="r"/>
            <a:r>
              <a:rPr lang="en-US" sz="1600" dirty="0">
                <a:latin typeface="Abadi" panose="020B0604020104020204" pitchFamily="34" charset="0"/>
                <a:cs typeface="Estrangelo Edessa" pitchFamily="66" charset="0"/>
              </a:rPr>
              <a:t>(4)</a:t>
            </a:r>
          </a:p>
        </p:txBody>
      </p:sp>
      <p:pic>
        <p:nvPicPr>
          <p:cNvPr id="5122" name="Picture 2" descr="Image result for kathleen h. hug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1"/>
            <a:ext cx="952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735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753" y="228600"/>
            <a:ext cx="6642847" cy="317009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Believing, the woman took her pot and went to tell her people about the “</a:t>
            </a:r>
            <a:r>
              <a:rPr lang="en-US" sz="4000" dirty="0" err="1">
                <a:latin typeface="Abadi" panose="020B0604020104020204" pitchFamily="34" charset="0"/>
                <a:cs typeface="Estrangelo Edessa" pitchFamily="66" charset="0"/>
              </a:rPr>
              <a:t>Messias</a:t>
            </a:r>
            <a:r>
              <a:rPr lang="en-US" sz="4000" dirty="0">
                <a:latin typeface="Abadi" panose="020B0604020104020204" pitchFamily="34" charset="0"/>
                <a:cs typeface="Estrangelo Edessa" pitchFamily="66" charset="0"/>
              </a:rPr>
              <a:t>” who had come.</a:t>
            </a:r>
          </a:p>
          <a:p>
            <a:pPr algn="ctr"/>
            <a:endParaRPr lang="en-US" sz="4000" dirty="0">
              <a:latin typeface="Abadi" panose="020B0604020104020204" pitchFamily="34" charset="0"/>
              <a:cs typeface="Estrangelo Edessa" pitchFamily="66" charset="0"/>
            </a:endParaRPr>
          </a:p>
        </p:txBody>
      </p:sp>
      <p:sp>
        <p:nvSpPr>
          <p:cNvPr id="9" name="TextBox 8"/>
          <p:cNvSpPr txBox="1"/>
          <p:nvPr/>
        </p:nvSpPr>
        <p:spPr>
          <a:xfrm>
            <a:off x="179294" y="6487796"/>
            <a:ext cx="4258235"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4:24-28</a:t>
            </a:r>
          </a:p>
        </p:txBody>
      </p:sp>
      <p:pic>
        <p:nvPicPr>
          <p:cNvPr id="8" name="Picture 7" descr="SuperStock_1783-14716.jpg"/>
          <p:cNvPicPr>
            <a:picLocks noChangeAspect="1"/>
          </p:cNvPicPr>
          <p:nvPr/>
        </p:nvPicPr>
        <p:blipFill>
          <a:blip r:embed="rId3" cstate="print"/>
          <a:srcRect r="38095"/>
          <a:stretch>
            <a:fillRect/>
          </a:stretch>
        </p:blipFill>
        <p:spPr>
          <a:xfrm>
            <a:off x="7337612" y="1597465"/>
            <a:ext cx="4254231" cy="4614204"/>
          </a:xfrm>
          <a:prstGeom prst="rect">
            <a:avLst/>
          </a:prstGeom>
        </p:spPr>
      </p:pic>
    </p:spTree>
    <p:extLst>
      <p:ext uri="{BB962C8B-B14F-4D97-AF65-F5344CB8AC3E}">
        <p14:creationId xmlns:p14="http://schemas.microsoft.com/office/powerpoint/2010/main" val="85582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0670" y="215154"/>
            <a:ext cx="5410200" cy="6186309"/>
          </a:xfrm>
          <a:prstGeom prst="rect">
            <a:avLst/>
          </a:prstGeom>
          <a:noFill/>
        </p:spPr>
        <p:txBody>
          <a:bodyPr wrap="square" rtlCol="0">
            <a:spAutoFit/>
          </a:bodyPr>
          <a:lstStyle/>
          <a:p>
            <a:pPr algn="ctr"/>
            <a:r>
              <a:rPr lang="en-US" sz="3600" b="1" dirty="0">
                <a:latin typeface="Abadi" panose="020B0604020104020204" pitchFamily="34" charset="0"/>
                <a:cs typeface="Estrangelo Edessa" pitchFamily="66" charset="0"/>
              </a:rPr>
              <a:t>Everlasting Life</a:t>
            </a:r>
          </a:p>
          <a:p>
            <a:pPr algn="ctr"/>
            <a:endParaRPr lang="en-US" sz="3600" b="1" dirty="0">
              <a:latin typeface="Abadi" panose="020B0604020104020204" pitchFamily="34" charset="0"/>
              <a:cs typeface="Estrangelo Edessa" pitchFamily="66" charset="0"/>
            </a:endParaRPr>
          </a:p>
          <a:p>
            <a:pPr algn="ctr"/>
            <a:endParaRPr lang="en-US" sz="3600" b="1" dirty="0">
              <a:latin typeface="Abadi" panose="020B0604020104020204" pitchFamily="34" charset="0"/>
              <a:cs typeface="Estrangelo Edessa" pitchFamily="66" charset="0"/>
            </a:endParaRPr>
          </a:p>
          <a:p>
            <a:pPr algn="ctr"/>
            <a:r>
              <a:rPr lang="en-US" sz="3600" dirty="0">
                <a:latin typeface="Abadi" panose="020B0604020104020204" pitchFamily="34" charset="0"/>
                <a:cs typeface="Estrangelo Edessa" pitchFamily="66" charset="0"/>
              </a:rPr>
              <a:t>“…the gospel of Jesus Christ heals broken hearts, infuses meaning into lives, binds loved ones together with ties that transcend mortality, and bring to life a sublime joy. “</a:t>
            </a:r>
          </a:p>
          <a:p>
            <a:pPr algn="ctr"/>
            <a:endParaRPr lang="en-US" sz="3600" dirty="0">
              <a:latin typeface="Abadi" panose="020B0604020104020204" pitchFamily="34" charset="0"/>
              <a:cs typeface="Estrangelo Edessa" pitchFamily="66" charset="0"/>
            </a:endParaRPr>
          </a:p>
        </p:txBody>
      </p:sp>
      <p:sp>
        <p:nvSpPr>
          <p:cNvPr id="9" name="TextBox 8"/>
          <p:cNvSpPr txBox="1"/>
          <p:nvPr/>
        </p:nvSpPr>
        <p:spPr>
          <a:xfrm>
            <a:off x="5620870" y="6277481"/>
            <a:ext cx="6477000" cy="369332"/>
          </a:xfrm>
          <a:prstGeom prst="rect">
            <a:avLst/>
          </a:prstGeom>
          <a:noFill/>
        </p:spPr>
        <p:txBody>
          <a:bodyPr wrap="square" rtlCol="0">
            <a:spAutoFit/>
          </a:bodyPr>
          <a:lstStyle/>
          <a:p>
            <a:pPr algn="r"/>
            <a:r>
              <a:rPr lang="en-US" dirty="0">
                <a:latin typeface="Abadi" panose="020B0604020104020204" pitchFamily="34" charset="0"/>
                <a:cs typeface="Estrangelo Edessa" pitchFamily="66" charset="0"/>
              </a:rPr>
              <a:t>(3)</a:t>
            </a:r>
          </a:p>
        </p:txBody>
      </p:sp>
      <p:pic>
        <p:nvPicPr>
          <p:cNvPr id="10" name="Picture 9" descr="living_water1312397111.jpg"/>
          <p:cNvPicPr>
            <a:picLocks noChangeAspect="1"/>
          </p:cNvPicPr>
          <p:nvPr/>
        </p:nvPicPr>
        <p:blipFill>
          <a:blip r:embed="rId3" cstate="print"/>
          <a:stretch>
            <a:fillRect/>
          </a:stretch>
        </p:blipFill>
        <p:spPr>
          <a:xfrm>
            <a:off x="6414334" y="742066"/>
            <a:ext cx="5055171" cy="374925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498" y="4684894"/>
            <a:ext cx="1408798" cy="1777253"/>
          </a:xfrm>
          <a:prstGeom prst="rect">
            <a:avLst/>
          </a:prstGeom>
        </p:spPr>
      </p:pic>
    </p:spTree>
    <p:extLst>
      <p:ext uri="{BB962C8B-B14F-4D97-AF65-F5344CB8AC3E}">
        <p14:creationId xmlns:p14="http://schemas.microsoft.com/office/powerpoint/2010/main" val="290641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Faith Of Our Father</a:t>
            </a:r>
          </a:p>
        </p:txBody>
      </p:sp>
      <p:sp>
        <p:nvSpPr>
          <p:cNvPr id="2" name="Rectangle 1"/>
          <p:cNvSpPr/>
          <p:nvPr/>
        </p:nvSpPr>
        <p:spPr>
          <a:xfrm>
            <a:off x="533400" y="1195604"/>
            <a:ext cx="6096000" cy="3693319"/>
          </a:xfrm>
          <a:prstGeom prst="rect">
            <a:avLst/>
          </a:prstGeom>
        </p:spPr>
        <p:txBody>
          <a:bodyPr>
            <a:spAutoFit/>
          </a:bodyPr>
          <a:lstStyle/>
          <a:p>
            <a:r>
              <a:rPr lang="en-US" dirty="0">
                <a:solidFill>
                  <a:srgbClr val="333333"/>
                </a:solidFill>
                <a:latin typeface="Open Sans"/>
              </a:rPr>
              <a:t>“The faith of our Father in Heaven has been consistent since the beginning of time, even from before the foundation of this world. John the Revelator described a great war in heaven.</a:t>
            </a:r>
          </a:p>
          <a:p>
            <a:endParaRPr lang="en-US" dirty="0">
              <a:solidFill>
                <a:srgbClr val="333333"/>
              </a:solidFill>
              <a:latin typeface="Open Sans"/>
            </a:endParaRPr>
          </a:p>
          <a:p>
            <a:r>
              <a:rPr lang="en-US" dirty="0">
                <a:solidFill>
                  <a:srgbClr val="333333"/>
                </a:solidFill>
                <a:latin typeface="Open Sans"/>
              </a:rPr>
              <a:t>The issue was moral agency, as it is today. </a:t>
            </a:r>
          </a:p>
          <a:p>
            <a:endParaRPr lang="en-US" dirty="0">
              <a:solidFill>
                <a:srgbClr val="333333"/>
              </a:solidFill>
              <a:latin typeface="Open Sans"/>
            </a:endParaRPr>
          </a:p>
          <a:p>
            <a:r>
              <a:rPr lang="en-US" dirty="0">
                <a:solidFill>
                  <a:srgbClr val="333333"/>
                </a:solidFill>
                <a:latin typeface="Open Sans"/>
              </a:rPr>
              <a:t>All who have ever lived on this earth were among those who fought against Satan and stood with the Son and the Father. </a:t>
            </a:r>
          </a:p>
          <a:p>
            <a:endParaRPr lang="en-US" dirty="0">
              <a:solidFill>
                <a:srgbClr val="333333"/>
              </a:solidFill>
              <a:latin typeface="Open Sans"/>
            </a:endParaRPr>
          </a:p>
          <a:p>
            <a:r>
              <a:rPr lang="en-US" dirty="0">
                <a:solidFill>
                  <a:srgbClr val="333333"/>
                </a:solidFill>
                <a:latin typeface="Open Sans"/>
              </a:rPr>
              <a:t>Therefore, do we not owe our allegiance to God, our Heavenly Father? …</a:t>
            </a:r>
            <a:endParaRPr lang="en-US" dirty="0"/>
          </a:p>
        </p:txBody>
      </p:sp>
      <p:sp>
        <p:nvSpPr>
          <p:cNvPr id="3" name="Rectangle 2"/>
          <p:cNvSpPr/>
          <p:nvPr/>
        </p:nvSpPr>
        <p:spPr>
          <a:xfrm>
            <a:off x="0" y="6488668"/>
            <a:ext cx="1992853" cy="369332"/>
          </a:xfrm>
          <a:prstGeom prst="rect">
            <a:avLst/>
          </a:prstGeom>
        </p:spPr>
        <p:txBody>
          <a:bodyPr wrap="none">
            <a:spAutoFit/>
          </a:bodyPr>
          <a:lstStyle/>
          <a:p>
            <a:r>
              <a:rPr lang="en-US" dirty="0">
                <a:latin typeface="Open Sans"/>
              </a:rPr>
              <a:t>Revelation 12:7-9</a:t>
            </a:r>
            <a:endParaRPr lang="en-US" dirty="0"/>
          </a:p>
        </p:txBody>
      </p:sp>
      <p:sp>
        <p:nvSpPr>
          <p:cNvPr id="4" name="Rectangle 3"/>
          <p:cNvSpPr/>
          <p:nvPr/>
        </p:nvSpPr>
        <p:spPr>
          <a:xfrm>
            <a:off x="6332973" y="4074572"/>
            <a:ext cx="5537947" cy="1754326"/>
          </a:xfrm>
          <a:prstGeom prst="rect">
            <a:avLst/>
          </a:prstGeom>
        </p:spPr>
        <p:txBody>
          <a:bodyPr wrap="square">
            <a:spAutoFit/>
          </a:bodyPr>
          <a:lstStyle/>
          <a:p>
            <a:r>
              <a:rPr lang="en-US" dirty="0">
                <a:latin typeface="Open Sans"/>
              </a:rPr>
              <a:t>God desires that all of His children receive it, irrespective of their background, culture, or tradition. </a:t>
            </a:r>
          </a:p>
          <a:p>
            <a:endParaRPr lang="en-US" dirty="0">
              <a:latin typeface="Open Sans"/>
            </a:endParaRPr>
          </a:p>
          <a:p>
            <a:r>
              <a:rPr lang="en-US" dirty="0">
                <a:latin typeface="Open Sans"/>
              </a:rPr>
              <a:t>True religion should not originate from what pleases men or the traditions of ancestors, but rather from what pleases God, our Eternal Father” </a:t>
            </a:r>
            <a:r>
              <a:rPr lang="en-US" b="1" dirty="0"/>
              <a:t>(5)</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7740" y="5530936"/>
            <a:ext cx="947214" cy="1183067"/>
          </a:xfrm>
          <a:prstGeom prst="rect">
            <a:avLst/>
          </a:prstGeom>
        </p:spPr>
      </p:pic>
      <p:pic>
        <p:nvPicPr>
          <p:cNvPr id="1026" name="Picture 2" descr="Image result for earth gif">
            <a:extLst>
              <a:ext uri="{FF2B5EF4-FFF2-40B4-BE49-F238E27FC236}">
                <a16:creationId xmlns:a16="http://schemas.microsoft.com/office/drawing/2014/main" id="{FD81CCBB-15AA-4EBD-83FC-E9BA15EB8B7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8286" y="1015663"/>
            <a:ext cx="3223621" cy="275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4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fontAlgn="base"/>
            <a:r>
              <a:rPr lang="en-US" sz="6000" dirty="0">
                <a:latin typeface="Comic Sans MS" panose="030F0702030302020204" pitchFamily="66" charset="0"/>
              </a:rPr>
              <a:t>Is God a Spirit?</a:t>
            </a:r>
          </a:p>
        </p:txBody>
      </p:sp>
      <p:sp>
        <p:nvSpPr>
          <p:cNvPr id="2" name="Rectangle 1"/>
          <p:cNvSpPr/>
          <p:nvPr/>
        </p:nvSpPr>
        <p:spPr>
          <a:xfrm>
            <a:off x="533400" y="1195604"/>
            <a:ext cx="6096000" cy="707886"/>
          </a:xfrm>
          <a:prstGeom prst="rect">
            <a:avLst/>
          </a:prstGeom>
        </p:spPr>
        <p:txBody>
          <a:bodyPr>
            <a:spAutoFit/>
          </a:bodyPr>
          <a:lstStyle/>
          <a:p>
            <a:r>
              <a:rPr lang="en-US" sz="2000" dirty="0"/>
              <a:t>The Greek phrase can also be understood to mean “God is spirit,” or “God is spiritual.” </a:t>
            </a:r>
            <a:r>
              <a:rPr lang="en-US" sz="2000" dirty="0">
                <a:solidFill>
                  <a:srgbClr val="333333"/>
                </a:solidFill>
              </a:rPr>
              <a:t>…</a:t>
            </a:r>
            <a:endParaRPr lang="en-US" sz="2000" dirty="0"/>
          </a:p>
        </p:txBody>
      </p:sp>
      <p:sp>
        <p:nvSpPr>
          <p:cNvPr id="3" name="Rectangle 2"/>
          <p:cNvSpPr/>
          <p:nvPr/>
        </p:nvSpPr>
        <p:spPr>
          <a:xfrm>
            <a:off x="0" y="6488668"/>
            <a:ext cx="2582758" cy="369332"/>
          </a:xfrm>
          <a:prstGeom prst="rect">
            <a:avLst/>
          </a:prstGeom>
        </p:spPr>
        <p:txBody>
          <a:bodyPr wrap="none">
            <a:spAutoFit/>
          </a:bodyPr>
          <a:lstStyle/>
          <a:p>
            <a:r>
              <a:rPr lang="en-US" dirty="0">
                <a:latin typeface="Open Sans"/>
              </a:rPr>
              <a:t>John 4:24; D&amp;C 130:22</a:t>
            </a:r>
            <a:endParaRPr lang="en-US" dirty="0"/>
          </a:p>
        </p:txBody>
      </p:sp>
      <p:sp>
        <p:nvSpPr>
          <p:cNvPr id="4" name="Rectangle 3"/>
          <p:cNvSpPr/>
          <p:nvPr/>
        </p:nvSpPr>
        <p:spPr>
          <a:xfrm>
            <a:off x="6164729" y="3336667"/>
            <a:ext cx="5537947" cy="1200329"/>
          </a:xfrm>
          <a:prstGeom prst="rect">
            <a:avLst/>
          </a:prstGeom>
        </p:spPr>
        <p:txBody>
          <a:bodyPr wrap="square">
            <a:spAutoFit/>
          </a:bodyPr>
          <a:lstStyle/>
          <a:p>
            <a:r>
              <a:rPr lang="en-US" dirty="0"/>
              <a:t>From latter-day revelation, we know that “the Father has a body of flesh and bones as tangible as man’s; the Son also; but the Holy Ghost has not a body of flesh and bones, but is a personage of Spirit” </a:t>
            </a:r>
          </a:p>
        </p:txBody>
      </p:sp>
      <p:pic>
        <p:nvPicPr>
          <p:cNvPr id="6146" name="Picture 2" descr="Image result for jesus and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23" y="2083431"/>
            <a:ext cx="5014259" cy="376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183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58479" y="1626996"/>
            <a:ext cx="4926488" cy="4524315"/>
          </a:xfrm>
          <a:prstGeom prst="rect">
            <a:avLst/>
          </a:prstGeom>
          <a:noFill/>
        </p:spPr>
        <p:txBody>
          <a:bodyPr wrap="square" rtlCol="0">
            <a:spAutoFit/>
          </a:bodyPr>
          <a:lstStyle/>
          <a:p>
            <a:pPr algn="ctr"/>
            <a:r>
              <a:rPr lang="en-US" sz="3600" dirty="0"/>
              <a:t>“We might initially think that gold, oil, or diamonds have the greatest worth. But of all the minerals, metals, gems, and solvents found on and in the earth, the most valuable is water.”</a:t>
            </a:r>
            <a:endParaRPr lang="en-US" sz="3600" dirty="0">
              <a:latin typeface="Abadi" panose="020B0604020104020204" pitchFamily="34" charset="0"/>
              <a:cs typeface="Estrangelo Edessa" pitchFamily="66" charset="0"/>
            </a:endParaRPr>
          </a:p>
        </p:txBody>
      </p:sp>
      <p:sp>
        <p:nvSpPr>
          <p:cNvPr id="2" name="Rectangle 1"/>
          <p:cNvSpPr/>
          <p:nvPr/>
        </p:nvSpPr>
        <p:spPr>
          <a:xfrm>
            <a:off x="11525617" y="6488668"/>
            <a:ext cx="442750" cy="369332"/>
          </a:xfrm>
          <a:prstGeom prst="rect">
            <a:avLst/>
          </a:prstGeom>
        </p:spPr>
        <p:txBody>
          <a:bodyPr wrap="none">
            <a:spAutoFit/>
          </a:bodyPr>
          <a:lstStyle/>
          <a:p>
            <a:r>
              <a:rPr lang="en-US" dirty="0"/>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934" y="132493"/>
            <a:ext cx="1253058" cy="1575628"/>
          </a:xfrm>
          <a:prstGeom prst="rect">
            <a:avLst/>
          </a:prstGeom>
        </p:spPr>
      </p:pic>
      <p:pic>
        <p:nvPicPr>
          <p:cNvPr id="9" name="Picture 2" descr="G:\A seminary update oct 16\Jesus pictures from internet\woman at the well\living water\living water 2.png"/>
          <p:cNvPicPr>
            <a:picLocks noChangeAspect="1" noChangeArrowheads="1"/>
          </p:cNvPicPr>
          <p:nvPr/>
        </p:nvPicPr>
        <p:blipFill>
          <a:blip r:embed="rId4" cstate="print"/>
          <a:srcRect/>
          <a:stretch>
            <a:fillRect/>
          </a:stretch>
        </p:blipFill>
        <p:spPr bwMode="auto">
          <a:xfrm>
            <a:off x="204058" y="2836671"/>
            <a:ext cx="4966943" cy="3505200"/>
          </a:xfrm>
          <a:prstGeom prst="rect">
            <a:avLst/>
          </a:prstGeom>
          <a:noFill/>
        </p:spPr>
      </p:pic>
    </p:spTree>
    <p:extLst>
      <p:ext uri="{BB962C8B-B14F-4D97-AF65-F5344CB8AC3E}">
        <p14:creationId xmlns:p14="http://schemas.microsoft.com/office/powerpoint/2010/main" val="130173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fontAlgn="base"/>
            <a:r>
              <a:rPr lang="en-US" sz="6000" dirty="0">
                <a:latin typeface="Comic Sans MS" panose="030F0702030302020204" pitchFamily="66" charset="0"/>
              </a:rPr>
              <a:t>I Am</a:t>
            </a:r>
          </a:p>
        </p:txBody>
      </p:sp>
      <p:sp>
        <p:nvSpPr>
          <p:cNvPr id="2" name="Rectangle 1"/>
          <p:cNvSpPr/>
          <p:nvPr/>
        </p:nvSpPr>
        <p:spPr>
          <a:xfrm>
            <a:off x="533400" y="1195604"/>
            <a:ext cx="3339353" cy="1569660"/>
          </a:xfrm>
          <a:prstGeom prst="rect">
            <a:avLst/>
          </a:prstGeom>
        </p:spPr>
        <p:txBody>
          <a:bodyPr wrap="square">
            <a:spAutoFit/>
          </a:bodyPr>
          <a:lstStyle/>
          <a:p>
            <a:r>
              <a:rPr lang="en-US" sz="3200" dirty="0">
                <a:latin typeface="Comic Sans MS" panose="030F0702030302020204" pitchFamily="66" charset="0"/>
              </a:rPr>
              <a:t>“I that speak unto thee am he,”</a:t>
            </a:r>
          </a:p>
        </p:txBody>
      </p:sp>
      <p:sp>
        <p:nvSpPr>
          <p:cNvPr id="3" name="Rectangle 2"/>
          <p:cNvSpPr/>
          <p:nvPr/>
        </p:nvSpPr>
        <p:spPr>
          <a:xfrm>
            <a:off x="0" y="6488668"/>
            <a:ext cx="1531188" cy="369332"/>
          </a:xfrm>
          <a:prstGeom prst="rect">
            <a:avLst/>
          </a:prstGeom>
        </p:spPr>
        <p:txBody>
          <a:bodyPr wrap="none">
            <a:spAutoFit/>
          </a:bodyPr>
          <a:lstStyle/>
          <a:p>
            <a:r>
              <a:rPr lang="en-US" dirty="0">
                <a:latin typeface="Open Sans"/>
              </a:rPr>
              <a:t>John 4:25-26</a:t>
            </a:r>
            <a:endParaRPr lang="en-US" dirty="0"/>
          </a:p>
        </p:txBody>
      </p:sp>
      <p:sp>
        <p:nvSpPr>
          <p:cNvPr id="4" name="Rectangle 3"/>
          <p:cNvSpPr/>
          <p:nvPr/>
        </p:nvSpPr>
        <p:spPr>
          <a:xfrm>
            <a:off x="8175810" y="3336667"/>
            <a:ext cx="3526866" cy="2800767"/>
          </a:xfrm>
          <a:prstGeom prst="rect">
            <a:avLst/>
          </a:prstGeom>
        </p:spPr>
        <p:txBody>
          <a:bodyPr wrap="square">
            <a:spAutoFit/>
          </a:bodyPr>
          <a:lstStyle/>
          <a:p>
            <a:pPr algn="ctr"/>
            <a:r>
              <a:rPr lang="en-US" sz="4400" dirty="0">
                <a:latin typeface="Comic Sans MS" panose="030F0702030302020204" pitchFamily="66" charset="0"/>
              </a:rPr>
              <a:t>Jesus was declaring that He is Jehovah.</a:t>
            </a:r>
          </a:p>
        </p:txBody>
      </p:sp>
      <p:pic>
        <p:nvPicPr>
          <p:cNvPr id="7172" name="Picture 4" descr="Image result for jesus and the woman at well"/>
          <p:cNvPicPr>
            <a:picLocks noChangeAspect="1" noChangeArrowheads="1"/>
          </p:cNvPicPr>
          <p:nvPr/>
        </p:nvPicPr>
        <p:blipFill rotWithShape="1">
          <a:blip r:embed="rId3">
            <a:extLst>
              <a:ext uri="{28A0092B-C50C-407E-A947-70E740481C1C}">
                <a14:useLocalDpi xmlns:a14="http://schemas.microsoft.com/office/drawing/2010/main" val="0"/>
              </a:ext>
            </a:extLst>
          </a:blip>
          <a:srcRect r="4607" b="4859"/>
          <a:stretch/>
        </p:blipFill>
        <p:spPr bwMode="auto">
          <a:xfrm>
            <a:off x="4084108" y="1195604"/>
            <a:ext cx="3789892" cy="503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3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fontAlgn="base"/>
            <a:r>
              <a:rPr lang="en-US" sz="6000" dirty="0">
                <a:latin typeface="Comic Sans MS" panose="030F0702030302020204" pitchFamily="66" charset="0"/>
              </a:rPr>
              <a:t>A Desire to Share</a:t>
            </a:r>
          </a:p>
        </p:txBody>
      </p:sp>
      <p:sp>
        <p:nvSpPr>
          <p:cNvPr id="2" name="Rectangle 1"/>
          <p:cNvSpPr/>
          <p:nvPr/>
        </p:nvSpPr>
        <p:spPr>
          <a:xfrm>
            <a:off x="3320602" y="4006436"/>
            <a:ext cx="8135471" cy="2308324"/>
          </a:xfrm>
          <a:prstGeom prst="rect">
            <a:avLst/>
          </a:prstGeom>
        </p:spPr>
        <p:txBody>
          <a:bodyPr wrap="square">
            <a:spAutoFit/>
          </a:bodyPr>
          <a:lstStyle/>
          <a:p>
            <a:r>
              <a:rPr lang="en-US" sz="2400" dirty="0"/>
              <a:t>“When the crowd of curious Samaritans arrived to see and hear the man who had proclaimed himself to be the Messiah, … their initial curiosity matured into testimony. </a:t>
            </a:r>
          </a:p>
          <a:p>
            <a:endParaRPr lang="en-US" sz="2400" dirty="0"/>
          </a:p>
          <a:p>
            <a:r>
              <a:rPr lang="en-US" sz="2400" dirty="0"/>
              <a:t>They declared, ‘We have heard him ourselves, and know that this is indeed the Christ, the </a:t>
            </a:r>
            <a:r>
              <a:rPr lang="en-US" sz="2400" dirty="0" err="1"/>
              <a:t>Saviour</a:t>
            </a:r>
            <a:r>
              <a:rPr lang="en-US" sz="2400" dirty="0"/>
              <a:t> of the world.’” (3)</a:t>
            </a:r>
            <a:endParaRPr lang="en-US" sz="2400" dirty="0">
              <a:latin typeface="Comic Sans MS" panose="030F0702030302020204" pitchFamily="66" charset="0"/>
            </a:endParaRPr>
          </a:p>
        </p:txBody>
      </p:sp>
      <p:sp>
        <p:nvSpPr>
          <p:cNvPr id="3" name="Rectangle 2"/>
          <p:cNvSpPr/>
          <p:nvPr/>
        </p:nvSpPr>
        <p:spPr>
          <a:xfrm>
            <a:off x="0" y="6488668"/>
            <a:ext cx="1531188" cy="369332"/>
          </a:xfrm>
          <a:prstGeom prst="rect">
            <a:avLst/>
          </a:prstGeom>
        </p:spPr>
        <p:txBody>
          <a:bodyPr wrap="none">
            <a:spAutoFit/>
          </a:bodyPr>
          <a:lstStyle/>
          <a:p>
            <a:r>
              <a:rPr lang="en-US" dirty="0">
                <a:latin typeface="Open Sans"/>
              </a:rPr>
              <a:t>John 4:28-42</a:t>
            </a:r>
            <a:endParaRPr lang="en-US" dirty="0"/>
          </a:p>
        </p:txBody>
      </p:sp>
      <p:grpSp>
        <p:nvGrpSpPr>
          <p:cNvPr id="10" name="Group 9"/>
          <p:cNvGrpSpPr/>
          <p:nvPr/>
        </p:nvGrpSpPr>
        <p:grpSpPr>
          <a:xfrm>
            <a:off x="406143" y="1072945"/>
            <a:ext cx="3289208" cy="2390250"/>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1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896177" y="4834063"/>
              <a:ext cx="2288807" cy="1077218"/>
            </a:xfrm>
            <a:prstGeom prst="rect">
              <a:avLst/>
            </a:prstGeom>
          </p:spPr>
          <p:txBody>
            <a:bodyPr wrap="square">
              <a:spAutoFit/>
            </a:bodyPr>
            <a:lstStyle/>
            <a:p>
              <a:pPr algn="ctr"/>
              <a:r>
                <a:rPr lang="en-US" sz="1600" b="1" dirty="0"/>
                <a:t>As we gain a testimony of Jesus Christ, we are filled with a desire to share it with others</a:t>
              </a:r>
              <a:endParaRPr lang="en-US" sz="1600" dirty="0"/>
            </a:p>
          </p:txBody>
        </p:sp>
      </p:grpSp>
      <p:pic>
        <p:nvPicPr>
          <p:cNvPr id="8194" name="Picture 2" descr="Image result for sharing the gospel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212" y="962407"/>
            <a:ext cx="428625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5237" y="194332"/>
            <a:ext cx="1081672" cy="1364571"/>
          </a:xfrm>
          <a:prstGeom prst="rect">
            <a:avLst/>
          </a:prstGeom>
        </p:spPr>
      </p:pic>
    </p:spTree>
    <p:extLst>
      <p:ext uri="{BB962C8B-B14F-4D97-AF65-F5344CB8AC3E}">
        <p14:creationId xmlns:p14="http://schemas.microsoft.com/office/powerpoint/2010/main" val="114386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fontAlgn="base"/>
            <a:r>
              <a:rPr lang="en-US" sz="6000" dirty="0">
                <a:latin typeface="Comic Sans MS" panose="030F0702030302020204" pitchFamily="66" charset="0"/>
              </a:rPr>
              <a:t>A Nobleman’s Son</a:t>
            </a:r>
          </a:p>
        </p:txBody>
      </p:sp>
      <p:sp>
        <p:nvSpPr>
          <p:cNvPr id="2" name="Rectangle 1"/>
          <p:cNvSpPr/>
          <p:nvPr/>
        </p:nvSpPr>
        <p:spPr>
          <a:xfrm>
            <a:off x="348803" y="1443841"/>
            <a:ext cx="5944422" cy="4154984"/>
          </a:xfrm>
          <a:prstGeom prst="rect">
            <a:avLst/>
          </a:prstGeom>
        </p:spPr>
        <p:txBody>
          <a:bodyPr wrap="square">
            <a:spAutoFit/>
          </a:bodyPr>
          <a:lstStyle/>
          <a:p>
            <a:r>
              <a:rPr lang="en-US" sz="2400" dirty="0"/>
              <a:t>The nobleman manifested significant faith in the Savior in at least two ways. </a:t>
            </a:r>
          </a:p>
          <a:p>
            <a:endParaRPr lang="en-US" sz="2400" dirty="0"/>
          </a:p>
          <a:p>
            <a:r>
              <a:rPr lang="en-US" sz="2400" dirty="0"/>
              <a:t>First, although his home, Capernaum, was about 20 miles (32 kilometers) away from Cana, he made the journey to implore the Savior for His help. </a:t>
            </a:r>
          </a:p>
          <a:p>
            <a:endParaRPr lang="en-US" sz="2400" dirty="0"/>
          </a:p>
          <a:p>
            <a:r>
              <a:rPr lang="en-US" sz="2400" dirty="0"/>
              <a:t>Second, when the Savior assured him that his son would live, the nobleman “went his way,” trusting the Savior’s word. (1)</a:t>
            </a:r>
            <a:endParaRPr lang="en-US" sz="2400" dirty="0">
              <a:latin typeface="Comic Sans MS" panose="030F0702030302020204" pitchFamily="66" charset="0"/>
            </a:endParaRPr>
          </a:p>
        </p:txBody>
      </p:sp>
      <p:sp>
        <p:nvSpPr>
          <p:cNvPr id="3" name="Rectangle 2"/>
          <p:cNvSpPr/>
          <p:nvPr/>
        </p:nvSpPr>
        <p:spPr>
          <a:xfrm>
            <a:off x="0" y="6488668"/>
            <a:ext cx="1531188" cy="369332"/>
          </a:xfrm>
          <a:prstGeom prst="rect">
            <a:avLst/>
          </a:prstGeom>
        </p:spPr>
        <p:txBody>
          <a:bodyPr wrap="none">
            <a:spAutoFit/>
          </a:bodyPr>
          <a:lstStyle/>
          <a:p>
            <a:r>
              <a:rPr lang="en-US" dirty="0">
                <a:latin typeface="Open Sans"/>
              </a:rPr>
              <a:t>John 4:46-54</a:t>
            </a:r>
            <a:endParaRPr lang="en-US" dirty="0"/>
          </a:p>
        </p:txBody>
      </p:sp>
      <p:pic>
        <p:nvPicPr>
          <p:cNvPr id="9218" name="Picture 2" descr="Image result for the nobleman's son healed"/>
          <p:cNvPicPr>
            <a:picLocks noChangeAspect="1" noChangeArrowheads="1"/>
          </p:cNvPicPr>
          <p:nvPr/>
        </p:nvPicPr>
        <p:blipFill rotWithShape="1">
          <a:blip r:embed="rId3">
            <a:extLst>
              <a:ext uri="{28A0092B-C50C-407E-A947-70E740481C1C}">
                <a14:useLocalDpi xmlns:a14="http://schemas.microsoft.com/office/drawing/2010/main" val="0"/>
              </a:ext>
            </a:extLst>
          </a:blip>
          <a:srcRect r="1503" b="14510"/>
          <a:stretch/>
        </p:blipFill>
        <p:spPr bwMode="auto">
          <a:xfrm>
            <a:off x="6454588" y="1839243"/>
            <a:ext cx="5056094" cy="3364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04565" y="5719227"/>
            <a:ext cx="8606117" cy="954107"/>
          </a:xfrm>
          <a:prstGeom prst="rect">
            <a:avLst/>
          </a:prstGeom>
        </p:spPr>
        <p:txBody>
          <a:bodyPr wrap="square">
            <a:spAutoFit/>
          </a:bodyPr>
          <a:lstStyle/>
          <a:p>
            <a:r>
              <a:rPr lang="en-US" sz="2800" b="1" dirty="0">
                <a:solidFill>
                  <a:srgbClr val="333333"/>
                </a:solidFill>
                <a:latin typeface="Open Sans"/>
              </a:rPr>
              <a:t>As we believe in Jesus Christ without needing signs, the Lord will confirm our belief</a:t>
            </a:r>
            <a:endParaRPr lang="en-US" sz="2800" dirty="0"/>
          </a:p>
        </p:txBody>
      </p:sp>
    </p:spTree>
    <p:extLst>
      <p:ext uri="{BB962C8B-B14F-4D97-AF65-F5344CB8AC3E}">
        <p14:creationId xmlns:p14="http://schemas.microsoft.com/office/powerpoint/2010/main" val="373560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6186309"/>
          </a:xfrm>
          <a:prstGeom prst="rect">
            <a:avLst/>
          </a:prstGeom>
          <a:noFill/>
        </p:spPr>
        <p:txBody>
          <a:bodyPr wrap="square" rtlCol="0">
            <a:spAutoFit/>
          </a:bodyPr>
          <a:lstStyle/>
          <a:p>
            <a:r>
              <a:rPr lang="en-US" dirty="0"/>
              <a:t>Sources:</a:t>
            </a:r>
          </a:p>
          <a:p>
            <a:endParaRPr lang="en-US" dirty="0"/>
          </a:p>
          <a:p>
            <a:r>
              <a:rPr lang="en-US" dirty="0"/>
              <a:t>Suggested Hymn: #236 </a:t>
            </a:r>
            <a:r>
              <a:rPr lang="en-US" i="1" dirty="0"/>
              <a:t>Lord, Accept into Thy Kingdom</a:t>
            </a:r>
          </a:p>
          <a:p>
            <a:endParaRPr lang="en-US" i="1" dirty="0"/>
          </a:p>
          <a:p>
            <a:endParaRPr lang="en-US" dirty="0"/>
          </a:p>
          <a:p>
            <a:endParaRPr lang="en-US" i="1" dirty="0"/>
          </a:p>
          <a:p>
            <a:r>
              <a:rPr lang="en-US" i="1" dirty="0"/>
              <a:t>Video: </a:t>
            </a:r>
            <a:r>
              <a:rPr lang="en-US" dirty="0"/>
              <a:t>The Woman at the Well (7:30)</a:t>
            </a:r>
            <a:endParaRPr lang="en-US" i="1" dirty="0"/>
          </a:p>
          <a:p>
            <a:endParaRPr lang="en-US" i="1" u="none" strike="noStrike" dirty="0">
              <a:effectLst/>
            </a:endParaRPr>
          </a:p>
          <a:p>
            <a:pPr marL="342900" indent="-342900">
              <a:buFontTx/>
              <a:buAutoNum type="arabicPeriod"/>
            </a:pPr>
            <a:endParaRPr lang="en-US" dirty="0"/>
          </a:p>
          <a:p>
            <a:pPr marL="342900" indent="-342900">
              <a:buFontTx/>
              <a:buAutoNum type="arabicPeriod"/>
            </a:pPr>
            <a:r>
              <a:rPr lang="en-US" dirty="0"/>
              <a:t>New Testament Institute Student Manual Chapter 22</a:t>
            </a:r>
          </a:p>
          <a:p>
            <a:pPr marL="342900" indent="-342900">
              <a:buFontTx/>
              <a:buAutoNum type="arabicPeriod"/>
            </a:pPr>
            <a:r>
              <a:rPr lang="en-US" dirty="0"/>
              <a:t>Elder David A. Bednar (“A Reservoir of Living Water” [Church Educational System fireside for young adults, Feb. 4, 2007], 1,lds.org/broadcasts). </a:t>
            </a:r>
          </a:p>
          <a:p>
            <a:pPr marL="342900" indent="-342900">
              <a:buFontTx/>
              <a:buAutoNum type="arabicPeriod"/>
            </a:pPr>
            <a:r>
              <a:rPr lang="en-US" dirty="0"/>
              <a:t>Elder Joseph B. </a:t>
            </a:r>
            <a:r>
              <a:rPr lang="en-US" dirty="0" err="1"/>
              <a:t>Wirthlin</a:t>
            </a:r>
            <a:r>
              <a:rPr lang="en-US" dirty="0"/>
              <a:t> </a:t>
            </a:r>
            <a:r>
              <a:rPr lang="en-US" i="1" dirty="0"/>
              <a:t>The Abundant Life </a:t>
            </a:r>
            <a:r>
              <a:rPr lang="en-US" dirty="0"/>
              <a:t>2006 April Gen. Conf. and “Living Water to Quench Spiritual Thirst,”</a:t>
            </a:r>
            <a:r>
              <a:rPr lang="en-US" i="1" dirty="0"/>
              <a:t> Ensign,</a:t>
            </a:r>
            <a:r>
              <a:rPr lang="en-US" dirty="0"/>
              <a:t> May 1995, 18–19).</a:t>
            </a:r>
          </a:p>
          <a:p>
            <a:pPr marL="342900" indent="-342900">
              <a:buFontTx/>
              <a:buAutoNum type="arabicPeriod"/>
            </a:pPr>
            <a:r>
              <a:rPr lang="en-US" dirty="0">
                <a:cs typeface="Estrangelo Edessa" pitchFamily="66" charset="0"/>
              </a:rPr>
              <a:t>Kathleen H. Hughes “Blessed by Living Water  2003 April General Conference</a:t>
            </a:r>
          </a:p>
          <a:p>
            <a:pPr marL="342900" indent="-342900">
              <a:buFontTx/>
              <a:buAutoNum type="arabicPeriod"/>
            </a:pPr>
            <a:r>
              <a:rPr lang="en-US" dirty="0"/>
              <a:t>President Dieter F. </a:t>
            </a:r>
            <a:r>
              <a:rPr lang="en-US" dirty="0" err="1"/>
              <a:t>Uchtdorf</a:t>
            </a:r>
            <a:r>
              <a:rPr lang="en-US" dirty="0"/>
              <a:t> (“Faith of Our Father,”</a:t>
            </a:r>
            <a:r>
              <a:rPr lang="en-US" i="1" dirty="0"/>
              <a:t> Ensign</a:t>
            </a:r>
            <a:r>
              <a:rPr lang="en-US" dirty="0"/>
              <a:t> </a:t>
            </a:r>
            <a:r>
              <a:rPr lang="en-US" dirty="0" err="1"/>
              <a:t>or</a:t>
            </a:r>
            <a:r>
              <a:rPr lang="en-US" i="1" dirty="0" err="1"/>
              <a:t>Liahona</a:t>
            </a:r>
            <a:r>
              <a:rPr lang="en-US" i="1" dirty="0"/>
              <a:t>,</a:t>
            </a:r>
            <a:r>
              <a:rPr lang="en-US" dirty="0"/>
              <a:t> May 2008, 75).</a:t>
            </a:r>
          </a:p>
          <a:p>
            <a:pPr marL="342900" indent="-342900">
              <a:buFontTx/>
              <a:buAutoNum type="arabicPeriod"/>
            </a:pPr>
            <a:endParaRPr lang="en-US" dirty="0">
              <a:cs typeface="Estrangelo Edessa" pitchFamily="66" charset="0"/>
            </a:endParaRPr>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AutoNum type="arabicPeriod"/>
            </a:pPr>
            <a:endParaRPr lang="en-US" dirty="0"/>
          </a:p>
          <a:p>
            <a:endParaRPr lang="en-US" i="1" dirty="0"/>
          </a:p>
        </p:txBody>
      </p:sp>
      <p:grpSp>
        <p:nvGrpSpPr>
          <p:cNvPr id="2" name="Group 7"/>
          <p:cNvGrpSpPr/>
          <p:nvPr/>
        </p:nvGrpSpPr>
        <p:grpSpPr>
          <a:xfrm>
            <a:off x="3909503" y="1241477"/>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4">
            <a:extLst>
              <a:ext uri="{FF2B5EF4-FFF2-40B4-BE49-F238E27FC236}">
                <a16:creationId xmlns:a16="http://schemas.microsoft.com/office/drawing/2014/main" id="{7A0232FE-3B02-4644-B4DF-874354CCFBED}"/>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149535607"/>
              </p:ext>
            </p:extLst>
          </p:nvPr>
        </p:nvGraphicFramePr>
        <p:xfrm>
          <a:off x="804868" y="306104"/>
          <a:ext cx="10434045" cy="174163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Leaves Judea for Galilee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4:12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4:14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4:1-3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Samarian Woman at Jacob’s Well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4:4-42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Jesus Enters Galilee</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4:15</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4:43-45</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Jesus</a:t>
                      </a:r>
                      <a:r>
                        <a:rPr lang="en-US" sz="1200" b="0" i="0" u="none" strike="noStrike" kern="1200" baseline="0">
                          <a:solidFill>
                            <a:srgbClr val="000000"/>
                          </a:solidFill>
                          <a:effectLst/>
                          <a:latin typeface="Calibri" panose="020F0502020204030204" pitchFamily="34" charset="0"/>
                        </a:rPr>
                        <a:t> Heals a Nobleman’s son</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 </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4:46-54</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
        <p:nvSpPr>
          <p:cNvPr id="4" name="Rectangle 3"/>
          <p:cNvSpPr/>
          <p:nvPr/>
        </p:nvSpPr>
        <p:spPr>
          <a:xfrm>
            <a:off x="0" y="2047736"/>
            <a:ext cx="6096000" cy="3231654"/>
          </a:xfrm>
          <a:prstGeom prst="rect">
            <a:avLst/>
          </a:prstGeom>
          <a:ln>
            <a:solidFill>
              <a:schemeClr val="tx1"/>
            </a:solidFill>
          </a:ln>
        </p:spPr>
        <p:txBody>
          <a:bodyPr>
            <a:spAutoFit/>
          </a:bodyPr>
          <a:lstStyle/>
          <a:p>
            <a:pPr fontAlgn="base"/>
            <a:r>
              <a:rPr lang="en-US" sz="1200" b="1" dirty="0"/>
              <a:t>Living Water John 4:1-30:</a:t>
            </a:r>
          </a:p>
          <a:p>
            <a:pPr fontAlgn="base"/>
            <a:r>
              <a:rPr lang="en-US" sz="1200" dirty="0"/>
              <a:t>“Fully understood and embraced, the gospel of Jesus Christ heals broken hearts, infuses meaning into lives, binds loved ones together with ties that transcend mortality, and brings to life a sublime joy. …</a:t>
            </a:r>
          </a:p>
          <a:p>
            <a:pPr fontAlgn="base"/>
            <a:r>
              <a:rPr lang="en-US" sz="1200" dirty="0"/>
              <a:t>“The abundant life is a spiritual life. Too many sit at the banquet table of the gospel of Jesus Christ and merely nibble at the feast placed before them. They go through the motions—attending their meetings perhaps, glancing at scriptures, repeating familiar prayers—but their hearts are far away. If they are honest, they would admit to being more interested in the latest neighborhood rumors, stock market trends, and their favorite TV show than they are in the supernal wonders and sweet </a:t>
            </a:r>
            <a:r>
              <a:rPr lang="en-US" sz="1200" dirty="0" err="1"/>
              <a:t>ministerings</a:t>
            </a:r>
            <a:r>
              <a:rPr lang="en-US" sz="1200" dirty="0"/>
              <a:t> of the Holy Spirit.</a:t>
            </a:r>
          </a:p>
          <a:p>
            <a:pPr fontAlgn="base"/>
            <a:r>
              <a:rPr lang="en-US" sz="1200" dirty="0"/>
              <a:t>“Do you wish to partake of this living water and experience that divine well springing up within you to everlasting life?</a:t>
            </a:r>
          </a:p>
          <a:p>
            <a:pPr fontAlgn="base"/>
            <a:r>
              <a:rPr lang="en-US" sz="1200" dirty="0"/>
              <a:t>“Then be not afraid. Believe with all your hearts. Develop an unshakable faith in the Son of God. Let your hearts reach out in earnest prayer. Fill your minds with knowledge of Him. Forsake your weaknesses. Walk in holiness and harmony with the commandments” </a:t>
            </a:r>
            <a:r>
              <a:rPr lang="en-US" sz="1200" b="1" dirty="0"/>
              <a:t>Elder Joseph B. </a:t>
            </a:r>
            <a:r>
              <a:rPr lang="en-US" sz="1200" b="1" dirty="0" err="1"/>
              <a:t>Wirthlin</a:t>
            </a:r>
            <a:r>
              <a:rPr lang="en-US" sz="1200" dirty="0"/>
              <a:t>(“The Abundant Life,”</a:t>
            </a:r>
            <a:r>
              <a:rPr lang="en-US" sz="1200" i="1" dirty="0"/>
              <a:t> Ensign</a:t>
            </a:r>
            <a:r>
              <a:rPr lang="en-US" sz="1200" dirty="0"/>
              <a:t> or </a:t>
            </a:r>
            <a:r>
              <a:rPr lang="en-US" sz="1200" i="1" dirty="0" err="1"/>
              <a:t>Liahona</a:t>
            </a:r>
            <a:r>
              <a:rPr lang="en-US" sz="1200" i="1" dirty="0"/>
              <a:t>,</a:t>
            </a:r>
            <a:r>
              <a:rPr lang="en-US" sz="1200" dirty="0"/>
              <a:t> May 2006, 100).</a:t>
            </a:r>
          </a:p>
          <a:p>
            <a:pPr fontAlgn="base"/>
            <a:endParaRPr lang="en-US" sz="1200" dirty="0"/>
          </a:p>
        </p:txBody>
      </p:sp>
      <p:sp>
        <p:nvSpPr>
          <p:cNvPr id="5" name="Rectangle 4"/>
          <p:cNvSpPr/>
          <p:nvPr/>
        </p:nvSpPr>
        <p:spPr>
          <a:xfrm>
            <a:off x="6096000" y="2047736"/>
            <a:ext cx="6096000" cy="2677656"/>
          </a:xfrm>
          <a:prstGeom prst="rect">
            <a:avLst/>
          </a:prstGeom>
          <a:ln>
            <a:solidFill>
              <a:schemeClr val="tx1"/>
            </a:solidFill>
          </a:ln>
        </p:spPr>
        <p:txBody>
          <a:bodyPr>
            <a:spAutoFit/>
          </a:bodyPr>
          <a:lstStyle/>
          <a:p>
            <a:pPr fontAlgn="base"/>
            <a:r>
              <a:rPr lang="en-US" sz="1200" b="1" dirty="0"/>
              <a:t>Samaritan History: John 4:19-24:</a:t>
            </a:r>
          </a:p>
          <a:p>
            <a:pPr fontAlgn="base"/>
            <a:r>
              <a:rPr lang="en-US" sz="1200" dirty="0"/>
              <a:t>Toward the end of the sixth century B.C., the Jews rejected the Samaritans’ offer to help rebuild the temple in Jerusalem (see Ezra 4:1–10). Shortly thereafter, Manasseh, a priest from Jerusalem who had married the daughter of </a:t>
            </a:r>
            <a:r>
              <a:rPr lang="en-US" sz="1200" dirty="0" err="1"/>
              <a:t>Sanballat</a:t>
            </a:r>
            <a:r>
              <a:rPr lang="en-US" sz="1200" dirty="0"/>
              <a:t>, the Gentile governor of Samaria, was expelled from the priesthood. He then built a rival temple on Mount Gerizim in Samaria. This was the mountain referred to by the woman at the well (see Bible Dictionary, “Gerizim and </a:t>
            </a:r>
            <a:r>
              <a:rPr lang="en-US" sz="1200" dirty="0" err="1"/>
              <a:t>Ebal</a:t>
            </a:r>
            <a:r>
              <a:rPr lang="en-US" sz="1200" dirty="0"/>
              <a:t>”). During the Hasmonean (Jewish) revolt against the Seleucids in the late second century B.C., the Samaritans refused to aid the Jewish cause. Perhaps as retaliation for this lack of solidarity, John </a:t>
            </a:r>
            <a:r>
              <a:rPr lang="en-US" sz="1200" dirty="0" err="1"/>
              <a:t>Hyrcanus</a:t>
            </a:r>
            <a:r>
              <a:rPr lang="en-US" sz="1200" dirty="0"/>
              <a:t>, a leader of the Hasmonean Jews, destroyed the Samaritan temple on Mount Gerizim, and it was never rebuilt. The destruction of this temple added to the animosity that already existed between the Samaritans and Jews.</a:t>
            </a:r>
          </a:p>
          <a:p>
            <a:pPr fontAlgn="base"/>
            <a:r>
              <a:rPr lang="en-US" sz="1200" dirty="0"/>
              <a:t>When the Samaritan woman came to understand that Jesus was indeed a prophet, she desired to know how she could worship. The Samaritan temple had been destroyed, Samaritans were not welcome in the temple in Jerusalem, and she did not know where she could worship (1)</a:t>
            </a:r>
          </a:p>
        </p:txBody>
      </p:sp>
      <p:sp>
        <p:nvSpPr>
          <p:cNvPr id="6" name="Rectangle 5"/>
          <p:cNvSpPr/>
          <p:nvPr/>
        </p:nvSpPr>
        <p:spPr>
          <a:xfrm>
            <a:off x="6096000" y="4725392"/>
            <a:ext cx="6096000" cy="1938992"/>
          </a:xfrm>
          <a:prstGeom prst="rect">
            <a:avLst/>
          </a:prstGeom>
          <a:ln>
            <a:solidFill>
              <a:schemeClr val="tx1"/>
            </a:solidFill>
          </a:ln>
        </p:spPr>
        <p:txBody>
          <a:bodyPr>
            <a:spAutoFit/>
          </a:bodyPr>
          <a:lstStyle/>
          <a:p>
            <a:pPr fontAlgn="base"/>
            <a:r>
              <a:rPr lang="en-US" sz="1200" b="1" dirty="0"/>
              <a:t>Worshipping  John 4:24:</a:t>
            </a:r>
          </a:p>
          <a:p>
            <a:pPr fontAlgn="base"/>
            <a:r>
              <a:rPr lang="en-US" sz="1200" dirty="0"/>
              <a:t>“There is no salvation in worshiping a false god. It does not matter one particle how sincerely someone may believe that God is a golden calf, or that he is an immaterial, uncreated power that is in all things; the worship of such a being or concept has no saving power. Men may believe with all their souls that images or powers or laws are God, but no amount of devotion to these concepts will ever give the power that leads </a:t>
            </a:r>
            <a:r>
              <a:rPr lang="en-US" sz="1200" dirty="0" err="1"/>
              <a:t>toimmortality</a:t>
            </a:r>
            <a:r>
              <a:rPr lang="en-US" sz="1200" dirty="0"/>
              <a:t> and eternal life. …</a:t>
            </a:r>
          </a:p>
          <a:p>
            <a:pPr fontAlgn="base"/>
            <a:r>
              <a:rPr lang="en-US" sz="1200" dirty="0"/>
              <a:t>“But if he worships the true and living God, in spirit and in truth, then God Almighty will pour out his Spirit upon him, and he will have power to raise the dead, move mountains, entertain angels, and walk in celestial streets” Elder Bruce R. McConkie  (“How to Worship,”</a:t>
            </a:r>
            <a:r>
              <a:rPr lang="en-US" sz="1200" i="1" dirty="0"/>
              <a:t> Ensign,</a:t>
            </a:r>
            <a:r>
              <a:rPr lang="en-US" sz="1200" dirty="0"/>
              <a:t> Dec. 1971, 129).</a:t>
            </a:r>
          </a:p>
        </p:txBody>
      </p:sp>
      <p:sp>
        <p:nvSpPr>
          <p:cNvPr id="8" name="Rectangle 7"/>
          <p:cNvSpPr/>
          <p:nvPr/>
        </p:nvSpPr>
        <p:spPr>
          <a:xfrm>
            <a:off x="0" y="5556388"/>
            <a:ext cx="6096000" cy="1015663"/>
          </a:xfrm>
          <a:prstGeom prst="rect">
            <a:avLst/>
          </a:prstGeom>
          <a:ln>
            <a:solidFill>
              <a:schemeClr val="tx1"/>
            </a:solidFill>
          </a:ln>
        </p:spPr>
        <p:txBody>
          <a:bodyPr>
            <a:spAutoFit/>
          </a:bodyPr>
          <a:lstStyle/>
          <a:p>
            <a:pPr fontAlgn="base"/>
            <a:r>
              <a:rPr lang="en-US" sz="1200" b="1" dirty="0"/>
              <a:t>Nobleman’s son John 4:50:</a:t>
            </a:r>
          </a:p>
          <a:p>
            <a:pPr fontAlgn="base"/>
            <a:r>
              <a:rPr lang="en-US" sz="1200" dirty="0"/>
              <a:t> “Though he was in Cana, Jesus gave the command and the nobleman’s son, some twenty miles away in Capernaum, was healed. By the power of faith the sick are healed regardless of their geographical location. God is God of the universe; his power is everywhere manifest” Elder Bruce R. McConkie (</a:t>
            </a:r>
            <a:r>
              <a:rPr lang="en-US" sz="1200" i="1" dirty="0"/>
              <a:t>Doctrinal New Testament Commentary,</a:t>
            </a:r>
            <a:r>
              <a:rPr lang="en-US" sz="1200" dirty="0"/>
              <a:t> 1:159).</a:t>
            </a:r>
          </a:p>
        </p:txBody>
      </p:sp>
    </p:spTree>
    <p:extLst>
      <p:ext uri="{BB962C8B-B14F-4D97-AF65-F5344CB8AC3E}">
        <p14:creationId xmlns:p14="http://schemas.microsoft.com/office/powerpoint/2010/main" val="201278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19399" y="-57282"/>
            <a:ext cx="6566647"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The Living Water</a:t>
            </a:r>
          </a:p>
        </p:txBody>
      </p:sp>
      <p:pic>
        <p:nvPicPr>
          <p:cNvPr id="6" name="Picture 5" descr="imagesCA4E8SAI.jpg"/>
          <p:cNvPicPr>
            <a:picLocks noChangeAspect="1"/>
          </p:cNvPicPr>
          <p:nvPr/>
        </p:nvPicPr>
        <p:blipFill>
          <a:blip r:embed="rId3" cstate="print"/>
          <a:stretch>
            <a:fillRect/>
          </a:stretch>
        </p:blipFill>
        <p:spPr>
          <a:xfrm>
            <a:off x="3248797" y="1382298"/>
            <a:ext cx="5355490" cy="3563835"/>
          </a:xfrm>
          <a:prstGeom prst="rect">
            <a:avLst/>
          </a:prstGeom>
        </p:spPr>
      </p:pic>
      <p:sp>
        <p:nvSpPr>
          <p:cNvPr id="7" name="TextBox 6"/>
          <p:cNvSpPr txBox="1"/>
          <p:nvPr/>
        </p:nvSpPr>
        <p:spPr>
          <a:xfrm>
            <a:off x="3756210" y="783075"/>
            <a:ext cx="4340665" cy="646331"/>
          </a:xfrm>
          <a:prstGeom prst="rect">
            <a:avLst/>
          </a:prstGeom>
          <a:noFill/>
        </p:spPr>
        <p:txBody>
          <a:bodyPr wrap="square" rtlCol="0">
            <a:spAutoFit/>
          </a:bodyPr>
          <a:lstStyle/>
          <a:p>
            <a:pPr algn="ctr"/>
            <a:r>
              <a:rPr lang="en-US" sz="3600" dirty="0">
                <a:latin typeface="Abadi" panose="020B0604020104020204" pitchFamily="34" charset="0"/>
                <a:cs typeface="Estrangelo Edessa" pitchFamily="66" charset="0"/>
              </a:rPr>
              <a:t>John 4:1-30</a:t>
            </a:r>
          </a:p>
        </p:txBody>
      </p:sp>
      <p:sp>
        <p:nvSpPr>
          <p:cNvPr id="2" name="Rectangle 1"/>
          <p:cNvSpPr/>
          <p:nvPr/>
        </p:nvSpPr>
        <p:spPr>
          <a:xfrm>
            <a:off x="330789" y="1739874"/>
            <a:ext cx="2805954" cy="2585323"/>
          </a:xfrm>
          <a:prstGeom prst="rect">
            <a:avLst/>
          </a:prstGeom>
        </p:spPr>
        <p:txBody>
          <a:bodyPr wrap="square">
            <a:spAutoFit/>
          </a:bodyPr>
          <a:lstStyle/>
          <a:p>
            <a:r>
              <a:rPr lang="en-US" i="1" dirty="0">
                <a:solidFill>
                  <a:srgbClr val="333333"/>
                </a:solidFill>
                <a:latin typeface="Palatino"/>
              </a:rPr>
              <a:t> For my people have committed two evils; they have forsaken me the fountain of living waters, and hewed them out cisterns, broken cisterns, that can hold no water.</a:t>
            </a:r>
          </a:p>
          <a:p>
            <a:r>
              <a:rPr lang="en-US" i="1" dirty="0">
                <a:solidFill>
                  <a:srgbClr val="333333"/>
                </a:solidFill>
                <a:latin typeface="Palatino"/>
              </a:rPr>
              <a:t>Jeremiah 2:13</a:t>
            </a:r>
            <a:endParaRPr lang="en-US" i="1" dirty="0"/>
          </a:p>
        </p:txBody>
      </p:sp>
      <p:sp>
        <p:nvSpPr>
          <p:cNvPr id="3" name="Rectangle 2"/>
          <p:cNvSpPr/>
          <p:nvPr/>
        </p:nvSpPr>
        <p:spPr>
          <a:xfrm>
            <a:off x="8828396" y="1719103"/>
            <a:ext cx="3146656" cy="2308324"/>
          </a:xfrm>
          <a:prstGeom prst="rect">
            <a:avLst/>
          </a:prstGeom>
        </p:spPr>
        <p:txBody>
          <a:bodyPr wrap="square">
            <a:spAutoFit/>
          </a:bodyPr>
          <a:lstStyle/>
          <a:p>
            <a:r>
              <a:rPr lang="en-US" i="1" dirty="0">
                <a:solidFill>
                  <a:srgbClr val="333333"/>
                </a:solidFill>
                <a:latin typeface="Palatino"/>
              </a:rPr>
              <a:t> And it shall be in that day, that living waters shall go out from Jerusalem; half of them toward the former sea, and half of them toward the hinder sea: in summer and in winter shall it be.</a:t>
            </a:r>
          </a:p>
          <a:p>
            <a:r>
              <a:rPr lang="en-US" i="1" dirty="0">
                <a:solidFill>
                  <a:srgbClr val="333333"/>
                </a:solidFill>
                <a:latin typeface="Palatino"/>
              </a:rPr>
              <a:t>Zechariah 14:8</a:t>
            </a:r>
            <a:endParaRPr lang="en-US" i="1" dirty="0"/>
          </a:p>
        </p:txBody>
      </p:sp>
      <p:sp>
        <p:nvSpPr>
          <p:cNvPr id="4" name="Rectangle 3"/>
          <p:cNvSpPr/>
          <p:nvPr/>
        </p:nvSpPr>
        <p:spPr>
          <a:xfrm>
            <a:off x="1195416" y="4946133"/>
            <a:ext cx="3599351" cy="1754326"/>
          </a:xfrm>
          <a:prstGeom prst="rect">
            <a:avLst/>
          </a:prstGeom>
        </p:spPr>
        <p:txBody>
          <a:bodyPr wrap="square">
            <a:spAutoFit/>
          </a:bodyPr>
          <a:lstStyle/>
          <a:p>
            <a:r>
              <a:rPr lang="en-US" dirty="0">
                <a:solidFill>
                  <a:srgbClr val="333333"/>
                </a:solidFill>
                <a:latin typeface="Palatino"/>
              </a:rPr>
              <a:t>And he said unto me, It is done. I am Alpha and Omega, the beginning and the end. I will give unto him that is athirst of the fountain of the water of life freely.</a:t>
            </a:r>
          </a:p>
          <a:p>
            <a:r>
              <a:rPr lang="en-US" dirty="0">
                <a:solidFill>
                  <a:srgbClr val="333333"/>
                </a:solidFill>
                <a:latin typeface="Palatino"/>
              </a:rPr>
              <a:t>Revelation 21:6</a:t>
            </a:r>
            <a:endParaRPr lang="en-US" dirty="0"/>
          </a:p>
        </p:txBody>
      </p:sp>
      <p:sp>
        <p:nvSpPr>
          <p:cNvPr id="9" name="Rectangle 8"/>
          <p:cNvSpPr/>
          <p:nvPr/>
        </p:nvSpPr>
        <p:spPr>
          <a:xfrm>
            <a:off x="6510528" y="5106690"/>
            <a:ext cx="5169408" cy="1477328"/>
          </a:xfrm>
          <a:prstGeom prst="rect">
            <a:avLst/>
          </a:prstGeom>
        </p:spPr>
        <p:txBody>
          <a:bodyPr wrap="square">
            <a:spAutoFit/>
          </a:bodyPr>
          <a:lstStyle/>
          <a:p>
            <a:r>
              <a:rPr lang="en-US" dirty="0">
                <a:solidFill>
                  <a:srgbClr val="333333"/>
                </a:solidFill>
                <a:latin typeface="Palatino"/>
              </a:rPr>
              <a:t>But unto him that </a:t>
            </a:r>
            <a:r>
              <a:rPr lang="en-US" dirty="0" err="1">
                <a:solidFill>
                  <a:srgbClr val="333333"/>
                </a:solidFill>
                <a:latin typeface="Palatino"/>
              </a:rPr>
              <a:t>keepeth</a:t>
            </a:r>
            <a:r>
              <a:rPr lang="en-US" dirty="0">
                <a:solidFill>
                  <a:srgbClr val="333333"/>
                </a:solidFill>
                <a:latin typeface="Palatino"/>
              </a:rPr>
              <a:t> my commandments I will give the mysteries of my kingdom, and the same shall be in him a well of living water, springing up unto everlasting life.</a:t>
            </a:r>
          </a:p>
          <a:p>
            <a:r>
              <a:rPr lang="en-US" dirty="0">
                <a:solidFill>
                  <a:srgbClr val="333333"/>
                </a:solidFill>
                <a:latin typeface="Palatino"/>
              </a:rPr>
              <a:t>D&amp;C 63:23</a:t>
            </a:r>
            <a:endParaRPr lang="en-US" dirty="0"/>
          </a:p>
        </p:txBody>
      </p:sp>
    </p:spTree>
    <p:extLst>
      <p:ext uri="{BB962C8B-B14F-4D97-AF65-F5344CB8AC3E}">
        <p14:creationId xmlns:p14="http://schemas.microsoft.com/office/powerpoint/2010/main" val="377916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21506" y="1609165"/>
            <a:ext cx="5463988" cy="3785652"/>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Ezekiel sees in a vision a “spring of pure water” forming a river and flowing through the dry wilderness of Judaea</a:t>
            </a:r>
          </a:p>
          <a:p>
            <a:pPr algn="ctr"/>
            <a:r>
              <a:rPr lang="en-US" sz="4000" dirty="0">
                <a:latin typeface="Abadi" panose="020B0604020104020204" pitchFamily="34" charset="0"/>
                <a:cs typeface="Estrangelo Edessa" pitchFamily="66" charset="0"/>
              </a:rPr>
              <a:t>Ezekiel 47:1</a:t>
            </a:r>
          </a:p>
        </p:txBody>
      </p:sp>
      <p:pic>
        <p:nvPicPr>
          <p:cNvPr id="7" name="Picture 6" descr="THE-RIVER-THRONE-VISION-Ezekiel-by-Ted-Larson.jpg"/>
          <p:cNvPicPr>
            <a:picLocks noChangeAspect="1"/>
          </p:cNvPicPr>
          <p:nvPr/>
        </p:nvPicPr>
        <p:blipFill>
          <a:blip r:embed="rId3" cstate="print"/>
          <a:stretch>
            <a:fillRect/>
          </a:stretch>
        </p:blipFill>
        <p:spPr>
          <a:xfrm>
            <a:off x="437777" y="735105"/>
            <a:ext cx="5277223" cy="3957917"/>
          </a:xfrm>
          <a:prstGeom prst="rect">
            <a:avLst/>
          </a:prstGeom>
        </p:spPr>
      </p:pic>
    </p:spTree>
    <p:extLst>
      <p:ext uri="{BB962C8B-B14F-4D97-AF65-F5344CB8AC3E}">
        <p14:creationId xmlns:p14="http://schemas.microsoft.com/office/powerpoint/2010/main" val="373787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5118" y="1066801"/>
            <a:ext cx="5262282" cy="3046988"/>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Ezekiel saw that wherever the river flowed life came to the barren desert</a:t>
            </a:r>
          </a:p>
        </p:txBody>
      </p:sp>
      <p:pic>
        <p:nvPicPr>
          <p:cNvPr id="1026" name="Picture 2" descr="https://encrypted-tbn2.gstatic.com/images?q=tbn:ANd9GcRWFUYXaH2fkSCk-EZgGkahi4hz0uOKA0xLXRXLxKM8MlEcoLn-gMHznA"/>
          <p:cNvPicPr>
            <a:picLocks noChangeAspect="1" noChangeArrowheads="1"/>
          </p:cNvPicPr>
          <p:nvPr/>
        </p:nvPicPr>
        <p:blipFill>
          <a:blip r:embed="rId3" cstate="print"/>
          <a:srcRect/>
          <a:stretch>
            <a:fillRect/>
          </a:stretch>
        </p:blipFill>
        <p:spPr bwMode="auto">
          <a:xfrm>
            <a:off x="6096001" y="1828800"/>
            <a:ext cx="5280211" cy="3955064"/>
          </a:xfrm>
          <a:prstGeom prst="rect">
            <a:avLst/>
          </a:prstGeom>
          <a:noFill/>
        </p:spPr>
      </p:pic>
    </p:spTree>
    <p:extLst>
      <p:ext uri="{BB962C8B-B14F-4D97-AF65-F5344CB8AC3E}">
        <p14:creationId xmlns:p14="http://schemas.microsoft.com/office/powerpoint/2010/main" val="3769716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764" y="327211"/>
            <a:ext cx="5065059" cy="5755422"/>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“Water from the river does two things:</a:t>
            </a:r>
          </a:p>
          <a:p>
            <a:pPr algn="ctr"/>
            <a:r>
              <a:rPr lang="en-US" sz="4000" dirty="0">
                <a:latin typeface="Abadi" panose="020B0604020104020204" pitchFamily="34" charset="0"/>
                <a:cs typeface="Estrangelo Edessa" pitchFamily="66" charset="0"/>
              </a:rPr>
              <a:t>It gives life and it heals.</a:t>
            </a:r>
          </a:p>
          <a:p>
            <a:pPr algn="ctr"/>
            <a:r>
              <a:rPr lang="en-US" sz="4000" dirty="0">
                <a:latin typeface="Abadi" panose="020B0604020104020204" pitchFamily="34" charset="0"/>
                <a:cs typeface="Estrangelo Edessa" pitchFamily="66" charset="0"/>
              </a:rPr>
              <a:t>The life it produces will not “fade”, and that which it heals will live forever. “</a:t>
            </a:r>
          </a:p>
          <a:p>
            <a:pPr algn="ctr"/>
            <a:endParaRPr lang="en-US" sz="4800" dirty="0">
              <a:latin typeface="Abadi" panose="020B0604020104020204" pitchFamily="34" charset="0"/>
              <a:cs typeface="Estrangelo Edessa" pitchFamily="66" charset="0"/>
            </a:endParaRPr>
          </a:p>
        </p:txBody>
      </p:sp>
      <p:pic>
        <p:nvPicPr>
          <p:cNvPr id="6" name="Picture 5" descr="26047001 C99 - Ezekiel 47 1 - The River of Salvation.jpg"/>
          <p:cNvPicPr>
            <a:picLocks noChangeAspect="1"/>
          </p:cNvPicPr>
          <p:nvPr/>
        </p:nvPicPr>
        <p:blipFill>
          <a:blip r:embed="rId3" cstate="print"/>
          <a:stretch>
            <a:fillRect/>
          </a:stretch>
        </p:blipFill>
        <p:spPr>
          <a:xfrm>
            <a:off x="6096000" y="295293"/>
            <a:ext cx="4419600" cy="5114907"/>
          </a:xfrm>
          <a:prstGeom prst="rect">
            <a:avLst/>
          </a:prstGeom>
        </p:spPr>
      </p:pic>
      <p:sp>
        <p:nvSpPr>
          <p:cNvPr id="7" name="TextBox 6"/>
          <p:cNvSpPr txBox="1"/>
          <p:nvPr/>
        </p:nvSpPr>
        <p:spPr>
          <a:xfrm>
            <a:off x="6450105" y="5563251"/>
            <a:ext cx="4317755" cy="1415772"/>
          </a:xfrm>
          <a:prstGeom prst="rect">
            <a:avLst/>
          </a:prstGeom>
          <a:noFill/>
        </p:spPr>
        <p:txBody>
          <a:bodyPr wrap="square" rtlCol="0">
            <a:spAutoFit/>
          </a:bodyPr>
          <a:lstStyle/>
          <a:p>
            <a:pPr algn="ctr"/>
            <a:r>
              <a:rPr lang="en-US" sz="3200" dirty="0">
                <a:latin typeface="Abadi" panose="020B0604020104020204" pitchFamily="34" charset="0"/>
                <a:cs typeface="Estrangelo Edessa" pitchFamily="66" charset="0"/>
              </a:rPr>
              <a:t>Ezekiel 47:9</a:t>
            </a:r>
          </a:p>
          <a:p>
            <a:pPr algn="ctr"/>
            <a:r>
              <a:rPr lang="en-US" dirty="0">
                <a:latin typeface="Abadi" panose="020B0604020104020204" pitchFamily="34" charset="0"/>
                <a:cs typeface="Estrangelo Edessa" pitchFamily="66" charset="0"/>
              </a:rPr>
              <a:t>Excerpt from Michael Wilcox “House of Glory”</a:t>
            </a:r>
          </a:p>
          <a:p>
            <a:endParaRPr lang="en-US" dirty="0"/>
          </a:p>
        </p:txBody>
      </p:sp>
    </p:spTree>
    <p:extLst>
      <p:ext uri="{BB962C8B-B14F-4D97-AF65-F5344CB8AC3E}">
        <p14:creationId xmlns:p14="http://schemas.microsoft.com/office/powerpoint/2010/main" val="331441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91400" y="1179523"/>
            <a:ext cx="4186518" cy="3785652"/>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Jesus leaves Judaea for Galilee and goes through Samaria</a:t>
            </a:r>
          </a:p>
        </p:txBody>
      </p:sp>
      <p:pic>
        <p:nvPicPr>
          <p:cNvPr id="7" name="Picture 6" descr="ruins-of-an-ancient-colonnade-in-samaria.jpg"/>
          <p:cNvPicPr>
            <a:picLocks noChangeAspect="1"/>
          </p:cNvPicPr>
          <p:nvPr/>
        </p:nvPicPr>
        <p:blipFill>
          <a:blip r:embed="rId3" cstate="print"/>
          <a:srcRect l="3994" t="3587" r="5475" b="6726"/>
          <a:stretch>
            <a:fillRect/>
          </a:stretch>
        </p:blipFill>
        <p:spPr>
          <a:xfrm>
            <a:off x="712695" y="860612"/>
            <a:ext cx="6279776" cy="4617482"/>
          </a:xfrm>
          <a:prstGeom prst="rect">
            <a:avLst/>
          </a:prstGeom>
        </p:spPr>
      </p:pic>
      <p:sp>
        <p:nvSpPr>
          <p:cNvPr id="8" name="TextBox 7"/>
          <p:cNvSpPr txBox="1"/>
          <p:nvPr/>
        </p:nvSpPr>
        <p:spPr>
          <a:xfrm>
            <a:off x="138953" y="6395988"/>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4:3-4</a:t>
            </a:r>
          </a:p>
        </p:txBody>
      </p:sp>
    </p:spTree>
    <p:extLst>
      <p:ext uri="{BB962C8B-B14F-4D97-AF65-F5344CB8AC3E}">
        <p14:creationId xmlns:p14="http://schemas.microsoft.com/office/powerpoint/2010/main" val="539928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1329" y="98696"/>
            <a:ext cx="10972800"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Samaritan Territory</a:t>
            </a:r>
          </a:p>
        </p:txBody>
      </p:sp>
      <p:pic>
        <p:nvPicPr>
          <p:cNvPr id="2050" name="Picture 2" descr="http://www.bible-history.com/maps/Map-Samaria-Central-Palestine.gif"/>
          <p:cNvPicPr>
            <a:picLocks noChangeAspect="1" noChangeArrowheads="1"/>
          </p:cNvPicPr>
          <p:nvPr/>
        </p:nvPicPr>
        <p:blipFill>
          <a:blip r:embed="rId3" cstate="print"/>
          <a:srcRect/>
          <a:stretch>
            <a:fillRect/>
          </a:stretch>
        </p:blipFill>
        <p:spPr bwMode="auto">
          <a:xfrm>
            <a:off x="5159905" y="2484110"/>
            <a:ext cx="5514569" cy="3787588"/>
          </a:xfrm>
          <a:prstGeom prst="rect">
            <a:avLst/>
          </a:prstGeom>
          <a:noFill/>
        </p:spPr>
      </p:pic>
      <p:sp>
        <p:nvSpPr>
          <p:cNvPr id="2" name="Rectangle 1"/>
          <p:cNvSpPr/>
          <p:nvPr/>
        </p:nvSpPr>
        <p:spPr>
          <a:xfrm>
            <a:off x="2644192" y="974480"/>
            <a:ext cx="7607808" cy="1323439"/>
          </a:xfrm>
          <a:prstGeom prst="rect">
            <a:avLst/>
          </a:prstGeom>
        </p:spPr>
        <p:txBody>
          <a:bodyPr wrap="square">
            <a:spAutoFit/>
          </a:bodyPr>
          <a:lstStyle/>
          <a:p>
            <a:r>
              <a:rPr lang="en-US" sz="2000" dirty="0">
                <a:solidFill>
                  <a:srgbClr val="333333"/>
                </a:solidFill>
                <a:latin typeface="Open Sans"/>
              </a:rPr>
              <a:t>Because of increased persecution in Jerusalem from the chief priests and Pharisees, Jesus left Judea for Galilee, traveling through Samaria to a city called </a:t>
            </a:r>
            <a:r>
              <a:rPr lang="en-US" sz="2000" dirty="0" err="1">
                <a:solidFill>
                  <a:srgbClr val="333333"/>
                </a:solidFill>
                <a:latin typeface="Open Sans"/>
              </a:rPr>
              <a:t>Sychar</a:t>
            </a:r>
            <a:r>
              <a:rPr lang="en-US" sz="2000" dirty="0">
                <a:solidFill>
                  <a:srgbClr val="333333"/>
                </a:solidFill>
                <a:latin typeface="Open Sans"/>
              </a:rPr>
              <a:t>. Being tired and thirsty, he sat down on Jacob’s well at “about the sixth hour.” (1)</a:t>
            </a:r>
            <a:endParaRPr lang="en-US" sz="2000" dirty="0"/>
          </a:p>
        </p:txBody>
      </p:sp>
      <p:sp>
        <p:nvSpPr>
          <p:cNvPr id="7" name="Rectangle 6"/>
          <p:cNvSpPr/>
          <p:nvPr/>
        </p:nvSpPr>
        <p:spPr>
          <a:xfrm>
            <a:off x="0" y="6457889"/>
            <a:ext cx="7607808" cy="400110"/>
          </a:xfrm>
          <a:prstGeom prst="rect">
            <a:avLst/>
          </a:prstGeom>
        </p:spPr>
        <p:txBody>
          <a:bodyPr wrap="square">
            <a:spAutoFit/>
          </a:bodyPr>
          <a:lstStyle/>
          <a:p>
            <a:r>
              <a:rPr lang="en-US" sz="2000" dirty="0">
                <a:solidFill>
                  <a:srgbClr val="333333"/>
                </a:solidFill>
                <a:latin typeface="Open Sans"/>
              </a:rPr>
              <a:t>John 4:6</a:t>
            </a:r>
            <a:endParaRPr lang="en-US" sz="2000" dirty="0"/>
          </a:p>
        </p:txBody>
      </p:sp>
      <p:pic>
        <p:nvPicPr>
          <p:cNvPr id="3" name="Picture 2" descr="Image result for Jesus at the well"/>
          <p:cNvPicPr>
            <a:picLocks noChangeAspect="1" noChangeArrowheads="1"/>
          </p:cNvPicPr>
          <p:nvPr/>
        </p:nvPicPr>
        <p:blipFill rotWithShape="1">
          <a:blip r:embed="rId4">
            <a:extLst>
              <a:ext uri="{28A0092B-C50C-407E-A947-70E740481C1C}">
                <a14:useLocalDpi xmlns:a14="http://schemas.microsoft.com/office/drawing/2010/main" val="0"/>
              </a:ext>
            </a:extLst>
          </a:blip>
          <a:srcRect t="19019" r="46198" b="7039"/>
          <a:stretch/>
        </p:blipFill>
        <p:spPr bwMode="auto">
          <a:xfrm>
            <a:off x="437312" y="1382438"/>
            <a:ext cx="2049856" cy="463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17459"/>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TotalTime>
  <Words>2321</Words>
  <Application>Microsoft Office PowerPoint</Application>
  <PresentationFormat>Widescreen</PresentationFormat>
  <Paragraphs>171</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 Light</vt:lpstr>
      <vt:lpstr>Calibri</vt:lpstr>
      <vt:lpstr>Open Sans</vt:lpstr>
      <vt:lpstr>Comic Sans MS</vt:lpstr>
      <vt:lpstr>Abadi</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66</cp:revision>
  <dcterms:created xsi:type="dcterms:W3CDTF">2016-05-16T13:36:31Z</dcterms:created>
  <dcterms:modified xsi:type="dcterms:W3CDTF">2020-08-28T22:17:47Z</dcterms:modified>
</cp:coreProperties>
</file>