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82" r:id="rId2"/>
    <p:sldId id="287" r:id="rId3"/>
    <p:sldId id="288" r:id="rId4"/>
    <p:sldId id="306" r:id="rId5"/>
    <p:sldId id="289" r:id="rId6"/>
    <p:sldId id="291" r:id="rId7"/>
    <p:sldId id="292" r:id="rId8"/>
    <p:sldId id="293" r:id="rId9"/>
    <p:sldId id="294" r:id="rId10"/>
    <p:sldId id="296" r:id="rId11"/>
    <p:sldId id="297" r:id="rId12"/>
    <p:sldId id="298" r:id="rId13"/>
    <p:sldId id="299" r:id="rId14"/>
    <p:sldId id="300" r:id="rId15"/>
    <p:sldId id="307" r:id="rId16"/>
    <p:sldId id="301" r:id="rId17"/>
    <p:sldId id="302" r:id="rId18"/>
    <p:sldId id="303" r:id="rId19"/>
    <p:sldId id="308" r:id="rId20"/>
    <p:sldId id="309" r:id="rId21"/>
    <p:sldId id="310" r:id="rId22"/>
    <p:sldId id="311" r:id="rId23"/>
    <p:sldId id="312" r:id="rId24"/>
    <p:sldId id="313" r:id="rId25"/>
    <p:sldId id="284" r:id="rId26"/>
    <p:sldId id="285"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Leelawadee" panose="020B0502040204020203" pitchFamily="34" charset="-34"/>
      <p:regular r:id="rId35"/>
    </p:embeddedFont>
    <p:embeddedFont>
      <p:font typeface="Open Sans" panose="020B0606030504020204" pitchFamily="34" charset="0"/>
      <p:regular r:id="rId36"/>
      <p:bold r:id="rId37"/>
      <p:italic r:id="rId38"/>
      <p:boldItalic r:id="rId39"/>
    </p:embeddedFont>
    <p:embeddedFont>
      <p:font typeface="Palatino" pitchFamily="2" charset="0"/>
      <p:regular r:id="rId40"/>
    </p:embeddedFont>
    <p:embeddedFont>
      <p:font typeface="Trebuchet MS" panose="020B0603020202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88A"/>
    <a:srgbClr val="B9FFDC"/>
    <a:srgbClr val="99FFCC"/>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4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C2F15E42-18DB-448F-AC67-CABC1CF65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64</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i="1" dirty="0">
                <a:solidFill>
                  <a:schemeClr val="bg1"/>
                </a:solidFill>
              </a:rPr>
              <a:t>To Be Made Whole</a:t>
            </a:r>
          </a:p>
          <a:p>
            <a:pPr algn="ctr"/>
            <a:r>
              <a:rPr lang="en-US" sz="6000" i="1" dirty="0">
                <a:solidFill>
                  <a:schemeClr val="bg1"/>
                </a:solidFill>
              </a:rPr>
              <a:t>John 5</a:t>
            </a:r>
            <a:endParaRPr lang="en-US" sz="4400" i="1" dirty="0">
              <a:solidFill>
                <a:schemeClr val="bg1"/>
              </a:solidFill>
            </a:endParaRPr>
          </a:p>
        </p:txBody>
      </p:sp>
      <p:grpSp>
        <p:nvGrpSpPr>
          <p:cNvPr id="8" name="Group 7"/>
          <p:cNvGrpSpPr/>
          <p:nvPr/>
        </p:nvGrpSpPr>
        <p:grpSpPr>
          <a:xfrm>
            <a:off x="1143000" y="4167664"/>
            <a:ext cx="3289208" cy="2390250"/>
            <a:chOff x="384206" y="4158361"/>
            <a:chExt cx="3289208" cy="2390250"/>
          </a:xfrm>
        </p:grpSpPr>
        <p:grpSp>
          <p:nvGrpSpPr>
            <p:cNvPr id="9" name="Group 8"/>
            <p:cNvGrpSpPr/>
            <p:nvPr/>
          </p:nvGrpSpPr>
          <p:grpSpPr>
            <a:xfrm>
              <a:off x="384206" y="4158361"/>
              <a:ext cx="3289208" cy="2390250"/>
              <a:chOff x="609599" y="833642"/>
              <a:chExt cx="7941747" cy="5771225"/>
            </a:xfrm>
          </p:grpSpPr>
          <p:grpSp>
            <p:nvGrpSpPr>
              <p:cNvPr id="11" name="Group 14"/>
              <p:cNvGrpSpPr/>
              <p:nvPr/>
            </p:nvGrpSpPr>
            <p:grpSpPr>
              <a:xfrm rot="10800000">
                <a:off x="7696200" y="5257800"/>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10800000">
                <a:off x="939238" y="4923502"/>
                <a:ext cx="621450" cy="1347067"/>
                <a:chOff x="7010400" y="381000"/>
                <a:chExt cx="762000" cy="2033666"/>
              </a:xfrm>
            </p:grpSpPr>
            <p:sp>
              <p:nvSpPr>
                <p:cNvPr id="22" name="Rounded Rectangle 2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899460" y="833642"/>
                <a:ext cx="621450" cy="986197"/>
                <a:chOff x="7031201" y="834275"/>
                <a:chExt cx="762000" cy="1488861"/>
              </a:xfrm>
            </p:grpSpPr>
            <p:sp>
              <p:nvSpPr>
                <p:cNvPr id="20" name="Rounded Rectangle 1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646520" y="1148254"/>
                <a:ext cx="621450" cy="1017899"/>
                <a:chOff x="7087348" y="824753"/>
                <a:chExt cx="762000" cy="1536722"/>
              </a:xfrm>
            </p:grpSpPr>
            <p:sp>
              <p:nvSpPr>
                <p:cNvPr id="18" name="Rounded Rectangle 1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1035337" y="4775027"/>
              <a:ext cx="1880619" cy="1323439"/>
            </a:xfrm>
            <a:prstGeom prst="rect">
              <a:avLst/>
            </a:prstGeom>
          </p:spPr>
          <p:txBody>
            <a:bodyPr wrap="square">
              <a:spAutoFit/>
            </a:bodyPr>
            <a:lstStyle/>
            <a:p>
              <a:pPr algn="ctr"/>
              <a:r>
                <a:rPr lang="en-US" sz="1600" b="1" dirty="0"/>
                <a:t>In all He does, Jesus Christ represents Heavenly Father and seeks to obey His will</a:t>
              </a:r>
              <a:endParaRPr lang="en-US" sz="1600" dirty="0"/>
            </a:p>
          </p:txBody>
        </p:sp>
      </p:grpSp>
      <p:sp>
        <p:nvSpPr>
          <p:cNvPr id="3" name="Rectangle 2"/>
          <p:cNvSpPr/>
          <p:nvPr/>
        </p:nvSpPr>
        <p:spPr>
          <a:xfrm>
            <a:off x="2783486" y="3052492"/>
            <a:ext cx="6901758" cy="1200329"/>
          </a:xfrm>
          <a:prstGeom prst="rect">
            <a:avLst/>
          </a:prstGeom>
        </p:spPr>
        <p:txBody>
          <a:bodyPr wrap="square">
            <a:spAutoFit/>
          </a:bodyPr>
          <a:lstStyle/>
          <a:p>
            <a:r>
              <a:rPr lang="en-US" dirty="0">
                <a:solidFill>
                  <a:schemeClr val="bg1"/>
                </a:solidFill>
                <a:latin typeface="Palatino"/>
              </a:rPr>
              <a:t>Verily, verily, I say unto you, The Son can do nothing of himself, but what he </a:t>
            </a:r>
            <a:r>
              <a:rPr lang="en-US" dirty="0" err="1">
                <a:solidFill>
                  <a:schemeClr val="bg1"/>
                </a:solidFill>
                <a:latin typeface="Palatino"/>
              </a:rPr>
              <a:t>seeth</a:t>
            </a:r>
            <a:r>
              <a:rPr lang="en-US" dirty="0">
                <a:solidFill>
                  <a:schemeClr val="bg1"/>
                </a:solidFill>
                <a:latin typeface="Palatino"/>
              </a:rPr>
              <a:t> the Father do: for what things </a:t>
            </a:r>
            <a:r>
              <a:rPr lang="en-US" dirty="0" err="1">
                <a:solidFill>
                  <a:schemeClr val="bg1"/>
                </a:solidFill>
                <a:latin typeface="Palatino"/>
              </a:rPr>
              <a:t>soever</a:t>
            </a:r>
            <a:r>
              <a:rPr lang="en-US" dirty="0">
                <a:solidFill>
                  <a:schemeClr val="bg1"/>
                </a:solidFill>
                <a:latin typeface="Palatino"/>
              </a:rPr>
              <a:t> he doeth, these also doeth the Son likewise.</a:t>
            </a:r>
          </a:p>
          <a:p>
            <a:r>
              <a:rPr lang="en-US" dirty="0">
                <a:solidFill>
                  <a:schemeClr val="bg1"/>
                </a:solidFill>
                <a:latin typeface="Palatino"/>
              </a:rPr>
              <a:t>John 5:19</a:t>
            </a:r>
            <a:endParaRPr lang="en-US" dirty="0">
              <a:solidFill>
                <a:schemeClr val="bg1"/>
              </a:solidFill>
            </a:endParaRPr>
          </a:p>
        </p:txBody>
      </p:sp>
      <p:sp>
        <p:nvSpPr>
          <p:cNvPr id="4" name="Rectangle 3"/>
          <p:cNvSpPr/>
          <p:nvPr/>
        </p:nvSpPr>
        <p:spPr>
          <a:xfrm>
            <a:off x="6808205" y="4978307"/>
            <a:ext cx="4292199" cy="923330"/>
          </a:xfrm>
          <a:prstGeom prst="rect">
            <a:avLst/>
          </a:prstGeom>
        </p:spPr>
        <p:txBody>
          <a:bodyPr wrap="square">
            <a:spAutoFit/>
          </a:bodyPr>
          <a:lstStyle/>
          <a:p>
            <a:r>
              <a:rPr lang="en-US" dirty="0">
                <a:solidFill>
                  <a:schemeClr val="bg1"/>
                </a:solidFill>
                <a:latin typeface="Palatino"/>
              </a:rPr>
              <a:t>And hath given him authority to execute judgment also, because he is the Son of man. John 5:27</a:t>
            </a:r>
            <a:endParaRPr lang="en-US" dirty="0">
              <a:solidFill>
                <a:schemeClr val="bg1"/>
              </a:solidFill>
            </a:endParaRPr>
          </a:p>
        </p:txBody>
      </p:sp>
      <p:grpSp>
        <p:nvGrpSpPr>
          <p:cNvPr id="47" name="Group 46"/>
          <p:cNvGrpSpPr/>
          <p:nvPr/>
        </p:nvGrpSpPr>
        <p:grpSpPr>
          <a:xfrm>
            <a:off x="8981891" y="561483"/>
            <a:ext cx="2761307" cy="2445864"/>
            <a:chOff x="8582685" y="405978"/>
            <a:chExt cx="2761307" cy="2445864"/>
          </a:xfrm>
        </p:grpSpPr>
        <p:sp>
          <p:nvSpPr>
            <p:cNvPr id="26" name="Oval 25"/>
            <p:cNvSpPr/>
            <p:nvPr/>
          </p:nvSpPr>
          <p:spPr>
            <a:xfrm>
              <a:off x="8582685" y="2048737"/>
              <a:ext cx="2761307" cy="669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0836998" y="759209"/>
              <a:ext cx="470780" cy="2092633"/>
              <a:chOff x="10836998" y="759209"/>
              <a:chExt cx="470780" cy="2092633"/>
            </a:xfrm>
          </p:grpSpPr>
          <p:sp>
            <p:nvSpPr>
              <p:cNvPr id="27" name="Rectangle 26"/>
              <p:cNvSpPr/>
              <p:nvPr/>
            </p:nvSpPr>
            <p:spPr>
              <a:xfrm>
                <a:off x="10936586" y="860079"/>
                <a:ext cx="271604" cy="1802290"/>
              </a:xfrm>
              <a:prstGeom prst="rect">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0836998" y="2625547"/>
                <a:ext cx="470780" cy="226295"/>
              </a:xfrm>
              <a:prstGeom prst="trapezoid">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0800000">
                <a:off x="10836998" y="759209"/>
                <a:ext cx="470780" cy="226295"/>
              </a:xfrm>
              <a:prstGeom prst="trapezoid">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8587212" y="686555"/>
              <a:ext cx="470780" cy="2092633"/>
              <a:chOff x="10836998" y="759209"/>
              <a:chExt cx="470780" cy="2092633"/>
            </a:xfrm>
          </p:grpSpPr>
          <p:sp>
            <p:nvSpPr>
              <p:cNvPr id="32" name="Rectangle 31"/>
              <p:cNvSpPr/>
              <p:nvPr/>
            </p:nvSpPr>
            <p:spPr>
              <a:xfrm>
                <a:off x="10936586" y="860079"/>
                <a:ext cx="271604" cy="1802290"/>
              </a:xfrm>
              <a:prstGeom prst="rect">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10836998" y="2625547"/>
                <a:ext cx="470780" cy="226295"/>
              </a:xfrm>
              <a:prstGeom prst="trapezoid">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0800000">
                <a:off x="10836998" y="759209"/>
                <a:ext cx="470780" cy="226295"/>
              </a:xfrm>
              <a:prstGeom prst="trapezoid">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0341422" y="426516"/>
              <a:ext cx="359774" cy="1599208"/>
              <a:chOff x="10836998" y="759209"/>
              <a:chExt cx="470780" cy="2092633"/>
            </a:xfrm>
          </p:grpSpPr>
          <p:sp>
            <p:nvSpPr>
              <p:cNvPr id="36" name="Rectangle 35"/>
              <p:cNvSpPr/>
              <p:nvPr/>
            </p:nvSpPr>
            <p:spPr>
              <a:xfrm>
                <a:off x="10936586" y="860079"/>
                <a:ext cx="271604" cy="1802290"/>
              </a:xfrm>
              <a:prstGeom prst="rect">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10836998" y="2625547"/>
                <a:ext cx="470780" cy="226295"/>
              </a:xfrm>
              <a:prstGeom prst="trapezoid">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0800000">
                <a:off x="10836998" y="759209"/>
                <a:ext cx="470780" cy="226295"/>
              </a:xfrm>
              <a:prstGeom prst="trapezoid">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9822041" y="405978"/>
              <a:ext cx="359774" cy="1599208"/>
              <a:chOff x="10836998" y="759209"/>
              <a:chExt cx="470780" cy="2092633"/>
            </a:xfrm>
          </p:grpSpPr>
          <p:sp>
            <p:nvSpPr>
              <p:cNvPr id="40" name="Rectangle 39"/>
              <p:cNvSpPr/>
              <p:nvPr/>
            </p:nvSpPr>
            <p:spPr>
              <a:xfrm>
                <a:off x="10936586" y="860079"/>
                <a:ext cx="271604" cy="1802290"/>
              </a:xfrm>
              <a:prstGeom prst="rect">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0836998" y="2625547"/>
                <a:ext cx="470780" cy="226295"/>
              </a:xfrm>
              <a:prstGeom prst="trapezoid">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10836998" y="759209"/>
                <a:ext cx="470780" cy="226295"/>
              </a:xfrm>
              <a:prstGeom prst="trapezoid">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9278684" y="415311"/>
              <a:ext cx="359774" cy="1599208"/>
              <a:chOff x="10836645" y="785864"/>
              <a:chExt cx="470780" cy="2092633"/>
            </a:xfrm>
          </p:grpSpPr>
          <p:sp>
            <p:nvSpPr>
              <p:cNvPr id="44" name="Rectangle 43"/>
              <p:cNvSpPr/>
              <p:nvPr/>
            </p:nvSpPr>
            <p:spPr>
              <a:xfrm>
                <a:off x="10936233" y="886734"/>
                <a:ext cx="271604" cy="1802289"/>
              </a:xfrm>
              <a:prstGeom prst="rect">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10836645" y="2652201"/>
                <a:ext cx="470780" cy="226296"/>
              </a:xfrm>
              <a:prstGeom prst="trapezoid">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0800000">
                <a:off x="10836645" y="785864"/>
                <a:ext cx="470780" cy="226296"/>
              </a:xfrm>
              <a:prstGeom prst="trapezoid">
                <a:avLst/>
              </a:prstGeom>
              <a:solidFill>
                <a:srgbClr val="F6C8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0352" y="228600"/>
            <a:ext cx="11064240" cy="1323439"/>
          </a:xfrm>
          <a:prstGeom prst="rect">
            <a:avLst/>
          </a:prstGeom>
          <a:noFill/>
        </p:spPr>
        <p:txBody>
          <a:bodyPr wrap="square" rtlCol="0">
            <a:spAutoFit/>
          </a:bodyPr>
          <a:lstStyle/>
          <a:p>
            <a:pPr algn="ctr"/>
            <a:r>
              <a:rPr lang="en-US" sz="4000" i="1" dirty="0">
                <a:solidFill>
                  <a:schemeClr val="bg1"/>
                </a:solidFill>
                <a:latin typeface="Leelawadee" pitchFamily="34" charset="-34"/>
                <a:cs typeface="Leelawadee" pitchFamily="34" charset="-34"/>
              </a:rPr>
              <a:t>“And a certain man was there, which had an infirmity thirty and eight years.”</a:t>
            </a:r>
          </a:p>
        </p:txBody>
      </p:sp>
      <p:sp>
        <p:nvSpPr>
          <p:cNvPr id="10" name="TextBox 9"/>
          <p:cNvSpPr txBox="1"/>
          <p:nvPr/>
        </p:nvSpPr>
        <p:spPr>
          <a:xfrm>
            <a:off x="164592" y="6335028"/>
            <a:ext cx="8686800" cy="369332"/>
          </a:xfrm>
          <a:prstGeom prst="rect">
            <a:avLst/>
          </a:prstGeom>
          <a:noFill/>
        </p:spPr>
        <p:txBody>
          <a:bodyPr wrap="square" rtlCol="0">
            <a:spAutoFit/>
          </a:bodyPr>
          <a:lstStyle/>
          <a:p>
            <a:r>
              <a:rPr lang="en-US" i="1" dirty="0">
                <a:solidFill>
                  <a:schemeClr val="bg1"/>
                </a:solidFill>
                <a:latin typeface="Leelawadee" pitchFamily="34" charset="-34"/>
                <a:cs typeface="Leelawadee" pitchFamily="34" charset="-34"/>
              </a:rPr>
              <a:t>John 5:5</a:t>
            </a:r>
          </a:p>
        </p:txBody>
      </p:sp>
      <p:pic>
        <p:nvPicPr>
          <p:cNvPr id="6" name="Picture 5" descr="330_pool_of_bethesda.gif"/>
          <p:cNvPicPr>
            <a:picLocks noChangeAspect="1"/>
          </p:cNvPicPr>
          <p:nvPr/>
        </p:nvPicPr>
        <p:blipFill>
          <a:blip r:embed="rId3" cstate="print"/>
          <a:stretch>
            <a:fillRect/>
          </a:stretch>
        </p:blipFill>
        <p:spPr>
          <a:xfrm>
            <a:off x="3776472" y="1811202"/>
            <a:ext cx="4572000" cy="4336472"/>
          </a:xfrm>
          <a:prstGeom prst="rect">
            <a:avLst/>
          </a:prstGeom>
        </p:spPr>
      </p:pic>
    </p:spTree>
    <p:extLst>
      <p:ext uri="{BB962C8B-B14F-4D97-AF65-F5344CB8AC3E}">
        <p14:creationId xmlns:p14="http://schemas.microsoft.com/office/powerpoint/2010/main" val="49158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95400" y="629701"/>
            <a:ext cx="4800600" cy="5632311"/>
          </a:xfrm>
          <a:prstGeom prst="rect">
            <a:avLst/>
          </a:prstGeom>
          <a:noFill/>
        </p:spPr>
        <p:txBody>
          <a:bodyPr wrap="square" rtlCol="0">
            <a:spAutoFit/>
          </a:bodyPr>
          <a:lstStyle/>
          <a:p>
            <a:pPr algn="ctr"/>
            <a:r>
              <a:rPr lang="en-US" sz="4000" i="1" dirty="0">
                <a:solidFill>
                  <a:schemeClr val="bg1"/>
                </a:solidFill>
                <a:latin typeface="Leelawadee" pitchFamily="34" charset="-34"/>
                <a:cs typeface="Leelawadee" pitchFamily="34" charset="-34"/>
              </a:rPr>
              <a:t>Others, less crippled, crowded him away, and according to legend only the first to enter the pool after the agitation of the water might expect to be healed. </a:t>
            </a:r>
          </a:p>
        </p:txBody>
      </p:sp>
      <p:sp>
        <p:nvSpPr>
          <p:cNvPr id="10" name="TextBox 9"/>
          <p:cNvSpPr txBox="1"/>
          <p:nvPr/>
        </p:nvSpPr>
        <p:spPr>
          <a:xfrm>
            <a:off x="0" y="6553159"/>
            <a:ext cx="5791200" cy="338554"/>
          </a:xfrm>
          <a:prstGeom prst="rect">
            <a:avLst/>
          </a:prstGeom>
          <a:noFill/>
        </p:spPr>
        <p:txBody>
          <a:bodyPr wrap="square" rtlCol="0">
            <a:spAutoFit/>
          </a:bodyPr>
          <a:lstStyle/>
          <a:p>
            <a:r>
              <a:rPr lang="en-US" sz="1600" i="1" dirty="0">
                <a:solidFill>
                  <a:schemeClr val="bg1"/>
                </a:solidFill>
                <a:latin typeface="Leelawadee" pitchFamily="34" charset="-34"/>
                <a:cs typeface="Leelawadee" pitchFamily="34" charset="-34"/>
              </a:rPr>
              <a:t>John 5:5</a:t>
            </a:r>
          </a:p>
        </p:txBody>
      </p:sp>
      <p:pic>
        <p:nvPicPr>
          <p:cNvPr id="9" name="Picture 8" descr="190505_full_646x1024.jpg"/>
          <p:cNvPicPr>
            <a:picLocks noChangeAspect="1"/>
          </p:cNvPicPr>
          <p:nvPr/>
        </p:nvPicPr>
        <p:blipFill>
          <a:blip r:embed="rId3" cstate="print"/>
          <a:stretch>
            <a:fillRect/>
          </a:stretch>
        </p:blipFill>
        <p:spPr>
          <a:xfrm>
            <a:off x="6477001" y="228601"/>
            <a:ext cx="3653433" cy="5791200"/>
          </a:xfrm>
          <a:prstGeom prst="rect">
            <a:avLst/>
          </a:prstGeom>
        </p:spPr>
      </p:pic>
    </p:spTree>
    <p:extLst>
      <p:ext uri="{BB962C8B-B14F-4D97-AF65-F5344CB8AC3E}">
        <p14:creationId xmlns:p14="http://schemas.microsoft.com/office/powerpoint/2010/main" val="3903296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40224" y="255332"/>
            <a:ext cx="10134599" cy="2554545"/>
          </a:xfrm>
          <a:prstGeom prst="rect">
            <a:avLst/>
          </a:prstGeom>
          <a:noFill/>
        </p:spPr>
        <p:txBody>
          <a:bodyPr wrap="square" rtlCol="0">
            <a:spAutoFit/>
          </a:bodyPr>
          <a:lstStyle/>
          <a:p>
            <a:pPr algn="ctr"/>
            <a:r>
              <a:rPr lang="en-US" sz="4000" i="1" dirty="0">
                <a:solidFill>
                  <a:schemeClr val="bg1"/>
                </a:solidFill>
                <a:latin typeface="Leelawadee" pitchFamily="34" charset="-34"/>
                <a:cs typeface="Leelawadee" pitchFamily="34" charset="-34"/>
              </a:rPr>
              <a:t>When Jesus saw him and recognized that he would be fit for a blessing, He asked, </a:t>
            </a:r>
          </a:p>
          <a:p>
            <a:pPr algn="ctr"/>
            <a:r>
              <a:rPr lang="en-US" sz="4000" i="1" dirty="0">
                <a:solidFill>
                  <a:schemeClr val="bg1"/>
                </a:solidFill>
                <a:latin typeface="Leelawadee" pitchFamily="34" charset="-34"/>
                <a:cs typeface="Leelawadee" pitchFamily="34" charset="-34"/>
              </a:rPr>
              <a:t>“Wilt thou be made whole?”</a:t>
            </a:r>
          </a:p>
          <a:p>
            <a:pPr algn="ctr"/>
            <a:endParaRPr lang="en-US" sz="4000" i="1" dirty="0">
              <a:solidFill>
                <a:schemeClr val="bg1"/>
              </a:solidFill>
              <a:latin typeface="Leelawadee" pitchFamily="34" charset="-34"/>
              <a:cs typeface="Leelawadee" pitchFamily="34" charset="-34"/>
            </a:endParaRPr>
          </a:p>
        </p:txBody>
      </p:sp>
      <p:sp>
        <p:nvSpPr>
          <p:cNvPr id="10" name="TextBox 9"/>
          <p:cNvSpPr txBox="1"/>
          <p:nvPr/>
        </p:nvSpPr>
        <p:spPr>
          <a:xfrm>
            <a:off x="76201" y="6519446"/>
            <a:ext cx="8686800" cy="338554"/>
          </a:xfrm>
          <a:prstGeom prst="rect">
            <a:avLst/>
          </a:prstGeom>
          <a:noFill/>
        </p:spPr>
        <p:txBody>
          <a:bodyPr wrap="square" rtlCol="0">
            <a:spAutoFit/>
          </a:bodyPr>
          <a:lstStyle/>
          <a:p>
            <a:r>
              <a:rPr lang="en-US" sz="1600" i="1" dirty="0">
                <a:solidFill>
                  <a:schemeClr val="bg1"/>
                </a:solidFill>
                <a:latin typeface="Leelawadee" pitchFamily="34" charset="-34"/>
                <a:cs typeface="Leelawadee" pitchFamily="34" charset="-34"/>
              </a:rPr>
              <a:t>John 5:6</a:t>
            </a:r>
          </a:p>
        </p:txBody>
      </p:sp>
      <p:pic>
        <p:nvPicPr>
          <p:cNvPr id="7" name="Picture 6" descr="at_the_pool_of_bethesda_lg.jpg"/>
          <p:cNvPicPr>
            <a:picLocks noChangeAspect="1"/>
          </p:cNvPicPr>
          <p:nvPr/>
        </p:nvPicPr>
        <p:blipFill>
          <a:blip r:embed="rId3" cstate="print"/>
          <a:stretch>
            <a:fillRect/>
          </a:stretch>
        </p:blipFill>
        <p:spPr>
          <a:xfrm>
            <a:off x="3281444" y="2312166"/>
            <a:ext cx="5557758" cy="4321157"/>
          </a:xfrm>
          <a:prstGeom prst="rect">
            <a:avLst/>
          </a:prstGeom>
        </p:spPr>
      </p:pic>
    </p:spTree>
    <p:extLst>
      <p:ext uri="{BB962C8B-B14F-4D97-AF65-F5344CB8AC3E}">
        <p14:creationId xmlns:p14="http://schemas.microsoft.com/office/powerpoint/2010/main" val="188248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5470" y="1197559"/>
            <a:ext cx="5481917" cy="4401205"/>
          </a:xfrm>
          <a:prstGeom prst="rect">
            <a:avLst/>
          </a:prstGeom>
          <a:noFill/>
        </p:spPr>
        <p:txBody>
          <a:bodyPr wrap="square" rtlCol="0">
            <a:spAutoFit/>
          </a:bodyPr>
          <a:lstStyle/>
          <a:p>
            <a:pPr algn="ctr"/>
            <a:r>
              <a:rPr lang="en-US" sz="4000" i="1" dirty="0">
                <a:solidFill>
                  <a:schemeClr val="bg1"/>
                </a:solidFill>
                <a:latin typeface="Leelawadee" pitchFamily="34" charset="-34"/>
                <a:cs typeface="Leelawadee" pitchFamily="34" charset="-34"/>
              </a:rPr>
              <a:t>Troubled, the man said,</a:t>
            </a:r>
          </a:p>
          <a:p>
            <a:pPr algn="ctr"/>
            <a:endParaRPr lang="en-US" sz="4000" i="1" dirty="0">
              <a:solidFill>
                <a:schemeClr val="bg1"/>
              </a:solidFill>
              <a:latin typeface="Leelawadee" pitchFamily="34" charset="-34"/>
              <a:cs typeface="Leelawadee" pitchFamily="34" charset="-34"/>
            </a:endParaRPr>
          </a:p>
          <a:p>
            <a:pPr algn="ctr"/>
            <a:r>
              <a:rPr lang="en-US" sz="4000" i="1" dirty="0">
                <a:solidFill>
                  <a:schemeClr val="bg1"/>
                </a:solidFill>
                <a:latin typeface="Leelawadee" pitchFamily="34" charset="-34"/>
                <a:cs typeface="Leelawadee" pitchFamily="34" charset="-34"/>
              </a:rPr>
              <a:t> “Sir, I have no man, when the water is troubled, to put me into the pool…”</a:t>
            </a:r>
          </a:p>
          <a:p>
            <a:pPr algn="ctr"/>
            <a:endParaRPr lang="en-US" sz="4000" i="1" dirty="0">
              <a:solidFill>
                <a:schemeClr val="bg1"/>
              </a:solidFill>
              <a:latin typeface="Leelawadee" pitchFamily="34" charset="-34"/>
              <a:cs typeface="Leelawadee" pitchFamily="34" charset="-34"/>
            </a:endParaRPr>
          </a:p>
        </p:txBody>
      </p:sp>
      <p:sp>
        <p:nvSpPr>
          <p:cNvPr id="10" name="TextBox 9"/>
          <p:cNvSpPr txBox="1"/>
          <p:nvPr/>
        </p:nvSpPr>
        <p:spPr>
          <a:xfrm>
            <a:off x="174812" y="6447833"/>
            <a:ext cx="8686800" cy="338554"/>
          </a:xfrm>
          <a:prstGeom prst="rect">
            <a:avLst/>
          </a:prstGeom>
          <a:noFill/>
        </p:spPr>
        <p:txBody>
          <a:bodyPr wrap="square" rtlCol="0">
            <a:spAutoFit/>
          </a:bodyPr>
          <a:lstStyle/>
          <a:p>
            <a:r>
              <a:rPr lang="en-US" sz="1600" i="1" dirty="0">
                <a:solidFill>
                  <a:schemeClr val="bg1"/>
                </a:solidFill>
                <a:latin typeface="Leelawadee" pitchFamily="34" charset="-34"/>
                <a:cs typeface="Leelawadee" pitchFamily="34" charset="-34"/>
              </a:rPr>
              <a:t>John 5:7</a:t>
            </a:r>
          </a:p>
        </p:txBody>
      </p:sp>
      <p:pic>
        <p:nvPicPr>
          <p:cNvPr id="11" name="Picture 10" descr="copping-harold-1863-1932-unite-christ-at-the-pool-of-bethesda-2528696.jpg"/>
          <p:cNvPicPr>
            <a:picLocks noChangeAspect="1"/>
          </p:cNvPicPr>
          <p:nvPr/>
        </p:nvPicPr>
        <p:blipFill>
          <a:blip r:embed="rId3" cstate="print"/>
          <a:stretch>
            <a:fillRect/>
          </a:stretch>
        </p:blipFill>
        <p:spPr>
          <a:xfrm>
            <a:off x="7097806" y="544091"/>
            <a:ext cx="3527612" cy="5689697"/>
          </a:xfrm>
          <a:prstGeom prst="rect">
            <a:avLst/>
          </a:prstGeom>
        </p:spPr>
      </p:pic>
    </p:spTree>
    <p:extLst>
      <p:ext uri="{BB962C8B-B14F-4D97-AF65-F5344CB8AC3E}">
        <p14:creationId xmlns:p14="http://schemas.microsoft.com/office/powerpoint/2010/main" val="98406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84294" y="3778625"/>
            <a:ext cx="4603376" cy="1938992"/>
          </a:xfrm>
          <a:prstGeom prst="rect">
            <a:avLst/>
          </a:prstGeom>
          <a:noFill/>
        </p:spPr>
        <p:txBody>
          <a:bodyPr wrap="square" rtlCol="0">
            <a:spAutoFit/>
          </a:bodyPr>
          <a:lstStyle/>
          <a:p>
            <a:pPr algn="ctr"/>
            <a:r>
              <a:rPr lang="en-US" sz="4000" i="1" dirty="0">
                <a:solidFill>
                  <a:schemeClr val="bg1"/>
                </a:solidFill>
                <a:latin typeface="Leelawadee" pitchFamily="34" charset="-34"/>
                <a:cs typeface="Leelawadee" pitchFamily="34" charset="-34"/>
              </a:rPr>
              <a:t>“Rise, take up thy bed, and walk”</a:t>
            </a:r>
          </a:p>
          <a:p>
            <a:pPr algn="ctr"/>
            <a:endParaRPr lang="en-US" sz="4000" i="1" dirty="0">
              <a:solidFill>
                <a:schemeClr val="bg1"/>
              </a:solidFill>
              <a:latin typeface="Leelawadee" pitchFamily="34" charset="-34"/>
              <a:cs typeface="Leelawadee" pitchFamily="34" charset="-34"/>
            </a:endParaRPr>
          </a:p>
        </p:txBody>
      </p:sp>
      <p:sp>
        <p:nvSpPr>
          <p:cNvPr id="10" name="TextBox 9"/>
          <p:cNvSpPr txBox="1"/>
          <p:nvPr/>
        </p:nvSpPr>
        <p:spPr>
          <a:xfrm>
            <a:off x="215153" y="6519446"/>
            <a:ext cx="8686800" cy="338554"/>
          </a:xfrm>
          <a:prstGeom prst="rect">
            <a:avLst/>
          </a:prstGeom>
          <a:noFill/>
        </p:spPr>
        <p:txBody>
          <a:bodyPr wrap="square" rtlCol="0">
            <a:spAutoFit/>
          </a:bodyPr>
          <a:lstStyle/>
          <a:p>
            <a:r>
              <a:rPr lang="en-US" sz="1600" i="1" dirty="0">
                <a:solidFill>
                  <a:schemeClr val="bg1"/>
                </a:solidFill>
                <a:latin typeface="Leelawadee" pitchFamily="34" charset="-34"/>
                <a:cs typeface="Leelawadee" pitchFamily="34" charset="-34"/>
              </a:rPr>
              <a:t>John 5:8</a:t>
            </a:r>
          </a:p>
        </p:txBody>
      </p:sp>
      <p:pic>
        <p:nvPicPr>
          <p:cNvPr id="6" name="Picture 5" descr="PP-JesusAtPoolOfBethesda_HA_0015.jpg"/>
          <p:cNvPicPr>
            <a:picLocks noChangeAspect="1"/>
          </p:cNvPicPr>
          <p:nvPr/>
        </p:nvPicPr>
        <p:blipFill>
          <a:blip r:embed="rId3" cstate="print"/>
          <a:stretch>
            <a:fillRect/>
          </a:stretch>
        </p:blipFill>
        <p:spPr>
          <a:xfrm>
            <a:off x="7292788" y="1552040"/>
            <a:ext cx="3505200" cy="4767072"/>
          </a:xfrm>
          <a:prstGeom prst="rect">
            <a:avLst/>
          </a:prstGeom>
        </p:spPr>
      </p:pic>
      <p:grpSp>
        <p:nvGrpSpPr>
          <p:cNvPr id="9" name="Group 8"/>
          <p:cNvGrpSpPr/>
          <p:nvPr/>
        </p:nvGrpSpPr>
        <p:grpSpPr>
          <a:xfrm>
            <a:off x="666594" y="356915"/>
            <a:ext cx="3289208" cy="2390250"/>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1035337" y="4775027"/>
              <a:ext cx="1880619" cy="1077218"/>
            </a:xfrm>
            <a:prstGeom prst="rect">
              <a:avLst/>
            </a:prstGeom>
          </p:spPr>
          <p:txBody>
            <a:bodyPr wrap="square">
              <a:spAutoFit/>
            </a:bodyPr>
            <a:lstStyle/>
            <a:p>
              <a:pPr algn="ctr"/>
              <a:r>
                <a:rPr lang="en-US" sz="1600" b="1" dirty="0"/>
                <a:t>Through the power and mercy of Jesus Christ, we can be made whole</a:t>
              </a:r>
              <a:endParaRPr lang="en-US" sz="1600" dirty="0"/>
            </a:p>
          </p:txBody>
        </p:sp>
      </p:grpSp>
    </p:spTree>
    <p:extLst>
      <p:ext uri="{BB962C8B-B14F-4D97-AF65-F5344CB8AC3E}">
        <p14:creationId xmlns:p14="http://schemas.microsoft.com/office/powerpoint/2010/main" val="308690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386066"/>
            <a:ext cx="8686800" cy="369332"/>
          </a:xfrm>
          <a:prstGeom prst="rect">
            <a:avLst/>
          </a:prstGeom>
          <a:noFill/>
        </p:spPr>
        <p:txBody>
          <a:bodyPr wrap="square" rtlCol="0">
            <a:spAutoFit/>
          </a:bodyPr>
          <a:lstStyle/>
          <a:p>
            <a:r>
              <a:rPr lang="en-US" i="1" dirty="0">
                <a:solidFill>
                  <a:schemeClr val="bg1"/>
                </a:solidFill>
                <a:cs typeface="Leelawadee" pitchFamily="34" charset="-34"/>
              </a:rPr>
              <a:t>John 5:9</a:t>
            </a:r>
          </a:p>
        </p:txBody>
      </p:sp>
      <p:sp>
        <p:nvSpPr>
          <p:cNvPr id="10" name="TextBox 9"/>
          <p:cNvSpPr txBox="1"/>
          <p:nvPr/>
        </p:nvSpPr>
        <p:spPr>
          <a:xfrm>
            <a:off x="5034380" y="314355"/>
            <a:ext cx="5356412" cy="3108543"/>
          </a:xfrm>
          <a:prstGeom prst="rect">
            <a:avLst/>
          </a:prstGeom>
          <a:noFill/>
        </p:spPr>
        <p:txBody>
          <a:bodyPr wrap="square" rtlCol="0">
            <a:spAutoFit/>
          </a:bodyPr>
          <a:lstStyle/>
          <a:p>
            <a:r>
              <a:rPr lang="en-US" sz="2800" dirty="0">
                <a:solidFill>
                  <a:schemeClr val="bg1"/>
                </a:solidFill>
              </a:rPr>
              <a:t>“Just as the lame man at the Pool of Bethesda needed someone stronger than himself to be healed, so we are dependent on the miracles of Christ’s atonement if our souls are to be made whole from grief, sorrow, and sin. … </a:t>
            </a:r>
          </a:p>
        </p:txBody>
      </p:sp>
      <p:sp>
        <p:nvSpPr>
          <p:cNvPr id="2" name="Rectangle 1"/>
          <p:cNvSpPr/>
          <p:nvPr/>
        </p:nvSpPr>
        <p:spPr>
          <a:xfrm>
            <a:off x="11748425" y="6386066"/>
            <a:ext cx="442750" cy="369332"/>
          </a:xfrm>
          <a:prstGeom prst="rect">
            <a:avLst/>
          </a:prstGeom>
        </p:spPr>
        <p:txBody>
          <a:bodyPr wrap="none">
            <a:spAutoFit/>
          </a:bodyPr>
          <a:lstStyle/>
          <a:p>
            <a:r>
              <a:rPr lang="en-US" dirty="0">
                <a:solidFill>
                  <a:schemeClr val="bg1"/>
                </a:solidFill>
              </a:rPr>
              <a:t>(3)</a:t>
            </a:r>
            <a:endParaRPr lang="en-US" dirty="0"/>
          </a:p>
        </p:txBody>
      </p:sp>
      <p:pic>
        <p:nvPicPr>
          <p:cNvPr id="3074" name="Picture 2" descr="Elder Merrill J. Bate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4367" y="99992"/>
            <a:ext cx="914058" cy="12133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o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02" y="814822"/>
            <a:ext cx="4310577" cy="27264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9588" y="4049834"/>
            <a:ext cx="4464423" cy="1569660"/>
          </a:xfrm>
          <a:prstGeom prst="rect">
            <a:avLst/>
          </a:prstGeom>
        </p:spPr>
        <p:txBody>
          <a:bodyPr wrap="square">
            <a:spAutoFit/>
          </a:bodyPr>
          <a:lstStyle/>
          <a:p>
            <a:endParaRPr lang="en-US" sz="2400" dirty="0">
              <a:solidFill>
                <a:schemeClr val="bg1"/>
              </a:solidFill>
            </a:endParaRPr>
          </a:p>
          <a:p>
            <a:r>
              <a:rPr lang="en-US" sz="2400" dirty="0">
                <a:solidFill>
                  <a:schemeClr val="bg1"/>
                </a:solidFill>
              </a:rPr>
              <a:t>Through Christ, broken hearts are mended and peace replaces anxiety and sorrow.” </a:t>
            </a:r>
            <a:endParaRPr lang="en-US" sz="2400" i="1" dirty="0">
              <a:solidFill>
                <a:schemeClr val="bg1"/>
              </a:solidFill>
              <a:latin typeface="Leelawadee" pitchFamily="34" charset="-34"/>
              <a:cs typeface="Leelawadee" pitchFamily="34" charset="-34"/>
            </a:endParaRPr>
          </a:p>
        </p:txBody>
      </p:sp>
      <p:pic>
        <p:nvPicPr>
          <p:cNvPr id="3078" name="Picture 6" descr="Image result for so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1525" y="3445857"/>
            <a:ext cx="4318130" cy="322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4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05600" y="3886201"/>
            <a:ext cx="3962400" cy="3170099"/>
          </a:xfrm>
          <a:prstGeom prst="rect">
            <a:avLst/>
          </a:prstGeom>
          <a:noFill/>
        </p:spPr>
        <p:txBody>
          <a:bodyPr wrap="square" rtlCol="0">
            <a:spAutoFit/>
          </a:bodyPr>
          <a:lstStyle/>
          <a:p>
            <a:pPr algn="ctr"/>
            <a:r>
              <a:rPr lang="en-US" sz="4000" i="1" dirty="0">
                <a:solidFill>
                  <a:schemeClr val="bg1"/>
                </a:solidFill>
                <a:latin typeface="Leelawadee" pitchFamily="34" charset="-34"/>
                <a:cs typeface="Leelawadee" pitchFamily="34" charset="-34"/>
              </a:rPr>
              <a:t>The Pharisees question him about breaking the Sabbath Law</a:t>
            </a:r>
          </a:p>
          <a:p>
            <a:pPr algn="ctr"/>
            <a:endParaRPr lang="en-US" sz="4000" i="1" dirty="0">
              <a:solidFill>
                <a:schemeClr val="bg1"/>
              </a:solidFill>
              <a:latin typeface="Leelawadee" pitchFamily="34" charset="-34"/>
              <a:cs typeface="Leelawadee" pitchFamily="34" charset="-34"/>
            </a:endParaRPr>
          </a:p>
        </p:txBody>
      </p:sp>
      <p:sp>
        <p:nvSpPr>
          <p:cNvPr id="10" name="TextBox 9"/>
          <p:cNvSpPr txBox="1"/>
          <p:nvPr/>
        </p:nvSpPr>
        <p:spPr>
          <a:xfrm>
            <a:off x="152400" y="6519446"/>
            <a:ext cx="8686800" cy="338554"/>
          </a:xfrm>
          <a:prstGeom prst="rect">
            <a:avLst/>
          </a:prstGeom>
          <a:noFill/>
        </p:spPr>
        <p:txBody>
          <a:bodyPr wrap="square" rtlCol="0">
            <a:spAutoFit/>
          </a:bodyPr>
          <a:lstStyle/>
          <a:p>
            <a:r>
              <a:rPr lang="en-US" sz="1600" i="1" dirty="0">
                <a:solidFill>
                  <a:schemeClr val="bg1"/>
                </a:solidFill>
                <a:latin typeface="Leelawadee" pitchFamily="34" charset="-34"/>
                <a:cs typeface="Leelawadee" pitchFamily="34" charset="-34"/>
              </a:rPr>
              <a:t>John 5:9-13</a:t>
            </a:r>
          </a:p>
        </p:txBody>
      </p:sp>
      <p:pic>
        <p:nvPicPr>
          <p:cNvPr id="7" name="Picture 6" descr="man-carrying-bed-after-being-healed-1-GoodSalt-prcas0957.jpg"/>
          <p:cNvPicPr>
            <a:picLocks noChangeAspect="1"/>
          </p:cNvPicPr>
          <p:nvPr/>
        </p:nvPicPr>
        <p:blipFill>
          <a:blip r:embed="rId3" cstate="print"/>
          <a:srcRect l="3368" t="2627" r="2381" b="46143"/>
          <a:stretch>
            <a:fillRect/>
          </a:stretch>
        </p:blipFill>
        <p:spPr>
          <a:xfrm>
            <a:off x="1190847" y="2167592"/>
            <a:ext cx="5165651" cy="3599724"/>
          </a:xfrm>
          <a:prstGeom prst="rect">
            <a:avLst/>
          </a:prstGeom>
        </p:spPr>
      </p:pic>
      <p:sp>
        <p:nvSpPr>
          <p:cNvPr id="12" name="TextBox 11"/>
          <p:cNvSpPr txBox="1"/>
          <p:nvPr/>
        </p:nvSpPr>
        <p:spPr>
          <a:xfrm>
            <a:off x="1524000" y="228600"/>
            <a:ext cx="8686800" cy="1938992"/>
          </a:xfrm>
          <a:prstGeom prst="rect">
            <a:avLst/>
          </a:prstGeom>
          <a:noFill/>
        </p:spPr>
        <p:txBody>
          <a:bodyPr wrap="square" rtlCol="0">
            <a:spAutoFit/>
          </a:bodyPr>
          <a:lstStyle/>
          <a:p>
            <a:pPr algn="ctr"/>
            <a:r>
              <a:rPr lang="en-US" sz="4000" i="1" dirty="0">
                <a:solidFill>
                  <a:schemeClr val="bg1"/>
                </a:solidFill>
                <a:latin typeface="Leelawadee" pitchFamily="34" charset="-34"/>
                <a:cs typeface="Leelawadee" pitchFamily="34" charset="-34"/>
              </a:rPr>
              <a:t>The man was made whole. And walked away</a:t>
            </a:r>
          </a:p>
          <a:p>
            <a:pPr algn="ctr"/>
            <a:endParaRPr lang="en-US" sz="4000" i="1" dirty="0">
              <a:solidFill>
                <a:schemeClr val="bg1"/>
              </a:solidFill>
              <a:latin typeface="Leelawadee" pitchFamily="34" charset="-34"/>
              <a:cs typeface="Leelawadee" pitchFamily="34" charset="-34"/>
            </a:endParaRPr>
          </a:p>
        </p:txBody>
      </p:sp>
    </p:spTree>
    <p:extLst>
      <p:ext uri="{BB962C8B-B14F-4D97-AF65-F5344CB8AC3E}">
        <p14:creationId xmlns:p14="http://schemas.microsoft.com/office/powerpoint/2010/main" val="100630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37447" y="188260"/>
            <a:ext cx="8686800" cy="2554545"/>
          </a:xfrm>
          <a:prstGeom prst="rect">
            <a:avLst/>
          </a:prstGeom>
          <a:noFill/>
        </p:spPr>
        <p:txBody>
          <a:bodyPr wrap="square" rtlCol="0">
            <a:spAutoFit/>
          </a:bodyPr>
          <a:lstStyle/>
          <a:p>
            <a:pPr algn="ctr"/>
            <a:r>
              <a:rPr lang="en-US" sz="4000" i="1" dirty="0">
                <a:solidFill>
                  <a:schemeClr val="bg1"/>
                </a:solidFill>
                <a:latin typeface="Leelawadee" pitchFamily="34" charset="-34"/>
                <a:cs typeface="Leelawadee" pitchFamily="34" charset="-34"/>
              </a:rPr>
              <a:t>Jesus finds him later in the temple. Perhaps the man went looking for the one who healed him.</a:t>
            </a:r>
          </a:p>
          <a:p>
            <a:pPr algn="ctr"/>
            <a:endParaRPr lang="en-US" sz="4000" i="1" dirty="0">
              <a:solidFill>
                <a:schemeClr val="bg1"/>
              </a:solidFill>
              <a:latin typeface="Leelawadee" pitchFamily="34" charset="-34"/>
              <a:cs typeface="Leelawadee" pitchFamily="34" charset="-34"/>
            </a:endParaRPr>
          </a:p>
        </p:txBody>
      </p:sp>
      <p:sp>
        <p:nvSpPr>
          <p:cNvPr id="10" name="TextBox 9"/>
          <p:cNvSpPr txBox="1"/>
          <p:nvPr/>
        </p:nvSpPr>
        <p:spPr>
          <a:xfrm>
            <a:off x="152400" y="6519446"/>
            <a:ext cx="8686800" cy="338554"/>
          </a:xfrm>
          <a:prstGeom prst="rect">
            <a:avLst/>
          </a:prstGeom>
          <a:noFill/>
        </p:spPr>
        <p:txBody>
          <a:bodyPr wrap="square" rtlCol="0">
            <a:spAutoFit/>
          </a:bodyPr>
          <a:lstStyle/>
          <a:p>
            <a:r>
              <a:rPr lang="en-US" sz="1600" i="1" dirty="0">
                <a:solidFill>
                  <a:schemeClr val="bg1"/>
                </a:solidFill>
                <a:latin typeface="Leelawadee" pitchFamily="34" charset="-34"/>
                <a:cs typeface="Leelawadee" pitchFamily="34" charset="-34"/>
              </a:rPr>
              <a:t>John 5:14</a:t>
            </a:r>
          </a:p>
        </p:txBody>
      </p:sp>
      <p:sp>
        <p:nvSpPr>
          <p:cNvPr id="11" name="TextBox 10"/>
          <p:cNvSpPr txBox="1"/>
          <p:nvPr/>
        </p:nvSpPr>
        <p:spPr>
          <a:xfrm>
            <a:off x="7010400" y="2514601"/>
            <a:ext cx="3657600" cy="3170099"/>
          </a:xfrm>
          <a:prstGeom prst="rect">
            <a:avLst/>
          </a:prstGeom>
          <a:noFill/>
        </p:spPr>
        <p:txBody>
          <a:bodyPr wrap="square" rtlCol="0">
            <a:spAutoFit/>
          </a:bodyPr>
          <a:lstStyle/>
          <a:p>
            <a:pPr algn="ctr"/>
            <a:r>
              <a:rPr lang="en-US" sz="4000" i="1" dirty="0">
                <a:solidFill>
                  <a:schemeClr val="bg1"/>
                </a:solidFill>
                <a:latin typeface="Leelawadee" pitchFamily="34" charset="-34"/>
                <a:cs typeface="Leelawadee" pitchFamily="34" charset="-34"/>
              </a:rPr>
              <a:t>“Behold, thou art made whole: sin no more…”</a:t>
            </a:r>
          </a:p>
          <a:p>
            <a:pPr algn="ctr"/>
            <a:endParaRPr lang="en-US" sz="4000" i="1" dirty="0">
              <a:solidFill>
                <a:schemeClr val="bg1"/>
              </a:solidFill>
              <a:latin typeface="Leelawadee" pitchFamily="34" charset="-34"/>
              <a:cs typeface="Leelawadee" pitchFamily="34" charset="-34"/>
            </a:endParaRPr>
          </a:p>
        </p:txBody>
      </p:sp>
      <p:pic>
        <p:nvPicPr>
          <p:cNvPr id="12" name="Picture 11" descr="imagesCADFU0A0.jpg"/>
          <p:cNvPicPr>
            <a:picLocks noChangeAspect="1"/>
          </p:cNvPicPr>
          <p:nvPr/>
        </p:nvPicPr>
        <p:blipFill>
          <a:blip r:embed="rId3" cstate="print"/>
          <a:srcRect t="5405" r="6069" b="5405"/>
          <a:stretch>
            <a:fillRect/>
          </a:stretch>
        </p:blipFill>
        <p:spPr>
          <a:xfrm>
            <a:off x="1669473" y="2405123"/>
            <a:ext cx="4883727" cy="3429000"/>
          </a:xfrm>
          <a:prstGeom prst="rect">
            <a:avLst/>
          </a:prstGeom>
        </p:spPr>
      </p:pic>
    </p:spTree>
    <p:extLst>
      <p:ext uri="{BB962C8B-B14F-4D97-AF65-F5344CB8AC3E}">
        <p14:creationId xmlns:p14="http://schemas.microsoft.com/office/powerpoint/2010/main" val="426384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38800" y="1295401"/>
            <a:ext cx="4800600" cy="5262979"/>
          </a:xfrm>
          <a:prstGeom prst="rect">
            <a:avLst/>
          </a:prstGeom>
          <a:noFill/>
        </p:spPr>
        <p:txBody>
          <a:bodyPr wrap="square" rtlCol="0">
            <a:spAutoFit/>
          </a:bodyPr>
          <a:lstStyle/>
          <a:p>
            <a:pPr algn="ctr"/>
            <a:r>
              <a:rPr lang="en-US" sz="4800" i="1" dirty="0">
                <a:solidFill>
                  <a:schemeClr val="bg1"/>
                </a:solidFill>
                <a:latin typeface="Leelawadee" pitchFamily="34" charset="-34"/>
                <a:cs typeface="Leelawadee" pitchFamily="34" charset="-34"/>
              </a:rPr>
              <a:t>Jesus is willing to help those in need. It is up to us whether we want to be made whole</a:t>
            </a:r>
          </a:p>
          <a:p>
            <a:pPr algn="ctr"/>
            <a:endParaRPr lang="en-US" sz="4800" i="1" dirty="0">
              <a:solidFill>
                <a:schemeClr val="bg1"/>
              </a:solidFill>
              <a:latin typeface="Leelawadee" pitchFamily="34" charset="-34"/>
              <a:cs typeface="Leelawadee" pitchFamily="34" charset="-34"/>
            </a:endParaRPr>
          </a:p>
        </p:txBody>
      </p:sp>
      <p:pic>
        <p:nvPicPr>
          <p:cNvPr id="9" name="Picture 8" descr="2996.gif"/>
          <p:cNvPicPr>
            <a:picLocks noChangeAspect="1"/>
          </p:cNvPicPr>
          <p:nvPr/>
        </p:nvPicPr>
        <p:blipFill>
          <a:blip r:embed="rId3" cstate="print"/>
          <a:stretch>
            <a:fillRect/>
          </a:stretch>
        </p:blipFill>
        <p:spPr>
          <a:xfrm>
            <a:off x="1066800" y="721659"/>
            <a:ext cx="3505200" cy="49072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64020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386066"/>
            <a:ext cx="8686800" cy="369332"/>
          </a:xfrm>
          <a:prstGeom prst="rect">
            <a:avLst/>
          </a:prstGeom>
          <a:noFill/>
        </p:spPr>
        <p:txBody>
          <a:bodyPr wrap="square" rtlCol="0">
            <a:spAutoFit/>
          </a:bodyPr>
          <a:lstStyle/>
          <a:p>
            <a:r>
              <a:rPr lang="en-US" i="1" dirty="0">
                <a:solidFill>
                  <a:schemeClr val="bg1"/>
                </a:solidFill>
                <a:cs typeface="Leelawadee" pitchFamily="34" charset="-34"/>
              </a:rPr>
              <a:t>John 5:10-16</a:t>
            </a:r>
          </a:p>
        </p:txBody>
      </p:sp>
      <p:sp>
        <p:nvSpPr>
          <p:cNvPr id="10" name="TextBox 9"/>
          <p:cNvSpPr txBox="1"/>
          <p:nvPr/>
        </p:nvSpPr>
        <p:spPr>
          <a:xfrm>
            <a:off x="586363" y="1629975"/>
            <a:ext cx="5975801" cy="1815882"/>
          </a:xfrm>
          <a:prstGeom prst="rect">
            <a:avLst/>
          </a:prstGeom>
          <a:noFill/>
        </p:spPr>
        <p:txBody>
          <a:bodyPr wrap="square" rtlCol="0">
            <a:spAutoFit/>
          </a:bodyPr>
          <a:lstStyle/>
          <a:p>
            <a:r>
              <a:rPr lang="en-US" sz="2800" dirty="0">
                <a:solidFill>
                  <a:schemeClr val="bg1"/>
                </a:solidFill>
              </a:rPr>
              <a:t>When the Jewish leaders learned that the man had been healed by Jesus on the Sabbath, they persecuted and tried to kill the Savior.</a:t>
            </a:r>
            <a:endParaRPr lang="en-US" sz="2800" i="1" dirty="0">
              <a:solidFill>
                <a:schemeClr val="bg1"/>
              </a:solidFill>
              <a:latin typeface="Leelawadee" pitchFamily="34" charset="-34"/>
              <a:cs typeface="Leelawadee" pitchFamily="34" charset="-34"/>
            </a:endParaRPr>
          </a:p>
        </p:txBody>
      </p:sp>
      <p:sp>
        <p:nvSpPr>
          <p:cNvPr id="11" name="TextBox 10"/>
          <p:cNvSpPr txBox="1"/>
          <p:nvPr/>
        </p:nvSpPr>
        <p:spPr>
          <a:xfrm>
            <a:off x="242046" y="125505"/>
            <a:ext cx="11591365" cy="923330"/>
          </a:xfrm>
          <a:prstGeom prst="rect">
            <a:avLst/>
          </a:prstGeom>
          <a:noFill/>
        </p:spPr>
        <p:txBody>
          <a:bodyPr wrap="square" rtlCol="0">
            <a:spAutoFit/>
          </a:bodyPr>
          <a:lstStyle/>
          <a:p>
            <a:pPr algn="ctr"/>
            <a:r>
              <a:rPr lang="en-US" sz="5400" i="1" dirty="0">
                <a:solidFill>
                  <a:schemeClr val="bg1"/>
                </a:solidFill>
                <a:cs typeface="Leelawadee" pitchFamily="34" charset="-34"/>
              </a:rPr>
              <a:t>Healing on the Sabbath</a:t>
            </a:r>
          </a:p>
        </p:txBody>
      </p:sp>
      <p:pic>
        <p:nvPicPr>
          <p:cNvPr id="8194" name="Picture 2" descr="Image result for fine art of pharis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094" y="2124878"/>
            <a:ext cx="4723271" cy="40879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1629" y="4378625"/>
            <a:ext cx="6096000" cy="1569660"/>
          </a:xfrm>
          <a:prstGeom prst="rect">
            <a:avLst/>
          </a:prstGeom>
        </p:spPr>
        <p:txBody>
          <a:bodyPr>
            <a:spAutoFit/>
          </a:bodyPr>
          <a:lstStyle/>
          <a:p>
            <a:r>
              <a:rPr lang="en-US" sz="2400" dirty="0">
                <a:solidFill>
                  <a:schemeClr val="bg1"/>
                </a:solidFill>
                <a:latin typeface="Open Sans"/>
              </a:rPr>
              <a:t>The Jews persecuted the Savior not only because He healed a man on the Sabbath, but because He said that God was His Father. (1)</a:t>
            </a:r>
            <a:endParaRPr lang="en-US" sz="2400" dirty="0">
              <a:solidFill>
                <a:schemeClr val="bg1"/>
              </a:solidFill>
            </a:endParaRPr>
          </a:p>
        </p:txBody>
      </p:sp>
    </p:spTree>
    <p:extLst>
      <p:ext uri="{BB962C8B-B14F-4D97-AF65-F5344CB8AC3E}">
        <p14:creationId xmlns:p14="http://schemas.microsoft.com/office/powerpoint/2010/main" val="332779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52600" y="609600"/>
            <a:ext cx="8686800" cy="1200329"/>
          </a:xfrm>
          <a:prstGeom prst="rect">
            <a:avLst/>
          </a:prstGeom>
          <a:noFill/>
        </p:spPr>
        <p:txBody>
          <a:bodyPr wrap="square" rtlCol="0">
            <a:spAutoFit/>
          </a:bodyPr>
          <a:lstStyle/>
          <a:p>
            <a:pPr algn="ctr"/>
            <a:r>
              <a:rPr lang="en-US" sz="3600" dirty="0">
                <a:solidFill>
                  <a:srgbClr val="FFFF00"/>
                </a:solidFill>
              </a:rPr>
              <a:t> Have you ever broken something important or valuable.</a:t>
            </a:r>
            <a:endParaRPr lang="en-US" sz="3600" i="1" dirty="0">
              <a:solidFill>
                <a:srgbClr val="FFFF00"/>
              </a:solidFill>
              <a:latin typeface="Leelawadee" pitchFamily="34" charset="-34"/>
              <a:cs typeface="Leelawadee" pitchFamily="34" charset="-34"/>
            </a:endParaRPr>
          </a:p>
        </p:txBody>
      </p:sp>
      <p:sp>
        <p:nvSpPr>
          <p:cNvPr id="9" name="TextBox 8"/>
          <p:cNvSpPr txBox="1"/>
          <p:nvPr/>
        </p:nvSpPr>
        <p:spPr>
          <a:xfrm>
            <a:off x="1537447" y="5707091"/>
            <a:ext cx="8686800" cy="830997"/>
          </a:xfrm>
          <a:prstGeom prst="rect">
            <a:avLst/>
          </a:prstGeom>
          <a:noFill/>
        </p:spPr>
        <p:txBody>
          <a:bodyPr wrap="square" rtlCol="0">
            <a:spAutoFit/>
          </a:bodyPr>
          <a:lstStyle/>
          <a:p>
            <a:pPr algn="ctr"/>
            <a:r>
              <a:rPr lang="en-US" sz="2400" dirty="0">
                <a:solidFill>
                  <a:schemeClr val="bg1"/>
                </a:solidFill>
              </a:rPr>
              <a:t>Because of our choices or the challenges we face, at times we may feel broken or like we have little value.</a:t>
            </a:r>
            <a:endParaRPr lang="en-US" sz="2400" i="1" dirty="0">
              <a:solidFill>
                <a:schemeClr val="bg1"/>
              </a:solidFill>
              <a:latin typeface="Leelawadee" pitchFamily="34" charset="-34"/>
              <a:cs typeface="Leelawadee" pitchFamily="34" charset="-34"/>
            </a:endParaRPr>
          </a:p>
        </p:txBody>
      </p:sp>
      <p:pic>
        <p:nvPicPr>
          <p:cNvPr id="2050" name="Picture 2" descr="https://www.lds.org/bc/content/ldsorg/seminary-institute/online-resources/2016-broken-clay-p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72" y="1773155"/>
            <a:ext cx="3932331" cy="4128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63190" y="2901437"/>
            <a:ext cx="2901391" cy="1569660"/>
          </a:xfrm>
          <a:prstGeom prst="rect">
            <a:avLst/>
          </a:prstGeom>
        </p:spPr>
        <p:txBody>
          <a:bodyPr wrap="square">
            <a:spAutoFit/>
          </a:bodyPr>
          <a:lstStyle/>
          <a:p>
            <a:pPr algn="ctr"/>
            <a:r>
              <a:rPr lang="en-US" sz="2400" dirty="0">
                <a:solidFill>
                  <a:schemeClr val="bg1"/>
                </a:solidFill>
                <a:latin typeface="Open Sans"/>
              </a:rPr>
              <a:t>As children of Heavenly Father we are important and have great worth.</a:t>
            </a:r>
            <a:endParaRPr lang="en-US" sz="2400" dirty="0">
              <a:solidFill>
                <a:schemeClr val="bg1"/>
              </a:solidFill>
            </a:endParaRPr>
          </a:p>
        </p:txBody>
      </p:sp>
      <p:pic>
        <p:nvPicPr>
          <p:cNvPr id="2052" name="Picture 4" descr="Image result for broken in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2927" y="2240021"/>
            <a:ext cx="354811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7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386066"/>
            <a:ext cx="8686800" cy="369332"/>
          </a:xfrm>
          <a:prstGeom prst="rect">
            <a:avLst/>
          </a:prstGeom>
          <a:noFill/>
        </p:spPr>
        <p:txBody>
          <a:bodyPr wrap="square" rtlCol="0">
            <a:spAutoFit/>
          </a:bodyPr>
          <a:lstStyle/>
          <a:p>
            <a:r>
              <a:rPr lang="en-US" i="1" dirty="0">
                <a:solidFill>
                  <a:schemeClr val="bg1"/>
                </a:solidFill>
                <a:cs typeface="Leelawadee" pitchFamily="34" charset="-34"/>
              </a:rPr>
              <a:t>John 5:10-16</a:t>
            </a:r>
          </a:p>
        </p:txBody>
      </p:sp>
      <p:sp>
        <p:nvSpPr>
          <p:cNvPr id="10" name="TextBox 9"/>
          <p:cNvSpPr txBox="1"/>
          <p:nvPr/>
        </p:nvSpPr>
        <p:spPr>
          <a:xfrm>
            <a:off x="263634" y="295835"/>
            <a:ext cx="5975801" cy="4154984"/>
          </a:xfrm>
          <a:prstGeom prst="rect">
            <a:avLst/>
          </a:prstGeom>
          <a:noFill/>
        </p:spPr>
        <p:txBody>
          <a:bodyPr wrap="square" rtlCol="0">
            <a:spAutoFit/>
          </a:bodyPr>
          <a:lstStyle/>
          <a:p>
            <a:pPr fontAlgn="base"/>
            <a:r>
              <a:rPr lang="en-US" sz="2400" dirty="0">
                <a:solidFill>
                  <a:schemeClr val="bg1"/>
                </a:solidFill>
              </a:rPr>
              <a:t>“‘Equal with God!’—awful blasphemy or awesome truth!—one or the other. There is no middle ground, no room for compromise; there are no principles to compose: either Jesus is divine or he is blaspheming!</a:t>
            </a:r>
          </a:p>
          <a:p>
            <a:pPr fontAlgn="base"/>
            <a:endParaRPr lang="en-US" sz="2400" dirty="0">
              <a:solidFill>
                <a:schemeClr val="bg1"/>
              </a:solidFill>
            </a:endParaRPr>
          </a:p>
          <a:p>
            <a:pPr fontAlgn="base"/>
            <a:r>
              <a:rPr lang="en-US" sz="2400" dirty="0">
                <a:solidFill>
                  <a:schemeClr val="bg1"/>
                </a:solidFill>
              </a:rPr>
              <a:t>“‘Equal with God!’—not, as yet, in the infinite and eternal sense, but in the sense of being one with him, of being his natural heir, destined to receive, inherit, and possess all that the Father hath.</a:t>
            </a:r>
          </a:p>
        </p:txBody>
      </p:sp>
      <p:sp>
        <p:nvSpPr>
          <p:cNvPr id="3" name="Rectangle 2"/>
          <p:cNvSpPr/>
          <p:nvPr/>
        </p:nvSpPr>
        <p:spPr>
          <a:xfrm>
            <a:off x="5799339" y="4515075"/>
            <a:ext cx="6064624" cy="1938992"/>
          </a:xfrm>
          <a:prstGeom prst="rect">
            <a:avLst/>
          </a:prstGeom>
        </p:spPr>
        <p:txBody>
          <a:bodyPr wrap="square">
            <a:spAutoFit/>
          </a:bodyPr>
          <a:lstStyle/>
          <a:p>
            <a:r>
              <a:rPr lang="en-US" sz="2000" dirty="0">
                <a:solidFill>
                  <a:schemeClr val="bg1"/>
                </a:solidFill>
                <a:latin typeface="Open Sans"/>
              </a:rPr>
              <a:t>“‘Equal with God!’—not that he was then reigning in glory and exaltation over all the works which their hands had made, but in the sense that he was God’s Son, upon whom the Father had placed his own name and to whom he had given glory and honor and power.”</a:t>
            </a:r>
            <a:endParaRPr lang="en-US" sz="2000" dirty="0">
              <a:solidFill>
                <a:schemeClr val="bg1"/>
              </a:solidFill>
            </a:endParaRPr>
          </a:p>
        </p:txBody>
      </p:sp>
      <p:sp>
        <p:nvSpPr>
          <p:cNvPr id="4" name="Rectangle 3"/>
          <p:cNvSpPr/>
          <p:nvPr/>
        </p:nvSpPr>
        <p:spPr>
          <a:xfrm>
            <a:off x="11725206" y="6386066"/>
            <a:ext cx="466794" cy="369332"/>
          </a:xfrm>
          <a:prstGeom prst="rect">
            <a:avLst/>
          </a:prstGeom>
        </p:spPr>
        <p:txBody>
          <a:bodyPr wrap="none">
            <a:spAutoFit/>
          </a:bodyPr>
          <a:lstStyle/>
          <a:p>
            <a:r>
              <a:rPr lang="en-US" dirty="0">
                <a:solidFill>
                  <a:schemeClr val="bg1"/>
                </a:solidFill>
                <a:latin typeface="Open Sans"/>
              </a:rPr>
              <a:t>(2)</a:t>
            </a:r>
            <a:endParaRPr lang="en-US" dirty="0">
              <a:solidFill>
                <a:schemeClr val="bg1"/>
              </a:solidFill>
            </a:endParaRPr>
          </a:p>
        </p:txBody>
      </p:sp>
      <p:pic>
        <p:nvPicPr>
          <p:cNvPr id="9218" name="Picture 2" descr="Image result for equal sign animat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73998" y="849510"/>
            <a:ext cx="2889569" cy="28895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8582" y="175933"/>
            <a:ext cx="866232" cy="1209115"/>
          </a:xfrm>
          <a:prstGeom prst="rect">
            <a:avLst/>
          </a:prstGeom>
        </p:spPr>
      </p:pic>
      <p:grpSp>
        <p:nvGrpSpPr>
          <p:cNvPr id="11" name="Group 10"/>
          <p:cNvGrpSpPr/>
          <p:nvPr/>
        </p:nvGrpSpPr>
        <p:grpSpPr>
          <a:xfrm>
            <a:off x="2537629" y="4337827"/>
            <a:ext cx="2933673" cy="2352684"/>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1016977" y="4739640"/>
              <a:ext cx="2094380" cy="1344571"/>
            </a:xfrm>
            <a:prstGeom prst="rect">
              <a:avLst/>
            </a:prstGeom>
          </p:spPr>
          <p:txBody>
            <a:bodyPr wrap="square">
              <a:spAutoFit/>
            </a:bodyPr>
            <a:lstStyle/>
            <a:p>
              <a:pPr algn="ctr"/>
              <a:r>
                <a:rPr lang="en-US" sz="1600" b="1" dirty="0"/>
                <a:t>In all He does, Jesus Christ represents Heavenly Father and seeks to obey His will</a:t>
              </a:r>
              <a:endParaRPr lang="en-US" sz="1600" dirty="0"/>
            </a:p>
          </p:txBody>
        </p:sp>
      </p:grpSp>
    </p:spTree>
    <p:extLst>
      <p:ext uri="{BB962C8B-B14F-4D97-AF65-F5344CB8AC3E}">
        <p14:creationId xmlns:p14="http://schemas.microsoft.com/office/powerpoint/2010/main" val="175848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par>
                                <p:cTn id="16" presetID="10" presetClass="exit" presetSubtype="0" fill="hold" grpId="0" nodeType="withEffect">
                                  <p:stCondLst>
                                    <p:cond delay="0"/>
                                  </p:stCondLst>
                                  <p:childTnLst>
                                    <p:animEffect transition="out" filter="fade">
                                      <p:cBhvr>
                                        <p:cTn id="17" dur="500"/>
                                        <p:tgtEl>
                                          <p:spTgt spid="10">
                                            <p:txEl>
                                              <p:pRg st="0" end="0"/>
                                            </p:txEl>
                                          </p:spTgt>
                                        </p:tgtEl>
                                      </p:cBhvr>
                                    </p:animEffect>
                                    <p:set>
                                      <p:cBhvr>
                                        <p:cTn id="18" dur="1" fill="hold">
                                          <p:stCondLst>
                                            <p:cond delay="499"/>
                                          </p:stCondLst>
                                        </p:cTn>
                                        <p:tgtEl>
                                          <p:spTgt spid="10">
                                            <p:txEl>
                                              <p:pRg st="0" end="0"/>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0">
                                            <p:txEl>
                                              <p:pRg st="2" end="2"/>
                                            </p:txEl>
                                          </p:spTgt>
                                        </p:tgtEl>
                                      </p:cBhvr>
                                    </p:animEffect>
                                    <p:set>
                                      <p:cBhvr>
                                        <p:cTn id="21" dur="1" fill="hold">
                                          <p:stCondLst>
                                            <p:cond delay="499"/>
                                          </p:stCondLst>
                                        </p:cTn>
                                        <p:tgtEl>
                                          <p:spTgt spid="10">
                                            <p:txEl>
                                              <p:pRg st="2" end="2"/>
                                            </p:txEl>
                                          </p:spTgt>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9218"/>
                                        </p:tgtEl>
                                      </p:cBhvr>
                                    </p:animEffect>
                                    <p:set>
                                      <p:cBhvr>
                                        <p:cTn id="27" dur="1" fill="hold">
                                          <p:stCondLst>
                                            <p:cond delay="4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386066"/>
            <a:ext cx="8686800" cy="369332"/>
          </a:xfrm>
          <a:prstGeom prst="rect">
            <a:avLst/>
          </a:prstGeom>
          <a:noFill/>
        </p:spPr>
        <p:txBody>
          <a:bodyPr wrap="square" rtlCol="0">
            <a:spAutoFit/>
          </a:bodyPr>
          <a:lstStyle/>
          <a:p>
            <a:r>
              <a:rPr lang="en-US" i="1" dirty="0">
                <a:solidFill>
                  <a:schemeClr val="bg1"/>
                </a:solidFill>
                <a:cs typeface="Leelawadee" pitchFamily="34" charset="-34"/>
              </a:rPr>
              <a:t>John 5:22, 27, 30</a:t>
            </a:r>
          </a:p>
        </p:txBody>
      </p:sp>
      <p:sp>
        <p:nvSpPr>
          <p:cNvPr id="10" name="TextBox 9"/>
          <p:cNvSpPr txBox="1"/>
          <p:nvPr/>
        </p:nvSpPr>
        <p:spPr>
          <a:xfrm>
            <a:off x="398647" y="1386299"/>
            <a:ext cx="8066343" cy="1938992"/>
          </a:xfrm>
          <a:prstGeom prst="rect">
            <a:avLst/>
          </a:prstGeom>
          <a:noFill/>
        </p:spPr>
        <p:txBody>
          <a:bodyPr wrap="square" rtlCol="0">
            <a:spAutoFit/>
          </a:bodyPr>
          <a:lstStyle/>
          <a:p>
            <a:r>
              <a:rPr lang="en-US" sz="2000" dirty="0">
                <a:solidFill>
                  <a:schemeClr val="bg1"/>
                </a:solidFill>
              </a:rPr>
              <a:t>“Knowing that Jesus Christ is the firstborn Son of God in the spirit and the Only Begotten Son in the flesh gives a far more noble and majestic view of him than if he were just a great teacher or philosopher. He is our Lord, the Redeemer of all mankind, our Mediator with the Father. Because of his love for us, he has atoned for the sins of the world and has provided a way for the faithful to return to our Heavenly Father’s presence.”</a:t>
            </a:r>
            <a:endParaRPr lang="en-US" sz="2000" i="1" dirty="0">
              <a:solidFill>
                <a:schemeClr val="bg1"/>
              </a:solidFill>
              <a:latin typeface="Leelawadee" pitchFamily="34" charset="-34"/>
              <a:cs typeface="Leelawadee" pitchFamily="34" charset="-34"/>
            </a:endParaRPr>
          </a:p>
        </p:txBody>
      </p:sp>
      <p:sp>
        <p:nvSpPr>
          <p:cNvPr id="11" name="TextBox 10"/>
          <p:cNvSpPr txBox="1"/>
          <p:nvPr/>
        </p:nvSpPr>
        <p:spPr>
          <a:xfrm>
            <a:off x="242046" y="125505"/>
            <a:ext cx="11591365" cy="923330"/>
          </a:xfrm>
          <a:prstGeom prst="rect">
            <a:avLst/>
          </a:prstGeom>
          <a:noFill/>
        </p:spPr>
        <p:txBody>
          <a:bodyPr wrap="square" rtlCol="0">
            <a:spAutoFit/>
          </a:bodyPr>
          <a:lstStyle/>
          <a:p>
            <a:pPr algn="ctr"/>
            <a:r>
              <a:rPr lang="en-US" sz="5400" i="1" dirty="0">
                <a:solidFill>
                  <a:schemeClr val="bg1"/>
                </a:solidFill>
                <a:cs typeface="Leelawadee" pitchFamily="34" charset="-34"/>
              </a:rPr>
              <a:t>Jesus Christ Our Final Judge</a:t>
            </a:r>
          </a:p>
        </p:txBody>
      </p:sp>
      <p:sp>
        <p:nvSpPr>
          <p:cNvPr id="2" name="Rectangle 1"/>
          <p:cNvSpPr/>
          <p:nvPr/>
        </p:nvSpPr>
        <p:spPr>
          <a:xfrm>
            <a:off x="7297092" y="4414839"/>
            <a:ext cx="3417435" cy="1323439"/>
          </a:xfrm>
          <a:prstGeom prst="rect">
            <a:avLst/>
          </a:prstGeom>
        </p:spPr>
        <p:txBody>
          <a:bodyPr wrap="square">
            <a:spAutoFit/>
          </a:bodyPr>
          <a:lstStyle/>
          <a:p>
            <a:r>
              <a:rPr lang="en-US" sz="2000" dirty="0">
                <a:solidFill>
                  <a:schemeClr val="bg1"/>
                </a:solidFill>
              </a:rPr>
              <a:t>“He will come again in power and glory to dwell on the earth, and will stand as Judge of all mankind at the last day.” </a:t>
            </a:r>
          </a:p>
        </p:txBody>
      </p:sp>
      <p:sp>
        <p:nvSpPr>
          <p:cNvPr id="3" name="Rectangle 2"/>
          <p:cNvSpPr/>
          <p:nvPr/>
        </p:nvSpPr>
        <p:spPr>
          <a:xfrm>
            <a:off x="2245259" y="885425"/>
            <a:ext cx="9121217" cy="369332"/>
          </a:xfrm>
          <a:prstGeom prst="rect">
            <a:avLst/>
          </a:prstGeom>
        </p:spPr>
        <p:txBody>
          <a:bodyPr wrap="square">
            <a:spAutoFit/>
          </a:bodyPr>
          <a:lstStyle/>
          <a:p>
            <a:r>
              <a:rPr lang="en-US">
                <a:solidFill>
                  <a:srgbClr val="FFFF00"/>
                </a:solidFill>
                <a:latin typeface="Open Sans"/>
              </a:rPr>
              <a:t>He stands as the head of The Church of Jesus Christ of Latter-day Saints. </a:t>
            </a:r>
            <a:endParaRPr lang="en-US" dirty="0">
              <a:solidFill>
                <a:srgbClr val="FFFF00"/>
              </a:solidFill>
            </a:endParaRPr>
          </a:p>
        </p:txBody>
      </p:sp>
      <p:sp>
        <p:nvSpPr>
          <p:cNvPr id="4" name="Rectangle 3"/>
          <p:cNvSpPr/>
          <p:nvPr/>
        </p:nvSpPr>
        <p:spPr>
          <a:xfrm>
            <a:off x="11072389" y="6498053"/>
            <a:ext cx="1050616" cy="338554"/>
          </a:xfrm>
          <a:prstGeom prst="rect">
            <a:avLst/>
          </a:prstGeom>
        </p:spPr>
        <p:txBody>
          <a:bodyPr wrap="square">
            <a:spAutoFit/>
          </a:bodyPr>
          <a:lstStyle/>
          <a:p>
            <a:pPr algn="r" fontAlgn="base"/>
            <a:r>
              <a:rPr lang="en-US" sz="1600" dirty="0">
                <a:solidFill>
                  <a:schemeClr val="bg1"/>
                </a:solidFill>
                <a:latin typeface="Open Sans"/>
              </a:rPr>
              <a:t>(5)</a:t>
            </a:r>
            <a:endParaRPr lang="en-US" sz="1600" b="0" i="0" dirty="0">
              <a:solidFill>
                <a:schemeClr val="bg1"/>
              </a:solidFill>
              <a:effectLst/>
              <a:latin typeface="Open San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636" y="125505"/>
            <a:ext cx="1141680" cy="1440273"/>
          </a:xfrm>
          <a:prstGeom prst="rect">
            <a:avLst/>
          </a:prstGeom>
        </p:spPr>
      </p:pic>
      <p:grpSp>
        <p:nvGrpSpPr>
          <p:cNvPr id="8" name="Group 7"/>
          <p:cNvGrpSpPr/>
          <p:nvPr/>
        </p:nvGrpSpPr>
        <p:grpSpPr>
          <a:xfrm>
            <a:off x="3166643" y="3445857"/>
            <a:ext cx="2473666" cy="3298417"/>
            <a:chOff x="3166643" y="3445857"/>
            <a:chExt cx="2473666" cy="3298417"/>
          </a:xfrm>
        </p:grpSpPr>
        <p:pic>
          <p:nvPicPr>
            <p:cNvPr id="1026" name="Picture 2" descr="Image result for pencil drawing of Jesu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75" b="4244"/>
            <a:stretch/>
          </p:blipFill>
          <p:spPr bwMode="auto">
            <a:xfrm>
              <a:off x="3235638" y="3445857"/>
              <a:ext cx="2404671" cy="30816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66643" y="6498053"/>
              <a:ext cx="801823" cy="246221"/>
            </a:xfrm>
            <a:prstGeom prst="rect">
              <a:avLst/>
            </a:prstGeom>
          </p:spPr>
          <p:txBody>
            <a:bodyPr wrap="none">
              <a:spAutoFit/>
            </a:bodyPr>
            <a:lstStyle/>
            <a:p>
              <a:r>
                <a:rPr lang="en-US" sz="1000" dirty="0">
                  <a:solidFill>
                    <a:schemeClr val="bg1"/>
                  </a:solidFill>
                  <a:latin typeface="Trebuchet MS" panose="020B0603020202020204" pitchFamily="34" charset="0"/>
                </a:rPr>
                <a:t> </a:t>
              </a:r>
              <a:r>
                <a:rPr lang="en-US" sz="1000" dirty="0" err="1">
                  <a:solidFill>
                    <a:schemeClr val="bg1"/>
                  </a:solidFill>
                  <a:latin typeface="Trebuchet MS" panose="020B0603020202020204" pitchFamily="34" charset="0"/>
                </a:rPr>
                <a:t>fabichaco</a:t>
              </a:r>
              <a:endParaRPr lang="en-US" sz="1000" dirty="0">
                <a:solidFill>
                  <a:schemeClr val="bg1"/>
                </a:solidFill>
              </a:endParaRPr>
            </a:p>
          </p:txBody>
        </p:sp>
      </p:grpSp>
    </p:spTree>
    <p:extLst>
      <p:ext uri="{BB962C8B-B14F-4D97-AF65-F5344CB8AC3E}">
        <p14:creationId xmlns:p14="http://schemas.microsoft.com/office/powerpoint/2010/main" val="21509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470077"/>
            <a:ext cx="8686800" cy="369332"/>
          </a:xfrm>
          <a:prstGeom prst="rect">
            <a:avLst/>
          </a:prstGeom>
          <a:noFill/>
        </p:spPr>
        <p:txBody>
          <a:bodyPr wrap="square" rtlCol="0">
            <a:spAutoFit/>
          </a:bodyPr>
          <a:lstStyle/>
          <a:p>
            <a:r>
              <a:rPr lang="en-US" i="1" dirty="0">
                <a:solidFill>
                  <a:schemeClr val="bg1"/>
                </a:solidFill>
                <a:cs typeface="Leelawadee" pitchFamily="34" charset="-34"/>
              </a:rPr>
              <a:t>John 5:33-37</a:t>
            </a:r>
          </a:p>
        </p:txBody>
      </p:sp>
      <p:sp>
        <p:nvSpPr>
          <p:cNvPr id="11" name="TextBox 10"/>
          <p:cNvSpPr txBox="1"/>
          <p:nvPr/>
        </p:nvSpPr>
        <p:spPr>
          <a:xfrm>
            <a:off x="242046" y="125505"/>
            <a:ext cx="11591365" cy="923330"/>
          </a:xfrm>
          <a:prstGeom prst="rect">
            <a:avLst/>
          </a:prstGeom>
          <a:noFill/>
        </p:spPr>
        <p:txBody>
          <a:bodyPr wrap="square" rtlCol="0">
            <a:spAutoFit/>
          </a:bodyPr>
          <a:lstStyle/>
          <a:p>
            <a:pPr algn="ctr"/>
            <a:r>
              <a:rPr lang="en-US" sz="5400" i="1" dirty="0">
                <a:solidFill>
                  <a:schemeClr val="bg1"/>
                </a:solidFill>
                <a:cs typeface="Leelawadee" pitchFamily="34" charset="-34"/>
              </a:rPr>
              <a:t>Jesus’s Divinity</a:t>
            </a:r>
          </a:p>
        </p:txBody>
      </p:sp>
      <p:sp>
        <p:nvSpPr>
          <p:cNvPr id="4" name="Rectangle 3"/>
          <p:cNvSpPr/>
          <p:nvPr/>
        </p:nvSpPr>
        <p:spPr>
          <a:xfrm>
            <a:off x="11072389" y="6498053"/>
            <a:ext cx="1050616" cy="338554"/>
          </a:xfrm>
          <a:prstGeom prst="rect">
            <a:avLst/>
          </a:prstGeom>
        </p:spPr>
        <p:txBody>
          <a:bodyPr wrap="square">
            <a:spAutoFit/>
          </a:bodyPr>
          <a:lstStyle/>
          <a:p>
            <a:pPr algn="r" fontAlgn="base"/>
            <a:r>
              <a:rPr lang="en-US" sz="1600" dirty="0">
                <a:solidFill>
                  <a:schemeClr val="bg1"/>
                </a:solidFill>
                <a:latin typeface="Open Sans"/>
              </a:rPr>
              <a:t>(5)</a:t>
            </a:r>
            <a:endParaRPr lang="en-US" sz="1600" b="0" i="0" dirty="0">
              <a:solidFill>
                <a:schemeClr val="bg1"/>
              </a:solidFill>
              <a:effectLst/>
              <a:latin typeface="Open Sans"/>
            </a:endParaRPr>
          </a:p>
        </p:txBody>
      </p:sp>
      <p:grpSp>
        <p:nvGrpSpPr>
          <p:cNvPr id="22" name="Group 21"/>
          <p:cNvGrpSpPr/>
          <p:nvPr/>
        </p:nvGrpSpPr>
        <p:grpSpPr>
          <a:xfrm>
            <a:off x="733626" y="387901"/>
            <a:ext cx="2118216" cy="5989009"/>
            <a:chOff x="733626" y="387901"/>
            <a:chExt cx="2118216" cy="5989009"/>
          </a:xfrm>
        </p:grpSpPr>
        <p:sp>
          <p:nvSpPr>
            <p:cNvPr id="10" name="TextBox 9"/>
            <p:cNvSpPr txBox="1"/>
            <p:nvPr/>
          </p:nvSpPr>
          <p:spPr>
            <a:xfrm>
              <a:off x="733626" y="387901"/>
              <a:ext cx="2118216" cy="2246769"/>
            </a:xfrm>
            <a:prstGeom prst="rect">
              <a:avLst/>
            </a:prstGeom>
            <a:solidFill>
              <a:srgbClr val="B9FFDC"/>
            </a:solidFill>
            <a:ln w="28575">
              <a:solidFill>
                <a:schemeClr val="accent6">
                  <a:lumMod val="75000"/>
                </a:schemeClr>
              </a:solidFill>
            </a:ln>
          </p:spPr>
          <p:txBody>
            <a:bodyPr wrap="square" rtlCol="0">
              <a:spAutoFit/>
            </a:bodyPr>
            <a:lstStyle/>
            <a:p>
              <a:pPr algn="ctr"/>
              <a:r>
                <a:rPr lang="en-US" sz="2000" dirty="0"/>
                <a:t>John 5:33-35</a:t>
              </a:r>
            </a:p>
            <a:p>
              <a:pPr algn="ctr"/>
              <a:endParaRPr lang="en-US" sz="2000" dirty="0"/>
            </a:p>
            <a:p>
              <a:pPr algn="ctr"/>
              <a:r>
                <a:rPr lang="en-US" sz="2000" dirty="0"/>
                <a:t>John the Baptist</a:t>
              </a:r>
            </a:p>
            <a:p>
              <a:pPr algn="ctr"/>
              <a:endParaRPr lang="en-US" sz="2000" dirty="0"/>
            </a:p>
            <a:p>
              <a:pPr algn="ctr"/>
              <a:r>
                <a:rPr lang="en-US" sz="2000" dirty="0"/>
                <a:t>“…and he bare witness unto the truth.”</a:t>
              </a:r>
            </a:p>
          </p:txBody>
        </p:sp>
        <p:grpSp>
          <p:nvGrpSpPr>
            <p:cNvPr id="16" name="Group 15"/>
            <p:cNvGrpSpPr/>
            <p:nvPr/>
          </p:nvGrpSpPr>
          <p:grpSpPr>
            <a:xfrm>
              <a:off x="733626" y="3275251"/>
              <a:ext cx="2051854" cy="3101659"/>
              <a:chOff x="799988" y="3099372"/>
              <a:chExt cx="2051854" cy="3101659"/>
            </a:xfrm>
          </p:grpSpPr>
          <p:pic>
            <p:nvPicPr>
              <p:cNvPr id="2050" name="Picture 2" descr="Image result for john the baptist draw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88" y="3099372"/>
                <a:ext cx="2051854" cy="28611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35659" y="5954810"/>
                <a:ext cx="1140056" cy="246221"/>
              </a:xfrm>
              <a:prstGeom prst="rect">
                <a:avLst/>
              </a:prstGeom>
            </p:spPr>
            <p:txBody>
              <a:bodyPr wrap="none">
                <a:spAutoFit/>
              </a:bodyPr>
              <a:lstStyle/>
              <a:p>
                <a:r>
                  <a:rPr lang="en-US" sz="1000" dirty="0">
                    <a:solidFill>
                      <a:schemeClr val="bg1"/>
                    </a:solidFill>
                    <a:latin typeface="arial" panose="020B0604020202020204" pitchFamily="34" charset="0"/>
                  </a:rPr>
                  <a:t>Andrea del </a:t>
                </a:r>
                <a:r>
                  <a:rPr lang="en-US" sz="1000" dirty="0" err="1">
                    <a:solidFill>
                      <a:schemeClr val="bg1"/>
                    </a:solidFill>
                    <a:latin typeface="arial" panose="020B0604020202020204" pitchFamily="34" charset="0"/>
                  </a:rPr>
                  <a:t>Sarto</a:t>
                </a:r>
                <a:endParaRPr lang="en-US" sz="1000" dirty="0">
                  <a:solidFill>
                    <a:schemeClr val="bg1"/>
                  </a:solidFill>
                </a:endParaRPr>
              </a:p>
            </p:txBody>
          </p:sp>
        </p:grpSp>
        <p:sp>
          <p:nvSpPr>
            <p:cNvPr id="21" name="Down Arrow 20"/>
            <p:cNvSpPr/>
            <p:nvPr/>
          </p:nvSpPr>
          <p:spPr>
            <a:xfrm>
              <a:off x="1555678" y="2692922"/>
              <a:ext cx="268700" cy="484764"/>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454756" y="1021282"/>
            <a:ext cx="2299372" cy="5815325"/>
            <a:chOff x="3648755" y="1048835"/>
            <a:chExt cx="2299372" cy="5815325"/>
          </a:xfrm>
        </p:grpSpPr>
        <p:sp>
          <p:nvSpPr>
            <p:cNvPr id="13" name="TextBox 12"/>
            <p:cNvSpPr txBox="1"/>
            <p:nvPr/>
          </p:nvSpPr>
          <p:spPr>
            <a:xfrm>
              <a:off x="3648755" y="1048835"/>
              <a:ext cx="2299372" cy="2554545"/>
            </a:xfrm>
            <a:prstGeom prst="rect">
              <a:avLst/>
            </a:prstGeom>
            <a:solidFill>
              <a:srgbClr val="B9FFDC"/>
            </a:solidFill>
            <a:ln w="28575">
              <a:solidFill>
                <a:schemeClr val="accent6">
                  <a:lumMod val="75000"/>
                </a:schemeClr>
              </a:solidFill>
            </a:ln>
          </p:spPr>
          <p:txBody>
            <a:bodyPr wrap="square" rtlCol="0">
              <a:spAutoFit/>
            </a:bodyPr>
            <a:lstStyle/>
            <a:p>
              <a:pPr algn="ctr"/>
              <a:r>
                <a:rPr lang="en-US" sz="2000" dirty="0"/>
                <a:t>John 5:36</a:t>
              </a:r>
            </a:p>
            <a:p>
              <a:pPr algn="ctr"/>
              <a:r>
                <a:rPr lang="en-US" sz="2000" dirty="0"/>
                <a:t>His Works</a:t>
              </a:r>
            </a:p>
            <a:p>
              <a:pPr algn="ctr"/>
              <a:endParaRPr lang="en-US" sz="2000" dirty="0"/>
            </a:p>
            <a:p>
              <a:pPr algn="ctr"/>
              <a:r>
                <a:rPr lang="en-US" sz="2000" dirty="0"/>
                <a:t>“…the same works that I do, bear witness of me, that the Father hath sent me.”</a:t>
              </a:r>
            </a:p>
          </p:txBody>
        </p:sp>
        <p:grpSp>
          <p:nvGrpSpPr>
            <p:cNvPr id="17" name="Group 16"/>
            <p:cNvGrpSpPr/>
            <p:nvPr/>
          </p:nvGrpSpPr>
          <p:grpSpPr>
            <a:xfrm>
              <a:off x="3926903" y="4270691"/>
              <a:ext cx="1743075" cy="2593469"/>
              <a:chOff x="3926903" y="4270691"/>
              <a:chExt cx="1743075" cy="2593469"/>
            </a:xfrm>
          </p:grpSpPr>
          <p:pic>
            <p:nvPicPr>
              <p:cNvPr id="2052" name="Picture 4" descr="Image result for jesus draw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903" y="4270691"/>
                <a:ext cx="1743075" cy="23812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681085" y="6617939"/>
                <a:ext cx="412292" cy="246221"/>
              </a:xfrm>
              <a:prstGeom prst="rect">
                <a:avLst/>
              </a:prstGeom>
            </p:spPr>
            <p:txBody>
              <a:bodyPr wrap="none">
                <a:spAutoFit/>
              </a:bodyPr>
              <a:lstStyle/>
              <a:p>
                <a:r>
                  <a:rPr lang="en-US" sz="1000" dirty="0">
                    <a:solidFill>
                      <a:schemeClr val="bg1"/>
                    </a:solidFill>
                    <a:latin typeface="arial" panose="020B0604020202020204" pitchFamily="34" charset="0"/>
                  </a:rPr>
                  <a:t>J.D.</a:t>
                </a:r>
                <a:endParaRPr lang="en-US" sz="1000" dirty="0">
                  <a:solidFill>
                    <a:schemeClr val="bg1"/>
                  </a:solidFill>
                </a:endParaRPr>
              </a:p>
            </p:txBody>
          </p:sp>
        </p:grpSp>
        <p:sp>
          <p:nvSpPr>
            <p:cNvPr id="27" name="Down Arrow 26"/>
            <p:cNvSpPr/>
            <p:nvPr/>
          </p:nvSpPr>
          <p:spPr>
            <a:xfrm>
              <a:off x="4664090" y="3733622"/>
              <a:ext cx="268700" cy="484764"/>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318143" y="1048835"/>
            <a:ext cx="2560483" cy="5726216"/>
            <a:chOff x="6318143" y="1048835"/>
            <a:chExt cx="2560483" cy="5726216"/>
          </a:xfrm>
        </p:grpSpPr>
        <p:sp>
          <p:nvSpPr>
            <p:cNvPr id="14" name="TextBox 13"/>
            <p:cNvSpPr txBox="1"/>
            <p:nvPr/>
          </p:nvSpPr>
          <p:spPr>
            <a:xfrm>
              <a:off x="6527390" y="1048835"/>
              <a:ext cx="2252565" cy="2862322"/>
            </a:xfrm>
            <a:prstGeom prst="rect">
              <a:avLst/>
            </a:prstGeom>
            <a:solidFill>
              <a:srgbClr val="B9FFDC"/>
            </a:solidFill>
            <a:ln w="28575">
              <a:solidFill>
                <a:schemeClr val="accent6">
                  <a:lumMod val="75000"/>
                </a:schemeClr>
              </a:solidFill>
            </a:ln>
          </p:spPr>
          <p:txBody>
            <a:bodyPr wrap="square" rtlCol="0">
              <a:spAutoFit/>
            </a:bodyPr>
            <a:lstStyle/>
            <a:p>
              <a:pPr algn="ctr"/>
              <a:r>
                <a:rPr lang="en-US" sz="2000" dirty="0"/>
                <a:t>John 5:37</a:t>
              </a:r>
            </a:p>
            <a:p>
              <a:pPr algn="ctr"/>
              <a:endParaRPr lang="en-US" sz="2000" dirty="0"/>
            </a:p>
            <a:p>
              <a:pPr algn="ctr"/>
              <a:r>
                <a:rPr lang="en-US" sz="2000" dirty="0"/>
                <a:t>His Father</a:t>
              </a:r>
            </a:p>
            <a:p>
              <a:pPr algn="ctr"/>
              <a:endParaRPr lang="en-US" sz="2000" dirty="0"/>
            </a:p>
            <a:p>
              <a:pPr algn="ctr"/>
              <a:r>
                <a:rPr lang="en-US" sz="2000" dirty="0"/>
                <a:t>“…the Father himself, which hath sent me, hath borne witness of me.”</a:t>
              </a:r>
            </a:p>
          </p:txBody>
        </p:sp>
        <p:grpSp>
          <p:nvGrpSpPr>
            <p:cNvPr id="19" name="Group 18"/>
            <p:cNvGrpSpPr/>
            <p:nvPr/>
          </p:nvGrpSpPr>
          <p:grpSpPr>
            <a:xfrm>
              <a:off x="6318143" y="4540891"/>
              <a:ext cx="2560483" cy="2234160"/>
              <a:chOff x="6318143" y="4540891"/>
              <a:chExt cx="2560483" cy="2234160"/>
            </a:xfrm>
          </p:grpSpPr>
          <p:pic>
            <p:nvPicPr>
              <p:cNvPr id="2054" name="Picture 6" descr="Image result for heavenly father draw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143" y="4540891"/>
                <a:ext cx="2560483" cy="198986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910535" y="6528830"/>
                <a:ext cx="1375698" cy="246221"/>
              </a:xfrm>
              <a:prstGeom prst="rect">
                <a:avLst/>
              </a:prstGeom>
            </p:spPr>
            <p:txBody>
              <a:bodyPr wrap="none">
                <a:spAutoFit/>
              </a:bodyPr>
              <a:lstStyle/>
              <a:p>
                <a:r>
                  <a:rPr lang="en-US" sz="1000" dirty="0">
                    <a:solidFill>
                      <a:schemeClr val="bg1"/>
                    </a:solidFill>
                    <a:latin typeface="Arial" panose="020B0604020202020204" pitchFamily="34" charset="0"/>
                  </a:rPr>
                  <a:t> </a:t>
                </a:r>
                <a:r>
                  <a:rPr lang="en-US" sz="1000" dirty="0" err="1">
                    <a:solidFill>
                      <a:schemeClr val="bg1"/>
                    </a:solidFill>
                    <a:latin typeface="Arial" panose="020B0604020202020204" pitchFamily="34" charset="0"/>
                  </a:rPr>
                  <a:t>Cima</a:t>
                </a:r>
                <a:r>
                  <a:rPr lang="en-US" sz="1000" dirty="0">
                    <a:solidFill>
                      <a:schemeClr val="bg1"/>
                    </a:solidFill>
                    <a:latin typeface="Arial" panose="020B0604020202020204" pitchFamily="34" charset="0"/>
                  </a:rPr>
                  <a:t> da </a:t>
                </a:r>
                <a:r>
                  <a:rPr lang="en-US" sz="1000" dirty="0" err="1">
                    <a:solidFill>
                      <a:schemeClr val="bg1"/>
                    </a:solidFill>
                    <a:latin typeface="Arial" panose="020B0604020202020204" pitchFamily="34" charset="0"/>
                  </a:rPr>
                  <a:t>Conegliano</a:t>
                </a:r>
                <a:endParaRPr lang="en-US" sz="1000" dirty="0">
                  <a:solidFill>
                    <a:schemeClr val="bg1"/>
                  </a:solidFill>
                </a:endParaRPr>
              </a:p>
            </p:txBody>
          </p:sp>
        </p:grpSp>
        <p:sp>
          <p:nvSpPr>
            <p:cNvPr id="28" name="Down Arrow 27"/>
            <p:cNvSpPr/>
            <p:nvPr/>
          </p:nvSpPr>
          <p:spPr>
            <a:xfrm>
              <a:off x="7414238" y="4026751"/>
              <a:ext cx="268700" cy="484764"/>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9074765" y="387901"/>
            <a:ext cx="2822424" cy="5232390"/>
            <a:chOff x="9074765" y="387901"/>
            <a:chExt cx="2822424" cy="5232390"/>
          </a:xfrm>
        </p:grpSpPr>
        <p:sp>
          <p:nvSpPr>
            <p:cNvPr id="15" name="TextBox 14"/>
            <p:cNvSpPr txBox="1"/>
            <p:nvPr/>
          </p:nvSpPr>
          <p:spPr>
            <a:xfrm>
              <a:off x="9252529" y="387901"/>
              <a:ext cx="2466897" cy="2554545"/>
            </a:xfrm>
            <a:prstGeom prst="rect">
              <a:avLst/>
            </a:prstGeom>
            <a:solidFill>
              <a:srgbClr val="B9FFDC"/>
            </a:solidFill>
            <a:ln w="28575">
              <a:solidFill>
                <a:schemeClr val="accent6">
                  <a:lumMod val="75000"/>
                </a:schemeClr>
              </a:solidFill>
            </a:ln>
          </p:spPr>
          <p:txBody>
            <a:bodyPr wrap="square" rtlCol="0">
              <a:spAutoFit/>
            </a:bodyPr>
            <a:lstStyle/>
            <a:p>
              <a:pPr algn="ctr"/>
              <a:r>
                <a:rPr lang="en-US" sz="2000" dirty="0"/>
                <a:t>John 5:37</a:t>
              </a:r>
            </a:p>
            <a:p>
              <a:pPr algn="ctr"/>
              <a:endParaRPr lang="en-US" sz="2000" dirty="0"/>
            </a:p>
            <a:p>
              <a:pPr algn="ctr"/>
              <a:r>
                <a:rPr lang="en-US" sz="2000" dirty="0"/>
                <a:t>The Scriptures</a:t>
              </a:r>
            </a:p>
            <a:p>
              <a:pPr algn="ctr"/>
              <a:endParaRPr lang="en-US" sz="2000" dirty="0"/>
            </a:p>
            <a:p>
              <a:pPr algn="ctr"/>
              <a:r>
                <a:rPr lang="en-US" sz="2000" dirty="0"/>
                <a:t>“… for in them ye think ye have eternal life: and they are they which testify of me.”</a:t>
              </a:r>
            </a:p>
          </p:txBody>
        </p:sp>
        <p:pic>
          <p:nvPicPr>
            <p:cNvPr id="2056" name="Picture 8" descr="Image result for drawing of scriptur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4765" y="3791360"/>
              <a:ext cx="2822424" cy="1828931"/>
            </a:xfrm>
            <a:prstGeom prst="rect">
              <a:avLst/>
            </a:prstGeom>
            <a:noFill/>
            <a:extLst>
              <a:ext uri="{909E8E84-426E-40DD-AFC4-6F175D3DCCD1}">
                <a14:hiddenFill xmlns:a14="http://schemas.microsoft.com/office/drawing/2010/main">
                  <a:solidFill>
                    <a:srgbClr val="FFFFFF"/>
                  </a:solidFill>
                </a14:hiddenFill>
              </a:ext>
            </a:extLst>
          </p:spPr>
        </p:pic>
        <p:sp>
          <p:nvSpPr>
            <p:cNvPr id="29" name="Down Arrow 28"/>
            <p:cNvSpPr/>
            <p:nvPr/>
          </p:nvSpPr>
          <p:spPr>
            <a:xfrm>
              <a:off x="10342721" y="3105523"/>
              <a:ext cx="268700" cy="484764"/>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688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386066"/>
            <a:ext cx="8686800" cy="369332"/>
          </a:xfrm>
          <a:prstGeom prst="rect">
            <a:avLst/>
          </a:prstGeom>
          <a:noFill/>
        </p:spPr>
        <p:txBody>
          <a:bodyPr wrap="square" rtlCol="0">
            <a:spAutoFit/>
          </a:bodyPr>
          <a:lstStyle/>
          <a:p>
            <a:r>
              <a:rPr lang="en-US" i="1" dirty="0">
                <a:solidFill>
                  <a:schemeClr val="bg1"/>
                </a:solidFill>
                <a:cs typeface="Leelawadee" pitchFamily="34" charset="-34"/>
              </a:rPr>
              <a:t>John 5:39-40</a:t>
            </a:r>
          </a:p>
        </p:txBody>
      </p:sp>
      <p:sp>
        <p:nvSpPr>
          <p:cNvPr id="10" name="TextBox 9"/>
          <p:cNvSpPr txBox="1"/>
          <p:nvPr/>
        </p:nvSpPr>
        <p:spPr>
          <a:xfrm>
            <a:off x="3202718" y="1393950"/>
            <a:ext cx="5606304" cy="2862322"/>
          </a:xfrm>
          <a:prstGeom prst="rect">
            <a:avLst/>
          </a:prstGeom>
          <a:noFill/>
        </p:spPr>
        <p:txBody>
          <a:bodyPr wrap="square" rtlCol="0">
            <a:spAutoFit/>
          </a:bodyPr>
          <a:lstStyle/>
          <a:p>
            <a:r>
              <a:rPr lang="en-US" sz="2000" dirty="0">
                <a:solidFill>
                  <a:schemeClr val="bg1"/>
                </a:solidFill>
              </a:rPr>
              <a:t>Many Jews in Jesus’s day believed that merely studying the scriptures would allow them to receive eternal life. </a:t>
            </a:r>
          </a:p>
          <a:p>
            <a:endParaRPr lang="en-US" sz="2000" dirty="0">
              <a:solidFill>
                <a:schemeClr val="bg1"/>
              </a:solidFill>
            </a:endParaRPr>
          </a:p>
          <a:p>
            <a:r>
              <a:rPr lang="en-US" sz="2000" dirty="0">
                <a:solidFill>
                  <a:schemeClr val="bg1"/>
                </a:solidFill>
              </a:rPr>
              <a:t>They failed to understand that the purpose of the scriptures was to point them to Jesus Christ. </a:t>
            </a:r>
          </a:p>
          <a:p>
            <a:endParaRPr lang="en-US" sz="2000" dirty="0">
              <a:solidFill>
                <a:schemeClr val="bg1"/>
              </a:solidFill>
            </a:endParaRPr>
          </a:p>
          <a:p>
            <a:r>
              <a:rPr lang="en-US" sz="2000" dirty="0">
                <a:solidFill>
                  <a:schemeClr val="bg1"/>
                </a:solidFill>
              </a:rPr>
              <a:t>He said, in essence, “You think you have eternal life, but search the scriptures, for they testify of me.”</a:t>
            </a:r>
            <a:endParaRPr lang="en-US" sz="2000" i="1" dirty="0">
              <a:solidFill>
                <a:schemeClr val="bg1"/>
              </a:solidFill>
              <a:latin typeface="Leelawadee" pitchFamily="34" charset="-34"/>
              <a:cs typeface="Leelawadee" pitchFamily="34" charset="-34"/>
            </a:endParaRPr>
          </a:p>
        </p:txBody>
      </p:sp>
      <p:sp>
        <p:nvSpPr>
          <p:cNvPr id="11" name="TextBox 10"/>
          <p:cNvSpPr txBox="1"/>
          <p:nvPr/>
        </p:nvSpPr>
        <p:spPr>
          <a:xfrm>
            <a:off x="242046" y="125505"/>
            <a:ext cx="11591365" cy="923330"/>
          </a:xfrm>
          <a:prstGeom prst="rect">
            <a:avLst/>
          </a:prstGeom>
          <a:noFill/>
        </p:spPr>
        <p:txBody>
          <a:bodyPr wrap="square" rtlCol="0">
            <a:spAutoFit/>
          </a:bodyPr>
          <a:lstStyle/>
          <a:p>
            <a:pPr algn="ctr"/>
            <a:r>
              <a:rPr lang="en-US" sz="5400" i="1" dirty="0">
                <a:solidFill>
                  <a:schemeClr val="bg1"/>
                </a:solidFill>
                <a:cs typeface="Leelawadee" pitchFamily="34" charset="-34"/>
              </a:rPr>
              <a:t>Qualifying for Eternal Life</a:t>
            </a:r>
          </a:p>
        </p:txBody>
      </p:sp>
      <p:sp>
        <p:nvSpPr>
          <p:cNvPr id="4" name="Rectangle 3"/>
          <p:cNvSpPr/>
          <p:nvPr/>
        </p:nvSpPr>
        <p:spPr>
          <a:xfrm>
            <a:off x="11072389" y="6498053"/>
            <a:ext cx="1050616" cy="338554"/>
          </a:xfrm>
          <a:prstGeom prst="rect">
            <a:avLst/>
          </a:prstGeom>
        </p:spPr>
        <p:txBody>
          <a:bodyPr wrap="square">
            <a:spAutoFit/>
          </a:bodyPr>
          <a:lstStyle/>
          <a:p>
            <a:pPr algn="r" fontAlgn="base"/>
            <a:r>
              <a:rPr lang="en-US" sz="1600" dirty="0">
                <a:solidFill>
                  <a:schemeClr val="bg1"/>
                </a:solidFill>
                <a:latin typeface="Open Sans"/>
              </a:rPr>
              <a:t>(5)</a:t>
            </a:r>
            <a:endParaRPr lang="en-US" sz="1600" b="0" i="0" dirty="0">
              <a:solidFill>
                <a:schemeClr val="bg1"/>
              </a:solidFill>
              <a:effectLst/>
              <a:latin typeface="Open Sans"/>
            </a:endParaRPr>
          </a:p>
        </p:txBody>
      </p:sp>
      <p:grpSp>
        <p:nvGrpSpPr>
          <p:cNvPr id="13" name="Group 12"/>
          <p:cNvGrpSpPr/>
          <p:nvPr/>
        </p:nvGrpSpPr>
        <p:grpSpPr>
          <a:xfrm>
            <a:off x="4248734" y="4397651"/>
            <a:ext cx="2933673" cy="2352684"/>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6" name="Group 15"/>
              <p:cNvGrpSpPr/>
              <p:nvPr/>
            </p:nvGrpSpPr>
            <p:grpSpPr>
              <a:xfrm rot="10800000">
                <a:off x="7696200" y="5257800"/>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rot="10800000">
                <a:off x="939238" y="4923502"/>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833642"/>
                <a:ext cx="621450" cy="986197"/>
                <a:chOff x="7031201" y="834275"/>
                <a:chExt cx="762000" cy="1488861"/>
              </a:xfrm>
            </p:grpSpPr>
            <p:sp>
              <p:nvSpPr>
                <p:cNvPr id="25" name="Rounded Rectangle 2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1016977" y="4739640"/>
              <a:ext cx="2094380" cy="1094418"/>
            </a:xfrm>
            <a:prstGeom prst="rect">
              <a:avLst/>
            </a:prstGeom>
          </p:spPr>
          <p:txBody>
            <a:bodyPr wrap="square">
              <a:spAutoFit/>
            </a:bodyPr>
            <a:lstStyle/>
            <a:p>
              <a:pPr algn="ctr"/>
              <a:r>
                <a:rPr lang="en-US" sz="1600" b="1" dirty="0"/>
                <a:t>Only by coming unto Jesus Christ can we receive eternal life</a:t>
              </a:r>
              <a:endParaRPr lang="en-US" sz="1600" dirty="0"/>
            </a:p>
          </p:txBody>
        </p:sp>
      </p:grpSp>
      <p:grpSp>
        <p:nvGrpSpPr>
          <p:cNvPr id="31" name="Group 30"/>
          <p:cNvGrpSpPr/>
          <p:nvPr/>
        </p:nvGrpSpPr>
        <p:grpSpPr>
          <a:xfrm>
            <a:off x="931695" y="2509147"/>
            <a:ext cx="1919720" cy="3213168"/>
            <a:chOff x="760491" y="660903"/>
            <a:chExt cx="1919720" cy="3213168"/>
          </a:xfrm>
        </p:grpSpPr>
        <p:pic>
          <p:nvPicPr>
            <p:cNvPr id="3074" name="Picture 2" descr="Image result for animated raising han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4842" y="1929839"/>
              <a:ext cx="1705369" cy="1944232"/>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a:off x="760491" y="660903"/>
              <a:ext cx="959667" cy="851026"/>
            </a:xfrm>
            <a:prstGeom prst="wedgeEllipseCallout">
              <a:avLst>
                <a:gd name="adj1" fmla="val 45205"/>
                <a:gd name="adj2" fmla="val 75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PICK ME</a:t>
              </a:r>
            </a:p>
          </p:txBody>
        </p:sp>
      </p:grpSp>
      <p:grpSp>
        <p:nvGrpSpPr>
          <p:cNvPr id="32" name="Group 31"/>
          <p:cNvGrpSpPr/>
          <p:nvPr/>
        </p:nvGrpSpPr>
        <p:grpSpPr>
          <a:xfrm>
            <a:off x="9202818" y="2509147"/>
            <a:ext cx="1940659" cy="3275972"/>
            <a:chOff x="9183842" y="748827"/>
            <a:chExt cx="1940659" cy="3275972"/>
          </a:xfrm>
        </p:grpSpPr>
        <p:pic>
          <p:nvPicPr>
            <p:cNvPr id="3076" name="Picture 4" descr="Image result for animated raising han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183842" y="2017618"/>
              <a:ext cx="1737646" cy="2007181"/>
            </a:xfrm>
            <a:prstGeom prst="rect">
              <a:avLst/>
            </a:prstGeom>
            <a:noFill/>
            <a:extLst>
              <a:ext uri="{909E8E84-426E-40DD-AFC4-6F175D3DCCD1}">
                <a14:hiddenFill xmlns:a14="http://schemas.microsoft.com/office/drawing/2010/main">
                  <a:solidFill>
                    <a:srgbClr val="FFFFFF"/>
                  </a:solidFill>
                </a14:hiddenFill>
              </a:ext>
            </a:extLst>
          </p:spPr>
        </p:pic>
        <p:sp>
          <p:nvSpPr>
            <p:cNvPr id="34" name="Oval Callout 33"/>
            <p:cNvSpPr/>
            <p:nvPr/>
          </p:nvSpPr>
          <p:spPr>
            <a:xfrm>
              <a:off x="10164834" y="748827"/>
              <a:ext cx="959667" cy="851026"/>
            </a:xfrm>
            <a:prstGeom prst="wedgeEllipseCallout">
              <a:avLst>
                <a:gd name="adj1" fmla="val -34040"/>
                <a:gd name="adj2" fmla="val 73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PICK ME</a:t>
              </a:r>
            </a:p>
          </p:txBody>
        </p:sp>
      </p:grpSp>
    </p:spTree>
    <p:extLst>
      <p:ext uri="{BB962C8B-B14F-4D97-AF65-F5344CB8AC3E}">
        <p14:creationId xmlns:p14="http://schemas.microsoft.com/office/powerpoint/2010/main" val="401669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par>
                                <p:cTn id="16" presetID="1"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386066"/>
            <a:ext cx="8686800" cy="369332"/>
          </a:xfrm>
          <a:prstGeom prst="rect">
            <a:avLst/>
          </a:prstGeom>
          <a:noFill/>
        </p:spPr>
        <p:txBody>
          <a:bodyPr wrap="square" rtlCol="0">
            <a:spAutoFit/>
          </a:bodyPr>
          <a:lstStyle/>
          <a:p>
            <a:r>
              <a:rPr lang="en-US" i="1" dirty="0">
                <a:solidFill>
                  <a:schemeClr val="bg1"/>
                </a:solidFill>
                <a:cs typeface="Leelawadee" pitchFamily="34" charset="-34"/>
              </a:rPr>
              <a:t>John 5:39-40</a:t>
            </a:r>
          </a:p>
        </p:txBody>
      </p:sp>
      <p:sp>
        <p:nvSpPr>
          <p:cNvPr id="10" name="TextBox 9"/>
          <p:cNvSpPr txBox="1"/>
          <p:nvPr/>
        </p:nvSpPr>
        <p:spPr>
          <a:xfrm>
            <a:off x="305609" y="1540769"/>
            <a:ext cx="5606304" cy="4708981"/>
          </a:xfrm>
          <a:prstGeom prst="rect">
            <a:avLst/>
          </a:prstGeom>
          <a:noFill/>
        </p:spPr>
        <p:txBody>
          <a:bodyPr wrap="square" rtlCol="0">
            <a:spAutoFit/>
          </a:bodyPr>
          <a:lstStyle/>
          <a:p>
            <a:r>
              <a:rPr lang="en-US" sz="2000" dirty="0">
                <a:solidFill>
                  <a:schemeClr val="bg1"/>
                </a:solidFill>
              </a:rPr>
              <a:t>Scriptural guidance helps you to recognize error and make the necessary correction. </a:t>
            </a:r>
          </a:p>
          <a:p>
            <a:endParaRPr lang="en-US" sz="2000" dirty="0">
              <a:solidFill>
                <a:schemeClr val="bg1"/>
              </a:solidFill>
            </a:endParaRPr>
          </a:p>
          <a:p>
            <a:r>
              <a:rPr lang="en-US" sz="2000" dirty="0">
                <a:solidFill>
                  <a:schemeClr val="bg1"/>
                </a:solidFill>
              </a:rPr>
              <a:t>Guidance can come when grappling with a serious challenge in life.</a:t>
            </a:r>
            <a:endParaRPr lang="en-US" sz="2000" i="1" dirty="0">
              <a:solidFill>
                <a:schemeClr val="bg1"/>
              </a:solidFill>
              <a:cs typeface="Leelawadee" pitchFamily="34" charset="-34"/>
            </a:endParaRPr>
          </a:p>
          <a:p>
            <a:endParaRPr lang="en-US" sz="2000" dirty="0">
              <a:solidFill>
                <a:schemeClr val="bg1"/>
              </a:solidFill>
            </a:endParaRPr>
          </a:p>
          <a:p>
            <a:endParaRPr lang="en-US" sz="2000" i="1" dirty="0">
              <a:solidFill>
                <a:schemeClr val="bg1"/>
              </a:solidFill>
              <a:cs typeface="Leelawadee" pitchFamily="34" charset="-34"/>
            </a:endParaRPr>
          </a:p>
          <a:p>
            <a:r>
              <a:rPr lang="en-US" sz="2000" dirty="0">
                <a:solidFill>
                  <a:schemeClr val="bg1"/>
                </a:solidFill>
              </a:rPr>
              <a:t>To feast means to savor. We savor the scriptures by studying them in a spirit of delightful discovery and faithful obedience.</a:t>
            </a:r>
          </a:p>
          <a:p>
            <a:endParaRPr lang="en-US" sz="2000" i="1" dirty="0">
              <a:solidFill>
                <a:schemeClr val="bg1"/>
              </a:solidFill>
              <a:cs typeface="Leelawadee" pitchFamily="34" charset="-34"/>
            </a:endParaRPr>
          </a:p>
          <a:p>
            <a:r>
              <a:rPr lang="en-US" sz="2000" dirty="0">
                <a:solidFill>
                  <a:schemeClr val="bg1"/>
                </a:solidFill>
              </a:rPr>
              <a:t>You cultivate such revelatory experiences by living according to the light already given you and by searching the scriptures with pure motives.</a:t>
            </a:r>
          </a:p>
          <a:p>
            <a:endParaRPr lang="en-US" sz="2000" i="1" dirty="0">
              <a:solidFill>
                <a:schemeClr val="bg1"/>
              </a:solidFill>
              <a:cs typeface="Leelawadee" pitchFamily="34" charset="-34"/>
            </a:endParaRPr>
          </a:p>
        </p:txBody>
      </p:sp>
      <p:sp>
        <p:nvSpPr>
          <p:cNvPr id="11" name="TextBox 10"/>
          <p:cNvSpPr txBox="1"/>
          <p:nvPr/>
        </p:nvSpPr>
        <p:spPr>
          <a:xfrm>
            <a:off x="242046" y="125505"/>
            <a:ext cx="11591365" cy="769441"/>
          </a:xfrm>
          <a:prstGeom prst="rect">
            <a:avLst/>
          </a:prstGeom>
          <a:noFill/>
        </p:spPr>
        <p:txBody>
          <a:bodyPr wrap="square" rtlCol="0">
            <a:spAutoFit/>
          </a:bodyPr>
          <a:lstStyle/>
          <a:p>
            <a:pPr algn="ctr"/>
            <a:r>
              <a:rPr lang="en-US" sz="4400" i="1" dirty="0">
                <a:solidFill>
                  <a:schemeClr val="bg1"/>
                </a:solidFill>
                <a:cs typeface="Leelawadee" pitchFamily="34" charset="-34"/>
              </a:rPr>
              <a:t>How To Achieve Eternal Life Through Scriptures</a:t>
            </a:r>
          </a:p>
        </p:txBody>
      </p:sp>
      <p:sp>
        <p:nvSpPr>
          <p:cNvPr id="4" name="Rectangle 3"/>
          <p:cNvSpPr/>
          <p:nvPr/>
        </p:nvSpPr>
        <p:spPr>
          <a:xfrm>
            <a:off x="11072389" y="6498053"/>
            <a:ext cx="1050616" cy="338554"/>
          </a:xfrm>
          <a:prstGeom prst="rect">
            <a:avLst/>
          </a:prstGeom>
        </p:spPr>
        <p:txBody>
          <a:bodyPr wrap="square">
            <a:spAutoFit/>
          </a:bodyPr>
          <a:lstStyle/>
          <a:p>
            <a:pPr algn="r" fontAlgn="base"/>
            <a:r>
              <a:rPr lang="en-US" sz="1600" dirty="0">
                <a:solidFill>
                  <a:schemeClr val="bg1"/>
                </a:solidFill>
                <a:latin typeface="Open Sans"/>
              </a:rPr>
              <a:t>(6)</a:t>
            </a:r>
            <a:endParaRPr lang="en-US" sz="1600" b="0" i="0" dirty="0">
              <a:solidFill>
                <a:schemeClr val="bg1"/>
              </a:solidFill>
              <a:effectLst/>
              <a:latin typeface="Open Sans"/>
            </a:endParaRPr>
          </a:p>
        </p:txBody>
      </p:sp>
      <p:sp>
        <p:nvSpPr>
          <p:cNvPr id="2" name="Rectangle 1"/>
          <p:cNvSpPr/>
          <p:nvPr/>
        </p:nvSpPr>
        <p:spPr>
          <a:xfrm>
            <a:off x="2326741" y="735935"/>
            <a:ext cx="7170344" cy="646331"/>
          </a:xfrm>
          <a:prstGeom prst="rect">
            <a:avLst/>
          </a:prstGeom>
        </p:spPr>
        <p:txBody>
          <a:bodyPr wrap="square">
            <a:spAutoFit/>
          </a:bodyPr>
          <a:lstStyle/>
          <a:p>
            <a:pPr algn="ctr"/>
            <a:r>
              <a:rPr lang="en-US" dirty="0">
                <a:solidFill>
                  <a:srgbClr val="FFFF00"/>
                </a:solidFill>
                <a:latin typeface="Open Sans"/>
              </a:rPr>
              <a:t>Once we understand </a:t>
            </a:r>
            <a:r>
              <a:rPr lang="en-US" i="1" dirty="0">
                <a:solidFill>
                  <a:srgbClr val="FFFF00"/>
                </a:solidFill>
                <a:latin typeface="Open Sans"/>
              </a:rPr>
              <a:t>why</a:t>
            </a:r>
            <a:r>
              <a:rPr lang="en-US" dirty="0">
                <a:solidFill>
                  <a:srgbClr val="FFFF00"/>
                </a:solidFill>
                <a:latin typeface="Open Sans"/>
              </a:rPr>
              <a:t> we need guidance and </a:t>
            </a:r>
            <a:r>
              <a:rPr lang="en-US" i="1" dirty="0">
                <a:solidFill>
                  <a:srgbClr val="FFFF00"/>
                </a:solidFill>
                <a:latin typeface="Open Sans"/>
              </a:rPr>
              <a:t>where</a:t>
            </a:r>
            <a:r>
              <a:rPr lang="en-US" dirty="0">
                <a:solidFill>
                  <a:srgbClr val="FFFF00"/>
                </a:solidFill>
                <a:latin typeface="Open Sans"/>
              </a:rPr>
              <a:t> we obtain it, we then ask, </a:t>
            </a:r>
            <a:r>
              <a:rPr lang="en-US" i="1" dirty="0">
                <a:solidFill>
                  <a:srgbClr val="FFFF00"/>
                </a:solidFill>
                <a:latin typeface="Open Sans"/>
              </a:rPr>
              <a:t>how</a:t>
            </a:r>
            <a:r>
              <a:rPr lang="en-US" dirty="0">
                <a:solidFill>
                  <a:srgbClr val="FFFF00"/>
                </a:solidFill>
                <a:latin typeface="Open Sans"/>
              </a:rPr>
              <a:t> can we achieve it?</a:t>
            </a:r>
            <a:endParaRPr lang="en-US" dirty="0">
              <a:solidFill>
                <a:srgbClr val="FFFF00"/>
              </a:solidFill>
            </a:endParaRPr>
          </a:p>
        </p:txBody>
      </p:sp>
      <p:sp>
        <p:nvSpPr>
          <p:cNvPr id="3" name="Rectangle 2"/>
          <p:cNvSpPr/>
          <p:nvPr/>
        </p:nvSpPr>
        <p:spPr>
          <a:xfrm>
            <a:off x="6172533" y="4669621"/>
            <a:ext cx="5639751" cy="2031325"/>
          </a:xfrm>
          <a:prstGeom prst="rect">
            <a:avLst/>
          </a:prstGeom>
        </p:spPr>
        <p:txBody>
          <a:bodyPr wrap="square">
            <a:spAutoFit/>
          </a:bodyPr>
          <a:lstStyle/>
          <a:p>
            <a:r>
              <a:rPr lang="en-US" dirty="0">
                <a:solidFill>
                  <a:schemeClr val="bg1"/>
                </a:solidFill>
                <a:latin typeface="Open Sans"/>
              </a:rPr>
              <a:t>We all </a:t>
            </a:r>
            <a:r>
              <a:rPr lang="en-US" i="1" dirty="0">
                <a:solidFill>
                  <a:schemeClr val="bg1"/>
                </a:solidFill>
                <a:latin typeface="Open Sans"/>
              </a:rPr>
              <a:t>need</a:t>
            </a:r>
            <a:r>
              <a:rPr lang="en-US" dirty="0">
                <a:solidFill>
                  <a:schemeClr val="bg1"/>
                </a:solidFill>
                <a:latin typeface="Open Sans"/>
              </a:rPr>
              <a:t> guidance through life. We </a:t>
            </a:r>
            <a:r>
              <a:rPr lang="en-US" i="1" dirty="0">
                <a:solidFill>
                  <a:schemeClr val="bg1"/>
                </a:solidFill>
                <a:latin typeface="Open Sans"/>
              </a:rPr>
              <a:t>obtain</a:t>
            </a:r>
            <a:r>
              <a:rPr lang="en-US" dirty="0">
                <a:solidFill>
                  <a:schemeClr val="bg1"/>
                </a:solidFill>
                <a:latin typeface="Open Sans"/>
              </a:rPr>
              <a:t> it best from the standard works and teachings of the prophets of God. </a:t>
            </a:r>
          </a:p>
          <a:p>
            <a:endParaRPr lang="en-US" dirty="0">
              <a:solidFill>
                <a:schemeClr val="bg1"/>
              </a:solidFill>
              <a:latin typeface="Open Sans"/>
            </a:endParaRPr>
          </a:p>
          <a:p>
            <a:r>
              <a:rPr lang="en-US" dirty="0">
                <a:solidFill>
                  <a:schemeClr val="bg1"/>
                </a:solidFill>
                <a:latin typeface="Open Sans"/>
              </a:rPr>
              <a:t>With diligent effort, we can </a:t>
            </a:r>
            <a:r>
              <a:rPr lang="en-US" i="1" dirty="0">
                <a:solidFill>
                  <a:schemeClr val="bg1"/>
                </a:solidFill>
                <a:latin typeface="Open Sans"/>
              </a:rPr>
              <a:t>achieve</a:t>
            </a:r>
            <a:r>
              <a:rPr lang="en-US" dirty="0">
                <a:solidFill>
                  <a:schemeClr val="bg1"/>
                </a:solidFill>
                <a:latin typeface="Open Sans"/>
              </a:rPr>
              <a:t> that guidance and thus qualify for all of the blessings that God has in store for His faithful children. </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82" y="894946"/>
            <a:ext cx="880544" cy="1102335"/>
          </a:xfrm>
          <a:prstGeom prst="rect">
            <a:avLst/>
          </a:prstGeom>
        </p:spPr>
      </p:pic>
      <p:pic>
        <p:nvPicPr>
          <p:cNvPr id="4098" name="Picture 2" descr="Image result for lds reading scrip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841" y="1621354"/>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2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#141 </a:t>
            </a:r>
            <a:r>
              <a:rPr lang="en-US" i="1" dirty="0">
                <a:solidFill>
                  <a:schemeClr val="bg1"/>
                </a:solidFill>
              </a:rPr>
              <a:t>Jesus, the Very Thought of Thee</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Broken Things to Mend</a:t>
            </a:r>
            <a:r>
              <a:rPr lang="en-US" dirty="0">
                <a:solidFill>
                  <a:schemeClr val="bg1"/>
                </a:solidFill>
              </a:rPr>
              <a:t> (2:35)</a:t>
            </a:r>
          </a:p>
          <a:p>
            <a:r>
              <a:rPr lang="en-US" b="1" dirty="0">
                <a:solidFill>
                  <a:schemeClr val="bg1"/>
                </a:solidFill>
              </a:rPr>
              <a:t>Life after War and Overcoming Post-Traumatic Stress</a:t>
            </a:r>
            <a:r>
              <a:rPr lang="en-US" dirty="0">
                <a:solidFill>
                  <a:schemeClr val="bg1"/>
                </a:solidFill>
              </a:rPr>
              <a:t> (6:02)</a:t>
            </a:r>
          </a:p>
          <a:p>
            <a:r>
              <a:rPr lang="en-US" dirty="0">
                <a:solidFill>
                  <a:schemeClr val="bg1"/>
                </a:solidFill>
              </a:rPr>
              <a:t>Jesus Christ Will Be Our Final Judge (1:17)</a:t>
            </a:r>
          </a:p>
          <a:p>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23</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3 vols. [1965–73], 1:188). “Equal with God” </a:t>
            </a:r>
            <a:r>
              <a:rPr lang="en-US" dirty="0">
                <a:solidFill>
                  <a:schemeClr val="bg1"/>
                </a:solidFill>
                <a:latin typeface="Open Sans"/>
              </a:rPr>
              <a:t>(</a:t>
            </a:r>
            <a:r>
              <a:rPr lang="en-US" i="1" dirty="0">
                <a:solidFill>
                  <a:schemeClr val="bg1"/>
                </a:solidFill>
                <a:latin typeface="Open Sans"/>
              </a:rPr>
              <a:t>The Mortal Messiah: From Bethlehem to Calvary,</a:t>
            </a:r>
            <a:r>
              <a:rPr lang="en-US" dirty="0">
                <a:solidFill>
                  <a:schemeClr val="bg1"/>
                </a:solidFill>
                <a:latin typeface="Open Sans"/>
              </a:rPr>
              <a:t> 4 vols. [1979–81], 2:71).</a:t>
            </a:r>
            <a:endParaRPr lang="en-US" dirty="0">
              <a:solidFill>
                <a:schemeClr val="bg1"/>
              </a:solidFill>
            </a:endParaRPr>
          </a:p>
          <a:p>
            <a:pPr marL="342900" indent="-342900">
              <a:buFontTx/>
              <a:buAutoNum type="arabicPeriod"/>
            </a:pPr>
            <a:r>
              <a:rPr lang="en-US" dirty="0">
                <a:solidFill>
                  <a:schemeClr val="bg1"/>
                </a:solidFill>
              </a:rPr>
              <a:t>Elder Merrill J. Bateman(“The Power to Heal from Within,”</a:t>
            </a:r>
            <a:r>
              <a:rPr lang="en-US" i="1" dirty="0">
                <a:solidFill>
                  <a:schemeClr val="bg1"/>
                </a:solidFill>
              </a:rPr>
              <a:t> Ensign,</a:t>
            </a:r>
            <a:r>
              <a:rPr lang="en-US" dirty="0">
                <a:solidFill>
                  <a:schemeClr val="bg1"/>
                </a:solidFill>
              </a:rPr>
              <a:t> May 1995, 13).</a:t>
            </a:r>
            <a:endParaRPr lang="en-US" i="1" dirty="0">
              <a:solidFill>
                <a:schemeClr val="bg1"/>
              </a:solidFill>
              <a:latin typeface="Leelawadee" pitchFamily="34" charset="-34"/>
              <a:cs typeface="Leelawadee" pitchFamily="34" charset="-34"/>
            </a:endParaRPr>
          </a:p>
          <a:p>
            <a:pPr marL="342900" indent="-342900">
              <a:buFontTx/>
              <a:buAutoNum type="arabicPeriod"/>
            </a:pPr>
            <a:r>
              <a:rPr lang="en-US" dirty="0">
                <a:solidFill>
                  <a:schemeClr val="bg1"/>
                </a:solidFill>
              </a:rPr>
              <a:t>Elder Joseph B. Wirthlin </a:t>
            </a:r>
            <a:r>
              <a:rPr lang="en-US" i="1" dirty="0">
                <a:solidFill>
                  <a:schemeClr val="bg1"/>
                </a:solidFill>
              </a:rPr>
              <a:t>Fruits of the Restored Gospel of Jesus Christ </a:t>
            </a:r>
            <a:r>
              <a:rPr lang="en-US" dirty="0">
                <a:solidFill>
                  <a:schemeClr val="bg1"/>
                </a:solidFill>
              </a:rPr>
              <a:t>1991 Oct. Gen. Conf.</a:t>
            </a:r>
          </a:p>
          <a:p>
            <a:pPr marL="342900" indent="-342900">
              <a:buFontTx/>
              <a:buAutoNum type="arabicPeriod"/>
            </a:pPr>
            <a:r>
              <a:rPr lang="en-US" dirty="0">
                <a:solidFill>
                  <a:schemeClr val="bg1"/>
                </a:solidFill>
              </a:rPr>
              <a:t>Excerpts from: Elder Russell M. Nelson </a:t>
            </a:r>
            <a:r>
              <a:rPr lang="en-US" i="1" dirty="0">
                <a:solidFill>
                  <a:schemeClr val="bg1"/>
                </a:solidFill>
              </a:rPr>
              <a:t>Living by Scriptural Guidance </a:t>
            </a:r>
            <a:r>
              <a:rPr lang="en-US" dirty="0">
                <a:solidFill>
                  <a:schemeClr val="bg1"/>
                </a:solidFill>
              </a:rPr>
              <a:t>2000 Oct. Gen Conf.</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5806955" y="152814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1D8ADA3E-0F82-4E81-8EB4-9B5D5ECB47BD}"/>
              </a:ext>
            </a:extLst>
          </p:cNvPr>
          <p:cNvSpPr>
            <a:spLocks noGrp="1"/>
          </p:cNvSpPr>
          <p:nvPr/>
        </p:nvSpPr>
        <p:spPr>
          <a:xfrm>
            <a:off x="119847" y="64849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81617021"/>
              </p:ext>
            </p:extLst>
          </p:nvPr>
        </p:nvGraphicFramePr>
        <p:xfrm>
          <a:off x="804868" y="306104"/>
          <a:ext cx="10434045" cy="1375872"/>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Jesus Attends a Feast at Jerusalem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5:1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Jesus Heals a Man on the Sabbath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5:2-16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Jesus to Do the Work of His Father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5:17-47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4" name="Rectangle 3"/>
          <p:cNvSpPr/>
          <p:nvPr/>
        </p:nvSpPr>
        <p:spPr>
          <a:xfrm>
            <a:off x="147918" y="1681976"/>
            <a:ext cx="6096000" cy="2492990"/>
          </a:xfrm>
          <a:prstGeom prst="rect">
            <a:avLst/>
          </a:prstGeom>
          <a:ln>
            <a:solidFill>
              <a:schemeClr val="tx1"/>
            </a:solidFill>
          </a:ln>
        </p:spPr>
        <p:txBody>
          <a:bodyPr>
            <a:spAutoFit/>
          </a:bodyPr>
          <a:lstStyle/>
          <a:p>
            <a:r>
              <a:rPr lang="en-US" sz="1200" b="1" dirty="0"/>
              <a:t>Needing to Be Healed:</a:t>
            </a:r>
          </a:p>
          <a:p>
            <a:r>
              <a:rPr lang="en-US" sz="1200" dirty="0"/>
              <a:t>“Just as the lame man at the Pool of Bethesda needed someone stronger than himself to be healed (see John 5:1–9), so we are dependent on the miracles of Christ’s atonement if our souls are to be made whole from grief, sorrow, and sin. … Through Christ, broken hearts are mended and peace replaces anxiety and sorrow. … As Isaiah stated concerning the Savior: ‘Surely he hath borne our griefs, and carried our sorrows. … And with his stripes we are healed’ (Isa. 53:4–5). </a:t>
            </a:r>
          </a:p>
          <a:p>
            <a:r>
              <a:rPr lang="en-US" sz="1200" dirty="0"/>
              <a:t>“The Savior’s atonement in the garden and on the cross is intimate as well as infinite. Infinite in that it spans the eternities. Intimate in that the Savior felt each person’s pains, sufferings, and sicknesses. Consequently, he knows how to carry our sorrows and relieve our burdens that we might be healed from within, made whole persons, and receive everlasting joy in his kingdom. May our faith in the Father and the Son help each of us to become whole” </a:t>
            </a:r>
            <a:r>
              <a:rPr lang="en-US" sz="1200" b="1" dirty="0"/>
              <a:t>Bishop Merrill J. Bateman</a:t>
            </a:r>
            <a:r>
              <a:rPr lang="en-US" sz="1200" dirty="0"/>
              <a:t> (“The Power to Heal from Within,”</a:t>
            </a:r>
            <a:r>
              <a:rPr lang="en-US" sz="1200" i="1" dirty="0"/>
              <a:t> Ensign,</a:t>
            </a:r>
            <a:r>
              <a:rPr lang="en-US" sz="1200" dirty="0"/>
              <a:t> May 1995, 13–14).</a:t>
            </a:r>
          </a:p>
        </p:txBody>
      </p:sp>
      <p:sp>
        <p:nvSpPr>
          <p:cNvPr id="5" name="Rectangle 4"/>
          <p:cNvSpPr/>
          <p:nvPr/>
        </p:nvSpPr>
        <p:spPr>
          <a:xfrm>
            <a:off x="147918" y="4174966"/>
            <a:ext cx="6096000" cy="1569660"/>
          </a:xfrm>
          <a:prstGeom prst="rect">
            <a:avLst/>
          </a:prstGeom>
          <a:ln>
            <a:solidFill>
              <a:schemeClr val="tx1"/>
            </a:solidFill>
          </a:ln>
        </p:spPr>
        <p:txBody>
          <a:bodyPr>
            <a:spAutoFit/>
          </a:bodyPr>
          <a:lstStyle/>
          <a:p>
            <a:r>
              <a:rPr lang="en-US" sz="1200" dirty="0"/>
              <a:t>Equal John 5:19:</a:t>
            </a:r>
          </a:p>
          <a:p>
            <a:r>
              <a:rPr lang="en-US" sz="1200" dirty="0"/>
              <a:t>To come to earth with such a responsibility, to stand in place of Elohim—speaking as He would speak, judging and serving, loving and warning, forbearing and forgiving as He would do—this is a duty of such staggering proportions that you and I cannot comprehend such a thing. But in the loyalty and determination that would be characteristic of a divine child, Jesus could comprehend it and He did it. Then, when the praise and honor began to come, He humbly directed all adulation to the Father [see John 5:19; 14:10]” Elder Jeffrey R. Holland (“The Grandeur of God,”</a:t>
            </a:r>
            <a:r>
              <a:rPr lang="en-US" sz="1200" i="1" dirty="0"/>
              <a:t> Ensign</a:t>
            </a:r>
            <a:r>
              <a:rPr lang="en-US" sz="1200" dirty="0"/>
              <a:t> or </a:t>
            </a:r>
            <a:r>
              <a:rPr lang="en-US" sz="1200" i="1" dirty="0"/>
              <a:t>Liahona, </a:t>
            </a:r>
            <a:r>
              <a:rPr lang="en-US" sz="1200" dirty="0"/>
              <a:t>Nov. 2003, 70–71).</a:t>
            </a:r>
          </a:p>
        </p:txBody>
      </p:sp>
      <p:sp>
        <p:nvSpPr>
          <p:cNvPr id="8" name="Rectangle 7"/>
          <p:cNvSpPr/>
          <p:nvPr/>
        </p:nvSpPr>
        <p:spPr>
          <a:xfrm>
            <a:off x="6243918" y="1681976"/>
            <a:ext cx="6096000" cy="2123658"/>
          </a:xfrm>
          <a:prstGeom prst="rect">
            <a:avLst/>
          </a:prstGeom>
          <a:ln>
            <a:solidFill>
              <a:schemeClr val="tx1"/>
            </a:solidFill>
          </a:ln>
        </p:spPr>
        <p:txBody>
          <a:bodyPr>
            <a:spAutoFit/>
          </a:bodyPr>
          <a:lstStyle/>
          <a:p>
            <a:r>
              <a:rPr lang="en-US" sz="1200" b="1" dirty="0"/>
              <a:t>So Focused on Moses John 5:46:</a:t>
            </a:r>
          </a:p>
          <a:p>
            <a:r>
              <a:rPr lang="en-US" sz="1200" dirty="0"/>
              <a:t>"It is ironic that many in Jesus' time refused to listen to Him because they were so fixed on Moses. To those who persecuted Him because He had healed an invalid on the Sabbath, he said: 'Had ye believed Moses, ye would have believed me: for he wrote of me. But if ye believe not his writings, how shall ye believe my words?' (John 5:46-47. See also Mormon 7:9.) Yet Jesus had personally called, instructed, and tutored Moses! </a:t>
            </a:r>
          </a:p>
          <a:p>
            <a:endParaRPr lang="en-US" sz="1200" dirty="0"/>
          </a:p>
          <a:p>
            <a:r>
              <a:rPr lang="en-US" sz="1200" dirty="0"/>
              <a:t>He told the Nephites, 'Behold, . . . the law is fulfilled that was given unto Moses. Behold, I am he that gave the law, and I am he who covenanted with my people Israel; therefore, the law in me is fulfilled, for I have come to fulfill the law; therefore it hath an end.' (3 Nephi 15:4-5.)" Elder Neal A. Maxwell (</a:t>
            </a:r>
            <a:r>
              <a:rPr lang="en-US" sz="1200" i="1" dirty="0"/>
              <a:t>Meek and Lowly</a:t>
            </a:r>
            <a:r>
              <a:rPr lang="en-US" sz="1200" dirty="0"/>
              <a:t> [Salt Lake City: Deseret Book Co., 1987], 77.)</a:t>
            </a:r>
          </a:p>
        </p:txBody>
      </p:sp>
      <p:sp>
        <p:nvSpPr>
          <p:cNvPr id="9" name="Rectangle 8"/>
          <p:cNvSpPr/>
          <p:nvPr/>
        </p:nvSpPr>
        <p:spPr>
          <a:xfrm>
            <a:off x="6243918" y="3805634"/>
            <a:ext cx="6096000" cy="1384995"/>
          </a:xfrm>
          <a:prstGeom prst="rect">
            <a:avLst/>
          </a:prstGeom>
          <a:ln>
            <a:solidFill>
              <a:schemeClr val="tx1"/>
            </a:solidFill>
          </a:ln>
        </p:spPr>
        <p:txBody>
          <a:bodyPr>
            <a:spAutoFit/>
          </a:bodyPr>
          <a:lstStyle/>
          <a:p>
            <a:r>
              <a:rPr lang="en-US" sz="1200" b="1" dirty="0"/>
              <a:t>Scripture Searching John 5:39-40:</a:t>
            </a:r>
          </a:p>
          <a:p>
            <a:r>
              <a:rPr lang="en-US" sz="1200" dirty="0"/>
              <a:t>“In the end, the central purpose of all scripture is to fill our souls with faith in God the Father and in His Son, Jesus Christ—faith that They exist; faith in the Father’s plan for our immortality and eternal life; faith in the Atonement and Resurrection of Jesus Christ, which animates this plan of happiness; faith to make the gospel of Jesus Christ our way of life; and faith to come to know ‘the only true God, and Jesus Christ, whom [He has] sent’ (John 17:3)” (“The Blessing of Scripture,”</a:t>
            </a:r>
            <a:r>
              <a:rPr lang="en-US" sz="1200" i="1" dirty="0"/>
              <a:t> Ensign</a:t>
            </a:r>
            <a:r>
              <a:rPr lang="en-US" sz="1200" dirty="0"/>
              <a:t> or </a:t>
            </a:r>
            <a:r>
              <a:rPr lang="en-US" sz="1200" i="1" dirty="0"/>
              <a:t>Liahona,</a:t>
            </a:r>
            <a:r>
              <a:rPr lang="en-US" sz="1200" dirty="0"/>
              <a:t> May 2010, 34).</a:t>
            </a:r>
          </a:p>
        </p:txBody>
      </p:sp>
    </p:spTree>
    <p:extLst>
      <p:ext uri="{BB962C8B-B14F-4D97-AF65-F5344CB8AC3E}">
        <p14:creationId xmlns:p14="http://schemas.microsoft.com/office/powerpoint/2010/main" val="201278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2046" y="125505"/>
            <a:ext cx="11591365" cy="923330"/>
          </a:xfrm>
          <a:prstGeom prst="rect">
            <a:avLst/>
          </a:prstGeom>
          <a:noFill/>
        </p:spPr>
        <p:txBody>
          <a:bodyPr wrap="square" rtlCol="0">
            <a:spAutoFit/>
          </a:bodyPr>
          <a:lstStyle/>
          <a:p>
            <a:pPr algn="ctr"/>
            <a:r>
              <a:rPr lang="en-US" sz="5400" i="1" dirty="0">
                <a:solidFill>
                  <a:schemeClr val="bg1"/>
                </a:solidFill>
                <a:cs typeface="Leelawadee" pitchFamily="34" charset="-34"/>
              </a:rPr>
              <a:t>Feast</a:t>
            </a:r>
          </a:p>
        </p:txBody>
      </p:sp>
      <p:sp>
        <p:nvSpPr>
          <p:cNvPr id="9" name="TextBox 8"/>
          <p:cNvSpPr txBox="1"/>
          <p:nvPr/>
        </p:nvSpPr>
        <p:spPr>
          <a:xfrm>
            <a:off x="0" y="6488668"/>
            <a:ext cx="8686800" cy="369332"/>
          </a:xfrm>
          <a:prstGeom prst="rect">
            <a:avLst/>
          </a:prstGeom>
          <a:noFill/>
        </p:spPr>
        <p:txBody>
          <a:bodyPr wrap="square" rtlCol="0">
            <a:spAutoFit/>
          </a:bodyPr>
          <a:lstStyle/>
          <a:p>
            <a:r>
              <a:rPr lang="en-US" i="1" dirty="0">
                <a:solidFill>
                  <a:schemeClr val="bg1"/>
                </a:solidFill>
                <a:latin typeface="Leelawadee" pitchFamily="34" charset="-34"/>
                <a:cs typeface="Leelawadee" pitchFamily="34" charset="-34"/>
              </a:rPr>
              <a:t>John 5:1</a:t>
            </a:r>
          </a:p>
        </p:txBody>
      </p:sp>
      <p:sp>
        <p:nvSpPr>
          <p:cNvPr id="2" name="Rectangle 1"/>
          <p:cNvSpPr/>
          <p:nvPr/>
        </p:nvSpPr>
        <p:spPr>
          <a:xfrm>
            <a:off x="6469906" y="2493985"/>
            <a:ext cx="4658140" cy="1754326"/>
          </a:xfrm>
          <a:prstGeom prst="rect">
            <a:avLst/>
          </a:prstGeom>
        </p:spPr>
        <p:txBody>
          <a:bodyPr wrap="square">
            <a:spAutoFit/>
          </a:bodyPr>
          <a:lstStyle/>
          <a:p>
            <a:pPr algn="ctr"/>
            <a:r>
              <a:rPr lang="en-US" sz="3600" dirty="0">
                <a:solidFill>
                  <a:schemeClr val="bg1"/>
                </a:solidFill>
                <a:latin typeface="Open Sans"/>
              </a:rPr>
              <a:t>While in Jerusalem, He went to a pool near the temple.</a:t>
            </a:r>
            <a:endParaRPr lang="en-US" sz="3600" dirty="0">
              <a:solidFill>
                <a:schemeClr val="bg1"/>
              </a:solidFill>
            </a:endParaRPr>
          </a:p>
        </p:txBody>
      </p:sp>
      <p:grpSp>
        <p:nvGrpSpPr>
          <p:cNvPr id="10" name="Group 9"/>
          <p:cNvGrpSpPr/>
          <p:nvPr/>
        </p:nvGrpSpPr>
        <p:grpSpPr>
          <a:xfrm>
            <a:off x="927558" y="1289115"/>
            <a:ext cx="5286205" cy="3958294"/>
            <a:chOff x="558987" y="3472203"/>
            <a:chExt cx="4286250" cy="3086101"/>
          </a:xfrm>
        </p:grpSpPr>
        <p:pic>
          <p:nvPicPr>
            <p:cNvPr id="11" name="Picture 2" descr="Pool of Bethe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87" y="3472203"/>
              <a:ext cx="4286250" cy="30861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58987" y="6327472"/>
              <a:ext cx="1990164" cy="230832"/>
            </a:xfrm>
            <a:prstGeom prst="rect">
              <a:avLst/>
            </a:prstGeom>
            <a:noFill/>
          </p:spPr>
          <p:txBody>
            <a:bodyPr wrap="square" rtlCol="0">
              <a:spAutoFit/>
            </a:bodyPr>
            <a:lstStyle/>
            <a:p>
              <a:r>
                <a:rPr lang="en-US" sz="900" dirty="0"/>
                <a:t>Carl H. Bloch</a:t>
              </a:r>
            </a:p>
          </p:txBody>
        </p:sp>
      </p:grpSp>
    </p:spTree>
    <p:extLst>
      <p:ext uri="{BB962C8B-B14F-4D97-AF65-F5344CB8AC3E}">
        <p14:creationId xmlns:p14="http://schemas.microsoft.com/office/powerpoint/2010/main" val="116570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2046" y="125505"/>
            <a:ext cx="11591365" cy="923330"/>
          </a:xfrm>
          <a:prstGeom prst="rect">
            <a:avLst/>
          </a:prstGeom>
          <a:noFill/>
        </p:spPr>
        <p:txBody>
          <a:bodyPr wrap="square" rtlCol="0">
            <a:spAutoFit/>
          </a:bodyPr>
          <a:lstStyle/>
          <a:p>
            <a:pPr algn="ctr"/>
            <a:r>
              <a:rPr lang="en-US" sz="5400" i="1" dirty="0">
                <a:solidFill>
                  <a:schemeClr val="bg1"/>
                </a:solidFill>
                <a:cs typeface="Leelawadee" pitchFamily="34" charset="-34"/>
              </a:rPr>
              <a:t>Bethesda</a:t>
            </a:r>
          </a:p>
        </p:txBody>
      </p:sp>
      <p:sp>
        <p:nvSpPr>
          <p:cNvPr id="9" name="TextBox 8"/>
          <p:cNvSpPr txBox="1"/>
          <p:nvPr/>
        </p:nvSpPr>
        <p:spPr>
          <a:xfrm>
            <a:off x="0" y="6488668"/>
            <a:ext cx="8686800" cy="369332"/>
          </a:xfrm>
          <a:prstGeom prst="rect">
            <a:avLst/>
          </a:prstGeom>
          <a:noFill/>
        </p:spPr>
        <p:txBody>
          <a:bodyPr wrap="square" rtlCol="0">
            <a:spAutoFit/>
          </a:bodyPr>
          <a:lstStyle/>
          <a:p>
            <a:r>
              <a:rPr lang="en-US" i="1" dirty="0">
                <a:solidFill>
                  <a:schemeClr val="bg1"/>
                </a:solidFill>
                <a:latin typeface="Leelawadee" pitchFamily="34" charset="-34"/>
                <a:cs typeface="Leelawadee" pitchFamily="34" charset="-34"/>
              </a:rPr>
              <a:t>John 5:1</a:t>
            </a:r>
          </a:p>
        </p:txBody>
      </p:sp>
      <p:sp>
        <p:nvSpPr>
          <p:cNvPr id="2" name="Rectangle 1"/>
          <p:cNvSpPr/>
          <p:nvPr/>
        </p:nvSpPr>
        <p:spPr>
          <a:xfrm>
            <a:off x="842680" y="1945497"/>
            <a:ext cx="5195048" cy="830997"/>
          </a:xfrm>
          <a:prstGeom prst="rect">
            <a:avLst/>
          </a:prstGeom>
        </p:spPr>
        <p:txBody>
          <a:bodyPr wrap="square">
            <a:spAutoFit/>
          </a:bodyPr>
          <a:lstStyle/>
          <a:p>
            <a:r>
              <a:rPr lang="en-US" sz="2400" i="1" dirty="0">
                <a:solidFill>
                  <a:schemeClr val="bg1"/>
                </a:solidFill>
                <a:latin typeface="Open Sans"/>
              </a:rPr>
              <a:t>Bethesda</a:t>
            </a:r>
            <a:r>
              <a:rPr lang="en-US" sz="2400" dirty="0">
                <a:solidFill>
                  <a:schemeClr val="bg1"/>
                </a:solidFill>
                <a:latin typeface="Open Sans"/>
              </a:rPr>
              <a:t> can be translated as “house of mercy” or “house of grace”</a:t>
            </a:r>
            <a:endParaRPr lang="en-US" sz="2400" dirty="0">
              <a:solidFill>
                <a:schemeClr val="bg1"/>
              </a:solidFill>
            </a:endParaRPr>
          </a:p>
        </p:txBody>
      </p:sp>
      <p:grpSp>
        <p:nvGrpSpPr>
          <p:cNvPr id="3" name="Group 2"/>
          <p:cNvGrpSpPr/>
          <p:nvPr/>
        </p:nvGrpSpPr>
        <p:grpSpPr>
          <a:xfrm>
            <a:off x="6395010" y="1156985"/>
            <a:ext cx="4286250" cy="3389106"/>
            <a:chOff x="4593105" y="2427224"/>
            <a:chExt cx="4286250" cy="3389106"/>
          </a:xfrm>
        </p:grpSpPr>
        <p:pic>
          <p:nvPicPr>
            <p:cNvPr id="2050" name="Picture 2" descr="Pool of Bethe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105" y="2427224"/>
              <a:ext cx="4286250" cy="30861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39684" y="5446998"/>
              <a:ext cx="3639671" cy="369332"/>
            </a:xfrm>
            <a:prstGeom prst="rect">
              <a:avLst/>
            </a:prstGeom>
            <a:noFill/>
          </p:spPr>
          <p:txBody>
            <a:bodyPr wrap="square" rtlCol="0">
              <a:spAutoFit/>
            </a:bodyPr>
            <a:lstStyle/>
            <a:p>
              <a:r>
                <a:rPr lang="en-US" i="1" dirty="0">
                  <a:solidFill>
                    <a:schemeClr val="bg1"/>
                  </a:solidFill>
                  <a:latin typeface="Leelawadee" pitchFamily="34" charset="-34"/>
                  <a:cs typeface="Leelawadee" pitchFamily="34" charset="-34"/>
                </a:rPr>
                <a:t>Pool of Bethesda Today</a:t>
              </a:r>
            </a:p>
          </p:txBody>
        </p:sp>
      </p:grpSp>
      <p:sp>
        <p:nvSpPr>
          <p:cNvPr id="11" name="TextBox 10"/>
          <p:cNvSpPr txBox="1"/>
          <p:nvPr/>
        </p:nvSpPr>
        <p:spPr>
          <a:xfrm>
            <a:off x="3440204" y="6443549"/>
            <a:ext cx="8686800" cy="369332"/>
          </a:xfrm>
          <a:prstGeom prst="rect">
            <a:avLst/>
          </a:prstGeom>
          <a:noFill/>
        </p:spPr>
        <p:txBody>
          <a:bodyPr wrap="square" rtlCol="0">
            <a:spAutoFit/>
          </a:bodyPr>
          <a:lstStyle/>
          <a:p>
            <a:pPr algn="r"/>
            <a:r>
              <a:rPr lang="en-US" dirty="0">
                <a:solidFill>
                  <a:schemeClr val="bg1"/>
                </a:solidFill>
                <a:latin typeface="Leelawadee" pitchFamily="34" charset="-34"/>
                <a:cs typeface="Leelawadee" pitchFamily="34" charset="-34"/>
              </a:rPr>
              <a:t>(1)</a:t>
            </a:r>
          </a:p>
        </p:txBody>
      </p:sp>
      <p:sp>
        <p:nvSpPr>
          <p:cNvPr id="4" name="Rectangle 3"/>
          <p:cNvSpPr/>
          <p:nvPr/>
        </p:nvSpPr>
        <p:spPr>
          <a:xfrm>
            <a:off x="2473036" y="4940215"/>
            <a:ext cx="8003445" cy="1323439"/>
          </a:xfrm>
          <a:prstGeom prst="rect">
            <a:avLst/>
          </a:prstGeom>
        </p:spPr>
        <p:txBody>
          <a:bodyPr wrap="square">
            <a:spAutoFit/>
          </a:bodyPr>
          <a:lstStyle/>
          <a:p>
            <a:r>
              <a:rPr lang="en-US" sz="2000" dirty="0">
                <a:solidFill>
                  <a:schemeClr val="bg1"/>
                </a:solidFill>
                <a:latin typeface="Open Sans"/>
              </a:rPr>
              <a:t>Archaeological excavations have identified the site for the pool of Bethesda as being just outside a north gate of the ancient temple precinct in Jerusalem, possibly a gate through which sacrificial sheep were led into the temple grounds.</a:t>
            </a:r>
            <a:endParaRPr lang="en-US" sz="2000" dirty="0">
              <a:solidFill>
                <a:schemeClr val="bg1"/>
              </a:solidFill>
            </a:endParaRPr>
          </a:p>
        </p:txBody>
      </p:sp>
    </p:spTree>
    <p:extLst>
      <p:ext uri="{BB962C8B-B14F-4D97-AF65-F5344CB8AC3E}">
        <p14:creationId xmlns:p14="http://schemas.microsoft.com/office/powerpoint/2010/main" val="31165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 y="139006"/>
            <a:ext cx="12048565" cy="923330"/>
          </a:xfrm>
          <a:prstGeom prst="rect">
            <a:avLst/>
          </a:prstGeom>
          <a:noFill/>
        </p:spPr>
        <p:txBody>
          <a:bodyPr wrap="square" rtlCol="0">
            <a:spAutoFit/>
          </a:bodyPr>
          <a:lstStyle/>
          <a:p>
            <a:pPr algn="ctr"/>
            <a:r>
              <a:rPr lang="en-US" sz="5400" i="1" dirty="0">
                <a:solidFill>
                  <a:schemeClr val="bg1"/>
                </a:solidFill>
                <a:cs typeface="Leelawadee" pitchFamily="34" charset="-34"/>
              </a:rPr>
              <a:t>In Jerusalem by the sheep market is a pool</a:t>
            </a:r>
          </a:p>
        </p:txBody>
      </p:sp>
      <p:sp>
        <p:nvSpPr>
          <p:cNvPr id="9" name="TextBox 8"/>
          <p:cNvSpPr txBox="1"/>
          <p:nvPr/>
        </p:nvSpPr>
        <p:spPr>
          <a:xfrm>
            <a:off x="125506" y="6488668"/>
            <a:ext cx="8686800" cy="369332"/>
          </a:xfrm>
          <a:prstGeom prst="rect">
            <a:avLst/>
          </a:prstGeom>
          <a:noFill/>
        </p:spPr>
        <p:txBody>
          <a:bodyPr wrap="square" rtlCol="0">
            <a:spAutoFit/>
          </a:bodyPr>
          <a:lstStyle/>
          <a:p>
            <a:r>
              <a:rPr lang="en-US" i="1" dirty="0">
                <a:solidFill>
                  <a:schemeClr val="bg1"/>
                </a:solidFill>
                <a:latin typeface="Leelawadee" pitchFamily="34" charset="-34"/>
                <a:cs typeface="Leelawadee" pitchFamily="34" charset="-34"/>
              </a:rPr>
              <a:t>John 5:2-3</a:t>
            </a:r>
          </a:p>
        </p:txBody>
      </p:sp>
      <p:pic>
        <p:nvPicPr>
          <p:cNvPr id="6" name="Picture 5" descr="main.jpg"/>
          <p:cNvPicPr>
            <a:picLocks noChangeAspect="1"/>
          </p:cNvPicPr>
          <p:nvPr/>
        </p:nvPicPr>
        <p:blipFill>
          <a:blip r:embed="rId3" cstate="print"/>
          <a:stretch>
            <a:fillRect/>
          </a:stretch>
        </p:blipFill>
        <p:spPr>
          <a:xfrm>
            <a:off x="525556" y="1272795"/>
            <a:ext cx="5472953" cy="4104715"/>
          </a:xfrm>
          <a:prstGeom prst="rect">
            <a:avLst/>
          </a:prstGeom>
        </p:spPr>
      </p:pic>
      <p:pic>
        <p:nvPicPr>
          <p:cNvPr id="11" name="Picture 10" descr="pool-of-bethesda.jpg"/>
          <p:cNvPicPr>
            <a:picLocks noChangeAspect="1"/>
          </p:cNvPicPr>
          <p:nvPr/>
        </p:nvPicPr>
        <p:blipFill>
          <a:blip r:embed="rId4" cstate="print"/>
          <a:stretch>
            <a:fillRect/>
          </a:stretch>
        </p:blipFill>
        <p:spPr>
          <a:xfrm>
            <a:off x="6830541" y="3920794"/>
            <a:ext cx="3821771" cy="2514599"/>
          </a:xfrm>
          <a:prstGeom prst="rect">
            <a:avLst/>
          </a:prstGeom>
        </p:spPr>
      </p:pic>
      <p:sp>
        <p:nvSpPr>
          <p:cNvPr id="2" name="Rectangle 1"/>
          <p:cNvSpPr/>
          <p:nvPr/>
        </p:nvSpPr>
        <p:spPr>
          <a:xfrm>
            <a:off x="6972300" y="1691218"/>
            <a:ext cx="3680012" cy="1938992"/>
          </a:xfrm>
          <a:prstGeom prst="rect">
            <a:avLst/>
          </a:prstGeom>
        </p:spPr>
        <p:txBody>
          <a:bodyPr wrap="square">
            <a:spAutoFit/>
          </a:bodyPr>
          <a:lstStyle/>
          <a:p>
            <a:r>
              <a:rPr lang="en-US" sz="2400" i="1" dirty="0">
                <a:solidFill>
                  <a:schemeClr val="bg1"/>
                </a:solidFill>
                <a:latin typeface="Open Sans"/>
              </a:rPr>
              <a:t>Impotent, blind, halt,</a:t>
            </a:r>
            <a:r>
              <a:rPr lang="en-US" sz="2400" dirty="0">
                <a:solidFill>
                  <a:schemeClr val="bg1"/>
                </a:solidFill>
                <a:latin typeface="Open Sans"/>
              </a:rPr>
              <a:t> and </a:t>
            </a:r>
            <a:r>
              <a:rPr lang="en-US" sz="2400" i="1" dirty="0">
                <a:solidFill>
                  <a:schemeClr val="bg1"/>
                </a:solidFill>
                <a:latin typeface="Open Sans"/>
              </a:rPr>
              <a:t>withered</a:t>
            </a:r>
            <a:r>
              <a:rPr lang="en-US" sz="2400" dirty="0">
                <a:solidFill>
                  <a:schemeClr val="bg1"/>
                </a:solidFill>
                <a:latin typeface="Open Sans"/>
              </a:rPr>
              <a:t>  describe people who were sick, feeble, or disabled in some way…</a:t>
            </a:r>
            <a:endParaRPr lang="en-US" sz="2400" dirty="0">
              <a:solidFill>
                <a:schemeClr val="bg1"/>
              </a:solidFill>
            </a:endParaRPr>
          </a:p>
        </p:txBody>
      </p:sp>
    </p:spTree>
    <p:extLst>
      <p:ext uri="{BB962C8B-B14F-4D97-AF65-F5344CB8AC3E}">
        <p14:creationId xmlns:p14="http://schemas.microsoft.com/office/powerpoint/2010/main" val="406467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35918" y="3664427"/>
            <a:ext cx="4784732" cy="2585323"/>
          </a:xfrm>
          <a:prstGeom prst="rect">
            <a:avLst/>
          </a:prstGeom>
          <a:noFill/>
        </p:spPr>
        <p:txBody>
          <a:bodyPr wrap="square" rtlCol="0">
            <a:spAutoFit/>
          </a:bodyPr>
          <a:lstStyle/>
          <a:p>
            <a:pPr algn="ctr"/>
            <a:r>
              <a:rPr lang="en-US" sz="5400" i="1" dirty="0">
                <a:solidFill>
                  <a:schemeClr val="bg1"/>
                </a:solidFill>
                <a:latin typeface="Leelawadee" pitchFamily="34" charset="-34"/>
                <a:cs typeface="Leelawadee" pitchFamily="34" charset="-34"/>
              </a:rPr>
              <a:t>…and  wait for the moving water. </a:t>
            </a:r>
          </a:p>
        </p:txBody>
      </p:sp>
      <p:sp>
        <p:nvSpPr>
          <p:cNvPr id="9" name="TextBox 8"/>
          <p:cNvSpPr txBox="1"/>
          <p:nvPr/>
        </p:nvSpPr>
        <p:spPr>
          <a:xfrm>
            <a:off x="0" y="6386066"/>
            <a:ext cx="8686800" cy="369332"/>
          </a:xfrm>
          <a:prstGeom prst="rect">
            <a:avLst/>
          </a:prstGeom>
          <a:noFill/>
        </p:spPr>
        <p:txBody>
          <a:bodyPr wrap="square" rtlCol="0">
            <a:spAutoFit/>
          </a:bodyPr>
          <a:lstStyle/>
          <a:p>
            <a:r>
              <a:rPr lang="en-US" i="1" dirty="0">
                <a:solidFill>
                  <a:schemeClr val="bg1"/>
                </a:solidFill>
                <a:cs typeface="Leelawadee" pitchFamily="34" charset="-34"/>
              </a:rPr>
              <a:t>John 5:3</a:t>
            </a:r>
          </a:p>
        </p:txBody>
      </p:sp>
      <p:sp>
        <p:nvSpPr>
          <p:cNvPr id="10" name="TextBox 9"/>
          <p:cNvSpPr txBox="1"/>
          <p:nvPr/>
        </p:nvSpPr>
        <p:spPr>
          <a:xfrm>
            <a:off x="61928" y="1420650"/>
            <a:ext cx="5356412" cy="1938992"/>
          </a:xfrm>
          <a:prstGeom prst="rect">
            <a:avLst/>
          </a:prstGeom>
          <a:noFill/>
        </p:spPr>
        <p:txBody>
          <a:bodyPr wrap="square" rtlCol="0">
            <a:spAutoFit/>
          </a:bodyPr>
          <a:lstStyle/>
          <a:p>
            <a:pPr algn="ctr"/>
            <a:r>
              <a:rPr lang="en-US" sz="4000" i="1" dirty="0">
                <a:solidFill>
                  <a:schemeClr val="bg1"/>
                </a:solidFill>
                <a:latin typeface="Leelawadee" pitchFamily="34" charset="-34"/>
                <a:cs typeface="Leelawadee" pitchFamily="34" charset="-34"/>
              </a:rPr>
              <a:t>People of all kinds of inflictions gather at this pool…</a:t>
            </a:r>
          </a:p>
        </p:txBody>
      </p:sp>
      <p:sp>
        <p:nvSpPr>
          <p:cNvPr id="11" name="TextBox 10"/>
          <p:cNvSpPr txBox="1"/>
          <p:nvPr/>
        </p:nvSpPr>
        <p:spPr>
          <a:xfrm>
            <a:off x="242046" y="125505"/>
            <a:ext cx="11591365" cy="923330"/>
          </a:xfrm>
          <a:prstGeom prst="rect">
            <a:avLst/>
          </a:prstGeom>
          <a:noFill/>
        </p:spPr>
        <p:txBody>
          <a:bodyPr wrap="square" rtlCol="0">
            <a:spAutoFit/>
          </a:bodyPr>
          <a:lstStyle/>
          <a:p>
            <a:pPr algn="ctr"/>
            <a:r>
              <a:rPr lang="en-US" sz="5400" i="1" dirty="0">
                <a:solidFill>
                  <a:schemeClr val="bg1"/>
                </a:solidFill>
                <a:cs typeface="Leelawadee" pitchFamily="34" charset="-34"/>
              </a:rPr>
              <a:t>Waiting to Be Healed</a:t>
            </a:r>
          </a:p>
        </p:txBody>
      </p:sp>
      <p:pic>
        <p:nvPicPr>
          <p:cNvPr id="5122" name="Picture 2" descr="Image result for animated moving wat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49578" y="3420000"/>
            <a:ext cx="3186340" cy="318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60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54608" y="173737"/>
            <a:ext cx="9625584" cy="1938992"/>
          </a:xfrm>
          <a:prstGeom prst="rect">
            <a:avLst/>
          </a:prstGeom>
          <a:noFill/>
        </p:spPr>
        <p:txBody>
          <a:bodyPr wrap="square" rtlCol="0">
            <a:spAutoFit/>
          </a:bodyPr>
          <a:lstStyle/>
          <a:p>
            <a:pPr algn="ctr"/>
            <a:r>
              <a:rPr lang="en-US" sz="4000" i="1" dirty="0">
                <a:solidFill>
                  <a:schemeClr val="bg1"/>
                </a:solidFill>
                <a:cs typeface="Leelawadee" pitchFamily="34" charset="-34"/>
              </a:rPr>
              <a:t>Tradition :The angels stirred the water, moving it,  during a certain season, and those who able to wash in it were healed.</a:t>
            </a:r>
          </a:p>
        </p:txBody>
      </p:sp>
      <p:pic>
        <p:nvPicPr>
          <p:cNvPr id="7" name="Picture 6" descr="angel stiring.png"/>
          <p:cNvPicPr>
            <a:picLocks noChangeAspect="1"/>
          </p:cNvPicPr>
          <p:nvPr/>
        </p:nvPicPr>
        <p:blipFill>
          <a:blip r:embed="rId3" cstate="print"/>
          <a:stretch>
            <a:fillRect/>
          </a:stretch>
        </p:blipFill>
        <p:spPr>
          <a:xfrm>
            <a:off x="1248963" y="2032186"/>
            <a:ext cx="4407408" cy="4407408"/>
          </a:xfrm>
          <a:prstGeom prst="ellipse">
            <a:avLst/>
          </a:prstGeom>
          <a:ln>
            <a:noFill/>
          </a:ln>
          <a:effectLst>
            <a:softEdge rad="112500"/>
          </a:effectLst>
        </p:spPr>
      </p:pic>
      <p:sp>
        <p:nvSpPr>
          <p:cNvPr id="10" name="TextBox 9"/>
          <p:cNvSpPr txBox="1"/>
          <p:nvPr/>
        </p:nvSpPr>
        <p:spPr>
          <a:xfrm>
            <a:off x="0" y="6480988"/>
            <a:ext cx="8686800" cy="369332"/>
          </a:xfrm>
          <a:prstGeom prst="rect">
            <a:avLst/>
          </a:prstGeom>
          <a:noFill/>
        </p:spPr>
        <p:txBody>
          <a:bodyPr wrap="square" rtlCol="0">
            <a:spAutoFit/>
          </a:bodyPr>
          <a:lstStyle/>
          <a:p>
            <a:r>
              <a:rPr lang="en-US" i="1" dirty="0">
                <a:solidFill>
                  <a:schemeClr val="bg1"/>
                </a:solidFill>
                <a:latin typeface="Leelawadee" pitchFamily="34" charset="-34"/>
                <a:cs typeface="Leelawadee" pitchFamily="34" charset="-34"/>
              </a:rPr>
              <a:t>John 5:4</a:t>
            </a:r>
          </a:p>
        </p:txBody>
      </p:sp>
      <p:sp>
        <p:nvSpPr>
          <p:cNvPr id="9" name="Rectangle 8"/>
          <p:cNvSpPr/>
          <p:nvPr/>
        </p:nvSpPr>
        <p:spPr>
          <a:xfrm>
            <a:off x="5970494" y="2609395"/>
            <a:ext cx="5446059" cy="4154984"/>
          </a:xfrm>
          <a:prstGeom prst="rect">
            <a:avLst/>
          </a:prstGeom>
          <a:ln>
            <a:noFill/>
          </a:ln>
        </p:spPr>
        <p:txBody>
          <a:bodyPr wrap="square">
            <a:spAutoFit/>
          </a:bodyPr>
          <a:lstStyle/>
          <a:p>
            <a:r>
              <a:rPr lang="en-US" sz="2400" b="1" dirty="0">
                <a:solidFill>
                  <a:schemeClr val="bg1"/>
                </a:solidFill>
              </a:rPr>
              <a:t>“</a:t>
            </a:r>
            <a:r>
              <a:rPr lang="en-US" sz="2400" dirty="0">
                <a:solidFill>
                  <a:schemeClr val="bg1"/>
                </a:solidFill>
              </a:rPr>
              <a:t>No doubt the pool of Bethesda was a mineral spring whose waters had some curative virtue.</a:t>
            </a:r>
          </a:p>
          <a:p>
            <a:endParaRPr lang="en-US" sz="2400" dirty="0">
              <a:solidFill>
                <a:schemeClr val="bg1"/>
              </a:solidFill>
            </a:endParaRPr>
          </a:p>
          <a:p>
            <a:r>
              <a:rPr lang="en-US" sz="2400" dirty="0">
                <a:solidFill>
                  <a:schemeClr val="bg1"/>
                </a:solidFill>
              </a:rPr>
              <a:t> “Any notion that an angel came down and troubled the waters, so that the first person thereafter entering them would be healed, was pure superstition. </a:t>
            </a:r>
          </a:p>
          <a:p>
            <a:endParaRPr lang="en-US" sz="2400" dirty="0">
              <a:solidFill>
                <a:schemeClr val="bg1"/>
              </a:solidFill>
            </a:endParaRPr>
          </a:p>
          <a:p>
            <a:r>
              <a:rPr lang="en-US" sz="2400" dirty="0">
                <a:solidFill>
                  <a:schemeClr val="bg1"/>
                </a:solidFill>
              </a:rPr>
              <a:t>Healing miracles are not wrought in any such manner.” (2)</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3176" y="296956"/>
            <a:ext cx="1236304" cy="1725674"/>
          </a:xfrm>
          <a:prstGeom prst="rect">
            <a:avLst/>
          </a:prstGeom>
        </p:spPr>
      </p:pic>
    </p:spTree>
    <p:extLst>
      <p:ext uri="{BB962C8B-B14F-4D97-AF65-F5344CB8AC3E}">
        <p14:creationId xmlns:p14="http://schemas.microsoft.com/office/powerpoint/2010/main" val="67264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0" y="228600"/>
            <a:ext cx="8686800" cy="707886"/>
          </a:xfrm>
          <a:prstGeom prst="rect">
            <a:avLst/>
          </a:prstGeom>
          <a:noFill/>
        </p:spPr>
        <p:txBody>
          <a:bodyPr wrap="square" rtlCol="0">
            <a:spAutoFit/>
          </a:bodyPr>
          <a:lstStyle/>
          <a:p>
            <a:pPr algn="ctr"/>
            <a:r>
              <a:rPr lang="en-US" sz="4000" i="1" dirty="0">
                <a:solidFill>
                  <a:schemeClr val="bg1"/>
                </a:solidFill>
                <a:latin typeface="Leelawadee" pitchFamily="34" charset="-34"/>
                <a:cs typeface="Leelawadee" pitchFamily="34" charset="-34"/>
              </a:rPr>
              <a:t>Mineral Spring</a:t>
            </a:r>
          </a:p>
        </p:txBody>
      </p:sp>
      <p:sp>
        <p:nvSpPr>
          <p:cNvPr id="10" name="TextBox 9"/>
          <p:cNvSpPr txBox="1"/>
          <p:nvPr/>
        </p:nvSpPr>
        <p:spPr>
          <a:xfrm>
            <a:off x="1219200" y="5232578"/>
            <a:ext cx="4648200" cy="1200329"/>
          </a:xfrm>
          <a:prstGeom prst="rect">
            <a:avLst/>
          </a:prstGeom>
          <a:noFill/>
        </p:spPr>
        <p:txBody>
          <a:bodyPr wrap="square" rtlCol="0">
            <a:spAutoFit/>
          </a:bodyPr>
          <a:lstStyle/>
          <a:p>
            <a:pPr algn="ctr"/>
            <a:r>
              <a:rPr lang="en-US" sz="2400" i="1" dirty="0">
                <a:solidFill>
                  <a:schemeClr val="bg1"/>
                </a:solidFill>
                <a:latin typeface="Leelawadee" pitchFamily="34" charset="-34"/>
                <a:cs typeface="Leelawadee" pitchFamily="34" charset="-34"/>
              </a:rPr>
              <a:t>At intervals the spring rose with bubbling disturbance. Then receded to normal level</a:t>
            </a:r>
          </a:p>
        </p:txBody>
      </p:sp>
      <p:pic>
        <p:nvPicPr>
          <p:cNvPr id="6" name="Picture 5" descr="mineral water spirngs.jpg"/>
          <p:cNvPicPr>
            <a:picLocks noChangeAspect="1"/>
          </p:cNvPicPr>
          <p:nvPr/>
        </p:nvPicPr>
        <p:blipFill>
          <a:blip r:embed="rId3" cstate="print"/>
          <a:stretch>
            <a:fillRect/>
          </a:stretch>
        </p:blipFill>
        <p:spPr>
          <a:xfrm>
            <a:off x="1828800" y="990600"/>
            <a:ext cx="5080000" cy="3810000"/>
          </a:xfrm>
          <a:prstGeom prst="rect">
            <a:avLst/>
          </a:prstGeom>
        </p:spPr>
      </p:pic>
      <p:pic>
        <p:nvPicPr>
          <p:cNvPr id="9" name="Picture 8" descr="drinking%20spring.jpg"/>
          <p:cNvPicPr>
            <a:picLocks noChangeAspect="1"/>
          </p:cNvPicPr>
          <p:nvPr/>
        </p:nvPicPr>
        <p:blipFill>
          <a:blip r:embed="rId4" cstate="print"/>
          <a:stretch>
            <a:fillRect/>
          </a:stretch>
        </p:blipFill>
        <p:spPr>
          <a:xfrm>
            <a:off x="7696200" y="1219200"/>
            <a:ext cx="2209800" cy="1470854"/>
          </a:xfrm>
          <a:prstGeom prst="rect">
            <a:avLst/>
          </a:prstGeom>
        </p:spPr>
      </p:pic>
      <p:pic>
        <p:nvPicPr>
          <p:cNvPr id="11" name="Picture 10" descr="mineral water spring close to Elbrus.JPG"/>
          <p:cNvPicPr>
            <a:picLocks noChangeAspect="1"/>
          </p:cNvPicPr>
          <p:nvPr/>
        </p:nvPicPr>
        <p:blipFill>
          <a:blip r:embed="rId5" cstate="print"/>
          <a:stretch>
            <a:fillRect/>
          </a:stretch>
        </p:blipFill>
        <p:spPr>
          <a:xfrm>
            <a:off x="6400800" y="3352800"/>
            <a:ext cx="3733800" cy="2800350"/>
          </a:xfrm>
          <a:prstGeom prst="rect">
            <a:avLst/>
          </a:prstGeom>
        </p:spPr>
      </p:pic>
    </p:spTree>
    <p:extLst>
      <p:ext uri="{BB962C8B-B14F-4D97-AF65-F5344CB8AC3E}">
        <p14:creationId xmlns:p14="http://schemas.microsoft.com/office/powerpoint/2010/main" val="202637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dark wate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524" r="57396"/>
          <a:stretch/>
        </p:blipFill>
        <p:spPr bwMode="auto">
          <a:xfrm>
            <a:off x="0" y="0"/>
            <a:ext cx="12192000" cy="689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8640" y="228601"/>
            <a:ext cx="11082528" cy="2554545"/>
          </a:xfrm>
          <a:prstGeom prst="rect">
            <a:avLst/>
          </a:prstGeom>
          <a:noFill/>
        </p:spPr>
        <p:txBody>
          <a:bodyPr wrap="square" rtlCol="0">
            <a:spAutoFit/>
          </a:bodyPr>
          <a:lstStyle/>
          <a:p>
            <a:pPr algn="ctr"/>
            <a:r>
              <a:rPr lang="en-US" sz="4000" i="1" dirty="0">
                <a:solidFill>
                  <a:schemeClr val="bg1"/>
                </a:solidFill>
                <a:cs typeface="Leelawadee" pitchFamily="34" charset="-34"/>
              </a:rPr>
              <a:t>Some believed that the upwelling of the Bethesda waters was the result of supernatural agency and that if they stepped into the water during this time they would be healed.</a:t>
            </a:r>
          </a:p>
        </p:txBody>
      </p:sp>
      <p:pic>
        <p:nvPicPr>
          <p:cNvPr id="12" name="Picture 11" descr="article_zoom_1662_2.jpg"/>
          <p:cNvPicPr>
            <a:picLocks noChangeAspect="1"/>
          </p:cNvPicPr>
          <p:nvPr/>
        </p:nvPicPr>
        <p:blipFill>
          <a:blip r:embed="rId3" cstate="print"/>
          <a:stretch>
            <a:fillRect/>
          </a:stretch>
        </p:blipFill>
        <p:spPr>
          <a:xfrm>
            <a:off x="3438144" y="3011747"/>
            <a:ext cx="4832414" cy="3629982"/>
          </a:xfrm>
          <a:prstGeom prst="rect">
            <a:avLst/>
          </a:prstGeom>
        </p:spPr>
      </p:pic>
    </p:spTree>
    <p:extLst>
      <p:ext uri="{BB962C8B-B14F-4D97-AF65-F5344CB8AC3E}">
        <p14:creationId xmlns:p14="http://schemas.microsoft.com/office/powerpoint/2010/main" val="1935101650"/>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2268</Words>
  <Application>Microsoft Office PowerPoint</Application>
  <PresentationFormat>Widescreen</PresentationFormat>
  <Paragraphs>178</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Trebuchet MS</vt:lpstr>
      <vt:lpstr>Arial</vt:lpstr>
      <vt:lpstr>Arial</vt:lpstr>
      <vt:lpstr>Calibri Light</vt:lpstr>
      <vt:lpstr>Calibri</vt:lpstr>
      <vt:lpstr>Leelawadee</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70</cp:revision>
  <dcterms:created xsi:type="dcterms:W3CDTF">2016-05-16T13:36:31Z</dcterms:created>
  <dcterms:modified xsi:type="dcterms:W3CDTF">2020-08-28T22:20:29Z</dcterms:modified>
</cp:coreProperties>
</file>