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82" r:id="rId2"/>
    <p:sldId id="288" r:id="rId3"/>
    <p:sldId id="289" r:id="rId4"/>
    <p:sldId id="290" r:id="rId5"/>
    <p:sldId id="291" r:id="rId6"/>
    <p:sldId id="292" r:id="rId7"/>
    <p:sldId id="320" r:id="rId8"/>
    <p:sldId id="293" r:id="rId9"/>
    <p:sldId id="319" r:id="rId10"/>
    <p:sldId id="318" r:id="rId11"/>
    <p:sldId id="294" r:id="rId12"/>
    <p:sldId id="295" r:id="rId13"/>
    <p:sldId id="296" r:id="rId14"/>
    <p:sldId id="298" r:id="rId15"/>
    <p:sldId id="299" r:id="rId16"/>
    <p:sldId id="297" r:id="rId17"/>
    <p:sldId id="321"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22" r:id="rId36"/>
    <p:sldId id="323" r:id="rId37"/>
    <p:sldId id="324" r:id="rId38"/>
    <p:sldId id="325" r:id="rId39"/>
    <p:sldId id="284" r:id="rId40"/>
    <p:sldId id="285"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opperplate Gothic Light" panose="020E0507020206020404" pitchFamily="34" charset="0"/>
      <p:regular r:id="rId49"/>
    </p:embeddedFont>
    <p:embeddedFont>
      <p:font typeface="Open Sans" panose="020B0606030504020204" pitchFamily="34" charset="0"/>
      <p:regular r:id="rId50"/>
      <p:bold r:id="rId51"/>
      <p:italic r:id="rId52"/>
      <p:boldItalic r:id="rId53"/>
    </p:embeddedFont>
    <p:embeddedFont>
      <p:font typeface="Rockwell Extra Bold" panose="02060903040505020403" pitchFamily="18" charset="0"/>
      <p:bold r:id="rId54"/>
    </p:embeddedFont>
    <p:embeddedFont>
      <p:font typeface="Verdana" panose="020B060403050404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totheword.com/wp-content/uploads/2010/09/Jesus-03.jp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8B2AF-832C-4203-A6A3-A82FF3074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65</a:t>
            </a:r>
          </a:p>
        </p:txBody>
      </p:sp>
      <p:sp>
        <p:nvSpPr>
          <p:cNvPr id="6" name="TextBox 5"/>
          <p:cNvSpPr txBox="1"/>
          <p:nvPr/>
        </p:nvSpPr>
        <p:spPr>
          <a:xfrm>
            <a:off x="0" y="686555"/>
            <a:ext cx="12192000" cy="3785652"/>
          </a:xfrm>
          <a:prstGeom prst="rect">
            <a:avLst/>
          </a:prstGeom>
          <a:noFill/>
        </p:spPr>
        <p:txBody>
          <a:bodyPr wrap="square" rtlCol="0">
            <a:spAutoFit/>
          </a:bodyPr>
          <a:lstStyle/>
          <a:p>
            <a:pPr algn="ctr"/>
            <a:r>
              <a:rPr lang="en-US" sz="6000" dirty="0">
                <a:solidFill>
                  <a:schemeClr val="bg1"/>
                </a:solidFill>
                <a:latin typeface="Rockwell Extra Bold" panose="02060903040505020403" pitchFamily="18" charset="0"/>
              </a:rPr>
              <a:t>Jesus is the Way</a:t>
            </a:r>
          </a:p>
          <a:p>
            <a:pPr algn="ctr"/>
            <a:r>
              <a:rPr lang="en-US" sz="6000" dirty="0">
                <a:solidFill>
                  <a:schemeClr val="bg1"/>
                </a:solidFill>
                <a:latin typeface="Rockwell Extra Bold" panose="02060903040505020403" pitchFamily="18" charset="0"/>
              </a:rPr>
              <a:t>John 6</a:t>
            </a:r>
          </a:p>
          <a:p>
            <a:pPr algn="ctr"/>
            <a:endParaRPr lang="en-US" sz="6000" dirty="0">
              <a:solidFill>
                <a:schemeClr val="bg1"/>
              </a:solidFill>
              <a:latin typeface="Rockwell Extra Bold" panose="02060903040505020403" pitchFamily="18" charset="0"/>
            </a:endParaRPr>
          </a:p>
          <a:p>
            <a:pPr algn="ctr"/>
            <a:r>
              <a:rPr lang="en-US" sz="2000" dirty="0">
                <a:solidFill>
                  <a:schemeClr val="bg1"/>
                </a:solidFill>
                <a:latin typeface="Rockwell Extra Bold" panose="02060903040505020403" pitchFamily="18" charset="0"/>
              </a:rPr>
              <a:t>Including:</a:t>
            </a:r>
          </a:p>
          <a:p>
            <a:pPr algn="ctr"/>
            <a:r>
              <a:rPr lang="en-US" sz="2000" dirty="0">
                <a:solidFill>
                  <a:schemeClr val="bg1"/>
                </a:solidFill>
                <a:latin typeface="Rockwell Extra Bold" panose="02060903040505020403" pitchFamily="18" charset="0"/>
              </a:rPr>
              <a:t>Parallels of Moses and Jesus</a:t>
            </a:r>
          </a:p>
          <a:p>
            <a:pPr algn="ctr"/>
            <a:r>
              <a:rPr lang="en-US" sz="2000" dirty="0">
                <a:solidFill>
                  <a:schemeClr val="bg1"/>
                </a:solidFill>
                <a:latin typeface="Rockwell Extra Bold" panose="02060903040505020403" pitchFamily="18" charset="0"/>
              </a:rPr>
              <a:t>The Bread of Life</a:t>
            </a:r>
          </a:p>
        </p:txBody>
      </p:sp>
      <p:grpSp>
        <p:nvGrpSpPr>
          <p:cNvPr id="4" name="Group 3"/>
          <p:cNvGrpSpPr/>
          <p:nvPr/>
        </p:nvGrpSpPr>
        <p:grpSpPr>
          <a:xfrm>
            <a:off x="8615881" y="3654824"/>
            <a:ext cx="3200400" cy="1243146"/>
            <a:chOff x="974757" y="2830958"/>
            <a:chExt cx="3200400" cy="1243146"/>
          </a:xfrm>
        </p:grpSpPr>
        <p:sp>
          <p:nvSpPr>
            <p:cNvPr id="8" name="Oval 7"/>
            <p:cNvSpPr/>
            <p:nvPr/>
          </p:nvSpPr>
          <p:spPr>
            <a:xfrm>
              <a:off x="974757" y="3242831"/>
              <a:ext cx="3200400" cy="831273"/>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602086" y="2830958"/>
              <a:ext cx="2046460" cy="962288"/>
              <a:chOff x="3886200" y="2743200"/>
              <a:chExt cx="3124200" cy="1905000"/>
            </a:xfrm>
            <a:solidFill>
              <a:srgbClr val="FFCC66"/>
            </a:solidFill>
          </p:grpSpPr>
          <p:sp>
            <p:nvSpPr>
              <p:cNvPr id="12" name="Rounded Rectangle 11"/>
              <p:cNvSpPr/>
              <p:nvPr/>
            </p:nvSpPr>
            <p:spPr>
              <a:xfrm>
                <a:off x="4267200" y="2819400"/>
                <a:ext cx="2667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0"/>
              <p:cNvGrpSpPr/>
              <p:nvPr/>
            </p:nvGrpSpPr>
            <p:grpSpPr>
              <a:xfrm>
                <a:off x="3886200" y="2819400"/>
                <a:ext cx="990600" cy="1828800"/>
                <a:chOff x="6019800" y="2209800"/>
                <a:chExt cx="1828800" cy="1981200"/>
              </a:xfrm>
              <a:grpFill/>
            </p:grpSpPr>
            <p:sp>
              <p:nvSpPr>
                <p:cNvPr id="16" name="Rounded Rectangle 15"/>
                <p:cNvSpPr/>
                <p:nvPr/>
              </p:nvSpPr>
              <p:spPr>
                <a:xfrm>
                  <a:off x="6096000" y="2895600"/>
                  <a:ext cx="1752600" cy="1295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19800" y="2209800"/>
                  <a:ext cx="18288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2200" y="2514600"/>
                  <a:ext cx="16002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5334000" y="2743200"/>
                <a:ext cx="1676400" cy="838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53000" y="2819400"/>
                <a:ext cx="19812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326"/>
          <p:cNvGrpSpPr/>
          <p:nvPr/>
        </p:nvGrpSpPr>
        <p:grpSpPr>
          <a:xfrm>
            <a:off x="378569" y="2564307"/>
            <a:ext cx="1512882" cy="2796898"/>
            <a:chOff x="3937483" y="513080"/>
            <a:chExt cx="681026" cy="1754293"/>
          </a:xfrm>
        </p:grpSpPr>
        <p:sp>
          <p:nvSpPr>
            <p:cNvPr id="4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3"/>
            <p:cNvGrpSpPr/>
            <p:nvPr/>
          </p:nvGrpSpPr>
          <p:grpSpPr>
            <a:xfrm>
              <a:off x="4342580" y="1037026"/>
              <a:ext cx="275929" cy="637681"/>
              <a:chOff x="4755948" y="2903312"/>
              <a:chExt cx="1111452" cy="2049688"/>
            </a:xfrm>
          </p:grpSpPr>
          <p:sp>
            <p:nvSpPr>
              <p:cNvPr id="65"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3106523" y="5513891"/>
            <a:ext cx="6096000" cy="923330"/>
          </a:xfrm>
          <a:prstGeom prst="rect">
            <a:avLst/>
          </a:prstGeom>
        </p:spPr>
        <p:txBody>
          <a:bodyPr>
            <a:spAutoFit/>
          </a:bodyPr>
          <a:lstStyle/>
          <a:p>
            <a:pPr algn="ctr"/>
            <a:r>
              <a:rPr lang="en-US" b="1" i="1" dirty="0">
                <a:solidFill>
                  <a:schemeClr val="bg1"/>
                </a:solidFill>
                <a:latin typeface="Open Sans"/>
              </a:rPr>
              <a:t>A firm testimony of Jesus Christ will help us remain faithful during times when it may be difficult to follow the Savior or live His teachings.</a:t>
            </a:r>
            <a:endParaRPr lang="en-US" i="1" dirty="0">
              <a:solidFill>
                <a:schemeClr val="bg1"/>
              </a:solidFill>
            </a:endParaRPr>
          </a:p>
        </p:txBody>
      </p:sp>
      <p:grpSp>
        <p:nvGrpSpPr>
          <p:cNvPr id="68" name="Group 67">
            <a:extLst>
              <a:ext uri="{FF2B5EF4-FFF2-40B4-BE49-F238E27FC236}">
                <a16:creationId xmlns:a16="http://schemas.microsoft.com/office/drawing/2014/main" id="{0A8C068D-A0EA-47F2-BA23-ED47D0B65429}"/>
              </a:ext>
            </a:extLst>
          </p:cNvPr>
          <p:cNvGrpSpPr/>
          <p:nvPr/>
        </p:nvGrpSpPr>
        <p:grpSpPr>
          <a:xfrm>
            <a:off x="2183587" y="2293689"/>
            <a:ext cx="1473737" cy="2968116"/>
            <a:chOff x="1519855" y="349452"/>
            <a:chExt cx="2655905" cy="6159097"/>
          </a:xfrm>
        </p:grpSpPr>
        <p:sp>
          <p:nvSpPr>
            <p:cNvPr id="70" name="Freeform: Shape 69">
              <a:extLst>
                <a:ext uri="{FF2B5EF4-FFF2-40B4-BE49-F238E27FC236}">
                  <a16:creationId xmlns:a16="http://schemas.microsoft.com/office/drawing/2014/main" id="{CFD6FFA2-0281-4A22-AF5C-6A6066AF04BC}"/>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Oval 70">
              <a:extLst>
                <a:ext uri="{FF2B5EF4-FFF2-40B4-BE49-F238E27FC236}">
                  <a16:creationId xmlns:a16="http://schemas.microsoft.com/office/drawing/2014/main" id="{7A2D7A4B-A622-4938-86DF-D14027FE7689}"/>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24804869-3EE2-4303-A741-342D92C6297D}"/>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E7B4518D-0931-4228-B29E-3D69CA0195A7}"/>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28C9B87-7079-45C7-8DF1-9041B8BBC384}"/>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90067DB-9021-4B7E-82F0-BB27AC580E2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4C699E78-9D45-449B-8EC4-1FAFF79CFD33}"/>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68C7FEA-7E5F-4C91-B20E-B046B4039131}"/>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0">
              <a:extLst>
                <a:ext uri="{FF2B5EF4-FFF2-40B4-BE49-F238E27FC236}">
                  <a16:creationId xmlns:a16="http://schemas.microsoft.com/office/drawing/2014/main" id="{2E1F517D-F259-4C65-8555-09F4246B2401}"/>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11">
              <a:extLst>
                <a:ext uri="{FF2B5EF4-FFF2-40B4-BE49-F238E27FC236}">
                  <a16:creationId xmlns:a16="http://schemas.microsoft.com/office/drawing/2014/main" id="{592FB52A-3FCE-4B84-AF05-47D0B70456DD}"/>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2">
              <a:extLst>
                <a:ext uri="{FF2B5EF4-FFF2-40B4-BE49-F238E27FC236}">
                  <a16:creationId xmlns:a16="http://schemas.microsoft.com/office/drawing/2014/main" id="{5DAD9779-ED68-4E32-99F9-24ACAEC4DC11}"/>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54DCD21-622D-40A1-9B4D-55F0C8DE6628}"/>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
              <a:extLst>
                <a:ext uri="{FF2B5EF4-FFF2-40B4-BE49-F238E27FC236}">
                  <a16:creationId xmlns:a16="http://schemas.microsoft.com/office/drawing/2014/main" id="{525F1F11-AB0E-4E44-86C3-D58BE46B4555}"/>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C31586B6-0D02-4834-A383-59C8E1BF106E}"/>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DAE39B8-6AF6-4552-A091-7D05F1436C7E}"/>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7CE5C7F-7B64-49AE-BEF3-F7907CE99C64}"/>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866B952E-0B37-4E72-B766-C24CCBB6AB09}"/>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7" name="Oval 86">
              <a:extLst>
                <a:ext uri="{FF2B5EF4-FFF2-40B4-BE49-F238E27FC236}">
                  <a16:creationId xmlns:a16="http://schemas.microsoft.com/office/drawing/2014/main" id="{5BC055D3-E64E-46FA-B337-B265EFCF49E1}"/>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442D230A-C7CC-4D2C-BE11-6F4A7565DC6F}"/>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9" name="Oval 88">
              <a:extLst>
                <a:ext uri="{FF2B5EF4-FFF2-40B4-BE49-F238E27FC236}">
                  <a16:creationId xmlns:a16="http://schemas.microsoft.com/office/drawing/2014/main" id="{C13BFD5D-29C0-4EB2-9193-F431DA60271C}"/>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CDB29C7-412D-44BC-97F7-ACC59C5B48AF}"/>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7400" y="990601"/>
            <a:ext cx="8077200" cy="4247317"/>
          </a:xfrm>
          <a:prstGeom prst="rect">
            <a:avLst/>
          </a:prstGeom>
          <a:noFill/>
        </p:spPr>
        <p:txBody>
          <a:bodyPr wrap="square" rtlCol="0">
            <a:spAutoFit/>
          </a:bodyPr>
          <a:lstStyle/>
          <a:p>
            <a:pPr algn="ctr"/>
            <a:r>
              <a:rPr lang="en-US" sz="5400" dirty="0">
                <a:solidFill>
                  <a:schemeClr val="bg1"/>
                </a:solidFill>
                <a:latin typeface="Copperplate Gothic Light" pitchFamily="34" charset="0"/>
              </a:rPr>
              <a:t>The Savior of the World, the Truth, and the Way</a:t>
            </a:r>
          </a:p>
          <a:p>
            <a:pPr algn="ctr"/>
            <a:endParaRPr lang="en-US" sz="5400" dirty="0">
              <a:solidFill>
                <a:schemeClr val="bg1"/>
              </a:solidFill>
              <a:latin typeface="Copperplate Gothic Light" pitchFamily="34" charset="0"/>
            </a:endParaRPr>
          </a:p>
          <a:p>
            <a:pPr algn="ctr"/>
            <a:r>
              <a:rPr lang="en-US" sz="5400" dirty="0">
                <a:solidFill>
                  <a:schemeClr val="bg1"/>
                </a:solidFill>
                <a:latin typeface="Copperplate Gothic Light" pitchFamily="34" charset="0"/>
              </a:rPr>
              <a:t>John 1,4,6,8,11</a:t>
            </a:r>
          </a:p>
        </p:txBody>
      </p:sp>
      <p:sp>
        <p:nvSpPr>
          <p:cNvPr id="4" name="Rectangle 3"/>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pic>
        <p:nvPicPr>
          <p:cNvPr id="5" name="Picture 2" descr="http://www.lds.org/bc/content/shared/content/images/leaders/lawrence-e-corbridge-large.jpg"/>
          <p:cNvPicPr>
            <a:picLocks noChangeAspect="1" noChangeArrowheads="1"/>
          </p:cNvPicPr>
          <p:nvPr/>
        </p:nvPicPr>
        <p:blipFill>
          <a:blip r:embed="rId2" cstate="print"/>
          <a:srcRect/>
          <a:stretch>
            <a:fillRect/>
          </a:stretch>
        </p:blipFill>
        <p:spPr bwMode="auto">
          <a:xfrm>
            <a:off x="1071985" y="3106245"/>
            <a:ext cx="1970829" cy="2467241"/>
          </a:xfrm>
          <a:prstGeom prst="rect">
            <a:avLst/>
          </a:prstGeom>
          <a:noFill/>
        </p:spPr>
      </p:pic>
    </p:spTree>
    <p:extLst>
      <p:ext uri="{BB962C8B-B14F-4D97-AF65-F5344CB8AC3E}">
        <p14:creationId xmlns:p14="http://schemas.microsoft.com/office/powerpoint/2010/main" val="158928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27152" y="3962400"/>
            <a:ext cx="7309919" cy="1569660"/>
          </a:xfrm>
          <a:prstGeom prst="rect">
            <a:avLst/>
          </a:prstGeom>
          <a:noFill/>
        </p:spPr>
        <p:txBody>
          <a:bodyPr wrap="square" rtlCol="0">
            <a:spAutoFit/>
          </a:bodyPr>
          <a:lstStyle/>
          <a:p>
            <a:pPr algn="ctr"/>
            <a:r>
              <a:rPr lang="en-US" sz="3200" dirty="0">
                <a:solidFill>
                  <a:schemeClr val="bg1"/>
                </a:solidFill>
                <a:latin typeface="Copperplate Gothic Light" pitchFamily="34" charset="0"/>
              </a:rPr>
              <a:t>“In the beginning was the Word, and the Word was with God, and the Word was God.”</a:t>
            </a:r>
          </a:p>
        </p:txBody>
      </p:sp>
      <p:sp>
        <p:nvSpPr>
          <p:cNvPr id="4" name="TextBox 3"/>
          <p:cNvSpPr txBox="1"/>
          <p:nvPr/>
        </p:nvSpPr>
        <p:spPr>
          <a:xfrm>
            <a:off x="3657601" y="5671810"/>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1:1</a:t>
            </a:r>
          </a:p>
        </p:txBody>
      </p:sp>
      <p:sp>
        <p:nvSpPr>
          <p:cNvPr id="5" name="TextBox 4"/>
          <p:cNvSpPr txBox="1"/>
          <p:nvPr/>
        </p:nvSpPr>
        <p:spPr>
          <a:xfrm>
            <a:off x="615637" y="1"/>
            <a:ext cx="10945638" cy="769441"/>
          </a:xfrm>
          <a:prstGeom prst="rect">
            <a:avLst/>
          </a:prstGeom>
          <a:noFill/>
        </p:spPr>
        <p:txBody>
          <a:bodyPr wrap="square" rtlCol="0">
            <a:spAutoFit/>
          </a:bodyPr>
          <a:lstStyle/>
          <a:p>
            <a:pPr algn="ctr"/>
            <a:r>
              <a:rPr lang="en-US" sz="4400" dirty="0">
                <a:solidFill>
                  <a:schemeClr val="bg1"/>
                </a:solidFill>
                <a:latin typeface="Copperplate Gothic Light" pitchFamily="34" charset="0"/>
              </a:rPr>
              <a:t>John testifies of Christ</a:t>
            </a:r>
          </a:p>
        </p:txBody>
      </p:sp>
      <p:pic>
        <p:nvPicPr>
          <p:cNvPr id="10244" name="Picture 4" descr="https://encrypted-tbn2.gstatic.com/images?q=tbn:ANd9GcQUNfeptnZci6PpcUavj9SS7P-y2zSheKNVOf8XQAzKp_7GtajK6A"/>
          <p:cNvPicPr>
            <a:picLocks noChangeAspect="1" noChangeArrowheads="1"/>
          </p:cNvPicPr>
          <p:nvPr/>
        </p:nvPicPr>
        <p:blipFill>
          <a:blip r:embed="rId2" cstate="print"/>
          <a:srcRect/>
          <a:stretch>
            <a:fillRect/>
          </a:stretch>
        </p:blipFill>
        <p:spPr bwMode="auto">
          <a:xfrm>
            <a:off x="3657601" y="1048838"/>
            <a:ext cx="4414002" cy="2750982"/>
          </a:xfrm>
          <a:prstGeom prst="rect">
            <a:avLst/>
          </a:prstGeom>
          <a:noFill/>
        </p:spPr>
      </p:pic>
      <p:sp>
        <p:nvSpPr>
          <p:cNvPr id="7" name="Rectangle 6"/>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29411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82775" y="261816"/>
            <a:ext cx="6248400" cy="2554545"/>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Christ is the Way:</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 He is The Beginning and the End</a:t>
            </a:r>
          </a:p>
          <a:p>
            <a:pPr algn="ctr"/>
            <a:endParaRPr lang="en-US" sz="3200" dirty="0">
              <a:solidFill>
                <a:schemeClr val="bg1"/>
              </a:solidFill>
              <a:latin typeface="Copperplate Gothic Light" pitchFamily="34" charset="0"/>
            </a:endParaRPr>
          </a:p>
        </p:txBody>
      </p:sp>
      <p:pic>
        <p:nvPicPr>
          <p:cNvPr id="4098" name="Picture 2" descr="Image result for jesus and world"/>
          <p:cNvPicPr>
            <a:picLocks noChangeAspect="1" noChangeArrowheads="1"/>
          </p:cNvPicPr>
          <p:nvPr/>
        </p:nvPicPr>
        <p:blipFill rotWithShape="1">
          <a:blip r:embed="rId2">
            <a:extLst>
              <a:ext uri="{28A0092B-C50C-407E-A947-70E740481C1C}">
                <a14:useLocalDpi xmlns:a14="http://schemas.microsoft.com/office/drawing/2010/main" val="0"/>
              </a:ext>
            </a:extLst>
          </a:blip>
          <a:srcRect r="555" b="6852"/>
          <a:stretch/>
        </p:blipFill>
        <p:spPr bwMode="auto">
          <a:xfrm>
            <a:off x="3083836" y="2670771"/>
            <a:ext cx="5683313" cy="35489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8052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9400" y="914400"/>
            <a:ext cx="6248400" cy="3539430"/>
          </a:xfrm>
          <a:prstGeom prst="rect">
            <a:avLst/>
          </a:prstGeom>
          <a:noFill/>
        </p:spPr>
        <p:txBody>
          <a:bodyPr wrap="square" rtlCol="0">
            <a:spAutoFit/>
          </a:bodyPr>
          <a:lstStyle/>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 “I am Alpha and Omega, Christ the Lord; yea, even I am he, the beginning and the end, the Redeemer of the world”</a:t>
            </a:r>
          </a:p>
          <a:p>
            <a:pPr algn="ctr"/>
            <a:endParaRPr lang="en-US" sz="3200" dirty="0">
              <a:solidFill>
                <a:schemeClr val="bg1"/>
              </a:solidFill>
              <a:latin typeface="Copperplate Gothic Light" pitchFamily="34" charset="0"/>
            </a:endParaRPr>
          </a:p>
        </p:txBody>
      </p:sp>
      <p:sp>
        <p:nvSpPr>
          <p:cNvPr id="4" name="TextBox 3"/>
          <p:cNvSpPr txBox="1"/>
          <p:nvPr/>
        </p:nvSpPr>
        <p:spPr>
          <a:xfrm>
            <a:off x="3929743" y="4071257"/>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D&amp;C 19:1</a:t>
            </a:r>
          </a:p>
        </p:txBody>
      </p:sp>
      <p:pic>
        <p:nvPicPr>
          <p:cNvPr id="8194" name="Picture 2" descr="https://encrypted-tbn2.gstatic.com/images?q=tbn:ANd9GcRx6XOzzCmGLq_rQOTHo3J-A1h71jAS91wxToOcgtIKSqsXh7hq"/>
          <p:cNvPicPr>
            <a:picLocks noChangeAspect="1" noChangeArrowheads="1"/>
          </p:cNvPicPr>
          <p:nvPr/>
        </p:nvPicPr>
        <p:blipFill>
          <a:blip r:embed="rId2" cstate="print"/>
          <a:srcRect/>
          <a:stretch>
            <a:fillRect/>
          </a:stretch>
        </p:blipFill>
        <p:spPr bwMode="auto">
          <a:xfrm>
            <a:off x="2133601" y="4191000"/>
            <a:ext cx="2181225" cy="2095500"/>
          </a:xfrm>
          <a:prstGeom prst="rect">
            <a:avLst/>
          </a:prstGeom>
          <a:noFill/>
        </p:spPr>
      </p:pic>
      <p:sp>
        <p:nvSpPr>
          <p:cNvPr id="6" name="TextBox 5"/>
          <p:cNvSpPr txBox="1"/>
          <p:nvPr/>
        </p:nvSpPr>
        <p:spPr>
          <a:xfrm>
            <a:off x="1524000" y="1"/>
            <a:ext cx="3810000" cy="584775"/>
          </a:xfrm>
          <a:prstGeom prst="rect">
            <a:avLst/>
          </a:prstGeom>
          <a:noFill/>
        </p:spPr>
        <p:txBody>
          <a:bodyPr wrap="square" rtlCol="0">
            <a:spAutoFit/>
          </a:bodyPr>
          <a:lstStyle/>
          <a:p>
            <a:r>
              <a:rPr lang="en-US" sz="3200" dirty="0">
                <a:solidFill>
                  <a:schemeClr val="bg1"/>
                </a:solidFill>
                <a:latin typeface="Copperplate Gothic Light" pitchFamily="34" charset="0"/>
              </a:rPr>
              <a:t>To Joseph Smith</a:t>
            </a:r>
          </a:p>
        </p:txBody>
      </p:sp>
      <p:sp>
        <p:nvSpPr>
          <p:cNvPr id="7" name="Rectangle 6"/>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4852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1143000"/>
            <a:ext cx="4343400" cy="3046988"/>
          </a:xfrm>
          <a:prstGeom prst="rect">
            <a:avLst/>
          </a:prstGeom>
          <a:noFill/>
        </p:spPr>
        <p:txBody>
          <a:bodyPr wrap="square" rtlCol="0">
            <a:spAutoFit/>
          </a:bodyPr>
          <a:lstStyle/>
          <a:p>
            <a:pPr algn="ctr"/>
            <a:r>
              <a:rPr lang="en-US" sz="3200" dirty="0">
                <a:solidFill>
                  <a:schemeClr val="bg1"/>
                </a:solidFill>
                <a:latin typeface="Copperplate Gothic Light" pitchFamily="34" charset="0"/>
              </a:rPr>
              <a:t>“But whosoever </a:t>
            </a:r>
            <a:r>
              <a:rPr lang="en-US" sz="3200" dirty="0" err="1">
                <a:solidFill>
                  <a:schemeClr val="bg1"/>
                </a:solidFill>
                <a:latin typeface="Copperplate Gothic Light" pitchFamily="34" charset="0"/>
              </a:rPr>
              <a:t>drinketh</a:t>
            </a:r>
            <a:r>
              <a:rPr lang="en-US" sz="3200" dirty="0">
                <a:solidFill>
                  <a:schemeClr val="bg1"/>
                </a:solidFill>
                <a:latin typeface="Copperplate Gothic Light" pitchFamily="34" charset="0"/>
              </a:rPr>
              <a:t> of the water that I shall give him shall never thirst…”</a:t>
            </a:r>
          </a:p>
          <a:p>
            <a:pPr algn="ctr"/>
            <a:endParaRPr lang="en-US" sz="3200" dirty="0">
              <a:solidFill>
                <a:schemeClr val="bg1"/>
              </a:solidFill>
              <a:latin typeface="Copperplate Gothic Light" pitchFamily="34" charset="0"/>
            </a:endParaRPr>
          </a:p>
        </p:txBody>
      </p:sp>
      <p:sp>
        <p:nvSpPr>
          <p:cNvPr id="4" name="TextBox 3"/>
          <p:cNvSpPr txBox="1"/>
          <p:nvPr/>
        </p:nvSpPr>
        <p:spPr>
          <a:xfrm>
            <a:off x="2362200" y="3582055"/>
            <a:ext cx="25146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4:14</a:t>
            </a:r>
          </a:p>
        </p:txBody>
      </p:sp>
      <p:pic>
        <p:nvPicPr>
          <p:cNvPr id="15362" name="Picture 2" descr="http://www.morethings.com/god_and_country/jesus/jesus-nazareth-585.jpg"/>
          <p:cNvPicPr>
            <a:picLocks noChangeAspect="1" noChangeArrowheads="1"/>
          </p:cNvPicPr>
          <p:nvPr/>
        </p:nvPicPr>
        <p:blipFill>
          <a:blip r:embed="rId2" cstate="print"/>
          <a:srcRect t="18333" r="1250"/>
          <a:stretch>
            <a:fillRect/>
          </a:stretch>
        </p:blipFill>
        <p:spPr bwMode="auto">
          <a:xfrm>
            <a:off x="2895601" y="4419600"/>
            <a:ext cx="3562739" cy="2209800"/>
          </a:xfrm>
          <a:prstGeom prst="rect">
            <a:avLst/>
          </a:prstGeom>
          <a:noFill/>
        </p:spPr>
      </p:pic>
      <p:sp>
        <p:nvSpPr>
          <p:cNvPr id="6" name="TextBox 5"/>
          <p:cNvSpPr txBox="1"/>
          <p:nvPr/>
        </p:nvSpPr>
        <p:spPr>
          <a:xfrm>
            <a:off x="1524000" y="1"/>
            <a:ext cx="6096000" cy="584775"/>
          </a:xfrm>
          <a:prstGeom prst="rect">
            <a:avLst/>
          </a:prstGeom>
          <a:noFill/>
        </p:spPr>
        <p:txBody>
          <a:bodyPr wrap="square" rtlCol="0">
            <a:spAutoFit/>
          </a:bodyPr>
          <a:lstStyle/>
          <a:p>
            <a:r>
              <a:rPr lang="en-US" sz="3200" dirty="0">
                <a:solidFill>
                  <a:schemeClr val="bg1"/>
                </a:solidFill>
                <a:latin typeface="Copperplate Gothic Light" pitchFamily="34" charset="0"/>
              </a:rPr>
              <a:t>To the woman at the well</a:t>
            </a:r>
          </a:p>
        </p:txBody>
      </p:sp>
      <p:pic>
        <p:nvPicPr>
          <p:cNvPr id="23554" name="Picture 2" descr="Jesus">
            <a:hlinkClick r:id="rId3"/>
          </p:cNvPr>
          <p:cNvPicPr>
            <a:picLocks noChangeAspect="1" noChangeArrowheads="1"/>
          </p:cNvPicPr>
          <p:nvPr/>
        </p:nvPicPr>
        <p:blipFill>
          <a:blip r:embed="rId4" cstate="print"/>
          <a:srcRect/>
          <a:stretch>
            <a:fillRect/>
          </a:stretch>
        </p:blipFill>
        <p:spPr bwMode="auto">
          <a:xfrm>
            <a:off x="6172200" y="838200"/>
            <a:ext cx="4191000" cy="2952750"/>
          </a:xfrm>
          <a:prstGeom prst="rect">
            <a:avLst/>
          </a:prstGeom>
          <a:noFill/>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72081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9400" y="228601"/>
            <a:ext cx="6248400" cy="4524315"/>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offers:</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 a well of living water…</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either we drink and never thirst more, or we don’t and foolishly remain thirsty still.</a:t>
            </a:r>
          </a:p>
          <a:p>
            <a:pPr algn="ctr"/>
            <a:endParaRPr lang="en-US" sz="3200" dirty="0">
              <a:solidFill>
                <a:schemeClr val="bg1"/>
              </a:solidFill>
              <a:latin typeface="Copperplate Gothic Light" pitchFamily="34" charset="0"/>
            </a:endParaRPr>
          </a:p>
        </p:txBody>
      </p:sp>
      <p:pic>
        <p:nvPicPr>
          <p:cNvPr id="7170" name="Picture 2" descr="https://encrypted-tbn0.gstatic.com/images?q=tbn:ANd9GcQ7JfTN9tvV-tdrhSL_ipxT9KXAXx25lU8H5mc-rnUFQlYI8KFm"/>
          <p:cNvPicPr>
            <a:picLocks noChangeAspect="1" noChangeArrowheads="1"/>
          </p:cNvPicPr>
          <p:nvPr/>
        </p:nvPicPr>
        <p:blipFill>
          <a:blip r:embed="rId2" cstate="print"/>
          <a:srcRect/>
          <a:stretch>
            <a:fillRect/>
          </a:stretch>
        </p:blipFill>
        <p:spPr bwMode="auto">
          <a:xfrm>
            <a:off x="1100137" y="3891868"/>
            <a:ext cx="2219325" cy="1714501"/>
          </a:xfrm>
          <a:prstGeom prst="rect">
            <a:avLst/>
          </a:prstGeom>
          <a:noFill/>
        </p:spPr>
      </p:pic>
      <p:pic>
        <p:nvPicPr>
          <p:cNvPr id="7174" name="Picture 6" descr="http://coreyouthmin.files.wordpress.com/2012/03/samaritanwoman.jpg"/>
          <p:cNvPicPr>
            <a:picLocks noChangeAspect="1" noChangeArrowheads="1"/>
          </p:cNvPicPr>
          <p:nvPr/>
        </p:nvPicPr>
        <p:blipFill>
          <a:blip r:embed="rId3" cstate="print"/>
          <a:srcRect/>
          <a:stretch>
            <a:fillRect/>
          </a:stretch>
        </p:blipFill>
        <p:spPr bwMode="auto">
          <a:xfrm>
            <a:off x="8916909" y="3083354"/>
            <a:ext cx="2372762" cy="3339124"/>
          </a:xfrm>
          <a:prstGeom prst="rect">
            <a:avLst/>
          </a:prstGeom>
          <a:noFill/>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4145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circle(in)">
                                      <p:cBhvr>
                                        <p:cTn id="9" dur="2000"/>
                                        <p:tgtEl>
                                          <p:spTgt spid="7170"/>
                                        </p:tgtEl>
                                      </p:cBhvr>
                                    </p:animEffect>
                                  </p:childTnLst>
                                </p:cTn>
                              </p:par>
                              <p:par>
                                <p:cTn id="10" presetID="4" presetClass="entr" presetSubtype="16" fill="hold" nodeType="with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ox(in)">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936" y="146675"/>
            <a:ext cx="10520127" cy="1692771"/>
          </a:xfrm>
          <a:prstGeom prst="rect">
            <a:avLst/>
          </a:prstGeom>
          <a:noFill/>
        </p:spPr>
        <p:txBody>
          <a:bodyPr wrap="square" rtlCol="0">
            <a:spAutoFit/>
          </a:bodyPr>
          <a:lstStyle/>
          <a:p>
            <a:pPr algn="ctr"/>
            <a:r>
              <a:rPr lang="en-US" sz="4000" dirty="0">
                <a:solidFill>
                  <a:schemeClr val="bg1"/>
                </a:solidFill>
                <a:latin typeface="Copperplate Gothic Light" pitchFamily="34" charset="0"/>
              </a:rPr>
              <a:t>Jesus Christ is the Way:</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He is the Bread and Water</a:t>
            </a:r>
          </a:p>
        </p:txBody>
      </p:sp>
      <p:pic>
        <p:nvPicPr>
          <p:cNvPr id="5" name="Picture 4" descr="http://www.turnbacktogod.com/wp-content/uploads/2010/04/Bread-of-Heaven.gif"/>
          <p:cNvPicPr>
            <a:picLocks noChangeAspect="1" noChangeArrowheads="1"/>
          </p:cNvPicPr>
          <p:nvPr/>
        </p:nvPicPr>
        <p:blipFill>
          <a:blip r:embed="rId2" cstate="print"/>
          <a:srcRect/>
          <a:stretch>
            <a:fillRect/>
          </a:stretch>
        </p:blipFill>
        <p:spPr bwMode="auto">
          <a:xfrm>
            <a:off x="4473449" y="1986120"/>
            <a:ext cx="3067050" cy="3819525"/>
          </a:xfrm>
          <a:prstGeom prst="rect">
            <a:avLst/>
          </a:prstGeom>
          <a:noFill/>
        </p:spPr>
      </p:pic>
      <p:sp>
        <p:nvSpPr>
          <p:cNvPr id="6" name="Rectangle 5"/>
          <p:cNvSpPr/>
          <p:nvPr/>
        </p:nvSpPr>
        <p:spPr>
          <a:xfrm>
            <a:off x="643692" y="2338453"/>
            <a:ext cx="3186065" cy="1200329"/>
          </a:xfrm>
          <a:prstGeom prst="rect">
            <a:avLst/>
          </a:prstGeom>
        </p:spPr>
        <p:txBody>
          <a:bodyPr wrap="none">
            <a:spAutoFit/>
          </a:bodyPr>
          <a:lstStyle/>
          <a:p>
            <a:r>
              <a:rPr lang="en-US" dirty="0">
                <a:solidFill>
                  <a:schemeClr val="bg1"/>
                </a:solidFill>
              </a:rPr>
              <a:t>Meat = food</a:t>
            </a:r>
          </a:p>
          <a:p>
            <a:endParaRPr lang="en-US" dirty="0">
              <a:solidFill>
                <a:schemeClr val="bg1"/>
              </a:solidFill>
            </a:endParaRPr>
          </a:p>
          <a:p>
            <a:r>
              <a:rPr lang="en-US" dirty="0">
                <a:solidFill>
                  <a:schemeClr val="bg1"/>
                </a:solidFill>
              </a:rPr>
              <a:t>The living manna sent from God</a:t>
            </a:r>
          </a:p>
          <a:p>
            <a:endParaRPr lang="en-US" dirty="0">
              <a:solidFill>
                <a:schemeClr val="bg1"/>
              </a:solidFill>
            </a:endParaRPr>
          </a:p>
        </p:txBody>
      </p:sp>
      <p:sp>
        <p:nvSpPr>
          <p:cNvPr id="7" name="Rectangle 6"/>
          <p:cNvSpPr/>
          <p:nvPr/>
        </p:nvSpPr>
        <p:spPr>
          <a:xfrm>
            <a:off x="152282" y="5781432"/>
            <a:ext cx="5261377" cy="523220"/>
          </a:xfrm>
          <a:prstGeom prst="rect">
            <a:avLst/>
          </a:prstGeom>
        </p:spPr>
        <p:txBody>
          <a:bodyPr wrap="none">
            <a:spAutoFit/>
          </a:bodyPr>
          <a:lstStyle/>
          <a:p>
            <a:r>
              <a:rPr lang="en-US" sz="2800" dirty="0">
                <a:solidFill>
                  <a:srgbClr val="FFFF00"/>
                </a:solidFill>
                <a:latin typeface="Open Sans"/>
              </a:rPr>
              <a:t> Why did the people seek Him? </a:t>
            </a:r>
            <a:endParaRPr lang="en-US" sz="2800" dirty="0">
              <a:solidFill>
                <a:srgbClr val="FFFF00"/>
              </a:solidFill>
            </a:endParaRPr>
          </a:p>
        </p:txBody>
      </p:sp>
      <p:sp>
        <p:nvSpPr>
          <p:cNvPr id="8" name="Rectangle 7"/>
          <p:cNvSpPr/>
          <p:nvPr/>
        </p:nvSpPr>
        <p:spPr>
          <a:xfrm>
            <a:off x="7749766" y="5020815"/>
            <a:ext cx="3982402" cy="1569660"/>
          </a:xfrm>
          <a:prstGeom prst="rect">
            <a:avLst/>
          </a:prstGeom>
        </p:spPr>
        <p:txBody>
          <a:bodyPr wrap="square">
            <a:spAutoFit/>
          </a:bodyPr>
          <a:lstStyle/>
          <a:p>
            <a:r>
              <a:rPr lang="en-US" sz="3200" dirty="0">
                <a:solidFill>
                  <a:srgbClr val="FFFF00"/>
                </a:solidFill>
                <a:latin typeface="Open Sans"/>
              </a:rPr>
              <a:t>What did the Savior tell them they should be seeking?</a:t>
            </a:r>
            <a:endParaRPr lang="en-US" sz="3200" dirty="0">
              <a:solidFill>
                <a:srgbClr val="FFFF00"/>
              </a:solidFill>
            </a:endParaRPr>
          </a:p>
        </p:txBody>
      </p:sp>
      <p:sp>
        <p:nvSpPr>
          <p:cNvPr id="9" name="Rectangle 8"/>
          <p:cNvSpPr/>
          <p:nvPr/>
        </p:nvSpPr>
        <p:spPr>
          <a:xfrm>
            <a:off x="62130" y="6512882"/>
            <a:ext cx="1394934" cy="369332"/>
          </a:xfrm>
          <a:prstGeom prst="rect">
            <a:avLst/>
          </a:prstGeom>
        </p:spPr>
        <p:txBody>
          <a:bodyPr wrap="none">
            <a:spAutoFit/>
          </a:bodyPr>
          <a:lstStyle/>
          <a:p>
            <a:r>
              <a:rPr lang="en-US" dirty="0">
                <a:solidFill>
                  <a:schemeClr val="bg1"/>
                </a:solidFill>
              </a:rPr>
              <a:t>John 6:22-59</a:t>
            </a:r>
          </a:p>
        </p:txBody>
      </p:sp>
    </p:spTree>
    <p:extLst>
      <p:ext uri="{BB962C8B-B14F-4D97-AF65-F5344CB8AC3E}">
        <p14:creationId xmlns:p14="http://schemas.microsoft.com/office/powerpoint/2010/main" val="15346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9216" y="1023797"/>
            <a:ext cx="6248400" cy="1384995"/>
          </a:xfrm>
          <a:prstGeom prst="rect">
            <a:avLst/>
          </a:prstGeom>
          <a:noFill/>
        </p:spPr>
        <p:txBody>
          <a:bodyPr wrap="square" rtlCol="0">
            <a:spAutoFit/>
          </a:bodyPr>
          <a:lstStyle/>
          <a:p>
            <a:r>
              <a:rPr lang="en-US" sz="2800" dirty="0">
                <a:solidFill>
                  <a:schemeClr val="bg1"/>
                </a:solidFill>
              </a:rPr>
              <a:t>Manna was “bread from heaven” that God provided for the children of Israel as they wandered in the wilderness</a:t>
            </a:r>
            <a:endParaRPr lang="en-US" sz="2800" dirty="0">
              <a:solidFill>
                <a:schemeClr val="bg1"/>
              </a:solidFill>
              <a:latin typeface="Copperplate Gothic Light" pitchFamily="34" charset="0"/>
            </a:endParaRPr>
          </a:p>
        </p:txBody>
      </p:sp>
      <p:sp>
        <p:nvSpPr>
          <p:cNvPr id="4" name="TextBox 3"/>
          <p:cNvSpPr txBox="1"/>
          <p:nvPr/>
        </p:nvSpPr>
        <p:spPr>
          <a:xfrm>
            <a:off x="1349829" y="2357459"/>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6:31</a:t>
            </a:r>
          </a:p>
        </p:txBody>
      </p:sp>
      <p:sp>
        <p:nvSpPr>
          <p:cNvPr id="5" name="AutoShape 2" descr="Image result for manna from heav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srcRect l="8357" t="34392" r="41762" b="18201"/>
          <a:stretch/>
        </p:blipFill>
        <p:spPr>
          <a:xfrm>
            <a:off x="4528455" y="3248337"/>
            <a:ext cx="5181602" cy="2770117"/>
          </a:xfrm>
          <a:prstGeom prst="rect">
            <a:avLst/>
          </a:prstGeom>
        </p:spPr>
      </p:pic>
    </p:spTree>
    <p:extLst>
      <p:ext uri="{BB962C8B-B14F-4D97-AF65-F5344CB8AC3E}">
        <p14:creationId xmlns:p14="http://schemas.microsoft.com/office/powerpoint/2010/main" val="420492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19400" y="914400"/>
            <a:ext cx="6248400" cy="1569660"/>
          </a:xfrm>
          <a:prstGeom prst="rect">
            <a:avLst/>
          </a:prstGeom>
          <a:noFill/>
        </p:spPr>
        <p:txBody>
          <a:bodyPr wrap="square" rtlCol="0">
            <a:spAutoFit/>
          </a:bodyPr>
          <a:lstStyle/>
          <a:p>
            <a:pPr algn="ctr"/>
            <a:r>
              <a:rPr lang="en-US" sz="3200" dirty="0">
                <a:solidFill>
                  <a:schemeClr val="bg1"/>
                </a:solidFill>
                <a:latin typeface="Copperplate Gothic Light" pitchFamily="34" charset="0"/>
              </a:rPr>
              <a:t>“…My father </a:t>
            </a:r>
            <a:r>
              <a:rPr lang="en-US" sz="3200" dirty="0" err="1">
                <a:solidFill>
                  <a:schemeClr val="bg1"/>
                </a:solidFill>
                <a:latin typeface="Copperplate Gothic Light" pitchFamily="34" charset="0"/>
              </a:rPr>
              <a:t>giveth</a:t>
            </a:r>
            <a:r>
              <a:rPr lang="en-US" sz="3200" dirty="0">
                <a:solidFill>
                  <a:schemeClr val="bg1"/>
                </a:solidFill>
                <a:latin typeface="Copperplate Gothic Light" pitchFamily="34" charset="0"/>
              </a:rPr>
              <a:t> you the true bread from heaven.”</a:t>
            </a:r>
          </a:p>
          <a:p>
            <a:pPr algn="ctr"/>
            <a:endParaRPr lang="en-US" sz="3200" dirty="0">
              <a:solidFill>
                <a:schemeClr val="bg1"/>
              </a:solidFill>
              <a:latin typeface="Copperplate Gothic Light" pitchFamily="34" charset="0"/>
            </a:endParaRPr>
          </a:p>
        </p:txBody>
      </p:sp>
      <p:sp>
        <p:nvSpPr>
          <p:cNvPr id="4" name="TextBox 3"/>
          <p:cNvSpPr txBox="1"/>
          <p:nvPr/>
        </p:nvSpPr>
        <p:spPr>
          <a:xfrm>
            <a:off x="4838700" y="1753226"/>
            <a:ext cx="2209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6:32</a:t>
            </a:r>
          </a:p>
        </p:txBody>
      </p:sp>
      <p:sp>
        <p:nvSpPr>
          <p:cNvPr id="6" name="TextBox 5"/>
          <p:cNvSpPr txBox="1"/>
          <p:nvPr/>
        </p:nvSpPr>
        <p:spPr>
          <a:xfrm>
            <a:off x="1524000" y="1"/>
            <a:ext cx="7391400" cy="584775"/>
          </a:xfrm>
          <a:prstGeom prst="rect">
            <a:avLst/>
          </a:prstGeom>
          <a:noFill/>
        </p:spPr>
        <p:txBody>
          <a:bodyPr wrap="square" rtlCol="0">
            <a:spAutoFit/>
          </a:bodyPr>
          <a:lstStyle/>
          <a:p>
            <a:r>
              <a:rPr lang="en-US" sz="3200" dirty="0">
                <a:solidFill>
                  <a:schemeClr val="bg1"/>
                </a:solidFill>
                <a:latin typeface="Copperplate Gothic Light" pitchFamily="34" charset="0"/>
              </a:rPr>
              <a:t>To the Jews in Capernaum</a:t>
            </a:r>
          </a:p>
        </p:txBody>
      </p:sp>
      <p:pic>
        <p:nvPicPr>
          <p:cNvPr id="20482" name="Picture 2" descr="http://possessthevision.files.wordpress.com/2008/01/jesus-and-the-multitude.jpg?w=640"/>
          <p:cNvPicPr>
            <a:picLocks noChangeAspect="1" noChangeArrowheads="1"/>
          </p:cNvPicPr>
          <p:nvPr/>
        </p:nvPicPr>
        <p:blipFill>
          <a:blip r:embed="rId2" cstate="print"/>
          <a:srcRect/>
          <a:stretch>
            <a:fillRect/>
          </a:stretch>
        </p:blipFill>
        <p:spPr bwMode="auto">
          <a:xfrm>
            <a:off x="3396343" y="2601685"/>
            <a:ext cx="4876800" cy="3657600"/>
          </a:xfrm>
          <a:prstGeom prst="rect">
            <a:avLst/>
          </a:prstGeom>
          <a:noFill/>
        </p:spPr>
      </p:pic>
      <p:sp>
        <p:nvSpPr>
          <p:cNvPr id="7" name="Rectangle 6"/>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277572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14800" y="457200"/>
            <a:ext cx="6248400" cy="3046988"/>
          </a:xfrm>
          <a:prstGeom prst="rect">
            <a:avLst/>
          </a:prstGeom>
          <a:noFill/>
        </p:spPr>
        <p:txBody>
          <a:bodyPr wrap="square" rtlCol="0">
            <a:spAutoFit/>
          </a:bodyPr>
          <a:lstStyle/>
          <a:p>
            <a:pPr algn="ctr"/>
            <a:r>
              <a:rPr lang="en-US" sz="3200" dirty="0">
                <a:solidFill>
                  <a:schemeClr val="bg1"/>
                </a:solidFill>
                <a:latin typeface="Copperplate Gothic Light" pitchFamily="34" charset="0"/>
              </a:rPr>
              <a:t>“..I am the bread of life; he that cometh to me shall never hunger; and he that believeth on me shall never thirst.”</a:t>
            </a:r>
          </a:p>
          <a:p>
            <a:pPr algn="ctr"/>
            <a:endParaRPr lang="en-US" sz="3200" dirty="0">
              <a:solidFill>
                <a:schemeClr val="bg1"/>
              </a:solidFill>
              <a:latin typeface="Copperplate Gothic Light" pitchFamily="34" charset="0"/>
            </a:endParaRPr>
          </a:p>
        </p:txBody>
      </p:sp>
      <p:sp>
        <p:nvSpPr>
          <p:cNvPr id="4" name="TextBox 3"/>
          <p:cNvSpPr txBox="1"/>
          <p:nvPr/>
        </p:nvSpPr>
        <p:spPr>
          <a:xfrm>
            <a:off x="5227956" y="2905780"/>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6:35</a:t>
            </a:r>
          </a:p>
        </p:txBody>
      </p:sp>
      <p:pic>
        <p:nvPicPr>
          <p:cNvPr id="5" name="Picture 2" descr="http://emmaus.mohf.org/images/jesus_bread.jpg"/>
          <p:cNvPicPr>
            <a:picLocks noChangeAspect="1" noChangeArrowheads="1"/>
          </p:cNvPicPr>
          <p:nvPr/>
        </p:nvPicPr>
        <p:blipFill>
          <a:blip r:embed="rId2" cstate="print"/>
          <a:srcRect/>
          <a:stretch>
            <a:fillRect/>
          </a:stretch>
        </p:blipFill>
        <p:spPr bwMode="auto">
          <a:xfrm>
            <a:off x="2209801" y="2819400"/>
            <a:ext cx="3018155" cy="3733800"/>
          </a:xfrm>
          <a:prstGeom prst="rect">
            <a:avLst/>
          </a:prstGeom>
          <a:noFill/>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24875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6E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1524000" y="685800"/>
            <a:ext cx="9144000" cy="4339650"/>
          </a:xfrm>
          <a:prstGeom prst="rect">
            <a:avLst/>
          </a:prstGeom>
          <a:noFill/>
        </p:spPr>
        <p:txBody>
          <a:bodyPr wrap="square" rtlCol="0">
            <a:spAutoFit/>
          </a:bodyPr>
          <a:lstStyle/>
          <a:p>
            <a:pPr algn="ctr"/>
            <a:r>
              <a:rPr lang="en-US" sz="4800" dirty="0">
                <a:latin typeface="Rockwell Extra Bold" pitchFamily="18" charset="0"/>
              </a:rPr>
              <a:t>Parallels of the</a:t>
            </a:r>
          </a:p>
          <a:p>
            <a:pPr algn="ctr"/>
            <a:r>
              <a:rPr lang="en-US" sz="4800" dirty="0">
                <a:latin typeface="Rockwell Extra Bold" pitchFamily="18" charset="0"/>
              </a:rPr>
              <a:t>Exodus of Israel From Egypt </a:t>
            </a:r>
          </a:p>
          <a:p>
            <a:pPr algn="ctr"/>
            <a:r>
              <a:rPr lang="en-US" sz="4800" dirty="0">
                <a:latin typeface="Rockwell Extra Bold" pitchFamily="18" charset="0"/>
              </a:rPr>
              <a:t>and A New Exodus</a:t>
            </a:r>
          </a:p>
          <a:p>
            <a:pPr algn="ctr"/>
            <a:endParaRPr lang="en-US" sz="4800" dirty="0">
              <a:latin typeface="Rockwell Extra Bold" pitchFamily="18" charset="0"/>
            </a:endParaRPr>
          </a:p>
          <a:p>
            <a:pPr algn="ctr"/>
            <a:r>
              <a:rPr lang="en-US" sz="3600" dirty="0">
                <a:latin typeface="Rockwell Extra Bold" pitchFamily="18" charset="0"/>
              </a:rPr>
              <a:t>John 6</a:t>
            </a:r>
          </a:p>
        </p:txBody>
      </p:sp>
      <p:grpSp>
        <p:nvGrpSpPr>
          <p:cNvPr id="30" name="Group 326"/>
          <p:cNvGrpSpPr/>
          <p:nvPr/>
        </p:nvGrpSpPr>
        <p:grpSpPr>
          <a:xfrm>
            <a:off x="945802" y="2503142"/>
            <a:ext cx="1681393" cy="3362786"/>
            <a:chOff x="3937483" y="513080"/>
            <a:chExt cx="681026" cy="1754293"/>
          </a:xfrm>
        </p:grpSpPr>
        <p:sp>
          <p:nvSpPr>
            <p:cNvPr id="31"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4342580" y="1037026"/>
              <a:ext cx="275929" cy="637681"/>
              <a:chOff x="4755948" y="2903312"/>
              <a:chExt cx="1111452" cy="2049688"/>
            </a:xfrm>
          </p:grpSpPr>
          <p:sp>
            <p:nvSpPr>
              <p:cNvPr id="50"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5AEF155D-15F8-41A2-90CC-C5C273EC703A}"/>
              </a:ext>
            </a:extLst>
          </p:cNvPr>
          <p:cNvGrpSpPr/>
          <p:nvPr/>
        </p:nvGrpSpPr>
        <p:grpSpPr>
          <a:xfrm>
            <a:off x="9688373" y="2567040"/>
            <a:ext cx="1652859" cy="3408458"/>
            <a:chOff x="1519855" y="349452"/>
            <a:chExt cx="2655905" cy="6159097"/>
          </a:xfrm>
        </p:grpSpPr>
        <p:sp>
          <p:nvSpPr>
            <p:cNvPr id="54" name="Freeform: Shape 53">
              <a:extLst>
                <a:ext uri="{FF2B5EF4-FFF2-40B4-BE49-F238E27FC236}">
                  <a16:creationId xmlns:a16="http://schemas.microsoft.com/office/drawing/2014/main" id="{B2D44642-8737-4710-8752-9151DE7FBEDA}"/>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5" name="Oval 54">
              <a:extLst>
                <a:ext uri="{FF2B5EF4-FFF2-40B4-BE49-F238E27FC236}">
                  <a16:creationId xmlns:a16="http://schemas.microsoft.com/office/drawing/2014/main" id="{F40830C3-BED0-4F26-A584-60766521419A}"/>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6FEF4462-1434-4DA3-B0B9-DC084CC4F6A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5F2588BB-DA0B-4911-B573-625A0A433260}"/>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A48115B-38F9-4A15-8143-8BC803F629E5}"/>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64D0402-7F62-4971-ACB5-FBC5394CAD7F}"/>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EE24CD48-848A-4A15-9931-15D3F17E5282}"/>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6AD08A1-5593-4C36-9611-1560B49B8727}"/>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0">
              <a:extLst>
                <a:ext uri="{FF2B5EF4-FFF2-40B4-BE49-F238E27FC236}">
                  <a16:creationId xmlns:a16="http://schemas.microsoft.com/office/drawing/2014/main" id="{74A0EA40-8D9B-41C6-A0D3-B87C2D7948E8}"/>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1">
              <a:extLst>
                <a:ext uri="{FF2B5EF4-FFF2-40B4-BE49-F238E27FC236}">
                  <a16:creationId xmlns:a16="http://schemas.microsoft.com/office/drawing/2014/main" id="{F0986FD3-1C8E-404F-9A83-3CF707D91DF6}"/>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12">
              <a:extLst>
                <a:ext uri="{FF2B5EF4-FFF2-40B4-BE49-F238E27FC236}">
                  <a16:creationId xmlns:a16="http://schemas.microsoft.com/office/drawing/2014/main" id="{65B1EBD6-F37E-45A3-BEEC-1C897F719258}"/>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CF3F2EC-2DF0-45B4-8BA2-0F29B5C496F1}"/>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5">
              <a:extLst>
                <a:ext uri="{FF2B5EF4-FFF2-40B4-BE49-F238E27FC236}">
                  <a16:creationId xmlns:a16="http://schemas.microsoft.com/office/drawing/2014/main" id="{765F39AC-E9C1-4501-ADD8-8E592FEA70CB}"/>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4CBA9B09-62DA-471A-A104-994CA673840C}"/>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C299023-20A0-41DE-BD2E-C7C56B34021B}"/>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70CD1CA-9C59-4DA9-ADE0-ACE8C79A12E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6C8F1926-DBF2-4751-BD7C-E7D056FC948F}"/>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1" name="Oval 70">
              <a:extLst>
                <a:ext uri="{FF2B5EF4-FFF2-40B4-BE49-F238E27FC236}">
                  <a16:creationId xmlns:a16="http://schemas.microsoft.com/office/drawing/2014/main" id="{4AD4712F-DA7C-4CA8-8DD7-3B8AAF88F514}"/>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CA8DA6BA-90A8-4BC6-A1FD-D32EDDFEFE93}"/>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Oval 72">
              <a:extLst>
                <a:ext uri="{FF2B5EF4-FFF2-40B4-BE49-F238E27FC236}">
                  <a16:creationId xmlns:a16="http://schemas.microsoft.com/office/drawing/2014/main" id="{A509D2C9-D0CB-4E4A-B662-7B46A3CC5E83}"/>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5F77530-0540-43EC-A465-D1407E2F4F1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011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0" y="381001"/>
            <a:ext cx="6248400" cy="2554545"/>
          </a:xfrm>
          <a:prstGeom prst="rect">
            <a:avLst/>
          </a:prstGeom>
          <a:noFill/>
        </p:spPr>
        <p:txBody>
          <a:bodyPr wrap="square" rtlCol="0">
            <a:spAutoFit/>
          </a:bodyPr>
          <a:lstStyle/>
          <a:p>
            <a:pPr algn="ctr"/>
            <a:r>
              <a:rPr lang="en-US" sz="3200" dirty="0">
                <a:solidFill>
                  <a:schemeClr val="bg1"/>
                </a:solidFill>
                <a:latin typeface="Copperplate Gothic Light" pitchFamily="34" charset="0"/>
              </a:rPr>
              <a:t>“For the bread of God is he which cometh down from heaven, and giveth life unto the world.”</a:t>
            </a:r>
          </a:p>
          <a:p>
            <a:pPr algn="ctr"/>
            <a:endParaRPr lang="en-US" sz="3200" dirty="0">
              <a:solidFill>
                <a:schemeClr val="bg1"/>
              </a:solidFill>
              <a:latin typeface="Copperplate Gothic Light" pitchFamily="34" charset="0"/>
            </a:endParaRPr>
          </a:p>
        </p:txBody>
      </p:sp>
      <p:sp>
        <p:nvSpPr>
          <p:cNvPr id="4" name="TextBox 3"/>
          <p:cNvSpPr txBox="1"/>
          <p:nvPr/>
        </p:nvSpPr>
        <p:spPr>
          <a:xfrm>
            <a:off x="4288971" y="2388841"/>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6:33</a:t>
            </a:r>
          </a:p>
        </p:txBody>
      </p:sp>
      <p:pic>
        <p:nvPicPr>
          <p:cNvPr id="12290" name="Picture 2" descr="http://ammaguthrie.files.wordpress.com/2012/07/thegatheringofmannabernardinoluinic1520-23womancrop.jpg"/>
          <p:cNvPicPr>
            <a:picLocks noChangeAspect="1" noChangeArrowheads="1"/>
          </p:cNvPicPr>
          <p:nvPr/>
        </p:nvPicPr>
        <p:blipFill>
          <a:blip r:embed="rId2" cstate="print"/>
          <a:srcRect/>
          <a:stretch>
            <a:fillRect/>
          </a:stretch>
        </p:blipFill>
        <p:spPr bwMode="auto">
          <a:xfrm>
            <a:off x="2590800" y="3048000"/>
            <a:ext cx="5124450" cy="3333750"/>
          </a:xfrm>
          <a:prstGeom prst="rect">
            <a:avLst/>
          </a:prstGeom>
          <a:noFill/>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51690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25287" y="0"/>
            <a:ext cx="7260771" cy="4031873"/>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offers:</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The Bread of Life…</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either we eat and hunger no more, or we don’t and foolishly remain weak and hungry still</a:t>
            </a:r>
          </a:p>
          <a:p>
            <a:pPr algn="ctr"/>
            <a:endParaRPr lang="en-US" sz="3200" dirty="0">
              <a:solidFill>
                <a:schemeClr val="bg1"/>
              </a:solidFill>
              <a:latin typeface="Copperplate Gothic Light" pitchFamily="34" charset="0"/>
            </a:endParaRPr>
          </a:p>
        </p:txBody>
      </p:sp>
      <p:pic>
        <p:nvPicPr>
          <p:cNvPr id="6148" name="Picture 4" descr="http://www.cyberfaith.com/weblinks/images/CFp_WL_041501_hosts.jpg"/>
          <p:cNvPicPr>
            <a:picLocks noChangeAspect="1" noChangeArrowheads="1"/>
          </p:cNvPicPr>
          <p:nvPr/>
        </p:nvPicPr>
        <p:blipFill>
          <a:blip r:embed="rId2" cstate="print"/>
          <a:srcRect/>
          <a:stretch>
            <a:fillRect/>
          </a:stretch>
        </p:blipFill>
        <p:spPr bwMode="auto">
          <a:xfrm>
            <a:off x="8305800" y="304801"/>
            <a:ext cx="1905000" cy="2379133"/>
          </a:xfrm>
          <a:prstGeom prst="rect">
            <a:avLst/>
          </a:prstGeom>
          <a:noFill/>
        </p:spPr>
      </p:pic>
      <p:sp>
        <p:nvSpPr>
          <p:cNvPr id="4" name="Rectangle 3"/>
          <p:cNvSpPr/>
          <p:nvPr/>
        </p:nvSpPr>
        <p:spPr>
          <a:xfrm>
            <a:off x="6966079" y="4125916"/>
            <a:ext cx="3941407" cy="2246769"/>
          </a:xfrm>
          <a:prstGeom prst="rect">
            <a:avLst/>
          </a:prstGeom>
        </p:spPr>
        <p:txBody>
          <a:bodyPr wrap="square">
            <a:spAutoFit/>
          </a:bodyPr>
          <a:lstStyle/>
          <a:p>
            <a:r>
              <a:rPr lang="en-US" sz="2800" dirty="0">
                <a:solidFill>
                  <a:srgbClr val="FFFF00"/>
                </a:solidFill>
                <a:latin typeface="Open Sans"/>
              </a:rPr>
              <a:t>Unlike the bread that can satisfy us only for a short time, Jesus Christ offers us blessings that will last forever</a:t>
            </a:r>
            <a:endParaRPr lang="en-US" sz="2800" dirty="0">
              <a:solidFill>
                <a:srgbClr val="FFFF00"/>
              </a:solidFill>
            </a:endParaRPr>
          </a:p>
        </p:txBody>
      </p:sp>
      <p:pic>
        <p:nvPicPr>
          <p:cNvPr id="6146" name="Picture 2" descr="Image result for jesus offer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576" y="3526971"/>
            <a:ext cx="2804338" cy="31722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4387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par>
                                <p:cTn id="10" presetID="4" presetClass="entr" presetSubtype="16"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ox(i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239486"/>
            <a:ext cx="6248400" cy="3046988"/>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Christ is the Way:</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He is Light and Life</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“In him was life; and the life was the light of men.”</a:t>
            </a:r>
          </a:p>
        </p:txBody>
      </p:sp>
      <p:sp>
        <p:nvSpPr>
          <p:cNvPr id="4" name="TextBox 3"/>
          <p:cNvSpPr txBox="1"/>
          <p:nvPr/>
        </p:nvSpPr>
        <p:spPr>
          <a:xfrm>
            <a:off x="3842658" y="3098495"/>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1:4</a:t>
            </a:r>
          </a:p>
        </p:txBody>
      </p:sp>
      <p:pic>
        <p:nvPicPr>
          <p:cNvPr id="5" name="Picture 6" descr="http://pastorbecca.files.wordpress.com/2011/11/candle-hand-blue.jpg"/>
          <p:cNvPicPr>
            <a:picLocks noChangeAspect="1" noChangeArrowheads="1"/>
          </p:cNvPicPr>
          <p:nvPr/>
        </p:nvPicPr>
        <p:blipFill>
          <a:blip r:embed="rId2" cstate="print"/>
          <a:srcRect/>
          <a:stretch>
            <a:fillRect/>
          </a:stretch>
        </p:blipFill>
        <p:spPr bwMode="auto">
          <a:xfrm>
            <a:off x="4161971" y="3621715"/>
            <a:ext cx="3868057" cy="2901043"/>
          </a:xfrm>
          <a:prstGeom prst="rect">
            <a:avLst/>
          </a:prstGeom>
          <a:noFill/>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2536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7400" y="228601"/>
            <a:ext cx="8458200" cy="584775"/>
          </a:xfrm>
          <a:prstGeom prst="rect">
            <a:avLst/>
          </a:prstGeom>
          <a:noFill/>
        </p:spPr>
        <p:txBody>
          <a:bodyPr wrap="square" rtlCol="0">
            <a:spAutoFit/>
          </a:bodyPr>
          <a:lstStyle/>
          <a:p>
            <a:r>
              <a:rPr lang="en-US" sz="3200" dirty="0">
                <a:solidFill>
                  <a:schemeClr val="bg1"/>
                </a:solidFill>
                <a:latin typeface="Copperplate Gothic Light" pitchFamily="34" charset="0"/>
              </a:rPr>
              <a:t>To the Pharisees</a:t>
            </a:r>
          </a:p>
        </p:txBody>
      </p:sp>
      <p:sp>
        <p:nvSpPr>
          <p:cNvPr id="4" name="TextBox 3"/>
          <p:cNvSpPr txBox="1"/>
          <p:nvPr/>
        </p:nvSpPr>
        <p:spPr>
          <a:xfrm>
            <a:off x="6542314" y="5561487"/>
            <a:ext cx="2971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8:12</a:t>
            </a:r>
          </a:p>
        </p:txBody>
      </p:sp>
      <p:sp>
        <p:nvSpPr>
          <p:cNvPr id="5" name="TextBox 4"/>
          <p:cNvSpPr txBox="1"/>
          <p:nvPr/>
        </p:nvSpPr>
        <p:spPr>
          <a:xfrm>
            <a:off x="6291943" y="3406557"/>
            <a:ext cx="5475514" cy="2246769"/>
          </a:xfrm>
          <a:prstGeom prst="rect">
            <a:avLst/>
          </a:prstGeom>
          <a:noFill/>
        </p:spPr>
        <p:txBody>
          <a:bodyPr wrap="square" rtlCol="0">
            <a:spAutoFit/>
          </a:bodyPr>
          <a:lstStyle/>
          <a:p>
            <a:r>
              <a:rPr lang="en-US" sz="2800" dirty="0">
                <a:solidFill>
                  <a:schemeClr val="bg1"/>
                </a:solidFill>
                <a:latin typeface="Copperplate Gothic Light" pitchFamily="34" charset="0"/>
              </a:rPr>
              <a:t>“…I am the light of the world; he that </a:t>
            </a:r>
            <a:r>
              <a:rPr lang="en-US" sz="2800" dirty="0" err="1">
                <a:solidFill>
                  <a:schemeClr val="bg1"/>
                </a:solidFill>
                <a:latin typeface="Copperplate Gothic Light" pitchFamily="34" charset="0"/>
              </a:rPr>
              <a:t>followeth</a:t>
            </a:r>
            <a:r>
              <a:rPr lang="en-US" sz="2800" dirty="0">
                <a:solidFill>
                  <a:schemeClr val="bg1"/>
                </a:solidFill>
                <a:latin typeface="Copperplate Gothic Light" pitchFamily="34" charset="0"/>
              </a:rPr>
              <a:t> me shall not walk in darkness, but shall have the light of life”</a:t>
            </a:r>
          </a:p>
        </p:txBody>
      </p:sp>
      <p:pic>
        <p:nvPicPr>
          <p:cNvPr id="7" name="Picture 4" descr="http://www.writerscafe.org/uploads/stories/61168900-1244420361.jpg"/>
          <p:cNvPicPr>
            <a:picLocks noChangeAspect="1" noChangeArrowheads="1"/>
          </p:cNvPicPr>
          <p:nvPr/>
        </p:nvPicPr>
        <p:blipFill rotWithShape="1">
          <a:blip r:embed="rId2" cstate="print"/>
          <a:srcRect r="157" b="8869"/>
          <a:stretch/>
        </p:blipFill>
        <p:spPr bwMode="auto">
          <a:xfrm>
            <a:off x="696687" y="2133601"/>
            <a:ext cx="5290456" cy="3614056"/>
          </a:xfrm>
          <a:prstGeom prst="rect">
            <a:avLst/>
          </a:prstGeom>
          <a:noFill/>
        </p:spPr>
      </p:pic>
      <p:pic>
        <p:nvPicPr>
          <p:cNvPr id="13314" name="Picture 2" descr="http://www.churchsermon.org/multimedia/title%20shot/Jesus%20teaches%20at%20the%20synagogue.jpg"/>
          <p:cNvPicPr>
            <a:picLocks noChangeAspect="1" noChangeArrowheads="1"/>
          </p:cNvPicPr>
          <p:nvPr/>
        </p:nvPicPr>
        <p:blipFill>
          <a:blip r:embed="rId3" cstate="print"/>
          <a:srcRect/>
          <a:stretch>
            <a:fillRect/>
          </a:stretch>
        </p:blipFill>
        <p:spPr bwMode="auto">
          <a:xfrm>
            <a:off x="7315201" y="228600"/>
            <a:ext cx="2645228" cy="3001316"/>
          </a:xfrm>
          <a:prstGeom prst="rect">
            <a:avLst/>
          </a:prstGeom>
          <a:noFill/>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07325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0987" y="464851"/>
            <a:ext cx="4949228" cy="5509200"/>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offers:</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The Light of the world…</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either we follow Him and see clearly, or we don’t and foolishly remain blind and in darkness still</a:t>
            </a:r>
          </a:p>
        </p:txBody>
      </p:sp>
      <p:pic>
        <p:nvPicPr>
          <p:cNvPr id="5" name="Picture 2" descr="http://4.bp.blogspot.com/_eHAeem1zjpU/TCBjtLzFuII/AAAAAAAACXU/txqc9dCsYPA/s1600/light+of+christ.jpg"/>
          <p:cNvPicPr>
            <a:picLocks noChangeAspect="1" noChangeArrowheads="1"/>
          </p:cNvPicPr>
          <p:nvPr/>
        </p:nvPicPr>
        <p:blipFill>
          <a:blip r:embed="rId2" cstate="print"/>
          <a:srcRect/>
          <a:stretch>
            <a:fillRect/>
          </a:stretch>
        </p:blipFill>
        <p:spPr bwMode="auto">
          <a:xfrm>
            <a:off x="5791201" y="381001"/>
            <a:ext cx="4371975" cy="5676901"/>
          </a:xfrm>
          <a:prstGeom prst="rect">
            <a:avLst/>
          </a:prstGeom>
          <a:noFill/>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40332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ox(out)">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39747" y="425514"/>
            <a:ext cx="6248400" cy="2554545"/>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Christ is the Way:</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He is The Resurrection and the Life</a:t>
            </a:r>
          </a:p>
          <a:p>
            <a:pPr algn="ctr"/>
            <a:endParaRPr lang="en-US" sz="3200" dirty="0">
              <a:solidFill>
                <a:schemeClr val="bg1"/>
              </a:solidFill>
              <a:latin typeface="Copperplate Gothic Light" pitchFamily="34" charset="0"/>
            </a:endParaRPr>
          </a:p>
        </p:txBody>
      </p:sp>
      <p:pic>
        <p:nvPicPr>
          <p:cNvPr id="18434" name="Picture 2" descr="http://4.bp.blogspot.com/-CVGmNTJ8BKo/TbNfXLOxukI/AAAAAAAAEKQ/CNXLm0s04sw/s1600/jesus+resurrection+3.jpg"/>
          <p:cNvPicPr>
            <a:picLocks noChangeAspect="1" noChangeArrowheads="1"/>
          </p:cNvPicPr>
          <p:nvPr/>
        </p:nvPicPr>
        <p:blipFill>
          <a:blip r:embed="rId2" cstate="print"/>
          <a:srcRect/>
          <a:stretch>
            <a:fillRect/>
          </a:stretch>
        </p:blipFill>
        <p:spPr bwMode="auto">
          <a:xfrm>
            <a:off x="3521798" y="3267546"/>
            <a:ext cx="4884298" cy="3184372"/>
          </a:xfrm>
          <a:prstGeom prst="rect">
            <a:avLst/>
          </a:prstGeom>
          <a:noFill/>
        </p:spPr>
      </p:pic>
      <p:sp>
        <p:nvSpPr>
          <p:cNvPr id="5" name="Rectangle 4"/>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26382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animEffect transition="in" filter="box(in)">
                                      <p:cBhvr>
                                        <p:cTn id="9"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066801"/>
            <a:ext cx="5562600" cy="4031873"/>
          </a:xfrm>
          <a:prstGeom prst="rect">
            <a:avLst/>
          </a:prstGeom>
          <a:noFill/>
        </p:spPr>
        <p:txBody>
          <a:bodyPr wrap="square" rtlCol="0">
            <a:spAutoFit/>
          </a:bodyPr>
          <a:lstStyle/>
          <a:p>
            <a:pPr algn="ctr"/>
            <a:r>
              <a:rPr lang="en-US" sz="3200" dirty="0">
                <a:solidFill>
                  <a:schemeClr val="bg1"/>
                </a:solidFill>
                <a:latin typeface="Copperplate Gothic Light" pitchFamily="34" charset="0"/>
              </a:rPr>
              <a:t>“I am the resurrection, and the life; he that believeth in me, though he were dead, yet shall he live…And whosoever </a:t>
            </a:r>
            <a:r>
              <a:rPr lang="en-US" sz="3200" dirty="0" err="1">
                <a:solidFill>
                  <a:schemeClr val="bg1"/>
                </a:solidFill>
                <a:latin typeface="Copperplate Gothic Light" pitchFamily="34" charset="0"/>
              </a:rPr>
              <a:t>liveth</a:t>
            </a:r>
            <a:r>
              <a:rPr lang="en-US" sz="3200" dirty="0">
                <a:solidFill>
                  <a:schemeClr val="bg1"/>
                </a:solidFill>
                <a:latin typeface="Copperplate Gothic Light" pitchFamily="34" charset="0"/>
              </a:rPr>
              <a:t> and believeth in me shall never die.”</a:t>
            </a:r>
          </a:p>
          <a:p>
            <a:pPr algn="ctr"/>
            <a:endParaRPr lang="en-US" sz="3200" dirty="0">
              <a:solidFill>
                <a:schemeClr val="bg1"/>
              </a:solidFill>
              <a:latin typeface="Copperplate Gothic Light" pitchFamily="34" charset="0"/>
            </a:endParaRPr>
          </a:p>
        </p:txBody>
      </p:sp>
      <p:sp>
        <p:nvSpPr>
          <p:cNvPr id="4" name="TextBox 3"/>
          <p:cNvSpPr txBox="1"/>
          <p:nvPr/>
        </p:nvSpPr>
        <p:spPr>
          <a:xfrm>
            <a:off x="2656115" y="4575454"/>
            <a:ext cx="3352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11:25-26</a:t>
            </a:r>
          </a:p>
        </p:txBody>
      </p:sp>
      <p:sp>
        <p:nvSpPr>
          <p:cNvPr id="6" name="TextBox 5"/>
          <p:cNvSpPr txBox="1"/>
          <p:nvPr/>
        </p:nvSpPr>
        <p:spPr>
          <a:xfrm>
            <a:off x="1524000" y="228601"/>
            <a:ext cx="3352800" cy="584775"/>
          </a:xfrm>
          <a:prstGeom prst="rect">
            <a:avLst/>
          </a:prstGeom>
          <a:noFill/>
        </p:spPr>
        <p:txBody>
          <a:bodyPr wrap="square" rtlCol="0">
            <a:spAutoFit/>
          </a:bodyPr>
          <a:lstStyle/>
          <a:p>
            <a:r>
              <a:rPr lang="en-US" sz="3200" dirty="0">
                <a:solidFill>
                  <a:schemeClr val="bg1"/>
                </a:solidFill>
                <a:latin typeface="Copperplate Gothic Light" pitchFamily="34" charset="0"/>
              </a:rPr>
              <a:t>To Martha:</a:t>
            </a:r>
          </a:p>
        </p:txBody>
      </p:sp>
      <p:pic>
        <p:nvPicPr>
          <p:cNvPr id="10242" name="Picture 2" descr="http://crippledsteps.files.wordpress.com/2010/05/mary-and-martha.jpg"/>
          <p:cNvPicPr>
            <a:picLocks noChangeAspect="1" noChangeArrowheads="1"/>
          </p:cNvPicPr>
          <p:nvPr/>
        </p:nvPicPr>
        <p:blipFill>
          <a:blip r:embed="rId2" cstate="print"/>
          <a:srcRect/>
          <a:stretch>
            <a:fillRect/>
          </a:stretch>
        </p:blipFill>
        <p:spPr bwMode="auto">
          <a:xfrm>
            <a:off x="7696200" y="913091"/>
            <a:ext cx="3048000" cy="4017466"/>
          </a:xfrm>
          <a:prstGeom prst="rect">
            <a:avLst/>
          </a:prstGeom>
          <a:noFill/>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161758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0"/>
            <a:ext cx="5334000" cy="6986528"/>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offers:</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Resurrection and Life. </a:t>
            </a:r>
          </a:p>
          <a:p>
            <a:pPr algn="ctr"/>
            <a:r>
              <a:rPr lang="en-US" sz="3200" dirty="0">
                <a:solidFill>
                  <a:schemeClr val="bg1"/>
                </a:solidFill>
                <a:latin typeface="Copperplate Gothic Light" pitchFamily="34" charset="0"/>
              </a:rPr>
              <a:t>“The words that I speak unto you, they are spirit, and they are life.” </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either we learn of Him and have life more abundantly, or we don’t and foolishly remain dead still.</a:t>
            </a:r>
          </a:p>
          <a:p>
            <a:pPr algn="ctr"/>
            <a:endParaRPr lang="en-US" sz="3200" dirty="0">
              <a:solidFill>
                <a:schemeClr val="bg1"/>
              </a:solidFill>
              <a:latin typeface="Copperplate Gothic Light" pitchFamily="34" charset="0"/>
            </a:endParaRPr>
          </a:p>
        </p:txBody>
      </p:sp>
      <p:pic>
        <p:nvPicPr>
          <p:cNvPr id="4098" name="Picture 2" descr="Jesus Christ love resurrection life"/>
          <p:cNvPicPr>
            <a:picLocks noChangeAspect="1" noChangeArrowheads="1"/>
          </p:cNvPicPr>
          <p:nvPr/>
        </p:nvPicPr>
        <p:blipFill>
          <a:blip r:embed="rId2" cstate="print"/>
          <a:srcRect/>
          <a:stretch>
            <a:fillRect/>
          </a:stretch>
        </p:blipFill>
        <p:spPr bwMode="auto">
          <a:xfrm>
            <a:off x="7010400" y="2362200"/>
            <a:ext cx="3342810" cy="2362200"/>
          </a:xfrm>
          <a:prstGeom prst="rect">
            <a:avLst/>
          </a:prstGeom>
          <a:noFill/>
        </p:spPr>
      </p:pic>
      <p:sp>
        <p:nvSpPr>
          <p:cNvPr id="5" name="Rectangle 4"/>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19596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4" presetClass="entr" presetSubtype="16"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ox(in)">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71800" y="246728"/>
            <a:ext cx="6248400" cy="2554545"/>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Christ is the Way:</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He is The truth, and the Way</a:t>
            </a:r>
          </a:p>
          <a:p>
            <a:pPr algn="ctr"/>
            <a:endParaRPr lang="en-US" sz="3200" dirty="0">
              <a:solidFill>
                <a:schemeClr val="bg1"/>
              </a:solidFill>
              <a:latin typeface="Copperplate Gothic Light" pitchFamily="34" charset="0"/>
            </a:endParaRPr>
          </a:p>
        </p:txBody>
      </p:sp>
      <p:pic>
        <p:nvPicPr>
          <p:cNvPr id="17410" name="Picture 2" descr="Jesus Christ love resurrection life"/>
          <p:cNvPicPr>
            <a:picLocks noChangeAspect="1" noChangeArrowheads="1"/>
          </p:cNvPicPr>
          <p:nvPr/>
        </p:nvPicPr>
        <p:blipFill>
          <a:blip r:embed="rId2" cstate="print"/>
          <a:srcRect l="15202" t="2689" r="8789" b="13950"/>
          <a:stretch>
            <a:fillRect/>
          </a:stretch>
        </p:blipFill>
        <p:spPr bwMode="auto">
          <a:xfrm>
            <a:off x="3657600" y="3048001"/>
            <a:ext cx="4495800" cy="3484245"/>
          </a:xfrm>
          <a:prstGeom prst="rect">
            <a:avLst/>
          </a:prstGeom>
          <a:noFill/>
        </p:spPr>
      </p:pic>
      <p:sp>
        <p:nvSpPr>
          <p:cNvPr id="5" name="Rectangle 4"/>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8005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animEffect transition="in" filter="box(in)">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902" y="1905506"/>
            <a:ext cx="4919804" cy="3046988"/>
          </a:xfrm>
          <a:prstGeom prst="rect">
            <a:avLst/>
          </a:prstGeom>
          <a:noFill/>
        </p:spPr>
        <p:txBody>
          <a:bodyPr wrap="square" rtlCol="0">
            <a:spAutoFit/>
          </a:bodyPr>
          <a:lstStyle/>
          <a:p>
            <a:pPr algn="ctr"/>
            <a:r>
              <a:rPr lang="en-US" sz="3200" dirty="0">
                <a:solidFill>
                  <a:schemeClr val="bg1"/>
                </a:solidFill>
                <a:latin typeface="Copperplate Gothic Light" pitchFamily="34" charset="0"/>
              </a:rPr>
              <a:t>“…If ye continue in my word, then are ye my disciples indeed…And ye shall know the truth, and the truth shall make you free.”</a:t>
            </a:r>
          </a:p>
        </p:txBody>
      </p:sp>
      <p:sp>
        <p:nvSpPr>
          <p:cNvPr id="5" name="TextBox 4"/>
          <p:cNvSpPr txBox="1"/>
          <p:nvPr/>
        </p:nvSpPr>
        <p:spPr>
          <a:xfrm>
            <a:off x="892629" y="4952494"/>
            <a:ext cx="3352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8:31-32</a:t>
            </a:r>
          </a:p>
        </p:txBody>
      </p:sp>
      <p:sp>
        <p:nvSpPr>
          <p:cNvPr id="7" name="TextBox 6"/>
          <p:cNvSpPr txBox="1"/>
          <p:nvPr/>
        </p:nvSpPr>
        <p:spPr>
          <a:xfrm>
            <a:off x="1524000" y="1"/>
            <a:ext cx="7391400" cy="584775"/>
          </a:xfrm>
          <a:prstGeom prst="rect">
            <a:avLst/>
          </a:prstGeom>
          <a:noFill/>
        </p:spPr>
        <p:txBody>
          <a:bodyPr wrap="square" rtlCol="0">
            <a:spAutoFit/>
          </a:bodyPr>
          <a:lstStyle/>
          <a:p>
            <a:r>
              <a:rPr lang="en-US" sz="3200" dirty="0">
                <a:solidFill>
                  <a:schemeClr val="bg1"/>
                </a:solidFill>
                <a:latin typeface="Copperplate Gothic Light" pitchFamily="34" charset="0"/>
              </a:rPr>
              <a:t>To the Jews who believed Him</a:t>
            </a:r>
          </a:p>
        </p:txBody>
      </p:sp>
      <p:pic>
        <p:nvPicPr>
          <p:cNvPr id="7170" name="Picture 2" descr="http://www.contractorsales.biz/ces/Lesson17/jesus_teaches.JPG"/>
          <p:cNvPicPr>
            <a:picLocks noChangeAspect="1" noChangeArrowheads="1"/>
          </p:cNvPicPr>
          <p:nvPr/>
        </p:nvPicPr>
        <p:blipFill>
          <a:blip r:embed="rId2" cstate="print"/>
          <a:srcRect/>
          <a:stretch>
            <a:fillRect/>
          </a:stretch>
        </p:blipFill>
        <p:spPr bwMode="auto">
          <a:xfrm>
            <a:off x="6019801" y="1894991"/>
            <a:ext cx="4672342" cy="3391385"/>
          </a:xfrm>
          <a:prstGeom prst="rect">
            <a:avLst/>
          </a:prstGeom>
          <a:noFill/>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73037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6E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3497" y="228601"/>
            <a:ext cx="3632703" cy="5262979"/>
          </a:xfrm>
          <a:prstGeom prst="rect">
            <a:avLst/>
          </a:prstGeom>
          <a:noFill/>
        </p:spPr>
        <p:txBody>
          <a:bodyPr wrap="square" rtlCol="0">
            <a:spAutoFit/>
          </a:bodyPr>
          <a:lstStyle/>
          <a:p>
            <a:r>
              <a:rPr lang="en-US" sz="2400" dirty="0"/>
              <a:t>God led the children of Israel through the wilderness by the Red Sea</a:t>
            </a:r>
          </a:p>
          <a:p>
            <a:r>
              <a:rPr lang="en-US" sz="2400" dirty="0"/>
              <a:t>Exodus 13:18</a:t>
            </a:r>
          </a:p>
          <a:p>
            <a:endParaRPr lang="en-US" sz="2400" dirty="0"/>
          </a:p>
          <a:p>
            <a:r>
              <a:rPr lang="en-US" sz="2400" dirty="0"/>
              <a:t>Moses “Came to the mountain of God”</a:t>
            </a:r>
          </a:p>
          <a:p>
            <a:r>
              <a:rPr lang="en-US" sz="2400" dirty="0"/>
              <a:t>Exodus 3:1, 12</a:t>
            </a:r>
          </a:p>
          <a:p>
            <a:r>
              <a:rPr lang="en-US" sz="2400" dirty="0"/>
              <a:t>Exodus 19:1-3</a:t>
            </a:r>
          </a:p>
          <a:p>
            <a:endParaRPr lang="en-US" sz="2400" dirty="0"/>
          </a:p>
          <a:p>
            <a:r>
              <a:rPr lang="en-US" sz="2400" dirty="0"/>
              <a:t>Jehovah multiplied signs and wonders</a:t>
            </a:r>
          </a:p>
          <a:p>
            <a:r>
              <a:rPr lang="en-US" sz="2400" dirty="0"/>
              <a:t>Exodus 7:3</a:t>
            </a:r>
          </a:p>
          <a:p>
            <a:r>
              <a:rPr lang="en-US" sz="2400" dirty="0"/>
              <a:t>Exodus 7-11</a:t>
            </a:r>
          </a:p>
        </p:txBody>
      </p:sp>
      <p:sp>
        <p:nvSpPr>
          <p:cNvPr id="5" name="TextBox 4"/>
          <p:cNvSpPr txBox="1"/>
          <p:nvPr/>
        </p:nvSpPr>
        <p:spPr>
          <a:xfrm>
            <a:off x="7696200" y="457201"/>
            <a:ext cx="4299642" cy="4524315"/>
          </a:xfrm>
          <a:prstGeom prst="rect">
            <a:avLst/>
          </a:prstGeom>
          <a:noFill/>
        </p:spPr>
        <p:txBody>
          <a:bodyPr wrap="square" rtlCol="0">
            <a:spAutoFit/>
          </a:bodyPr>
          <a:lstStyle/>
          <a:p>
            <a:r>
              <a:rPr lang="en-US" sz="2400" dirty="0"/>
              <a:t>A multitude followed Jesus across the Sea of Galilee</a:t>
            </a:r>
          </a:p>
          <a:p>
            <a:r>
              <a:rPr lang="en-US" sz="2400" dirty="0"/>
              <a:t>John  6:1-2</a:t>
            </a:r>
          </a:p>
          <a:p>
            <a:endParaRPr lang="en-US" sz="2400" dirty="0"/>
          </a:p>
          <a:p>
            <a:r>
              <a:rPr lang="en-US" sz="2400" dirty="0"/>
              <a:t>Jesus went into a mountain</a:t>
            </a:r>
          </a:p>
          <a:p>
            <a:r>
              <a:rPr lang="en-US" sz="2400" dirty="0"/>
              <a:t>John 6:3,15</a:t>
            </a:r>
          </a:p>
          <a:p>
            <a:endParaRPr lang="en-US" sz="2400" dirty="0"/>
          </a:p>
          <a:p>
            <a:endParaRPr lang="en-US" sz="2400" dirty="0"/>
          </a:p>
          <a:p>
            <a:endParaRPr lang="en-US" sz="2400" dirty="0"/>
          </a:p>
          <a:p>
            <a:r>
              <a:rPr lang="en-US" sz="2400" dirty="0"/>
              <a:t>Many people followed Jesus because of signs</a:t>
            </a:r>
          </a:p>
          <a:p>
            <a:r>
              <a:rPr lang="en-US" sz="2400" dirty="0"/>
              <a:t>John 6:2, 26, 30</a:t>
            </a:r>
          </a:p>
        </p:txBody>
      </p:sp>
      <p:grpSp>
        <p:nvGrpSpPr>
          <p:cNvPr id="2" name="Group 513"/>
          <p:cNvGrpSpPr/>
          <p:nvPr/>
        </p:nvGrpSpPr>
        <p:grpSpPr>
          <a:xfrm>
            <a:off x="3850009" y="1173796"/>
            <a:ext cx="3816013" cy="2057400"/>
            <a:chOff x="457200" y="609600"/>
            <a:chExt cx="8056028" cy="4343400"/>
          </a:xfrm>
        </p:grpSpPr>
        <p:sp>
          <p:nvSpPr>
            <p:cNvPr id="515" name="Freeform 514"/>
            <p:cNvSpPr/>
            <p:nvPr/>
          </p:nvSpPr>
          <p:spPr>
            <a:xfrm>
              <a:off x="457201" y="1066700"/>
              <a:ext cx="6335651" cy="208363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a:off x="2667000" y="1524000"/>
              <a:ext cx="5846228" cy="1798889"/>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
            <p:cNvGrpSpPr/>
            <p:nvPr/>
          </p:nvGrpSpPr>
          <p:grpSpPr>
            <a:xfrm>
              <a:off x="457200" y="609600"/>
              <a:ext cx="2113005" cy="4343400"/>
              <a:chOff x="3048000" y="304800"/>
              <a:chExt cx="2743200" cy="5638800"/>
            </a:xfrm>
          </p:grpSpPr>
          <p:sp>
            <p:nvSpPr>
              <p:cNvPr id="518" name="Oval 4"/>
              <p:cNvSpPr/>
              <p:nvPr/>
            </p:nvSpPr>
            <p:spPr>
              <a:xfrm>
                <a:off x="3505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4267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3048000" y="35052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rot="1480658">
                <a:off x="3219171" y="21057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rot="1447265">
                <a:off x="3386766" y="19974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a:off x="3352800" y="22098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a:off x="3429000" y="19812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524"/>
              <p:cNvSpPr/>
              <p:nvPr/>
            </p:nvSpPr>
            <p:spPr>
              <a:xfrm rot="402310">
                <a:off x="3431017" y="21435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Cloud 525"/>
              <p:cNvSpPr/>
              <p:nvPr/>
            </p:nvSpPr>
            <p:spPr>
              <a:xfrm>
                <a:off x="3581400" y="3810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loud 526"/>
              <p:cNvSpPr/>
              <p:nvPr/>
            </p:nvSpPr>
            <p:spPr>
              <a:xfrm rot="21175570">
                <a:off x="4589855" y="4172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3810000" y="304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rot="21185207">
                <a:off x="4495800" y="22098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8"/>
              <p:cNvGrpSpPr/>
              <p:nvPr/>
            </p:nvGrpSpPr>
            <p:grpSpPr>
              <a:xfrm rot="1104790">
                <a:off x="3865411" y="2816104"/>
                <a:ext cx="1752600" cy="2011504"/>
                <a:chOff x="5638800" y="3962400"/>
                <a:chExt cx="1752600" cy="1676400"/>
              </a:xfrm>
            </p:grpSpPr>
            <p:sp>
              <p:nvSpPr>
                <p:cNvPr id="537" name="Flowchart: Delay 15"/>
                <p:cNvSpPr/>
                <p:nvPr/>
              </p:nvSpPr>
              <p:spPr>
                <a:xfrm rot="15782805">
                  <a:off x="60198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lowchart: Delay 537"/>
                <p:cNvSpPr/>
                <p:nvPr/>
              </p:nvSpPr>
              <p:spPr>
                <a:xfrm rot="15844793">
                  <a:off x="58674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lowchart: Delay 538"/>
                <p:cNvSpPr/>
                <p:nvPr/>
              </p:nvSpPr>
              <p:spPr>
                <a:xfrm rot="16200000">
                  <a:off x="55626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lowchart: Delay 14"/>
                <p:cNvSpPr/>
                <p:nvPr/>
              </p:nvSpPr>
              <p:spPr>
                <a:xfrm rot="16200000">
                  <a:off x="54102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4679748" y="1988912"/>
                <a:ext cx="1111452" cy="2049688"/>
                <a:chOff x="4755948" y="2903312"/>
                <a:chExt cx="1111452" cy="2049688"/>
              </a:xfrm>
            </p:grpSpPr>
            <p:sp>
              <p:nvSpPr>
                <p:cNvPr id="534" name="Oval 53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2" name="Cloud 18"/>
              <p:cNvSpPr/>
              <p:nvPr/>
            </p:nvSpPr>
            <p:spPr>
              <a:xfrm rot="21175570">
                <a:off x="3808231" y="12849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5225831">
                <a:off x="4240458" y="1395409"/>
                <a:ext cx="281586" cy="4628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5EEA167C-07D3-411A-9638-047AF60A4592}"/>
              </a:ext>
            </a:extLst>
          </p:cNvPr>
          <p:cNvGrpSpPr/>
          <p:nvPr/>
        </p:nvGrpSpPr>
        <p:grpSpPr>
          <a:xfrm>
            <a:off x="3242508" y="3646478"/>
            <a:ext cx="4495800" cy="1702841"/>
            <a:chOff x="3242508" y="3646478"/>
            <a:chExt cx="4495800" cy="1702841"/>
          </a:xfrm>
        </p:grpSpPr>
        <p:sp>
          <p:nvSpPr>
            <p:cNvPr id="543" name="Freeform 542"/>
            <p:cNvSpPr/>
            <p:nvPr/>
          </p:nvSpPr>
          <p:spPr>
            <a:xfrm flipH="1">
              <a:off x="3242508" y="3787772"/>
              <a:ext cx="2337175" cy="1420254"/>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Freeform 543"/>
            <p:cNvSpPr/>
            <p:nvPr/>
          </p:nvSpPr>
          <p:spPr>
            <a:xfrm flipH="1">
              <a:off x="3674232" y="4123558"/>
              <a:ext cx="2933093" cy="102387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544"/>
            <p:cNvSpPr/>
            <p:nvPr/>
          </p:nvSpPr>
          <p:spPr>
            <a:xfrm flipH="1">
              <a:off x="4057989" y="4363405"/>
              <a:ext cx="3680319" cy="89259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 name="Group 61">
              <a:extLst>
                <a:ext uri="{FF2B5EF4-FFF2-40B4-BE49-F238E27FC236}">
                  <a16:creationId xmlns:a16="http://schemas.microsoft.com/office/drawing/2014/main" id="{09DFFB61-B7E0-4CC4-A582-59496EA91A9E}"/>
                </a:ext>
              </a:extLst>
            </p:cNvPr>
            <p:cNvGrpSpPr/>
            <p:nvPr/>
          </p:nvGrpSpPr>
          <p:grpSpPr>
            <a:xfrm>
              <a:off x="5948509" y="3646478"/>
              <a:ext cx="830605" cy="1702841"/>
              <a:chOff x="1519855" y="349452"/>
              <a:chExt cx="2655905" cy="6159097"/>
            </a:xfrm>
          </p:grpSpPr>
          <p:sp>
            <p:nvSpPr>
              <p:cNvPr id="63" name="Freeform: Shape 62">
                <a:extLst>
                  <a:ext uri="{FF2B5EF4-FFF2-40B4-BE49-F238E27FC236}">
                    <a16:creationId xmlns:a16="http://schemas.microsoft.com/office/drawing/2014/main" id="{4448CB1E-A6A5-4987-86F7-0D942906B3C2}"/>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Oval 63">
                <a:extLst>
                  <a:ext uri="{FF2B5EF4-FFF2-40B4-BE49-F238E27FC236}">
                    <a16:creationId xmlns:a16="http://schemas.microsoft.com/office/drawing/2014/main" id="{F6868C69-FDDB-4180-BC22-750C4C3A0C58}"/>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F555F07D-2428-4B6D-8FC6-F9E90F44709C}"/>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D8030D1A-3C6D-44EE-B395-615F2997E0B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987410F-A3DC-42D0-B861-CE56CC334FD7}"/>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C34489A-2E15-404B-B003-11F077B9DEC7}"/>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619DA6DE-057C-440C-88D8-ACDE7B5EC97C}"/>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616D312-0A08-4A9A-B5EF-66FF2B4E4BC7}"/>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0">
                <a:extLst>
                  <a:ext uri="{FF2B5EF4-FFF2-40B4-BE49-F238E27FC236}">
                    <a16:creationId xmlns:a16="http://schemas.microsoft.com/office/drawing/2014/main" id="{59723516-BB5F-4E24-BB8F-8DCF84C6E20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1">
                <a:extLst>
                  <a:ext uri="{FF2B5EF4-FFF2-40B4-BE49-F238E27FC236}">
                    <a16:creationId xmlns:a16="http://schemas.microsoft.com/office/drawing/2014/main" id="{0D60809A-5178-4A65-BE20-61FF310BE4BF}"/>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2">
                <a:extLst>
                  <a:ext uri="{FF2B5EF4-FFF2-40B4-BE49-F238E27FC236}">
                    <a16:creationId xmlns:a16="http://schemas.microsoft.com/office/drawing/2014/main" id="{A7C87AAE-2A2A-41AB-8B8A-228AD7385346}"/>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3740C14-79C8-4EC0-A3F5-02E34BAD646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5">
                <a:extLst>
                  <a:ext uri="{FF2B5EF4-FFF2-40B4-BE49-F238E27FC236}">
                    <a16:creationId xmlns:a16="http://schemas.microsoft.com/office/drawing/2014/main" id="{64723690-E374-418E-B88F-E0E289FDF5E4}"/>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ACB85B1E-3CF2-4177-BFF1-40316B7F1F3C}"/>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2C85D98-13CA-402A-8BF9-ED80CA97CB4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4285565-72A9-443C-84BF-450CB5328AB1}"/>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9D01C252-52FF-48F5-A369-BF4BA14B4AFE}"/>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0" name="Oval 79">
                <a:extLst>
                  <a:ext uri="{FF2B5EF4-FFF2-40B4-BE49-F238E27FC236}">
                    <a16:creationId xmlns:a16="http://schemas.microsoft.com/office/drawing/2014/main" id="{97EBE406-BDBC-4629-B967-F32CBA7F3E68}"/>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B5B301B5-29A0-4D3C-85F1-FF1AC0868389}"/>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2" name="Oval 81">
                <a:extLst>
                  <a:ext uri="{FF2B5EF4-FFF2-40B4-BE49-F238E27FC236}">
                    <a16:creationId xmlns:a16="http://schemas.microsoft.com/office/drawing/2014/main" id="{6E1A894F-EEB8-4004-ADE6-4F75A5B261FA}"/>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686D5AE-3295-4750-B1B4-4A6C8267AFF8}"/>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85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lide(fromBottom)">
                                      <p:cBhvr>
                                        <p:cTn id="15" dur="500"/>
                                        <p:tgtEl>
                                          <p:spTgt spid="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lide(fromBottom)">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lide(fromBottom)">
                                      <p:cBhvr>
                                        <p:cTn id="23" dur="500"/>
                                        <p:tgtEl>
                                          <p:spTgt spid="4">
                                            <p:txEl>
                                              <p:pRg st="3" end="3"/>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slide(fromBottom)">
                                      <p:cBhvr>
                                        <p:cTn id="29" dur="500"/>
                                        <p:tgtEl>
                                          <p:spTgt spid="4">
                                            <p:txEl>
                                              <p:pRg st="5" end="5"/>
                                            </p:txEl>
                                          </p:spTgt>
                                        </p:tgtEl>
                                      </p:cBhvr>
                                    </p:animEffect>
                                  </p:childTnLst>
                                </p:cTn>
                              </p:par>
                              <p:par>
                                <p:cTn id="30" presetID="6" presetClass="entr" presetSubtype="32"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out)">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slide(fromBottom)">
                                      <p:cBhvr>
                                        <p:cTn id="37" dur="500"/>
                                        <p:tgtEl>
                                          <p:spTgt spid="5">
                                            <p:txEl>
                                              <p:pRg st="3" end="3"/>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slide(fromBottom)">
                                      <p:cBhvr>
                                        <p:cTn id="40" dur="500"/>
                                        <p:tgtEl>
                                          <p:spTgt spid="5">
                                            <p:txEl>
                                              <p:pRg st="4" end="4"/>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slide(fromBottom)">
                                      <p:cBhvr>
                                        <p:cTn id="48" dur="500"/>
                                        <p:tgtEl>
                                          <p:spTgt spid="4">
                                            <p:txEl>
                                              <p:pRg st="7" end="7"/>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slide(fromBottom)">
                                      <p:cBhvr>
                                        <p:cTn id="51" dur="500"/>
                                        <p:tgtEl>
                                          <p:spTgt spid="4">
                                            <p:txEl>
                                              <p:pRg st="8" end="8"/>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slide(fromBottom)">
                                      <p:cBhvr>
                                        <p:cTn id="54" dur="5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slide(fromBottom)">
                                      <p:cBhvr>
                                        <p:cTn id="59" dur="500"/>
                                        <p:tgtEl>
                                          <p:spTgt spid="5">
                                            <p:txEl>
                                              <p:pRg st="8" end="8"/>
                                            </p:txEl>
                                          </p:spTgt>
                                        </p:tgtEl>
                                      </p:cBhvr>
                                    </p:animEffect>
                                  </p:childTnLst>
                                </p:cTn>
                              </p:par>
                              <p:par>
                                <p:cTn id="60" presetID="12" presetClass="entr" presetSubtype="4" fill="hold" nodeType="with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slide(fromBottom)">
                                      <p:cBhvr>
                                        <p:cTn id="6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3581401"/>
            <a:ext cx="5486400" cy="2554545"/>
          </a:xfrm>
          <a:prstGeom prst="rect">
            <a:avLst/>
          </a:prstGeom>
          <a:noFill/>
        </p:spPr>
        <p:txBody>
          <a:bodyPr wrap="square" rtlCol="0">
            <a:spAutoFit/>
          </a:bodyPr>
          <a:lstStyle/>
          <a:p>
            <a:pPr algn="ctr"/>
            <a:r>
              <a:rPr lang="en-US" sz="3200" dirty="0">
                <a:solidFill>
                  <a:schemeClr val="bg1"/>
                </a:solidFill>
                <a:latin typeface="Copperplate Gothic Light" pitchFamily="34" charset="0"/>
              </a:rPr>
              <a:t>“I am the way, the truth, and the life; no man cometh unto the Father, but by me.”</a:t>
            </a:r>
          </a:p>
          <a:p>
            <a:pPr algn="ctr"/>
            <a:endParaRPr lang="en-US" sz="3200" dirty="0">
              <a:solidFill>
                <a:schemeClr val="bg1"/>
              </a:solidFill>
              <a:latin typeface="Copperplate Gothic Light" pitchFamily="34" charset="0"/>
            </a:endParaRPr>
          </a:p>
        </p:txBody>
      </p:sp>
      <p:sp>
        <p:nvSpPr>
          <p:cNvPr id="4" name="TextBox 3"/>
          <p:cNvSpPr txBox="1"/>
          <p:nvPr/>
        </p:nvSpPr>
        <p:spPr>
          <a:xfrm>
            <a:off x="2095500" y="5594608"/>
            <a:ext cx="3352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John 14:6</a:t>
            </a:r>
          </a:p>
        </p:txBody>
      </p:sp>
      <p:pic>
        <p:nvPicPr>
          <p:cNvPr id="5" name="Picture 4" descr="jesus come.jpg"/>
          <p:cNvPicPr>
            <a:picLocks noChangeAspect="1"/>
          </p:cNvPicPr>
          <p:nvPr/>
        </p:nvPicPr>
        <p:blipFill>
          <a:blip r:embed="rId2" cstate="print"/>
          <a:stretch>
            <a:fillRect/>
          </a:stretch>
        </p:blipFill>
        <p:spPr>
          <a:xfrm>
            <a:off x="7543800" y="2514601"/>
            <a:ext cx="2862072" cy="3603227"/>
          </a:xfrm>
          <a:prstGeom prst="rect">
            <a:avLst/>
          </a:prstGeom>
        </p:spPr>
      </p:pic>
      <p:sp>
        <p:nvSpPr>
          <p:cNvPr id="6" name="TextBox 5"/>
          <p:cNvSpPr txBox="1"/>
          <p:nvPr/>
        </p:nvSpPr>
        <p:spPr>
          <a:xfrm>
            <a:off x="1524000" y="1"/>
            <a:ext cx="8610600" cy="584775"/>
          </a:xfrm>
          <a:prstGeom prst="rect">
            <a:avLst/>
          </a:prstGeom>
          <a:noFill/>
        </p:spPr>
        <p:txBody>
          <a:bodyPr wrap="square" rtlCol="0">
            <a:spAutoFit/>
          </a:bodyPr>
          <a:lstStyle/>
          <a:p>
            <a:r>
              <a:rPr lang="en-US" sz="3200" dirty="0">
                <a:solidFill>
                  <a:schemeClr val="bg1"/>
                </a:solidFill>
                <a:latin typeface="Copperplate Gothic Light" pitchFamily="34" charset="0"/>
              </a:rPr>
              <a:t>To Thomas and the other apostles</a:t>
            </a:r>
          </a:p>
        </p:txBody>
      </p:sp>
      <p:pic>
        <p:nvPicPr>
          <p:cNvPr id="7" name="Picture 8" descr="Finding Faith in Christ"/>
          <p:cNvPicPr>
            <a:picLocks noChangeAspect="1" noChangeArrowheads="1"/>
          </p:cNvPicPr>
          <p:nvPr/>
        </p:nvPicPr>
        <p:blipFill>
          <a:blip r:embed="rId3" cstate="print"/>
          <a:srcRect/>
          <a:stretch>
            <a:fillRect/>
          </a:stretch>
        </p:blipFill>
        <p:spPr bwMode="auto">
          <a:xfrm>
            <a:off x="2590801" y="1005826"/>
            <a:ext cx="3637983" cy="2194574"/>
          </a:xfrm>
          <a:prstGeom prst="rect">
            <a:avLst/>
          </a:prstGeom>
          <a:noFill/>
        </p:spPr>
      </p:pic>
      <p:sp>
        <p:nvSpPr>
          <p:cNvPr id="8" name="Rectangle 7"/>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07160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72652" y="149902"/>
            <a:ext cx="5185348" cy="6986528"/>
          </a:xfrm>
          <a:prstGeom prst="rect">
            <a:avLst/>
          </a:prstGeom>
          <a:noFill/>
        </p:spPr>
        <p:txBody>
          <a:bodyPr wrap="square" rtlCol="0">
            <a:spAutoFit/>
          </a:bodyPr>
          <a:lstStyle/>
          <a:p>
            <a:pPr algn="ctr"/>
            <a:r>
              <a:rPr lang="en-US" sz="3200" dirty="0">
                <a:solidFill>
                  <a:schemeClr val="bg1"/>
                </a:solidFill>
                <a:latin typeface="Copperplate Gothic Light" pitchFamily="34" charset="0"/>
              </a:rPr>
              <a:t>Jesus offers:</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Himself as the Savior of the world…</a:t>
            </a:r>
          </a:p>
          <a:p>
            <a:pPr algn="ctr"/>
            <a:endParaRPr lang="en-US" sz="3200" dirty="0">
              <a:solidFill>
                <a:schemeClr val="bg1"/>
              </a:solidFill>
              <a:latin typeface="Copperplate Gothic Light" pitchFamily="34" charset="0"/>
            </a:endParaRPr>
          </a:p>
          <a:p>
            <a:pPr algn="ctr"/>
            <a:r>
              <a:rPr lang="en-US" sz="3200" dirty="0">
                <a:solidFill>
                  <a:schemeClr val="bg1"/>
                </a:solidFill>
                <a:latin typeface="Copperplate Gothic Light" pitchFamily="34" charset="0"/>
              </a:rPr>
              <a:t>either we accept the blessings of His Atonement and are made clean and pure, worthy to have His Spirit, or we don’t and foolishly remain alone and filthy still.</a:t>
            </a:r>
          </a:p>
          <a:p>
            <a:pPr algn="ctr"/>
            <a:endParaRPr lang="en-US" sz="3200" dirty="0">
              <a:solidFill>
                <a:schemeClr val="bg1"/>
              </a:solidFill>
              <a:latin typeface="Copperplate Gothic Light" pitchFamily="34" charset="0"/>
            </a:endParaRPr>
          </a:p>
        </p:txBody>
      </p:sp>
      <p:pic>
        <p:nvPicPr>
          <p:cNvPr id="5" name="Picture 4" descr="jESUS IN GETHSAMNE.gif"/>
          <p:cNvPicPr>
            <a:picLocks noChangeAspect="1"/>
          </p:cNvPicPr>
          <p:nvPr/>
        </p:nvPicPr>
        <p:blipFill>
          <a:blip r:embed="rId2" cstate="print"/>
          <a:stretch>
            <a:fillRect/>
          </a:stretch>
        </p:blipFill>
        <p:spPr>
          <a:xfrm>
            <a:off x="7215181" y="1861273"/>
            <a:ext cx="3972059" cy="2952206"/>
          </a:xfrm>
          <a:prstGeom prst="rect">
            <a:avLst/>
          </a:prstGeom>
        </p:spPr>
      </p:pic>
      <p:sp>
        <p:nvSpPr>
          <p:cNvPr id="6" name="Rectangle 5"/>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spTree>
    <p:extLst>
      <p:ext uri="{BB962C8B-B14F-4D97-AF65-F5344CB8AC3E}">
        <p14:creationId xmlns:p14="http://schemas.microsoft.com/office/powerpoint/2010/main" val="3675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4"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971800" y="234821"/>
            <a:ext cx="6248400" cy="4154984"/>
          </a:xfrm>
          <a:prstGeom prst="rect">
            <a:avLst/>
          </a:prstGeom>
          <a:noFill/>
        </p:spPr>
        <p:txBody>
          <a:bodyPr wrap="square" rtlCol="0">
            <a:spAutoFit/>
          </a:bodyPr>
          <a:lstStyle/>
          <a:p>
            <a:pPr algn="ctr"/>
            <a:r>
              <a:rPr lang="en-US" sz="3200" dirty="0">
                <a:solidFill>
                  <a:schemeClr val="bg1"/>
                </a:solidFill>
                <a:latin typeface="Copperplate Gothic Light" pitchFamily="34" charset="0"/>
              </a:rPr>
              <a:t>What then shall I do?</a:t>
            </a:r>
          </a:p>
          <a:p>
            <a:pPr algn="ctr"/>
            <a:endParaRPr lang="en-US" sz="3200" dirty="0">
              <a:solidFill>
                <a:schemeClr val="bg1"/>
              </a:solidFill>
              <a:latin typeface="Copperplate Gothic Light" pitchFamily="34" charset="0"/>
            </a:endParaRPr>
          </a:p>
          <a:p>
            <a:pPr algn="ctr"/>
            <a:r>
              <a:rPr lang="en-US" sz="2800" dirty="0">
                <a:solidFill>
                  <a:schemeClr val="bg1"/>
                </a:solidFill>
                <a:latin typeface="Copperplate Gothic Light" pitchFamily="34" charset="0"/>
              </a:rPr>
              <a:t>We can take upon us the name of the Son, and always remember him and keep his commandments which he has given us, that we may always have his Spirit to be with us. </a:t>
            </a:r>
          </a:p>
          <a:p>
            <a:pPr algn="ctr"/>
            <a:endParaRPr lang="en-US" sz="3200" dirty="0">
              <a:solidFill>
                <a:schemeClr val="bg1"/>
              </a:solidFill>
              <a:latin typeface="Copperplate Gothic Light" pitchFamily="34" charset="0"/>
            </a:endParaRPr>
          </a:p>
        </p:txBody>
      </p:sp>
      <p:sp>
        <p:nvSpPr>
          <p:cNvPr id="4" name="TextBox 3"/>
          <p:cNvSpPr txBox="1"/>
          <p:nvPr/>
        </p:nvSpPr>
        <p:spPr>
          <a:xfrm>
            <a:off x="4016829" y="3782757"/>
            <a:ext cx="3352800" cy="523220"/>
          </a:xfrm>
          <a:prstGeom prst="rect">
            <a:avLst/>
          </a:prstGeom>
          <a:noFill/>
        </p:spPr>
        <p:txBody>
          <a:bodyPr wrap="square" rtlCol="0">
            <a:spAutoFit/>
          </a:bodyPr>
          <a:lstStyle/>
          <a:p>
            <a:pPr algn="r"/>
            <a:r>
              <a:rPr lang="en-US" sz="2800" dirty="0">
                <a:solidFill>
                  <a:schemeClr val="bg1"/>
                </a:solidFill>
                <a:latin typeface="Copperplate Gothic Light" pitchFamily="34" charset="0"/>
              </a:rPr>
              <a:t>D&amp;C 20:77</a:t>
            </a:r>
          </a:p>
        </p:txBody>
      </p:sp>
      <p:sp>
        <p:nvSpPr>
          <p:cNvPr id="5" name="Rectangle 4"/>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777" y="4693823"/>
            <a:ext cx="2485389" cy="186404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735" t="5079" r="14247" b="373"/>
          <a:stretch/>
        </p:blipFill>
        <p:spPr>
          <a:xfrm>
            <a:off x="9632212" y="4402494"/>
            <a:ext cx="1763485" cy="21553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423" y="4564345"/>
            <a:ext cx="2825486" cy="211911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7813" t="6442" r="9652"/>
          <a:stretch/>
        </p:blipFill>
        <p:spPr>
          <a:xfrm>
            <a:off x="291145" y="2569384"/>
            <a:ext cx="2525487" cy="244309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59" y="347283"/>
            <a:ext cx="2499757" cy="1874818"/>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4245" t="228" r="19569" b="10624"/>
          <a:stretch/>
        </p:blipFill>
        <p:spPr>
          <a:xfrm>
            <a:off x="9375368" y="2058124"/>
            <a:ext cx="2133600" cy="2155371"/>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8944" t="4392" r="13481"/>
          <a:stretch/>
        </p:blipFill>
        <p:spPr>
          <a:xfrm>
            <a:off x="9720943" y="217713"/>
            <a:ext cx="1861457" cy="1720611"/>
          </a:xfrm>
          <a:prstGeom prst="rect">
            <a:avLst/>
          </a:prstGeom>
        </p:spPr>
      </p:pic>
    </p:spTree>
    <p:extLst>
      <p:ext uri="{BB962C8B-B14F-4D97-AF65-F5344CB8AC3E}">
        <p14:creationId xmlns:p14="http://schemas.microsoft.com/office/powerpoint/2010/main" val="4987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40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6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5198418" y="2495815"/>
            <a:ext cx="1825144" cy="1825144"/>
          </a:xfrm>
          <a:custGeom>
            <a:avLst/>
            <a:gdLst>
              <a:gd name="connsiteX0" fmla="*/ 0 w 1825144"/>
              <a:gd name="connsiteY0" fmla="*/ 912572 h 1825144"/>
              <a:gd name="connsiteX1" fmla="*/ 267287 w 1825144"/>
              <a:gd name="connsiteY1" fmla="*/ 267286 h 1825144"/>
              <a:gd name="connsiteX2" fmla="*/ 912574 w 1825144"/>
              <a:gd name="connsiteY2" fmla="*/ 1 h 1825144"/>
              <a:gd name="connsiteX3" fmla="*/ 1557860 w 1825144"/>
              <a:gd name="connsiteY3" fmla="*/ 267288 h 1825144"/>
              <a:gd name="connsiteX4" fmla="*/ 1825145 w 1825144"/>
              <a:gd name="connsiteY4" fmla="*/ 912575 h 1825144"/>
              <a:gd name="connsiteX5" fmla="*/ 1557859 w 1825144"/>
              <a:gd name="connsiteY5" fmla="*/ 1557861 h 1825144"/>
              <a:gd name="connsiteX6" fmla="*/ 912573 w 1825144"/>
              <a:gd name="connsiteY6" fmla="*/ 1825147 h 1825144"/>
              <a:gd name="connsiteX7" fmla="*/ 267287 w 1825144"/>
              <a:gd name="connsiteY7" fmla="*/ 1557860 h 1825144"/>
              <a:gd name="connsiteX8" fmla="*/ 1 w 1825144"/>
              <a:gd name="connsiteY8" fmla="*/ 912574 h 1825144"/>
              <a:gd name="connsiteX9" fmla="*/ 0 w 1825144"/>
              <a:gd name="connsiteY9" fmla="*/ 912572 h 18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144" h="1825144">
                <a:moveTo>
                  <a:pt x="0" y="912572"/>
                </a:moveTo>
                <a:cubicBezTo>
                  <a:pt x="0" y="670543"/>
                  <a:pt x="96146" y="438427"/>
                  <a:pt x="267287" y="267286"/>
                </a:cubicBezTo>
                <a:cubicBezTo>
                  <a:pt x="438428" y="96146"/>
                  <a:pt x="670544" y="0"/>
                  <a:pt x="912574" y="1"/>
                </a:cubicBezTo>
                <a:cubicBezTo>
                  <a:pt x="1154603" y="1"/>
                  <a:pt x="1386719" y="96147"/>
                  <a:pt x="1557860" y="267288"/>
                </a:cubicBezTo>
                <a:cubicBezTo>
                  <a:pt x="1729000" y="438429"/>
                  <a:pt x="1825146" y="670545"/>
                  <a:pt x="1825145" y="912575"/>
                </a:cubicBezTo>
                <a:cubicBezTo>
                  <a:pt x="1825145" y="1154604"/>
                  <a:pt x="1728999" y="1386721"/>
                  <a:pt x="1557859" y="1557861"/>
                </a:cubicBezTo>
                <a:cubicBezTo>
                  <a:pt x="1386718" y="1729001"/>
                  <a:pt x="1154602" y="1825147"/>
                  <a:pt x="912573" y="1825147"/>
                </a:cubicBezTo>
                <a:cubicBezTo>
                  <a:pt x="670544" y="1825147"/>
                  <a:pt x="438427" y="1729001"/>
                  <a:pt x="267287" y="1557860"/>
                </a:cubicBezTo>
                <a:cubicBezTo>
                  <a:pt x="96147" y="1386719"/>
                  <a:pt x="1" y="1154603"/>
                  <a:pt x="1" y="912574"/>
                </a:cubicBezTo>
                <a:cubicBezTo>
                  <a:pt x="1" y="912573"/>
                  <a:pt x="0" y="912573"/>
                  <a:pt x="0" y="91257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5701" tIns="285701" rIns="285701" bIns="285701" numCol="1" spcCol="1270" anchor="ctr" anchorCtr="0">
            <a:noAutofit/>
          </a:bodyPr>
          <a:lstStyle/>
          <a:p>
            <a:pPr algn="ctr" defTabSz="1289050">
              <a:lnSpc>
                <a:spcPct val="90000"/>
              </a:lnSpc>
              <a:spcBef>
                <a:spcPct val="0"/>
              </a:spcBef>
              <a:spcAft>
                <a:spcPct val="35000"/>
              </a:spcAft>
            </a:pPr>
            <a:r>
              <a:rPr lang="en-US" sz="2900" dirty="0"/>
              <a:t>Jesus is the Way</a:t>
            </a:r>
          </a:p>
        </p:txBody>
      </p:sp>
      <p:sp>
        <p:nvSpPr>
          <p:cNvPr id="14" name="Freeform 13"/>
          <p:cNvSpPr/>
          <p:nvPr/>
        </p:nvSpPr>
        <p:spPr>
          <a:xfrm rot="16200000">
            <a:off x="5835027" y="2201888"/>
            <a:ext cx="551926" cy="35928"/>
          </a:xfrm>
          <a:custGeom>
            <a:avLst/>
            <a:gdLst>
              <a:gd name="connsiteX0" fmla="*/ 0 w 551926"/>
              <a:gd name="connsiteY0" fmla="*/ 17964 h 35928"/>
              <a:gd name="connsiteX1" fmla="*/ 551926 w 551926"/>
              <a:gd name="connsiteY1" fmla="*/ 17964 h 35928"/>
            </a:gdLst>
            <a:ahLst/>
            <a:cxnLst>
              <a:cxn ang="0">
                <a:pos x="connsiteX0" y="connsiteY0"/>
              </a:cxn>
              <a:cxn ang="0">
                <a:pos x="connsiteX1" y="connsiteY1"/>
              </a:cxn>
            </a:cxnLst>
            <a:rect l="l" t="t" r="r" b="b"/>
            <a:pathLst>
              <a:path w="551926" h="35928">
                <a:moveTo>
                  <a:pt x="0" y="17964"/>
                </a:moveTo>
                <a:lnTo>
                  <a:pt x="551926" y="1796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4865" tIns="4166" rIns="274865" bIns="4166" numCol="1" spcCol="1270" anchor="ctr" anchorCtr="0">
            <a:noAutofit/>
          </a:bodyPr>
          <a:lstStyle/>
          <a:p>
            <a:pPr algn="ctr" defTabSz="222250">
              <a:lnSpc>
                <a:spcPct val="90000"/>
              </a:lnSpc>
              <a:spcBef>
                <a:spcPct val="0"/>
              </a:spcBef>
              <a:spcAft>
                <a:spcPct val="35000"/>
              </a:spcAft>
            </a:pPr>
            <a:endParaRPr lang="en-US" sz="500"/>
          </a:p>
        </p:txBody>
      </p:sp>
      <p:sp>
        <p:nvSpPr>
          <p:cNvPr id="15" name="Freeform 14"/>
          <p:cNvSpPr/>
          <p:nvPr/>
        </p:nvSpPr>
        <p:spPr>
          <a:xfrm>
            <a:off x="5198418" y="118744"/>
            <a:ext cx="1825144" cy="1825144"/>
          </a:xfrm>
          <a:custGeom>
            <a:avLst/>
            <a:gdLst>
              <a:gd name="connsiteX0" fmla="*/ 0 w 1825144"/>
              <a:gd name="connsiteY0" fmla="*/ 912572 h 1825144"/>
              <a:gd name="connsiteX1" fmla="*/ 267287 w 1825144"/>
              <a:gd name="connsiteY1" fmla="*/ 267286 h 1825144"/>
              <a:gd name="connsiteX2" fmla="*/ 912574 w 1825144"/>
              <a:gd name="connsiteY2" fmla="*/ 1 h 1825144"/>
              <a:gd name="connsiteX3" fmla="*/ 1557860 w 1825144"/>
              <a:gd name="connsiteY3" fmla="*/ 267288 h 1825144"/>
              <a:gd name="connsiteX4" fmla="*/ 1825145 w 1825144"/>
              <a:gd name="connsiteY4" fmla="*/ 912575 h 1825144"/>
              <a:gd name="connsiteX5" fmla="*/ 1557859 w 1825144"/>
              <a:gd name="connsiteY5" fmla="*/ 1557861 h 1825144"/>
              <a:gd name="connsiteX6" fmla="*/ 912573 w 1825144"/>
              <a:gd name="connsiteY6" fmla="*/ 1825147 h 1825144"/>
              <a:gd name="connsiteX7" fmla="*/ 267287 w 1825144"/>
              <a:gd name="connsiteY7" fmla="*/ 1557860 h 1825144"/>
              <a:gd name="connsiteX8" fmla="*/ 1 w 1825144"/>
              <a:gd name="connsiteY8" fmla="*/ 912574 h 1825144"/>
              <a:gd name="connsiteX9" fmla="*/ 0 w 1825144"/>
              <a:gd name="connsiteY9" fmla="*/ 912572 h 18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144" h="1825144">
                <a:moveTo>
                  <a:pt x="0" y="912572"/>
                </a:moveTo>
                <a:cubicBezTo>
                  <a:pt x="0" y="670543"/>
                  <a:pt x="96146" y="438427"/>
                  <a:pt x="267287" y="267286"/>
                </a:cubicBezTo>
                <a:cubicBezTo>
                  <a:pt x="438428" y="96146"/>
                  <a:pt x="670544" y="0"/>
                  <a:pt x="912574" y="1"/>
                </a:cubicBezTo>
                <a:cubicBezTo>
                  <a:pt x="1154603" y="1"/>
                  <a:pt x="1386719" y="96147"/>
                  <a:pt x="1557860" y="267288"/>
                </a:cubicBezTo>
                <a:cubicBezTo>
                  <a:pt x="1729000" y="438429"/>
                  <a:pt x="1825146" y="670545"/>
                  <a:pt x="1825145" y="912575"/>
                </a:cubicBezTo>
                <a:cubicBezTo>
                  <a:pt x="1825145" y="1154604"/>
                  <a:pt x="1728999" y="1386721"/>
                  <a:pt x="1557859" y="1557861"/>
                </a:cubicBezTo>
                <a:cubicBezTo>
                  <a:pt x="1386718" y="1729001"/>
                  <a:pt x="1154602" y="1825147"/>
                  <a:pt x="912573" y="1825147"/>
                </a:cubicBezTo>
                <a:cubicBezTo>
                  <a:pt x="670544" y="1825147"/>
                  <a:pt x="438427" y="1729001"/>
                  <a:pt x="267287" y="1557860"/>
                </a:cubicBezTo>
                <a:cubicBezTo>
                  <a:pt x="96147" y="1386719"/>
                  <a:pt x="1" y="1154603"/>
                  <a:pt x="1" y="912574"/>
                </a:cubicBezTo>
                <a:cubicBezTo>
                  <a:pt x="1" y="912573"/>
                  <a:pt x="0" y="912573"/>
                  <a:pt x="0" y="91257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6811" tIns="276811" rIns="276811" bIns="276811" numCol="1" spcCol="1270" anchor="ctr" anchorCtr="0">
            <a:noAutofit/>
          </a:bodyPr>
          <a:lstStyle/>
          <a:p>
            <a:pPr algn="ctr" defTabSz="666750">
              <a:lnSpc>
                <a:spcPct val="90000"/>
              </a:lnSpc>
              <a:spcBef>
                <a:spcPct val="0"/>
              </a:spcBef>
              <a:spcAft>
                <a:spcPct val="35000"/>
              </a:spcAft>
            </a:pPr>
            <a:r>
              <a:rPr lang="en-US" sz="1500" dirty="0"/>
              <a:t>We are saved by eating the flesh and drinking the blood of the Son of God</a:t>
            </a:r>
          </a:p>
        </p:txBody>
      </p:sp>
      <p:sp>
        <p:nvSpPr>
          <p:cNvPr id="16" name="Freeform 15"/>
          <p:cNvSpPr/>
          <p:nvPr/>
        </p:nvSpPr>
        <p:spPr>
          <a:xfrm>
            <a:off x="7023563" y="3390423"/>
            <a:ext cx="551926" cy="35928"/>
          </a:xfrm>
          <a:custGeom>
            <a:avLst/>
            <a:gdLst>
              <a:gd name="connsiteX0" fmla="*/ 0 w 551926"/>
              <a:gd name="connsiteY0" fmla="*/ 17964 h 35928"/>
              <a:gd name="connsiteX1" fmla="*/ 551926 w 551926"/>
              <a:gd name="connsiteY1" fmla="*/ 17964 h 35928"/>
            </a:gdLst>
            <a:ahLst/>
            <a:cxnLst>
              <a:cxn ang="0">
                <a:pos x="connsiteX0" y="connsiteY0"/>
              </a:cxn>
              <a:cxn ang="0">
                <a:pos x="connsiteX1" y="connsiteY1"/>
              </a:cxn>
            </a:cxnLst>
            <a:rect l="l" t="t" r="r" b="b"/>
            <a:pathLst>
              <a:path w="551926" h="35928">
                <a:moveTo>
                  <a:pt x="0" y="17964"/>
                </a:moveTo>
                <a:lnTo>
                  <a:pt x="551926" y="1796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4865" tIns="4166" rIns="274865" bIns="4166" numCol="1" spcCol="1270" anchor="ctr" anchorCtr="0">
            <a:noAutofit/>
          </a:bodyPr>
          <a:lstStyle/>
          <a:p>
            <a:pPr algn="ctr" defTabSz="222250">
              <a:lnSpc>
                <a:spcPct val="90000"/>
              </a:lnSpc>
              <a:spcBef>
                <a:spcPct val="0"/>
              </a:spcBef>
              <a:spcAft>
                <a:spcPct val="35000"/>
              </a:spcAft>
            </a:pPr>
            <a:endParaRPr lang="en-US" sz="500"/>
          </a:p>
        </p:txBody>
      </p:sp>
      <p:sp>
        <p:nvSpPr>
          <p:cNvPr id="17" name="Freeform 16"/>
          <p:cNvSpPr/>
          <p:nvPr/>
        </p:nvSpPr>
        <p:spPr>
          <a:xfrm>
            <a:off x="7575489" y="2495815"/>
            <a:ext cx="1825144" cy="1825144"/>
          </a:xfrm>
          <a:custGeom>
            <a:avLst/>
            <a:gdLst>
              <a:gd name="connsiteX0" fmla="*/ 0 w 1825144"/>
              <a:gd name="connsiteY0" fmla="*/ 912572 h 1825144"/>
              <a:gd name="connsiteX1" fmla="*/ 267287 w 1825144"/>
              <a:gd name="connsiteY1" fmla="*/ 267286 h 1825144"/>
              <a:gd name="connsiteX2" fmla="*/ 912574 w 1825144"/>
              <a:gd name="connsiteY2" fmla="*/ 1 h 1825144"/>
              <a:gd name="connsiteX3" fmla="*/ 1557860 w 1825144"/>
              <a:gd name="connsiteY3" fmla="*/ 267288 h 1825144"/>
              <a:gd name="connsiteX4" fmla="*/ 1825145 w 1825144"/>
              <a:gd name="connsiteY4" fmla="*/ 912575 h 1825144"/>
              <a:gd name="connsiteX5" fmla="*/ 1557859 w 1825144"/>
              <a:gd name="connsiteY5" fmla="*/ 1557861 h 1825144"/>
              <a:gd name="connsiteX6" fmla="*/ 912573 w 1825144"/>
              <a:gd name="connsiteY6" fmla="*/ 1825147 h 1825144"/>
              <a:gd name="connsiteX7" fmla="*/ 267287 w 1825144"/>
              <a:gd name="connsiteY7" fmla="*/ 1557860 h 1825144"/>
              <a:gd name="connsiteX8" fmla="*/ 1 w 1825144"/>
              <a:gd name="connsiteY8" fmla="*/ 912574 h 1825144"/>
              <a:gd name="connsiteX9" fmla="*/ 0 w 1825144"/>
              <a:gd name="connsiteY9" fmla="*/ 912572 h 18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144" h="1825144">
                <a:moveTo>
                  <a:pt x="0" y="912572"/>
                </a:moveTo>
                <a:cubicBezTo>
                  <a:pt x="0" y="670543"/>
                  <a:pt x="96146" y="438427"/>
                  <a:pt x="267287" y="267286"/>
                </a:cubicBezTo>
                <a:cubicBezTo>
                  <a:pt x="438428" y="96146"/>
                  <a:pt x="670544" y="0"/>
                  <a:pt x="912574" y="1"/>
                </a:cubicBezTo>
                <a:cubicBezTo>
                  <a:pt x="1154603" y="1"/>
                  <a:pt x="1386719" y="96147"/>
                  <a:pt x="1557860" y="267288"/>
                </a:cubicBezTo>
                <a:cubicBezTo>
                  <a:pt x="1729000" y="438429"/>
                  <a:pt x="1825146" y="670545"/>
                  <a:pt x="1825145" y="912575"/>
                </a:cubicBezTo>
                <a:cubicBezTo>
                  <a:pt x="1825145" y="1154604"/>
                  <a:pt x="1728999" y="1386721"/>
                  <a:pt x="1557859" y="1557861"/>
                </a:cubicBezTo>
                <a:cubicBezTo>
                  <a:pt x="1386718" y="1729001"/>
                  <a:pt x="1154602" y="1825147"/>
                  <a:pt x="912573" y="1825147"/>
                </a:cubicBezTo>
                <a:cubicBezTo>
                  <a:pt x="670544" y="1825147"/>
                  <a:pt x="438427" y="1729001"/>
                  <a:pt x="267287" y="1557860"/>
                </a:cubicBezTo>
                <a:cubicBezTo>
                  <a:pt x="96147" y="1386719"/>
                  <a:pt x="1" y="1154603"/>
                  <a:pt x="1" y="912574"/>
                </a:cubicBezTo>
                <a:cubicBezTo>
                  <a:pt x="1" y="912573"/>
                  <a:pt x="0" y="912573"/>
                  <a:pt x="0" y="912572"/>
                </a:cubicBez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276811" tIns="276811" rIns="276811" bIns="276811" numCol="1" spcCol="1270" anchor="ctr" anchorCtr="0">
            <a:noAutofit/>
          </a:bodyPr>
          <a:lstStyle/>
          <a:p>
            <a:pPr algn="ctr" defTabSz="666750">
              <a:lnSpc>
                <a:spcPct val="90000"/>
              </a:lnSpc>
              <a:spcBef>
                <a:spcPct val="0"/>
              </a:spcBef>
              <a:spcAft>
                <a:spcPct val="35000"/>
              </a:spcAft>
            </a:pPr>
            <a:r>
              <a:rPr lang="en-US" sz="1500" dirty="0"/>
              <a:t>Men must eat his flesh and He will </a:t>
            </a:r>
            <a:r>
              <a:rPr lang="en-US" sz="1500"/>
              <a:t>give it for </a:t>
            </a:r>
            <a:r>
              <a:rPr lang="en-US" sz="1500" dirty="0"/>
              <a:t>the life of the world</a:t>
            </a:r>
          </a:p>
        </p:txBody>
      </p:sp>
      <p:sp>
        <p:nvSpPr>
          <p:cNvPr id="18" name="Freeform 17"/>
          <p:cNvSpPr/>
          <p:nvPr/>
        </p:nvSpPr>
        <p:spPr>
          <a:xfrm rot="5400000">
            <a:off x="5835027" y="4578959"/>
            <a:ext cx="551926" cy="35928"/>
          </a:xfrm>
          <a:custGeom>
            <a:avLst/>
            <a:gdLst>
              <a:gd name="connsiteX0" fmla="*/ 0 w 551926"/>
              <a:gd name="connsiteY0" fmla="*/ 17964 h 35928"/>
              <a:gd name="connsiteX1" fmla="*/ 551926 w 551926"/>
              <a:gd name="connsiteY1" fmla="*/ 17964 h 35928"/>
            </a:gdLst>
            <a:ahLst/>
            <a:cxnLst>
              <a:cxn ang="0">
                <a:pos x="connsiteX0" y="connsiteY0"/>
              </a:cxn>
              <a:cxn ang="0">
                <a:pos x="connsiteX1" y="connsiteY1"/>
              </a:cxn>
            </a:cxnLst>
            <a:rect l="l" t="t" r="r" b="b"/>
            <a:pathLst>
              <a:path w="551926" h="35928">
                <a:moveTo>
                  <a:pt x="0" y="17964"/>
                </a:moveTo>
                <a:lnTo>
                  <a:pt x="551926" y="1796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4865" tIns="4166" rIns="274865" bIns="4166" numCol="1" spcCol="1270" anchor="ctr" anchorCtr="0">
            <a:noAutofit/>
          </a:bodyPr>
          <a:lstStyle/>
          <a:p>
            <a:pPr algn="ctr" defTabSz="222250">
              <a:lnSpc>
                <a:spcPct val="90000"/>
              </a:lnSpc>
              <a:spcBef>
                <a:spcPct val="0"/>
              </a:spcBef>
              <a:spcAft>
                <a:spcPct val="35000"/>
              </a:spcAft>
            </a:pPr>
            <a:endParaRPr lang="en-US" sz="500"/>
          </a:p>
        </p:txBody>
      </p:sp>
      <p:sp>
        <p:nvSpPr>
          <p:cNvPr id="19" name="Freeform 18"/>
          <p:cNvSpPr/>
          <p:nvPr/>
        </p:nvSpPr>
        <p:spPr>
          <a:xfrm>
            <a:off x="5198418" y="4872886"/>
            <a:ext cx="1825144" cy="1825144"/>
          </a:xfrm>
          <a:custGeom>
            <a:avLst/>
            <a:gdLst>
              <a:gd name="connsiteX0" fmla="*/ 0 w 1825144"/>
              <a:gd name="connsiteY0" fmla="*/ 912572 h 1825144"/>
              <a:gd name="connsiteX1" fmla="*/ 267287 w 1825144"/>
              <a:gd name="connsiteY1" fmla="*/ 267286 h 1825144"/>
              <a:gd name="connsiteX2" fmla="*/ 912574 w 1825144"/>
              <a:gd name="connsiteY2" fmla="*/ 1 h 1825144"/>
              <a:gd name="connsiteX3" fmla="*/ 1557860 w 1825144"/>
              <a:gd name="connsiteY3" fmla="*/ 267288 h 1825144"/>
              <a:gd name="connsiteX4" fmla="*/ 1825145 w 1825144"/>
              <a:gd name="connsiteY4" fmla="*/ 912575 h 1825144"/>
              <a:gd name="connsiteX5" fmla="*/ 1557859 w 1825144"/>
              <a:gd name="connsiteY5" fmla="*/ 1557861 h 1825144"/>
              <a:gd name="connsiteX6" fmla="*/ 912573 w 1825144"/>
              <a:gd name="connsiteY6" fmla="*/ 1825147 h 1825144"/>
              <a:gd name="connsiteX7" fmla="*/ 267287 w 1825144"/>
              <a:gd name="connsiteY7" fmla="*/ 1557860 h 1825144"/>
              <a:gd name="connsiteX8" fmla="*/ 1 w 1825144"/>
              <a:gd name="connsiteY8" fmla="*/ 912574 h 1825144"/>
              <a:gd name="connsiteX9" fmla="*/ 0 w 1825144"/>
              <a:gd name="connsiteY9" fmla="*/ 912572 h 18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144" h="1825144">
                <a:moveTo>
                  <a:pt x="0" y="912572"/>
                </a:moveTo>
                <a:cubicBezTo>
                  <a:pt x="0" y="670543"/>
                  <a:pt x="96146" y="438427"/>
                  <a:pt x="267287" y="267286"/>
                </a:cubicBezTo>
                <a:cubicBezTo>
                  <a:pt x="438428" y="96146"/>
                  <a:pt x="670544" y="0"/>
                  <a:pt x="912574" y="1"/>
                </a:cubicBezTo>
                <a:cubicBezTo>
                  <a:pt x="1154603" y="1"/>
                  <a:pt x="1386719" y="96147"/>
                  <a:pt x="1557860" y="267288"/>
                </a:cubicBezTo>
                <a:cubicBezTo>
                  <a:pt x="1729000" y="438429"/>
                  <a:pt x="1825146" y="670545"/>
                  <a:pt x="1825145" y="912575"/>
                </a:cubicBezTo>
                <a:cubicBezTo>
                  <a:pt x="1825145" y="1154604"/>
                  <a:pt x="1728999" y="1386721"/>
                  <a:pt x="1557859" y="1557861"/>
                </a:cubicBezTo>
                <a:cubicBezTo>
                  <a:pt x="1386718" y="1729001"/>
                  <a:pt x="1154602" y="1825147"/>
                  <a:pt x="912573" y="1825147"/>
                </a:cubicBezTo>
                <a:cubicBezTo>
                  <a:pt x="670544" y="1825147"/>
                  <a:pt x="438427" y="1729001"/>
                  <a:pt x="267287" y="1557860"/>
                </a:cubicBezTo>
                <a:cubicBezTo>
                  <a:pt x="96147" y="1386719"/>
                  <a:pt x="1" y="1154603"/>
                  <a:pt x="1" y="912574"/>
                </a:cubicBezTo>
                <a:cubicBezTo>
                  <a:pt x="1" y="912573"/>
                  <a:pt x="0" y="912573"/>
                  <a:pt x="0" y="912572"/>
                </a:cubicBez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276811" tIns="276811" rIns="276811" bIns="276811" numCol="1" spcCol="1270" anchor="ctr" anchorCtr="0">
            <a:noAutofit/>
          </a:bodyPr>
          <a:lstStyle/>
          <a:p>
            <a:pPr algn="ctr" defTabSz="666750">
              <a:lnSpc>
                <a:spcPct val="90000"/>
              </a:lnSpc>
              <a:spcBef>
                <a:spcPct val="0"/>
              </a:spcBef>
              <a:spcAft>
                <a:spcPct val="35000"/>
              </a:spcAft>
            </a:pPr>
            <a:r>
              <a:rPr lang="en-US" sz="1500" dirty="0"/>
              <a:t>To eat the flesh and drink the Blood of the Son of God</a:t>
            </a:r>
          </a:p>
        </p:txBody>
      </p:sp>
      <p:sp>
        <p:nvSpPr>
          <p:cNvPr id="20" name="Freeform 19"/>
          <p:cNvSpPr/>
          <p:nvPr/>
        </p:nvSpPr>
        <p:spPr>
          <a:xfrm rot="21600000">
            <a:off x="4646493" y="3390423"/>
            <a:ext cx="551927" cy="35929"/>
          </a:xfrm>
          <a:custGeom>
            <a:avLst/>
            <a:gdLst>
              <a:gd name="connsiteX0" fmla="*/ 0 w 551926"/>
              <a:gd name="connsiteY0" fmla="*/ 17964 h 35928"/>
              <a:gd name="connsiteX1" fmla="*/ 551926 w 551926"/>
              <a:gd name="connsiteY1" fmla="*/ 17964 h 35928"/>
            </a:gdLst>
            <a:ahLst/>
            <a:cxnLst>
              <a:cxn ang="0">
                <a:pos x="connsiteX0" y="connsiteY0"/>
              </a:cxn>
              <a:cxn ang="0">
                <a:pos x="connsiteX1" y="connsiteY1"/>
              </a:cxn>
            </a:cxnLst>
            <a:rect l="l" t="t" r="r" b="b"/>
            <a:pathLst>
              <a:path w="551926" h="35928">
                <a:moveTo>
                  <a:pt x="551926" y="17964"/>
                </a:moveTo>
                <a:lnTo>
                  <a:pt x="0" y="1796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4865" tIns="4167" rIns="274866" bIns="4166" numCol="1" spcCol="1270" anchor="ctr" anchorCtr="0">
            <a:noAutofit/>
          </a:bodyPr>
          <a:lstStyle/>
          <a:p>
            <a:pPr algn="ctr" defTabSz="222250">
              <a:lnSpc>
                <a:spcPct val="90000"/>
              </a:lnSpc>
              <a:spcBef>
                <a:spcPct val="0"/>
              </a:spcBef>
              <a:spcAft>
                <a:spcPct val="35000"/>
              </a:spcAft>
            </a:pPr>
            <a:endParaRPr lang="en-US" sz="500"/>
          </a:p>
        </p:txBody>
      </p:sp>
      <p:sp>
        <p:nvSpPr>
          <p:cNvPr id="21" name="Freeform 20"/>
          <p:cNvSpPr/>
          <p:nvPr/>
        </p:nvSpPr>
        <p:spPr>
          <a:xfrm>
            <a:off x="2821347" y="2495815"/>
            <a:ext cx="1825144" cy="1825144"/>
          </a:xfrm>
          <a:custGeom>
            <a:avLst/>
            <a:gdLst>
              <a:gd name="connsiteX0" fmla="*/ 0 w 1825144"/>
              <a:gd name="connsiteY0" fmla="*/ 912572 h 1825144"/>
              <a:gd name="connsiteX1" fmla="*/ 267287 w 1825144"/>
              <a:gd name="connsiteY1" fmla="*/ 267286 h 1825144"/>
              <a:gd name="connsiteX2" fmla="*/ 912574 w 1825144"/>
              <a:gd name="connsiteY2" fmla="*/ 1 h 1825144"/>
              <a:gd name="connsiteX3" fmla="*/ 1557860 w 1825144"/>
              <a:gd name="connsiteY3" fmla="*/ 267288 h 1825144"/>
              <a:gd name="connsiteX4" fmla="*/ 1825145 w 1825144"/>
              <a:gd name="connsiteY4" fmla="*/ 912575 h 1825144"/>
              <a:gd name="connsiteX5" fmla="*/ 1557859 w 1825144"/>
              <a:gd name="connsiteY5" fmla="*/ 1557861 h 1825144"/>
              <a:gd name="connsiteX6" fmla="*/ 912573 w 1825144"/>
              <a:gd name="connsiteY6" fmla="*/ 1825147 h 1825144"/>
              <a:gd name="connsiteX7" fmla="*/ 267287 w 1825144"/>
              <a:gd name="connsiteY7" fmla="*/ 1557860 h 1825144"/>
              <a:gd name="connsiteX8" fmla="*/ 1 w 1825144"/>
              <a:gd name="connsiteY8" fmla="*/ 912574 h 1825144"/>
              <a:gd name="connsiteX9" fmla="*/ 0 w 1825144"/>
              <a:gd name="connsiteY9" fmla="*/ 912572 h 18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144" h="1825144">
                <a:moveTo>
                  <a:pt x="0" y="912572"/>
                </a:moveTo>
                <a:cubicBezTo>
                  <a:pt x="0" y="670543"/>
                  <a:pt x="96146" y="438427"/>
                  <a:pt x="267287" y="267286"/>
                </a:cubicBezTo>
                <a:cubicBezTo>
                  <a:pt x="438428" y="96146"/>
                  <a:pt x="670544" y="0"/>
                  <a:pt x="912574" y="1"/>
                </a:cubicBezTo>
                <a:cubicBezTo>
                  <a:pt x="1154603" y="1"/>
                  <a:pt x="1386719" y="96147"/>
                  <a:pt x="1557860" y="267288"/>
                </a:cubicBezTo>
                <a:cubicBezTo>
                  <a:pt x="1729000" y="438429"/>
                  <a:pt x="1825146" y="670545"/>
                  <a:pt x="1825145" y="912575"/>
                </a:cubicBezTo>
                <a:cubicBezTo>
                  <a:pt x="1825145" y="1154604"/>
                  <a:pt x="1728999" y="1386721"/>
                  <a:pt x="1557859" y="1557861"/>
                </a:cubicBezTo>
                <a:cubicBezTo>
                  <a:pt x="1386718" y="1729001"/>
                  <a:pt x="1154602" y="1825147"/>
                  <a:pt x="912573" y="1825147"/>
                </a:cubicBezTo>
                <a:cubicBezTo>
                  <a:pt x="670544" y="1825147"/>
                  <a:pt x="438427" y="1729001"/>
                  <a:pt x="267287" y="1557860"/>
                </a:cubicBezTo>
                <a:cubicBezTo>
                  <a:pt x="96147" y="1386719"/>
                  <a:pt x="1" y="1154603"/>
                  <a:pt x="1" y="912574"/>
                </a:cubicBezTo>
                <a:cubicBezTo>
                  <a:pt x="1" y="912573"/>
                  <a:pt x="0" y="912573"/>
                  <a:pt x="0" y="912572"/>
                </a:cubicBez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76811" tIns="276811" rIns="276811" bIns="276811" numCol="1" spcCol="1270" anchor="ctr" anchorCtr="0">
            <a:noAutofit/>
          </a:bodyPr>
          <a:lstStyle/>
          <a:p>
            <a:pPr algn="ctr" defTabSz="666750">
              <a:lnSpc>
                <a:spcPct val="90000"/>
              </a:lnSpc>
              <a:spcBef>
                <a:spcPct val="0"/>
              </a:spcBef>
              <a:spcAft>
                <a:spcPct val="35000"/>
              </a:spcAft>
            </a:pPr>
            <a:r>
              <a:rPr lang="en-US" sz="1500" dirty="0"/>
              <a:t>Eating his flesh and drinking his blood brings eternal life</a:t>
            </a:r>
          </a:p>
        </p:txBody>
      </p:sp>
      <p:sp>
        <p:nvSpPr>
          <p:cNvPr id="5" name="Rounded Rectangle 4"/>
          <p:cNvSpPr/>
          <p:nvPr/>
        </p:nvSpPr>
        <p:spPr>
          <a:xfrm>
            <a:off x="7162800" y="1143000"/>
            <a:ext cx="22098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To accept him as a Son of God</a:t>
            </a:r>
          </a:p>
        </p:txBody>
      </p:sp>
      <p:sp>
        <p:nvSpPr>
          <p:cNvPr id="7" name="Rounded Rectangle 6"/>
          <p:cNvSpPr/>
          <p:nvPr/>
        </p:nvSpPr>
        <p:spPr>
          <a:xfrm>
            <a:off x="7162800" y="4495800"/>
            <a:ext cx="22098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eternal atoning sacrifice</a:t>
            </a:r>
          </a:p>
        </p:txBody>
      </p:sp>
      <p:sp>
        <p:nvSpPr>
          <p:cNvPr id="8" name="TextBox 7"/>
          <p:cNvSpPr txBox="1"/>
          <p:nvPr/>
        </p:nvSpPr>
        <p:spPr>
          <a:xfrm>
            <a:off x="7391400" y="4800600"/>
            <a:ext cx="1295400" cy="369332"/>
          </a:xfrm>
          <a:prstGeom prst="rect">
            <a:avLst/>
          </a:prstGeom>
          <a:noFill/>
        </p:spPr>
        <p:txBody>
          <a:bodyPr wrap="square" rtlCol="0">
            <a:spAutoFit/>
          </a:bodyPr>
          <a:lstStyle/>
          <a:p>
            <a:endParaRPr lang="en-US" dirty="0"/>
          </a:p>
        </p:txBody>
      </p:sp>
      <p:sp>
        <p:nvSpPr>
          <p:cNvPr id="9" name="Rounded Rectangle 8"/>
          <p:cNvSpPr/>
          <p:nvPr/>
        </p:nvSpPr>
        <p:spPr>
          <a:xfrm>
            <a:off x="2895600" y="4572000"/>
            <a:ext cx="22098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Keeping commandments and enduring in obedience</a:t>
            </a:r>
          </a:p>
        </p:txBody>
      </p:sp>
      <p:sp>
        <p:nvSpPr>
          <p:cNvPr id="11" name="Rounded Rectangle 10"/>
          <p:cNvSpPr/>
          <p:nvPr/>
        </p:nvSpPr>
        <p:spPr>
          <a:xfrm>
            <a:off x="2971800" y="1143000"/>
            <a:ext cx="2209800" cy="12954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Exaltation in the highest heaven of the celestial world</a:t>
            </a:r>
          </a:p>
        </p:txBody>
      </p:sp>
      <p:sp>
        <p:nvSpPr>
          <p:cNvPr id="23" name="TextBox 22"/>
          <p:cNvSpPr txBox="1"/>
          <p:nvPr/>
        </p:nvSpPr>
        <p:spPr>
          <a:xfrm>
            <a:off x="8267700" y="6391423"/>
            <a:ext cx="3810000" cy="369332"/>
          </a:xfrm>
          <a:prstGeom prst="rect">
            <a:avLst/>
          </a:prstGeom>
          <a:noFill/>
        </p:spPr>
        <p:txBody>
          <a:bodyPr wrap="square" rtlCol="0">
            <a:spAutoFit/>
          </a:bodyPr>
          <a:lstStyle/>
          <a:p>
            <a:pPr algn="r"/>
            <a:r>
              <a:rPr lang="en-US" dirty="0">
                <a:solidFill>
                  <a:schemeClr val="bg1"/>
                </a:solidFill>
                <a:latin typeface="Copperplate Gothic Light" pitchFamily="34" charset="0"/>
              </a:rPr>
              <a:t>(3)</a:t>
            </a:r>
          </a:p>
        </p:txBody>
      </p:sp>
    </p:spTree>
    <p:extLst>
      <p:ext uri="{BB962C8B-B14F-4D97-AF65-F5344CB8AC3E}">
        <p14:creationId xmlns:p14="http://schemas.microsoft.com/office/powerpoint/2010/main" val="19127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5" grpId="0" animBg="1"/>
      <p:bldP spid="7" grpId="0" animBg="1"/>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43" y="152401"/>
            <a:ext cx="6248400" cy="6186309"/>
          </a:xfrm>
          <a:prstGeom prst="rect">
            <a:avLst/>
          </a:prstGeom>
          <a:noFill/>
        </p:spPr>
        <p:txBody>
          <a:bodyPr wrap="square" rtlCol="0">
            <a:spAutoFit/>
          </a:bodyPr>
          <a:lstStyle/>
          <a:p>
            <a:pPr algn="ctr"/>
            <a:r>
              <a:rPr lang="en-US" sz="3600" dirty="0">
                <a:solidFill>
                  <a:schemeClr val="bg1"/>
                </a:solidFill>
                <a:latin typeface="Copperplate Gothic Light" pitchFamily="34" charset="0"/>
              </a:rPr>
              <a:t>Paul says,</a:t>
            </a:r>
          </a:p>
          <a:p>
            <a:pPr algn="ctr"/>
            <a:r>
              <a:rPr lang="en-US" sz="3600" dirty="0">
                <a:solidFill>
                  <a:schemeClr val="bg1"/>
                </a:solidFill>
                <a:latin typeface="Copperplate Gothic Light" pitchFamily="34" charset="0"/>
              </a:rPr>
              <a:t> “They ‘did all eat the same spiritual meat; And did all drink the same spiritual drink; for they drank of that spiritual Rock that followed them: and that Rock was Christ.”</a:t>
            </a:r>
          </a:p>
          <a:p>
            <a:pPr algn="ctr"/>
            <a:endParaRPr lang="en-US" sz="3600" dirty="0">
              <a:solidFill>
                <a:schemeClr val="bg1"/>
              </a:solidFill>
              <a:latin typeface="Copperplate Gothic Light" pitchFamily="34" charset="0"/>
            </a:endParaRPr>
          </a:p>
          <a:p>
            <a:pPr algn="ctr"/>
            <a:r>
              <a:rPr lang="en-US" sz="3600" dirty="0">
                <a:solidFill>
                  <a:schemeClr val="bg1"/>
                </a:solidFill>
                <a:latin typeface="Copperplate Gothic Light" pitchFamily="34" charset="0"/>
              </a:rPr>
              <a:t>1 Corinthians 10:3-4</a:t>
            </a:r>
          </a:p>
        </p:txBody>
      </p:sp>
      <p:pic>
        <p:nvPicPr>
          <p:cNvPr id="7170" name="Picture 2" descr="Image result for paul the apostle 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752" y="1173864"/>
            <a:ext cx="3382352" cy="414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55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43" y="152401"/>
            <a:ext cx="6248400" cy="1200329"/>
          </a:xfrm>
          <a:prstGeom prst="rect">
            <a:avLst/>
          </a:prstGeom>
          <a:noFill/>
        </p:spPr>
        <p:txBody>
          <a:bodyPr wrap="square" rtlCol="0">
            <a:spAutoFit/>
          </a:bodyPr>
          <a:lstStyle/>
          <a:p>
            <a:pPr algn="ctr"/>
            <a:r>
              <a:rPr lang="en-US" sz="3600" dirty="0">
                <a:solidFill>
                  <a:schemeClr val="bg1"/>
                </a:solidFill>
                <a:latin typeface="Copperplate Gothic Light" pitchFamily="34" charset="0"/>
              </a:rPr>
              <a:t>Come to His Son</a:t>
            </a:r>
          </a:p>
          <a:p>
            <a:pPr algn="ctr"/>
            <a:endParaRPr lang="en-US" sz="3600" dirty="0">
              <a:solidFill>
                <a:schemeClr val="bg1"/>
              </a:solidFill>
              <a:latin typeface="Copperplate Gothic Light" pitchFamily="34" charset="0"/>
            </a:endParaRPr>
          </a:p>
        </p:txBody>
      </p:sp>
      <p:sp>
        <p:nvSpPr>
          <p:cNvPr id="4" name="Rectangle 3"/>
          <p:cNvSpPr/>
          <p:nvPr/>
        </p:nvSpPr>
        <p:spPr>
          <a:xfrm>
            <a:off x="729343" y="1465221"/>
            <a:ext cx="6096000" cy="3416320"/>
          </a:xfrm>
          <a:prstGeom prst="rect">
            <a:avLst/>
          </a:prstGeom>
        </p:spPr>
        <p:txBody>
          <a:bodyPr>
            <a:spAutoFit/>
          </a:bodyPr>
          <a:lstStyle/>
          <a:p>
            <a:r>
              <a:rPr lang="en-US" dirty="0">
                <a:solidFill>
                  <a:schemeClr val="bg1"/>
                </a:solidFill>
                <a:latin typeface="Open Sans"/>
              </a:rPr>
              <a:t>In His discourse to the Jewish leaders, the Savior highlighted ways God helps people come to His Son. </a:t>
            </a:r>
          </a:p>
          <a:p>
            <a:endParaRPr lang="en-US" dirty="0">
              <a:solidFill>
                <a:schemeClr val="bg1"/>
              </a:solidFill>
              <a:latin typeface="Open Sans"/>
            </a:endParaRPr>
          </a:p>
          <a:p>
            <a:r>
              <a:rPr lang="en-US" dirty="0">
                <a:solidFill>
                  <a:schemeClr val="bg1"/>
                </a:solidFill>
                <a:latin typeface="Open Sans"/>
              </a:rPr>
              <a:t>The Father will “draw” us to the Savior—to “draw” is to attract or to pull gently, as with “the </a:t>
            </a:r>
            <a:r>
              <a:rPr lang="en-US" dirty="0" err="1">
                <a:solidFill>
                  <a:schemeClr val="bg1"/>
                </a:solidFill>
                <a:latin typeface="Open Sans"/>
              </a:rPr>
              <a:t>enticings</a:t>
            </a:r>
            <a:r>
              <a:rPr lang="en-US" dirty="0">
                <a:solidFill>
                  <a:schemeClr val="bg1"/>
                </a:solidFill>
                <a:latin typeface="Open Sans"/>
              </a:rPr>
              <a:t> of the Holy Spirit”). </a:t>
            </a:r>
          </a:p>
          <a:p>
            <a:endParaRPr lang="en-US" dirty="0">
              <a:solidFill>
                <a:schemeClr val="bg1"/>
              </a:solidFill>
              <a:latin typeface="Open Sans"/>
            </a:endParaRPr>
          </a:p>
          <a:p>
            <a:r>
              <a:rPr lang="en-US" dirty="0">
                <a:solidFill>
                  <a:schemeClr val="bg1"/>
                </a:solidFill>
                <a:latin typeface="Open Sans"/>
              </a:rPr>
              <a:t>Also, we cannot come to the Savior unless it is “given” unto us by the Father. </a:t>
            </a:r>
          </a:p>
          <a:p>
            <a:endParaRPr lang="en-US" dirty="0">
              <a:solidFill>
                <a:schemeClr val="bg1"/>
              </a:solidFill>
              <a:latin typeface="Open Sans"/>
            </a:endParaRPr>
          </a:p>
          <a:p>
            <a:r>
              <a:rPr lang="en-US" dirty="0">
                <a:solidFill>
                  <a:schemeClr val="bg1"/>
                </a:solidFill>
                <a:latin typeface="Open Sans"/>
              </a:rPr>
              <a:t>To have faith or repentance “given” to us means receiving divine help to believe and follow Jesus Christ. (1)</a:t>
            </a:r>
            <a:endParaRPr lang="en-US" dirty="0">
              <a:solidFill>
                <a:schemeClr val="bg1"/>
              </a:solidFill>
            </a:endParaRPr>
          </a:p>
        </p:txBody>
      </p:sp>
      <p:sp>
        <p:nvSpPr>
          <p:cNvPr id="5" name="Rectangle 4"/>
          <p:cNvSpPr/>
          <p:nvPr/>
        </p:nvSpPr>
        <p:spPr>
          <a:xfrm>
            <a:off x="65313" y="6346762"/>
            <a:ext cx="2582758" cy="369332"/>
          </a:xfrm>
          <a:prstGeom prst="rect">
            <a:avLst/>
          </a:prstGeom>
        </p:spPr>
        <p:txBody>
          <a:bodyPr wrap="none">
            <a:spAutoFit/>
          </a:bodyPr>
          <a:lstStyle/>
          <a:p>
            <a:r>
              <a:rPr lang="en-US" dirty="0">
                <a:solidFill>
                  <a:schemeClr val="bg1"/>
                </a:solidFill>
                <a:latin typeface="Open Sans"/>
              </a:rPr>
              <a:t>John 6:44; Mosiah 3:19</a:t>
            </a:r>
            <a:endParaRPr lang="en-US" dirty="0"/>
          </a:p>
        </p:txBody>
      </p:sp>
      <p:pic>
        <p:nvPicPr>
          <p:cNvPr id="9218" name="Picture 2" descr="Image result for abstract jesus 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734" y="2149475"/>
            <a:ext cx="4286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0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43" y="152401"/>
            <a:ext cx="10961914" cy="1200329"/>
          </a:xfrm>
          <a:prstGeom prst="rect">
            <a:avLst/>
          </a:prstGeom>
          <a:noFill/>
        </p:spPr>
        <p:txBody>
          <a:bodyPr wrap="square" rtlCol="0">
            <a:spAutoFit/>
          </a:bodyPr>
          <a:lstStyle/>
          <a:p>
            <a:pPr algn="ctr"/>
            <a:r>
              <a:rPr lang="en-US" sz="3600" dirty="0">
                <a:solidFill>
                  <a:schemeClr val="bg1"/>
                </a:solidFill>
                <a:latin typeface="Copperplate Gothic Light" pitchFamily="34" charset="0"/>
              </a:rPr>
              <a:t>Eat of the Flesh and Drink of the Blood</a:t>
            </a:r>
          </a:p>
          <a:p>
            <a:pPr algn="ctr"/>
            <a:endParaRPr lang="en-US" sz="3600" dirty="0">
              <a:solidFill>
                <a:schemeClr val="bg1"/>
              </a:solidFill>
              <a:latin typeface="Copperplate Gothic Light" pitchFamily="34" charset="0"/>
            </a:endParaRPr>
          </a:p>
        </p:txBody>
      </p:sp>
      <p:sp>
        <p:nvSpPr>
          <p:cNvPr id="4" name="Rectangle 3"/>
          <p:cNvSpPr/>
          <p:nvPr/>
        </p:nvSpPr>
        <p:spPr>
          <a:xfrm>
            <a:off x="430762" y="1218257"/>
            <a:ext cx="6096000" cy="1754326"/>
          </a:xfrm>
          <a:prstGeom prst="rect">
            <a:avLst/>
          </a:prstGeom>
        </p:spPr>
        <p:txBody>
          <a:bodyPr>
            <a:spAutoFit/>
          </a:bodyPr>
          <a:lstStyle/>
          <a:p>
            <a:r>
              <a:rPr lang="en-US" dirty="0">
                <a:solidFill>
                  <a:schemeClr val="bg1"/>
                </a:solidFill>
              </a:rPr>
              <a:t>“To eat the flesh and drink the blood of Christ was and is to believe in and accept Him as the literal Son of God and Savior of the world, and to obey His commandments. By these means only may the Spirit of God become an abiding part of man’s individual being, even as the substance of the food he eats is assimilated with the tissues of his body.</a:t>
            </a:r>
          </a:p>
        </p:txBody>
      </p:sp>
      <p:sp>
        <p:nvSpPr>
          <p:cNvPr id="5" name="Rectangle 4"/>
          <p:cNvSpPr/>
          <p:nvPr/>
        </p:nvSpPr>
        <p:spPr>
          <a:xfrm>
            <a:off x="65313" y="6346762"/>
            <a:ext cx="1531188" cy="369332"/>
          </a:xfrm>
          <a:prstGeom prst="rect">
            <a:avLst/>
          </a:prstGeom>
        </p:spPr>
        <p:txBody>
          <a:bodyPr wrap="none">
            <a:spAutoFit/>
          </a:bodyPr>
          <a:lstStyle/>
          <a:p>
            <a:r>
              <a:rPr lang="en-US" dirty="0">
                <a:solidFill>
                  <a:schemeClr val="bg1"/>
                </a:solidFill>
                <a:latin typeface="Open Sans"/>
              </a:rPr>
              <a:t>John 6:51-58</a:t>
            </a:r>
            <a:endParaRPr lang="en-US" dirty="0"/>
          </a:p>
        </p:txBody>
      </p:sp>
      <p:grpSp>
        <p:nvGrpSpPr>
          <p:cNvPr id="7" name="Group 6"/>
          <p:cNvGrpSpPr/>
          <p:nvPr/>
        </p:nvGrpSpPr>
        <p:grpSpPr>
          <a:xfrm>
            <a:off x="2397674" y="3251137"/>
            <a:ext cx="2162175" cy="3311069"/>
            <a:chOff x="2397674" y="3251137"/>
            <a:chExt cx="2162175" cy="3311069"/>
          </a:xfrm>
        </p:grpSpPr>
        <p:pic>
          <p:nvPicPr>
            <p:cNvPr id="8194" name="Picture 2" descr="Christ Holding Sacrament B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674" y="3251137"/>
              <a:ext cx="2162175" cy="3095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1826" y="6346762"/>
              <a:ext cx="694421" cy="215444"/>
            </a:xfrm>
            <a:prstGeom prst="rect">
              <a:avLst/>
            </a:prstGeom>
          </p:spPr>
          <p:txBody>
            <a:bodyPr wrap="none">
              <a:spAutoFit/>
            </a:bodyPr>
            <a:lstStyle/>
            <a:p>
              <a:r>
                <a:rPr lang="en-US" sz="800" i="1" dirty="0">
                  <a:solidFill>
                    <a:schemeClr val="bg1"/>
                  </a:solidFill>
                  <a:latin typeface="Open Sans"/>
                </a:rPr>
                <a:t>Del Parson</a:t>
              </a:r>
              <a:endParaRPr lang="en-US" sz="800" dirty="0">
                <a:solidFill>
                  <a:schemeClr val="bg1"/>
                </a:solidFill>
              </a:endParaRPr>
            </a:p>
          </p:txBody>
        </p:sp>
      </p:grpSp>
      <p:sp>
        <p:nvSpPr>
          <p:cNvPr id="8" name="Rectangle 7"/>
          <p:cNvSpPr/>
          <p:nvPr/>
        </p:nvSpPr>
        <p:spPr>
          <a:xfrm>
            <a:off x="5555174" y="3005111"/>
            <a:ext cx="6096000" cy="3416320"/>
          </a:xfrm>
          <a:prstGeom prst="rect">
            <a:avLst/>
          </a:prstGeom>
        </p:spPr>
        <p:txBody>
          <a:bodyPr>
            <a:spAutoFit/>
          </a:bodyPr>
          <a:lstStyle/>
          <a:p>
            <a:r>
              <a:rPr lang="en-US" dirty="0">
                <a:solidFill>
                  <a:schemeClr val="bg1"/>
                </a:solidFill>
              </a:rPr>
              <a:t>“… The figure used by Jesus—that of eating His flesh and drinking His blood as typical of unqualified and absolute acceptance of Himself as the Savior of men—is of superlative import; for thereby are affirmed the divinity of His Person, and the fact of His preexistent and eternal </a:t>
            </a:r>
            <a:r>
              <a:rPr lang="en-US" dirty="0" err="1">
                <a:solidFill>
                  <a:schemeClr val="bg1"/>
                </a:solidFill>
              </a:rPr>
              <a:t>Godship</a:t>
            </a:r>
            <a:r>
              <a:rPr lang="en-US" dirty="0">
                <a:solidFill>
                  <a:schemeClr val="bg1"/>
                </a:solidFill>
              </a:rPr>
              <a:t>. </a:t>
            </a:r>
          </a:p>
          <a:p>
            <a:endParaRPr lang="en-US" dirty="0">
              <a:solidFill>
                <a:schemeClr val="bg1"/>
              </a:solidFill>
            </a:endParaRPr>
          </a:p>
          <a:p>
            <a:r>
              <a:rPr lang="en-US" dirty="0">
                <a:solidFill>
                  <a:schemeClr val="bg1"/>
                </a:solidFill>
              </a:rPr>
              <a:t>The sacrament of the Lord’s supper, established by the Savior on the night of His betrayal, perpetuates the symbolism of eating His flesh and drinking His blood, by the partaking of bread and wine in remembrance of Him. Acceptance of Jesus as the Christ implies obedience to the laws and ordinances of His gospel.”</a:t>
            </a:r>
          </a:p>
        </p:txBody>
      </p:sp>
      <p:sp>
        <p:nvSpPr>
          <p:cNvPr id="10" name="Rectangle 9"/>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(4)</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001" y="1017052"/>
            <a:ext cx="1415028" cy="1882520"/>
          </a:xfrm>
          <a:prstGeom prst="rect">
            <a:avLst/>
          </a:prstGeom>
        </p:spPr>
      </p:pic>
    </p:spTree>
    <p:extLst>
      <p:ext uri="{BB962C8B-B14F-4D97-AF65-F5344CB8AC3E}">
        <p14:creationId xmlns:p14="http://schemas.microsoft.com/office/powerpoint/2010/main" val="2804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43" y="152401"/>
            <a:ext cx="10961914" cy="1200329"/>
          </a:xfrm>
          <a:prstGeom prst="rect">
            <a:avLst/>
          </a:prstGeom>
          <a:noFill/>
        </p:spPr>
        <p:txBody>
          <a:bodyPr wrap="square" rtlCol="0">
            <a:spAutoFit/>
          </a:bodyPr>
          <a:lstStyle/>
          <a:p>
            <a:pPr algn="ctr"/>
            <a:r>
              <a:rPr lang="en-US" sz="3600" dirty="0">
                <a:solidFill>
                  <a:schemeClr val="bg1"/>
                </a:solidFill>
                <a:latin typeface="Copperplate Gothic Light" pitchFamily="34" charset="0"/>
              </a:rPr>
              <a:t>Hard Sayings</a:t>
            </a:r>
          </a:p>
          <a:p>
            <a:pPr algn="ctr"/>
            <a:endParaRPr lang="en-US" sz="3600" dirty="0">
              <a:solidFill>
                <a:schemeClr val="bg1"/>
              </a:solidFill>
              <a:latin typeface="Copperplate Gothic Light" pitchFamily="34" charset="0"/>
            </a:endParaRPr>
          </a:p>
        </p:txBody>
      </p:sp>
      <p:sp>
        <p:nvSpPr>
          <p:cNvPr id="4" name="Rectangle 3"/>
          <p:cNvSpPr/>
          <p:nvPr/>
        </p:nvSpPr>
        <p:spPr>
          <a:xfrm>
            <a:off x="223933" y="818703"/>
            <a:ext cx="6096000" cy="923330"/>
          </a:xfrm>
          <a:prstGeom prst="rect">
            <a:avLst/>
          </a:prstGeom>
        </p:spPr>
        <p:txBody>
          <a:bodyPr>
            <a:spAutoFit/>
          </a:bodyPr>
          <a:lstStyle/>
          <a:p>
            <a:r>
              <a:rPr lang="en-US" dirty="0">
                <a:solidFill>
                  <a:srgbClr val="FFFF00"/>
                </a:solidFill>
              </a:rPr>
              <a:t>Why people abandoned Jesus and why we must be willing to accept the hard doctrines of the gospel, even when they are unpopular with the world…</a:t>
            </a:r>
          </a:p>
        </p:txBody>
      </p:sp>
      <p:sp>
        <p:nvSpPr>
          <p:cNvPr id="5" name="Rectangle 4"/>
          <p:cNvSpPr/>
          <p:nvPr/>
        </p:nvSpPr>
        <p:spPr>
          <a:xfrm>
            <a:off x="65313" y="6346762"/>
            <a:ext cx="1531188" cy="369332"/>
          </a:xfrm>
          <a:prstGeom prst="rect">
            <a:avLst/>
          </a:prstGeom>
        </p:spPr>
        <p:txBody>
          <a:bodyPr wrap="none">
            <a:spAutoFit/>
          </a:bodyPr>
          <a:lstStyle/>
          <a:p>
            <a:r>
              <a:rPr lang="en-US" dirty="0">
                <a:solidFill>
                  <a:schemeClr val="bg1"/>
                </a:solidFill>
                <a:latin typeface="Open Sans"/>
              </a:rPr>
              <a:t>John 6:60-69</a:t>
            </a:r>
            <a:endParaRPr lang="en-US" dirty="0"/>
          </a:p>
        </p:txBody>
      </p:sp>
      <p:sp>
        <p:nvSpPr>
          <p:cNvPr id="8" name="Rectangle 7"/>
          <p:cNvSpPr/>
          <p:nvPr/>
        </p:nvSpPr>
        <p:spPr>
          <a:xfrm>
            <a:off x="5697848" y="1643741"/>
            <a:ext cx="6096000" cy="4801314"/>
          </a:xfrm>
          <a:prstGeom prst="rect">
            <a:avLst/>
          </a:prstGeom>
        </p:spPr>
        <p:txBody>
          <a:bodyPr>
            <a:spAutoFit/>
          </a:bodyPr>
          <a:lstStyle/>
          <a:p>
            <a:pPr fontAlgn="base"/>
            <a:r>
              <a:rPr lang="en-US" dirty="0">
                <a:solidFill>
                  <a:schemeClr val="bg1"/>
                </a:solidFill>
              </a:rPr>
              <a:t>“…many of those who followed Him ‘went back, and walked no more with him.’ </a:t>
            </a:r>
          </a:p>
          <a:p>
            <a:pPr fontAlgn="base"/>
            <a:endParaRPr lang="en-US" dirty="0">
              <a:solidFill>
                <a:schemeClr val="bg1"/>
              </a:solidFill>
            </a:endParaRPr>
          </a:p>
          <a:p>
            <a:pPr fontAlgn="base"/>
            <a:r>
              <a:rPr lang="en-US" dirty="0">
                <a:solidFill>
                  <a:schemeClr val="bg1"/>
                </a:solidFill>
              </a:rPr>
              <a:t>Once His doctrines really began to make demands of people, it was too much for many.</a:t>
            </a:r>
          </a:p>
          <a:p>
            <a:pPr fontAlgn="base"/>
            <a:endParaRPr lang="en-US" dirty="0">
              <a:solidFill>
                <a:schemeClr val="bg1"/>
              </a:solidFill>
            </a:endParaRPr>
          </a:p>
          <a:p>
            <a:pPr fontAlgn="base"/>
            <a:r>
              <a:rPr lang="en-US" dirty="0">
                <a:solidFill>
                  <a:schemeClr val="bg1"/>
                </a:solidFill>
              </a:rPr>
              <a:t>“There are equivalent ‘hard sayings’ about our secular societies that one hesitates to utter but which need to be heard. They are not popular. … A truth may touch us, bore us, or merely make us uncomfortable. But those are reactions to truth, and reactions do not alter the reality of truth itself. … Hard sayings … when pondered, may make it easier to let go of the world. …</a:t>
            </a:r>
          </a:p>
          <a:p>
            <a:pPr fontAlgn="base"/>
            <a:endParaRPr lang="en-US" dirty="0">
              <a:solidFill>
                <a:schemeClr val="bg1"/>
              </a:solidFill>
            </a:endParaRPr>
          </a:p>
          <a:p>
            <a:pPr fontAlgn="base"/>
            <a:r>
              <a:rPr lang="en-US" dirty="0">
                <a:solidFill>
                  <a:schemeClr val="bg1"/>
                </a:solidFill>
              </a:rPr>
              <a:t>Complexity is scarcely the cause, for the gospel is so plain and simple. Rather, the failure to comprehend seems to be rooted in a resolute refusal to let go of the world long enough to ponder the precious truths in the message of the Master.”</a:t>
            </a:r>
          </a:p>
        </p:txBody>
      </p:sp>
      <p:sp>
        <p:nvSpPr>
          <p:cNvPr id="10" name="Rectangle 9"/>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(5)</a:t>
            </a:r>
          </a:p>
        </p:txBody>
      </p:sp>
      <p:pic>
        <p:nvPicPr>
          <p:cNvPr id="10246" name="Picture 6" descr="Image result for drawings of fa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05" y="4025733"/>
            <a:ext cx="1436119" cy="21308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095328" y="2302788"/>
            <a:ext cx="2081682" cy="1997228"/>
            <a:chOff x="2972643" y="2636021"/>
            <a:chExt cx="2081682" cy="1997228"/>
          </a:xfrm>
        </p:grpSpPr>
        <p:pic>
          <p:nvPicPr>
            <p:cNvPr id="10244" name="Picture 4" descr="Image result for drawings of faces"/>
            <p:cNvPicPr>
              <a:picLocks noChangeAspect="1" noChangeArrowheads="1"/>
            </p:cNvPicPr>
            <p:nvPr/>
          </p:nvPicPr>
          <p:blipFill rotWithShape="1">
            <a:blip r:embed="rId3">
              <a:extLst>
                <a:ext uri="{28A0092B-C50C-407E-A947-70E740481C1C}">
                  <a14:useLocalDpi xmlns:a14="http://schemas.microsoft.com/office/drawing/2010/main" val="0"/>
                </a:ext>
              </a:extLst>
            </a:blip>
            <a:srcRect r="34209" b="15531"/>
            <a:stretch/>
          </p:blipFill>
          <p:spPr bwMode="auto">
            <a:xfrm>
              <a:off x="2972643" y="2636021"/>
              <a:ext cx="2081682" cy="178178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72643" y="4417805"/>
              <a:ext cx="941283" cy="215444"/>
            </a:xfrm>
            <a:prstGeom prst="rect">
              <a:avLst/>
            </a:prstGeom>
          </p:spPr>
          <p:txBody>
            <a:bodyPr wrap="none">
              <a:spAutoFit/>
            </a:bodyPr>
            <a:lstStyle/>
            <a:p>
              <a:r>
                <a:rPr lang="en-US" sz="800" dirty="0">
                  <a:solidFill>
                    <a:schemeClr val="bg1"/>
                  </a:solidFill>
                  <a:latin typeface="Verdana" panose="020B0604030504040204" pitchFamily="34" charset="0"/>
                </a:rPr>
                <a:t>Dirk </a:t>
              </a:r>
              <a:r>
                <a:rPr lang="en-US" sz="800" dirty="0" err="1">
                  <a:solidFill>
                    <a:schemeClr val="bg1"/>
                  </a:solidFill>
                  <a:latin typeface="Verdana" panose="020B0604030504040204" pitchFamily="34" charset="0"/>
                </a:rPr>
                <a:t>Dzimirsky</a:t>
              </a:r>
              <a:endParaRPr lang="en-US" sz="800" dirty="0">
                <a:solidFill>
                  <a:schemeClr val="bg1"/>
                </a:solidFill>
              </a:endParaRPr>
            </a:p>
          </p:txBody>
        </p:sp>
      </p:grpSp>
      <p:grpSp>
        <p:nvGrpSpPr>
          <p:cNvPr id="13" name="Group 12"/>
          <p:cNvGrpSpPr/>
          <p:nvPr/>
        </p:nvGrpSpPr>
        <p:grpSpPr>
          <a:xfrm>
            <a:off x="901253" y="1962057"/>
            <a:ext cx="1322303" cy="1767446"/>
            <a:chOff x="901253" y="1962057"/>
            <a:chExt cx="1322303" cy="1767446"/>
          </a:xfrm>
        </p:grpSpPr>
        <p:pic>
          <p:nvPicPr>
            <p:cNvPr id="10242" name="Picture 2" descr="Image result for drawings of fa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253" y="1962057"/>
              <a:ext cx="1322303" cy="156485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90162" y="3514059"/>
              <a:ext cx="712054" cy="215444"/>
            </a:xfrm>
            <a:prstGeom prst="rect">
              <a:avLst/>
            </a:prstGeom>
          </p:spPr>
          <p:txBody>
            <a:bodyPr wrap="none">
              <a:spAutoFit/>
            </a:bodyPr>
            <a:lstStyle/>
            <a:p>
              <a:r>
                <a:rPr lang="en-US" sz="800" dirty="0">
                  <a:solidFill>
                    <a:schemeClr val="bg1"/>
                  </a:solidFill>
                  <a:latin typeface="Verdana" panose="020B0604030504040204" pitchFamily="34" charset="0"/>
                </a:rPr>
                <a:t>Cath Riley</a:t>
              </a:r>
              <a:endParaRPr lang="en-US" sz="800" dirty="0">
                <a:solidFill>
                  <a:schemeClr val="bg1"/>
                </a:solidFill>
              </a:endParaRPr>
            </a:p>
          </p:txBody>
        </p:sp>
      </p:grpSp>
    </p:spTree>
    <p:extLst>
      <p:ext uri="{BB962C8B-B14F-4D97-AF65-F5344CB8AC3E}">
        <p14:creationId xmlns:p14="http://schemas.microsoft.com/office/powerpoint/2010/main" val="24598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fade">
                                      <p:cBhvr>
                                        <p:cTn id="23" dur="500"/>
                                        <p:tgtEl>
                                          <p:spTgt spid="1024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6943" y="152401"/>
            <a:ext cx="10961914" cy="646331"/>
          </a:xfrm>
          <a:prstGeom prst="rect">
            <a:avLst/>
          </a:prstGeom>
          <a:noFill/>
        </p:spPr>
        <p:txBody>
          <a:bodyPr wrap="square" rtlCol="0">
            <a:spAutoFit/>
          </a:bodyPr>
          <a:lstStyle/>
          <a:p>
            <a:pPr algn="ctr"/>
            <a:r>
              <a:rPr lang="en-US" sz="3600" dirty="0">
                <a:solidFill>
                  <a:schemeClr val="bg1"/>
                </a:solidFill>
                <a:latin typeface="Copperplate Gothic Light" pitchFamily="34" charset="0"/>
              </a:rPr>
              <a:t>Power To Endure</a:t>
            </a:r>
          </a:p>
        </p:txBody>
      </p:sp>
      <p:sp>
        <p:nvSpPr>
          <p:cNvPr id="4" name="Rectangle 3"/>
          <p:cNvSpPr/>
          <p:nvPr/>
        </p:nvSpPr>
        <p:spPr>
          <a:xfrm>
            <a:off x="531588" y="1325977"/>
            <a:ext cx="6096000" cy="2246769"/>
          </a:xfrm>
          <a:prstGeom prst="rect">
            <a:avLst/>
          </a:prstGeom>
        </p:spPr>
        <p:txBody>
          <a:bodyPr>
            <a:spAutoFit/>
          </a:bodyPr>
          <a:lstStyle/>
          <a:p>
            <a:pPr fontAlgn="base"/>
            <a:r>
              <a:rPr lang="en-US" sz="2800" i="1" dirty="0">
                <a:solidFill>
                  <a:schemeClr val="bg1"/>
                </a:solidFill>
              </a:rPr>
              <a:t>…to whom shall we go? thou hast the words of eternal life.</a:t>
            </a:r>
          </a:p>
          <a:p>
            <a:pPr fontAlgn="base"/>
            <a:endParaRPr lang="en-US" sz="2800" i="1" dirty="0">
              <a:solidFill>
                <a:schemeClr val="bg1"/>
              </a:solidFill>
            </a:endParaRPr>
          </a:p>
          <a:p>
            <a:pPr fontAlgn="base"/>
            <a:r>
              <a:rPr lang="en-US" sz="2800" i="1" dirty="0">
                <a:solidFill>
                  <a:schemeClr val="bg1"/>
                </a:solidFill>
              </a:rPr>
              <a:t>And we believe and are sure that thou art that Christ, the Son of the living God.</a:t>
            </a:r>
          </a:p>
        </p:txBody>
      </p:sp>
      <p:sp>
        <p:nvSpPr>
          <p:cNvPr id="5" name="Rectangle 4"/>
          <p:cNvSpPr/>
          <p:nvPr/>
        </p:nvSpPr>
        <p:spPr>
          <a:xfrm>
            <a:off x="65313" y="6346762"/>
            <a:ext cx="1531188" cy="369332"/>
          </a:xfrm>
          <a:prstGeom prst="rect">
            <a:avLst/>
          </a:prstGeom>
        </p:spPr>
        <p:txBody>
          <a:bodyPr wrap="none">
            <a:spAutoFit/>
          </a:bodyPr>
          <a:lstStyle/>
          <a:p>
            <a:r>
              <a:rPr lang="en-US" dirty="0">
                <a:solidFill>
                  <a:schemeClr val="bg1"/>
                </a:solidFill>
                <a:latin typeface="Open Sans"/>
              </a:rPr>
              <a:t>John 6:68-69</a:t>
            </a:r>
            <a:endParaRPr lang="en-US" dirty="0"/>
          </a:p>
        </p:txBody>
      </p:sp>
      <p:sp>
        <p:nvSpPr>
          <p:cNvPr id="10" name="Rectangle 9"/>
          <p:cNvSpPr/>
          <p:nvPr/>
        </p:nvSpPr>
        <p:spPr>
          <a:xfrm>
            <a:off x="11544421" y="6488668"/>
            <a:ext cx="498855" cy="369332"/>
          </a:xfrm>
          <a:prstGeom prst="rect">
            <a:avLst/>
          </a:prstGeom>
        </p:spPr>
        <p:txBody>
          <a:bodyPr wrap="none">
            <a:spAutoFit/>
          </a:bodyPr>
          <a:lstStyle/>
          <a:p>
            <a:pPr algn="r"/>
            <a:r>
              <a:rPr lang="en-US" dirty="0">
                <a:solidFill>
                  <a:schemeClr val="bg1"/>
                </a:solidFill>
                <a:latin typeface="Copperplate Gothic Light" pitchFamily="34" charset="0"/>
              </a:rPr>
              <a:t>(6)</a:t>
            </a:r>
          </a:p>
        </p:txBody>
      </p:sp>
      <p:sp>
        <p:nvSpPr>
          <p:cNvPr id="6" name="Rectangle 5"/>
          <p:cNvSpPr/>
          <p:nvPr/>
        </p:nvSpPr>
        <p:spPr>
          <a:xfrm>
            <a:off x="4722407" y="3971229"/>
            <a:ext cx="6542314" cy="2308324"/>
          </a:xfrm>
          <a:prstGeom prst="rect">
            <a:avLst/>
          </a:prstGeom>
        </p:spPr>
        <p:txBody>
          <a:bodyPr wrap="square">
            <a:spAutoFit/>
          </a:bodyPr>
          <a:lstStyle/>
          <a:p>
            <a:r>
              <a:rPr lang="en-US" sz="2400" dirty="0">
                <a:solidFill>
                  <a:schemeClr val="bg1"/>
                </a:solidFill>
                <a:latin typeface="Calibri" panose="020F0502020204030204" pitchFamily="34" charset="0"/>
              </a:rPr>
              <a:t>"Peter's answer defines the real core of commitment.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When we know without a doubt that Jesus is the Christ, we will want to stay with Him. When we are surely converted, the power to endure is ours."</a:t>
            </a:r>
            <a:endParaRPr lang="en-US" sz="24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459" y="201619"/>
            <a:ext cx="1266825" cy="1585913"/>
          </a:xfrm>
          <a:prstGeom prst="rect">
            <a:avLst/>
          </a:prstGeom>
        </p:spPr>
      </p:pic>
      <p:pic>
        <p:nvPicPr>
          <p:cNvPr id="11266" name="Picture 2" descr="Image result for Peter and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14" y="3968599"/>
            <a:ext cx="2493547" cy="249354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eter and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771" y="1325977"/>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#175 </a:t>
            </a:r>
            <a:r>
              <a:rPr lang="en-US" i="1" dirty="0">
                <a:solidFill>
                  <a:schemeClr val="bg1"/>
                </a:solidFill>
              </a:rPr>
              <a:t>O God, the Eternal Father </a:t>
            </a:r>
            <a:r>
              <a:rPr lang="en-US" dirty="0">
                <a:solidFill>
                  <a:schemeClr val="bg1"/>
                </a:solidFill>
              </a:rPr>
              <a:t>verses 1 and 4</a:t>
            </a:r>
            <a:endParaRPr lang="en-US" i="1" dirty="0">
              <a:solidFill>
                <a:schemeClr val="bg1"/>
              </a:solidFill>
            </a:endParaRPr>
          </a:p>
          <a:p>
            <a:endParaRPr lang="en-US" i="1" dirty="0">
              <a:solidFill>
                <a:schemeClr val="bg1"/>
              </a:solidFill>
            </a:endParaRPr>
          </a:p>
          <a:p>
            <a:endParaRPr lang="en-US" i="1" dirty="0">
              <a:solidFill>
                <a:schemeClr val="bg1"/>
              </a:solidFill>
            </a:endParaRPr>
          </a:p>
          <a:p>
            <a:r>
              <a:rPr lang="en-US" i="1" dirty="0">
                <a:solidFill>
                  <a:schemeClr val="bg1"/>
                </a:solidFill>
              </a:rPr>
              <a:t>Video: I am the Bread of Life (6:42)</a:t>
            </a:r>
          </a:p>
          <a:p>
            <a:r>
              <a:rPr lang="en-US" i="1" dirty="0">
                <a:solidFill>
                  <a:schemeClr val="bg1"/>
                </a:solidFill>
              </a:rPr>
              <a:t>Daily Bread: Change (3:00)</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23</a:t>
            </a:r>
          </a:p>
          <a:p>
            <a:pPr marL="342900" indent="-342900">
              <a:buFontTx/>
              <a:buAutoNum type="arabicPeriod"/>
            </a:pPr>
            <a:r>
              <a:rPr lang="en-US" dirty="0">
                <a:solidFill>
                  <a:schemeClr val="bg1"/>
                </a:solidFill>
              </a:rPr>
              <a:t>Elder Lawrence E. </a:t>
            </a:r>
            <a:r>
              <a:rPr lang="en-US" dirty="0" err="1">
                <a:solidFill>
                  <a:schemeClr val="bg1"/>
                </a:solidFill>
              </a:rPr>
              <a:t>Corbridge</a:t>
            </a:r>
            <a:r>
              <a:rPr lang="en-US" dirty="0">
                <a:solidFill>
                  <a:schemeClr val="bg1"/>
                </a:solidFill>
              </a:rPr>
              <a:t>  Notes From: </a:t>
            </a:r>
            <a:r>
              <a:rPr lang="en-US" i="1" dirty="0">
                <a:solidFill>
                  <a:schemeClr val="bg1"/>
                </a:solidFill>
              </a:rPr>
              <a:t>The Way </a:t>
            </a:r>
            <a:r>
              <a:rPr lang="en-US" dirty="0">
                <a:solidFill>
                  <a:schemeClr val="bg1"/>
                </a:solidFill>
              </a:rPr>
              <a:t> October 2008 Gen. Conf.</a:t>
            </a:r>
          </a:p>
          <a:p>
            <a:pPr marL="342900" indent="-342900">
              <a:buFontTx/>
              <a:buAutoNum type="arabicPeriod"/>
            </a:pPr>
            <a:r>
              <a:rPr lang="en-US" dirty="0">
                <a:solidFill>
                  <a:schemeClr val="bg1"/>
                </a:solidFill>
              </a:rPr>
              <a:t>Elder Bruce R. McConkie </a:t>
            </a:r>
            <a:r>
              <a:rPr lang="en-US" i="1" dirty="0">
                <a:solidFill>
                  <a:schemeClr val="bg1"/>
                </a:solidFill>
              </a:rPr>
              <a:t>Mortal Messiah</a:t>
            </a:r>
            <a:r>
              <a:rPr lang="en-US" dirty="0">
                <a:solidFill>
                  <a:schemeClr val="bg1"/>
                </a:solidFill>
              </a:rPr>
              <a:t> p. 2:377-379</a:t>
            </a:r>
          </a:p>
          <a:p>
            <a:pPr marL="342900" indent="-342900">
              <a:buFontTx/>
              <a:buAutoNum type="arabicPeriod"/>
            </a:pPr>
            <a:r>
              <a:rPr lang="en-US" dirty="0">
                <a:solidFill>
                  <a:schemeClr val="bg1"/>
                </a:solidFill>
                <a:latin typeface="Open Sans"/>
              </a:rPr>
              <a:t>Elder James E. </a:t>
            </a:r>
            <a:r>
              <a:rPr lang="en-US" dirty="0" err="1">
                <a:solidFill>
                  <a:schemeClr val="bg1"/>
                </a:solidFill>
                <a:latin typeface="Open Sans"/>
              </a:rPr>
              <a:t>Talmage</a:t>
            </a:r>
            <a:r>
              <a:rPr lang="en-US" dirty="0">
                <a:solidFill>
                  <a:schemeClr val="bg1"/>
                </a:solidFill>
                <a:latin typeface="Open Sans"/>
              </a:rPr>
              <a:t> (</a:t>
            </a:r>
            <a:r>
              <a:rPr lang="en-US" i="1" dirty="0">
                <a:solidFill>
                  <a:schemeClr val="bg1"/>
                </a:solidFill>
                <a:latin typeface="Open Sans"/>
              </a:rPr>
              <a:t>Jesus the Christ,</a:t>
            </a:r>
            <a:r>
              <a:rPr lang="en-US" dirty="0">
                <a:solidFill>
                  <a:schemeClr val="bg1"/>
                </a:solidFill>
                <a:latin typeface="Open Sans"/>
              </a:rPr>
              <a:t> 342–43).</a:t>
            </a:r>
          </a:p>
          <a:p>
            <a:pPr marL="342900" indent="-342900">
              <a:buFontTx/>
              <a:buAutoNum type="arabicPeriod"/>
            </a:pPr>
            <a:r>
              <a:rPr lang="en-US" dirty="0">
                <a:solidFill>
                  <a:schemeClr val="bg1"/>
                </a:solidFill>
              </a:rPr>
              <a:t>Elder Neal A. Maxwell (</a:t>
            </a:r>
            <a:r>
              <a:rPr lang="en-US" i="1" dirty="0">
                <a:solidFill>
                  <a:schemeClr val="bg1"/>
                </a:solidFill>
              </a:rPr>
              <a:t>Wherefore, Ye Must Press Forward</a:t>
            </a:r>
            <a:r>
              <a:rPr lang="en-US" dirty="0">
                <a:solidFill>
                  <a:schemeClr val="bg1"/>
                </a:solidFill>
              </a:rPr>
              <a:t> [1977], 6–7, 22).</a:t>
            </a:r>
          </a:p>
          <a:p>
            <a:pPr marL="342900" indent="-342900">
              <a:buFontTx/>
              <a:buAutoNum type="arabicPeriod"/>
            </a:pPr>
            <a:r>
              <a:rPr lang="en-US" dirty="0">
                <a:solidFill>
                  <a:schemeClr val="bg1"/>
                </a:solidFill>
                <a:latin typeface="Calibri" panose="020F0502020204030204" pitchFamily="34" charset="0"/>
              </a:rPr>
              <a:t>Elder Russell M. Nelson (</a:t>
            </a:r>
            <a:r>
              <a:rPr lang="en-US" i="1" dirty="0">
                <a:solidFill>
                  <a:schemeClr val="bg1"/>
                </a:solidFill>
                <a:latin typeface="Calibri" panose="020F0502020204030204" pitchFamily="34" charset="0"/>
              </a:rPr>
              <a:t>Perfection Pending, and Other Favorite Discourses </a:t>
            </a:r>
            <a:r>
              <a:rPr lang="en-US" dirty="0">
                <a:solidFill>
                  <a:schemeClr val="bg1"/>
                </a:solidFill>
                <a:latin typeface="Calibri" panose="020F0502020204030204" pitchFamily="34" charset="0"/>
              </a:rPr>
              <a:t>[Salt Lake City: Deseret Book Co., 1998], 129.)</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518925" y="99886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http://www.lds.org/bc/content/shared/content/images/leaders/lawrence-e-corbridge-large.jpg"/>
          <p:cNvPicPr>
            <a:picLocks noChangeAspect="1" noChangeArrowheads="1"/>
          </p:cNvPicPr>
          <p:nvPr/>
        </p:nvPicPr>
        <p:blipFill>
          <a:blip r:embed="rId2" cstate="print"/>
          <a:srcRect/>
          <a:stretch>
            <a:fillRect/>
          </a:stretch>
        </p:blipFill>
        <p:spPr bwMode="auto">
          <a:xfrm>
            <a:off x="7618650" y="2286000"/>
            <a:ext cx="913027" cy="1143000"/>
          </a:xfrm>
          <a:prstGeom prst="rect">
            <a:avLst/>
          </a:prstGeom>
          <a:noFill/>
        </p:spPr>
      </p:pic>
      <p:sp>
        <p:nvSpPr>
          <p:cNvPr id="14" name="Footer Placeholder 14">
            <a:extLst>
              <a:ext uri="{FF2B5EF4-FFF2-40B4-BE49-F238E27FC236}">
                <a16:creationId xmlns:a16="http://schemas.microsoft.com/office/drawing/2014/main" id="{D5D501B4-479A-4CBF-9436-4DCB750C44C0}"/>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6E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a:xfrm>
            <a:off x="4572000" y="381000"/>
            <a:ext cx="1717386" cy="1295400"/>
            <a:chOff x="1066800" y="2819400"/>
            <a:chExt cx="2222500" cy="1676400"/>
          </a:xfrm>
        </p:grpSpPr>
        <p:sp>
          <p:nvSpPr>
            <p:cNvPr id="9" name="Oval 8"/>
            <p:cNvSpPr/>
            <p:nvPr/>
          </p:nvSpPr>
          <p:spPr>
            <a:xfrm>
              <a:off x="1066800" y="2971800"/>
              <a:ext cx="838200" cy="914400"/>
            </a:xfrm>
            <a:prstGeom prst="ellipse">
              <a:avLst/>
            </a:prstGeom>
            <a:solidFill>
              <a:srgbClr val="DD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81200" y="2819400"/>
              <a:ext cx="685800" cy="748145"/>
            </a:xfrm>
            <a:prstGeom prst="ellipse">
              <a:avLst/>
            </a:prstGeom>
            <a:solidFill>
              <a:srgbClr val="DD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28800" y="3886200"/>
              <a:ext cx="685800" cy="609600"/>
            </a:xfrm>
            <a:prstGeom prst="ellipse">
              <a:avLst/>
            </a:prstGeom>
            <a:solidFill>
              <a:srgbClr val="DD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90800" y="3429000"/>
              <a:ext cx="698500" cy="762000"/>
            </a:xfrm>
            <a:prstGeom prst="ellipse">
              <a:avLst/>
            </a:prstGeom>
            <a:solidFill>
              <a:srgbClr val="DDD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15248" y="304800"/>
            <a:ext cx="3771523" cy="6001643"/>
          </a:xfrm>
          <a:prstGeom prst="rect">
            <a:avLst/>
          </a:prstGeom>
          <a:noFill/>
        </p:spPr>
        <p:txBody>
          <a:bodyPr wrap="square" rtlCol="0">
            <a:spAutoFit/>
          </a:bodyPr>
          <a:lstStyle/>
          <a:p>
            <a:r>
              <a:rPr lang="en-US" sz="2400" dirty="0"/>
              <a:t>The Lord instituted the Feast of the Passover</a:t>
            </a:r>
          </a:p>
          <a:p>
            <a:r>
              <a:rPr lang="en-US" sz="2400" dirty="0"/>
              <a:t>Exodus 12</a:t>
            </a:r>
          </a:p>
          <a:p>
            <a:endParaRPr lang="en-US" sz="2400" dirty="0"/>
          </a:p>
          <a:p>
            <a:r>
              <a:rPr lang="en-US" sz="2400" dirty="0"/>
              <a:t>God gave Israel manna or “bread from heaven</a:t>
            </a:r>
          </a:p>
          <a:p>
            <a:r>
              <a:rPr lang="en-US" sz="2400" dirty="0"/>
              <a:t>Exodus 18:4, 3-35</a:t>
            </a:r>
          </a:p>
          <a:p>
            <a:r>
              <a:rPr lang="en-US" sz="2400" dirty="0"/>
              <a:t>Deuteronomy 8:3</a:t>
            </a:r>
          </a:p>
          <a:p>
            <a:endParaRPr lang="en-US" sz="2400" dirty="0"/>
          </a:p>
          <a:p>
            <a:endParaRPr lang="en-US" sz="2400" dirty="0"/>
          </a:p>
          <a:p>
            <a:endParaRPr lang="en-US" sz="2400" dirty="0"/>
          </a:p>
          <a:p>
            <a:r>
              <a:rPr lang="en-US" sz="2400" dirty="0"/>
              <a:t>The Lord told the people to gather only what they needed each day so nothing was wasted</a:t>
            </a:r>
          </a:p>
          <a:p>
            <a:r>
              <a:rPr lang="en-US" sz="2400" dirty="0"/>
              <a:t>Exodus 16:16-30</a:t>
            </a:r>
          </a:p>
        </p:txBody>
      </p:sp>
      <p:sp>
        <p:nvSpPr>
          <p:cNvPr id="5" name="TextBox 4"/>
          <p:cNvSpPr txBox="1"/>
          <p:nvPr/>
        </p:nvSpPr>
        <p:spPr>
          <a:xfrm>
            <a:off x="7043905" y="295747"/>
            <a:ext cx="4962190" cy="6001643"/>
          </a:xfrm>
          <a:prstGeom prst="rect">
            <a:avLst/>
          </a:prstGeom>
          <a:noFill/>
        </p:spPr>
        <p:txBody>
          <a:bodyPr wrap="square" rtlCol="0">
            <a:spAutoFit/>
          </a:bodyPr>
          <a:lstStyle/>
          <a:p>
            <a:r>
              <a:rPr lang="en-US" sz="2400" dirty="0"/>
              <a:t>It was the time of the Passover</a:t>
            </a:r>
          </a:p>
          <a:p>
            <a:r>
              <a:rPr lang="en-US" sz="2400" dirty="0"/>
              <a:t>John 6:4</a:t>
            </a:r>
          </a:p>
          <a:p>
            <a:endParaRPr lang="en-US" sz="2400" dirty="0"/>
          </a:p>
          <a:p>
            <a:endParaRPr lang="en-US" sz="2400" dirty="0"/>
          </a:p>
          <a:p>
            <a:r>
              <a:rPr lang="en-US" sz="2400" dirty="0"/>
              <a:t>Jesus fed the multitude with five loaves and two fishes. He said, “I am the bread which came down from heaven”</a:t>
            </a:r>
          </a:p>
          <a:p>
            <a:r>
              <a:rPr lang="en-US" sz="2400" dirty="0"/>
              <a:t>John 6:5-14</a:t>
            </a:r>
          </a:p>
          <a:p>
            <a:r>
              <a:rPr lang="en-US" sz="2400" dirty="0"/>
              <a:t>John  6:41, 31-58</a:t>
            </a:r>
          </a:p>
          <a:p>
            <a:endParaRPr lang="en-US" sz="2400" dirty="0"/>
          </a:p>
          <a:p>
            <a:r>
              <a:rPr lang="en-US" sz="2400" dirty="0"/>
              <a:t>Jesus told the disciples to gather the fragments so that nothing was lost</a:t>
            </a:r>
          </a:p>
          <a:p>
            <a:r>
              <a:rPr lang="en-US" sz="2400" dirty="0"/>
              <a:t>John 6:12</a:t>
            </a:r>
          </a:p>
          <a:p>
            <a:endParaRPr lang="en-US" sz="2400" dirty="0"/>
          </a:p>
          <a:p>
            <a:endParaRPr lang="en-US" sz="2400" dirty="0"/>
          </a:p>
        </p:txBody>
      </p:sp>
      <p:sp>
        <p:nvSpPr>
          <p:cNvPr id="7" name="Cloud 6"/>
          <p:cNvSpPr/>
          <p:nvPr/>
        </p:nvSpPr>
        <p:spPr>
          <a:xfrm>
            <a:off x="4114800" y="304800"/>
            <a:ext cx="2743200" cy="1447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4282786" y="2467917"/>
            <a:ext cx="2286000" cy="1003530"/>
            <a:chOff x="4038600" y="1809305"/>
            <a:chExt cx="4548856" cy="1996900"/>
          </a:xfrm>
        </p:grpSpPr>
        <p:grpSp>
          <p:nvGrpSpPr>
            <p:cNvPr id="8" name="Group 50"/>
            <p:cNvGrpSpPr/>
            <p:nvPr/>
          </p:nvGrpSpPr>
          <p:grpSpPr>
            <a:xfrm rot="20796305">
              <a:off x="4701256" y="1809305"/>
              <a:ext cx="3886200" cy="914400"/>
              <a:chOff x="3962400" y="2286000"/>
              <a:chExt cx="3886200" cy="914400"/>
            </a:xfrm>
          </p:grpSpPr>
          <p:sp>
            <p:nvSpPr>
              <p:cNvPr id="39" name="Oval 38"/>
              <p:cNvSpPr/>
              <p:nvPr/>
            </p:nvSpPr>
            <p:spPr>
              <a:xfrm>
                <a:off x="3962400" y="2286000"/>
                <a:ext cx="3886200" cy="914400"/>
              </a:xfrm>
              <a:prstGeom prst="ellipse">
                <a:avLst/>
              </a:prstGeom>
              <a:solidFill>
                <a:srgbClr val="E8D5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a:off x="6248400" y="2286000"/>
                <a:ext cx="2286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55626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a:off x="4876800" y="2362200"/>
                <a:ext cx="1524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a:off x="62484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2"/>
            <p:cNvGrpSpPr/>
            <p:nvPr/>
          </p:nvGrpSpPr>
          <p:grpSpPr>
            <a:xfrm>
              <a:off x="4572000" y="2209800"/>
              <a:ext cx="3886200" cy="914400"/>
              <a:chOff x="3962400" y="2286000"/>
              <a:chExt cx="3886200" cy="914400"/>
            </a:xfrm>
          </p:grpSpPr>
          <p:sp>
            <p:nvSpPr>
              <p:cNvPr id="34" name="Oval 33"/>
              <p:cNvSpPr/>
              <p:nvPr/>
            </p:nvSpPr>
            <p:spPr>
              <a:xfrm>
                <a:off x="3962400" y="2286000"/>
                <a:ext cx="3886200" cy="914400"/>
              </a:xfrm>
              <a:prstGeom prst="ellipse">
                <a:avLst/>
              </a:prstGeom>
              <a:solidFill>
                <a:srgbClr val="E8D5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a:off x="6248400" y="2286000"/>
                <a:ext cx="2286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a:off x="55626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a:off x="4876800" y="2362200"/>
                <a:ext cx="1524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a:off x="62484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8"/>
            <p:cNvGrpSpPr/>
            <p:nvPr/>
          </p:nvGrpSpPr>
          <p:grpSpPr>
            <a:xfrm rot="19848680">
              <a:off x="4038600" y="2667000"/>
              <a:ext cx="3886200" cy="914400"/>
              <a:chOff x="3962400" y="2286000"/>
              <a:chExt cx="3886200" cy="914400"/>
            </a:xfrm>
          </p:grpSpPr>
          <p:sp>
            <p:nvSpPr>
              <p:cNvPr id="29" name="Oval 28"/>
              <p:cNvSpPr/>
              <p:nvPr/>
            </p:nvSpPr>
            <p:spPr>
              <a:xfrm>
                <a:off x="3962400" y="2286000"/>
                <a:ext cx="3886200" cy="914400"/>
              </a:xfrm>
              <a:prstGeom prst="ellipse">
                <a:avLst/>
              </a:prstGeom>
              <a:solidFill>
                <a:srgbClr val="E8D5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a:off x="6248400" y="2286000"/>
                <a:ext cx="2286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a:off x="55626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a:off x="4876800" y="2362200"/>
                <a:ext cx="1524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a:off x="62484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4"/>
            <p:cNvGrpSpPr/>
            <p:nvPr/>
          </p:nvGrpSpPr>
          <p:grpSpPr>
            <a:xfrm rot="1153925">
              <a:off x="5365413" y="2667687"/>
              <a:ext cx="2895600" cy="681318"/>
              <a:chOff x="3962400" y="2286000"/>
              <a:chExt cx="3886200" cy="914400"/>
            </a:xfrm>
          </p:grpSpPr>
          <p:sp>
            <p:nvSpPr>
              <p:cNvPr id="24" name="Oval 23"/>
              <p:cNvSpPr/>
              <p:nvPr/>
            </p:nvSpPr>
            <p:spPr>
              <a:xfrm>
                <a:off x="3962400" y="2286000"/>
                <a:ext cx="3886200" cy="914400"/>
              </a:xfrm>
              <a:prstGeom prst="ellipse">
                <a:avLst/>
              </a:prstGeom>
              <a:solidFill>
                <a:srgbClr val="E8D5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a:off x="6248400" y="2286000"/>
                <a:ext cx="2286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a:off x="55626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a:off x="4876800" y="2362200"/>
                <a:ext cx="1524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a:off x="62484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6"/>
            <p:cNvGrpSpPr/>
            <p:nvPr/>
          </p:nvGrpSpPr>
          <p:grpSpPr>
            <a:xfrm rot="1153925">
              <a:off x="4451012" y="3124887"/>
              <a:ext cx="2895600" cy="681318"/>
              <a:chOff x="3962400" y="2286000"/>
              <a:chExt cx="3886200" cy="914400"/>
            </a:xfrm>
          </p:grpSpPr>
          <p:sp>
            <p:nvSpPr>
              <p:cNvPr id="19" name="Oval 18"/>
              <p:cNvSpPr/>
              <p:nvPr/>
            </p:nvSpPr>
            <p:spPr>
              <a:xfrm>
                <a:off x="3962400" y="2286000"/>
                <a:ext cx="3886200" cy="914400"/>
              </a:xfrm>
              <a:prstGeom prst="ellipse">
                <a:avLst/>
              </a:prstGeom>
              <a:solidFill>
                <a:srgbClr val="E8D5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6248400" y="2286000"/>
                <a:ext cx="2286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a:off x="55626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a:off x="4876800" y="2362200"/>
                <a:ext cx="152400" cy="5334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a:off x="6248400" y="2286000"/>
                <a:ext cx="228600" cy="685800"/>
              </a:xfrm>
              <a:prstGeom prst="moon">
                <a:avLst>
                  <a:gd name="adj" fmla="val 87500"/>
                </a:avLst>
              </a:prstGeom>
              <a:solidFill>
                <a:srgbClr val="F6E7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43"/>
          <p:cNvGrpSpPr/>
          <p:nvPr/>
        </p:nvGrpSpPr>
        <p:grpSpPr>
          <a:xfrm>
            <a:off x="4876800" y="5181601"/>
            <a:ext cx="1981200" cy="930579"/>
            <a:chOff x="4572000" y="4495800"/>
            <a:chExt cx="3987418" cy="1872910"/>
          </a:xfrm>
        </p:grpSpPr>
        <p:grpSp>
          <p:nvGrpSpPr>
            <p:cNvPr id="18" name="Group 33"/>
            <p:cNvGrpSpPr/>
            <p:nvPr/>
          </p:nvGrpSpPr>
          <p:grpSpPr>
            <a:xfrm>
              <a:off x="4572000" y="4495800"/>
              <a:ext cx="3073018" cy="1187110"/>
              <a:chOff x="4495800" y="439707"/>
              <a:chExt cx="3073018" cy="1187110"/>
            </a:xfrm>
          </p:grpSpPr>
          <p:sp>
            <p:nvSpPr>
              <p:cNvPr id="50" name="Isosceles Triangle 49"/>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63"/>
            <p:cNvGrpSpPr/>
            <p:nvPr/>
          </p:nvGrpSpPr>
          <p:grpSpPr>
            <a:xfrm>
              <a:off x="5486400" y="5181600"/>
              <a:ext cx="3073018" cy="1187110"/>
              <a:chOff x="4495800" y="439707"/>
              <a:chExt cx="3073018" cy="1187110"/>
            </a:xfrm>
          </p:grpSpPr>
          <p:sp>
            <p:nvSpPr>
              <p:cNvPr id="47" name="Isosceles Triangle 46"/>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3408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lide(fromBottom)">
                                      <p:cBhvr>
                                        <p:cTn id="15" dur="500"/>
                                        <p:tgtEl>
                                          <p:spTgt spid="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lide(fromBottom)">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lide(fromBottom)">
                                      <p:cBhvr>
                                        <p:cTn id="23" dur="500"/>
                                        <p:tgtEl>
                                          <p:spTgt spid="4">
                                            <p:txEl>
                                              <p:pRg st="3" end="3"/>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slide(fromBottom)">
                                      <p:cBhvr>
                                        <p:cTn id="29" dur="500"/>
                                        <p:tgtEl>
                                          <p:spTgt spid="4">
                                            <p:txEl>
                                              <p:pRg st="5" end="5"/>
                                            </p:txEl>
                                          </p:spTgt>
                                        </p:tgtEl>
                                      </p:cBhvr>
                                    </p:animEffect>
                                  </p:childTnLst>
                                </p:cTn>
                              </p:par>
                              <p:par>
                                <p:cTn id="30" presetID="2"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6.38889E-6 -7.39884E-6 L -6.38889E-6 0.25525 " pathEditMode="relative" ptsTypes="AA">
                                      <p:cBhvr>
                                        <p:cTn id="41" dur="2000" fill="hold"/>
                                        <p:tgtEl>
                                          <p:spTgt spid="2"/>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slide(fromBottom)">
                                      <p:cBhvr>
                                        <p:cTn id="46" dur="500"/>
                                        <p:tgtEl>
                                          <p:spTgt spid="5">
                                            <p:txEl>
                                              <p:pRg st="4" end="4"/>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slide(fromBottom)">
                                      <p:cBhvr>
                                        <p:cTn id="49" dur="500"/>
                                        <p:tgtEl>
                                          <p:spTgt spid="5">
                                            <p:txEl>
                                              <p:pRg st="5" end="5"/>
                                            </p:txEl>
                                          </p:spTgt>
                                        </p:tgtEl>
                                      </p:cBhvr>
                                    </p:animEffect>
                                  </p:childTnLst>
                                </p:cTn>
                              </p:par>
                              <p:par>
                                <p:cTn id="50" presetID="12" presetClass="entr" presetSubtype="4" fill="hold"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slide(fromBottom)">
                                      <p:cBhvr>
                                        <p:cTn id="52" dur="500"/>
                                        <p:tgtEl>
                                          <p:spTgt spid="5">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2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3000" fill="hold"/>
                                        <p:tgtEl>
                                          <p:spTgt spid="17"/>
                                        </p:tgtEl>
                                        <p:attrNameLst>
                                          <p:attrName>ppt_x</p:attrName>
                                        </p:attrNameLst>
                                      </p:cBhvr>
                                      <p:tavLst>
                                        <p:tav tm="0">
                                          <p:val>
                                            <p:strVal val="1+#ppt_w/2"/>
                                          </p:val>
                                        </p:tav>
                                        <p:tav tm="100000">
                                          <p:val>
                                            <p:strVal val="#ppt_x"/>
                                          </p:val>
                                        </p:tav>
                                      </p:tavLst>
                                    </p:anim>
                                    <p:anim calcmode="lin" valueType="num">
                                      <p:cBhvr additive="base">
                                        <p:cTn id="61"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slide(fromBottom)">
                                      <p:cBhvr>
                                        <p:cTn id="66" dur="500"/>
                                        <p:tgtEl>
                                          <p:spTgt spid="4">
                                            <p:txEl>
                                              <p:pRg st="9" end="9"/>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animEffect transition="in" filter="slide(fromBottom)">
                                      <p:cBhvr>
                                        <p:cTn id="69" dur="500"/>
                                        <p:tgtEl>
                                          <p:spTgt spid="4">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Effect transition="in" filter="slide(fromBottom)">
                                      <p:cBhvr>
                                        <p:cTn id="74" dur="500"/>
                                        <p:tgtEl>
                                          <p:spTgt spid="5">
                                            <p:txEl>
                                              <p:pRg st="8" end="8"/>
                                            </p:txEl>
                                          </p:spTgt>
                                        </p:tgtEl>
                                      </p:cBhvr>
                                    </p:animEffect>
                                  </p:childTnLst>
                                </p:cTn>
                              </p:par>
                              <p:par>
                                <p:cTn id="75" presetID="12" presetClass="entr" presetSubtype="4" fill="hold" nodeType="with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slide(fromBottom)">
                                      <p:cBhvr>
                                        <p:cTn id="7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50040780"/>
              </p:ext>
            </p:extLst>
          </p:nvPr>
        </p:nvGraphicFramePr>
        <p:xfrm>
          <a:off x="804868" y="306104"/>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The Twelve Apostles Return and Depart—Jesus is to Rest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6:30-33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6:1,</a:t>
                      </a:r>
                      <a:r>
                        <a:rPr lang="en-US" sz="1200" baseline="0" dirty="0"/>
                        <a:t> 2</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Feeds 5,000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6:34-44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9:11-17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6:3-14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Jesus Departs to the Mountain to Avoid Being Made</a:t>
                      </a:r>
                      <a:r>
                        <a:rPr lang="en-US" sz="1200" baseline="0" dirty="0"/>
                        <a:t> King</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14:22, 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6:45, 46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Jesus Walks on Water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14:24-33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6:47-52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6:16-21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Jesus is the Bread of Life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6:22-59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343968">
                <a:tc>
                  <a:txBody>
                    <a:bodyPr/>
                    <a:lstStyle/>
                    <a:p>
                      <a:r>
                        <a:rPr lang="en-US" sz="1200" dirty="0"/>
                        <a:t>Many</a:t>
                      </a:r>
                      <a:r>
                        <a:rPr lang="en-US" sz="1200" baseline="0" dirty="0"/>
                        <a:t> Reject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6:60-71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0" y="2713880"/>
            <a:ext cx="6096000" cy="1938992"/>
          </a:xfrm>
          <a:prstGeom prst="rect">
            <a:avLst/>
          </a:prstGeom>
          <a:ln>
            <a:solidFill>
              <a:schemeClr val="tx1"/>
            </a:solidFill>
          </a:ln>
        </p:spPr>
        <p:txBody>
          <a:bodyPr>
            <a:spAutoFit/>
          </a:bodyPr>
          <a:lstStyle/>
          <a:p>
            <a:r>
              <a:rPr lang="en-US" sz="1200" b="1" dirty="0"/>
              <a:t>Similarities between Moses and the Savior: (I AM):</a:t>
            </a:r>
          </a:p>
          <a:p>
            <a:r>
              <a:rPr lang="en-US" sz="1200" dirty="0"/>
              <a:t>Perhaps one of the most striking similarities between the ministries of Moses and the Savior is the use of “I Am” statements. When Moses asked the Lord what to say when the children of Israel asked for His name, the Lord responded, “I AM THAT I AM” (Exodus 3:13–14). </a:t>
            </a:r>
          </a:p>
          <a:p>
            <a:endParaRPr lang="en-US" sz="1200" dirty="0"/>
          </a:p>
          <a:p>
            <a:r>
              <a:rPr lang="en-US" sz="1200" dirty="0"/>
              <a:t>“I Am”—one of the names by which the Savior is known in the Old Testament—is recorded repeatedly by John, and Moses was told to use this name so the Israelites would know that Jehovah had spoken. John recorded that the Savior declared, “</a:t>
            </a:r>
            <a:r>
              <a:rPr lang="en-US" sz="1200" i="1" dirty="0"/>
              <a:t>I am</a:t>
            </a:r>
            <a:r>
              <a:rPr lang="en-US" sz="1200" dirty="0"/>
              <a:t> the bread of life” (John 6:35, 48, 51; italics added). He made other similar “I am” statements during His ministry (see John 8:12; 10:9, 11;11:25; 14:6; 15:1). (1)</a:t>
            </a:r>
          </a:p>
        </p:txBody>
      </p:sp>
      <p:sp>
        <p:nvSpPr>
          <p:cNvPr id="5" name="Rectangle 4"/>
          <p:cNvSpPr/>
          <p:nvPr/>
        </p:nvSpPr>
        <p:spPr>
          <a:xfrm>
            <a:off x="0" y="4652872"/>
            <a:ext cx="6096000" cy="2308324"/>
          </a:xfrm>
          <a:prstGeom prst="rect">
            <a:avLst/>
          </a:prstGeom>
          <a:ln>
            <a:solidFill>
              <a:schemeClr val="tx1"/>
            </a:solidFill>
          </a:ln>
        </p:spPr>
        <p:txBody>
          <a:bodyPr>
            <a:spAutoFit/>
          </a:bodyPr>
          <a:lstStyle/>
          <a:p>
            <a:pPr fontAlgn="base"/>
            <a:r>
              <a:rPr lang="en-US" sz="1200" b="1" dirty="0"/>
              <a:t>Tradition that the Messiah would come and feed: John 5:15:</a:t>
            </a:r>
          </a:p>
          <a:p>
            <a:pPr fontAlgn="base"/>
            <a:r>
              <a:rPr lang="en-US" sz="1200" dirty="0"/>
              <a:t>“There was a tradition, taught by the Rabbis and firmly entrenched in the public mind, that when Messiah came, he would feed them with bread from heaven. … It had even become a fixed belief that the Messiah, when He came, would signalize His advent by a repetition of this stupendous miracle. ‘As the first </a:t>
            </a:r>
            <a:r>
              <a:rPr lang="en-US" sz="1200" dirty="0" err="1"/>
              <a:t>Saviour</a:t>
            </a:r>
            <a:r>
              <a:rPr lang="en-US" sz="1200" dirty="0"/>
              <a:t>—the deliverer from Egyptian bondage,’ said the Rabbis, ‘caused manna to fall for Israel from heaven, so the second </a:t>
            </a:r>
            <a:r>
              <a:rPr lang="en-US" sz="1200" dirty="0" err="1"/>
              <a:t>Saviour</a:t>
            </a:r>
            <a:r>
              <a:rPr lang="en-US" sz="1200" dirty="0"/>
              <a:t>—the Messiah—will also cause manna to descend for them once more’ [Cunningham Geikie, </a:t>
            </a:r>
            <a:r>
              <a:rPr lang="en-US" sz="1200" i="1" dirty="0"/>
              <a:t>The Life and Words of Christ</a:t>
            </a:r>
            <a:r>
              <a:rPr lang="en-US" sz="1200" dirty="0"/>
              <a:t> (1886), 516–17].</a:t>
            </a:r>
          </a:p>
          <a:p>
            <a:pPr fontAlgn="base"/>
            <a:r>
              <a:rPr lang="en-US" sz="1200" dirty="0"/>
              <a:t>“Thus, when Jesus multiplied the five barley loaves and the two small fishes, it was as though the traditional sign had been given. The peak of his popular appeal had come. In their eyes he stood on the summit. He was the Messiah, they reasoned, and must reign as their king” (</a:t>
            </a:r>
            <a:r>
              <a:rPr lang="en-US" sz="1200" i="1" dirty="0"/>
              <a:t>Mortal Messiah,</a:t>
            </a:r>
            <a:r>
              <a:rPr lang="en-US" sz="1200" dirty="0"/>
              <a:t> 2:367–68).</a:t>
            </a:r>
          </a:p>
        </p:txBody>
      </p:sp>
      <p:sp>
        <p:nvSpPr>
          <p:cNvPr id="6" name="Rectangle 5"/>
          <p:cNvSpPr/>
          <p:nvPr/>
        </p:nvSpPr>
        <p:spPr>
          <a:xfrm>
            <a:off x="6096000" y="2713880"/>
            <a:ext cx="6096000" cy="3785652"/>
          </a:xfrm>
          <a:prstGeom prst="rect">
            <a:avLst/>
          </a:prstGeom>
          <a:ln>
            <a:solidFill>
              <a:schemeClr val="tx1"/>
            </a:solidFill>
          </a:ln>
        </p:spPr>
        <p:txBody>
          <a:bodyPr>
            <a:spAutoFit/>
          </a:bodyPr>
          <a:lstStyle/>
          <a:p>
            <a:r>
              <a:rPr lang="en-US" sz="1200" b="1" dirty="0"/>
              <a:t>Bread: </a:t>
            </a:r>
          </a:p>
          <a:p>
            <a:r>
              <a:rPr lang="en-US" sz="1200" dirty="0"/>
              <a:t>As a common food staple in many cultures, bread serves as an ideal metaphor for the fundamental role the Savior and His teachings should have in our lives. As Jesus taught people about “the bread of life,” He drew upon the background of His listeners. He used their religious history as a teaching tool—the feeding of the five thousand and the Bread of Life discourse took place as the Jews were preparing for the Passover, during which the children of Israel ate unleavened bread in memory of their deliverance from Egypt and the manna that God had provided for them in the wilderness. He drew upon the people’s personal experience—many of those who listened to the Master on this occasion had also been among the five thousand who had eaten the bread He miraculously provided just the day before. </a:t>
            </a:r>
          </a:p>
          <a:p>
            <a:endParaRPr lang="en-US" sz="1200" dirty="0"/>
          </a:p>
          <a:p>
            <a:r>
              <a:rPr lang="en-US" sz="1200" dirty="0"/>
              <a:t>The Savior also drew upon his listeners’ geographical location—they were now hearing Him teach in Capernaum, a region that appears to have been associated with bread making; more remnants of grinding mills have been discovered at Capernaum than at any other place in Israel. When the crowd referred to the manna provided for Israel in the days of Moses, the Savior reminded them that the same God who had provided that “bread from heaven” now offered to them the “true bread from heaven” (John 6:32). Jesus had demonstrated that He could indeed provide for them temporally, but He was also “that bread of life” (John 6:48) who could give eternal life to those who would partake of the spiritual nourishment He now offered (see John 6:51).(1)</a:t>
            </a:r>
          </a:p>
        </p:txBody>
      </p:sp>
    </p:spTree>
    <p:extLst>
      <p:ext uri="{BB962C8B-B14F-4D97-AF65-F5344CB8AC3E}">
        <p14:creationId xmlns:p14="http://schemas.microsoft.com/office/powerpoint/2010/main" val="201278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6E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2883" y="960120"/>
            <a:ext cx="3633457" cy="4893647"/>
          </a:xfrm>
          <a:prstGeom prst="rect">
            <a:avLst/>
          </a:prstGeom>
          <a:noFill/>
        </p:spPr>
        <p:txBody>
          <a:bodyPr wrap="square" rtlCol="0">
            <a:spAutoFit/>
          </a:bodyPr>
          <a:lstStyle/>
          <a:p>
            <a:r>
              <a:rPr lang="en-US" sz="2400" dirty="0"/>
              <a:t>The Lord promised to raise up a Prophet like Moses</a:t>
            </a:r>
          </a:p>
          <a:p>
            <a:r>
              <a:rPr lang="en-US" sz="2400" dirty="0"/>
              <a:t>Deuteronomy 18:15-18</a:t>
            </a:r>
          </a:p>
          <a:p>
            <a:endParaRPr lang="en-US" sz="2400" dirty="0"/>
          </a:p>
          <a:p>
            <a:r>
              <a:rPr lang="en-US" sz="2400" dirty="0"/>
              <a:t>The Lord saved the Israelites by parting the Red Sea; they walked through on dry ground. </a:t>
            </a:r>
          </a:p>
          <a:p>
            <a:r>
              <a:rPr lang="en-US" sz="2400" dirty="0"/>
              <a:t>Exodus 14</a:t>
            </a:r>
          </a:p>
          <a:p>
            <a:endParaRPr lang="en-US" sz="2400" dirty="0"/>
          </a:p>
          <a:p>
            <a:r>
              <a:rPr lang="en-US" sz="2400" dirty="0"/>
              <a:t>The account emphasizes darkness and wind</a:t>
            </a:r>
          </a:p>
          <a:p>
            <a:r>
              <a:rPr lang="en-US" sz="2400" dirty="0"/>
              <a:t>Exodus 14:20-21</a:t>
            </a:r>
          </a:p>
        </p:txBody>
      </p:sp>
      <p:sp>
        <p:nvSpPr>
          <p:cNvPr id="5" name="TextBox 4"/>
          <p:cNvSpPr txBox="1"/>
          <p:nvPr/>
        </p:nvSpPr>
        <p:spPr>
          <a:xfrm>
            <a:off x="7924800" y="929640"/>
            <a:ext cx="3928672" cy="4893647"/>
          </a:xfrm>
          <a:prstGeom prst="rect">
            <a:avLst/>
          </a:prstGeom>
          <a:noFill/>
        </p:spPr>
        <p:txBody>
          <a:bodyPr wrap="square" rtlCol="0">
            <a:spAutoFit/>
          </a:bodyPr>
          <a:lstStyle/>
          <a:p>
            <a:r>
              <a:rPr lang="en-US" sz="2400" dirty="0"/>
              <a:t>The multitude recognized that Jesus was “that prophet”</a:t>
            </a:r>
          </a:p>
          <a:p>
            <a:r>
              <a:rPr lang="en-US" sz="2400" dirty="0"/>
              <a:t>John 6:14</a:t>
            </a:r>
          </a:p>
          <a:p>
            <a:endParaRPr lang="en-US" sz="2400" dirty="0"/>
          </a:p>
          <a:p>
            <a:r>
              <a:rPr lang="en-US" sz="2400" dirty="0"/>
              <a:t>Jesus walked across the Sea of Galilee and saved the disciples from the storm </a:t>
            </a:r>
          </a:p>
          <a:p>
            <a:r>
              <a:rPr lang="en-US" sz="2400" dirty="0"/>
              <a:t>John 6:16-21</a:t>
            </a:r>
          </a:p>
          <a:p>
            <a:endParaRPr lang="en-US" sz="2400" dirty="0"/>
          </a:p>
          <a:p>
            <a:endParaRPr lang="en-US" sz="2400" dirty="0"/>
          </a:p>
          <a:p>
            <a:r>
              <a:rPr lang="en-US" sz="2400" dirty="0"/>
              <a:t>This account also emphasizes darkness and wind</a:t>
            </a:r>
          </a:p>
          <a:p>
            <a:r>
              <a:rPr lang="en-US" sz="2400" dirty="0"/>
              <a:t>John 6:17-18</a:t>
            </a:r>
          </a:p>
        </p:txBody>
      </p:sp>
      <p:grpSp>
        <p:nvGrpSpPr>
          <p:cNvPr id="2" name="Group 6"/>
          <p:cNvGrpSpPr/>
          <p:nvPr/>
        </p:nvGrpSpPr>
        <p:grpSpPr>
          <a:xfrm>
            <a:off x="4267200" y="304800"/>
            <a:ext cx="3505200" cy="2743200"/>
            <a:chOff x="0" y="0"/>
            <a:chExt cx="9144000" cy="6858000"/>
          </a:xfrm>
        </p:grpSpPr>
        <p:grpSp>
          <p:nvGrpSpPr>
            <p:cNvPr id="3" name="Group 1"/>
            <p:cNvGrpSpPr/>
            <p:nvPr/>
          </p:nvGrpSpPr>
          <p:grpSpPr>
            <a:xfrm>
              <a:off x="0" y="0"/>
              <a:ext cx="9144000" cy="6858000"/>
              <a:chOff x="0" y="0"/>
              <a:chExt cx="9144000" cy="6858000"/>
            </a:xfrm>
          </p:grpSpPr>
          <p:sp>
            <p:nvSpPr>
              <p:cNvPr id="143" name="Rectangle 2"/>
              <p:cNvSpPr/>
              <p:nvPr/>
            </p:nvSpPr>
            <p:spPr>
              <a:xfrm>
                <a:off x="0" y="0"/>
                <a:ext cx="9144000" cy="25908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3"/>
              <p:cNvSpPr/>
              <p:nvPr/>
            </p:nvSpPr>
            <p:spPr>
              <a:xfrm>
                <a:off x="0" y="914400"/>
                <a:ext cx="1371600" cy="12954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ectangle 4"/>
              <p:cNvSpPr/>
              <p:nvPr/>
            </p:nvSpPr>
            <p:spPr>
              <a:xfrm>
                <a:off x="0" y="2057400"/>
                <a:ext cx="9144000" cy="4800600"/>
              </a:xfrm>
              <a:prstGeom prst="rect">
                <a:avLst/>
              </a:prstGeom>
              <a:solidFill>
                <a:srgbClr val="DEBE6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5"/>
              <p:cNvSpPr/>
              <p:nvPr/>
            </p:nvSpPr>
            <p:spPr>
              <a:xfrm>
                <a:off x="2514600" y="838200"/>
                <a:ext cx="4421038" cy="136035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6"/>
              <p:cNvSpPr/>
              <p:nvPr/>
            </p:nvSpPr>
            <p:spPr>
              <a:xfrm>
                <a:off x="381000" y="914400"/>
                <a:ext cx="5486400" cy="14478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p:nvPr/>
            </p:nvGrpSpPr>
            <p:grpSpPr>
              <a:xfrm>
                <a:off x="0" y="1905000"/>
                <a:ext cx="3886200" cy="2971800"/>
                <a:chOff x="0" y="1905000"/>
                <a:chExt cx="3886200" cy="2971800"/>
              </a:xfrm>
            </p:grpSpPr>
            <p:sp>
              <p:nvSpPr>
                <p:cNvPr id="178" name="Double Wave 37"/>
                <p:cNvSpPr/>
                <p:nvPr/>
              </p:nvSpPr>
              <p:spPr>
                <a:xfrm>
                  <a:off x="0" y="1905000"/>
                  <a:ext cx="3886200" cy="1905000"/>
                </a:xfrm>
                <a:prstGeom prst="doubleWav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38"/>
                <p:cNvSpPr/>
                <p:nvPr/>
              </p:nvSpPr>
              <p:spPr>
                <a:xfrm>
                  <a:off x="0" y="2286000"/>
                  <a:ext cx="3886200" cy="1905000"/>
                </a:xfrm>
                <a:prstGeom prst="doubleWave">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uble Wave 39"/>
                <p:cNvSpPr/>
                <p:nvPr/>
              </p:nvSpPr>
              <p:spPr>
                <a:xfrm>
                  <a:off x="0" y="2971800"/>
                  <a:ext cx="3886200" cy="190500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
              <p:cNvGrpSpPr/>
              <p:nvPr/>
            </p:nvGrpSpPr>
            <p:grpSpPr>
              <a:xfrm>
                <a:off x="5791200" y="1981200"/>
                <a:ext cx="3352800" cy="2971800"/>
                <a:chOff x="0" y="1905000"/>
                <a:chExt cx="3886200" cy="2971800"/>
              </a:xfrm>
            </p:grpSpPr>
            <p:sp>
              <p:nvSpPr>
                <p:cNvPr id="175" name="Double Wave 34"/>
                <p:cNvSpPr/>
                <p:nvPr/>
              </p:nvSpPr>
              <p:spPr>
                <a:xfrm>
                  <a:off x="0" y="1905000"/>
                  <a:ext cx="3886200" cy="1905000"/>
                </a:xfrm>
                <a:prstGeom prst="doubleWav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uble Wave 35"/>
                <p:cNvSpPr/>
                <p:nvPr/>
              </p:nvSpPr>
              <p:spPr>
                <a:xfrm>
                  <a:off x="0" y="2286000"/>
                  <a:ext cx="3886200" cy="1905000"/>
                </a:xfrm>
                <a:prstGeom prst="doubleWave">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uble Wave 36"/>
                <p:cNvSpPr/>
                <p:nvPr/>
              </p:nvSpPr>
              <p:spPr>
                <a:xfrm>
                  <a:off x="0" y="2971800"/>
                  <a:ext cx="3886200" cy="190500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Cloud 9"/>
              <p:cNvSpPr/>
              <p:nvPr/>
            </p:nvSpPr>
            <p:spPr>
              <a:xfrm>
                <a:off x="3352800" y="2057400"/>
                <a:ext cx="838200" cy="1447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0"/>
              <p:cNvSpPr/>
              <p:nvPr/>
            </p:nvSpPr>
            <p:spPr>
              <a:xfrm rot="5148344">
                <a:off x="3170847" y="2340970"/>
                <a:ext cx="838200" cy="10058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1"/>
              <p:cNvSpPr/>
              <p:nvPr/>
            </p:nvSpPr>
            <p:spPr>
              <a:xfrm>
                <a:off x="3276600" y="3124200"/>
                <a:ext cx="838200" cy="17526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2"/>
              <p:cNvSpPr/>
              <p:nvPr/>
            </p:nvSpPr>
            <p:spPr>
              <a:xfrm>
                <a:off x="5334000" y="3200400"/>
                <a:ext cx="838200" cy="16764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3"/>
              <p:cNvSpPr/>
              <p:nvPr/>
            </p:nvSpPr>
            <p:spPr>
              <a:xfrm>
                <a:off x="5410200" y="2133600"/>
                <a:ext cx="8382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4"/>
              <p:cNvSpPr/>
              <p:nvPr/>
            </p:nvSpPr>
            <p:spPr>
              <a:xfrm rot="3129569">
                <a:off x="5675754" y="2771214"/>
                <a:ext cx="838200" cy="10058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5"/>
              <p:cNvGrpSpPr/>
              <p:nvPr/>
            </p:nvGrpSpPr>
            <p:grpSpPr>
              <a:xfrm>
                <a:off x="3733800" y="3733800"/>
                <a:ext cx="1676400" cy="2514600"/>
                <a:chOff x="457200" y="609600"/>
                <a:chExt cx="2743200" cy="5638800"/>
              </a:xfrm>
            </p:grpSpPr>
            <p:sp>
              <p:nvSpPr>
                <p:cNvPr id="157" name="Oval 16"/>
                <p:cNvSpPr/>
                <p:nvPr/>
              </p:nvSpPr>
              <p:spPr>
                <a:xfrm>
                  <a:off x="914400" y="56388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7"/>
                <p:cNvSpPr/>
                <p:nvPr/>
              </p:nvSpPr>
              <p:spPr>
                <a:xfrm>
                  <a:off x="1676400" y="56388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8"/>
                <p:cNvSpPr/>
                <p:nvPr/>
              </p:nvSpPr>
              <p:spPr>
                <a:xfrm>
                  <a:off x="457200" y="38100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9"/>
                <p:cNvSpPr/>
                <p:nvPr/>
              </p:nvSpPr>
              <p:spPr>
                <a:xfrm rot="1480658">
                  <a:off x="628371" y="24105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20"/>
                <p:cNvSpPr/>
                <p:nvPr/>
              </p:nvSpPr>
              <p:spPr>
                <a:xfrm rot="1447265">
                  <a:off x="795966" y="23022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21"/>
                <p:cNvSpPr/>
                <p:nvPr/>
              </p:nvSpPr>
              <p:spPr>
                <a:xfrm>
                  <a:off x="762000" y="25146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22"/>
                <p:cNvSpPr/>
                <p:nvPr/>
              </p:nvSpPr>
              <p:spPr>
                <a:xfrm>
                  <a:off x="838200" y="22860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23"/>
                <p:cNvSpPr/>
                <p:nvPr/>
              </p:nvSpPr>
              <p:spPr>
                <a:xfrm rot="402310">
                  <a:off x="840217" y="24483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24"/>
                <p:cNvSpPr/>
                <p:nvPr/>
              </p:nvSpPr>
              <p:spPr>
                <a:xfrm>
                  <a:off x="990600" y="6858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25"/>
                <p:cNvSpPr/>
                <p:nvPr/>
              </p:nvSpPr>
              <p:spPr>
                <a:xfrm rot="21175570">
                  <a:off x="1999055" y="7220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26"/>
                <p:cNvSpPr/>
                <p:nvPr/>
              </p:nvSpPr>
              <p:spPr>
                <a:xfrm>
                  <a:off x="1219200" y="6096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27"/>
                <p:cNvSpPr/>
                <p:nvPr/>
              </p:nvSpPr>
              <p:spPr>
                <a:xfrm rot="21185207">
                  <a:off x="1905000" y="25146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3"/>
                <p:cNvGrpSpPr/>
                <p:nvPr/>
              </p:nvGrpSpPr>
              <p:grpSpPr>
                <a:xfrm>
                  <a:off x="2088948" y="2293712"/>
                  <a:ext cx="1111452" cy="2049688"/>
                  <a:chOff x="4755948" y="2903312"/>
                  <a:chExt cx="1111452" cy="2049688"/>
                </a:xfrm>
              </p:grpSpPr>
              <p:sp>
                <p:nvSpPr>
                  <p:cNvPr id="172" name="Oval 31"/>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32"/>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33"/>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Cloud 29"/>
                <p:cNvSpPr/>
                <p:nvPr/>
              </p:nvSpPr>
              <p:spPr>
                <a:xfrm rot="21175570">
                  <a:off x="1217431" y="15897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30"/>
                <p:cNvSpPr/>
                <p:nvPr/>
              </p:nvSpPr>
              <p:spPr>
                <a:xfrm rot="5225831">
                  <a:off x="1535088" y="1695402"/>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66"/>
            <p:cNvGrpSpPr/>
            <p:nvPr/>
          </p:nvGrpSpPr>
          <p:grpSpPr>
            <a:xfrm>
              <a:off x="5029200" y="2819400"/>
              <a:ext cx="314325" cy="663575"/>
              <a:chOff x="2895600" y="304800"/>
              <a:chExt cx="2186496" cy="3771554"/>
            </a:xfrm>
          </p:grpSpPr>
          <p:sp>
            <p:nvSpPr>
              <p:cNvPr id="126" name="Oval 125"/>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51"/>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52"/>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53"/>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tored Data 141"/>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9"/>
            <p:cNvGrpSpPr/>
            <p:nvPr/>
          </p:nvGrpSpPr>
          <p:grpSpPr>
            <a:xfrm>
              <a:off x="4648200" y="1828800"/>
              <a:ext cx="384175" cy="733425"/>
              <a:chOff x="1143000" y="1066800"/>
              <a:chExt cx="1127234" cy="2686339"/>
            </a:xfrm>
          </p:grpSpPr>
          <p:sp>
            <p:nvSpPr>
              <p:cNvPr id="108" name="Oval 107"/>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alf Frame 117"/>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Oval 118"/>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120"/>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ross 124"/>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8"/>
            <p:cNvGrpSpPr/>
            <p:nvPr/>
          </p:nvGrpSpPr>
          <p:grpSpPr>
            <a:xfrm>
              <a:off x="4572000" y="2590800"/>
              <a:ext cx="488950" cy="733425"/>
              <a:chOff x="1565994" y="990600"/>
              <a:chExt cx="2085014" cy="3466754"/>
            </a:xfrm>
          </p:grpSpPr>
          <p:sp>
            <p:nvSpPr>
              <p:cNvPr id="89" name="Oval 88"/>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tored Data 102"/>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56"/>
            <p:cNvGrpSpPr/>
            <p:nvPr/>
          </p:nvGrpSpPr>
          <p:grpSpPr>
            <a:xfrm>
              <a:off x="4343400" y="2057400"/>
              <a:ext cx="279400" cy="803275"/>
              <a:chOff x="1524000" y="1478095"/>
              <a:chExt cx="2286000" cy="4770305"/>
            </a:xfrm>
          </p:grpSpPr>
          <p:sp>
            <p:nvSpPr>
              <p:cNvPr id="71" name="Oval 70"/>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339967">
                <a:off x="2047834" y="3235884"/>
                <a:ext cx="626968" cy="2235731"/>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gonal Stripe 81"/>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iagonal Stripe 82"/>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iagonal Stripe 83"/>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lowchart: Display 84"/>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67"/>
            <p:cNvGrpSpPr/>
            <p:nvPr/>
          </p:nvGrpSpPr>
          <p:grpSpPr>
            <a:xfrm>
              <a:off x="4267200" y="2667000"/>
              <a:ext cx="384175" cy="838200"/>
              <a:chOff x="166466" y="1905000"/>
              <a:chExt cx="1814734" cy="3657600"/>
            </a:xfrm>
          </p:grpSpPr>
          <p:sp>
            <p:nvSpPr>
              <p:cNvPr id="36" name="Oval 35"/>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80"/>
              <p:cNvGrpSpPr/>
              <p:nvPr/>
            </p:nvGrpSpPr>
            <p:grpSpPr>
              <a:xfrm>
                <a:off x="533400" y="4786313"/>
                <a:ext cx="1295400" cy="287677"/>
                <a:chOff x="3352800" y="5486400"/>
                <a:chExt cx="1219200" cy="654390"/>
              </a:xfrm>
            </p:grpSpPr>
            <p:grpSp>
              <p:nvGrpSpPr>
                <p:cNvPr id="58" name="Group 172"/>
                <p:cNvGrpSpPr/>
                <p:nvPr/>
              </p:nvGrpSpPr>
              <p:grpSpPr>
                <a:xfrm>
                  <a:off x="3352800" y="5867400"/>
                  <a:ext cx="1188550" cy="273390"/>
                  <a:chOff x="583296" y="4539882"/>
                  <a:chExt cx="1188550" cy="273390"/>
                </a:xfrm>
              </p:grpSpPr>
              <p:sp>
                <p:nvSpPr>
                  <p:cNvPr id="66" name="Trapezoid 65"/>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73"/>
                <p:cNvGrpSpPr/>
                <p:nvPr/>
              </p:nvGrpSpPr>
              <p:grpSpPr>
                <a:xfrm rot="10800000">
                  <a:off x="3352800" y="5486400"/>
                  <a:ext cx="1188550" cy="273390"/>
                  <a:chOff x="583296" y="4539882"/>
                  <a:chExt cx="1188550" cy="273390"/>
                </a:xfrm>
              </p:grpSpPr>
              <p:sp>
                <p:nvSpPr>
                  <p:cNvPr id="61" name="Trapezoid 60"/>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rapezoid 59"/>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203"/>
            <p:cNvGrpSpPr/>
            <p:nvPr/>
          </p:nvGrpSpPr>
          <p:grpSpPr>
            <a:xfrm>
              <a:off x="5029200" y="2057400"/>
              <a:ext cx="314325" cy="663575"/>
              <a:chOff x="7243695" y="3657601"/>
              <a:chExt cx="1609100" cy="2924089"/>
            </a:xfrm>
          </p:grpSpPr>
          <p:sp>
            <p:nvSpPr>
              <p:cNvPr id="15" name="Cloud 14"/>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43"/>
              <p:cNvGrpSpPr/>
              <p:nvPr/>
            </p:nvGrpSpPr>
            <p:grpSpPr>
              <a:xfrm>
                <a:off x="7467600" y="5486400"/>
                <a:ext cx="1327870" cy="745538"/>
                <a:chOff x="4309849" y="4876800"/>
                <a:chExt cx="1063369" cy="745538"/>
              </a:xfrm>
            </p:grpSpPr>
            <p:sp>
              <p:nvSpPr>
                <p:cNvPr id="32" name="Diagonal Stripe 31"/>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gonal Stripe 32"/>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iagonal Stripe 33"/>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lowchart: Display 34"/>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6" name="Group 180"/>
          <p:cNvGrpSpPr/>
          <p:nvPr/>
        </p:nvGrpSpPr>
        <p:grpSpPr>
          <a:xfrm>
            <a:off x="4191000" y="3505200"/>
            <a:ext cx="3471472" cy="2743200"/>
            <a:chOff x="2548328" y="3276600"/>
            <a:chExt cx="3471472" cy="2743200"/>
          </a:xfrm>
        </p:grpSpPr>
        <p:grpSp>
          <p:nvGrpSpPr>
            <p:cNvPr id="169" name="Group 180"/>
            <p:cNvGrpSpPr/>
            <p:nvPr/>
          </p:nvGrpSpPr>
          <p:grpSpPr>
            <a:xfrm>
              <a:off x="2548328" y="3276600"/>
              <a:ext cx="3471472" cy="2743200"/>
              <a:chOff x="0" y="0"/>
              <a:chExt cx="9144000" cy="6858000"/>
            </a:xfrm>
          </p:grpSpPr>
          <p:sp>
            <p:nvSpPr>
              <p:cNvPr id="209" name="Rectangle 208"/>
              <p:cNvSpPr/>
              <p:nvPr/>
            </p:nvSpPr>
            <p:spPr>
              <a:xfrm>
                <a:off x="0" y="0"/>
                <a:ext cx="9144000" cy="25908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0" y="1981200"/>
                <a:ext cx="9144000" cy="4876800"/>
              </a:xfrm>
              <a:prstGeom prst="rect">
                <a:avLst/>
              </a:prstGeom>
              <a:solidFill>
                <a:srgbClr val="DEBE6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2057400" y="1295400"/>
                <a:ext cx="4421038" cy="1055557"/>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0" y="1371600"/>
                <a:ext cx="3962400" cy="990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9"/>
              <p:cNvGrpSpPr/>
              <p:nvPr/>
            </p:nvGrpSpPr>
            <p:grpSpPr>
              <a:xfrm>
                <a:off x="0" y="2057400"/>
                <a:ext cx="9144000" cy="2971800"/>
                <a:chOff x="0" y="1905000"/>
                <a:chExt cx="3886200" cy="2971800"/>
              </a:xfrm>
            </p:grpSpPr>
            <p:sp>
              <p:nvSpPr>
                <p:cNvPr id="511" name="Double Wave 510"/>
                <p:cNvSpPr/>
                <p:nvPr/>
              </p:nvSpPr>
              <p:spPr>
                <a:xfrm>
                  <a:off x="0" y="1905000"/>
                  <a:ext cx="3886200" cy="1905000"/>
                </a:xfrm>
                <a:prstGeom prst="doubleWav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ouble Wave 511"/>
                <p:cNvSpPr/>
                <p:nvPr/>
              </p:nvSpPr>
              <p:spPr>
                <a:xfrm>
                  <a:off x="0" y="2286000"/>
                  <a:ext cx="3886200" cy="1905000"/>
                </a:xfrm>
                <a:prstGeom prst="doubleWave">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Double Wave 6"/>
                <p:cNvSpPr/>
                <p:nvPr/>
              </p:nvSpPr>
              <p:spPr>
                <a:xfrm>
                  <a:off x="0" y="2971800"/>
                  <a:ext cx="3886200" cy="1905000"/>
                </a:xfrm>
                <a:prstGeom prst="doubleWav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40"/>
              <p:cNvGrpSpPr/>
              <p:nvPr/>
            </p:nvGrpSpPr>
            <p:grpSpPr>
              <a:xfrm>
                <a:off x="0" y="2590800"/>
                <a:ext cx="2891559" cy="2971800"/>
                <a:chOff x="457200" y="2497304"/>
                <a:chExt cx="4781871" cy="4284496"/>
              </a:xfrm>
            </p:grpSpPr>
            <p:grpSp>
              <p:nvGrpSpPr>
                <p:cNvPr id="183" name="Group 230"/>
                <p:cNvGrpSpPr/>
                <p:nvPr/>
              </p:nvGrpSpPr>
              <p:grpSpPr>
                <a:xfrm rot="18989829" flipH="1">
                  <a:off x="2994882" y="2720848"/>
                  <a:ext cx="1586260" cy="1364114"/>
                  <a:chOff x="736597" y="733384"/>
                  <a:chExt cx="1807860" cy="1807860"/>
                </a:xfrm>
              </p:grpSpPr>
              <p:grpSp>
                <p:nvGrpSpPr>
                  <p:cNvPr id="213" name="Group 15"/>
                  <p:cNvGrpSpPr/>
                  <p:nvPr/>
                </p:nvGrpSpPr>
                <p:grpSpPr>
                  <a:xfrm rot="20238387">
                    <a:off x="736597" y="881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50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50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21"/>
                  <p:cNvGrpSpPr/>
                  <p:nvPr/>
                </p:nvGrpSpPr>
                <p:grpSpPr>
                  <a:xfrm rot="2927600">
                    <a:off x="1498597" y="881328"/>
                    <a:ext cx="1193804" cy="897916"/>
                    <a:chOff x="1111998" y="1862460"/>
                    <a:chExt cx="2362200" cy="1921930"/>
                  </a:xfrm>
                </p:grpSpPr>
                <p:grpSp>
                  <p:nvGrpSpPr>
                    <p:cNvPr id="218" name="Group 6"/>
                    <p:cNvGrpSpPr/>
                    <p:nvPr/>
                  </p:nvGrpSpPr>
                  <p:grpSpPr>
                    <a:xfrm rot="17802976">
                      <a:off x="1912098" y="1823816"/>
                      <a:ext cx="762000" cy="2362200"/>
                      <a:chOff x="1905000" y="1828800"/>
                      <a:chExt cx="762000" cy="2362200"/>
                    </a:xfrm>
                  </p:grpSpPr>
                  <p:sp>
                    <p:nvSpPr>
                      <p:cNvPr id="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9"/>
                    <p:cNvGrpSpPr/>
                    <p:nvPr/>
                  </p:nvGrpSpPr>
                  <p:grpSpPr>
                    <a:xfrm rot="19123498">
                      <a:off x="2501621" y="1862460"/>
                      <a:ext cx="542170" cy="1782007"/>
                      <a:chOff x="1905000" y="1828800"/>
                      <a:chExt cx="762000" cy="2362200"/>
                    </a:xfrm>
                  </p:grpSpPr>
                  <p:sp>
                    <p:nvSpPr>
                      <p:cNvPr id="49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2"/>
                    <p:cNvGrpSpPr/>
                    <p:nvPr/>
                  </p:nvGrpSpPr>
                  <p:grpSpPr>
                    <a:xfrm rot="15530705">
                      <a:off x="2284581" y="2639655"/>
                      <a:ext cx="405591" cy="1883879"/>
                      <a:chOff x="1905000" y="1828800"/>
                      <a:chExt cx="762000" cy="2362200"/>
                    </a:xfrm>
                  </p:grpSpPr>
                  <p:sp>
                    <p:nvSpPr>
                      <p:cNvPr id="496" name="Oval 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31"/>
                  <p:cNvGrpSpPr/>
                  <p:nvPr/>
                </p:nvGrpSpPr>
                <p:grpSpPr>
                  <a:xfrm rot="20238387">
                    <a:off x="1346199" y="1643328"/>
                    <a:ext cx="1193804" cy="897916"/>
                    <a:chOff x="1111998" y="1862460"/>
                    <a:chExt cx="2362200" cy="1921930"/>
                  </a:xfrm>
                </p:grpSpPr>
                <p:grpSp>
                  <p:nvGrpSpPr>
                    <p:cNvPr id="254" name="Group 6"/>
                    <p:cNvGrpSpPr/>
                    <p:nvPr/>
                  </p:nvGrpSpPr>
                  <p:grpSpPr>
                    <a:xfrm rot="17802976">
                      <a:off x="1912098" y="1823816"/>
                      <a:ext cx="762000" cy="2362200"/>
                      <a:chOff x="1905000" y="1828800"/>
                      <a:chExt cx="762000" cy="2362200"/>
                    </a:xfrm>
                  </p:grpSpPr>
                  <p:sp>
                    <p:nvSpPr>
                      <p:cNvPr id="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9"/>
                    <p:cNvGrpSpPr/>
                    <p:nvPr/>
                  </p:nvGrpSpPr>
                  <p:grpSpPr>
                    <a:xfrm rot="19123498">
                      <a:off x="2501621" y="1862460"/>
                      <a:ext cx="542170" cy="1782007"/>
                      <a:chOff x="1905000" y="1828800"/>
                      <a:chExt cx="762000" cy="2362200"/>
                    </a:xfrm>
                  </p:grpSpPr>
                  <p:sp>
                    <p:nvSpPr>
                      <p:cNvPr id="48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2"/>
                    <p:cNvGrpSpPr/>
                    <p:nvPr/>
                  </p:nvGrpSpPr>
                  <p:grpSpPr>
                    <a:xfrm rot="15530705">
                      <a:off x="2284581" y="2639655"/>
                      <a:ext cx="405591" cy="1883879"/>
                      <a:chOff x="1905000" y="1828800"/>
                      <a:chExt cx="762000" cy="2362200"/>
                    </a:xfrm>
                  </p:grpSpPr>
                  <p:sp>
                    <p:nvSpPr>
                      <p:cNvPr id="48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7" name="Group 199"/>
                <p:cNvGrpSpPr/>
                <p:nvPr/>
              </p:nvGrpSpPr>
              <p:grpSpPr>
                <a:xfrm rot="3068959">
                  <a:off x="1334455" y="2628335"/>
                  <a:ext cx="1820842" cy="1558779"/>
                  <a:chOff x="736597" y="733384"/>
                  <a:chExt cx="1807860" cy="1807860"/>
                </a:xfrm>
              </p:grpSpPr>
              <p:grpSp>
                <p:nvGrpSpPr>
                  <p:cNvPr id="258" name="Group 15"/>
                  <p:cNvGrpSpPr/>
                  <p:nvPr/>
                </p:nvGrpSpPr>
                <p:grpSpPr>
                  <a:xfrm rot="20238387">
                    <a:off x="736597" y="881328"/>
                    <a:ext cx="1193804" cy="897916"/>
                    <a:chOff x="1111998" y="1862460"/>
                    <a:chExt cx="2362200" cy="1921930"/>
                  </a:xfrm>
                </p:grpSpPr>
                <p:grpSp>
                  <p:nvGrpSpPr>
                    <p:cNvPr id="259" name="Group 6"/>
                    <p:cNvGrpSpPr/>
                    <p:nvPr/>
                  </p:nvGrpSpPr>
                  <p:grpSpPr>
                    <a:xfrm rot="17802976">
                      <a:off x="1912098" y="1823816"/>
                      <a:ext cx="762000" cy="2362200"/>
                      <a:chOff x="1905000" y="1828800"/>
                      <a:chExt cx="762000" cy="2362200"/>
                    </a:xfrm>
                  </p:grpSpPr>
                  <p:sp>
                    <p:nvSpPr>
                      <p:cNvPr id="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9"/>
                    <p:cNvGrpSpPr/>
                    <p:nvPr/>
                  </p:nvGrpSpPr>
                  <p:grpSpPr>
                    <a:xfrm rot="19123498">
                      <a:off x="2501621" y="1862460"/>
                      <a:ext cx="542170" cy="1782007"/>
                      <a:chOff x="1905000" y="1828800"/>
                      <a:chExt cx="762000" cy="2362200"/>
                    </a:xfrm>
                  </p:grpSpPr>
                  <p:sp>
                    <p:nvSpPr>
                      <p:cNvPr id="477" name="Oval 4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12"/>
                    <p:cNvGrpSpPr/>
                    <p:nvPr/>
                  </p:nvGrpSpPr>
                  <p:grpSpPr>
                    <a:xfrm rot="15530705">
                      <a:off x="2284581" y="2639655"/>
                      <a:ext cx="405591" cy="1883879"/>
                      <a:chOff x="1905000" y="1828800"/>
                      <a:chExt cx="762000" cy="2362200"/>
                    </a:xfrm>
                  </p:grpSpPr>
                  <p:sp>
                    <p:nvSpPr>
                      <p:cNvPr id="475" name="Oval 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21"/>
                  <p:cNvGrpSpPr/>
                  <p:nvPr/>
                </p:nvGrpSpPr>
                <p:grpSpPr>
                  <a:xfrm rot="2927600">
                    <a:off x="1498597" y="881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468" name="Oval 4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466" name="Oval 4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31"/>
                  <p:cNvGrpSpPr/>
                  <p:nvPr/>
                </p:nvGrpSpPr>
                <p:grpSpPr>
                  <a:xfrm rot="20238387">
                    <a:off x="1346199" y="1643328"/>
                    <a:ext cx="1193804" cy="897916"/>
                    <a:chOff x="1111998" y="1862460"/>
                    <a:chExt cx="2362200" cy="1921930"/>
                  </a:xfrm>
                </p:grpSpPr>
                <p:grpSp>
                  <p:nvGrpSpPr>
                    <p:cNvPr id="284" name="Group 6"/>
                    <p:cNvGrpSpPr/>
                    <p:nvPr/>
                  </p:nvGrpSpPr>
                  <p:grpSpPr>
                    <a:xfrm rot="17802976">
                      <a:off x="1912098" y="1823816"/>
                      <a:ext cx="762000" cy="2362200"/>
                      <a:chOff x="1905000" y="1828800"/>
                      <a:chExt cx="762000" cy="2362200"/>
                    </a:xfrm>
                  </p:grpSpPr>
                  <p:sp>
                    <p:nvSpPr>
                      <p:cNvPr id="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rot="19123498">
                      <a:off x="2501621" y="1862460"/>
                      <a:ext cx="542170" cy="1782007"/>
                      <a:chOff x="1905000" y="1828800"/>
                      <a:chExt cx="762000" cy="2362200"/>
                    </a:xfrm>
                  </p:grpSpPr>
                  <p:sp>
                    <p:nvSpPr>
                      <p:cNvPr id="45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2"/>
                    <p:cNvGrpSpPr/>
                    <p:nvPr/>
                  </p:nvGrpSpPr>
                  <p:grpSpPr>
                    <a:xfrm rot="15530705">
                      <a:off x="2284581" y="2639655"/>
                      <a:ext cx="405591" cy="1883879"/>
                      <a:chOff x="1905000" y="1828800"/>
                      <a:chExt cx="762000" cy="2362200"/>
                    </a:xfrm>
                  </p:grpSpPr>
                  <p:sp>
                    <p:nvSpPr>
                      <p:cNvPr id="45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9" name="Double Wave 248"/>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uble Wave 249"/>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ouble Wave 250"/>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41"/>
                <p:cNvGrpSpPr/>
                <p:nvPr/>
              </p:nvGrpSpPr>
              <p:grpSpPr>
                <a:xfrm>
                  <a:off x="457200" y="3352800"/>
                  <a:ext cx="1397003" cy="1095416"/>
                  <a:chOff x="736597" y="733384"/>
                  <a:chExt cx="1807860" cy="1807860"/>
                </a:xfrm>
              </p:grpSpPr>
              <p:grpSp>
                <p:nvGrpSpPr>
                  <p:cNvPr id="294" name="Group 15"/>
                  <p:cNvGrpSpPr/>
                  <p:nvPr/>
                </p:nvGrpSpPr>
                <p:grpSpPr>
                  <a:xfrm rot="20238387">
                    <a:off x="736597" y="881328"/>
                    <a:ext cx="1193804" cy="897916"/>
                    <a:chOff x="1111998" y="1862460"/>
                    <a:chExt cx="2362200" cy="1921930"/>
                  </a:xfrm>
                </p:grpSpPr>
                <p:grpSp>
                  <p:nvGrpSpPr>
                    <p:cNvPr id="301" name="Group 6"/>
                    <p:cNvGrpSpPr/>
                    <p:nvPr/>
                  </p:nvGrpSpPr>
                  <p:grpSpPr>
                    <a:xfrm rot="17802976">
                      <a:off x="1912098" y="1823816"/>
                      <a:ext cx="762000" cy="2362200"/>
                      <a:chOff x="1905000" y="1828800"/>
                      <a:chExt cx="762000" cy="2362200"/>
                    </a:xfrm>
                  </p:grpSpPr>
                  <p:sp>
                    <p:nvSpPr>
                      <p:cNvPr id="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9"/>
                    <p:cNvGrpSpPr/>
                    <p:nvPr/>
                  </p:nvGrpSpPr>
                  <p:grpSpPr>
                    <a:xfrm rot="19123498">
                      <a:off x="2501621" y="1862460"/>
                      <a:ext cx="542170" cy="1782007"/>
                      <a:chOff x="1905000" y="1828800"/>
                      <a:chExt cx="762000" cy="2362200"/>
                    </a:xfrm>
                  </p:grpSpPr>
                  <p:sp>
                    <p:nvSpPr>
                      <p:cNvPr id="44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2"/>
                    <p:cNvGrpSpPr/>
                    <p:nvPr/>
                  </p:nvGrpSpPr>
                  <p:grpSpPr>
                    <a:xfrm rot="15530705">
                      <a:off x="2284581" y="2639655"/>
                      <a:ext cx="405591" cy="1883879"/>
                      <a:chOff x="1905000" y="1828800"/>
                      <a:chExt cx="762000" cy="2362200"/>
                    </a:xfrm>
                  </p:grpSpPr>
                  <p:sp>
                    <p:nvSpPr>
                      <p:cNvPr id="44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4" name="Group 21"/>
                  <p:cNvGrpSpPr/>
                  <p:nvPr/>
                </p:nvGrpSpPr>
                <p:grpSpPr>
                  <a:xfrm rot="2927600">
                    <a:off x="1498597" y="881328"/>
                    <a:ext cx="1193804" cy="897916"/>
                    <a:chOff x="1111998" y="1862460"/>
                    <a:chExt cx="2362200" cy="1921930"/>
                  </a:xfrm>
                </p:grpSpPr>
                <p:grpSp>
                  <p:nvGrpSpPr>
                    <p:cNvPr id="305" name="Group 6"/>
                    <p:cNvGrpSpPr/>
                    <p:nvPr/>
                  </p:nvGrpSpPr>
                  <p:grpSpPr>
                    <a:xfrm rot="17802976">
                      <a:off x="1912098" y="1823816"/>
                      <a:ext cx="762000" cy="2362200"/>
                      <a:chOff x="1905000" y="1828800"/>
                      <a:chExt cx="762000" cy="2362200"/>
                    </a:xfrm>
                  </p:grpSpPr>
                  <p:sp>
                    <p:nvSpPr>
                      <p:cNvPr id="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9"/>
                    <p:cNvGrpSpPr/>
                    <p:nvPr/>
                  </p:nvGrpSpPr>
                  <p:grpSpPr>
                    <a:xfrm rot="19123498">
                      <a:off x="2501621" y="1862460"/>
                      <a:ext cx="542170" cy="1782007"/>
                      <a:chOff x="1905000" y="1828800"/>
                      <a:chExt cx="762000" cy="2362200"/>
                    </a:xfrm>
                  </p:grpSpPr>
                  <p:sp>
                    <p:nvSpPr>
                      <p:cNvPr id="43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2"/>
                    <p:cNvGrpSpPr/>
                    <p:nvPr/>
                  </p:nvGrpSpPr>
                  <p:grpSpPr>
                    <a:xfrm rot="15530705">
                      <a:off x="2284581" y="2639655"/>
                      <a:ext cx="405591" cy="1883879"/>
                      <a:chOff x="1905000" y="1828800"/>
                      <a:chExt cx="762000" cy="2362200"/>
                    </a:xfrm>
                  </p:grpSpPr>
                  <p:sp>
                    <p:nvSpPr>
                      <p:cNvPr id="43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31"/>
                  <p:cNvGrpSpPr/>
                  <p:nvPr/>
                </p:nvGrpSpPr>
                <p:grpSpPr>
                  <a:xfrm rot="20238387">
                    <a:off x="1346199" y="1643328"/>
                    <a:ext cx="1193804" cy="897916"/>
                    <a:chOff x="1111998" y="1862460"/>
                    <a:chExt cx="2362200" cy="1921930"/>
                  </a:xfrm>
                </p:grpSpPr>
                <p:grpSp>
                  <p:nvGrpSpPr>
                    <p:cNvPr id="315" name="Group 6"/>
                    <p:cNvGrpSpPr/>
                    <p:nvPr/>
                  </p:nvGrpSpPr>
                  <p:grpSpPr>
                    <a:xfrm rot="17802976">
                      <a:off x="1912098" y="1823816"/>
                      <a:ext cx="762000" cy="2362200"/>
                      <a:chOff x="1905000" y="1828800"/>
                      <a:chExt cx="762000" cy="2362200"/>
                    </a:xfrm>
                  </p:grpSpPr>
                  <p:sp>
                    <p:nvSpPr>
                      <p:cNvPr id="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9"/>
                    <p:cNvGrpSpPr/>
                    <p:nvPr/>
                  </p:nvGrpSpPr>
                  <p:grpSpPr>
                    <a:xfrm rot="19123498">
                      <a:off x="2501621" y="1862460"/>
                      <a:ext cx="542170" cy="1782007"/>
                      <a:chOff x="1905000" y="1828800"/>
                      <a:chExt cx="762000" cy="2362200"/>
                    </a:xfrm>
                  </p:grpSpPr>
                  <p:sp>
                    <p:nvSpPr>
                      <p:cNvPr id="429" name="Oval 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2"/>
                    <p:cNvGrpSpPr/>
                    <p:nvPr/>
                  </p:nvGrpSpPr>
                  <p:grpSpPr>
                    <a:xfrm rot="15530705">
                      <a:off x="2284581" y="2639655"/>
                      <a:ext cx="405591" cy="1883879"/>
                      <a:chOff x="1905000" y="1828800"/>
                      <a:chExt cx="762000" cy="2362200"/>
                    </a:xfrm>
                  </p:grpSpPr>
                  <p:sp>
                    <p:nvSpPr>
                      <p:cNvPr id="427" name="Oval 4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4" name="Group 42"/>
                <p:cNvGrpSpPr/>
                <p:nvPr/>
              </p:nvGrpSpPr>
              <p:grpSpPr>
                <a:xfrm rot="1956276">
                  <a:off x="1167495" y="3842653"/>
                  <a:ext cx="1397003" cy="1095416"/>
                  <a:chOff x="736597" y="733384"/>
                  <a:chExt cx="1807860" cy="1807860"/>
                </a:xfrm>
              </p:grpSpPr>
              <p:grpSp>
                <p:nvGrpSpPr>
                  <p:cNvPr id="331" name="Group 15"/>
                  <p:cNvGrpSpPr/>
                  <p:nvPr/>
                </p:nvGrpSpPr>
                <p:grpSpPr>
                  <a:xfrm rot="20238387">
                    <a:off x="736597" y="881328"/>
                    <a:ext cx="1193804" cy="897916"/>
                    <a:chOff x="1111998" y="1862460"/>
                    <a:chExt cx="2362200" cy="1921930"/>
                  </a:xfrm>
                </p:grpSpPr>
                <p:grpSp>
                  <p:nvGrpSpPr>
                    <p:cNvPr id="332" name="Group 6"/>
                    <p:cNvGrpSpPr/>
                    <p:nvPr/>
                  </p:nvGrpSpPr>
                  <p:grpSpPr>
                    <a:xfrm rot="17802976">
                      <a:off x="1912098" y="1823816"/>
                      <a:ext cx="762000" cy="2362200"/>
                      <a:chOff x="1905000" y="1828800"/>
                      <a:chExt cx="762000" cy="2362200"/>
                    </a:xfrm>
                  </p:grpSpPr>
                  <p:sp>
                    <p:nvSpPr>
                      <p:cNvPr id="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9"/>
                    <p:cNvGrpSpPr/>
                    <p:nvPr/>
                  </p:nvGrpSpPr>
                  <p:grpSpPr>
                    <a:xfrm rot="19123498">
                      <a:off x="2501621" y="1862460"/>
                      <a:ext cx="542170" cy="1782007"/>
                      <a:chOff x="1905000" y="1828800"/>
                      <a:chExt cx="762000" cy="2362200"/>
                    </a:xfrm>
                  </p:grpSpPr>
                  <p:sp>
                    <p:nvSpPr>
                      <p:cNvPr id="41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2"/>
                    <p:cNvGrpSpPr/>
                    <p:nvPr/>
                  </p:nvGrpSpPr>
                  <p:grpSpPr>
                    <a:xfrm rot="15530705">
                      <a:off x="2284581" y="2639655"/>
                      <a:ext cx="405591" cy="1883879"/>
                      <a:chOff x="1905000" y="1828800"/>
                      <a:chExt cx="762000" cy="2362200"/>
                    </a:xfrm>
                  </p:grpSpPr>
                  <p:sp>
                    <p:nvSpPr>
                      <p:cNvPr id="415" name="Oval 4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21"/>
                  <p:cNvGrpSpPr/>
                  <p:nvPr/>
                </p:nvGrpSpPr>
                <p:grpSpPr>
                  <a:xfrm rot="2927600">
                    <a:off x="1498597" y="881328"/>
                    <a:ext cx="1193804" cy="897916"/>
                    <a:chOff x="1111998" y="1862460"/>
                    <a:chExt cx="2362200" cy="1921930"/>
                  </a:xfrm>
                </p:grpSpPr>
                <p:grpSp>
                  <p:nvGrpSpPr>
                    <p:cNvPr id="336" name="Group 6"/>
                    <p:cNvGrpSpPr/>
                    <p:nvPr/>
                  </p:nvGrpSpPr>
                  <p:grpSpPr>
                    <a:xfrm rot="17802976">
                      <a:off x="1912098" y="1823816"/>
                      <a:ext cx="762000" cy="2362200"/>
                      <a:chOff x="1905000" y="1828800"/>
                      <a:chExt cx="762000" cy="2362200"/>
                    </a:xfrm>
                  </p:grpSpPr>
                  <p:sp>
                    <p:nvSpPr>
                      <p:cNvPr id="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9"/>
                    <p:cNvGrpSpPr/>
                    <p:nvPr/>
                  </p:nvGrpSpPr>
                  <p:grpSpPr>
                    <a:xfrm rot="19123498">
                      <a:off x="2501621" y="1862460"/>
                      <a:ext cx="542170" cy="1782007"/>
                      <a:chOff x="1905000" y="1828800"/>
                      <a:chExt cx="762000" cy="2362200"/>
                    </a:xfrm>
                  </p:grpSpPr>
                  <p:sp>
                    <p:nvSpPr>
                      <p:cNvPr id="40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2"/>
                    <p:cNvGrpSpPr/>
                    <p:nvPr/>
                  </p:nvGrpSpPr>
                  <p:grpSpPr>
                    <a:xfrm rot="15530705">
                      <a:off x="2284581" y="2639655"/>
                      <a:ext cx="405591" cy="1883879"/>
                      <a:chOff x="1905000" y="1828800"/>
                      <a:chExt cx="762000" cy="2362200"/>
                    </a:xfrm>
                  </p:grpSpPr>
                  <p:sp>
                    <p:nvSpPr>
                      <p:cNvPr id="40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5" name="Group 31"/>
                  <p:cNvGrpSpPr/>
                  <p:nvPr/>
                </p:nvGrpSpPr>
                <p:grpSpPr>
                  <a:xfrm rot="20238387">
                    <a:off x="1346199" y="1643328"/>
                    <a:ext cx="1193804" cy="897916"/>
                    <a:chOff x="1111998" y="1862460"/>
                    <a:chExt cx="2362200" cy="1921930"/>
                  </a:xfrm>
                </p:grpSpPr>
                <p:grpSp>
                  <p:nvGrpSpPr>
                    <p:cNvPr id="352" name="Group 6"/>
                    <p:cNvGrpSpPr/>
                    <p:nvPr/>
                  </p:nvGrpSpPr>
                  <p:grpSpPr>
                    <a:xfrm rot="17802976">
                      <a:off x="1912098" y="1823816"/>
                      <a:ext cx="762000" cy="2362200"/>
                      <a:chOff x="1905000" y="1828800"/>
                      <a:chExt cx="762000" cy="2362200"/>
                    </a:xfrm>
                  </p:grpSpPr>
                  <p:sp>
                    <p:nvSpPr>
                      <p:cNvPr id="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
                    <p:cNvGrpSpPr/>
                    <p:nvPr/>
                  </p:nvGrpSpPr>
                  <p:grpSpPr>
                    <a:xfrm rot="19123498">
                      <a:off x="2501621" y="1862460"/>
                      <a:ext cx="542170" cy="1782007"/>
                      <a:chOff x="1905000" y="1828800"/>
                      <a:chExt cx="762000" cy="2362200"/>
                    </a:xfrm>
                  </p:grpSpPr>
                  <p:sp>
                    <p:nvSpPr>
                      <p:cNvPr id="399" name="Oval 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2"/>
                    <p:cNvGrpSpPr/>
                    <p:nvPr/>
                  </p:nvGrpSpPr>
                  <p:grpSpPr>
                    <a:xfrm rot="15530705">
                      <a:off x="2284581" y="2639655"/>
                      <a:ext cx="405591" cy="1883879"/>
                      <a:chOff x="1905000" y="1828800"/>
                      <a:chExt cx="762000" cy="2362200"/>
                    </a:xfrm>
                  </p:grpSpPr>
                  <p:sp>
                    <p:nvSpPr>
                      <p:cNvPr id="39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1" name="Group 73"/>
                <p:cNvGrpSpPr/>
                <p:nvPr/>
              </p:nvGrpSpPr>
              <p:grpSpPr>
                <a:xfrm rot="3068959">
                  <a:off x="1791654" y="2628338"/>
                  <a:ext cx="1820842" cy="1558779"/>
                  <a:chOff x="736597" y="733384"/>
                  <a:chExt cx="1807860" cy="1807860"/>
                </a:xfrm>
              </p:grpSpPr>
              <p:grpSp>
                <p:nvGrpSpPr>
                  <p:cNvPr id="362" name="Group 15"/>
                  <p:cNvGrpSpPr/>
                  <p:nvPr/>
                </p:nvGrpSpPr>
                <p:grpSpPr>
                  <a:xfrm rot="20238387">
                    <a:off x="736597" y="881328"/>
                    <a:ext cx="1193804" cy="897916"/>
                    <a:chOff x="1111998" y="1862460"/>
                    <a:chExt cx="2362200" cy="1921930"/>
                  </a:xfrm>
                </p:grpSpPr>
                <p:grpSp>
                  <p:nvGrpSpPr>
                    <p:cNvPr id="363" name="Group 6"/>
                    <p:cNvGrpSpPr/>
                    <p:nvPr/>
                  </p:nvGrpSpPr>
                  <p:grpSpPr>
                    <a:xfrm rot="17802976">
                      <a:off x="1912098" y="1823816"/>
                      <a:ext cx="762000" cy="2362200"/>
                      <a:chOff x="1905000" y="1828800"/>
                      <a:chExt cx="762000" cy="2362200"/>
                    </a:xfrm>
                  </p:grpSpPr>
                  <p:sp>
                    <p:nvSpPr>
                      <p:cNvPr id="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9"/>
                    <p:cNvGrpSpPr/>
                    <p:nvPr/>
                  </p:nvGrpSpPr>
                  <p:grpSpPr>
                    <a:xfrm rot="19123498">
                      <a:off x="2501621" y="1862460"/>
                      <a:ext cx="542170" cy="1782007"/>
                      <a:chOff x="1905000" y="1828800"/>
                      <a:chExt cx="762000" cy="2362200"/>
                    </a:xfrm>
                  </p:grpSpPr>
                  <p:sp>
                    <p:nvSpPr>
                      <p:cNvPr id="38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12"/>
                    <p:cNvGrpSpPr/>
                    <p:nvPr/>
                  </p:nvGrpSpPr>
                  <p:grpSpPr>
                    <a:xfrm rot="15530705">
                      <a:off x="2284581" y="2639655"/>
                      <a:ext cx="405591" cy="1883879"/>
                      <a:chOff x="1905000" y="1828800"/>
                      <a:chExt cx="762000" cy="2362200"/>
                    </a:xfrm>
                  </p:grpSpPr>
                  <p:sp>
                    <p:nvSpPr>
                      <p:cNvPr id="38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6" name="Group 21"/>
                  <p:cNvGrpSpPr/>
                  <p:nvPr/>
                </p:nvGrpSpPr>
                <p:grpSpPr>
                  <a:xfrm rot="2927600">
                    <a:off x="1498597" y="881328"/>
                    <a:ext cx="1193804" cy="897916"/>
                    <a:chOff x="1111998" y="1862460"/>
                    <a:chExt cx="2362200" cy="1921930"/>
                  </a:xfrm>
                </p:grpSpPr>
                <p:grpSp>
                  <p:nvGrpSpPr>
                    <p:cNvPr id="373" name="Group 6"/>
                    <p:cNvGrpSpPr/>
                    <p:nvPr/>
                  </p:nvGrpSpPr>
                  <p:grpSpPr>
                    <a:xfrm rot="17802976">
                      <a:off x="1912098" y="1823816"/>
                      <a:ext cx="762000" cy="2362200"/>
                      <a:chOff x="1905000" y="1828800"/>
                      <a:chExt cx="762000" cy="2362200"/>
                    </a:xfrm>
                  </p:grpSpPr>
                  <p:sp>
                    <p:nvSpPr>
                      <p:cNvPr id="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9"/>
                    <p:cNvGrpSpPr/>
                    <p:nvPr/>
                  </p:nvGrpSpPr>
                  <p:grpSpPr>
                    <a:xfrm rot="19123498">
                      <a:off x="2501621" y="1862460"/>
                      <a:ext cx="542170" cy="1782007"/>
                      <a:chOff x="1905000" y="1828800"/>
                      <a:chExt cx="762000" cy="2362200"/>
                    </a:xfrm>
                  </p:grpSpPr>
                  <p:sp>
                    <p:nvSpPr>
                      <p:cNvPr id="37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2"/>
                    <p:cNvGrpSpPr/>
                    <p:nvPr/>
                  </p:nvGrpSpPr>
                  <p:grpSpPr>
                    <a:xfrm rot="15530705">
                      <a:off x="2284581" y="2639655"/>
                      <a:ext cx="405591" cy="1883879"/>
                      <a:chOff x="1905000" y="1828800"/>
                      <a:chExt cx="762000" cy="2362200"/>
                    </a:xfrm>
                  </p:grpSpPr>
                  <p:sp>
                    <p:nvSpPr>
                      <p:cNvPr id="37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2" name="Group 31"/>
                  <p:cNvGrpSpPr/>
                  <p:nvPr/>
                </p:nvGrpSpPr>
                <p:grpSpPr>
                  <a:xfrm rot="20238387">
                    <a:off x="1346199" y="1643328"/>
                    <a:ext cx="1193804" cy="897916"/>
                    <a:chOff x="1111998" y="1862460"/>
                    <a:chExt cx="2362200" cy="1921930"/>
                  </a:xfrm>
                </p:grpSpPr>
                <p:grpSp>
                  <p:nvGrpSpPr>
                    <p:cNvPr id="383" name="Group 6"/>
                    <p:cNvGrpSpPr/>
                    <p:nvPr/>
                  </p:nvGrpSpPr>
                  <p:grpSpPr>
                    <a:xfrm rot="17802976">
                      <a:off x="1912098" y="1823816"/>
                      <a:ext cx="762000" cy="2362200"/>
                      <a:chOff x="1905000" y="1828800"/>
                      <a:chExt cx="762000" cy="2362200"/>
                    </a:xfrm>
                  </p:grpSpPr>
                  <p:sp>
                    <p:nvSpPr>
                      <p:cNvPr id="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9"/>
                    <p:cNvGrpSpPr/>
                    <p:nvPr/>
                  </p:nvGrpSpPr>
                  <p:grpSpPr>
                    <a:xfrm rot="19123498">
                      <a:off x="2501621" y="1862460"/>
                      <a:ext cx="542170" cy="1782007"/>
                      <a:chOff x="1905000" y="1828800"/>
                      <a:chExt cx="762000" cy="2362200"/>
                    </a:xfrm>
                  </p:grpSpPr>
                  <p:sp>
                    <p:nvSpPr>
                      <p:cNvPr id="369" name="Oval 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12"/>
                    <p:cNvGrpSpPr/>
                    <p:nvPr/>
                  </p:nvGrpSpPr>
                  <p:grpSpPr>
                    <a:xfrm rot="15530705">
                      <a:off x="2284581" y="2639655"/>
                      <a:ext cx="405591" cy="1883879"/>
                      <a:chOff x="1905000" y="1828800"/>
                      <a:chExt cx="762000" cy="2362200"/>
                    </a:xfrm>
                  </p:grpSpPr>
                  <p:sp>
                    <p:nvSpPr>
                      <p:cNvPr id="367" name="Oval 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2" name="Group 104"/>
                <p:cNvGrpSpPr/>
                <p:nvPr/>
              </p:nvGrpSpPr>
              <p:grpSpPr>
                <a:xfrm rot="3068959">
                  <a:off x="2247659" y="3793897"/>
                  <a:ext cx="1143483" cy="840157"/>
                  <a:chOff x="736597" y="733384"/>
                  <a:chExt cx="1807860" cy="1807860"/>
                </a:xfrm>
              </p:grpSpPr>
              <p:grpSp>
                <p:nvGrpSpPr>
                  <p:cNvPr id="393" name="Group 15"/>
                  <p:cNvGrpSpPr/>
                  <p:nvPr/>
                </p:nvGrpSpPr>
                <p:grpSpPr>
                  <a:xfrm rot="20238387">
                    <a:off x="736597" y="881328"/>
                    <a:ext cx="1193804" cy="897916"/>
                    <a:chOff x="1111998" y="1862460"/>
                    <a:chExt cx="2362200" cy="1921930"/>
                  </a:xfrm>
                </p:grpSpPr>
                <p:grpSp>
                  <p:nvGrpSpPr>
                    <p:cNvPr id="394" name="Group 6"/>
                    <p:cNvGrpSpPr/>
                    <p:nvPr/>
                  </p:nvGrpSpPr>
                  <p:grpSpPr>
                    <a:xfrm rot="17802976">
                      <a:off x="1912098" y="1823816"/>
                      <a:ext cx="762000" cy="2362200"/>
                      <a:chOff x="1905000" y="1828800"/>
                      <a:chExt cx="762000" cy="2362200"/>
                    </a:xfrm>
                  </p:grpSpPr>
                  <p:sp>
                    <p:nvSpPr>
                      <p:cNvPr id="3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9"/>
                    <p:cNvGrpSpPr/>
                    <p:nvPr/>
                  </p:nvGrpSpPr>
                  <p:grpSpPr>
                    <a:xfrm rot="19123498">
                      <a:off x="2501621" y="1862460"/>
                      <a:ext cx="542170" cy="1782007"/>
                      <a:chOff x="1905000" y="1828800"/>
                      <a:chExt cx="762000" cy="2362200"/>
                    </a:xfrm>
                  </p:grpSpPr>
                  <p:sp>
                    <p:nvSpPr>
                      <p:cNvPr id="357" name="Oval 3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12"/>
                    <p:cNvGrpSpPr/>
                    <p:nvPr/>
                  </p:nvGrpSpPr>
                  <p:grpSpPr>
                    <a:xfrm rot="15530705">
                      <a:off x="2284581" y="2639655"/>
                      <a:ext cx="405591" cy="1883879"/>
                      <a:chOff x="1905000" y="1828800"/>
                      <a:chExt cx="762000" cy="2362200"/>
                    </a:xfrm>
                  </p:grpSpPr>
                  <p:sp>
                    <p:nvSpPr>
                      <p:cNvPr id="355" name="Oval 3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21"/>
                  <p:cNvGrpSpPr/>
                  <p:nvPr/>
                </p:nvGrpSpPr>
                <p:grpSpPr>
                  <a:xfrm rot="2927600">
                    <a:off x="1498597" y="881328"/>
                    <a:ext cx="1193804" cy="897916"/>
                    <a:chOff x="1111998" y="1862460"/>
                    <a:chExt cx="2362200" cy="1921930"/>
                  </a:xfrm>
                </p:grpSpPr>
                <p:grpSp>
                  <p:nvGrpSpPr>
                    <p:cNvPr id="404" name="Group 6"/>
                    <p:cNvGrpSpPr/>
                    <p:nvPr/>
                  </p:nvGrpSpPr>
                  <p:grpSpPr>
                    <a:xfrm rot="17802976">
                      <a:off x="1912098" y="1823816"/>
                      <a:ext cx="762000" cy="2362200"/>
                      <a:chOff x="1905000" y="1828800"/>
                      <a:chExt cx="762000" cy="2362200"/>
                    </a:xfrm>
                  </p:grpSpPr>
                  <p:sp>
                    <p:nvSpPr>
                      <p:cNvPr id="3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9"/>
                    <p:cNvGrpSpPr/>
                    <p:nvPr/>
                  </p:nvGrpSpPr>
                  <p:grpSpPr>
                    <a:xfrm rot="19123498">
                      <a:off x="2501621" y="1862460"/>
                      <a:ext cx="542170" cy="1782007"/>
                      <a:chOff x="1905000" y="1828800"/>
                      <a:chExt cx="762000" cy="2362200"/>
                    </a:xfrm>
                  </p:grpSpPr>
                  <p:sp>
                    <p:nvSpPr>
                      <p:cNvPr id="348" name="Oval 3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2"/>
                    <p:cNvGrpSpPr/>
                    <p:nvPr/>
                  </p:nvGrpSpPr>
                  <p:grpSpPr>
                    <a:xfrm rot="15530705">
                      <a:off x="2284581" y="2639655"/>
                      <a:ext cx="405591" cy="1883879"/>
                      <a:chOff x="1905000" y="1828800"/>
                      <a:chExt cx="762000" cy="2362200"/>
                    </a:xfrm>
                  </p:grpSpPr>
                  <p:sp>
                    <p:nvSpPr>
                      <p:cNvPr id="346" name="Oval 3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3" name="Group 31"/>
                  <p:cNvGrpSpPr/>
                  <p:nvPr/>
                </p:nvGrpSpPr>
                <p:grpSpPr>
                  <a:xfrm rot="20238387">
                    <a:off x="1346199" y="1643328"/>
                    <a:ext cx="1193804" cy="897916"/>
                    <a:chOff x="1111998" y="1862460"/>
                    <a:chExt cx="2362200" cy="1921930"/>
                  </a:xfrm>
                </p:grpSpPr>
                <p:grpSp>
                  <p:nvGrpSpPr>
                    <p:cNvPr id="414" name="Group 6"/>
                    <p:cNvGrpSpPr/>
                    <p:nvPr/>
                  </p:nvGrpSpPr>
                  <p:grpSpPr>
                    <a:xfrm rot="17802976">
                      <a:off x="1912098" y="1823816"/>
                      <a:ext cx="762000" cy="2362200"/>
                      <a:chOff x="1905000" y="1828800"/>
                      <a:chExt cx="762000" cy="2362200"/>
                    </a:xfrm>
                  </p:grpSpPr>
                  <p:sp>
                    <p:nvSpPr>
                      <p:cNvPr id="3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339" name="Oval 3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337" name="Oval 3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3" name="Group 135"/>
                <p:cNvGrpSpPr/>
                <p:nvPr/>
              </p:nvGrpSpPr>
              <p:grpSpPr>
                <a:xfrm rot="5892673">
                  <a:off x="3061159" y="3301846"/>
                  <a:ext cx="1528325" cy="1350205"/>
                  <a:chOff x="736597" y="733384"/>
                  <a:chExt cx="1807860" cy="1807860"/>
                </a:xfrm>
              </p:grpSpPr>
              <p:grpSp>
                <p:nvGrpSpPr>
                  <p:cNvPr id="424" name="Group 15"/>
                  <p:cNvGrpSpPr/>
                  <p:nvPr/>
                </p:nvGrpSpPr>
                <p:grpSpPr>
                  <a:xfrm rot="20238387">
                    <a:off x="736597" y="881328"/>
                    <a:ext cx="1193804" cy="897916"/>
                    <a:chOff x="1111998" y="1862460"/>
                    <a:chExt cx="2362200" cy="1921930"/>
                  </a:xfrm>
                </p:grpSpPr>
                <p:grpSp>
                  <p:nvGrpSpPr>
                    <p:cNvPr id="425" name="Group 6"/>
                    <p:cNvGrpSpPr/>
                    <p:nvPr/>
                  </p:nvGrpSpPr>
                  <p:grpSpPr>
                    <a:xfrm rot="17802976">
                      <a:off x="1912098" y="1823816"/>
                      <a:ext cx="762000" cy="2362200"/>
                      <a:chOff x="1905000" y="1828800"/>
                      <a:chExt cx="762000" cy="2362200"/>
                    </a:xfrm>
                  </p:grpSpPr>
                  <p:sp>
                    <p:nvSpPr>
                      <p:cNvPr id="3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9"/>
                    <p:cNvGrpSpPr/>
                    <p:nvPr/>
                  </p:nvGrpSpPr>
                  <p:grpSpPr>
                    <a:xfrm rot="19123498">
                      <a:off x="2501621" y="1862460"/>
                      <a:ext cx="542170" cy="1782007"/>
                      <a:chOff x="1905000" y="1828800"/>
                      <a:chExt cx="762000" cy="2362200"/>
                    </a:xfrm>
                  </p:grpSpPr>
                  <p:sp>
                    <p:nvSpPr>
                      <p:cNvPr id="327" name="Oval 3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2"/>
                    <p:cNvGrpSpPr/>
                    <p:nvPr/>
                  </p:nvGrpSpPr>
                  <p:grpSpPr>
                    <a:xfrm rot="15530705">
                      <a:off x="2284581" y="2639655"/>
                      <a:ext cx="405591" cy="1883879"/>
                      <a:chOff x="1905000" y="1828800"/>
                      <a:chExt cx="762000" cy="2362200"/>
                    </a:xfrm>
                  </p:grpSpPr>
                  <p:sp>
                    <p:nvSpPr>
                      <p:cNvPr id="325" name="Oval 3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21"/>
                  <p:cNvGrpSpPr/>
                  <p:nvPr/>
                </p:nvGrpSpPr>
                <p:grpSpPr>
                  <a:xfrm rot="2927600">
                    <a:off x="1498597" y="881328"/>
                    <a:ext cx="1193804" cy="897916"/>
                    <a:chOff x="1111998" y="1862460"/>
                    <a:chExt cx="2362200" cy="1921930"/>
                  </a:xfrm>
                </p:grpSpPr>
                <p:grpSp>
                  <p:nvGrpSpPr>
                    <p:cNvPr id="435" name="Group 6"/>
                    <p:cNvGrpSpPr/>
                    <p:nvPr/>
                  </p:nvGrpSpPr>
                  <p:grpSpPr>
                    <a:xfrm rot="17802976">
                      <a:off x="1912098" y="1823816"/>
                      <a:ext cx="762000" cy="2362200"/>
                      <a:chOff x="1905000" y="1828800"/>
                      <a:chExt cx="762000" cy="2362200"/>
                    </a:xfrm>
                  </p:grpSpPr>
                  <p:sp>
                    <p:nvSpPr>
                      <p:cNvPr id="3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9"/>
                    <p:cNvGrpSpPr/>
                    <p:nvPr/>
                  </p:nvGrpSpPr>
                  <p:grpSpPr>
                    <a:xfrm rot="19123498">
                      <a:off x="2501621" y="1862460"/>
                      <a:ext cx="542170" cy="1782007"/>
                      <a:chOff x="1905000" y="1828800"/>
                      <a:chExt cx="762000" cy="2362200"/>
                    </a:xfrm>
                  </p:grpSpPr>
                  <p:sp>
                    <p:nvSpPr>
                      <p:cNvPr id="318" name="Oval 3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2"/>
                    <p:cNvGrpSpPr/>
                    <p:nvPr/>
                  </p:nvGrpSpPr>
                  <p:grpSpPr>
                    <a:xfrm rot="15530705">
                      <a:off x="2284581" y="2639655"/>
                      <a:ext cx="405591" cy="1883879"/>
                      <a:chOff x="1905000" y="1828800"/>
                      <a:chExt cx="762000" cy="2362200"/>
                    </a:xfrm>
                  </p:grpSpPr>
                  <p:sp>
                    <p:nvSpPr>
                      <p:cNvPr id="316" name="Oval 3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4" name="Group 31"/>
                  <p:cNvGrpSpPr/>
                  <p:nvPr/>
                </p:nvGrpSpPr>
                <p:grpSpPr>
                  <a:xfrm rot="20238387">
                    <a:off x="1346199" y="1643328"/>
                    <a:ext cx="1193804" cy="897916"/>
                    <a:chOff x="1111998" y="1862460"/>
                    <a:chExt cx="2362200" cy="1921930"/>
                  </a:xfrm>
                </p:grpSpPr>
                <p:grpSp>
                  <p:nvGrpSpPr>
                    <p:cNvPr id="451" name="Group 6"/>
                    <p:cNvGrpSpPr/>
                    <p:nvPr/>
                  </p:nvGrpSpPr>
                  <p:grpSpPr>
                    <a:xfrm rot="17802976">
                      <a:off x="1912098" y="1823816"/>
                      <a:ext cx="762000" cy="2362200"/>
                      <a:chOff x="1905000" y="1828800"/>
                      <a:chExt cx="762000" cy="2362200"/>
                    </a:xfrm>
                  </p:grpSpPr>
                  <p:sp>
                    <p:nvSpPr>
                      <p:cNvPr id="3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9"/>
                    <p:cNvGrpSpPr/>
                    <p:nvPr/>
                  </p:nvGrpSpPr>
                  <p:grpSpPr>
                    <a:xfrm rot="19123498">
                      <a:off x="2501621" y="1862460"/>
                      <a:ext cx="542170" cy="1782007"/>
                      <a:chOff x="1905000" y="1828800"/>
                      <a:chExt cx="762000" cy="2362200"/>
                    </a:xfrm>
                  </p:grpSpPr>
                  <p:sp>
                    <p:nvSpPr>
                      <p:cNvPr id="309" name="Oval 3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12"/>
                    <p:cNvGrpSpPr/>
                    <p:nvPr/>
                  </p:nvGrpSpPr>
                  <p:grpSpPr>
                    <a:xfrm rot="15530705">
                      <a:off x="2284581" y="2639655"/>
                      <a:ext cx="405591" cy="1883879"/>
                      <a:chOff x="1905000" y="1828800"/>
                      <a:chExt cx="762000" cy="2362200"/>
                    </a:xfrm>
                  </p:grpSpPr>
                  <p:sp>
                    <p:nvSpPr>
                      <p:cNvPr id="307" name="Oval 3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4" name="Group 166"/>
                <p:cNvGrpSpPr/>
                <p:nvPr/>
              </p:nvGrpSpPr>
              <p:grpSpPr>
                <a:xfrm rot="20555714" flipH="1">
                  <a:off x="3652811" y="2791157"/>
                  <a:ext cx="1586260" cy="1364114"/>
                  <a:chOff x="736597" y="733384"/>
                  <a:chExt cx="1807860" cy="1807860"/>
                </a:xfrm>
              </p:grpSpPr>
              <p:grpSp>
                <p:nvGrpSpPr>
                  <p:cNvPr id="455" name="Group 15"/>
                  <p:cNvGrpSpPr/>
                  <p:nvPr/>
                </p:nvGrpSpPr>
                <p:grpSpPr>
                  <a:xfrm rot="20238387">
                    <a:off x="736597" y="881328"/>
                    <a:ext cx="1193804" cy="897916"/>
                    <a:chOff x="1111998" y="1862460"/>
                    <a:chExt cx="2362200" cy="1921930"/>
                  </a:xfrm>
                </p:grpSpPr>
                <p:grpSp>
                  <p:nvGrpSpPr>
                    <p:cNvPr id="456"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9"/>
                    <p:cNvGrpSpPr/>
                    <p:nvPr/>
                  </p:nvGrpSpPr>
                  <p:grpSpPr>
                    <a:xfrm rot="19123498">
                      <a:off x="2501621" y="1862460"/>
                      <a:ext cx="542170" cy="1782007"/>
                      <a:chOff x="1905000" y="1828800"/>
                      <a:chExt cx="762000" cy="2362200"/>
                    </a:xfrm>
                  </p:grpSpPr>
                  <p:sp>
                    <p:nvSpPr>
                      <p:cNvPr id="297" name="Oval 2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12"/>
                    <p:cNvGrpSpPr/>
                    <p:nvPr/>
                  </p:nvGrpSpPr>
                  <p:grpSpPr>
                    <a:xfrm rot="15530705">
                      <a:off x="2284581" y="2639655"/>
                      <a:ext cx="405591" cy="1883879"/>
                      <a:chOff x="1905000" y="1828800"/>
                      <a:chExt cx="762000" cy="2362200"/>
                    </a:xfrm>
                  </p:grpSpPr>
                  <p:sp>
                    <p:nvSpPr>
                      <p:cNvPr id="295" name="Oval 2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5" name="Group 21"/>
                  <p:cNvGrpSpPr/>
                  <p:nvPr/>
                </p:nvGrpSpPr>
                <p:grpSpPr>
                  <a:xfrm rot="2927600">
                    <a:off x="1498597" y="881328"/>
                    <a:ext cx="1193804" cy="897916"/>
                    <a:chOff x="1111998" y="1862460"/>
                    <a:chExt cx="2362200" cy="1921930"/>
                  </a:xfrm>
                </p:grpSpPr>
                <p:grpSp>
                  <p:nvGrpSpPr>
                    <p:cNvPr id="472"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9"/>
                    <p:cNvGrpSpPr/>
                    <p:nvPr/>
                  </p:nvGrpSpPr>
                  <p:grpSpPr>
                    <a:xfrm rot="19123498">
                      <a:off x="2501621" y="1862460"/>
                      <a:ext cx="542170" cy="1782007"/>
                      <a:chOff x="1905000" y="1828800"/>
                      <a:chExt cx="762000" cy="2362200"/>
                    </a:xfrm>
                  </p:grpSpPr>
                  <p:sp>
                    <p:nvSpPr>
                      <p:cNvPr id="288" name="Oval 2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1" name="Group 31"/>
                  <p:cNvGrpSpPr/>
                  <p:nvPr/>
                </p:nvGrpSpPr>
                <p:grpSpPr>
                  <a:xfrm rot="20238387">
                    <a:off x="1346199" y="1643328"/>
                    <a:ext cx="1193804" cy="897916"/>
                    <a:chOff x="1111998" y="1862460"/>
                    <a:chExt cx="2362200" cy="1921930"/>
                  </a:xfrm>
                </p:grpSpPr>
                <p:grpSp>
                  <p:nvGrpSpPr>
                    <p:cNvPr id="482"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9"/>
                    <p:cNvGrpSpPr/>
                    <p:nvPr/>
                  </p:nvGrpSpPr>
                  <p:grpSpPr>
                    <a:xfrm rot="19123498">
                      <a:off x="2501621" y="1862460"/>
                      <a:ext cx="542170" cy="1782007"/>
                      <a:chOff x="1905000" y="1828800"/>
                      <a:chExt cx="762000" cy="2362200"/>
                    </a:xfrm>
                  </p:grpSpPr>
                  <p:sp>
                    <p:nvSpPr>
                      <p:cNvPr id="279" name="Oval 2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2"/>
                    <p:cNvGrpSpPr/>
                    <p:nvPr/>
                  </p:nvGrpSpPr>
                  <p:grpSpPr>
                    <a:xfrm rot="15530705">
                      <a:off x="2284581" y="2639655"/>
                      <a:ext cx="405591" cy="1883879"/>
                      <a:chOff x="1905000" y="1828800"/>
                      <a:chExt cx="762000" cy="2362200"/>
                    </a:xfrm>
                  </p:grpSpPr>
                  <p:sp>
                    <p:nvSpPr>
                      <p:cNvPr id="277" name="Oval 2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0" name="Double Wave 259"/>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ouble Wave 260"/>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306"/>
              <p:cNvGrpSpPr/>
              <p:nvPr/>
            </p:nvGrpSpPr>
            <p:grpSpPr>
              <a:xfrm>
                <a:off x="1676400" y="4191000"/>
                <a:ext cx="1120563" cy="1066800"/>
                <a:chOff x="4629955" y="2016365"/>
                <a:chExt cx="2524349" cy="2403235"/>
              </a:xfrm>
            </p:grpSpPr>
            <p:sp>
              <p:nvSpPr>
                <p:cNvPr id="241" name="Freeform 240"/>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Moon 244"/>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342"/>
              <p:cNvGrpSpPr/>
              <p:nvPr/>
            </p:nvGrpSpPr>
            <p:grpSpPr>
              <a:xfrm>
                <a:off x="7848600" y="4343400"/>
                <a:ext cx="1295400" cy="881743"/>
                <a:chOff x="4495800" y="4191000"/>
                <a:chExt cx="2467432" cy="1034143"/>
              </a:xfrm>
            </p:grpSpPr>
            <p:grpSp>
              <p:nvGrpSpPr>
                <p:cNvPr id="493" name="Group 19"/>
                <p:cNvGrpSpPr/>
                <p:nvPr/>
              </p:nvGrpSpPr>
              <p:grpSpPr>
                <a:xfrm>
                  <a:off x="4495800" y="4245429"/>
                  <a:ext cx="801911" cy="904424"/>
                  <a:chOff x="4028701" y="943609"/>
                  <a:chExt cx="1371601" cy="1418591"/>
                </a:xfrm>
                <a:solidFill>
                  <a:srgbClr val="FFC000"/>
                </a:solidFill>
              </p:grpSpPr>
              <p:sp>
                <p:nvSpPr>
                  <p:cNvPr id="234" name="Teardrop 233"/>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Teardrop 234"/>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Teardrop 235"/>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Teardrop 236"/>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8" name="Teardrop 237"/>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9" name="Teardrop 238"/>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Rectangle 239"/>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94" name="Group 20"/>
                <p:cNvGrpSpPr/>
                <p:nvPr/>
              </p:nvGrpSpPr>
              <p:grpSpPr>
                <a:xfrm>
                  <a:off x="5421091" y="4191000"/>
                  <a:ext cx="740228" cy="904424"/>
                  <a:chOff x="4028701" y="943609"/>
                  <a:chExt cx="1371601" cy="1418591"/>
                </a:xfrm>
                <a:solidFill>
                  <a:srgbClr val="FFC000"/>
                </a:solidFill>
              </p:grpSpPr>
              <p:sp>
                <p:nvSpPr>
                  <p:cNvPr id="227" name="Teardrop 226"/>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8" name="Teardrop 227"/>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9" name="Teardrop 228"/>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0" name="Teardrop 229"/>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1" name="Teardrop 230"/>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Teardrop 231"/>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Rectangle 232"/>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95" name="Group 21"/>
                <p:cNvGrpSpPr/>
                <p:nvPr/>
              </p:nvGrpSpPr>
              <p:grpSpPr>
                <a:xfrm>
                  <a:off x="6223004" y="4245429"/>
                  <a:ext cx="740228" cy="979714"/>
                  <a:chOff x="4028701" y="943609"/>
                  <a:chExt cx="1371601" cy="1418591"/>
                </a:xfrm>
                <a:solidFill>
                  <a:srgbClr val="FFC000"/>
                </a:solidFill>
              </p:grpSpPr>
              <p:sp>
                <p:nvSpPr>
                  <p:cNvPr id="220" name="Teardrop 219"/>
                  <p:cNvSpPr/>
                  <p:nvPr/>
                </p:nvSpPr>
                <p:spPr>
                  <a:xfrm rot="4209066">
                    <a:off x="4066801" y="13084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1" name="Teardrop 220"/>
                  <p:cNvSpPr/>
                  <p:nvPr/>
                </p:nvSpPr>
                <p:spPr>
                  <a:xfrm rot="4209066">
                    <a:off x="3990601" y="1765602"/>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Teardrop 221"/>
                  <p:cNvSpPr/>
                  <p:nvPr/>
                </p:nvSpPr>
                <p:spPr>
                  <a:xfrm rot="17390934" flipH="1">
                    <a:off x="4981202" y="1308401"/>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Teardrop 222"/>
                  <p:cNvSpPr/>
                  <p:nvPr/>
                </p:nvSpPr>
                <p:spPr>
                  <a:xfrm rot="17390934" flipH="1">
                    <a:off x="4981201" y="1765603"/>
                    <a:ext cx="457200" cy="381000"/>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Teardrop 223"/>
                  <p:cNvSpPr/>
                  <p:nvPr/>
                </p:nvSpPr>
                <p:spPr>
                  <a:xfrm rot="16674138" flipH="1">
                    <a:off x="4911813" y="1026465"/>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Teardrop 224"/>
                  <p:cNvSpPr/>
                  <p:nvPr/>
                </p:nvSpPr>
                <p:spPr>
                  <a:xfrm rot="6026654">
                    <a:off x="4362080" y="956733"/>
                    <a:ext cx="383556" cy="357308"/>
                  </a:xfrm>
                  <a:prstGeom prst="teardrop">
                    <a:avLst>
                      <a:gd name="adj" fmla="val 20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Rectangle 225"/>
                  <p:cNvSpPr/>
                  <p:nvPr/>
                </p:nvSpPr>
                <p:spPr>
                  <a:xfrm>
                    <a:off x="4648200" y="1447800"/>
                    <a:ext cx="152400" cy="914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grpSp>
          <p:nvGrpSpPr>
            <p:cNvPr id="502" name="Group 486"/>
            <p:cNvGrpSpPr/>
            <p:nvPr/>
          </p:nvGrpSpPr>
          <p:grpSpPr>
            <a:xfrm>
              <a:off x="4419600" y="3810000"/>
              <a:ext cx="499353" cy="1143000"/>
              <a:chOff x="1161358" y="381000"/>
              <a:chExt cx="2496242" cy="5713803"/>
            </a:xfrm>
          </p:grpSpPr>
          <p:sp>
            <p:nvSpPr>
              <p:cNvPr id="184" name="Cloud 183"/>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flipH="1">
                <a:off x="2047407" y="1391587"/>
                <a:ext cx="685800"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Block Arc 200"/>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Block Arc 201"/>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loud 202"/>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27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lide(fromBottom)">
                                      <p:cBhvr>
                                        <p:cTn id="15" dur="500"/>
                                        <p:tgtEl>
                                          <p:spTgt spid="5">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lide(fromBottom)">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slide(fromBottom)">
                                      <p:cBhvr>
                                        <p:cTn id="23" dur="500"/>
                                        <p:tgtEl>
                                          <p:spTgt spid="4">
                                            <p:txEl>
                                              <p:pRg st="3" end="3"/>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slide(fromBottom)">
                                      <p:cBhvr>
                                        <p:cTn id="29" dur="500"/>
                                        <p:tgtEl>
                                          <p:spTgt spid="4">
                                            <p:txEl>
                                              <p:pRg st="6" end="6"/>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slide(fromBottom)">
                                      <p:cBhvr>
                                        <p:cTn id="32" dur="500"/>
                                        <p:tgtEl>
                                          <p:spTgt spid="4">
                                            <p:txEl>
                                              <p:pRg st="7" end="7"/>
                                            </p:txEl>
                                          </p:spTgt>
                                        </p:tgtEl>
                                      </p:cBhvr>
                                    </p:animEffect>
                                  </p:childTnLst>
                                </p:cTn>
                              </p:par>
                            </p:childTnLst>
                          </p:cTn>
                        </p:par>
                        <p:par>
                          <p:cTn id="33" fill="hold">
                            <p:stCondLst>
                              <p:cond delay="500"/>
                            </p:stCondLst>
                            <p:childTnLst>
                              <p:par>
                                <p:cTn id="34" presetID="6" presetClass="entr" presetSubtype="32"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out)">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slide(fromBottom)">
                                      <p:cBhvr>
                                        <p:cTn id="41" dur="500"/>
                                        <p:tgtEl>
                                          <p:spTgt spid="5">
                                            <p:txEl>
                                              <p:pRg st="3" end="3"/>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slide(fromBottom)">
                                      <p:cBhvr>
                                        <p:cTn id="44" dur="500"/>
                                        <p:tgtEl>
                                          <p:spTgt spid="5">
                                            <p:txEl>
                                              <p:pRg st="4" end="4"/>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slide(fromBottom)">
                                      <p:cBhvr>
                                        <p:cTn id="47" dur="500"/>
                                        <p:tgtEl>
                                          <p:spTgt spid="5">
                                            <p:txEl>
                                              <p:pRg st="7" end="7"/>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slide(fromBottom)">
                                      <p:cBhvr>
                                        <p:cTn id="50" dur="500"/>
                                        <p:tgtEl>
                                          <p:spTgt spid="5">
                                            <p:txEl>
                                              <p:pRg st="8" end="8"/>
                                            </p:txEl>
                                          </p:spTgt>
                                        </p:tgtEl>
                                      </p:cBhvr>
                                    </p:animEffect>
                                  </p:childTnLst>
                                </p:cTn>
                              </p:par>
                            </p:childTnLst>
                          </p:cTn>
                        </p:par>
                        <p:par>
                          <p:cTn id="51" fill="hold">
                            <p:stCondLst>
                              <p:cond delay="500"/>
                            </p:stCondLst>
                            <p:childTnLst>
                              <p:par>
                                <p:cTn id="52" presetID="6" presetClass="entr" presetSubtype="32" fill="hold" nodeType="afterEffect">
                                  <p:stCondLst>
                                    <p:cond delay="0"/>
                                  </p:stCondLst>
                                  <p:childTnLst>
                                    <p:set>
                                      <p:cBhvr>
                                        <p:cTn id="53" dur="1" fill="hold">
                                          <p:stCondLst>
                                            <p:cond delay="0"/>
                                          </p:stCondLst>
                                        </p:cTn>
                                        <p:tgtEl>
                                          <p:spTgt spid="156"/>
                                        </p:tgtEl>
                                        <p:attrNameLst>
                                          <p:attrName>style.visibility</p:attrName>
                                        </p:attrNameLst>
                                      </p:cBhvr>
                                      <p:to>
                                        <p:strVal val="visible"/>
                                      </p:to>
                                    </p:set>
                                    <p:animEffect transition="in" filter="circle(out)">
                                      <p:cBhvr>
                                        <p:cTn id="54"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6E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3356" y="268001"/>
            <a:ext cx="4527805" cy="5262979"/>
          </a:xfrm>
          <a:prstGeom prst="rect">
            <a:avLst/>
          </a:prstGeom>
          <a:noFill/>
        </p:spPr>
        <p:txBody>
          <a:bodyPr wrap="square" rtlCol="0">
            <a:spAutoFit/>
          </a:bodyPr>
          <a:lstStyle/>
          <a:p>
            <a:r>
              <a:rPr lang="en-US" sz="2400" dirty="0"/>
              <a:t>Israel murmured against the Lord</a:t>
            </a:r>
          </a:p>
          <a:p>
            <a:r>
              <a:rPr lang="en-US" sz="2400" dirty="0"/>
              <a:t>Exodus 15:24, 16:8, 17:3</a:t>
            </a:r>
          </a:p>
          <a:p>
            <a:r>
              <a:rPr lang="en-US" sz="2400" dirty="0"/>
              <a:t>Numbers 11:4-6</a:t>
            </a:r>
          </a:p>
          <a:p>
            <a:endParaRPr lang="en-US" sz="2400" dirty="0"/>
          </a:p>
          <a:p>
            <a:r>
              <a:rPr lang="en-US" sz="2400" dirty="0"/>
              <a:t>Prophets testified concerning the significance of the Exodus</a:t>
            </a:r>
          </a:p>
          <a:p>
            <a:r>
              <a:rPr lang="en-US" sz="2400" dirty="0"/>
              <a:t>Exodus 14:31</a:t>
            </a:r>
          </a:p>
          <a:p>
            <a:r>
              <a:rPr lang="en-US" sz="2400" dirty="0"/>
              <a:t>Number 20:12</a:t>
            </a:r>
          </a:p>
          <a:p>
            <a:r>
              <a:rPr lang="en-US" sz="2400" dirty="0"/>
              <a:t>Deuteronomy 4:33, 35</a:t>
            </a:r>
          </a:p>
          <a:p>
            <a:r>
              <a:rPr lang="en-US" sz="2400" dirty="0"/>
              <a:t>Isaiah 51:9-16, 52:1-6</a:t>
            </a:r>
          </a:p>
          <a:p>
            <a:r>
              <a:rPr lang="en-US" sz="2400" dirty="0"/>
              <a:t>1 Nephi 17</a:t>
            </a:r>
          </a:p>
          <a:p>
            <a:r>
              <a:rPr lang="en-US" sz="2400" dirty="0"/>
              <a:t>2 Nephi 25:20</a:t>
            </a:r>
          </a:p>
          <a:p>
            <a:r>
              <a:rPr lang="en-US" sz="2400" dirty="0"/>
              <a:t>D&amp;C 136:22</a:t>
            </a:r>
          </a:p>
          <a:p>
            <a:endParaRPr lang="en-US" sz="2400" dirty="0"/>
          </a:p>
        </p:txBody>
      </p:sp>
      <p:sp>
        <p:nvSpPr>
          <p:cNvPr id="5" name="TextBox 4"/>
          <p:cNvSpPr txBox="1"/>
          <p:nvPr/>
        </p:nvSpPr>
        <p:spPr>
          <a:xfrm>
            <a:off x="7391400" y="381001"/>
            <a:ext cx="4139950" cy="3416320"/>
          </a:xfrm>
          <a:prstGeom prst="rect">
            <a:avLst/>
          </a:prstGeom>
          <a:noFill/>
        </p:spPr>
        <p:txBody>
          <a:bodyPr wrap="square" rtlCol="0">
            <a:spAutoFit/>
          </a:bodyPr>
          <a:lstStyle/>
          <a:p>
            <a:r>
              <a:rPr lang="en-US" sz="2400" dirty="0"/>
              <a:t>The multitude murmured against the Lord</a:t>
            </a:r>
          </a:p>
          <a:p>
            <a:r>
              <a:rPr lang="en-US" sz="2400" dirty="0"/>
              <a:t>John 6:43, 61-66</a:t>
            </a:r>
          </a:p>
          <a:p>
            <a:endParaRPr lang="en-US" sz="2400" dirty="0"/>
          </a:p>
          <a:p>
            <a:endParaRPr lang="en-US" sz="2400" dirty="0"/>
          </a:p>
          <a:p>
            <a:endParaRPr lang="en-US" sz="2400" dirty="0"/>
          </a:p>
          <a:p>
            <a:r>
              <a:rPr lang="en-US" sz="2400" dirty="0"/>
              <a:t>Peter testified that Jesus has the “words of eternal life”</a:t>
            </a:r>
          </a:p>
          <a:p>
            <a:r>
              <a:rPr lang="en-US" sz="2400" dirty="0"/>
              <a:t>John 6:68, 66-69</a:t>
            </a:r>
          </a:p>
        </p:txBody>
      </p:sp>
      <p:grpSp>
        <p:nvGrpSpPr>
          <p:cNvPr id="2" name="Group 120"/>
          <p:cNvGrpSpPr/>
          <p:nvPr/>
        </p:nvGrpSpPr>
        <p:grpSpPr>
          <a:xfrm>
            <a:off x="6211434" y="3591155"/>
            <a:ext cx="1399191" cy="3048000"/>
            <a:chOff x="3962400" y="685800"/>
            <a:chExt cx="2514600" cy="4930345"/>
          </a:xfrm>
        </p:grpSpPr>
        <p:sp>
          <p:nvSpPr>
            <p:cNvPr id="8" name="Round Diagonal Corner Rectangle 7"/>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3"/>
            <p:cNvGrpSpPr/>
            <p:nvPr/>
          </p:nvGrpSpPr>
          <p:grpSpPr>
            <a:xfrm rot="2754858">
              <a:off x="4727425" y="4901111"/>
              <a:ext cx="483355" cy="946713"/>
              <a:chOff x="1676400" y="2133600"/>
              <a:chExt cx="1447800" cy="2088845"/>
            </a:xfrm>
          </p:grpSpPr>
          <p:sp>
            <p:nvSpPr>
              <p:cNvPr id="31" name="Oval 3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5"/>
            <p:cNvGrpSpPr/>
            <p:nvPr/>
          </p:nvGrpSpPr>
          <p:grpSpPr>
            <a:xfrm rot="18845142" flipH="1">
              <a:off x="5215780" y="4792556"/>
              <a:ext cx="525679" cy="955158"/>
              <a:chOff x="1676400" y="2133600"/>
              <a:chExt cx="1447800" cy="2088845"/>
            </a:xfrm>
          </p:grpSpPr>
          <p:sp>
            <p:nvSpPr>
              <p:cNvPr id="28" name="Oval 2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9"/>
            <p:cNvGrpSpPr/>
            <p:nvPr/>
          </p:nvGrpSpPr>
          <p:grpSpPr>
            <a:xfrm>
              <a:off x="4082143" y="2546274"/>
              <a:ext cx="2394857" cy="2681378"/>
              <a:chOff x="4419600" y="2060454"/>
              <a:chExt cx="3045502" cy="4187946"/>
            </a:xfrm>
          </p:grpSpPr>
          <p:sp>
            <p:nvSpPr>
              <p:cNvPr id="19" name="Oval 18"/>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ound Diagonal Corner Rectangle 13"/>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89214" y="2158336"/>
              <a:ext cx="444817" cy="2546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3"/>
          <p:cNvGrpSpPr/>
          <p:nvPr/>
        </p:nvGrpSpPr>
        <p:grpSpPr>
          <a:xfrm>
            <a:off x="4705705" y="376557"/>
            <a:ext cx="1869183" cy="3276600"/>
            <a:chOff x="1593589" y="398948"/>
            <a:chExt cx="2902209" cy="5087452"/>
          </a:xfrm>
        </p:grpSpPr>
        <p:grpSp>
          <p:nvGrpSpPr>
            <p:cNvPr id="13" name="Group 33"/>
            <p:cNvGrpSpPr/>
            <p:nvPr/>
          </p:nvGrpSpPr>
          <p:grpSpPr>
            <a:xfrm>
              <a:off x="1593589" y="398948"/>
              <a:ext cx="2902209" cy="5087452"/>
              <a:chOff x="1593589" y="398948"/>
              <a:chExt cx="1375870" cy="4260181"/>
            </a:xfrm>
          </p:grpSpPr>
          <p:sp>
            <p:nvSpPr>
              <p:cNvPr id="53"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3"/>
              <p:cNvGrpSpPr/>
              <p:nvPr/>
            </p:nvGrpSpPr>
            <p:grpSpPr>
              <a:xfrm>
                <a:off x="2383609" y="1732280"/>
                <a:ext cx="585850" cy="1566411"/>
                <a:chOff x="4699336" y="2759583"/>
                <a:chExt cx="1168064" cy="2193417"/>
              </a:xfrm>
            </p:grpSpPr>
            <p:sp>
              <p:nvSpPr>
                <p:cNvPr id="6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43"/>
              <p:cNvSpPr/>
              <p:nvPr/>
            </p:nvSpPr>
            <p:spPr>
              <a:xfrm rot="5225831">
                <a:off x="2179503" y="1508508"/>
                <a:ext cx="197468" cy="2191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3"/>
            <p:cNvGrpSpPr/>
            <p:nvPr/>
          </p:nvGrpSpPr>
          <p:grpSpPr>
            <a:xfrm rot="5003920">
              <a:off x="2288001" y="3506278"/>
              <a:ext cx="2489460" cy="381000"/>
              <a:chOff x="1600200" y="6781800"/>
              <a:chExt cx="2754086" cy="1143000"/>
            </a:xfrm>
          </p:grpSpPr>
          <p:sp>
            <p:nvSpPr>
              <p:cNvPr id="46" name="Chevron 4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44"/>
            <p:cNvGrpSpPr/>
            <p:nvPr/>
          </p:nvGrpSpPr>
          <p:grpSpPr>
            <a:xfrm rot="16596080" flipH="1">
              <a:off x="1145001" y="3506278"/>
              <a:ext cx="2489460" cy="381000"/>
              <a:chOff x="1600200" y="6781800"/>
              <a:chExt cx="2754086" cy="1143000"/>
            </a:xfrm>
          </p:grpSpPr>
          <p:sp>
            <p:nvSpPr>
              <p:cNvPr id="39" name="Chevron 3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Rectangle 37"/>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55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lide(fromBottom)">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lide(fromBottom)">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slide(fromBottom)">
                                      <p:cBhvr>
                                        <p:cTn id="29" dur="500"/>
                                        <p:tgtEl>
                                          <p:spTgt spid="4">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lide(fromBottom)">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slide(fromBottom)">
                                      <p:cBhvr>
                                        <p:cTn id="35" dur="500"/>
                                        <p:tgtEl>
                                          <p:spTgt spid="4">
                                            <p:txEl>
                                              <p:pRg st="7" end="7"/>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slide(fromBottom)">
                                      <p:cBhvr>
                                        <p:cTn id="38" dur="500"/>
                                        <p:tgtEl>
                                          <p:spTgt spid="4">
                                            <p:txEl>
                                              <p:pRg st="8" end="8"/>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slide(fromBottom)">
                                      <p:cBhvr>
                                        <p:cTn id="41" dur="500"/>
                                        <p:tgtEl>
                                          <p:spTgt spid="4">
                                            <p:txEl>
                                              <p:pRg st="9" end="9"/>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slide(fromBottom)">
                                      <p:cBhvr>
                                        <p:cTn id="44" dur="500"/>
                                        <p:tgtEl>
                                          <p:spTgt spid="4">
                                            <p:txEl>
                                              <p:pRg st="10" end="10"/>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slide(fromBottom)">
                                      <p:cBhvr>
                                        <p:cTn id="47" dur="500"/>
                                        <p:tgtEl>
                                          <p:spTgt spid="4">
                                            <p:txEl>
                                              <p:pRg st="11" end="11"/>
                                            </p:txEl>
                                          </p:spTgt>
                                        </p:tgtEl>
                                      </p:cBhvr>
                                    </p:animEffect>
                                  </p:childTnLst>
                                </p:cTn>
                              </p:par>
                              <p:par>
                                <p:cTn id="48" presetID="2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edg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slide(fromBottom)">
                                      <p:cBhvr>
                                        <p:cTn id="55" dur="500"/>
                                        <p:tgtEl>
                                          <p:spTgt spid="5">
                                            <p:txEl>
                                              <p:pRg st="5" end="5"/>
                                            </p:txEl>
                                          </p:spTgt>
                                        </p:tgtEl>
                                      </p:cBhvr>
                                    </p:animEffect>
                                  </p:childTnLst>
                                </p:cTn>
                              </p:par>
                              <p:par>
                                <p:cTn id="56" presetID="12" presetClass="entr" presetSubtype="4" fill="hold" nodeType="with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slide(fromBottom)">
                                      <p:cBhvr>
                                        <p:cTn id="58" dur="500"/>
                                        <p:tgtEl>
                                          <p:spTgt spid="5">
                                            <p:txEl>
                                              <p:pRg st="6" end="6"/>
                                            </p:txEl>
                                          </p:spTgt>
                                        </p:tgtEl>
                                      </p:cBhvr>
                                    </p:animEffect>
                                  </p:childTnLst>
                                </p:cTn>
                              </p:par>
                              <p:par>
                                <p:cTn id="59" presetID="2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edge">
                                      <p:cBhvr>
                                        <p:cTn id="6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8229" y="112415"/>
            <a:ext cx="11796665" cy="923330"/>
          </a:xfrm>
          <a:prstGeom prst="rect">
            <a:avLst/>
          </a:prstGeom>
          <a:noFill/>
        </p:spPr>
        <p:txBody>
          <a:bodyPr wrap="square" rtlCol="0">
            <a:spAutoFit/>
          </a:bodyPr>
          <a:lstStyle/>
          <a:p>
            <a:pPr algn="ctr"/>
            <a:r>
              <a:rPr lang="en-US" sz="5400" dirty="0">
                <a:solidFill>
                  <a:schemeClr val="bg1"/>
                </a:solidFill>
                <a:latin typeface="Copperplate Gothic Light" pitchFamily="34" charset="0"/>
              </a:rPr>
              <a:t>Feeding the 5,000</a:t>
            </a:r>
          </a:p>
        </p:txBody>
      </p:sp>
      <p:sp>
        <p:nvSpPr>
          <p:cNvPr id="4" name="Rectangle 3"/>
          <p:cNvSpPr/>
          <p:nvPr/>
        </p:nvSpPr>
        <p:spPr>
          <a:xfrm>
            <a:off x="621671" y="2149826"/>
            <a:ext cx="4230986" cy="2031325"/>
          </a:xfrm>
          <a:prstGeom prst="rect">
            <a:avLst/>
          </a:prstGeom>
        </p:spPr>
        <p:txBody>
          <a:bodyPr wrap="square">
            <a:spAutoFit/>
          </a:bodyPr>
          <a:lstStyle/>
          <a:p>
            <a:r>
              <a:rPr lang="en-US" dirty="0">
                <a:solidFill>
                  <a:schemeClr val="bg1"/>
                </a:solidFill>
              </a:rPr>
              <a:t>After the Savior testified of His divinity at Jerusalem , He returned to Galilee, where He and His Apostles taught the gospel and healed many people Jesus then crossed the Sea of Galilee with His disciples and miraculously fed a multitude of more than 5,000 people</a:t>
            </a:r>
          </a:p>
        </p:txBody>
      </p:sp>
      <p:sp>
        <p:nvSpPr>
          <p:cNvPr id="6" name="Rectangle 5"/>
          <p:cNvSpPr/>
          <p:nvPr/>
        </p:nvSpPr>
        <p:spPr>
          <a:xfrm>
            <a:off x="0" y="6488668"/>
            <a:ext cx="4230986" cy="369332"/>
          </a:xfrm>
          <a:prstGeom prst="rect">
            <a:avLst/>
          </a:prstGeom>
        </p:spPr>
        <p:txBody>
          <a:bodyPr wrap="square">
            <a:spAutoFit/>
          </a:bodyPr>
          <a:lstStyle/>
          <a:p>
            <a:r>
              <a:rPr lang="en-US" dirty="0">
                <a:solidFill>
                  <a:schemeClr val="bg1"/>
                </a:solidFill>
                <a:latin typeface="Open Sans"/>
              </a:rPr>
              <a:t>John 5; Matthew 5-13; John 6:3-14 </a:t>
            </a:r>
            <a:endParaRPr lang="en-US" dirty="0">
              <a:solidFill>
                <a:schemeClr val="bg1"/>
              </a:solidFill>
            </a:endParaRPr>
          </a:p>
        </p:txBody>
      </p:sp>
      <p:pic>
        <p:nvPicPr>
          <p:cNvPr id="3074" name="Picture 2" descr="Image result for jesus feeds 5,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676" y="1697275"/>
            <a:ext cx="6371346" cy="316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8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8229" y="112415"/>
            <a:ext cx="11796665" cy="923330"/>
          </a:xfrm>
          <a:prstGeom prst="rect">
            <a:avLst/>
          </a:prstGeom>
          <a:noFill/>
        </p:spPr>
        <p:txBody>
          <a:bodyPr wrap="square" rtlCol="0">
            <a:spAutoFit/>
          </a:bodyPr>
          <a:lstStyle/>
          <a:p>
            <a:pPr algn="ctr"/>
            <a:r>
              <a:rPr lang="en-US" sz="5400" dirty="0">
                <a:solidFill>
                  <a:schemeClr val="bg1"/>
                </a:solidFill>
                <a:latin typeface="Copperplate Gothic Light" pitchFamily="34" charset="0"/>
              </a:rPr>
              <a:t>Trying to Make Jesus King</a:t>
            </a:r>
          </a:p>
        </p:txBody>
      </p:sp>
      <p:sp>
        <p:nvSpPr>
          <p:cNvPr id="4" name="Rectangle 3"/>
          <p:cNvSpPr/>
          <p:nvPr/>
        </p:nvSpPr>
        <p:spPr>
          <a:xfrm>
            <a:off x="721260" y="1362175"/>
            <a:ext cx="4230986" cy="1754326"/>
          </a:xfrm>
          <a:prstGeom prst="rect">
            <a:avLst/>
          </a:prstGeom>
        </p:spPr>
        <p:txBody>
          <a:bodyPr wrap="square">
            <a:spAutoFit/>
          </a:bodyPr>
          <a:lstStyle/>
          <a:p>
            <a:r>
              <a:rPr lang="en-US" dirty="0">
                <a:solidFill>
                  <a:schemeClr val="bg1"/>
                </a:solidFill>
                <a:latin typeface="Open Sans"/>
              </a:rPr>
              <a:t>Following the feeding of the five thousand, the Savior was perhaps at the height of His public popularity. </a:t>
            </a:r>
          </a:p>
          <a:p>
            <a:endParaRPr lang="en-US" dirty="0">
              <a:solidFill>
                <a:schemeClr val="bg1"/>
              </a:solidFill>
              <a:latin typeface="Open Sans"/>
            </a:endParaRPr>
          </a:p>
          <a:p>
            <a:r>
              <a:rPr lang="en-US" dirty="0">
                <a:solidFill>
                  <a:schemeClr val="bg1"/>
                </a:solidFill>
                <a:latin typeface="Open Sans"/>
              </a:rPr>
              <a:t>John recorded that some sought to “take him by force, to make him a king” </a:t>
            </a:r>
            <a:endParaRPr lang="en-US" dirty="0">
              <a:solidFill>
                <a:schemeClr val="bg1"/>
              </a:solidFill>
            </a:endParaRPr>
          </a:p>
        </p:txBody>
      </p:sp>
      <p:pic>
        <p:nvPicPr>
          <p:cNvPr id="1026" name="Picture 2" descr="Image result for crown of jud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516" y="1205875"/>
            <a:ext cx="5334000" cy="2066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88668"/>
            <a:ext cx="4230986" cy="369332"/>
          </a:xfrm>
          <a:prstGeom prst="rect">
            <a:avLst/>
          </a:prstGeom>
        </p:spPr>
        <p:txBody>
          <a:bodyPr wrap="square">
            <a:spAutoFit/>
          </a:bodyPr>
          <a:lstStyle/>
          <a:p>
            <a:r>
              <a:rPr lang="en-US" dirty="0">
                <a:solidFill>
                  <a:schemeClr val="bg1"/>
                </a:solidFill>
                <a:latin typeface="Open Sans"/>
              </a:rPr>
              <a:t>John 6:15 </a:t>
            </a:r>
            <a:endParaRPr lang="en-US" dirty="0">
              <a:solidFill>
                <a:schemeClr val="bg1"/>
              </a:solidFill>
            </a:endParaRPr>
          </a:p>
        </p:txBody>
      </p:sp>
      <p:sp>
        <p:nvSpPr>
          <p:cNvPr id="5" name="Rectangle 4"/>
          <p:cNvSpPr/>
          <p:nvPr/>
        </p:nvSpPr>
        <p:spPr>
          <a:xfrm>
            <a:off x="3482564" y="4111292"/>
            <a:ext cx="7979121" cy="954107"/>
          </a:xfrm>
          <a:prstGeom prst="rect">
            <a:avLst/>
          </a:prstGeom>
        </p:spPr>
        <p:txBody>
          <a:bodyPr wrap="square">
            <a:spAutoFit/>
          </a:bodyPr>
          <a:lstStyle/>
          <a:p>
            <a:pPr algn="ctr"/>
            <a:r>
              <a:rPr lang="en-US" sz="2800" dirty="0">
                <a:solidFill>
                  <a:srgbClr val="FFFF00"/>
                </a:solidFill>
                <a:latin typeface="Open Sans"/>
              </a:rPr>
              <a:t>What did Jesus do rather than allow the people to crown Him as their king?</a:t>
            </a:r>
            <a:endParaRPr lang="en-US" sz="2800" dirty="0">
              <a:solidFill>
                <a:srgbClr val="FFFF00"/>
              </a:solidFill>
            </a:endParaRPr>
          </a:p>
        </p:txBody>
      </p:sp>
    </p:spTree>
    <p:extLst>
      <p:ext uri="{BB962C8B-B14F-4D97-AF65-F5344CB8AC3E}">
        <p14:creationId xmlns:p14="http://schemas.microsoft.com/office/powerpoint/2010/main" val="26272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8229" y="112415"/>
            <a:ext cx="11796665" cy="923330"/>
          </a:xfrm>
          <a:prstGeom prst="rect">
            <a:avLst/>
          </a:prstGeom>
          <a:noFill/>
        </p:spPr>
        <p:txBody>
          <a:bodyPr wrap="square" rtlCol="0">
            <a:spAutoFit/>
          </a:bodyPr>
          <a:lstStyle/>
          <a:p>
            <a:pPr algn="ctr"/>
            <a:r>
              <a:rPr lang="en-US" sz="5400" dirty="0">
                <a:solidFill>
                  <a:schemeClr val="bg1"/>
                </a:solidFill>
                <a:latin typeface="Copperplate Gothic Light" pitchFamily="34" charset="0"/>
              </a:rPr>
              <a:t>Jesus Walks Upon the Water</a:t>
            </a:r>
          </a:p>
        </p:txBody>
      </p:sp>
      <p:sp>
        <p:nvSpPr>
          <p:cNvPr id="4" name="Rectangle 3"/>
          <p:cNvSpPr/>
          <p:nvPr/>
        </p:nvSpPr>
        <p:spPr>
          <a:xfrm>
            <a:off x="5982254" y="1711282"/>
            <a:ext cx="5379414" cy="1323439"/>
          </a:xfrm>
          <a:prstGeom prst="rect">
            <a:avLst/>
          </a:prstGeom>
        </p:spPr>
        <p:txBody>
          <a:bodyPr wrap="square">
            <a:spAutoFit/>
          </a:bodyPr>
          <a:lstStyle/>
          <a:p>
            <a:r>
              <a:rPr lang="en-US" sz="2000" dirty="0">
                <a:solidFill>
                  <a:schemeClr val="bg1"/>
                </a:solidFill>
              </a:rPr>
              <a:t>The Savior sent his disciples across the Sea of Galilee, and then late in the night as the disciples struggled to row against the waves and wind, Jesus walked across the sea to join them </a:t>
            </a:r>
          </a:p>
        </p:txBody>
      </p:sp>
      <p:sp>
        <p:nvSpPr>
          <p:cNvPr id="6" name="Rectangle 5"/>
          <p:cNvSpPr/>
          <p:nvPr/>
        </p:nvSpPr>
        <p:spPr>
          <a:xfrm>
            <a:off x="0" y="6488668"/>
            <a:ext cx="4230986" cy="369332"/>
          </a:xfrm>
          <a:prstGeom prst="rect">
            <a:avLst/>
          </a:prstGeom>
        </p:spPr>
        <p:txBody>
          <a:bodyPr wrap="square">
            <a:spAutoFit/>
          </a:bodyPr>
          <a:lstStyle/>
          <a:p>
            <a:r>
              <a:rPr lang="en-US" dirty="0">
                <a:solidFill>
                  <a:schemeClr val="bg1"/>
                </a:solidFill>
                <a:latin typeface="Open Sans"/>
              </a:rPr>
              <a:t>John 6:16-21 </a:t>
            </a:r>
            <a:endParaRPr lang="en-US" dirty="0">
              <a:solidFill>
                <a:schemeClr val="bg1"/>
              </a:solidFill>
            </a:endParaRPr>
          </a:p>
        </p:txBody>
      </p:sp>
      <p:pic>
        <p:nvPicPr>
          <p:cNvPr id="2050" name="Picture 2" descr="Image result for jesus walks upon the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72" y="1259183"/>
            <a:ext cx="5157803" cy="2901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97462" y="4620263"/>
            <a:ext cx="4977112" cy="1323439"/>
          </a:xfrm>
          <a:prstGeom prst="rect">
            <a:avLst/>
          </a:prstGeom>
        </p:spPr>
        <p:txBody>
          <a:bodyPr wrap="square">
            <a:spAutoFit/>
          </a:bodyPr>
          <a:lstStyle/>
          <a:p>
            <a:r>
              <a:rPr lang="en-US" sz="2000" dirty="0">
                <a:solidFill>
                  <a:schemeClr val="bg1"/>
                </a:solidFill>
              </a:rPr>
              <a:t>John’s account of this event emphasizes that when the disciples “willingly” received Jesus into their ship, they “immediately”  landed safely at their destination. </a:t>
            </a:r>
          </a:p>
        </p:txBody>
      </p:sp>
      <p:grpSp>
        <p:nvGrpSpPr>
          <p:cNvPr id="10" name="Group 9"/>
          <p:cNvGrpSpPr/>
          <p:nvPr/>
        </p:nvGrpSpPr>
        <p:grpSpPr>
          <a:xfrm>
            <a:off x="7719604" y="3384344"/>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09188" y="4723008"/>
              <a:ext cx="2437759" cy="1323439"/>
            </a:xfrm>
            <a:prstGeom prst="rect">
              <a:avLst/>
            </a:prstGeom>
          </p:spPr>
          <p:txBody>
            <a:bodyPr wrap="square">
              <a:spAutoFit/>
            </a:bodyPr>
            <a:lstStyle/>
            <a:p>
              <a:pPr algn="ctr"/>
              <a:r>
                <a:rPr lang="en-US" sz="1600" dirty="0">
                  <a:solidFill>
                    <a:srgbClr val="333333"/>
                  </a:solidFill>
                  <a:latin typeface="Open Sans"/>
                </a:rPr>
                <a:t>As </a:t>
              </a:r>
              <a:r>
                <a:rPr lang="en-US" sz="1600" dirty="0"/>
                <a:t>we willingly receive the Savior and His teachings, He can help guide us safely through the struggles of mortality</a:t>
              </a:r>
            </a:p>
          </p:txBody>
        </p:sp>
      </p:grpSp>
    </p:spTree>
    <p:extLst>
      <p:ext uri="{BB962C8B-B14F-4D97-AF65-F5344CB8AC3E}">
        <p14:creationId xmlns:p14="http://schemas.microsoft.com/office/powerpoint/2010/main" val="40585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2947</Words>
  <Application>Microsoft Office PowerPoint</Application>
  <PresentationFormat>Widescreen</PresentationFormat>
  <Paragraphs>335</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Verdana</vt:lpstr>
      <vt:lpstr>Arial</vt:lpstr>
      <vt:lpstr>Open Sans</vt:lpstr>
      <vt:lpstr>Calibri Light</vt:lpstr>
      <vt:lpstr>Copperplate Gothic Light</vt:lpstr>
      <vt:lpstr>Calibri</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68</cp:revision>
  <dcterms:created xsi:type="dcterms:W3CDTF">2016-05-16T13:36:31Z</dcterms:created>
  <dcterms:modified xsi:type="dcterms:W3CDTF">2020-08-28T22:22:28Z</dcterms:modified>
</cp:coreProperties>
</file>