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282" r:id="rId2"/>
    <p:sldId id="288" r:id="rId3"/>
    <p:sldId id="289" r:id="rId4"/>
    <p:sldId id="290" r:id="rId5"/>
    <p:sldId id="291" r:id="rId6"/>
    <p:sldId id="293" r:id="rId7"/>
    <p:sldId id="295" r:id="rId8"/>
    <p:sldId id="296" r:id="rId9"/>
    <p:sldId id="294" r:id="rId10"/>
    <p:sldId id="297" r:id="rId11"/>
    <p:sldId id="303" r:id="rId12"/>
    <p:sldId id="287" r:id="rId13"/>
    <p:sldId id="292" r:id="rId14"/>
    <p:sldId id="304" r:id="rId15"/>
    <p:sldId id="298" r:id="rId16"/>
    <p:sldId id="305" r:id="rId17"/>
    <p:sldId id="312" r:id="rId18"/>
    <p:sldId id="306" r:id="rId19"/>
    <p:sldId id="299" r:id="rId20"/>
    <p:sldId id="308" r:id="rId21"/>
    <p:sldId id="307" r:id="rId22"/>
    <p:sldId id="302" r:id="rId23"/>
    <p:sldId id="310" r:id="rId24"/>
    <p:sldId id="311" r:id="rId25"/>
    <p:sldId id="284" r:id="rId26"/>
    <p:sldId id="285" r:id="rId27"/>
    <p:sldId id="286" r:id="rId28"/>
    <p:sldId id="309" r:id="rId29"/>
    <p:sldId id="301" r:id="rId30"/>
  </p:sldIdLst>
  <p:sldSz cx="12192000" cy="6858000"/>
  <p:notesSz cx="6858000" cy="9144000"/>
  <p:embeddedFontLst>
    <p:embeddedFont>
      <p:font typeface="Abadi" panose="020B0604020104020204" pitchFamily="34" charset="0"/>
      <p:regular r:id="rId32"/>
    </p:embeddedFont>
    <p:embeddedFont>
      <p:font typeface="Calibri" panose="020F0502020204030204" pitchFamily="34" charset="0"/>
      <p:regular r:id="rId33"/>
      <p:bold r:id="rId34"/>
      <p:italic r:id="rId35"/>
      <p:boldItalic r:id="rId36"/>
    </p:embeddedFont>
    <p:embeddedFont>
      <p:font typeface="Calibri Light" panose="020F0302020204030204" pitchFamily="34" charset="0"/>
      <p:regular r:id="rId37"/>
      <p:italic r:id="rId38"/>
    </p:embeddedFont>
    <p:embeddedFont>
      <p:font typeface="Colonna MT" panose="04020805060202030203" pitchFamily="82" charset="0"/>
      <p:regular r:id="rId39"/>
    </p:embeddedFont>
    <p:embeddedFont>
      <p:font typeface="Elephant" panose="02020904090505020303" pitchFamily="18" charset="0"/>
      <p:regular r:id="rId40"/>
      <p:italic r:id="rId41"/>
    </p:embeddedFont>
    <p:embeddedFont>
      <p:font typeface="Open Sans" panose="020B0606030504020204" pitchFamily="34" charset="0"/>
      <p:regular r:id="rId42"/>
      <p:bold r:id="rId43"/>
      <p:italic r:id="rId44"/>
      <p:boldItalic r:id="rId45"/>
    </p:embeddedFont>
    <p:embeddedFont>
      <p:font typeface="Palatino" pitchFamily="2"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8/28/2020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A14F4A46-12A7-430A-8AA5-A8F3C1C78A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66</a:t>
            </a:r>
          </a:p>
        </p:txBody>
      </p:sp>
      <p:sp>
        <p:nvSpPr>
          <p:cNvPr id="6" name="TextBox 5"/>
          <p:cNvSpPr txBox="1"/>
          <p:nvPr/>
        </p:nvSpPr>
        <p:spPr>
          <a:xfrm>
            <a:off x="0" y="686555"/>
            <a:ext cx="12192000" cy="2862322"/>
          </a:xfrm>
          <a:prstGeom prst="rect">
            <a:avLst/>
          </a:prstGeom>
          <a:noFill/>
        </p:spPr>
        <p:txBody>
          <a:bodyPr wrap="square" rtlCol="0">
            <a:spAutoFit/>
          </a:bodyPr>
          <a:lstStyle/>
          <a:p>
            <a:pPr algn="ctr"/>
            <a:r>
              <a:rPr lang="en-US" sz="6000" dirty="0">
                <a:solidFill>
                  <a:schemeClr val="bg1"/>
                </a:solidFill>
                <a:latin typeface="Elephant" panose="02020904090505020303" pitchFamily="18" charset="0"/>
              </a:rPr>
              <a:t>Divinity of Christ</a:t>
            </a:r>
          </a:p>
          <a:p>
            <a:pPr algn="ctr"/>
            <a:endParaRPr lang="en-US" sz="6000" dirty="0">
              <a:solidFill>
                <a:schemeClr val="bg1"/>
              </a:solidFill>
              <a:latin typeface="Elephant" panose="02020904090505020303" pitchFamily="18" charset="0"/>
            </a:endParaRPr>
          </a:p>
          <a:p>
            <a:pPr algn="ctr"/>
            <a:r>
              <a:rPr lang="en-US" sz="6000" dirty="0">
                <a:solidFill>
                  <a:schemeClr val="bg1"/>
                </a:solidFill>
                <a:latin typeface="Elephant" panose="02020904090505020303" pitchFamily="18" charset="0"/>
              </a:rPr>
              <a:t>John 7</a:t>
            </a:r>
            <a:endParaRPr lang="en-US" sz="4400" dirty="0">
              <a:solidFill>
                <a:schemeClr val="bg1"/>
              </a:solidFill>
              <a:latin typeface="Elephant" panose="02020904090505020303" pitchFamily="18" charset="0"/>
            </a:endParaRPr>
          </a:p>
        </p:txBody>
      </p:sp>
      <p:pic>
        <p:nvPicPr>
          <p:cNvPr id="8" name="Picture 7" descr="http://www3.telus.net/public/kstam/en/images/tabernacles.gif"/>
          <p:cNvPicPr>
            <a:picLocks noChangeAspect="1" noChangeArrowheads="1"/>
          </p:cNvPicPr>
          <p:nvPr/>
        </p:nvPicPr>
        <p:blipFill rotWithShape="1">
          <a:blip r:embed="rId3" cstate="print"/>
          <a:srcRect l="21212" t="12299" r="24242" b="13904"/>
          <a:stretch/>
        </p:blipFill>
        <p:spPr bwMode="auto">
          <a:xfrm>
            <a:off x="1591147" y="2774806"/>
            <a:ext cx="1978264" cy="19782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ight Arrow 2"/>
          <p:cNvSpPr/>
          <p:nvPr/>
        </p:nvSpPr>
        <p:spPr>
          <a:xfrm rot="17054334">
            <a:off x="1906353" y="4887527"/>
            <a:ext cx="629216" cy="30589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339912" y="5383039"/>
            <a:ext cx="1611517" cy="646331"/>
          </a:xfrm>
          <a:prstGeom prst="rect">
            <a:avLst/>
          </a:prstGeom>
          <a:solidFill>
            <a:srgbClr val="FFC000"/>
          </a:solidFill>
          <a:ln>
            <a:solidFill>
              <a:schemeClr val="tx1"/>
            </a:solidFill>
          </a:ln>
        </p:spPr>
        <p:txBody>
          <a:bodyPr wrap="square" rtlCol="0">
            <a:spAutoFit/>
          </a:bodyPr>
          <a:lstStyle/>
          <a:p>
            <a:pPr algn="ctr"/>
            <a:r>
              <a:rPr lang="en-US" dirty="0"/>
              <a:t>Feast of the Tabernacles</a:t>
            </a:r>
          </a:p>
        </p:txBody>
      </p:sp>
      <p:grpSp>
        <p:nvGrpSpPr>
          <p:cNvPr id="35" name="Group 34"/>
          <p:cNvGrpSpPr/>
          <p:nvPr/>
        </p:nvGrpSpPr>
        <p:grpSpPr>
          <a:xfrm>
            <a:off x="4529272" y="3913537"/>
            <a:ext cx="3106912" cy="2162719"/>
            <a:chOff x="1524002" y="1981200"/>
            <a:chExt cx="4652681" cy="3238727"/>
          </a:xfrm>
        </p:grpSpPr>
        <p:sp>
          <p:nvSpPr>
            <p:cNvPr id="36" name="Rectangle 35"/>
            <p:cNvSpPr/>
            <p:nvPr/>
          </p:nvSpPr>
          <p:spPr>
            <a:xfrm>
              <a:off x="2002491" y="2338668"/>
              <a:ext cx="273424" cy="2870948"/>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891118" y="2817160"/>
              <a:ext cx="273424" cy="1913965"/>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420285" y="2338668"/>
              <a:ext cx="273424" cy="2802592"/>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531659" y="2817160"/>
              <a:ext cx="273424" cy="1913965"/>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rot="16200000">
              <a:off x="3653678" y="703169"/>
              <a:ext cx="457200" cy="3622862"/>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rot="16200000">
              <a:off x="3745566" y="1620931"/>
              <a:ext cx="205068" cy="2460812"/>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34"/>
            <p:cNvGrpSpPr/>
            <p:nvPr/>
          </p:nvGrpSpPr>
          <p:grpSpPr>
            <a:xfrm rot="5400000">
              <a:off x="2856941" y="869016"/>
              <a:ext cx="615203" cy="3281082"/>
              <a:chOff x="1066800" y="3124200"/>
              <a:chExt cx="990600" cy="3429000"/>
            </a:xfrm>
          </p:grpSpPr>
          <p:sp>
            <p:nvSpPr>
              <p:cNvPr id="51" name="Moon 50"/>
              <p:cNvSpPr/>
              <p:nvPr/>
            </p:nvSpPr>
            <p:spPr>
              <a:xfrm>
                <a:off x="1295401" y="3505199"/>
                <a:ext cx="397520" cy="2286000"/>
              </a:xfrm>
              <a:prstGeom prst="moon">
                <a:avLst>
                  <a:gd name="adj" fmla="val 87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a:off x="1600200" y="3962400"/>
                <a:ext cx="381000" cy="2286000"/>
              </a:xfrm>
              <a:prstGeom prst="moon">
                <a:avLst>
                  <a:gd name="adj" fmla="val 87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a:off x="1066800" y="4267200"/>
                <a:ext cx="381000" cy="2286000"/>
              </a:xfrm>
              <a:prstGeom prst="moon">
                <a:avLst>
                  <a:gd name="adj" fmla="val 87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a:off x="1676400" y="3124200"/>
                <a:ext cx="381000" cy="2286000"/>
              </a:xfrm>
              <a:prstGeom prst="moon">
                <a:avLst>
                  <a:gd name="adj" fmla="val 87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35"/>
            <p:cNvGrpSpPr/>
            <p:nvPr/>
          </p:nvGrpSpPr>
          <p:grpSpPr>
            <a:xfrm rot="5400000">
              <a:off x="4228540" y="648261"/>
              <a:ext cx="615203" cy="3281082"/>
              <a:chOff x="1066800" y="3124200"/>
              <a:chExt cx="990600" cy="3429000"/>
            </a:xfrm>
          </p:grpSpPr>
          <p:sp>
            <p:nvSpPr>
              <p:cNvPr id="47" name="Moon 46"/>
              <p:cNvSpPr/>
              <p:nvPr/>
            </p:nvSpPr>
            <p:spPr>
              <a:xfrm>
                <a:off x="1295400" y="3505200"/>
                <a:ext cx="381000" cy="2286000"/>
              </a:xfrm>
              <a:prstGeom prst="moon">
                <a:avLst>
                  <a:gd name="adj" fmla="val 87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a:off x="1600200" y="3962400"/>
                <a:ext cx="381000" cy="2286000"/>
              </a:xfrm>
              <a:prstGeom prst="moon">
                <a:avLst>
                  <a:gd name="adj" fmla="val 87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a:off x="1066800" y="4267200"/>
                <a:ext cx="381000" cy="2286000"/>
              </a:xfrm>
              <a:prstGeom prst="moon">
                <a:avLst>
                  <a:gd name="adj" fmla="val 87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a:off x="1676400" y="3124200"/>
                <a:ext cx="381000" cy="2286000"/>
              </a:xfrm>
              <a:prstGeom prst="moon">
                <a:avLst>
                  <a:gd name="adj" fmla="val 87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Moon 43"/>
            <p:cNvSpPr/>
            <p:nvPr/>
          </p:nvSpPr>
          <p:spPr>
            <a:xfrm rot="521793">
              <a:off x="2234475" y="3032538"/>
              <a:ext cx="302704" cy="2187389"/>
            </a:xfrm>
            <a:prstGeom prst="moon">
              <a:avLst>
                <a:gd name="adj" fmla="val 87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rot="21338927">
              <a:off x="2445214" y="2416381"/>
              <a:ext cx="348268" cy="2674160"/>
            </a:xfrm>
            <a:prstGeom prst="moon">
              <a:avLst>
                <a:gd name="adj" fmla="val 87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rot="21151102" flipH="1">
              <a:off x="5653214" y="2551520"/>
              <a:ext cx="286057" cy="2546541"/>
            </a:xfrm>
            <a:prstGeom prst="moon">
              <a:avLst>
                <a:gd name="adj" fmla="val 87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F9431358-C6B1-46F1-8228-2B5B8294D752}"/>
              </a:ext>
            </a:extLst>
          </p:cNvPr>
          <p:cNvGrpSpPr/>
          <p:nvPr/>
        </p:nvGrpSpPr>
        <p:grpSpPr>
          <a:xfrm>
            <a:off x="8885563" y="2537744"/>
            <a:ext cx="1460669" cy="3320288"/>
            <a:chOff x="1519855" y="349452"/>
            <a:chExt cx="2655905" cy="6159097"/>
          </a:xfrm>
        </p:grpSpPr>
        <p:sp>
          <p:nvSpPr>
            <p:cNvPr id="57" name="Freeform: Shape 56">
              <a:extLst>
                <a:ext uri="{FF2B5EF4-FFF2-40B4-BE49-F238E27FC236}">
                  <a16:creationId xmlns:a16="http://schemas.microsoft.com/office/drawing/2014/main" id="{1AD1D63D-92FD-4B64-8438-52ACCB76618C}"/>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8" name="Oval 57">
              <a:extLst>
                <a:ext uri="{FF2B5EF4-FFF2-40B4-BE49-F238E27FC236}">
                  <a16:creationId xmlns:a16="http://schemas.microsoft.com/office/drawing/2014/main" id="{B57A2377-24BC-4321-8526-DD492A11CE11}"/>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a:extLst>
                <a:ext uri="{FF2B5EF4-FFF2-40B4-BE49-F238E27FC236}">
                  <a16:creationId xmlns:a16="http://schemas.microsoft.com/office/drawing/2014/main" id="{56055972-C542-4BA7-BE95-9521621D7798}"/>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a:extLst>
                <a:ext uri="{FF2B5EF4-FFF2-40B4-BE49-F238E27FC236}">
                  <a16:creationId xmlns:a16="http://schemas.microsoft.com/office/drawing/2014/main" id="{D2342641-1AD5-43B2-9A41-5031624F60CA}"/>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D01C1005-3DCF-4506-A7DC-76B66116DF22}"/>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6ECCD35F-0F35-4B1F-AD38-2C59E33096C7}"/>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a:extLst>
                <a:ext uri="{FF2B5EF4-FFF2-40B4-BE49-F238E27FC236}">
                  <a16:creationId xmlns:a16="http://schemas.microsoft.com/office/drawing/2014/main" id="{D5A0D714-D85A-4279-AFB2-8CCAE9D7B5B9}"/>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B1EA75D6-FAE4-495F-AA34-3F725E91E1E8}"/>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10">
              <a:extLst>
                <a:ext uri="{FF2B5EF4-FFF2-40B4-BE49-F238E27FC236}">
                  <a16:creationId xmlns:a16="http://schemas.microsoft.com/office/drawing/2014/main" id="{C9431D3C-6081-4782-B5F5-DD31966EE57E}"/>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11">
              <a:extLst>
                <a:ext uri="{FF2B5EF4-FFF2-40B4-BE49-F238E27FC236}">
                  <a16:creationId xmlns:a16="http://schemas.microsoft.com/office/drawing/2014/main" id="{D58E0237-F8D6-4A3E-8D4C-CBE382CCD435}"/>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12">
              <a:extLst>
                <a:ext uri="{FF2B5EF4-FFF2-40B4-BE49-F238E27FC236}">
                  <a16:creationId xmlns:a16="http://schemas.microsoft.com/office/drawing/2014/main" id="{F533D907-4A03-4140-BAE0-1E13CD7D8833}"/>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72E8774C-87DA-4B60-9905-671E442D5CDA}"/>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5">
              <a:extLst>
                <a:ext uri="{FF2B5EF4-FFF2-40B4-BE49-F238E27FC236}">
                  <a16:creationId xmlns:a16="http://schemas.microsoft.com/office/drawing/2014/main" id="{4400C3E9-AC0F-49A6-B135-A2C190A20486}"/>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a:extLst>
                <a:ext uri="{FF2B5EF4-FFF2-40B4-BE49-F238E27FC236}">
                  <a16:creationId xmlns:a16="http://schemas.microsoft.com/office/drawing/2014/main" id="{907AE2FE-2CF6-4EC6-9183-770C6DF5D8D9}"/>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8F975D94-7644-46BC-922D-1EF7694E38C5}"/>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9A0E06FA-F027-4E5A-B425-4148EF7A51C9}"/>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5E065761-88A5-498A-84FF-77A67FAEC649}"/>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4" name="Oval 73">
              <a:extLst>
                <a:ext uri="{FF2B5EF4-FFF2-40B4-BE49-F238E27FC236}">
                  <a16:creationId xmlns:a16="http://schemas.microsoft.com/office/drawing/2014/main" id="{21DE00FD-E8C9-4610-AE99-B045B57EB9EA}"/>
                </a:ext>
              </a:extLst>
            </p:cNvPr>
            <p:cNvSpPr/>
            <p:nvPr/>
          </p:nvSpPr>
          <p:spPr>
            <a:xfrm>
              <a:off x="2602743" y="1834903"/>
              <a:ext cx="457465" cy="2220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09FDBBA9-6C11-4795-8146-AFB19365E47D}"/>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6" name="Oval 75">
              <a:extLst>
                <a:ext uri="{FF2B5EF4-FFF2-40B4-BE49-F238E27FC236}">
                  <a16:creationId xmlns:a16="http://schemas.microsoft.com/office/drawing/2014/main" id="{9576B5AA-04E1-41DA-964D-99A4B04BE980}"/>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9E4F4607-6F00-433F-94EA-3B2C02B22C35}"/>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keeping the feast of tabernacle l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04726" y="3516086"/>
            <a:ext cx="8904514" cy="3046988"/>
          </a:xfrm>
          <a:prstGeom prst="rect">
            <a:avLst/>
          </a:prstGeom>
        </p:spPr>
        <p:txBody>
          <a:bodyPr wrap="square">
            <a:spAutoFit/>
          </a:bodyPr>
          <a:lstStyle/>
          <a:p>
            <a:r>
              <a:rPr lang="en-US" sz="3200" dirty="0">
                <a:solidFill>
                  <a:schemeClr val="bg1"/>
                </a:solidFill>
              </a:rPr>
              <a:t>	Zechariah in prophetic imagery represents the nations as coming up to Jerusalem to keep the Feast of Tabernacles and described the curse that should fall on those who did not come.</a:t>
            </a:r>
          </a:p>
          <a:p>
            <a:endParaRPr lang="en-US" sz="3200" dirty="0">
              <a:solidFill>
                <a:schemeClr val="bg1"/>
              </a:solidFill>
            </a:endParaRPr>
          </a:p>
          <a:p>
            <a:r>
              <a:rPr lang="en-US" sz="3200" dirty="0">
                <a:solidFill>
                  <a:schemeClr val="bg1"/>
                </a:solidFill>
              </a:rPr>
              <a:t>			Zechariah 14:16-19</a:t>
            </a:r>
          </a:p>
        </p:txBody>
      </p:sp>
      <p:grpSp>
        <p:nvGrpSpPr>
          <p:cNvPr id="5" name="Group 4"/>
          <p:cNvGrpSpPr/>
          <p:nvPr/>
        </p:nvGrpSpPr>
        <p:grpSpPr>
          <a:xfrm>
            <a:off x="759481" y="3127169"/>
            <a:ext cx="1624490" cy="3435905"/>
            <a:chOff x="6313364" y="2072267"/>
            <a:chExt cx="1866386" cy="3947532"/>
          </a:xfrm>
        </p:grpSpPr>
        <p:sp>
          <p:nvSpPr>
            <p:cNvPr id="6" name="Oval 5"/>
            <p:cNvSpPr/>
            <p:nvPr/>
          </p:nvSpPr>
          <p:spPr>
            <a:xfrm rot="18242526">
              <a:off x="7827446" y="4432026"/>
              <a:ext cx="347472" cy="35713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313364" y="4363059"/>
              <a:ext cx="314713" cy="46741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nual Operation 7"/>
            <p:cNvSpPr/>
            <p:nvPr/>
          </p:nvSpPr>
          <p:spPr>
            <a:xfrm rot="12217775">
              <a:off x="6478214" y="3195841"/>
              <a:ext cx="529547" cy="1494369"/>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Operation 8"/>
            <p:cNvSpPr/>
            <p:nvPr/>
          </p:nvSpPr>
          <p:spPr>
            <a:xfrm rot="9181948" flipH="1">
              <a:off x="7384808" y="3276269"/>
              <a:ext cx="537366" cy="1414689"/>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775157" y="5659170"/>
              <a:ext cx="502639" cy="333868"/>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111164" y="5685931"/>
              <a:ext cx="502639" cy="333868"/>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11"/>
            <p:cNvSpPr/>
            <p:nvPr/>
          </p:nvSpPr>
          <p:spPr>
            <a:xfrm rot="20835976" flipH="1">
              <a:off x="7244076" y="2222461"/>
              <a:ext cx="808215" cy="1596437"/>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12"/>
            <p:cNvSpPr/>
            <p:nvPr/>
          </p:nvSpPr>
          <p:spPr>
            <a:xfrm rot="10800000">
              <a:off x="6680756" y="3255991"/>
              <a:ext cx="1003214" cy="2364639"/>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680756" y="5583656"/>
              <a:ext cx="997070" cy="224657"/>
            </a:xfrm>
            <a:prstGeom prst="rect">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Extract 14"/>
            <p:cNvSpPr/>
            <p:nvPr/>
          </p:nvSpPr>
          <p:spPr>
            <a:xfrm rot="10800000">
              <a:off x="6972623" y="3243716"/>
              <a:ext cx="439810" cy="515270"/>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Cloud 15"/>
            <p:cNvSpPr/>
            <p:nvPr/>
          </p:nvSpPr>
          <p:spPr>
            <a:xfrm rot="764024">
              <a:off x="6338226" y="2236455"/>
              <a:ext cx="953813" cy="1656127"/>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763918" y="2215180"/>
              <a:ext cx="816787" cy="13254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rot="16200000" flipH="1">
              <a:off x="6954375" y="1734654"/>
              <a:ext cx="517973" cy="1256596"/>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6769239" y="4515528"/>
              <a:ext cx="851856" cy="163352"/>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99"/>
            <p:cNvGrpSpPr/>
            <p:nvPr/>
          </p:nvGrpSpPr>
          <p:grpSpPr>
            <a:xfrm>
              <a:off x="7392215" y="4434289"/>
              <a:ext cx="546231" cy="1421573"/>
              <a:chOff x="5029205" y="1676401"/>
              <a:chExt cx="982013" cy="1407436"/>
            </a:xfrm>
            <a:solidFill>
              <a:srgbClr val="996633"/>
            </a:solidFill>
          </p:grpSpPr>
          <p:sp>
            <p:nvSpPr>
              <p:cNvPr id="23" name="Diagonal Stripe 22"/>
              <p:cNvSpPr/>
              <p:nvPr/>
            </p:nvSpPr>
            <p:spPr>
              <a:xfrm rot="19468279">
                <a:off x="5401618" y="1834736"/>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iagonal Stripe 23"/>
              <p:cNvSpPr/>
              <p:nvPr/>
            </p:nvSpPr>
            <p:spPr>
              <a:xfrm rot="20963615">
                <a:off x="5066204" y="1940837"/>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Rounded Rectangle 24"/>
              <p:cNvSpPr/>
              <p:nvPr/>
            </p:nvSpPr>
            <p:spPr>
              <a:xfrm>
                <a:off x="5029205" y="1676401"/>
                <a:ext cx="548640" cy="334109"/>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ounded Rectangle 20"/>
            <p:cNvSpPr/>
            <p:nvPr/>
          </p:nvSpPr>
          <p:spPr>
            <a:xfrm>
              <a:off x="6580124" y="2325437"/>
              <a:ext cx="1261535" cy="191081"/>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nip Diagonal Corner Rectangle 21"/>
            <p:cNvSpPr/>
            <p:nvPr/>
          </p:nvSpPr>
          <p:spPr>
            <a:xfrm>
              <a:off x="6460569" y="2072267"/>
              <a:ext cx="1469196" cy="269849"/>
            </a:xfrm>
            <a:prstGeom prst="snip2DiagRect">
              <a:avLst>
                <a:gd name="adj1" fmla="val 50000"/>
                <a:gd name="adj2" fmla="val 50000"/>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9470571" y="5402113"/>
            <a:ext cx="1382486" cy="1200329"/>
          </a:xfrm>
          <a:prstGeom prst="rect">
            <a:avLst/>
          </a:prstGeom>
          <a:noFill/>
        </p:spPr>
        <p:txBody>
          <a:bodyPr wrap="square" rtlCol="0">
            <a:spAutoFit/>
          </a:bodyPr>
          <a:lstStyle/>
          <a:p>
            <a:pPr algn="ctr"/>
            <a:r>
              <a:rPr lang="en-US" sz="2400" b="1" dirty="0">
                <a:ln>
                  <a:solidFill>
                    <a:srgbClr val="FF0000"/>
                  </a:solidFill>
                </a:ln>
                <a:solidFill>
                  <a:srgbClr val="FF0000"/>
                </a:solidFill>
              </a:rPr>
              <a:t>No rain and plagues</a:t>
            </a:r>
          </a:p>
        </p:txBody>
      </p:sp>
    </p:spTree>
    <p:extLst>
      <p:ext uri="{BB962C8B-B14F-4D97-AF65-F5344CB8AC3E}">
        <p14:creationId xmlns:p14="http://schemas.microsoft.com/office/powerpoint/2010/main" val="370927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742384" y="1182231"/>
            <a:ext cx="6898906" cy="2677656"/>
          </a:xfrm>
          <a:prstGeom prst="rect">
            <a:avLst/>
          </a:prstGeom>
        </p:spPr>
        <p:txBody>
          <a:bodyPr wrap="square">
            <a:spAutoFit/>
          </a:bodyPr>
          <a:lstStyle/>
          <a:p>
            <a:r>
              <a:rPr lang="en-US" sz="2800" dirty="0">
                <a:solidFill>
                  <a:schemeClr val="bg1"/>
                </a:solidFill>
              </a:rPr>
              <a:t>	Jesus had been staying in the Galilee area, where he had experienced great popularity, and avoiding the regions surrounding Jerusalem because they were heavily influenced by Jewish leaders who sought to kill Him.			</a:t>
            </a:r>
          </a:p>
        </p:txBody>
      </p:sp>
      <p:grpSp>
        <p:nvGrpSpPr>
          <p:cNvPr id="5" name="Group 4"/>
          <p:cNvGrpSpPr/>
          <p:nvPr/>
        </p:nvGrpSpPr>
        <p:grpSpPr>
          <a:xfrm>
            <a:off x="7853219" y="801323"/>
            <a:ext cx="3890571" cy="5480159"/>
            <a:chOff x="6938819" y="919018"/>
            <a:chExt cx="3890571" cy="5480159"/>
          </a:xfrm>
        </p:grpSpPr>
        <p:grpSp>
          <p:nvGrpSpPr>
            <p:cNvPr id="6" name="Group 10"/>
            <p:cNvGrpSpPr/>
            <p:nvPr/>
          </p:nvGrpSpPr>
          <p:grpSpPr>
            <a:xfrm>
              <a:off x="6938819" y="919018"/>
              <a:ext cx="3890571" cy="5480159"/>
              <a:chOff x="2370363" y="1010310"/>
              <a:chExt cx="3890571" cy="5480159"/>
            </a:xfrm>
          </p:grpSpPr>
          <p:sp>
            <p:nvSpPr>
              <p:cNvPr id="17" name="Rectangle 16"/>
              <p:cNvSpPr/>
              <p:nvPr/>
            </p:nvSpPr>
            <p:spPr>
              <a:xfrm>
                <a:off x="2503746" y="1225623"/>
                <a:ext cx="3757188" cy="5264846"/>
              </a:xfrm>
              <a:prstGeom prst="rect">
                <a:avLst/>
              </a:prstGeom>
              <a:solidFill>
                <a:srgbClr val="C99F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446563" y="1010310"/>
                <a:ext cx="1957131" cy="4308190"/>
              </a:xfrm>
              <a:custGeom>
                <a:avLst/>
                <a:gdLst>
                  <a:gd name="connsiteX0" fmla="*/ 1828800 w 1957131"/>
                  <a:gd name="connsiteY0" fmla="*/ 206970 h 4308190"/>
                  <a:gd name="connsiteX1" fmla="*/ 1810693 w 1957131"/>
                  <a:gd name="connsiteY1" fmla="*/ 297505 h 4308190"/>
                  <a:gd name="connsiteX2" fmla="*/ 1774479 w 1957131"/>
                  <a:gd name="connsiteY2" fmla="*/ 351826 h 4308190"/>
                  <a:gd name="connsiteX3" fmla="*/ 1756372 w 1957131"/>
                  <a:gd name="connsiteY3" fmla="*/ 378986 h 4308190"/>
                  <a:gd name="connsiteX4" fmla="*/ 1711105 w 1957131"/>
                  <a:gd name="connsiteY4" fmla="*/ 460467 h 4308190"/>
                  <a:gd name="connsiteX5" fmla="*/ 1692998 w 1957131"/>
                  <a:gd name="connsiteY5" fmla="*/ 487628 h 4308190"/>
                  <a:gd name="connsiteX6" fmla="*/ 1665838 w 1957131"/>
                  <a:gd name="connsiteY6" fmla="*/ 569109 h 4308190"/>
                  <a:gd name="connsiteX7" fmla="*/ 1656784 w 1957131"/>
                  <a:gd name="connsiteY7" fmla="*/ 596269 h 4308190"/>
                  <a:gd name="connsiteX8" fmla="*/ 1638677 w 1957131"/>
                  <a:gd name="connsiteY8" fmla="*/ 623429 h 4308190"/>
                  <a:gd name="connsiteX9" fmla="*/ 1620570 w 1957131"/>
                  <a:gd name="connsiteY9" fmla="*/ 677750 h 4308190"/>
                  <a:gd name="connsiteX10" fmla="*/ 1611517 w 1957131"/>
                  <a:gd name="connsiteY10" fmla="*/ 723018 h 4308190"/>
                  <a:gd name="connsiteX11" fmla="*/ 1593410 w 1957131"/>
                  <a:gd name="connsiteY11" fmla="*/ 777338 h 4308190"/>
                  <a:gd name="connsiteX12" fmla="*/ 1575303 w 1957131"/>
                  <a:gd name="connsiteY12" fmla="*/ 958408 h 4308190"/>
                  <a:gd name="connsiteX13" fmla="*/ 1557196 w 1957131"/>
                  <a:gd name="connsiteY13" fmla="*/ 985568 h 4308190"/>
                  <a:gd name="connsiteX14" fmla="*/ 1530036 w 1957131"/>
                  <a:gd name="connsiteY14" fmla="*/ 1012728 h 4308190"/>
                  <a:gd name="connsiteX15" fmla="*/ 1502875 w 1957131"/>
                  <a:gd name="connsiteY15" fmla="*/ 1030835 h 4308190"/>
                  <a:gd name="connsiteX16" fmla="*/ 1475715 w 1957131"/>
                  <a:gd name="connsiteY16" fmla="*/ 1067049 h 4308190"/>
                  <a:gd name="connsiteX17" fmla="*/ 1448555 w 1957131"/>
                  <a:gd name="connsiteY17" fmla="*/ 1094210 h 4308190"/>
                  <a:gd name="connsiteX18" fmla="*/ 1412341 w 1957131"/>
                  <a:gd name="connsiteY18" fmla="*/ 1139477 h 4308190"/>
                  <a:gd name="connsiteX19" fmla="*/ 1403287 w 1957131"/>
                  <a:gd name="connsiteY19" fmla="*/ 1166637 h 4308190"/>
                  <a:gd name="connsiteX20" fmla="*/ 1385180 w 1957131"/>
                  <a:gd name="connsiteY20" fmla="*/ 1284332 h 4308190"/>
                  <a:gd name="connsiteX21" fmla="*/ 1376127 w 1957131"/>
                  <a:gd name="connsiteY21" fmla="*/ 1338653 h 4308190"/>
                  <a:gd name="connsiteX22" fmla="*/ 1358020 w 1957131"/>
                  <a:gd name="connsiteY22" fmla="*/ 1420134 h 4308190"/>
                  <a:gd name="connsiteX23" fmla="*/ 1339913 w 1957131"/>
                  <a:gd name="connsiteY23" fmla="*/ 1474455 h 4308190"/>
                  <a:gd name="connsiteX24" fmla="*/ 1330860 w 1957131"/>
                  <a:gd name="connsiteY24" fmla="*/ 1501616 h 4308190"/>
                  <a:gd name="connsiteX25" fmla="*/ 1312753 w 1957131"/>
                  <a:gd name="connsiteY25" fmla="*/ 1555936 h 4308190"/>
                  <a:gd name="connsiteX26" fmla="*/ 1303699 w 1957131"/>
                  <a:gd name="connsiteY26" fmla="*/ 1583097 h 4308190"/>
                  <a:gd name="connsiteX27" fmla="*/ 1285592 w 1957131"/>
                  <a:gd name="connsiteY27" fmla="*/ 1610257 h 4308190"/>
                  <a:gd name="connsiteX28" fmla="*/ 1240325 w 1957131"/>
                  <a:gd name="connsiteY28" fmla="*/ 1682685 h 4308190"/>
                  <a:gd name="connsiteX29" fmla="*/ 1213164 w 1957131"/>
                  <a:gd name="connsiteY29" fmla="*/ 1691738 h 4308190"/>
                  <a:gd name="connsiteX30" fmla="*/ 1204111 w 1957131"/>
                  <a:gd name="connsiteY30" fmla="*/ 1746059 h 4308190"/>
                  <a:gd name="connsiteX31" fmla="*/ 1186004 w 1957131"/>
                  <a:gd name="connsiteY31" fmla="*/ 1800380 h 4308190"/>
                  <a:gd name="connsiteX32" fmla="*/ 1167897 w 1957131"/>
                  <a:gd name="connsiteY32" fmla="*/ 1881861 h 4308190"/>
                  <a:gd name="connsiteX33" fmla="*/ 1149790 w 1957131"/>
                  <a:gd name="connsiteY33" fmla="*/ 1909022 h 4308190"/>
                  <a:gd name="connsiteX34" fmla="*/ 1122630 w 1957131"/>
                  <a:gd name="connsiteY34" fmla="*/ 1999556 h 4308190"/>
                  <a:gd name="connsiteX35" fmla="*/ 1113576 w 1957131"/>
                  <a:gd name="connsiteY35" fmla="*/ 2026717 h 4308190"/>
                  <a:gd name="connsiteX36" fmla="*/ 1104523 w 1957131"/>
                  <a:gd name="connsiteY36" fmla="*/ 2053877 h 4308190"/>
                  <a:gd name="connsiteX37" fmla="*/ 1086416 w 1957131"/>
                  <a:gd name="connsiteY37" fmla="*/ 2081037 h 4308190"/>
                  <a:gd name="connsiteX38" fmla="*/ 1077362 w 1957131"/>
                  <a:gd name="connsiteY38" fmla="*/ 2406962 h 4308190"/>
                  <a:gd name="connsiteX39" fmla="*/ 1059256 w 1957131"/>
                  <a:gd name="connsiteY39" fmla="*/ 2515604 h 4308190"/>
                  <a:gd name="connsiteX40" fmla="*/ 1050202 w 1957131"/>
                  <a:gd name="connsiteY40" fmla="*/ 2588031 h 4308190"/>
                  <a:gd name="connsiteX41" fmla="*/ 1041149 w 1957131"/>
                  <a:gd name="connsiteY41" fmla="*/ 2624245 h 4308190"/>
                  <a:gd name="connsiteX42" fmla="*/ 1032095 w 1957131"/>
                  <a:gd name="connsiteY42" fmla="*/ 2678566 h 4308190"/>
                  <a:gd name="connsiteX43" fmla="*/ 1023042 w 1957131"/>
                  <a:gd name="connsiteY43" fmla="*/ 2714780 h 4308190"/>
                  <a:gd name="connsiteX44" fmla="*/ 1013988 w 1957131"/>
                  <a:gd name="connsiteY44" fmla="*/ 2769101 h 4308190"/>
                  <a:gd name="connsiteX45" fmla="*/ 995881 w 1957131"/>
                  <a:gd name="connsiteY45" fmla="*/ 2823422 h 4308190"/>
                  <a:gd name="connsiteX46" fmla="*/ 986828 w 1957131"/>
                  <a:gd name="connsiteY46" fmla="*/ 2850582 h 4308190"/>
                  <a:gd name="connsiteX47" fmla="*/ 977774 w 1957131"/>
                  <a:gd name="connsiteY47" fmla="*/ 2877742 h 4308190"/>
                  <a:gd name="connsiteX48" fmla="*/ 941560 w 1957131"/>
                  <a:gd name="connsiteY48" fmla="*/ 2950170 h 4308190"/>
                  <a:gd name="connsiteX49" fmla="*/ 923454 w 1957131"/>
                  <a:gd name="connsiteY49" fmla="*/ 3013544 h 4308190"/>
                  <a:gd name="connsiteX50" fmla="*/ 914400 w 1957131"/>
                  <a:gd name="connsiteY50" fmla="*/ 3040705 h 4308190"/>
                  <a:gd name="connsiteX51" fmla="*/ 896293 w 1957131"/>
                  <a:gd name="connsiteY51" fmla="*/ 3122186 h 4308190"/>
                  <a:gd name="connsiteX52" fmla="*/ 878186 w 1957131"/>
                  <a:gd name="connsiteY52" fmla="*/ 3176507 h 4308190"/>
                  <a:gd name="connsiteX53" fmla="*/ 860079 w 1957131"/>
                  <a:gd name="connsiteY53" fmla="*/ 3203667 h 4308190"/>
                  <a:gd name="connsiteX54" fmla="*/ 814812 w 1957131"/>
                  <a:gd name="connsiteY54" fmla="*/ 3285148 h 4308190"/>
                  <a:gd name="connsiteX55" fmla="*/ 778598 w 1957131"/>
                  <a:gd name="connsiteY55" fmla="*/ 3357576 h 4308190"/>
                  <a:gd name="connsiteX56" fmla="*/ 733331 w 1957131"/>
                  <a:gd name="connsiteY56" fmla="*/ 3420950 h 4308190"/>
                  <a:gd name="connsiteX57" fmla="*/ 706170 w 1957131"/>
                  <a:gd name="connsiteY57" fmla="*/ 3448111 h 4308190"/>
                  <a:gd name="connsiteX58" fmla="*/ 697117 w 1957131"/>
                  <a:gd name="connsiteY58" fmla="*/ 3475271 h 4308190"/>
                  <a:gd name="connsiteX59" fmla="*/ 679010 w 1957131"/>
                  <a:gd name="connsiteY59" fmla="*/ 3502431 h 4308190"/>
                  <a:gd name="connsiteX60" fmla="*/ 660903 w 1957131"/>
                  <a:gd name="connsiteY60" fmla="*/ 3574859 h 4308190"/>
                  <a:gd name="connsiteX61" fmla="*/ 642796 w 1957131"/>
                  <a:gd name="connsiteY61" fmla="*/ 3611073 h 4308190"/>
                  <a:gd name="connsiteX62" fmla="*/ 624689 w 1957131"/>
                  <a:gd name="connsiteY62" fmla="*/ 3665394 h 4308190"/>
                  <a:gd name="connsiteX63" fmla="*/ 588475 w 1957131"/>
                  <a:gd name="connsiteY63" fmla="*/ 3719715 h 4308190"/>
                  <a:gd name="connsiteX64" fmla="*/ 534155 w 1957131"/>
                  <a:gd name="connsiteY64" fmla="*/ 3810249 h 4308190"/>
                  <a:gd name="connsiteX65" fmla="*/ 516048 w 1957131"/>
                  <a:gd name="connsiteY65" fmla="*/ 3837410 h 4308190"/>
                  <a:gd name="connsiteX66" fmla="*/ 488887 w 1957131"/>
                  <a:gd name="connsiteY66" fmla="*/ 3855517 h 4308190"/>
                  <a:gd name="connsiteX67" fmla="*/ 461727 w 1957131"/>
                  <a:gd name="connsiteY67" fmla="*/ 3909837 h 4308190"/>
                  <a:gd name="connsiteX68" fmla="*/ 443620 w 1957131"/>
                  <a:gd name="connsiteY68" fmla="*/ 3936998 h 4308190"/>
                  <a:gd name="connsiteX69" fmla="*/ 434566 w 1957131"/>
                  <a:gd name="connsiteY69" fmla="*/ 3964158 h 4308190"/>
                  <a:gd name="connsiteX70" fmla="*/ 398353 w 1957131"/>
                  <a:gd name="connsiteY70" fmla="*/ 4018479 h 4308190"/>
                  <a:gd name="connsiteX71" fmla="*/ 371192 w 1957131"/>
                  <a:gd name="connsiteY71" fmla="*/ 4072800 h 4308190"/>
                  <a:gd name="connsiteX72" fmla="*/ 344032 w 1957131"/>
                  <a:gd name="connsiteY72" fmla="*/ 4127121 h 4308190"/>
                  <a:gd name="connsiteX73" fmla="*/ 316871 w 1957131"/>
                  <a:gd name="connsiteY73" fmla="*/ 4154281 h 4308190"/>
                  <a:gd name="connsiteX74" fmla="*/ 289711 w 1957131"/>
                  <a:gd name="connsiteY74" fmla="*/ 4190495 h 4308190"/>
                  <a:gd name="connsiteX75" fmla="*/ 235390 w 1957131"/>
                  <a:gd name="connsiteY75" fmla="*/ 4208602 h 4308190"/>
                  <a:gd name="connsiteX76" fmla="*/ 208230 w 1957131"/>
                  <a:gd name="connsiteY76" fmla="*/ 4217655 h 4308190"/>
                  <a:gd name="connsiteX77" fmla="*/ 181069 w 1957131"/>
                  <a:gd name="connsiteY77" fmla="*/ 4235762 h 4308190"/>
                  <a:gd name="connsiteX78" fmla="*/ 126749 w 1957131"/>
                  <a:gd name="connsiteY78" fmla="*/ 4253869 h 4308190"/>
                  <a:gd name="connsiteX79" fmla="*/ 99588 w 1957131"/>
                  <a:gd name="connsiteY79" fmla="*/ 4271976 h 4308190"/>
                  <a:gd name="connsiteX80" fmla="*/ 72428 w 1957131"/>
                  <a:gd name="connsiteY80" fmla="*/ 4281029 h 4308190"/>
                  <a:gd name="connsiteX81" fmla="*/ 45267 w 1957131"/>
                  <a:gd name="connsiteY81" fmla="*/ 4308190 h 4308190"/>
                  <a:gd name="connsiteX82" fmla="*/ 36214 w 1957131"/>
                  <a:gd name="connsiteY82" fmla="*/ 4281029 h 4308190"/>
                  <a:gd name="connsiteX83" fmla="*/ 54321 w 1957131"/>
                  <a:gd name="connsiteY83" fmla="*/ 4090907 h 4308190"/>
                  <a:gd name="connsiteX84" fmla="*/ 54321 w 1957131"/>
                  <a:gd name="connsiteY84" fmla="*/ 3728768 h 4308190"/>
                  <a:gd name="connsiteX85" fmla="*/ 36214 w 1957131"/>
                  <a:gd name="connsiteY85" fmla="*/ 3656340 h 4308190"/>
                  <a:gd name="connsiteX86" fmla="*/ 27160 w 1957131"/>
                  <a:gd name="connsiteY86" fmla="*/ 3592966 h 4308190"/>
                  <a:gd name="connsiteX87" fmla="*/ 54321 w 1957131"/>
                  <a:gd name="connsiteY87" fmla="*/ 2053877 h 4308190"/>
                  <a:gd name="connsiteX88" fmla="*/ 45267 w 1957131"/>
                  <a:gd name="connsiteY88" fmla="*/ 1601204 h 4308190"/>
                  <a:gd name="connsiteX89" fmla="*/ 36214 w 1957131"/>
                  <a:gd name="connsiteY89" fmla="*/ 1537829 h 4308190"/>
                  <a:gd name="connsiteX90" fmla="*/ 18107 w 1957131"/>
                  <a:gd name="connsiteY90" fmla="*/ 1483509 h 4308190"/>
                  <a:gd name="connsiteX91" fmla="*/ 0 w 1957131"/>
                  <a:gd name="connsiteY91" fmla="*/ 1347707 h 4308190"/>
                  <a:gd name="connsiteX92" fmla="*/ 9054 w 1957131"/>
                  <a:gd name="connsiteY92" fmla="*/ 433307 h 4308190"/>
                  <a:gd name="connsiteX93" fmla="*/ 18107 w 1957131"/>
                  <a:gd name="connsiteY93" fmla="*/ 397093 h 4308190"/>
                  <a:gd name="connsiteX94" fmla="*/ 36214 w 1957131"/>
                  <a:gd name="connsiteY94" fmla="*/ 351826 h 4308190"/>
                  <a:gd name="connsiteX95" fmla="*/ 1828800 w 1957131"/>
                  <a:gd name="connsiteY95" fmla="*/ 206970 h 430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957131" h="4308190">
                    <a:moveTo>
                      <a:pt x="1828800" y="206970"/>
                    </a:moveTo>
                    <a:cubicBezTo>
                      <a:pt x="2124546" y="197917"/>
                      <a:pt x="1817447" y="283996"/>
                      <a:pt x="1810693" y="297505"/>
                    </a:cubicBezTo>
                    <a:cubicBezTo>
                      <a:pt x="1800961" y="316969"/>
                      <a:pt x="1786550" y="333719"/>
                      <a:pt x="1774479" y="351826"/>
                    </a:cubicBezTo>
                    <a:lnTo>
                      <a:pt x="1756372" y="378986"/>
                    </a:lnTo>
                    <a:cubicBezTo>
                      <a:pt x="1740437" y="426792"/>
                      <a:pt x="1752613" y="398205"/>
                      <a:pt x="1711105" y="460467"/>
                    </a:cubicBezTo>
                    <a:lnTo>
                      <a:pt x="1692998" y="487628"/>
                    </a:lnTo>
                    <a:lnTo>
                      <a:pt x="1665838" y="569109"/>
                    </a:lnTo>
                    <a:cubicBezTo>
                      <a:pt x="1662820" y="578162"/>
                      <a:pt x="1662078" y="588329"/>
                      <a:pt x="1656784" y="596269"/>
                    </a:cubicBezTo>
                    <a:lnTo>
                      <a:pt x="1638677" y="623429"/>
                    </a:lnTo>
                    <a:cubicBezTo>
                      <a:pt x="1632641" y="641536"/>
                      <a:pt x="1624313" y="659034"/>
                      <a:pt x="1620570" y="677750"/>
                    </a:cubicBezTo>
                    <a:cubicBezTo>
                      <a:pt x="1617552" y="692839"/>
                      <a:pt x="1615566" y="708172"/>
                      <a:pt x="1611517" y="723018"/>
                    </a:cubicBezTo>
                    <a:cubicBezTo>
                      <a:pt x="1606495" y="741432"/>
                      <a:pt x="1593410" y="777338"/>
                      <a:pt x="1593410" y="777338"/>
                    </a:cubicBezTo>
                    <a:cubicBezTo>
                      <a:pt x="1592880" y="786343"/>
                      <a:pt x="1598922" y="911171"/>
                      <a:pt x="1575303" y="958408"/>
                    </a:cubicBezTo>
                    <a:cubicBezTo>
                      <a:pt x="1570437" y="968140"/>
                      <a:pt x="1564162" y="977209"/>
                      <a:pt x="1557196" y="985568"/>
                    </a:cubicBezTo>
                    <a:cubicBezTo>
                      <a:pt x="1548999" y="995404"/>
                      <a:pt x="1539872" y="1004532"/>
                      <a:pt x="1530036" y="1012728"/>
                    </a:cubicBezTo>
                    <a:cubicBezTo>
                      <a:pt x="1521677" y="1019694"/>
                      <a:pt x="1511929" y="1024799"/>
                      <a:pt x="1502875" y="1030835"/>
                    </a:cubicBezTo>
                    <a:cubicBezTo>
                      <a:pt x="1493822" y="1042906"/>
                      <a:pt x="1485535" y="1055592"/>
                      <a:pt x="1475715" y="1067049"/>
                    </a:cubicBezTo>
                    <a:cubicBezTo>
                      <a:pt x="1467383" y="1076770"/>
                      <a:pt x="1455657" y="1083557"/>
                      <a:pt x="1448555" y="1094210"/>
                    </a:cubicBezTo>
                    <a:cubicBezTo>
                      <a:pt x="1413572" y="1146685"/>
                      <a:pt x="1473082" y="1098982"/>
                      <a:pt x="1412341" y="1139477"/>
                    </a:cubicBezTo>
                    <a:cubicBezTo>
                      <a:pt x="1409323" y="1148530"/>
                      <a:pt x="1405602" y="1157379"/>
                      <a:pt x="1403287" y="1166637"/>
                    </a:cubicBezTo>
                    <a:cubicBezTo>
                      <a:pt x="1391762" y="1212736"/>
                      <a:pt x="1392507" y="1233044"/>
                      <a:pt x="1385180" y="1284332"/>
                    </a:cubicBezTo>
                    <a:cubicBezTo>
                      <a:pt x="1382584" y="1302504"/>
                      <a:pt x="1379411" y="1320592"/>
                      <a:pt x="1376127" y="1338653"/>
                    </a:cubicBezTo>
                    <a:cubicBezTo>
                      <a:pt x="1372152" y="1360513"/>
                      <a:pt x="1364725" y="1397784"/>
                      <a:pt x="1358020" y="1420134"/>
                    </a:cubicBezTo>
                    <a:cubicBezTo>
                      <a:pt x="1352536" y="1438416"/>
                      <a:pt x="1345949" y="1456348"/>
                      <a:pt x="1339913" y="1474455"/>
                    </a:cubicBezTo>
                    <a:lnTo>
                      <a:pt x="1330860" y="1501616"/>
                    </a:lnTo>
                    <a:lnTo>
                      <a:pt x="1312753" y="1555936"/>
                    </a:lnTo>
                    <a:cubicBezTo>
                      <a:pt x="1309735" y="1564990"/>
                      <a:pt x="1308993" y="1575156"/>
                      <a:pt x="1303699" y="1583097"/>
                    </a:cubicBezTo>
                    <a:lnTo>
                      <a:pt x="1285592" y="1610257"/>
                    </a:lnTo>
                    <a:cubicBezTo>
                      <a:pt x="1269078" y="1659799"/>
                      <a:pt x="1280496" y="1662600"/>
                      <a:pt x="1240325" y="1682685"/>
                    </a:cubicBezTo>
                    <a:cubicBezTo>
                      <a:pt x="1231789" y="1686953"/>
                      <a:pt x="1222218" y="1688720"/>
                      <a:pt x="1213164" y="1691738"/>
                    </a:cubicBezTo>
                    <a:cubicBezTo>
                      <a:pt x="1210146" y="1709845"/>
                      <a:pt x="1208563" y="1728250"/>
                      <a:pt x="1204111" y="1746059"/>
                    </a:cubicBezTo>
                    <a:cubicBezTo>
                      <a:pt x="1199482" y="1764576"/>
                      <a:pt x="1186004" y="1800380"/>
                      <a:pt x="1186004" y="1800380"/>
                    </a:cubicBezTo>
                    <a:cubicBezTo>
                      <a:pt x="1182526" y="1821250"/>
                      <a:pt x="1179042" y="1859570"/>
                      <a:pt x="1167897" y="1881861"/>
                    </a:cubicBezTo>
                    <a:cubicBezTo>
                      <a:pt x="1163031" y="1891593"/>
                      <a:pt x="1155826" y="1899968"/>
                      <a:pt x="1149790" y="1909022"/>
                    </a:cubicBezTo>
                    <a:cubicBezTo>
                      <a:pt x="1136109" y="1963749"/>
                      <a:pt x="1144671" y="1933434"/>
                      <a:pt x="1122630" y="1999556"/>
                    </a:cubicBezTo>
                    <a:lnTo>
                      <a:pt x="1113576" y="2026717"/>
                    </a:lnTo>
                    <a:cubicBezTo>
                      <a:pt x="1110558" y="2035770"/>
                      <a:pt x="1109817" y="2045937"/>
                      <a:pt x="1104523" y="2053877"/>
                    </a:cubicBezTo>
                    <a:lnTo>
                      <a:pt x="1086416" y="2081037"/>
                    </a:lnTo>
                    <a:cubicBezTo>
                      <a:pt x="1083398" y="2189679"/>
                      <a:pt x="1084141" y="2298490"/>
                      <a:pt x="1077362" y="2406962"/>
                    </a:cubicBezTo>
                    <a:cubicBezTo>
                      <a:pt x="1075072" y="2443604"/>
                      <a:pt x="1064702" y="2479297"/>
                      <a:pt x="1059256" y="2515604"/>
                    </a:cubicBezTo>
                    <a:cubicBezTo>
                      <a:pt x="1055647" y="2539665"/>
                      <a:pt x="1054202" y="2564032"/>
                      <a:pt x="1050202" y="2588031"/>
                    </a:cubicBezTo>
                    <a:cubicBezTo>
                      <a:pt x="1048156" y="2600305"/>
                      <a:pt x="1043589" y="2612044"/>
                      <a:pt x="1041149" y="2624245"/>
                    </a:cubicBezTo>
                    <a:cubicBezTo>
                      <a:pt x="1037549" y="2642245"/>
                      <a:pt x="1035695" y="2660566"/>
                      <a:pt x="1032095" y="2678566"/>
                    </a:cubicBezTo>
                    <a:cubicBezTo>
                      <a:pt x="1029655" y="2690767"/>
                      <a:pt x="1025482" y="2702579"/>
                      <a:pt x="1023042" y="2714780"/>
                    </a:cubicBezTo>
                    <a:cubicBezTo>
                      <a:pt x="1019442" y="2732780"/>
                      <a:pt x="1018440" y="2751292"/>
                      <a:pt x="1013988" y="2769101"/>
                    </a:cubicBezTo>
                    <a:cubicBezTo>
                      <a:pt x="1009359" y="2787618"/>
                      <a:pt x="1001917" y="2805315"/>
                      <a:pt x="995881" y="2823422"/>
                    </a:cubicBezTo>
                    <a:lnTo>
                      <a:pt x="986828" y="2850582"/>
                    </a:lnTo>
                    <a:cubicBezTo>
                      <a:pt x="983810" y="2859635"/>
                      <a:pt x="983068" y="2869802"/>
                      <a:pt x="977774" y="2877742"/>
                    </a:cubicBezTo>
                    <a:cubicBezTo>
                      <a:pt x="952771" y="2915246"/>
                      <a:pt x="960543" y="2899547"/>
                      <a:pt x="941560" y="2950170"/>
                    </a:cubicBezTo>
                    <a:cubicBezTo>
                      <a:pt x="928536" y="2984901"/>
                      <a:pt x="934869" y="2973592"/>
                      <a:pt x="923454" y="3013544"/>
                    </a:cubicBezTo>
                    <a:cubicBezTo>
                      <a:pt x="920832" y="3022720"/>
                      <a:pt x="916715" y="3031447"/>
                      <a:pt x="914400" y="3040705"/>
                    </a:cubicBezTo>
                    <a:cubicBezTo>
                      <a:pt x="901472" y="3092416"/>
                      <a:pt x="910239" y="3075699"/>
                      <a:pt x="896293" y="3122186"/>
                    </a:cubicBezTo>
                    <a:cubicBezTo>
                      <a:pt x="890808" y="3140467"/>
                      <a:pt x="888773" y="3160626"/>
                      <a:pt x="878186" y="3176507"/>
                    </a:cubicBezTo>
                    <a:lnTo>
                      <a:pt x="860079" y="3203667"/>
                    </a:lnTo>
                    <a:cubicBezTo>
                      <a:pt x="835045" y="3278775"/>
                      <a:pt x="877070" y="3160632"/>
                      <a:pt x="814812" y="3285148"/>
                    </a:cubicBezTo>
                    <a:cubicBezTo>
                      <a:pt x="802741" y="3309291"/>
                      <a:pt x="793571" y="3335117"/>
                      <a:pt x="778598" y="3357576"/>
                    </a:cubicBezTo>
                    <a:cubicBezTo>
                      <a:pt x="764270" y="3379068"/>
                      <a:pt x="750172" y="3401302"/>
                      <a:pt x="733331" y="3420950"/>
                    </a:cubicBezTo>
                    <a:cubicBezTo>
                      <a:pt x="724998" y="3430671"/>
                      <a:pt x="715224" y="3439057"/>
                      <a:pt x="706170" y="3448111"/>
                    </a:cubicBezTo>
                    <a:cubicBezTo>
                      <a:pt x="703152" y="3457164"/>
                      <a:pt x="701385" y="3466735"/>
                      <a:pt x="697117" y="3475271"/>
                    </a:cubicBezTo>
                    <a:cubicBezTo>
                      <a:pt x="692251" y="3485003"/>
                      <a:pt x="682728" y="3492205"/>
                      <a:pt x="679010" y="3502431"/>
                    </a:cubicBezTo>
                    <a:cubicBezTo>
                      <a:pt x="670505" y="3525818"/>
                      <a:pt x="666939" y="3550716"/>
                      <a:pt x="660903" y="3574859"/>
                    </a:cubicBezTo>
                    <a:cubicBezTo>
                      <a:pt x="657630" y="3587952"/>
                      <a:pt x="647808" y="3598542"/>
                      <a:pt x="642796" y="3611073"/>
                    </a:cubicBezTo>
                    <a:cubicBezTo>
                      <a:pt x="635707" y="3628794"/>
                      <a:pt x="635276" y="3649513"/>
                      <a:pt x="624689" y="3665394"/>
                    </a:cubicBezTo>
                    <a:cubicBezTo>
                      <a:pt x="612618" y="3683501"/>
                      <a:pt x="598207" y="3700251"/>
                      <a:pt x="588475" y="3719715"/>
                    </a:cubicBezTo>
                    <a:cubicBezTo>
                      <a:pt x="560636" y="3775392"/>
                      <a:pt x="577854" y="3744699"/>
                      <a:pt x="534155" y="3810249"/>
                    </a:cubicBezTo>
                    <a:cubicBezTo>
                      <a:pt x="528119" y="3819303"/>
                      <a:pt x="525102" y="3831374"/>
                      <a:pt x="516048" y="3837410"/>
                    </a:cubicBezTo>
                    <a:lnTo>
                      <a:pt x="488887" y="3855517"/>
                    </a:lnTo>
                    <a:cubicBezTo>
                      <a:pt x="436998" y="3933350"/>
                      <a:pt x="499207" y="3834876"/>
                      <a:pt x="461727" y="3909837"/>
                    </a:cubicBezTo>
                    <a:cubicBezTo>
                      <a:pt x="456861" y="3919569"/>
                      <a:pt x="448486" y="3927266"/>
                      <a:pt x="443620" y="3936998"/>
                    </a:cubicBezTo>
                    <a:cubicBezTo>
                      <a:pt x="439352" y="3945534"/>
                      <a:pt x="439201" y="3955816"/>
                      <a:pt x="434566" y="3964158"/>
                    </a:cubicBezTo>
                    <a:cubicBezTo>
                      <a:pt x="423998" y="3983181"/>
                      <a:pt x="405235" y="3997834"/>
                      <a:pt x="398353" y="4018479"/>
                    </a:cubicBezTo>
                    <a:cubicBezTo>
                      <a:pt x="385858" y="4055962"/>
                      <a:pt x="394593" y="4037699"/>
                      <a:pt x="371192" y="4072800"/>
                    </a:cubicBezTo>
                    <a:cubicBezTo>
                      <a:pt x="362119" y="4100020"/>
                      <a:pt x="363532" y="4103721"/>
                      <a:pt x="344032" y="4127121"/>
                    </a:cubicBezTo>
                    <a:cubicBezTo>
                      <a:pt x="335835" y="4136957"/>
                      <a:pt x="325203" y="4144560"/>
                      <a:pt x="316871" y="4154281"/>
                    </a:cubicBezTo>
                    <a:cubicBezTo>
                      <a:pt x="307051" y="4165737"/>
                      <a:pt x="302266" y="4182125"/>
                      <a:pt x="289711" y="4190495"/>
                    </a:cubicBezTo>
                    <a:cubicBezTo>
                      <a:pt x="273830" y="4201082"/>
                      <a:pt x="253497" y="4202566"/>
                      <a:pt x="235390" y="4208602"/>
                    </a:cubicBezTo>
                    <a:lnTo>
                      <a:pt x="208230" y="4217655"/>
                    </a:lnTo>
                    <a:cubicBezTo>
                      <a:pt x="199176" y="4223691"/>
                      <a:pt x="191012" y="4231343"/>
                      <a:pt x="181069" y="4235762"/>
                    </a:cubicBezTo>
                    <a:cubicBezTo>
                      <a:pt x="163628" y="4243514"/>
                      <a:pt x="126749" y="4253869"/>
                      <a:pt x="126749" y="4253869"/>
                    </a:cubicBezTo>
                    <a:cubicBezTo>
                      <a:pt x="117695" y="4259905"/>
                      <a:pt x="109320" y="4267110"/>
                      <a:pt x="99588" y="4271976"/>
                    </a:cubicBezTo>
                    <a:cubicBezTo>
                      <a:pt x="91052" y="4276244"/>
                      <a:pt x="80368" y="4275735"/>
                      <a:pt x="72428" y="4281029"/>
                    </a:cubicBezTo>
                    <a:cubicBezTo>
                      <a:pt x="61775" y="4288131"/>
                      <a:pt x="54321" y="4299136"/>
                      <a:pt x="45267" y="4308190"/>
                    </a:cubicBezTo>
                    <a:cubicBezTo>
                      <a:pt x="42249" y="4299136"/>
                      <a:pt x="36214" y="4290572"/>
                      <a:pt x="36214" y="4281029"/>
                    </a:cubicBezTo>
                    <a:cubicBezTo>
                      <a:pt x="36214" y="4137283"/>
                      <a:pt x="29743" y="4164637"/>
                      <a:pt x="54321" y="4090907"/>
                    </a:cubicBezTo>
                    <a:cubicBezTo>
                      <a:pt x="73195" y="3939907"/>
                      <a:pt x="72721" y="3974100"/>
                      <a:pt x="54321" y="3728768"/>
                    </a:cubicBezTo>
                    <a:cubicBezTo>
                      <a:pt x="52460" y="3703952"/>
                      <a:pt x="41095" y="3680742"/>
                      <a:pt x="36214" y="3656340"/>
                    </a:cubicBezTo>
                    <a:cubicBezTo>
                      <a:pt x="32029" y="3635415"/>
                      <a:pt x="30178" y="3614091"/>
                      <a:pt x="27160" y="3592966"/>
                    </a:cubicBezTo>
                    <a:cubicBezTo>
                      <a:pt x="45727" y="2126182"/>
                      <a:pt x="5664" y="2637726"/>
                      <a:pt x="54321" y="2053877"/>
                    </a:cubicBezTo>
                    <a:cubicBezTo>
                      <a:pt x="51303" y="1902986"/>
                      <a:pt x="50559" y="1752032"/>
                      <a:pt x="45267" y="1601204"/>
                    </a:cubicBezTo>
                    <a:cubicBezTo>
                      <a:pt x="44519" y="1579878"/>
                      <a:pt x="41012" y="1558622"/>
                      <a:pt x="36214" y="1537829"/>
                    </a:cubicBezTo>
                    <a:cubicBezTo>
                      <a:pt x="31922" y="1519232"/>
                      <a:pt x="18107" y="1483509"/>
                      <a:pt x="18107" y="1483509"/>
                    </a:cubicBezTo>
                    <a:cubicBezTo>
                      <a:pt x="12005" y="1446897"/>
                      <a:pt x="0" y="1380941"/>
                      <a:pt x="0" y="1347707"/>
                    </a:cubicBezTo>
                    <a:cubicBezTo>
                      <a:pt x="0" y="1042892"/>
                      <a:pt x="3249" y="738067"/>
                      <a:pt x="9054" y="433307"/>
                    </a:cubicBezTo>
                    <a:cubicBezTo>
                      <a:pt x="9291" y="420866"/>
                      <a:pt x="14172" y="408897"/>
                      <a:pt x="18107" y="397093"/>
                    </a:cubicBezTo>
                    <a:cubicBezTo>
                      <a:pt x="23246" y="381676"/>
                      <a:pt x="30178" y="366915"/>
                      <a:pt x="36214" y="351826"/>
                    </a:cubicBezTo>
                    <a:cubicBezTo>
                      <a:pt x="90167" y="-349603"/>
                      <a:pt x="1533054" y="216023"/>
                      <a:pt x="1828800" y="206970"/>
                    </a:cubicBez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275363" y="2122366"/>
                <a:ext cx="416460" cy="3630700"/>
              </a:xfrm>
              <a:custGeom>
                <a:avLst/>
                <a:gdLst>
                  <a:gd name="connsiteX0" fmla="*/ 316871 w 416460"/>
                  <a:gd name="connsiteY0" fmla="*/ 27421 h 3630700"/>
                  <a:gd name="connsiteX1" fmla="*/ 362139 w 416460"/>
                  <a:gd name="connsiteY1" fmla="*/ 9314 h 3630700"/>
                  <a:gd name="connsiteX2" fmla="*/ 398353 w 416460"/>
                  <a:gd name="connsiteY2" fmla="*/ 81742 h 3630700"/>
                  <a:gd name="connsiteX3" fmla="*/ 380246 w 416460"/>
                  <a:gd name="connsiteY3" fmla="*/ 235651 h 3630700"/>
                  <a:gd name="connsiteX4" fmla="*/ 362139 w 416460"/>
                  <a:gd name="connsiteY4" fmla="*/ 289972 h 3630700"/>
                  <a:gd name="connsiteX5" fmla="*/ 371192 w 416460"/>
                  <a:gd name="connsiteY5" fmla="*/ 434827 h 3630700"/>
                  <a:gd name="connsiteX6" fmla="*/ 389299 w 416460"/>
                  <a:gd name="connsiteY6" fmla="*/ 489148 h 3630700"/>
                  <a:gd name="connsiteX7" fmla="*/ 407406 w 416460"/>
                  <a:gd name="connsiteY7" fmla="*/ 543469 h 3630700"/>
                  <a:gd name="connsiteX8" fmla="*/ 416460 w 416460"/>
                  <a:gd name="connsiteY8" fmla="*/ 597789 h 3630700"/>
                  <a:gd name="connsiteX9" fmla="*/ 380246 w 416460"/>
                  <a:gd name="connsiteY9" fmla="*/ 733591 h 3630700"/>
                  <a:gd name="connsiteX10" fmla="*/ 353085 w 416460"/>
                  <a:gd name="connsiteY10" fmla="*/ 760752 h 3630700"/>
                  <a:gd name="connsiteX11" fmla="*/ 344032 w 416460"/>
                  <a:gd name="connsiteY11" fmla="*/ 787912 h 3630700"/>
                  <a:gd name="connsiteX12" fmla="*/ 344032 w 416460"/>
                  <a:gd name="connsiteY12" fmla="*/ 1195318 h 3630700"/>
                  <a:gd name="connsiteX13" fmla="*/ 334978 w 416460"/>
                  <a:gd name="connsiteY13" fmla="*/ 1475975 h 3630700"/>
                  <a:gd name="connsiteX14" fmla="*/ 325925 w 416460"/>
                  <a:gd name="connsiteY14" fmla="*/ 1512189 h 3630700"/>
                  <a:gd name="connsiteX15" fmla="*/ 298764 w 416460"/>
                  <a:gd name="connsiteY15" fmla="*/ 1666098 h 3630700"/>
                  <a:gd name="connsiteX16" fmla="*/ 289711 w 416460"/>
                  <a:gd name="connsiteY16" fmla="*/ 1792847 h 3630700"/>
                  <a:gd name="connsiteX17" fmla="*/ 271604 w 416460"/>
                  <a:gd name="connsiteY17" fmla="*/ 1928649 h 3630700"/>
                  <a:gd name="connsiteX18" fmla="*/ 280658 w 416460"/>
                  <a:gd name="connsiteY18" fmla="*/ 2037290 h 3630700"/>
                  <a:gd name="connsiteX19" fmla="*/ 289711 w 416460"/>
                  <a:gd name="connsiteY19" fmla="*/ 2073504 h 3630700"/>
                  <a:gd name="connsiteX20" fmla="*/ 298764 w 416460"/>
                  <a:gd name="connsiteY20" fmla="*/ 2308894 h 3630700"/>
                  <a:gd name="connsiteX21" fmla="*/ 307818 w 416460"/>
                  <a:gd name="connsiteY21" fmla="*/ 2345108 h 3630700"/>
                  <a:gd name="connsiteX22" fmla="*/ 325925 w 416460"/>
                  <a:gd name="connsiteY22" fmla="*/ 2372269 h 3630700"/>
                  <a:gd name="connsiteX23" fmla="*/ 325925 w 416460"/>
                  <a:gd name="connsiteY23" fmla="*/ 2770621 h 3630700"/>
                  <a:gd name="connsiteX24" fmla="*/ 307818 w 416460"/>
                  <a:gd name="connsiteY24" fmla="*/ 2824942 h 3630700"/>
                  <a:gd name="connsiteX25" fmla="*/ 316871 w 416460"/>
                  <a:gd name="connsiteY25" fmla="*/ 2960744 h 3630700"/>
                  <a:gd name="connsiteX26" fmla="*/ 325925 w 416460"/>
                  <a:gd name="connsiteY26" fmla="*/ 2987904 h 3630700"/>
                  <a:gd name="connsiteX27" fmla="*/ 316871 w 416460"/>
                  <a:gd name="connsiteY27" fmla="*/ 3150867 h 3630700"/>
                  <a:gd name="connsiteX28" fmla="*/ 307818 w 416460"/>
                  <a:gd name="connsiteY28" fmla="*/ 3178027 h 3630700"/>
                  <a:gd name="connsiteX29" fmla="*/ 280658 w 416460"/>
                  <a:gd name="connsiteY29" fmla="*/ 3187080 h 3630700"/>
                  <a:gd name="connsiteX30" fmla="*/ 135802 w 416460"/>
                  <a:gd name="connsiteY30" fmla="*/ 3196134 h 3630700"/>
                  <a:gd name="connsiteX31" fmla="*/ 144856 w 416460"/>
                  <a:gd name="connsiteY31" fmla="*/ 3259508 h 3630700"/>
                  <a:gd name="connsiteX32" fmla="*/ 172016 w 416460"/>
                  <a:gd name="connsiteY32" fmla="*/ 3277615 h 3630700"/>
                  <a:gd name="connsiteX33" fmla="*/ 226337 w 416460"/>
                  <a:gd name="connsiteY33" fmla="*/ 3295722 h 3630700"/>
                  <a:gd name="connsiteX34" fmla="*/ 253497 w 416460"/>
                  <a:gd name="connsiteY34" fmla="*/ 3313829 h 3630700"/>
                  <a:gd name="connsiteX35" fmla="*/ 262551 w 416460"/>
                  <a:gd name="connsiteY35" fmla="*/ 3340989 h 3630700"/>
                  <a:gd name="connsiteX36" fmla="*/ 253497 w 416460"/>
                  <a:gd name="connsiteY36" fmla="*/ 3549219 h 3630700"/>
                  <a:gd name="connsiteX37" fmla="*/ 217283 w 416460"/>
                  <a:gd name="connsiteY37" fmla="*/ 3603540 h 3630700"/>
                  <a:gd name="connsiteX38" fmla="*/ 162962 w 416460"/>
                  <a:gd name="connsiteY38" fmla="*/ 3630700 h 3630700"/>
                  <a:gd name="connsiteX39" fmla="*/ 36214 w 416460"/>
                  <a:gd name="connsiteY39" fmla="*/ 3621647 h 3630700"/>
                  <a:gd name="connsiteX40" fmla="*/ 27160 w 416460"/>
                  <a:gd name="connsiteY40" fmla="*/ 3594486 h 3630700"/>
                  <a:gd name="connsiteX41" fmla="*/ 36214 w 416460"/>
                  <a:gd name="connsiteY41" fmla="*/ 3404364 h 3630700"/>
                  <a:gd name="connsiteX42" fmla="*/ 45267 w 416460"/>
                  <a:gd name="connsiteY42" fmla="*/ 3377203 h 3630700"/>
                  <a:gd name="connsiteX43" fmla="*/ 54321 w 416460"/>
                  <a:gd name="connsiteY43" fmla="*/ 3331936 h 3630700"/>
                  <a:gd name="connsiteX44" fmla="*/ 45267 w 416460"/>
                  <a:gd name="connsiteY44" fmla="*/ 3087492 h 3630700"/>
                  <a:gd name="connsiteX45" fmla="*/ 36214 w 416460"/>
                  <a:gd name="connsiteY45" fmla="*/ 3024118 h 3630700"/>
                  <a:gd name="connsiteX46" fmla="*/ 18107 w 416460"/>
                  <a:gd name="connsiteY46" fmla="*/ 2951690 h 3630700"/>
                  <a:gd name="connsiteX47" fmla="*/ 9054 w 416460"/>
                  <a:gd name="connsiteY47" fmla="*/ 2870209 h 3630700"/>
                  <a:gd name="connsiteX48" fmla="*/ 0 w 416460"/>
                  <a:gd name="connsiteY48" fmla="*/ 2806835 h 3630700"/>
                  <a:gd name="connsiteX49" fmla="*/ 9054 w 416460"/>
                  <a:gd name="connsiteY49" fmla="*/ 2689140 h 3630700"/>
                  <a:gd name="connsiteX50" fmla="*/ 27160 w 416460"/>
                  <a:gd name="connsiteY50" fmla="*/ 2661979 h 3630700"/>
                  <a:gd name="connsiteX51" fmla="*/ 81481 w 416460"/>
                  <a:gd name="connsiteY51" fmla="*/ 2616712 h 3630700"/>
                  <a:gd name="connsiteX52" fmla="*/ 108642 w 416460"/>
                  <a:gd name="connsiteY52" fmla="*/ 2562391 h 3630700"/>
                  <a:gd name="connsiteX53" fmla="*/ 117695 w 416460"/>
                  <a:gd name="connsiteY53" fmla="*/ 2535231 h 3630700"/>
                  <a:gd name="connsiteX54" fmla="*/ 126749 w 416460"/>
                  <a:gd name="connsiteY54" fmla="*/ 2499017 h 3630700"/>
                  <a:gd name="connsiteX55" fmla="*/ 172016 w 416460"/>
                  <a:gd name="connsiteY55" fmla="*/ 2417536 h 3630700"/>
                  <a:gd name="connsiteX56" fmla="*/ 181069 w 416460"/>
                  <a:gd name="connsiteY56" fmla="*/ 2354162 h 3630700"/>
                  <a:gd name="connsiteX57" fmla="*/ 199176 w 416460"/>
                  <a:gd name="connsiteY57" fmla="*/ 2281734 h 3630700"/>
                  <a:gd name="connsiteX58" fmla="*/ 208230 w 416460"/>
                  <a:gd name="connsiteY58" fmla="*/ 2227413 h 3630700"/>
                  <a:gd name="connsiteX59" fmla="*/ 217283 w 416460"/>
                  <a:gd name="connsiteY59" fmla="*/ 2164039 h 3630700"/>
                  <a:gd name="connsiteX60" fmla="*/ 226337 w 416460"/>
                  <a:gd name="connsiteY60" fmla="*/ 2136878 h 3630700"/>
                  <a:gd name="connsiteX61" fmla="*/ 244444 w 416460"/>
                  <a:gd name="connsiteY61" fmla="*/ 1439762 h 3630700"/>
                  <a:gd name="connsiteX62" fmla="*/ 253497 w 416460"/>
                  <a:gd name="connsiteY62" fmla="*/ 1385441 h 3630700"/>
                  <a:gd name="connsiteX63" fmla="*/ 262551 w 416460"/>
                  <a:gd name="connsiteY63" fmla="*/ 1340173 h 3630700"/>
                  <a:gd name="connsiteX64" fmla="*/ 271604 w 416460"/>
                  <a:gd name="connsiteY64" fmla="*/ 1303960 h 3630700"/>
                  <a:gd name="connsiteX65" fmla="*/ 280658 w 416460"/>
                  <a:gd name="connsiteY65" fmla="*/ 1240585 h 3630700"/>
                  <a:gd name="connsiteX66" fmla="*/ 280658 w 416460"/>
                  <a:gd name="connsiteY66" fmla="*/ 950874 h 3630700"/>
                  <a:gd name="connsiteX67" fmla="*/ 253497 w 416460"/>
                  <a:gd name="connsiteY67" fmla="*/ 851286 h 3630700"/>
                  <a:gd name="connsiteX68" fmla="*/ 235390 w 416460"/>
                  <a:gd name="connsiteY68" fmla="*/ 516308 h 3630700"/>
                  <a:gd name="connsiteX69" fmla="*/ 226337 w 416460"/>
                  <a:gd name="connsiteY69" fmla="*/ 489148 h 3630700"/>
                  <a:gd name="connsiteX70" fmla="*/ 271604 w 416460"/>
                  <a:gd name="connsiteY70" fmla="*/ 389560 h 3630700"/>
                  <a:gd name="connsiteX71" fmla="*/ 298764 w 416460"/>
                  <a:gd name="connsiteY71" fmla="*/ 380506 h 3630700"/>
                  <a:gd name="connsiteX72" fmla="*/ 344032 w 416460"/>
                  <a:gd name="connsiteY72" fmla="*/ 299025 h 3630700"/>
                  <a:gd name="connsiteX73" fmla="*/ 316871 w 416460"/>
                  <a:gd name="connsiteY73" fmla="*/ 27421 h 363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16460" h="3630700">
                    <a:moveTo>
                      <a:pt x="316871" y="27421"/>
                    </a:moveTo>
                    <a:cubicBezTo>
                      <a:pt x="319889" y="-20864"/>
                      <a:pt x="345887" y="9314"/>
                      <a:pt x="362139" y="9314"/>
                    </a:cubicBezTo>
                    <a:cubicBezTo>
                      <a:pt x="399857" y="9314"/>
                      <a:pt x="395465" y="64415"/>
                      <a:pt x="398353" y="81742"/>
                    </a:cubicBezTo>
                    <a:cubicBezTo>
                      <a:pt x="392401" y="159108"/>
                      <a:pt x="397559" y="177941"/>
                      <a:pt x="380246" y="235651"/>
                    </a:cubicBezTo>
                    <a:cubicBezTo>
                      <a:pt x="374762" y="253933"/>
                      <a:pt x="362139" y="289972"/>
                      <a:pt x="362139" y="289972"/>
                    </a:cubicBezTo>
                    <a:cubicBezTo>
                      <a:pt x="365157" y="338257"/>
                      <a:pt x="364655" y="386891"/>
                      <a:pt x="371192" y="434827"/>
                    </a:cubicBezTo>
                    <a:cubicBezTo>
                      <a:pt x="373771" y="453738"/>
                      <a:pt x="383263" y="471041"/>
                      <a:pt x="389299" y="489148"/>
                    </a:cubicBezTo>
                    <a:cubicBezTo>
                      <a:pt x="389303" y="489159"/>
                      <a:pt x="407404" y="543458"/>
                      <a:pt x="407406" y="543469"/>
                    </a:cubicBezTo>
                    <a:lnTo>
                      <a:pt x="416460" y="597789"/>
                    </a:lnTo>
                    <a:cubicBezTo>
                      <a:pt x="404677" y="668487"/>
                      <a:pt x="416314" y="690310"/>
                      <a:pt x="380246" y="733591"/>
                    </a:cubicBezTo>
                    <a:cubicBezTo>
                      <a:pt x="372049" y="743427"/>
                      <a:pt x="362139" y="751698"/>
                      <a:pt x="353085" y="760752"/>
                    </a:cubicBezTo>
                    <a:cubicBezTo>
                      <a:pt x="350067" y="769805"/>
                      <a:pt x="346102" y="778596"/>
                      <a:pt x="344032" y="787912"/>
                    </a:cubicBezTo>
                    <a:cubicBezTo>
                      <a:pt x="314642" y="920166"/>
                      <a:pt x="340790" y="1068877"/>
                      <a:pt x="344032" y="1195318"/>
                    </a:cubicBezTo>
                    <a:cubicBezTo>
                      <a:pt x="341014" y="1288870"/>
                      <a:pt x="340318" y="1382526"/>
                      <a:pt x="334978" y="1475975"/>
                    </a:cubicBezTo>
                    <a:cubicBezTo>
                      <a:pt x="334268" y="1488398"/>
                      <a:pt x="328532" y="1500022"/>
                      <a:pt x="325925" y="1512189"/>
                    </a:cubicBezTo>
                    <a:cubicBezTo>
                      <a:pt x="306818" y="1601359"/>
                      <a:pt x="309963" y="1587712"/>
                      <a:pt x="298764" y="1666098"/>
                    </a:cubicBezTo>
                    <a:cubicBezTo>
                      <a:pt x="295746" y="1708348"/>
                      <a:pt x="293089" y="1750625"/>
                      <a:pt x="289711" y="1792847"/>
                    </a:cubicBezTo>
                    <a:cubicBezTo>
                      <a:pt x="281328" y="1897642"/>
                      <a:pt x="288072" y="1862780"/>
                      <a:pt x="271604" y="1928649"/>
                    </a:cubicBezTo>
                    <a:cubicBezTo>
                      <a:pt x="274622" y="1964863"/>
                      <a:pt x="276151" y="2001231"/>
                      <a:pt x="280658" y="2037290"/>
                    </a:cubicBezTo>
                    <a:cubicBezTo>
                      <a:pt x="282201" y="2049637"/>
                      <a:pt x="288883" y="2061089"/>
                      <a:pt x="289711" y="2073504"/>
                    </a:cubicBezTo>
                    <a:cubicBezTo>
                      <a:pt x="294934" y="2151851"/>
                      <a:pt x="293541" y="2230547"/>
                      <a:pt x="298764" y="2308894"/>
                    </a:cubicBezTo>
                    <a:cubicBezTo>
                      <a:pt x="299592" y="2321309"/>
                      <a:pt x="302916" y="2333671"/>
                      <a:pt x="307818" y="2345108"/>
                    </a:cubicBezTo>
                    <a:cubicBezTo>
                      <a:pt x="312104" y="2355109"/>
                      <a:pt x="319889" y="2363215"/>
                      <a:pt x="325925" y="2372269"/>
                    </a:cubicBezTo>
                    <a:cubicBezTo>
                      <a:pt x="378532" y="2530087"/>
                      <a:pt x="355955" y="2440289"/>
                      <a:pt x="325925" y="2770621"/>
                    </a:cubicBezTo>
                    <a:cubicBezTo>
                      <a:pt x="324197" y="2789629"/>
                      <a:pt x="307818" y="2824942"/>
                      <a:pt x="307818" y="2824942"/>
                    </a:cubicBezTo>
                    <a:cubicBezTo>
                      <a:pt x="310836" y="2870209"/>
                      <a:pt x="311861" y="2915654"/>
                      <a:pt x="316871" y="2960744"/>
                    </a:cubicBezTo>
                    <a:cubicBezTo>
                      <a:pt x="317925" y="2970229"/>
                      <a:pt x="325925" y="2978361"/>
                      <a:pt x="325925" y="2987904"/>
                    </a:cubicBezTo>
                    <a:cubicBezTo>
                      <a:pt x="325925" y="3042309"/>
                      <a:pt x="322029" y="3096707"/>
                      <a:pt x="316871" y="3150867"/>
                    </a:cubicBezTo>
                    <a:cubicBezTo>
                      <a:pt x="315966" y="3160367"/>
                      <a:pt x="314566" y="3171279"/>
                      <a:pt x="307818" y="3178027"/>
                    </a:cubicBezTo>
                    <a:cubicBezTo>
                      <a:pt x="301070" y="3184775"/>
                      <a:pt x="290149" y="3186081"/>
                      <a:pt x="280658" y="3187080"/>
                    </a:cubicBezTo>
                    <a:cubicBezTo>
                      <a:pt x="232544" y="3192145"/>
                      <a:pt x="184087" y="3193116"/>
                      <a:pt x="135802" y="3196134"/>
                    </a:cubicBezTo>
                    <a:cubicBezTo>
                      <a:pt x="138820" y="3217259"/>
                      <a:pt x="136189" y="3240008"/>
                      <a:pt x="144856" y="3259508"/>
                    </a:cubicBezTo>
                    <a:cubicBezTo>
                      <a:pt x="149275" y="3269451"/>
                      <a:pt x="162073" y="3273196"/>
                      <a:pt x="172016" y="3277615"/>
                    </a:cubicBezTo>
                    <a:cubicBezTo>
                      <a:pt x="189457" y="3285367"/>
                      <a:pt x="226337" y="3295722"/>
                      <a:pt x="226337" y="3295722"/>
                    </a:cubicBezTo>
                    <a:cubicBezTo>
                      <a:pt x="235390" y="3301758"/>
                      <a:pt x="246700" y="3305333"/>
                      <a:pt x="253497" y="3313829"/>
                    </a:cubicBezTo>
                    <a:cubicBezTo>
                      <a:pt x="259459" y="3321281"/>
                      <a:pt x="262551" y="3331446"/>
                      <a:pt x="262551" y="3340989"/>
                    </a:cubicBezTo>
                    <a:cubicBezTo>
                      <a:pt x="262551" y="3410465"/>
                      <a:pt x="265302" y="3480754"/>
                      <a:pt x="253497" y="3549219"/>
                    </a:cubicBezTo>
                    <a:cubicBezTo>
                      <a:pt x="249799" y="3570664"/>
                      <a:pt x="235390" y="3591469"/>
                      <a:pt x="217283" y="3603540"/>
                    </a:cubicBezTo>
                    <a:cubicBezTo>
                      <a:pt x="182183" y="3626941"/>
                      <a:pt x="200446" y="3618206"/>
                      <a:pt x="162962" y="3630700"/>
                    </a:cubicBezTo>
                    <a:cubicBezTo>
                      <a:pt x="120713" y="3627682"/>
                      <a:pt x="77141" y="3632561"/>
                      <a:pt x="36214" y="3621647"/>
                    </a:cubicBezTo>
                    <a:cubicBezTo>
                      <a:pt x="26993" y="3619188"/>
                      <a:pt x="27160" y="3604029"/>
                      <a:pt x="27160" y="3594486"/>
                    </a:cubicBezTo>
                    <a:cubicBezTo>
                      <a:pt x="27160" y="3531040"/>
                      <a:pt x="30945" y="3467591"/>
                      <a:pt x="36214" y="3404364"/>
                    </a:cubicBezTo>
                    <a:cubicBezTo>
                      <a:pt x="37007" y="3394854"/>
                      <a:pt x="42952" y="3386461"/>
                      <a:pt x="45267" y="3377203"/>
                    </a:cubicBezTo>
                    <a:cubicBezTo>
                      <a:pt x="48999" y="3362275"/>
                      <a:pt x="51303" y="3347025"/>
                      <a:pt x="54321" y="3331936"/>
                    </a:cubicBezTo>
                    <a:cubicBezTo>
                      <a:pt x="51303" y="3250455"/>
                      <a:pt x="50055" y="3168889"/>
                      <a:pt x="45267" y="3087492"/>
                    </a:cubicBezTo>
                    <a:cubicBezTo>
                      <a:pt x="44014" y="3066190"/>
                      <a:pt x="40399" y="3045043"/>
                      <a:pt x="36214" y="3024118"/>
                    </a:cubicBezTo>
                    <a:cubicBezTo>
                      <a:pt x="15149" y="2918792"/>
                      <a:pt x="40553" y="3108817"/>
                      <a:pt x="18107" y="2951690"/>
                    </a:cubicBezTo>
                    <a:cubicBezTo>
                      <a:pt x="14243" y="2924637"/>
                      <a:pt x="12444" y="2897325"/>
                      <a:pt x="9054" y="2870209"/>
                    </a:cubicBezTo>
                    <a:cubicBezTo>
                      <a:pt x="6407" y="2849035"/>
                      <a:pt x="3018" y="2827960"/>
                      <a:pt x="0" y="2806835"/>
                    </a:cubicBezTo>
                    <a:cubicBezTo>
                      <a:pt x="3018" y="2767603"/>
                      <a:pt x="1803" y="2727814"/>
                      <a:pt x="9054" y="2689140"/>
                    </a:cubicBezTo>
                    <a:cubicBezTo>
                      <a:pt x="11059" y="2678445"/>
                      <a:pt x="20194" y="2670338"/>
                      <a:pt x="27160" y="2661979"/>
                    </a:cubicBezTo>
                    <a:cubicBezTo>
                      <a:pt x="48941" y="2635841"/>
                      <a:pt x="54778" y="2634514"/>
                      <a:pt x="81481" y="2616712"/>
                    </a:cubicBezTo>
                    <a:cubicBezTo>
                      <a:pt x="104241" y="2548438"/>
                      <a:pt x="73538" y="2632600"/>
                      <a:pt x="108642" y="2562391"/>
                    </a:cubicBezTo>
                    <a:cubicBezTo>
                      <a:pt x="112910" y="2553855"/>
                      <a:pt x="115073" y="2544407"/>
                      <a:pt x="117695" y="2535231"/>
                    </a:cubicBezTo>
                    <a:cubicBezTo>
                      <a:pt x="121113" y="2523267"/>
                      <a:pt x="121184" y="2510146"/>
                      <a:pt x="126749" y="2499017"/>
                    </a:cubicBezTo>
                    <a:cubicBezTo>
                      <a:pt x="189013" y="2374488"/>
                      <a:pt x="146977" y="2492647"/>
                      <a:pt x="172016" y="2417536"/>
                    </a:cubicBezTo>
                    <a:cubicBezTo>
                      <a:pt x="175034" y="2396411"/>
                      <a:pt x="176884" y="2375087"/>
                      <a:pt x="181069" y="2354162"/>
                    </a:cubicBezTo>
                    <a:cubicBezTo>
                      <a:pt x="185949" y="2329760"/>
                      <a:pt x="195085" y="2306281"/>
                      <a:pt x="199176" y="2281734"/>
                    </a:cubicBezTo>
                    <a:cubicBezTo>
                      <a:pt x="202194" y="2263627"/>
                      <a:pt x="205439" y="2245556"/>
                      <a:pt x="208230" y="2227413"/>
                    </a:cubicBezTo>
                    <a:cubicBezTo>
                      <a:pt x="211475" y="2206322"/>
                      <a:pt x="213098" y="2184964"/>
                      <a:pt x="217283" y="2164039"/>
                    </a:cubicBezTo>
                    <a:cubicBezTo>
                      <a:pt x="219155" y="2154681"/>
                      <a:pt x="223319" y="2145932"/>
                      <a:pt x="226337" y="2136878"/>
                    </a:cubicBezTo>
                    <a:cubicBezTo>
                      <a:pt x="232373" y="1904506"/>
                      <a:pt x="236048" y="1672061"/>
                      <a:pt x="244444" y="1439762"/>
                    </a:cubicBezTo>
                    <a:cubicBezTo>
                      <a:pt x="245107" y="1421417"/>
                      <a:pt x="250213" y="1403502"/>
                      <a:pt x="253497" y="1385441"/>
                    </a:cubicBezTo>
                    <a:cubicBezTo>
                      <a:pt x="256250" y="1370301"/>
                      <a:pt x="259213" y="1355195"/>
                      <a:pt x="262551" y="1340173"/>
                    </a:cubicBezTo>
                    <a:cubicBezTo>
                      <a:pt x="265250" y="1328027"/>
                      <a:pt x="269378" y="1316202"/>
                      <a:pt x="271604" y="1303960"/>
                    </a:cubicBezTo>
                    <a:cubicBezTo>
                      <a:pt x="275421" y="1282965"/>
                      <a:pt x="277640" y="1261710"/>
                      <a:pt x="280658" y="1240585"/>
                    </a:cubicBezTo>
                    <a:cubicBezTo>
                      <a:pt x="288705" y="1111828"/>
                      <a:pt x="296752" y="1079631"/>
                      <a:pt x="280658" y="950874"/>
                    </a:cubicBezTo>
                    <a:cubicBezTo>
                      <a:pt x="276574" y="918199"/>
                      <a:pt x="264155" y="883260"/>
                      <a:pt x="253497" y="851286"/>
                    </a:cubicBezTo>
                    <a:cubicBezTo>
                      <a:pt x="248574" y="688807"/>
                      <a:pt x="268047" y="630607"/>
                      <a:pt x="235390" y="516308"/>
                    </a:cubicBezTo>
                    <a:cubicBezTo>
                      <a:pt x="232768" y="507132"/>
                      <a:pt x="229355" y="498201"/>
                      <a:pt x="226337" y="489148"/>
                    </a:cubicBezTo>
                    <a:cubicBezTo>
                      <a:pt x="241444" y="421166"/>
                      <a:pt x="223390" y="413668"/>
                      <a:pt x="271604" y="389560"/>
                    </a:cubicBezTo>
                    <a:cubicBezTo>
                      <a:pt x="280140" y="385292"/>
                      <a:pt x="289711" y="383524"/>
                      <a:pt x="298764" y="380506"/>
                    </a:cubicBezTo>
                    <a:cubicBezTo>
                      <a:pt x="305558" y="370315"/>
                      <a:pt x="343319" y="323996"/>
                      <a:pt x="344032" y="299025"/>
                    </a:cubicBezTo>
                    <a:cubicBezTo>
                      <a:pt x="346790" y="202494"/>
                      <a:pt x="313853" y="75706"/>
                      <a:pt x="316871" y="27421"/>
                    </a:cubicBez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ame 19"/>
              <p:cNvSpPr/>
              <p:nvPr/>
            </p:nvSpPr>
            <p:spPr>
              <a:xfrm>
                <a:off x="2370363" y="1010310"/>
                <a:ext cx="3890571" cy="5480159"/>
              </a:xfrm>
              <a:prstGeom prst="frame">
                <a:avLst>
                  <a:gd name="adj1" fmla="val 5507"/>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17"/>
            <p:cNvGrpSpPr/>
            <p:nvPr/>
          </p:nvGrpSpPr>
          <p:grpSpPr>
            <a:xfrm>
              <a:off x="8243000" y="4160569"/>
              <a:ext cx="1430447" cy="337338"/>
              <a:chOff x="8243000" y="4160569"/>
              <a:chExt cx="1430447" cy="337338"/>
            </a:xfrm>
          </p:grpSpPr>
          <p:sp>
            <p:nvSpPr>
              <p:cNvPr id="15" name="TextBox 14"/>
              <p:cNvSpPr txBox="1"/>
              <p:nvPr/>
            </p:nvSpPr>
            <p:spPr>
              <a:xfrm>
                <a:off x="8243000" y="4160569"/>
                <a:ext cx="1430447" cy="276999"/>
              </a:xfrm>
              <a:prstGeom prst="rect">
                <a:avLst/>
              </a:prstGeom>
              <a:noFill/>
            </p:spPr>
            <p:txBody>
              <a:bodyPr wrap="square" rtlCol="0">
                <a:spAutoFit/>
              </a:bodyPr>
              <a:lstStyle/>
              <a:p>
                <a:r>
                  <a:rPr lang="en-US" sz="1200" b="1" dirty="0"/>
                  <a:t>Jerusalem</a:t>
                </a:r>
              </a:p>
            </p:txBody>
          </p:sp>
          <p:sp>
            <p:nvSpPr>
              <p:cNvPr id="16" name="5-Point Star 15"/>
              <p:cNvSpPr/>
              <p:nvPr/>
            </p:nvSpPr>
            <p:spPr>
              <a:xfrm>
                <a:off x="8582982" y="4362923"/>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pSp>
        <p:sp>
          <p:nvSpPr>
            <p:cNvPr id="13" name="TextBox 12"/>
            <p:cNvSpPr txBox="1"/>
            <p:nvPr/>
          </p:nvSpPr>
          <p:spPr>
            <a:xfrm rot="19884229">
              <a:off x="8439774" y="2072249"/>
              <a:ext cx="674708" cy="276999"/>
            </a:xfrm>
            <a:prstGeom prst="rect">
              <a:avLst/>
            </a:prstGeom>
            <a:noFill/>
          </p:spPr>
          <p:txBody>
            <a:bodyPr wrap="square" rtlCol="0">
              <a:spAutoFit/>
            </a:bodyPr>
            <a:lstStyle/>
            <a:p>
              <a:r>
                <a:rPr lang="en-US" sz="1200" b="1" dirty="0"/>
                <a:t>Galilee</a:t>
              </a:r>
            </a:p>
          </p:txBody>
        </p:sp>
      </p:grpSp>
      <p:sp>
        <p:nvSpPr>
          <p:cNvPr id="2" name="Rectangle 1"/>
          <p:cNvSpPr/>
          <p:nvPr/>
        </p:nvSpPr>
        <p:spPr>
          <a:xfrm>
            <a:off x="742384" y="200784"/>
            <a:ext cx="10043647" cy="584775"/>
          </a:xfrm>
          <a:prstGeom prst="rect">
            <a:avLst/>
          </a:prstGeom>
        </p:spPr>
        <p:txBody>
          <a:bodyPr wrap="none">
            <a:spAutoFit/>
          </a:bodyPr>
          <a:lstStyle/>
          <a:p>
            <a:r>
              <a:rPr lang="en-US" sz="3200" dirty="0">
                <a:solidFill>
                  <a:schemeClr val="bg1"/>
                </a:solidFill>
                <a:latin typeface="Elephant" panose="02020904090505020303" pitchFamily="18" charset="0"/>
              </a:rPr>
              <a:t>Jewish leaders, not the Jewish public in general. </a:t>
            </a:r>
          </a:p>
        </p:txBody>
      </p:sp>
      <p:sp>
        <p:nvSpPr>
          <p:cNvPr id="21" name="TextBox 20"/>
          <p:cNvSpPr txBox="1"/>
          <p:nvPr/>
        </p:nvSpPr>
        <p:spPr>
          <a:xfrm>
            <a:off x="119362" y="6437014"/>
            <a:ext cx="1946495" cy="307777"/>
          </a:xfrm>
          <a:prstGeom prst="rect">
            <a:avLst/>
          </a:prstGeom>
          <a:noFill/>
        </p:spPr>
        <p:txBody>
          <a:bodyPr wrap="square" rtlCol="0">
            <a:spAutoFit/>
          </a:bodyPr>
          <a:lstStyle/>
          <a:p>
            <a:r>
              <a:rPr lang="en-US" sz="1400" dirty="0">
                <a:solidFill>
                  <a:schemeClr val="bg1"/>
                </a:solidFill>
              </a:rPr>
              <a:t>John 7:1</a:t>
            </a:r>
          </a:p>
        </p:txBody>
      </p:sp>
      <p:pic>
        <p:nvPicPr>
          <p:cNvPr id="22" name="Picture 2" descr="http://pastorericdouglas.files.wordpress.com/2011/10/pharisees.jpg"/>
          <p:cNvPicPr>
            <a:picLocks noChangeAspect="1" noChangeArrowheads="1"/>
          </p:cNvPicPr>
          <p:nvPr/>
        </p:nvPicPr>
        <p:blipFill>
          <a:blip r:embed="rId3" cstate="print"/>
          <a:srcRect/>
          <a:stretch>
            <a:fillRect/>
          </a:stretch>
        </p:blipFill>
        <p:spPr bwMode="auto">
          <a:xfrm>
            <a:off x="3778128" y="3619508"/>
            <a:ext cx="3052531" cy="2706579"/>
          </a:xfrm>
          <a:prstGeom prst="rect">
            <a:avLst/>
          </a:prstGeom>
          <a:noFill/>
        </p:spPr>
      </p:pic>
    </p:spTree>
    <p:extLst>
      <p:ext uri="{BB962C8B-B14F-4D97-AF65-F5344CB8AC3E}">
        <p14:creationId xmlns:p14="http://schemas.microsoft.com/office/powerpoint/2010/main" val="3318448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 name="Group 6"/>
          <p:cNvGrpSpPr/>
          <p:nvPr/>
        </p:nvGrpSpPr>
        <p:grpSpPr>
          <a:xfrm rot="5400000">
            <a:off x="-197668" y="844990"/>
            <a:ext cx="6316469" cy="5168020"/>
            <a:chOff x="3124200" y="4267200"/>
            <a:chExt cx="2514600" cy="2057400"/>
          </a:xfrm>
        </p:grpSpPr>
        <p:sp>
          <p:nvSpPr>
            <p:cNvPr id="8" name="Frame 7"/>
            <p:cNvSpPr/>
            <p:nvPr/>
          </p:nvSpPr>
          <p:spPr>
            <a:xfrm>
              <a:off x="3124200" y="4267200"/>
              <a:ext cx="2514600" cy="2057400"/>
            </a:xfrm>
            <a:prstGeom prst="frame">
              <a:avLst>
                <a:gd name="adj1" fmla="val 711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3276600" y="4419600"/>
              <a:ext cx="2209800" cy="1752600"/>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158842" y="750121"/>
            <a:ext cx="3811509" cy="369332"/>
          </a:xfrm>
          <a:prstGeom prst="rect">
            <a:avLst/>
          </a:prstGeom>
          <a:solidFill>
            <a:srgbClr val="FFFF99"/>
          </a:solidFill>
          <a:ln>
            <a:solidFill>
              <a:schemeClr val="tx1"/>
            </a:solidFill>
          </a:ln>
        </p:spPr>
        <p:txBody>
          <a:bodyPr wrap="square" rtlCol="0">
            <a:spAutoFit/>
          </a:bodyPr>
          <a:lstStyle/>
          <a:p>
            <a:r>
              <a:rPr lang="en-US" dirty="0"/>
              <a:t>Did Jesus Have Brothers and Sisters?</a:t>
            </a:r>
          </a:p>
        </p:txBody>
      </p:sp>
      <p:sp>
        <p:nvSpPr>
          <p:cNvPr id="11" name="Rectangle 10"/>
          <p:cNvSpPr/>
          <p:nvPr/>
        </p:nvSpPr>
        <p:spPr>
          <a:xfrm>
            <a:off x="5730843" y="1439501"/>
            <a:ext cx="5966233" cy="646331"/>
          </a:xfrm>
          <a:prstGeom prst="rect">
            <a:avLst/>
          </a:prstGeom>
        </p:spPr>
        <p:txBody>
          <a:bodyPr wrap="square">
            <a:spAutoFit/>
          </a:bodyPr>
          <a:lstStyle/>
          <a:p>
            <a:r>
              <a:rPr lang="en-US" dirty="0">
                <a:solidFill>
                  <a:schemeClr val="bg1"/>
                </a:solidFill>
                <a:latin typeface="Palatino"/>
              </a:rPr>
              <a:t>While he yet talked to the people, behold, </a:t>
            </a:r>
            <a:r>
              <a:rPr lang="en-US" i="1" dirty="0">
                <a:solidFill>
                  <a:schemeClr val="bg1"/>
                </a:solidFill>
                <a:latin typeface="Palatino"/>
              </a:rPr>
              <a:t>his</a:t>
            </a:r>
            <a:r>
              <a:rPr lang="en-US" dirty="0">
                <a:solidFill>
                  <a:schemeClr val="bg1"/>
                </a:solidFill>
                <a:latin typeface="Palatino"/>
              </a:rPr>
              <a:t> mother and his brethren stood without, desiring to speak with him.</a:t>
            </a:r>
            <a:endParaRPr lang="en-US" dirty="0">
              <a:solidFill>
                <a:schemeClr val="bg1"/>
              </a:solidFill>
            </a:endParaRPr>
          </a:p>
        </p:txBody>
      </p:sp>
      <p:grpSp>
        <p:nvGrpSpPr>
          <p:cNvPr id="13" name="Group 12"/>
          <p:cNvGrpSpPr/>
          <p:nvPr/>
        </p:nvGrpSpPr>
        <p:grpSpPr>
          <a:xfrm>
            <a:off x="1041231" y="1439502"/>
            <a:ext cx="3838670" cy="784830"/>
            <a:chOff x="1041231" y="1439502"/>
            <a:chExt cx="3838670" cy="784830"/>
          </a:xfrm>
        </p:grpSpPr>
        <p:sp>
          <p:nvSpPr>
            <p:cNvPr id="3" name="Right Arrow 2"/>
            <p:cNvSpPr/>
            <p:nvPr/>
          </p:nvSpPr>
          <p:spPr>
            <a:xfrm>
              <a:off x="1041231" y="1439502"/>
              <a:ext cx="3838670" cy="78483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64726" y="1647251"/>
              <a:ext cx="1991679" cy="369332"/>
            </a:xfrm>
            <a:prstGeom prst="rect">
              <a:avLst/>
            </a:prstGeom>
          </p:spPr>
          <p:txBody>
            <a:bodyPr wrap="square">
              <a:spAutoFit/>
            </a:bodyPr>
            <a:lstStyle/>
            <a:p>
              <a:r>
                <a:rPr lang="en-US" dirty="0">
                  <a:solidFill>
                    <a:schemeClr val="bg1"/>
                  </a:solidFill>
                  <a:latin typeface="Palatino"/>
                </a:rPr>
                <a:t>Matthew 12:46</a:t>
              </a:r>
              <a:endParaRPr lang="en-US" dirty="0">
                <a:solidFill>
                  <a:schemeClr val="bg1"/>
                </a:solidFill>
              </a:endParaRPr>
            </a:p>
          </p:txBody>
        </p:sp>
      </p:grpSp>
      <p:grpSp>
        <p:nvGrpSpPr>
          <p:cNvPr id="14" name="Group 13"/>
          <p:cNvGrpSpPr/>
          <p:nvPr/>
        </p:nvGrpSpPr>
        <p:grpSpPr>
          <a:xfrm>
            <a:off x="1041231" y="2505495"/>
            <a:ext cx="3838670" cy="784830"/>
            <a:chOff x="1041231" y="1439502"/>
            <a:chExt cx="3838670" cy="784830"/>
          </a:xfrm>
        </p:grpSpPr>
        <p:sp>
          <p:nvSpPr>
            <p:cNvPr id="15" name="Right Arrow 14"/>
            <p:cNvSpPr/>
            <p:nvPr/>
          </p:nvSpPr>
          <p:spPr>
            <a:xfrm>
              <a:off x="1041231" y="1439502"/>
              <a:ext cx="3838670" cy="784830"/>
            </a:xfrm>
            <a:prstGeom prst="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964726" y="1647251"/>
              <a:ext cx="1991679" cy="369332"/>
            </a:xfrm>
            <a:prstGeom prst="rect">
              <a:avLst/>
            </a:prstGeom>
          </p:spPr>
          <p:txBody>
            <a:bodyPr wrap="square">
              <a:spAutoFit/>
            </a:bodyPr>
            <a:lstStyle/>
            <a:p>
              <a:r>
                <a:rPr lang="en-US" dirty="0">
                  <a:solidFill>
                    <a:schemeClr val="bg1"/>
                  </a:solidFill>
                  <a:latin typeface="Palatino"/>
                </a:rPr>
                <a:t>Matthew 13:55</a:t>
              </a:r>
              <a:endParaRPr lang="en-US" dirty="0">
                <a:solidFill>
                  <a:schemeClr val="bg1"/>
                </a:solidFill>
              </a:endParaRPr>
            </a:p>
          </p:txBody>
        </p:sp>
      </p:grpSp>
      <p:sp>
        <p:nvSpPr>
          <p:cNvPr id="17" name="Rectangle 16"/>
          <p:cNvSpPr/>
          <p:nvPr/>
        </p:nvSpPr>
        <p:spPr>
          <a:xfrm>
            <a:off x="5730843" y="2505669"/>
            <a:ext cx="6096000" cy="923330"/>
          </a:xfrm>
          <a:prstGeom prst="rect">
            <a:avLst/>
          </a:prstGeom>
        </p:spPr>
        <p:txBody>
          <a:bodyPr>
            <a:spAutoFit/>
          </a:bodyPr>
          <a:lstStyle/>
          <a:p>
            <a:r>
              <a:rPr lang="en-US" dirty="0">
                <a:solidFill>
                  <a:schemeClr val="bg1"/>
                </a:solidFill>
                <a:latin typeface="Palatino"/>
              </a:rPr>
              <a:t>Is not this the carpenter’s son? is not his mother called Mary? and his brethren, James, and </a:t>
            </a:r>
            <a:r>
              <a:rPr lang="en-US" dirty="0" err="1">
                <a:solidFill>
                  <a:schemeClr val="bg1"/>
                </a:solidFill>
                <a:latin typeface="Palatino"/>
              </a:rPr>
              <a:t>Joses</a:t>
            </a:r>
            <a:r>
              <a:rPr lang="en-US" dirty="0">
                <a:solidFill>
                  <a:schemeClr val="bg1"/>
                </a:solidFill>
                <a:latin typeface="Palatino"/>
              </a:rPr>
              <a:t>, and Simon, and Judas?</a:t>
            </a:r>
            <a:endParaRPr lang="en-US" dirty="0">
              <a:solidFill>
                <a:schemeClr val="bg1"/>
              </a:solidFill>
            </a:endParaRPr>
          </a:p>
        </p:txBody>
      </p:sp>
      <p:grpSp>
        <p:nvGrpSpPr>
          <p:cNvPr id="18" name="Group 17"/>
          <p:cNvGrpSpPr/>
          <p:nvPr/>
        </p:nvGrpSpPr>
        <p:grpSpPr>
          <a:xfrm>
            <a:off x="1041230" y="3450223"/>
            <a:ext cx="3838670" cy="784830"/>
            <a:chOff x="1041231" y="1439502"/>
            <a:chExt cx="3838670" cy="784830"/>
          </a:xfrm>
        </p:grpSpPr>
        <p:sp>
          <p:nvSpPr>
            <p:cNvPr id="19" name="Right Arrow 18"/>
            <p:cNvSpPr/>
            <p:nvPr/>
          </p:nvSpPr>
          <p:spPr>
            <a:xfrm>
              <a:off x="1041231" y="1439502"/>
              <a:ext cx="3838670" cy="784830"/>
            </a:xfrm>
            <a:prstGeom prst="right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964726" y="1647251"/>
              <a:ext cx="1991679" cy="369332"/>
            </a:xfrm>
            <a:prstGeom prst="rect">
              <a:avLst/>
            </a:prstGeom>
          </p:spPr>
          <p:txBody>
            <a:bodyPr wrap="square">
              <a:spAutoFit/>
            </a:bodyPr>
            <a:lstStyle/>
            <a:p>
              <a:r>
                <a:rPr lang="en-US" dirty="0">
                  <a:solidFill>
                    <a:schemeClr val="bg1"/>
                  </a:solidFill>
                  <a:latin typeface="Palatino"/>
                </a:rPr>
                <a:t>John 2:12</a:t>
              </a:r>
              <a:endParaRPr lang="en-US" dirty="0">
                <a:solidFill>
                  <a:schemeClr val="bg1"/>
                </a:solidFill>
              </a:endParaRPr>
            </a:p>
          </p:txBody>
        </p:sp>
      </p:grpSp>
      <p:sp>
        <p:nvSpPr>
          <p:cNvPr id="21" name="Rectangle 20"/>
          <p:cNvSpPr/>
          <p:nvPr/>
        </p:nvSpPr>
        <p:spPr>
          <a:xfrm>
            <a:off x="5730843" y="3453783"/>
            <a:ext cx="6096000" cy="923330"/>
          </a:xfrm>
          <a:prstGeom prst="rect">
            <a:avLst/>
          </a:prstGeom>
        </p:spPr>
        <p:txBody>
          <a:bodyPr>
            <a:spAutoFit/>
          </a:bodyPr>
          <a:lstStyle/>
          <a:p>
            <a:r>
              <a:rPr lang="en-US" dirty="0">
                <a:solidFill>
                  <a:schemeClr val="bg1"/>
                </a:solidFill>
                <a:latin typeface="Palatino"/>
              </a:rPr>
              <a:t>After this he went down to Capernaum, he, and his mother, and his brethren, and his disciples: and they continued there not many days.</a:t>
            </a:r>
            <a:endParaRPr lang="en-US" dirty="0">
              <a:solidFill>
                <a:schemeClr val="bg1"/>
              </a:solidFill>
            </a:endParaRPr>
          </a:p>
        </p:txBody>
      </p:sp>
      <p:grpSp>
        <p:nvGrpSpPr>
          <p:cNvPr id="22" name="Group 21"/>
          <p:cNvGrpSpPr/>
          <p:nvPr/>
        </p:nvGrpSpPr>
        <p:grpSpPr>
          <a:xfrm>
            <a:off x="1041229" y="4442802"/>
            <a:ext cx="3838670" cy="784830"/>
            <a:chOff x="1041231" y="1439502"/>
            <a:chExt cx="3838670" cy="784830"/>
          </a:xfrm>
        </p:grpSpPr>
        <p:sp>
          <p:nvSpPr>
            <p:cNvPr id="23" name="Right Arrow 22"/>
            <p:cNvSpPr/>
            <p:nvPr/>
          </p:nvSpPr>
          <p:spPr>
            <a:xfrm>
              <a:off x="1041231" y="1439502"/>
              <a:ext cx="3838670" cy="784830"/>
            </a:xfrm>
            <a:prstGeom prst="rightArrow">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64726" y="1647251"/>
              <a:ext cx="1991679" cy="369332"/>
            </a:xfrm>
            <a:prstGeom prst="rect">
              <a:avLst/>
            </a:prstGeom>
          </p:spPr>
          <p:txBody>
            <a:bodyPr wrap="square">
              <a:spAutoFit/>
            </a:bodyPr>
            <a:lstStyle/>
            <a:p>
              <a:r>
                <a:rPr lang="en-US" dirty="0">
                  <a:solidFill>
                    <a:schemeClr val="bg1"/>
                  </a:solidFill>
                  <a:latin typeface="Palatino"/>
                </a:rPr>
                <a:t>Acts 1:14</a:t>
              </a:r>
              <a:endParaRPr lang="en-US" dirty="0">
                <a:solidFill>
                  <a:schemeClr val="bg1"/>
                </a:solidFill>
              </a:endParaRPr>
            </a:p>
          </p:txBody>
        </p:sp>
      </p:grpSp>
      <p:sp>
        <p:nvSpPr>
          <p:cNvPr id="25" name="Rectangle 24"/>
          <p:cNvSpPr/>
          <p:nvPr/>
        </p:nvSpPr>
        <p:spPr>
          <a:xfrm>
            <a:off x="5703681" y="4442802"/>
            <a:ext cx="6096000" cy="923330"/>
          </a:xfrm>
          <a:prstGeom prst="rect">
            <a:avLst/>
          </a:prstGeom>
        </p:spPr>
        <p:txBody>
          <a:bodyPr>
            <a:spAutoFit/>
          </a:bodyPr>
          <a:lstStyle/>
          <a:p>
            <a:r>
              <a:rPr lang="en-US" dirty="0">
                <a:solidFill>
                  <a:schemeClr val="bg1"/>
                </a:solidFill>
                <a:latin typeface="Palatino"/>
              </a:rPr>
              <a:t>These all continued with one accord in prayer and supplication, with the women, and Mary the mother of Jesus, and with his brethren.</a:t>
            </a:r>
            <a:endParaRPr lang="en-US" dirty="0">
              <a:solidFill>
                <a:schemeClr val="bg1"/>
              </a:solidFill>
            </a:endParaRPr>
          </a:p>
        </p:txBody>
      </p:sp>
      <p:grpSp>
        <p:nvGrpSpPr>
          <p:cNvPr id="26" name="Group 25"/>
          <p:cNvGrpSpPr/>
          <p:nvPr/>
        </p:nvGrpSpPr>
        <p:grpSpPr>
          <a:xfrm>
            <a:off x="1041228" y="5352068"/>
            <a:ext cx="3838670" cy="784830"/>
            <a:chOff x="1041231" y="1439502"/>
            <a:chExt cx="3838670" cy="784830"/>
          </a:xfrm>
        </p:grpSpPr>
        <p:sp>
          <p:nvSpPr>
            <p:cNvPr id="27" name="Right Arrow 26"/>
            <p:cNvSpPr/>
            <p:nvPr/>
          </p:nvSpPr>
          <p:spPr>
            <a:xfrm>
              <a:off x="1041231" y="1439502"/>
              <a:ext cx="3838670" cy="784830"/>
            </a:xfrm>
            <a:prstGeom prst="rightArrow">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756496" y="1647251"/>
              <a:ext cx="1991679" cy="369332"/>
            </a:xfrm>
            <a:prstGeom prst="rect">
              <a:avLst/>
            </a:prstGeom>
          </p:spPr>
          <p:txBody>
            <a:bodyPr wrap="square">
              <a:spAutoFit/>
            </a:bodyPr>
            <a:lstStyle/>
            <a:p>
              <a:r>
                <a:rPr lang="en-US" dirty="0">
                  <a:solidFill>
                    <a:schemeClr val="bg1"/>
                  </a:solidFill>
                  <a:latin typeface="Palatino"/>
                </a:rPr>
                <a:t>1 Corinthians 9:5</a:t>
              </a:r>
              <a:endParaRPr lang="en-US" dirty="0">
                <a:solidFill>
                  <a:schemeClr val="bg1"/>
                </a:solidFill>
              </a:endParaRPr>
            </a:p>
          </p:txBody>
        </p:sp>
      </p:grpSp>
      <p:sp>
        <p:nvSpPr>
          <p:cNvPr id="29" name="Rectangle 28"/>
          <p:cNvSpPr/>
          <p:nvPr/>
        </p:nvSpPr>
        <p:spPr>
          <a:xfrm>
            <a:off x="5730843" y="5504686"/>
            <a:ext cx="6096000" cy="923330"/>
          </a:xfrm>
          <a:prstGeom prst="rect">
            <a:avLst/>
          </a:prstGeom>
        </p:spPr>
        <p:txBody>
          <a:bodyPr>
            <a:spAutoFit/>
          </a:bodyPr>
          <a:lstStyle/>
          <a:p>
            <a:r>
              <a:rPr lang="en-US" dirty="0">
                <a:solidFill>
                  <a:schemeClr val="bg1"/>
                </a:solidFill>
                <a:latin typeface="Palatino"/>
              </a:rPr>
              <a:t>Have we not power to lead about a sister, a wife, as well as other apostles, and </a:t>
            </a:r>
            <a:r>
              <a:rPr lang="en-US" i="1" dirty="0">
                <a:solidFill>
                  <a:schemeClr val="bg1"/>
                </a:solidFill>
                <a:latin typeface="Palatino"/>
              </a:rPr>
              <a:t>as</a:t>
            </a:r>
            <a:r>
              <a:rPr lang="en-US" dirty="0">
                <a:solidFill>
                  <a:schemeClr val="bg1"/>
                </a:solidFill>
                <a:latin typeface="Palatino"/>
              </a:rPr>
              <a:t> the brethren of the Lord, and Cephas?</a:t>
            </a:r>
            <a:endParaRPr lang="en-US" dirty="0">
              <a:solidFill>
                <a:schemeClr val="bg1"/>
              </a:solidFill>
            </a:endParaRPr>
          </a:p>
        </p:txBody>
      </p:sp>
      <p:grpSp>
        <p:nvGrpSpPr>
          <p:cNvPr id="70" name="Group 69"/>
          <p:cNvGrpSpPr/>
          <p:nvPr/>
        </p:nvGrpSpPr>
        <p:grpSpPr>
          <a:xfrm flipH="1">
            <a:off x="6270133" y="71568"/>
            <a:ext cx="575465" cy="1484376"/>
            <a:chOff x="683690" y="913232"/>
            <a:chExt cx="1978594" cy="5103663"/>
          </a:xfrm>
        </p:grpSpPr>
        <p:sp>
          <p:nvSpPr>
            <p:cNvPr id="71" name="Moon 70"/>
            <p:cNvSpPr/>
            <p:nvPr/>
          </p:nvSpPr>
          <p:spPr>
            <a:xfrm rot="20732934">
              <a:off x="954226" y="1524628"/>
              <a:ext cx="530114" cy="2167301"/>
            </a:xfrm>
            <a:prstGeom prst="moon">
              <a:avLst>
                <a:gd name="adj" fmla="val 87500"/>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rot="10800000">
              <a:off x="1843564" y="1396299"/>
              <a:ext cx="668926" cy="1995614"/>
            </a:xfrm>
            <a:prstGeom prst="moon">
              <a:avLst>
                <a:gd name="adj" fmla="val 80521"/>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2"/>
            <p:cNvSpPr/>
            <p:nvPr/>
          </p:nvSpPr>
          <p:spPr>
            <a:xfrm rot="1267050">
              <a:off x="1184215" y="5263329"/>
              <a:ext cx="456113" cy="748528"/>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9394983">
              <a:off x="1700497" y="5268367"/>
              <a:ext cx="456113" cy="748528"/>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2"/>
            <p:cNvSpPr/>
            <p:nvPr/>
          </p:nvSpPr>
          <p:spPr>
            <a:xfrm rot="20847300">
              <a:off x="2275519" y="3487740"/>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3"/>
            <p:cNvSpPr/>
            <p:nvPr/>
          </p:nvSpPr>
          <p:spPr>
            <a:xfrm>
              <a:off x="683690" y="3606099"/>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4"/>
            <p:cNvSpPr/>
            <p:nvPr/>
          </p:nvSpPr>
          <p:spPr>
            <a:xfrm rot="20339459">
              <a:off x="1799282" y="2298477"/>
              <a:ext cx="666750" cy="1671083"/>
            </a:xfrm>
            <a:prstGeom prst="trapezoid">
              <a:avLst>
                <a:gd name="adj" fmla="val 34133"/>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5"/>
            <p:cNvSpPr/>
            <p:nvPr/>
          </p:nvSpPr>
          <p:spPr>
            <a:xfrm rot="1327004">
              <a:off x="897538" y="2450934"/>
              <a:ext cx="666750" cy="1671083"/>
            </a:xfrm>
            <a:prstGeom prst="trapezoid">
              <a:avLst>
                <a:gd name="adj" fmla="val 34133"/>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6"/>
            <p:cNvSpPr/>
            <p:nvPr/>
          </p:nvSpPr>
          <p:spPr>
            <a:xfrm>
              <a:off x="991421" y="2457546"/>
              <a:ext cx="1436077" cy="3250485"/>
            </a:xfrm>
            <a:prstGeom prst="trapezoid">
              <a:avLst>
                <a:gd name="adj" fmla="val 30618"/>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
            <p:cNvSpPr/>
            <p:nvPr/>
          </p:nvSpPr>
          <p:spPr>
            <a:xfrm rot="10800000">
              <a:off x="1504305" y="2457546"/>
              <a:ext cx="410308" cy="60194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247863" y="1075493"/>
              <a:ext cx="923194" cy="15768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ouble Wave 8"/>
            <p:cNvSpPr/>
            <p:nvPr/>
          </p:nvSpPr>
          <p:spPr>
            <a:xfrm rot="10558211">
              <a:off x="1141250" y="1350250"/>
              <a:ext cx="1140174" cy="566611"/>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9"/>
            <p:cNvSpPr/>
            <p:nvPr/>
          </p:nvSpPr>
          <p:spPr>
            <a:xfrm>
              <a:off x="1217090" y="1015299"/>
              <a:ext cx="871904" cy="421359"/>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9"/>
            <p:cNvSpPr/>
            <p:nvPr/>
          </p:nvSpPr>
          <p:spPr>
            <a:xfrm>
              <a:off x="1217090" y="1167699"/>
              <a:ext cx="1003789" cy="421359"/>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p:cNvSpPr/>
            <p:nvPr/>
          </p:nvSpPr>
          <p:spPr>
            <a:xfrm rot="5598382">
              <a:off x="1423717" y="646425"/>
              <a:ext cx="587931" cy="1121546"/>
            </a:xfrm>
            <a:prstGeom prst="moon">
              <a:avLst>
                <a:gd name="adj" fmla="val 60130"/>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p:cNvSpPr/>
            <p:nvPr/>
          </p:nvSpPr>
          <p:spPr>
            <a:xfrm rot="5598382">
              <a:off x="1510605" y="845937"/>
              <a:ext cx="421280" cy="1290960"/>
            </a:xfrm>
            <a:prstGeom prst="mo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a:off x="1064690" y="1472499"/>
              <a:ext cx="1295400" cy="228600"/>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64"/>
            <p:cNvGrpSpPr/>
            <p:nvPr/>
          </p:nvGrpSpPr>
          <p:grpSpPr>
            <a:xfrm flipH="1">
              <a:off x="1217093" y="3853469"/>
              <a:ext cx="1230918" cy="1313103"/>
              <a:chOff x="7543805" y="3636392"/>
              <a:chExt cx="1066795" cy="1011811"/>
            </a:xfrm>
          </p:grpSpPr>
          <p:sp>
            <p:nvSpPr>
              <p:cNvPr id="123" name="Rounded Rectangle 122"/>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62"/>
              <p:cNvGrpSpPr/>
              <p:nvPr/>
            </p:nvGrpSpPr>
            <p:grpSpPr>
              <a:xfrm>
                <a:off x="7543805" y="3636392"/>
                <a:ext cx="457201" cy="1011811"/>
                <a:chOff x="6827799" y="4905918"/>
                <a:chExt cx="868402" cy="1937859"/>
              </a:xfrm>
              <a:solidFill>
                <a:srgbClr val="D98A33"/>
              </a:solidFill>
            </p:grpSpPr>
            <p:sp>
              <p:nvSpPr>
                <p:cNvPr id="125" name="Double Wave 124"/>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a:off x="7088318" y="4905918"/>
                  <a:ext cx="607883" cy="39456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9" name="Cloud 88"/>
            <p:cNvSpPr/>
            <p:nvPr/>
          </p:nvSpPr>
          <p:spPr>
            <a:xfrm>
              <a:off x="1369490" y="2310699"/>
              <a:ext cx="609600" cy="4572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1521890" y="2386899"/>
              <a:ext cx="274027" cy="152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188"/>
            <p:cNvGrpSpPr/>
            <p:nvPr/>
          </p:nvGrpSpPr>
          <p:grpSpPr>
            <a:xfrm>
              <a:off x="988490" y="5382302"/>
              <a:ext cx="1447800" cy="289560"/>
              <a:chOff x="2286000" y="6019800"/>
              <a:chExt cx="3048000" cy="609600"/>
            </a:xfrm>
          </p:grpSpPr>
          <p:grpSp>
            <p:nvGrpSpPr>
              <p:cNvPr id="108" name="Group 175"/>
              <p:cNvGrpSpPr/>
              <p:nvPr/>
            </p:nvGrpSpPr>
            <p:grpSpPr>
              <a:xfrm>
                <a:off x="2286000" y="6019800"/>
                <a:ext cx="609600" cy="609600"/>
                <a:chOff x="2286000" y="6019800"/>
                <a:chExt cx="609600" cy="609600"/>
              </a:xfrm>
            </p:grpSpPr>
            <p:sp>
              <p:nvSpPr>
                <p:cNvPr id="121" name="Quad Arrow Callout 12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Cross 12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76"/>
              <p:cNvGrpSpPr/>
              <p:nvPr/>
            </p:nvGrpSpPr>
            <p:grpSpPr>
              <a:xfrm>
                <a:off x="2895600" y="6019800"/>
                <a:ext cx="609600" cy="609600"/>
                <a:chOff x="2286000" y="6019800"/>
                <a:chExt cx="609600" cy="609600"/>
              </a:xfrm>
            </p:grpSpPr>
            <p:sp>
              <p:nvSpPr>
                <p:cNvPr id="119" name="Quad Arrow Callout 11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ross 11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79"/>
              <p:cNvGrpSpPr/>
              <p:nvPr/>
            </p:nvGrpSpPr>
            <p:grpSpPr>
              <a:xfrm>
                <a:off x="3505200" y="6019800"/>
                <a:ext cx="609600" cy="609600"/>
                <a:chOff x="2286000" y="6019800"/>
                <a:chExt cx="609600" cy="609600"/>
              </a:xfrm>
            </p:grpSpPr>
            <p:sp>
              <p:nvSpPr>
                <p:cNvPr id="117" name="Quad Arrow Callout 11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ross 11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82"/>
              <p:cNvGrpSpPr/>
              <p:nvPr/>
            </p:nvGrpSpPr>
            <p:grpSpPr>
              <a:xfrm>
                <a:off x="4114800" y="6019800"/>
                <a:ext cx="609600" cy="609600"/>
                <a:chOff x="2286000" y="6019800"/>
                <a:chExt cx="609600" cy="609600"/>
              </a:xfrm>
            </p:grpSpPr>
            <p:sp>
              <p:nvSpPr>
                <p:cNvPr id="115" name="Quad Arrow Callout 11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Cross 11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85"/>
              <p:cNvGrpSpPr/>
              <p:nvPr/>
            </p:nvGrpSpPr>
            <p:grpSpPr>
              <a:xfrm>
                <a:off x="4724400" y="6019800"/>
                <a:ext cx="609600" cy="609600"/>
                <a:chOff x="2286000" y="6019800"/>
                <a:chExt cx="609600" cy="609600"/>
              </a:xfrm>
            </p:grpSpPr>
            <p:sp>
              <p:nvSpPr>
                <p:cNvPr id="113" name="Quad Arrow Callout 11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ross 11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 name="Group 189"/>
            <p:cNvGrpSpPr/>
            <p:nvPr/>
          </p:nvGrpSpPr>
          <p:grpSpPr>
            <a:xfrm>
              <a:off x="1055726" y="1455760"/>
              <a:ext cx="1241611" cy="248322"/>
              <a:chOff x="2286000" y="6019800"/>
              <a:chExt cx="3048000" cy="609600"/>
            </a:xfrm>
          </p:grpSpPr>
          <p:grpSp>
            <p:nvGrpSpPr>
              <p:cNvPr id="93" name="Group 175"/>
              <p:cNvGrpSpPr/>
              <p:nvPr/>
            </p:nvGrpSpPr>
            <p:grpSpPr>
              <a:xfrm>
                <a:off x="2286000" y="6019800"/>
                <a:ext cx="609600" cy="609600"/>
                <a:chOff x="2286000" y="6019800"/>
                <a:chExt cx="609600" cy="609600"/>
              </a:xfrm>
            </p:grpSpPr>
            <p:sp>
              <p:nvSpPr>
                <p:cNvPr id="106" name="Quad Arrow Callout 10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ross 10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176"/>
              <p:cNvGrpSpPr/>
              <p:nvPr/>
            </p:nvGrpSpPr>
            <p:grpSpPr>
              <a:xfrm>
                <a:off x="2895600" y="6019800"/>
                <a:ext cx="609600" cy="609600"/>
                <a:chOff x="2286000" y="6019800"/>
                <a:chExt cx="609600" cy="609600"/>
              </a:xfrm>
            </p:grpSpPr>
            <p:sp>
              <p:nvSpPr>
                <p:cNvPr id="104" name="Quad Arrow Callout 10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Cross 10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179"/>
              <p:cNvGrpSpPr/>
              <p:nvPr/>
            </p:nvGrpSpPr>
            <p:grpSpPr>
              <a:xfrm>
                <a:off x="3505200" y="6019800"/>
                <a:ext cx="609600" cy="609600"/>
                <a:chOff x="2286000" y="6019800"/>
                <a:chExt cx="609600" cy="609600"/>
              </a:xfrm>
            </p:grpSpPr>
            <p:sp>
              <p:nvSpPr>
                <p:cNvPr id="102" name="Quad Arrow Callout 10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Cross 10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182"/>
              <p:cNvGrpSpPr/>
              <p:nvPr/>
            </p:nvGrpSpPr>
            <p:grpSpPr>
              <a:xfrm>
                <a:off x="4114800" y="6019800"/>
                <a:ext cx="609600" cy="609600"/>
                <a:chOff x="2286000" y="6019800"/>
                <a:chExt cx="609600" cy="609600"/>
              </a:xfrm>
            </p:grpSpPr>
            <p:sp>
              <p:nvSpPr>
                <p:cNvPr id="100" name="Quad Arrow Callout 9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ross 10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185"/>
              <p:cNvGrpSpPr/>
              <p:nvPr/>
            </p:nvGrpSpPr>
            <p:grpSpPr>
              <a:xfrm>
                <a:off x="4724400" y="6019800"/>
                <a:ext cx="609600" cy="609600"/>
                <a:chOff x="2286000" y="6019800"/>
                <a:chExt cx="609600" cy="609600"/>
              </a:xfrm>
            </p:grpSpPr>
            <p:sp>
              <p:nvSpPr>
                <p:cNvPr id="98" name="Quad Arrow Callout 9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Cross 9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p:cNvGrpSpPr/>
          <p:nvPr/>
        </p:nvGrpSpPr>
        <p:grpSpPr>
          <a:xfrm flipH="1">
            <a:off x="7230513" y="75237"/>
            <a:ext cx="708372" cy="1414993"/>
            <a:chOff x="3063167" y="1623133"/>
            <a:chExt cx="1944495" cy="4084898"/>
          </a:xfrm>
        </p:grpSpPr>
        <p:sp>
          <p:nvSpPr>
            <p:cNvPr id="129" name="Cloud 128"/>
            <p:cNvSpPr/>
            <p:nvPr/>
          </p:nvSpPr>
          <p:spPr>
            <a:xfrm rot="7971735" flipH="1">
              <a:off x="3175150" y="2115706"/>
              <a:ext cx="1647824" cy="1621302"/>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rot="19980598">
              <a:off x="4598836" y="3906834"/>
              <a:ext cx="408826" cy="6123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1803814">
              <a:off x="3063167" y="3906566"/>
              <a:ext cx="357722" cy="6123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3616478" y="5156906"/>
              <a:ext cx="511032" cy="55112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3974201" y="5156906"/>
              <a:ext cx="511032" cy="55112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p:cNvSpPr/>
            <p:nvPr/>
          </p:nvSpPr>
          <p:spPr>
            <a:xfrm rot="1996156">
              <a:off x="3140156" y="3168079"/>
              <a:ext cx="677259" cy="1159915"/>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rot="2041752">
              <a:off x="3241854" y="3027010"/>
              <a:ext cx="673261" cy="1049896"/>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p:cNvSpPr/>
            <p:nvPr/>
          </p:nvSpPr>
          <p:spPr>
            <a:xfrm rot="19870960">
              <a:off x="4256710" y="3171302"/>
              <a:ext cx="636149" cy="1159915"/>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p:cNvSpPr/>
            <p:nvPr/>
          </p:nvSpPr>
          <p:spPr>
            <a:xfrm rot="20036208">
              <a:off x="4132446" y="3044654"/>
              <a:ext cx="673261" cy="1049896"/>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apezoid 137"/>
            <p:cNvSpPr/>
            <p:nvPr/>
          </p:nvSpPr>
          <p:spPr>
            <a:xfrm>
              <a:off x="3565375" y="3074878"/>
              <a:ext cx="970961" cy="232697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3834296" y="2891169"/>
              <a:ext cx="402122" cy="4898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p:cNvSpPr/>
            <p:nvPr/>
          </p:nvSpPr>
          <p:spPr>
            <a:xfrm rot="21335299">
              <a:off x="4088286" y="2951858"/>
              <a:ext cx="468847" cy="2329636"/>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p:cNvSpPr/>
            <p:nvPr/>
          </p:nvSpPr>
          <p:spPr>
            <a:xfrm rot="353417">
              <a:off x="3553930" y="3037030"/>
              <a:ext cx="468847" cy="2226862"/>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3572189" y="1895277"/>
              <a:ext cx="970961" cy="124083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Cloud 142"/>
            <p:cNvSpPr/>
            <p:nvPr/>
          </p:nvSpPr>
          <p:spPr>
            <a:xfrm rot="3069450" flipH="1">
              <a:off x="3447222" y="1633722"/>
              <a:ext cx="591915" cy="1040555"/>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Cloud 143"/>
            <p:cNvSpPr/>
            <p:nvPr/>
          </p:nvSpPr>
          <p:spPr>
            <a:xfrm rot="9042752" flipH="1">
              <a:off x="4065196" y="1627678"/>
              <a:ext cx="570839" cy="1039913"/>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3894093" y="1719218"/>
              <a:ext cx="472359" cy="524844"/>
            </a:xfrm>
            <a:prstGeom prst="ellipse">
              <a:avLst/>
            </a:prstGeom>
            <a:solidFill>
              <a:srgbClr val="92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rot="18978978">
              <a:off x="3392860" y="2312596"/>
              <a:ext cx="276692" cy="331252"/>
            </a:xfrm>
            <a:prstGeom prst="ellipse">
              <a:avLst/>
            </a:prstGeom>
            <a:solidFill>
              <a:srgbClr val="92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rot="18978978">
              <a:off x="4495032" y="2346247"/>
              <a:ext cx="276692" cy="331252"/>
            </a:xfrm>
            <a:prstGeom prst="ellipse">
              <a:avLst/>
            </a:prstGeom>
            <a:solidFill>
              <a:srgbClr val="92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Cloud 147"/>
            <p:cNvSpPr/>
            <p:nvPr/>
          </p:nvSpPr>
          <p:spPr>
            <a:xfrm rot="7971735" flipH="1">
              <a:off x="3740653" y="2686058"/>
              <a:ext cx="602221" cy="585570"/>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3894094" y="2834819"/>
              <a:ext cx="262422" cy="15745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188"/>
            <p:cNvGrpSpPr/>
            <p:nvPr/>
          </p:nvGrpSpPr>
          <p:grpSpPr>
            <a:xfrm rot="16598504">
              <a:off x="3033005" y="4331550"/>
              <a:ext cx="1447800" cy="289560"/>
              <a:chOff x="2286000" y="6019800"/>
              <a:chExt cx="3048000" cy="609600"/>
            </a:xfrm>
          </p:grpSpPr>
          <p:grpSp>
            <p:nvGrpSpPr>
              <p:cNvPr id="168" name="Group 175"/>
              <p:cNvGrpSpPr/>
              <p:nvPr/>
            </p:nvGrpSpPr>
            <p:grpSpPr>
              <a:xfrm>
                <a:off x="2286000" y="6019800"/>
                <a:ext cx="609600" cy="609600"/>
                <a:chOff x="2286000" y="6019800"/>
                <a:chExt cx="609600" cy="609600"/>
              </a:xfrm>
            </p:grpSpPr>
            <p:sp>
              <p:nvSpPr>
                <p:cNvPr id="181" name="Quad Arrow Callout 18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Cross 18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76"/>
              <p:cNvGrpSpPr/>
              <p:nvPr/>
            </p:nvGrpSpPr>
            <p:grpSpPr>
              <a:xfrm>
                <a:off x="2895600" y="6019800"/>
                <a:ext cx="609600" cy="609600"/>
                <a:chOff x="2286000" y="6019800"/>
                <a:chExt cx="609600" cy="609600"/>
              </a:xfrm>
            </p:grpSpPr>
            <p:sp>
              <p:nvSpPr>
                <p:cNvPr id="179" name="Quad Arrow Callout 17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Cross 17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79"/>
              <p:cNvGrpSpPr/>
              <p:nvPr/>
            </p:nvGrpSpPr>
            <p:grpSpPr>
              <a:xfrm>
                <a:off x="3505200" y="6019800"/>
                <a:ext cx="609600" cy="609600"/>
                <a:chOff x="2286000" y="6019800"/>
                <a:chExt cx="609600" cy="609600"/>
              </a:xfrm>
            </p:grpSpPr>
            <p:sp>
              <p:nvSpPr>
                <p:cNvPr id="177" name="Quad Arrow Callout 17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Cross 17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82"/>
              <p:cNvGrpSpPr/>
              <p:nvPr/>
            </p:nvGrpSpPr>
            <p:grpSpPr>
              <a:xfrm>
                <a:off x="4114800" y="6019800"/>
                <a:ext cx="609600" cy="609600"/>
                <a:chOff x="2286000" y="6019800"/>
                <a:chExt cx="609600" cy="609600"/>
              </a:xfrm>
            </p:grpSpPr>
            <p:sp>
              <p:nvSpPr>
                <p:cNvPr id="175" name="Quad Arrow Callout 17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Cross 17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85"/>
              <p:cNvGrpSpPr/>
              <p:nvPr/>
            </p:nvGrpSpPr>
            <p:grpSpPr>
              <a:xfrm>
                <a:off x="4724400" y="6019800"/>
                <a:ext cx="609600" cy="609600"/>
                <a:chOff x="2286000" y="6019800"/>
                <a:chExt cx="609600" cy="609600"/>
              </a:xfrm>
            </p:grpSpPr>
            <p:sp>
              <p:nvSpPr>
                <p:cNvPr id="173" name="Quad Arrow Callout 17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Cross 17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1" name="Group 188"/>
            <p:cNvGrpSpPr/>
            <p:nvPr/>
          </p:nvGrpSpPr>
          <p:grpSpPr>
            <a:xfrm rot="15901814">
              <a:off x="3630706" y="4350458"/>
              <a:ext cx="1447800" cy="289560"/>
              <a:chOff x="2286000" y="6019800"/>
              <a:chExt cx="3048000" cy="609600"/>
            </a:xfrm>
          </p:grpSpPr>
          <p:grpSp>
            <p:nvGrpSpPr>
              <p:cNvPr id="153" name="Group 175"/>
              <p:cNvGrpSpPr/>
              <p:nvPr/>
            </p:nvGrpSpPr>
            <p:grpSpPr>
              <a:xfrm>
                <a:off x="2286000" y="6019800"/>
                <a:ext cx="609600" cy="609600"/>
                <a:chOff x="2286000" y="6019800"/>
                <a:chExt cx="609600" cy="609600"/>
              </a:xfrm>
            </p:grpSpPr>
            <p:sp>
              <p:nvSpPr>
                <p:cNvPr id="166" name="Quad Arrow Callout 16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Cross 16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176"/>
              <p:cNvGrpSpPr/>
              <p:nvPr/>
            </p:nvGrpSpPr>
            <p:grpSpPr>
              <a:xfrm>
                <a:off x="2895600" y="6019800"/>
                <a:ext cx="609600" cy="609600"/>
                <a:chOff x="2286000" y="6019800"/>
                <a:chExt cx="609600" cy="609600"/>
              </a:xfrm>
            </p:grpSpPr>
            <p:sp>
              <p:nvSpPr>
                <p:cNvPr id="164" name="Quad Arrow Callout 16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Cross 16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179"/>
              <p:cNvGrpSpPr/>
              <p:nvPr/>
            </p:nvGrpSpPr>
            <p:grpSpPr>
              <a:xfrm>
                <a:off x="3505200" y="6019800"/>
                <a:ext cx="609600" cy="609600"/>
                <a:chOff x="2286000" y="6019800"/>
                <a:chExt cx="609600" cy="609600"/>
              </a:xfrm>
            </p:grpSpPr>
            <p:sp>
              <p:nvSpPr>
                <p:cNvPr id="162" name="Quad Arrow Callout 16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Cross 16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82"/>
              <p:cNvGrpSpPr/>
              <p:nvPr/>
            </p:nvGrpSpPr>
            <p:grpSpPr>
              <a:xfrm>
                <a:off x="4114800" y="6019800"/>
                <a:ext cx="609600" cy="609600"/>
                <a:chOff x="2286000" y="6019800"/>
                <a:chExt cx="609600" cy="609600"/>
              </a:xfrm>
            </p:grpSpPr>
            <p:sp>
              <p:nvSpPr>
                <p:cNvPr id="160" name="Quad Arrow Callout 15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Cross 16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85"/>
              <p:cNvGrpSpPr/>
              <p:nvPr/>
            </p:nvGrpSpPr>
            <p:grpSpPr>
              <a:xfrm>
                <a:off x="4724400" y="6019800"/>
                <a:ext cx="609600" cy="609600"/>
                <a:chOff x="2286000" y="6019800"/>
                <a:chExt cx="609600" cy="609600"/>
              </a:xfrm>
            </p:grpSpPr>
            <p:sp>
              <p:nvSpPr>
                <p:cNvPr id="158" name="Quad Arrow Callout 15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Cross 15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2" name="Moon 151"/>
            <p:cNvSpPr/>
            <p:nvPr/>
          </p:nvSpPr>
          <p:spPr>
            <a:xfrm rot="5598382">
              <a:off x="3739518" y="1276690"/>
              <a:ext cx="636642" cy="1329527"/>
            </a:xfrm>
            <a:prstGeom prst="moon">
              <a:avLst>
                <a:gd name="adj" fmla="val 60130"/>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182"/>
          <p:cNvGrpSpPr/>
          <p:nvPr/>
        </p:nvGrpSpPr>
        <p:grpSpPr>
          <a:xfrm flipH="1">
            <a:off x="8205409" y="66257"/>
            <a:ext cx="813562" cy="1436015"/>
            <a:chOff x="5033652" y="764236"/>
            <a:chExt cx="1620036" cy="2903448"/>
          </a:xfrm>
        </p:grpSpPr>
        <p:sp>
          <p:nvSpPr>
            <p:cNvPr id="184" name="Oval 183"/>
            <p:cNvSpPr/>
            <p:nvPr/>
          </p:nvSpPr>
          <p:spPr>
            <a:xfrm rot="19671902">
              <a:off x="6324647" y="2199322"/>
              <a:ext cx="329041"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rot="2647766">
              <a:off x="5033652" y="2199862"/>
              <a:ext cx="337159"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rot="19352409">
              <a:off x="5901376" y="3160545"/>
              <a:ext cx="311632"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2647766">
              <a:off x="5543114" y="3150514"/>
              <a:ext cx="310141"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rapezoid 187"/>
            <p:cNvSpPr/>
            <p:nvPr/>
          </p:nvSpPr>
          <p:spPr>
            <a:xfrm rot="20169292">
              <a:off x="5865284" y="1642243"/>
              <a:ext cx="665537" cy="904599"/>
            </a:xfrm>
            <a:prstGeom prst="trapezoi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rapezoid 188"/>
            <p:cNvSpPr/>
            <p:nvPr/>
          </p:nvSpPr>
          <p:spPr>
            <a:xfrm rot="1790291">
              <a:off x="5138866" y="1612604"/>
              <a:ext cx="665537" cy="904599"/>
            </a:xfrm>
            <a:prstGeom prst="trapezoi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rapezoid 189"/>
            <p:cNvSpPr/>
            <p:nvPr/>
          </p:nvSpPr>
          <p:spPr>
            <a:xfrm>
              <a:off x="5334656" y="1758652"/>
              <a:ext cx="992877" cy="1652819"/>
            </a:xfrm>
            <a:prstGeom prst="trapezoi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5640605" y="1484083"/>
              <a:ext cx="380977" cy="4984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rapezoid 191"/>
            <p:cNvSpPr/>
            <p:nvPr/>
          </p:nvSpPr>
          <p:spPr>
            <a:xfrm rot="21335299">
              <a:off x="5913340" y="1693823"/>
              <a:ext cx="468847" cy="1654799"/>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rapezoid 192"/>
            <p:cNvSpPr/>
            <p:nvPr/>
          </p:nvSpPr>
          <p:spPr>
            <a:xfrm rot="473802">
              <a:off x="5295478" y="1698556"/>
              <a:ext cx="468847" cy="1626634"/>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Cloud 193"/>
            <p:cNvSpPr/>
            <p:nvPr/>
          </p:nvSpPr>
          <p:spPr>
            <a:xfrm>
              <a:off x="5165273" y="764236"/>
              <a:ext cx="1285875" cy="965112"/>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5334656" y="894236"/>
              <a:ext cx="946335" cy="9477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6" name="Group 195"/>
            <p:cNvGrpSpPr/>
            <p:nvPr/>
          </p:nvGrpSpPr>
          <p:grpSpPr>
            <a:xfrm rot="21196038">
              <a:off x="6013392" y="3154102"/>
              <a:ext cx="401423" cy="136883"/>
              <a:chOff x="5678328" y="4433701"/>
              <a:chExt cx="868680" cy="289560"/>
            </a:xfrm>
          </p:grpSpPr>
          <p:grpSp>
            <p:nvGrpSpPr>
              <p:cNvPr id="221" name="Group 175"/>
              <p:cNvGrpSpPr/>
              <p:nvPr/>
            </p:nvGrpSpPr>
            <p:grpSpPr>
              <a:xfrm>
                <a:off x="5678328" y="4433701"/>
                <a:ext cx="289560" cy="289560"/>
                <a:chOff x="2286000" y="6019800"/>
                <a:chExt cx="609600" cy="609600"/>
              </a:xfrm>
            </p:grpSpPr>
            <p:sp>
              <p:nvSpPr>
                <p:cNvPr id="228" name="Quad Arrow Callout 22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Cross 228"/>
                <p:cNvSpPr/>
                <p:nvPr/>
              </p:nvSpPr>
              <p:spPr>
                <a:xfrm>
                  <a:off x="2483225" y="6203577"/>
                  <a:ext cx="228599" cy="228599"/>
                </a:xfrm>
                <a:prstGeom prst="plus">
                  <a:avLst>
                    <a:gd name="adj" fmla="val 317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176"/>
              <p:cNvGrpSpPr/>
              <p:nvPr/>
            </p:nvGrpSpPr>
            <p:grpSpPr>
              <a:xfrm>
                <a:off x="5967888" y="4433701"/>
                <a:ext cx="289560" cy="289560"/>
                <a:chOff x="2286000" y="6019800"/>
                <a:chExt cx="609600" cy="609600"/>
              </a:xfrm>
            </p:grpSpPr>
            <p:sp>
              <p:nvSpPr>
                <p:cNvPr id="226" name="Quad Arrow Callout 22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Cross 226"/>
                <p:cNvSpPr/>
                <p:nvPr/>
              </p:nvSpPr>
              <p:spPr>
                <a:xfrm>
                  <a:off x="2483225" y="6203577"/>
                  <a:ext cx="228599" cy="228599"/>
                </a:xfrm>
                <a:prstGeom prst="plus">
                  <a:avLst>
                    <a:gd name="adj" fmla="val 317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179"/>
              <p:cNvGrpSpPr/>
              <p:nvPr/>
            </p:nvGrpSpPr>
            <p:grpSpPr>
              <a:xfrm>
                <a:off x="6257448" y="4433701"/>
                <a:ext cx="289560" cy="289560"/>
                <a:chOff x="2286000" y="6019800"/>
                <a:chExt cx="609600" cy="609600"/>
              </a:xfrm>
            </p:grpSpPr>
            <p:sp>
              <p:nvSpPr>
                <p:cNvPr id="224" name="Quad Arrow Callout 22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Cross 224"/>
                <p:cNvSpPr/>
                <p:nvPr/>
              </p:nvSpPr>
              <p:spPr>
                <a:xfrm>
                  <a:off x="2483225" y="6203577"/>
                  <a:ext cx="228599" cy="228599"/>
                </a:xfrm>
                <a:prstGeom prst="plus">
                  <a:avLst>
                    <a:gd name="adj" fmla="val 317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7" name="Group 182"/>
            <p:cNvGrpSpPr/>
            <p:nvPr/>
          </p:nvGrpSpPr>
          <p:grpSpPr>
            <a:xfrm>
              <a:off x="5553997" y="2161818"/>
              <a:ext cx="289560" cy="289560"/>
              <a:chOff x="2286000" y="6019800"/>
              <a:chExt cx="609600" cy="609600"/>
            </a:xfrm>
          </p:grpSpPr>
          <p:sp>
            <p:nvSpPr>
              <p:cNvPr id="219" name="Quad Arrow Callout 21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Cross 21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185"/>
            <p:cNvGrpSpPr/>
            <p:nvPr/>
          </p:nvGrpSpPr>
          <p:grpSpPr>
            <a:xfrm>
              <a:off x="5843557" y="2161818"/>
              <a:ext cx="289560" cy="289560"/>
              <a:chOff x="2286000" y="6019800"/>
              <a:chExt cx="609600" cy="609600"/>
            </a:xfrm>
          </p:grpSpPr>
          <p:sp>
            <p:nvSpPr>
              <p:cNvPr id="217" name="Quad Arrow Callout 21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Cross 21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198"/>
            <p:cNvGrpSpPr/>
            <p:nvPr/>
          </p:nvGrpSpPr>
          <p:grpSpPr>
            <a:xfrm rot="632463">
              <a:off x="5208431" y="3131504"/>
              <a:ext cx="401423" cy="136883"/>
              <a:chOff x="5678328" y="4433701"/>
              <a:chExt cx="868680" cy="289560"/>
            </a:xfrm>
          </p:grpSpPr>
          <p:grpSp>
            <p:nvGrpSpPr>
              <p:cNvPr id="208" name="Group 175"/>
              <p:cNvGrpSpPr/>
              <p:nvPr/>
            </p:nvGrpSpPr>
            <p:grpSpPr>
              <a:xfrm>
                <a:off x="5678328" y="4433701"/>
                <a:ext cx="289560" cy="289560"/>
                <a:chOff x="2286000" y="6019800"/>
                <a:chExt cx="609600" cy="609600"/>
              </a:xfrm>
            </p:grpSpPr>
            <p:sp>
              <p:nvSpPr>
                <p:cNvPr id="215" name="Quad Arrow Callout 21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Cross 215"/>
                <p:cNvSpPr/>
                <p:nvPr/>
              </p:nvSpPr>
              <p:spPr>
                <a:xfrm>
                  <a:off x="2483225" y="6203577"/>
                  <a:ext cx="228599" cy="228599"/>
                </a:xfrm>
                <a:prstGeom prst="plus">
                  <a:avLst>
                    <a:gd name="adj" fmla="val 317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176"/>
              <p:cNvGrpSpPr/>
              <p:nvPr/>
            </p:nvGrpSpPr>
            <p:grpSpPr>
              <a:xfrm>
                <a:off x="5967888" y="4433701"/>
                <a:ext cx="289560" cy="289560"/>
                <a:chOff x="2286000" y="6019800"/>
                <a:chExt cx="609600" cy="609600"/>
              </a:xfrm>
            </p:grpSpPr>
            <p:sp>
              <p:nvSpPr>
                <p:cNvPr id="213" name="Quad Arrow Callout 21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Cross 213"/>
                <p:cNvSpPr/>
                <p:nvPr/>
              </p:nvSpPr>
              <p:spPr>
                <a:xfrm>
                  <a:off x="2483225" y="6203577"/>
                  <a:ext cx="228599" cy="228599"/>
                </a:xfrm>
                <a:prstGeom prst="plus">
                  <a:avLst>
                    <a:gd name="adj" fmla="val 317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179"/>
              <p:cNvGrpSpPr/>
              <p:nvPr/>
            </p:nvGrpSpPr>
            <p:grpSpPr>
              <a:xfrm>
                <a:off x="6257448" y="4433701"/>
                <a:ext cx="289560" cy="289560"/>
                <a:chOff x="2286000" y="6019800"/>
                <a:chExt cx="609600" cy="609600"/>
              </a:xfrm>
            </p:grpSpPr>
            <p:sp>
              <p:nvSpPr>
                <p:cNvPr id="211" name="Quad Arrow Callout 21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Cross 211"/>
                <p:cNvSpPr/>
                <p:nvPr/>
              </p:nvSpPr>
              <p:spPr>
                <a:xfrm>
                  <a:off x="2483225" y="6203577"/>
                  <a:ext cx="228599" cy="228599"/>
                </a:xfrm>
                <a:prstGeom prst="plus">
                  <a:avLst>
                    <a:gd name="adj" fmla="val 317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0" name="Group 182"/>
            <p:cNvGrpSpPr/>
            <p:nvPr/>
          </p:nvGrpSpPr>
          <p:grpSpPr>
            <a:xfrm>
              <a:off x="5533384" y="2548770"/>
              <a:ext cx="289560" cy="289560"/>
              <a:chOff x="2286000" y="6019800"/>
              <a:chExt cx="609600" cy="609600"/>
            </a:xfrm>
          </p:grpSpPr>
          <p:sp>
            <p:nvSpPr>
              <p:cNvPr id="206" name="Quad Arrow Callout 20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Cross 20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185"/>
            <p:cNvGrpSpPr/>
            <p:nvPr/>
          </p:nvGrpSpPr>
          <p:grpSpPr>
            <a:xfrm>
              <a:off x="5822944" y="2548770"/>
              <a:ext cx="289560" cy="289560"/>
              <a:chOff x="2286000" y="6019800"/>
              <a:chExt cx="609600" cy="609600"/>
            </a:xfrm>
          </p:grpSpPr>
          <p:sp>
            <p:nvSpPr>
              <p:cNvPr id="204" name="Quad Arrow Callout 20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Cross 20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2" name="Cloud 201"/>
            <p:cNvSpPr/>
            <p:nvPr/>
          </p:nvSpPr>
          <p:spPr>
            <a:xfrm>
              <a:off x="5525872" y="1567237"/>
              <a:ext cx="575993" cy="386007"/>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5704603" y="1630497"/>
              <a:ext cx="223783" cy="12336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229"/>
          <p:cNvGrpSpPr/>
          <p:nvPr/>
        </p:nvGrpSpPr>
        <p:grpSpPr>
          <a:xfrm flipH="1">
            <a:off x="9255913" y="135835"/>
            <a:ext cx="786721" cy="1359810"/>
            <a:chOff x="6741067" y="1267175"/>
            <a:chExt cx="2147250" cy="4038601"/>
          </a:xfrm>
        </p:grpSpPr>
        <p:sp>
          <p:nvSpPr>
            <p:cNvPr id="231" name="Oval 230"/>
            <p:cNvSpPr/>
            <p:nvPr/>
          </p:nvSpPr>
          <p:spPr>
            <a:xfrm rot="3646842">
              <a:off x="7786526" y="4868544"/>
              <a:ext cx="500424" cy="374039"/>
            </a:xfrm>
            <a:prstGeom prst="ellips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rot="6922285">
              <a:off x="7371397" y="4866048"/>
              <a:ext cx="500424" cy="374039"/>
            </a:xfrm>
            <a:prstGeom prst="ellips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Cloud 232"/>
            <p:cNvSpPr/>
            <p:nvPr/>
          </p:nvSpPr>
          <p:spPr>
            <a:xfrm rot="10205347">
              <a:off x="7989349" y="1456030"/>
              <a:ext cx="645572" cy="1367592"/>
            </a:xfrm>
            <a:prstGeom prst="cloud">
              <a:avLst/>
            </a:prstGeom>
            <a:solidFill>
              <a:srgbClr val="F0C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Cloud 233"/>
            <p:cNvSpPr/>
            <p:nvPr/>
          </p:nvSpPr>
          <p:spPr>
            <a:xfrm>
              <a:off x="7028699" y="1433503"/>
              <a:ext cx="635729" cy="1474257"/>
            </a:xfrm>
            <a:prstGeom prst="cloud">
              <a:avLst/>
            </a:prstGeom>
            <a:solidFill>
              <a:srgbClr val="F0C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rot="3770880">
              <a:off x="7927665" y="4531976"/>
              <a:ext cx="560536" cy="34779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rot="2706969">
              <a:off x="8451086" y="3438317"/>
              <a:ext cx="500424" cy="37403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rot="6922285">
              <a:off x="6677875" y="3439726"/>
              <a:ext cx="500424" cy="37403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lowchart: Manual Operation 237"/>
            <p:cNvSpPr/>
            <p:nvPr/>
          </p:nvSpPr>
          <p:spPr>
            <a:xfrm rot="9035457">
              <a:off x="8123053" y="2589392"/>
              <a:ext cx="567365" cy="1132263"/>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lowchart: Manual Operation 238"/>
            <p:cNvSpPr/>
            <p:nvPr/>
          </p:nvSpPr>
          <p:spPr>
            <a:xfrm rot="12441478">
              <a:off x="6957247" y="2589804"/>
              <a:ext cx="567365" cy="1151135"/>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lowchart: Manual Operation 239"/>
            <p:cNvSpPr/>
            <p:nvPr/>
          </p:nvSpPr>
          <p:spPr>
            <a:xfrm rot="10800000">
              <a:off x="7130653" y="2587844"/>
              <a:ext cx="1377003" cy="2430031"/>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Hexagon 240"/>
            <p:cNvSpPr/>
            <p:nvPr/>
          </p:nvSpPr>
          <p:spPr>
            <a:xfrm>
              <a:off x="7660273" y="1435195"/>
              <a:ext cx="317770" cy="252030"/>
            </a:xfrm>
            <a:prstGeom prst="hex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7508716" y="2112403"/>
              <a:ext cx="584534" cy="97229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7236580" y="1267175"/>
              <a:ext cx="1165157" cy="15961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ounded Rectangle 243"/>
            <p:cNvSpPr/>
            <p:nvPr/>
          </p:nvSpPr>
          <p:spPr>
            <a:xfrm>
              <a:off x="7130656" y="1435195"/>
              <a:ext cx="1377003" cy="252030"/>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188"/>
            <p:cNvGrpSpPr/>
            <p:nvPr/>
          </p:nvGrpSpPr>
          <p:grpSpPr>
            <a:xfrm>
              <a:off x="7308642" y="1472499"/>
              <a:ext cx="1045520" cy="209104"/>
              <a:chOff x="2286000" y="6019800"/>
              <a:chExt cx="3048000" cy="609600"/>
            </a:xfrm>
          </p:grpSpPr>
          <p:grpSp>
            <p:nvGrpSpPr>
              <p:cNvPr id="299" name="Group 175"/>
              <p:cNvGrpSpPr/>
              <p:nvPr/>
            </p:nvGrpSpPr>
            <p:grpSpPr>
              <a:xfrm>
                <a:off x="2286000" y="6019800"/>
                <a:ext cx="609600" cy="609600"/>
                <a:chOff x="2286000" y="6019800"/>
                <a:chExt cx="609600" cy="609600"/>
              </a:xfrm>
            </p:grpSpPr>
            <p:sp>
              <p:nvSpPr>
                <p:cNvPr id="312" name="Quad Arrow Callout 31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Cross 31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0" name="Group 176"/>
              <p:cNvGrpSpPr/>
              <p:nvPr/>
            </p:nvGrpSpPr>
            <p:grpSpPr>
              <a:xfrm>
                <a:off x="2895600" y="6019800"/>
                <a:ext cx="609600" cy="609600"/>
                <a:chOff x="2286000" y="6019800"/>
                <a:chExt cx="609600" cy="609600"/>
              </a:xfrm>
            </p:grpSpPr>
            <p:sp>
              <p:nvSpPr>
                <p:cNvPr id="310" name="Quad Arrow Callout 30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Cross 31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1" name="Group 179"/>
              <p:cNvGrpSpPr/>
              <p:nvPr/>
            </p:nvGrpSpPr>
            <p:grpSpPr>
              <a:xfrm>
                <a:off x="3505200" y="6019800"/>
                <a:ext cx="609600" cy="609600"/>
                <a:chOff x="2286000" y="6019800"/>
                <a:chExt cx="609600" cy="609600"/>
              </a:xfrm>
            </p:grpSpPr>
            <p:sp>
              <p:nvSpPr>
                <p:cNvPr id="308" name="Quad Arrow Callout 30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Cross 30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182"/>
              <p:cNvGrpSpPr/>
              <p:nvPr/>
            </p:nvGrpSpPr>
            <p:grpSpPr>
              <a:xfrm>
                <a:off x="4114800" y="6019800"/>
                <a:ext cx="609600" cy="609600"/>
                <a:chOff x="2286000" y="6019800"/>
                <a:chExt cx="609600" cy="609600"/>
              </a:xfrm>
            </p:grpSpPr>
            <p:sp>
              <p:nvSpPr>
                <p:cNvPr id="306" name="Quad Arrow Callout 30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Cross 30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185"/>
              <p:cNvGrpSpPr/>
              <p:nvPr/>
            </p:nvGrpSpPr>
            <p:grpSpPr>
              <a:xfrm>
                <a:off x="4724400" y="6019800"/>
                <a:ext cx="609600" cy="609600"/>
                <a:chOff x="2286000" y="6019800"/>
                <a:chExt cx="609600" cy="609600"/>
              </a:xfrm>
            </p:grpSpPr>
            <p:sp>
              <p:nvSpPr>
                <p:cNvPr id="304" name="Quad Arrow Callout 30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Cross 30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6" name="Group 188"/>
            <p:cNvGrpSpPr/>
            <p:nvPr/>
          </p:nvGrpSpPr>
          <p:grpSpPr>
            <a:xfrm>
              <a:off x="7252410" y="4786608"/>
              <a:ext cx="1099266" cy="219853"/>
              <a:chOff x="2286000" y="6019800"/>
              <a:chExt cx="3048000" cy="609600"/>
            </a:xfrm>
          </p:grpSpPr>
          <p:grpSp>
            <p:nvGrpSpPr>
              <p:cNvPr id="284" name="Group 175"/>
              <p:cNvGrpSpPr/>
              <p:nvPr/>
            </p:nvGrpSpPr>
            <p:grpSpPr>
              <a:xfrm>
                <a:off x="2286000" y="6019800"/>
                <a:ext cx="609600" cy="609600"/>
                <a:chOff x="2286000" y="6019800"/>
                <a:chExt cx="609600" cy="609600"/>
              </a:xfrm>
            </p:grpSpPr>
            <p:sp>
              <p:nvSpPr>
                <p:cNvPr id="297" name="Quad Arrow Callout 29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Cross 29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176"/>
              <p:cNvGrpSpPr/>
              <p:nvPr/>
            </p:nvGrpSpPr>
            <p:grpSpPr>
              <a:xfrm>
                <a:off x="2895600" y="6019800"/>
                <a:ext cx="609600" cy="609600"/>
                <a:chOff x="2286000" y="6019800"/>
                <a:chExt cx="609600" cy="609600"/>
              </a:xfrm>
            </p:grpSpPr>
            <p:sp>
              <p:nvSpPr>
                <p:cNvPr id="295" name="Quad Arrow Callout 29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Cross 29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6" name="Group 179"/>
              <p:cNvGrpSpPr/>
              <p:nvPr/>
            </p:nvGrpSpPr>
            <p:grpSpPr>
              <a:xfrm>
                <a:off x="3505200" y="6019800"/>
                <a:ext cx="609600" cy="609600"/>
                <a:chOff x="2286000" y="6019800"/>
                <a:chExt cx="609600" cy="609600"/>
              </a:xfrm>
            </p:grpSpPr>
            <p:sp>
              <p:nvSpPr>
                <p:cNvPr id="293" name="Quad Arrow Callout 29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Cross 29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 name="Group 182"/>
              <p:cNvGrpSpPr/>
              <p:nvPr/>
            </p:nvGrpSpPr>
            <p:grpSpPr>
              <a:xfrm>
                <a:off x="4114800" y="6019800"/>
                <a:ext cx="609600" cy="609600"/>
                <a:chOff x="2286000" y="6019800"/>
                <a:chExt cx="609600" cy="609600"/>
              </a:xfrm>
            </p:grpSpPr>
            <p:sp>
              <p:nvSpPr>
                <p:cNvPr id="291" name="Quad Arrow Callout 29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Cross 29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8" name="Group 185"/>
              <p:cNvGrpSpPr/>
              <p:nvPr/>
            </p:nvGrpSpPr>
            <p:grpSpPr>
              <a:xfrm>
                <a:off x="4724400" y="6019800"/>
                <a:ext cx="609600" cy="609600"/>
                <a:chOff x="2286000" y="6019800"/>
                <a:chExt cx="609600" cy="609600"/>
              </a:xfrm>
            </p:grpSpPr>
            <p:sp>
              <p:nvSpPr>
                <p:cNvPr id="289" name="Quad Arrow Callout 28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Cross 28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7" name="Group 246"/>
            <p:cNvGrpSpPr/>
            <p:nvPr/>
          </p:nvGrpSpPr>
          <p:grpSpPr>
            <a:xfrm>
              <a:off x="7555668" y="2761995"/>
              <a:ext cx="501583" cy="668414"/>
              <a:chOff x="7418047" y="2743879"/>
              <a:chExt cx="770801" cy="1027176"/>
            </a:xfrm>
          </p:grpSpPr>
          <p:grpSp>
            <p:nvGrpSpPr>
              <p:cNvPr id="254" name="Group 253"/>
              <p:cNvGrpSpPr/>
              <p:nvPr/>
            </p:nvGrpSpPr>
            <p:grpSpPr>
              <a:xfrm rot="16200000">
                <a:off x="7184904" y="2981638"/>
                <a:ext cx="754428" cy="288141"/>
                <a:chOff x="5678328" y="4433701"/>
                <a:chExt cx="868680" cy="289560"/>
              </a:xfrm>
            </p:grpSpPr>
            <p:grpSp>
              <p:nvGrpSpPr>
                <p:cNvPr id="275" name="Group 175"/>
                <p:cNvGrpSpPr/>
                <p:nvPr/>
              </p:nvGrpSpPr>
              <p:grpSpPr>
                <a:xfrm>
                  <a:off x="5678328" y="4433701"/>
                  <a:ext cx="289560" cy="289560"/>
                  <a:chOff x="2286000" y="6019800"/>
                  <a:chExt cx="609600" cy="609600"/>
                </a:xfrm>
              </p:grpSpPr>
              <p:sp>
                <p:nvSpPr>
                  <p:cNvPr id="282" name="Quad Arrow Callout 28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Cross 282"/>
                  <p:cNvSpPr/>
                  <p:nvPr/>
                </p:nvSpPr>
                <p:spPr>
                  <a:xfrm>
                    <a:off x="2483225" y="6203577"/>
                    <a:ext cx="228599" cy="228599"/>
                  </a:xfrm>
                  <a:prstGeom prst="plus">
                    <a:avLst>
                      <a:gd name="adj" fmla="val 317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176"/>
                <p:cNvGrpSpPr/>
                <p:nvPr/>
              </p:nvGrpSpPr>
              <p:grpSpPr>
                <a:xfrm>
                  <a:off x="5967888" y="4433701"/>
                  <a:ext cx="289560" cy="289560"/>
                  <a:chOff x="2286000" y="6019800"/>
                  <a:chExt cx="609600" cy="609600"/>
                </a:xfrm>
              </p:grpSpPr>
              <p:sp>
                <p:nvSpPr>
                  <p:cNvPr id="280" name="Quad Arrow Callout 27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Cross 280"/>
                  <p:cNvSpPr/>
                  <p:nvPr/>
                </p:nvSpPr>
                <p:spPr>
                  <a:xfrm>
                    <a:off x="2483225" y="6203577"/>
                    <a:ext cx="228599" cy="228599"/>
                  </a:xfrm>
                  <a:prstGeom prst="plus">
                    <a:avLst>
                      <a:gd name="adj" fmla="val 317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7" name="Group 179"/>
                <p:cNvGrpSpPr/>
                <p:nvPr/>
              </p:nvGrpSpPr>
              <p:grpSpPr>
                <a:xfrm>
                  <a:off x="6257448" y="4433701"/>
                  <a:ext cx="289560" cy="289560"/>
                  <a:chOff x="2286000" y="6019800"/>
                  <a:chExt cx="609600" cy="609600"/>
                </a:xfrm>
              </p:grpSpPr>
              <p:sp>
                <p:nvSpPr>
                  <p:cNvPr id="278" name="Quad Arrow Callout 27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Cross 278"/>
                  <p:cNvSpPr/>
                  <p:nvPr/>
                </p:nvSpPr>
                <p:spPr>
                  <a:xfrm>
                    <a:off x="2483225" y="6203577"/>
                    <a:ext cx="228599" cy="228599"/>
                  </a:xfrm>
                  <a:prstGeom prst="plus">
                    <a:avLst>
                      <a:gd name="adj" fmla="val 317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5" name="Group 254"/>
              <p:cNvGrpSpPr/>
              <p:nvPr/>
            </p:nvGrpSpPr>
            <p:grpSpPr>
              <a:xfrm rot="16200000">
                <a:off x="7667564" y="2977022"/>
                <a:ext cx="754428" cy="288141"/>
                <a:chOff x="5678328" y="4433701"/>
                <a:chExt cx="868680" cy="289560"/>
              </a:xfrm>
            </p:grpSpPr>
            <p:grpSp>
              <p:nvGrpSpPr>
                <p:cNvPr id="266" name="Group 175"/>
                <p:cNvGrpSpPr/>
                <p:nvPr/>
              </p:nvGrpSpPr>
              <p:grpSpPr>
                <a:xfrm>
                  <a:off x="5678328" y="4433701"/>
                  <a:ext cx="289560" cy="289560"/>
                  <a:chOff x="2286000" y="6019800"/>
                  <a:chExt cx="609600" cy="609600"/>
                </a:xfrm>
              </p:grpSpPr>
              <p:sp>
                <p:nvSpPr>
                  <p:cNvPr id="273" name="Quad Arrow Callout 27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Cross 273"/>
                  <p:cNvSpPr/>
                  <p:nvPr/>
                </p:nvSpPr>
                <p:spPr>
                  <a:xfrm>
                    <a:off x="2483225" y="6203577"/>
                    <a:ext cx="228599" cy="228599"/>
                  </a:xfrm>
                  <a:prstGeom prst="plus">
                    <a:avLst>
                      <a:gd name="adj" fmla="val 317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7" name="Group 176"/>
                <p:cNvGrpSpPr/>
                <p:nvPr/>
              </p:nvGrpSpPr>
              <p:grpSpPr>
                <a:xfrm>
                  <a:off x="5967888" y="4433701"/>
                  <a:ext cx="289560" cy="289560"/>
                  <a:chOff x="2286000" y="6019800"/>
                  <a:chExt cx="609600" cy="609600"/>
                </a:xfrm>
              </p:grpSpPr>
              <p:sp>
                <p:nvSpPr>
                  <p:cNvPr id="271" name="Quad Arrow Callout 27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Cross 271"/>
                  <p:cNvSpPr/>
                  <p:nvPr/>
                </p:nvSpPr>
                <p:spPr>
                  <a:xfrm>
                    <a:off x="2483225" y="6203577"/>
                    <a:ext cx="228599" cy="228599"/>
                  </a:xfrm>
                  <a:prstGeom prst="plus">
                    <a:avLst>
                      <a:gd name="adj" fmla="val 317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179"/>
                <p:cNvGrpSpPr/>
                <p:nvPr/>
              </p:nvGrpSpPr>
              <p:grpSpPr>
                <a:xfrm>
                  <a:off x="6257448" y="4433701"/>
                  <a:ext cx="289560" cy="289560"/>
                  <a:chOff x="2286000" y="6019800"/>
                  <a:chExt cx="609600" cy="609600"/>
                </a:xfrm>
              </p:grpSpPr>
              <p:sp>
                <p:nvSpPr>
                  <p:cNvPr id="269" name="Quad Arrow Callout 26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Cross 269"/>
                  <p:cNvSpPr/>
                  <p:nvPr/>
                </p:nvSpPr>
                <p:spPr>
                  <a:xfrm>
                    <a:off x="2483225" y="6203577"/>
                    <a:ext cx="228599" cy="228599"/>
                  </a:xfrm>
                  <a:prstGeom prst="plus">
                    <a:avLst>
                      <a:gd name="adj" fmla="val 317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6" name="Group 255"/>
              <p:cNvGrpSpPr/>
              <p:nvPr/>
            </p:nvGrpSpPr>
            <p:grpSpPr>
              <a:xfrm>
                <a:off x="7423769" y="3482914"/>
                <a:ext cx="754428" cy="288141"/>
                <a:chOff x="5678328" y="4433701"/>
                <a:chExt cx="868680" cy="289560"/>
              </a:xfrm>
            </p:grpSpPr>
            <p:grpSp>
              <p:nvGrpSpPr>
                <p:cNvPr id="257" name="Group 175"/>
                <p:cNvGrpSpPr/>
                <p:nvPr/>
              </p:nvGrpSpPr>
              <p:grpSpPr>
                <a:xfrm>
                  <a:off x="5678328" y="4433701"/>
                  <a:ext cx="289560" cy="289560"/>
                  <a:chOff x="2286000" y="6019800"/>
                  <a:chExt cx="609600" cy="609600"/>
                </a:xfrm>
              </p:grpSpPr>
              <p:sp>
                <p:nvSpPr>
                  <p:cNvPr id="264" name="Quad Arrow Callout 26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Cross 264"/>
                  <p:cNvSpPr/>
                  <p:nvPr/>
                </p:nvSpPr>
                <p:spPr>
                  <a:xfrm>
                    <a:off x="2483225" y="6203577"/>
                    <a:ext cx="228599" cy="228599"/>
                  </a:xfrm>
                  <a:prstGeom prst="plus">
                    <a:avLst>
                      <a:gd name="adj" fmla="val 317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8" name="Group 176"/>
                <p:cNvGrpSpPr/>
                <p:nvPr/>
              </p:nvGrpSpPr>
              <p:grpSpPr>
                <a:xfrm>
                  <a:off x="5967888" y="4433701"/>
                  <a:ext cx="289560" cy="289560"/>
                  <a:chOff x="2286000" y="6019800"/>
                  <a:chExt cx="609600" cy="609600"/>
                </a:xfrm>
              </p:grpSpPr>
              <p:sp>
                <p:nvSpPr>
                  <p:cNvPr id="262" name="Quad Arrow Callout 26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Cross 262"/>
                  <p:cNvSpPr/>
                  <p:nvPr/>
                </p:nvSpPr>
                <p:spPr>
                  <a:xfrm>
                    <a:off x="2483225" y="6203577"/>
                    <a:ext cx="228599" cy="228599"/>
                  </a:xfrm>
                  <a:prstGeom prst="plus">
                    <a:avLst>
                      <a:gd name="adj" fmla="val 317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 name="Group 179"/>
                <p:cNvGrpSpPr/>
                <p:nvPr/>
              </p:nvGrpSpPr>
              <p:grpSpPr>
                <a:xfrm>
                  <a:off x="6257448" y="4433701"/>
                  <a:ext cx="289560" cy="289560"/>
                  <a:chOff x="2286000" y="6019800"/>
                  <a:chExt cx="609600" cy="609600"/>
                </a:xfrm>
              </p:grpSpPr>
              <p:sp>
                <p:nvSpPr>
                  <p:cNvPr id="260" name="Quad Arrow Callout 25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Cross 260"/>
                  <p:cNvSpPr/>
                  <p:nvPr/>
                </p:nvSpPr>
                <p:spPr>
                  <a:xfrm>
                    <a:off x="2483225" y="6203577"/>
                    <a:ext cx="228599" cy="228599"/>
                  </a:xfrm>
                  <a:prstGeom prst="plus">
                    <a:avLst>
                      <a:gd name="adj" fmla="val 317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48" name="Cloud 247"/>
            <p:cNvSpPr/>
            <p:nvPr/>
          </p:nvSpPr>
          <p:spPr>
            <a:xfrm>
              <a:off x="7446002" y="2388430"/>
              <a:ext cx="692290" cy="665458"/>
            </a:xfrm>
            <a:prstGeom prst="cloud">
              <a:avLst/>
            </a:prstGeom>
            <a:solidFill>
              <a:srgbClr val="F0C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7658064" y="2498186"/>
              <a:ext cx="277162" cy="12972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ounded Rectangle 249"/>
            <p:cNvSpPr/>
            <p:nvPr/>
          </p:nvSpPr>
          <p:spPr>
            <a:xfrm>
              <a:off x="7252410" y="3855687"/>
              <a:ext cx="1154507" cy="211307"/>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Wave 250"/>
            <p:cNvSpPr/>
            <p:nvPr/>
          </p:nvSpPr>
          <p:spPr>
            <a:xfrm rot="16200000">
              <a:off x="7664037" y="4321193"/>
              <a:ext cx="845228" cy="231174"/>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Wave 251"/>
            <p:cNvSpPr/>
            <p:nvPr/>
          </p:nvSpPr>
          <p:spPr>
            <a:xfrm rot="15242885">
              <a:off x="7714791" y="4273819"/>
              <a:ext cx="917103" cy="314510"/>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ounded Rectangle 252"/>
            <p:cNvSpPr/>
            <p:nvPr/>
          </p:nvSpPr>
          <p:spPr>
            <a:xfrm>
              <a:off x="7913271" y="3802859"/>
              <a:ext cx="314099" cy="264134"/>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330"/>
          <p:cNvGrpSpPr/>
          <p:nvPr/>
        </p:nvGrpSpPr>
        <p:grpSpPr>
          <a:xfrm>
            <a:off x="10492486" y="138731"/>
            <a:ext cx="700287" cy="1372194"/>
            <a:chOff x="7232584" y="3453303"/>
            <a:chExt cx="1532937" cy="3003749"/>
          </a:xfrm>
        </p:grpSpPr>
        <p:grpSp>
          <p:nvGrpSpPr>
            <p:cNvPr id="332" name="Group 90"/>
            <p:cNvGrpSpPr/>
            <p:nvPr/>
          </p:nvGrpSpPr>
          <p:grpSpPr>
            <a:xfrm>
              <a:off x="7232584" y="3453303"/>
              <a:ext cx="1532937" cy="3003749"/>
              <a:chOff x="3976559" y="2590800"/>
              <a:chExt cx="2465629" cy="4874417"/>
            </a:xfrm>
          </p:grpSpPr>
          <p:sp>
            <p:nvSpPr>
              <p:cNvPr id="349" name="Oval 348"/>
              <p:cNvSpPr/>
              <p:nvPr/>
            </p:nvSpPr>
            <p:spPr>
              <a:xfrm rot="2332152">
                <a:off x="4752215" y="6627017"/>
                <a:ext cx="447935" cy="83820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rot="18708024">
                <a:off x="5211706" y="6681874"/>
                <a:ext cx="477114" cy="83820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5715000" y="5486400"/>
                <a:ext cx="519827" cy="838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4290207" y="5486400"/>
                <a:ext cx="510392" cy="838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Cloud 352"/>
              <p:cNvSpPr/>
              <p:nvPr/>
            </p:nvSpPr>
            <p:spPr>
              <a:xfrm>
                <a:off x="3976559" y="2780667"/>
                <a:ext cx="2446457" cy="3480898"/>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Trapezoid 353"/>
              <p:cNvSpPr/>
              <p:nvPr/>
            </p:nvSpPr>
            <p:spPr>
              <a:xfrm rot="1733689" flipH="1">
                <a:off x="4358807" y="4577735"/>
                <a:ext cx="1066800" cy="1600200"/>
              </a:xfrm>
              <a:prstGeom prst="trapezoid">
                <a:avLst/>
              </a:prstGeom>
              <a:solidFill>
                <a:srgbClr val="F0C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Trapezoid 354"/>
              <p:cNvSpPr/>
              <p:nvPr/>
            </p:nvSpPr>
            <p:spPr>
              <a:xfrm rot="19866311">
                <a:off x="5120807" y="4501535"/>
                <a:ext cx="1066800" cy="1600200"/>
              </a:xfrm>
              <a:prstGeom prst="trapezoid">
                <a:avLst/>
              </a:prstGeom>
              <a:solidFill>
                <a:srgbClr val="F0C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Flowchart: Merge 355"/>
              <p:cNvSpPr/>
              <p:nvPr/>
            </p:nvSpPr>
            <p:spPr>
              <a:xfrm rot="10800000">
                <a:off x="4572001" y="4114799"/>
                <a:ext cx="1371600" cy="2969522"/>
              </a:xfrm>
              <a:prstGeom prst="flowChartMerge">
                <a:avLst/>
              </a:prstGeom>
              <a:solidFill>
                <a:srgbClr val="F0C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7" name="Flowchart: Merge 356"/>
              <p:cNvSpPr/>
              <p:nvPr/>
            </p:nvSpPr>
            <p:spPr>
              <a:xfrm>
                <a:off x="4917504" y="4362893"/>
                <a:ext cx="690026" cy="666307"/>
              </a:xfrm>
              <a:prstGeom prst="flowChartMerg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8" name="Trapezoid 357"/>
              <p:cNvSpPr/>
              <p:nvPr/>
            </p:nvSpPr>
            <p:spPr>
              <a:xfrm rot="393591" flipH="1">
                <a:off x="4588673" y="4524390"/>
                <a:ext cx="649016" cy="2590979"/>
              </a:xfrm>
              <a:prstGeom prst="trapezoid">
                <a:avLst>
                  <a:gd name="adj" fmla="val 37426"/>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Trapezoid 358"/>
              <p:cNvSpPr/>
              <p:nvPr/>
            </p:nvSpPr>
            <p:spPr>
              <a:xfrm rot="21062122">
                <a:off x="5334982" y="4523215"/>
                <a:ext cx="649016" cy="2566918"/>
              </a:xfrm>
              <a:prstGeom prst="trapezoid">
                <a:avLst>
                  <a:gd name="adj" fmla="val 35557"/>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a:off x="4729315" y="3124200"/>
                <a:ext cx="1066404" cy="1524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Cloud 360"/>
              <p:cNvSpPr/>
              <p:nvPr/>
            </p:nvSpPr>
            <p:spPr>
              <a:xfrm>
                <a:off x="4495800" y="2743200"/>
                <a:ext cx="1371600" cy="838200"/>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Trapezoid 361"/>
              <p:cNvSpPr/>
              <p:nvPr/>
            </p:nvSpPr>
            <p:spPr>
              <a:xfrm rot="20802715">
                <a:off x="5793172" y="2857156"/>
                <a:ext cx="649016" cy="2751311"/>
              </a:xfrm>
              <a:prstGeom prst="trapezoid">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Trapezoid 362"/>
              <p:cNvSpPr/>
              <p:nvPr/>
            </p:nvSpPr>
            <p:spPr>
              <a:xfrm rot="797285" flipH="1">
                <a:off x="4059545" y="2856668"/>
                <a:ext cx="649016" cy="2787754"/>
              </a:xfrm>
              <a:prstGeom prst="trapezoid">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Flowchart: Delay 363"/>
              <p:cNvSpPr/>
              <p:nvPr/>
            </p:nvSpPr>
            <p:spPr>
              <a:xfrm rot="16200000">
                <a:off x="5010150" y="2076450"/>
                <a:ext cx="495300" cy="1524000"/>
              </a:xfrm>
              <a:prstGeom prst="flowChartDelay">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 name="Group 182"/>
            <p:cNvGrpSpPr/>
            <p:nvPr/>
          </p:nvGrpSpPr>
          <p:grpSpPr>
            <a:xfrm>
              <a:off x="7748205" y="5018876"/>
              <a:ext cx="289560" cy="289560"/>
              <a:chOff x="2286000" y="6019800"/>
              <a:chExt cx="609600" cy="609600"/>
            </a:xfrm>
          </p:grpSpPr>
          <p:sp>
            <p:nvSpPr>
              <p:cNvPr id="347" name="Quad Arrow Callout 34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Cross 34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4" name="Group 185"/>
            <p:cNvGrpSpPr/>
            <p:nvPr/>
          </p:nvGrpSpPr>
          <p:grpSpPr>
            <a:xfrm>
              <a:off x="8037765" y="5018876"/>
              <a:ext cx="289560" cy="289560"/>
              <a:chOff x="2286000" y="6019800"/>
              <a:chExt cx="609600" cy="609600"/>
            </a:xfrm>
          </p:grpSpPr>
          <p:sp>
            <p:nvSpPr>
              <p:cNvPr id="345" name="Quad Arrow Callout 34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Cross 34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5" name="Group 334"/>
            <p:cNvGrpSpPr/>
            <p:nvPr/>
          </p:nvGrpSpPr>
          <p:grpSpPr>
            <a:xfrm>
              <a:off x="7728000" y="3499471"/>
              <a:ext cx="583143" cy="227427"/>
              <a:chOff x="5678328" y="4433701"/>
              <a:chExt cx="868680" cy="289560"/>
            </a:xfrm>
          </p:grpSpPr>
          <p:grpSp>
            <p:nvGrpSpPr>
              <p:cNvPr id="336" name="Group 175"/>
              <p:cNvGrpSpPr/>
              <p:nvPr/>
            </p:nvGrpSpPr>
            <p:grpSpPr>
              <a:xfrm>
                <a:off x="5678328" y="4433701"/>
                <a:ext cx="289560" cy="289560"/>
                <a:chOff x="2286000" y="6019800"/>
                <a:chExt cx="609600" cy="609600"/>
              </a:xfrm>
            </p:grpSpPr>
            <p:sp>
              <p:nvSpPr>
                <p:cNvPr id="343" name="Quad Arrow Callout 34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Cross 343"/>
                <p:cNvSpPr/>
                <p:nvPr/>
              </p:nvSpPr>
              <p:spPr>
                <a:xfrm>
                  <a:off x="2483225" y="6203577"/>
                  <a:ext cx="228599" cy="228599"/>
                </a:xfrm>
                <a:prstGeom prst="plus">
                  <a:avLst>
                    <a:gd name="adj" fmla="val 317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7" name="Group 176"/>
              <p:cNvGrpSpPr/>
              <p:nvPr/>
            </p:nvGrpSpPr>
            <p:grpSpPr>
              <a:xfrm>
                <a:off x="5967888" y="4433701"/>
                <a:ext cx="289560" cy="289560"/>
                <a:chOff x="2286000" y="6019800"/>
                <a:chExt cx="609600" cy="609600"/>
              </a:xfrm>
            </p:grpSpPr>
            <p:sp>
              <p:nvSpPr>
                <p:cNvPr id="341" name="Quad Arrow Callout 34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Cross 341"/>
                <p:cNvSpPr/>
                <p:nvPr/>
              </p:nvSpPr>
              <p:spPr>
                <a:xfrm>
                  <a:off x="2483225" y="6203577"/>
                  <a:ext cx="228599" cy="228599"/>
                </a:xfrm>
                <a:prstGeom prst="plus">
                  <a:avLst>
                    <a:gd name="adj" fmla="val 317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8" name="Group 179"/>
              <p:cNvGrpSpPr/>
              <p:nvPr/>
            </p:nvGrpSpPr>
            <p:grpSpPr>
              <a:xfrm>
                <a:off x="6257448" y="4433701"/>
                <a:ext cx="289560" cy="289560"/>
                <a:chOff x="2286000" y="6019800"/>
                <a:chExt cx="609600" cy="609600"/>
              </a:xfrm>
            </p:grpSpPr>
            <p:sp>
              <p:nvSpPr>
                <p:cNvPr id="339" name="Quad Arrow Callout 33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Cross 339"/>
                <p:cNvSpPr/>
                <p:nvPr/>
              </p:nvSpPr>
              <p:spPr>
                <a:xfrm>
                  <a:off x="2483225" y="6203577"/>
                  <a:ext cx="228599" cy="228599"/>
                </a:xfrm>
                <a:prstGeom prst="plus">
                  <a:avLst>
                    <a:gd name="adj" fmla="val 317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425054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26" presetClass="entr" presetSubtype="0" fill="hold" nodeType="with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wipe(down)">
                                      <p:cBhvr>
                                        <p:cTn id="17" dur="580">
                                          <p:stCondLst>
                                            <p:cond delay="0"/>
                                          </p:stCondLst>
                                        </p:cTn>
                                        <p:tgtEl>
                                          <p:spTgt spid="70"/>
                                        </p:tgtEl>
                                      </p:cBhvr>
                                    </p:animEffect>
                                    <p:anim calcmode="lin" valueType="num">
                                      <p:cBhvr>
                                        <p:cTn id="18"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23" dur="26">
                                          <p:stCondLst>
                                            <p:cond delay="650"/>
                                          </p:stCondLst>
                                        </p:cTn>
                                        <p:tgtEl>
                                          <p:spTgt spid="70"/>
                                        </p:tgtEl>
                                      </p:cBhvr>
                                      <p:to x="100000" y="60000"/>
                                    </p:animScale>
                                    <p:animScale>
                                      <p:cBhvr>
                                        <p:cTn id="24" dur="166" decel="50000">
                                          <p:stCondLst>
                                            <p:cond delay="676"/>
                                          </p:stCondLst>
                                        </p:cTn>
                                        <p:tgtEl>
                                          <p:spTgt spid="70"/>
                                        </p:tgtEl>
                                      </p:cBhvr>
                                      <p:to x="100000" y="100000"/>
                                    </p:animScale>
                                    <p:animScale>
                                      <p:cBhvr>
                                        <p:cTn id="25" dur="26">
                                          <p:stCondLst>
                                            <p:cond delay="1312"/>
                                          </p:stCondLst>
                                        </p:cTn>
                                        <p:tgtEl>
                                          <p:spTgt spid="70"/>
                                        </p:tgtEl>
                                      </p:cBhvr>
                                      <p:to x="100000" y="80000"/>
                                    </p:animScale>
                                    <p:animScale>
                                      <p:cBhvr>
                                        <p:cTn id="26" dur="166" decel="50000">
                                          <p:stCondLst>
                                            <p:cond delay="1338"/>
                                          </p:stCondLst>
                                        </p:cTn>
                                        <p:tgtEl>
                                          <p:spTgt spid="70"/>
                                        </p:tgtEl>
                                      </p:cBhvr>
                                      <p:to x="100000" y="100000"/>
                                    </p:animScale>
                                    <p:animScale>
                                      <p:cBhvr>
                                        <p:cTn id="27" dur="26">
                                          <p:stCondLst>
                                            <p:cond delay="1642"/>
                                          </p:stCondLst>
                                        </p:cTn>
                                        <p:tgtEl>
                                          <p:spTgt spid="70"/>
                                        </p:tgtEl>
                                      </p:cBhvr>
                                      <p:to x="100000" y="90000"/>
                                    </p:animScale>
                                    <p:animScale>
                                      <p:cBhvr>
                                        <p:cTn id="28" dur="166" decel="50000">
                                          <p:stCondLst>
                                            <p:cond delay="1668"/>
                                          </p:stCondLst>
                                        </p:cTn>
                                        <p:tgtEl>
                                          <p:spTgt spid="70"/>
                                        </p:tgtEl>
                                      </p:cBhvr>
                                      <p:to x="100000" y="100000"/>
                                    </p:animScale>
                                    <p:animScale>
                                      <p:cBhvr>
                                        <p:cTn id="29" dur="26">
                                          <p:stCondLst>
                                            <p:cond delay="1808"/>
                                          </p:stCondLst>
                                        </p:cTn>
                                        <p:tgtEl>
                                          <p:spTgt spid="70"/>
                                        </p:tgtEl>
                                      </p:cBhvr>
                                      <p:to x="100000" y="95000"/>
                                    </p:animScale>
                                    <p:animScale>
                                      <p:cBhvr>
                                        <p:cTn id="30" dur="166" decel="50000">
                                          <p:stCondLst>
                                            <p:cond delay="1834"/>
                                          </p:stCondLst>
                                        </p:cTn>
                                        <p:tgtEl>
                                          <p:spTgt spid="70"/>
                                        </p:tgtEl>
                                      </p:cBhvr>
                                      <p:to x="100000" y="100000"/>
                                    </p:animScale>
                                  </p:childTnLst>
                                </p:cTn>
                              </p:par>
                              <p:par>
                                <p:cTn id="31" presetID="26" presetClass="entr" presetSubtype="0" fill="hold" nodeType="withEffect">
                                  <p:stCondLst>
                                    <p:cond delay="0"/>
                                  </p:stCondLst>
                                  <p:childTnLst>
                                    <p:set>
                                      <p:cBhvr>
                                        <p:cTn id="32" dur="1" fill="hold">
                                          <p:stCondLst>
                                            <p:cond delay="0"/>
                                          </p:stCondLst>
                                        </p:cTn>
                                        <p:tgtEl>
                                          <p:spTgt spid="128"/>
                                        </p:tgtEl>
                                        <p:attrNameLst>
                                          <p:attrName>style.visibility</p:attrName>
                                        </p:attrNameLst>
                                      </p:cBhvr>
                                      <p:to>
                                        <p:strVal val="visible"/>
                                      </p:to>
                                    </p:set>
                                    <p:animEffect transition="in" filter="wipe(down)">
                                      <p:cBhvr>
                                        <p:cTn id="33" dur="580">
                                          <p:stCondLst>
                                            <p:cond delay="0"/>
                                          </p:stCondLst>
                                        </p:cTn>
                                        <p:tgtEl>
                                          <p:spTgt spid="128"/>
                                        </p:tgtEl>
                                      </p:cBhvr>
                                    </p:animEffect>
                                    <p:anim calcmode="lin" valueType="num">
                                      <p:cBhvr>
                                        <p:cTn id="34" dur="1822" tmFilter="0,0; 0.14,0.36; 0.43,0.73; 0.71,0.91; 1.0,1.0">
                                          <p:stCondLst>
                                            <p:cond delay="0"/>
                                          </p:stCondLst>
                                        </p:cTn>
                                        <p:tgtEl>
                                          <p:spTgt spid="12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2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2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2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28"/>
                                        </p:tgtEl>
                                        <p:attrNameLst>
                                          <p:attrName>ppt_y</p:attrName>
                                        </p:attrNameLst>
                                      </p:cBhvr>
                                      <p:tavLst>
                                        <p:tav tm="0" fmla="#ppt_y-sin(pi*$)/81">
                                          <p:val>
                                            <p:fltVal val="0"/>
                                          </p:val>
                                        </p:tav>
                                        <p:tav tm="100000">
                                          <p:val>
                                            <p:fltVal val="1"/>
                                          </p:val>
                                        </p:tav>
                                      </p:tavLst>
                                    </p:anim>
                                    <p:animScale>
                                      <p:cBhvr>
                                        <p:cTn id="39" dur="26">
                                          <p:stCondLst>
                                            <p:cond delay="650"/>
                                          </p:stCondLst>
                                        </p:cTn>
                                        <p:tgtEl>
                                          <p:spTgt spid="128"/>
                                        </p:tgtEl>
                                      </p:cBhvr>
                                      <p:to x="100000" y="60000"/>
                                    </p:animScale>
                                    <p:animScale>
                                      <p:cBhvr>
                                        <p:cTn id="40" dur="166" decel="50000">
                                          <p:stCondLst>
                                            <p:cond delay="676"/>
                                          </p:stCondLst>
                                        </p:cTn>
                                        <p:tgtEl>
                                          <p:spTgt spid="128"/>
                                        </p:tgtEl>
                                      </p:cBhvr>
                                      <p:to x="100000" y="100000"/>
                                    </p:animScale>
                                    <p:animScale>
                                      <p:cBhvr>
                                        <p:cTn id="41" dur="26">
                                          <p:stCondLst>
                                            <p:cond delay="1312"/>
                                          </p:stCondLst>
                                        </p:cTn>
                                        <p:tgtEl>
                                          <p:spTgt spid="128"/>
                                        </p:tgtEl>
                                      </p:cBhvr>
                                      <p:to x="100000" y="80000"/>
                                    </p:animScale>
                                    <p:animScale>
                                      <p:cBhvr>
                                        <p:cTn id="42" dur="166" decel="50000">
                                          <p:stCondLst>
                                            <p:cond delay="1338"/>
                                          </p:stCondLst>
                                        </p:cTn>
                                        <p:tgtEl>
                                          <p:spTgt spid="128"/>
                                        </p:tgtEl>
                                      </p:cBhvr>
                                      <p:to x="100000" y="100000"/>
                                    </p:animScale>
                                    <p:animScale>
                                      <p:cBhvr>
                                        <p:cTn id="43" dur="26">
                                          <p:stCondLst>
                                            <p:cond delay="1642"/>
                                          </p:stCondLst>
                                        </p:cTn>
                                        <p:tgtEl>
                                          <p:spTgt spid="128"/>
                                        </p:tgtEl>
                                      </p:cBhvr>
                                      <p:to x="100000" y="90000"/>
                                    </p:animScale>
                                    <p:animScale>
                                      <p:cBhvr>
                                        <p:cTn id="44" dur="166" decel="50000">
                                          <p:stCondLst>
                                            <p:cond delay="1668"/>
                                          </p:stCondLst>
                                        </p:cTn>
                                        <p:tgtEl>
                                          <p:spTgt spid="128"/>
                                        </p:tgtEl>
                                      </p:cBhvr>
                                      <p:to x="100000" y="100000"/>
                                    </p:animScale>
                                    <p:animScale>
                                      <p:cBhvr>
                                        <p:cTn id="45" dur="26">
                                          <p:stCondLst>
                                            <p:cond delay="1808"/>
                                          </p:stCondLst>
                                        </p:cTn>
                                        <p:tgtEl>
                                          <p:spTgt spid="128"/>
                                        </p:tgtEl>
                                      </p:cBhvr>
                                      <p:to x="100000" y="95000"/>
                                    </p:animScale>
                                    <p:animScale>
                                      <p:cBhvr>
                                        <p:cTn id="46" dur="166" decel="50000">
                                          <p:stCondLst>
                                            <p:cond delay="1834"/>
                                          </p:stCondLst>
                                        </p:cTn>
                                        <p:tgtEl>
                                          <p:spTgt spid="128"/>
                                        </p:tgtEl>
                                      </p:cBhvr>
                                      <p:to x="100000" y="100000"/>
                                    </p:animScale>
                                  </p:childTnLst>
                                </p:cTn>
                              </p:par>
                              <p:par>
                                <p:cTn id="47" presetID="26" presetClass="entr" presetSubtype="0" fill="hold" nodeType="withEffect">
                                  <p:stCondLst>
                                    <p:cond delay="0"/>
                                  </p:stCondLst>
                                  <p:childTnLst>
                                    <p:set>
                                      <p:cBhvr>
                                        <p:cTn id="48" dur="1" fill="hold">
                                          <p:stCondLst>
                                            <p:cond delay="0"/>
                                          </p:stCondLst>
                                        </p:cTn>
                                        <p:tgtEl>
                                          <p:spTgt spid="183"/>
                                        </p:tgtEl>
                                        <p:attrNameLst>
                                          <p:attrName>style.visibility</p:attrName>
                                        </p:attrNameLst>
                                      </p:cBhvr>
                                      <p:to>
                                        <p:strVal val="visible"/>
                                      </p:to>
                                    </p:set>
                                    <p:animEffect transition="in" filter="wipe(down)">
                                      <p:cBhvr>
                                        <p:cTn id="49" dur="580">
                                          <p:stCondLst>
                                            <p:cond delay="0"/>
                                          </p:stCondLst>
                                        </p:cTn>
                                        <p:tgtEl>
                                          <p:spTgt spid="183"/>
                                        </p:tgtEl>
                                      </p:cBhvr>
                                    </p:animEffect>
                                    <p:anim calcmode="lin" valueType="num">
                                      <p:cBhvr>
                                        <p:cTn id="50" dur="1822" tmFilter="0,0; 0.14,0.36; 0.43,0.73; 0.71,0.91; 1.0,1.0">
                                          <p:stCondLst>
                                            <p:cond delay="0"/>
                                          </p:stCondLst>
                                        </p:cTn>
                                        <p:tgtEl>
                                          <p:spTgt spid="183"/>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83"/>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83"/>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83"/>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83"/>
                                        </p:tgtEl>
                                        <p:attrNameLst>
                                          <p:attrName>ppt_y</p:attrName>
                                        </p:attrNameLst>
                                      </p:cBhvr>
                                      <p:tavLst>
                                        <p:tav tm="0" fmla="#ppt_y-sin(pi*$)/81">
                                          <p:val>
                                            <p:fltVal val="0"/>
                                          </p:val>
                                        </p:tav>
                                        <p:tav tm="100000">
                                          <p:val>
                                            <p:fltVal val="1"/>
                                          </p:val>
                                        </p:tav>
                                      </p:tavLst>
                                    </p:anim>
                                    <p:animScale>
                                      <p:cBhvr>
                                        <p:cTn id="55" dur="26">
                                          <p:stCondLst>
                                            <p:cond delay="650"/>
                                          </p:stCondLst>
                                        </p:cTn>
                                        <p:tgtEl>
                                          <p:spTgt spid="183"/>
                                        </p:tgtEl>
                                      </p:cBhvr>
                                      <p:to x="100000" y="60000"/>
                                    </p:animScale>
                                    <p:animScale>
                                      <p:cBhvr>
                                        <p:cTn id="56" dur="166" decel="50000">
                                          <p:stCondLst>
                                            <p:cond delay="676"/>
                                          </p:stCondLst>
                                        </p:cTn>
                                        <p:tgtEl>
                                          <p:spTgt spid="183"/>
                                        </p:tgtEl>
                                      </p:cBhvr>
                                      <p:to x="100000" y="100000"/>
                                    </p:animScale>
                                    <p:animScale>
                                      <p:cBhvr>
                                        <p:cTn id="57" dur="26">
                                          <p:stCondLst>
                                            <p:cond delay="1312"/>
                                          </p:stCondLst>
                                        </p:cTn>
                                        <p:tgtEl>
                                          <p:spTgt spid="183"/>
                                        </p:tgtEl>
                                      </p:cBhvr>
                                      <p:to x="100000" y="80000"/>
                                    </p:animScale>
                                    <p:animScale>
                                      <p:cBhvr>
                                        <p:cTn id="58" dur="166" decel="50000">
                                          <p:stCondLst>
                                            <p:cond delay="1338"/>
                                          </p:stCondLst>
                                        </p:cTn>
                                        <p:tgtEl>
                                          <p:spTgt spid="183"/>
                                        </p:tgtEl>
                                      </p:cBhvr>
                                      <p:to x="100000" y="100000"/>
                                    </p:animScale>
                                    <p:animScale>
                                      <p:cBhvr>
                                        <p:cTn id="59" dur="26">
                                          <p:stCondLst>
                                            <p:cond delay="1642"/>
                                          </p:stCondLst>
                                        </p:cTn>
                                        <p:tgtEl>
                                          <p:spTgt spid="183"/>
                                        </p:tgtEl>
                                      </p:cBhvr>
                                      <p:to x="100000" y="90000"/>
                                    </p:animScale>
                                    <p:animScale>
                                      <p:cBhvr>
                                        <p:cTn id="60" dur="166" decel="50000">
                                          <p:stCondLst>
                                            <p:cond delay="1668"/>
                                          </p:stCondLst>
                                        </p:cTn>
                                        <p:tgtEl>
                                          <p:spTgt spid="183"/>
                                        </p:tgtEl>
                                      </p:cBhvr>
                                      <p:to x="100000" y="100000"/>
                                    </p:animScale>
                                    <p:animScale>
                                      <p:cBhvr>
                                        <p:cTn id="61" dur="26">
                                          <p:stCondLst>
                                            <p:cond delay="1808"/>
                                          </p:stCondLst>
                                        </p:cTn>
                                        <p:tgtEl>
                                          <p:spTgt spid="183"/>
                                        </p:tgtEl>
                                      </p:cBhvr>
                                      <p:to x="100000" y="95000"/>
                                    </p:animScale>
                                    <p:animScale>
                                      <p:cBhvr>
                                        <p:cTn id="62" dur="166" decel="50000">
                                          <p:stCondLst>
                                            <p:cond delay="1834"/>
                                          </p:stCondLst>
                                        </p:cTn>
                                        <p:tgtEl>
                                          <p:spTgt spid="183"/>
                                        </p:tgtEl>
                                      </p:cBhvr>
                                      <p:to x="100000" y="100000"/>
                                    </p:animScale>
                                  </p:childTnLst>
                                </p:cTn>
                              </p:par>
                              <p:par>
                                <p:cTn id="63" presetID="26" presetClass="entr" presetSubtype="0" fill="hold" nodeType="withEffect">
                                  <p:stCondLst>
                                    <p:cond delay="0"/>
                                  </p:stCondLst>
                                  <p:childTnLst>
                                    <p:set>
                                      <p:cBhvr>
                                        <p:cTn id="64" dur="1" fill="hold">
                                          <p:stCondLst>
                                            <p:cond delay="0"/>
                                          </p:stCondLst>
                                        </p:cTn>
                                        <p:tgtEl>
                                          <p:spTgt spid="230"/>
                                        </p:tgtEl>
                                        <p:attrNameLst>
                                          <p:attrName>style.visibility</p:attrName>
                                        </p:attrNameLst>
                                      </p:cBhvr>
                                      <p:to>
                                        <p:strVal val="visible"/>
                                      </p:to>
                                    </p:set>
                                    <p:animEffect transition="in" filter="wipe(down)">
                                      <p:cBhvr>
                                        <p:cTn id="65" dur="580">
                                          <p:stCondLst>
                                            <p:cond delay="0"/>
                                          </p:stCondLst>
                                        </p:cTn>
                                        <p:tgtEl>
                                          <p:spTgt spid="230"/>
                                        </p:tgtEl>
                                      </p:cBhvr>
                                    </p:animEffect>
                                    <p:anim calcmode="lin" valueType="num">
                                      <p:cBhvr>
                                        <p:cTn id="66" dur="1822" tmFilter="0,0; 0.14,0.36; 0.43,0.73; 0.71,0.91; 1.0,1.0">
                                          <p:stCondLst>
                                            <p:cond delay="0"/>
                                          </p:stCondLst>
                                        </p:cTn>
                                        <p:tgtEl>
                                          <p:spTgt spid="230"/>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230"/>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230"/>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230"/>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230"/>
                                        </p:tgtEl>
                                        <p:attrNameLst>
                                          <p:attrName>ppt_y</p:attrName>
                                        </p:attrNameLst>
                                      </p:cBhvr>
                                      <p:tavLst>
                                        <p:tav tm="0" fmla="#ppt_y-sin(pi*$)/81">
                                          <p:val>
                                            <p:fltVal val="0"/>
                                          </p:val>
                                        </p:tav>
                                        <p:tav tm="100000">
                                          <p:val>
                                            <p:fltVal val="1"/>
                                          </p:val>
                                        </p:tav>
                                      </p:tavLst>
                                    </p:anim>
                                    <p:animScale>
                                      <p:cBhvr>
                                        <p:cTn id="71" dur="26">
                                          <p:stCondLst>
                                            <p:cond delay="650"/>
                                          </p:stCondLst>
                                        </p:cTn>
                                        <p:tgtEl>
                                          <p:spTgt spid="230"/>
                                        </p:tgtEl>
                                      </p:cBhvr>
                                      <p:to x="100000" y="60000"/>
                                    </p:animScale>
                                    <p:animScale>
                                      <p:cBhvr>
                                        <p:cTn id="72" dur="166" decel="50000">
                                          <p:stCondLst>
                                            <p:cond delay="676"/>
                                          </p:stCondLst>
                                        </p:cTn>
                                        <p:tgtEl>
                                          <p:spTgt spid="230"/>
                                        </p:tgtEl>
                                      </p:cBhvr>
                                      <p:to x="100000" y="100000"/>
                                    </p:animScale>
                                    <p:animScale>
                                      <p:cBhvr>
                                        <p:cTn id="73" dur="26">
                                          <p:stCondLst>
                                            <p:cond delay="1312"/>
                                          </p:stCondLst>
                                        </p:cTn>
                                        <p:tgtEl>
                                          <p:spTgt spid="230"/>
                                        </p:tgtEl>
                                      </p:cBhvr>
                                      <p:to x="100000" y="80000"/>
                                    </p:animScale>
                                    <p:animScale>
                                      <p:cBhvr>
                                        <p:cTn id="74" dur="166" decel="50000">
                                          <p:stCondLst>
                                            <p:cond delay="1338"/>
                                          </p:stCondLst>
                                        </p:cTn>
                                        <p:tgtEl>
                                          <p:spTgt spid="230"/>
                                        </p:tgtEl>
                                      </p:cBhvr>
                                      <p:to x="100000" y="100000"/>
                                    </p:animScale>
                                    <p:animScale>
                                      <p:cBhvr>
                                        <p:cTn id="75" dur="26">
                                          <p:stCondLst>
                                            <p:cond delay="1642"/>
                                          </p:stCondLst>
                                        </p:cTn>
                                        <p:tgtEl>
                                          <p:spTgt spid="230"/>
                                        </p:tgtEl>
                                      </p:cBhvr>
                                      <p:to x="100000" y="90000"/>
                                    </p:animScale>
                                    <p:animScale>
                                      <p:cBhvr>
                                        <p:cTn id="76" dur="166" decel="50000">
                                          <p:stCondLst>
                                            <p:cond delay="1668"/>
                                          </p:stCondLst>
                                        </p:cTn>
                                        <p:tgtEl>
                                          <p:spTgt spid="230"/>
                                        </p:tgtEl>
                                      </p:cBhvr>
                                      <p:to x="100000" y="100000"/>
                                    </p:animScale>
                                    <p:animScale>
                                      <p:cBhvr>
                                        <p:cTn id="77" dur="26">
                                          <p:stCondLst>
                                            <p:cond delay="1808"/>
                                          </p:stCondLst>
                                        </p:cTn>
                                        <p:tgtEl>
                                          <p:spTgt spid="230"/>
                                        </p:tgtEl>
                                      </p:cBhvr>
                                      <p:to x="100000" y="95000"/>
                                    </p:animScale>
                                    <p:animScale>
                                      <p:cBhvr>
                                        <p:cTn id="78" dur="166" decel="50000">
                                          <p:stCondLst>
                                            <p:cond delay="1834"/>
                                          </p:stCondLst>
                                        </p:cTn>
                                        <p:tgtEl>
                                          <p:spTgt spid="230"/>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2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childTnLst>
                                </p:cTn>
                              </p:par>
                              <p:par>
                                <p:cTn id="97" presetID="26" presetClass="entr" presetSubtype="0" fill="hold" nodeType="withEffect">
                                  <p:stCondLst>
                                    <p:cond delay="0"/>
                                  </p:stCondLst>
                                  <p:childTnLst>
                                    <p:set>
                                      <p:cBhvr>
                                        <p:cTn id="98" dur="1" fill="hold">
                                          <p:stCondLst>
                                            <p:cond delay="0"/>
                                          </p:stCondLst>
                                        </p:cTn>
                                        <p:tgtEl>
                                          <p:spTgt spid="331"/>
                                        </p:tgtEl>
                                        <p:attrNameLst>
                                          <p:attrName>style.visibility</p:attrName>
                                        </p:attrNameLst>
                                      </p:cBhvr>
                                      <p:to>
                                        <p:strVal val="visible"/>
                                      </p:to>
                                    </p:set>
                                    <p:animEffect transition="in" filter="wipe(down)">
                                      <p:cBhvr>
                                        <p:cTn id="99" dur="580">
                                          <p:stCondLst>
                                            <p:cond delay="0"/>
                                          </p:stCondLst>
                                        </p:cTn>
                                        <p:tgtEl>
                                          <p:spTgt spid="331"/>
                                        </p:tgtEl>
                                      </p:cBhvr>
                                    </p:animEffect>
                                    <p:anim calcmode="lin" valueType="num">
                                      <p:cBhvr>
                                        <p:cTn id="100" dur="1822" tmFilter="0,0; 0.14,0.36; 0.43,0.73; 0.71,0.91; 1.0,1.0">
                                          <p:stCondLst>
                                            <p:cond delay="0"/>
                                          </p:stCondLst>
                                        </p:cTn>
                                        <p:tgtEl>
                                          <p:spTgt spid="331"/>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331"/>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331"/>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331"/>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331"/>
                                        </p:tgtEl>
                                        <p:attrNameLst>
                                          <p:attrName>ppt_y</p:attrName>
                                        </p:attrNameLst>
                                      </p:cBhvr>
                                      <p:tavLst>
                                        <p:tav tm="0" fmla="#ppt_y-sin(pi*$)/81">
                                          <p:val>
                                            <p:fltVal val="0"/>
                                          </p:val>
                                        </p:tav>
                                        <p:tav tm="100000">
                                          <p:val>
                                            <p:fltVal val="1"/>
                                          </p:val>
                                        </p:tav>
                                      </p:tavLst>
                                    </p:anim>
                                    <p:animScale>
                                      <p:cBhvr>
                                        <p:cTn id="105" dur="26">
                                          <p:stCondLst>
                                            <p:cond delay="650"/>
                                          </p:stCondLst>
                                        </p:cTn>
                                        <p:tgtEl>
                                          <p:spTgt spid="331"/>
                                        </p:tgtEl>
                                      </p:cBhvr>
                                      <p:to x="100000" y="60000"/>
                                    </p:animScale>
                                    <p:animScale>
                                      <p:cBhvr>
                                        <p:cTn id="106" dur="166" decel="50000">
                                          <p:stCondLst>
                                            <p:cond delay="676"/>
                                          </p:stCondLst>
                                        </p:cTn>
                                        <p:tgtEl>
                                          <p:spTgt spid="331"/>
                                        </p:tgtEl>
                                      </p:cBhvr>
                                      <p:to x="100000" y="100000"/>
                                    </p:animScale>
                                    <p:animScale>
                                      <p:cBhvr>
                                        <p:cTn id="107" dur="26">
                                          <p:stCondLst>
                                            <p:cond delay="1312"/>
                                          </p:stCondLst>
                                        </p:cTn>
                                        <p:tgtEl>
                                          <p:spTgt spid="331"/>
                                        </p:tgtEl>
                                      </p:cBhvr>
                                      <p:to x="100000" y="80000"/>
                                    </p:animScale>
                                    <p:animScale>
                                      <p:cBhvr>
                                        <p:cTn id="108" dur="166" decel="50000">
                                          <p:stCondLst>
                                            <p:cond delay="1338"/>
                                          </p:stCondLst>
                                        </p:cTn>
                                        <p:tgtEl>
                                          <p:spTgt spid="331"/>
                                        </p:tgtEl>
                                      </p:cBhvr>
                                      <p:to x="100000" y="100000"/>
                                    </p:animScale>
                                    <p:animScale>
                                      <p:cBhvr>
                                        <p:cTn id="109" dur="26">
                                          <p:stCondLst>
                                            <p:cond delay="1642"/>
                                          </p:stCondLst>
                                        </p:cTn>
                                        <p:tgtEl>
                                          <p:spTgt spid="331"/>
                                        </p:tgtEl>
                                      </p:cBhvr>
                                      <p:to x="100000" y="90000"/>
                                    </p:animScale>
                                    <p:animScale>
                                      <p:cBhvr>
                                        <p:cTn id="110" dur="166" decel="50000">
                                          <p:stCondLst>
                                            <p:cond delay="1668"/>
                                          </p:stCondLst>
                                        </p:cTn>
                                        <p:tgtEl>
                                          <p:spTgt spid="331"/>
                                        </p:tgtEl>
                                      </p:cBhvr>
                                      <p:to x="100000" y="100000"/>
                                    </p:animScale>
                                    <p:animScale>
                                      <p:cBhvr>
                                        <p:cTn id="111" dur="26">
                                          <p:stCondLst>
                                            <p:cond delay="1808"/>
                                          </p:stCondLst>
                                        </p:cTn>
                                        <p:tgtEl>
                                          <p:spTgt spid="331"/>
                                        </p:tgtEl>
                                      </p:cBhvr>
                                      <p:to x="100000" y="95000"/>
                                    </p:animScale>
                                    <p:animScale>
                                      <p:cBhvr>
                                        <p:cTn id="112" dur="166" decel="50000">
                                          <p:stCondLst>
                                            <p:cond delay="1834"/>
                                          </p:stCondLst>
                                        </p:cTn>
                                        <p:tgtEl>
                                          <p:spTgt spid="33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21" grpId="0"/>
      <p:bldP spid="25"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623286" y="1202897"/>
            <a:ext cx="9530281" cy="1754326"/>
          </a:xfrm>
          <a:prstGeom prst="rect">
            <a:avLst/>
          </a:prstGeom>
          <a:noFill/>
        </p:spPr>
        <p:txBody>
          <a:bodyPr wrap="square" rtlCol="0">
            <a:spAutoFit/>
          </a:bodyPr>
          <a:lstStyle/>
          <a:p>
            <a:r>
              <a:rPr lang="en-US" sz="3600" dirty="0">
                <a:solidFill>
                  <a:schemeClr val="bg1"/>
                </a:solidFill>
              </a:rPr>
              <a:t>	Jesus rejected the suggestion and delayed His departure for a few days, but he told the brethren to go.</a:t>
            </a:r>
          </a:p>
        </p:txBody>
      </p:sp>
      <p:sp>
        <p:nvSpPr>
          <p:cNvPr id="6" name="TextBox 5"/>
          <p:cNvSpPr txBox="1"/>
          <p:nvPr/>
        </p:nvSpPr>
        <p:spPr>
          <a:xfrm>
            <a:off x="119362" y="6437014"/>
            <a:ext cx="1946495" cy="307777"/>
          </a:xfrm>
          <a:prstGeom prst="rect">
            <a:avLst/>
          </a:prstGeom>
          <a:noFill/>
        </p:spPr>
        <p:txBody>
          <a:bodyPr wrap="square" rtlCol="0">
            <a:spAutoFit/>
          </a:bodyPr>
          <a:lstStyle/>
          <a:p>
            <a:r>
              <a:rPr lang="en-US" sz="1400" dirty="0">
                <a:solidFill>
                  <a:schemeClr val="bg1"/>
                </a:solidFill>
              </a:rPr>
              <a:t>John 7:1-4</a:t>
            </a:r>
          </a:p>
        </p:txBody>
      </p:sp>
      <p:sp>
        <p:nvSpPr>
          <p:cNvPr id="4" name="Rectangle 3"/>
          <p:cNvSpPr/>
          <p:nvPr/>
        </p:nvSpPr>
        <p:spPr>
          <a:xfrm>
            <a:off x="2065857" y="89792"/>
            <a:ext cx="8787470" cy="923330"/>
          </a:xfrm>
          <a:prstGeom prst="rect">
            <a:avLst/>
          </a:prstGeom>
        </p:spPr>
        <p:txBody>
          <a:bodyPr wrap="none">
            <a:spAutoFit/>
          </a:bodyPr>
          <a:lstStyle/>
          <a:p>
            <a:r>
              <a:rPr lang="en-US" sz="5400" dirty="0">
                <a:solidFill>
                  <a:schemeClr val="bg1"/>
                </a:solidFill>
                <a:latin typeface="Elephant" panose="02020904090505020303" pitchFamily="18" charset="0"/>
              </a:rPr>
              <a:t>“My time is not yet come”</a:t>
            </a:r>
            <a:endParaRPr lang="en-US" sz="5400" dirty="0">
              <a:latin typeface="Elephant" panose="02020904090505020303" pitchFamily="18" charset="0"/>
            </a:endParaRPr>
          </a:p>
        </p:txBody>
      </p:sp>
      <p:pic>
        <p:nvPicPr>
          <p:cNvPr id="6148" name="Picture 4" descr="Image result for jesus and brethr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568" y="2678610"/>
            <a:ext cx="3728869" cy="267353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010221" y="5429393"/>
            <a:ext cx="6898741" cy="1015663"/>
          </a:xfrm>
          <a:prstGeom prst="rect">
            <a:avLst/>
          </a:prstGeom>
        </p:spPr>
        <p:txBody>
          <a:bodyPr wrap="square">
            <a:spAutoFit/>
          </a:bodyPr>
          <a:lstStyle/>
          <a:p>
            <a:r>
              <a:rPr lang="en-US" sz="2000" dirty="0">
                <a:solidFill>
                  <a:schemeClr val="bg1"/>
                </a:solidFill>
                <a:latin typeface="Open Sans"/>
              </a:rPr>
              <a:t>Jesus’s half-brothers urged Him to go to Jerusalem to the Feast of Tabernacles. Jesus told them no, but He later went to the feast secretly and began to teach in the temple</a:t>
            </a:r>
            <a:endParaRPr lang="en-US" sz="2000" dirty="0">
              <a:solidFill>
                <a:schemeClr val="bg1"/>
              </a:solidFill>
            </a:endParaRPr>
          </a:p>
        </p:txBody>
      </p:sp>
      <p:sp>
        <p:nvSpPr>
          <p:cNvPr id="11" name="Rectangle 10"/>
          <p:cNvSpPr/>
          <p:nvPr/>
        </p:nvSpPr>
        <p:spPr>
          <a:xfrm>
            <a:off x="11635479" y="6410734"/>
            <a:ext cx="466794" cy="369332"/>
          </a:xfrm>
          <a:prstGeom prst="rect">
            <a:avLst/>
          </a:prstGeom>
        </p:spPr>
        <p:txBody>
          <a:bodyPr wrap="none">
            <a:spAutoFit/>
          </a:bodyPr>
          <a:lstStyle/>
          <a:p>
            <a:r>
              <a:rPr lang="en-US" dirty="0">
                <a:solidFill>
                  <a:schemeClr val="bg1"/>
                </a:solidFill>
                <a:latin typeface="Open Sans"/>
              </a:rPr>
              <a:t>(1)</a:t>
            </a:r>
            <a:endParaRPr lang="en-US" dirty="0"/>
          </a:p>
        </p:txBody>
      </p:sp>
    </p:spTree>
    <p:extLst>
      <p:ext uri="{BB962C8B-B14F-4D97-AF65-F5344CB8AC3E}">
        <p14:creationId xmlns:p14="http://schemas.microsoft.com/office/powerpoint/2010/main" val="140077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19362" y="6437014"/>
            <a:ext cx="1946495" cy="307777"/>
          </a:xfrm>
          <a:prstGeom prst="rect">
            <a:avLst/>
          </a:prstGeom>
          <a:noFill/>
        </p:spPr>
        <p:txBody>
          <a:bodyPr wrap="square" rtlCol="0">
            <a:spAutoFit/>
          </a:bodyPr>
          <a:lstStyle/>
          <a:p>
            <a:r>
              <a:rPr lang="en-US" sz="1400" dirty="0">
                <a:solidFill>
                  <a:schemeClr val="bg1"/>
                </a:solidFill>
              </a:rPr>
              <a:t>John 7:5; Acts 1:14</a:t>
            </a:r>
          </a:p>
        </p:txBody>
      </p:sp>
      <p:sp>
        <p:nvSpPr>
          <p:cNvPr id="7" name="Rectangle 6"/>
          <p:cNvSpPr/>
          <p:nvPr/>
        </p:nvSpPr>
        <p:spPr>
          <a:xfrm>
            <a:off x="3563356" y="2673272"/>
            <a:ext cx="4881596" cy="3970318"/>
          </a:xfrm>
          <a:prstGeom prst="rect">
            <a:avLst/>
          </a:prstGeom>
        </p:spPr>
        <p:txBody>
          <a:bodyPr wrap="square">
            <a:spAutoFit/>
          </a:bodyPr>
          <a:lstStyle/>
          <a:p>
            <a:pPr fontAlgn="base"/>
            <a:r>
              <a:rPr lang="en-US" dirty="0">
                <a:solidFill>
                  <a:schemeClr val="bg1"/>
                </a:solidFill>
              </a:rPr>
              <a:t>“A testimony of the divinity of Christ and of the saving power of his gospel is not bestowed automatically because of family relationship.</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 Though they were reared in the same household and came under the benign influence of Joseph and Mary, though they were aware of the teachings, ministry, and miracles of Jesus himself, yet these his close relatives had not so far accepted him as the Messiah. </a:t>
            </a:r>
          </a:p>
          <a:p>
            <a:pPr fontAlgn="base"/>
            <a:endParaRPr lang="en-US" dirty="0">
              <a:solidFill>
                <a:schemeClr val="bg1"/>
              </a:solidFill>
            </a:endParaRPr>
          </a:p>
          <a:p>
            <a:pPr fontAlgn="base"/>
            <a:r>
              <a:rPr lang="en-US" dirty="0">
                <a:solidFill>
                  <a:schemeClr val="bg1"/>
                </a:solidFill>
              </a:rPr>
              <a:t>However, all of them, apparently, were converted later.”</a:t>
            </a:r>
          </a:p>
        </p:txBody>
      </p:sp>
      <p:sp>
        <p:nvSpPr>
          <p:cNvPr id="11" name="Rectangle 10"/>
          <p:cNvSpPr/>
          <p:nvPr/>
        </p:nvSpPr>
        <p:spPr>
          <a:xfrm>
            <a:off x="11635479" y="6410734"/>
            <a:ext cx="466794" cy="369332"/>
          </a:xfrm>
          <a:prstGeom prst="rect">
            <a:avLst/>
          </a:prstGeom>
        </p:spPr>
        <p:txBody>
          <a:bodyPr wrap="none">
            <a:spAutoFit/>
          </a:bodyPr>
          <a:lstStyle/>
          <a:p>
            <a:r>
              <a:rPr lang="en-US" dirty="0">
                <a:solidFill>
                  <a:schemeClr val="bg1"/>
                </a:solidFill>
                <a:latin typeface="Open Sans"/>
              </a:rPr>
              <a:t>(3)</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9426" y="178994"/>
            <a:ext cx="1035114" cy="1444847"/>
          </a:xfrm>
          <a:prstGeom prst="rect">
            <a:avLst/>
          </a:prstGeom>
        </p:spPr>
      </p:pic>
      <p:grpSp>
        <p:nvGrpSpPr>
          <p:cNvPr id="10" name="Group 9"/>
          <p:cNvGrpSpPr/>
          <p:nvPr/>
        </p:nvGrpSpPr>
        <p:grpSpPr>
          <a:xfrm>
            <a:off x="476962" y="1871005"/>
            <a:ext cx="1190128" cy="3069862"/>
            <a:chOff x="683690" y="913232"/>
            <a:chExt cx="1978594" cy="5103663"/>
          </a:xfrm>
        </p:grpSpPr>
        <p:sp>
          <p:nvSpPr>
            <p:cNvPr id="12" name="Moon 11"/>
            <p:cNvSpPr/>
            <p:nvPr/>
          </p:nvSpPr>
          <p:spPr>
            <a:xfrm rot="20732934">
              <a:off x="954226" y="1524628"/>
              <a:ext cx="530114" cy="2167301"/>
            </a:xfrm>
            <a:prstGeom prst="moon">
              <a:avLst>
                <a:gd name="adj" fmla="val 87500"/>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oon 12"/>
            <p:cNvSpPr/>
            <p:nvPr/>
          </p:nvSpPr>
          <p:spPr>
            <a:xfrm rot="10800000">
              <a:off x="1843564" y="1396299"/>
              <a:ext cx="668926" cy="1995614"/>
            </a:xfrm>
            <a:prstGeom prst="moon">
              <a:avLst>
                <a:gd name="adj" fmla="val 80521"/>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2"/>
            <p:cNvSpPr/>
            <p:nvPr/>
          </p:nvSpPr>
          <p:spPr>
            <a:xfrm rot="1267050">
              <a:off x="1184215" y="5263329"/>
              <a:ext cx="456113" cy="748528"/>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9394983">
              <a:off x="1700497" y="5268367"/>
              <a:ext cx="456113" cy="748528"/>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2"/>
            <p:cNvSpPr/>
            <p:nvPr/>
          </p:nvSpPr>
          <p:spPr>
            <a:xfrm rot="20847300">
              <a:off x="2275519" y="3487740"/>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
            <p:cNvSpPr/>
            <p:nvPr/>
          </p:nvSpPr>
          <p:spPr>
            <a:xfrm>
              <a:off x="683690" y="3606099"/>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4"/>
            <p:cNvSpPr/>
            <p:nvPr/>
          </p:nvSpPr>
          <p:spPr>
            <a:xfrm rot="20339459">
              <a:off x="1799282" y="2298477"/>
              <a:ext cx="666750" cy="1671083"/>
            </a:xfrm>
            <a:prstGeom prst="trapezoid">
              <a:avLst>
                <a:gd name="adj" fmla="val 34133"/>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5"/>
            <p:cNvSpPr/>
            <p:nvPr/>
          </p:nvSpPr>
          <p:spPr>
            <a:xfrm rot="1327004">
              <a:off x="897538" y="2450934"/>
              <a:ext cx="666750" cy="1671083"/>
            </a:xfrm>
            <a:prstGeom prst="trapezoid">
              <a:avLst>
                <a:gd name="adj" fmla="val 34133"/>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6"/>
            <p:cNvSpPr/>
            <p:nvPr/>
          </p:nvSpPr>
          <p:spPr>
            <a:xfrm>
              <a:off x="991421" y="2457546"/>
              <a:ext cx="1436077" cy="3250485"/>
            </a:xfrm>
            <a:prstGeom prst="trapezoid">
              <a:avLst>
                <a:gd name="adj" fmla="val 30618"/>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7"/>
            <p:cNvSpPr/>
            <p:nvPr/>
          </p:nvSpPr>
          <p:spPr>
            <a:xfrm rot="10800000">
              <a:off x="1504305" y="2457546"/>
              <a:ext cx="410308" cy="60194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247863" y="1075493"/>
              <a:ext cx="923194" cy="15768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uble Wave 8"/>
            <p:cNvSpPr/>
            <p:nvPr/>
          </p:nvSpPr>
          <p:spPr>
            <a:xfrm rot="10558211">
              <a:off x="1141250" y="1350250"/>
              <a:ext cx="1140174" cy="566611"/>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9"/>
            <p:cNvSpPr/>
            <p:nvPr/>
          </p:nvSpPr>
          <p:spPr>
            <a:xfrm>
              <a:off x="1217090" y="1015299"/>
              <a:ext cx="871904" cy="421359"/>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9"/>
            <p:cNvSpPr/>
            <p:nvPr/>
          </p:nvSpPr>
          <p:spPr>
            <a:xfrm>
              <a:off x="1217090" y="1167699"/>
              <a:ext cx="1003789" cy="421359"/>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p:cNvSpPr/>
            <p:nvPr/>
          </p:nvSpPr>
          <p:spPr>
            <a:xfrm rot="5598382">
              <a:off x="1423717" y="646425"/>
              <a:ext cx="587931" cy="1121546"/>
            </a:xfrm>
            <a:prstGeom prst="moon">
              <a:avLst>
                <a:gd name="adj" fmla="val 60130"/>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oon 26"/>
            <p:cNvSpPr/>
            <p:nvPr/>
          </p:nvSpPr>
          <p:spPr>
            <a:xfrm rot="5598382">
              <a:off x="1510605" y="845937"/>
              <a:ext cx="421280" cy="1290960"/>
            </a:xfrm>
            <a:prstGeom prst="mo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1064690" y="1472499"/>
              <a:ext cx="1295400" cy="228600"/>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64"/>
            <p:cNvGrpSpPr/>
            <p:nvPr/>
          </p:nvGrpSpPr>
          <p:grpSpPr>
            <a:xfrm flipH="1">
              <a:off x="1217093" y="3853469"/>
              <a:ext cx="1230918" cy="1313103"/>
              <a:chOff x="7543805" y="3636392"/>
              <a:chExt cx="1066795" cy="1011811"/>
            </a:xfrm>
          </p:grpSpPr>
          <p:sp>
            <p:nvSpPr>
              <p:cNvPr id="64" name="Rounded Rectangle 63"/>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162"/>
              <p:cNvGrpSpPr/>
              <p:nvPr/>
            </p:nvGrpSpPr>
            <p:grpSpPr>
              <a:xfrm>
                <a:off x="7543805" y="3636392"/>
                <a:ext cx="457201" cy="1011811"/>
                <a:chOff x="6827799" y="4905918"/>
                <a:chExt cx="868402" cy="1937859"/>
              </a:xfrm>
              <a:solidFill>
                <a:srgbClr val="D98A33"/>
              </a:solidFill>
            </p:grpSpPr>
            <p:sp>
              <p:nvSpPr>
                <p:cNvPr id="66" name="Double Wave 65"/>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7088318" y="4905918"/>
                  <a:ext cx="607883" cy="39456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 name="Cloud 29"/>
            <p:cNvSpPr/>
            <p:nvPr/>
          </p:nvSpPr>
          <p:spPr>
            <a:xfrm>
              <a:off x="1369490" y="2310699"/>
              <a:ext cx="609600" cy="4572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521890" y="2386899"/>
              <a:ext cx="274027" cy="152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188"/>
            <p:cNvGrpSpPr/>
            <p:nvPr/>
          </p:nvGrpSpPr>
          <p:grpSpPr>
            <a:xfrm>
              <a:off x="988490" y="5382302"/>
              <a:ext cx="1447800" cy="289560"/>
              <a:chOff x="2286000" y="6019800"/>
              <a:chExt cx="3048000" cy="609600"/>
            </a:xfrm>
          </p:grpSpPr>
          <p:grpSp>
            <p:nvGrpSpPr>
              <p:cNvPr id="49" name="Group 175"/>
              <p:cNvGrpSpPr/>
              <p:nvPr/>
            </p:nvGrpSpPr>
            <p:grpSpPr>
              <a:xfrm>
                <a:off x="2286000" y="6019800"/>
                <a:ext cx="609600" cy="609600"/>
                <a:chOff x="2286000" y="6019800"/>
                <a:chExt cx="609600" cy="609600"/>
              </a:xfrm>
            </p:grpSpPr>
            <p:sp>
              <p:nvSpPr>
                <p:cNvPr id="62" name="Quad Arrow Callout 6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ross 6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176"/>
              <p:cNvGrpSpPr/>
              <p:nvPr/>
            </p:nvGrpSpPr>
            <p:grpSpPr>
              <a:xfrm>
                <a:off x="2895600" y="6019800"/>
                <a:ext cx="609600" cy="609600"/>
                <a:chOff x="2286000" y="6019800"/>
                <a:chExt cx="609600" cy="609600"/>
              </a:xfrm>
            </p:grpSpPr>
            <p:sp>
              <p:nvSpPr>
                <p:cNvPr id="60" name="Quad Arrow Callout 5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ross 6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179"/>
              <p:cNvGrpSpPr/>
              <p:nvPr/>
            </p:nvGrpSpPr>
            <p:grpSpPr>
              <a:xfrm>
                <a:off x="3505200" y="6019800"/>
                <a:ext cx="609600" cy="609600"/>
                <a:chOff x="2286000" y="6019800"/>
                <a:chExt cx="609600" cy="609600"/>
              </a:xfrm>
            </p:grpSpPr>
            <p:sp>
              <p:nvSpPr>
                <p:cNvPr id="58" name="Quad Arrow Callout 5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ross 5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182"/>
              <p:cNvGrpSpPr/>
              <p:nvPr/>
            </p:nvGrpSpPr>
            <p:grpSpPr>
              <a:xfrm>
                <a:off x="4114800" y="6019800"/>
                <a:ext cx="609600" cy="609600"/>
                <a:chOff x="2286000" y="6019800"/>
                <a:chExt cx="609600" cy="609600"/>
              </a:xfrm>
            </p:grpSpPr>
            <p:sp>
              <p:nvSpPr>
                <p:cNvPr id="56" name="Quad Arrow Callout 5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ross 5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185"/>
              <p:cNvGrpSpPr/>
              <p:nvPr/>
            </p:nvGrpSpPr>
            <p:grpSpPr>
              <a:xfrm>
                <a:off x="4724400" y="6019800"/>
                <a:ext cx="609600" cy="609600"/>
                <a:chOff x="2286000" y="6019800"/>
                <a:chExt cx="609600" cy="609600"/>
              </a:xfrm>
            </p:grpSpPr>
            <p:sp>
              <p:nvSpPr>
                <p:cNvPr id="54" name="Quad Arrow Callout 5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ross 5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189"/>
            <p:cNvGrpSpPr/>
            <p:nvPr/>
          </p:nvGrpSpPr>
          <p:grpSpPr>
            <a:xfrm>
              <a:off x="1055726" y="1455760"/>
              <a:ext cx="1241611" cy="248322"/>
              <a:chOff x="2286000" y="6019800"/>
              <a:chExt cx="3048000" cy="609600"/>
            </a:xfrm>
          </p:grpSpPr>
          <p:grpSp>
            <p:nvGrpSpPr>
              <p:cNvPr id="34" name="Group 175"/>
              <p:cNvGrpSpPr/>
              <p:nvPr/>
            </p:nvGrpSpPr>
            <p:grpSpPr>
              <a:xfrm>
                <a:off x="2286000" y="6019800"/>
                <a:ext cx="609600" cy="609600"/>
                <a:chOff x="2286000" y="6019800"/>
                <a:chExt cx="609600" cy="609600"/>
              </a:xfrm>
            </p:grpSpPr>
            <p:sp>
              <p:nvSpPr>
                <p:cNvPr id="47" name="Quad Arrow Callout 4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ross 4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176"/>
              <p:cNvGrpSpPr/>
              <p:nvPr/>
            </p:nvGrpSpPr>
            <p:grpSpPr>
              <a:xfrm>
                <a:off x="2895600" y="6019800"/>
                <a:ext cx="609600" cy="609600"/>
                <a:chOff x="2286000" y="6019800"/>
                <a:chExt cx="609600" cy="609600"/>
              </a:xfrm>
            </p:grpSpPr>
            <p:sp>
              <p:nvSpPr>
                <p:cNvPr id="45" name="Quad Arrow Callout 4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ross 4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179"/>
              <p:cNvGrpSpPr/>
              <p:nvPr/>
            </p:nvGrpSpPr>
            <p:grpSpPr>
              <a:xfrm>
                <a:off x="3505200" y="6019800"/>
                <a:ext cx="609600" cy="609600"/>
                <a:chOff x="2286000" y="6019800"/>
                <a:chExt cx="609600" cy="609600"/>
              </a:xfrm>
            </p:grpSpPr>
            <p:sp>
              <p:nvSpPr>
                <p:cNvPr id="43" name="Quad Arrow Callout 4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ross 4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182"/>
              <p:cNvGrpSpPr/>
              <p:nvPr/>
            </p:nvGrpSpPr>
            <p:grpSpPr>
              <a:xfrm>
                <a:off x="4114800" y="6019800"/>
                <a:ext cx="609600" cy="609600"/>
                <a:chOff x="2286000" y="6019800"/>
                <a:chExt cx="609600" cy="609600"/>
              </a:xfrm>
            </p:grpSpPr>
            <p:sp>
              <p:nvSpPr>
                <p:cNvPr id="41" name="Quad Arrow Callout 4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ross 4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185"/>
              <p:cNvGrpSpPr/>
              <p:nvPr/>
            </p:nvGrpSpPr>
            <p:grpSpPr>
              <a:xfrm>
                <a:off x="4724400" y="6019800"/>
                <a:ext cx="609600" cy="609600"/>
                <a:chOff x="2286000" y="6019800"/>
                <a:chExt cx="609600" cy="609600"/>
              </a:xfrm>
            </p:grpSpPr>
            <p:sp>
              <p:nvSpPr>
                <p:cNvPr id="39" name="Quad Arrow Callout 3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ross 3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9" name="Group 68"/>
          <p:cNvGrpSpPr/>
          <p:nvPr/>
        </p:nvGrpSpPr>
        <p:grpSpPr>
          <a:xfrm>
            <a:off x="2054864" y="1954142"/>
            <a:ext cx="1326522" cy="2786691"/>
            <a:chOff x="3063167" y="1623133"/>
            <a:chExt cx="1944495" cy="4084898"/>
          </a:xfrm>
        </p:grpSpPr>
        <p:sp>
          <p:nvSpPr>
            <p:cNvPr id="70" name="Cloud 69"/>
            <p:cNvSpPr/>
            <p:nvPr/>
          </p:nvSpPr>
          <p:spPr>
            <a:xfrm rot="7971735" flipH="1">
              <a:off x="3175150" y="2115706"/>
              <a:ext cx="1647824" cy="1621302"/>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9980598">
              <a:off x="4598836" y="3906834"/>
              <a:ext cx="408826" cy="6123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803814">
              <a:off x="3063167" y="3906566"/>
              <a:ext cx="357722" cy="6123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3616478" y="5156906"/>
              <a:ext cx="511032" cy="55112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974201" y="5156906"/>
              <a:ext cx="511032" cy="55112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rot="1996156">
              <a:off x="3140156" y="3168079"/>
              <a:ext cx="677259" cy="1159915"/>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rot="2041752">
              <a:off x="3241854" y="3027010"/>
              <a:ext cx="673261" cy="1049896"/>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19870960">
              <a:off x="4256710" y="3171302"/>
              <a:ext cx="636149" cy="1159915"/>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rot="20036208">
              <a:off x="4132446" y="3044654"/>
              <a:ext cx="673261" cy="1049896"/>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a:off x="3565375" y="3074878"/>
              <a:ext cx="970961" cy="232697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834296" y="2891169"/>
              <a:ext cx="402122" cy="4898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rot="21335299">
              <a:off x="4088286" y="2951858"/>
              <a:ext cx="468847" cy="2329636"/>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353417">
              <a:off x="3553930" y="3037030"/>
              <a:ext cx="468847" cy="2226862"/>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572189" y="1895277"/>
              <a:ext cx="970961" cy="124083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loud 83"/>
            <p:cNvSpPr/>
            <p:nvPr/>
          </p:nvSpPr>
          <p:spPr>
            <a:xfrm rot="3069450" flipH="1">
              <a:off x="3447222" y="1633722"/>
              <a:ext cx="591915" cy="1040555"/>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loud 84"/>
            <p:cNvSpPr/>
            <p:nvPr/>
          </p:nvSpPr>
          <p:spPr>
            <a:xfrm rot="9042752" flipH="1">
              <a:off x="4065196" y="1627678"/>
              <a:ext cx="570839" cy="1039913"/>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3894093" y="1719218"/>
              <a:ext cx="472359" cy="524844"/>
            </a:xfrm>
            <a:prstGeom prst="ellipse">
              <a:avLst/>
            </a:prstGeom>
            <a:solidFill>
              <a:srgbClr val="92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8978978">
              <a:off x="3392860" y="2312596"/>
              <a:ext cx="276692" cy="331252"/>
            </a:xfrm>
            <a:prstGeom prst="ellipse">
              <a:avLst/>
            </a:prstGeom>
            <a:solidFill>
              <a:srgbClr val="92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18978978">
              <a:off x="4495032" y="2346247"/>
              <a:ext cx="276692" cy="331252"/>
            </a:xfrm>
            <a:prstGeom prst="ellipse">
              <a:avLst/>
            </a:prstGeom>
            <a:solidFill>
              <a:srgbClr val="92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loud 88"/>
            <p:cNvSpPr/>
            <p:nvPr/>
          </p:nvSpPr>
          <p:spPr>
            <a:xfrm rot="7971735" flipH="1">
              <a:off x="3740653" y="2686058"/>
              <a:ext cx="602221" cy="585570"/>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94094" y="2834819"/>
              <a:ext cx="262422" cy="15745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188"/>
            <p:cNvGrpSpPr/>
            <p:nvPr/>
          </p:nvGrpSpPr>
          <p:grpSpPr>
            <a:xfrm rot="16598504">
              <a:off x="3033005" y="4331550"/>
              <a:ext cx="1447800" cy="289560"/>
              <a:chOff x="2286000" y="6019800"/>
              <a:chExt cx="3048000" cy="609600"/>
            </a:xfrm>
          </p:grpSpPr>
          <p:grpSp>
            <p:nvGrpSpPr>
              <p:cNvPr id="109" name="Group 175"/>
              <p:cNvGrpSpPr/>
              <p:nvPr/>
            </p:nvGrpSpPr>
            <p:grpSpPr>
              <a:xfrm>
                <a:off x="2286000" y="6019800"/>
                <a:ext cx="609600" cy="609600"/>
                <a:chOff x="2286000" y="6019800"/>
                <a:chExt cx="609600" cy="609600"/>
              </a:xfrm>
            </p:grpSpPr>
            <p:sp>
              <p:nvSpPr>
                <p:cNvPr id="122" name="Quad Arrow Callout 12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Cross 12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76"/>
              <p:cNvGrpSpPr/>
              <p:nvPr/>
            </p:nvGrpSpPr>
            <p:grpSpPr>
              <a:xfrm>
                <a:off x="2895600" y="6019800"/>
                <a:ext cx="609600" cy="609600"/>
                <a:chOff x="2286000" y="6019800"/>
                <a:chExt cx="609600" cy="609600"/>
              </a:xfrm>
            </p:grpSpPr>
            <p:sp>
              <p:nvSpPr>
                <p:cNvPr id="120" name="Quad Arrow Callout 11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Cross 12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79"/>
              <p:cNvGrpSpPr/>
              <p:nvPr/>
            </p:nvGrpSpPr>
            <p:grpSpPr>
              <a:xfrm>
                <a:off x="3505200" y="6019800"/>
                <a:ext cx="609600" cy="609600"/>
                <a:chOff x="2286000" y="6019800"/>
                <a:chExt cx="609600" cy="609600"/>
              </a:xfrm>
            </p:grpSpPr>
            <p:sp>
              <p:nvSpPr>
                <p:cNvPr id="118" name="Quad Arrow Callout 11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Cross 11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82"/>
              <p:cNvGrpSpPr/>
              <p:nvPr/>
            </p:nvGrpSpPr>
            <p:grpSpPr>
              <a:xfrm>
                <a:off x="4114800" y="6019800"/>
                <a:ext cx="609600" cy="609600"/>
                <a:chOff x="2286000" y="6019800"/>
                <a:chExt cx="609600" cy="609600"/>
              </a:xfrm>
            </p:grpSpPr>
            <p:sp>
              <p:nvSpPr>
                <p:cNvPr id="116" name="Quad Arrow Callout 11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Cross 11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85"/>
              <p:cNvGrpSpPr/>
              <p:nvPr/>
            </p:nvGrpSpPr>
            <p:grpSpPr>
              <a:xfrm>
                <a:off x="4724400" y="6019800"/>
                <a:ext cx="609600" cy="609600"/>
                <a:chOff x="2286000" y="6019800"/>
                <a:chExt cx="609600" cy="609600"/>
              </a:xfrm>
            </p:grpSpPr>
            <p:sp>
              <p:nvSpPr>
                <p:cNvPr id="114" name="Quad Arrow Callout 11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ross 11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 name="Group 188"/>
            <p:cNvGrpSpPr/>
            <p:nvPr/>
          </p:nvGrpSpPr>
          <p:grpSpPr>
            <a:xfrm rot="15901814">
              <a:off x="3630706" y="4350458"/>
              <a:ext cx="1447800" cy="289560"/>
              <a:chOff x="2286000" y="6019800"/>
              <a:chExt cx="3048000" cy="609600"/>
            </a:xfrm>
          </p:grpSpPr>
          <p:grpSp>
            <p:nvGrpSpPr>
              <p:cNvPr id="94" name="Group 175"/>
              <p:cNvGrpSpPr/>
              <p:nvPr/>
            </p:nvGrpSpPr>
            <p:grpSpPr>
              <a:xfrm>
                <a:off x="2286000" y="6019800"/>
                <a:ext cx="609600" cy="609600"/>
                <a:chOff x="2286000" y="6019800"/>
                <a:chExt cx="609600" cy="609600"/>
              </a:xfrm>
            </p:grpSpPr>
            <p:sp>
              <p:nvSpPr>
                <p:cNvPr id="107" name="Quad Arrow Callout 10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Cross 10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176"/>
              <p:cNvGrpSpPr/>
              <p:nvPr/>
            </p:nvGrpSpPr>
            <p:grpSpPr>
              <a:xfrm>
                <a:off x="2895600" y="6019800"/>
                <a:ext cx="609600" cy="609600"/>
                <a:chOff x="2286000" y="6019800"/>
                <a:chExt cx="609600" cy="609600"/>
              </a:xfrm>
            </p:grpSpPr>
            <p:sp>
              <p:nvSpPr>
                <p:cNvPr id="105" name="Quad Arrow Callout 10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Cross 10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179"/>
              <p:cNvGrpSpPr/>
              <p:nvPr/>
            </p:nvGrpSpPr>
            <p:grpSpPr>
              <a:xfrm>
                <a:off x="3505200" y="6019800"/>
                <a:ext cx="609600" cy="609600"/>
                <a:chOff x="2286000" y="6019800"/>
                <a:chExt cx="609600" cy="609600"/>
              </a:xfrm>
            </p:grpSpPr>
            <p:sp>
              <p:nvSpPr>
                <p:cNvPr id="103" name="Quad Arrow Callout 10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ross 10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182"/>
              <p:cNvGrpSpPr/>
              <p:nvPr/>
            </p:nvGrpSpPr>
            <p:grpSpPr>
              <a:xfrm>
                <a:off x="4114800" y="6019800"/>
                <a:ext cx="609600" cy="609600"/>
                <a:chOff x="2286000" y="6019800"/>
                <a:chExt cx="609600" cy="609600"/>
              </a:xfrm>
            </p:grpSpPr>
            <p:sp>
              <p:nvSpPr>
                <p:cNvPr id="101" name="Quad Arrow Callout 10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Cross 10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185"/>
              <p:cNvGrpSpPr/>
              <p:nvPr/>
            </p:nvGrpSpPr>
            <p:grpSpPr>
              <a:xfrm>
                <a:off x="4724400" y="6019800"/>
                <a:ext cx="609600" cy="609600"/>
                <a:chOff x="2286000" y="6019800"/>
                <a:chExt cx="609600" cy="609600"/>
              </a:xfrm>
            </p:grpSpPr>
            <p:sp>
              <p:nvSpPr>
                <p:cNvPr id="99" name="Quad Arrow Callout 9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Cross 9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3" name="Moon 92"/>
            <p:cNvSpPr/>
            <p:nvPr/>
          </p:nvSpPr>
          <p:spPr>
            <a:xfrm rot="5598382">
              <a:off x="3739518" y="1276690"/>
              <a:ext cx="636642" cy="1329527"/>
            </a:xfrm>
            <a:prstGeom prst="moon">
              <a:avLst>
                <a:gd name="adj" fmla="val 60130"/>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p:cNvGrpSpPr/>
          <p:nvPr/>
        </p:nvGrpSpPr>
        <p:grpSpPr>
          <a:xfrm>
            <a:off x="8350512" y="2185846"/>
            <a:ext cx="1281772" cy="2297208"/>
            <a:chOff x="5033652" y="764236"/>
            <a:chExt cx="1620036" cy="2903448"/>
          </a:xfrm>
        </p:grpSpPr>
        <p:sp>
          <p:nvSpPr>
            <p:cNvPr id="125" name="Oval 124"/>
            <p:cNvSpPr/>
            <p:nvPr/>
          </p:nvSpPr>
          <p:spPr>
            <a:xfrm rot="19671902">
              <a:off x="6324647" y="2199322"/>
              <a:ext cx="329041"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rot="2647766">
              <a:off x="5033652" y="2199862"/>
              <a:ext cx="337159"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19352409">
              <a:off x="5901376" y="3160545"/>
              <a:ext cx="311632"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2647766">
              <a:off x="5543114" y="3150514"/>
              <a:ext cx="310141"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rapezoid 128"/>
            <p:cNvSpPr/>
            <p:nvPr/>
          </p:nvSpPr>
          <p:spPr>
            <a:xfrm rot="20169292">
              <a:off x="5865284" y="1642243"/>
              <a:ext cx="665537" cy="904599"/>
            </a:xfrm>
            <a:prstGeom prst="trapezoi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p:cNvSpPr/>
            <p:nvPr/>
          </p:nvSpPr>
          <p:spPr>
            <a:xfrm rot="1790291">
              <a:off x="5138866" y="1612604"/>
              <a:ext cx="665537" cy="904599"/>
            </a:xfrm>
            <a:prstGeom prst="trapezoi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rapezoid 130"/>
            <p:cNvSpPr/>
            <p:nvPr/>
          </p:nvSpPr>
          <p:spPr>
            <a:xfrm>
              <a:off x="5334656" y="1758652"/>
              <a:ext cx="992877" cy="1652819"/>
            </a:xfrm>
            <a:prstGeom prst="trapezoi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5640605" y="1484083"/>
              <a:ext cx="380977" cy="4984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p:cNvSpPr/>
            <p:nvPr/>
          </p:nvSpPr>
          <p:spPr>
            <a:xfrm rot="21335299">
              <a:off x="5913340" y="1693823"/>
              <a:ext cx="468847" cy="1654799"/>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p:cNvSpPr/>
            <p:nvPr/>
          </p:nvSpPr>
          <p:spPr>
            <a:xfrm rot="473802">
              <a:off x="5295478" y="1698556"/>
              <a:ext cx="468847" cy="1626634"/>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Cloud 134"/>
            <p:cNvSpPr/>
            <p:nvPr/>
          </p:nvSpPr>
          <p:spPr>
            <a:xfrm>
              <a:off x="5165273" y="764236"/>
              <a:ext cx="1285875" cy="965112"/>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5334656" y="894236"/>
              <a:ext cx="946335" cy="9477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p:cNvGrpSpPr/>
            <p:nvPr/>
          </p:nvGrpSpPr>
          <p:grpSpPr>
            <a:xfrm rot="21196038">
              <a:off x="6013392" y="3154102"/>
              <a:ext cx="401423" cy="136883"/>
              <a:chOff x="5678328" y="4433701"/>
              <a:chExt cx="868680" cy="289560"/>
            </a:xfrm>
          </p:grpSpPr>
          <p:grpSp>
            <p:nvGrpSpPr>
              <p:cNvPr id="162" name="Group 175"/>
              <p:cNvGrpSpPr/>
              <p:nvPr/>
            </p:nvGrpSpPr>
            <p:grpSpPr>
              <a:xfrm>
                <a:off x="5678328" y="4433701"/>
                <a:ext cx="289560" cy="289560"/>
                <a:chOff x="2286000" y="6019800"/>
                <a:chExt cx="609600" cy="609600"/>
              </a:xfrm>
            </p:grpSpPr>
            <p:sp>
              <p:nvSpPr>
                <p:cNvPr id="169" name="Quad Arrow Callout 16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Cross 169"/>
                <p:cNvSpPr/>
                <p:nvPr/>
              </p:nvSpPr>
              <p:spPr>
                <a:xfrm>
                  <a:off x="2483225" y="6203577"/>
                  <a:ext cx="228599" cy="228599"/>
                </a:xfrm>
                <a:prstGeom prst="plus">
                  <a:avLst>
                    <a:gd name="adj" fmla="val 317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76"/>
              <p:cNvGrpSpPr/>
              <p:nvPr/>
            </p:nvGrpSpPr>
            <p:grpSpPr>
              <a:xfrm>
                <a:off x="5967888" y="4433701"/>
                <a:ext cx="289560" cy="289560"/>
                <a:chOff x="2286000" y="6019800"/>
                <a:chExt cx="609600" cy="609600"/>
              </a:xfrm>
            </p:grpSpPr>
            <p:sp>
              <p:nvSpPr>
                <p:cNvPr id="167" name="Quad Arrow Callout 16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Cross 167"/>
                <p:cNvSpPr/>
                <p:nvPr/>
              </p:nvSpPr>
              <p:spPr>
                <a:xfrm>
                  <a:off x="2483225" y="6203577"/>
                  <a:ext cx="228599" cy="228599"/>
                </a:xfrm>
                <a:prstGeom prst="plus">
                  <a:avLst>
                    <a:gd name="adj" fmla="val 317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79"/>
              <p:cNvGrpSpPr/>
              <p:nvPr/>
            </p:nvGrpSpPr>
            <p:grpSpPr>
              <a:xfrm>
                <a:off x="6257448" y="4433701"/>
                <a:ext cx="289560" cy="289560"/>
                <a:chOff x="2286000" y="6019800"/>
                <a:chExt cx="609600" cy="609600"/>
              </a:xfrm>
            </p:grpSpPr>
            <p:sp>
              <p:nvSpPr>
                <p:cNvPr id="165" name="Quad Arrow Callout 16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Cross 165"/>
                <p:cNvSpPr/>
                <p:nvPr/>
              </p:nvSpPr>
              <p:spPr>
                <a:xfrm>
                  <a:off x="2483225" y="6203577"/>
                  <a:ext cx="228599" cy="228599"/>
                </a:xfrm>
                <a:prstGeom prst="plus">
                  <a:avLst>
                    <a:gd name="adj" fmla="val 317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8" name="Group 182"/>
            <p:cNvGrpSpPr/>
            <p:nvPr/>
          </p:nvGrpSpPr>
          <p:grpSpPr>
            <a:xfrm>
              <a:off x="5553997" y="2161818"/>
              <a:ext cx="289560" cy="289560"/>
              <a:chOff x="2286000" y="6019800"/>
              <a:chExt cx="609600" cy="609600"/>
            </a:xfrm>
          </p:grpSpPr>
          <p:sp>
            <p:nvSpPr>
              <p:cNvPr id="160" name="Quad Arrow Callout 15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Cross 16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85"/>
            <p:cNvGrpSpPr/>
            <p:nvPr/>
          </p:nvGrpSpPr>
          <p:grpSpPr>
            <a:xfrm>
              <a:off x="5843557" y="2161818"/>
              <a:ext cx="289560" cy="289560"/>
              <a:chOff x="2286000" y="6019800"/>
              <a:chExt cx="609600" cy="609600"/>
            </a:xfrm>
          </p:grpSpPr>
          <p:sp>
            <p:nvSpPr>
              <p:cNvPr id="158" name="Quad Arrow Callout 15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Cross 15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p:cNvGrpSpPr/>
            <p:nvPr/>
          </p:nvGrpSpPr>
          <p:grpSpPr>
            <a:xfrm rot="632463">
              <a:off x="5208431" y="3131504"/>
              <a:ext cx="401423" cy="136883"/>
              <a:chOff x="5678328" y="4433701"/>
              <a:chExt cx="868680" cy="289560"/>
            </a:xfrm>
          </p:grpSpPr>
          <p:grpSp>
            <p:nvGrpSpPr>
              <p:cNvPr id="149" name="Group 175"/>
              <p:cNvGrpSpPr/>
              <p:nvPr/>
            </p:nvGrpSpPr>
            <p:grpSpPr>
              <a:xfrm>
                <a:off x="5678328" y="4433701"/>
                <a:ext cx="289560" cy="289560"/>
                <a:chOff x="2286000" y="6019800"/>
                <a:chExt cx="609600" cy="609600"/>
              </a:xfrm>
            </p:grpSpPr>
            <p:sp>
              <p:nvSpPr>
                <p:cNvPr id="156" name="Quad Arrow Callout 15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Cross 156"/>
                <p:cNvSpPr/>
                <p:nvPr/>
              </p:nvSpPr>
              <p:spPr>
                <a:xfrm>
                  <a:off x="2483225" y="6203577"/>
                  <a:ext cx="228599" cy="228599"/>
                </a:xfrm>
                <a:prstGeom prst="plus">
                  <a:avLst>
                    <a:gd name="adj" fmla="val 317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76"/>
              <p:cNvGrpSpPr/>
              <p:nvPr/>
            </p:nvGrpSpPr>
            <p:grpSpPr>
              <a:xfrm>
                <a:off x="5967888" y="4433701"/>
                <a:ext cx="289560" cy="289560"/>
                <a:chOff x="2286000" y="6019800"/>
                <a:chExt cx="609600" cy="609600"/>
              </a:xfrm>
            </p:grpSpPr>
            <p:sp>
              <p:nvSpPr>
                <p:cNvPr id="154" name="Quad Arrow Callout 15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Cross 154"/>
                <p:cNvSpPr/>
                <p:nvPr/>
              </p:nvSpPr>
              <p:spPr>
                <a:xfrm>
                  <a:off x="2483225" y="6203577"/>
                  <a:ext cx="228599" cy="228599"/>
                </a:xfrm>
                <a:prstGeom prst="plus">
                  <a:avLst>
                    <a:gd name="adj" fmla="val 317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79"/>
              <p:cNvGrpSpPr/>
              <p:nvPr/>
            </p:nvGrpSpPr>
            <p:grpSpPr>
              <a:xfrm>
                <a:off x="6257448" y="4433701"/>
                <a:ext cx="289560" cy="289560"/>
                <a:chOff x="2286000" y="6019800"/>
                <a:chExt cx="609600" cy="609600"/>
              </a:xfrm>
            </p:grpSpPr>
            <p:sp>
              <p:nvSpPr>
                <p:cNvPr id="152" name="Quad Arrow Callout 15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Cross 152"/>
                <p:cNvSpPr/>
                <p:nvPr/>
              </p:nvSpPr>
              <p:spPr>
                <a:xfrm>
                  <a:off x="2483225" y="6203577"/>
                  <a:ext cx="228599" cy="228599"/>
                </a:xfrm>
                <a:prstGeom prst="plus">
                  <a:avLst>
                    <a:gd name="adj" fmla="val 317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1" name="Group 182"/>
            <p:cNvGrpSpPr/>
            <p:nvPr/>
          </p:nvGrpSpPr>
          <p:grpSpPr>
            <a:xfrm>
              <a:off x="5533384" y="2548770"/>
              <a:ext cx="289560" cy="289560"/>
              <a:chOff x="2286000" y="6019800"/>
              <a:chExt cx="609600" cy="609600"/>
            </a:xfrm>
          </p:grpSpPr>
          <p:sp>
            <p:nvSpPr>
              <p:cNvPr id="147" name="Quad Arrow Callout 14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Cross 14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85"/>
            <p:cNvGrpSpPr/>
            <p:nvPr/>
          </p:nvGrpSpPr>
          <p:grpSpPr>
            <a:xfrm>
              <a:off x="5822944" y="2548770"/>
              <a:ext cx="289560" cy="289560"/>
              <a:chOff x="2286000" y="6019800"/>
              <a:chExt cx="609600" cy="609600"/>
            </a:xfrm>
          </p:grpSpPr>
          <p:sp>
            <p:nvSpPr>
              <p:cNvPr id="145" name="Quad Arrow Callout 14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Cross 14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 name="Cloud 142"/>
            <p:cNvSpPr/>
            <p:nvPr/>
          </p:nvSpPr>
          <p:spPr>
            <a:xfrm>
              <a:off x="5525872" y="1567237"/>
              <a:ext cx="575993" cy="386007"/>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5704603" y="1630497"/>
              <a:ext cx="223783" cy="12336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p:cNvGrpSpPr/>
          <p:nvPr/>
        </p:nvGrpSpPr>
        <p:grpSpPr>
          <a:xfrm>
            <a:off x="9742026" y="2127944"/>
            <a:ext cx="1291574" cy="2429225"/>
            <a:chOff x="6741067" y="1267175"/>
            <a:chExt cx="2147250" cy="4038601"/>
          </a:xfrm>
        </p:grpSpPr>
        <p:sp>
          <p:nvSpPr>
            <p:cNvPr id="172" name="Oval 171"/>
            <p:cNvSpPr/>
            <p:nvPr/>
          </p:nvSpPr>
          <p:spPr>
            <a:xfrm rot="3646842">
              <a:off x="7786526" y="4868544"/>
              <a:ext cx="500424" cy="374039"/>
            </a:xfrm>
            <a:prstGeom prst="ellips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rot="6922285">
              <a:off x="7371397" y="4866048"/>
              <a:ext cx="500424" cy="374039"/>
            </a:xfrm>
            <a:prstGeom prst="ellips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Cloud 173"/>
            <p:cNvSpPr/>
            <p:nvPr/>
          </p:nvSpPr>
          <p:spPr>
            <a:xfrm rot="10205347">
              <a:off x="7989349" y="1456030"/>
              <a:ext cx="645572" cy="1367592"/>
            </a:xfrm>
            <a:prstGeom prst="cloud">
              <a:avLst/>
            </a:prstGeom>
            <a:solidFill>
              <a:srgbClr val="F0C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Cloud 174"/>
            <p:cNvSpPr/>
            <p:nvPr/>
          </p:nvSpPr>
          <p:spPr>
            <a:xfrm>
              <a:off x="7028699" y="1433503"/>
              <a:ext cx="635729" cy="1474257"/>
            </a:xfrm>
            <a:prstGeom prst="cloud">
              <a:avLst/>
            </a:prstGeom>
            <a:solidFill>
              <a:srgbClr val="F0C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rot="3770880">
              <a:off x="7927665" y="4531976"/>
              <a:ext cx="560536" cy="34779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rot="2706969">
              <a:off x="8451086" y="3438317"/>
              <a:ext cx="500424" cy="37403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rot="6922285">
              <a:off x="6677875" y="3439726"/>
              <a:ext cx="500424" cy="37403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lowchart: Manual Operation 178"/>
            <p:cNvSpPr/>
            <p:nvPr/>
          </p:nvSpPr>
          <p:spPr>
            <a:xfrm rot="9035457">
              <a:off x="8123053" y="2589392"/>
              <a:ext cx="567365" cy="1132263"/>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lowchart: Manual Operation 179"/>
            <p:cNvSpPr/>
            <p:nvPr/>
          </p:nvSpPr>
          <p:spPr>
            <a:xfrm rot="12441478">
              <a:off x="6957247" y="2589804"/>
              <a:ext cx="567365" cy="1151135"/>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lowchart: Manual Operation 180"/>
            <p:cNvSpPr/>
            <p:nvPr/>
          </p:nvSpPr>
          <p:spPr>
            <a:xfrm rot="10800000">
              <a:off x="7130653" y="2587844"/>
              <a:ext cx="1377003" cy="2430031"/>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Hexagon 181"/>
            <p:cNvSpPr/>
            <p:nvPr/>
          </p:nvSpPr>
          <p:spPr>
            <a:xfrm>
              <a:off x="7660273" y="1435195"/>
              <a:ext cx="317770" cy="252030"/>
            </a:xfrm>
            <a:prstGeom prst="hex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7508716" y="2112403"/>
              <a:ext cx="584534" cy="97229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7236580" y="1267175"/>
              <a:ext cx="1165157" cy="15961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ed Rectangle 184"/>
            <p:cNvSpPr/>
            <p:nvPr/>
          </p:nvSpPr>
          <p:spPr>
            <a:xfrm>
              <a:off x="7130656" y="1435195"/>
              <a:ext cx="1377003" cy="252030"/>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6" name="Group 188"/>
            <p:cNvGrpSpPr/>
            <p:nvPr/>
          </p:nvGrpSpPr>
          <p:grpSpPr>
            <a:xfrm>
              <a:off x="7308642" y="1472499"/>
              <a:ext cx="1045520" cy="209104"/>
              <a:chOff x="2286000" y="6019800"/>
              <a:chExt cx="3048000" cy="609600"/>
            </a:xfrm>
          </p:grpSpPr>
          <p:grpSp>
            <p:nvGrpSpPr>
              <p:cNvPr id="240" name="Group 175"/>
              <p:cNvGrpSpPr/>
              <p:nvPr/>
            </p:nvGrpSpPr>
            <p:grpSpPr>
              <a:xfrm>
                <a:off x="2286000" y="6019800"/>
                <a:ext cx="609600" cy="609600"/>
                <a:chOff x="2286000" y="6019800"/>
                <a:chExt cx="609600" cy="609600"/>
              </a:xfrm>
            </p:grpSpPr>
            <p:sp>
              <p:nvSpPr>
                <p:cNvPr id="253" name="Quad Arrow Callout 25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Cross 25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176"/>
              <p:cNvGrpSpPr/>
              <p:nvPr/>
            </p:nvGrpSpPr>
            <p:grpSpPr>
              <a:xfrm>
                <a:off x="2895600" y="6019800"/>
                <a:ext cx="609600" cy="609600"/>
                <a:chOff x="2286000" y="6019800"/>
                <a:chExt cx="609600" cy="609600"/>
              </a:xfrm>
            </p:grpSpPr>
            <p:sp>
              <p:nvSpPr>
                <p:cNvPr id="251" name="Quad Arrow Callout 25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Cross 25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179"/>
              <p:cNvGrpSpPr/>
              <p:nvPr/>
            </p:nvGrpSpPr>
            <p:grpSpPr>
              <a:xfrm>
                <a:off x="3505200" y="6019800"/>
                <a:ext cx="609600" cy="609600"/>
                <a:chOff x="2286000" y="6019800"/>
                <a:chExt cx="609600" cy="609600"/>
              </a:xfrm>
            </p:grpSpPr>
            <p:sp>
              <p:nvSpPr>
                <p:cNvPr id="249" name="Quad Arrow Callout 24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Cross 24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182"/>
              <p:cNvGrpSpPr/>
              <p:nvPr/>
            </p:nvGrpSpPr>
            <p:grpSpPr>
              <a:xfrm>
                <a:off x="4114800" y="6019800"/>
                <a:ext cx="609600" cy="609600"/>
                <a:chOff x="2286000" y="6019800"/>
                <a:chExt cx="609600" cy="609600"/>
              </a:xfrm>
            </p:grpSpPr>
            <p:sp>
              <p:nvSpPr>
                <p:cNvPr id="247" name="Quad Arrow Callout 24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Cross 24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185"/>
              <p:cNvGrpSpPr/>
              <p:nvPr/>
            </p:nvGrpSpPr>
            <p:grpSpPr>
              <a:xfrm>
                <a:off x="4724400" y="6019800"/>
                <a:ext cx="609600" cy="609600"/>
                <a:chOff x="2286000" y="6019800"/>
                <a:chExt cx="609600" cy="609600"/>
              </a:xfrm>
            </p:grpSpPr>
            <p:sp>
              <p:nvSpPr>
                <p:cNvPr id="245" name="Quad Arrow Callout 24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Cross 24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7" name="Group 188"/>
            <p:cNvGrpSpPr/>
            <p:nvPr/>
          </p:nvGrpSpPr>
          <p:grpSpPr>
            <a:xfrm>
              <a:off x="7252410" y="4786608"/>
              <a:ext cx="1099266" cy="219853"/>
              <a:chOff x="2286000" y="6019800"/>
              <a:chExt cx="3048000" cy="609600"/>
            </a:xfrm>
          </p:grpSpPr>
          <p:grpSp>
            <p:nvGrpSpPr>
              <p:cNvPr id="225" name="Group 175"/>
              <p:cNvGrpSpPr/>
              <p:nvPr/>
            </p:nvGrpSpPr>
            <p:grpSpPr>
              <a:xfrm>
                <a:off x="2286000" y="6019800"/>
                <a:ext cx="609600" cy="609600"/>
                <a:chOff x="2286000" y="6019800"/>
                <a:chExt cx="609600" cy="609600"/>
              </a:xfrm>
            </p:grpSpPr>
            <p:sp>
              <p:nvSpPr>
                <p:cNvPr id="238" name="Quad Arrow Callout 23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Cross 23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176"/>
              <p:cNvGrpSpPr/>
              <p:nvPr/>
            </p:nvGrpSpPr>
            <p:grpSpPr>
              <a:xfrm>
                <a:off x="2895600" y="6019800"/>
                <a:ext cx="609600" cy="609600"/>
                <a:chOff x="2286000" y="6019800"/>
                <a:chExt cx="609600" cy="609600"/>
              </a:xfrm>
            </p:grpSpPr>
            <p:sp>
              <p:nvSpPr>
                <p:cNvPr id="236" name="Quad Arrow Callout 23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Cross 23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179"/>
              <p:cNvGrpSpPr/>
              <p:nvPr/>
            </p:nvGrpSpPr>
            <p:grpSpPr>
              <a:xfrm>
                <a:off x="3505200" y="6019800"/>
                <a:ext cx="609600" cy="609600"/>
                <a:chOff x="2286000" y="6019800"/>
                <a:chExt cx="609600" cy="609600"/>
              </a:xfrm>
            </p:grpSpPr>
            <p:sp>
              <p:nvSpPr>
                <p:cNvPr id="234" name="Quad Arrow Callout 23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Cross 23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182"/>
              <p:cNvGrpSpPr/>
              <p:nvPr/>
            </p:nvGrpSpPr>
            <p:grpSpPr>
              <a:xfrm>
                <a:off x="4114800" y="6019800"/>
                <a:ext cx="609600" cy="609600"/>
                <a:chOff x="2286000" y="6019800"/>
                <a:chExt cx="609600" cy="609600"/>
              </a:xfrm>
            </p:grpSpPr>
            <p:sp>
              <p:nvSpPr>
                <p:cNvPr id="232" name="Quad Arrow Callout 23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Cross 23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185"/>
              <p:cNvGrpSpPr/>
              <p:nvPr/>
            </p:nvGrpSpPr>
            <p:grpSpPr>
              <a:xfrm>
                <a:off x="4724400" y="6019800"/>
                <a:ext cx="609600" cy="609600"/>
                <a:chOff x="2286000" y="6019800"/>
                <a:chExt cx="609600" cy="609600"/>
              </a:xfrm>
            </p:grpSpPr>
            <p:sp>
              <p:nvSpPr>
                <p:cNvPr id="230" name="Quad Arrow Callout 22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Cross 23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8" name="Group 187"/>
            <p:cNvGrpSpPr/>
            <p:nvPr/>
          </p:nvGrpSpPr>
          <p:grpSpPr>
            <a:xfrm>
              <a:off x="7555668" y="2761995"/>
              <a:ext cx="501583" cy="668414"/>
              <a:chOff x="7418047" y="2743879"/>
              <a:chExt cx="770801" cy="1027176"/>
            </a:xfrm>
          </p:grpSpPr>
          <p:grpSp>
            <p:nvGrpSpPr>
              <p:cNvPr id="195" name="Group 194"/>
              <p:cNvGrpSpPr/>
              <p:nvPr/>
            </p:nvGrpSpPr>
            <p:grpSpPr>
              <a:xfrm rot="16200000">
                <a:off x="7184904" y="2981638"/>
                <a:ext cx="754428" cy="288141"/>
                <a:chOff x="5678328" y="4433701"/>
                <a:chExt cx="868680" cy="289560"/>
              </a:xfrm>
            </p:grpSpPr>
            <p:grpSp>
              <p:nvGrpSpPr>
                <p:cNvPr id="216" name="Group 175"/>
                <p:cNvGrpSpPr/>
                <p:nvPr/>
              </p:nvGrpSpPr>
              <p:grpSpPr>
                <a:xfrm>
                  <a:off x="5678328" y="4433701"/>
                  <a:ext cx="289560" cy="289560"/>
                  <a:chOff x="2286000" y="6019800"/>
                  <a:chExt cx="609600" cy="609600"/>
                </a:xfrm>
              </p:grpSpPr>
              <p:sp>
                <p:nvSpPr>
                  <p:cNvPr id="223" name="Quad Arrow Callout 22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Cross 223"/>
                  <p:cNvSpPr/>
                  <p:nvPr/>
                </p:nvSpPr>
                <p:spPr>
                  <a:xfrm>
                    <a:off x="2483225" y="6203577"/>
                    <a:ext cx="228599" cy="228599"/>
                  </a:xfrm>
                  <a:prstGeom prst="plus">
                    <a:avLst>
                      <a:gd name="adj" fmla="val 317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176"/>
                <p:cNvGrpSpPr/>
                <p:nvPr/>
              </p:nvGrpSpPr>
              <p:grpSpPr>
                <a:xfrm>
                  <a:off x="5967888" y="4433701"/>
                  <a:ext cx="289560" cy="289560"/>
                  <a:chOff x="2286000" y="6019800"/>
                  <a:chExt cx="609600" cy="609600"/>
                </a:xfrm>
              </p:grpSpPr>
              <p:sp>
                <p:nvSpPr>
                  <p:cNvPr id="221" name="Quad Arrow Callout 22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Cross 221"/>
                  <p:cNvSpPr/>
                  <p:nvPr/>
                </p:nvSpPr>
                <p:spPr>
                  <a:xfrm>
                    <a:off x="2483225" y="6203577"/>
                    <a:ext cx="228599" cy="228599"/>
                  </a:xfrm>
                  <a:prstGeom prst="plus">
                    <a:avLst>
                      <a:gd name="adj" fmla="val 317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 name="Group 179"/>
                <p:cNvGrpSpPr/>
                <p:nvPr/>
              </p:nvGrpSpPr>
              <p:grpSpPr>
                <a:xfrm>
                  <a:off x="6257448" y="4433701"/>
                  <a:ext cx="289560" cy="289560"/>
                  <a:chOff x="2286000" y="6019800"/>
                  <a:chExt cx="609600" cy="609600"/>
                </a:xfrm>
              </p:grpSpPr>
              <p:sp>
                <p:nvSpPr>
                  <p:cNvPr id="219" name="Quad Arrow Callout 21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Cross 219"/>
                  <p:cNvSpPr/>
                  <p:nvPr/>
                </p:nvSpPr>
                <p:spPr>
                  <a:xfrm>
                    <a:off x="2483225" y="6203577"/>
                    <a:ext cx="228599" cy="228599"/>
                  </a:xfrm>
                  <a:prstGeom prst="plus">
                    <a:avLst>
                      <a:gd name="adj" fmla="val 317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6" name="Group 195"/>
              <p:cNvGrpSpPr/>
              <p:nvPr/>
            </p:nvGrpSpPr>
            <p:grpSpPr>
              <a:xfrm rot="16200000">
                <a:off x="7667564" y="2977022"/>
                <a:ext cx="754428" cy="288141"/>
                <a:chOff x="5678328" y="4433701"/>
                <a:chExt cx="868680" cy="289560"/>
              </a:xfrm>
            </p:grpSpPr>
            <p:grpSp>
              <p:nvGrpSpPr>
                <p:cNvPr id="207" name="Group 175"/>
                <p:cNvGrpSpPr/>
                <p:nvPr/>
              </p:nvGrpSpPr>
              <p:grpSpPr>
                <a:xfrm>
                  <a:off x="5678328" y="4433701"/>
                  <a:ext cx="289560" cy="289560"/>
                  <a:chOff x="2286000" y="6019800"/>
                  <a:chExt cx="609600" cy="609600"/>
                </a:xfrm>
              </p:grpSpPr>
              <p:sp>
                <p:nvSpPr>
                  <p:cNvPr id="214" name="Quad Arrow Callout 21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Cross 214"/>
                  <p:cNvSpPr/>
                  <p:nvPr/>
                </p:nvSpPr>
                <p:spPr>
                  <a:xfrm>
                    <a:off x="2483225" y="6203577"/>
                    <a:ext cx="228599" cy="228599"/>
                  </a:xfrm>
                  <a:prstGeom prst="plus">
                    <a:avLst>
                      <a:gd name="adj" fmla="val 317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176"/>
                <p:cNvGrpSpPr/>
                <p:nvPr/>
              </p:nvGrpSpPr>
              <p:grpSpPr>
                <a:xfrm>
                  <a:off x="5967888" y="4433701"/>
                  <a:ext cx="289560" cy="289560"/>
                  <a:chOff x="2286000" y="6019800"/>
                  <a:chExt cx="609600" cy="609600"/>
                </a:xfrm>
              </p:grpSpPr>
              <p:sp>
                <p:nvSpPr>
                  <p:cNvPr id="212" name="Quad Arrow Callout 21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Cross 212"/>
                  <p:cNvSpPr/>
                  <p:nvPr/>
                </p:nvSpPr>
                <p:spPr>
                  <a:xfrm>
                    <a:off x="2483225" y="6203577"/>
                    <a:ext cx="228599" cy="228599"/>
                  </a:xfrm>
                  <a:prstGeom prst="plus">
                    <a:avLst>
                      <a:gd name="adj" fmla="val 317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179"/>
                <p:cNvGrpSpPr/>
                <p:nvPr/>
              </p:nvGrpSpPr>
              <p:grpSpPr>
                <a:xfrm>
                  <a:off x="6257448" y="4433701"/>
                  <a:ext cx="289560" cy="289560"/>
                  <a:chOff x="2286000" y="6019800"/>
                  <a:chExt cx="609600" cy="609600"/>
                </a:xfrm>
              </p:grpSpPr>
              <p:sp>
                <p:nvSpPr>
                  <p:cNvPr id="210" name="Quad Arrow Callout 20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Cross 210"/>
                  <p:cNvSpPr/>
                  <p:nvPr/>
                </p:nvSpPr>
                <p:spPr>
                  <a:xfrm>
                    <a:off x="2483225" y="6203577"/>
                    <a:ext cx="228599" cy="228599"/>
                  </a:xfrm>
                  <a:prstGeom prst="plus">
                    <a:avLst>
                      <a:gd name="adj" fmla="val 317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7" name="Group 196"/>
              <p:cNvGrpSpPr/>
              <p:nvPr/>
            </p:nvGrpSpPr>
            <p:grpSpPr>
              <a:xfrm>
                <a:off x="7423769" y="3482914"/>
                <a:ext cx="754428" cy="288141"/>
                <a:chOff x="5678328" y="4433701"/>
                <a:chExt cx="868680" cy="289560"/>
              </a:xfrm>
            </p:grpSpPr>
            <p:grpSp>
              <p:nvGrpSpPr>
                <p:cNvPr id="198" name="Group 175"/>
                <p:cNvGrpSpPr/>
                <p:nvPr/>
              </p:nvGrpSpPr>
              <p:grpSpPr>
                <a:xfrm>
                  <a:off x="5678328" y="4433701"/>
                  <a:ext cx="289560" cy="289560"/>
                  <a:chOff x="2286000" y="6019800"/>
                  <a:chExt cx="609600" cy="609600"/>
                </a:xfrm>
              </p:grpSpPr>
              <p:sp>
                <p:nvSpPr>
                  <p:cNvPr id="205" name="Quad Arrow Callout 20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Cross 205"/>
                  <p:cNvSpPr/>
                  <p:nvPr/>
                </p:nvSpPr>
                <p:spPr>
                  <a:xfrm>
                    <a:off x="2483225" y="6203577"/>
                    <a:ext cx="228599" cy="228599"/>
                  </a:xfrm>
                  <a:prstGeom prst="plus">
                    <a:avLst>
                      <a:gd name="adj" fmla="val 317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176"/>
                <p:cNvGrpSpPr/>
                <p:nvPr/>
              </p:nvGrpSpPr>
              <p:grpSpPr>
                <a:xfrm>
                  <a:off x="5967888" y="4433701"/>
                  <a:ext cx="289560" cy="289560"/>
                  <a:chOff x="2286000" y="6019800"/>
                  <a:chExt cx="609600" cy="609600"/>
                </a:xfrm>
              </p:grpSpPr>
              <p:sp>
                <p:nvSpPr>
                  <p:cNvPr id="203" name="Quad Arrow Callout 20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Cross 203"/>
                  <p:cNvSpPr/>
                  <p:nvPr/>
                </p:nvSpPr>
                <p:spPr>
                  <a:xfrm>
                    <a:off x="2483225" y="6203577"/>
                    <a:ext cx="228599" cy="228599"/>
                  </a:xfrm>
                  <a:prstGeom prst="plus">
                    <a:avLst>
                      <a:gd name="adj" fmla="val 317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179"/>
                <p:cNvGrpSpPr/>
                <p:nvPr/>
              </p:nvGrpSpPr>
              <p:grpSpPr>
                <a:xfrm>
                  <a:off x="6257448" y="4433701"/>
                  <a:ext cx="289560" cy="289560"/>
                  <a:chOff x="2286000" y="6019800"/>
                  <a:chExt cx="609600" cy="609600"/>
                </a:xfrm>
              </p:grpSpPr>
              <p:sp>
                <p:nvSpPr>
                  <p:cNvPr id="201" name="Quad Arrow Callout 20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Cross 201"/>
                  <p:cNvSpPr/>
                  <p:nvPr/>
                </p:nvSpPr>
                <p:spPr>
                  <a:xfrm>
                    <a:off x="2483225" y="6203577"/>
                    <a:ext cx="228599" cy="228599"/>
                  </a:xfrm>
                  <a:prstGeom prst="plus">
                    <a:avLst>
                      <a:gd name="adj" fmla="val 317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89" name="Cloud 188"/>
            <p:cNvSpPr/>
            <p:nvPr/>
          </p:nvSpPr>
          <p:spPr>
            <a:xfrm>
              <a:off x="7446002" y="2388430"/>
              <a:ext cx="692290" cy="665458"/>
            </a:xfrm>
            <a:prstGeom prst="cloud">
              <a:avLst/>
            </a:prstGeom>
            <a:solidFill>
              <a:srgbClr val="F0C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7658064" y="2498186"/>
              <a:ext cx="277162" cy="12972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ed Rectangle 190"/>
            <p:cNvSpPr/>
            <p:nvPr/>
          </p:nvSpPr>
          <p:spPr>
            <a:xfrm>
              <a:off x="7252410" y="3855687"/>
              <a:ext cx="1154507" cy="211307"/>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Wave 191"/>
            <p:cNvSpPr/>
            <p:nvPr/>
          </p:nvSpPr>
          <p:spPr>
            <a:xfrm rot="16200000">
              <a:off x="7664037" y="4321193"/>
              <a:ext cx="845228" cy="231174"/>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Wave 192"/>
            <p:cNvSpPr/>
            <p:nvPr/>
          </p:nvSpPr>
          <p:spPr>
            <a:xfrm rot="15242885">
              <a:off x="7714791" y="4273819"/>
              <a:ext cx="917103" cy="314510"/>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ed Rectangle 193"/>
            <p:cNvSpPr/>
            <p:nvPr/>
          </p:nvSpPr>
          <p:spPr>
            <a:xfrm>
              <a:off x="7913271" y="3802859"/>
              <a:ext cx="314099" cy="264134"/>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254"/>
          <p:cNvGrpSpPr/>
          <p:nvPr/>
        </p:nvGrpSpPr>
        <p:grpSpPr>
          <a:xfrm>
            <a:off x="8967163" y="4431289"/>
            <a:ext cx="1009200" cy="2175498"/>
            <a:chOff x="7232584" y="3453303"/>
            <a:chExt cx="1532937" cy="3003749"/>
          </a:xfrm>
        </p:grpSpPr>
        <p:grpSp>
          <p:nvGrpSpPr>
            <p:cNvPr id="256" name="Group 90"/>
            <p:cNvGrpSpPr/>
            <p:nvPr/>
          </p:nvGrpSpPr>
          <p:grpSpPr>
            <a:xfrm>
              <a:off x="7232584" y="3453303"/>
              <a:ext cx="1532937" cy="3003749"/>
              <a:chOff x="3976559" y="2590800"/>
              <a:chExt cx="2465629" cy="4874417"/>
            </a:xfrm>
          </p:grpSpPr>
          <p:sp>
            <p:nvSpPr>
              <p:cNvPr id="273" name="Oval 272"/>
              <p:cNvSpPr/>
              <p:nvPr/>
            </p:nvSpPr>
            <p:spPr>
              <a:xfrm rot="2332152">
                <a:off x="4752215" y="6627017"/>
                <a:ext cx="447935" cy="83820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rot="18708024">
                <a:off x="5211706" y="6681874"/>
                <a:ext cx="477114" cy="83820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5715000" y="5486400"/>
                <a:ext cx="519827" cy="838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4290207" y="5486400"/>
                <a:ext cx="510392" cy="838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Cloud 276"/>
              <p:cNvSpPr/>
              <p:nvPr/>
            </p:nvSpPr>
            <p:spPr>
              <a:xfrm>
                <a:off x="3976559" y="2780667"/>
                <a:ext cx="2446457" cy="3480898"/>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Trapezoid 277"/>
              <p:cNvSpPr/>
              <p:nvPr/>
            </p:nvSpPr>
            <p:spPr>
              <a:xfrm rot="1733689" flipH="1">
                <a:off x="4358807" y="4577735"/>
                <a:ext cx="1066800" cy="1600200"/>
              </a:xfrm>
              <a:prstGeom prst="trapezoid">
                <a:avLst/>
              </a:prstGeom>
              <a:solidFill>
                <a:srgbClr val="F0C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Trapezoid 278"/>
              <p:cNvSpPr/>
              <p:nvPr/>
            </p:nvSpPr>
            <p:spPr>
              <a:xfrm rot="19866311">
                <a:off x="5120807" y="4501535"/>
                <a:ext cx="1066800" cy="1600200"/>
              </a:xfrm>
              <a:prstGeom prst="trapezoid">
                <a:avLst/>
              </a:prstGeom>
              <a:solidFill>
                <a:srgbClr val="F0C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lowchart: Merge 279"/>
              <p:cNvSpPr/>
              <p:nvPr/>
            </p:nvSpPr>
            <p:spPr>
              <a:xfrm rot="10800000">
                <a:off x="4572001" y="4114799"/>
                <a:ext cx="1371600" cy="2969522"/>
              </a:xfrm>
              <a:prstGeom prst="flowChartMerge">
                <a:avLst/>
              </a:prstGeom>
              <a:solidFill>
                <a:srgbClr val="F0C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1" name="Flowchart: Merge 280"/>
              <p:cNvSpPr/>
              <p:nvPr/>
            </p:nvSpPr>
            <p:spPr>
              <a:xfrm>
                <a:off x="4917504" y="4362893"/>
                <a:ext cx="690026" cy="666307"/>
              </a:xfrm>
              <a:prstGeom prst="flowChartMerg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 name="Trapezoid 281"/>
              <p:cNvSpPr/>
              <p:nvPr/>
            </p:nvSpPr>
            <p:spPr>
              <a:xfrm rot="393591" flipH="1">
                <a:off x="4588673" y="4524390"/>
                <a:ext cx="649016" cy="2590979"/>
              </a:xfrm>
              <a:prstGeom prst="trapezoid">
                <a:avLst>
                  <a:gd name="adj" fmla="val 37426"/>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Trapezoid 282"/>
              <p:cNvSpPr/>
              <p:nvPr/>
            </p:nvSpPr>
            <p:spPr>
              <a:xfrm rot="21062122">
                <a:off x="5334982" y="4523215"/>
                <a:ext cx="649016" cy="2566918"/>
              </a:xfrm>
              <a:prstGeom prst="trapezoid">
                <a:avLst>
                  <a:gd name="adj" fmla="val 35557"/>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4729315" y="3124200"/>
                <a:ext cx="1066404" cy="1524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Cloud 284"/>
              <p:cNvSpPr/>
              <p:nvPr/>
            </p:nvSpPr>
            <p:spPr>
              <a:xfrm>
                <a:off x="4495800" y="2743200"/>
                <a:ext cx="1371600" cy="838200"/>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Trapezoid 285"/>
              <p:cNvSpPr/>
              <p:nvPr/>
            </p:nvSpPr>
            <p:spPr>
              <a:xfrm rot="20802715">
                <a:off x="5793172" y="2857156"/>
                <a:ext cx="649016" cy="2751311"/>
              </a:xfrm>
              <a:prstGeom prst="trapezoid">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Trapezoid 286"/>
              <p:cNvSpPr/>
              <p:nvPr/>
            </p:nvSpPr>
            <p:spPr>
              <a:xfrm rot="797285" flipH="1">
                <a:off x="4059545" y="2856668"/>
                <a:ext cx="649016" cy="2787754"/>
              </a:xfrm>
              <a:prstGeom prst="trapezoid">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lowchart: Delay 287"/>
              <p:cNvSpPr/>
              <p:nvPr/>
            </p:nvSpPr>
            <p:spPr>
              <a:xfrm rot="16200000">
                <a:off x="5010150" y="2076450"/>
                <a:ext cx="495300" cy="1524000"/>
              </a:xfrm>
              <a:prstGeom prst="flowChartDelay">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7" name="Group 182"/>
            <p:cNvGrpSpPr/>
            <p:nvPr/>
          </p:nvGrpSpPr>
          <p:grpSpPr>
            <a:xfrm>
              <a:off x="7748205" y="5018876"/>
              <a:ext cx="289560" cy="289560"/>
              <a:chOff x="2286000" y="6019800"/>
              <a:chExt cx="609600" cy="609600"/>
            </a:xfrm>
          </p:grpSpPr>
          <p:sp>
            <p:nvSpPr>
              <p:cNvPr id="271" name="Quad Arrow Callout 27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Cross 27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8" name="Group 185"/>
            <p:cNvGrpSpPr/>
            <p:nvPr/>
          </p:nvGrpSpPr>
          <p:grpSpPr>
            <a:xfrm>
              <a:off x="8037765" y="5018876"/>
              <a:ext cx="289560" cy="289560"/>
              <a:chOff x="2286000" y="6019800"/>
              <a:chExt cx="609600" cy="609600"/>
            </a:xfrm>
          </p:grpSpPr>
          <p:sp>
            <p:nvSpPr>
              <p:cNvPr id="269" name="Quad Arrow Callout 26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Cross 26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 name="Group 258"/>
            <p:cNvGrpSpPr/>
            <p:nvPr/>
          </p:nvGrpSpPr>
          <p:grpSpPr>
            <a:xfrm>
              <a:off x="7728000" y="3499471"/>
              <a:ext cx="583143" cy="227427"/>
              <a:chOff x="5678328" y="4433701"/>
              <a:chExt cx="868680" cy="289560"/>
            </a:xfrm>
          </p:grpSpPr>
          <p:grpSp>
            <p:nvGrpSpPr>
              <p:cNvPr id="260" name="Group 175"/>
              <p:cNvGrpSpPr/>
              <p:nvPr/>
            </p:nvGrpSpPr>
            <p:grpSpPr>
              <a:xfrm>
                <a:off x="5678328" y="4433701"/>
                <a:ext cx="289560" cy="289560"/>
                <a:chOff x="2286000" y="6019800"/>
                <a:chExt cx="609600" cy="609600"/>
              </a:xfrm>
            </p:grpSpPr>
            <p:sp>
              <p:nvSpPr>
                <p:cNvPr id="267" name="Quad Arrow Callout 26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Cross 267"/>
                <p:cNvSpPr/>
                <p:nvPr/>
              </p:nvSpPr>
              <p:spPr>
                <a:xfrm>
                  <a:off x="2483225" y="6203577"/>
                  <a:ext cx="228599" cy="228599"/>
                </a:xfrm>
                <a:prstGeom prst="plus">
                  <a:avLst>
                    <a:gd name="adj" fmla="val 317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1" name="Group 176"/>
              <p:cNvGrpSpPr/>
              <p:nvPr/>
            </p:nvGrpSpPr>
            <p:grpSpPr>
              <a:xfrm>
                <a:off x="5967888" y="4433701"/>
                <a:ext cx="289560" cy="289560"/>
                <a:chOff x="2286000" y="6019800"/>
                <a:chExt cx="609600" cy="609600"/>
              </a:xfrm>
            </p:grpSpPr>
            <p:sp>
              <p:nvSpPr>
                <p:cNvPr id="265" name="Quad Arrow Callout 26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Cross 265"/>
                <p:cNvSpPr/>
                <p:nvPr/>
              </p:nvSpPr>
              <p:spPr>
                <a:xfrm>
                  <a:off x="2483225" y="6203577"/>
                  <a:ext cx="228599" cy="228599"/>
                </a:xfrm>
                <a:prstGeom prst="plus">
                  <a:avLst>
                    <a:gd name="adj" fmla="val 317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 name="Group 179"/>
              <p:cNvGrpSpPr/>
              <p:nvPr/>
            </p:nvGrpSpPr>
            <p:grpSpPr>
              <a:xfrm>
                <a:off x="6257448" y="4433701"/>
                <a:ext cx="289560" cy="289560"/>
                <a:chOff x="2286000" y="6019800"/>
                <a:chExt cx="609600" cy="609600"/>
              </a:xfrm>
            </p:grpSpPr>
            <p:sp>
              <p:nvSpPr>
                <p:cNvPr id="263" name="Quad Arrow Callout 26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Cross 263"/>
                <p:cNvSpPr/>
                <p:nvPr/>
              </p:nvSpPr>
              <p:spPr>
                <a:xfrm>
                  <a:off x="2483225" y="6203577"/>
                  <a:ext cx="228599" cy="228599"/>
                </a:xfrm>
                <a:prstGeom prst="plus">
                  <a:avLst>
                    <a:gd name="adj" fmla="val 317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9" name="Group 90"/>
          <p:cNvGrpSpPr/>
          <p:nvPr/>
        </p:nvGrpSpPr>
        <p:grpSpPr>
          <a:xfrm>
            <a:off x="5516569" y="203740"/>
            <a:ext cx="1219200" cy="2209800"/>
            <a:chOff x="3976559" y="2590800"/>
            <a:chExt cx="2446457" cy="4874417"/>
          </a:xfrm>
        </p:grpSpPr>
        <p:sp>
          <p:nvSpPr>
            <p:cNvPr id="290" name="Oval 289"/>
            <p:cNvSpPr/>
            <p:nvPr/>
          </p:nvSpPr>
          <p:spPr>
            <a:xfrm rot="2332152">
              <a:off x="4752215" y="6627017"/>
              <a:ext cx="447935" cy="838200"/>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rot="18708024">
              <a:off x="5211706" y="6681874"/>
              <a:ext cx="477114" cy="838200"/>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5715000" y="5486400"/>
              <a:ext cx="519827" cy="838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a:off x="4290207" y="5486400"/>
              <a:ext cx="510392" cy="838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Cloud 293"/>
            <p:cNvSpPr/>
            <p:nvPr/>
          </p:nvSpPr>
          <p:spPr>
            <a:xfrm>
              <a:off x="3976559" y="2780667"/>
              <a:ext cx="2446457" cy="3480898"/>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p:cNvSpPr/>
            <p:nvPr/>
          </p:nvSpPr>
          <p:spPr>
            <a:xfrm rot="1733689" flipH="1">
              <a:off x="4358807" y="4577735"/>
              <a:ext cx="1066800" cy="1600200"/>
            </a:xfrm>
            <a:prstGeom prst="trapezoi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Trapezoid 295"/>
            <p:cNvSpPr/>
            <p:nvPr/>
          </p:nvSpPr>
          <p:spPr>
            <a:xfrm rot="19866311">
              <a:off x="5120807" y="4501535"/>
              <a:ext cx="1066800" cy="1600200"/>
            </a:xfrm>
            <a:prstGeom prst="trapezoi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lowchart: Merge 296"/>
            <p:cNvSpPr/>
            <p:nvPr/>
          </p:nvSpPr>
          <p:spPr>
            <a:xfrm rot="10800000">
              <a:off x="4572001" y="4114799"/>
              <a:ext cx="1371600" cy="2969522"/>
            </a:xfrm>
            <a:prstGeom prst="flowChartMerg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Flowchart: Merge 297"/>
            <p:cNvSpPr/>
            <p:nvPr/>
          </p:nvSpPr>
          <p:spPr>
            <a:xfrm>
              <a:off x="4917504" y="4362893"/>
              <a:ext cx="690026" cy="666307"/>
            </a:xfrm>
            <a:prstGeom prst="flowChartMerg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9" name="Trapezoid 298"/>
            <p:cNvSpPr/>
            <p:nvPr/>
          </p:nvSpPr>
          <p:spPr>
            <a:xfrm rot="393591" flipH="1">
              <a:off x="4615055" y="4525915"/>
              <a:ext cx="649016" cy="2124979"/>
            </a:xfrm>
            <a:prstGeom prst="trapezoid">
              <a:avLst>
                <a:gd name="adj" fmla="val 37426"/>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Trapezoid 299"/>
            <p:cNvSpPr/>
            <p:nvPr/>
          </p:nvSpPr>
          <p:spPr>
            <a:xfrm rot="21062122">
              <a:off x="5300855" y="4525916"/>
              <a:ext cx="649016" cy="2124979"/>
            </a:xfrm>
            <a:prstGeom prst="trapezoid">
              <a:avLst>
                <a:gd name="adj" fmla="val 35557"/>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4729315" y="3124200"/>
              <a:ext cx="1066404" cy="1524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Cloud 301"/>
            <p:cNvSpPr/>
            <p:nvPr/>
          </p:nvSpPr>
          <p:spPr>
            <a:xfrm>
              <a:off x="4495800" y="2743200"/>
              <a:ext cx="1371600" cy="8382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Trapezoid 302"/>
            <p:cNvSpPr/>
            <p:nvPr/>
          </p:nvSpPr>
          <p:spPr>
            <a:xfrm rot="20802715">
              <a:off x="5746855" y="2862600"/>
              <a:ext cx="649016" cy="2344696"/>
            </a:xfrm>
            <a:prstGeom prst="trapezoid">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rapezoid 303"/>
            <p:cNvSpPr/>
            <p:nvPr/>
          </p:nvSpPr>
          <p:spPr>
            <a:xfrm rot="797285" flipH="1">
              <a:off x="4124549" y="2864308"/>
              <a:ext cx="649016" cy="2217067"/>
            </a:xfrm>
            <a:prstGeom prst="trapezoid">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lowchart: Delay 304"/>
            <p:cNvSpPr/>
            <p:nvPr/>
          </p:nvSpPr>
          <p:spPr>
            <a:xfrm rot="16200000">
              <a:off x="5010150" y="2076450"/>
              <a:ext cx="495300" cy="1524000"/>
            </a:xfrm>
            <a:prstGeom prst="flowChartDelay">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6" name="Group 350"/>
          <p:cNvGrpSpPr/>
          <p:nvPr/>
        </p:nvGrpSpPr>
        <p:grpSpPr>
          <a:xfrm>
            <a:off x="4005204" y="178994"/>
            <a:ext cx="1143000" cy="2362200"/>
            <a:chOff x="5562600" y="228600"/>
            <a:chExt cx="3045502" cy="6555014"/>
          </a:xfrm>
        </p:grpSpPr>
        <p:sp>
          <p:nvSpPr>
            <p:cNvPr id="307" name="Oval 306"/>
            <p:cNvSpPr/>
            <p:nvPr/>
          </p:nvSpPr>
          <p:spPr>
            <a:xfrm rot="19111405">
              <a:off x="7137074" y="5796285"/>
              <a:ext cx="601091" cy="987329"/>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rot="3081452">
              <a:off x="6435041" y="5771025"/>
              <a:ext cx="574623" cy="951887"/>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9" name="Group 46"/>
            <p:cNvGrpSpPr/>
            <p:nvPr/>
          </p:nvGrpSpPr>
          <p:grpSpPr>
            <a:xfrm>
              <a:off x="5562600" y="228600"/>
              <a:ext cx="3045502" cy="6016746"/>
              <a:chOff x="5562600" y="228600"/>
              <a:chExt cx="3045502" cy="6016746"/>
            </a:xfrm>
          </p:grpSpPr>
          <p:sp>
            <p:nvSpPr>
              <p:cNvPr id="310" name="Cloud 4"/>
              <p:cNvSpPr/>
              <p:nvPr/>
            </p:nvSpPr>
            <p:spPr>
              <a:xfrm rot="5400000">
                <a:off x="6781800" y="990600"/>
                <a:ext cx="1905000" cy="9906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Cloud 310"/>
              <p:cNvSpPr/>
              <p:nvPr/>
            </p:nvSpPr>
            <p:spPr>
              <a:xfrm rot="17017031">
                <a:off x="5448788" y="880989"/>
                <a:ext cx="1905000" cy="9906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2" name="Group 30"/>
              <p:cNvGrpSpPr/>
              <p:nvPr/>
            </p:nvGrpSpPr>
            <p:grpSpPr>
              <a:xfrm>
                <a:off x="5562600" y="2057400"/>
                <a:ext cx="3045502" cy="4187946"/>
                <a:chOff x="4419600" y="2060454"/>
                <a:chExt cx="3045502" cy="4187946"/>
              </a:xfrm>
            </p:grpSpPr>
            <p:sp>
              <p:nvSpPr>
                <p:cNvPr id="317" name="Oval 316"/>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Trapezoid 318"/>
                <p:cNvSpPr/>
                <p:nvPr/>
              </p:nvSpPr>
              <p:spPr>
                <a:xfrm rot="20102191">
                  <a:off x="6267526" y="2091421"/>
                  <a:ext cx="990600" cy="2115430"/>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Trapezoid 319"/>
                <p:cNvSpPr/>
                <p:nvPr/>
              </p:nvSpPr>
              <p:spPr>
                <a:xfrm rot="1327004">
                  <a:off x="4648115" y="2060454"/>
                  <a:ext cx="990600" cy="2115430"/>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Trapezoid 320"/>
                <p:cNvSpPr/>
                <p:nvPr/>
              </p:nvSpPr>
              <p:spPr>
                <a:xfrm>
                  <a:off x="4876800" y="2133600"/>
                  <a:ext cx="2133600" cy="4114800"/>
                </a:xfrm>
                <a:prstGeom prst="trapezoid">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Isosceles Triangle 321"/>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Trapezoid 323"/>
                <p:cNvSpPr/>
                <p:nvPr/>
              </p:nvSpPr>
              <p:spPr>
                <a:xfrm rot="366654" flipH="1">
                  <a:off x="4944218" y="2084003"/>
                  <a:ext cx="706763" cy="3877254"/>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Trapezoid 324"/>
                <p:cNvSpPr/>
                <p:nvPr/>
              </p:nvSpPr>
              <p:spPr>
                <a:xfrm rot="21233346">
                  <a:off x="6224662" y="2067736"/>
                  <a:ext cx="706763" cy="3886573"/>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3" name="Oval 312"/>
              <p:cNvSpPr/>
              <p:nvPr/>
            </p:nvSpPr>
            <p:spPr>
              <a:xfrm>
                <a:off x="6172200" y="457200"/>
                <a:ext cx="1676400" cy="1905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Cloud 313"/>
              <p:cNvSpPr/>
              <p:nvPr/>
            </p:nvSpPr>
            <p:spPr>
              <a:xfrm>
                <a:off x="6019800" y="228600"/>
                <a:ext cx="1905000" cy="9906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Cloud 314"/>
              <p:cNvSpPr/>
              <p:nvPr/>
            </p:nvSpPr>
            <p:spPr>
              <a:xfrm>
                <a:off x="6324600" y="1676400"/>
                <a:ext cx="1447800" cy="9906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6705604" y="1828801"/>
                <a:ext cx="589330" cy="3587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2" name="Group 351">
            <a:extLst>
              <a:ext uri="{FF2B5EF4-FFF2-40B4-BE49-F238E27FC236}">
                <a16:creationId xmlns:a16="http://schemas.microsoft.com/office/drawing/2014/main" id="{BDB26B75-E70E-458C-98E4-CABC4639C146}"/>
              </a:ext>
            </a:extLst>
          </p:cNvPr>
          <p:cNvGrpSpPr/>
          <p:nvPr/>
        </p:nvGrpSpPr>
        <p:grpSpPr>
          <a:xfrm>
            <a:off x="7196844" y="235134"/>
            <a:ext cx="1066959" cy="2240285"/>
            <a:chOff x="1519855" y="349452"/>
            <a:chExt cx="2655905" cy="6159097"/>
          </a:xfrm>
        </p:grpSpPr>
        <p:sp>
          <p:nvSpPr>
            <p:cNvPr id="353" name="Freeform: Shape 352">
              <a:extLst>
                <a:ext uri="{FF2B5EF4-FFF2-40B4-BE49-F238E27FC236}">
                  <a16:creationId xmlns:a16="http://schemas.microsoft.com/office/drawing/2014/main" id="{189049B9-09AD-46A8-A0C8-0ECC1BAB65C2}"/>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54" name="Oval 353">
              <a:extLst>
                <a:ext uri="{FF2B5EF4-FFF2-40B4-BE49-F238E27FC236}">
                  <a16:creationId xmlns:a16="http://schemas.microsoft.com/office/drawing/2014/main" id="{57C8CD8A-9FF7-41C4-A8AE-951544511B3E}"/>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Trapezoid 354">
              <a:extLst>
                <a:ext uri="{FF2B5EF4-FFF2-40B4-BE49-F238E27FC236}">
                  <a16:creationId xmlns:a16="http://schemas.microsoft.com/office/drawing/2014/main" id="{305EF0D7-8737-4957-BA4F-04B8A2C6333E}"/>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Trapezoid 355">
              <a:extLst>
                <a:ext uri="{FF2B5EF4-FFF2-40B4-BE49-F238E27FC236}">
                  <a16:creationId xmlns:a16="http://schemas.microsoft.com/office/drawing/2014/main" id="{65C1E558-612E-43A1-AD42-FC38D70961D4}"/>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a:extLst>
                <a:ext uri="{FF2B5EF4-FFF2-40B4-BE49-F238E27FC236}">
                  <a16:creationId xmlns:a16="http://schemas.microsoft.com/office/drawing/2014/main" id="{BE6719E3-C908-4F6C-9E0C-B1092CF8C5E9}"/>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a:extLst>
                <a:ext uri="{FF2B5EF4-FFF2-40B4-BE49-F238E27FC236}">
                  <a16:creationId xmlns:a16="http://schemas.microsoft.com/office/drawing/2014/main" id="{10C50A24-6355-4934-A7A2-41AD9966AE14}"/>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Trapezoid 358">
              <a:extLst>
                <a:ext uri="{FF2B5EF4-FFF2-40B4-BE49-F238E27FC236}">
                  <a16:creationId xmlns:a16="http://schemas.microsoft.com/office/drawing/2014/main" id="{07C3112A-6AAC-42AD-B20A-935CB7D43F6E}"/>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ectangle 359">
              <a:extLst>
                <a:ext uri="{FF2B5EF4-FFF2-40B4-BE49-F238E27FC236}">
                  <a16:creationId xmlns:a16="http://schemas.microsoft.com/office/drawing/2014/main" id="{32843602-E65D-420F-BF86-E4DAFED7229B}"/>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ounded Rectangle 10">
              <a:extLst>
                <a:ext uri="{FF2B5EF4-FFF2-40B4-BE49-F238E27FC236}">
                  <a16:creationId xmlns:a16="http://schemas.microsoft.com/office/drawing/2014/main" id="{3C105EFF-0DBB-4750-9C99-CCC9616A9432}"/>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ounded Rectangle 11">
              <a:extLst>
                <a:ext uri="{FF2B5EF4-FFF2-40B4-BE49-F238E27FC236}">
                  <a16:creationId xmlns:a16="http://schemas.microsoft.com/office/drawing/2014/main" id="{ADF2A361-876D-471F-9BAA-C7503522D36D}"/>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ounded Rectangle 12">
              <a:extLst>
                <a:ext uri="{FF2B5EF4-FFF2-40B4-BE49-F238E27FC236}">
                  <a16:creationId xmlns:a16="http://schemas.microsoft.com/office/drawing/2014/main" id="{8804B71E-5CB6-4980-8CD7-32CC584E33AC}"/>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a:extLst>
                <a:ext uri="{FF2B5EF4-FFF2-40B4-BE49-F238E27FC236}">
                  <a16:creationId xmlns:a16="http://schemas.microsoft.com/office/drawing/2014/main" id="{AF10B11E-1420-440F-BA16-5D79A50FED1B}"/>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5">
              <a:extLst>
                <a:ext uri="{FF2B5EF4-FFF2-40B4-BE49-F238E27FC236}">
                  <a16:creationId xmlns:a16="http://schemas.microsoft.com/office/drawing/2014/main" id="{89C4E8EA-2631-4ADB-843E-553618690D2C}"/>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Trapezoid 365">
              <a:extLst>
                <a:ext uri="{FF2B5EF4-FFF2-40B4-BE49-F238E27FC236}">
                  <a16:creationId xmlns:a16="http://schemas.microsoft.com/office/drawing/2014/main" id="{74213226-E251-4D0F-A60C-3C258AF07EC2}"/>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a:extLst>
                <a:ext uri="{FF2B5EF4-FFF2-40B4-BE49-F238E27FC236}">
                  <a16:creationId xmlns:a16="http://schemas.microsoft.com/office/drawing/2014/main" id="{A70BB9F4-D2C0-4405-87A7-7E3BB7469A15}"/>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a:extLst>
                <a:ext uri="{FF2B5EF4-FFF2-40B4-BE49-F238E27FC236}">
                  <a16:creationId xmlns:a16="http://schemas.microsoft.com/office/drawing/2014/main" id="{F9050379-4B8D-438F-BED5-DE43DF070AB8}"/>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9" name="Freeform: Shape 368">
              <a:extLst>
                <a:ext uri="{FF2B5EF4-FFF2-40B4-BE49-F238E27FC236}">
                  <a16:creationId xmlns:a16="http://schemas.microsoft.com/office/drawing/2014/main" id="{1B265B89-D3CB-42BC-B1A7-B7D10DFDC22B}"/>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70" name="Oval 369">
              <a:extLst>
                <a:ext uri="{FF2B5EF4-FFF2-40B4-BE49-F238E27FC236}">
                  <a16:creationId xmlns:a16="http://schemas.microsoft.com/office/drawing/2014/main" id="{77C31953-C540-4FE1-969F-4A76038DE06F}"/>
                </a:ext>
              </a:extLst>
            </p:cNvPr>
            <p:cNvSpPr/>
            <p:nvPr/>
          </p:nvSpPr>
          <p:spPr>
            <a:xfrm>
              <a:off x="2602743" y="1834903"/>
              <a:ext cx="457465" cy="2220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Freeform: Shape 370">
              <a:extLst>
                <a:ext uri="{FF2B5EF4-FFF2-40B4-BE49-F238E27FC236}">
                  <a16:creationId xmlns:a16="http://schemas.microsoft.com/office/drawing/2014/main" id="{470191F3-7620-47F9-82D3-96D4B6F529EF}"/>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72" name="Oval 371">
              <a:extLst>
                <a:ext uri="{FF2B5EF4-FFF2-40B4-BE49-F238E27FC236}">
                  <a16:creationId xmlns:a16="http://schemas.microsoft.com/office/drawing/2014/main" id="{212A5AA6-AB3D-4778-95B4-B74600E4125C}"/>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a:extLst>
                <a:ext uri="{FF2B5EF4-FFF2-40B4-BE49-F238E27FC236}">
                  <a16:creationId xmlns:a16="http://schemas.microsoft.com/office/drawing/2014/main" id="{4A0430E5-EA4A-4EAD-AC76-D560807AA26B}"/>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1801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524000" y="833756"/>
            <a:ext cx="9144000" cy="523220"/>
          </a:xfrm>
          <a:prstGeom prst="rect">
            <a:avLst/>
          </a:prstGeom>
        </p:spPr>
        <p:txBody>
          <a:bodyPr wrap="square">
            <a:spAutoFit/>
          </a:bodyPr>
          <a:lstStyle/>
          <a:p>
            <a:r>
              <a:rPr lang="en-US" sz="2800" dirty="0">
                <a:solidFill>
                  <a:srgbClr val="FFFF00"/>
                </a:solidFill>
              </a:rPr>
              <a:t>	During the 3</a:t>
            </a:r>
            <a:r>
              <a:rPr lang="en-US" sz="2800" baseline="30000" dirty="0">
                <a:solidFill>
                  <a:srgbClr val="FFFF00"/>
                </a:solidFill>
              </a:rPr>
              <a:t>rd</a:t>
            </a:r>
            <a:r>
              <a:rPr lang="en-US" sz="2800" dirty="0">
                <a:solidFill>
                  <a:srgbClr val="FFFF00"/>
                </a:solidFill>
              </a:rPr>
              <a:t> or 4</a:t>
            </a:r>
            <a:r>
              <a:rPr lang="en-US" sz="2800" baseline="30000" dirty="0">
                <a:solidFill>
                  <a:srgbClr val="FFFF00"/>
                </a:solidFill>
              </a:rPr>
              <a:t>th</a:t>
            </a:r>
            <a:r>
              <a:rPr lang="en-US" sz="2800" dirty="0">
                <a:solidFill>
                  <a:srgbClr val="FFFF00"/>
                </a:solidFill>
              </a:rPr>
              <a:t> day Jesus went to Jerusalem</a:t>
            </a:r>
          </a:p>
        </p:txBody>
      </p:sp>
      <p:sp>
        <p:nvSpPr>
          <p:cNvPr id="5" name="Rectangle 4"/>
          <p:cNvSpPr/>
          <p:nvPr/>
        </p:nvSpPr>
        <p:spPr>
          <a:xfrm>
            <a:off x="738559" y="1471571"/>
            <a:ext cx="10314915" cy="4832092"/>
          </a:xfrm>
          <a:prstGeom prst="rect">
            <a:avLst/>
          </a:prstGeom>
        </p:spPr>
        <p:txBody>
          <a:bodyPr wrap="square">
            <a:spAutoFit/>
          </a:bodyPr>
          <a:lstStyle/>
          <a:p>
            <a:r>
              <a:rPr lang="en-US" sz="2800" dirty="0">
                <a:solidFill>
                  <a:schemeClr val="bg1"/>
                </a:solidFill>
              </a:rPr>
              <a:t>He honors His Teacher, His Eternal Father and not Himself</a:t>
            </a:r>
          </a:p>
          <a:p>
            <a:r>
              <a:rPr lang="en-US" sz="2800" dirty="0">
                <a:solidFill>
                  <a:schemeClr val="bg1"/>
                </a:solidFill>
              </a:rPr>
              <a:t> </a:t>
            </a:r>
          </a:p>
          <a:p>
            <a:r>
              <a:rPr lang="en-US" sz="2800" dirty="0">
                <a:solidFill>
                  <a:schemeClr val="bg1"/>
                </a:solidFill>
              </a:rPr>
              <a:t>He tells them that they do not keep the Law of Moses </a:t>
            </a:r>
          </a:p>
          <a:p>
            <a:pPr>
              <a:buFont typeface="Arial" pitchFamily="34" charset="0"/>
              <a:buChar char="•"/>
            </a:pPr>
            <a:endParaRPr lang="en-US" sz="2800" dirty="0">
              <a:solidFill>
                <a:schemeClr val="bg1"/>
              </a:solidFill>
            </a:endParaRPr>
          </a:p>
          <a:p>
            <a:r>
              <a:rPr lang="en-US" sz="2800" dirty="0">
                <a:solidFill>
                  <a:schemeClr val="bg1"/>
                </a:solidFill>
              </a:rPr>
              <a:t>He asks why they want</a:t>
            </a:r>
          </a:p>
          <a:p>
            <a:r>
              <a:rPr lang="en-US" sz="2800" dirty="0">
                <a:solidFill>
                  <a:schemeClr val="bg1"/>
                </a:solidFill>
              </a:rPr>
              <a:t>to kill him when he has</a:t>
            </a:r>
          </a:p>
          <a:p>
            <a:r>
              <a:rPr lang="en-US" sz="2800" dirty="0">
                <a:solidFill>
                  <a:schemeClr val="bg1"/>
                </a:solidFill>
              </a:rPr>
              <a:t>done some marvelous</a:t>
            </a:r>
          </a:p>
          <a:p>
            <a:r>
              <a:rPr lang="en-US" sz="2800" dirty="0">
                <a:solidFill>
                  <a:schemeClr val="bg1"/>
                </a:solidFill>
              </a:rPr>
              <a:t>works among them</a:t>
            </a:r>
          </a:p>
          <a:p>
            <a:pPr>
              <a:buFont typeface="Arial" pitchFamily="34" charset="0"/>
              <a:buChar char="•"/>
            </a:pPr>
            <a:endParaRPr lang="en-US" sz="2800" dirty="0">
              <a:solidFill>
                <a:schemeClr val="bg1"/>
              </a:solidFill>
            </a:endParaRPr>
          </a:p>
          <a:p>
            <a:r>
              <a:rPr lang="en-US" sz="2800" dirty="0">
                <a:solidFill>
                  <a:schemeClr val="bg1"/>
                </a:solidFill>
              </a:rPr>
              <a:t>He asks them to not</a:t>
            </a:r>
          </a:p>
          <a:p>
            <a:r>
              <a:rPr lang="en-US" sz="2800" dirty="0">
                <a:solidFill>
                  <a:schemeClr val="bg1"/>
                </a:solidFill>
              </a:rPr>
              <a:t>be judgmental</a:t>
            </a:r>
          </a:p>
        </p:txBody>
      </p:sp>
      <p:pic>
        <p:nvPicPr>
          <p:cNvPr id="1026" name="Picture 2" descr="Image result for jesus teaches at temple"/>
          <p:cNvPicPr>
            <a:picLocks noChangeAspect="1" noChangeArrowheads="1"/>
          </p:cNvPicPr>
          <p:nvPr/>
        </p:nvPicPr>
        <p:blipFill rotWithShape="1">
          <a:blip r:embed="rId3">
            <a:extLst>
              <a:ext uri="{28A0092B-C50C-407E-A947-70E740481C1C}">
                <a14:useLocalDpi xmlns:a14="http://schemas.microsoft.com/office/drawing/2010/main" val="0"/>
              </a:ext>
            </a:extLst>
          </a:blip>
          <a:srcRect l="1029" t="1231" r="481" b="5240"/>
          <a:stretch/>
        </p:blipFill>
        <p:spPr bwMode="auto">
          <a:xfrm>
            <a:off x="4898563" y="3113354"/>
            <a:ext cx="6491334" cy="34674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6485490"/>
            <a:ext cx="2817089" cy="369332"/>
          </a:xfrm>
          <a:prstGeom prst="rect">
            <a:avLst/>
          </a:prstGeom>
          <a:noFill/>
        </p:spPr>
        <p:txBody>
          <a:bodyPr wrap="square" rtlCol="0">
            <a:spAutoFit/>
          </a:bodyPr>
          <a:lstStyle/>
          <a:p>
            <a:r>
              <a:rPr lang="en-US" dirty="0">
                <a:solidFill>
                  <a:schemeClr val="bg1"/>
                </a:solidFill>
              </a:rPr>
              <a:t>John 7:16, 19, 21, 24</a:t>
            </a:r>
          </a:p>
        </p:txBody>
      </p:sp>
      <p:sp>
        <p:nvSpPr>
          <p:cNvPr id="9" name="Rectangle 8"/>
          <p:cNvSpPr/>
          <p:nvPr/>
        </p:nvSpPr>
        <p:spPr>
          <a:xfrm>
            <a:off x="2065857" y="89792"/>
            <a:ext cx="8177303" cy="923330"/>
          </a:xfrm>
          <a:prstGeom prst="rect">
            <a:avLst/>
          </a:prstGeom>
        </p:spPr>
        <p:txBody>
          <a:bodyPr wrap="none">
            <a:spAutoFit/>
          </a:bodyPr>
          <a:lstStyle/>
          <a:p>
            <a:r>
              <a:rPr lang="en-US" sz="5400" dirty="0">
                <a:solidFill>
                  <a:schemeClr val="bg1"/>
                </a:solidFill>
                <a:latin typeface="Elephant" panose="02020904090505020303" pitchFamily="18" charset="0"/>
              </a:rPr>
              <a:t>Teaching at the Temple</a:t>
            </a:r>
            <a:endParaRPr lang="en-US" sz="5400" dirty="0">
              <a:latin typeface="Elephant" panose="02020904090505020303" pitchFamily="18" charset="0"/>
            </a:endParaRPr>
          </a:p>
        </p:txBody>
      </p:sp>
    </p:spTree>
    <p:extLst>
      <p:ext uri="{BB962C8B-B14F-4D97-AF65-F5344CB8AC3E}">
        <p14:creationId xmlns:p14="http://schemas.microsoft.com/office/powerpoint/2010/main" val="127798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1000"/>
                                        <p:tgtEl>
                                          <p:spTgt spid="5">
                                            <p:txEl>
                                              <p:pRg st="4" end="4"/>
                                            </p:txEl>
                                          </p:spTgt>
                                        </p:tgtEl>
                                      </p:cBhvr>
                                    </p:animEffect>
                                    <p:anim calcmode="lin" valueType="num">
                                      <p:cBhvr>
                                        <p:cTn id="27"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fade">
                                      <p:cBhvr>
                                        <p:cTn id="31" dur="1000"/>
                                        <p:tgtEl>
                                          <p:spTgt spid="5">
                                            <p:txEl>
                                              <p:pRg st="5" end="5"/>
                                            </p:txEl>
                                          </p:spTgt>
                                        </p:tgtEl>
                                      </p:cBhvr>
                                    </p:animEffect>
                                    <p:anim calcmode="lin" valueType="num">
                                      <p:cBhvr>
                                        <p:cTn id="3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Effect transition="in" filter="fade">
                                      <p:cBhvr>
                                        <p:cTn id="36" dur="1000"/>
                                        <p:tgtEl>
                                          <p:spTgt spid="5">
                                            <p:txEl>
                                              <p:pRg st="6" end="6"/>
                                            </p:txEl>
                                          </p:spTgt>
                                        </p:tgtEl>
                                      </p:cBhvr>
                                    </p:animEffect>
                                    <p:anim calcmode="lin" valueType="num">
                                      <p:cBhvr>
                                        <p:cTn id="37"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Effect transition="in" filter="fade">
                                      <p:cBhvr>
                                        <p:cTn id="41" dur="1000"/>
                                        <p:tgtEl>
                                          <p:spTgt spid="5">
                                            <p:txEl>
                                              <p:pRg st="7" end="7"/>
                                            </p:txEl>
                                          </p:spTgt>
                                        </p:tgtEl>
                                      </p:cBhvr>
                                    </p:animEffect>
                                    <p:anim calcmode="lin" valueType="num">
                                      <p:cBhvr>
                                        <p:cTn id="42"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5">
                                            <p:txEl>
                                              <p:pRg st="9" end="9"/>
                                            </p:txEl>
                                          </p:spTgt>
                                        </p:tgtEl>
                                        <p:attrNameLst>
                                          <p:attrName>style.visibility</p:attrName>
                                        </p:attrNameLst>
                                      </p:cBhvr>
                                      <p:to>
                                        <p:strVal val="visible"/>
                                      </p:to>
                                    </p:set>
                                    <p:animEffect transition="in" filter="fade">
                                      <p:cBhvr>
                                        <p:cTn id="48" dur="1000"/>
                                        <p:tgtEl>
                                          <p:spTgt spid="5">
                                            <p:txEl>
                                              <p:pRg st="9" end="9"/>
                                            </p:txEl>
                                          </p:spTgt>
                                        </p:tgtEl>
                                      </p:cBhvr>
                                    </p:animEffect>
                                    <p:anim calcmode="lin" valueType="num">
                                      <p:cBhvr>
                                        <p:cTn id="49"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5">
                                            <p:txEl>
                                              <p:pRg st="9" end="9"/>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5">
                                            <p:txEl>
                                              <p:pRg st="10" end="10"/>
                                            </p:txEl>
                                          </p:spTgt>
                                        </p:tgtEl>
                                        <p:attrNameLst>
                                          <p:attrName>style.visibility</p:attrName>
                                        </p:attrNameLst>
                                      </p:cBhvr>
                                      <p:to>
                                        <p:strVal val="visible"/>
                                      </p:to>
                                    </p:set>
                                    <p:animEffect transition="in" filter="fade">
                                      <p:cBhvr>
                                        <p:cTn id="53" dur="1000"/>
                                        <p:tgtEl>
                                          <p:spTgt spid="5">
                                            <p:txEl>
                                              <p:pRg st="10" end="10"/>
                                            </p:txEl>
                                          </p:spTgt>
                                        </p:tgtEl>
                                      </p:cBhvr>
                                    </p:animEffect>
                                    <p:anim calcmode="lin" valueType="num">
                                      <p:cBhvr>
                                        <p:cTn id="54"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5"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4626824" y="1190616"/>
            <a:ext cx="5117501" cy="3785652"/>
          </a:xfrm>
          <a:prstGeom prst="rect">
            <a:avLst/>
          </a:prstGeom>
          <a:noFill/>
        </p:spPr>
        <p:txBody>
          <a:bodyPr wrap="square" rtlCol="0">
            <a:spAutoFit/>
          </a:bodyPr>
          <a:lstStyle/>
          <a:p>
            <a:r>
              <a:rPr lang="en-US" sz="2400" dirty="0">
                <a:solidFill>
                  <a:schemeClr val="bg1"/>
                </a:solidFill>
              </a:rPr>
              <a:t>“We acquire a testimony of the principles of the gospel by obediently trying to live them. … </a:t>
            </a:r>
          </a:p>
          <a:p>
            <a:endParaRPr lang="en-US" sz="2400" dirty="0">
              <a:solidFill>
                <a:schemeClr val="bg1"/>
              </a:solidFill>
            </a:endParaRPr>
          </a:p>
          <a:p>
            <a:r>
              <a:rPr lang="en-US" sz="2400" dirty="0">
                <a:solidFill>
                  <a:schemeClr val="bg1"/>
                </a:solidFill>
              </a:rPr>
              <a:t>A testimony of the efficacy of prayer comes through humble and sincere prayer.</a:t>
            </a:r>
          </a:p>
          <a:p>
            <a:endParaRPr lang="en-US" sz="2400" dirty="0">
              <a:solidFill>
                <a:schemeClr val="bg1"/>
              </a:solidFill>
            </a:endParaRPr>
          </a:p>
          <a:p>
            <a:r>
              <a:rPr lang="en-US" sz="2400" dirty="0">
                <a:solidFill>
                  <a:schemeClr val="bg1"/>
                </a:solidFill>
              </a:rPr>
              <a:t> A testimony of tithing comes by paying tithing.”</a:t>
            </a:r>
          </a:p>
        </p:txBody>
      </p:sp>
      <p:grpSp>
        <p:nvGrpSpPr>
          <p:cNvPr id="10" name="Group 9"/>
          <p:cNvGrpSpPr/>
          <p:nvPr/>
        </p:nvGrpSpPr>
        <p:grpSpPr>
          <a:xfrm>
            <a:off x="529061" y="229157"/>
            <a:ext cx="3289208" cy="2390250"/>
            <a:chOff x="384206" y="4158361"/>
            <a:chExt cx="3289208" cy="2390250"/>
          </a:xfrm>
        </p:grpSpPr>
        <p:grpSp>
          <p:nvGrpSpPr>
            <p:cNvPr id="11" name="Group 10"/>
            <p:cNvGrpSpPr/>
            <p:nvPr/>
          </p:nvGrpSpPr>
          <p:grpSpPr>
            <a:xfrm>
              <a:off x="384206" y="4158361"/>
              <a:ext cx="3289208" cy="2390250"/>
              <a:chOff x="609599" y="833642"/>
              <a:chExt cx="7941747" cy="5771225"/>
            </a:xfrm>
          </p:grpSpPr>
          <p:grpSp>
            <p:nvGrpSpPr>
              <p:cNvPr id="13" name="Group 14"/>
              <p:cNvGrpSpPr/>
              <p:nvPr/>
            </p:nvGrpSpPr>
            <p:grpSpPr>
              <a:xfrm rot="10800000">
                <a:off x="7696200" y="5257800"/>
                <a:ext cx="621450" cy="1347067"/>
                <a:chOff x="7010400" y="381000"/>
                <a:chExt cx="762000" cy="2033666"/>
              </a:xfrm>
            </p:grpSpPr>
            <p:sp>
              <p:nvSpPr>
                <p:cNvPr id="26" name="Rounded Rectangle 2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1"/>
              <p:cNvGrpSpPr/>
              <p:nvPr/>
            </p:nvGrpSpPr>
            <p:grpSpPr>
              <a:xfrm rot="10800000">
                <a:off x="939238" y="4923502"/>
                <a:ext cx="621450" cy="1347067"/>
                <a:chOff x="7010400" y="381000"/>
                <a:chExt cx="762000" cy="2033666"/>
              </a:xfrm>
            </p:grpSpPr>
            <p:sp>
              <p:nvSpPr>
                <p:cNvPr id="24" name="Rounded Rectangle 23"/>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99460" y="833642"/>
                <a:ext cx="621450" cy="986197"/>
                <a:chOff x="7031201" y="834275"/>
                <a:chExt cx="762000" cy="1488861"/>
              </a:xfrm>
            </p:grpSpPr>
            <p:sp>
              <p:nvSpPr>
                <p:cNvPr id="22" name="Rounded Rectangle 21"/>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7646520" y="1148254"/>
                <a:ext cx="621450" cy="1017899"/>
                <a:chOff x="7087348" y="824753"/>
                <a:chExt cx="762000" cy="1536722"/>
              </a:xfrm>
            </p:grpSpPr>
            <p:sp>
              <p:nvSpPr>
                <p:cNvPr id="20" name="Rounded Rectangle 19"/>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1006313" y="4710243"/>
              <a:ext cx="2035194" cy="1323439"/>
            </a:xfrm>
            <a:prstGeom prst="rect">
              <a:avLst/>
            </a:prstGeom>
          </p:spPr>
          <p:txBody>
            <a:bodyPr wrap="square">
              <a:spAutoFit/>
            </a:bodyPr>
            <a:lstStyle/>
            <a:p>
              <a:pPr algn="ctr"/>
              <a:r>
                <a:rPr lang="en-US" sz="1600" b="1" dirty="0"/>
                <a:t>If we do Heavenly Father’s will, then we will receive a testimony of His doctrine</a:t>
              </a:r>
              <a:r>
                <a:rPr lang="en-US" sz="1600" dirty="0"/>
                <a:t> </a:t>
              </a:r>
            </a:p>
          </p:txBody>
        </p:sp>
      </p:grpSp>
      <p:pic>
        <p:nvPicPr>
          <p:cNvPr id="8194" name="Picture 2" descr="President James E. Fau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3806" y="229157"/>
            <a:ext cx="1095375" cy="14573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629" y="3473251"/>
            <a:ext cx="3897672" cy="2598448"/>
          </a:xfrm>
          <a:prstGeom prst="rect">
            <a:avLst/>
          </a:prstGeom>
        </p:spPr>
      </p:pic>
      <p:pic>
        <p:nvPicPr>
          <p:cNvPr id="8196" name="Picture 4" descr="Image result for lds paying tith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7301" y="4876749"/>
            <a:ext cx="2974048" cy="1533173"/>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11003820" y="6449295"/>
            <a:ext cx="1110478" cy="369332"/>
          </a:xfrm>
          <a:prstGeom prst="rect">
            <a:avLst/>
          </a:prstGeom>
          <a:noFill/>
        </p:spPr>
        <p:txBody>
          <a:bodyPr wrap="square" rtlCol="0">
            <a:spAutoFit/>
          </a:bodyPr>
          <a:lstStyle/>
          <a:p>
            <a:pPr algn="r"/>
            <a:r>
              <a:rPr lang="en-US" dirty="0">
                <a:solidFill>
                  <a:schemeClr val="bg1"/>
                </a:solidFill>
              </a:rPr>
              <a:t>(4)</a:t>
            </a:r>
          </a:p>
        </p:txBody>
      </p:sp>
    </p:spTree>
    <p:extLst>
      <p:ext uri="{BB962C8B-B14F-4D97-AF65-F5344CB8AC3E}">
        <p14:creationId xmlns:p14="http://schemas.microsoft.com/office/powerpoint/2010/main" val="54363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animEffect transition="in" filter="fade">
                                      <p:cBhvr>
                                        <p:cTn id="9" dur="5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8196"/>
                                        </p:tgtEl>
                                        <p:attrNameLst>
                                          <p:attrName>style.visibility</p:attrName>
                                        </p:attrNameLst>
                                      </p:cBhvr>
                                      <p:to>
                                        <p:strVal val="visible"/>
                                      </p:to>
                                    </p:set>
                                    <p:animEffect transition="in" filter="fade">
                                      <p:cBhvr>
                                        <p:cTn id="23"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 name="Rectangle 27">
            <a:extLst>
              <a:ext uri="{FF2B5EF4-FFF2-40B4-BE49-F238E27FC236}">
                <a16:creationId xmlns:a16="http://schemas.microsoft.com/office/drawing/2014/main" id="{69276307-066F-410B-8D29-6909AA1C5E07}"/>
              </a:ext>
            </a:extLst>
          </p:cNvPr>
          <p:cNvSpPr/>
          <p:nvPr/>
        </p:nvSpPr>
        <p:spPr>
          <a:xfrm>
            <a:off x="240632" y="89792"/>
            <a:ext cx="11790947" cy="923330"/>
          </a:xfrm>
          <a:prstGeom prst="rect">
            <a:avLst/>
          </a:prstGeom>
        </p:spPr>
        <p:txBody>
          <a:bodyPr wrap="square">
            <a:spAutoFit/>
          </a:bodyPr>
          <a:lstStyle/>
          <a:p>
            <a:pPr algn="ctr"/>
            <a:r>
              <a:rPr lang="en-US" sz="5400" dirty="0">
                <a:solidFill>
                  <a:schemeClr val="bg1"/>
                </a:solidFill>
                <a:latin typeface="Elephant" panose="02020904090505020303" pitchFamily="18" charset="0"/>
              </a:rPr>
              <a:t>Doctrinal Mastery</a:t>
            </a:r>
            <a:endParaRPr lang="en-US" sz="5400" dirty="0">
              <a:latin typeface="Elephant" panose="02020904090505020303" pitchFamily="18" charset="0"/>
            </a:endParaRPr>
          </a:p>
        </p:txBody>
      </p:sp>
      <p:grpSp>
        <p:nvGrpSpPr>
          <p:cNvPr id="29" name="Group 28">
            <a:extLst>
              <a:ext uri="{FF2B5EF4-FFF2-40B4-BE49-F238E27FC236}">
                <a16:creationId xmlns:a16="http://schemas.microsoft.com/office/drawing/2014/main" id="{08C1EF07-24A3-432D-AA2B-683BD8CB7D5B}"/>
              </a:ext>
            </a:extLst>
          </p:cNvPr>
          <p:cNvGrpSpPr/>
          <p:nvPr/>
        </p:nvGrpSpPr>
        <p:grpSpPr>
          <a:xfrm>
            <a:off x="1235733" y="1608528"/>
            <a:ext cx="2810519" cy="3640943"/>
            <a:chOff x="2819400" y="3657598"/>
            <a:chExt cx="1365515" cy="2048764"/>
          </a:xfrm>
        </p:grpSpPr>
        <p:sp>
          <p:nvSpPr>
            <p:cNvPr id="31" name="Rectangle 30">
              <a:extLst>
                <a:ext uri="{FF2B5EF4-FFF2-40B4-BE49-F238E27FC236}">
                  <a16:creationId xmlns:a16="http://schemas.microsoft.com/office/drawing/2014/main" id="{CBA083BB-76D8-4E09-A054-2D8717E60CC0}"/>
                </a:ext>
              </a:extLst>
            </p:cNvPr>
            <p:cNvSpPr/>
            <p:nvPr/>
          </p:nvSpPr>
          <p:spPr>
            <a:xfrm>
              <a:off x="2819400" y="3657598"/>
              <a:ext cx="1365515" cy="2048764"/>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C881674-9CA9-4529-9969-D821B924D2D6}"/>
                </a:ext>
              </a:extLst>
            </p:cNvPr>
            <p:cNvSpPr/>
            <p:nvPr/>
          </p:nvSpPr>
          <p:spPr>
            <a:xfrm>
              <a:off x="2971800" y="3677271"/>
              <a:ext cx="1140302" cy="20185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FEC7516-836D-4ABE-BB52-1073021E96A4}"/>
                </a:ext>
              </a:extLst>
            </p:cNvPr>
            <p:cNvSpPr/>
            <p:nvPr/>
          </p:nvSpPr>
          <p:spPr>
            <a:xfrm>
              <a:off x="2819400" y="3657599"/>
              <a:ext cx="1219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John 7:17</a:t>
              </a:r>
            </a:p>
          </p:txBody>
        </p:sp>
        <p:sp>
          <p:nvSpPr>
            <p:cNvPr id="34" name="Rectangle 33">
              <a:extLst>
                <a:ext uri="{FF2B5EF4-FFF2-40B4-BE49-F238E27FC236}">
                  <a16:creationId xmlns:a16="http://schemas.microsoft.com/office/drawing/2014/main" id="{68D2F7C3-2993-4175-8AEE-BEB2B0FF565D}"/>
                </a:ext>
              </a:extLst>
            </p:cNvPr>
            <p:cNvSpPr/>
            <p:nvPr/>
          </p:nvSpPr>
          <p:spPr>
            <a:xfrm>
              <a:off x="2819400" y="3657600"/>
              <a:ext cx="76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ight Arrow 3">
            <a:extLst>
              <a:ext uri="{FF2B5EF4-FFF2-40B4-BE49-F238E27FC236}">
                <a16:creationId xmlns:a16="http://schemas.microsoft.com/office/drawing/2014/main" id="{6648C07D-0372-4484-B6DF-BCD4E0C067A0}"/>
              </a:ext>
            </a:extLst>
          </p:cNvPr>
          <p:cNvSpPr/>
          <p:nvPr/>
        </p:nvSpPr>
        <p:spPr>
          <a:xfrm>
            <a:off x="4363770" y="3039430"/>
            <a:ext cx="1732230" cy="7604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560ED5F-D4E1-438D-A224-2BAD5B6B5AA3}"/>
              </a:ext>
            </a:extLst>
          </p:cNvPr>
          <p:cNvSpPr/>
          <p:nvPr/>
        </p:nvSpPr>
        <p:spPr>
          <a:xfrm>
            <a:off x="6605708" y="1530606"/>
            <a:ext cx="5252616" cy="4401205"/>
          </a:xfrm>
          <a:prstGeom prst="rect">
            <a:avLst/>
          </a:prstGeom>
        </p:spPr>
        <p:txBody>
          <a:bodyPr wrap="square">
            <a:spAutoFit/>
          </a:bodyPr>
          <a:lstStyle/>
          <a:p>
            <a:r>
              <a:rPr lang="en-US" sz="4000" dirty="0">
                <a:solidFill>
                  <a:schemeClr val="bg1"/>
                </a:solidFill>
                <a:latin typeface="Palatino"/>
              </a:rPr>
              <a:t>If any man will do his will, he shall know of the doctrine, whether it be of God, or whether I speak of myself.</a:t>
            </a:r>
            <a:endParaRPr lang="en-US" sz="4000" dirty="0">
              <a:solidFill>
                <a:schemeClr val="bg1"/>
              </a:solidFill>
            </a:endParaRPr>
          </a:p>
        </p:txBody>
      </p:sp>
    </p:spTree>
    <p:extLst>
      <p:ext uri="{BB962C8B-B14F-4D97-AF65-F5344CB8AC3E}">
        <p14:creationId xmlns:p14="http://schemas.microsoft.com/office/powerpoint/2010/main" val="14508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0-#ppt_w/2"/>
                                          </p:val>
                                        </p:tav>
                                        <p:tav tm="100000">
                                          <p:val>
                                            <p:strVal val="#ppt_x"/>
                                          </p:val>
                                        </p:tav>
                                      </p:tavLst>
                                    </p:anim>
                                    <p:anim calcmode="lin" valueType="num">
                                      <p:cBhvr additive="base">
                                        <p:cTn id="8" dur="10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000" fill="hold"/>
                                        <p:tgtEl>
                                          <p:spTgt spid="29"/>
                                        </p:tgtEl>
                                        <p:attrNameLst>
                                          <p:attrName>ppt_x</p:attrName>
                                        </p:attrNameLst>
                                      </p:cBhvr>
                                      <p:tavLst>
                                        <p:tav tm="0">
                                          <p:val>
                                            <p:strVal val="0-#ppt_w/2"/>
                                          </p:val>
                                        </p:tav>
                                        <p:tav tm="100000">
                                          <p:val>
                                            <p:strVal val="#ppt_x"/>
                                          </p:val>
                                        </p:tav>
                                      </p:tavLst>
                                    </p:anim>
                                    <p:anim calcmode="lin" valueType="num">
                                      <p:cBhvr additive="base">
                                        <p:cTn id="12"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260911" y="891970"/>
            <a:ext cx="3478169" cy="3477875"/>
          </a:xfrm>
          <a:prstGeom prst="rect">
            <a:avLst/>
          </a:prstGeom>
        </p:spPr>
        <p:txBody>
          <a:bodyPr wrap="square">
            <a:spAutoFit/>
          </a:bodyPr>
          <a:lstStyle/>
          <a:p>
            <a:r>
              <a:rPr lang="en-US" sz="2000" dirty="0">
                <a:solidFill>
                  <a:schemeClr val="bg1"/>
                </a:solidFill>
              </a:rPr>
              <a:t>Many Jews refused to listen to Jesus because they believed He was not obeying the Mosaic law, which over the centuries had become corrupted. </a:t>
            </a:r>
          </a:p>
          <a:p>
            <a:endParaRPr lang="en-US" sz="2000" dirty="0">
              <a:solidFill>
                <a:schemeClr val="bg1"/>
              </a:solidFill>
            </a:endParaRPr>
          </a:p>
          <a:p>
            <a:r>
              <a:rPr lang="en-US" sz="2000" dirty="0">
                <a:solidFill>
                  <a:schemeClr val="bg1"/>
                </a:solidFill>
              </a:rPr>
              <a:t>They were angry with Him because He had healed a man on the Sabbath day, which was not allowed by the Mosaic law of that time. </a:t>
            </a:r>
          </a:p>
        </p:txBody>
      </p:sp>
      <p:sp>
        <p:nvSpPr>
          <p:cNvPr id="8" name="TextBox 7"/>
          <p:cNvSpPr txBox="1"/>
          <p:nvPr/>
        </p:nvSpPr>
        <p:spPr>
          <a:xfrm>
            <a:off x="0" y="6485490"/>
            <a:ext cx="2817089" cy="369332"/>
          </a:xfrm>
          <a:prstGeom prst="rect">
            <a:avLst/>
          </a:prstGeom>
          <a:noFill/>
        </p:spPr>
        <p:txBody>
          <a:bodyPr wrap="square" rtlCol="0">
            <a:spAutoFit/>
          </a:bodyPr>
          <a:lstStyle/>
          <a:p>
            <a:r>
              <a:rPr lang="en-US" dirty="0">
                <a:solidFill>
                  <a:schemeClr val="bg1"/>
                </a:solidFill>
              </a:rPr>
              <a:t>John 7:21-23; 30-34</a:t>
            </a:r>
          </a:p>
        </p:txBody>
      </p:sp>
      <p:sp>
        <p:nvSpPr>
          <p:cNvPr id="9" name="Rectangle 8"/>
          <p:cNvSpPr/>
          <p:nvPr/>
        </p:nvSpPr>
        <p:spPr>
          <a:xfrm>
            <a:off x="636761" y="89792"/>
            <a:ext cx="10987890" cy="923330"/>
          </a:xfrm>
          <a:prstGeom prst="rect">
            <a:avLst/>
          </a:prstGeom>
        </p:spPr>
        <p:txBody>
          <a:bodyPr wrap="square">
            <a:spAutoFit/>
          </a:bodyPr>
          <a:lstStyle/>
          <a:p>
            <a:pPr algn="ctr"/>
            <a:r>
              <a:rPr lang="en-US" sz="5400" dirty="0">
                <a:solidFill>
                  <a:schemeClr val="bg1"/>
                </a:solidFill>
                <a:latin typeface="Elephant" panose="02020904090505020303" pitchFamily="18" charset="0"/>
              </a:rPr>
              <a:t>Unbelief</a:t>
            </a:r>
            <a:endParaRPr lang="en-US" sz="5400" dirty="0">
              <a:latin typeface="Elephant" panose="02020904090505020303" pitchFamily="18" charset="0"/>
            </a:endParaRPr>
          </a:p>
        </p:txBody>
      </p:sp>
      <p:sp>
        <p:nvSpPr>
          <p:cNvPr id="10" name="TextBox 9"/>
          <p:cNvSpPr txBox="1"/>
          <p:nvPr/>
        </p:nvSpPr>
        <p:spPr>
          <a:xfrm>
            <a:off x="11003820" y="6449295"/>
            <a:ext cx="1110478" cy="369332"/>
          </a:xfrm>
          <a:prstGeom prst="rect">
            <a:avLst/>
          </a:prstGeom>
          <a:noFill/>
        </p:spPr>
        <p:txBody>
          <a:bodyPr wrap="square" rtlCol="0">
            <a:spAutoFit/>
          </a:bodyPr>
          <a:lstStyle/>
          <a:p>
            <a:pPr algn="r"/>
            <a:r>
              <a:rPr lang="en-US" dirty="0">
                <a:solidFill>
                  <a:schemeClr val="bg1"/>
                </a:solidFill>
              </a:rPr>
              <a:t>(1)</a:t>
            </a:r>
          </a:p>
        </p:txBody>
      </p:sp>
      <p:grpSp>
        <p:nvGrpSpPr>
          <p:cNvPr id="11" name="Group 10"/>
          <p:cNvGrpSpPr/>
          <p:nvPr/>
        </p:nvGrpSpPr>
        <p:grpSpPr>
          <a:xfrm>
            <a:off x="4908488" y="1499210"/>
            <a:ext cx="2444436" cy="2408222"/>
            <a:chOff x="4581053" y="1883121"/>
            <a:chExt cx="2444436" cy="2408222"/>
          </a:xfrm>
        </p:grpSpPr>
        <p:sp>
          <p:nvSpPr>
            <p:cNvPr id="7" name="Quad Arrow 6"/>
            <p:cNvSpPr/>
            <p:nvPr/>
          </p:nvSpPr>
          <p:spPr>
            <a:xfrm>
              <a:off x="4581053" y="1883121"/>
              <a:ext cx="2444436" cy="2408222"/>
            </a:xfrm>
            <a:prstGeom prst="quadArrow">
              <a:avLst>
                <a:gd name="adj1" fmla="val 44304"/>
                <a:gd name="adj2" fmla="val 22500"/>
                <a:gd name="adj3" fmla="val 22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79819" y="2348568"/>
              <a:ext cx="1973654" cy="1477328"/>
            </a:xfrm>
            <a:prstGeom prst="rect">
              <a:avLst/>
            </a:prstGeom>
          </p:spPr>
          <p:txBody>
            <a:bodyPr wrap="square">
              <a:spAutoFit/>
            </a:bodyPr>
            <a:lstStyle/>
            <a:p>
              <a:pPr algn="ctr"/>
              <a:r>
                <a:rPr lang="en-US" dirty="0">
                  <a:solidFill>
                    <a:schemeClr val="bg1"/>
                  </a:solidFill>
                  <a:latin typeface="Open Sans"/>
                </a:rPr>
                <a:t>“Judge not </a:t>
              </a:r>
              <a:r>
                <a:rPr lang="en-US" dirty="0">
                  <a:solidFill>
                    <a:schemeClr val="bg1"/>
                  </a:solidFill>
                </a:rPr>
                <a:t>according</a:t>
              </a:r>
              <a:r>
                <a:rPr lang="en-US" dirty="0">
                  <a:solidFill>
                    <a:schemeClr val="bg1"/>
                  </a:solidFill>
                  <a:latin typeface="Open Sans"/>
                </a:rPr>
                <a:t> to </a:t>
              </a:r>
              <a:r>
                <a:rPr lang="en-US" i="1" dirty="0">
                  <a:solidFill>
                    <a:schemeClr val="bg1"/>
                  </a:solidFill>
                  <a:latin typeface="Open Sans"/>
                </a:rPr>
                <a:t>your traditions,</a:t>
              </a:r>
              <a:r>
                <a:rPr lang="en-US" dirty="0">
                  <a:solidFill>
                    <a:schemeClr val="bg1"/>
                  </a:solidFill>
                  <a:latin typeface="Open Sans"/>
                </a:rPr>
                <a:t> but judge righteous judgment”</a:t>
              </a:r>
              <a:endParaRPr lang="en-US" dirty="0">
                <a:solidFill>
                  <a:schemeClr val="bg1"/>
                </a:solidFill>
              </a:endParaRPr>
            </a:p>
          </p:txBody>
        </p:sp>
      </p:grpSp>
      <p:sp>
        <p:nvSpPr>
          <p:cNvPr id="12" name="Rectangle 11"/>
          <p:cNvSpPr/>
          <p:nvPr/>
        </p:nvSpPr>
        <p:spPr>
          <a:xfrm>
            <a:off x="3545941" y="922680"/>
            <a:ext cx="6096000" cy="646331"/>
          </a:xfrm>
          <a:prstGeom prst="rect">
            <a:avLst/>
          </a:prstGeom>
        </p:spPr>
        <p:txBody>
          <a:bodyPr>
            <a:spAutoFit/>
          </a:bodyPr>
          <a:lstStyle/>
          <a:p>
            <a:pPr algn="ctr"/>
            <a:r>
              <a:rPr lang="en-US" dirty="0">
                <a:solidFill>
                  <a:srgbClr val="FFFF00"/>
                </a:solidFill>
                <a:latin typeface="Open Sans"/>
              </a:rPr>
              <a:t>At times, we may need to abandon certain traditions in order to keep the laws of God.</a:t>
            </a:r>
            <a:endParaRPr lang="en-US" dirty="0">
              <a:solidFill>
                <a:srgbClr val="FFFF00"/>
              </a:solidFill>
            </a:endParaRPr>
          </a:p>
        </p:txBody>
      </p:sp>
      <p:sp>
        <p:nvSpPr>
          <p:cNvPr id="13" name="Rectangle 12"/>
          <p:cNvSpPr/>
          <p:nvPr/>
        </p:nvSpPr>
        <p:spPr>
          <a:xfrm>
            <a:off x="7725792" y="3722690"/>
            <a:ext cx="4316993" cy="2031325"/>
          </a:xfrm>
          <a:prstGeom prst="rect">
            <a:avLst/>
          </a:prstGeom>
        </p:spPr>
        <p:txBody>
          <a:bodyPr wrap="square">
            <a:spAutoFit/>
          </a:bodyPr>
          <a:lstStyle/>
          <a:p>
            <a:r>
              <a:rPr lang="en-US" dirty="0">
                <a:solidFill>
                  <a:schemeClr val="bg1"/>
                </a:solidFill>
                <a:latin typeface="Open Sans"/>
              </a:rPr>
              <a:t>Some people heard the Savior’s teachings and believed that He was the Messiah. </a:t>
            </a:r>
          </a:p>
          <a:p>
            <a:endParaRPr lang="en-US" dirty="0">
              <a:solidFill>
                <a:schemeClr val="bg1"/>
              </a:solidFill>
              <a:latin typeface="Open Sans"/>
            </a:endParaRPr>
          </a:p>
          <a:p>
            <a:r>
              <a:rPr lang="en-US" dirty="0">
                <a:solidFill>
                  <a:schemeClr val="bg1"/>
                </a:solidFill>
                <a:latin typeface="Open Sans"/>
              </a:rPr>
              <a:t>The Pharisees, knowing that Jesus was helping the Jews to see the truth, sent officers to arrest Him.</a:t>
            </a:r>
            <a:endParaRPr lang="en-US" dirty="0">
              <a:solidFill>
                <a:schemeClr val="bg1"/>
              </a:solidFill>
            </a:endParaRPr>
          </a:p>
        </p:txBody>
      </p:sp>
      <p:sp>
        <p:nvSpPr>
          <p:cNvPr id="14" name="Rectangle 13"/>
          <p:cNvSpPr/>
          <p:nvPr/>
        </p:nvSpPr>
        <p:spPr>
          <a:xfrm>
            <a:off x="3714938" y="6101015"/>
            <a:ext cx="6096000" cy="646331"/>
          </a:xfrm>
          <a:prstGeom prst="rect">
            <a:avLst/>
          </a:prstGeom>
        </p:spPr>
        <p:txBody>
          <a:bodyPr>
            <a:spAutoFit/>
          </a:bodyPr>
          <a:lstStyle/>
          <a:p>
            <a:r>
              <a:rPr lang="en-US" dirty="0">
                <a:solidFill>
                  <a:srgbClr val="FFFF00"/>
                </a:solidFill>
                <a:latin typeface="Open Sans"/>
              </a:rPr>
              <a:t> Jesus told them that soon they would seek Him but not find Him, for </a:t>
            </a:r>
            <a:r>
              <a:rPr lang="en-US" i="1" dirty="0">
                <a:solidFill>
                  <a:srgbClr val="FFFF00"/>
                </a:solidFill>
                <a:latin typeface="Open Sans"/>
              </a:rPr>
              <a:t>“where I am, thither ye cannot come” </a:t>
            </a:r>
            <a:endParaRPr lang="en-US" i="1" dirty="0">
              <a:solidFill>
                <a:srgbClr val="FFFF00"/>
              </a:solidFill>
            </a:endParaRPr>
          </a:p>
        </p:txBody>
      </p:sp>
      <p:pic>
        <p:nvPicPr>
          <p:cNvPr id="10246" name="Picture 6" descr="Image result for jesus teachers in tem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3051" y="3975218"/>
            <a:ext cx="4095718" cy="2047859"/>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Image result for jewish ancient peo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2974" y="1396558"/>
            <a:ext cx="3116341" cy="218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90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10248"/>
                                        </p:tgtEl>
                                        <p:attrNameLst>
                                          <p:attrName>style.visibility</p:attrName>
                                        </p:attrNameLst>
                                      </p:cBhvr>
                                      <p:to>
                                        <p:strVal val="visible"/>
                                      </p:to>
                                    </p:set>
                                    <p:animEffect transition="in" filter="fade">
                                      <p:cBhvr>
                                        <p:cTn id="27" dur="500"/>
                                        <p:tgtEl>
                                          <p:spTgt spid="1024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587374" y="407405"/>
            <a:ext cx="9144000" cy="2308324"/>
          </a:xfrm>
          <a:prstGeom prst="rect">
            <a:avLst/>
          </a:prstGeom>
        </p:spPr>
        <p:txBody>
          <a:bodyPr wrap="square">
            <a:spAutoFit/>
          </a:bodyPr>
          <a:lstStyle/>
          <a:p>
            <a:pPr algn="ctr"/>
            <a:r>
              <a:rPr lang="en-US" sz="3600" dirty="0">
                <a:solidFill>
                  <a:schemeClr val="bg1"/>
                </a:solidFill>
              </a:rPr>
              <a:t>	“Then cried Jesus in the temple as he taught, saying, Ye both know me, and ye know whence I am: and I am not come of myself, but He that sent me is true, who ye know not.”  </a:t>
            </a:r>
          </a:p>
        </p:txBody>
      </p:sp>
      <p:pic>
        <p:nvPicPr>
          <p:cNvPr id="11266" name="Picture 2" descr="Image result for jesus teachers in te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9021" y="2940113"/>
            <a:ext cx="3261510" cy="326151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485482"/>
            <a:ext cx="1090362" cy="369332"/>
          </a:xfrm>
          <a:prstGeom prst="rect">
            <a:avLst/>
          </a:prstGeom>
        </p:spPr>
        <p:txBody>
          <a:bodyPr wrap="none">
            <a:spAutoFit/>
          </a:bodyPr>
          <a:lstStyle/>
          <a:p>
            <a:pPr algn="ctr"/>
            <a:r>
              <a:rPr lang="en-US" dirty="0">
                <a:solidFill>
                  <a:schemeClr val="bg1"/>
                </a:solidFill>
              </a:rPr>
              <a:t>John 7:28</a:t>
            </a:r>
            <a:endParaRPr lang="en-US" sz="1100" dirty="0">
              <a:solidFill>
                <a:schemeClr val="bg1"/>
              </a:solidFill>
            </a:endParaRPr>
          </a:p>
        </p:txBody>
      </p:sp>
    </p:spTree>
    <p:extLst>
      <p:ext uri="{BB962C8B-B14F-4D97-AF65-F5344CB8AC3E}">
        <p14:creationId xmlns:p14="http://schemas.microsoft.com/office/powerpoint/2010/main" val="1686051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Vertical Scroll 4"/>
          <p:cNvSpPr/>
          <p:nvPr/>
        </p:nvSpPr>
        <p:spPr>
          <a:xfrm>
            <a:off x="2209800" y="304800"/>
            <a:ext cx="7772400" cy="6248400"/>
          </a:xfrm>
          <a:prstGeom prst="verticalScroll">
            <a:avLst/>
          </a:prstGeom>
          <a:solidFill>
            <a:srgbClr val="DAC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38302" y="1182231"/>
            <a:ext cx="6092440" cy="1815882"/>
          </a:xfrm>
          <a:prstGeom prst="rect">
            <a:avLst/>
          </a:prstGeom>
          <a:noFill/>
        </p:spPr>
        <p:txBody>
          <a:bodyPr wrap="square" rtlCol="0">
            <a:spAutoFit/>
          </a:bodyPr>
          <a:lstStyle/>
          <a:p>
            <a:pPr algn="ctr"/>
            <a:r>
              <a:rPr lang="en-US" sz="2800" dirty="0"/>
              <a:t>	Three times a year all the males of the covenant people were to appear before the Lord in the place that he should choose:</a:t>
            </a:r>
          </a:p>
        </p:txBody>
      </p:sp>
      <p:sp>
        <p:nvSpPr>
          <p:cNvPr id="6" name="Rectangle 5"/>
          <p:cNvSpPr/>
          <p:nvPr/>
        </p:nvSpPr>
        <p:spPr>
          <a:xfrm>
            <a:off x="3061258" y="3429000"/>
            <a:ext cx="6069484" cy="2677656"/>
          </a:xfrm>
          <a:prstGeom prst="rect">
            <a:avLst/>
          </a:prstGeom>
        </p:spPr>
        <p:txBody>
          <a:bodyPr wrap="square">
            <a:spAutoFit/>
          </a:bodyPr>
          <a:lstStyle/>
          <a:p>
            <a:pPr algn="ctr"/>
            <a:r>
              <a:rPr lang="en-US" sz="2400" i="1" dirty="0"/>
              <a:t>The Feast of Unleavened Bread—Passover</a:t>
            </a:r>
          </a:p>
          <a:p>
            <a:pPr algn="ctr"/>
            <a:endParaRPr lang="en-US" sz="2400" i="1" dirty="0"/>
          </a:p>
          <a:p>
            <a:pPr algn="ctr"/>
            <a:r>
              <a:rPr lang="en-US" sz="2400" i="1" dirty="0"/>
              <a:t>The Feast of Harvest--The Feast of Weeks or Pentecost</a:t>
            </a:r>
          </a:p>
          <a:p>
            <a:pPr algn="ctr"/>
            <a:endParaRPr lang="en-US" sz="2400" i="1" dirty="0"/>
          </a:p>
          <a:p>
            <a:pPr algn="ctr"/>
            <a:r>
              <a:rPr lang="en-US" sz="2400" i="1" dirty="0"/>
              <a:t>The Feast of Ingathering--The Feast of Tabernacles	</a:t>
            </a:r>
          </a:p>
        </p:txBody>
      </p:sp>
      <p:sp>
        <p:nvSpPr>
          <p:cNvPr id="7" name="Rectangle 6"/>
          <p:cNvSpPr/>
          <p:nvPr/>
        </p:nvSpPr>
        <p:spPr>
          <a:xfrm>
            <a:off x="3038302" y="6151602"/>
            <a:ext cx="2638864" cy="369332"/>
          </a:xfrm>
          <a:prstGeom prst="rect">
            <a:avLst/>
          </a:prstGeom>
        </p:spPr>
        <p:txBody>
          <a:bodyPr wrap="none">
            <a:spAutoFit/>
          </a:bodyPr>
          <a:lstStyle/>
          <a:p>
            <a:r>
              <a:rPr lang="en-US" dirty="0"/>
              <a:t>(Ex 23:14-17; Deut. 16:16)</a:t>
            </a:r>
          </a:p>
        </p:txBody>
      </p:sp>
      <p:sp>
        <p:nvSpPr>
          <p:cNvPr id="9" name="Rectangle 8"/>
          <p:cNvSpPr/>
          <p:nvPr/>
        </p:nvSpPr>
        <p:spPr>
          <a:xfrm>
            <a:off x="5072595" y="304800"/>
            <a:ext cx="2666114" cy="923330"/>
          </a:xfrm>
          <a:prstGeom prst="rect">
            <a:avLst/>
          </a:prstGeom>
        </p:spPr>
        <p:txBody>
          <a:bodyPr wrap="none">
            <a:spAutoFit/>
          </a:bodyPr>
          <a:lstStyle/>
          <a:p>
            <a:r>
              <a:rPr lang="en-US" sz="5400" i="1" dirty="0"/>
              <a:t>The Law </a:t>
            </a:r>
          </a:p>
        </p:txBody>
      </p:sp>
      <p:sp>
        <p:nvSpPr>
          <p:cNvPr id="10" name="Rectangle 9"/>
          <p:cNvSpPr/>
          <p:nvPr/>
        </p:nvSpPr>
        <p:spPr>
          <a:xfrm>
            <a:off x="11635479" y="6410734"/>
            <a:ext cx="466794" cy="369332"/>
          </a:xfrm>
          <a:prstGeom prst="rect">
            <a:avLst/>
          </a:prstGeom>
        </p:spPr>
        <p:txBody>
          <a:bodyPr wrap="none">
            <a:spAutoFit/>
          </a:bodyPr>
          <a:lstStyle/>
          <a:p>
            <a:r>
              <a:rPr lang="en-US" dirty="0">
                <a:solidFill>
                  <a:schemeClr val="bg1"/>
                </a:solidFill>
                <a:latin typeface="Open Sans"/>
              </a:rPr>
              <a:t>(1)</a:t>
            </a:r>
            <a:endParaRPr lang="en-US" dirty="0"/>
          </a:p>
        </p:txBody>
      </p:sp>
    </p:spTree>
    <p:extLst>
      <p:ext uri="{BB962C8B-B14F-4D97-AF65-F5344CB8AC3E}">
        <p14:creationId xmlns:p14="http://schemas.microsoft.com/office/powerpoint/2010/main" val="140774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0" y="6485490"/>
            <a:ext cx="2817089" cy="369332"/>
          </a:xfrm>
          <a:prstGeom prst="rect">
            <a:avLst/>
          </a:prstGeom>
          <a:noFill/>
        </p:spPr>
        <p:txBody>
          <a:bodyPr wrap="square" rtlCol="0">
            <a:spAutoFit/>
          </a:bodyPr>
          <a:lstStyle/>
          <a:p>
            <a:r>
              <a:rPr lang="en-US" dirty="0">
                <a:solidFill>
                  <a:schemeClr val="bg1"/>
                </a:solidFill>
              </a:rPr>
              <a:t>John 7:21-23; 30-34</a:t>
            </a:r>
          </a:p>
        </p:txBody>
      </p:sp>
      <p:sp>
        <p:nvSpPr>
          <p:cNvPr id="9" name="Rectangle 8"/>
          <p:cNvSpPr/>
          <p:nvPr/>
        </p:nvSpPr>
        <p:spPr>
          <a:xfrm>
            <a:off x="636761" y="89792"/>
            <a:ext cx="10987890" cy="923330"/>
          </a:xfrm>
          <a:prstGeom prst="rect">
            <a:avLst/>
          </a:prstGeom>
        </p:spPr>
        <p:txBody>
          <a:bodyPr wrap="square">
            <a:spAutoFit/>
          </a:bodyPr>
          <a:lstStyle/>
          <a:p>
            <a:pPr algn="ctr"/>
            <a:r>
              <a:rPr lang="en-US" sz="5400" dirty="0">
                <a:solidFill>
                  <a:schemeClr val="bg1"/>
                </a:solidFill>
                <a:latin typeface="Elephant" panose="02020904090505020303" pitchFamily="18" charset="0"/>
              </a:rPr>
              <a:t>Illumination</a:t>
            </a:r>
            <a:endParaRPr lang="en-US" sz="5400" dirty="0">
              <a:latin typeface="Elephant" panose="02020904090505020303" pitchFamily="18" charset="0"/>
            </a:endParaRPr>
          </a:p>
        </p:txBody>
      </p:sp>
      <p:sp>
        <p:nvSpPr>
          <p:cNvPr id="10" name="TextBox 9"/>
          <p:cNvSpPr txBox="1"/>
          <p:nvPr/>
        </p:nvSpPr>
        <p:spPr>
          <a:xfrm>
            <a:off x="11003820" y="6449295"/>
            <a:ext cx="1110478" cy="369332"/>
          </a:xfrm>
          <a:prstGeom prst="rect">
            <a:avLst/>
          </a:prstGeom>
          <a:noFill/>
        </p:spPr>
        <p:txBody>
          <a:bodyPr wrap="square" rtlCol="0">
            <a:spAutoFit/>
          </a:bodyPr>
          <a:lstStyle/>
          <a:p>
            <a:pPr algn="r"/>
            <a:r>
              <a:rPr lang="en-US" dirty="0">
                <a:solidFill>
                  <a:schemeClr val="bg1"/>
                </a:solidFill>
              </a:rPr>
              <a:t>(1)</a:t>
            </a:r>
          </a:p>
        </p:txBody>
      </p:sp>
      <p:sp>
        <p:nvSpPr>
          <p:cNvPr id="3" name="Rectangle 2"/>
          <p:cNvSpPr/>
          <p:nvPr/>
        </p:nvSpPr>
        <p:spPr>
          <a:xfrm>
            <a:off x="5379974" y="1388490"/>
            <a:ext cx="6096000" cy="4247317"/>
          </a:xfrm>
          <a:prstGeom prst="rect">
            <a:avLst/>
          </a:prstGeom>
        </p:spPr>
        <p:txBody>
          <a:bodyPr>
            <a:spAutoFit/>
          </a:bodyPr>
          <a:lstStyle/>
          <a:p>
            <a:r>
              <a:rPr lang="en-US" dirty="0">
                <a:solidFill>
                  <a:schemeClr val="bg1"/>
                </a:solidFill>
                <a:latin typeface="Open Sans"/>
              </a:rPr>
              <a:t>On the temple mount, four large golden candelabras (also called menorahs or candlesticks) illuminated the temple grounds during dances and other festivities held late into the night and early morning. </a:t>
            </a:r>
          </a:p>
          <a:p>
            <a:endParaRPr lang="en-US" dirty="0">
              <a:solidFill>
                <a:schemeClr val="bg1"/>
              </a:solidFill>
              <a:latin typeface="Open Sans"/>
            </a:endParaRPr>
          </a:p>
          <a:p>
            <a:r>
              <a:rPr lang="en-US" dirty="0">
                <a:solidFill>
                  <a:schemeClr val="bg1"/>
                </a:solidFill>
                <a:latin typeface="Open Sans"/>
              </a:rPr>
              <a:t>The golden candelabras, which were 50 cubits tall (approximately 73 feet or 22.25 meters), not only provided light for the celebrations, but they symbolized that Israel was to be a light to those who walked in darkness. </a:t>
            </a:r>
          </a:p>
          <a:p>
            <a:endParaRPr lang="en-US" dirty="0">
              <a:solidFill>
                <a:schemeClr val="bg1"/>
              </a:solidFill>
              <a:latin typeface="Open Sans"/>
            </a:endParaRPr>
          </a:p>
          <a:p>
            <a:r>
              <a:rPr lang="en-US" dirty="0">
                <a:solidFill>
                  <a:schemeClr val="bg1"/>
                </a:solidFill>
                <a:latin typeface="Open Sans"/>
              </a:rPr>
              <a:t>The most renowned and anticipated ceremony of the feast was the daily procession, during which an appointed priest drew water from the pool of Siloam with a golden pitcher and poured the water into the silver basin at the base of the temple altar, along with the morning wine offering.</a:t>
            </a:r>
            <a:endParaRPr lang="en-US" dirty="0">
              <a:solidFill>
                <a:schemeClr val="bg1"/>
              </a:solidFill>
            </a:endParaRPr>
          </a:p>
        </p:txBody>
      </p:sp>
      <p:pic>
        <p:nvPicPr>
          <p:cNvPr id="16" name="priest and lampst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229" y="2127239"/>
            <a:ext cx="3693720" cy="2769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46068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442801" y="1102914"/>
            <a:ext cx="3478169" cy="1938992"/>
          </a:xfrm>
          <a:prstGeom prst="rect">
            <a:avLst/>
          </a:prstGeom>
        </p:spPr>
        <p:txBody>
          <a:bodyPr wrap="square">
            <a:spAutoFit/>
          </a:bodyPr>
          <a:lstStyle/>
          <a:p>
            <a:r>
              <a:rPr lang="en-US" sz="2000" dirty="0">
                <a:solidFill>
                  <a:schemeClr val="bg1"/>
                </a:solidFill>
              </a:rPr>
              <a:t>Water and light were used as important symbols during the Feast of Tabernacles, and the Savior used these symbols to call the people to believe in Him as the Messiah.</a:t>
            </a:r>
          </a:p>
        </p:txBody>
      </p:sp>
      <p:sp>
        <p:nvSpPr>
          <p:cNvPr id="8" name="TextBox 7"/>
          <p:cNvSpPr txBox="1"/>
          <p:nvPr/>
        </p:nvSpPr>
        <p:spPr>
          <a:xfrm>
            <a:off x="0" y="6485490"/>
            <a:ext cx="2817089" cy="369332"/>
          </a:xfrm>
          <a:prstGeom prst="rect">
            <a:avLst/>
          </a:prstGeom>
          <a:noFill/>
        </p:spPr>
        <p:txBody>
          <a:bodyPr wrap="square" rtlCol="0">
            <a:spAutoFit/>
          </a:bodyPr>
          <a:lstStyle/>
          <a:p>
            <a:r>
              <a:rPr lang="en-US" dirty="0">
                <a:solidFill>
                  <a:schemeClr val="bg1"/>
                </a:solidFill>
              </a:rPr>
              <a:t>John 7:37-39</a:t>
            </a:r>
          </a:p>
        </p:txBody>
      </p:sp>
      <p:sp>
        <p:nvSpPr>
          <p:cNvPr id="9" name="Rectangle 8"/>
          <p:cNvSpPr/>
          <p:nvPr/>
        </p:nvSpPr>
        <p:spPr>
          <a:xfrm>
            <a:off x="636761" y="89792"/>
            <a:ext cx="10987890" cy="923330"/>
          </a:xfrm>
          <a:prstGeom prst="rect">
            <a:avLst/>
          </a:prstGeom>
        </p:spPr>
        <p:txBody>
          <a:bodyPr wrap="square">
            <a:spAutoFit/>
          </a:bodyPr>
          <a:lstStyle/>
          <a:p>
            <a:pPr algn="ctr"/>
            <a:r>
              <a:rPr lang="en-US" sz="5400" dirty="0">
                <a:solidFill>
                  <a:schemeClr val="bg1"/>
                </a:solidFill>
                <a:latin typeface="Elephant" panose="02020904090505020303" pitchFamily="18" charset="0"/>
              </a:rPr>
              <a:t>Water and Light</a:t>
            </a:r>
            <a:endParaRPr lang="en-US" sz="5400" dirty="0">
              <a:latin typeface="Elephant" panose="02020904090505020303" pitchFamily="18" charset="0"/>
            </a:endParaRPr>
          </a:p>
        </p:txBody>
      </p:sp>
      <p:sp>
        <p:nvSpPr>
          <p:cNvPr id="10" name="TextBox 9"/>
          <p:cNvSpPr txBox="1"/>
          <p:nvPr/>
        </p:nvSpPr>
        <p:spPr>
          <a:xfrm>
            <a:off x="11003820" y="6449295"/>
            <a:ext cx="1110478" cy="369332"/>
          </a:xfrm>
          <a:prstGeom prst="rect">
            <a:avLst/>
          </a:prstGeom>
          <a:noFill/>
        </p:spPr>
        <p:txBody>
          <a:bodyPr wrap="square" rtlCol="0">
            <a:spAutoFit/>
          </a:bodyPr>
          <a:lstStyle/>
          <a:p>
            <a:pPr algn="r"/>
            <a:r>
              <a:rPr lang="en-US" dirty="0">
                <a:solidFill>
                  <a:schemeClr val="bg1"/>
                </a:solidFill>
              </a:rPr>
              <a:t>(1,3)</a:t>
            </a:r>
          </a:p>
        </p:txBody>
      </p:sp>
      <p:sp>
        <p:nvSpPr>
          <p:cNvPr id="3" name="Rectangle 2"/>
          <p:cNvSpPr/>
          <p:nvPr/>
        </p:nvSpPr>
        <p:spPr>
          <a:xfrm>
            <a:off x="6400930" y="1134449"/>
            <a:ext cx="5281190" cy="923330"/>
          </a:xfrm>
          <a:prstGeom prst="rect">
            <a:avLst/>
          </a:prstGeom>
        </p:spPr>
        <p:txBody>
          <a:bodyPr wrap="square">
            <a:spAutoFit/>
          </a:bodyPr>
          <a:lstStyle/>
          <a:p>
            <a:r>
              <a:rPr lang="en-US" i="1" dirty="0">
                <a:solidFill>
                  <a:srgbClr val="FFFF00"/>
                </a:solidFill>
              </a:rPr>
              <a:t>But this </a:t>
            </a:r>
            <a:r>
              <a:rPr lang="en-US" i="1" dirty="0" err="1">
                <a:solidFill>
                  <a:srgbClr val="FFFF00"/>
                </a:solidFill>
              </a:rPr>
              <a:t>spake</a:t>
            </a:r>
            <a:r>
              <a:rPr lang="en-US" i="1" dirty="0">
                <a:solidFill>
                  <a:srgbClr val="FFFF00"/>
                </a:solidFill>
              </a:rPr>
              <a:t> he of the Spirit, which they that believe on him should receive: for the Holy Ghost was not yet given; because that Jesus was not yet glorified.</a:t>
            </a:r>
          </a:p>
        </p:txBody>
      </p:sp>
      <p:pic>
        <p:nvPicPr>
          <p:cNvPr id="18" name="Brazen lave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031" t="7888" r="11390" b="8019"/>
          <a:stretch/>
        </p:blipFill>
        <p:spPr bwMode="auto">
          <a:xfrm>
            <a:off x="3785858" y="885241"/>
            <a:ext cx="2344848" cy="200987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9" name="golden lampstand.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290" t="-1" r="37893" b="8710"/>
          <a:stretch/>
        </p:blipFill>
        <p:spPr bwMode="auto">
          <a:xfrm>
            <a:off x="1522622" y="3032942"/>
            <a:ext cx="2100404" cy="344937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 name="Rectangle 3"/>
          <p:cNvSpPr/>
          <p:nvPr/>
        </p:nvSpPr>
        <p:spPr>
          <a:xfrm>
            <a:off x="3799736" y="3429000"/>
            <a:ext cx="4368442" cy="2585323"/>
          </a:xfrm>
          <a:prstGeom prst="rect">
            <a:avLst/>
          </a:prstGeom>
        </p:spPr>
        <p:txBody>
          <a:bodyPr wrap="square">
            <a:spAutoFit/>
          </a:bodyPr>
          <a:lstStyle/>
          <a:p>
            <a:r>
              <a:rPr lang="en-US" dirty="0">
                <a:solidFill>
                  <a:schemeClr val="bg1"/>
                </a:solidFill>
              </a:rPr>
              <a:t>During each of the eight days of the Feast of Tabernacles an appointed priest drew water from the pool of Siloam with a golden pitcher and poured the water into the silver basin at the base of the temple altar. </a:t>
            </a:r>
          </a:p>
          <a:p>
            <a:endParaRPr lang="en-US" dirty="0">
              <a:solidFill>
                <a:schemeClr val="bg1"/>
              </a:solidFill>
            </a:endParaRPr>
          </a:p>
          <a:p>
            <a:r>
              <a:rPr lang="en-US" dirty="0">
                <a:solidFill>
                  <a:schemeClr val="bg1"/>
                </a:solidFill>
              </a:rPr>
              <a:t>On the last day of the Feast of Tabernacles, when the priest had done so, Jesus stood and offered an invitation to the people. </a:t>
            </a:r>
          </a:p>
        </p:txBody>
      </p:sp>
      <p:pic>
        <p:nvPicPr>
          <p:cNvPr id="13316" name="Picture 4" descr="Image result for jesus pouring of water at pass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6405" y="4329520"/>
            <a:ext cx="3390900" cy="245745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18" name="Picture 6" descr="Image result for pool of siloa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46944" y="2253717"/>
            <a:ext cx="2465717" cy="16489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57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fade">
                                      <p:cBhvr>
                                        <p:cTn id="9" dur="500"/>
                                        <p:tgtEl>
                                          <p:spTgt spid="19"/>
                                        </p:tgtEl>
                                      </p:cBhvr>
                                    </p:animEffect>
                                  </p:childTnLst>
                                </p:cTn>
                              </p:par>
                              <p:par>
                                <p:cTn id="10" presetID="10"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3318"/>
                                        </p:tgtEl>
                                        <p:attrNameLst>
                                          <p:attrName>style.visibility</p:attrName>
                                        </p:attrNameLst>
                                      </p:cBhvr>
                                      <p:to>
                                        <p:strVal val="visible"/>
                                      </p:to>
                                    </p:set>
                                    <p:animEffect transition="in" filter="fade">
                                      <p:cBhvr>
                                        <p:cTn id="23" dur="500"/>
                                        <p:tgtEl>
                                          <p:spTgt spid="1331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13316"/>
                                        </p:tgtEl>
                                        <p:attrNameLst>
                                          <p:attrName>style.visibility</p:attrName>
                                        </p:attrNameLst>
                                      </p:cBhvr>
                                      <p:to>
                                        <p:strVal val="visible"/>
                                      </p:to>
                                    </p:set>
                                    <p:animEffect transition="in" filter="fade">
                                      <p:cBhvr>
                                        <p:cTn id="30"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57185" y="1046241"/>
            <a:ext cx="6117124" cy="1754326"/>
          </a:xfrm>
          <a:prstGeom prst="rect">
            <a:avLst/>
          </a:prstGeom>
        </p:spPr>
        <p:txBody>
          <a:bodyPr wrap="square">
            <a:spAutoFit/>
          </a:bodyPr>
          <a:lstStyle/>
          <a:p>
            <a:r>
              <a:rPr lang="en-US" dirty="0">
                <a:solidFill>
                  <a:schemeClr val="bg1"/>
                </a:solidFill>
              </a:rPr>
              <a:t>The Savior’s imagery of ‘living water’ drew upon a long Israelite tradition that water represented important spiritual truths. </a:t>
            </a:r>
          </a:p>
          <a:p>
            <a:endParaRPr lang="en-US" dirty="0">
              <a:solidFill>
                <a:schemeClr val="bg1"/>
              </a:solidFill>
            </a:endParaRPr>
          </a:p>
          <a:p>
            <a:r>
              <a:rPr lang="en-US" dirty="0">
                <a:solidFill>
                  <a:schemeClr val="bg1"/>
                </a:solidFill>
              </a:rPr>
              <a:t>In the arid climate of the ancient Near East, access to water was crucial for survival, and the scarcity of water made it both a valuable resource and a powerful symbol.</a:t>
            </a:r>
          </a:p>
        </p:txBody>
      </p:sp>
      <p:sp>
        <p:nvSpPr>
          <p:cNvPr id="5" name="Rectangle 4"/>
          <p:cNvSpPr/>
          <p:nvPr/>
        </p:nvSpPr>
        <p:spPr>
          <a:xfrm>
            <a:off x="185056" y="89792"/>
            <a:ext cx="11778343" cy="707886"/>
          </a:xfrm>
          <a:prstGeom prst="rect">
            <a:avLst/>
          </a:prstGeom>
        </p:spPr>
        <p:txBody>
          <a:bodyPr wrap="square">
            <a:spAutoFit/>
          </a:bodyPr>
          <a:lstStyle/>
          <a:p>
            <a:pPr algn="ctr"/>
            <a:r>
              <a:rPr lang="en-US" sz="4000" dirty="0">
                <a:solidFill>
                  <a:schemeClr val="bg1"/>
                </a:solidFill>
                <a:latin typeface="Elephant" panose="02020904090505020303" pitchFamily="18" charset="0"/>
              </a:rPr>
              <a:t>The Living Water = The Holy Ghost</a:t>
            </a:r>
            <a:endParaRPr lang="en-US" sz="4000" dirty="0">
              <a:latin typeface="Elephant" panose="02020904090505020303" pitchFamily="18" charset="0"/>
            </a:endParaRPr>
          </a:p>
        </p:txBody>
      </p:sp>
      <p:sp>
        <p:nvSpPr>
          <p:cNvPr id="6" name="Rectangle 5"/>
          <p:cNvSpPr/>
          <p:nvPr/>
        </p:nvSpPr>
        <p:spPr>
          <a:xfrm>
            <a:off x="0" y="6472608"/>
            <a:ext cx="5937972" cy="307777"/>
          </a:xfrm>
          <a:prstGeom prst="rect">
            <a:avLst/>
          </a:prstGeom>
        </p:spPr>
        <p:txBody>
          <a:bodyPr wrap="none">
            <a:spAutoFit/>
          </a:bodyPr>
          <a:lstStyle/>
          <a:p>
            <a:r>
              <a:rPr lang="en-US" sz="1400" dirty="0">
                <a:solidFill>
                  <a:schemeClr val="bg1"/>
                </a:solidFill>
              </a:rPr>
              <a:t>Exodus 17; Numbers 20; Isaiah 41:17–18; 58:11; Jeremiah 2:13; Ezekiel 47:1–12</a:t>
            </a:r>
            <a:endParaRPr lang="en-US" sz="1400" dirty="0"/>
          </a:p>
        </p:txBody>
      </p:sp>
      <p:pic>
        <p:nvPicPr>
          <p:cNvPr id="2050" name="Picture 2" descr="Image result for living water old testa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3329" y="2888183"/>
            <a:ext cx="2813985" cy="34671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736771" y="4159396"/>
            <a:ext cx="6096000" cy="1754326"/>
          </a:xfrm>
          <a:prstGeom prst="rect">
            <a:avLst/>
          </a:prstGeom>
        </p:spPr>
        <p:txBody>
          <a:bodyPr>
            <a:spAutoFit/>
          </a:bodyPr>
          <a:lstStyle/>
          <a:p>
            <a:r>
              <a:rPr lang="en-US" dirty="0">
                <a:solidFill>
                  <a:schemeClr val="bg1"/>
                </a:solidFill>
              </a:rPr>
              <a:t>The Lord saved Israel in </a:t>
            </a:r>
            <a:r>
              <a:rPr lang="en-US" dirty="0" err="1">
                <a:solidFill>
                  <a:schemeClr val="bg1"/>
                </a:solidFill>
              </a:rPr>
              <a:t>Horeb</a:t>
            </a:r>
            <a:r>
              <a:rPr lang="en-US" dirty="0">
                <a:solidFill>
                  <a:schemeClr val="bg1"/>
                </a:solidFill>
              </a:rPr>
              <a:t> when Moses miraculously brought forth water out of a rock </a:t>
            </a:r>
          </a:p>
          <a:p>
            <a:endParaRPr lang="en-US" dirty="0">
              <a:solidFill>
                <a:schemeClr val="bg1"/>
              </a:solidFill>
            </a:endParaRPr>
          </a:p>
          <a:p>
            <a:r>
              <a:rPr lang="en-US" dirty="0">
                <a:solidFill>
                  <a:schemeClr val="bg1"/>
                </a:solidFill>
              </a:rPr>
              <a:t>The Old Testament prophets Isaiah, Jeremiah, and Ezekiel used water as a symbol of the Lord’s Spirit, provident care, and healing power. </a:t>
            </a:r>
          </a:p>
        </p:txBody>
      </p:sp>
      <p:pic>
        <p:nvPicPr>
          <p:cNvPr id="2052" name="Picture 4" descr="Image result for moses and water from ro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1" y="1255683"/>
            <a:ext cx="4532158" cy="256293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1003820" y="6449295"/>
            <a:ext cx="1110478" cy="369332"/>
          </a:xfrm>
          <a:prstGeom prst="rect">
            <a:avLst/>
          </a:prstGeom>
          <a:noFill/>
        </p:spPr>
        <p:txBody>
          <a:bodyPr wrap="square" rtlCol="0">
            <a:spAutoFit/>
          </a:bodyPr>
          <a:lstStyle/>
          <a:p>
            <a:pPr algn="r"/>
            <a:r>
              <a:rPr lang="en-US" dirty="0">
                <a:solidFill>
                  <a:schemeClr val="bg1"/>
                </a:solidFill>
              </a:rPr>
              <a:t>(1)</a:t>
            </a:r>
          </a:p>
        </p:txBody>
      </p:sp>
    </p:spTree>
    <p:extLst>
      <p:ext uri="{BB962C8B-B14F-4D97-AF65-F5344CB8AC3E}">
        <p14:creationId xmlns:p14="http://schemas.microsoft.com/office/powerpoint/2010/main" val="210311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fade">
                                      <p:cBhvr>
                                        <p:cTn id="13" dur="500"/>
                                        <p:tgtEl>
                                          <p:spTgt spid="205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459471" y="1057127"/>
            <a:ext cx="6117124" cy="3170099"/>
          </a:xfrm>
          <a:prstGeom prst="rect">
            <a:avLst/>
          </a:prstGeom>
        </p:spPr>
        <p:txBody>
          <a:bodyPr wrap="square">
            <a:spAutoFit/>
          </a:bodyPr>
          <a:lstStyle/>
          <a:p>
            <a:r>
              <a:rPr lang="en-US" sz="2000" dirty="0">
                <a:solidFill>
                  <a:schemeClr val="bg1"/>
                </a:solidFill>
              </a:rPr>
              <a:t>The Savior taught that when someone believes in Him, “out of his belly shall flow rivers of living water.”</a:t>
            </a:r>
          </a:p>
          <a:p>
            <a:endParaRPr lang="en-US" sz="2000" dirty="0">
              <a:solidFill>
                <a:schemeClr val="bg1"/>
              </a:solidFill>
            </a:endParaRPr>
          </a:p>
          <a:p>
            <a:r>
              <a:rPr lang="en-US" sz="2000" dirty="0">
                <a:solidFill>
                  <a:schemeClr val="bg1"/>
                </a:solidFill>
              </a:rPr>
              <a:t>This phrase suggests that </a:t>
            </a:r>
            <a:r>
              <a:rPr lang="en-US" sz="2000" b="1" dirty="0">
                <a:solidFill>
                  <a:schemeClr val="bg1"/>
                </a:solidFill>
              </a:rPr>
              <a:t>the “living water” will be </a:t>
            </a:r>
            <a:r>
              <a:rPr lang="en-US" sz="2000" b="1" i="1" dirty="0">
                <a:solidFill>
                  <a:schemeClr val="bg1"/>
                </a:solidFill>
              </a:rPr>
              <a:t>within</a:t>
            </a:r>
            <a:r>
              <a:rPr lang="en-US" sz="2000" b="1" dirty="0">
                <a:solidFill>
                  <a:schemeClr val="bg1"/>
                </a:solidFill>
              </a:rPr>
              <a:t> the believer.</a:t>
            </a:r>
            <a:r>
              <a:rPr lang="en-US" sz="2000" dirty="0">
                <a:solidFill>
                  <a:schemeClr val="bg1"/>
                </a:solidFill>
              </a:rPr>
              <a:t> </a:t>
            </a:r>
          </a:p>
          <a:p>
            <a:endParaRPr lang="en-US" sz="2000" dirty="0">
              <a:solidFill>
                <a:schemeClr val="bg1"/>
              </a:solidFill>
            </a:endParaRPr>
          </a:p>
          <a:p>
            <a:r>
              <a:rPr lang="en-US" sz="2000" dirty="0">
                <a:solidFill>
                  <a:schemeClr val="bg1"/>
                </a:solidFill>
              </a:rPr>
              <a:t>It will not be poured out by a priest on the altar as was done at the Feast of Tabernacles; it will arise and flow miraculously from within the believer. </a:t>
            </a:r>
          </a:p>
          <a:p>
            <a:endParaRPr lang="en-US" sz="2000" dirty="0">
              <a:solidFill>
                <a:schemeClr val="bg1"/>
              </a:solidFill>
            </a:endParaRPr>
          </a:p>
        </p:txBody>
      </p:sp>
      <p:sp>
        <p:nvSpPr>
          <p:cNvPr id="5" name="Rectangle 4"/>
          <p:cNvSpPr/>
          <p:nvPr/>
        </p:nvSpPr>
        <p:spPr>
          <a:xfrm>
            <a:off x="185056" y="89792"/>
            <a:ext cx="11778343" cy="707886"/>
          </a:xfrm>
          <a:prstGeom prst="rect">
            <a:avLst/>
          </a:prstGeom>
        </p:spPr>
        <p:txBody>
          <a:bodyPr wrap="square">
            <a:spAutoFit/>
          </a:bodyPr>
          <a:lstStyle/>
          <a:p>
            <a:pPr algn="ctr"/>
            <a:r>
              <a:rPr lang="en-US" sz="4000" dirty="0">
                <a:solidFill>
                  <a:schemeClr val="bg1"/>
                </a:solidFill>
                <a:latin typeface="Elephant" panose="02020904090505020303" pitchFamily="18" charset="0"/>
              </a:rPr>
              <a:t>Within the Believer</a:t>
            </a:r>
            <a:endParaRPr lang="en-US" sz="4000" dirty="0">
              <a:latin typeface="Elephant" panose="02020904090505020303" pitchFamily="18" charset="0"/>
            </a:endParaRPr>
          </a:p>
        </p:txBody>
      </p:sp>
      <p:sp>
        <p:nvSpPr>
          <p:cNvPr id="6" name="Rectangle 5"/>
          <p:cNvSpPr/>
          <p:nvPr/>
        </p:nvSpPr>
        <p:spPr>
          <a:xfrm>
            <a:off x="0" y="6472608"/>
            <a:ext cx="1125629" cy="307777"/>
          </a:xfrm>
          <a:prstGeom prst="rect">
            <a:avLst/>
          </a:prstGeom>
        </p:spPr>
        <p:txBody>
          <a:bodyPr wrap="none">
            <a:spAutoFit/>
          </a:bodyPr>
          <a:lstStyle/>
          <a:p>
            <a:r>
              <a:rPr lang="en-US" sz="1400" dirty="0">
                <a:solidFill>
                  <a:schemeClr val="bg1"/>
                </a:solidFill>
              </a:rPr>
              <a:t>John 7:38-39</a:t>
            </a:r>
            <a:endParaRPr lang="en-US" sz="1400" dirty="0"/>
          </a:p>
        </p:txBody>
      </p:sp>
      <p:sp>
        <p:nvSpPr>
          <p:cNvPr id="10" name="TextBox 9"/>
          <p:cNvSpPr txBox="1"/>
          <p:nvPr/>
        </p:nvSpPr>
        <p:spPr>
          <a:xfrm>
            <a:off x="11003820" y="6449295"/>
            <a:ext cx="1110478" cy="369332"/>
          </a:xfrm>
          <a:prstGeom prst="rect">
            <a:avLst/>
          </a:prstGeom>
          <a:noFill/>
        </p:spPr>
        <p:txBody>
          <a:bodyPr wrap="square" rtlCol="0">
            <a:spAutoFit/>
          </a:bodyPr>
          <a:lstStyle/>
          <a:p>
            <a:pPr algn="r"/>
            <a:r>
              <a:rPr lang="en-US" dirty="0">
                <a:solidFill>
                  <a:schemeClr val="bg1"/>
                </a:solidFill>
              </a:rPr>
              <a:t>(1)</a:t>
            </a:r>
          </a:p>
        </p:txBody>
      </p:sp>
      <p:pic>
        <p:nvPicPr>
          <p:cNvPr id="3080" name="Picture 8" descr="Image result for water poured out by priests old testa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2688" y="4029884"/>
            <a:ext cx="2566798" cy="2442724"/>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age result for man wat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5342" y="887470"/>
            <a:ext cx="3962239" cy="396223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463059" y="5251246"/>
            <a:ext cx="6096000" cy="923330"/>
          </a:xfrm>
          <a:prstGeom prst="rect">
            <a:avLst/>
          </a:prstGeom>
        </p:spPr>
        <p:txBody>
          <a:bodyPr>
            <a:spAutoFit/>
          </a:bodyPr>
          <a:lstStyle/>
          <a:p>
            <a:r>
              <a:rPr lang="en-US" dirty="0">
                <a:solidFill>
                  <a:schemeClr val="bg1"/>
                </a:solidFill>
                <a:latin typeface="Open Sans"/>
              </a:rPr>
              <a:t>The Savior’s promise that those who believed in Him would at some future time have “living water” within them reflected the fact that “the Holy Ghost was not yet given”</a:t>
            </a:r>
            <a:endParaRPr lang="en-US" dirty="0">
              <a:solidFill>
                <a:schemeClr val="bg1"/>
              </a:solidFill>
            </a:endParaRPr>
          </a:p>
        </p:txBody>
      </p:sp>
    </p:spTree>
    <p:extLst>
      <p:ext uri="{BB962C8B-B14F-4D97-AF65-F5344CB8AC3E}">
        <p14:creationId xmlns:p14="http://schemas.microsoft.com/office/powerpoint/2010/main" val="29010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086"/>
                                        </p:tgtEl>
                                        <p:attrNameLst>
                                          <p:attrName>style.visibility</p:attrName>
                                        </p:attrNameLst>
                                      </p:cBhvr>
                                      <p:to>
                                        <p:strVal val="visible"/>
                                      </p:to>
                                    </p:set>
                                    <p:animEffect transition="in" filter="fade">
                                      <p:cBhvr>
                                        <p:cTn id="9" dur="500"/>
                                        <p:tgtEl>
                                          <p:spTgt spid="308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3080"/>
                                        </p:tgtEl>
                                        <p:attrNameLst>
                                          <p:attrName>style.visibility</p:attrName>
                                        </p:attrNameLst>
                                      </p:cBhvr>
                                      <p:to>
                                        <p:strVal val="visible"/>
                                      </p:to>
                                    </p:set>
                                    <p:animEffect transition="in" filter="fade">
                                      <p:cBhvr>
                                        <p:cTn id="16" dur="500"/>
                                        <p:tgtEl>
                                          <p:spTgt spid="308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420384" y="1130094"/>
            <a:ext cx="4460873" cy="3170099"/>
          </a:xfrm>
          <a:prstGeom prst="rect">
            <a:avLst/>
          </a:prstGeom>
        </p:spPr>
        <p:txBody>
          <a:bodyPr wrap="square">
            <a:spAutoFit/>
          </a:bodyPr>
          <a:lstStyle/>
          <a:p>
            <a:r>
              <a:rPr lang="en-US" sz="2000" dirty="0">
                <a:solidFill>
                  <a:schemeClr val="bg1"/>
                </a:solidFill>
              </a:rPr>
              <a:t>The chief priests and Pharisees again desired to have Jesus arrested. </a:t>
            </a:r>
          </a:p>
          <a:p>
            <a:endParaRPr lang="en-US" sz="2000" dirty="0">
              <a:solidFill>
                <a:schemeClr val="bg1"/>
              </a:solidFill>
            </a:endParaRPr>
          </a:p>
          <a:p>
            <a:r>
              <a:rPr lang="en-US" sz="2000" dirty="0">
                <a:solidFill>
                  <a:schemeClr val="bg1"/>
                </a:solidFill>
              </a:rPr>
              <a:t>Nicodemus, the Pharisee who had come to the Savior by night, came to the Savior’s defense and reminded his fellow Pharisees and the chief priests that their own law would not allow an individual to be condemned until he was given a chance to be heard.</a:t>
            </a:r>
          </a:p>
        </p:txBody>
      </p:sp>
      <p:sp>
        <p:nvSpPr>
          <p:cNvPr id="5" name="Rectangle 4"/>
          <p:cNvSpPr/>
          <p:nvPr/>
        </p:nvSpPr>
        <p:spPr>
          <a:xfrm>
            <a:off x="185056" y="89792"/>
            <a:ext cx="11778343" cy="707886"/>
          </a:xfrm>
          <a:prstGeom prst="rect">
            <a:avLst/>
          </a:prstGeom>
        </p:spPr>
        <p:txBody>
          <a:bodyPr wrap="square">
            <a:spAutoFit/>
          </a:bodyPr>
          <a:lstStyle/>
          <a:p>
            <a:pPr algn="ctr"/>
            <a:r>
              <a:rPr lang="en-US" sz="4000" dirty="0">
                <a:solidFill>
                  <a:schemeClr val="bg1"/>
                </a:solidFill>
                <a:latin typeface="Elephant" panose="02020904090505020303" pitchFamily="18" charset="0"/>
              </a:rPr>
              <a:t>Nicodemus Defends The Savior</a:t>
            </a:r>
            <a:endParaRPr lang="en-US" sz="4000" dirty="0">
              <a:latin typeface="Elephant" panose="02020904090505020303" pitchFamily="18" charset="0"/>
            </a:endParaRPr>
          </a:p>
        </p:txBody>
      </p:sp>
      <p:sp>
        <p:nvSpPr>
          <p:cNvPr id="6" name="Rectangle 5"/>
          <p:cNvSpPr/>
          <p:nvPr/>
        </p:nvSpPr>
        <p:spPr>
          <a:xfrm>
            <a:off x="0" y="6472608"/>
            <a:ext cx="1972015" cy="307777"/>
          </a:xfrm>
          <a:prstGeom prst="rect">
            <a:avLst/>
          </a:prstGeom>
        </p:spPr>
        <p:txBody>
          <a:bodyPr wrap="none">
            <a:spAutoFit/>
          </a:bodyPr>
          <a:lstStyle/>
          <a:p>
            <a:r>
              <a:rPr lang="en-US" sz="1400" dirty="0">
                <a:solidFill>
                  <a:schemeClr val="bg1"/>
                </a:solidFill>
              </a:rPr>
              <a:t>John 7:50-53; John 3:1-2</a:t>
            </a:r>
            <a:endParaRPr lang="en-US" sz="1400" dirty="0"/>
          </a:p>
        </p:txBody>
      </p:sp>
      <p:sp>
        <p:nvSpPr>
          <p:cNvPr id="10" name="TextBox 9"/>
          <p:cNvSpPr txBox="1"/>
          <p:nvPr/>
        </p:nvSpPr>
        <p:spPr>
          <a:xfrm>
            <a:off x="11003820" y="6449295"/>
            <a:ext cx="1110478" cy="369332"/>
          </a:xfrm>
          <a:prstGeom prst="rect">
            <a:avLst/>
          </a:prstGeom>
          <a:noFill/>
        </p:spPr>
        <p:txBody>
          <a:bodyPr wrap="square" rtlCol="0">
            <a:spAutoFit/>
          </a:bodyPr>
          <a:lstStyle/>
          <a:p>
            <a:pPr algn="r"/>
            <a:r>
              <a:rPr lang="en-US" dirty="0">
                <a:solidFill>
                  <a:schemeClr val="bg1"/>
                </a:solidFill>
              </a:rPr>
              <a:t>(1)</a:t>
            </a:r>
          </a:p>
        </p:txBody>
      </p:sp>
      <p:pic>
        <p:nvPicPr>
          <p:cNvPr id="4098" name="Picture 2" descr="Image result for nicodemus and the pharise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29" y="3641240"/>
            <a:ext cx="4012060" cy="283136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372113" y="1524284"/>
            <a:ext cx="2820576" cy="3452276"/>
            <a:chOff x="372113" y="1524284"/>
            <a:chExt cx="2820576" cy="3452276"/>
          </a:xfrm>
        </p:grpSpPr>
        <p:pic>
          <p:nvPicPr>
            <p:cNvPr id="4100" name="Picture 4" descr="Image result for nicodemus and the pharise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113" y="1524284"/>
              <a:ext cx="2820576" cy="320605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72113" y="4730339"/>
              <a:ext cx="833883" cy="246221"/>
            </a:xfrm>
            <a:prstGeom prst="rect">
              <a:avLst/>
            </a:prstGeom>
          </p:spPr>
          <p:txBody>
            <a:bodyPr wrap="none">
              <a:spAutoFit/>
            </a:bodyPr>
            <a:lstStyle/>
            <a:p>
              <a:r>
                <a:rPr lang="en-US" sz="1000" dirty="0">
                  <a:solidFill>
                    <a:schemeClr val="bg1"/>
                  </a:solidFill>
                </a:rPr>
                <a:t>James </a:t>
              </a:r>
              <a:r>
                <a:rPr lang="en-US" sz="1000" dirty="0" err="1">
                  <a:solidFill>
                    <a:schemeClr val="bg1"/>
                  </a:solidFill>
                </a:rPr>
                <a:t>Tissot</a:t>
              </a:r>
              <a:endParaRPr lang="en-US" sz="1000" dirty="0"/>
            </a:p>
          </p:txBody>
        </p:sp>
      </p:grpSp>
    </p:spTree>
    <p:extLst>
      <p:ext uri="{BB962C8B-B14F-4D97-AF65-F5344CB8AC3E}">
        <p14:creationId xmlns:p14="http://schemas.microsoft.com/office/powerpoint/2010/main" val="14875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par>
                                <p:cTn id="10" presetID="10"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192000" cy="424731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#89 </a:t>
            </a:r>
            <a:r>
              <a:rPr lang="en-US" i="1" dirty="0">
                <a:solidFill>
                  <a:schemeClr val="bg1"/>
                </a:solidFill>
              </a:rPr>
              <a:t>The Lord is My Light</a:t>
            </a:r>
          </a:p>
          <a:p>
            <a:endParaRPr lang="en-US" dirty="0">
              <a:solidFill>
                <a:schemeClr val="bg1"/>
              </a:solidFill>
            </a:endParaRPr>
          </a:p>
          <a:p>
            <a:endParaRPr lang="en-US" i="1" dirty="0">
              <a:solidFill>
                <a:schemeClr val="bg1"/>
              </a:solidFill>
            </a:endParaRPr>
          </a:p>
          <a:p>
            <a:pPr marL="342900" indent="-342900">
              <a:buFontTx/>
              <a:buAutoNum type="arabicPeriod"/>
            </a:pPr>
            <a:r>
              <a:rPr lang="en-US" dirty="0">
                <a:solidFill>
                  <a:schemeClr val="bg1"/>
                </a:solidFill>
              </a:rPr>
              <a:t>New Testament Institute Student Manual Chapter 23</a:t>
            </a:r>
          </a:p>
          <a:p>
            <a:pPr marL="342900" indent="-342900">
              <a:buFontTx/>
              <a:buAutoNum type="arabicPeriod"/>
            </a:pPr>
            <a:r>
              <a:rPr lang="en-US" dirty="0">
                <a:solidFill>
                  <a:schemeClr val="bg1"/>
                </a:solidFill>
              </a:rPr>
              <a:t>Bible Dictionary</a:t>
            </a:r>
          </a:p>
          <a:p>
            <a:pPr marL="342900" indent="-342900">
              <a:buFontTx/>
              <a:buAutoNum type="arabicPeriod"/>
            </a:pPr>
            <a:r>
              <a:rPr lang="en-US" dirty="0">
                <a:solidFill>
                  <a:schemeClr val="bg1"/>
                </a:solidFill>
              </a:rPr>
              <a:t>Elder Bruce R. McConkie (</a:t>
            </a:r>
            <a:r>
              <a:rPr lang="en-US" i="1" dirty="0">
                <a:solidFill>
                  <a:schemeClr val="bg1"/>
                </a:solidFill>
              </a:rPr>
              <a:t>Doctrinal New Testament Commentary,</a:t>
            </a:r>
            <a:r>
              <a:rPr lang="en-US" dirty="0">
                <a:solidFill>
                  <a:schemeClr val="bg1"/>
                </a:solidFill>
              </a:rPr>
              <a:t> 3 vols. [1965–73], 1:437).</a:t>
            </a:r>
          </a:p>
          <a:p>
            <a:pPr marL="342900" indent="-342900">
              <a:buFontTx/>
              <a:buAutoNum type="arabicPeriod"/>
            </a:pPr>
            <a:r>
              <a:rPr lang="en-US" dirty="0">
                <a:solidFill>
                  <a:schemeClr val="bg1"/>
                </a:solidFill>
              </a:rPr>
              <a:t>President James E. Faust (“Lord, I Believe; Help Thou Mine Unbelief,”</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Nov. 2003, 22).</a:t>
            </a: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i="1" dirty="0">
              <a:solidFill>
                <a:schemeClr val="bg1"/>
              </a:solidFill>
            </a:endParaRPr>
          </a:p>
        </p:txBody>
      </p:sp>
      <p:sp>
        <p:nvSpPr>
          <p:cNvPr id="4" name="Footer Placeholder 14">
            <a:extLst>
              <a:ext uri="{FF2B5EF4-FFF2-40B4-BE49-F238E27FC236}">
                <a16:creationId xmlns:a16="http://schemas.microsoft.com/office/drawing/2014/main" id="{36D73E18-2432-466B-863C-ADA00AB8D12B}"/>
              </a:ext>
            </a:extLst>
          </p:cNvPr>
          <p:cNvSpPr>
            <a:spLocks noGrp="1"/>
          </p:cNvSpPr>
          <p:nvPr/>
        </p:nvSpPr>
        <p:spPr>
          <a:xfrm>
            <a:off x="119847" y="648496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991811060"/>
              </p:ext>
            </p:extLst>
          </p:nvPr>
        </p:nvGraphicFramePr>
        <p:xfrm>
          <a:off x="804868" y="306104"/>
          <a:ext cx="10434045" cy="2407776"/>
        </p:xfrm>
        <a:graphic>
          <a:graphicData uri="http://schemas.openxmlformats.org/drawingml/2006/table">
            <a:tbl>
              <a:tblPr/>
              <a:tblGrid>
                <a:gridCol w="4718004">
                  <a:extLst>
                    <a:ext uri="{9D8B030D-6E8A-4147-A177-3AD203B41FA5}">
                      <a16:colId xmlns:a16="http://schemas.microsoft.com/office/drawing/2014/main" val="20000"/>
                    </a:ext>
                  </a:extLst>
                </a:gridCol>
                <a:gridCol w="1542424">
                  <a:extLst>
                    <a:ext uri="{9D8B030D-6E8A-4147-A177-3AD203B41FA5}">
                      <a16:colId xmlns:a16="http://schemas.microsoft.com/office/drawing/2014/main" val="20001"/>
                    </a:ext>
                  </a:extLst>
                </a:gridCol>
                <a:gridCol w="1451693">
                  <a:extLst>
                    <a:ext uri="{9D8B030D-6E8A-4147-A177-3AD203B41FA5}">
                      <a16:colId xmlns:a16="http://schemas.microsoft.com/office/drawing/2014/main" val="20002"/>
                    </a:ext>
                  </a:extLst>
                </a:gridCol>
                <a:gridCol w="1451693">
                  <a:extLst>
                    <a:ext uri="{9D8B030D-6E8A-4147-A177-3AD203B41FA5}">
                      <a16:colId xmlns:a16="http://schemas.microsoft.com/office/drawing/2014/main" val="20003"/>
                    </a:ext>
                  </a:extLst>
                </a:gridCol>
                <a:gridCol w="1270231">
                  <a:extLst>
                    <a:ext uri="{9D8B030D-6E8A-4147-A177-3AD203B41FA5}">
                      <a16:colId xmlns:a16="http://schemas.microsoft.com/office/drawing/2014/main" val="20004"/>
                    </a:ext>
                  </a:extLst>
                </a:gridCol>
              </a:tblGrid>
              <a:tr h="343968">
                <a:tc>
                  <a:txBody>
                    <a:bodyPr/>
                    <a:lstStyle/>
                    <a:p>
                      <a:pPr algn="ctr"/>
                      <a:r>
                        <a:rPr lang="en-US" sz="1200" b="1" dirty="0"/>
                        <a:t>Event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Matthew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Luke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b="1" dirty="0"/>
                        <a:t>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43968">
                <a:tc>
                  <a:txBody>
                    <a:bodyPr/>
                    <a:lstStyle/>
                    <a:p>
                      <a:r>
                        <a:rPr lang="en-US" sz="1200" dirty="0"/>
                        <a:t>Jews Seek to Kill Jesus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7:1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343968">
                <a:tc>
                  <a:txBody>
                    <a:bodyPr/>
                    <a:lstStyle/>
                    <a:p>
                      <a:r>
                        <a:rPr lang="en-US" sz="1200" dirty="0"/>
                        <a:t>Jesus is Urged to Attend the Feast of the Tabernacles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7:2-9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343968">
                <a:tc>
                  <a:txBody>
                    <a:bodyPr/>
                    <a:lstStyle/>
                    <a:p>
                      <a:r>
                        <a:rPr lang="en-US" sz="1200" dirty="0"/>
                        <a:t>Jesus Goes to the Feast in Secret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9:51-56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7:10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343968">
                <a:tc>
                  <a:txBody>
                    <a:bodyPr/>
                    <a:lstStyle/>
                    <a:p>
                      <a:r>
                        <a:rPr lang="en-US" sz="1200" dirty="0"/>
                        <a:t>Crowds at Feast</a:t>
                      </a:r>
                      <a:r>
                        <a:rPr lang="en-US" sz="1200" baseline="0" dirty="0"/>
                        <a:t> Discussing Jesus</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7:11-13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r h="343968">
                <a:tc>
                  <a:txBody>
                    <a:bodyPr/>
                    <a:lstStyle/>
                    <a:p>
                      <a:r>
                        <a:rPr lang="en-US" sz="1200" dirty="0"/>
                        <a:t>Jesus Teaches at the Temple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7:14-36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5"/>
                  </a:ext>
                </a:extLst>
              </a:tr>
              <a:tr h="343968">
                <a:tc>
                  <a:txBody>
                    <a:bodyPr/>
                    <a:lstStyle/>
                    <a:p>
                      <a:r>
                        <a:rPr lang="en-US" sz="1200" dirty="0"/>
                        <a:t>Crowds Debate Jesus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7:37-53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6"/>
                  </a:ext>
                </a:extLst>
              </a:tr>
            </a:tbl>
          </a:graphicData>
        </a:graphic>
      </p:graphicFrame>
      <p:sp>
        <p:nvSpPr>
          <p:cNvPr id="4" name="Rectangle 3"/>
          <p:cNvSpPr/>
          <p:nvPr/>
        </p:nvSpPr>
        <p:spPr>
          <a:xfrm>
            <a:off x="63374" y="2713880"/>
            <a:ext cx="6096000" cy="1938992"/>
          </a:xfrm>
          <a:prstGeom prst="rect">
            <a:avLst/>
          </a:prstGeom>
          <a:ln>
            <a:solidFill>
              <a:schemeClr val="tx1"/>
            </a:solidFill>
          </a:ln>
        </p:spPr>
        <p:txBody>
          <a:bodyPr>
            <a:spAutoFit/>
          </a:bodyPr>
          <a:lstStyle/>
          <a:p>
            <a:r>
              <a:rPr lang="en-US" sz="1200" b="1" dirty="0"/>
              <a:t>The Brethren of Christ: John 7:4</a:t>
            </a:r>
          </a:p>
          <a:p>
            <a:r>
              <a:rPr lang="en-US" sz="1200" dirty="0"/>
              <a:t>“Frequent special reference is made to the sons of Joseph and Mary as the ‘brethren’ of Jesus, though in fact they were his half-brothers. (Matt. 12:46; 13:55; John 2:12; Acts 1:14; 1 Cor. 95.) Though they were reared in the same household and came under the benign influence of Joseph and Mary, though they were aware of the teachings, ministry, and miracles of Jesus himself, yet these his close relatives had not so far accepted him as the Messiah. However, all of them, apparently, were converted later (Acts 1:14); one of them, identified by Paul as ‘James the Lord’s brother’ (Gal. 1:19), was to minister in the holy apostleship; and yet another, Judas, who calls himself, ‘Jude, the … brother of James’ (Jude 1), wrote the epistle of Jude” Bruce R. McConkie (</a:t>
            </a:r>
            <a:r>
              <a:rPr lang="en-US" sz="1200" i="1" dirty="0"/>
              <a:t>Doctrinal New Testament Commentary,</a:t>
            </a:r>
            <a:r>
              <a:rPr lang="en-US" sz="1200" dirty="0"/>
              <a:t> 3 vols. [1965–73], 1:437).</a:t>
            </a:r>
          </a:p>
        </p:txBody>
      </p:sp>
      <p:sp>
        <p:nvSpPr>
          <p:cNvPr id="9" name="Rectangle 8"/>
          <p:cNvSpPr/>
          <p:nvPr/>
        </p:nvSpPr>
        <p:spPr>
          <a:xfrm>
            <a:off x="6159374" y="2713880"/>
            <a:ext cx="6032626" cy="4154984"/>
          </a:xfrm>
          <a:prstGeom prst="rect">
            <a:avLst/>
          </a:prstGeom>
          <a:ln>
            <a:solidFill>
              <a:schemeClr val="tx1"/>
            </a:solidFill>
          </a:ln>
        </p:spPr>
        <p:txBody>
          <a:bodyPr wrap="square">
            <a:spAutoFit/>
          </a:bodyPr>
          <a:lstStyle/>
          <a:p>
            <a:pPr fontAlgn="base"/>
            <a:r>
              <a:rPr lang="en-US" sz="1100" b="1" dirty="0"/>
              <a:t>Brethren Doubts John 7:4:</a:t>
            </a:r>
          </a:p>
          <a:p>
            <a:pPr fontAlgn="base"/>
            <a:r>
              <a:rPr lang="en-US" sz="1100" dirty="0"/>
              <a:t>"Even a quick reading of the Gospels and Acts shows that the New Testament writers did not intend to give a comprehensive picture of the personal life or family of Jesus...Still, one naturally wonders about Jesus' family, who they were and what they did.</a:t>
            </a:r>
          </a:p>
          <a:p>
            <a:pPr fontAlgn="base"/>
            <a:r>
              <a:rPr lang="en-US" sz="1100" dirty="0"/>
              <a:t>"We do know that </a:t>
            </a:r>
            <a:r>
              <a:rPr lang="en-US" sz="1100" b="1" dirty="0"/>
              <a:t>Jesus had four brothers and more than one sister</a:t>
            </a:r>
            <a:r>
              <a:rPr lang="en-US" sz="1100" dirty="0"/>
              <a:t>. The people of Nazareth objected to the divine calling of Jesus on the grounds that he was someone who had grown up in their midst. 'Is not this the carpenter's son?' they asked in astonishment. </a:t>
            </a:r>
            <a:r>
              <a:rPr lang="en-US" sz="1100" b="1" dirty="0"/>
              <a:t>'Is not his mother called Mary? and his brethren, James, and </a:t>
            </a:r>
            <a:r>
              <a:rPr lang="en-US" sz="1100" b="1" dirty="0" err="1"/>
              <a:t>Joses</a:t>
            </a:r>
            <a:r>
              <a:rPr lang="en-US" sz="1100" b="1" dirty="0"/>
              <a:t>, and Simon, and Judas? And his sisters, are they not all with us?' </a:t>
            </a:r>
            <a:r>
              <a:rPr lang="en-US" sz="1100" dirty="0"/>
              <a:t>(Matt. 13:55-56.)...John relates an interesting event concerning the brethren of Jesus telling us that they did not fully accept him as the Messiah while he was laboring among them: 'Now the Jews' feast of tabernacles was at hand. His brethren therefore said unto him [their brother, Jesus], Depart hence, and go into Judaea, that thy disciples also may see the works that thou </a:t>
            </a:r>
            <a:r>
              <a:rPr lang="en-US" sz="1100" dirty="0" err="1"/>
              <a:t>doest</a:t>
            </a:r>
            <a:r>
              <a:rPr lang="en-US" sz="1100" dirty="0"/>
              <a:t>. For there is no man that doeth any thing in secret, and he himself </a:t>
            </a:r>
            <a:r>
              <a:rPr lang="en-US" sz="1100" dirty="0" err="1"/>
              <a:t>seeketh</a:t>
            </a:r>
            <a:r>
              <a:rPr lang="en-US" sz="1100" dirty="0"/>
              <a:t> to be known openly. If thou do these things, shew thyself to the world. For neither did his brethren believe in him.' (John 7:2-5.)</a:t>
            </a:r>
          </a:p>
          <a:p>
            <a:pPr fontAlgn="base"/>
            <a:r>
              <a:rPr lang="en-US" sz="1100" dirty="0"/>
              <a:t>"The brothers knew something of Jesus' work and miracles and of his following, but they were doubtful themselves, or at least wished him to be more open about his mission. They did not believe in him, which may refer to the claims he made about being the Messiah and the Son of God. In fact, when the people of Nazareth rejected the Savior, he exclaimed, 'A prophet is not without </a:t>
            </a:r>
            <a:r>
              <a:rPr lang="en-US" sz="1100" dirty="0" err="1"/>
              <a:t>honour</a:t>
            </a:r>
            <a:r>
              <a:rPr lang="en-US" sz="1100" dirty="0"/>
              <a:t>, but in his own country, and among his own kin, and in his own house.' (Mark 6:4.) </a:t>
            </a:r>
            <a:r>
              <a:rPr lang="en-US" sz="1100" b="1" dirty="0"/>
              <a:t>But evidently the brothers were converted shortly thereafter, for Luke records that immediately after Christ's ascension into heaven, the church met in 'prayer and supplication, with the women, and Mary the mother of Jesus, and with his brethren.' (Acts 1:14.) Also, Paul includes James in his list of those who had seen the resurrected Lord. </a:t>
            </a:r>
            <a:r>
              <a:rPr lang="en-US" sz="1100" dirty="0"/>
              <a:t>(See 1 Cor. 15:7.)" Gerald N. Lund (J</a:t>
            </a:r>
            <a:r>
              <a:rPr lang="en-US" sz="1100" i="1" dirty="0"/>
              <a:t>esus Christ, Key to the Plan of Salvation</a:t>
            </a:r>
            <a:r>
              <a:rPr lang="en-US" sz="1100" dirty="0"/>
              <a:t> [Salt Lake City: Deseret Book Co., 1991], 47.)</a:t>
            </a:r>
          </a:p>
        </p:txBody>
      </p:sp>
      <p:sp>
        <p:nvSpPr>
          <p:cNvPr id="10" name="Rectangle 9"/>
          <p:cNvSpPr/>
          <p:nvPr/>
        </p:nvSpPr>
        <p:spPr>
          <a:xfrm>
            <a:off x="63373" y="4652872"/>
            <a:ext cx="6064313" cy="1569660"/>
          </a:xfrm>
          <a:prstGeom prst="rect">
            <a:avLst/>
          </a:prstGeom>
          <a:ln>
            <a:solidFill>
              <a:schemeClr val="tx1"/>
            </a:solidFill>
          </a:ln>
        </p:spPr>
        <p:txBody>
          <a:bodyPr wrap="square">
            <a:spAutoFit/>
          </a:bodyPr>
          <a:lstStyle/>
          <a:p>
            <a:r>
              <a:rPr lang="en-US" sz="1200" b="1" dirty="0"/>
              <a:t>Half-brothers:</a:t>
            </a:r>
          </a:p>
          <a:p>
            <a:r>
              <a:rPr lang="en-US" sz="1200" dirty="0"/>
              <a:t>Though early on, these half-brothers of the Lord didn't believe, later on some of them would become great leaders in the Church. In particular, James was an apostle who took an important role in the leadership of the early Church. He may have replaced James, the brother of John, after his martyrdom (Acts 12:1-2). James conducted a meeting in which the policy of the Church regarding the law of Moses was determined (Acts 15). He was later known as the Bishop of Jerusalem and has been referred to as "James the Just." Judas, or Jude, was another brother of the Lord. He was probably the author of the book of Jude (See Bible Dictionary).</a:t>
            </a:r>
          </a:p>
        </p:txBody>
      </p:sp>
    </p:spTree>
    <p:extLst>
      <p:ext uri="{BB962C8B-B14F-4D97-AF65-F5344CB8AC3E}">
        <p14:creationId xmlns:p14="http://schemas.microsoft.com/office/powerpoint/2010/main" val="2012781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065344"/>
            <a:ext cx="6096000" cy="1754326"/>
          </a:xfrm>
          <a:prstGeom prst="rect">
            <a:avLst/>
          </a:prstGeom>
          <a:ln>
            <a:solidFill>
              <a:schemeClr val="tx1"/>
            </a:solidFill>
          </a:ln>
        </p:spPr>
        <p:txBody>
          <a:bodyPr>
            <a:spAutoFit/>
          </a:bodyPr>
          <a:lstStyle/>
          <a:p>
            <a:r>
              <a:rPr lang="en-US" sz="1200" b="1" dirty="0"/>
              <a:t>The Gift of the Holy Ghost: John 7:39</a:t>
            </a:r>
          </a:p>
          <a:p>
            <a:r>
              <a:rPr lang="en-US" sz="1200" dirty="0"/>
              <a:t> “For some reason not fully explained in the scriptures, the Holy Ghost did not operate in the </a:t>
            </a:r>
            <a:r>
              <a:rPr lang="en-US" sz="1200" dirty="0" err="1"/>
              <a:t>fulness</a:t>
            </a:r>
            <a:r>
              <a:rPr lang="en-US" sz="1200" dirty="0"/>
              <a:t> among the Jews during the years of Jesus’ mortal sojourn (John 7:39; 16:7). Statements to the effect that the Holy Ghost did not come until after Jesus was resurrected must of necessity refer to that particular dispensation only, for it is abundantly clear that the Holy Ghost was operative in earlier dispensations. Furthermore, it has reference only to the </a:t>
            </a:r>
            <a:r>
              <a:rPr lang="en-US" sz="1200" i="1" dirty="0"/>
              <a:t>gift</a:t>
            </a:r>
            <a:r>
              <a:rPr lang="en-US" sz="1200" dirty="0"/>
              <a:t> of the Holy Ghost not being present, since the </a:t>
            </a:r>
            <a:r>
              <a:rPr lang="en-US" sz="1200" i="1" dirty="0"/>
              <a:t>power </a:t>
            </a:r>
            <a:r>
              <a:rPr lang="en-US" sz="1200" dirty="0"/>
              <a:t>of the Holy Ghost was operative during the ministries of John the Baptist and Jesus; otherwise no one would have received a testimony of the truths that these men taught (Matt. 16:16–17; see also 1 Cor. 12:3)” (Bible Dictionary, “Holy Ghost”). </a:t>
            </a:r>
          </a:p>
        </p:txBody>
      </p:sp>
      <p:sp>
        <p:nvSpPr>
          <p:cNvPr id="6" name="Rectangle 5"/>
          <p:cNvSpPr/>
          <p:nvPr/>
        </p:nvSpPr>
        <p:spPr>
          <a:xfrm>
            <a:off x="0" y="1754326"/>
            <a:ext cx="6096000" cy="2308324"/>
          </a:xfrm>
          <a:prstGeom prst="rect">
            <a:avLst/>
          </a:prstGeom>
          <a:ln>
            <a:solidFill>
              <a:schemeClr val="tx1"/>
            </a:solidFill>
          </a:ln>
        </p:spPr>
        <p:txBody>
          <a:bodyPr wrap="square">
            <a:spAutoFit/>
          </a:bodyPr>
          <a:lstStyle/>
          <a:p>
            <a:r>
              <a:rPr lang="en-US" sz="1200" b="1" dirty="0"/>
              <a:t>The Living Water John 7:39:</a:t>
            </a:r>
          </a:p>
          <a:p>
            <a:r>
              <a:rPr lang="en-US" sz="1200" dirty="0"/>
              <a:t>“The Savior’s promise that those who believed in Him would at some future time have ‘living water’ within them reflected the fact that ‘the Holy Ghost was not yet given’ (John 7:39). ‘For some reason not fully explained in the scriptures, the Holy Ghost did not operate in the </a:t>
            </a:r>
            <a:r>
              <a:rPr lang="en-US" sz="1200" dirty="0" err="1"/>
              <a:t>fulness</a:t>
            </a:r>
            <a:r>
              <a:rPr lang="en-US" sz="1200" dirty="0"/>
              <a:t> among the Jews during the years of Jesus’ mortal sojourn (John 7:39; 16:7). Statements to the effect that the Holy Ghost did not come until after Jesus was resurrected must of necessity refer to that particular dispensation only, for it is abundantly clear that the Holy Ghost was operative in earlier dispensations. Furthermore, it has reference only to the </a:t>
            </a:r>
            <a:r>
              <a:rPr lang="en-US" sz="1200" i="1" dirty="0"/>
              <a:t>gift</a:t>
            </a:r>
            <a:r>
              <a:rPr lang="en-US" sz="1200" dirty="0"/>
              <a:t> of the Holy Ghost not being present, since the </a:t>
            </a:r>
            <a:r>
              <a:rPr lang="en-US" sz="1200" i="1" dirty="0"/>
              <a:t>power</a:t>
            </a:r>
            <a:r>
              <a:rPr lang="en-US" sz="1200" dirty="0"/>
              <a:t> of the Holy Ghost was operative during the ministries of John the Baptist and Jesus; otherwise no one would have received a testimony of the truths that these men taught (Matt. 16:16–17; see also 1 Cor. 12:3)’ (Bible Dictionary, ‘Holy Ghost’)” (</a:t>
            </a:r>
            <a:r>
              <a:rPr lang="en-US" sz="1200" i="1" dirty="0"/>
              <a:t>New Testament Student Manual</a:t>
            </a:r>
            <a:r>
              <a:rPr lang="en-US" sz="1200" dirty="0"/>
              <a:t> [Church Educational System manual, 2014], 224).</a:t>
            </a:r>
          </a:p>
        </p:txBody>
      </p:sp>
      <p:sp>
        <p:nvSpPr>
          <p:cNvPr id="7" name="Rectangle 6"/>
          <p:cNvSpPr/>
          <p:nvPr/>
        </p:nvSpPr>
        <p:spPr>
          <a:xfrm>
            <a:off x="0" y="0"/>
            <a:ext cx="6096000" cy="1754326"/>
          </a:xfrm>
          <a:prstGeom prst="rect">
            <a:avLst/>
          </a:prstGeom>
          <a:ln>
            <a:solidFill>
              <a:schemeClr val="tx1"/>
            </a:solidFill>
          </a:ln>
        </p:spPr>
        <p:txBody>
          <a:bodyPr>
            <a:spAutoFit/>
          </a:bodyPr>
          <a:lstStyle/>
          <a:p>
            <a:r>
              <a:rPr lang="en-US" sz="1200" b="1" dirty="0"/>
              <a:t>If Any Man Will Do His Will John 7:17:</a:t>
            </a:r>
          </a:p>
          <a:p>
            <a:r>
              <a:rPr lang="en-US" sz="1200" dirty="0"/>
              <a:t>“Sometimes we try to do it backward. For example, we may take this approach: I will be happy to live the law of tithing, but first I need to know that it’s true. Maybe we even pray to gain a testimony of the law of tithing and hope the Lord will bless us with that testimony before we have ever filled out a tithing slip. It just doesn’t work that way. The Lord expects us to exercise faith. We have to consistently pay a full and honest tithe in order to gain a testimony of tithing. This same pattern applies to all the principles of the gospel, whether it is the law of chastity, the principle of modesty, the Word of Wisdom, or the law of the fast” Sister Bonnie L. </a:t>
            </a:r>
            <a:r>
              <a:rPr lang="en-US" sz="1200" dirty="0" err="1"/>
              <a:t>Oscarson</a:t>
            </a:r>
            <a:r>
              <a:rPr lang="en-US" sz="1200" dirty="0"/>
              <a:t> (“Be Ye Converted,”</a:t>
            </a:r>
            <a:r>
              <a:rPr lang="en-US" sz="1200" i="1" dirty="0"/>
              <a:t> Ensign</a:t>
            </a:r>
            <a:r>
              <a:rPr lang="en-US" sz="1200" dirty="0"/>
              <a:t> or </a:t>
            </a:r>
            <a:r>
              <a:rPr lang="en-US" sz="1200" i="1" dirty="0"/>
              <a:t>Liahona,</a:t>
            </a:r>
            <a:r>
              <a:rPr lang="en-US" sz="1200" dirty="0"/>
              <a:t> Nov. 2013, 77).</a:t>
            </a:r>
          </a:p>
        </p:txBody>
      </p:sp>
      <p:sp>
        <p:nvSpPr>
          <p:cNvPr id="8" name="Rectangle 7"/>
          <p:cNvSpPr/>
          <p:nvPr/>
        </p:nvSpPr>
        <p:spPr>
          <a:xfrm>
            <a:off x="6096000" y="3405757"/>
            <a:ext cx="6096000" cy="1754326"/>
          </a:xfrm>
          <a:prstGeom prst="rect">
            <a:avLst/>
          </a:prstGeom>
          <a:ln>
            <a:solidFill>
              <a:schemeClr val="tx1"/>
            </a:solidFill>
          </a:ln>
        </p:spPr>
        <p:txBody>
          <a:bodyPr>
            <a:spAutoFit/>
          </a:bodyPr>
          <a:lstStyle/>
          <a:p>
            <a:r>
              <a:rPr lang="en-US" sz="1200" b="1" dirty="0"/>
              <a:t>Nicodemus John: 7:51-52:</a:t>
            </a:r>
          </a:p>
          <a:p>
            <a:r>
              <a:rPr lang="en-US" sz="1200" dirty="0"/>
              <a:t>"Nicodemus also eventually overcame his trepidation and his fear of not appearing to be respectable. He defended the Savior before the chief priests and Pharisees, saying: 'Doth our law judge any man, before it hear him, and know what he doeth?' This was a very daring course of action on the part of Nicodemus, for it caused his colleagues to ask, 'Art thou also of Galilee?' (John 7:51-52.) The courage of Nicodemus in the face of opposition was confirmed at the crucifixion site when he 'brought a mixture of myrrh and aloes' to assist in the preparation of the crucified body of Jesus (John 19:39)." </a:t>
            </a:r>
            <a:r>
              <a:rPr lang="en-US" sz="1200" b="1" dirty="0"/>
              <a:t>Spencer J. </a:t>
            </a:r>
            <a:r>
              <a:rPr lang="en-US" sz="1200" b="1" dirty="0" err="1"/>
              <a:t>Condie</a:t>
            </a:r>
            <a:r>
              <a:rPr lang="en-US" sz="1200" b="1" dirty="0"/>
              <a:t> </a:t>
            </a:r>
            <a:r>
              <a:rPr lang="en-US" sz="1200" dirty="0"/>
              <a:t>(</a:t>
            </a:r>
            <a:r>
              <a:rPr lang="en-US" sz="1200" i="1" dirty="0"/>
              <a:t>Your Agency, Handle with Care </a:t>
            </a:r>
            <a:r>
              <a:rPr lang="en-US" sz="1200" dirty="0"/>
              <a:t>[Salt Lake City: </a:t>
            </a:r>
            <a:r>
              <a:rPr lang="en-US" sz="1200" dirty="0" err="1"/>
              <a:t>Bookcraft</a:t>
            </a:r>
            <a:r>
              <a:rPr lang="en-US" sz="1200" dirty="0"/>
              <a:t>, 1996], 47.) </a:t>
            </a:r>
          </a:p>
        </p:txBody>
      </p:sp>
      <p:sp>
        <p:nvSpPr>
          <p:cNvPr id="9" name="Rectangle 8"/>
          <p:cNvSpPr/>
          <p:nvPr/>
        </p:nvSpPr>
        <p:spPr>
          <a:xfrm>
            <a:off x="6096000" y="0"/>
            <a:ext cx="6096000" cy="3416320"/>
          </a:xfrm>
          <a:prstGeom prst="rect">
            <a:avLst/>
          </a:prstGeom>
          <a:ln>
            <a:solidFill>
              <a:schemeClr val="tx1"/>
            </a:solidFill>
          </a:ln>
        </p:spPr>
        <p:txBody>
          <a:bodyPr>
            <a:spAutoFit/>
          </a:bodyPr>
          <a:lstStyle/>
          <a:p>
            <a:pPr fontAlgn="base"/>
            <a:r>
              <a:rPr lang="en-US" sz="1200" b="1" dirty="0"/>
              <a:t>Shall Christ Come out of Galilee? John 7:41:</a:t>
            </a:r>
          </a:p>
          <a:p>
            <a:pPr fontAlgn="base"/>
            <a:r>
              <a:rPr lang="en-US" sz="1200" dirty="0"/>
              <a:t>Christ had just taught the people that they should 'judge righteous judgment' (v. 24). Yet, their personal prejudice and self-righteousness are evident in the way they condescendingly speak of Galileans. They were judging according to their traditions (see JST Jn. 7:24), not according to righteousness. The Master would not correct them by declaring his rightful birth in Bethlehem because 'He that </a:t>
            </a:r>
            <a:r>
              <a:rPr lang="en-US" sz="1200" dirty="0" err="1"/>
              <a:t>speaketh</a:t>
            </a:r>
            <a:r>
              <a:rPr lang="en-US" sz="1200" dirty="0"/>
              <a:t> of himself </a:t>
            </a:r>
            <a:r>
              <a:rPr lang="en-US" sz="1200" dirty="0" err="1"/>
              <a:t>seeketh</a:t>
            </a:r>
            <a:r>
              <a:rPr lang="en-US" sz="1200" dirty="0"/>
              <a:t> his own glory' (v. 18). </a:t>
            </a:r>
            <a:r>
              <a:rPr lang="en-US" sz="1200" i="1" dirty="0"/>
              <a:t>Gospeldoctrine.com</a:t>
            </a:r>
            <a:endParaRPr lang="en-US" sz="1200" dirty="0"/>
          </a:p>
          <a:p>
            <a:pPr fontAlgn="base"/>
            <a:endParaRPr lang="en-US" sz="1200" dirty="0"/>
          </a:p>
          <a:p>
            <a:pPr fontAlgn="base"/>
            <a:r>
              <a:rPr lang="en-US" sz="1200" dirty="0"/>
              <a:t>"Jerusalem was the place where the sects (Pharisees and Sadducees) flourished, with few of their followers dwelling outside its vicinity. The masses that made up the towns and villages of the land were known as the </a:t>
            </a:r>
            <a:r>
              <a:rPr lang="en-US" sz="1200" i="1" dirty="0"/>
              <a:t>Am ha </a:t>
            </a:r>
            <a:r>
              <a:rPr lang="en-US" sz="1200" i="1" dirty="0" err="1"/>
              <a:t>Aretz</a:t>
            </a:r>
            <a:r>
              <a:rPr lang="en-US" sz="1200" dirty="0"/>
              <a:t> or the 'people of the land.' Uninstructed in the detail of the traditions, they were looked upon as ignorant, common, country folk. The people of the region of Galilee and the countryside of Judea fell short in the eyes of the sects in fulfilling the requirements of the law of God. The scriptural record demonstrates the skeptical view held of the country folk by the religionists, 'Can there any good thing come out of Nazareth? ...' (John 1:46.) 'Art thou also of Galilee? Search, and look: for out of Galilee </a:t>
            </a:r>
            <a:r>
              <a:rPr lang="en-US" sz="1200" dirty="0" err="1"/>
              <a:t>ariseth</a:t>
            </a:r>
            <a:r>
              <a:rPr lang="en-US" sz="1200" dirty="0"/>
              <a:t> no prophet.' (John 7:52.) Yet it was from among the people of the land that Jesus called those who were to be apostles." (Edward J. Brandt, "Everyday Life in Palestine," </a:t>
            </a:r>
            <a:r>
              <a:rPr lang="en-US" sz="1200" i="1" dirty="0"/>
              <a:t>Ensign</a:t>
            </a:r>
            <a:r>
              <a:rPr lang="en-US" sz="1200" dirty="0"/>
              <a:t>, Sept. 1974, 22)</a:t>
            </a:r>
          </a:p>
          <a:p>
            <a:r>
              <a:rPr lang="en-US" sz="1200" dirty="0"/>
              <a:t> </a:t>
            </a:r>
          </a:p>
        </p:txBody>
      </p:sp>
    </p:spTree>
    <p:extLst>
      <p:ext uri="{BB962C8B-B14F-4D97-AF65-F5344CB8AC3E}">
        <p14:creationId xmlns:p14="http://schemas.microsoft.com/office/powerpoint/2010/main" val="2012781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61117744"/>
              </p:ext>
            </p:extLst>
          </p:nvPr>
        </p:nvGraphicFramePr>
        <p:xfrm>
          <a:off x="1249378" y="67815"/>
          <a:ext cx="10942622" cy="6638580"/>
        </p:xfrm>
        <a:graphic>
          <a:graphicData uri="http://schemas.openxmlformats.org/drawingml/2006/table">
            <a:tbl>
              <a:tblPr firstRow="1" bandRow="1">
                <a:tableStyleId>{5940675A-B579-460E-94D1-54222C63F5DA}</a:tableStyleId>
              </a:tblPr>
              <a:tblGrid>
                <a:gridCol w="5471311">
                  <a:extLst>
                    <a:ext uri="{9D8B030D-6E8A-4147-A177-3AD203B41FA5}">
                      <a16:colId xmlns:a16="http://schemas.microsoft.com/office/drawing/2014/main" val="20000"/>
                    </a:ext>
                  </a:extLst>
                </a:gridCol>
                <a:gridCol w="5471311">
                  <a:extLst>
                    <a:ext uri="{9D8B030D-6E8A-4147-A177-3AD203B41FA5}">
                      <a16:colId xmlns:a16="http://schemas.microsoft.com/office/drawing/2014/main" val="20001"/>
                    </a:ext>
                  </a:extLst>
                </a:gridCol>
              </a:tblGrid>
              <a:tr h="393911">
                <a:tc>
                  <a:txBody>
                    <a:bodyPr/>
                    <a:lstStyle/>
                    <a:p>
                      <a:pPr algn="ctr"/>
                      <a:r>
                        <a:rPr lang="en-US" dirty="0"/>
                        <a:t>Ten Commandments</a:t>
                      </a:r>
                    </a:p>
                  </a:txBody>
                  <a:tcPr/>
                </a:tc>
                <a:tc>
                  <a:txBody>
                    <a:bodyPr/>
                    <a:lstStyle/>
                    <a:p>
                      <a:pPr algn="ctr"/>
                      <a:r>
                        <a:rPr lang="en-US" dirty="0"/>
                        <a:t>Actions of the Jews</a:t>
                      </a:r>
                    </a:p>
                  </a:txBody>
                  <a:tcPr/>
                </a:tc>
                <a:extLst>
                  <a:ext uri="{0D108BD9-81ED-4DB2-BD59-A6C34878D82A}">
                    <a16:rowId xmlns:a16="http://schemas.microsoft.com/office/drawing/2014/main" val="10000"/>
                  </a:ext>
                </a:extLst>
              </a:tr>
              <a:tr h="497941">
                <a:tc>
                  <a:txBody>
                    <a:bodyPr/>
                    <a:lstStyle/>
                    <a:p>
                      <a:pPr algn="l" fontAlgn="base"/>
                      <a:r>
                        <a:rPr lang="en-US" sz="1200" b="0" dirty="0">
                          <a:effectLst/>
                          <a:latin typeface="Abadi" panose="020B0604020104020204" pitchFamily="34" charset="0"/>
                        </a:rPr>
                        <a:t>1. Thou shalt have no other gods before me</a:t>
                      </a:r>
                    </a:p>
                  </a:txBody>
                  <a:tcPr marL="47625" marR="95250" marT="38100" marB="38100" anchor="ctr"/>
                </a:tc>
                <a:tc>
                  <a:txBody>
                    <a:bodyPr/>
                    <a:lstStyle/>
                    <a:p>
                      <a:pPr algn="l" fontAlgn="base"/>
                      <a:r>
                        <a:rPr lang="en-US" sz="1200" b="0" dirty="0">
                          <a:effectLst/>
                          <a:latin typeface="Abadi" panose="020B0604020104020204" pitchFamily="34" charset="0"/>
                        </a:rPr>
                        <a:t>The Jews placed their tradition before God, and rejected the Holy One of Israel</a:t>
                      </a:r>
                    </a:p>
                  </a:txBody>
                  <a:tcPr marL="47625" marR="95250" marT="38100" marB="38100" anchor="ctr"/>
                </a:tc>
                <a:extLst>
                  <a:ext uri="{0D108BD9-81ED-4DB2-BD59-A6C34878D82A}">
                    <a16:rowId xmlns:a16="http://schemas.microsoft.com/office/drawing/2014/main" val="10001"/>
                  </a:ext>
                </a:extLst>
              </a:tr>
              <a:tr h="570369">
                <a:tc>
                  <a:txBody>
                    <a:bodyPr/>
                    <a:lstStyle/>
                    <a:p>
                      <a:pPr algn="l" fontAlgn="base"/>
                      <a:r>
                        <a:rPr lang="en-US" sz="1200" b="0" dirty="0">
                          <a:effectLst/>
                          <a:latin typeface="Abadi" panose="020B0604020104020204" pitchFamily="34" charset="0"/>
                        </a:rPr>
                        <a:t>2. No graven image</a:t>
                      </a:r>
                    </a:p>
                  </a:txBody>
                  <a:tcPr marL="47625" marR="95250" marT="38100" marB="38100" anchor="ctr"/>
                </a:tc>
                <a:tc>
                  <a:txBody>
                    <a:bodyPr/>
                    <a:lstStyle/>
                    <a:p>
                      <a:pPr algn="l" fontAlgn="base"/>
                      <a:r>
                        <a:rPr lang="en-US" sz="1200" b="0" dirty="0">
                          <a:effectLst/>
                          <a:latin typeface="Abadi" panose="020B0604020104020204" pitchFamily="34" charset="0"/>
                        </a:rPr>
                        <a:t>Though they made no graven images, they were guilty of a more heinous form of idolatry.</a:t>
                      </a:r>
                    </a:p>
                  </a:txBody>
                  <a:tcPr marL="47625" marR="95250" marT="38100" marB="38100" anchor="ctr"/>
                </a:tc>
                <a:extLst>
                  <a:ext uri="{0D108BD9-81ED-4DB2-BD59-A6C34878D82A}">
                    <a16:rowId xmlns:a16="http://schemas.microsoft.com/office/drawing/2014/main" val="10002"/>
                  </a:ext>
                </a:extLst>
              </a:tr>
              <a:tr h="656837">
                <a:tc>
                  <a:txBody>
                    <a:bodyPr/>
                    <a:lstStyle/>
                    <a:p>
                      <a:pPr algn="l" fontAlgn="base"/>
                      <a:r>
                        <a:rPr lang="en-US" sz="1200" b="0" dirty="0">
                          <a:effectLst/>
                          <a:latin typeface="Abadi" panose="020B0604020104020204" pitchFamily="34" charset="0"/>
                        </a:rPr>
                        <a:t>3. Do not take the name of the Lord thy God in vain</a:t>
                      </a:r>
                    </a:p>
                  </a:txBody>
                  <a:tcPr marL="47625" marR="95250" marT="38100" marB="38100" anchor="ctr"/>
                </a:tc>
                <a:tc>
                  <a:txBody>
                    <a:bodyPr/>
                    <a:lstStyle/>
                    <a:p>
                      <a:pPr algn="l" fontAlgn="base"/>
                      <a:r>
                        <a:rPr lang="en-US" sz="1200" b="0" dirty="0">
                          <a:effectLst/>
                          <a:latin typeface="Abadi" panose="020B0604020104020204" pitchFamily="34" charset="0"/>
                        </a:rPr>
                        <a:t>They did worse than take the </a:t>
                      </a:r>
                      <a:r>
                        <a:rPr lang="en-US" sz="1200" b="0" i="1" dirty="0">
                          <a:effectLst/>
                          <a:latin typeface="Abadi" panose="020B0604020104020204" pitchFamily="34" charset="0"/>
                        </a:rPr>
                        <a:t>name </a:t>
                      </a:r>
                      <a:r>
                        <a:rPr lang="en-US" sz="1200" b="0" dirty="0">
                          <a:effectLst/>
                          <a:latin typeface="Abadi" panose="020B0604020104020204" pitchFamily="34" charset="0"/>
                        </a:rPr>
                        <a:t>of the Lord in vain-they took the </a:t>
                      </a:r>
                      <a:r>
                        <a:rPr lang="en-US" sz="1200" b="0" i="1" dirty="0">
                          <a:effectLst/>
                          <a:latin typeface="Abadi" panose="020B0604020104020204" pitchFamily="34" charset="0"/>
                        </a:rPr>
                        <a:t>life </a:t>
                      </a:r>
                      <a:r>
                        <a:rPr lang="en-US" sz="1200" b="0" dirty="0">
                          <a:effectLst/>
                          <a:latin typeface="Abadi" panose="020B0604020104020204" pitchFamily="34" charset="0"/>
                        </a:rPr>
                        <a:t>of the Lord Jesus in vain</a:t>
                      </a:r>
                    </a:p>
                  </a:txBody>
                  <a:tcPr marL="47625" marR="95250" marT="38100" marB="38100" anchor="ctr"/>
                </a:tc>
                <a:extLst>
                  <a:ext uri="{0D108BD9-81ED-4DB2-BD59-A6C34878D82A}">
                    <a16:rowId xmlns:a16="http://schemas.microsoft.com/office/drawing/2014/main" val="10003"/>
                  </a:ext>
                </a:extLst>
              </a:tr>
              <a:tr h="656837">
                <a:tc>
                  <a:txBody>
                    <a:bodyPr/>
                    <a:lstStyle/>
                    <a:p>
                      <a:pPr algn="l" fontAlgn="base"/>
                      <a:r>
                        <a:rPr lang="en-US" sz="1200" b="0" dirty="0">
                          <a:effectLst/>
                          <a:latin typeface="Abadi" panose="020B0604020104020204" pitchFamily="34" charset="0"/>
                        </a:rPr>
                        <a:t>4. Remember the Sabbath day</a:t>
                      </a:r>
                    </a:p>
                  </a:txBody>
                  <a:tcPr marL="47625" marR="95250" marT="38100" marB="38100" anchor="ctr"/>
                </a:tc>
                <a:tc>
                  <a:txBody>
                    <a:bodyPr/>
                    <a:lstStyle/>
                    <a:p>
                      <a:pPr algn="l" fontAlgn="base"/>
                      <a:r>
                        <a:rPr lang="en-US" sz="1200" b="0" dirty="0">
                          <a:effectLst/>
                          <a:latin typeface="Abadi" panose="020B0604020104020204" pitchFamily="34" charset="0"/>
                        </a:rPr>
                        <a:t>They had lost the Spirit of the Sabbath by distorting Sabbath worship into a profuse list of restrictive rules</a:t>
                      </a:r>
                    </a:p>
                  </a:txBody>
                  <a:tcPr marL="47625" marR="95250" marT="38100" marB="38100" anchor="ctr"/>
                </a:tc>
                <a:extLst>
                  <a:ext uri="{0D108BD9-81ED-4DB2-BD59-A6C34878D82A}">
                    <a16:rowId xmlns:a16="http://schemas.microsoft.com/office/drawing/2014/main" val="10004"/>
                  </a:ext>
                </a:extLst>
              </a:tr>
              <a:tr h="578500">
                <a:tc>
                  <a:txBody>
                    <a:bodyPr/>
                    <a:lstStyle/>
                    <a:p>
                      <a:pPr algn="l" fontAlgn="base"/>
                      <a:r>
                        <a:rPr lang="en-US" sz="1200" b="0" dirty="0">
                          <a:effectLst/>
                          <a:latin typeface="Abadi" panose="020B0604020104020204" pitchFamily="34" charset="0"/>
                        </a:rPr>
                        <a:t>5. Honor thy Father and thy Mother</a:t>
                      </a:r>
                    </a:p>
                  </a:txBody>
                  <a:tcPr marL="47625" marR="95250" marT="38100" marB="38100" anchor="ctr"/>
                </a:tc>
                <a:tc>
                  <a:txBody>
                    <a:bodyPr/>
                    <a:lstStyle/>
                    <a:p>
                      <a:pPr algn="l" fontAlgn="base"/>
                      <a:r>
                        <a:rPr lang="en-US" sz="1200" b="0" dirty="0">
                          <a:effectLst/>
                          <a:latin typeface="Abadi" panose="020B0604020104020204" pitchFamily="34" charset="0"/>
                        </a:rPr>
                        <a:t>They would release themselves from this duty by the law of corban (Matthew 14:4-6)</a:t>
                      </a:r>
                    </a:p>
                  </a:txBody>
                  <a:tcPr marL="47625" marR="95250" marT="38100" marB="38100" anchor="ctr"/>
                </a:tc>
                <a:extLst>
                  <a:ext uri="{0D108BD9-81ED-4DB2-BD59-A6C34878D82A}">
                    <a16:rowId xmlns:a16="http://schemas.microsoft.com/office/drawing/2014/main" val="10005"/>
                  </a:ext>
                </a:extLst>
              </a:tr>
              <a:tr h="656837">
                <a:tc>
                  <a:txBody>
                    <a:bodyPr/>
                    <a:lstStyle/>
                    <a:p>
                      <a:pPr algn="l" fontAlgn="base"/>
                      <a:r>
                        <a:rPr lang="en-US" sz="1200" b="0" dirty="0">
                          <a:effectLst/>
                          <a:latin typeface="Abadi" panose="020B0604020104020204" pitchFamily="34" charset="0"/>
                        </a:rPr>
                        <a:t>6. Thou shalt not kill</a:t>
                      </a:r>
                    </a:p>
                  </a:txBody>
                  <a:tcPr marL="47625" marR="95250" marT="38100" marB="38100" anchor="ctr"/>
                </a:tc>
                <a:tc>
                  <a:txBody>
                    <a:bodyPr/>
                    <a:lstStyle/>
                    <a:p>
                      <a:pPr algn="l" fontAlgn="base"/>
                      <a:r>
                        <a:rPr lang="en-US" sz="1200" b="0" dirty="0">
                          <a:effectLst/>
                          <a:latin typeface="Abadi" panose="020B0604020104020204" pitchFamily="34" charset="0"/>
                        </a:rPr>
                        <a:t>They would plot and consent to the murder of Christ</a:t>
                      </a:r>
                    </a:p>
                  </a:txBody>
                  <a:tcPr marL="47625" marR="95250" marT="38100" marB="38100" anchor="ctr"/>
                </a:tc>
                <a:extLst>
                  <a:ext uri="{0D108BD9-81ED-4DB2-BD59-A6C34878D82A}">
                    <a16:rowId xmlns:a16="http://schemas.microsoft.com/office/drawing/2014/main" val="10006"/>
                  </a:ext>
                </a:extLst>
              </a:tr>
              <a:tr h="656837">
                <a:tc>
                  <a:txBody>
                    <a:bodyPr/>
                    <a:lstStyle/>
                    <a:p>
                      <a:pPr algn="l" fontAlgn="base"/>
                      <a:r>
                        <a:rPr lang="en-US" sz="1200" b="0" dirty="0">
                          <a:effectLst/>
                          <a:latin typeface="Abadi" panose="020B0604020104020204" pitchFamily="34" charset="0"/>
                        </a:rPr>
                        <a:t>7. Thou shalt not commit adultery</a:t>
                      </a:r>
                    </a:p>
                  </a:txBody>
                  <a:tcPr marL="47625" marR="95250" marT="38100" marB="38100" anchor="ctr"/>
                </a:tc>
                <a:tc>
                  <a:txBody>
                    <a:bodyPr/>
                    <a:lstStyle/>
                    <a:p>
                      <a:pPr algn="l" fontAlgn="base"/>
                      <a:r>
                        <a:rPr lang="en-US" sz="1200" b="0" dirty="0">
                          <a:effectLst/>
                          <a:latin typeface="Abadi" panose="020B0604020104020204" pitchFamily="34" charset="0"/>
                        </a:rPr>
                        <a:t>They were a wicked and adulterous generation (Matthew 16:1-4)</a:t>
                      </a:r>
                    </a:p>
                  </a:txBody>
                  <a:tcPr marL="47625" marR="95250" marT="38100" marB="38100" anchor="ctr"/>
                </a:tc>
                <a:extLst>
                  <a:ext uri="{0D108BD9-81ED-4DB2-BD59-A6C34878D82A}">
                    <a16:rowId xmlns:a16="http://schemas.microsoft.com/office/drawing/2014/main" val="10007"/>
                  </a:ext>
                </a:extLst>
              </a:tr>
              <a:tr h="656837">
                <a:tc>
                  <a:txBody>
                    <a:bodyPr/>
                    <a:lstStyle/>
                    <a:p>
                      <a:pPr algn="l" fontAlgn="base"/>
                      <a:r>
                        <a:rPr lang="en-US" sz="1200" b="0" dirty="0">
                          <a:effectLst/>
                          <a:latin typeface="Abadi" panose="020B0604020104020204" pitchFamily="34" charset="0"/>
                        </a:rPr>
                        <a:t>8. Thou shalt not steal</a:t>
                      </a:r>
                    </a:p>
                  </a:txBody>
                  <a:tcPr marL="47625" marR="95250" marT="38100" marB="38100" anchor="ctr"/>
                </a:tc>
                <a:tc>
                  <a:txBody>
                    <a:bodyPr/>
                    <a:lstStyle/>
                    <a:p>
                      <a:pPr algn="l" fontAlgn="base"/>
                      <a:r>
                        <a:rPr lang="en-US" sz="1200" b="0" dirty="0">
                          <a:effectLst/>
                          <a:latin typeface="Abadi" panose="020B0604020104020204" pitchFamily="34" charset="0"/>
                        </a:rPr>
                        <a:t>They would devour widow's houses (Matthew 23:14) and were full of extortion and excess (Matthew 23:25)</a:t>
                      </a:r>
                    </a:p>
                  </a:txBody>
                  <a:tcPr marL="47625" marR="95250" marT="38100" marB="38100" anchor="ctr"/>
                </a:tc>
                <a:extLst>
                  <a:ext uri="{0D108BD9-81ED-4DB2-BD59-A6C34878D82A}">
                    <a16:rowId xmlns:a16="http://schemas.microsoft.com/office/drawing/2014/main" val="10008"/>
                  </a:ext>
                </a:extLst>
              </a:tr>
              <a:tr h="656837">
                <a:tc>
                  <a:txBody>
                    <a:bodyPr/>
                    <a:lstStyle/>
                    <a:p>
                      <a:pPr algn="l" fontAlgn="base"/>
                      <a:r>
                        <a:rPr lang="en-US" sz="1200" b="0" dirty="0">
                          <a:effectLst/>
                          <a:latin typeface="Abadi" panose="020B0604020104020204" pitchFamily="34" charset="0"/>
                        </a:rPr>
                        <a:t>9. Thou shalt not bear false witness</a:t>
                      </a:r>
                    </a:p>
                  </a:txBody>
                  <a:tcPr marL="47625" marR="95250" marT="38100" marB="38100" anchor="ctr"/>
                </a:tc>
                <a:tc>
                  <a:txBody>
                    <a:bodyPr/>
                    <a:lstStyle/>
                    <a:p>
                      <a:pPr algn="l" fontAlgn="base"/>
                      <a:r>
                        <a:rPr lang="en-US" sz="1200" b="0" dirty="0">
                          <a:effectLst/>
                          <a:latin typeface="Abadi" panose="020B0604020104020204" pitchFamily="34" charset="0"/>
                        </a:rPr>
                        <a:t>Many would bare false witness against Christ (Mark 14:56, see also John. 8:55)</a:t>
                      </a:r>
                    </a:p>
                  </a:txBody>
                  <a:tcPr marL="47625" marR="95250" marT="38100" marB="38100" anchor="ctr"/>
                </a:tc>
                <a:extLst>
                  <a:ext uri="{0D108BD9-81ED-4DB2-BD59-A6C34878D82A}">
                    <a16:rowId xmlns:a16="http://schemas.microsoft.com/office/drawing/2014/main" val="10009"/>
                  </a:ext>
                </a:extLst>
              </a:tr>
              <a:tr h="656837">
                <a:tc>
                  <a:txBody>
                    <a:bodyPr/>
                    <a:lstStyle/>
                    <a:p>
                      <a:pPr algn="l" fontAlgn="base"/>
                      <a:r>
                        <a:rPr lang="en-US" sz="1200" b="0" dirty="0">
                          <a:effectLst/>
                          <a:latin typeface="Abadi" panose="020B0604020104020204" pitchFamily="34" charset="0"/>
                        </a:rPr>
                        <a:t>10. Thou shalt not covet</a:t>
                      </a:r>
                    </a:p>
                  </a:txBody>
                  <a:tcPr marL="47625" marR="95250" marT="38100" marB="38100" anchor="ctr"/>
                </a:tc>
                <a:tc>
                  <a:txBody>
                    <a:bodyPr/>
                    <a:lstStyle/>
                    <a:p>
                      <a:pPr algn="l" fontAlgn="base"/>
                      <a:r>
                        <a:rPr lang="en-US" sz="1200" b="0" dirty="0">
                          <a:effectLst/>
                          <a:latin typeface="Abadi" panose="020B0604020104020204" pitchFamily="34" charset="0"/>
                        </a:rPr>
                        <a:t>They coveted Christ's knowledge, authority, and popularity (Mark 15:10)</a:t>
                      </a:r>
                    </a:p>
                  </a:txBody>
                  <a:tcPr marL="47625" marR="95250" marT="38100" marB="38100" anchor="ctr"/>
                </a:tc>
                <a:extLst>
                  <a:ext uri="{0D108BD9-81ED-4DB2-BD59-A6C34878D82A}">
                    <a16:rowId xmlns:a16="http://schemas.microsoft.com/office/drawing/2014/main" val="10010"/>
                  </a:ext>
                </a:extLst>
              </a:tr>
            </a:tbl>
          </a:graphicData>
        </a:graphic>
      </p:graphicFrame>
      <p:sp>
        <p:nvSpPr>
          <p:cNvPr id="4" name="Rectangle 3"/>
          <p:cNvSpPr/>
          <p:nvPr/>
        </p:nvSpPr>
        <p:spPr>
          <a:xfrm rot="16200000">
            <a:off x="-1599043" y="3133621"/>
            <a:ext cx="4367047" cy="646331"/>
          </a:xfrm>
          <a:prstGeom prst="rect">
            <a:avLst/>
          </a:prstGeom>
        </p:spPr>
        <p:txBody>
          <a:bodyPr wrap="square">
            <a:spAutoFit/>
          </a:bodyPr>
          <a:lstStyle/>
          <a:p>
            <a:pPr algn="ctr" fontAlgn="base"/>
            <a:r>
              <a:rPr lang="en-US" b="1" dirty="0"/>
              <a:t>John 7:19</a:t>
            </a:r>
          </a:p>
          <a:p>
            <a:pPr algn="ctr" fontAlgn="base"/>
            <a:r>
              <a:rPr lang="en-US" b="1" dirty="0"/>
              <a:t>None of you </a:t>
            </a:r>
            <a:r>
              <a:rPr lang="en-US" b="1" dirty="0" err="1"/>
              <a:t>keepeth</a:t>
            </a:r>
            <a:r>
              <a:rPr lang="en-US" b="1" dirty="0"/>
              <a:t> the law? </a:t>
            </a:r>
            <a:endParaRPr lang="en-US" b="0" i="0" dirty="0">
              <a:effectLst/>
            </a:endParaRPr>
          </a:p>
        </p:txBody>
      </p:sp>
    </p:spTree>
    <p:extLst>
      <p:ext uri="{BB962C8B-B14F-4D97-AF65-F5344CB8AC3E}">
        <p14:creationId xmlns:p14="http://schemas.microsoft.com/office/powerpoint/2010/main" val="1273345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837" y="0"/>
            <a:ext cx="10649893" cy="6960367"/>
          </a:xfrm>
          <a:prstGeom prst="rect">
            <a:avLst/>
          </a:prstGeom>
        </p:spPr>
        <p:txBody>
          <a:bodyPr wrap="square">
            <a:spAutoFit/>
          </a:bodyPr>
          <a:lstStyle/>
          <a:p>
            <a:pPr fontAlgn="base">
              <a:lnSpc>
                <a:spcPct val="115000"/>
              </a:lnSpc>
            </a:pPr>
            <a:r>
              <a:rPr lang="en-US" sz="1200" b="1" dirty="0">
                <a:solidFill>
                  <a:srgbClr val="373737"/>
                </a:solidFill>
                <a:ea typeface="Times New Roman" panose="02020603050405020304" pitchFamily="18" charset="0"/>
                <a:cs typeface="Times New Roman" panose="02020603050405020304" pitchFamily="18" charset="0"/>
              </a:rPr>
              <a:t>Excerpts from  "Our Relationship with the Lord"</a:t>
            </a:r>
            <a:endParaRPr lang="en-US" sz="1200" dirty="0">
              <a:ea typeface="Calibri" panose="020F0502020204030204" pitchFamily="34" charset="0"/>
              <a:cs typeface="Times New Roman" panose="02020603050405020304" pitchFamily="18" charset="0"/>
            </a:endParaRPr>
          </a:p>
          <a:p>
            <a:pPr fontAlgn="base">
              <a:lnSpc>
                <a:spcPts val="1465"/>
              </a:lnSpc>
            </a:pPr>
            <a:r>
              <a:rPr lang="en-US" sz="1200" dirty="0">
                <a:solidFill>
                  <a:srgbClr val="373737"/>
                </a:solidFill>
                <a:ea typeface="Times New Roman" panose="02020603050405020304" pitchFamily="18" charset="0"/>
                <a:cs typeface="Times New Roman" panose="02020603050405020304" pitchFamily="18" charset="0"/>
              </a:rPr>
              <a:t>by Bruce R. McConkie</a:t>
            </a:r>
            <a:endParaRPr lang="en-US" sz="1200" dirty="0">
              <a:ea typeface="Calibri" panose="020F0502020204030204" pitchFamily="34" charset="0"/>
              <a:cs typeface="Times New Roman" panose="02020603050405020304" pitchFamily="18" charset="0"/>
            </a:endParaRPr>
          </a:p>
          <a:p>
            <a:r>
              <a:rPr lang="en-US" sz="1200" b="1" dirty="0">
                <a:ea typeface="Calibri" panose="020F0502020204030204" pitchFamily="34" charset="0"/>
                <a:cs typeface="Times New Roman" panose="02020603050405020304" pitchFamily="18" charset="0"/>
              </a:rPr>
              <a:t>We worship the Father and him only and no one else.</a:t>
            </a:r>
            <a:endParaRPr lang="en-US" sz="1200" dirty="0">
              <a:ea typeface="Calibri" panose="020F0502020204030204" pitchFamily="34" charset="0"/>
              <a:cs typeface="Times New Roman" panose="02020603050405020304" pitchFamily="18" charset="0"/>
            </a:endParaRPr>
          </a:p>
          <a:p>
            <a:r>
              <a:rPr lang="en-US" sz="1200" dirty="0">
                <a:ea typeface="Calibri" panose="020F0502020204030204" pitchFamily="34" charset="0"/>
                <a:cs typeface="Times New Roman" panose="02020603050405020304" pitchFamily="18" charset="0"/>
              </a:rPr>
              <a:t>We do not worship the Son, and we do not worship the Holy Ghost. I know perfectly well what the scriptures say about worshipping Christ and Jehovah, but they are speaking in an entirely different sense—the sense of standing in awe and being reverentially grateful to him who has redeemed us. Worship in the true and saving sense is reserved for God the first, the Creator.</a:t>
            </a:r>
          </a:p>
          <a:p>
            <a:r>
              <a:rPr lang="en-US" sz="1200" dirty="0">
                <a:ea typeface="Calibri" panose="020F0502020204030204" pitchFamily="34" charset="0"/>
                <a:cs typeface="Times New Roman" panose="02020603050405020304" pitchFamily="18" charset="0"/>
              </a:rPr>
              <a:t> </a:t>
            </a:r>
          </a:p>
          <a:p>
            <a:r>
              <a:rPr lang="en-US" sz="1200" dirty="0">
                <a:ea typeface="Calibri" panose="020F0502020204030204" pitchFamily="34" charset="0"/>
                <a:cs typeface="Times New Roman" panose="02020603050405020304" pitchFamily="18" charset="0"/>
              </a:rPr>
              <a:t>Our relationship with the Father is supreme, paramount, and preeminent over all others. He is the God we worship. It is his gospel that saves and exalts. He ordained and established the plan of salvation. He is the one who was once as we are now. The life he lives is eternal life, and if we are to gain this greatest of all the gifts of God, it will be because we become like him.</a:t>
            </a:r>
          </a:p>
          <a:p>
            <a:r>
              <a:rPr lang="en-US" sz="1200" dirty="0">
                <a:ea typeface="Calibri" panose="020F0502020204030204" pitchFamily="34" charset="0"/>
                <a:cs typeface="Times New Roman" panose="02020603050405020304" pitchFamily="18" charset="0"/>
              </a:rPr>
              <a:t> </a:t>
            </a:r>
          </a:p>
          <a:p>
            <a:r>
              <a:rPr lang="en-US" sz="1200" dirty="0">
                <a:ea typeface="Calibri" panose="020F0502020204030204" pitchFamily="34" charset="0"/>
                <a:cs typeface="Times New Roman" panose="02020603050405020304" pitchFamily="18" charset="0"/>
              </a:rPr>
              <a:t>Our relationship with the Father is one of parent and child. He is the one who gave us our agency. It was his plan that provided for a fall and an atonement. And it is to him that we must be reconciled if we are to gain salvation. He is the one to whom we have direct access by prayer, and if there were some need—which there is not!—to single out one member of the Godhead for a special relationship, the Father, not the Son, would be the one to choose.</a:t>
            </a:r>
          </a:p>
          <a:p>
            <a:r>
              <a:rPr lang="en-US" sz="1200" dirty="0">
                <a:ea typeface="Calibri" panose="020F0502020204030204" pitchFamily="34" charset="0"/>
                <a:cs typeface="Times New Roman" panose="02020603050405020304" pitchFamily="18" charset="0"/>
              </a:rPr>
              <a:t> </a:t>
            </a:r>
          </a:p>
          <a:p>
            <a:r>
              <a:rPr lang="en-US" sz="1200" dirty="0">
                <a:ea typeface="Calibri" panose="020F0502020204030204" pitchFamily="34" charset="0"/>
                <a:cs typeface="Times New Roman" panose="02020603050405020304" pitchFamily="18" charset="0"/>
              </a:rPr>
              <a:t>Our relationship with the Son is one of brother or sister in the premortal life and one of being led to the Father by him while in this mortal sphere. He is the Lord Jehovah who championed our cause before the foundations of the earth were laid. He is the God of Israel, the promised Messiah, and the Redeemer of the world.</a:t>
            </a:r>
          </a:p>
          <a:p>
            <a:endParaRPr lang="en-US" sz="1200" dirty="0">
              <a:effectLst/>
              <a:ea typeface="Calibri" panose="020F0502020204030204" pitchFamily="34" charset="0"/>
              <a:cs typeface="Times New Roman" panose="02020603050405020304" pitchFamily="18" charset="0"/>
            </a:endParaRPr>
          </a:p>
          <a:p>
            <a:r>
              <a:rPr lang="en-US" sz="1200" dirty="0"/>
              <a:t>By faith we are adopted into his family and become his children. We take upon ourselves his name, keep his commandments, and rejoice in the cleansing power of his blood. Salvation comes by him. From Creation’s dawn, as long as eternity endures, there neither has been nor will be another act of such transcendent power and import as his atoning sacrifice.</a:t>
            </a:r>
          </a:p>
          <a:p>
            <a:r>
              <a:rPr lang="en-US" sz="1200" dirty="0"/>
              <a:t> </a:t>
            </a:r>
          </a:p>
          <a:p>
            <a:r>
              <a:rPr lang="en-US" sz="1200" dirty="0"/>
              <a:t>We do not have a fraction of the power we need to properly praise his holy name and ascribe unto him the honor and power and might and glory and dominion that is his. He is our Lord, our God, and our King. There are yet others who have an excessive zeal which causes them to go beyond the mark. Their desire for excellence is inordinate. In an effort to be truer than true they devote themselves to gaining a special, personal relationship with Christ that is both improper and perilous.</a:t>
            </a:r>
          </a:p>
          <a:p>
            <a:r>
              <a:rPr lang="en-US" sz="1200" dirty="0"/>
              <a:t> </a:t>
            </a:r>
          </a:p>
          <a:p>
            <a:r>
              <a:rPr lang="en-US" sz="1200" dirty="0"/>
              <a:t>I say perilous because this course, particularly in the lives of some who are spiritually immature, is a gospel hobby which creates an unwholesome holier-than-thou attitude. In other instances it leads to despondency because the seeker after perfection knows he is not living the way he supposes he should.</a:t>
            </a:r>
          </a:p>
          <a:p>
            <a:r>
              <a:rPr lang="en-US" sz="1200" dirty="0"/>
              <a:t>Another peril is that those so involved often begin to pray directly to Christ because of some special friendship they feel has been developed.</a:t>
            </a:r>
          </a:p>
          <a:p>
            <a:r>
              <a:rPr lang="en-US" sz="1200" dirty="0"/>
              <a:t> </a:t>
            </a:r>
          </a:p>
          <a:p>
            <a:r>
              <a:rPr lang="en-US" sz="1200" dirty="0"/>
              <a:t>It is true that there may, with propriety, be a special relationship with a wife, with children, with friends, with teachers, with the beasts of the field and the fowls of the sky and the lilies of the valley. But the very moment anyone singles out one member of the Godhead as the almost sole recipient of his devotion, to the exclusion of the others, that is the moment when spiritual instability begins to replace sense and reason.  It is a fine and sacred line, but clearly there is a difference between a personal and intimate relationship with the Lord, which is improper, and one of worshipful adoration, which yet maintains the required reserve between us and him who has bought us with his blood.</a:t>
            </a:r>
          </a:p>
          <a:p>
            <a:r>
              <a:rPr lang="en-US" sz="1200" i="1" dirty="0"/>
              <a:t>Brigham Young University on 2 March 1982.</a:t>
            </a:r>
            <a:endParaRPr lang="en-US" sz="1200" dirty="0"/>
          </a:p>
          <a:p>
            <a:endParaRPr lang="en-US"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5971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111876" y="113915"/>
            <a:ext cx="9968248" cy="1200329"/>
          </a:xfrm>
          <a:prstGeom prst="rect">
            <a:avLst/>
          </a:prstGeom>
          <a:noFill/>
        </p:spPr>
        <p:txBody>
          <a:bodyPr wrap="square" rtlCol="0">
            <a:spAutoFit/>
          </a:bodyPr>
          <a:lstStyle/>
          <a:p>
            <a:pPr algn="ctr"/>
            <a:r>
              <a:rPr lang="en-US" sz="3600" dirty="0">
                <a:solidFill>
                  <a:schemeClr val="bg1"/>
                </a:solidFill>
              </a:rPr>
              <a:t>	John 7-8 takes place in the autumn of the third year of the Lord’s ministry. </a:t>
            </a:r>
          </a:p>
        </p:txBody>
      </p:sp>
      <p:pic>
        <p:nvPicPr>
          <p:cNvPr id="5" name="Picture 2" descr="http://www3.telus.net/public/kstam/en/images/tabernacles.gif"/>
          <p:cNvPicPr>
            <a:picLocks noChangeAspect="1" noChangeArrowheads="1"/>
          </p:cNvPicPr>
          <p:nvPr/>
        </p:nvPicPr>
        <p:blipFill>
          <a:blip r:embed="rId3" cstate="print"/>
          <a:srcRect/>
          <a:stretch>
            <a:fillRect/>
          </a:stretch>
        </p:blipFill>
        <p:spPr bwMode="auto">
          <a:xfrm>
            <a:off x="3581400" y="1324065"/>
            <a:ext cx="5029200" cy="3717236"/>
          </a:xfrm>
          <a:prstGeom prst="rect">
            <a:avLst/>
          </a:prstGeom>
          <a:noFill/>
        </p:spPr>
      </p:pic>
      <p:sp>
        <p:nvSpPr>
          <p:cNvPr id="7" name="TextBox 6"/>
          <p:cNvSpPr txBox="1"/>
          <p:nvPr/>
        </p:nvSpPr>
        <p:spPr>
          <a:xfrm>
            <a:off x="1828800" y="5025740"/>
            <a:ext cx="8534400" cy="1754326"/>
          </a:xfrm>
          <a:prstGeom prst="rect">
            <a:avLst/>
          </a:prstGeom>
          <a:noFill/>
        </p:spPr>
        <p:txBody>
          <a:bodyPr wrap="square" rtlCol="0">
            <a:spAutoFit/>
          </a:bodyPr>
          <a:lstStyle/>
          <a:p>
            <a:r>
              <a:rPr lang="en-US" sz="3600" dirty="0">
                <a:solidFill>
                  <a:schemeClr val="bg1"/>
                </a:solidFill>
              </a:rPr>
              <a:t>	The ceremonial 7 day feast was of thanksgiving and praise, followed by a holy convocation on the 8</a:t>
            </a:r>
            <a:r>
              <a:rPr lang="en-US" sz="3600" baseline="30000" dirty="0">
                <a:solidFill>
                  <a:schemeClr val="bg1"/>
                </a:solidFill>
              </a:rPr>
              <a:t>th</a:t>
            </a:r>
            <a:r>
              <a:rPr lang="en-US" sz="3600" dirty="0">
                <a:solidFill>
                  <a:schemeClr val="bg1"/>
                </a:solidFill>
              </a:rPr>
              <a:t> day.</a:t>
            </a:r>
          </a:p>
        </p:txBody>
      </p:sp>
      <p:sp>
        <p:nvSpPr>
          <p:cNvPr id="4" name="Rectangle 3"/>
          <p:cNvSpPr/>
          <p:nvPr/>
        </p:nvSpPr>
        <p:spPr>
          <a:xfrm>
            <a:off x="442865" y="1951672"/>
            <a:ext cx="2925024" cy="1477328"/>
          </a:xfrm>
          <a:prstGeom prst="rect">
            <a:avLst/>
          </a:prstGeom>
        </p:spPr>
        <p:txBody>
          <a:bodyPr wrap="square">
            <a:spAutoFit/>
          </a:bodyPr>
          <a:lstStyle/>
          <a:p>
            <a:r>
              <a:rPr lang="en-US" dirty="0">
                <a:solidFill>
                  <a:schemeClr val="bg1"/>
                </a:solidFill>
                <a:latin typeface="Open Sans"/>
              </a:rPr>
              <a:t>In New Testament times, the Feast of Tabernacles was considered “the greatest and most joyful” of the feasts. </a:t>
            </a:r>
            <a:endParaRPr lang="en-US" dirty="0">
              <a:solidFill>
                <a:schemeClr val="bg1"/>
              </a:solidFill>
            </a:endParaRPr>
          </a:p>
        </p:txBody>
      </p:sp>
      <p:sp>
        <p:nvSpPr>
          <p:cNvPr id="8" name="Rectangle 7"/>
          <p:cNvSpPr/>
          <p:nvPr/>
        </p:nvSpPr>
        <p:spPr>
          <a:xfrm>
            <a:off x="11532845" y="6410734"/>
            <a:ext cx="659155" cy="369332"/>
          </a:xfrm>
          <a:prstGeom prst="rect">
            <a:avLst/>
          </a:prstGeom>
        </p:spPr>
        <p:txBody>
          <a:bodyPr wrap="none">
            <a:spAutoFit/>
          </a:bodyPr>
          <a:lstStyle/>
          <a:p>
            <a:r>
              <a:rPr lang="en-US" dirty="0">
                <a:solidFill>
                  <a:schemeClr val="bg1"/>
                </a:solidFill>
                <a:latin typeface="Open Sans"/>
              </a:rPr>
              <a:t>(1,2)</a:t>
            </a:r>
            <a:endParaRPr lang="en-US" dirty="0"/>
          </a:p>
        </p:txBody>
      </p:sp>
      <p:sp>
        <p:nvSpPr>
          <p:cNvPr id="9" name="Rectangle 8"/>
          <p:cNvSpPr/>
          <p:nvPr/>
        </p:nvSpPr>
        <p:spPr>
          <a:xfrm>
            <a:off x="8944824" y="2320640"/>
            <a:ext cx="2531952" cy="1200329"/>
          </a:xfrm>
          <a:prstGeom prst="rect">
            <a:avLst/>
          </a:prstGeom>
        </p:spPr>
        <p:txBody>
          <a:bodyPr wrap="square">
            <a:spAutoFit/>
          </a:bodyPr>
          <a:lstStyle/>
          <a:p>
            <a:r>
              <a:rPr lang="en-US" dirty="0">
                <a:solidFill>
                  <a:schemeClr val="bg1"/>
                </a:solidFill>
                <a:latin typeface="Open Sans"/>
              </a:rPr>
              <a:t>Celebrated in the modern months of September and October. </a:t>
            </a:r>
            <a:endParaRPr lang="en-US" dirty="0">
              <a:solidFill>
                <a:schemeClr val="bg1"/>
              </a:solidFill>
            </a:endParaRPr>
          </a:p>
        </p:txBody>
      </p:sp>
    </p:spTree>
    <p:extLst>
      <p:ext uri="{BB962C8B-B14F-4D97-AF65-F5344CB8AC3E}">
        <p14:creationId xmlns:p14="http://schemas.microsoft.com/office/powerpoint/2010/main" val="288385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828800" y="280657"/>
            <a:ext cx="8534400" cy="1200329"/>
          </a:xfrm>
          <a:prstGeom prst="rect">
            <a:avLst/>
          </a:prstGeom>
          <a:noFill/>
        </p:spPr>
        <p:txBody>
          <a:bodyPr wrap="square" rtlCol="0">
            <a:spAutoFit/>
          </a:bodyPr>
          <a:lstStyle/>
          <a:p>
            <a:pPr algn="ctr"/>
            <a:r>
              <a:rPr lang="en-US" sz="3600" dirty="0">
                <a:solidFill>
                  <a:schemeClr val="bg1"/>
                </a:solidFill>
              </a:rPr>
              <a:t>Jesus was planning to attend the Feast of the Tabernacles in Jerusalem. </a:t>
            </a:r>
          </a:p>
        </p:txBody>
      </p:sp>
      <p:grpSp>
        <p:nvGrpSpPr>
          <p:cNvPr id="7" name="Group 6"/>
          <p:cNvGrpSpPr/>
          <p:nvPr/>
        </p:nvGrpSpPr>
        <p:grpSpPr>
          <a:xfrm>
            <a:off x="535821" y="1995141"/>
            <a:ext cx="6625470" cy="3371725"/>
            <a:chOff x="535821" y="1995141"/>
            <a:chExt cx="6625470" cy="3371725"/>
          </a:xfrm>
        </p:grpSpPr>
        <p:pic>
          <p:nvPicPr>
            <p:cNvPr id="3074" name="Picture 2" descr="Image result for Feast of the tabernacles jesus time"/>
            <p:cNvPicPr>
              <a:picLocks noChangeAspect="1" noChangeArrowheads="1"/>
            </p:cNvPicPr>
            <p:nvPr/>
          </p:nvPicPr>
          <p:blipFill rotWithShape="1">
            <a:blip r:embed="rId3">
              <a:extLst>
                <a:ext uri="{28A0092B-C50C-407E-A947-70E740481C1C}">
                  <a14:useLocalDpi xmlns:a14="http://schemas.microsoft.com/office/drawing/2010/main" val="0"/>
                </a:ext>
              </a:extLst>
            </a:blip>
            <a:srcRect r="630" b="5861"/>
            <a:stretch/>
          </p:blipFill>
          <p:spPr bwMode="auto">
            <a:xfrm>
              <a:off x="535821" y="1995141"/>
              <a:ext cx="6625470" cy="31562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5821" y="5151422"/>
              <a:ext cx="1946495" cy="215444"/>
            </a:xfrm>
            <a:prstGeom prst="rect">
              <a:avLst/>
            </a:prstGeom>
            <a:noFill/>
          </p:spPr>
          <p:txBody>
            <a:bodyPr wrap="square" rtlCol="0">
              <a:spAutoFit/>
            </a:bodyPr>
            <a:lstStyle/>
            <a:p>
              <a:r>
                <a:rPr lang="en-US" sz="800" dirty="0">
                  <a:solidFill>
                    <a:schemeClr val="bg1"/>
                  </a:solidFill>
                </a:rPr>
                <a:t>James </a:t>
              </a:r>
              <a:r>
                <a:rPr lang="en-US" sz="800" dirty="0" err="1">
                  <a:solidFill>
                    <a:schemeClr val="bg1"/>
                  </a:solidFill>
                </a:rPr>
                <a:t>Tissot</a:t>
              </a:r>
              <a:endParaRPr lang="en-US" sz="800" dirty="0">
                <a:solidFill>
                  <a:schemeClr val="bg1"/>
                </a:solidFill>
              </a:endParaRPr>
            </a:p>
          </p:txBody>
        </p:sp>
      </p:grpSp>
      <p:pic>
        <p:nvPicPr>
          <p:cNvPr id="3076" name="Picture 4" descr="Image result for Feast of the tabernacles jesus ti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4483" y="3429000"/>
            <a:ext cx="4124325" cy="300990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6550223"/>
            <a:ext cx="1946495" cy="307777"/>
          </a:xfrm>
          <a:prstGeom prst="rect">
            <a:avLst/>
          </a:prstGeom>
          <a:noFill/>
        </p:spPr>
        <p:txBody>
          <a:bodyPr wrap="square" rtlCol="0">
            <a:spAutoFit/>
          </a:bodyPr>
          <a:lstStyle/>
          <a:p>
            <a:r>
              <a:rPr lang="en-US" sz="1400" dirty="0">
                <a:solidFill>
                  <a:schemeClr val="bg1"/>
                </a:solidFill>
              </a:rPr>
              <a:t>John 7:2</a:t>
            </a:r>
          </a:p>
        </p:txBody>
      </p:sp>
    </p:spTree>
    <p:extLst>
      <p:ext uri="{BB962C8B-B14F-4D97-AF65-F5344CB8AC3E}">
        <p14:creationId xmlns:p14="http://schemas.microsoft.com/office/powerpoint/2010/main" val="2991093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738266" y="3529032"/>
            <a:ext cx="9086661" cy="1754326"/>
          </a:xfrm>
          <a:prstGeom prst="rect">
            <a:avLst/>
          </a:prstGeom>
          <a:noFill/>
        </p:spPr>
        <p:txBody>
          <a:bodyPr wrap="square" rtlCol="0">
            <a:spAutoFit/>
          </a:bodyPr>
          <a:lstStyle/>
          <a:p>
            <a:pPr algn="ctr"/>
            <a:r>
              <a:rPr lang="en-US" sz="3600" dirty="0">
                <a:solidFill>
                  <a:schemeClr val="bg1"/>
                </a:solidFill>
              </a:rPr>
              <a:t>	Some of His brethren (kinsmen) felt the feast would be a good opportunity for Jesus to make a public declaration of His divine mission.</a:t>
            </a:r>
          </a:p>
        </p:txBody>
      </p:sp>
      <p:pic>
        <p:nvPicPr>
          <p:cNvPr id="1026" name="Picture 2" descr="http://www.aicfchurch.org/wp-content/uploads/2012/10/6.3-jesus_sends_12.jpg"/>
          <p:cNvPicPr>
            <a:picLocks noChangeAspect="1" noChangeArrowheads="1"/>
          </p:cNvPicPr>
          <p:nvPr/>
        </p:nvPicPr>
        <p:blipFill>
          <a:blip r:embed="rId3" cstate="print"/>
          <a:srcRect/>
          <a:stretch>
            <a:fillRect/>
          </a:stretch>
        </p:blipFill>
        <p:spPr bwMode="auto">
          <a:xfrm>
            <a:off x="3662882" y="529628"/>
            <a:ext cx="4719383" cy="2667000"/>
          </a:xfrm>
          <a:prstGeom prst="rect">
            <a:avLst/>
          </a:prstGeom>
          <a:noFill/>
        </p:spPr>
      </p:pic>
      <p:sp>
        <p:nvSpPr>
          <p:cNvPr id="6" name="TextBox 5"/>
          <p:cNvSpPr txBox="1"/>
          <p:nvPr/>
        </p:nvSpPr>
        <p:spPr>
          <a:xfrm>
            <a:off x="164629" y="6473228"/>
            <a:ext cx="1946495" cy="307777"/>
          </a:xfrm>
          <a:prstGeom prst="rect">
            <a:avLst/>
          </a:prstGeom>
          <a:noFill/>
        </p:spPr>
        <p:txBody>
          <a:bodyPr wrap="square" rtlCol="0">
            <a:spAutoFit/>
          </a:bodyPr>
          <a:lstStyle/>
          <a:p>
            <a:r>
              <a:rPr lang="en-US" sz="1400" dirty="0">
                <a:solidFill>
                  <a:schemeClr val="bg1"/>
                </a:solidFill>
              </a:rPr>
              <a:t>John 7:4</a:t>
            </a:r>
          </a:p>
        </p:txBody>
      </p:sp>
    </p:spTree>
    <p:extLst>
      <p:ext uri="{BB962C8B-B14F-4D97-AF65-F5344CB8AC3E}">
        <p14:creationId xmlns:p14="http://schemas.microsoft.com/office/powerpoint/2010/main" val="3748752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368344" y="4283929"/>
            <a:ext cx="4813354" cy="1077218"/>
          </a:xfrm>
          <a:prstGeom prst="rect">
            <a:avLst/>
          </a:prstGeom>
          <a:noFill/>
        </p:spPr>
        <p:txBody>
          <a:bodyPr wrap="square" rtlCol="0">
            <a:spAutoFit/>
          </a:bodyPr>
          <a:lstStyle/>
          <a:p>
            <a:r>
              <a:rPr lang="en-US" sz="3200" dirty="0">
                <a:solidFill>
                  <a:schemeClr val="bg1"/>
                </a:solidFill>
              </a:rPr>
              <a:t>And the “gathering-in” of all the fruits of the year.</a:t>
            </a:r>
          </a:p>
        </p:txBody>
      </p:sp>
      <p:pic>
        <p:nvPicPr>
          <p:cNvPr id="29698" name="Picture 2" descr="http://www.workersforjesus.com/manna.jpg"/>
          <p:cNvPicPr>
            <a:picLocks noChangeAspect="1" noChangeArrowheads="1"/>
          </p:cNvPicPr>
          <p:nvPr/>
        </p:nvPicPr>
        <p:blipFill>
          <a:blip r:embed="rId3" cstate="print"/>
          <a:srcRect l="1803" t="1504" r="2628" b="2262"/>
          <a:stretch>
            <a:fillRect/>
          </a:stretch>
        </p:blipFill>
        <p:spPr bwMode="auto">
          <a:xfrm>
            <a:off x="7388103" y="3072261"/>
            <a:ext cx="2898897" cy="3500555"/>
          </a:xfrm>
          <a:prstGeom prst="rect">
            <a:avLst/>
          </a:prstGeom>
          <a:noFill/>
        </p:spPr>
      </p:pic>
      <p:sp>
        <p:nvSpPr>
          <p:cNvPr id="6" name="TextBox 5"/>
          <p:cNvSpPr txBox="1"/>
          <p:nvPr/>
        </p:nvSpPr>
        <p:spPr>
          <a:xfrm>
            <a:off x="2438400" y="1"/>
            <a:ext cx="7848600" cy="584775"/>
          </a:xfrm>
          <a:prstGeom prst="rect">
            <a:avLst/>
          </a:prstGeom>
          <a:noFill/>
        </p:spPr>
        <p:txBody>
          <a:bodyPr wrap="square" rtlCol="0">
            <a:spAutoFit/>
          </a:bodyPr>
          <a:lstStyle/>
          <a:p>
            <a:r>
              <a:rPr lang="en-US" sz="3200" dirty="0">
                <a:solidFill>
                  <a:schemeClr val="bg1"/>
                </a:solidFill>
              </a:rPr>
              <a:t>What was the Feast of Tabernacles about?</a:t>
            </a:r>
          </a:p>
        </p:txBody>
      </p:sp>
      <p:sp>
        <p:nvSpPr>
          <p:cNvPr id="4" name="Rectangle 3"/>
          <p:cNvSpPr/>
          <p:nvPr/>
        </p:nvSpPr>
        <p:spPr>
          <a:xfrm>
            <a:off x="0" y="6421696"/>
            <a:ext cx="2161938" cy="369332"/>
          </a:xfrm>
          <a:prstGeom prst="rect">
            <a:avLst/>
          </a:prstGeom>
        </p:spPr>
        <p:txBody>
          <a:bodyPr wrap="none">
            <a:spAutoFit/>
          </a:bodyPr>
          <a:lstStyle/>
          <a:p>
            <a:r>
              <a:rPr lang="en-US" dirty="0">
                <a:solidFill>
                  <a:schemeClr val="bg1"/>
                </a:solidFill>
              </a:rPr>
              <a:t>Lev. 23:43; Ex. 23:16</a:t>
            </a:r>
          </a:p>
        </p:txBody>
      </p:sp>
      <p:pic>
        <p:nvPicPr>
          <p:cNvPr id="4098" name="Picture 2" descr="Image result for exodus of egy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970" y="936205"/>
            <a:ext cx="6000750" cy="23812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24239" y="936205"/>
            <a:ext cx="4372823" cy="2062103"/>
          </a:xfrm>
          <a:prstGeom prst="rect">
            <a:avLst/>
          </a:prstGeom>
        </p:spPr>
        <p:txBody>
          <a:bodyPr wrap="square">
            <a:spAutoFit/>
          </a:bodyPr>
          <a:lstStyle/>
          <a:p>
            <a:r>
              <a:rPr lang="en-US" sz="3200" dirty="0">
                <a:solidFill>
                  <a:schemeClr val="bg1"/>
                </a:solidFill>
              </a:rPr>
              <a:t>A remembrance of Exodus out of Egypt, </a:t>
            </a:r>
          </a:p>
          <a:p>
            <a:r>
              <a:rPr lang="en-US" sz="3200" dirty="0">
                <a:solidFill>
                  <a:schemeClr val="bg1"/>
                </a:solidFill>
              </a:rPr>
              <a:t>and the time spent in the wilderness.</a:t>
            </a:r>
          </a:p>
        </p:txBody>
      </p:sp>
    </p:spTree>
    <p:extLst>
      <p:ext uri="{BB962C8B-B14F-4D97-AF65-F5344CB8AC3E}">
        <p14:creationId xmlns:p14="http://schemas.microsoft.com/office/powerpoint/2010/main" val="393964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248400" y="117694"/>
            <a:ext cx="4114800" cy="5324535"/>
          </a:xfrm>
          <a:prstGeom prst="rect">
            <a:avLst/>
          </a:prstGeom>
          <a:noFill/>
        </p:spPr>
        <p:txBody>
          <a:bodyPr wrap="square" rtlCol="0">
            <a:spAutoFit/>
          </a:bodyPr>
          <a:lstStyle/>
          <a:p>
            <a:r>
              <a:rPr lang="en-US" sz="3600" dirty="0">
                <a:solidFill>
                  <a:schemeClr val="bg1"/>
                </a:solidFill>
              </a:rPr>
              <a:t>	</a:t>
            </a:r>
          </a:p>
          <a:p>
            <a:r>
              <a:rPr lang="en-US" sz="3600" dirty="0">
                <a:solidFill>
                  <a:schemeClr val="bg1"/>
                </a:solidFill>
              </a:rPr>
              <a:t>During the feast they live in tents</a:t>
            </a:r>
          </a:p>
          <a:p>
            <a:endParaRPr lang="en-US" sz="3600" dirty="0">
              <a:solidFill>
                <a:schemeClr val="bg1"/>
              </a:solidFill>
            </a:endParaRPr>
          </a:p>
          <a:p>
            <a:endParaRPr lang="en-US" sz="3600" dirty="0">
              <a:solidFill>
                <a:schemeClr val="bg1"/>
              </a:solidFill>
            </a:endParaRPr>
          </a:p>
          <a:p>
            <a:r>
              <a:rPr lang="en-US" sz="3200" dirty="0">
                <a:solidFill>
                  <a:schemeClr val="bg1"/>
                </a:solidFill>
              </a:rPr>
              <a:t>Building small booths…walls of plaited branches and thatched roofs made from all earth materials. </a:t>
            </a:r>
            <a:endParaRPr lang="en-US" sz="3600" dirty="0">
              <a:solidFill>
                <a:schemeClr val="bg1"/>
              </a:solidFill>
            </a:endParaRPr>
          </a:p>
        </p:txBody>
      </p:sp>
      <p:grpSp>
        <p:nvGrpSpPr>
          <p:cNvPr id="2" name="Group 1"/>
          <p:cNvGrpSpPr/>
          <p:nvPr/>
        </p:nvGrpSpPr>
        <p:grpSpPr>
          <a:xfrm>
            <a:off x="1524002" y="1981200"/>
            <a:ext cx="4652681" cy="3238727"/>
            <a:chOff x="1524002" y="1981200"/>
            <a:chExt cx="4652681" cy="3238727"/>
          </a:xfrm>
        </p:grpSpPr>
        <p:sp>
          <p:nvSpPr>
            <p:cNvPr id="10" name="Rectangle 9"/>
            <p:cNvSpPr/>
            <p:nvPr/>
          </p:nvSpPr>
          <p:spPr>
            <a:xfrm>
              <a:off x="2002491" y="2338668"/>
              <a:ext cx="273424" cy="2870948"/>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91118" y="2817160"/>
              <a:ext cx="273424" cy="1913965"/>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420285" y="2338668"/>
              <a:ext cx="273424" cy="2802592"/>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31659" y="2817160"/>
              <a:ext cx="273424" cy="1913965"/>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6200000">
              <a:off x="3653678" y="703169"/>
              <a:ext cx="457200" cy="3622862"/>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16200000">
              <a:off x="3745566" y="1620931"/>
              <a:ext cx="205068" cy="2460812"/>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4"/>
            <p:cNvGrpSpPr/>
            <p:nvPr/>
          </p:nvGrpSpPr>
          <p:grpSpPr>
            <a:xfrm rot="5400000">
              <a:off x="2856941" y="869016"/>
              <a:ext cx="615203" cy="3281082"/>
              <a:chOff x="1066800" y="3124200"/>
              <a:chExt cx="990600" cy="3429000"/>
            </a:xfrm>
          </p:grpSpPr>
          <p:sp>
            <p:nvSpPr>
              <p:cNvPr id="27" name="Moon 26"/>
              <p:cNvSpPr/>
              <p:nvPr/>
            </p:nvSpPr>
            <p:spPr>
              <a:xfrm>
                <a:off x="1295401" y="3505199"/>
                <a:ext cx="397520" cy="2286000"/>
              </a:xfrm>
              <a:prstGeom prst="moon">
                <a:avLst>
                  <a:gd name="adj" fmla="val 87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p:cNvSpPr/>
              <p:nvPr/>
            </p:nvSpPr>
            <p:spPr>
              <a:xfrm>
                <a:off x="1600200" y="3962400"/>
                <a:ext cx="381000" cy="2286000"/>
              </a:xfrm>
              <a:prstGeom prst="moon">
                <a:avLst>
                  <a:gd name="adj" fmla="val 87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p:cNvSpPr/>
              <p:nvPr/>
            </p:nvSpPr>
            <p:spPr>
              <a:xfrm>
                <a:off x="1066800" y="4267200"/>
                <a:ext cx="381000" cy="2286000"/>
              </a:xfrm>
              <a:prstGeom prst="moon">
                <a:avLst>
                  <a:gd name="adj" fmla="val 87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p:cNvSpPr/>
              <p:nvPr/>
            </p:nvSpPr>
            <p:spPr>
              <a:xfrm>
                <a:off x="1676400" y="3124200"/>
                <a:ext cx="381000" cy="2286000"/>
              </a:xfrm>
              <a:prstGeom prst="moon">
                <a:avLst>
                  <a:gd name="adj" fmla="val 87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5"/>
            <p:cNvGrpSpPr/>
            <p:nvPr/>
          </p:nvGrpSpPr>
          <p:grpSpPr>
            <a:xfrm rot="5400000">
              <a:off x="4228540" y="648261"/>
              <a:ext cx="615203" cy="3281082"/>
              <a:chOff x="1066800" y="3124200"/>
              <a:chExt cx="990600" cy="3429000"/>
            </a:xfrm>
          </p:grpSpPr>
          <p:sp>
            <p:nvSpPr>
              <p:cNvPr id="23" name="Moon 22"/>
              <p:cNvSpPr/>
              <p:nvPr/>
            </p:nvSpPr>
            <p:spPr>
              <a:xfrm>
                <a:off x="1295400" y="3505200"/>
                <a:ext cx="381000" cy="2286000"/>
              </a:xfrm>
              <a:prstGeom prst="moon">
                <a:avLst>
                  <a:gd name="adj" fmla="val 87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oon 23"/>
              <p:cNvSpPr/>
              <p:nvPr/>
            </p:nvSpPr>
            <p:spPr>
              <a:xfrm>
                <a:off x="1600200" y="3962400"/>
                <a:ext cx="381000" cy="2286000"/>
              </a:xfrm>
              <a:prstGeom prst="moon">
                <a:avLst>
                  <a:gd name="adj" fmla="val 87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p:cNvSpPr/>
              <p:nvPr/>
            </p:nvSpPr>
            <p:spPr>
              <a:xfrm>
                <a:off x="1066800" y="4267200"/>
                <a:ext cx="381000" cy="2286000"/>
              </a:xfrm>
              <a:prstGeom prst="moon">
                <a:avLst>
                  <a:gd name="adj" fmla="val 87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p:cNvSpPr/>
              <p:nvPr/>
            </p:nvSpPr>
            <p:spPr>
              <a:xfrm>
                <a:off x="1676400" y="3124200"/>
                <a:ext cx="381000" cy="2286000"/>
              </a:xfrm>
              <a:prstGeom prst="moon">
                <a:avLst>
                  <a:gd name="adj" fmla="val 87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Moon 17"/>
            <p:cNvSpPr/>
            <p:nvPr/>
          </p:nvSpPr>
          <p:spPr>
            <a:xfrm rot="521793">
              <a:off x="2234475" y="3032538"/>
              <a:ext cx="302704" cy="2187389"/>
            </a:xfrm>
            <a:prstGeom prst="moon">
              <a:avLst>
                <a:gd name="adj" fmla="val 87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oon 18"/>
            <p:cNvSpPr/>
            <p:nvPr/>
          </p:nvSpPr>
          <p:spPr>
            <a:xfrm rot="21338927">
              <a:off x="2445214" y="2416381"/>
              <a:ext cx="348268" cy="2674160"/>
            </a:xfrm>
            <a:prstGeom prst="moon">
              <a:avLst>
                <a:gd name="adj" fmla="val 87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oon 19"/>
            <p:cNvSpPr/>
            <p:nvPr/>
          </p:nvSpPr>
          <p:spPr>
            <a:xfrm rot="21151102" flipH="1">
              <a:off x="5653214" y="2551520"/>
              <a:ext cx="286057" cy="2546541"/>
            </a:xfrm>
            <a:prstGeom prst="moon">
              <a:avLst>
                <a:gd name="adj" fmla="val 87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p:cNvSpPr/>
          <p:nvPr/>
        </p:nvSpPr>
        <p:spPr>
          <a:xfrm>
            <a:off x="2743200" y="5105401"/>
            <a:ext cx="2604752" cy="769441"/>
          </a:xfrm>
          <a:prstGeom prst="rect">
            <a:avLst/>
          </a:prstGeom>
        </p:spPr>
        <p:txBody>
          <a:bodyPr wrap="none">
            <a:spAutoFit/>
          </a:bodyPr>
          <a:lstStyle/>
          <a:p>
            <a:r>
              <a:rPr lang="en-US" sz="4400" b="1" i="1" dirty="0">
                <a:solidFill>
                  <a:schemeClr val="bg1"/>
                </a:solidFill>
              </a:rPr>
              <a:t>“</a:t>
            </a:r>
            <a:r>
              <a:rPr lang="en-US" sz="4400" b="1" i="1" dirty="0" err="1">
                <a:solidFill>
                  <a:schemeClr val="bg1"/>
                </a:solidFill>
              </a:rPr>
              <a:t>sekhakh</a:t>
            </a:r>
            <a:r>
              <a:rPr lang="en-US" sz="4400" b="1" i="1" dirty="0">
                <a:solidFill>
                  <a:schemeClr val="bg1"/>
                </a:solidFill>
              </a:rPr>
              <a:t>”</a:t>
            </a:r>
            <a:endParaRPr lang="en-US" sz="4400" dirty="0">
              <a:solidFill>
                <a:schemeClr val="bg1"/>
              </a:solidFill>
            </a:endParaRPr>
          </a:p>
        </p:txBody>
      </p:sp>
      <p:sp>
        <p:nvSpPr>
          <p:cNvPr id="6" name="Rectangle 5"/>
          <p:cNvSpPr/>
          <p:nvPr/>
        </p:nvSpPr>
        <p:spPr>
          <a:xfrm>
            <a:off x="0" y="6488669"/>
            <a:ext cx="1576522" cy="369332"/>
          </a:xfrm>
          <a:prstGeom prst="rect">
            <a:avLst/>
          </a:prstGeom>
        </p:spPr>
        <p:txBody>
          <a:bodyPr wrap="none">
            <a:spAutoFit/>
          </a:bodyPr>
          <a:lstStyle/>
          <a:p>
            <a:r>
              <a:rPr lang="en-US" dirty="0">
                <a:solidFill>
                  <a:schemeClr val="bg1"/>
                </a:solidFill>
              </a:rPr>
              <a:t>Leviticus 23:42</a:t>
            </a:r>
          </a:p>
        </p:txBody>
      </p:sp>
      <p:sp>
        <p:nvSpPr>
          <p:cNvPr id="32" name="Rectangle 31"/>
          <p:cNvSpPr/>
          <p:nvPr/>
        </p:nvSpPr>
        <p:spPr>
          <a:xfrm>
            <a:off x="11635479" y="6410734"/>
            <a:ext cx="466794" cy="369332"/>
          </a:xfrm>
          <a:prstGeom prst="rect">
            <a:avLst/>
          </a:prstGeom>
        </p:spPr>
        <p:txBody>
          <a:bodyPr wrap="none">
            <a:spAutoFit/>
          </a:bodyPr>
          <a:lstStyle/>
          <a:p>
            <a:r>
              <a:rPr lang="en-US" dirty="0">
                <a:solidFill>
                  <a:schemeClr val="bg1"/>
                </a:solidFill>
                <a:latin typeface="Open Sans"/>
              </a:rPr>
              <a:t>(2)</a:t>
            </a:r>
            <a:endParaRPr lang="en-US" dirty="0"/>
          </a:p>
        </p:txBody>
      </p:sp>
    </p:spTree>
    <p:extLst>
      <p:ext uri="{BB962C8B-B14F-4D97-AF65-F5344CB8AC3E}">
        <p14:creationId xmlns:p14="http://schemas.microsoft.com/office/powerpoint/2010/main" val="291622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3" name="Rectangle 42"/>
          <p:cNvSpPr/>
          <p:nvPr/>
        </p:nvSpPr>
        <p:spPr>
          <a:xfrm>
            <a:off x="2110257" y="4061235"/>
            <a:ext cx="2257349" cy="2062103"/>
          </a:xfrm>
          <a:prstGeom prst="rect">
            <a:avLst/>
          </a:prstGeom>
        </p:spPr>
        <p:txBody>
          <a:bodyPr wrap="none">
            <a:spAutoFit/>
          </a:bodyPr>
          <a:lstStyle/>
          <a:p>
            <a:pPr algn="ctr"/>
            <a:r>
              <a:rPr lang="en-US" sz="3200" b="1" i="1" dirty="0">
                <a:solidFill>
                  <a:schemeClr val="bg1"/>
                </a:solidFill>
              </a:rPr>
              <a:t>Modern day</a:t>
            </a:r>
          </a:p>
          <a:p>
            <a:pPr algn="ctr"/>
            <a:r>
              <a:rPr lang="en-US" sz="3200" b="1" i="1" dirty="0">
                <a:solidFill>
                  <a:schemeClr val="bg1"/>
                </a:solidFill>
              </a:rPr>
              <a:t>“</a:t>
            </a:r>
            <a:r>
              <a:rPr lang="en-US" sz="3200" b="1" i="1" dirty="0" err="1">
                <a:solidFill>
                  <a:schemeClr val="bg1"/>
                </a:solidFill>
              </a:rPr>
              <a:t>sekhakh</a:t>
            </a:r>
            <a:r>
              <a:rPr lang="en-US" sz="3200" b="1" i="1" dirty="0">
                <a:solidFill>
                  <a:schemeClr val="bg1"/>
                </a:solidFill>
              </a:rPr>
              <a:t>”</a:t>
            </a:r>
            <a:r>
              <a:rPr lang="en-US" sz="3200" b="1" dirty="0">
                <a:solidFill>
                  <a:schemeClr val="bg1"/>
                </a:solidFill>
              </a:rPr>
              <a:t> </a:t>
            </a:r>
          </a:p>
          <a:p>
            <a:pPr algn="ctr"/>
            <a:r>
              <a:rPr lang="en-US" sz="3200" b="1" dirty="0">
                <a:solidFill>
                  <a:schemeClr val="bg1"/>
                </a:solidFill>
              </a:rPr>
              <a:t>Or</a:t>
            </a:r>
          </a:p>
          <a:p>
            <a:pPr algn="ctr"/>
            <a:r>
              <a:rPr lang="en-US" sz="3200" b="1" dirty="0">
                <a:solidFill>
                  <a:schemeClr val="bg1"/>
                </a:solidFill>
              </a:rPr>
              <a:t> “</a:t>
            </a:r>
            <a:r>
              <a:rPr lang="en-US" sz="3200" b="1" dirty="0" err="1">
                <a:solidFill>
                  <a:schemeClr val="bg1"/>
                </a:solidFill>
                <a:latin typeface="Times New Roman"/>
              </a:rPr>
              <a:t>Sukkot</a:t>
            </a:r>
            <a:r>
              <a:rPr lang="en-US" sz="3200" b="1" dirty="0">
                <a:solidFill>
                  <a:schemeClr val="bg1"/>
                </a:solidFill>
                <a:latin typeface="Times New Roman"/>
              </a:rPr>
              <a:t>”</a:t>
            </a:r>
            <a:r>
              <a:rPr lang="en-US" sz="3200" b="1" dirty="0">
                <a:latin typeface="Times New Roman"/>
              </a:rPr>
              <a:t> </a:t>
            </a:r>
            <a:endParaRPr lang="en-US" sz="3200" dirty="0">
              <a:solidFill>
                <a:schemeClr val="bg1"/>
              </a:solidFill>
            </a:endParaRPr>
          </a:p>
        </p:txBody>
      </p:sp>
      <p:pic>
        <p:nvPicPr>
          <p:cNvPr id="32" name="Picture 4" descr="http://bible-truth.org/The%20Sekhakh2.jpg"/>
          <p:cNvPicPr>
            <a:picLocks noChangeAspect="1" noChangeArrowheads="1"/>
          </p:cNvPicPr>
          <p:nvPr/>
        </p:nvPicPr>
        <p:blipFill>
          <a:blip r:embed="rId3" cstate="print"/>
          <a:srcRect/>
          <a:stretch>
            <a:fillRect/>
          </a:stretch>
        </p:blipFill>
        <p:spPr bwMode="auto">
          <a:xfrm>
            <a:off x="1209393" y="781825"/>
            <a:ext cx="4059079" cy="3048000"/>
          </a:xfrm>
          <a:prstGeom prst="rect">
            <a:avLst/>
          </a:prstGeom>
          <a:noFill/>
        </p:spPr>
      </p:pic>
      <p:grpSp>
        <p:nvGrpSpPr>
          <p:cNvPr id="3" name="Group 32"/>
          <p:cNvGrpSpPr/>
          <p:nvPr/>
        </p:nvGrpSpPr>
        <p:grpSpPr>
          <a:xfrm rot="784575">
            <a:off x="9611505" y="360178"/>
            <a:ext cx="533400" cy="3048000"/>
            <a:chOff x="1219200" y="1828800"/>
            <a:chExt cx="533400" cy="3048000"/>
          </a:xfrm>
        </p:grpSpPr>
        <p:grpSp>
          <p:nvGrpSpPr>
            <p:cNvPr id="4" name="Group 35"/>
            <p:cNvGrpSpPr/>
            <p:nvPr/>
          </p:nvGrpSpPr>
          <p:grpSpPr>
            <a:xfrm>
              <a:off x="1219200" y="1828800"/>
              <a:ext cx="492369" cy="3048000"/>
              <a:chOff x="1286933" y="3481388"/>
              <a:chExt cx="931334" cy="2857500"/>
            </a:xfrm>
          </p:grpSpPr>
          <p:sp>
            <p:nvSpPr>
              <p:cNvPr id="39" name="Moon 38"/>
              <p:cNvSpPr/>
              <p:nvPr/>
            </p:nvSpPr>
            <p:spPr>
              <a:xfrm>
                <a:off x="1286933" y="3695700"/>
                <a:ext cx="381000" cy="2286000"/>
              </a:xfrm>
              <a:prstGeom prst="moon">
                <a:avLst>
                  <a:gd name="adj" fmla="val 87500"/>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a:off x="1600200" y="3962400"/>
                <a:ext cx="381000" cy="2286000"/>
              </a:xfrm>
              <a:prstGeom prst="moon">
                <a:avLst>
                  <a:gd name="adj" fmla="val 87500"/>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a:off x="1617134" y="3481388"/>
                <a:ext cx="381000" cy="2286000"/>
              </a:xfrm>
              <a:prstGeom prst="moon">
                <a:avLst>
                  <a:gd name="adj" fmla="val 87500"/>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a:off x="1837267" y="4052888"/>
                <a:ext cx="381000" cy="2286000"/>
              </a:xfrm>
              <a:prstGeom prst="moon">
                <a:avLst>
                  <a:gd name="adj" fmla="val 87500"/>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3"/>
            <p:cNvGrpSpPr/>
            <p:nvPr/>
          </p:nvGrpSpPr>
          <p:grpSpPr>
            <a:xfrm>
              <a:off x="1219200" y="3505200"/>
              <a:ext cx="533400" cy="381000"/>
              <a:chOff x="2971800" y="990600"/>
              <a:chExt cx="1219200" cy="685800"/>
            </a:xfrm>
          </p:grpSpPr>
          <p:sp>
            <p:nvSpPr>
              <p:cNvPr id="36" name="Rounded Rectangle 35"/>
              <p:cNvSpPr/>
              <p:nvPr/>
            </p:nvSpPr>
            <p:spPr>
              <a:xfrm>
                <a:off x="2971800" y="990600"/>
                <a:ext cx="1219200" cy="228600"/>
              </a:xfrm>
              <a:prstGeom prst="roundRect">
                <a:avLst/>
              </a:prstGeom>
              <a:solidFill>
                <a:srgbClr val="DAC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2971800" y="1219200"/>
                <a:ext cx="1219200" cy="228600"/>
              </a:xfrm>
              <a:prstGeom prst="roundRect">
                <a:avLst/>
              </a:prstGeom>
              <a:solidFill>
                <a:srgbClr val="DAC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2971800" y="1447800"/>
                <a:ext cx="1219200" cy="228600"/>
              </a:xfrm>
              <a:prstGeom prst="roundRect">
                <a:avLst/>
              </a:prstGeom>
              <a:solidFill>
                <a:srgbClr val="DAC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TextBox 43"/>
          <p:cNvSpPr txBox="1"/>
          <p:nvPr/>
        </p:nvSpPr>
        <p:spPr>
          <a:xfrm>
            <a:off x="6119879" y="996971"/>
            <a:ext cx="3315459" cy="2400657"/>
          </a:xfrm>
          <a:prstGeom prst="rect">
            <a:avLst/>
          </a:prstGeom>
          <a:noFill/>
        </p:spPr>
        <p:txBody>
          <a:bodyPr wrap="square" rtlCol="0">
            <a:spAutoFit/>
          </a:bodyPr>
          <a:lstStyle/>
          <a:p>
            <a:r>
              <a:rPr lang="en-US" sz="3600" b="1" i="1" dirty="0">
                <a:solidFill>
                  <a:schemeClr val="bg1"/>
                </a:solidFill>
              </a:rPr>
              <a:t>“</a:t>
            </a:r>
            <a:r>
              <a:rPr lang="en-US" sz="3600" b="1" i="1" dirty="0" err="1">
                <a:solidFill>
                  <a:schemeClr val="bg1"/>
                </a:solidFill>
              </a:rPr>
              <a:t>lulaw</a:t>
            </a:r>
            <a:r>
              <a:rPr lang="en-US" sz="3600" b="1" i="1" dirty="0">
                <a:solidFill>
                  <a:schemeClr val="bg1"/>
                </a:solidFill>
              </a:rPr>
              <a:t>”</a:t>
            </a:r>
          </a:p>
          <a:p>
            <a:r>
              <a:rPr lang="en-US" sz="2400" b="1" dirty="0">
                <a:solidFill>
                  <a:schemeClr val="bg1"/>
                </a:solidFill>
              </a:rPr>
              <a:t>made of the branches of palm trees, myrtles and willows tied together with a golden thread. </a:t>
            </a:r>
            <a:endParaRPr lang="en-US" sz="2400" dirty="0">
              <a:solidFill>
                <a:schemeClr val="bg1"/>
              </a:solidFill>
            </a:endParaRPr>
          </a:p>
          <a:p>
            <a:endParaRPr lang="en-US" dirty="0"/>
          </a:p>
        </p:txBody>
      </p:sp>
      <p:sp>
        <p:nvSpPr>
          <p:cNvPr id="45" name="TextBox 44"/>
          <p:cNvSpPr txBox="1"/>
          <p:nvPr/>
        </p:nvSpPr>
        <p:spPr>
          <a:xfrm>
            <a:off x="6785959" y="4394598"/>
            <a:ext cx="3696832" cy="1846659"/>
          </a:xfrm>
          <a:prstGeom prst="rect">
            <a:avLst/>
          </a:prstGeom>
          <a:noFill/>
        </p:spPr>
        <p:txBody>
          <a:bodyPr wrap="square" rtlCol="0">
            <a:spAutoFit/>
          </a:bodyPr>
          <a:lstStyle/>
          <a:p>
            <a:r>
              <a:rPr lang="en-US" sz="2400" b="1" dirty="0">
                <a:solidFill>
                  <a:schemeClr val="bg1"/>
                </a:solidFill>
              </a:rPr>
              <a:t>During the celebration in the Temple these </a:t>
            </a:r>
            <a:r>
              <a:rPr lang="en-US" sz="2400" b="1" i="1" dirty="0" err="1">
                <a:solidFill>
                  <a:schemeClr val="bg1"/>
                </a:solidFill>
              </a:rPr>
              <a:t>lulaw</a:t>
            </a:r>
            <a:r>
              <a:rPr lang="en-US" sz="2400" b="1" dirty="0">
                <a:solidFill>
                  <a:schemeClr val="bg1"/>
                </a:solidFill>
              </a:rPr>
              <a:t> would be waved at certain times during the service.</a:t>
            </a:r>
            <a:endParaRPr lang="en-US" sz="2400" dirty="0">
              <a:solidFill>
                <a:schemeClr val="bg1"/>
              </a:solidFill>
            </a:endParaRPr>
          </a:p>
          <a:p>
            <a:endParaRPr lang="en-US" dirty="0"/>
          </a:p>
        </p:txBody>
      </p:sp>
      <p:sp>
        <p:nvSpPr>
          <p:cNvPr id="18" name="Rectangle 17"/>
          <p:cNvSpPr/>
          <p:nvPr/>
        </p:nvSpPr>
        <p:spPr>
          <a:xfrm>
            <a:off x="11635479" y="6410734"/>
            <a:ext cx="466794" cy="369332"/>
          </a:xfrm>
          <a:prstGeom prst="rect">
            <a:avLst/>
          </a:prstGeom>
        </p:spPr>
        <p:txBody>
          <a:bodyPr wrap="none">
            <a:spAutoFit/>
          </a:bodyPr>
          <a:lstStyle/>
          <a:p>
            <a:r>
              <a:rPr lang="en-US" dirty="0">
                <a:solidFill>
                  <a:schemeClr val="bg1"/>
                </a:solidFill>
                <a:latin typeface="Open Sans"/>
              </a:rPr>
              <a:t>(2)</a:t>
            </a:r>
            <a:endParaRPr lang="en-US" dirty="0"/>
          </a:p>
        </p:txBody>
      </p:sp>
    </p:spTree>
    <p:extLst>
      <p:ext uri="{BB962C8B-B14F-4D97-AF65-F5344CB8AC3E}">
        <p14:creationId xmlns:p14="http://schemas.microsoft.com/office/powerpoint/2010/main" val="326923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752600" y="1066800"/>
            <a:ext cx="4114800" cy="3416320"/>
          </a:xfrm>
          <a:prstGeom prst="rect">
            <a:avLst/>
          </a:prstGeom>
          <a:noFill/>
        </p:spPr>
        <p:txBody>
          <a:bodyPr wrap="square" rtlCol="0">
            <a:spAutoFit/>
          </a:bodyPr>
          <a:lstStyle/>
          <a:p>
            <a:r>
              <a:rPr lang="en-US" sz="3600" dirty="0">
                <a:solidFill>
                  <a:schemeClr val="bg1"/>
                </a:solidFill>
              </a:rPr>
              <a:t>During the 40 years in the wilderness they built a Tabernacle… and worshipped there</a:t>
            </a:r>
          </a:p>
          <a:p>
            <a:endParaRPr lang="en-US" sz="3600" dirty="0">
              <a:solidFill>
                <a:schemeClr val="bg1"/>
              </a:solidFill>
            </a:endParaRPr>
          </a:p>
        </p:txBody>
      </p:sp>
      <p:pic>
        <p:nvPicPr>
          <p:cNvPr id="33794" name="Picture 2" descr="Ark of the Covenant - Tabernacle types and shadows"/>
          <p:cNvPicPr>
            <a:picLocks noChangeAspect="1" noChangeArrowheads="1"/>
          </p:cNvPicPr>
          <p:nvPr/>
        </p:nvPicPr>
        <p:blipFill>
          <a:blip r:embed="rId3" cstate="print"/>
          <a:srcRect l="5454" t="6664" r="7273" b="11370"/>
          <a:stretch>
            <a:fillRect/>
          </a:stretch>
        </p:blipFill>
        <p:spPr bwMode="auto">
          <a:xfrm>
            <a:off x="5867400" y="2438400"/>
            <a:ext cx="4267200" cy="3124200"/>
          </a:xfrm>
          <a:prstGeom prst="rect">
            <a:avLst/>
          </a:prstGeom>
          <a:noFill/>
        </p:spPr>
      </p:pic>
    </p:spTree>
    <p:extLst>
      <p:ext uri="{BB962C8B-B14F-4D97-AF65-F5344CB8AC3E}">
        <p14:creationId xmlns:p14="http://schemas.microsoft.com/office/powerpoint/2010/main" val="2190442830"/>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773</TotalTime>
  <Words>4643</Words>
  <Application>Microsoft Office PowerPoint</Application>
  <PresentationFormat>Widescreen</PresentationFormat>
  <Paragraphs>270</Paragraphs>
  <Slides>29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Colonna MT</vt:lpstr>
      <vt:lpstr>Calibri Light</vt:lpstr>
      <vt:lpstr>Calibri</vt:lpstr>
      <vt:lpstr>Elephant</vt:lpstr>
      <vt:lpstr>Open Sans</vt:lpstr>
      <vt:lpstr>Abadi</vt:lpstr>
      <vt:lpstr>Times New Roman</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80</cp:revision>
  <dcterms:created xsi:type="dcterms:W3CDTF">2016-05-16T13:36:31Z</dcterms:created>
  <dcterms:modified xsi:type="dcterms:W3CDTF">2020-08-28T22:24:02Z</dcterms:modified>
</cp:coreProperties>
</file>