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82" r:id="rId2"/>
    <p:sldId id="288" r:id="rId3"/>
    <p:sldId id="287" r:id="rId4"/>
    <p:sldId id="289" r:id="rId5"/>
    <p:sldId id="293" r:id="rId6"/>
    <p:sldId id="290" r:id="rId7"/>
    <p:sldId id="291" r:id="rId8"/>
    <p:sldId id="292" r:id="rId9"/>
    <p:sldId id="294" r:id="rId10"/>
    <p:sldId id="284" r:id="rId11"/>
    <p:sldId id="285" r:id="rId12"/>
    <p:sldId id="29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Franklin Gothic Heavy" panose="020B0903020102020204" pitchFamily="34" charset="0"/>
      <p:regular r:id="rId21"/>
      <p:italic r:id="rId22"/>
    </p:embeddedFont>
    <p:embeddedFont>
      <p:font typeface="Lucida Sans" panose="020B060203050402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8E17D-2648-4FF1-B7D2-F100DCEE1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68</a:t>
            </a:r>
          </a:p>
        </p:txBody>
      </p:sp>
      <p:sp>
        <p:nvSpPr>
          <p:cNvPr id="6" name="TextBox 5"/>
          <p:cNvSpPr txBox="1"/>
          <p:nvPr/>
        </p:nvSpPr>
        <p:spPr>
          <a:xfrm>
            <a:off x="-58174" y="3067139"/>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John 8:31-59</a:t>
            </a:r>
            <a:endParaRPr lang="en-US" sz="4400" dirty="0">
              <a:solidFill>
                <a:schemeClr val="bg1"/>
              </a:solidFill>
              <a:latin typeface="Franklin Gothic Heavy" panose="020B0903020102020204" pitchFamily="34" charset="0"/>
            </a:endParaRPr>
          </a:p>
        </p:txBody>
      </p:sp>
      <p:grpSp>
        <p:nvGrpSpPr>
          <p:cNvPr id="7" name="Group 6"/>
          <p:cNvGrpSpPr/>
          <p:nvPr/>
        </p:nvGrpSpPr>
        <p:grpSpPr>
          <a:xfrm>
            <a:off x="9178491" y="2570649"/>
            <a:ext cx="2049274" cy="3969365"/>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818731" y="4343470"/>
            <a:ext cx="6679637" cy="2216489"/>
            <a:chOff x="2009923" y="2341624"/>
            <a:chExt cx="6679637" cy="2216489"/>
          </a:xfrm>
        </p:grpSpPr>
        <p:sp>
          <p:nvSpPr>
            <p:cNvPr id="70" name="Rectangle 69"/>
            <p:cNvSpPr/>
            <p:nvPr/>
          </p:nvSpPr>
          <p:spPr>
            <a:xfrm>
              <a:off x="7051082" y="235950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73" name="Rectangle 72"/>
            <p:cNvSpPr/>
            <p:nvPr/>
          </p:nvSpPr>
          <p:spPr>
            <a:xfrm>
              <a:off x="3381180" y="302290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75" name="Straight Arrow Connector 74"/>
            <p:cNvCxnSpPr/>
            <p:nvPr/>
          </p:nvCxnSpPr>
          <p:spPr>
            <a:xfrm flipH="1">
              <a:off x="7641771" y="2741660"/>
              <a:ext cx="5087" cy="360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203168" y="234768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77" name="Rectangle 76"/>
            <p:cNvSpPr/>
            <p:nvPr/>
          </p:nvSpPr>
          <p:spPr>
            <a:xfrm>
              <a:off x="3942905" y="234768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79" name="Rectangle 78"/>
            <p:cNvSpPr/>
            <p:nvPr/>
          </p:nvSpPr>
          <p:spPr>
            <a:xfrm>
              <a:off x="4515385" y="302465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80" name="Straight Arrow Connector 79"/>
            <p:cNvCxnSpPr/>
            <p:nvPr/>
          </p:nvCxnSpPr>
          <p:spPr>
            <a:xfrm flipH="1">
              <a:off x="5124543" y="270208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6354676" y="2514377"/>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129741" y="2341624"/>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98" name="Straight Arrow Connector 97"/>
            <p:cNvCxnSpPr/>
            <p:nvPr/>
          </p:nvCxnSpPr>
          <p:spPr>
            <a:xfrm flipH="1" flipV="1">
              <a:off x="3349930" y="2524012"/>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114489" y="304350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100" name="Straight Arrow Connector 99"/>
            <p:cNvCxnSpPr/>
            <p:nvPr/>
          </p:nvCxnSpPr>
          <p:spPr>
            <a:xfrm flipH="1">
              <a:off x="2664619" y="271862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3942904" y="362416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102" name="Rectangle 101"/>
            <p:cNvSpPr/>
            <p:nvPr/>
          </p:nvSpPr>
          <p:spPr>
            <a:xfrm>
              <a:off x="3916058" y="4223669"/>
              <a:ext cx="1069757" cy="3344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Israelites</a:t>
              </a:r>
            </a:p>
          </p:txBody>
        </p:sp>
        <p:sp>
          <p:nvSpPr>
            <p:cNvPr id="103" name="Rectangle 102"/>
            <p:cNvSpPr/>
            <p:nvPr/>
          </p:nvSpPr>
          <p:spPr>
            <a:xfrm>
              <a:off x="2009923" y="3700532"/>
              <a:ext cx="1359515" cy="3344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Ishmaelites</a:t>
              </a:r>
              <a:endParaRPr lang="en-US" dirty="0"/>
            </a:p>
          </p:txBody>
        </p:sp>
        <p:sp>
          <p:nvSpPr>
            <p:cNvPr id="104" name="Rectangle 103"/>
            <p:cNvSpPr/>
            <p:nvPr/>
          </p:nvSpPr>
          <p:spPr>
            <a:xfrm>
              <a:off x="7051081" y="319013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105" name="Rectangle 104"/>
            <p:cNvSpPr/>
            <p:nvPr/>
          </p:nvSpPr>
          <p:spPr>
            <a:xfrm>
              <a:off x="6482357" y="3944092"/>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grpSp>
      <p:grpSp>
        <p:nvGrpSpPr>
          <p:cNvPr id="107" name="Group 106"/>
          <p:cNvGrpSpPr/>
          <p:nvPr/>
        </p:nvGrpSpPr>
        <p:grpSpPr>
          <a:xfrm>
            <a:off x="3246092" y="315322"/>
            <a:ext cx="5999453" cy="1412956"/>
            <a:chOff x="2641202" y="380440"/>
            <a:chExt cx="5999453" cy="1412956"/>
          </a:xfrm>
        </p:grpSpPr>
        <p:grpSp>
          <p:nvGrpSpPr>
            <p:cNvPr id="111" name="Group 110"/>
            <p:cNvGrpSpPr/>
            <p:nvPr/>
          </p:nvGrpSpPr>
          <p:grpSpPr>
            <a:xfrm>
              <a:off x="2641202" y="380440"/>
              <a:ext cx="848139" cy="1200329"/>
              <a:chOff x="4306957" y="1951465"/>
              <a:chExt cx="848139" cy="1200329"/>
            </a:xfrm>
          </p:grpSpPr>
          <p:sp>
            <p:nvSpPr>
              <p:cNvPr id="124" name="Rectangle 123"/>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F</a:t>
                </a:r>
              </a:p>
            </p:txBody>
          </p:sp>
        </p:grpSp>
        <p:grpSp>
          <p:nvGrpSpPr>
            <p:cNvPr id="112" name="Group 111"/>
            <p:cNvGrpSpPr/>
            <p:nvPr/>
          </p:nvGrpSpPr>
          <p:grpSpPr>
            <a:xfrm rot="1596052">
              <a:off x="3461429" y="450220"/>
              <a:ext cx="848139" cy="1200329"/>
              <a:chOff x="4306957" y="1951465"/>
              <a:chExt cx="848139" cy="1200329"/>
            </a:xfrm>
          </p:grpSpPr>
          <p:sp>
            <p:nvSpPr>
              <p:cNvPr id="122" name="Rectangle 121"/>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113" name="Group 112"/>
            <p:cNvGrpSpPr/>
            <p:nvPr/>
          </p:nvGrpSpPr>
          <p:grpSpPr>
            <a:xfrm rot="20344566">
              <a:off x="4309539" y="593067"/>
              <a:ext cx="848139" cy="1200329"/>
              <a:chOff x="4306957" y="1951465"/>
              <a:chExt cx="848139" cy="1200329"/>
            </a:xfrm>
          </p:grpSpPr>
          <p:sp>
            <p:nvSpPr>
              <p:cNvPr id="120" name="Rectangle 119"/>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114" name="Group 113"/>
            <p:cNvGrpSpPr/>
            <p:nvPr/>
          </p:nvGrpSpPr>
          <p:grpSpPr>
            <a:xfrm rot="373527">
              <a:off x="5977042" y="457003"/>
              <a:ext cx="848139" cy="1200329"/>
              <a:chOff x="4306957" y="1951465"/>
              <a:chExt cx="848139" cy="1200329"/>
            </a:xfrm>
          </p:grpSpPr>
          <p:sp>
            <p:nvSpPr>
              <p:cNvPr id="118" name="Rectangle 117"/>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D</a:t>
                </a:r>
              </a:p>
            </p:txBody>
          </p:sp>
        </p:grpSp>
        <p:grpSp>
          <p:nvGrpSpPr>
            <p:cNvPr id="115" name="Group 114"/>
            <p:cNvGrpSpPr/>
            <p:nvPr/>
          </p:nvGrpSpPr>
          <p:grpSpPr>
            <a:xfrm rot="21061778">
              <a:off x="6918874" y="449747"/>
              <a:ext cx="848139" cy="1200329"/>
              <a:chOff x="4306957" y="1929931"/>
              <a:chExt cx="848139" cy="1200329"/>
            </a:xfrm>
          </p:grpSpPr>
          <p:sp>
            <p:nvSpPr>
              <p:cNvPr id="116" name="Rectangle 115"/>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319334" y="1929931"/>
                <a:ext cx="649357" cy="1200329"/>
              </a:xfrm>
              <a:prstGeom prst="rect">
                <a:avLst/>
              </a:prstGeom>
              <a:noFill/>
            </p:spPr>
            <p:txBody>
              <a:bodyPr wrap="square" rtlCol="0">
                <a:spAutoFit/>
              </a:bodyPr>
              <a:lstStyle/>
              <a:p>
                <a:r>
                  <a:rPr lang="en-US" sz="7200" dirty="0">
                    <a:solidFill>
                      <a:schemeClr val="bg1"/>
                    </a:solidFill>
                  </a:rPr>
                  <a:t>O</a:t>
                </a:r>
              </a:p>
            </p:txBody>
          </p:sp>
        </p:grpSp>
        <p:grpSp>
          <p:nvGrpSpPr>
            <p:cNvPr id="126" name="Group 125"/>
            <p:cNvGrpSpPr/>
            <p:nvPr/>
          </p:nvGrpSpPr>
          <p:grpSpPr>
            <a:xfrm>
              <a:off x="5055248" y="511586"/>
              <a:ext cx="848139" cy="1200329"/>
              <a:chOff x="4306957" y="1951465"/>
              <a:chExt cx="848139" cy="1200329"/>
            </a:xfrm>
          </p:grpSpPr>
          <p:sp>
            <p:nvSpPr>
              <p:cNvPr id="127" name="Rectangle 126"/>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129" name="Group 128"/>
            <p:cNvGrpSpPr/>
            <p:nvPr/>
          </p:nvGrpSpPr>
          <p:grpSpPr>
            <a:xfrm rot="484712">
              <a:off x="7783139" y="445263"/>
              <a:ext cx="857516" cy="1200329"/>
              <a:chOff x="4297580" y="1928148"/>
              <a:chExt cx="857516" cy="1200329"/>
            </a:xfrm>
          </p:grpSpPr>
          <p:sp>
            <p:nvSpPr>
              <p:cNvPr id="130" name="Rectangle 129"/>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4297580" y="1928148"/>
                <a:ext cx="649357" cy="1200329"/>
              </a:xfrm>
              <a:prstGeom prst="rect">
                <a:avLst/>
              </a:prstGeom>
              <a:noFill/>
            </p:spPr>
            <p:txBody>
              <a:bodyPr wrap="square" rtlCol="0">
                <a:spAutoFit/>
              </a:bodyPr>
              <a:lstStyle/>
              <a:p>
                <a:r>
                  <a:rPr lang="en-US" sz="7200" dirty="0">
                    <a:solidFill>
                      <a:schemeClr val="bg1"/>
                    </a:solidFill>
                  </a:rPr>
                  <a:t>M</a:t>
                </a:r>
              </a:p>
            </p:txBody>
          </p:sp>
        </p:grpSp>
      </p:grpSp>
      <p:grpSp>
        <p:nvGrpSpPr>
          <p:cNvPr id="1024" name="Group 1023"/>
          <p:cNvGrpSpPr/>
          <p:nvPr/>
        </p:nvGrpSpPr>
        <p:grpSpPr>
          <a:xfrm>
            <a:off x="3201030" y="1671803"/>
            <a:ext cx="3160444" cy="1487597"/>
            <a:chOff x="365878" y="1714174"/>
            <a:chExt cx="3160444" cy="1487597"/>
          </a:xfrm>
        </p:grpSpPr>
        <p:grpSp>
          <p:nvGrpSpPr>
            <p:cNvPr id="134" name="Group 133"/>
            <p:cNvGrpSpPr/>
            <p:nvPr/>
          </p:nvGrpSpPr>
          <p:grpSpPr>
            <a:xfrm>
              <a:off x="365878" y="1714174"/>
              <a:ext cx="848139" cy="1200329"/>
              <a:chOff x="4306957" y="1951465"/>
              <a:chExt cx="848139" cy="1200329"/>
            </a:xfrm>
          </p:grpSpPr>
          <p:sp>
            <p:nvSpPr>
              <p:cNvPr id="153" name="Rectangle 152"/>
              <p:cNvSpPr/>
              <p:nvPr/>
            </p:nvSpPr>
            <p:spPr>
              <a:xfrm rot="20402780">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rot="20641753">
                <a:off x="4399720" y="1951465"/>
                <a:ext cx="649357" cy="1200329"/>
              </a:xfrm>
              <a:prstGeom prst="rect">
                <a:avLst/>
              </a:prstGeom>
              <a:noFill/>
            </p:spPr>
            <p:txBody>
              <a:bodyPr wrap="square" rtlCol="0">
                <a:spAutoFit/>
              </a:bodyPr>
              <a:lstStyle/>
              <a:p>
                <a:r>
                  <a:rPr lang="en-US" sz="7200" dirty="0">
                    <a:solidFill>
                      <a:schemeClr val="bg1"/>
                    </a:solidFill>
                  </a:rPr>
                  <a:t>F</a:t>
                </a:r>
              </a:p>
            </p:txBody>
          </p:sp>
        </p:grpSp>
        <p:grpSp>
          <p:nvGrpSpPr>
            <p:cNvPr id="135" name="Group 134"/>
            <p:cNvGrpSpPr/>
            <p:nvPr/>
          </p:nvGrpSpPr>
          <p:grpSpPr>
            <a:xfrm rot="1596052">
              <a:off x="1186105" y="1783954"/>
              <a:ext cx="848139" cy="1200329"/>
              <a:chOff x="4306957" y="1951465"/>
              <a:chExt cx="848139" cy="1200329"/>
            </a:xfrm>
          </p:grpSpPr>
          <p:sp>
            <p:nvSpPr>
              <p:cNvPr id="151" name="Rectangle 150"/>
              <p:cNvSpPr/>
              <p:nvPr/>
            </p:nvSpPr>
            <p:spPr>
              <a:xfrm rot="20903948">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138" name="Group 137"/>
            <p:cNvGrpSpPr/>
            <p:nvPr/>
          </p:nvGrpSpPr>
          <p:grpSpPr>
            <a:xfrm rot="21061778">
              <a:off x="1921381" y="1887222"/>
              <a:ext cx="848139" cy="1200329"/>
              <a:chOff x="4306957" y="1929931"/>
              <a:chExt cx="848139" cy="1200329"/>
            </a:xfrm>
          </p:grpSpPr>
          <p:sp>
            <p:nvSpPr>
              <p:cNvPr id="145" name="Rectangle 144"/>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4319334" y="1929931"/>
                <a:ext cx="649357" cy="1200329"/>
              </a:xfrm>
              <a:prstGeom prst="rect">
                <a:avLst/>
              </a:prstGeom>
              <a:noFill/>
            </p:spPr>
            <p:txBody>
              <a:bodyPr wrap="square" rtlCol="0">
                <a:spAutoFit/>
              </a:bodyPr>
              <a:lstStyle/>
              <a:p>
                <a:r>
                  <a:rPr lang="en-US" sz="7200" dirty="0">
                    <a:solidFill>
                      <a:schemeClr val="bg1"/>
                    </a:solidFill>
                  </a:rPr>
                  <a:t>O</a:t>
                </a:r>
              </a:p>
            </p:txBody>
          </p:sp>
        </p:grpSp>
        <p:grpSp>
          <p:nvGrpSpPr>
            <p:cNvPr id="140" name="Group 139"/>
            <p:cNvGrpSpPr/>
            <p:nvPr/>
          </p:nvGrpSpPr>
          <p:grpSpPr>
            <a:xfrm rot="484712">
              <a:off x="2659581" y="2001442"/>
              <a:ext cx="866741" cy="1200329"/>
              <a:chOff x="4522377" y="1897827"/>
              <a:chExt cx="866741" cy="1200329"/>
            </a:xfrm>
          </p:grpSpPr>
          <p:sp>
            <p:nvSpPr>
              <p:cNvPr id="141" name="Rectangle 140"/>
              <p:cNvSpPr/>
              <p:nvPr/>
            </p:nvSpPr>
            <p:spPr>
              <a:xfrm>
                <a:off x="4540979" y="2084130"/>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4522377" y="1897827"/>
                <a:ext cx="649357" cy="1200329"/>
              </a:xfrm>
              <a:prstGeom prst="rect">
                <a:avLst/>
              </a:prstGeom>
              <a:noFill/>
            </p:spPr>
            <p:txBody>
              <a:bodyPr wrap="square" rtlCol="0">
                <a:spAutoFit/>
              </a:bodyPr>
              <a:lstStyle/>
              <a:p>
                <a:r>
                  <a:rPr lang="en-US" sz="7200" dirty="0">
                    <a:solidFill>
                      <a:schemeClr val="bg1"/>
                    </a:solidFill>
                  </a:rPr>
                  <a:t>M</a:t>
                </a:r>
              </a:p>
            </p:txBody>
          </p:sp>
        </p:grpSp>
      </p:grpSp>
      <p:grpSp>
        <p:nvGrpSpPr>
          <p:cNvPr id="1025" name="Group 1024"/>
          <p:cNvGrpSpPr/>
          <p:nvPr/>
        </p:nvGrpSpPr>
        <p:grpSpPr>
          <a:xfrm rot="21298875">
            <a:off x="6666814" y="1730989"/>
            <a:ext cx="2197441" cy="1383299"/>
            <a:chOff x="6230278" y="1450054"/>
            <a:chExt cx="2197441" cy="1383299"/>
          </a:xfrm>
        </p:grpSpPr>
        <p:grpSp>
          <p:nvGrpSpPr>
            <p:cNvPr id="139" name="Group 138"/>
            <p:cNvGrpSpPr/>
            <p:nvPr/>
          </p:nvGrpSpPr>
          <p:grpSpPr>
            <a:xfrm>
              <a:off x="6230278" y="1450054"/>
              <a:ext cx="848139" cy="1200329"/>
              <a:chOff x="4306957" y="1951465"/>
              <a:chExt cx="848139" cy="1200329"/>
            </a:xfrm>
          </p:grpSpPr>
          <p:sp>
            <p:nvSpPr>
              <p:cNvPr id="143" name="Rectangle 142"/>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S</a:t>
                </a:r>
              </a:p>
            </p:txBody>
          </p:sp>
        </p:grpSp>
        <p:grpSp>
          <p:nvGrpSpPr>
            <p:cNvPr id="155" name="Group 154"/>
            <p:cNvGrpSpPr/>
            <p:nvPr/>
          </p:nvGrpSpPr>
          <p:grpSpPr>
            <a:xfrm rot="373527">
              <a:off x="6971819" y="1589753"/>
              <a:ext cx="848139" cy="1200329"/>
              <a:chOff x="4306957" y="1940846"/>
              <a:chExt cx="848139" cy="1200329"/>
            </a:xfrm>
          </p:grpSpPr>
          <p:sp>
            <p:nvSpPr>
              <p:cNvPr id="156" name="Rectangle 155"/>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4503698" y="1940846"/>
                <a:ext cx="649357" cy="1200329"/>
              </a:xfrm>
              <a:prstGeom prst="rect">
                <a:avLst/>
              </a:prstGeom>
              <a:noFill/>
            </p:spPr>
            <p:txBody>
              <a:bodyPr wrap="square" rtlCol="0">
                <a:spAutoFit/>
              </a:bodyPr>
              <a:lstStyle/>
              <a:p>
                <a:r>
                  <a:rPr lang="en-US" sz="7200" dirty="0">
                    <a:solidFill>
                      <a:schemeClr val="bg1"/>
                    </a:solidFill>
                  </a:rPr>
                  <a:t>I</a:t>
                </a:r>
              </a:p>
            </p:txBody>
          </p:sp>
        </p:grpSp>
        <p:grpSp>
          <p:nvGrpSpPr>
            <p:cNvPr id="137" name="Group 136"/>
            <p:cNvGrpSpPr/>
            <p:nvPr/>
          </p:nvGrpSpPr>
          <p:grpSpPr>
            <a:xfrm rot="21332503">
              <a:off x="7579580" y="1633024"/>
              <a:ext cx="848139" cy="1200329"/>
              <a:chOff x="4306957" y="1939503"/>
              <a:chExt cx="848139" cy="1200329"/>
            </a:xfrm>
          </p:grpSpPr>
          <p:sp>
            <p:nvSpPr>
              <p:cNvPr id="147" name="Rectangle 146"/>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4335878" y="1939503"/>
                <a:ext cx="649357" cy="1200329"/>
              </a:xfrm>
              <a:prstGeom prst="rect">
                <a:avLst/>
              </a:prstGeom>
              <a:noFill/>
            </p:spPr>
            <p:txBody>
              <a:bodyPr wrap="square" rtlCol="0">
                <a:spAutoFit/>
              </a:bodyPr>
              <a:lstStyle/>
              <a:p>
                <a:r>
                  <a:rPr lang="en-US" sz="7200" dirty="0">
                    <a:solidFill>
                      <a:schemeClr val="bg1"/>
                    </a:solidFill>
                  </a:rPr>
                  <a:t>N</a:t>
                </a:r>
              </a:p>
            </p:txBody>
          </p:sp>
        </p:grpSp>
      </p:grpSp>
      <p:sp>
        <p:nvSpPr>
          <p:cNvPr id="160" name="Rectangle 159"/>
          <p:cNvSpPr/>
          <p:nvPr/>
        </p:nvSpPr>
        <p:spPr>
          <a:xfrm>
            <a:off x="162970" y="2406475"/>
            <a:ext cx="3136870" cy="1323439"/>
          </a:xfrm>
          <a:prstGeom prst="rect">
            <a:avLst/>
          </a:prstGeom>
        </p:spPr>
        <p:txBody>
          <a:bodyPr wrap="square">
            <a:spAutoFit/>
          </a:bodyPr>
          <a:lstStyle/>
          <a:p>
            <a:pPr algn="ctr"/>
            <a:r>
              <a:rPr lang="en-US" sz="2000" i="1" dirty="0">
                <a:solidFill>
                  <a:schemeClr val="bg1"/>
                </a:solidFill>
              </a:rPr>
              <a:t>  Jesus said unto them, Verily, verily, I say unto you, Before Abraham was, I am.</a:t>
            </a:r>
          </a:p>
          <a:p>
            <a:pPr algn="ctr"/>
            <a:r>
              <a:rPr lang="en-US" sz="2000" i="1" dirty="0">
                <a:solidFill>
                  <a:schemeClr val="bg1"/>
                </a:solidFill>
              </a:rPr>
              <a:t>John 8:58</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#240 </a:t>
            </a:r>
            <a:r>
              <a:rPr lang="en-US" i="1" dirty="0">
                <a:solidFill>
                  <a:schemeClr val="bg1"/>
                </a:solidFill>
              </a:rPr>
              <a:t>Know This, That Every Soul Is Free</a:t>
            </a:r>
          </a:p>
          <a:p>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Addictions Surrender Our Freedoms of Choice (0:53)</a:t>
            </a:r>
          </a:p>
          <a:p>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24</a:t>
            </a:r>
          </a:p>
          <a:p>
            <a:pPr marL="342900" indent="-342900">
              <a:buFontTx/>
              <a:buAutoNum type="arabicPeriod"/>
            </a:pPr>
            <a:r>
              <a:rPr lang="en-US" dirty="0">
                <a:solidFill>
                  <a:schemeClr val="bg1"/>
                </a:solidFill>
              </a:rPr>
              <a:t>Elder Russell M. Nelson (“Addiction or Freedom,”</a:t>
            </a:r>
            <a:r>
              <a:rPr lang="en-US" i="1" dirty="0">
                <a:solidFill>
                  <a:schemeClr val="bg1"/>
                </a:solidFill>
              </a:rPr>
              <a:t> Ensign,</a:t>
            </a:r>
            <a:r>
              <a:rPr lang="en-US" dirty="0">
                <a:solidFill>
                  <a:schemeClr val="bg1"/>
                </a:solidFill>
              </a:rPr>
              <a:t> Nov. 1988, 6–7). I AM--(“Jesus the Christ: Our Master and More,” </a:t>
            </a:r>
            <a:r>
              <a:rPr lang="en-US" i="1" dirty="0">
                <a:solidFill>
                  <a:schemeClr val="bg1"/>
                </a:solidFill>
              </a:rPr>
              <a:t>Ensign,</a:t>
            </a:r>
            <a:r>
              <a:rPr lang="en-US" dirty="0">
                <a:solidFill>
                  <a:schemeClr val="bg1"/>
                </a:solidFill>
              </a:rPr>
              <a:t> Apr. 2000, 6–7).</a:t>
            </a:r>
          </a:p>
          <a:p>
            <a:pPr marL="342900" indent="-342900">
              <a:buFontTx/>
              <a:buAutoNum type="arabicPeriod"/>
            </a:pPr>
            <a:r>
              <a:rPr lang="en-US" dirty="0">
                <a:solidFill>
                  <a:schemeClr val="bg1"/>
                </a:solidFill>
              </a:rPr>
              <a:t>Elder James E. </a:t>
            </a:r>
            <a:r>
              <a:rPr lang="en-US" dirty="0" err="1">
                <a:solidFill>
                  <a:schemeClr val="bg1"/>
                </a:solidFill>
              </a:rPr>
              <a:t>Talmage</a:t>
            </a:r>
            <a:r>
              <a:rPr lang="en-US" dirty="0">
                <a:solidFill>
                  <a:schemeClr val="bg1"/>
                </a:solidFill>
              </a:rPr>
              <a:t> (</a:t>
            </a:r>
            <a:r>
              <a:rPr lang="en-US" i="1" dirty="0">
                <a:solidFill>
                  <a:schemeClr val="bg1"/>
                </a:solidFill>
              </a:rPr>
              <a:t>Jesus the Christ, </a:t>
            </a:r>
            <a:r>
              <a:rPr lang="en-US" dirty="0">
                <a:solidFill>
                  <a:schemeClr val="bg1"/>
                </a:solidFill>
              </a:rPr>
              <a:t>115)</a:t>
            </a:r>
          </a:p>
          <a:p>
            <a:r>
              <a:rPr lang="en-US" dirty="0">
                <a:solidFill>
                  <a:schemeClr val="bg1"/>
                </a:solidFill>
              </a:rPr>
              <a:t>4.   Elder D. Todd </a:t>
            </a:r>
            <a:r>
              <a:rPr lang="en-US" dirty="0" err="1">
                <a:solidFill>
                  <a:schemeClr val="bg1"/>
                </a:solidFill>
              </a:rPr>
              <a:t>Christofferson</a:t>
            </a:r>
            <a:r>
              <a:rPr lang="en-US" dirty="0">
                <a:solidFill>
                  <a:schemeClr val="bg1"/>
                </a:solidFill>
              </a:rPr>
              <a:t>  (“Moral Agency,”</a:t>
            </a:r>
            <a:r>
              <a:rPr lang="en-US" i="1" dirty="0">
                <a:solidFill>
                  <a:schemeClr val="bg1"/>
                </a:solidFill>
              </a:rPr>
              <a:t> Ensign,</a:t>
            </a:r>
            <a:r>
              <a:rPr lang="en-US" dirty="0">
                <a:solidFill>
                  <a:schemeClr val="bg1"/>
                </a:solidFill>
              </a:rPr>
              <a:t> June 2009, 49, 50–51).</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5141356" y="137786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2D76EFC0-AD36-408E-9DD1-33EAA36E82C5}"/>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21388905"/>
              </p:ext>
            </p:extLst>
          </p:nvPr>
        </p:nvGraphicFramePr>
        <p:xfrm>
          <a:off x="804868" y="306104"/>
          <a:ext cx="10434045" cy="1031904"/>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The Truth Shall</a:t>
                      </a:r>
                      <a:r>
                        <a:rPr lang="en-US" sz="1200" baseline="0" dirty="0"/>
                        <a:t> Make You Free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8:30-32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Who is Abraham’s Seed?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8:31-59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1338008"/>
            <a:ext cx="6096000" cy="1384995"/>
          </a:xfrm>
          <a:prstGeom prst="rect">
            <a:avLst/>
          </a:prstGeom>
          <a:ln>
            <a:solidFill>
              <a:schemeClr val="tx1"/>
            </a:solidFill>
          </a:ln>
        </p:spPr>
        <p:txBody>
          <a:bodyPr>
            <a:spAutoFit/>
          </a:bodyPr>
          <a:lstStyle/>
          <a:p>
            <a:pPr fontAlgn="base"/>
            <a:r>
              <a:rPr lang="en-US" sz="1200" b="1" dirty="0"/>
              <a:t>True Freedom John 8:30-32:</a:t>
            </a:r>
          </a:p>
          <a:p>
            <a:pPr fontAlgn="base"/>
            <a:r>
              <a:rPr lang="en-US" sz="1200" dirty="0"/>
              <a:t>“Obedience leads to true freedom. The more we obey revealed truth, the more we become liberated. …</a:t>
            </a:r>
          </a:p>
          <a:p>
            <a:pPr fontAlgn="base"/>
            <a:r>
              <a:rPr lang="en-US" sz="1200" dirty="0"/>
              <a:t>“Freedom and liberty are precious gifts that come to us when we are obedient to the laws of God and the whisperings of the Spirit. … Obedience to [principles of revealed truth] makes us truly free to reach the potential and the glory which our Heavenly Father has in store for us.” President James E. Faust  (“Obedience: The Path to Freedom,” </a:t>
            </a:r>
            <a:r>
              <a:rPr lang="en-US" sz="1200" i="1" dirty="0"/>
              <a:t>Ensign,</a:t>
            </a:r>
            <a:r>
              <a:rPr lang="en-US" sz="1200" dirty="0"/>
              <a:t> May 1999, 45, 47).</a:t>
            </a:r>
          </a:p>
        </p:txBody>
      </p:sp>
      <p:sp>
        <p:nvSpPr>
          <p:cNvPr id="4" name="Rectangle 3"/>
          <p:cNvSpPr/>
          <p:nvPr/>
        </p:nvSpPr>
        <p:spPr>
          <a:xfrm>
            <a:off x="0" y="2723003"/>
            <a:ext cx="6096000" cy="2123658"/>
          </a:xfrm>
          <a:prstGeom prst="rect">
            <a:avLst/>
          </a:prstGeom>
          <a:ln>
            <a:solidFill>
              <a:schemeClr val="tx1"/>
            </a:solidFill>
          </a:ln>
        </p:spPr>
        <p:txBody>
          <a:bodyPr>
            <a:spAutoFit/>
          </a:bodyPr>
          <a:lstStyle/>
          <a:p>
            <a:pPr fontAlgn="base"/>
            <a:r>
              <a:rPr lang="en-US" sz="1200" b="1" dirty="0"/>
              <a:t>Addition or Freedom John 8:31-32:</a:t>
            </a:r>
          </a:p>
          <a:p>
            <a:pPr fontAlgn="base"/>
            <a:r>
              <a:rPr lang="en-US" sz="1200" dirty="0"/>
              <a:t>From an initial experiment thought to be trivial, a vicious cycle may follow. From trial comes a habit. From habit comes dependence. From dependence comes addiction. Its grasp is so gradual. Enslaving shackles of habit are too small to be sensed until they are too strong to be broken. …</a:t>
            </a:r>
          </a:p>
          <a:p>
            <a:pPr fontAlgn="base"/>
            <a:r>
              <a:rPr lang="en-US" sz="1200" dirty="0"/>
              <a:t>“Agency, or the power to choose, was ours as spirit children of our Creator before the world was. (See Alma 13:3; Moses 4:4.) It is a gift from God, nearly as precious as life itself.</a:t>
            </a:r>
          </a:p>
          <a:p>
            <a:pPr fontAlgn="base"/>
            <a:r>
              <a:rPr lang="en-US" sz="1200" dirty="0"/>
              <a:t>“Often, however, agency is misunderstood. While we are free to choose, once we have made those choices, we are tied to the consequences of those choices” Elder Russell M. Nelson (“Addiction or Freedom,”</a:t>
            </a:r>
            <a:r>
              <a:rPr lang="en-US" sz="1200" i="1" dirty="0"/>
              <a:t> Ensign,</a:t>
            </a:r>
            <a:r>
              <a:rPr lang="en-US" sz="1200" dirty="0"/>
              <a:t> Nov. 1988, 6–7). </a:t>
            </a:r>
          </a:p>
          <a:p>
            <a:pPr fontAlgn="base"/>
            <a:endParaRPr lang="en-US" sz="1200" dirty="0">
              <a:solidFill>
                <a:schemeClr val="bg1"/>
              </a:solidFill>
              <a:latin typeface="Open Sans"/>
            </a:endParaRPr>
          </a:p>
        </p:txBody>
      </p:sp>
      <p:sp>
        <p:nvSpPr>
          <p:cNvPr id="5" name="Rectangle 4"/>
          <p:cNvSpPr/>
          <p:nvPr/>
        </p:nvSpPr>
        <p:spPr>
          <a:xfrm>
            <a:off x="0" y="4846661"/>
            <a:ext cx="6096000" cy="1200329"/>
          </a:xfrm>
          <a:prstGeom prst="rect">
            <a:avLst/>
          </a:prstGeom>
          <a:ln>
            <a:solidFill>
              <a:schemeClr val="tx1"/>
            </a:solidFill>
          </a:ln>
        </p:spPr>
        <p:txBody>
          <a:bodyPr>
            <a:spAutoFit/>
          </a:bodyPr>
          <a:lstStyle/>
          <a:p>
            <a:pPr fontAlgn="base"/>
            <a:r>
              <a:rPr lang="en-US" sz="1200" b="1" dirty="0"/>
              <a:t>Boosting of Heritage John 8:39:</a:t>
            </a:r>
          </a:p>
          <a:p>
            <a:pPr fontAlgn="base"/>
            <a:r>
              <a:rPr lang="en-US" sz="1200" dirty="0"/>
              <a:t>When the Jewish leaders boasted that they were Abraham’s seed, implying they held special privileges in the sight of God, the Savior reproved them for failing to do the works of their highly esteemed ancestral father. They were not acting like the covenant children of Abraham; rather, they were trying to kill the God of Abraham, who was standing before them and telling them the truth. (1)</a:t>
            </a:r>
            <a:endParaRPr lang="en-US" sz="1200" dirty="0">
              <a:solidFill>
                <a:schemeClr val="bg1"/>
              </a:solidFill>
              <a:latin typeface="Open Sans"/>
            </a:endParaRPr>
          </a:p>
        </p:txBody>
      </p:sp>
      <p:sp>
        <p:nvSpPr>
          <p:cNvPr id="6" name="Rectangle 5"/>
          <p:cNvSpPr/>
          <p:nvPr/>
        </p:nvSpPr>
        <p:spPr>
          <a:xfrm>
            <a:off x="6096000" y="1338008"/>
            <a:ext cx="6096000" cy="2677656"/>
          </a:xfrm>
          <a:prstGeom prst="rect">
            <a:avLst/>
          </a:prstGeom>
          <a:ln>
            <a:solidFill>
              <a:schemeClr val="tx1"/>
            </a:solidFill>
          </a:ln>
        </p:spPr>
        <p:txBody>
          <a:bodyPr>
            <a:spAutoFit/>
          </a:bodyPr>
          <a:lstStyle/>
          <a:p>
            <a:pPr fontAlgn="base"/>
            <a:r>
              <a:rPr lang="en-US" sz="1200" b="1" dirty="0"/>
              <a:t>Abraham is Our Father John 8:39:</a:t>
            </a:r>
          </a:p>
          <a:p>
            <a:pPr fontAlgn="base"/>
            <a:r>
              <a:rPr lang="en-US" sz="1200" dirty="0"/>
              <a:t>"...according to the common notion of the time, the vials of wrath were to be poured out only on the Gentiles, while they, as Abraham's children, were sure of escape-in the words of the Talmud, that 'the night' (Isa. 21:12) was 'only to the nations of the world, but the morning to Israel'? (Jer. </a:t>
            </a:r>
            <a:r>
              <a:rPr lang="en-US" sz="1200" dirty="0" err="1"/>
              <a:t>Taan</a:t>
            </a:r>
            <a:r>
              <a:rPr lang="en-US" sz="1200" dirty="0"/>
              <a:t>. 64a).</a:t>
            </a:r>
          </a:p>
          <a:p>
            <a:pPr fontAlgn="base"/>
            <a:r>
              <a:rPr lang="en-US" sz="1200" dirty="0"/>
              <a:t>"For, no principle was more fully established in the popular conviction, than that all Israel had part in the world to come (</a:t>
            </a:r>
            <a:r>
              <a:rPr lang="en-US" sz="1200" dirty="0" err="1"/>
              <a:t>Sanh</a:t>
            </a:r>
            <a:r>
              <a:rPr lang="en-US" sz="1200" dirty="0"/>
              <a:t>. 10.1), and this, specifically, because of their connection with Abraham...'The merits of the Fathers,' is one of the commonest phrases in the mouth of the Rabbis. Abraham was represented as sitting at the gate of </a:t>
            </a:r>
            <a:r>
              <a:rPr lang="en-US" sz="1200" dirty="0" err="1"/>
              <a:t>Gehenna</a:t>
            </a:r>
            <a:r>
              <a:rPr lang="en-US" sz="1200" dirty="0"/>
              <a:t> (hell), to deliver any Israelite who otherwise might have been consigned to its terrors. In fact, by their descent from Abraham, all the children of Israel were nobles, infinitely higher than any proselytes. 'What,' exclaims the Talmud, 'shall the born Israelite stand upon the earth, and the proselyte be in heaven?' (Jer. </a:t>
            </a:r>
            <a:r>
              <a:rPr lang="en-US" sz="1200" dirty="0" err="1"/>
              <a:t>Chag</a:t>
            </a:r>
            <a:r>
              <a:rPr lang="en-US" sz="1200" dirty="0"/>
              <a:t>. 76a)." (</a:t>
            </a:r>
            <a:r>
              <a:rPr lang="en-US" sz="1200" dirty="0" err="1"/>
              <a:t>Edersheim</a:t>
            </a:r>
            <a:r>
              <a:rPr lang="en-US" sz="1200" dirty="0"/>
              <a:t>, </a:t>
            </a:r>
            <a:r>
              <a:rPr lang="en-US" sz="1200" i="1" dirty="0"/>
              <a:t>The Life and Times of Jesus the Messiah</a:t>
            </a:r>
            <a:r>
              <a:rPr lang="en-US" sz="1200" dirty="0"/>
              <a:t>, p. 187-88)</a:t>
            </a:r>
          </a:p>
          <a:p>
            <a:pPr fontAlgn="base"/>
            <a:endParaRPr lang="en-US" sz="1200" dirty="0">
              <a:solidFill>
                <a:schemeClr val="bg1"/>
              </a:solidFill>
              <a:latin typeface="Open Sans"/>
            </a:endParaRPr>
          </a:p>
        </p:txBody>
      </p:sp>
      <p:sp>
        <p:nvSpPr>
          <p:cNvPr id="8" name="Rectangle 7"/>
          <p:cNvSpPr/>
          <p:nvPr/>
        </p:nvSpPr>
        <p:spPr>
          <a:xfrm>
            <a:off x="6096000" y="4015664"/>
            <a:ext cx="6096000" cy="2800767"/>
          </a:xfrm>
          <a:prstGeom prst="rect">
            <a:avLst/>
          </a:prstGeom>
          <a:ln>
            <a:solidFill>
              <a:schemeClr val="tx1"/>
            </a:solidFill>
          </a:ln>
        </p:spPr>
        <p:txBody>
          <a:bodyPr>
            <a:spAutoFit/>
          </a:bodyPr>
          <a:lstStyle/>
          <a:p>
            <a:pPr fontAlgn="base"/>
            <a:r>
              <a:rPr lang="en-US" sz="1100" b="1" dirty="0"/>
              <a:t>Bible Dictionary: Abraham, Covenant of:</a:t>
            </a:r>
          </a:p>
          <a:p>
            <a:pPr fontAlgn="base"/>
            <a:r>
              <a:rPr lang="en-US" sz="1100" dirty="0"/>
              <a:t>“Abraham first received the gospel by baptism (which is the covenant of salvation). Then he had conferred upon him the higher priesthood, and he entered into celestial marriage (which is the covenant of exaltation), gaining assurance thereby that he would have eternal increase. Finally he received a promise that all of these blessings would be offered to all of his mortal posterity (D&amp;C 132:29–50; Abr. 2:6–11). … Abraham’s posterity would receive certain lands as an eternal inheritance (Gen. 17;22:15–18; Gal. 3; Abr. 2). </a:t>
            </a:r>
          </a:p>
          <a:p>
            <a:pPr fontAlgn="base"/>
            <a:endParaRPr lang="en-US" sz="1100" dirty="0"/>
          </a:p>
          <a:p>
            <a:pPr fontAlgn="base"/>
            <a:r>
              <a:rPr lang="en-US" sz="1100" dirty="0"/>
              <a:t>These promises taken together are called the </a:t>
            </a:r>
            <a:r>
              <a:rPr lang="en-US" sz="1100" i="1" dirty="0"/>
              <a:t>Abrahamic covenant.</a:t>
            </a:r>
            <a:r>
              <a:rPr lang="en-US" sz="1100" dirty="0"/>
              <a:t> …</a:t>
            </a:r>
          </a:p>
          <a:p>
            <a:pPr fontAlgn="base"/>
            <a:r>
              <a:rPr lang="en-US" sz="1100" dirty="0"/>
              <a:t>“The portions of the covenant that pertain to personal salvation and eternal increase are renewed with each individual who receives the ordinance of celestial marriage (see D&amp;C 132:29–33). Those of non-Israelite lineage, commonly known as gentiles, are adopted into the house of Israel, and become heirs of the covenant and the seed of Abraham, through the ordinances of the gospel (Gal. 3:26–29).</a:t>
            </a:r>
          </a:p>
          <a:p>
            <a:pPr fontAlgn="base"/>
            <a:r>
              <a:rPr lang="en-US" sz="1100" dirty="0"/>
              <a:t>“Being an heir to the Abrahamic covenant does not make one a ‘chosen person’ per se but does signify that such are chosen to responsibly carry the gospel to all the peoples of the earth. Abraham’s seed have carried out the missionary activity in all the nations since Abraham’s day. (Matt. 3:9; Abr. 2:9–11)”</a:t>
            </a:r>
            <a:endParaRPr lang="en-US" sz="1100" dirty="0">
              <a:solidFill>
                <a:schemeClr val="bg1"/>
              </a:solidFill>
              <a:latin typeface="Open Sans"/>
            </a:endParaRPr>
          </a:p>
        </p:txBody>
      </p:sp>
    </p:spTree>
    <p:extLst>
      <p:ext uri="{BB962C8B-B14F-4D97-AF65-F5344CB8AC3E}">
        <p14:creationId xmlns:p14="http://schemas.microsoft.com/office/powerpoint/2010/main" val="201278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7527493"/>
              </p:ext>
            </p:extLst>
          </p:nvPr>
        </p:nvGraphicFramePr>
        <p:xfrm>
          <a:off x="301172" y="1044786"/>
          <a:ext cx="11771085" cy="5509260"/>
        </p:xfrm>
        <a:graphic>
          <a:graphicData uri="http://schemas.openxmlformats.org/drawingml/2006/table">
            <a:tbl>
              <a:tblPr firstRow="1" bandRow="1">
                <a:tableStyleId>{5940675A-B579-460E-94D1-54222C63F5DA}</a:tableStyleId>
              </a:tblPr>
              <a:tblGrid>
                <a:gridCol w="2583543">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5377542">
                  <a:extLst>
                    <a:ext uri="{9D8B030D-6E8A-4147-A177-3AD203B41FA5}">
                      <a16:colId xmlns:a16="http://schemas.microsoft.com/office/drawing/2014/main" val="20002"/>
                    </a:ext>
                  </a:extLst>
                </a:gridCol>
              </a:tblGrid>
              <a:tr h="0">
                <a:tc>
                  <a:txBody>
                    <a:bodyPr/>
                    <a:lstStyle/>
                    <a:p>
                      <a:pPr algn="ctr" fontAlgn="base"/>
                      <a:r>
                        <a:rPr lang="en-US" b="0" i="0" cap="all" dirty="0">
                          <a:solidFill>
                            <a:schemeClr val="tx1"/>
                          </a:solidFill>
                          <a:effectLst/>
                          <a:latin typeface="Lucida Sans" panose="020B0602030504020204" pitchFamily="34" charset="0"/>
                        </a:rPr>
                        <a:t>REFERENCE IN JOHN</a:t>
                      </a:r>
                    </a:p>
                  </a:txBody>
                  <a:tcPr marL="95250" marR="95250" marT="66675" marB="66675" anchor="b"/>
                </a:tc>
                <a:tc>
                  <a:txBody>
                    <a:bodyPr/>
                    <a:lstStyle/>
                    <a:p>
                      <a:pPr algn="ctr" fontAlgn="base"/>
                      <a:r>
                        <a:rPr lang="en-US" b="0" i="0" cap="all">
                          <a:solidFill>
                            <a:schemeClr val="tx1"/>
                          </a:solidFill>
                          <a:effectLst/>
                          <a:latin typeface="Lucida Sans" panose="020B0602030504020204" pitchFamily="34" charset="0"/>
                        </a:rPr>
                        <a:t>“I AM” STATEMENT</a:t>
                      </a:r>
                    </a:p>
                  </a:txBody>
                  <a:tcPr marL="95250" marR="95250" marT="66675" marB="66675" anchor="b"/>
                </a:tc>
                <a:tc>
                  <a:txBody>
                    <a:bodyPr/>
                    <a:lstStyle/>
                    <a:p>
                      <a:pPr algn="ctr" fontAlgn="base"/>
                      <a:r>
                        <a:rPr lang="en-US" b="0" i="0" cap="all" dirty="0">
                          <a:solidFill>
                            <a:schemeClr val="tx1"/>
                          </a:solidFill>
                          <a:effectLst/>
                          <a:latin typeface="Lucida Sans" panose="020B0602030504020204" pitchFamily="34" charset="0"/>
                        </a:rPr>
                        <a:t>FULFILLMENT</a:t>
                      </a:r>
                    </a:p>
                  </a:txBody>
                  <a:tcPr marL="95250" marR="95250" marT="66675" marB="66675" anchor="b"/>
                </a:tc>
                <a:extLst>
                  <a:ext uri="{0D108BD9-81ED-4DB2-BD59-A6C34878D82A}">
                    <a16:rowId xmlns:a16="http://schemas.microsoft.com/office/drawing/2014/main" val="10000"/>
                  </a:ext>
                </a:extLst>
              </a:tr>
              <a:tr h="342235">
                <a:tc>
                  <a:txBody>
                    <a:bodyPr/>
                    <a:lstStyle/>
                    <a:p>
                      <a:pPr algn="l" fontAlgn="base"/>
                      <a:r>
                        <a:rPr lang="en-US" sz="1800" u="none" strike="noStrike" dirty="0">
                          <a:solidFill>
                            <a:schemeClr val="tx1"/>
                          </a:solidFill>
                          <a:effectLst/>
                        </a:rPr>
                        <a:t>6:35, 48, 51</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bread of life.”</a:t>
                      </a:r>
                    </a:p>
                  </a:txBody>
                  <a:tcPr marL="95250" marR="95250" marT="66675" marB="66675"/>
                </a:tc>
                <a:tc>
                  <a:txBody>
                    <a:bodyPr/>
                    <a:lstStyle/>
                    <a:p>
                      <a:pPr algn="l" fontAlgn="base"/>
                      <a:r>
                        <a:rPr lang="en-US" sz="1400" dirty="0">
                          <a:solidFill>
                            <a:schemeClr val="tx1"/>
                          </a:solidFill>
                          <a:effectLst/>
                        </a:rPr>
                        <a:t>Jesus Christ gave Himself for us in the Atonement. He feeds us spiritually.</a:t>
                      </a:r>
                    </a:p>
                  </a:txBody>
                  <a:tcPr marL="95250" marR="95250" marT="66675" marB="66675"/>
                </a:tc>
                <a:extLst>
                  <a:ext uri="{0D108BD9-81ED-4DB2-BD59-A6C34878D82A}">
                    <a16:rowId xmlns:a16="http://schemas.microsoft.com/office/drawing/2014/main" val="10001"/>
                  </a:ext>
                </a:extLst>
              </a:tr>
              <a:tr h="402772">
                <a:tc>
                  <a:txBody>
                    <a:bodyPr/>
                    <a:lstStyle/>
                    <a:p>
                      <a:pPr algn="l" fontAlgn="base"/>
                      <a:r>
                        <a:rPr lang="en-US" sz="1800" u="none" strike="noStrike" dirty="0">
                          <a:solidFill>
                            <a:schemeClr val="tx1"/>
                          </a:solidFill>
                          <a:effectLst/>
                        </a:rPr>
                        <a:t>8:12</a:t>
                      </a:r>
                      <a:r>
                        <a:rPr lang="en-US" sz="1800" dirty="0">
                          <a:solidFill>
                            <a:schemeClr val="tx1"/>
                          </a:solidFill>
                          <a:effectLst/>
                        </a:rPr>
                        <a:t>; </a:t>
                      </a:r>
                      <a:r>
                        <a:rPr lang="en-US" sz="1800" u="none" strike="noStrike" dirty="0">
                          <a:solidFill>
                            <a:schemeClr val="tx1"/>
                          </a:solidFill>
                          <a:effectLst/>
                        </a:rPr>
                        <a:t>9:5</a:t>
                      </a:r>
                      <a:endParaRPr lang="en-US" sz="1800" dirty="0">
                        <a:solidFill>
                          <a:schemeClr val="tx1"/>
                        </a:solidFill>
                        <a:effectLst/>
                      </a:endParaRPr>
                    </a:p>
                  </a:txBody>
                  <a:tcPr marL="95250" marR="95250" marT="66675" marB="66675"/>
                </a:tc>
                <a:tc>
                  <a:txBody>
                    <a:bodyPr/>
                    <a:lstStyle/>
                    <a:p>
                      <a:pPr algn="l" fontAlgn="base"/>
                      <a:r>
                        <a:rPr lang="en-US" sz="1600" b="1" dirty="0">
                          <a:solidFill>
                            <a:schemeClr val="tx1"/>
                          </a:solidFill>
                          <a:effectLst/>
                        </a:rPr>
                        <a:t>“I am the light of the world.”</a:t>
                      </a:r>
                    </a:p>
                  </a:txBody>
                  <a:tcPr marL="95250" marR="95250" marT="66675" marB="66675"/>
                </a:tc>
                <a:tc>
                  <a:txBody>
                    <a:bodyPr/>
                    <a:lstStyle/>
                    <a:p>
                      <a:pPr algn="l" fontAlgn="base"/>
                      <a:r>
                        <a:rPr lang="en-US" sz="1400" dirty="0">
                          <a:solidFill>
                            <a:schemeClr val="tx1"/>
                          </a:solidFill>
                          <a:effectLst/>
                        </a:rPr>
                        <a:t>Jesus Christ is the source of all truth. If we follow His words and example, we will not stumble or walk in spiritual darkness.</a:t>
                      </a:r>
                    </a:p>
                  </a:txBody>
                  <a:tcPr marL="95250" marR="95250" marT="66675" marB="66675"/>
                </a:tc>
                <a:extLst>
                  <a:ext uri="{0D108BD9-81ED-4DB2-BD59-A6C34878D82A}">
                    <a16:rowId xmlns:a16="http://schemas.microsoft.com/office/drawing/2014/main" val="10002"/>
                  </a:ext>
                </a:extLst>
              </a:tr>
              <a:tr h="315142">
                <a:tc>
                  <a:txBody>
                    <a:bodyPr/>
                    <a:lstStyle/>
                    <a:p>
                      <a:pPr algn="l" fontAlgn="base"/>
                      <a:r>
                        <a:rPr lang="en-US" sz="1800" u="none" strike="noStrike" dirty="0">
                          <a:solidFill>
                            <a:schemeClr val="tx1"/>
                          </a:solidFill>
                          <a:effectLst/>
                        </a:rPr>
                        <a:t>8:58</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“Before Abraham was, I am.”</a:t>
                      </a:r>
                    </a:p>
                  </a:txBody>
                  <a:tcPr marL="95250" marR="95250" marT="66675" marB="66675"/>
                </a:tc>
                <a:tc>
                  <a:txBody>
                    <a:bodyPr/>
                    <a:lstStyle/>
                    <a:p>
                      <a:pPr algn="l" fontAlgn="base"/>
                      <a:r>
                        <a:rPr lang="en-US" sz="1400" dirty="0">
                          <a:solidFill>
                            <a:schemeClr val="tx1"/>
                          </a:solidFill>
                          <a:effectLst/>
                        </a:rPr>
                        <a:t>Jesus Christ is Jehovah of the Old Testament.</a:t>
                      </a:r>
                    </a:p>
                  </a:txBody>
                  <a:tcPr marL="95250" marR="95250" marT="66675" marB="66675"/>
                </a:tc>
                <a:extLst>
                  <a:ext uri="{0D108BD9-81ED-4DB2-BD59-A6C34878D82A}">
                    <a16:rowId xmlns:a16="http://schemas.microsoft.com/office/drawing/2014/main" val="10003"/>
                  </a:ext>
                </a:extLst>
              </a:tr>
              <a:tr h="370114">
                <a:tc>
                  <a:txBody>
                    <a:bodyPr/>
                    <a:lstStyle/>
                    <a:p>
                      <a:pPr algn="l" fontAlgn="base"/>
                      <a:r>
                        <a:rPr lang="en-US" sz="1800" u="none" strike="noStrike" dirty="0">
                          <a:solidFill>
                            <a:schemeClr val="tx1"/>
                          </a:solidFill>
                          <a:effectLst/>
                        </a:rPr>
                        <a:t>10:7, 9</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door of the sheep.”</a:t>
                      </a:r>
                    </a:p>
                  </a:txBody>
                  <a:tcPr marL="95250" marR="95250" marT="66675" marB="66675"/>
                </a:tc>
                <a:tc>
                  <a:txBody>
                    <a:bodyPr/>
                    <a:lstStyle/>
                    <a:p>
                      <a:pPr algn="l" fontAlgn="base"/>
                      <a:r>
                        <a:rPr lang="en-US" sz="1400" dirty="0">
                          <a:solidFill>
                            <a:schemeClr val="tx1"/>
                          </a:solidFill>
                          <a:effectLst/>
                        </a:rPr>
                        <a:t>Jesus Christ protects us like a shepherd at the door of a sheep enclosure. No one can enter His kingdom except through Him.</a:t>
                      </a:r>
                    </a:p>
                  </a:txBody>
                  <a:tcPr marL="95250" marR="95250" marT="66675" marB="66675"/>
                </a:tc>
                <a:extLst>
                  <a:ext uri="{0D108BD9-81ED-4DB2-BD59-A6C34878D82A}">
                    <a16:rowId xmlns:a16="http://schemas.microsoft.com/office/drawing/2014/main" val="10004"/>
                  </a:ext>
                </a:extLst>
              </a:tr>
              <a:tr h="326027">
                <a:tc>
                  <a:txBody>
                    <a:bodyPr/>
                    <a:lstStyle/>
                    <a:p>
                      <a:pPr algn="l" fontAlgn="base"/>
                      <a:r>
                        <a:rPr lang="en-US" sz="1800" u="none" strike="noStrike" dirty="0">
                          <a:solidFill>
                            <a:schemeClr val="tx1"/>
                          </a:solidFill>
                          <a:effectLst/>
                        </a:rPr>
                        <a:t>10:11, 14</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good shepherd.”</a:t>
                      </a:r>
                    </a:p>
                  </a:txBody>
                  <a:tcPr marL="95250" marR="95250" marT="66675" marB="66675"/>
                </a:tc>
                <a:tc>
                  <a:txBody>
                    <a:bodyPr/>
                    <a:lstStyle/>
                    <a:p>
                      <a:pPr algn="l" fontAlgn="base"/>
                      <a:r>
                        <a:rPr lang="en-US" sz="1400" dirty="0">
                          <a:solidFill>
                            <a:schemeClr val="tx1"/>
                          </a:solidFill>
                          <a:effectLst/>
                        </a:rPr>
                        <a:t>Jesus Christ leads us. He gave His life for us. He knows each of us individually.</a:t>
                      </a:r>
                    </a:p>
                  </a:txBody>
                  <a:tcPr marL="95250" marR="95250" marT="66675" marB="66675"/>
                </a:tc>
                <a:extLst>
                  <a:ext uri="{0D108BD9-81ED-4DB2-BD59-A6C34878D82A}">
                    <a16:rowId xmlns:a16="http://schemas.microsoft.com/office/drawing/2014/main" val="10005"/>
                  </a:ext>
                </a:extLst>
              </a:tr>
              <a:tr h="402771">
                <a:tc>
                  <a:txBody>
                    <a:bodyPr/>
                    <a:lstStyle/>
                    <a:p>
                      <a:pPr algn="l" fontAlgn="base"/>
                      <a:r>
                        <a:rPr lang="en-US" sz="1800" u="none" strike="noStrike" dirty="0">
                          <a:solidFill>
                            <a:schemeClr val="tx1"/>
                          </a:solidFill>
                          <a:effectLst/>
                        </a:rPr>
                        <a:t>10:36</a:t>
                      </a:r>
                      <a:endParaRPr lang="en-US" sz="1800" dirty="0">
                        <a:solidFill>
                          <a:schemeClr val="tx1"/>
                        </a:solidFill>
                        <a:effectLst/>
                      </a:endParaRPr>
                    </a:p>
                  </a:txBody>
                  <a:tcPr marL="95250" marR="95250" marT="66675" marB="66675"/>
                </a:tc>
                <a:tc>
                  <a:txBody>
                    <a:bodyPr/>
                    <a:lstStyle/>
                    <a:p>
                      <a:pPr algn="l" fontAlgn="base"/>
                      <a:r>
                        <a:rPr lang="en-US" sz="1600" b="1">
                          <a:solidFill>
                            <a:schemeClr val="tx1"/>
                          </a:solidFill>
                          <a:effectLst/>
                        </a:rPr>
                        <a:t>“I am the Son of God.”</a:t>
                      </a:r>
                    </a:p>
                  </a:txBody>
                  <a:tcPr marL="95250" marR="95250" marT="66675" marB="66675"/>
                </a:tc>
                <a:tc>
                  <a:txBody>
                    <a:bodyPr/>
                    <a:lstStyle/>
                    <a:p>
                      <a:pPr algn="l" fontAlgn="base"/>
                      <a:r>
                        <a:rPr lang="en-US" sz="1400" dirty="0">
                          <a:solidFill>
                            <a:schemeClr val="tx1"/>
                          </a:solidFill>
                          <a:effectLst/>
                        </a:rPr>
                        <a:t>Jesus Christ is the Firstborn of the Father’s spirit children (see </a:t>
                      </a:r>
                      <a:r>
                        <a:rPr lang="en-US" sz="1400" u="none" strike="noStrike" dirty="0">
                          <a:solidFill>
                            <a:schemeClr val="tx1"/>
                          </a:solidFill>
                          <a:effectLst/>
                        </a:rPr>
                        <a:t>D&amp;C 93:21</a:t>
                      </a:r>
                      <a:r>
                        <a:rPr lang="en-US" sz="1400" dirty="0">
                          <a:solidFill>
                            <a:schemeClr val="tx1"/>
                          </a:solidFill>
                          <a:effectLst/>
                        </a:rPr>
                        <a:t>) and His Only Begotten in the flesh (see </a:t>
                      </a:r>
                      <a:r>
                        <a:rPr lang="en-US" sz="1400" u="none" strike="noStrike" dirty="0">
                          <a:solidFill>
                            <a:schemeClr val="tx1"/>
                          </a:solidFill>
                          <a:effectLst/>
                        </a:rPr>
                        <a:t>John 1:14</a:t>
                      </a:r>
                      <a:r>
                        <a:rPr lang="en-US" sz="1400" dirty="0">
                          <a:solidFill>
                            <a:schemeClr val="tx1"/>
                          </a:solidFill>
                          <a:effectLst/>
                        </a:rPr>
                        <a:t>).</a:t>
                      </a:r>
                    </a:p>
                  </a:txBody>
                  <a:tcPr marL="95250" marR="95250" marT="66675" marB="66675"/>
                </a:tc>
                <a:extLst>
                  <a:ext uri="{0D108BD9-81ED-4DB2-BD59-A6C34878D82A}">
                    <a16:rowId xmlns:a16="http://schemas.microsoft.com/office/drawing/2014/main" val="10006"/>
                  </a:ext>
                </a:extLst>
              </a:tr>
              <a:tr h="274774">
                <a:tc>
                  <a:txBody>
                    <a:bodyPr/>
                    <a:lstStyle/>
                    <a:p>
                      <a:pPr algn="l" fontAlgn="base"/>
                      <a:r>
                        <a:rPr lang="en-US" sz="1800" u="none" strike="noStrike" dirty="0">
                          <a:solidFill>
                            <a:schemeClr val="tx1"/>
                          </a:solidFill>
                          <a:effectLst/>
                        </a:rPr>
                        <a:t>11:25</a:t>
                      </a:r>
                      <a:endParaRPr lang="en-US" sz="1800" dirty="0">
                        <a:solidFill>
                          <a:schemeClr val="tx1"/>
                        </a:solidFill>
                        <a:effectLst/>
                      </a:endParaRPr>
                    </a:p>
                  </a:txBody>
                  <a:tcPr marL="95250" marR="95250" marT="66675" marB="66675"/>
                </a:tc>
                <a:tc>
                  <a:txBody>
                    <a:bodyPr/>
                    <a:lstStyle/>
                    <a:p>
                      <a:pPr algn="l" fontAlgn="base"/>
                      <a:r>
                        <a:rPr lang="en-US" sz="1600" b="1" dirty="0">
                          <a:solidFill>
                            <a:schemeClr val="tx1"/>
                          </a:solidFill>
                          <a:effectLst/>
                        </a:rPr>
                        <a:t>“I am the </a:t>
                      </a:r>
                      <a:r>
                        <a:rPr lang="en-US" sz="1600" b="1" u="none" strike="noStrike" dirty="0">
                          <a:solidFill>
                            <a:schemeClr val="tx1"/>
                          </a:solidFill>
                          <a:effectLst/>
                        </a:rPr>
                        <a:t>resurrection</a:t>
                      </a:r>
                      <a:r>
                        <a:rPr lang="en-US" sz="1600" b="1" dirty="0">
                          <a:solidFill>
                            <a:schemeClr val="tx1"/>
                          </a:solidFill>
                          <a:effectLst/>
                        </a:rPr>
                        <a:t>, and the life.”</a:t>
                      </a:r>
                    </a:p>
                  </a:txBody>
                  <a:tcPr marL="95250" marR="95250" marT="66675" marB="66675"/>
                </a:tc>
                <a:tc>
                  <a:txBody>
                    <a:bodyPr/>
                    <a:lstStyle/>
                    <a:p>
                      <a:pPr algn="l" fontAlgn="base"/>
                      <a:r>
                        <a:rPr lang="en-US" sz="1400" dirty="0">
                          <a:solidFill>
                            <a:schemeClr val="tx1"/>
                          </a:solidFill>
                          <a:effectLst/>
                        </a:rPr>
                        <a:t>Through the Atonement of Jesus Christ we can overcome physical and spiritual death. Jesus Christ gave us the gift of resurrection.</a:t>
                      </a:r>
                    </a:p>
                  </a:txBody>
                  <a:tcPr marL="95250" marR="95250" marT="66675" marB="66675"/>
                </a:tc>
                <a:extLst>
                  <a:ext uri="{0D108BD9-81ED-4DB2-BD59-A6C34878D82A}">
                    <a16:rowId xmlns:a16="http://schemas.microsoft.com/office/drawing/2014/main" val="10007"/>
                  </a:ext>
                </a:extLst>
              </a:tr>
              <a:tr h="274774">
                <a:tc>
                  <a:txBody>
                    <a:bodyPr/>
                    <a:lstStyle/>
                    <a:p>
                      <a:pPr algn="l" fontAlgn="base"/>
                      <a:r>
                        <a:rPr lang="en-US" sz="1800" u="none" strike="noStrike" dirty="0">
                          <a:solidFill>
                            <a:schemeClr val="tx1"/>
                          </a:solidFill>
                          <a:effectLst/>
                        </a:rPr>
                        <a:t>14:6</a:t>
                      </a:r>
                      <a:endParaRPr lang="en-US" sz="1800" dirty="0">
                        <a:solidFill>
                          <a:schemeClr val="tx1"/>
                        </a:solidFill>
                        <a:effectLst/>
                      </a:endParaRPr>
                    </a:p>
                  </a:txBody>
                  <a:tcPr marL="95250" marR="95250" marT="66675" marB="66675" anchor="ctr"/>
                </a:tc>
                <a:tc>
                  <a:txBody>
                    <a:bodyPr/>
                    <a:lstStyle/>
                    <a:p>
                      <a:pPr algn="l" fontAlgn="base"/>
                      <a:r>
                        <a:rPr lang="en-US" sz="1600" b="1">
                          <a:solidFill>
                            <a:schemeClr val="tx1"/>
                          </a:solidFill>
                          <a:effectLst/>
                        </a:rPr>
                        <a:t>“I am the way, the truth, and the life.”</a:t>
                      </a:r>
                    </a:p>
                  </a:txBody>
                  <a:tcPr marL="95250" marR="95250" marT="66675" marB="66675" anchor="ctr"/>
                </a:tc>
                <a:tc>
                  <a:txBody>
                    <a:bodyPr/>
                    <a:lstStyle/>
                    <a:p>
                      <a:pPr algn="l" fontAlgn="base"/>
                      <a:r>
                        <a:rPr lang="en-US" sz="1400" dirty="0">
                          <a:solidFill>
                            <a:schemeClr val="tx1"/>
                          </a:solidFill>
                          <a:effectLst/>
                        </a:rPr>
                        <a:t>Jesus Christ is the only way to the Father, and He is the source of all truth. Because of His Atonement, we will all be resurrected and through our faithfulness may inherit eternal life.</a:t>
                      </a:r>
                    </a:p>
                  </a:txBody>
                  <a:tcPr marL="95250" marR="95250" marT="66675" marB="66675" anchor="ctr"/>
                </a:tc>
                <a:extLst>
                  <a:ext uri="{0D108BD9-81ED-4DB2-BD59-A6C34878D82A}">
                    <a16:rowId xmlns:a16="http://schemas.microsoft.com/office/drawing/2014/main" val="10008"/>
                  </a:ext>
                </a:extLst>
              </a:tr>
              <a:tr h="274774">
                <a:tc>
                  <a:txBody>
                    <a:bodyPr/>
                    <a:lstStyle/>
                    <a:p>
                      <a:pPr algn="l" fontAlgn="base"/>
                      <a:r>
                        <a:rPr lang="en-US" sz="1800" u="none" strike="noStrike" dirty="0">
                          <a:solidFill>
                            <a:schemeClr val="tx1"/>
                          </a:solidFill>
                          <a:effectLst/>
                        </a:rPr>
                        <a:t>15:1, 5</a:t>
                      </a:r>
                      <a:endParaRPr lang="en-US" sz="1800" dirty="0">
                        <a:solidFill>
                          <a:schemeClr val="tx1"/>
                        </a:solidFill>
                        <a:effectLst/>
                      </a:endParaRPr>
                    </a:p>
                  </a:txBody>
                  <a:tcPr marL="95250" marR="95250" marT="66675" marB="66675" anchor="ctr"/>
                </a:tc>
                <a:tc>
                  <a:txBody>
                    <a:bodyPr/>
                    <a:lstStyle/>
                    <a:p>
                      <a:pPr algn="l" fontAlgn="base"/>
                      <a:r>
                        <a:rPr lang="en-US" sz="1600" b="1" dirty="0">
                          <a:solidFill>
                            <a:schemeClr val="tx1"/>
                          </a:solidFill>
                          <a:effectLst/>
                        </a:rPr>
                        <a:t>“I am the true vine.”</a:t>
                      </a:r>
                    </a:p>
                  </a:txBody>
                  <a:tcPr marL="95250" marR="95250" marT="66675" marB="66675" anchor="ctr"/>
                </a:tc>
                <a:tc>
                  <a:txBody>
                    <a:bodyPr/>
                    <a:lstStyle/>
                    <a:p>
                      <a:pPr algn="l" fontAlgn="base"/>
                      <a:r>
                        <a:rPr lang="en-US" sz="1400" dirty="0">
                          <a:solidFill>
                            <a:schemeClr val="tx1"/>
                          </a:solidFill>
                          <a:effectLst/>
                        </a:rPr>
                        <a:t>We depend on Jesus Christ for life. Only by abiding by His teachings will we be able to bear the fruit of righteousness.</a:t>
                      </a:r>
                    </a:p>
                  </a:txBody>
                  <a:tcPr marL="95250" marR="95250" marT="66675" marB="66675" anchor="ctr"/>
                </a:tc>
                <a:extLst>
                  <a:ext uri="{0D108BD9-81ED-4DB2-BD59-A6C34878D82A}">
                    <a16:rowId xmlns:a16="http://schemas.microsoft.com/office/drawing/2014/main" val="10009"/>
                  </a:ext>
                </a:extLst>
              </a:tr>
            </a:tbl>
          </a:graphicData>
        </a:graphic>
      </p:graphicFrame>
      <p:sp>
        <p:nvSpPr>
          <p:cNvPr id="3" name="TextBox 2"/>
          <p:cNvSpPr txBox="1"/>
          <p:nvPr/>
        </p:nvSpPr>
        <p:spPr>
          <a:xfrm>
            <a:off x="3851728" y="261257"/>
            <a:ext cx="4474028" cy="646331"/>
          </a:xfrm>
          <a:prstGeom prst="rect">
            <a:avLst/>
          </a:prstGeom>
          <a:noFill/>
        </p:spPr>
        <p:txBody>
          <a:bodyPr wrap="square" rtlCol="0">
            <a:spAutoFit/>
          </a:bodyPr>
          <a:lstStyle/>
          <a:p>
            <a:pPr algn="ctr"/>
            <a:r>
              <a:rPr lang="en-US" sz="3600" dirty="0"/>
              <a:t>“I AM” Statements</a:t>
            </a:r>
          </a:p>
        </p:txBody>
      </p:sp>
      <p:sp>
        <p:nvSpPr>
          <p:cNvPr id="4" name="TextBox 3"/>
          <p:cNvSpPr txBox="1"/>
          <p:nvPr/>
        </p:nvSpPr>
        <p:spPr>
          <a:xfrm>
            <a:off x="0" y="6584322"/>
            <a:ext cx="4771571" cy="246221"/>
          </a:xfrm>
          <a:prstGeom prst="rect">
            <a:avLst/>
          </a:prstGeom>
          <a:noFill/>
        </p:spPr>
        <p:txBody>
          <a:bodyPr wrap="square" rtlCol="0">
            <a:spAutoFit/>
          </a:bodyPr>
          <a:lstStyle/>
          <a:p>
            <a:r>
              <a:rPr lang="en-US" sz="1000" dirty="0"/>
              <a:t>New Testament Seminary Teacher Manual</a:t>
            </a:r>
          </a:p>
        </p:txBody>
      </p:sp>
    </p:spTree>
    <p:extLst>
      <p:ext uri="{BB962C8B-B14F-4D97-AF65-F5344CB8AC3E}">
        <p14:creationId xmlns:p14="http://schemas.microsoft.com/office/powerpoint/2010/main" val="312387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72" y="6488668"/>
            <a:ext cx="2286000" cy="369332"/>
          </a:xfrm>
          <a:prstGeom prst="rect">
            <a:avLst/>
          </a:prstGeom>
          <a:noFill/>
        </p:spPr>
        <p:txBody>
          <a:bodyPr wrap="square" rtlCol="0">
            <a:spAutoFit/>
          </a:bodyPr>
          <a:lstStyle/>
          <a:p>
            <a:r>
              <a:rPr lang="en-US" dirty="0">
                <a:solidFill>
                  <a:schemeClr val="bg1"/>
                </a:solidFill>
              </a:rPr>
              <a:t>John 8:31-32</a:t>
            </a:r>
          </a:p>
        </p:txBody>
      </p:sp>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Freedom From Sin</a:t>
            </a:r>
          </a:p>
        </p:txBody>
      </p:sp>
      <p:grpSp>
        <p:nvGrpSpPr>
          <p:cNvPr id="92" name="Group 91"/>
          <p:cNvGrpSpPr/>
          <p:nvPr/>
        </p:nvGrpSpPr>
        <p:grpSpPr>
          <a:xfrm>
            <a:off x="4128047" y="4283084"/>
            <a:ext cx="3289208" cy="2390250"/>
            <a:chOff x="384206" y="4158361"/>
            <a:chExt cx="3289208" cy="2390250"/>
          </a:xfrm>
        </p:grpSpPr>
        <p:grpSp>
          <p:nvGrpSpPr>
            <p:cNvPr id="93" name="Group 92"/>
            <p:cNvGrpSpPr/>
            <p:nvPr/>
          </p:nvGrpSpPr>
          <p:grpSpPr>
            <a:xfrm>
              <a:off x="384206" y="4158361"/>
              <a:ext cx="3289208" cy="2390250"/>
              <a:chOff x="609599" y="833642"/>
              <a:chExt cx="7941747" cy="5771225"/>
            </a:xfrm>
          </p:grpSpPr>
          <p:grpSp>
            <p:nvGrpSpPr>
              <p:cNvPr id="95" name="Group 14"/>
              <p:cNvGrpSpPr/>
              <p:nvPr/>
            </p:nvGrpSpPr>
            <p:grpSpPr>
              <a:xfrm rot="10800000">
                <a:off x="7696200" y="5257800"/>
                <a:ext cx="621450" cy="1347067"/>
                <a:chOff x="7010400" y="381000"/>
                <a:chExt cx="762000" cy="2033666"/>
              </a:xfrm>
            </p:grpSpPr>
            <p:sp>
              <p:nvSpPr>
                <p:cNvPr id="118" name="Rounded Rectangle 11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1"/>
              <p:cNvGrpSpPr/>
              <p:nvPr/>
            </p:nvGrpSpPr>
            <p:grpSpPr>
              <a:xfrm rot="10800000">
                <a:off x="939238" y="4923502"/>
                <a:ext cx="621450" cy="1347067"/>
                <a:chOff x="7010400" y="381000"/>
                <a:chExt cx="762000" cy="2033666"/>
              </a:xfrm>
            </p:grpSpPr>
            <p:sp>
              <p:nvSpPr>
                <p:cNvPr id="116" name="Rounded Rectangle 11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99460" y="833642"/>
                <a:ext cx="621450" cy="986197"/>
                <a:chOff x="7031201" y="834275"/>
                <a:chExt cx="762000" cy="1488861"/>
              </a:xfrm>
            </p:grpSpPr>
            <p:sp>
              <p:nvSpPr>
                <p:cNvPr id="114" name="Rounded Rectangle 11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7646520" y="1148254"/>
                <a:ext cx="621450" cy="1017899"/>
                <a:chOff x="7087348" y="824753"/>
                <a:chExt cx="762000" cy="1536722"/>
              </a:xfrm>
            </p:grpSpPr>
            <p:sp>
              <p:nvSpPr>
                <p:cNvPr id="112" name="Rounded Rectangle 11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4" name="Rectangle 93"/>
            <p:cNvSpPr/>
            <p:nvPr/>
          </p:nvSpPr>
          <p:spPr>
            <a:xfrm>
              <a:off x="877198" y="4721296"/>
              <a:ext cx="2303223" cy="1323439"/>
            </a:xfrm>
            <a:prstGeom prst="rect">
              <a:avLst/>
            </a:prstGeom>
          </p:spPr>
          <p:txBody>
            <a:bodyPr wrap="square">
              <a:spAutoFit/>
            </a:bodyPr>
            <a:lstStyle/>
            <a:p>
              <a:pPr algn="ctr"/>
              <a:r>
                <a:rPr lang="en-US" sz="1600" b="1" dirty="0"/>
                <a:t>If we continue in Jesus Christ’s word, then we will be His disciples and know the truth, which will make us free</a:t>
              </a:r>
              <a:endParaRPr lang="en-US" sz="1600" dirty="0"/>
            </a:p>
          </p:txBody>
        </p:sp>
      </p:grpSp>
      <p:grpSp>
        <p:nvGrpSpPr>
          <p:cNvPr id="78" name="Group 77"/>
          <p:cNvGrpSpPr/>
          <p:nvPr/>
        </p:nvGrpSpPr>
        <p:grpSpPr>
          <a:xfrm>
            <a:off x="2993572" y="1241362"/>
            <a:ext cx="3693265" cy="2726952"/>
            <a:chOff x="2993572" y="1241362"/>
            <a:chExt cx="3693265" cy="2726952"/>
          </a:xfrm>
        </p:grpSpPr>
        <p:sp>
          <p:nvSpPr>
            <p:cNvPr id="3" name="Right Arrow 2"/>
            <p:cNvSpPr/>
            <p:nvPr/>
          </p:nvSpPr>
          <p:spPr>
            <a:xfrm>
              <a:off x="2993572" y="1466361"/>
              <a:ext cx="762000" cy="29391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810002" y="1241362"/>
              <a:ext cx="2547257" cy="830997"/>
            </a:xfrm>
            <a:prstGeom prst="rect">
              <a:avLst/>
            </a:prstGeom>
            <a:solidFill>
              <a:srgbClr val="7030A0"/>
            </a:solidFill>
            <a:ln>
              <a:solidFill>
                <a:schemeClr val="tx1"/>
              </a:solidFill>
            </a:ln>
          </p:spPr>
          <p:txBody>
            <a:bodyPr wrap="square" rtlCol="0">
              <a:spAutoFit/>
            </a:bodyPr>
            <a:lstStyle/>
            <a:p>
              <a:pPr algn="ctr"/>
              <a:r>
                <a:rPr lang="en-US" sz="2400" dirty="0">
                  <a:solidFill>
                    <a:schemeClr val="bg1"/>
                  </a:solidFill>
                </a:rPr>
                <a:t>Become Christ’s Disciples</a:t>
              </a:r>
            </a:p>
          </p:txBody>
        </p:sp>
        <p:pic>
          <p:nvPicPr>
            <p:cNvPr id="4098" name="Picture 2" descr="Image result for lds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355" y="2263590"/>
              <a:ext cx="2950482" cy="17047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6498773" y="1426027"/>
            <a:ext cx="3062968" cy="2652962"/>
            <a:chOff x="6498773" y="1426027"/>
            <a:chExt cx="3062968" cy="2652962"/>
          </a:xfrm>
        </p:grpSpPr>
        <p:sp>
          <p:nvSpPr>
            <p:cNvPr id="88" name="TextBox 87"/>
            <p:cNvSpPr txBox="1"/>
            <p:nvPr/>
          </p:nvSpPr>
          <p:spPr>
            <a:xfrm>
              <a:off x="7417255" y="1426027"/>
              <a:ext cx="2100944" cy="461665"/>
            </a:xfrm>
            <a:prstGeom prst="rect">
              <a:avLst/>
            </a:prstGeom>
            <a:solidFill>
              <a:srgbClr val="7030A0"/>
            </a:solidFill>
            <a:ln>
              <a:solidFill>
                <a:schemeClr val="tx1"/>
              </a:solidFill>
            </a:ln>
          </p:spPr>
          <p:txBody>
            <a:bodyPr wrap="square" rtlCol="0">
              <a:spAutoFit/>
            </a:bodyPr>
            <a:lstStyle/>
            <a:p>
              <a:r>
                <a:rPr lang="en-US" sz="2400" dirty="0">
                  <a:solidFill>
                    <a:schemeClr val="bg1"/>
                  </a:solidFill>
                </a:rPr>
                <a:t>Know the Truth</a:t>
              </a:r>
            </a:p>
          </p:txBody>
        </p:sp>
        <p:sp>
          <p:nvSpPr>
            <p:cNvPr id="90" name="Right Arrow 89"/>
            <p:cNvSpPr/>
            <p:nvPr/>
          </p:nvSpPr>
          <p:spPr>
            <a:xfrm>
              <a:off x="6498773" y="1455475"/>
              <a:ext cx="762000" cy="29391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7417255" y="2152914"/>
              <a:ext cx="2144486" cy="1926075"/>
              <a:chOff x="7417255" y="2152914"/>
              <a:chExt cx="2144486" cy="1926075"/>
            </a:xfrm>
          </p:grpSpPr>
          <p:pic>
            <p:nvPicPr>
              <p:cNvPr id="4100" name="Picture 4" descr="Image result for knowledge brain"/>
              <p:cNvPicPr>
                <a:picLocks noChangeAspect="1" noChangeArrowheads="1"/>
              </p:cNvPicPr>
              <p:nvPr/>
            </p:nvPicPr>
            <p:blipFill rotWithShape="1">
              <a:blip r:embed="rId4">
                <a:extLst>
                  <a:ext uri="{28A0092B-C50C-407E-A947-70E740481C1C}">
                    <a14:useLocalDpi xmlns:a14="http://schemas.microsoft.com/office/drawing/2010/main" val="0"/>
                  </a:ext>
                </a:extLst>
              </a:blip>
              <a:srcRect l="15770" r="14741" b="1360"/>
              <a:stretch/>
            </p:blipFill>
            <p:spPr bwMode="auto">
              <a:xfrm>
                <a:off x="7417255" y="2152914"/>
                <a:ext cx="2144486" cy="1926075"/>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7920237" y="2531176"/>
                <a:ext cx="1094980"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Truth</a:t>
                </a:r>
              </a:p>
            </p:txBody>
          </p:sp>
        </p:grpSp>
      </p:grpSp>
      <p:grpSp>
        <p:nvGrpSpPr>
          <p:cNvPr id="74" name="Group 73"/>
          <p:cNvGrpSpPr/>
          <p:nvPr/>
        </p:nvGrpSpPr>
        <p:grpSpPr>
          <a:xfrm>
            <a:off x="248223" y="1360715"/>
            <a:ext cx="2603833" cy="2493318"/>
            <a:chOff x="248223" y="1360715"/>
            <a:chExt cx="2603833" cy="2493318"/>
          </a:xfrm>
        </p:grpSpPr>
        <p:sp>
          <p:nvSpPr>
            <p:cNvPr id="2" name="TextBox 1"/>
            <p:cNvSpPr txBox="1"/>
            <p:nvPr/>
          </p:nvSpPr>
          <p:spPr>
            <a:xfrm>
              <a:off x="304799" y="1360715"/>
              <a:ext cx="2547257" cy="461665"/>
            </a:xfrm>
            <a:prstGeom prst="rect">
              <a:avLst/>
            </a:prstGeom>
            <a:solidFill>
              <a:srgbClr val="7030A0"/>
            </a:solidFill>
            <a:ln>
              <a:solidFill>
                <a:schemeClr val="tx1"/>
              </a:solidFill>
            </a:ln>
          </p:spPr>
          <p:txBody>
            <a:bodyPr wrap="square" rtlCol="0">
              <a:spAutoFit/>
            </a:bodyPr>
            <a:lstStyle/>
            <a:p>
              <a:r>
                <a:rPr lang="en-US" sz="2400" dirty="0">
                  <a:solidFill>
                    <a:schemeClr val="bg1"/>
                  </a:solidFill>
                </a:rPr>
                <a:t>Continue in Truth</a:t>
              </a:r>
            </a:p>
          </p:txBody>
        </p:sp>
        <p:grpSp>
          <p:nvGrpSpPr>
            <p:cNvPr id="72" name="Group 71"/>
            <p:cNvGrpSpPr/>
            <p:nvPr/>
          </p:nvGrpSpPr>
          <p:grpSpPr>
            <a:xfrm>
              <a:off x="248223" y="1765326"/>
              <a:ext cx="2372728" cy="2088707"/>
              <a:chOff x="248223" y="1765326"/>
              <a:chExt cx="2372728" cy="2088707"/>
            </a:xfrm>
          </p:grpSpPr>
          <p:grpSp>
            <p:nvGrpSpPr>
              <p:cNvPr id="122" name="Group 121"/>
              <p:cNvGrpSpPr/>
              <p:nvPr/>
            </p:nvGrpSpPr>
            <p:grpSpPr>
              <a:xfrm>
                <a:off x="248223" y="1765326"/>
                <a:ext cx="848139" cy="1200329"/>
                <a:chOff x="4306957" y="1951465"/>
                <a:chExt cx="848139" cy="1200329"/>
              </a:xfrm>
            </p:grpSpPr>
            <p:sp>
              <p:nvSpPr>
                <p:cNvPr id="136" name="Rectangle 135"/>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T</a:t>
                  </a:r>
                </a:p>
              </p:txBody>
            </p:sp>
          </p:grpSp>
          <p:grpSp>
            <p:nvGrpSpPr>
              <p:cNvPr id="123" name="Group 122"/>
              <p:cNvGrpSpPr/>
              <p:nvPr/>
            </p:nvGrpSpPr>
            <p:grpSpPr>
              <a:xfrm rot="1596052">
                <a:off x="1024614" y="1948737"/>
                <a:ext cx="848139" cy="1200329"/>
                <a:chOff x="4306957" y="1951465"/>
                <a:chExt cx="848139" cy="1200329"/>
              </a:xfrm>
            </p:grpSpPr>
            <p:sp>
              <p:nvSpPr>
                <p:cNvPr id="134" name="Rectangle 133"/>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124" name="Group 123"/>
              <p:cNvGrpSpPr/>
              <p:nvPr/>
            </p:nvGrpSpPr>
            <p:grpSpPr>
              <a:xfrm rot="20344566">
                <a:off x="1094522" y="2522945"/>
                <a:ext cx="848139" cy="1200329"/>
                <a:chOff x="4306957" y="1951465"/>
                <a:chExt cx="848139" cy="1200329"/>
              </a:xfrm>
            </p:grpSpPr>
            <p:sp>
              <p:nvSpPr>
                <p:cNvPr id="132" name="Rectangle 131"/>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U</a:t>
                  </a:r>
                </a:p>
              </p:txBody>
            </p:sp>
          </p:grpSp>
          <p:grpSp>
            <p:nvGrpSpPr>
              <p:cNvPr id="125" name="Group 124"/>
              <p:cNvGrpSpPr/>
              <p:nvPr/>
            </p:nvGrpSpPr>
            <p:grpSpPr>
              <a:xfrm rot="373527">
                <a:off x="1637029" y="1945768"/>
                <a:ext cx="848139" cy="1200329"/>
                <a:chOff x="4306957" y="1951465"/>
                <a:chExt cx="848139" cy="1200329"/>
              </a:xfrm>
            </p:grpSpPr>
            <p:sp>
              <p:nvSpPr>
                <p:cNvPr id="130" name="Rectangle 129"/>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T</a:t>
                  </a:r>
                </a:p>
              </p:txBody>
            </p:sp>
          </p:grpSp>
          <p:grpSp>
            <p:nvGrpSpPr>
              <p:cNvPr id="126" name="Group 125"/>
              <p:cNvGrpSpPr/>
              <p:nvPr/>
            </p:nvGrpSpPr>
            <p:grpSpPr>
              <a:xfrm>
                <a:off x="1772812" y="2653704"/>
                <a:ext cx="848139" cy="1200329"/>
                <a:chOff x="4306957" y="1951465"/>
                <a:chExt cx="848139" cy="1200329"/>
              </a:xfrm>
            </p:grpSpPr>
            <p:sp>
              <p:nvSpPr>
                <p:cNvPr id="128" name="Rectangle 127"/>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4373214" y="1951465"/>
                  <a:ext cx="649357" cy="1200329"/>
                </a:xfrm>
                <a:prstGeom prst="rect">
                  <a:avLst/>
                </a:prstGeom>
                <a:noFill/>
              </p:spPr>
              <p:txBody>
                <a:bodyPr wrap="square" rtlCol="0">
                  <a:spAutoFit/>
                </a:bodyPr>
                <a:lstStyle/>
                <a:p>
                  <a:r>
                    <a:rPr lang="en-US" sz="7200" dirty="0">
                      <a:solidFill>
                        <a:schemeClr val="bg1"/>
                      </a:solidFill>
                    </a:rPr>
                    <a:t>H</a:t>
                  </a:r>
                </a:p>
              </p:txBody>
            </p:sp>
          </p:grpSp>
        </p:grpSp>
      </p:grpSp>
      <p:grpSp>
        <p:nvGrpSpPr>
          <p:cNvPr id="83" name="Group 82"/>
          <p:cNvGrpSpPr/>
          <p:nvPr/>
        </p:nvGrpSpPr>
        <p:grpSpPr>
          <a:xfrm>
            <a:off x="9674681" y="1252246"/>
            <a:ext cx="2416009" cy="2769845"/>
            <a:chOff x="9674681" y="1252246"/>
            <a:chExt cx="2416009" cy="2769845"/>
          </a:xfrm>
        </p:grpSpPr>
        <p:sp>
          <p:nvSpPr>
            <p:cNvPr id="89" name="TextBox 88"/>
            <p:cNvSpPr txBox="1"/>
            <p:nvPr/>
          </p:nvSpPr>
          <p:spPr>
            <a:xfrm>
              <a:off x="10578195" y="1426027"/>
              <a:ext cx="1387928" cy="461665"/>
            </a:xfrm>
            <a:prstGeom prst="rect">
              <a:avLst/>
            </a:prstGeom>
            <a:solidFill>
              <a:srgbClr val="7030A0"/>
            </a:solidFill>
            <a:ln>
              <a:solidFill>
                <a:schemeClr val="tx1"/>
              </a:solidFill>
            </a:ln>
          </p:spPr>
          <p:txBody>
            <a:bodyPr wrap="square" rtlCol="0">
              <a:spAutoFit/>
            </a:bodyPr>
            <a:lstStyle/>
            <a:p>
              <a:r>
                <a:rPr lang="en-US" sz="2400" dirty="0">
                  <a:solidFill>
                    <a:schemeClr val="bg1"/>
                  </a:solidFill>
                </a:rPr>
                <a:t>Freedom</a:t>
              </a:r>
            </a:p>
          </p:txBody>
        </p:sp>
        <p:sp>
          <p:nvSpPr>
            <p:cNvPr id="4" name="Equal 3"/>
            <p:cNvSpPr/>
            <p:nvPr/>
          </p:nvSpPr>
          <p:spPr>
            <a:xfrm>
              <a:off x="9674681" y="1252246"/>
              <a:ext cx="688033" cy="688033"/>
            </a:xfrm>
            <a:prstGeom prst="mathEqual">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04" name="Picture 8" descr="Image result for freed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3977" y="2174685"/>
              <a:ext cx="1806713" cy="18474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09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1000"/>
                                        <p:tgtEl>
                                          <p:spTgt spid="82"/>
                                        </p:tgtEl>
                                      </p:cBhvr>
                                    </p:animEffect>
                                    <p:anim calcmode="lin" valueType="num">
                                      <p:cBhvr>
                                        <p:cTn id="22" dur="1000" fill="hold"/>
                                        <p:tgtEl>
                                          <p:spTgt spid="82"/>
                                        </p:tgtEl>
                                        <p:attrNameLst>
                                          <p:attrName>ppt_x</p:attrName>
                                        </p:attrNameLst>
                                      </p:cBhvr>
                                      <p:tavLst>
                                        <p:tav tm="0">
                                          <p:val>
                                            <p:strVal val="#ppt_x"/>
                                          </p:val>
                                        </p:tav>
                                        <p:tav tm="100000">
                                          <p:val>
                                            <p:strVal val="#ppt_x"/>
                                          </p:val>
                                        </p:tav>
                                      </p:tavLst>
                                    </p:anim>
                                    <p:anim calcmode="lin" valueType="num">
                                      <p:cBhvr>
                                        <p:cTn id="23"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1000"/>
                                        <p:tgtEl>
                                          <p:spTgt spid="83"/>
                                        </p:tgtEl>
                                      </p:cBhvr>
                                    </p:animEffect>
                                    <p:anim calcmode="lin" valueType="num">
                                      <p:cBhvr>
                                        <p:cTn id="29" dur="1000" fill="hold"/>
                                        <p:tgtEl>
                                          <p:spTgt spid="83"/>
                                        </p:tgtEl>
                                        <p:attrNameLst>
                                          <p:attrName>ppt_x</p:attrName>
                                        </p:attrNameLst>
                                      </p:cBhvr>
                                      <p:tavLst>
                                        <p:tav tm="0">
                                          <p:val>
                                            <p:strVal val="#ppt_x"/>
                                          </p:val>
                                        </p:tav>
                                        <p:tav tm="100000">
                                          <p:val>
                                            <p:strVal val="#ppt_x"/>
                                          </p:val>
                                        </p:tav>
                                      </p:tavLst>
                                    </p:anim>
                                    <p:anim calcmode="lin" valueType="num">
                                      <p:cBhvr>
                                        <p:cTn id="30"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barn(outVertical)">
                                      <p:cBhvr>
                                        <p:cTn id="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209800" y="228600"/>
            <a:ext cx="7620000" cy="707886"/>
          </a:xfrm>
          <a:prstGeom prst="rect">
            <a:avLst/>
          </a:prstGeom>
          <a:noFill/>
        </p:spPr>
        <p:txBody>
          <a:bodyPr wrap="square" rtlCol="0">
            <a:spAutoFit/>
          </a:bodyPr>
          <a:lstStyle/>
          <a:p>
            <a:pPr algn="ctr"/>
            <a:r>
              <a:rPr lang="en-US" sz="4000" dirty="0">
                <a:solidFill>
                  <a:schemeClr val="bg1"/>
                </a:solidFill>
              </a:rPr>
              <a:t>The Truth Shall Make You Free</a:t>
            </a:r>
          </a:p>
        </p:txBody>
      </p:sp>
      <p:sp>
        <p:nvSpPr>
          <p:cNvPr id="4" name="TextBox 3"/>
          <p:cNvSpPr txBox="1"/>
          <p:nvPr/>
        </p:nvSpPr>
        <p:spPr>
          <a:xfrm>
            <a:off x="1524000" y="1143000"/>
            <a:ext cx="9144000" cy="5262979"/>
          </a:xfrm>
          <a:prstGeom prst="rect">
            <a:avLst/>
          </a:prstGeom>
          <a:noFill/>
        </p:spPr>
        <p:txBody>
          <a:bodyPr wrap="square" rtlCol="0">
            <a:spAutoFit/>
          </a:bodyPr>
          <a:lstStyle/>
          <a:p>
            <a:pPr>
              <a:buFont typeface="Wingdings" pitchFamily="2" charset="2"/>
              <a:buChar char="v"/>
            </a:pPr>
            <a:r>
              <a:rPr lang="en-US" sz="2800" dirty="0">
                <a:solidFill>
                  <a:schemeClr val="bg1"/>
                </a:solidFill>
              </a:rPr>
              <a:t>Free from power of false doctrine</a:t>
            </a:r>
          </a:p>
          <a:p>
            <a:pPr>
              <a:buFont typeface="Wingdings" pitchFamily="2" charset="2"/>
              <a:buChar char="v"/>
            </a:pPr>
            <a:endParaRPr lang="en-US" sz="2800" dirty="0">
              <a:solidFill>
                <a:schemeClr val="bg1"/>
              </a:solidFill>
            </a:endParaRPr>
          </a:p>
          <a:p>
            <a:pPr>
              <a:buFont typeface="Wingdings" pitchFamily="2" charset="2"/>
              <a:buChar char="v"/>
            </a:pPr>
            <a:r>
              <a:rPr lang="en-US" sz="2800" dirty="0">
                <a:solidFill>
                  <a:schemeClr val="bg1"/>
                </a:solidFill>
              </a:rPr>
              <a:t>Free from  the bondage of appetite and lust</a:t>
            </a:r>
          </a:p>
          <a:p>
            <a:pPr>
              <a:buFont typeface="Wingdings" pitchFamily="2" charset="2"/>
              <a:buChar char="v"/>
            </a:pPr>
            <a:endParaRPr lang="en-US" sz="2800" dirty="0">
              <a:solidFill>
                <a:schemeClr val="bg1"/>
              </a:solidFill>
            </a:endParaRPr>
          </a:p>
          <a:p>
            <a:pPr>
              <a:buFont typeface="Wingdings" pitchFamily="2" charset="2"/>
              <a:buChar char="v"/>
            </a:pPr>
            <a:r>
              <a:rPr lang="en-US" sz="2800" dirty="0">
                <a:solidFill>
                  <a:schemeClr val="bg1"/>
                </a:solidFill>
              </a:rPr>
              <a:t>Free from the shackles of sin</a:t>
            </a:r>
          </a:p>
          <a:p>
            <a:pPr>
              <a:buFont typeface="Wingdings" pitchFamily="2" charset="2"/>
              <a:buChar char="v"/>
            </a:pPr>
            <a:endParaRPr lang="en-US" sz="2800" dirty="0">
              <a:solidFill>
                <a:schemeClr val="bg1"/>
              </a:solidFill>
            </a:endParaRPr>
          </a:p>
          <a:p>
            <a:pPr>
              <a:buFont typeface="Wingdings" pitchFamily="2" charset="2"/>
              <a:buChar char="v"/>
            </a:pPr>
            <a:r>
              <a:rPr lang="en-US" sz="2800" dirty="0">
                <a:solidFill>
                  <a:schemeClr val="bg1"/>
                </a:solidFill>
              </a:rPr>
              <a:t>Free from every evil and corrupt influence</a:t>
            </a:r>
          </a:p>
          <a:p>
            <a:pPr>
              <a:buFont typeface="Wingdings" pitchFamily="2" charset="2"/>
              <a:buChar char="v"/>
            </a:pPr>
            <a:endParaRPr lang="en-US" sz="2800" dirty="0">
              <a:solidFill>
                <a:schemeClr val="bg1"/>
              </a:solidFill>
            </a:endParaRPr>
          </a:p>
          <a:p>
            <a:pPr>
              <a:buFont typeface="Wingdings" pitchFamily="2" charset="2"/>
              <a:buChar char="v"/>
            </a:pPr>
            <a:r>
              <a:rPr lang="en-US" sz="2800" dirty="0">
                <a:solidFill>
                  <a:schemeClr val="bg1"/>
                </a:solidFill>
              </a:rPr>
              <a:t>Free from every restraining and curtailing power</a:t>
            </a:r>
          </a:p>
          <a:p>
            <a:pPr>
              <a:buFont typeface="Wingdings" pitchFamily="2" charset="2"/>
              <a:buChar char="v"/>
            </a:pPr>
            <a:endParaRPr lang="en-US" sz="2800" dirty="0">
              <a:solidFill>
                <a:schemeClr val="bg1"/>
              </a:solidFill>
            </a:endParaRPr>
          </a:p>
          <a:p>
            <a:pPr>
              <a:buFont typeface="Wingdings" pitchFamily="2" charset="2"/>
              <a:buChar char="v"/>
            </a:pPr>
            <a:r>
              <a:rPr lang="en-US" sz="2800" dirty="0">
                <a:solidFill>
                  <a:schemeClr val="bg1"/>
                </a:solidFill>
              </a:rPr>
              <a:t>Free to go on to the unlimited freedom enjoyed it its </a:t>
            </a:r>
            <a:r>
              <a:rPr lang="en-US" sz="2800" dirty="0" err="1">
                <a:solidFill>
                  <a:schemeClr val="bg1"/>
                </a:solidFill>
              </a:rPr>
              <a:t>fulness</a:t>
            </a:r>
            <a:r>
              <a:rPr lang="en-US" sz="2800" dirty="0">
                <a:solidFill>
                  <a:schemeClr val="bg1"/>
                </a:solidFill>
              </a:rPr>
              <a:t> only by exalted beings</a:t>
            </a:r>
          </a:p>
        </p:txBody>
      </p:sp>
      <p:grpSp>
        <p:nvGrpSpPr>
          <p:cNvPr id="5" name="Group 4"/>
          <p:cNvGrpSpPr/>
          <p:nvPr/>
        </p:nvGrpSpPr>
        <p:grpSpPr>
          <a:xfrm>
            <a:off x="7696200" y="2286000"/>
            <a:ext cx="2514600" cy="1466078"/>
            <a:chOff x="4431649" y="2177590"/>
            <a:chExt cx="5544535" cy="3232610"/>
          </a:xfrm>
        </p:grpSpPr>
        <p:grpSp>
          <p:nvGrpSpPr>
            <p:cNvPr id="6" name="Group 21"/>
            <p:cNvGrpSpPr/>
            <p:nvPr/>
          </p:nvGrpSpPr>
          <p:grpSpPr>
            <a:xfrm rot="813906">
              <a:off x="4431649" y="3525670"/>
              <a:ext cx="1664368" cy="1600200"/>
              <a:chOff x="4572000" y="3505200"/>
              <a:chExt cx="1664368" cy="1600200"/>
            </a:xfrm>
          </p:grpSpPr>
          <p:sp>
            <p:nvSpPr>
              <p:cNvPr id="18" name="Flowchart: Stored Data 17"/>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tored Data 19"/>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Donut 6"/>
            <p:cNvSpPr/>
            <p:nvPr/>
          </p:nvSpPr>
          <p:spPr>
            <a:xfrm rot="19249562">
              <a:off x="5778021" y="2642882"/>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rot="19249562">
              <a:off x="6311421" y="2261883"/>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rot="241144">
              <a:off x="7201262" y="2177590"/>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rot="2752242">
              <a:off x="7635115" y="2653524"/>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rot="2895272">
              <a:off x="8361649" y="3423295"/>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2"/>
            <p:cNvGrpSpPr/>
            <p:nvPr/>
          </p:nvGrpSpPr>
          <p:grpSpPr>
            <a:xfrm rot="10800000">
              <a:off x="8311816" y="3810000"/>
              <a:ext cx="1664368" cy="1600200"/>
              <a:chOff x="4572000" y="3505200"/>
              <a:chExt cx="1664368" cy="1600200"/>
            </a:xfrm>
          </p:grpSpPr>
          <p:sp>
            <p:nvSpPr>
              <p:cNvPr id="15" name="Flowchart: Stored Data 14"/>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rot="2895272">
              <a:off x="5678689" y="3347094"/>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Rectangle 1"/>
          <p:cNvSpPr/>
          <p:nvPr/>
        </p:nvSpPr>
        <p:spPr>
          <a:xfrm>
            <a:off x="11586312" y="6422596"/>
            <a:ext cx="442750" cy="369332"/>
          </a:xfrm>
          <a:prstGeom prst="rect">
            <a:avLst/>
          </a:prstGeom>
        </p:spPr>
        <p:txBody>
          <a:bodyPr wrap="none">
            <a:spAutoFit/>
          </a:bodyPr>
          <a:lstStyle/>
          <a:p>
            <a:r>
              <a:rPr lang="en-US" dirty="0">
                <a:solidFill>
                  <a:schemeClr val="bg1"/>
                </a:solidFill>
              </a:rPr>
              <a:t>(3)</a:t>
            </a:r>
          </a:p>
        </p:txBody>
      </p:sp>
      <p:sp>
        <p:nvSpPr>
          <p:cNvPr id="28" name="TextBox 27"/>
          <p:cNvSpPr txBox="1"/>
          <p:nvPr/>
        </p:nvSpPr>
        <p:spPr>
          <a:xfrm>
            <a:off x="2954" y="6479212"/>
            <a:ext cx="2286000" cy="369332"/>
          </a:xfrm>
          <a:prstGeom prst="rect">
            <a:avLst/>
          </a:prstGeom>
          <a:noFill/>
        </p:spPr>
        <p:txBody>
          <a:bodyPr wrap="square" rtlCol="0">
            <a:spAutoFit/>
          </a:bodyPr>
          <a:lstStyle/>
          <a:p>
            <a:r>
              <a:rPr lang="en-US" dirty="0">
                <a:solidFill>
                  <a:schemeClr val="bg1"/>
                </a:solidFill>
              </a:rPr>
              <a:t>John 8:30-32</a:t>
            </a:r>
          </a:p>
        </p:txBody>
      </p:sp>
    </p:spTree>
    <p:extLst>
      <p:ext uri="{BB962C8B-B14F-4D97-AF65-F5344CB8AC3E}">
        <p14:creationId xmlns:p14="http://schemas.microsoft.com/office/powerpoint/2010/main" val="37090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Bottom)">
                                      <p:cBhvr>
                                        <p:cTn id="17" dur="500"/>
                                        <p:tgtEl>
                                          <p:spTgt spid="4">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slide(fromBottom)">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slide(fromBottom)">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slide(fromBottom)">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8406527" y="-45106"/>
            <a:ext cx="2236945" cy="1383740"/>
            <a:chOff x="248223" y="1765326"/>
            <a:chExt cx="2236945" cy="1383740"/>
          </a:xfrm>
        </p:grpSpPr>
        <p:grpSp>
          <p:nvGrpSpPr>
            <p:cNvPr id="102" name="Group 101"/>
            <p:cNvGrpSpPr/>
            <p:nvPr/>
          </p:nvGrpSpPr>
          <p:grpSpPr>
            <a:xfrm>
              <a:off x="248223" y="1765326"/>
              <a:ext cx="848139" cy="1200329"/>
              <a:chOff x="4306957" y="1951465"/>
              <a:chExt cx="848139" cy="1200329"/>
            </a:xfrm>
          </p:grpSpPr>
          <p:sp>
            <p:nvSpPr>
              <p:cNvPr id="127" name="Rectangle 126"/>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G</a:t>
                </a:r>
              </a:p>
            </p:txBody>
          </p:sp>
        </p:grpSp>
        <p:grpSp>
          <p:nvGrpSpPr>
            <p:cNvPr id="103" name="Group 102"/>
            <p:cNvGrpSpPr/>
            <p:nvPr/>
          </p:nvGrpSpPr>
          <p:grpSpPr>
            <a:xfrm rot="1596052">
              <a:off x="1024614" y="1948737"/>
              <a:ext cx="848139" cy="1200329"/>
              <a:chOff x="4306957" y="1951465"/>
              <a:chExt cx="848139" cy="1200329"/>
            </a:xfrm>
          </p:grpSpPr>
          <p:sp>
            <p:nvSpPr>
              <p:cNvPr id="120" name="Rectangle 119"/>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O</a:t>
                </a:r>
              </a:p>
            </p:txBody>
          </p:sp>
        </p:grpSp>
        <p:grpSp>
          <p:nvGrpSpPr>
            <p:cNvPr id="104" name="Group 103"/>
            <p:cNvGrpSpPr/>
            <p:nvPr/>
          </p:nvGrpSpPr>
          <p:grpSpPr>
            <a:xfrm rot="373527">
              <a:off x="1637029" y="1945768"/>
              <a:ext cx="848139" cy="1200329"/>
              <a:chOff x="4306957" y="1951465"/>
              <a:chExt cx="848139" cy="1200329"/>
            </a:xfrm>
          </p:grpSpPr>
          <p:sp>
            <p:nvSpPr>
              <p:cNvPr id="105" name="Rectangle 104"/>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D</a:t>
                </a:r>
              </a:p>
            </p:txBody>
          </p:sp>
        </p:grpSp>
      </p:grpSp>
      <p:sp>
        <p:nvSpPr>
          <p:cNvPr id="5" name="TextBox 4"/>
          <p:cNvSpPr txBox="1"/>
          <p:nvPr/>
        </p:nvSpPr>
        <p:spPr>
          <a:xfrm>
            <a:off x="97972" y="6488668"/>
            <a:ext cx="2286000" cy="369332"/>
          </a:xfrm>
          <a:prstGeom prst="rect">
            <a:avLst/>
          </a:prstGeom>
          <a:noFill/>
        </p:spPr>
        <p:txBody>
          <a:bodyPr wrap="square" rtlCol="0">
            <a:spAutoFit/>
          </a:bodyPr>
          <a:lstStyle/>
          <a:p>
            <a:r>
              <a:rPr lang="en-US" dirty="0">
                <a:solidFill>
                  <a:schemeClr val="bg1"/>
                </a:solidFill>
              </a:rPr>
              <a:t>John 8:34</a:t>
            </a:r>
          </a:p>
        </p:txBody>
      </p:sp>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A Servant of</a:t>
            </a:r>
          </a:p>
        </p:txBody>
      </p:sp>
      <p:sp>
        <p:nvSpPr>
          <p:cNvPr id="7" name="Rectangle 6"/>
          <p:cNvSpPr/>
          <p:nvPr/>
        </p:nvSpPr>
        <p:spPr>
          <a:xfrm>
            <a:off x="2666999" y="1189162"/>
            <a:ext cx="6858000" cy="646331"/>
          </a:xfrm>
          <a:prstGeom prst="rect">
            <a:avLst/>
          </a:prstGeom>
        </p:spPr>
        <p:txBody>
          <a:bodyPr wrap="square">
            <a:spAutoFit/>
          </a:bodyPr>
          <a:lstStyle/>
          <a:p>
            <a:pPr algn="ctr"/>
            <a:r>
              <a:rPr lang="en-US" dirty="0">
                <a:solidFill>
                  <a:schemeClr val="bg1"/>
                </a:solidFill>
                <a:latin typeface="Open Sans"/>
              </a:rPr>
              <a:t>The Greek verb translated as “</a:t>
            </a:r>
            <a:r>
              <a:rPr lang="en-US" dirty="0" err="1">
                <a:solidFill>
                  <a:schemeClr val="bg1"/>
                </a:solidFill>
                <a:latin typeface="Open Sans"/>
              </a:rPr>
              <a:t>committeth</a:t>
            </a:r>
            <a:r>
              <a:rPr lang="en-US" dirty="0">
                <a:solidFill>
                  <a:schemeClr val="bg1"/>
                </a:solidFill>
                <a:latin typeface="Open Sans"/>
              </a:rPr>
              <a:t>” implies </a:t>
            </a:r>
            <a:r>
              <a:rPr lang="en-US" i="1" dirty="0">
                <a:solidFill>
                  <a:schemeClr val="bg1"/>
                </a:solidFill>
                <a:latin typeface="Open Sans"/>
              </a:rPr>
              <a:t>continuing in sin</a:t>
            </a:r>
            <a:r>
              <a:rPr lang="en-US" dirty="0">
                <a:solidFill>
                  <a:schemeClr val="bg1"/>
                </a:solidFill>
                <a:latin typeface="Open Sans"/>
              </a:rPr>
              <a:t> rather than a single occurrence of sin.</a:t>
            </a:r>
            <a:endParaRPr lang="en-US" dirty="0">
              <a:solidFill>
                <a:schemeClr val="bg1"/>
              </a:solidFill>
            </a:endParaRPr>
          </a:p>
        </p:txBody>
      </p:sp>
      <p:grpSp>
        <p:nvGrpSpPr>
          <p:cNvPr id="62" name="Group 61"/>
          <p:cNvGrpSpPr/>
          <p:nvPr/>
        </p:nvGrpSpPr>
        <p:grpSpPr>
          <a:xfrm>
            <a:off x="8418341" y="-44912"/>
            <a:ext cx="2236945" cy="1383740"/>
            <a:chOff x="248223" y="1765326"/>
            <a:chExt cx="2236945" cy="1383740"/>
          </a:xfrm>
        </p:grpSpPr>
        <p:grpSp>
          <p:nvGrpSpPr>
            <p:cNvPr id="63" name="Group 62"/>
            <p:cNvGrpSpPr/>
            <p:nvPr/>
          </p:nvGrpSpPr>
          <p:grpSpPr>
            <a:xfrm>
              <a:off x="248223" y="1765326"/>
              <a:ext cx="848139" cy="1200329"/>
              <a:chOff x="4306957" y="1951465"/>
              <a:chExt cx="848139" cy="1200329"/>
            </a:xfrm>
          </p:grpSpPr>
          <p:sp>
            <p:nvSpPr>
              <p:cNvPr id="81" name="Rectangle 80"/>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S</a:t>
                </a:r>
              </a:p>
            </p:txBody>
          </p:sp>
        </p:grpSp>
        <p:grpSp>
          <p:nvGrpSpPr>
            <p:cNvPr id="64" name="Group 63"/>
            <p:cNvGrpSpPr/>
            <p:nvPr/>
          </p:nvGrpSpPr>
          <p:grpSpPr>
            <a:xfrm rot="1596052">
              <a:off x="1024614" y="1948737"/>
              <a:ext cx="848139" cy="1200329"/>
              <a:chOff x="4306957" y="1951465"/>
              <a:chExt cx="848139" cy="1200329"/>
            </a:xfrm>
          </p:grpSpPr>
          <p:sp>
            <p:nvSpPr>
              <p:cNvPr id="79" name="Rectangle 78"/>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I</a:t>
                </a:r>
              </a:p>
            </p:txBody>
          </p:sp>
        </p:grpSp>
        <p:grpSp>
          <p:nvGrpSpPr>
            <p:cNvPr id="66" name="Group 65"/>
            <p:cNvGrpSpPr/>
            <p:nvPr/>
          </p:nvGrpSpPr>
          <p:grpSpPr>
            <a:xfrm rot="373527">
              <a:off x="1637029" y="1945768"/>
              <a:ext cx="848139" cy="1200329"/>
              <a:chOff x="4306957" y="1951465"/>
              <a:chExt cx="848139" cy="1200329"/>
            </a:xfrm>
          </p:grpSpPr>
          <p:sp>
            <p:nvSpPr>
              <p:cNvPr id="73" name="Rectangle 72"/>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N</a:t>
                </a:r>
              </a:p>
            </p:txBody>
          </p:sp>
        </p:grpSp>
      </p:grpSp>
      <p:grpSp>
        <p:nvGrpSpPr>
          <p:cNvPr id="13" name="Group 12"/>
          <p:cNvGrpSpPr/>
          <p:nvPr/>
        </p:nvGrpSpPr>
        <p:grpSpPr>
          <a:xfrm>
            <a:off x="8395766" y="1892595"/>
            <a:ext cx="3515762" cy="2666993"/>
            <a:chOff x="8395766" y="1892595"/>
            <a:chExt cx="3515762" cy="2666993"/>
          </a:xfrm>
        </p:grpSpPr>
        <p:pic>
          <p:nvPicPr>
            <p:cNvPr id="5124" name="Picture 4" descr="Image result for alcoh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99" y="2782670"/>
              <a:ext cx="2260575" cy="177691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9364271" y="1892595"/>
              <a:ext cx="2547257" cy="830997"/>
            </a:xfrm>
            <a:prstGeom prst="rect">
              <a:avLst/>
            </a:prstGeom>
            <a:solidFill>
              <a:srgbClr val="7030A0"/>
            </a:solidFill>
            <a:ln>
              <a:solidFill>
                <a:schemeClr val="tx1"/>
              </a:solidFill>
            </a:ln>
          </p:spPr>
          <p:txBody>
            <a:bodyPr wrap="square" rtlCol="0">
              <a:spAutoFit/>
            </a:bodyPr>
            <a:lstStyle/>
            <a:p>
              <a:pPr algn="ctr"/>
              <a:r>
                <a:rPr lang="en-US" sz="2400" dirty="0">
                  <a:solidFill>
                    <a:schemeClr val="bg1"/>
                  </a:solidFill>
                </a:rPr>
                <a:t>Addiction</a:t>
              </a:r>
            </a:p>
            <a:p>
              <a:pPr algn="ctr"/>
              <a:r>
                <a:rPr lang="en-US" sz="2400" dirty="0">
                  <a:solidFill>
                    <a:schemeClr val="bg1"/>
                  </a:solidFill>
                </a:rPr>
                <a:t>Enslavement</a:t>
              </a:r>
            </a:p>
          </p:txBody>
        </p:sp>
        <p:sp>
          <p:nvSpPr>
            <p:cNvPr id="98" name="Equal 97"/>
            <p:cNvSpPr/>
            <p:nvPr/>
          </p:nvSpPr>
          <p:spPr>
            <a:xfrm>
              <a:off x="8395766" y="1939731"/>
              <a:ext cx="688033" cy="688033"/>
            </a:xfrm>
            <a:prstGeom prst="mathEqual">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p:cNvSpPr/>
          <p:nvPr/>
        </p:nvSpPr>
        <p:spPr>
          <a:xfrm>
            <a:off x="2569456" y="4472548"/>
            <a:ext cx="6770058" cy="2308324"/>
          </a:xfrm>
          <a:prstGeom prst="rect">
            <a:avLst/>
          </a:prstGeom>
        </p:spPr>
        <p:txBody>
          <a:bodyPr wrap="square">
            <a:spAutoFit/>
          </a:bodyPr>
          <a:lstStyle/>
          <a:p>
            <a:pPr fontAlgn="base"/>
            <a:r>
              <a:rPr lang="en-US" dirty="0">
                <a:solidFill>
                  <a:schemeClr val="bg1"/>
                </a:solidFill>
                <a:latin typeface="Open Sans"/>
              </a:rPr>
              <a:t>“Agency, or the power to choose, was ours as spirit children of our Creator before the world was.</a:t>
            </a:r>
          </a:p>
          <a:p>
            <a:pPr fontAlgn="base"/>
            <a:endParaRPr lang="en-US" dirty="0">
              <a:solidFill>
                <a:schemeClr val="bg1"/>
              </a:solidFill>
              <a:latin typeface="Open Sans"/>
            </a:endParaRPr>
          </a:p>
          <a:p>
            <a:pPr fontAlgn="base"/>
            <a:r>
              <a:rPr lang="en-US" dirty="0">
                <a:solidFill>
                  <a:schemeClr val="bg1"/>
                </a:solidFill>
                <a:latin typeface="Open Sans"/>
              </a:rPr>
              <a:t>It is a gift from God, nearly as precious as life itself.</a:t>
            </a:r>
          </a:p>
          <a:p>
            <a:pPr fontAlgn="base"/>
            <a:endParaRPr lang="en-US" dirty="0">
              <a:solidFill>
                <a:schemeClr val="bg1"/>
              </a:solidFill>
              <a:latin typeface="Open Sans"/>
            </a:endParaRPr>
          </a:p>
          <a:p>
            <a:pPr fontAlgn="base"/>
            <a:r>
              <a:rPr lang="en-US" dirty="0">
                <a:solidFill>
                  <a:schemeClr val="bg1"/>
                </a:solidFill>
                <a:latin typeface="Open Sans"/>
              </a:rPr>
              <a:t>“Often, however, agency is misunderstood. While we are free to choose, once we have made those choices, we are tied to the consequences of those choices.”</a:t>
            </a:r>
            <a:endParaRPr lang="en-US" b="0" i="0" dirty="0">
              <a:solidFill>
                <a:schemeClr val="bg1"/>
              </a:solidFill>
              <a:effectLst/>
              <a:latin typeface="Open Sans"/>
            </a:endParaRPr>
          </a:p>
        </p:txBody>
      </p:sp>
      <p:sp>
        <p:nvSpPr>
          <p:cNvPr id="9" name="Rectangle 8"/>
          <p:cNvSpPr/>
          <p:nvPr/>
        </p:nvSpPr>
        <p:spPr>
          <a:xfrm>
            <a:off x="9321786" y="4723565"/>
            <a:ext cx="2667000" cy="1477328"/>
          </a:xfrm>
          <a:prstGeom prst="rect">
            <a:avLst/>
          </a:prstGeom>
        </p:spPr>
        <p:txBody>
          <a:bodyPr wrap="square">
            <a:spAutoFit/>
          </a:bodyPr>
          <a:lstStyle/>
          <a:p>
            <a:pPr fontAlgn="base"/>
            <a:r>
              <a:rPr lang="en-US" dirty="0">
                <a:solidFill>
                  <a:schemeClr val="bg1"/>
                </a:solidFill>
                <a:latin typeface="Open Sans"/>
              </a:rPr>
              <a:t>Enslaving shackles of habit are too small to be sensed until they are too strong to be broken. …</a:t>
            </a:r>
          </a:p>
        </p:txBody>
      </p:sp>
      <p:grpSp>
        <p:nvGrpSpPr>
          <p:cNvPr id="12" name="Group 11"/>
          <p:cNvGrpSpPr/>
          <p:nvPr/>
        </p:nvGrpSpPr>
        <p:grpSpPr>
          <a:xfrm>
            <a:off x="4722990" y="2061926"/>
            <a:ext cx="3580788" cy="2181228"/>
            <a:chOff x="4722990" y="2061926"/>
            <a:chExt cx="3580788" cy="2181228"/>
          </a:xfrm>
        </p:grpSpPr>
        <p:grpSp>
          <p:nvGrpSpPr>
            <p:cNvPr id="86" name="Group 85"/>
            <p:cNvGrpSpPr/>
            <p:nvPr/>
          </p:nvGrpSpPr>
          <p:grpSpPr>
            <a:xfrm>
              <a:off x="4722990" y="2061926"/>
              <a:ext cx="3580788" cy="461665"/>
              <a:chOff x="2798242" y="1169878"/>
              <a:chExt cx="3580788" cy="461665"/>
            </a:xfrm>
          </p:grpSpPr>
          <p:sp>
            <p:nvSpPr>
              <p:cNvPr id="91" name="Right Arrow 90"/>
              <p:cNvSpPr/>
              <p:nvPr/>
            </p:nvSpPr>
            <p:spPr>
              <a:xfrm>
                <a:off x="2798242" y="1280463"/>
                <a:ext cx="762000" cy="29391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831773" y="1169878"/>
                <a:ext cx="2547257" cy="461665"/>
              </a:xfrm>
              <a:prstGeom prst="rect">
                <a:avLst/>
              </a:prstGeom>
              <a:solidFill>
                <a:srgbClr val="7030A0"/>
              </a:solidFill>
              <a:ln>
                <a:solidFill>
                  <a:schemeClr val="tx1"/>
                </a:solidFill>
              </a:ln>
            </p:spPr>
            <p:txBody>
              <a:bodyPr wrap="square" rtlCol="0">
                <a:spAutoFit/>
              </a:bodyPr>
              <a:lstStyle/>
              <a:p>
                <a:pPr algn="ctr"/>
                <a:r>
                  <a:rPr lang="en-US" sz="2400" dirty="0">
                    <a:solidFill>
                      <a:schemeClr val="bg1"/>
                    </a:solidFill>
                  </a:rPr>
                  <a:t>Dependence</a:t>
                </a:r>
              </a:p>
            </p:txBody>
          </p:sp>
        </p:grpSp>
        <p:pic>
          <p:nvPicPr>
            <p:cNvPr id="5126" name="Picture 6" descr="Image result for alcoh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746" y="2998271"/>
              <a:ext cx="2074805" cy="12448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180311" y="2061926"/>
            <a:ext cx="2641214" cy="2228370"/>
            <a:chOff x="2180311" y="2061926"/>
            <a:chExt cx="2641214" cy="2228370"/>
          </a:xfrm>
        </p:grpSpPr>
        <p:grpSp>
          <p:nvGrpSpPr>
            <p:cNvPr id="56" name="Group 55"/>
            <p:cNvGrpSpPr/>
            <p:nvPr/>
          </p:nvGrpSpPr>
          <p:grpSpPr>
            <a:xfrm>
              <a:off x="2180311" y="2061926"/>
              <a:ext cx="2271148" cy="461665"/>
              <a:chOff x="2798242" y="1169878"/>
              <a:chExt cx="2271148" cy="461665"/>
            </a:xfrm>
          </p:grpSpPr>
          <p:sp>
            <p:nvSpPr>
              <p:cNvPr id="57" name="Right Arrow 56"/>
              <p:cNvSpPr/>
              <p:nvPr/>
            </p:nvSpPr>
            <p:spPr>
              <a:xfrm>
                <a:off x="2798242" y="1280463"/>
                <a:ext cx="762000" cy="29391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831773" y="1169878"/>
                <a:ext cx="1237617" cy="461665"/>
              </a:xfrm>
              <a:prstGeom prst="rect">
                <a:avLst/>
              </a:prstGeom>
              <a:solidFill>
                <a:srgbClr val="7030A0"/>
              </a:solidFill>
              <a:ln>
                <a:solidFill>
                  <a:schemeClr val="tx1"/>
                </a:solidFill>
              </a:ln>
            </p:spPr>
            <p:txBody>
              <a:bodyPr wrap="square" rtlCol="0">
                <a:spAutoFit/>
              </a:bodyPr>
              <a:lstStyle/>
              <a:p>
                <a:pPr algn="ctr"/>
                <a:r>
                  <a:rPr lang="en-US" sz="2400" dirty="0">
                    <a:solidFill>
                      <a:schemeClr val="bg1"/>
                    </a:solidFill>
                  </a:rPr>
                  <a:t>Habit</a:t>
                </a:r>
              </a:p>
            </p:txBody>
          </p:sp>
        </p:grpSp>
        <p:pic>
          <p:nvPicPr>
            <p:cNvPr id="5128" name="Picture 8" descr="Image result for alcoh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1314" y="2984976"/>
              <a:ext cx="1960211" cy="1305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93222" y="2052916"/>
            <a:ext cx="2190750" cy="2920504"/>
            <a:chOff x="193222" y="2052916"/>
            <a:chExt cx="2190750" cy="2920504"/>
          </a:xfrm>
        </p:grpSpPr>
        <p:sp>
          <p:nvSpPr>
            <p:cNvPr id="61" name="TextBox 60"/>
            <p:cNvSpPr txBox="1"/>
            <p:nvPr/>
          </p:nvSpPr>
          <p:spPr>
            <a:xfrm>
              <a:off x="394259" y="2052916"/>
              <a:ext cx="1640204" cy="461665"/>
            </a:xfrm>
            <a:prstGeom prst="rect">
              <a:avLst/>
            </a:prstGeom>
            <a:solidFill>
              <a:srgbClr val="7030A0"/>
            </a:solidFill>
            <a:ln>
              <a:solidFill>
                <a:schemeClr val="tx1"/>
              </a:solidFill>
            </a:ln>
          </p:spPr>
          <p:txBody>
            <a:bodyPr wrap="square" rtlCol="0">
              <a:spAutoFit/>
            </a:bodyPr>
            <a:lstStyle/>
            <a:p>
              <a:r>
                <a:rPr lang="en-US" sz="2400" dirty="0">
                  <a:solidFill>
                    <a:schemeClr val="bg1"/>
                  </a:solidFill>
                </a:rPr>
                <a:t>Experiment</a:t>
              </a:r>
            </a:p>
          </p:txBody>
        </p:sp>
        <p:pic>
          <p:nvPicPr>
            <p:cNvPr id="5130" name="Picture 10" descr="Image result for peer pressure drin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222" y="2782670"/>
              <a:ext cx="2190750" cy="2190750"/>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11272159" y="6449897"/>
            <a:ext cx="922263" cy="369332"/>
          </a:xfrm>
          <a:prstGeom prst="rect">
            <a:avLst/>
          </a:prstGeom>
          <a:noFill/>
        </p:spPr>
        <p:txBody>
          <a:bodyPr wrap="square" rtlCol="0">
            <a:spAutoFit/>
          </a:bodyPr>
          <a:lstStyle/>
          <a:p>
            <a:pPr algn="r"/>
            <a:r>
              <a:rPr lang="en-US" dirty="0">
                <a:solidFill>
                  <a:schemeClr val="bg1"/>
                </a:solidFill>
              </a:rPr>
              <a:t>(2)</a:t>
            </a:r>
          </a:p>
        </p:txBody>
      </p:sp>
      <p:pic>
        <p:nvPicPr>
          <p:cNvPr id="100" name="Picture 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767" y="131184"/>
            <a:ext cx="896706" cy="1122568"/>
          </a:xfrm>
          <a:prstGeom prst="rect">
            <a:avLst/>
          </a:prstGeom>
        </p:spPr>
      </p:pic>
    </p:spTree>
    <p:extLst>
      <p:ext uri="{BB962C8B-B14F-4D97-AF65-F5344CB8AC3E}">
        <p14:creationId xmlns:p14="http://schemas.microsoft.com/office/powerpoint/2010/main" val="434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72" y="6488668"/>
            <a:ext cx="2286000" cy="369332"/>
          </a:xfrm>
          <a:prstGeom prst="rect">
            <a:avLst/>
          </a:prstGeom>
          <a:noFill/>
        </p:spPr>
        <p:txBody>
          <a:bodyPr wrap="square" rtlCol="0">
            <a:spAutoFit/>
          </a:bodyPr>
          <a:lstStyle/>
          <a:p>
            <a:r>
              <a:rPr lang="en-US" dirty="0">
                <a:solidFill>
                  <a:schemeClr val="bg1"/>
                </a:solidFill>
              </a:rPr>
              <a:t>John 8:34</a:t>
            </a:r>
          </a:p>
        </p:txBody>
      </p:sp>
      <p:sp>
        <p:nvSpPr>
          <p:cNvPr id="8" name="Rectangle 7"/>
          <p:cNvSpPr/>
          <p:nvPr/>
        </p:nvSpPr>
        <p:spPr>
          <a:xfrm>
            <a:off x="337885" y="304469"/>
            <a:ext cx="5213829" cy="2554545"/>
          </a:xfrm>
          <a:prstGeom prst="rect">
            <a:avLst/>
          </a:prstGeom>
        </p:spPr>
        <p:txBody>
          <a:bodyPr wrap="square">
            <a:spAutoFit/>
          </a:bodyPr>
          <a:lstStyle/>
          <a:p>
            <a:pPr fontAlgn="base"/>
            <a:r>
              <a:rPr lang="en-US" sz="2000" dirty="0">
                <a:solidFill>
                  <a:schemeClr val="bg1"/>
                </a:solidFill>
              </a:rPr>
              <a:t>“Yielding to [Satan’s] temptations leads to a narrower and narrower range of choices until none remains and to addictions that leave us powerless to resist. …</a:t>
            </a:r>
          </a:p>
          <a:p>
            <a:pPr fontAlgn="base"/>
            <a:endParaRPr lang="en-US" sz="2000" dirty="0">
              <a:solidFill>
                <a:schemeClr val="bg1"/>
              </a:solidFill>
            </a:endParaRPr>
          </a:p>
          <a:p>
            <a:pPr fontAlgn="base"/>
            <a:r>
              <a:rPr lang="en-US" sz="2000" dirty="0">
                <a:solidFill>
                  <a:schemeClr val="bg1"/>
                </a:solidFill>
              </a:rPr>
              <a:t> “… Does anyone doubt that, as a consequence of possessing all light and truth, God possesses ultimate freedom to be and to do?</a:t>
            </a:r>
          </a:p>
        </p:txBody>
      </p:sp>
      <p:sp>
        <p:nvSpPr>
          <p:cNvPr id="99" name="TextBox 98"/>
          <p:cNvSpPr txBox="1"/>
          <p:nvPr/>
        </p:nvSpPr>
        <p:spPr>
          <a:xfrm>
            <a:off x="11272159" y="6449897"/>
            <a:ext cx="922263" cy="369332"/>
          </a:xfrm>
          <a:prstGeom prst="rect">
            <a:avLst/>
          </a:prstGeom>
          <a:noFill/>
        </p:spPr>
        <p:txBody>
          <a:bodyPr wrap="square" rtlCol="0">
            <a:spAutoFit/>
          </a:bodyPr>
          <a:lstStyle/>
          <a:p>
            <a:pPr algn="r"/>
            <a:r>
              <a:rPr lang="en-US" dirty="0">
                <a:solidFill>
                  <a:schemeClr val="bg1"/>
                </a:solidFill>
              </a:rPr>
              <a:t>(4)</a:t>
            </a:r>
          </a:p>
        </p:txBody>
      </p:sp>
      <p:sp>
        <p:nvSpPr>
          <p:cNvPr id="2" name="Rectangle 1"/>
          <p:cNvSpPr/>
          <p:nvPr/>
        </p:nvSpPr>
        <p:spPr>
          <a:xfrm>
            <a:off x="5584371" y="3626346"/>
            <a:ext cx="6096000" cy="2862322"/>
          </a:xfrm>
          <a:prstGeom prst="rect">
            <a:avLst/>
          </a:prstGeom>
        </p:spPr>
        <p:txBody>
          <a:bodyPr>
            <a:spAutoFit/>
          </a:bodyPr>
          <a:lstStyle/>
          <a:p>
            <a:r>
              <a:rPr lang="en-US" dirty="0">
                <a:solidFill>
                  <a:schemeClr val="bg1"/>
                </a:solidFill>
                <a:latin typeface="Open Sans"/>
              </a:rPr>
              <a:t>“Likewise, as our understanding of gospel doctrine and principles grows, our agency expands. </a:t>
            </a:r>
          </a:p>
          <a:p>
            <a:endParaRPr lang="en-US" dirty="0">
              <a:solidFill>
                <a:schemeClr val="bg1"/>
              </a:solidFill>
              <a:latin typeface="Open Sans"/>
            </a:endParaRPr>
          </a:p>
          <a:p>
            <a:r>
              <a:rPr lang="en-US" dirty="0">
                <a:solidFill>
                  <a:schemeClr val="bg1"/>
                </a:solidFill>
                <a:latin typeface="Open Sans"/>
              </a:rPr>
              <a:t>First, we have more choices and can achieve more and receive greater blessings because we have more laws that we can obey.</a:t>
            </a:r>
          </a:p>
          <a:p>
            <a:endParaRPr lang="en-US" dirty="0">
              <a:solidFill>
                <a:schemeClr val="bg1"/>
              </a:solidFill>
              <a:latin typeface="Open Sans"/>
            </a:endParaRPr>
          </a:p>
          <a:p>
            <a:r>
              <a:rPr lang="en-US" dirty="0">
                <a:solidFill>
                  <a:schemeClr val="bg1"/>
                </a:solidFill>
                <a:latin typeface="Open Sans"/>
              </a:rPr>
              <a:t> … Second, with added understanding we can make more intelligent choices because we see more clearly not only the alternatives but also their potential outcomes.” </a:t>
            </a:r>
            <a:r>
              <a:rPr lang="en-US" dirty="0">
                <a:solidFill>
                  <a:schemeClr val="bg1"/>
                </a:solidFill>
              </a:rPr>
              <a:t> </a:t>
            </a:r>
          </a:p>
        </p:txBody>
      </p:sp>
      <p:pic>
        <p:nvPicPr>
          <p:cNvPr id="9218" name="Picture 2" descr="Elder D. Todd Christoff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429" y="222861"/>
            <a:ext cx="859064" cy="11429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narrow path to dark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215" y="2992678"/>
            <a:ext cx="2247900" cy="336232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arrow path to dark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729" y="304469"/>
            <a:ext cx="3173186" cy="317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500"/>
                                        <p:tgtEl>
                                          <p:spTgt spid="92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71" y="6488668"/>
            <a:ext cx="10744199" cy="369332"/>
          </a:xfrm>
          <a:prstGeom prst="rect">
            <a:avLst/>
          </a:prstGeom>
          <a:noFill/>
        </p:spPr>
        <p:txBody>
          <a:bodyPr wrap="square" rtlCol="0">
            <a:spAutoFit/>
          </a:bodyPr>
          <a:lstStyle/>
          <a:p>
            <a:r>
              <a:rPr lang="en-US" dirty="0">
                <a:solidFill>
                  <a:schemeClr val="bg1"/>
                </a:solidFill>
              </a:rPr>
              <a:t>John 8:37; Abraham---Genesis 12:1-9; 13:7-9; 15:1-6; 18:1-8; 22:1-19 </a:t>
            </a:r>
          </a:p>
        </p:txBody>
      </p:sp>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Entitlement</a:t>
            </a:r>
          </a:p>
        </p:txBody>
      </p:sp>
      <p:sp>
        <p:nvSpPr>
          <p:cNvPr id="7" name="Rectangle 6"/>
          <p:cNvSpPr/>
          <p:nvPr/>
        </p:nvSpPr>
        <p:spPr>
          <a:xfrm>
            <a:off x="3309257" y="963794"/>
            <a:ext cx="6096000" cy="923330"/>
          </a:xfrm>
          <a:prstGeom prst="rect">
            <a:avLst/>
          </a:prstGeom>
        </p:spPr>
        <p:txBody>
          <a:bodyPr>
            <a:spAutoFit/>
          </a:bodyPr>
          <a:lstStyle/>
          <a:p>
            <a:r>
              <a:rPr lang="en-US" dirty="0">
                <a:solidFill>
                  <a:schemeClr val="bg1"/>
                </a:solidFill>
                <a:latin typeface="Open Sans"/>
              </a:rPr>
              <a:t>The Jews mistakenly believed that simply being descendants of Abraham and heirs to the Abrahamic covenant entitled them to spiritual freedom.</a:t>
            </a:r>
            <a:endParaRPr lang="en-US" dirty="0">
              <a:solidFill>
                <a:schemeClr val="bg1"/>
              </a:solidFill>
            </a:endParaRPr>
          </a:p>
        </p:txBody>
      </p:sp>
      <p:grpSp>
        <p:nvGrpSpPr>
          <p:cNvPr id="9" name="Group 8"/>
          <p:cNvGrpSpPr/>
          <p:nvPr/>
        </p:nvGrpSpPr>
        <p:grpSpPr>
          <a:xfrm>
            <a:off x="721178" y="2295257"/>
            <a:ext cx="2781300" cy="3785277"/>
            <a:chOff x="895350" y="2293595"/>
            <a:chExt cx="2781300" cy="378527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2293595"/>
              <a:ext cx="2781300" cy="3590925"/>
            </a:xfrm>
            <a:prstGeom prst="rect">
              <a:avLst/>
            </a:prstGeom>
          </p:spPr>
        </p:pic>
        <p:sp>
          <p:nvSpPr>
            <p:cNvPr id="57" name="TextBox 56"/>
            <p:cNvSpPr txBox="1"/>
            <p:nvPr/>
          </p:nvSpPr>
          <p:spPr>
            <a:xfrm>
              <a:off x="895350" y="5817262"/>
              <a:ext cx="2286000" cy="261610"/>
            </a:xfrm>
            <a:prstGeom prst="rect">
              <a:avLst/>
            </a:prstGeom>
            <a:noFill/>
          </p:spPr>
          <p:txBody>
            <a:bodyPr wrap="square" rtlCol="0">
              <a:spAutoFit/>
            </a:bodyPr>
            <a:lstStyle/>
            <a:p>
              <a:r>
                <a:rPr lang="en-US" sz="1100" dirty="0">
                  <a:solidFill>
                    <a:schemeClr val="bg1"/>
                  </a:solidFill>
                </a:rPr>
                <a:t>Ron </a:t>
              </a:r>
              <a:r>
                <a:rPr lang="en-US" sz="1100" dirty="0" err="1">
                  <a:solidFill>
                    <a:schemeClr val="bg1"/>
                  </a:solidFill>
                </a:rPr>
                <a:t>DiCianni</a:t>
              </a:r>
              <a:endParaRPr lang="en-US" sz="1100" dirty="0">
                <a:solidFill>
                  <a:schemeClr val="bg1"/>
                </a:solidFill>
              </a:endParaRPr>
            </a:p>
          </p:txBody>
        </p:sp>
      </p:grpSp>
      <p:sp>
        <p:nvSpPr>
          <p:cNvPr id="10" name="Rectangle 9"/>
          <p:cNvSpPr/>
          <p:nvPr/>
        </p:nvSpPr>
        <p:spPr>
          <a:xfrm>
            <a:off x="3969204" y="2149469"/>
            <a:ext cx="6655254" cy="3416320"/>
          </a:xfrm>
          <a:prstGeom prst="rect">
            <a:avLst/>
          </a:prstGeom>
        </p:spPr>
        <p:txBody>
          <a:bodyPr wrap="square">
            <a:spAutoFit/>
          </a:bodyPr>
          <a:lstStyle/>
          <a:p>
            <a:pPr algn="ctr"/>
            <a:r>
              <a:rPr lang="en-US" dirty="0">
                <a:solidFill>
                  <a:schemeClr val="bg1"/>
                </a:solidFill>
                <a:latin typeface="Open Sans"/>
              </a:rPr>
              <a:t>The book of Genesis records some of Abraham’s works that stand in contrast to the behavior of the Jewish leaders. </a:t>
            </a:r>
          </a:p>
          <a:p>
            <a:endParaRPr lang="en-US" dirty="0">
              <a:solidFill>
                <a:schemeClr val="bg1"/>
              </a:solidFill>
              <a:latin typeface="Open Sans"/>
            </a:endParaRPr>
          </a:p>
          <a:p>
            <a:r>
              <a:rPr lang="en-US" dirty="0">
                <a:solidFill>
                  <a:schemeClr val="bg1"/>
                </a:solidFill>
                <a:latin typeface="Open Sans"/>
              </a:rPr>
              <a:t>Abraham converted others to the gospel. </a:t>
            </a:r>
          </a:p>
          <a:p>
            <a:endParaRPr lang="en-US" dirty="0">
              <a:solidFill>
                <a:schemeClr val="bg1"/>
              </a:solidFill>
              <a:latin typeface="Open Sans"/>
            </a:endParaRPr>
          </a:p>
          <a:p>
            <a:r>
              <a:rPr lang="en-US" dirty="0">
                <a:solidFill>
                  <a:schemeClr val="bg1"/>
                </a:solidFill>
                <a:latin typeface="Open Sans"/>
              </a:rPr>
              <a:t>He avoided strife. </a:t>
            </a:r>
          </a:p>
          <a:p>
            <a:endParaRPr lang="en-US" dirty="0">
              <a:solidFill>
                <a:schemeClr val="bg1"/>
              </a:solidFill>
              <a:latin typeface="Open Sans"/>
            </a:endParaRPr>
          </a:p>
          <a:p>
            <a:r>
              <a:rPr lang="en-US" dirty="0">
                <a:solidFill>
                  <a:schemeClr val="bg1"/>
                </a:solidFill>
                <a:latin typeface="Open Sans"/>
              </a:rPr>
              <a:t>He was obedient to God.</a:t>
            </a:r>
          </a:p>
          <a:p>
            <a:endParaRPr lang="en-US" dirty="0">
              <a:solidFill>
                <a:schemeClr val="bg1"/>
              </a:solidFill>
              <a:latin typeface="Open Sans"/>
            </a:endParaRPr>
          </a:p>
          <a:p>
            <a:r>
              <a:rPr lang="en-US" dirty="0">
                <a:solidFill>
                  <a:schemeClr val="bg1"/>
                </a:solidFill>
                <a:latin typeface="Open Sans"/>
              </a:rPr>
              <a:t>He welcomed heavenly messengers.</a:t>
            </a:r>
          </a:p>
          <a:p>
            <a:endParaRPr lang="en-US" dirty="0">
              <a:solidFill>
                <a:schemeClr val="bg1"/>
              </a:solidFill>
              <a:latin typeface="Open Sans"/>
            </a:endParaRPr>
          </a:p>
          <a:p>
            <a:r>
              <a:rPr lang="en-US" dirty="0">
                <a:solidFill>
                  <a:schemeClr val="bg1"/>
                </a:solidFill>
                <a:latin typeface="Open Sans"/>
              </a:rPr>
              <a:t>He exercised tremendous faith.</a:t>
            </a:r>
            <a:endParaRPr lang="en-US" dirty="0">
              <a:solidFill>
                <a:schemeClr val="bg1"/>
              </a:solidFill>
            </a:endParaRPr>
          </a:p>
        </p:txBody>
      </p:sp>
      <p:sp>
        <p:nvSpPr>
          <p:cNvPr id="60" name="Rectangle 59"/>
          <p:cNvSpPr/>
          <p:nvPr/>
        </p:nvSpPr>
        <p:spPr>
          <a:xfrm>
            <a:off x="11586312" y="6422596"/>
            <a:ext cx="442750" cy="369332"/>
          </a:xfrm>
          <a:prstGeom prst="rect">
            <a:avLst/>
          </a:prstGeom>
        </p:spPr>
        <p:txBody>
          <a:bodyPr wrap="none">
            <a:spAutoFit/>
          </a:bodyPr>
          <a:lstStyle/>
          <a:p>
            <a:r>
              <a:rPr lang="en-US" dirty="0">
                <a:solidFill>
                  <a:schemeClr val="bg1"/>
                </a:solidFill>
              </a:rPr>
              <a:t>(1)</a:t>
            </a:r>
          </a:p>
        </p:txBody>
      </p:sp>
      <p:grpSp>
        <p:nvGrpSpPr>
          <p:cNvPr id="13" name="Group 12"/>
          <p:cNvGrpSpPr/>
          <p:nvPr/>
        </p:nvGrpSpPr>
        <p:grpSpPr>
          <a:xfrm>
            <a:off x="8153400" y="4021939"/>
            <a:ext cx="3875662" cy="2585323"/>
            <a:chOff x="8153400" y="4329134"/>
            <a:chExt cx="3875662" cy="2585323"/>
          </a:xfrm>
        </p:grpSpPr>
        <p:sp>
          <p:nvSpPr>
            <p:cNvPr id="11" name="Rectangle 10"/>
            <p:cNvSpPr/>
            <p:nvPr/>
          </p:nvSpPr>
          <p:spPr>
            <a:xfrm>
              <a:off x="8153400" y="4329134"/>
              <a:ext cx="3875662" cy="2585323"/>
            </a:xfrm>
            <a:prstGeom prst="rect">
              <a:avLst/>
            </a:prstGeom>
            <a:ln w="28575">
              <a:solidFill>
                <a:srgbClr val="FF0000"/>
              </a:solidFill>
            </a:ln>
          </p:spPr>
          <p:txBody>
            <a:bodyPr wrap="square">
              <a:spAutoFit/>
            </a:bodyPr>
            <a:lstStyle/>
            <a:p>
              <a:r>
                <a:rPr lang="en-US" dirty="0">
                  <a:solidFill>
                    <a:schemeClr val="bg1"/>
                  </a:solidFill>
                </a:rPr>
                <a:t>"Judaism held that the posterity of Abraham had an assured place in the kingdom of the expected </a:t>
              </a:r>
            </a:p>
            <a:p>
              <a:r>
                <a:rPr lang="en-US" dirty="0">
                  <a:solidFill>
                    <a:schemeClr val="bg1"/>
                  </a:solidFill>
                </a:rPr>
                <a:t>Messiah, and that no </a:t>
              </a:r>
            </a:p>
            <a:p>
              <a:r>
                <a:rPr lang="en-US" dirty="0">
                  <a:solidFill>
                    <a:schemeClr val="bg1"/>
                  </a:solidFill>
                </a:rPr>
                <a:t>proselyte from among the </a:t>
              </a:r>
            </a:p>
            <a:p>
              <a:r>
                <a:rPr lang="en-US" dirty="0">
                  <a:solidFill>
                    <a:schemeClr val="bg1"/>
                  </a:solidFill>
                </a:rPr>
                <a:t>Gentiles could possibly </a:t>
              </a:r>
            </a:p>
            <a:p>
              <a:r>
                <a:rPr lang="en-US" dirty="0">
                  <a:solidFill>
                    <a:schemeClr val="bg1"/>
                  </a:solidFill>
                </a:rPr>
                <a:t>attain the rank and </a:t>
              </a:r>
            </a:p>
            <a:p>
              <a:r>
                <a:rPr lang="en-US" dirty="0">
                  <a:solidFill>
                    <a:schemeClr val="bg1"/>
                  </a:solidFill>
                </a:rPr>
                <a:t>distinction of which the 'children' were sure." (3)</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673" y="4969702"/>
              <a:ext cx="1020808" cy="1358059"/>
            </a:xfrm>
            <a:prstGeom prst="rect">
              <a:avLst/>
            </a:prstGeom>
          </p:spPr>
        </p:pic>
      </p:grpSp>
    </p:spTree>
    <p:extLst>
      <p:ext uri="{BB962C8B-B14F-4D97-AF65-F5344CB8AC3E}">
        <p14:creationId xmlns:p14="http://schemas.microsoft.com/office/powerpoint/2010/main" val="41138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71" y="6488668"/>
            <a:ext cx="10744199" cy="369332"/>
          </a:xfrm>
          <a:prstGeom prst="rect">
            <a:avLst/>
          </a:prstGeom>
          <a:noFill/>
        </p:spPr>
        <p:txBody>
          <a:bodyPr wrap="square" rtlCol="0">
            <a:spAutoFit/>
          </a:bodyPr>
          <a:lstStyle/>
          <a:p>
            <a:r>
              <a:rPr lang="en-US" dirty="0">
                <a:solidFill>
                  <a:schemeClr val="bg1"/>
                </a:solidFill>
              </a:rPr>
              <a:t>John 8:41</a:t>
            </a:r>
          </a:p>
        </p:txBody>
      </p:sp>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Deeds of Their Fathers</a:t>
            </a:r>
          </a:p>
        </p:txBody>
      </p:sp>
      <p:sp>
        <p:nvSpPr>
          <p:cNvPr id="10" name="Rectangle 9"/>
          <p:cNvSpPr/>
          <p:nvPr/>
        </p:nvSpPr>
        <p:spPr>
          <a:xfrm>
            <a:off x="611868" y="1016990"/>
            <a:ext cx="5484131" cy="5016758"/>
          </a:xfrm>
          <a:prstGeom prst="rect">
            <a:avLst/>
          </a:prstGeom>
        </p:spPr>
        <p:txBody>
          <a:bodyPr wrap="square">
            <a:spAutoFit/>
          </a:bodyPr>
          <a:lstStyle/>
          <a:p>
            <a:r>
              <a:rPr lang="en-US" sz="2000" dirty="0">
                <a:solidFill>
                  <a:schemeClr val="bg1"/>
                </a:solidFill>
              </a:rPr>
              <a:t>Jesus was clearly implying that the Jews were serving someone other than God.</a:t>
            </a:r>
          </a:p>
          <a:p>
            <a:endParaRPr lang="en-US" sz="2000" dirty="0">
              <a:solidFill>
                <a:schemeClr val="bg1"/>
              </a:solidFill>
            </a:endParaRPr>
          </a:p>
          <a:p>
            <a:r>
              <a:rPr lang="en-US" sz="2000" dirty="0">
                <a:solidFill>
                  <a:schemeClr val="bg1"/>
                </a:solidFill>
              </a:rPr>
              <a:t> In apparent retaliation, bristling at the suggestion that they were “sons” or followers of the devil, the Jewish leaders said, “We be not born of fornication”, which was an insult about what was thought to be Jesus’s illegitimate birth because Mary and Joseph were not legally married at the time of Mary’s conception. </a:t>
            </a:r>
          </a:p>
          <a:p>
            <a:endParaRPr lang="en-US" sz="2000" dirty="0">
              <a:solidFill>
                <a:schemeClr val="bg1"/>
              </a:solidFill>
            </a:endParaRPr>
          </a:p>
          <a:p>
            <a:r>
              <a:rPr lang="en-US" sz="2000" dirty="0">
                <a:solidFill>
                  <a:schemeClr val="bg1"/>
                </a:solidFill>
              </a:rPr>
              <a:t>This insult helps us understand the kind of treatment Jesus may have endured throughout His life. In many ways, He knew what it was like to have people revile Him, persecute Him, and say all manner of evil against Him falsely.</a:t>
            </a:r>
          </a:p>
        </p:txBody>
      </p:sp>
      <p:sp>
        <p:nvSpPr>
          <p:cNvPr id="60" name="Rectangle 59"/>
          <p:cNvSpPr/>
          <p:nvPr/>
        </p:nvSpPr>
        <p:spPr>
          <a:xfrm>
            <a:off x="11586312" y="6422596"/>
            <a:ext cx="442750" cy="369332"/>
          </a:xfrm>
          <a:prstGeom prst="rect">
            <a:avLst/>
          </a:prstGeom>
        </p:spPr>
        <p:txBody>
          <a:bodyPr wrap="none">
            <a:spAutoFit/>
          </a:bodyPr>
          <a:lstStyle/>
          <a:p>
            <a:r>
              <a:rPr lang="en-US" dirty="0">
                <a:solidFill>
                  <a:schemeClr val="bg1"/>
                </a:solidFill>
              </a:rPr>
              <a:t>(1)</a:t>
            </a:r>
          </a:p>
        </p:txBody>
      </p:sp>
      <p:pic>
        <p:nvPicPr>
          <p:cNvPr id="6146" name="Picture 2" descr="Image result for pharis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935296"/>
            <a:ext cx="5582104" cy="330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1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71" y="6488668"/>
            <a:ext cx="10744199" cy="369332"/>
          </a:xfrm>
          <a:prstGeom prst="rect">
            <a:avLst/>
          </a:prstGeom>
          <a:noFill/>
        </p:spPr>
        <p:txBody>
          <a:bodyPr wrap="square" rtlCol="0">
            <a:spAutoFit/>
          </a:bodyPr>
          <a:lstStyle/>
          <a:p>
            <a:r>
              <a:rPr lang="en-US" dirty="0">
                <a:solidFill>
                  <a:schemeClr val="bg1"/>
                </a:solidFill>
              </a:rPr>
              <a:t>John 8:42-52</a:t>
            </a:r>
          </a:p>
        </p:txBody>
      </p:sp>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Receiving God’s Word</a:t>
            </a:r>
          </a:p>
        </p:txBody>
      </p:sp>
      <p:sp>
        <p:nvSpPr>
          <p:cNvPr id="10" name="Rectangle 9"/>
          <p:cNvSpPr/>
          <p:nvPr/>
        </p:nvSpPr>
        <p:spPr>
          <a:xfrm>
            <a:off x="345167" y="1016990"/>
            <a:ext cx="11417194" cy="707886"/>
          </a:xfrm>
          <a:prstGeom prst="rect">
            <a:avLst/>
          </a:prstGeom>
        </p:spPr>
        <p:txBody>
          <a:bodyPr wrap="square">
            <a:spAutoFit/>
          </a:bodyPr>
          <a:lstStyle/>
          <a:p>
            <a:pPr algn="ctr"/>
            <a:r>
              <a:rPr lang="en-US" sz="2000" i="1" dirty="0">
                <a:solidFill>
                  <a:srgbClr val="FFFF00"/>
                </a:solidFill>
              </a:rPr>
              <a:t> “He that is of God </a:t>
            </a:r>
            <a:r>
              <a:rPr lang="en-US" sz="2000" i="1" dirty="0" err="1">
                <a:solidFill>
                  <a:srgbClr val="FFFF00"/>
                </a:solidFill>
              </a:rPr>
              <a:t>receiveth</a:t>
            </a:r>
            <a:r>
              <a:rPr lang="en-US" sz="2000" i="1" dirty="0">
                <a:solidFill>
                  <a:srgbClr val="FFFF00"/>
                </a:solidFill>
              </a:rPr>
              <a:t> God’s words; ye therefore receive them not, because ye are not of God”</a:t>
            </a:r>
          </a:p>
          <a:p>
            <a:pPr algn="ctr"/>
            <a:r>
              <a:rPr lang="en-US" sz="2000" i="1" dirty="0">
                <a:solidFill>
                  <a:srgbClr val="FFFF00"/>
                </a:solidFill>
              </a:rPr>
              <a:t>John 8:47 </a:t>
            </a:r>
          </a:p>
        </p:txBody>
      </p:sp>
      <p:sp>
        <p:nvSpPr>
          <p:cNvPr id="60" name="Rectangle 59"/>
          <p:cNvSpPr/>
          <p:nvPr/>
        </p:nvSpPr>
        <p:spPr>
          <a:xfrm>
            <a:off x="11586312" y="6422596"/>
            <a:ext cx="442750" cy="369332"/>
          </a:xfrm>
          <a:prstGeom prst="rect">
            <a:avLst/>
          </a:prstGeom>
        </p:spPr>
        <p:txBody>
          <a:bodyPr wrap="none">
            <a:spAutoFit/>
          </a:bodyPr>
          <a:lstStyle/>
          <a:p>
            <a:r>
              <a:rPr lang="en-US" dirty="0">
                <a:solidFill>
                  <a:schemeClr val="bg1"/>
                </a:solidFill>
              </a:rPr>
              <a:t>(1)</a:t>
            </a:r>
          </a:p>
        </p:txBody>
      </p:sp>
      <p:sp>
        <p:nvSpPr>
          <p:cNvPr id="2" name="Rectangle 1"/>
          <p:cNvSpPr/>
          <p:nvPr/>
        </p:nvSpPr>
        <p:spPr>
          <a:xfrm>
            <a:off x="6441166" y="2609356"/>
            <a:ext cx="5145145" cy="3170099"/>
          </a:xfrm>
          <a:prstGeom prst="rect">
            <a:avLst/>
          </a:prstGeom>
        </p:spPr>
        <p:txBody>
          <a:bodyPr wrap="square">
            <a:spAutoFit/>
          </a:bodyPr>
          <a:lstStyle/>
          <a:p>
            <a:r>
              <a:rPr lang="en-US" sz="2000" dirty="0">
                <a:solidFill>
                  <a:schemeClr val="bg1"/>
                </a:solidFill>
                <a:latin typeface="Open Sans"/>
              </a:rPr>
              <a:t>The response of the Jewish leaders was to call Jesus a Samaritan—the lowest of all people and not of Jewish descent—and state that He was possessed of a devil.</a:t>
            </a:r>
          </a:p>
          <a:p>
            <a:endParaRPr lang="en-US" sz="2000" dirty="0">
              <a:solidFill>
                <a:schemeClr val="bg1"/>
              </a:solidFill>
              <a:latin typeface="Open Sans"/>
            </a:endParaRPr>
          </a:p>
          <a:p>
            <a:r>
              <a:rPr lang="en-US" sz="2000" dirty="0">
                <a:solidFill>
                  <a:schemeClr val="bg1"/>
                </a:solidFill>
                <a:latin typeface="Open Sans"/>
              </a:rPr>
              <a:t>These leaders had hardened their hearts, refusing to believe that Jesus was the Son of God—even though their father Abraham, all other ancient prophets, and their scriptures taught clearly of Him.</a:t>
            </a:r>
            <a:endParaRPr lang="en-US" sz="2000" dirty="0">
              <a:solidFill>
                <a:schemeClr val="bg1"/>
              </a:solidFill>
            </a:endParaRPr>
          </a:p>
        </p:txBody>
      </p:sp>
      <p:pic>
        <p:nvPicPr>
          <p:cNvPr id="8194" name="Picture 2" descr="Image result for pharis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67" y="2272777"/>
            <a:ext cx="5750832" cy="319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2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238" r="953"/>
          <a:stretch/>
        </p:blipFill>
        <p:spPr bwMode="auto">
          <a:xfrm flipH="1" flipV="1">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71" y="6488668"/>
            <a:ext cx="10744199" cy="369332"/>
          </a:xfrm>
          <a:prstGeom prst="rect">
            <a:avLst/>
          </a:prstGeom>
          <a:noFill/>
        </p:spPr>
        <p:txBody>
          <a:bodyPr wrap="square" rtlCol="0">
            <a:spAutoFit/>
          </a:bodyPr>
          <a:lstStyle/>
          <a:p>
            <a:r>
              <a:rPr lang="en-US" dirty="0">
                <a:solidFill>
                  <a:schemeClr val="bg1"/>
                </a:solidFill>
              </a:rPr>
              <a:t>John 8:58</a:t>
            </a:r>
          </a:p>
        </p:txBody>
      </p:sp>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Franklin Gothic Heavy" panose="020B0903020102020204" pitchFamily="34" charset="0"/>
              </a:rPr>
              <a:t>I Am</a:t>
            </a:r>
          </a:p>
        </p:txBody>
      </p:sp>
      <p:sp>
        <p:nvSpPr>
          <p:cNvPr id="10" name="Rectangle 9"/>
          <p:cNvSpPr/>
          <p:nvPr/>
        </p:nvSpPr>
        <p:spPr>
          <a:xfrm>
            <a:off x="324925" y="767362"/>
            <a:ext cx="11417194" cy="400110"/>
          </a:xfrm>
          <a:prstGeom prst="rect">
            <a:avLst/>
          </a:prstGeom>
        </p:spPr>
        <p:txBody>
          <a:bodyPr wrap="square">
            <a:spAutoFit/>
          </a:bodyPr>
          <a:lstStyle/>
          <a:p>
            <a:pPr algn="ctr"/>
            <a:r>
              <a:rPr lang="en-US" sz="2000" dirty="0">
                <a:solidFill>
                  <a:srgbClr val="FFFF00"/>
                </a:solidFill>
              </a:rPr>
              <a:t>  Jesus said unto them, Verily, verily, I say unto you, Before Abraham was, I am.</a:t>
            </a:r>
          </a:p>
        </p:txBody>
      </p:sp>
      <p:sp>
        <p:nvSpPr>
          <p:cNvPr id="60" name="Rectangle 59"/>
          <p:cNvSpPr/>
          <p:nvPr/>
        </p:nvSpPr>
        <p:spPr>
          <a:xfrm>
            <a:off x="11586312" y="6422596"/>
            <a:ext cx="442750" cy="369332"/>
          </a:xfrm>
          <a:prstGeom prst="rect">
            <a:avLst/>
          </a:prstGeom>
        </p:spPr>
        <p:txBody>
          <a:bodyPr wrap="none">
            <a:spAutoFit/>
          </a:bodyPr>
          <a:lstStyle/>
          <a:p>
            <a:r>
              <a:rPr lang="en-US" dirty="0">
                <a:solidFill>
                  <a:schemeClr val="bg1"/>
                </a:solidFill>
              </a:rPr>
              <a:t>(1)</a:t>
            </a:r>
          </a:p>
        </p:txBody>
      </p:sp>
      <p:sp>
        <p:nvSpPr>
          <p:cNvPr id="2" name="Rectangle 1"/>
          <p:cNvSpPr/>
          <p:nvPr/>
        </p:nvSpPr>
        <p:spPr>
          <a:xfrm>
            <a:off x="101769" y="1219210"/>
            <a:ext cx="5145145" cy="830997"/>
          </a:xfrm>
          <a:prstGeom prst="rect">
            <a:avLst/>
          </a:prstGeom>
        </p:spPr>
        <p:txBody>
          <a:bodyPr wrap="square">
            <a:spAutoFit/>
          </a:bodyPr>
          <a:lstStyle/>
          <a:p>
            <a:r>
              <a:rPr lang="en-US" sz="2400" dirty="0">
                <a:solidFill>
                  <a:schemeClr val="bg1"/>
                </a:solidFill>
              </a:rPr>
              <a:t>The term identifies Jehovah, the God of Abraham, Isaac, and Jacob; …</a:t>
            </a:r>
          </a:p>
        </p:txBody>
      </p:sp>
      <p:sp>
        <p:nvSpPr>
          <p:cNvPr id="3" name="Rectangle 2"/>
          <p:cNvSpPr/>
          <p:nvPr/>
        </p:nvSpPr>
        <p:spPr>
          <a:xfrm>
            <a:off x="7618568" y="1720839"/>
            <a:ext cx="4234543" cy="1477328"/>
          </a:xfrm>
          <a:prstGeom prst="rect">
            <a:avLst/>
          </a:prstGeom>
        </p:spPr>
        <p:txBody>
          <a:bodyPr wrap="square">
            <a:spAutoFit/>
          </a:bodyPr>
          <a:lstStyle/>
          <a:p>
            <a:r>
              <a:rPr lang="en-US" dirty="0">
                <a:solidFill>
                  <a:schemeClr val="bg1"/>
                </a:solidFill>
                <a:latin typeface="Open Sans"/>
              </a:rPr>
              <a:t> Jehovah is derived from the Hebrew word </a:t>
            </a:r>
            <a:r>
              <a:rPr lang="en-US" i="1" dirty="0" err="1">
                <a:solidFill>
                  <a:schemeClr val="bg1"/>
                </a:solidFill>
                <a:latin typeface="Open Sans"/>
              </a:rPr>
              <a:t>hayah</a:t>
            </a:r>
            <a:r>
              <a:rPr lang="en-US" i="1" dirty="0">
                <a:solidFill>
                  <a:schemeClr val="bg1"/>
                </a:solidFill>
                <a:latin typeface="Open Sans"/>
              </a:rPr>
              <a:t>,</a:t>
            </a:r>
            <a:r>
              <a:rPr lang="en-US" dirty="0">
                <a:solidFill>
                  <a:schemeClr val="bg1"/>
                </a:solidFill>
                <a:latin typeface="Open Sans"/>
              </a:rPr>
              <a:t> which means ‘to be’ or ‘to exist.’ A form of the word </a:t>
            </a:r>
            <a:r>
              <a:rPr lang="en-US" i="1" dirty="0" err="1">
                <a:solidFill>
                  <a:schemeClr val="bg1"/>
                </a:solidFill>
                <a:latin typeface="Open Sans"/>
              </a:rPr>
              <a:t>hayah</a:t>
            </a:r>
            <a:r>
              <a:rPr lang="en-US" dirty="0">
                <a:solidFill>
                  <a:schemeClr val="bg1"/>
                </a:solidFill>
                <a:latin typeface="Open Sans"/>
              </a:rPr>
              <a:t> in the Hebrew text of the Old Testament was translated as I AM</a:t>
            </a:r>
            <a:endParaRPr lang="en-US" dirty="0">
              <a:solidFill>
                <a:schemeClr val="bg1"/>
              </a:solidFill>
            </a:endParaRPr>
          </a:p>
        </p:txBody>
      </p:sp>
      <p:grpSp>
        <p:nvGrpSpPr>
          <p:cNvPr id="11" name="Group 10"/>
          <p:cNvGrpSpPr/>
          <p:nvPr/>
        </p:nvGrpSpPr>
        <p:grpSpPr>
          <a:xfrm>
            <a:off x="424543" y="2800155"/>
            <a:ext cx="3544014" cy="2397505"/>
            <a:chOff x="8146727" y="4060385"/>
            <a:chExt cx="2877006" cy="2397505"/>
          </a:xfrm>
        </p:grpSpPr>
        <p:pic>
          <p:nvPicPr>
            <p:cNvPr id="12" name="Picture 2" descr="http://www.clker.com/cliparts/d/a/9/e/1280777161986982005scroll-hi.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352367" y="4267035"/>
              <a:ext cx="2425723" cy="1754326"/>
            </a:xfrm>
            <a:prstGeom prst="rect">
              <a:avLst/>
            </a:prstGeom>
          </p:spPr>
          <p:txBody>
            <a:bodyPr wrap="square">
              <a:spAutoFit/>
            </a:bodyPr>
            <a:lstStyle/>
            <a:p>
              <a:pPr algn="ctr"/>
              <a:r>
                <a:rPr lang="en-US" i="1" dirty="0">
                  <a:solidFill>
                    <a:schemeClr val="bg1"/>
                  </a:solidFill>
                </a:rPr>
                <a:t>And God said unto Moses, </a:t>
              </a:r>
              <a:r>
                <a:rPr lang="en-US" i="1" cap="all" dirty="0">
                  <a:solidFill>
                    <a:schemeClr val="bg1"/>
                  </a:solidFill>
                </a:rPr>
                <a:t>I AM THAT I AM</a:t>
              </a:r>
              <a:r>
                <a:rPr lang="en-US" i="1" dirty="0">
                  <a:solidFill>
                    <a:schemeClr val="bg1"/>
                  </a:solidFill>
                </a:rPr>
                <a:t>: and he said, Thus shalt thou say unto the children of Israel, </a:t>
              </a:r>
              <a:r>
                <a:rPr lang="en-US" i="1" cap="all" dirty="0">
                  <a:solidFill>
                    <a:schemeClr val="bg1"/>
                  </a:solidFill>
                </a:rPr>
                <a:t>I AM </a:t>
              </a:r>
              <a:r>
                <a:rPr lang="en-US" i="1" dirty="0">
                  <a:solidFill>
                    <a:schemeClr val="bg1"/>
                  </a:solidFill>
                </a:rPr>
                <a:t>hath sent me unto you.</a:t>
              </a:r>
            </a:p>
            <a:p>
              <a:pPr algn="ctr"/>
              <a:r>
                <a:rPr lang="en-US" i="1" dirty="0">
                  <a:solidFill>
                    <a:schemeClr val="bg1"/>
                  </a:solidFill>
                </a:rPr>
                <a:t>Exodus 3:14</a:t>
              </a:r>
            </a:p>
          </p:txBody>
        </p:sp>
      </p:grpSp>
      <p:sp>
        <p:nvSpPr>
          <p:cNvPr id="7" name="Rectangle 6"/>
          <p:cNvSpPr/>
          <p:nvPr/>
        </p:nvSpPr>
        <p:spPr>
          <a:xfrm>
            <a:off x="7710382" y="4894727"/>
            <a:ext cx="4142729" cy="1200329"/>
          </a:xfrm>
          <a:prstGeom prst="rect">
            <a:avLst/>
          </a:prstGeom>
        </p:spPr>
        <p:txBody>
          <a:bodyPr wrap="square">
            <a:spAutoFit/>
          </a:bodyPr>
          <a:lstStyle/>
          <a:p>
            <a:r>
              <a:rPr lang="en-US" dirty="0">
                <a:solidFill>
                  <a:schemeClr val="bg1"/>
                </a:solidFill>
                <a:latin typeface="Open Sans"/>
              </a:rPr>
              <a:t>Jehovah had thus revealed to Moses this very name that He had meekly and modestly chosen for His own premortal identification: ‘I AM’” (2)</a:t>
            </a:r>
            <a:endParaRPr lang="en-US" dirty="0">
              <a:solidFill>
                <a:schemeClr val="bg1"/>
              </a:solidFill>
            </a:endParaRPr>
          </a:p>
        </p:txBody>
      </p:sp>
      <p:grpSp>
        <p:nvGrpSpPr>
          <p:cNvPr id="9" name="Group 8"/>
          <p:cNvGrpSpPr/>
          <p:nvPr/>
        </p:nvGrpSpPr>
        <p:grpSpPr>
          <a:xfrm>
            <a:off x="4572053" y="1807907"/>
            <a:ext cx="2741664" cy="4372389"/>
            <a:chOff x="4708393" y="1891445"/>
            <a:chExt cx="2486025" cy="4048358"/>
          </a:xfrm>
        </p:grpSpPr>
        <p:pic>
          <p:nvPicPr>
            <p:cNvPr id="10242" name="Picture 2" descr="Image result for jesus yongsung K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393" y="1891445"/>
              <a:ext cx="2486025"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08393" y="5724359"/>
              <a:ext cx="885179" cy="215444"/>
            </a:xfrm>
            <a:prstGeom prst="rect">
              <a:avLst/>
            </a:prstGeom>
          </p:spPr>
          <p:txBody>
            <a:bodyPr wrap="none">
              <a:spAutoFit/>
            </a:bodyPr>
            <a:lstStyle/>
            <a:p>
              <a:r>
                <a:rPr lang="en-US" sz="800" dirty="0" err="1">
                  <a:solidFill>
                    <a:schemeClr val="bg1"/>
                  </a:solidFill>
                  <a:latin typeface="Open Sans"/>
                </a:rPr>
                <a:t>Yongsung</a:t>
              </a:r>
              <a:r>
                <a:rPr lang="en-US" sz="800" dirty="0">
                  <a:solidFill>
                    <a:schemeClr val="bg1"/>
                  </a:solidFill>
                  <a:latin typeface="Open Sans"/>
                </a:rPr>
                <a:t> Kim </a:t>
              </a:r>
              <a:endParaRPr lang="en-US" sz="800" dirty="0">
                <a:solidFill>
                  <a:schemeClr val="bg1"/>
                </a:solidFill>
              </a:endParaRPr>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3817" y="3687939"/>
            <a:ext cx="896706" cy="1122568"/>
          </a:xfrm>
          <a:prstGeom prst="rect">
            <a:avLst/>
          </a:prstGeom>
        </p:spPr>
      </p:pic>
    </p:spTree>
    <p:extLst>
      <p:ext uri="{BB962C8B-B14F-4D97-AF65-F5344CB8AC3E}">
        <p14:creationId xmlns:p14="http://schemas.microsoft.com/office/powerpoint/2010/main" val="10135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2253</Words>
  <Application>Microsoft Office PowerPoint</Application>
  <PresentationFormat>Widescreen</PresentationFormat>
  <Paragraphs>221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Franklin Gothic Heavy</vt:lpstr>
      <vt:lpstr>Arial</vt:lpstr>
      <vt:lpstr>Lucida Sans</vt:lpstr>
      <vt:lpstr>Calibri Light</vt:lpstr>
      <vt:lpstr>Calibri</vt:lpstr>
      <vt:lpstr>Wingdings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66</cp:revision>
  <dcterms:created xsi:type="dcterms:W3CDTF">2016-05-16T13:36:31Z</dcterms:created>
  <dcterms:modified xsi:type="dcterms:W3CDTF">2020-08-28T23:13:22Z</dcterms:modified>
</cp:coreProperties>
</file>