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87" r:id="rId2"/>
    <p:sldId id="300" r:id="rId3"/>
    <p:sldId id="301" r:id="rId4"/>
    <p:sldId id="302" r:id="rId5"/>
    <p:sldId id="303" r:id="rId6"/>
    <p:sldId id="305" r:id="rId7"/>
    <p:sldId id="306" r:id="rId8"/>
    <p:sldId id="304" r:id="rId9"/>
    <p:sldId id="307" r:id="rId10"/>
    <p:sldId id="288" r:id="rId11"/>
    <p:sldId id="289" r:id="rId12"/>
    <p:sldId id="297" r:id="rId13"/>
    <p:sldId id="294" r:id="rId14"/>
    <p:sldId id="311" r:id="rId15"/>
    <p:sldId id="309" r:id="rId16"/>
    <p:sldId id="308" r:id="rId17"/>
    <p:sldId id="310" r:id="rId18"/>
    <p:sldId id="284" r:id="rId19"/>
    <p:sldId id="285" r:id="rId20"/>
    <p:sldId id="286" r:id="rId21"/>
    <p:sldId id="312" r:id="rId22"/>
  </p:sldIdLst>
  <p:sldSz cx="12192000" cy="6858000"/>
  <p:notesSz cx="6858000" cy="9144000"/>
  <p:embeddedFontLst>
    <p:embeddedFont>
      <p:font typeface="Arial Black" panose="020B0A04020102020204" pitchFamily="34" charset="0"/>
      <p:bold r:id="rId24"/>
    </p:embeddedFon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Open Sans" panose="020B0606030504020204" pitchFamily="34" charset="0"/>
      <p:regular r:id="rId31"/>
      <p:bold r:id="rId32"/>
      <p:italic r:id="rId33"/>
      <p:boldItalic r:id="rId34"/>
    </p:embeddedFont>
    <p:embeddedFont>
      <p:font typeface="Palatino" pitchFamily="2"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6417"/>
    <a:srgbClr val="AC7C1C"/>
    <a:srgbClr val="FF0066"/>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8/28/2020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8/28/2020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8/28/2020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8/28/2020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8/28/2020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3B6829-24C3-4998-9385-64C33517CE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2815628" y="637024"/>
            <a:ext cx="6708618" cy="2123658"/>
          </a:xfrm>
          <a:prstGeom prst="rect">
            <a:avLst/>
          </a:prstGeom>
          <a:noFill/>
        </p:spPr>
        <p:txBody>
          <a:bodyPr wrap="square" rtlCol="0">
            <a:spAutoFit/>
          </a:bodyPr>
          <a:lstStyle/>
          <a:p>
            <a:pPr algn="ctr"/>
            <a:r>
              <a:rPr lang="en-US" sz="4400" dirty="0">
                <a:latin typeface="Arial Black" pitchFamily="34" charset="0"/>
              </a:rPr>
              <a:t>Spiritual Blindness VS</a:t>
            </a:r>
          </a:p>
          <a:p>
            <a:pPr algn="ctr"/>
            <a:r>
              <a:rPr lang="en-US" sz="4400" dirty="0">
                <a:latin typeface="Arial Black" pitchFamily="34" charset="0"/>
              </a:rPr>
              <a:t>Physical Blindness</a:t>
            </a:r>
          </a:p>
        </p:txBody>
      </p:sp>
      <p:sp>
        <p:nvSpPr>
          <p:cNvPr id="10" name="TextBox 9"/>
          <p:cNvSpPr txBox="1"/>
          <p:nvPr/>
        </p:nvSpPr>
        <p:spPr>
          <a:xfrm>
            <a:off x="3044982" y="3996443"/>
            <a:ext cx="6427960" cy="769441"/>
          </a:xfrm>
          <a:prstGeom prst="rect">
            <a:avLst/>
          </a:prstGeom>
          <a:noFill/>
        </p:spPr>
        <p:txBody>
          <a:bodyPr wrap="square" rtlCol="0">
            <a:spAutoFit/>
          </a:bodyPr>
          <a:lstStyle/>
          <a:p>
            <a:pPr algn="ctr"/>
            <a:r>
              <a:rPr lang="en-US" sz="4400" dirty="0">
                <a:latin typeface="Arial Black" pitchFamily="34" charset="0"/>
              </a:rPr>
              <a:t>John 9</a:t>
            </a:r>
          </a:p>
        </p:txBody>
      </p:sp>
      <p:grpSp>
        <p:nvGrpSpPr>
          <p:cNvPr id="2" name="Group 32"/>
          <p:cNvGrpSpPr/>
          <p:nvPr/>
        </p:nvGrpSpPr>
        <p:grpSpPr>
          <a:xfrm>
            <a:off x="5306462" y="2723403"/>
            <a:ext cx="1905000" cy="990600"/>
            <a:chOff x="4267200" y="4343400"/>
            <a:chExt cx="3352800" cy="990600"/>
          </a:xfrm>
        </p:grpSpPr>
        <p:sp>
          <p:nvSpPr>
            <p:cNvPr id="12" name="Oval 11"/>
            <p:cNvSpPr/>
            <p:nvPr/>
          </p:nvSpPr>
          <p:spPr>
            <a:xfrm>
              <a:off x="4267200" y="4343400"/>
              <a:ext cx="15240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096000" y="4343400"/>
              <a:ext cx="15240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lock Arc 13"/>
            <p:cNvSpPr/>
            <p:nvPr/>
          </p:nvSpPr>
          <p:spPr>
            <a:xfrm>
              <a:off x="5715000" y="4572000"/>
              <a:ext cx="457200" cy="152400"/>
            </a:xfrm>
            <a:prstGeom prst="blockArc">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sp>
        <p:nvSpPr>
          <p:cNvPr id="3" name="TextBox 2"/>
          <p:cNvSpPr txBox="1"/>
          <p:nvPr/>
        </p:nvSpPr>
        <p:spPr>
          <a:xfrm>
            <a:off x="0" y="0"/>
            <a:ext cx="1204111" cy="369332"/>
          </a:xfrm>
          <a:prstGeom prst="rect">
            <a:avLst/>
          </a:prstGeom>
          <a:noFill/>
        </p:spPr>
        <p:txBody>
          <a:bodyPr wrap="square" rtlCol="0">
            <a:spAutoFit/>
          </a:bodyPr>
          <a:lstStyle/>
          <a:p>
            <a:r>
              <a:rPr lang="en-US" dirty="0"/>
              <a:t>Lesson 69</a:t>
            </a:r>
          </a:p>
        </p:txBody>
      </p:sp>
      <p:sp>
        <p:nvSpPr>
          <p:cNvPr id="4" name="Rectangle 3"/>
          <p:cNvSpPr/>
          <p:nvPr/>
        </p:nvSpPr>
        <p:spPr>
          <a:xfrm>
            <a:off x="3730507" y="5048324"/>
            <a:ext cx="6096000" cy="923330"/>
          </a:xfrm>
          <a:prstGeom prst="rect">
            <a:avLst/>
          </a:prstGeom>
        </p:spPr>
        <p:txBody>
          <a:bodyPr>
            <a:spAutoFit/>
          </a:bodyPr>
          <a:lstStyle/>
          <a:p>
            <a:r>
              <a:rPr lang="en-US" i="1" dirty="0">
                <a:solidFill>
                  <a:srgbClr val="333333"/>
                </a:solidFill>
                <a:latin typeface="Palatino"/>
              </a:rPr>
              <a:t>And in that day shall the deaf hear the words of the book, and the eyes of the blind shall see out of obscurity, and out of darkness. Isaiah 29:18</a:t>
            </a:r>
            <a:endParaRPr lang="en-US" i="1" dirty="0"/>
          </a:p>
        </p:txBody>
      </p:sp>
    </p:spTree>
    <p:extLst>
      <p:ext uri="{BB962C8B-B14F-4D97-AF65-F5344CB8AC3E}">
        <p14:creationId xmlns:p14="http://schemas.microsoft.com/office/powerpoint/2010/main" val="4250985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gradFill flip="none" rotWithShape="1">
            <a:gsLst>
              <a:gs pos="0">
                <a:srgbClr val="99FF66">
                  <a:shade val="30000"/>
                  <a:satMod val="115000"/>
                </a:srgbClr>
              </a:gs>
              <a:gs pos="50000">
                <a:srgbClr val="99FF66">
                  <a:shade val="67500"/>
                  <a:satMod val="115000"/>
                </a:srgbClr>
              </a:gs>
              <a:gs pos="100000">
                <a:srgbClr val="99FF66">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2"/>
          <p:cNvGrpSpPr/>
          <p:nvPr/>
        </p:nvGrpSpPr>
        <p:grpSpPr>
          <a:xfrm>
            <a:off x="2302883" y="1173347"/>
            <a:ext cx="7473462" cy="3886200"/>
            <a:chOff x="4267200" y="4343400"/>
            <a:chExt cx="3352800" cy="990600"/>
          </a:xfrm>
        </p:grpSpPr>
        <p:sp>
          <p:nvSpPr>
            <p:cNvPr id="5" name="Oval 4"/>
            <p:cNvSpPr/>
            <p:nvPr/>
          </p:nvSpPr>
          <p:spPr>
            <a:xfrm>
              <a:off x="4267200" y="4343400"/>
              <a:ext cx="15240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096000" y="4343400"/>
              <a:ext cx="15240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lock Arc 6"/>
            <p:cNvSpPr/>
            <p:nvPr/>
          </p:nvSpPr>
          <p:spPr>
            <a:xfrm>
              <a:off x="5634616" y="4557059"/>
              <a:ext cx="581152" cy="167341"/>
            </a:xfrm>
            <a:prstGeom prst="blockArc">
              <a:avLst>
                <a:gd name="adj1" fmla="val 10481073"/>
                <a:gd name="adj2" fmla="val 0"/>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sp>
        <p:nvSpPr>
          <p:cNvPr id="9" name="TextBox 8"/>
          <p:cNvSpPr txBox="1"/>
          <p:nvPr/>
        </p:nvSpPr>
        <p:spPr>
          <a:xfrm>
            <a:off x="2683882" y="1993062"/>
            <a:ext cx="2590800" cy="2246769"/>
          </a:xfrm>
          <a:prstGeom prst="rect">
            <a:avLst/>
          </a:prstGeom>
          <a:noFill/>
        </p:spPr>
        <p:txBody>
          <a:bodyPr wrap="square" rtlCol="0">
            <a:spAutoFit/>
          </a:bodyPr>
          <a:lstStyle/>
          <a:p>
            <a:pPr algn="ctr"/>
            <a:r>
              <a:rPr lang="en-US" sz="2800" dirty="0">
                <a:solidFill>
                  <a:schemeClr val="bg1"/>
                </a:solidFill>
                <a:latin typeface="Arial Black" pitchFamily="34" charset="0"/>
              </a:rPr>
              <a:t>Is it more important to be spiritually clean?</a:t>
            </a:r>
          </a:p>
        </p:txBody>
      </p:sp>
      <p:sp>
        <p:nvSpPr>
          <p:cNvPr id="11" name="TextBox 10"/>
          <p:cNvSpPr txBox="1"/>
          <p:nvPr/>
        </p:nvSpPr>
        <p:spPr>
          <a:xfrm>
            <a:off x="6782431" y="1993061"/>
            <a:ext cx="2590800" cy="2246769"/>
          </a:xfrm>
          <a:prstGeom prst="rect">
            <a:avLst/>
          </a:prstGeom>
          <a:noFill/>
        </p:spPr>
        <p:txBody>
          <a:bodyPr wrap="square" rtlCol="0">
            <a:spAutoFit/>
          </a:bodyPr>
          <a:lstStyle/>
          <a:p>
            <a:pPr algn="ctr"/>
            <a:r>
              <a:rPr lang="en-US" sz="2800" dirty="0">
                <a:solidFill>
                  <a:schemeClr val="bg1"/>
                </a:solidFill>
                <a:latin typeface="Arial Black" pitchFamily="34" charset="0"/>
              </a:rPr>
              <a:t>Is it more important to be physically clean?</a:t>
            </a:r>
          </a:p>
        </p:txBody>
      </p:sp>
      <p:sp>
        <p:nvSpPr>
          <p:cNvPr id="12" name="TextBox 11"/>
          <p:cNvSpPr txBox="1"/>
          <p:nvPr/>
        </p:nvSpPr>
        <p:spPr>
          <a:xfrm>
            <a:off x="4741283" y="944747"/>
            <a:ext cx="2590800" cy="523220"/>
          </a:xfrm>
          <a:prstGeom prst="rect">
            <a:avLst/>
          </a:prstGeom>
          <a:noFill/>
        </p:spPr>
        <p:txBody>
          <a:bodyPr wrap="square" rtlCol="0">
            <a:spAutoFit/>
          </a:bodyPr>
          <a:lstStyle/>
          <a:p>
            <a:pPr algn="ctr"/>
            <a:r>
              <a:rPr lang="en-US" sz="2800" dirty="0">
                <a:latin typeface="Arial Black" pitchFamily="34" charset="0"/>
              </a:rPr>
              <a:t>OR</a:t>
            </a:r>
          </a:p>
        </p:txBody>
      </p:sp>
      <p:sp>
        <p:nvSpPr>
          <p:cNvPr id="10" name="Rectangle 9"/>
          <p:cNvSpPr/>
          <p:nvPr/>
        </p:nvSpPr>
        <p:spPr>
          <a:xfrm>
            <a:off x="63784" y="6436679"/>
            <a:ext cx="6096000" cy="369332"/>
          </a:xfrm>
          <a:prstGeom prst="rect">
            <a:avLst/>
          </a:prstGeom>
        </p:spPr>
        <p:txBody>
          <a:bodyPr>
            <a:spAutoFit/>
          </a:bodyPr>
          <a:lstStyle/>
          <a:p>
            <a:r>
              <a:rPr lang="en-US" dirty="0">
                <a:latin typeface="Open Sans"/>
              </a:rPr>
              <a:t>John 9:35-38</a:t>
            </a:r>
            <a:endParaRPr lang="en-US" dirty="0"/>
          </a:p>
        </p:txBody>
      </p:sp>
    </p:spTree>
    <p:extLst>
      <p:ext uri="{BB962C8B-B14F-4D97-AF65-F5344CB8AC3E}">
        <p14:creationId xmlns:p14="http://schemas.microsoft.com/office/powerpoint/2010/main" val="8859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blinds(horizontal)">
                                      <p:cBhvr>
                                        <p:cTn id="15"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gradFill flip="none" rotWithShape="1">
            <a:gsLst>
              <a:gs pos="0">
                <a:srgbClr val="99FF66">
                  <a:shade val="30000"/>
                  <a:satMod val="115000"/>
                </a:srgbClr>
              </a:gs>
              <a:gs pos="50000">
                <a:srgbClr val="99FF66">
                  <a:shade val="67500"/>
                  <a:satMod val="115000"/>
                </a:srgbClr>
              </a:gs>
              <a:gs pos="100000">
                <a:srgbClr val="99FF66">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2"/>
          <p:cNvGrpSpPr/>
          <p:nvPr/>
        </p:nvGrpSpPr>
        <p:grpSpPr>
          <a:xfrm>
            <a:off x="2590800" y="1295400"/>
            <a:ext cx="7473462" cy="3886200"/>
            <a:chOff x="4267200" y="4343400"/>
            <a:chExt cx="3352800" cy="990600"/>
          </a:xfrm>
        </p:grpSpPr>
        <p:sp>
          <p:nvSpPr>
            <p:cNvPr id="5" name="Oval 4"/>
            <p:cNvSpPr/>
            <p:nvPr/>
          </p:nvSpPr>
          <p:spPr>
            <a:xfrm>
              <a:off x="4267200" y="4343400"/>
              <a:ext cx="15240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096000" y="4343400"/>
              <a:ext cx="15240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lock Arc 6"/>
            <p:cNvSpPr/>
            <p:nvPr/>
          </p:nvSpPr>
          <p:spPr>
            <a:xfrm>
              <a:off x="5634616" y="4557059"/>
              <a:ext cx="581152" cy="167341"/>
            </a:xfrm>
            <a:prstGeom prst="blockArc">
              <a:avLst>
                <a:gd name="adj1" fmla="val 10481073"/>
                <a:gd name="adj2" fmla="val 0"/>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sp>
        <p:nvSpPr>
          <p:cNvPr id="9" name="TextBox 8"/>
          <p:cNvSpPr txBox="1"/>
          <p:nvPr/>
        </p:nvSpPr>
        <p:spPr>
          <a:xfrm>
            <a:off x="2743200" y="2057402"/>
            <a:ext cx="2819400" cy="2246769"/>
          </a:xfrm>
          <a:prstGeom prst="rect">
            <a:avLst/>
          </a:prstGeom>
          <a:noFill/>
        </p:spPr>
        <p:txBody>
          <a:bodyPr wrap="square" rtlCol="0">
            <a:spAutoFit/>
          </a:bodyPr>
          <a:lstStyle/>
          <a:p>
            <a:pPr algn="ctr"/>
            <a:r>
              <a:rPr lang="en-US" sz="2800" dirty="0">
                <a:solidFill>
                  <a:schemeClr val="bg1"/>
                </a:solidFill>
                <a:latin typeface="Arial Black" pitchFamily="34" charset="0"/>
              </a:rPr>
              <a:t>What kinds of things make people spiritually unclean?</a:t>
            </a:r>
          </a:p>
        </p:txBody>
      </p:sp>
      <p:grpSp>
        <p:nvGrpSpPr>
          <p:cNvPr id="3" name="Group 19"/>
          <p:cNvGrpSpPr/>
          <p:nvPr/>
        </p:nvGrpSpPr>
        <p:grpSpPr>
          <a:xfrm>
            <a:off x="3715552" y="82613"/>
            <a:ext cx="2590800" cy="1219200"/>
            <a:chOff x="-114301" y="228600"/>
            <a:chExt cx="2590800" cy="1219200"/>
          </a:xfrm>
        </p:grpSpPr>
        <p:sp>
          <p:nvSpPr>
            <p:cNvPr id="19" name="Cloud 18"/>
            <p:cNvSpPr/>
            <p:nvPr/>
          </p:nvSpPr>
          <p:spPr>
            <a:xfrm>
              <a:off x="0" y="228600"/>
              <a:ext cx="2362200" cy="1219200"/>
            </a:xfrm>
            <a:prstGeom prst="cloud">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14301" y="354010"/>
              <a:ext cx="2590800" cy="830997"/>
            </a:xfrm>
            <a:prstGeom prst="rect">
              <a:avLst/>
            </a:prstGeom>
            <a:noFill/>
          </p:spPr>
          <p:txBody>
            <a:bodyPr wrap="square" rtlCol="0">
              <a:spAutoFit/>
            </a:bodyPr>
            <a:lstStyle/>
            <a:p>
              <a:pPr algn="ctr"/>
              <a:r>
                <a:rPr lang="en-US" sz="2400" dirty="0">
                  <a:latin typeface="Arial Black" pitchFamily="34" charset="0"/>
                </a:rPr>
                <a:t>Evil </a:t>
              </a:r>
            </a:p>
            <a:p>
              <a:pPr algn="ctr"/>
              <a:r>
                <a:rPr lang="en-US" sz="2400" dirty="0">
                  <a:latin typeface="Arial Black" pitchFamily="34" charset="0"/>
                </a:rPr>
                <a:t>Thoughts</a:t>
              </a:r>
            </a:p>
          </p:txBody>
        </p:sp>
      </p:grpSp>
      <p:grpSp>
        <p:nvGrpSpPr>
          <p:cNvPr id="4" name="Group 20"/>
          <p:cNvGrpSpPr/>
          <p:nvPr/>
        </p:nvGrpSpPr>
        <p:grpSpPr>
          <a:xfrm>
            <a:off x="6231529" y="17171"/>
            <a:ext cx="2590800" cy="1580720"/>
            <a:chOff x="-88691" y="113169"/>
            <a:chExt cx="2590800" cy="1580720"/>
          </a:xfrm>
        </p:grpSpPr>
        <p:sp>
          <p:nvSpPr>
            <p:cNvPr id="22" name="Cloud 21"/>
            <p:cNvSpPr/>
            <p:nvPr/>
          </p:nvSpPr>
          <p:spPr>
            <a:xfrm>
              <a:off x="0" y="113169"/>
              <a:ext cx="2464008" cy="1419414"/>
            </a:xfrm>
            <a:prstGeom prst="cloud">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8691" y="493560"/>
              <a:ext cx="2590800" cy="1200329"/>
            </a:xfrm>
            <a:prstGeom prst="rect">
              <a:avLst/>
            </a:prstGeom>
            <a:noFill/>
          </p:spPr>
          <p:txBody>
            <a:bodyPr wrap="square" rtlCol="0">
              <a:spAutoFit/>
            </a:bodyPr>
            <a:lstStyle/>
            <a:p>
              <a:pPr algn="ctr"/>
              <a:r>
                <a:rPr lang="en-US" sz="2400" dirty="0">
                  <a:latin typeface="Arial Black" pitchFamily="34" charset="0"/>
                </a:rPr>
                <a:t>Unrighteous</a:t>
              </a:r>
            </a:p>
            <a:p>
              <a:pPr algn="ctr"/>
              <a:r>
                <a:rPr lang="en-US" sz="2400" dirty="0">
                  <a:latin typeface="Arial Black" pitchFamily="34" charset="0"/>
                </a:rPr>
                <a:t>Actions</a:t>
              </a:r>
            </a:p>
            <a:p>
              <a:pPr algn="ctr"/>
              <a:endParaRPr lang="en-US" sz="2400" dirty="0">
                <a:latin typeface="Arial Black" pitchFamily="34" charset="0"/>
              </a:endParaRPr>
            </a:p>
          </p:txBody>
        </p:sp>
      </p:grpSp>
      <p:sp>
        <p:nvSpPr>
          <p:cNvPr id="27" name="TextBox 26"/>
          <p:cNvSpPr txBox="1"/>
          <p:nvPr/>
        </p:nvSpPr>
        <p:spPr>
          <a:xfrm>
            <a:off x="6934200" y="1752600"/>
            <a:ext cx="2712076" cy="2862322"/>
          </a:xfrm>
          <a:prstGeom prst="rect">
            <a:avLst/>
          </a:prstGeom>
          <a:noFill/>
        </p:spPr>
        <p:txBody>
          <a:bodyPr wrap="square" rtlCol="0">
            <a:spAutoFit/>
          </a:bodyPr>
          <a:lstStyle/>
          <a:p>
            <a:pPr algn="ctr"/>
            <a:endParaRPr lang="en-US" dirty="0">
              <a:solidFill>
                <a:schemeClr val="bg1"/>
              </a:solidFill>
              <a:latin typeface="Arial Black" pitchFamily="34" charset="0"/>
            </a:endParaRPr>
          </a:p>
          <a:p>
            <a:pPr algn="ctr"/>
            <a:r>
              <a:rPr lang="en-US" dirty="0">
                <a:solidFill>
                  <a:schemeClr val="bg1"/>
                </a:solidFill>
                <a:latin typeface="Arial Black" pitchFamily="34" charset="0"/>
              </a:rPr>
              <a:t>“I implore you to think clean thoughts. Every action is preceded by a thought. If we want to control our action, we must control our thinking.” (7)</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6504" y="5303661"/>
            <a:ext cx="1031827" cy="1471411"/>
          </a:xfrm>
          <a:prstGeom prst="rect">
            <a:avLst/>
          </a:prstGeom>
        </p:spPr>
      </p:pic>
      <p:grpSp>
        <p:nvGrpSpPr>
          <p:cNvPr id="16" name="Group 19"/>
          <p:cNvGrpSpPr/>
          <p:nvPr/>
        </p:nvGrpSpPr>
        <p:grpSpPr>
          <a:xfrm>
            <a:off x="1304295" y="5375601"/>
            <a:ext cx="2590800" cy="1219200"/>
            <a:chOff x="-76200" y="228600"/>
            <a:chExt cx="2590800" cy="1219200"/>
          </a:xfrm>
        </p:grpSpPr>
        <p:sp>
          <p:nvSpPr>
            <p:cNvPr id="17" name="Cloud 16"/>
            <p:cNvSpPr/>
            <p:nvPr/>
          </p:nvSpPr>
          <p:spPr>
            <a:xfrm>
              <a:off x="0" y="228600"/>
              <a:ext cx="2362200" cy="1219200"/>
            </a:xfrm>
            <a:prstGeom prst="cloud">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6200" y="533400"/>
              <a:ext cx="2590800" cy="461665"/>
            </a:xfrm>
            <a:prstGeom prst="rect">
              <a:avLst/>
            </a:prstGeom>
            <a:noFill/>
          </p:spPr>
          <p:txBody>
            <a:bodyPr wrap="square" rtlCol="0">
              <a:spAutoFit/>
            </a:bodyPr>
            <a:lstStyle/>
            <a:p>
              <a:pPr algn="ctr"/>
              <a:r>
                <a:rPr lang="en-US" sz="2400" dirty="0">
                  <a:latin typeface="Arial Black" pitchFamily="34" charset="0"/>
                </a:rPr>
                <a:t>Lying</a:t>
              </a:r>
            </a:p>
          </p:txBody>
        </p:sp>
      </p:grpSp>
      <p:grpSp>
        <p:nvGrpSpPr>
          <p:cNvPr id="20" name="Group 20"/>
          <p:cNvGrpSpPr/>
          <p:nvPr/>
        </p:nvGrpSpPr>
        <p:grpSpPr>
          <a:xfrm>
            <a:off x="9192714" y="321362"/>
            <a:ext cx="2590800" cy="1276529"/>
            <a:chOff x="-88691" y="228600"/>
            <a:chExt cx="2590800" cy="1276529"/>
          </a:xfrm>
        </p:grpSpPr>
        <p:sp>
          <p:nvSpPr>
            <p:cNvPr id="21" name="Cloud 20"/>
            <p:cNvSpPr/>
            <p:nvPr/>
          </p:nvSpPr>
          <p:spPr>
            <a:xfrm>
              <a:off x="0" y="228600"/>
              <a:ext cx="2362200" cy="1219200"/>
            </a:xfrm>
            <a:prstGeom prst="cloud">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88691" y="304800"/>
              <a:ext cx="2590800" cy="1200329"/>
            </a:xfrm>
            <a:prstGeom prst="rect">
              <a:avLst/>
            </a:prstGeom>
            <a:noFill/>
          </p:spPr>
          <p:txBody>
            <a:bodyPr wrap="square" rtlCol="0">
              <a:spAutoFit/>
            </a:bodyPr>
            <a:lstStyle/>
            <a:p>
              <a:pPr algn="ctr"/>
              <a:r>
                <a:rPr lang="en-US" sz="2400" dirty="0">
                  <a:latin typeface="Arial Black" pitchFamily="34" charset="0"/>
                </a:rPr>
                <a:t>False</a:t>
              </a:r>
            </a:p>
            <a:p>
              <a:pPr algn="ctr"/>
              <a:r>
                <a:rPr lang="en-US" sz="2400" dirty="0">
                  <a:latin typeface="Arial Black" pitchFamily="34" charset="0"/>
                </a:rPr>
                <a:t>accusations</a:t>
              </a:r>
            </a:p>
            <a:p>
              <a:pPr algn="ctr"/>
              <a:endParaRPr lang="en-US" sz="2400" dirty="0">
                <a:latin typeface="Arial Black" pitchFamily="34" charset="0"/>
              </a:endParaRPr>
            </a:p>
          </p:txBody>
        </p:sp>
      </p:grpSp>
      <p:grpSp>
        <p:nvGrpSpPr>
          <p:cNvPr id="25" name="Group 19"/>
          <p:cNvGrpSpPr/>
          <p:nvPr/>
        </p:nvGrpSpPr>
        <p:grpSpPr>
          <a:xfrm>
            <a:off x="86698" y="2955872"/>
            <a:ext cx="2590800" cy="1219200"/>
            <a:chOff x="-76200" y="228600"/>
            <a:chExt cx="2590800" cy="1219200"/>
          </a:xfrm>
        </p:grpSpPr>
        <p:sp>
          <p:nvSpPr>
            <p:cNvPr id="26" name="Cloud 25"/>
            <p:cNvSpPr/>
            <p:nvPr/>
          </p:nvSpPr>
          <p:spPr>
            <a:xfrm>
              <a:off x="0" y="228600"/>
              <a:ext cx="2362200" cy="1219200"/>
            </a:xfrm>
            <a:prstGeom prst="cloud">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6200" y="533400"/>
              <a:ext cx="2590800" cy="461665"/>
            </a:xfrm>
            <a:prstGeom prst="rect">
              <a:avLst/>
            </a:prstGeom>
            <a:noFill/>
          </p:spPr>
          <p:txBody>
            <a:bodyPr wrap="square" rtlCol="0">
              <a:spAutoFit/>
            </a:bodyPr>
            <a:lstStyle/>
            <a:p>
              <a:pPr algn="ctr"/>
              <a:r>
                <a:rPr lang="en-US" sz="2400" dirty="0">
                  <a:latin typeface="Arial Black" pitchFamily="34" charset="0"/>
                </a:rPr>
                <a:t>Vulgarity </a:t>
              </a:r>
            </a:p>
          </p:txBody>
        </p:sp>
      </p:grpSp>
      <p:grpSp>
        <p:nvGrpSpPr>
          <p:cNvPr id="29" name="Group 20"/>
          <p:cNvGrpSpPr/>
          <p:nvPr/>
        </p:nvGrpSpPr>
        <p:grpSpPr>
          <a:xfrm>
            <a:off x="197178" y="381002"/>
            <a:ext cx="3100388" cy="1722060"/>
            <a:chOff x="0" y="228600"/>
            <a:chExt cx="3100388" cy="1722060"/>
          </a:xfrm>
        </p:grpSpPr>
        <p:sp>
          <p:nvSpPr>
            <p:cNvPr id="30" name="Cloud 29"/>
            <p:cNvSpPr/>
            <p:nvPr/>
          </p:nvSpPr>
          <p:spPr>
            <a:xfrm>
              <a:off x="0" y="228600"/>
              <a:ext cx="3100388" cy="1600200"/>
            </a:xfrm>
            <a:prstGeom prst="cloud">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228600" y="381000"/>
              <a:ext cx="2590800" cy="1569660"/>
            </a:xfrm>
            <a:prstGeom prst="rect">
              <a:avLst/>
            </a:prstGeom>
            <a:noFill/>
          </p:spPr>
          <p:txBody>
            <a:bodyPr wrap="square" rtlCol="0">
              <a:spAutoFit/>
            </a:bodyPr>
            <a:lstStyle/>
            <a:p>
              <a:pPr algn="ctr"/>
              <a:r>
                <a:rPr lang="en-US" sz="2400" dirty="0">
                  <a:latin typeface="Arial Black" pitchFamily="34" charset="0"/>
                </a:rPr>
                <a:t>Speaking the Lord’s name in vain</a:t>
              </a:r>
            </a:p>
            <a:p>
              <a:pPr algn="ctr"/>
              <a:endParaRPr lang="en-US" sz="2400" dirty="0">
                <a:latin typeface="Arial Black" pitchFamily="34" charset="0"/>
              </a:endParaRPr>
            </a:p>
          </p:txBody>
        </p:sp>
      </p:grpSp>
      <p:sp>
        <p:nvSpPr>
          <p:cNvPr id="32" name="TextBox 31"/>
          <p:cNvSpPr txBox="1"/>
          <p:nvPr/>
        </p:nvSpPr>
        <p:spPr>
          <a:xfrm>
            <a:off x="3714617" y="5379942"/>
            <a:ext cx="5931659" cy="1200329"/>
          </a:xfrm>
          <a:prstGeom prst="rect">
            <a:avLst/>
          </a:prstGeom>
          <a:noFill/>
        </p:spPr>
        <p:txBody>
          <a:bodyPr wrap="square" rtlCol="0">
            <a:spAutoFit/>
          </a:bodyPr>
          <a:lstStyle/>
          <a:p>
            <a:pPr algn="ctr"/>
            <a:r>
              <a:rPr lang="en-US" dirty="0">
                <a:latin typeface="Arial Black" pitchFamily="34" charset="0"/>
              </a:rPr>
              <a:t>King Solomon states twice: </a:t>
            </a:r>
          </a:p>
          <a:p>
            <a:pPr algn="ctr"/>
            <a:r>
              <a:rPr lang="en-US" dirty="0">
                <a:latin typeface="Arial Black" pitchFamily="34" charset="0"/>
              </a:rPr>
              <a:t>“A lying tongue and a false witness that </a:t>
            </a:r>
            <a:r>
              <a:rPr lang="en-US" dirty="0" err="1">
                <a:latin typeface="Arial Black" pitchFamily="34" charset="0"/>
              </a:rPr>
              <a:t>speaketh</a:t>
            </a:r>
            <a:r>
              <a:rPr lang="en-US" dirty="0">
                <a:latin typeface="Arial Black" pitchFamily="34" charset="0"/>
              </a:rPr>
              <a:t> lies” are an abomination unto Him</a:t>
            </a:r>
          </a:p>
          <a:p>
            <a:pPr algn="ctr"/>
            <a:r>
              <a:rPr lang="en-US" dirty="0">
                <a:latin typeface="Arial Black" pitchFamily="34" charset="0"/>
              </a:rPr>
              <a:t>(Proverbs 6:16-19)</a:t>
            </a:r>
          </a:p>
        </p:txBody>
      </p:sp>
      <p:grpSp>
        <p:nvGrpSpPr>
          <p:cNvPr id="33" name="Group 19"/>
          <p:cNvGrpSpPr/>
          <p:nvPr/>
        </p:nvGrpSpPr>
        <p:grpSpPr>
          <a:xfrm>
            <a:off x="9868166" y="1852247"/>
            <a:ext cx="2590800" cy="1219200"/>
            <a:chOff x="160384" y="228600"/>
            <a:chExt cx="2590800" cy="1219200"/>
          </a:xfrm>
        </p:grpSpPr>
        <p:sp>
          <p:nvSpPr>
            <p:cNvPr id="34" name="Cloud 33"/>
            <p:cNvSpPr/>
            <p:nvPr/>
          </p:nvSpPr>
          <p:spPr>
            <a:xfrm>
              <a:off x="336240" y="228600"/>
              <a:ext cx="2025960" cy="1219200"/>
            </a:xfrm>
            <a:prstGeom prst="cloud">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60384" y="526870"/>
              <a:ext cx="2590800" cy="461665"/>
            </a:xfrm>
            <a:prstGeom prst="rect">
              <a:avLst/>
            </a:prstGeom>
            <a:noFill/>
          </p:spPr>
          <p:txBody>
            <a:bodyPr wrap="square" rtlCol="0">
              <a:spAutoFit/>
            </a:bodyPr>
            <a:lstStyle/>
            <a:p>
              <a:pPr algn="ctr"/>
              <a:r>
                <a:rPr lang="en-US" sz="2400" dirty="0">
                  <a:latin typeface="Arial Black" pitchFamily="34" charset="0"/>
                </a:rPr>
                <a:t>Gossiping </a:t>
              </a:r>
            </a:p>
          </p:txBody>
        </p:sp>
      </p:grpSp>
    </p:spTree>
    <p:extLst>
      <p:ext uri="{BB962C8B-B14F-4D97-AF65-F5344CB8AC3E}">
        <p14:creationId xmlns:p14="http://schemas.microsoft.com/office/powerpoint/2010/main" val="52138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6" presetClass="entr" presetSubtype="16"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circle(in)">
                                      <p:cBhvr>
                                        <p:cTn id="15" dur="2000"/>
                                        <p:tgtEl>
                                          <p:spTgt spid="29"/>
                                        </p:tgtEl>
                                      </p:cBhvr>
                                    </p:animEffect>
                                  </p:childTnLst>
                                </p:cTn>
                              </p:par>
                              <p:par>
                                <p:cTn id="16" presetID="6" presetClass="entr" presetSubtype="16"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circle(in)">
                                      <p:cBhvr>
                                        <p:cTn id="18" dur="2000"/>
                                        <p:tgtEl>
                                          <p:spTgt spid="25"/>
                                        </p:tgtEl>
                                      </p:cBhvr>
                                    </p:animEffect>
                                  </p:childTnLst>
                                </p:cTn>
                              </p:par>
                              <p:par>
                                <p:cTn id="19" presetID="6" presetClass="entr" presetSubtype="16"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par>
                                <p:cTn id="22" presetID="6" presetClass="entr" presetSubtype="16"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circle(in)">
                                      <p:cBhvr>
                                        <p:cTn id="24" dur="2000"/>
                                        <p:tgtEl>
                                          <p:spTgt spid="20"/>
                                        </p:tgtEl>
                                      </p:cBhvr>
                                    </p:animEffect>
                                  </p:childTnLst>
                                </p:cTn>
                              </p:par>
                              <p:par>
                                <p:cTn id="25" presetID="6" presetClass="entr" presetSubtype="16"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circle(in)">
                                      <p:cBhvr>
                                        <p:cTn id="27" dur="2000"/>
                                        <p:tgtEl>
                                          <p:spTgt spid="33"/>
                                        </p:tgtEl>
                                      </p:cBhvr>
                                    </p:animEffect>
                                  </p:childTnLst>
                                </p:cTn>
                              </p:par>
                              <p:par>
                                <p:cTn id="28" presetID="6" presetClass="entr" presetSubtype="16"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circle(in)">
                                      <p:cBhvr>
                                        <p:cTn id="30" dur="20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randombar(horizontal)">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7"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99FF66">
                  <a:shade val="30000"/>
                  <a:satMod val="115000"/>
                </a:srgbClr>
              </a:gs>
              <a:gs pos="50000">
                <a:srgbClr val="99FF66">
                  <a:shade val="67500"/>
                  <a:satMod val="115000"/>
                </a:srgbClr>
              </a:gs>
              <a:gs pos="100000">
                <a:srgbClr val="99FF66">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10862" y="2057400"/>
            <a:ext cx="5142964" cy="4401205"/>
          </a:xfrm>
          <a:prstGeom prst="rect">
            <a:avLst/>
          </a:prstGeom>
        </p:spPr>
        <p:txBody>
          <a:bodyPr wrap="square">
            <a:spAutoFit/>
          </a:bodyPr>
          <a:lstStyle/>
          <a:p>
            <a:pPr algn="ctr"/>
            <a:r>
              <a:rPr lang="en-US" sz="2800" dirty="0">
                <a:latin typeface="Arial Black" pitchFamily="34" charset="0"/>
                <a:cs typeface="Aharoni" pitchFamily="2" charset="-79"/>
              </a:rPr>
              <a:t>“The brain won’t vomit back filth. </a:t>
            </a:r>
          </a:p>
          <a:p>
            <a:pPr algn="ctr"/>
            <a:endParaRPr lang="en-US" sz="2800" dirty="0">
              <a:latin typeface="Arial Black" pitchFamily="34" charset="0"/>
              <a:cs typeface="Aharoni" pitchFamily="2" charset="-79"/>
            </a:endParaRPr>
          </a:p>
          <a:p>
            <a:pPr algn="ctr"/>
            <a:r>
              <a:rPr lang="en-US" sz="2800" dirty="0">
                <a:latin typeface="Arial Black" pitchFamily="34" charset="0"/>
                <a:cs typeface="Aharoni" pitchFamily="2" charset="-79"/>
              </a:rPr>
              <a:t>Once recorded, it will always remain subject to recall, flashing its perverted images across your mind and drawing you away from the wholesome things in life”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95" y="304800"/>
            <a:ext cx="1161674" cy="1447800"/>
          </a:xfrm>
          <a:prstGeom prst="rect">
            <a:avLst/>
          </a:prstGeom>
        </p:spPr>
      </p:pic>
      <p:pic>
        <p:nvPicPr>
          <p:cNvPr id="8194" name="Picture 2" descr="Image result for animated brai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53826" y="1134414"/>
            <a:ext cx="5857967" cy="32980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576851" y="6366272"/>
            <a:ext cx="518091" cy="369332"/>
          </a:xfrm>
          <a:prstGeom prst="rect">
            <a:avLst/>
          </a:prstGeom>
        </p:spPr>
        <p:txBody>
          <a:bodyPr wrap="none">
            <a:spAutoFit/>
          </a:bodyPr>
          <a:lstStyle/>
          <a:p>
            <a:r>
              <a:rPr lang="en-US" dirty="0">
                <a:latin typeface="Arial Black" pitchFamily="34" charset="0"/>
                <a:cs typeface="Aharoni" pitchFamily="2" charset="-79"/>
              </a:rPr>
              <a:t>(2)</a:t>
            </a:r>
            <a:endParaRPr lang="en-US" dirty="0"/>
          </a:p>
        </p:txBody>
      </p:sp>
    </p:spTree>
    <p:extLst>
      <p:ext uri="{BB962C8B-B14F-4D97-AF65-F5344CB8AC3E}">
        <p14:creationId xmlns:p14="http://schemas.microsoft.com/office/powerpoint/2010/main" val="278400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12192000" cy="6858000"/>
          </a:xfrm>
          <a:prstGeom prst="rect">
            <a:avLst/>
          </a:prstGeom>
          <a:gradFill flip="none" rotWithShape="1">
            <a:gsLst>
              <a:gs pos="0">
                <a:srgbClr val="99FF66">
                  <a:shade val="30000"/>
                  <a:satMod val="115000"/>
                </a:srgbClr>
              </a:gs>
              <a:gs pos="50000">
                <a:srgbClr val="99FF66">
                  <a:shade val="67500"/>
                  <a:satMod val="115000"/>
                </a:srgbClr>
              </a:gs>
              <a:gs pos="100000">
                <a:srgbClr val="99FF66">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2"/>
          <p:cNvGrpSpPr/>
          <p:nvPr/>
        </p:nvGrpSpPr>
        <p:grpSpPr>
          <a:xfrm>
            <a:off x="2438400" y="1295400"/>
            <a:ext cx="7473462" cy="3886200"/>
            <a:chOff x="4267200" y="4343400"/>
            <a:chExt cx="3352800" cy="990600"/>
          </a:xfrm>
        </p:grpSpPr>
        <p:sp>
          <p:nvSpPr>
            <p:cNvPr id="5" name="Oval 4"/>
            <p:cNvSpPr/>
            <p:nvPr/>
          </p:nvSpPr>
          <p:spPr>
            <a:xfrm>
              <a:off x="4267200" y="4343400"/>
              <a:ext cx="15240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096000" y="4343400"/>
              <a:ext cx="15240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lock Arc 6"/>
            <p:cNvSpPr/>
            <p:nvPr/>
          </p:nvSpPr>
          <p:spPr>
            <a:xfrm>
              <a:off x="5634616" y="4557059"/>
              <a:ext cx="581152" cy="167341"/>
            </a:xfrm>
            <a:prstGeom prst="blockArc">
              <a:avLst>
                <a:gd name="adj1" fmla="val 10481073"/>
                <a:gd name="adj2" fmla="val 0"/>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sp>
        <p:nvSpPr>
          <p:cNvPr id="11" name="TextBox 10"/>
          <p:cNvSpPr txBox="1"/>
          <p:nvPr/>
        </p:nvSpPr>
        <p:spPr>
          <a:xfrm>
            <a:off x="6858000" y="2133602"/>
            <a:ext cx="2819400" cy="2246769"/>
          </a:xfrm>
          <a:prstGeom prst="rect">
            <a:avLst/>
          </a:prstGeom>
          <a:noFill/>
        </p:spPr>
        <p:txBody>
          <a:bodyPr wrap="square" rtlCol="0">
            <a:spAutoFit/>
          </a:bodyPr>
          <a:lstStyle/>
          <a:p>
            <a:pPr algn="ctr"/>
            <a:r>
              <a:rPr lang="en-US" sz="2800" dirty="0">
                <a:solidFill>
                  <a:schemeClr val="bg1"/>
                </a:solidFill>
                <a:latin typeface="Arial Black" pitchFamily="34" charset="0"/>
              </a:rPr>
              <a:t>What kinds of things make people physically unclean?</a:t>
            </a:r>
          </a:p>
        </p:txBody>
      </p:sp>
      <p:grpSp>
        <p:nvGrpSpPr>
          <p:cNvPr id="4" name="Group 3"/>
          <p:cNvGrpSpPr/>
          <p:nvPr/>
        </p:nvGrpSpPr>
        <p:grpSpPr>
          <a:xfrm>
            <a:off x="4724400" y="304800"/>
            <a:ext cx="2819400" cy="1447800"/>
            <a:chOff x="4724400" y="304800"/>
            <a:chExt cx="2819400" cy="1447800"/>
          </a:xfrm>
        </p:grpSpPr>
        <p:sp>
          <p:nvSpPr>
            <p:cNvPr id="18" name="Cloud 17"/>
            <p:cNvSpPr/>
            <p:nvPr/>
          </p:nvSpPr>
          <p:spPr>
            <a:xfrm>
              <a:off x="4800600" y="304800"/>
              <a:ext cx="2667000" cy="1447800"/>
            </a:xfrm>
            <a:prstGeom prst="cloud">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724400" y="457203"/>
              <a:ext cx="2819400" cy="954107"/>
            </a:xfrm>
            <a:prstGeom prst="rect">
              <a:avLst/>
            </a:prstGeom>
            <a:noFill/>
          </p:spPr>
          <p:txBody>
            <a:bodyPr wrap="square" rtlCol="0">
              <a:spAutoFit/>
            </a:bodyPr>
            <a:lstStyle/>
            <a:p>
              <a:pPr algn="ctr"/>
              <a:r>
                <a:rPr lang="en-US" sz="2800" dirty="0">
                  <a:latin typeface="Arial Black" pitchFamily="34" charset="0"/>
                </a:rPr>
                <a:t>Unhealthy</a:t>
              </a:r>
            </a:p>
            <a:p>
              <a:pPr algn="ctr"/>
              <a:r>
                <a:rPr lang="en-US" sz="2800" dirty="0">
                  <a:latin typeface="Arial Black" pitchFamily="34" charset="0"/>
                </a:rPr>
                <a:t>Foods</a:t>
              </a:r>
            </a:p>
          </p:txBody>
        </p:sp>
      </p:grpSp>
      <p:grpSp>
        <p:nvGrpSpPr>
          <p:cNvPr id="8" name="Group 7"/>
          <p:cNvGrpSpPr/>
          <p:nvPr/>
        </p:nvGrpSpPr>
        <p:grpSpPr>
          <a:xfrm>
            <a:off x="4876800" y="4800600"/>
            <a:ext cx="2819400" cy="1447800"/>
            <a:chOff x="4876800" y="4800600"/>
            <a:chExt cx="2819400" cy="1447800"/>
          </a:xfrm>
        </p:grpSpPr>
        <p:sp>
          <p:nvSpPr>
            <p:cNvPr id="21" name="Cloud 20"/>
            <p:cNvSpPr/>
            <p:nvPr/>
          </p:nvSpPr>
          <p:spPr>
            <a:xfrm>
              <a:off x="4876800" y="4800600"/>
              <a:ext cx="2667000" cy="1447800"/>
            </a:xfrm>
            <a:prstGeom prst="cloud">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876800" y="5029202"/>
              <a:ext cx="2819400" cy="954107"/>
            </a:xfrm>
            <a:prstGeom prst="rect">
              <a:avLst/>
            </a:prstGeom>
            <a:noFill/>
          </p:spPr>
          <p:txBody>
            <a:bodyPr wrap="square" rtlCol="0">
              <a:spAutoFit/>
            </a:bodyPr>
            <a:lstStyle/>
            <a:p>
              <a:pPr algn="ctr"/>
              <a:r>
                <a:rPr lang="en-US" sz="2800" dirty="0">
                  <a:latin typeface="Arial Black" pitchFamily="34" charset="0"/>
                </a:rPr>
                <a:t>Harmful drugs</a:t>
              </a:r>
            </a:p>
          </p:txBody>
        </p:sp>
      </p:grpSp>
      <p:sp>
        <p:nvSpPr>
          <p:cNvPr id="27" name="TextBox 26"/>
          <p:cNvSpPr txBox="1"/>
          <p:nvPr/>
        </p:nvSpPr>
        <p:spPr>
          <a:xfrm>
            <a:off x="2743200" y="1828800"/>
            <a:ext cx="2819400" cy="3293209"/>
          </a:xfrm>
          <a:prstGeom prst="rect">
            <a:avLst/>
          </a:prstGeom>
          <a:noFill/>
        </p:spPr>
        <p:txBody>
          <a:bodyPr wrap="square" rtlCol="0">
            <a:spAutoFit/>
          </a:bodyPr>
          <a:lstStyle/>
          <a:p>
            <a:pPr algn="ctr"/>
            <a:endParaRPr lang="en-US" sz="1600" dirty="0">
              <a:solidFill>
                <a:schemeClr val="bg1"/>
              </a:solidFill>
              <a:latin typeface="Arial Black" pitchFamily="34" charset="0"/>
            </a:endParaRPr>
          </a:p>
          <a:p>
            <a:pPr algn="ctr"/>
            <a:r>
              <a:rPr lang="en-US" sz="1600" dirty="0">
                <a:solidFill>
                  <a:schemeClr val="bg1"/>
                </a:solidFill>
                <a:latin typeface="Arial Black" pitchFamily="34" charset="0"/>
              </a:rPr>
              <a:t>“The body has defenses to rid itself of unwholesome food.” (2)</a:t>
            </a:r>
          </a:p>
          <a:p>
            <a:pPr algn="ctr"/>
            <a:endParaRPr lang="en-US" sz="1600" dirty="0">
              <a:solidFill>
                <a:schemeClr val="bg1"/>
              </a:solidFill>
              <a:latin typeface="Arial Black" pitchFamily="34" charset="0"/>
            </a:endParaRPr>
          </a:p>
          <a:p>
            <a:pPr algn="ctr"/>
            <a:r>
              <a:rPr lang="en-US" sz="1600" dirty="0">
                <a:solidFill>
                  <a:schemeClr val="bg1"/>
                </a:solidFill>
                <a:latin typeface="Arial Black" pitchFamily="34" charset="0"/>
              </a:rPr>
              <a:t> However…</a:t>
            </a:r>
          </a:p>
          <a:p>
            <a:pPr algn="ctr"/>
            <a:r>
              <a:rPr lang="en-US" sz="1600" dirty="0">
                <a:solidFill>
                  <a:schemeClr val="bg1"/>
                </a:solidFill>
                <a:latin typeface="Arial Black" pitchFamily="34" charset="0"/>
              </a:rPr>
              <a:t>“Drugs impair our ability to think, to reason, and to make prudent and wise choices.”</a:t>
            </a:r>
          </a:p>
          <a:p>
            <a:pPr algn="ctr"/>
            <a:r>
              <a:rPr lang="en-US" sz="1600" dirty="0">
                <a:solidFill>
                  <a:schemeClr val="bg1"/>
                </a:solidFill>
                <a:latin typeface="Arial Black" pitchFamily="34" charset="0"/>
              </a:rPr>
              <a:t>(8)</a:t>
            </a:r>
          </a:p>
          <a:p>
            <a:pPr algn="ctr"/>
            <a:r>
              <a:rPr lang="en-US" sz="1600" dirty="0">
                <a:solidFill>
                  <a:schemeClr val="bg1"/>
                </a:solidFill>
                <a:latin typeface="Arial Black" pitchFamily="34" charset="0"/>
              </a:rPr>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95" y="304800"/>
            <a:ext cx="1161674" cy="144780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95" y="5181600"/>
            <a:ext cx="1098091" cy="1454831"/>
          </a:xfrm>
          <a:prstGeom prst="rect">
            <a:avLst/>
          </a:prstGeom>
        </p:spPr>
      </p:pic>
    </p:spTree>
    <p:extLst>
      <p:ext uri="{BB962C8B-B14F-4D97-AF65-F5344CB8AC3E}">
        <p14:creationId xmlns:p14="http://schemas.microsoft.com/office/powerpoint/2010/main" val="310501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7">
                                            <p:txEl>
                                              <p:pRg st="1" end="1"/>
                                            </p:txEl>
                                          </p:spTgt>
                                        </p:tgtEl>
                                        <p:attrNameLst>
                                          <p:attrName>style.visibility</p:attrName>
                                        </p:attrNameLst>
                                      </p:cBhvr>
                                      <p:to>
                                        <p:strVal val="visible"/>
                                      </p:to>
                                    </p:set>
                                    <p:animEffect transition="in" filter="randombar(horizontal)">
                                      <p:cBhvr>
                                        <p:cTn id="20" dur="500"/>
                                        <p:tgtEl>
                                          <p:spTgt spid="27">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7">
                                            <p:txEl>
                                              <p:pRg st="3" end="3"/>
                                            </p:txEl>
                                          </p:spTgt>
                                        </p:tgtEl>
                                        <p:attrNameLst>
                                          <p:attrName>style.visibility</p:attrName>
                                        </p:attrNameLst>
                                      </p:cBhvr>
                                      <p:to>
                                        <p:strVal val="visible"/>
                                      </p:to>
                                    </p:set>
                                    <p:animEffect transition="in" filter="randombar(horizontal)">
                                      <p:cBhvr>
                                        <p:cTn id="28" dur="500"/>
                                        <p:tgtEl>
                                          <p:spTgt spid="27">
                                            <p:txEl>
                                              <p:pRg st="3" end="3"/>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27">
                                            <p:txEl>
                                              <p:pRg st="4" end="4"/>
                                            </p:txEl>
                                          </p:spTgt>
                                        </p:tgtEl>
                                        <p:attrNameLst>
                                          <p:attrName>style.visibility</p:attrName>
                                        </p:attrNameLst>
                                      </p:cBhvr>
                                      <p:to>
                                        <p:strVal val="visible"/>
                                      </p:to>
                                    </p:set>
                                    <p:animEffect transition="in" filter="randombar(horizontal)">
                                      <p:cBhvr>
                                        <p:cTn id="31" dur="500"/>
                                        <p:tgtEl>
                                          <p:spTgt spid="27">
                                            <p:txEl>
                                              <p:pRg st="4" end="4"/>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27">
                                            <p:txEl>
                                              <p:pRg st="5" end="5"/>
                                            </p:txEl>
                                          </p:spTgt>
                                        </p:tgtEl>
                                        <p:attrNameLst>
                                          <p:attrName>style.visibility</p:attrName>
                                        </p:attrNameLst>
                                      </p:cBhvr>
                                      <p:to>
                                        <p:strVal val="visible"/>
                                      </p:to>
                                    </p:set>
                                    <p:animEffect transition="in" filter="randombar(horizontal)">
                                      <p:cBhvr>
                                        <p:cTn id="34" dur="500"/>
                                        <p:tgtEl>
                                          <p:spTgt spid="27">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12192000" cy="6858000"/>
          </a:xfrm>
          <a:prstGeom prst="rect">
            <a:avLst/>
          </a:prstGeom>
          <a:gradFill flip="none" rotWithShape="1">
            <a:gsLst>
              <a:gs pos="0">
                <a:srgbClr val="99FF66">
                  <a:shade val="30000"/>
                  <a:satMod val="115000"/>
                </a:srgbClr>
              </a:gs>
              <a:gs pos="50000">
                <a:srgbClr val="99FF66">
                  <a:shade val="67500"/>
                  <a:satMod val="115000"/>
                </a:srgbClr>
              </a:gs>
              <a:gs pos="100000">
                <a:srgbClr val="99FF66">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2"/>
          <p:cNvGrpSpPr/>
          <p:nvPr/>
        </p:nvGrpSpPr>
        <p:grpSpPr>
          <a:xfrm>
            <a:off x="2438400" y="1295400"/>
            <a:ext cx="7473462" cy="3886200"/>
            <a:chOff x="4267200" y="4343400"/>
            <a:chExt cx="3352800" cy="990600"/>
          </a:xfrm>
        </p:grpSpPr>
        <p:sp>
          <p:nvSpPr>
            <p:cNvPr id="5" name="Oval 4"/>
            <p:cNvSpPr/>
            <p:nvPr/>
          </p:nvSpPr>
          <p:spPr>
            <a:xfrm>
              <a:off x="4267200" y="4343400"/>
              <a:ext cx="15240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096000" y="4343400"/>
              <a:ext cx="15240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lock Arc 6"/>
            <p:cNvSpPr/>
            <p:nvPr/>
          </p:nvSpPr>
          <p:spPr>
            <a:xfrm>
              <a:off x="5634616" y="4557059"/>
              <a:ext cx="581152" cy="167341"/>
            </a:xfrm>
            <a:prstGeom prst="blockArc">
              <a:avLst>
                <a:gd name="adj1" fmla="val 10481073"/>
                <a:gd name="adj2" fmla="val 0"/>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sp>
        <p:nvSpPr>
          <p:cNvPr id="11" name="TextBox 10"/>
          <p:cNvSpPr txBox="1"/>
          <p:nvPr/>
        </p:nvSpPr>
        <p:spPr>
          <a:xfrm>
            <a:off x="6822831" y="1848894"/>
            <a:ext cx="2819400" cy="3046988"/>
          </a:xfrm>
          <a:prstGeom prst="rect">
            <a:avLst/>
          </a:prstGeom>
          <a:noFill/>
        </p:spPr>
        <p:txBody>
          <a:bodyPr wrap="square" rtlCol="0">
            <a:spAutoFit/>
          </a:bodyPr>
          <a:lstStyle/>
          <a:p>
            <a:pPr algn="ctr"/>
            <a:r>
              <a:rPr lang="en-US" sz="1600" dirty="0">
                <a:solidFill>
                  <a:schemeClr val="bg1"/>
                </a:solidFill>
                <a:latin typeface="Arial Black" panose="020B0A04020102020204" pitchFamily="34" charset="0"/>
              </a:rPr>
              <a:t>“I solemnly testify that Jesus Christ guides this, His church. He knows and loves you personally. As you walk in faithful obedience, He will bless you, inspire you, and lead you to greater knowledge and capacity. “</a:t>
            </a:r>
          </a:p>
          <a:p>
            <a:pPr algn="ctr"/>
            <a:r>
              <a:rPr lang="en-US" sz="1600" dirty="0">
                <a:solidFill>
                  <a:schemeClr val="bg1"/>
                </a:solidFill>
                <a:latin typeface="Arial Black" panose="020B0A04020102020204" pitchFamily="34" charset="0"/>
              </a:rPr>
              <a:t>(9)</a:t>
            </a:r>
          </a:p>
        </p:txBody>
      </p:sp>
      <p:sp>
        <p:nvSpPr>
          <p:cNvPr id="18" name="Cloud 17"/>
          <p:cNvSpPr/>
          <p:nvPr/>
        </p:nvSpPr>
        <p:spPr>
          <a:xfrm>
            <a:off x="4800600" y="304800"/>
            <a:ext cx="2667000" cy="1447800"/>
          </a:xfrm>
          <a:prstGeom prst="cloud">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724400" y="457203"/>
            <a:ext cx="2819400" cy="954107"/>
          </a:xfrm>
          <a:prstGeom prst="rect">
            <a:avLst/>
          </a:prstGeom>
          <a:noFill/>
        </p:spPr>
        <p:txBody>
          <a:bodyPr wrap="square" rtlCol="0">
            <a:spAutoFit/>
          </a:bodyPr>
          <a:lstStyle/>
          <a:p>
            <a:pPr algn="ctr"/>
            <a:r>
              <a:rPr lang="en-US" sz="2800" dirty="0">
                <a:latin typeface="Arial Black" pitchFamily="34" charset="0"/>
              </a:rPr>
              <a:t>Exercise Faith</a:t>
            </a:r>
          </a:p>
        </p:txBody>
      </p:sp>
      <p:sp>
        <p:nvSpPr>
          <p:cNvPr id="21" name="Cloud 20"/>
          <p:cNvSpPr/>
          <p:nvPr/>
        </p:nvSpPr>
        <p:spPr>
          <a:xfrm>
            <a:off x="4724400" y="4838701"/>
            <a:ext cx="2667000" cy="1447800"/>
          </a:xfrm>
          <a:prstGeom prst="cloud">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648200" y="5222075"/>
            <a:ext cx="2819400" cy="523220"/>
          </a:xfrm>
          <a:prstGeom prst="rect">
            <a:avLst/>
          </a:prstGeom>
          <a:noFill/>
        </p:spPr>
        <p:txBody>
          <a:bodyPr wrap="square" rtlCol="0">
            <a:spAutoFit/>
          </a:bodyPr>
          <a:lstStyle/>
          <a:p>
            <a:pPr algn="ctr"/>
            <a:r>
              <a:rPr lang="en-US" sz="2800" dirty="0">
                <a:latin typeface="Arial Black" pitchFamily="34" charset="0"/>
              </a:rPr>
              <a:t>Obedience</a:t>
            </a:r>
          </a:p>
        </p:txBody>
      </p:sp>
      <p:sp>
        <p:nvSpPr>
          <p:cNvPr id="14" name="TextBox 13"/>
          <p:cNvSpPr txBox="1"/>
          <p:nvPr/>
        </p:nvSpPr>
        <p:spPr>
          <a:xfrm>
            <a:off x="2746397" y="2116247"/>
            <a:ext cx="2819400" cy="2246769"/>
          </a:xfrm>
          <a:prstGeom prst="rect">
            <a:avLst/>
          </a:prstGeom>
          <a:noFill/>
        </p:spPr>
        <p:txBody>
          <a:bodyPr wrap="square" rtlCol="0">
            <a:spAutoFit/>
          </a:bodyPr>
          <a:lstStyle/>
          <a:p>
            <a:pPr algn="ctr"/>
            <a:r>
              <a:rPr lang="en-US" sz="2800" dirty="0">
                <a:solidFill>
                  <a:schemeClr val="bg1"/>
                </a:solidFill>
                <a:latin typeface="Arial Black" pitchFamily="34" charset="0"/>
              </a:rPr>
              <a:t>What kinds of things make people spiritually clean?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6028" y="236880"/>
            <a:ext cx="1284799" cy="1612014"/>
          </a:xfrm>
          <a:prstGeom prst="rect">
            <a:avLst/>
          </a:prstGeom>
        </p:spPr>
      </p:pic>
    </p:spTree>
    <p:extLst>
      <p:ext uri="{BB962C8B-B14F-4D97-AF65-F5344CB8AC3E}">
        <p14:creationId xmlns:p14="http://schemas.microsoft.com/office/powerpoint/2010/main" val="281071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ircle(in)">
                                      <p:cBhvr>
                                        <p:cTn id="15" dur="2000"/>
                                        <p:tgtEl>
                                          <p:spTgt spid="1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circle(in)">
                                      <p:cBhvr>
                                        <p:cTn id="18" dur="2000"/>
                                        <p:tgtEl>
                                          <p:spTgt spid="21"/>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circle(in)">
                                      <p:cBhvr>
                                        <p:cTn id="21" dur="20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par>
                                <p:cTn id="27" presetID="10"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animBg="1"/>
      <p:bldP spid="20" grpId="0"/>
      <p:bldP spid="21" grpId="0" animBg="1"/>
      <p:bldP spid="24"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gradFill flip="none" rotWithShape="1">
            <a:gsLst>
              <a:gs pos="0">
                <a:srgbClr val="8B6417">
                  <a:shade val="30000"/>
                  <a:satMod val="115000"/>
                </a:srgbClr>
              </a:gs>
              <a:gs pos="50000">
                <a:srgbClr val="8B6417">
                  <a:shade val="67500"/>
                  <a:satMod val="115000"/>
                </a:srgbClr>
              </a:gs>
              <a:gs pos="100000">
                <a:srgbClr val="8B6417">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3784" y="0"/>
            <a:ext cx="12003720" cy="769441"/>
          </a:xfrm>
          <a:prstGeom prst="rect">
            <a:avLst/>
          </a:prstGeom>
          <a:noFill/>
        </p:spPr>
        <p:txBody>
          <a:bodyPr wrap="square" rtlCol="0">
            <a:spAutoFit/>
          </a:bodyPr>
          <a:lstStyle/>
          <a:p>
            <a:pPr algn="ctr"/>
            <a:r>
              <a:rPr lang="en-US" sz="4400" dirty="0">
                <a:solidFill>
                  <a:schemeClr val="bg1"/>
                </a:solidFill>
                <a:latin typeface="Arial Black" pitchFamily="34" charset="0"/>
              </a:rPr>
              <a:t>“Sight For the Spiritual”</a:t>
            </a:r>
          </a:p>
        </p:txBody>
      </p:sp>
      <p:sp>
        <p:nvSpPr>
          <p:cNvPr id="18" name="Rectangle 17"/>
          <p:cNvSpPr/>
          <p:nvPr/>
        </p:nvSpPr>
        <p:spPr>
          <a:xfrm>
            <a:off x="63784" y="6436679"/>
            <a:ext cx="6096000" cy="369332"/>
          </a:xfrm>
          <a:prstGeom prst="rect">
            <a:avLst/>
          </a:prstGeom>
        </p:spPr>
        <p:txBody>
          <a:bodyPr>
            <a:spAutoFit/>
          </a:bodyPr>
          <a:lstStyle/>
          <a:p>
            <a:r>
              <a:rPr lang="en-US" dirty="0">
                <a:solidFill>
                  <a:schemeClr val="bg1"/>
                </a:solidFill>
                <a:latin typeface="Open Sans"/>
              </a:rPr>
              <a:t>John 9:36-38</a:t>
            </a:r>
            <a:endParaRPr lang="en-US" dirty="0">
              <a:solidFill>
                <a:schemeClr val="bg1"/>
              </a:solidFill>
            </a:endParaRPr>
          </a:p>
        </p:txBody>
      </p:sp>
      <p:grpSp>
        <p:nvGrpSpPr>
          <p:cNvPr id="6" name="Group 5"/>
          <p:cNvGrpSpPr/>
          <p:nvPr/>
        </p:nvGrpSpPr>
        <p:grpSpPr>
          <a:xfrm>
            <a:off x="2587543" y="932212"/>
            <a:ext cx="7304078" cy="1571483"/>
            <a:chOff x="2587543" y="932212"/>
            <a:chExt cx="7304078" cy="1571483"/>
          </a:xfrm>
        </p:grpSpPr>
        <p:sp>
          <p:nvSpPr>
            <p:cNvPr id="10" name="Rectangle 9"/>
            <p:cNvSpPr/>
            <p:nvPr/>
          </p:nvSpPr>
          <p:spPr>
            <a:xfrm>
              <a:off x="3795621" y="1168091"/>
              <a:ext cx="6096000" cy="1200329"/>
            </a:xfrm>
            <a:prstGeom prst="rect">
              <a:avLst/>
            </a:prstGeom>
            <a:solidFill>
              <a:srgbClr val="8B6417"/>
            </a:solidFill>
          </p:spPr>
          <p:txBody>
            <a:bodyPr>
              <a:spAutoFit/>
            </a:bodyPr>
            <a:lstStyle/>
            <a:p>
              <a:r>
                <a:rPr lang="en-US" dirty="0">
                  <a:solidFill>
                    <a:schemeClr val="bg1"/>
                  </a:solidFill>
                  <a:latin typeface="Open Sans"/>
                </a:rPr>
                <a:t> “Now sight had been given </a:t>
              </a:r>
              <a:r>
                <a:rPr lang="en-US" i="1" dirty="0">
                  <a:solidFill>
                    <a:schemeClr val="bg1"/>
                  </a:solidFill>
                  <a:latin typeface="Open Sans"/>
                </a:rPr>
                <a:t>twice</a:t>
              </a:r>
              <a:r>
                <a:rPr lang="en-US" dirty="0">
                  <a:solidFill>
                    <a:schemeClr val="bg1"/>
                  </a:solidFill>
                  <a:latin typeface="Open Sans"/>
                </a:rPr>
                <a:t>—once to remedy a congenital defect and once to behold the King of Kings before He would ascend to His eternal throne. Jesus had quickened both temporal </a:t>
              </a:r>
              <a:r>
                <a:rPr lang="en-US" i="1" dirty="0">
                  <a:solidFill>
                    <a:schemeClr val="bg1"/>
                  </a:solidFill>
                  <a:latin typeface="Open Sans"/>
                </a:rPr>
                <a:t>and</a:t>
              </a:r>
              <a:r>
                <a:rPr lang="en-US" dirty="0">
                  <a:solidFill>
                    <a:schemeClr val="bg1"/>
                  </a:solidFill>
                  <a:latin typeface="Open Sans"/>
                </a:rPr>
                <a:t> spiritual vision.” (6)</a:t>
              </a:r>
              <a:endParaRPr lang="en-US" dirty="0">
                <a:solidFill>
                  <a:schemeClr val="bg1"/>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7543" y="932212"/>
              <a:ext cx="1208078" cy="1571483"/>
            </a:xfrm>
            <a:prstGeom prst="rect">
              <a:avLst/>
            </a:prstGeom>
          </p:spPr>
        </p:pic>
      </p:grpSp>
      <p:grpSp>
        <p:nvGrpSpPr>
          <p:cNvPr id="12" name="Group 11"/>
          <p:cNvGrpSpPr/>
          <p:nvPr/>
        </p:nvGrpSpPr>
        <p:grpSpPr>
          <a:xfrm>
            <a:off x="4421040" y="3070287"/>
            <a:ext cx="3289208" cy="2390250"/>
            <a:chOff x="384206" y="4158361"/>
            <a:chExt cx="3289208" cy="2390250"/>
          </a:xfrm>
        </p:grpSpPr>
        <p:grpSp>
          <p:nvGrpSpPr>
            <p:cNvPr id="13" name="Group 12"/>
            <p:cNvGrpSpPr/>
            <p:nvPr/>
          </p:nvGrpSpPr>
          <p:grpSpPr>
            <a:xfrm>
              <a:off x="384206" y="4158361"/>
              <a:ext cx="3289208" cy="2390250"/>
              <a:chOff x="609599" y="833642"/>
              <a:chExt cx="7941747" cy="5771225"/>
            </a:xfrm>
          </p:grpSpPr>
          <p:grpSp>
            <p:nvGrpSpPr>
              <p:cNvPr id="15" name="Group 14"/>
              <p:cNvGrpSpPr/>
              <p:nvPr/>
            </p:nvGrpSpPr>
            <p:grpSpPr>
              <a:xfrm rot="10800000">
                <a:off x="7696200" y="5257800"/>
                <a:ext cx="621450" cy="1347067"/>
                <a:chOff x="7010400" y="381000"/>
                <a:chExt cx="762000" cy="2033666"/>
              </a:xfrm>
            </p:grpSpPr>
            <p:sp>
              <p:nvSpPr>
                <p:cNvPr id="30"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1"/>
              <p:cNvGrpSpPr/>
              <p:nvPr/>
            </p:nvGrpSpPr>
            <p:grpSpPr>
              <a:xfrm rot="10800000">
                <a:off x="939238" y="4923502"/>
                <a:ext cx="621450" cy="1347067"/>
                <a:chOff x="7010400" y="381000"/>
                <a:chExt cx="762000" cy="2033666"/>
              </a:xfrm>
            </p:grpSpPr>
            <p:sp>
              <p:nvSpPr>
                <p:cNvPr id="28"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899460" y="833642"/>
                <a:ext cx="621450" cy="986197"/>
                <a:chOff x="7031201" y="834275"/>
                <a:chExt cx="762000" cy="1488861"/>
              </a:xfrm>
            </p:grpSpPr>
            <p:sp>
              <p:nvSpPr>
                <p:cNvPr id="26"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7646520" y="1148254"/>
                <a:ext cx="621450" cy="1017899"/>
                <a:chOff x="7087348" y="824753"/>
                <a:chExt cx="762000" cy="1536722"/>
              </a:xfrm>
            </p:grpSpPr>
            <p:sp>
              <p:nvSpPr>
                <p:cNvPr id="24"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747225" y="4834063"/>
              <a:ext cx="2437759" cy="1077218"/>
            </a:xfrm>
            <a:prstGeom prst="rect">
              <a:avLst/>
            </a:prstGeom>
          </p:spPr>
          <p:txBody>
            <a:bodyPr wrap="square">
              <a:spAutoFit/>
            </a:bodyPr>
            <a:lstStyle/>
            <a:p>
              <a:pPr algn="ctr"/>
              <a:r>
                <a:rPr lang="en-US" sz="1600" b="1" dirty="0"/>
                <a:t>As we exercise faith in Jesus Christ, our spiritual vision and understanding become clearer</a:t>
              </a:r>
              <a:endParaRPr lang="en-US" sz="1600" dirty="0"/>
            </a:p>
          </p:txBody>
        </p:sp>
      </p:grpSp>
      <p:sp>
        <p:nvSpPr>
          <p:cNvPr id="3" name="Rectangle 2"/>
          <p:cNvSpPr/>
          <p:nvPr/>
        </p:nvSpPr>
        <p:spPr>
          <a:xfrm>
            <a:off x="435864" y="3093824"/>
            <a:ext cx="3799535" cy="2246769"/>
          </a:xfrm>
          <a:prstGeom prst="rect">
            <a:avLst/>
          </a:prstGeom>
        </p:spPr>
        <p:txBody>
          <a:bodyPr wrap="square">
            <a:spAutoFit/>
          </a:bodyPr>
          <a:lstStyle/>
          <a:p>
            <a:r>
              <a:rPr lang="en-US" sz="2800" dirty="0">
                <a:solidFill>
                  <a:srgbClr val="FFFF00"/>
                </a:solidFill>
                <a:latin typeface="Open Sans"/>
              </a:rPr>
              <a:t>How might the man’s healing from physical blindness represent his healing from spiritual blindness?</a:t>
            </a:r>
            <a:endParaRPr lang="en-US" sz="2800" dirty="0">
              <a:solidFill>
                <a:srgbClr val="FFFF00"/>
              </a:solidFill>
            </a:endParaRPr>
          </a:p>
        </p:txBody>
      </p:sp>
      <p:sp>
        <p:nvSpPr>
          <p:cNvPr id="4" name="Rectangle 3"/>
          <p:cNvSpPr/>
          <p:nvPr/>
        </p:nvSpPr>
        <p:spPr>
          <a:xfrm>
            <a:off x="8023915" y="3070287"/>
            <a:ext cx="4057818" cy="2677656"/>
          </a:xfrm>
          <a:prstGeom prst="rect">
            <a:avLst/>
          </a:prstGeom>
        </p:spPr>
        <p:txBody>
          <a:bodyPr wrap="square">
            <a:spAutoFit/>
          </a:bodyPr>
          <a:lstStyle/>
          <a:p>
            <a:r>
              <a:rPr lang="en-US" sz="2800" dirty="0">
                <a:solidFill>
                  <a:srgbClr val="FFFF00"/>
                </a:solidFill>
                <a:latin typeface="Open Sans"/>
              </a:rPr>
              <a:t>Why do you think exercising faith is necessary in order to see and understand spiritual truth more clearly?</a:t>
            </a:r>
            <a:endParaRPr lang="en-US" sz="2800" dirty="0">
              <a:solidFill>
                <a:srgbClr val="FFFF00"/>
              </a:solidFill>
            </a:endParaRPr>
          </a:p>
        </p:txBody>
      </p:sp>
    </p:spTree>
    <p:extLst>
      <p:ext uri="{BB962C8B-B14F-4D97-AF65-F5344CB8AC3E}">
        <p14:creationId xmlns:p14="http://schemas.microsoft.com/office/powerpoint/2010/main" val="79815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out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gradFill flip="none" rotWithShape="1">
            <a:gsLst>
              <a:gs pos="0">
                <a:srgbClr val="8B6417">
                  <a:shade val="30000"/>
                  <a:satMod val="115000"/>
                </a:srgbClr>
              </a:gs>
              <a:gs pos="50000">
                <a:srgbClr val="8B6417">
                  <a:shade val="67500"/>
                  <a:satMod val="115000"/>
                </a:srgbClr>
              </a:gs>
              <a:gs pos="100000">
                <a:srgbClr val="8B6417">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3784" y="0"/>
            <a:ext cx="12003720" cy="769441"/>
          </a:xfrm>
          <a:prstGeom prst="rect">
            <a:avLst/>
          </a:prstGeom>
          <a:noFill/>
        </p:spPr>
        <p:txBody>
          <a:bodyPr wrap="square" rtlCol="0">
            <a:spAutoFit/>
          </a:bodyPr>
          <a:lstStyle/>
          <a:p>
            <a:pPr algn="ctr"/>
            <a:r>
              <a:rPr lang="en-US" sz="4400" dirty="0">
                <a:solidFill>
                  <a:schemeClr val="bg1"/>
                </a:solidFill>
                <a:latin typeface="Arial Black" pitchFamily="34" charset="0"/>
              </a:rPr>
              <a:t>“Blind Also”</a:t>
            </a:r>
          </a:p>
        </p:txBody>
      </p:sp>
      <p:sp>
        <p:nvSpPr>
          <p:cNvPr id="5" name="Rectangle 4"/>
          <p:cNvSpPr/>
          <p:nvPr/>
        </p:nvSpPr>
        <p:spPr>
          <a:xfrm>
            <a:off x="186158" y="795927"/>
            <a:ext cx="9022236" cy="3416320"/>
          </a:xfrm>
          <a:prstGeom prst="rect">
            <a:avLst/>
          </a:prstGeom>
        </p:spPr>
        <p:txBody>
          <a:bodyPr wrap="square">
            <a:spAutoFit/>
          </a:bodyPr>
          <a:lstStyle/>
          <a:p>
            <a:r>
              <a:rPr lang="en-US" sz="2400" dirty="0">
                <a:solidFill>
                  <a:schemeClr val="bg1"/>
                </a:solidFill>
              </a:rPr>
              <a:t>After the Savior healed the man born blind, some Pharisees asked Jesus whether they were “blind also.” In reply, the Savior used a metaphor, teaching that individuals who were “blind”—those who did not know who He was—“should have no sin”.</a:t>
            </a:r>
          </a:p>
          <a:p>
            <a:endParaRPr lang="en-US" sz="2400" dirty="0">
              <a:solidFill>
                <a:schemeClr val="bg1"/>
              </a:solidFill>
            </a:endParaRPr>
          </a:p>
          <a:p>
            <a:r>
              <a:rPr lang="en-US" sz="2400" dirty="0">
                <a:solidFill>
                  <a:schemeClr val="bg1"/>
                </a:solidFill>
              </a:rPr>
              <a:t>On the other hand, individuals who could “see”—those who had received enough witnesses concerning the Savior and His divine mission that they should have known who He was—would be accountable for their actions. </a:t>
            </a:r>
          </a:p>
        </p:txBody>
      </p:sp>
      <p:sp>
        <p:nvSpPr>
          <p:cNvPr id="17" name="Rectangle 16"/>
          <p:cNvSpPr/>
          <p:nvPr/>
        </p:nvSpPr>
        <p:spPr>
          <a:xfrm>
            <a:off x="5971504" y="6370832"/>
            <a:ext cx="6096000" cy="461665"/>
          </a:xfrm>
          <a:prstGeom prst="rect">
            <a:avLst/>
          </a:prstGeom>
        </p:spPr>
        <p:txBody>
          <a:bodyPr>
            <a:spAutoFit/>
          </a:bodyPr>
          <a:lstStyle/>
          <a:p>
            <a:pPr algn="r"/>
            <a:r>
              <a:rPr lang="en-US" sz="2400" dirty="0">
                <a:solidFill>
                  <a:schemeClr val="bg1"/>
                </a:solidFill>
              </a:rPr>
              <a:t>(1)</a:t>
            </a:r>
          </a:p>
        </p:txBody>
      </p:sp>
      <p:sp>
        <p:nvSpPr>
          <p:cNvPr id="18" name="Rectangle 17"/>
          <p:cNvSpPr/>
          <p:nvPr/>
        </p:nvSpPr>
        <p:spPr>
          <a:xfrm>
            <a:off x="63784" y="6436679"/>
            <a:ext cx="6096000" cy="369332"/>
          </a:xfrm>
          <a:prstGeom prst="rect">
            <a:avLst/>
          </a:prstGeom>
        </p:spPr>
        <p:txBody>
          <a:bodyPr>
            <a:spAutoFit/>
          </a:bodyPr>
          <a:lstStyle/>
          <a:p>
            <a:r>
              <a:rPr lang="en-US" dirty="0">
                <a:solidFill>
                  <a:schemeClr val="bg1"/>
                </a:solidFill>
                <a:latin typeface="Open Sans"/>
              </a:rPr>
              <a:t>John 9:39-41</a:t>
            </a:r>
            <a:endParaRPr lang="en-US" dirty="0">
              <a:solidFill>
                <a:schemeClr val="bg1"/>
              </a:solidFill>
            </a:endParaRPr>
          </a:p>
        </p:txBody>
      </p:sp>
      <p:sp>
        <p:nvSpPr>
          <p:cNvPr id="3" name="Rectangle 2"/>
          <p:cNvSpPr/>
          <p:nvPr/>
        </p:nvSpPr>
        <p:spPr>
          <a:xfrm>
            <a:off x="5061702" y="4676667"/>
            <a:ext cx="6722772" cy="1938992"/>
          </a:xfrm>
          <a:prstGeom prst="rect">
            <a:avLst/>
          </a:prstGeom>
        </p:spPr>
        <p:txBody>
          <a:bodyPr wrap="square">
            <a:spAutoFit/>
          </a:bodyPr>
          <a:lstStyle/>
          <a:p>
            <a:r>
              <a:rPr lang="en-US" sz="2400" dirty="0">
                <a:solidFill>
                  <a:schemeClr val="bg1"/>
                </a:solidFill>
              </a:rPr>
              <a:t>The Pharisees were among those who could “see,” and thus their “sin </a:t>
            </a:r>
            <a:r>
              <a:rPr lang="en-US" sz="2400" dirty="0" err="1">
                <a:solidFill>
                  <a:schemeClr val="bg1"/>
                </a:solidFill>
              </a:rPr>
              <a:t>remaineth</a:t>
            </a:r>
            <a:r>
              <a:rPr lang="en-US" sz="2400" dirty="0">
                <a:solidFill>
                  <a:schemeClr val="bg1"/>
                </a:solidFill>
              </a:rPr>
              <a:t>.” Spiritually speaking, they chose to be blind because they refused to recognize Jesus as the Son of God, despite the many witnesses they had received.</a:t>
            </a:r>
          </a:p>
        </p:txBody>
      </p:sp>
      <p:grpSp>
        <p:nvGrpSpPr>
          <p:cNvPr id="10" name="Group 9"/>
          <p:cNvGrpSpPr/>
          <p:nvPr/>
        </p:nvGrpSpPr>
        <p:grpSpPr>
          <a:xfrm>
            <a:off x="8749048" y="831109"/>
            <a:ext cx="2526686" cy="3886200"/>
            <a:chOff x="838200" y="685800"/>
            <a:chExt cx="2526686" cy="3886200"/>
          </a:xfrm>
        </p:grpSpPr>
        <p:sp>
          <p:nvSpPr>
            <p:cNvPr id="11" name="Oval 10"/>
            <p:cNvSpPr/>
            <p:nvPr/>
          </p:nvSpPr>
          <p:spPr>
            <a:xfrm rot="6128217">
              <a:off x="2217104" y="4173839"/>
              <a:ext cx="324143" cy="472179"/>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4472555">
              <a:off x="1775149" y="4161245"/>
              <a:ext cx="296946" cy="496277"/>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a:off x="1403303" y="2221554"/>
              <a:ext cx="1519958" cy="2149268"/>
            </a:xfrm>
            <a:prstGeom prst="trapezoid">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901859">
              <a:off x="2434149" y="2927927"/>
              <a:ext cx="331341" cy="54523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555722" y="1017401"/>
              <a:ext cx="1110738" cy="144753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2057400" y="2438400"/>
              <a:ext cx="190500" cy="838200"/>
              <a:chOff x="3505200" y="3657600"/>
              <a:chExt cx="381000" cy="1676400"/>
            </a:xfrm>
          </p:grpSpPr>
          <p:sp>
            <p:nvSpPr>
              <p:cNvPr id="68" name="Rectangle 67"/>
              <p:cNvSpPr/>
              <p:nvPr/>
            </p:nvSpPr>
            <p:spPr>
              <a:xfrm>
                <a:off x="3505200" y="3657600"/>
                <a:ext cx="381000" cy="16764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Plaque 68"/>
              <p:cNvSpPr/>
              <p:nvPr/>
            </p:nvSpPr>
            <p:spPr>
              <a:xfrm>
                <a:off x="3505200" y="3733800"/>
                <a:ext cx="381000" cy="304800"/>
              </a:xfrm>
              <a:prstGeom prst="plaque">
                <a:avLst>
                  <a:gd name="adj" fmla="val 40909"/>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Plaque 69"/>
              <p:cNvSpPr/>
              <p:nvPr/>
            </p:nvSpPr>
            <p:spPr>
              <a:xfrm>
                <a:off x="3505200" y="4114800"/>
                <a:ext cx="381000" cy="304800"/>
              </a:xfrm>
              <a:prstGeom prst="plaque">
                <a:avLst>
                  <a:gd name="adj" fmla="val 40909"/>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Plaque 70"/>
              <p:cNvSpPr/>
              <p:nvPr/>
            </p:nvSpPr>
            <p:spPr>
              <a:xfrm>
                <a:off x="3505200" y="4495800"/>
                <a:ext cx="381000" cy="304800"/>
              </a:xfrm>
              <a:prstGeom prst="plaque">
                <a:avLst>
                  <a:gd name="adj" fmla="val 40909"/>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Plaque 71"/>
              <p:cNvSpPr/>
              <p:nvPr/>
            </p:nvSpPr>
            <p:spPr>
              <a:xfrm>
                <a:off x="3505200" y="4876800"/>
                <a:ext cx="381000" cy="304800"/>
              </a:xfrm>
              <a:prstGeom prst="plaque">
                <a:avLst>
                  <a:gd name="adj" fmla="val 40909"/>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Cloud 18"/>
            <p:cNvSpPr/>
            <p:nvPr/>
          </p:nvSpPr>
          <p:spPr>
            <a:xfrm rot="207152">
              <a:off x="1769181" y="1925300"/>
              <a:ext cx="691427" cy="571490"/>
            </a:xfrm>
            <a:prstGeom prst="clou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981200" y="2057400"/>
              <a:ext cx="304800" cy="76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2438400" y="1066800"/>
              <a:ext cx="726288" cy="2644944"/>
              <a:chOff x="2340185" y="1182305"/>
              <a:chExt cx="726288" cy="2644944"/>
            </a:xfrm>
          </p:grpSpPr>
          <p:sp>
            <p:nvSpPr>
              <p:cNvPr id="63" name="Trapezoid 62"/>
              <p:cNvSpPr/>
              <p:nvPr/>
            </p:nvSpPr>
            <p:spPr>
              <a:xfrm rot="21048877">
                <a:off x="2340185" y="1182305"/>
                <a:ext cx="704921" cy="2644944"/>
              </a:xfrm>
              <a:prstGeom prst="trapezoid">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2431690" y="2462580"/>
                <a:ext cx="634783" cy="476942"/>
                <a:chOff x="2431690" y="2462580"/>
                <a:chExt cx="634783" cy="476942"/>
              </a:xfrm>
            </p:grpSpPr>
            <p:cxnSp>
              <p:nvCxnSpPr>
                <p:cNvPr id="65" name="Straight Connector 64"/>
                <p:cNvCxnSpPr>
                  <a:stCxn id="63" idx="1"/>
                  <a:endCxn id="63" idx="3"/>
                </p:cNvCxnSpPr>
                <p:nvPr/>
              </p:nvCxnSpPr>
              <p:spPr>
                <a:xfrm flipV="1">
                  <a:off x="2431690" y="2462580"/>
                  <a:ext cx="521911" cy="8439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2438400" y="2660073"/>
                  <a:ext cx="572655" cy="91323"/>
                </a:xfrm>
                <a:prstGeom prst="line">
                  <a:avLst/>
                </a:prstGeom>
                <a:ln w="203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2454781" y="2835564"/>
                  <a:ext cx="611692" cy="103958"/>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grpSp>
        </p:grpSp>
        <p:sp>
          <p:nvSpPr>
            <p:cNvPr id="22" name="Flowchart: Delay 21"/>
            <p:cNvSpPr/>
            <p:nvPr/>
          </p:nvSpPr>
          <p:spPr>
            <a:xfrm rot="16200000">
              <a:off x="1943100" y="266700"/>
              <a:ext cx="381000" cy="1219200"/>
            </a:xfrm>
            <a:prstGeom prst="flowChartDelay">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rot="1187881">
              <a:off x="1612981" y="2836464"/>
              <a:ext cx="292705" cy="1099904"/>
              <a:chOff x="3505200" y="4038600"/>
              <a:chExt cx="457200" cy="1309255"/>
            </a:xfrm>
          </p:grpSpPr>
          <p:grpSp>
            <p:nvGrpSpPr>
              <p:cNvPr id="55" name="Group 54"/>
              <p:cNvGrpSpPr/>
              <p:nvPr/>
            </p:nvGrpSpPr>
            <p:grpSpPr>
              <a:xfrm>
                <a:off x="3505200" y="4052455"/>
                <a:ext cx="228600" cy="1295400"/>
                <a:chOff x="3505200" y="4052455"/>
                <a:chExt cx="228600" cy="1295400"/>
              </a:xfrm>
            </p:grpSpPr>
            <p:sp>
              <p:nvSpPr>
                <p:cNvPr id="60" name="Can 59"/>
                <p:cNvSpPr/>
                <p:nvPr/>
              </p:nvSpPr>
              <p:spPr>
                <a:xfrm>
                  <a:off x="3505200" y="4267200"/>
                  <a:ext cx="228600" cy="914400"/>
                </a:xfrm>
                <a:prstGeom prst="can">
                  <a:avLst/>
                </a:prstGeom>
                <a:solidFill>
                  <a:srgbClr val="F0CD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562927" y="5176982"/>
                  <a:ext cx="122382" cy="170873"/>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3525982" y="4052455"/>
                  <a:ext cx="152400" cy="228600"/>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733800" y="4038600"/>
                <a:ext cx="228600" cy="1295400"/>
                <a:chOff x="3505200" y="4052455"/>
                <a:chExt cx="228600" cy="1295400"/>
              </a:xfrm>
            </p:grpSpPr>
            <p:sp>
              <p:nvSpPr>
                <p:cNvPr id="57" name="Can 56"/>
                <p:cNvSpPr/>
                <p:nvPr/>
              </p:nvSpPr>
              <p:spPr>
                <a:xfrm>
                  <a:off x="3505200" y="4267200"/>
                  <a:ext cx="228600" cy="914400"/>
                </a:xfrm>
                <a:prstGeom prst="can">
                  <a:avLst/>
                </a:prstGeom>
                <a:solidFill>
                  <a:srgbClr val="F0CD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562927" y="5176982"/>
                  <a:ext cx="122382" cy="170873"/>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525982" y="4052455"/>
                  <a:ext cx="152400" cy="228600"/>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Oval 23"/>
            <p:cNvSpPr/>
            <p:nvPr/>
          </p:nvSpPr>
          <p:spPr>
            <a:xfrm rot="18942803">
              <a:off x="1564919" y="3003039"/>
              <a:ext cx="270843" cy="44568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rot="1165716">
              <a:off x="1105017" y="1112287"/>
              <a:ext cx="726288" cy="2644944"/>
              <a:chOff x="2340185" y="1182305"/>
              <a:chExt cx="726288" cy="2644944"/>
            </a:xfrm>
          </p:grpSpPr>
          <p:sp>
            <p:nvSpPr>
              <p:cNvPr id="50" name="Trapezoid 49"/>
              <p:cNvSpPr/>
              <p:nvPr/>
            </p:nvSpPr>
            <p:spPr>
              <a:xfrm rot="21048877">
                <a:off x="2340185" y="1182305"/>
                <a:ext cx="704921" cy="2644944"/>
              </a:xfrm>
              <a:prstGeom prst="trapezoid">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39"/>
              <p:cNvGrpSpPr/>
              <p:nvPr/>
            </p:nvGrpSpPr>
            <p:grpSpPr>
              <a:xfrm>
                <a:off x="2431690" y="2462580"/>
                <a:ext cx="634783" cy="476942"/>
                <a:chOff x="2431690" y="2462580"/>
                <a:chExt cx="634783" cy="476942"/>
              </a:xfrm>
            </p:grpSpPr>
            <p:cxnSp>
              <p:nvCxnSpPr>
                <p:cNvPr id="52" name="Straight Connector 51"/>
                <p:cNvCxnSpPr>
                  <a:stCxn id="50" idx="1"/>
                  <a:endCxn id="50" idx="3"/>
                </p:cNvCxnSpPr>
                <p:nvPr/>
              </p:nvCxnSpPr>
              <p:spPr>
                <a:xfrm flipV="1">
                  <a:off x="2431690" y="2462580"/>
                  <a:ext cx="521911" cy="8439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2438400" y="2660073"/>
                  <a:ext cx="572655" cy="91323"/>
                </a:xfrm>
                <a:prstGeom prst="line">
                  <a:avLst/>
                </a:prstGeom>
                <a:ln w="203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2454781" y="2835564"/>
                  <a:ext cx="611692" cy="103958"/>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26" name="Group 25"/>
            <p:cNvGrpSpPr/>
            <p:nvPr/>
          </p:nvGrpSpPr>
          <p:grpSpPr>
            <a:xfrm>
              <a:off x="1524000" y="990600"/>
              <a:ext cx="1209964" cy="304800"/>
              <a:chOff x="1533236" y="990600"/>
              <a:chExt cx="1209964" cy="304800"/>
            </a:xfrm>
          </p:grpSpPr>
          <p:sp>
            <p:nvSpPr>
              <p:cNvPr id="47" name="Rectangle 46"/>
              <p:cNvSpPr/>
              <p:nvPr/>
            </p:nvSpPr>
            <p:spPr>
              <a:xfrm>
                <a:off x="1533236" y="1066800"/>
                <a:ext cx="1209964" cy="1246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905000" y="990600"/>
                <a:ext cx="381000" cy="3048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962727" y="1029855"/>
                <a:ext cx="304800" cy="24384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2590800" y="3581400"/>
              <a:ext cx="164486" cy="381000"/>
              <a:chOff x="4200164" y="4038600"/>
              <a:chExt cx="483171" cy="861285"/>
            </a:xfrm>
          </p:grpSpPr>
          <p:sp>
            <p:nvSpPr>
              <p:cNvPr id="43" name="Trapezoid 42"/>
              <p:cNvSpPr/>
              <p:nvPr/>
            </p:nvSpPr>
            <p:spPr>
              <a:xfrm rot="1216957">
                <a:off x="4200164" y="4366485"/>
                <a:ext cx="228600" cy="533400"/>
              </a:xfrm>
              <a:prstGeom prst="trapezoid">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rot="21132038">
                <a:off x="4454735" y="4356445"/>
                <a:ext cx="228600" cy="533400"/>
              </a:xfrm>
              <a:prstGeom prst="trapezoid">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324892">
                <a:off x="4291857" y="4352996"/>
                <a:ext cx="228600" cy="533400"/>
              </a:xfrm>
              <a:prstGeom prst="trapezoid">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267200" y="4038600"/>
                <a:ext cx="381000" cy="381000"/>
              </a:xfrm>
              <a:prstGeom prst="ellipse">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200400" y="3505200"/>
              <a:ext cx="164486" cy="381000"/>
              <a:chOff x="4200164" y="4038600"/>
              <a:chExt cx="483171" cy="861285"/>
            </a:xfrm>
          </p:grpSpPr>
          <p:sp>
            <p:nvSpPr>
              <p:cNvPr id="39" name="Trapezoid 38"/>
              <p:cNvSpPr/>
              <p:nvPr/>
            </p:nvSpPr>
            <p:spPr>
              <a:xfrm rot="1216957">
                <a:off x="4200164" y="4366485"/>
                <a:ext cx="228600" cy="533400"/>
              </a:xfrm>
              <a:prstGeom prst="trapezoid">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21132038">
                <a:off x="4454735" y="4356445"/>
                <a:ext cx="228600" cy="533400"/>
              </a:xfrm>
              <a:prstGeom prst="trapezoid">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rot="324892">
                <a:off x="4291857" y="4352996"/>
                <a:ext cx="228600" cy="533400"/>
              </a:xfrm>
              <a:prstGeom prst="trapezoid">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267200" y="4038600"/>
                <a:ext cx="381000" cy="381000"/>
              </a:xfrm>
              <a:prstGeom prst="ellipse">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flipH="1">
              <a:off x="1447800" y="3657600"/>
              <a:ext cx="164486" cy="381000"/>
              <a:chOff x="4200164" y="4038600"/>
              <a:chExt cx="483171" cy="861285"/>
            </a:xfrm>
          </p:grpSpPr>
          <p:sp>
            <p:nvSpPr>
              <p:cNvPr id="35" name="Trapezoid 34"/>
              <p:cNvSpPr/>
              <p:nvPr/>
            </p:nvSpPr>
            <p:spPr>
              <a:xfrm rot="1216957">
                <a:off x="4200164" y="4366485"/>
                <a:ext cx="228600" cy="533400"/>
              </a:xfrm>
              <a:prstGeom prst="trapezoid">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21132038">
                <a:off x="4454735" y="4356445"/>
                <a:ext cx="228600" cy="533400"/>
              </a:xfrm>
              <a:prstGeom prst="trapezoid">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rot="324892">
                <a:off x="4291857" y="4352996"/>
                <a:ext cx="228600" cy="533400"/>
              </a:xfrm>
              <a:prstGeom prst="trapezoid">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267200" y="4038600"/>
                <a:ext cx="381000" cy="381000"/>
              </a:xfrm>
              <a:prstGeom prst="ellipse">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flipH="1">
              <a:off x="838200" y="3581400"/>
              <a:ext cx="164486" cy="381000"/>
              <a:chOff x="4200164" y="4038600"/>
              <a:chExt cx="483171" cy="861285"/>
            </a:xfrm>
          </p:grpSpPr>
          <p:sp>
            <p:nvSpPr>
              <p:cNvPr id="31" name="Trapezoid 30"/>
              <p:cNvSpPr/>
              <p:nvPr/>
            </p:nvSpPr>
            <p:spPr>
              <a:xfrm rot="1216957">
                <a:off x="4200164" y="4366485"/>
                <a:ext cx="228600" cy="533400"/>
              </a:xfrm>
              <a:prstGeom prst="trapezoid">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21132038">
                <a:off x="4454735" y="4356445"/>
                <a:ext cx="228600" cy="533400"/>
              </a:xfrm>
              <a:prstGeom prst="trapezoid">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324892">
                <a:off x="4291857" y="4352996"/>
                <a:ext cx="228600" cy="533400"/>
              </a:xfrm>
              <a:prstGeom prst="trapezoid">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267200" y="4038600"/>
                <a:ext cx="381000" cy="381000"/>
              </a:xfrm>
              <a:prstGeom prst="ellipse">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32"/>
          <p:cNvGrpSpPr/>
          <p:nvPr/>
        </p:nvGrpSpPr>
        <p:grpSpPr>
          <a:xfrm>
            <a:off x="9499296" y="1511177"/>
            <a:ext cx="1051678" cy="546873"/>
            <a:chOff x="4267200" y="4343400"/>
            <a:chExt cx="3352800" cy="990600"/>
          </a:xfrm>
        </p:grpSpPr>
        <p:sp>
          <p:nvSpPr>
            <p:cNvPr id="74" name="Oval 73"/>
            <p:cNvSpPr/>
            <p:nvPr/>
          </p:nvSpPr>
          <p:spPr>
            <a:xfrm>
              <a:off x="4267200" y="4343400"/>
              <a:ext cx="15240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6096000" y="4343400"/>
              <a:ext cx="15240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Block Arc 75"/>
            <p:cNvSpPr/>
            <p:nvPr/>
          </p:nvSpPr>
          <p:spPr>
            <a:xfrm>
              <a:off x="5715000" y="4572000"/>
              <a:ext cx="457200" cy="152400"/>
            </a:xfrm>
            <a:prstGeom prst="blockArc">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spTree>
    <p:extLst>
      <p:ext uri="{BB962C8B-B14F-4D97-AF65-F5344CB8AC3E}">
        <p14:creationId xmlns:p14="http://schemas.microsoft.com/office/powerpoint/2010/main" val="379531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gradFill flip="none" rotWithShape="1">
            <a:gsLst>
              <a:gs pos="0">
                <a:srgbClr val="8B6417">
                  <a:shade val="30000"/>
                  <a:satMod val="115000"/>
                </a:srgbClr>
              </a:gs>
              <a:gs pos="50000">
                <a:srgbClr val="8B6417">
                  <a:shade val="67500"/>
                  <a:satMod val="115000"/>
                </a:srgbClr>
              </a:gs>
              <a:gs pos="100000">
                <a:srgbClr val="8B6417">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3784" y="0"/>
            <a:ext cx="12003720" cy="769441"/>
          </a:xfrm>
          <a:prstGeom prst="rect">
            <a:avLst/>
          </a:prstGeom>
          <a:noFill/>
        </p:spPr>
        <p:txBody>
          <a:bodyPr wrap="square" rtlCol="0">
            <a:spAutoFit/>
          </a:bodyPr>
          <a:lstStyle/>
          <a:p>
            <a:pPr algn="ctr"/>
            <a:r>
              <a:rPr lang="en-US" sz="4400" dirty="0">
                <a:solidFill>
                  <a:schemeClr val="bg1"/>
                </a:solidFill>
                <a:latin typeface="Arial Black" pitchFamily="34" charset="0"/>
              </a:rPr>
              <a:t>“Choosing to Be Blind”</a:t>
            </a:r>
          </a:p>
        </p:txBody>
      </p:sp>
      <p:sp>
        <p:nvSpPr>
          <p:cNvPr id="5" name="Rectangle 4"/>
          <p:cNvSpPr/>
          <p:nvPr/>
        </p:nvSpPr>
        <p:spPr>
          <a:xfrm>
            <a:off x="186158" y="795927"/>
            <a:ext cx="6240400" cy="1938992"/>
          </a:xfrm>
          <a:prstGeom prst="rect">
            <a:avLst/>
          </a:prstGeom>
        </p:spPr>
        <p:txBody>
          <a:bodyPr wrap="square">
            <a:spAutoFit/>
          </a:bodyPr>
          <a:lstStyle/>
          <a:p>
            <a:r>
              <a:rPr lang="en-US" sz="2400" dirty="0">
                <a:solidFill>
                  <a:schemeClr val="bg1"/>
                </a:solidFill>
              </a:rPr>
              <a:t>The Pharisees were among those who could ‘see,’ and thus their ‘sin </a:t>
            </a:r>
            <a:r>
              <a:rPr lang="en-US" sz="2400" dirty="0" err="1">
                <a:solidFill>
                  <a:schemeClr val="bg1"/>
                </a:solidFill>
              </a:rPr>
              <a:t>remaineth</a:t>
            </a:r>
            <a:r>
              <a:rPr lang="en-US" sz="2400" dirty="0">
                <a:solidFill>
                  <a:schemeClr val="bg1"/>
                </a:solidFill>
              </a:rPr>
              <a:t>.’ Spiritually speaking, they chose to be blind because they refused to recognize Jesus as the Son of God, despite the many witnesses they had received”</a:t>
            </a:r>
          </a:p>
        </p:txBody>
      </p:sp>
      <p:sp>
        <p:nvSpPr>
          <p:cNvPr id="17" name="Rectangle 16"/>
          <p:cNvSpPr/>
          <p:nvPr/>
        </p:nvSpPr>
        <p:spPr>
          <a:xfrm>
            <a:off x="5971504" y="6370832"/>
            <a:ext cx="6096000" cy="461665"/>
          </a:xfrm>
          <a:prstGeom prst="rect">
            <a:avLst/>
          </a:prstGeom>
        </p:spPr>
        <p:txBody>
          <a:bodyPr>
            <a:spAutoFit/>
          </a:bodyPr>
          <a:lstStyle/>
          <a:p>
            <a:pPr algn="r"/>
            <a:r>
              <a:rPr lang="en-US" sz="2400" dirty="0">
                <a:solidFill>
                  <a:schemeClr val="bg1"/>
                </a:solidFill>
              </a:rPr>
              <a:t>(1)</a:t>
            </a:r>
          </a:p>
        </p:txBody>
      </p:sp>
      <p:sp>
        <p:nvSpPr>
          <p:cNvPr id="18" name="Rectangle 17"/>
          <p:cNvSpPr/>
          <p:nvPr/>
        </p:nvSpPr>
        <p:spPr>
          <a:xfrm>
            <a:off x="63784" y="6436679"/>
            <a:ext cx="6096000" cy="369332"/>
          </a:xfrm>
          <a:prstGeom prst="rect">
            <a:avLst/>
          </a:prstGeom>
        </p:spPr>
        <p:txBody>
          <a:bodyPr>
            <a:spAutoFit/>
          </a:bodyPr>
          <a:lstStyle/>
          <a:p>
            <a:r>
              <a:rPr lang="en-US" dirty="0">
                <a:solidFill>
                  <a:schemeClr val="bg1"/>
                </a:solidFill>
                <a:latin typeface="Open Sans"/>
              </a:rPr>
              <a:t>John 9:39-41</a:t>
            </a:r>
            <a:endParaRPr lang="en-US" dirty="0">
              <a:solidFill>
                <a:schemeClr val="bg1"/>
              </a:solidFill>
            </a:endParaRPr>
          </a:p>
        </p:txBody>
      </p:sp>
      <p:sp>
        <p:nvSpPr>
          <p:cNvPr id="3" name="Rectangle 2"/>
          <p:cNvSpPr/>
          <p:nvPr/>
        </p:nvSpPr>
        <p:spPr>
          <a:xfrm>
            <a:off x="4623820" y="4807322"/>
            <a:ext cx="6722772" cy="646331"/>
          </a:xfrm>
          <a:prstGeom prst="rect">
            <a:avLst/>
          </a:prstGeom>
        </p:spPr>
        <p:txBody>
          <a:bodyPr wrap="square">
            <a:spAutoFit/>
          </a:bodyPr>
          <a:lstStyle/>
          <a:p>
            <a:r>
              <a:rPr lang="en-US" sz="3600" dirty="0">
                <a:solidFill>
                  <a:schemeClr val="bg1"/>
                </a:solidFill>
              </a:rPr>
              <a:t>Do You Choose To Be Blind Also?</a:t>
            </a:r>
          </a:p>
        </p:txBody>
      </p:sp>
      <p:grpSp>
        <p:nvGrpSpPr>
          <p:cNvPr id="73" name="Group 32"/>
          <p:cNvGrpSpPr/>
          <p:nvPr/>
        </p:nvGrpSpPr>
        <p:grpSpPr>
          <a:xfrm>
            <a:off x="6259133" y="3066617"/>
            <a:ext cx="2914148" cy="1515358"/>
            <a:chOff x="4267200" y="4343400"/>
            <a:chExt cx="3352800" cy="990600"/>
          </a:xfrm>
        </p:grpSpPr>
        <p:sp>
          <p:nvSpPr>
            <p:cNvPr id="74" name="Oval 73"/>
            <p:cNvSpPr/>
            <p:nvPr/>
          </p:nvSpPr>
          <p:spPr>
            <a:xfrm>
              <a:off x="4267200" y="4343400"/>
              <a:ext cx="15240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6096000" y="4343400"/>
              <a:ext cx="15240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Block Arc 75"/>
            <p:cNvSpPr/>
            <p:nvPr/>
          </p:nvSpPr>
          <p:spPr>
            <a:xfrm>
              <a:off x="5715000" y="4572000"/>
              <a:ext cx="457200" cy="152400"/>
            </a:xfrm>
            <a:prstGeom prst="blockArc">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spTree>
    <p:extLst>
      <p:ext uri="{BB962C8B-B14F-4D97-AF65-F5344CB8AC3E}">
        <p14:creationId xmlns:p14="http://schemas.microsoft.com/office/powerpoint/2010/main" val="196053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12192000" cy="6858000"/>
          </a:xfrm>
          <a:prstGeom prst="rect">
            <a:avLst/>
          </a:prstGeom>
          <a:gradFill flip="none" rotWithShape="1">
            <a:gsLst>
              <a:gs pos="0">
                <a:srgbClr val="99FF66">
                  <a:shade val="30000"/>
                  <a:satMod val="115000"/>
                </a:srgbClr>
              </a:gs>
              <a:gs pos="50000">
                <a:srgbClr val="99FF66">
                  <a:shade val="67500"/>
                  <a:satMod val="115000"/>
                </a:srgbClr>
              </a:gs>
              <a:gs pos="100000">
                <a:srgbClr val="99FF66">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0" y="0"/>
            <a:ext cx="12192000" cy="6740307"/>
          </a:xfrm>
          <a:prstGeom prst="rect">
            <a:avLst/>
          </a:prstGeom>
          <a:noFill/>
        </p:spPr>
        <p:txBody>
          <a:bodyPr wrap="square" rtlCol="0">
            <a:spAutoFit/>
          </a:bodyPr>
          <a:lstStyle/>
          <a:p>
            <a:r>
              <a:rPr lang="en-US" dirty="0"/>
              <a:t>Sources:</a:t>
            </a:r>
          </a:p>
          <a:p>
            <a:endParaRPr lang="en-US" dirty="0"/>
          </a:p>
          <a:p>
            <a:r>
              <a:rPr lang="en-US" dirty="0"/>
              <a:t>Suggested Hymn: #89 </a:t>
            </a:r>
            <a:r>
              <a:rPr lang="en-US" i="1" dirty="0"/>
              <a:t>The Lord is My Light</a:t>
            </a:r>
          </a:p>
          <a:p>
            <a:endParaRPr lang="en-US" dirty="0"/>
          </a:p>
          <a:p>
            <a:endParaRPr lang="en-US" i="1" dirty="0"/>
          </a:p>
          <a:p>
            <a:r>
              <a:rPr lang="en-US" i="1" dirty="0"/>
              <a:t>Video: </a:t>
            </a:r>
          </a:p>
          <a:p>
            <a:r>
              <a:rPr lang="en-US" i="1" dirty="0"/>
              <a:t>Man Heals a Man Born Blind (3:37)</a:t>
            </a:r>
          </a:p>
          <a:p>
            <a:endParaRPr lang="en-US" b="0" i="1" u="none" strike="noStrike" dirty="0">
              <a:effectLst/>
            </a:endParaRPr>
          </a:p>
          <a:p>
            <a:pPr marL="342900" indent="-342900">
              <a:buFontTx/>
              <a:buAutoNum type="arabicPeriod"/>
            </a:pPr>
            <a:endParaRPr lang="en-US" dirty="0"/>
          </a:p>
          <a:p>
            <a:pPr marL="342900" indent="-342900">
              <a:buFontTx/>
              <a:buAutoNum type="arabicPeriod"/>
            </a:pPr>
            <a:r>
              <a:rPr lang="en-US" dirty="0"/>
              <a:t>New Testament Institute Student Manual Chapter 24</a:t>
            </a:r>
          </a:p>
          <a:p>
            <a:pPr marL="342900" indent="-342900">
              <a:buFontTx/>
              <a:buAutoNum type="arabicPeriod"/>
            </a:pPr>
            <a:r>
              <a:rPr lang="en-US" dirty="0"/>
              <a:t>Elder Dallin H. Oaks (“Give Thanks in All Things,”</a:t>
            </a:r>
            <a:r>
              <a:rPr lang="en-US" i="1" dirty="0"/>
              <a:t> Ensign</a:t>
            </a:r>
            <a:r>
              <a:rPr lang="en-US" dirty="0"/>
              <a:t> or </a:t>
            </a:r>
            <a:r>
              <a:rPr lang="en-US" i="1" dirty="0" err="1"/>
              <a:t>Liahona,</a:t>
            </a:r>
            <a:r>
              <a:rPr lang="en-US" dirty="0" err="1"/>
              <a:t>May</a:t>
            </a:r>
            <a:r>
              <a:rPr lang="en-US" dirty="0"/>
              <a:t> 2003, 97–98). </a:t>
            </a:r>
            <a:r>
              <a:rPr lang="en-US" i="1" dirty="0"/>
              <a:t>Things They’re Saying </a:t>
            </a:r>
            <a:r>
              <a:rPr lang="en-US" dirty="0"/>
              <a:t>New Era Feb. 1974</a:t>
            </a:r>
          </a:p>
          <a:p>
            <a:pPr marL="342900" indent="-342900">
              <a:buFontTx/>
              <a:buAutoNum type="arabicPeriod"/>
            </a:pPr>
            <a:r>
              <a:rPr lang="en-US" dirty="0"/>
              <a:t>Elder Boyd K. Packer (“The Moving of the Water,”</a:t>
            </a:r>
            <a:r>
              <a:rPr lang="en-US" i="1" dirty="0"/>
              <a:t> Ensign,</a:t>
            </a:r>
            <a:r>
              <a:rPr lang="en-US" dirty="0"/>
              <a:t> May 1991, 7–8).</a:t>
            </a:r>
          </a:p>
          <a:p>
            <a:pPr marL="342900" indent="-342900">
              <a:buFontTx/>
              <a:buAutoNum type="arabicPeriod"/>
            </a:pPr>
            <a:r>
              <a:rPr lang="en-US" dirty="0"/>
              <a:t>Elder Bruce R. McConkie </a:t>
            </a:r>
            <a:r>
              <a:rPr lang="en-US" i="1" dirty="0"/>
              <a:t>The Mortal Messiah: From Bethlehem to Calvary,</a:t>
            </a:r>
            <a:r>
              <a:rPr lang="en-US" dirty="0"/>
              <a:t> 4 vols. [1979–81], 2:188).</a:t>
            </a:r>
          </a:p>
          <a:p>
            <a:pPr marL="342900" indent="-342900">
              <a:buFontTx/>
              <a:buAutoNum type="arabicPeriod"/>
            </a:pPr>
            <a:r>
              <a:rPr lang="en-US" dirty="0"/>
              <a:t>President Spencer W. Kimball (</a:t>
            </a:r>
            <a:r>
              <a:rPr lang="en-US" i="1" dirty="0"/>
              <a:t>Conference Report, October 1954</a:t>
            </a:r>
            <a:r>
              <a:rPr lang="en-US" dirty="0"/>
              <a:t>, Afternoon Meeting 55.)</a:t>
            </a:r>
          </a:p>
          <a:p>
            <a:pPr marL="342900" indent="-342900">
              <a:buFontTx/>
              <a:buAutoNum type="arabicPeriod"/>
            </a:pPr>
            <a:r>
              <a:rPr lang="en-US" dirty="0"/>
              <a:t>President Howard W. Hunter (“The God That </a:t>
            </a:r>
            <a:r>
              <a:rPr lang="en-US" dirty="0" err="1"/>
              <a:t>Doest</a:t>
            </a:r>
            <a:r>
              <a:rPr lang="en-US" dirty="0"/>
              <a:t> Wonders,”</a:t>
            </a:r>
            <a:r>
              <a:rPr lang="en-US" i="1" dirty="0"/>
              <a:t> Ensign,</a:t>
            </a:r>
            <a:r>
              <a:rPr lang="en-US" dirty="0"/>
              <a:t> May 1989, 16–17).</a:t>
            </a:r>
          </a:p>
          <a:p>
            <a:pPr marL="342900" indent="-342900">
              <a:buFontTx/>
              <a:buAutoNum type="arabicPeriod"/>
            </a:pPr>
            <a:r>
              <a:rPr lang="en-US" dirty="0"/>
              <a:t>Quote from: President David O. McKay President Thomas S. Monson  </a:t>
            </a:r>
            <a:r>
              <a:rPr lang="en-US" i="1" dirty="0"/>
              <a:t>That We May Touch Heaven Nov. 1990 Gen. Conf.</a:t>
            </a:r>
          </a:p>
          <a:p>
            <a:pPr marL="342900" indent="-342900">
              <a:buFontTx/>
              <a:buAutoNum type="arabicPeriod"/>
            </a:pPr>
            <a:r>
              <a:rPr lang="en-US" dirty="0"/>
              <a:t>President Thomas S. Monson </a:t>
            </a:r>
            <a:r>
              <a:rPr lang="en-US" i="1" dirty="0"/>
              <a:t>Peace Be Still</a:t>
            </a:r>
            <a:r>
              <a:rPr lang="en-US" dirty="0"/>
              <a:t> 2002 Oct. Gen. Conf.</a:t>
            </a:r>
          </a:p>
          <a:p>
            <a:pPr marL="342900" indent="-342900">
              <a:buFontTx/>
              <a:buAutoNum type="arabicPeriod"/>
            </a:pPr>
            <a:r>
              <a:rPr lang="en-US" dirty="0"/>
              <a:t>Elder Richard G. Scott (“Acquiring Spiritual Knowledge,”</a:t>
            </a:r>
            <a:r>
              <a:rPr lang="en-US" i="1" dirty="0"/>
              <a:t> Ensign,</a:t>
            </a:r>
            <a:r>
              <a:rPr lang="en-US" dirty="0"/>
              <a:t> Nov. 1993, 88).</a:t>
            </a:r>
          </a:p>
          <a:p>
            <a:pPr marL="342900" indent="-342900">
              <a:buFontTx/>
              <a:buAutoNum type="arabicPeriod"/>
            </a:pPr>
            <a:endParaRPr lang="en-US" dirty="0"/>
          </a:p>
          <a:p>
            <a:r>
              <a:rPr lang="en-US" dirty="0"/>
              <a:t>Good Reading:</a:t>
            </a:r>
          </a:p>
          <a:p>
            <a:pPr fontAlgn="base"/>
            <a:r>
              <a:rPr lang="en-US" dirty="0"/>
              <a:t> Elder Lynn G. Robbins </a:t>
            </a:r>
            <a:r>
              <a:rPr lang="en-US" i="1" dirty="0"/>
              <a:t>The Eyes of the Blind Shall See  </a:t>
            </a:r>
            <a:r>
              <a:rPr lang="en-US" dirty="0"/>
              <a:t>Ensign June 2016</a:t>
            </a:r>
          </a:p>
          <a:p>
            <a:pPr marL="342900" indent="-342900">
              <a:buAutoNum type="arabicPeriod"/>
            </a:pPr>
            <a:endParaRPr lang="en-US" dirty="0"/>
          </a:p>
          <a:p>
            <a:endParaRPr lang="en-US" i="1" dirty="0"/>
          </a:p>
        </p:txBody>
      </p:sp>
      <p:grpSp>
        <p:nvGrpSpPr>
          <p:cNvPr id="2" name="Group 7"/>
          <p:cNvGrpSpPr/>
          <p:nvPr/>
        </p:nvGrpSpPr>
        <p:grpSpPr>
          <a:xfrm>
            <a:off x="4124231" y="1256439"/>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2" descr="Lynn G. Robbins"/>
          <p:cNvPicPr>
            <a:picLocks noChangeAspect="1" noChangeArrowheads="1"/>
          </p:cNvPicPr>
          <p:nvPr/>
        </p:nvPicPr>
        <p:blipFill>
          <a:blip r:embed="rId2" cstate="print"/>
          <a:srcRect/>
          <a:stretch>
            <a:fillRect/>
          </a:stretch>
        </p:blipFill>
        <p:spPr bwMode="auto">
          <a:xfrm>
            <a:off x="6900950" y="5380035"/>
            <a:ext cx="1067882" cy="1247775"/>
          </a:xfrm>
          <a:prstGeom prst="rect">
            <a:avLst/>
          </a:prstGeom>
          <a:noFill/>
        </p:spPr>
      </p:pic>
      <p:sp>
        <p:nvSpPr>
          <p:cNvPr id="14" name="Footer Placeholder 14">
            <a:extLst>
              <a:ext uri="{FF2B5EF4-FFF2-40B4-BE49-F238E27FC236}">
                <a16:creationId xmlns:a16="http://schemas.microsoft.com/office/drawing/2014/main" id="{7763A28F-BB20-47D3-A076-F688D09D666A}"/>
              </a:ext>
            </a:extLst>
          </p:cNvPr>
          <p:cNvSpPr>
            <a:spLocks noGrp="1"/>
          </p:cNvSpPr>
          <p:nvPr/>
        </p:nvSpPr>
        <p:spPr>
          <a:xfrm>
            <a:off x="119847" y="648496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225127512"/>
              </p:ext>
            </p:extLst>
          </p:nvPr>
        </p:nvGraphicFramePr>
        <p:xfrm>
          <a:off x="804868" y="306104"/>
          <a:ext cx="10434045" cy="687936"/>
        </p:xfrm>
        <a:graphic>
          <a:graphicData uri="http://schemas.openxmlformats.org/drawingml/2006/table">
            <a:tbl>
              <a:tblPr/>
              <a:tblGrid>
                <a:gridCol w="4718004">
                  <a:extLst>
                    <a:ext uri="{9D8B030D-6E8A-4147-A177-3AD203B41FA5}">
                      <a16:colId xmlns:a16="http://schemas.microsoft.com/office/drawing/2014/main" val="20000"/>
                    </a:ext>
                  </a:extLst>
                </a:gridCol>
                <a:gridCol w="1542424">
                  <a:extLst>
                    <a:ext uri="{9D8B030D-6E8A-4147-A177-3AD203B41FA5}">
                      <a16:colId xmlns:a16="http://schemas.microsoft.com/office/drawing/2014/main" val="20001"/>
                    </a:ext>
                  </a:extLst>
                </a:gridCol>
                <a:gridCol w="1451693">
                  <a:extLst>
                    <a:ext uri="{9D8B030D-6E8A-4147-A177-3AD203B41FA5}">
                      <a16:colId xmlns:a16="http://schemas.microsoft.com/office/drawing/2014/main" val="20002"/>
                    </a:ext>
                  </a:extLst>
                </a:gridCol>
                <a:gridCol w="1451693">
                  <a:extLst>
                    <a:ext uri="{9D8B030D-6E8A-4147-A177-3AD203B41FA5}">
                      <a16:colId xmlns:a16="http://schemas.microsoft.com/office/drawing/2014/main" val="20003"/>
                    </a:ext>
                  </a:extLst>
                </a:gridCol>
                <a:gridCol w="1270231">
                  <a:extLst>
                    <a:ext uri="{9D8B030D-6E8A-4147-A177-3AD203B41FA5}">
                      <a16:colId xmlns:a16="http://schemas.microsoft.com/office/drawing/2014/main" val="20004"/>
                    </a:ext>
                  </a:extLst>
                </a:gridCol>
              </a:tblGrid>
              <a:tr h="343968">
                <a:tc>
                  <a:txBody>
                    <a:bodyPr/>
                    <a:lstStyle/>
                    <a:p>
                      <a:pPr algn="ctr"/>
                      <a:r>
                        <a:rPr lang="en-US" sz="1200" b="1" dirty="0"/>
                        <a:t>Event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Matthew</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Mark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Luke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b="1" dirty="0"/>
                        <a:t>John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343968">
                <a:tc>
                  <a:txBody>
                    <a:bodyPr/>
                    <a:lstStyle/>
                    <a:p>
                      <a:r>
                        <a:rPr lang="en-US" sz="1200" dirty="0"/>
                        <a:t>Jesus Heals a Man Born Blind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9:1-41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
        <p:nvSpPr>
          <p:cNvPr id="2" name="Rectangle 1"/>
          <p:cNvSpPr/>
          <p:nvPr/>
        </p:nvSpPr>
        <p:spPr>
          <a:xfrm>
            <a:off x="0" y="994040"/>
            <a:ext cx="6096000" cy="2123658"/>
          </a:xfrm>
          <a:prstGeom prst="rect">
            <a:avLst/>
          </a:prstGeom>
          <a:ln>
            <a:solidFill>
              <a:schemeClr val="tx1"/>
            </a:solidFill>
          </a:ln>
        </p:spPr>
        <p:txBody>
          <a:bodyPr>
            <a:spAutoFit/>
          </a:bodyPr>
          <a:lstStyle/>
          <a:p>
            <a:r>
              <a:rPr lang="en-US" sz="1200" b="1" dirty="0">
                <a:solidFill>
                  <a:srgbClr val="333333"/>
                </a:solidFill>
              </a:rPr>
              <a:t>Pre-existence John 9:2:</a:t>
            </a:r>
          </a:p>
          <a:p>
            <a:r>
              <a:rPr lang="en-US" sz="1200" dirty="0">
                <a:solidFill>
                  <a:srgbClr val="333333"/>
                </a:solidFill>
              </a:rPr>
              <a:t>"Apparently the Jews had some understanding of the doctrine of pre-existence. Among their righteous forbears it had been taught plainly as a basic gospel truth. (Moses 3:4-9; 4:1-4; 6:51; Abraham 3:22-28.) Such scriptures as were then available to them however, contained only passing allusions to it. (Num. 16:22; Isa. 14:12-20; Jer. 1:5.) But it was a doctrine implicit in the whole plan of salvation... Jesus' disciples-probably as a direct result of his teachings-knew and believed that men were the spirit children of God in pre-existence and that in such prior estate they were subject to law and endowed with agency. Otherwise they never would have asked nor would there have been any sense or reason to a question which is predicated upon the assumption that men can sin before they are born into mortality." Elder Bruce R. McConkie (</a:t>
            </a:r>
            <a:r>
              <a:rPr lang="en-US" sz="1200" i="1" dirty="0">
                <a:solidFill>
                  <a:srgbClr val="333333"/>
                </a:solidFill>
              </a:rPr>
              <a:t>Doctrinal New Testament Commentary, </a:t>
            </a:r>
            <a:r>
              <a:rPr lang="en-US" sz="1200" dirty="0">
                <a:solidFill>
                  <a:srgbClr val="333333"/>
                </a:solidFill>
              </a:rPr>
              <a:t>3 vols. [Salt Lake City: </a:t>
            </a:r>
            <a:r>
              <a:rPr lang="en-US" sz="1200" dirty="0" err="1">
                <a:solidFill>
                  <a:srgbClr val="333333"/>
                </a:solidFill>
              </a:rPr>
              <a:t>Bookcraft</a:t>
            </a:r>
            <a:r>
              <a:rPr lang="en-US" sz="1200" dirty="0">
                <a:solidFill>
                  <a:srgbClr val="333333"/>
                </a:solidFill>
              </a:rPr>
              <a:t>, 1965-1973], 1: 480.)</a:t>
            </a:r>
            <a:endParaRPr lang="en-US" sz="1200" dirty="0"/>
          </a:p>
        </p:txBody>
      </p:sp>
      <p:sp>
        <p:nvSpPr>
          <p:cNvPr id="4" name="Rectangle 3"/>
          <p:cNvSpPr/>
          <p:nvPr/>
        </p:nvSpPr>
        <p:spPr>
          <a:xfrm>
            <a:off x="0" y="3117698"/>
            <a:ext cx="6096000" cy="2677656"/>
          </a:xfrm>
          <a:prstGeom prst="rect">
            <a:avLst/>
          </a:prstGeom>
          <a:ln>
            <a:solidFill>
              <a:schemeClr val="tx1"/>
            </a:solidFill>
          </a:ln>
        </p:spPr>
        <p:txBody>
          <a:bodyPr>
            <a:spAutoFit/>
          </a:bodyPr>
          <a:lstStyle/>
          <a:p>
            <a:pPr fontAlgn="base"/>
            <a:r>
              <a:rPr lang="en-US" sz="1200" b="1" dirty="0"/>
              <a:t>Having a handicapped Child  John 9:1-3:</a:t>
            </a:r>
          </a:p>
          <a:p>
            <a:pPr fontAlgn="base"/>
            <a:r>
              <a:rPr lang="en-US" sz="1200" dirty="0"/>
              <a:t>“It is natural for parents with handicapped children to ask themselves, ‘What did we do wrong?’ The idea </a:t>
            </a:r>
            <a:r>
              <a:rPr lang="en-US" sz="1200" dirty="0" err="1"/>
              <a:t>that</a:t>
            </a:r>
            <a:r>
              <a:rPr lang="en-US" sz="1200" i="1" dirty="0" err="1"/>
              <a:t>all</a:t>
            </a:r>
            <a:r>
              <a:rPr lang="en-US" sz="1200" dirty="0"/>
              <a:t> suffering is somehow the direct result of sin has been taught since ancient times. It is false doctrine. That notion was even accepted by some of the early disciples until the Lord corrected them.</a:t>
            </a:r>
          </a:p>
          <a:p>
            <a:pPr fontAlgn="base"/>
            <a:r>
              <a:rPr lang="en-US" sz="1200" dirty="0"/>
              <a:t>“‘As Jesus passed by, he saw a man which was blind from his birth.</a:t>
            </a:r>
          </a:p>
          <a:p>
            <a:pPr fontAlgn="base"/>
            <a:r>
              <a:rPr lang="en-US" sz="1200" dirty="0"/>
              <a:t>“‘And his disciples asked him, saying, Master, who did sin, this man, or his parents, that he was born blind?</a:t>
            </a:r>
          </a:p>
          <a:p>
            <a:pPr fontAlgn="base"/>
            <a:r>
              <a:rPr lang="en-US" sz="1200" dirty="0"/>
              <a:t>“‘Jesus answered, Neither hath this man sinned, nor his parents: but that the works of God should be made manifest in him.’ (John 9:1–3.)</a:t>
            </a:r>
          </a:p>
          <a:p>
            <a:pPr fontAlgn="base"/>
            <a:r>
              <a:rPr lang="en-US" sz="1200" dirty="0"/>
              <a:t>“There is little room for feelings of guilt in connection with handicaps. Some handicaps may result from carelessness or abuse, and some through addiction of parents. But most of them do not. Afflictions come to the innocent” Elder Boyd K. Packer (“The Moving of the Water,”</a:t>
            </a:r>
            <a:r>
              <a:rPr lang="en-US" sz="1200" i="1" dirty="0"/>
              <a:t> Ensign,</a:t>
            </a:r>
            <a:r>
              <a:rPr lang="en-US" sz="1200" dirty="0"/>
              <a:t> May 1991, 7–8).</a:t>
            </a:r>
          </a:p>
        </p:txBody>
      </p:sp>
      <p:sp>
        <p:nvSpPr>
          <p:cNvPr id="6" name="Rectangle 5"/>
          <p:cNvSpPr/>
          <p:nvPr/>
        </p:nvSpPr>
        <p:spPr>
          <a:xfrm>
            <a:off x="0" y="5795354"/>
            <a:ext cx="6096000" cy="1015663"/>
          </a:xfrm>
          <a:prstGeom prst="rect">
            <a:avLst/>
          </a:prstGeom>
          <a:ln>
            <a:solidFill>
              <a:schemeClr val="tx1"/>
            </a:solidFill>
          </a:ln>
        </p:spPr>
        <p:txBody>
          <a:bodyPr>
            <a:spAutoFit/>
          </a:bodyPr>
          <a:lstStyle/>
          <a:p>
            <a:pPr fontAlgn="base"/>
            <a:r>
              <a:rPr lang="en-US" sz="1200" b="1" dirty="0"/>
              <a:t>Pool of Siloam:</a:t>
            </a:r>
          </a:p>
          <a:p>
            <a:pPr fontAlgn="base"/>
            <a:r>
              <a:rPr lang="en-US" sz="1200" b="1" dirty="0"/>
              <a:t>The water from the Gihon Springs and Hezekiah’s Tunnel that came through the Pool of Siloam. It continues to flow today. It was discovered when a New City Sewer System was being built. From here it flows out and across the street into a drain. Soil still cover the unexcited part of the pool.</a:t>
            </a:r>
            <a:endParaRPr lang="en-US" sz="1200" dirty="0"/>
          </a:p>
        </p:txBody>
      </p:sp>
      <p:sp>
        <p:nvSpPr>
          <p:cNvPr id="8" name="Rectangle 7"/>
          <p:cNvSpPr/>
          <p:nvPr/>
        </p:nvSpPr>
        <p:spPr>
          <a:xfrm>
            <a:off x="6096000" y="994040"/>
            <a:ext cx="6096000" cy="3046988"/>
          </a:xfrm>
          <a:prstGeom prst="rect">
            <a:avLst/>
          </a:prstGeom>
          <a:ln>
            <a:solidFill>
              <a:schemeClr val="tx1"/>
            </a:solidFill>
          </a:ln>
        </p:spPr>
        <p:txBody>
          <a:bodyPr>
            <a:spAutoFit/>
          </a:bodyPr>
          <a:lstStyle/>
          <a:p>
            <a:pPr fontAlgn="base"/>
            <a:r>
              <a:rPr lang="en-US" sz="1200" b="1" dirty="0"/>
              <a:t>Healing by the Power of the Priesthood  John 9:6-7:</a:t>
            </a:r>
          </a:p>
          <a:p>
            <a:pPr fontAlgn="base"/>
            <a:r>
              <a:rPr lang="en-US" sz="1200" dirty="0"/>
              <a:t>Priesthood administrations are always performed by the laying on of hands. The Savior, however, frequently performed many miracles using other means. While the pattern has been taught by the Brethren and established for our generation, Christ's manner of healings teach us that it is the faith that heals not the oil nor the ordinance. </a:t>
            </a:r>
            <a:r>
              <a:rPr lang="en-US" sz="1200" b="1" dirty="0"/>
              <a:t>Elder Bruce R. McConkie </a:t>
            </a:r>
            <a:r>
              <a:rPr lang="en-US" sz="1200" dirty="0"/>
              <a:t>noted, "Healing miracles are performed by the power of faith and in the authority of the priesthood. By doing these physical acts, however, the Master's apparent purpose was to strengthen the faith of the blind or deaf person, persons who were denied the ability to gain increased assurance and resultant faith by seeing his countenance or hearing his words." (</a:t>
            </a:r>
            <a:r>
              <a:rPr lang="en-US" sz="1200" i="1" dirty="0"/>
              <a:t>Doctrinal Commentary on the New Testament</a:t>
            </a:r>
            <a:r>
              <a:rPr lang="en-US" sz="1200" dirty="0"/>
              <a:t> 1:320.)</a:t>
            </a:r>
          </a:p>
          <a:p>
            <a:pPr fontAlgn="base"/>
            <a:r>
              <a:rPr lang="en-US" sz="1200" dirty="0"/>
              <a:t>In the case of the blind man, he has never seen nor heard Jesus before. How could he have had any faith in Jesus? Remarkably, the Savior didn't ask whether he believed or not. He just responded with a kind word and a healing touch-bolstering the man's faith in the goodness of Jesus. This blind man knew that no man born blind from birth had ever been healed (v. 32), but he did not quarrel with Christ's instructions. His response was remarkably obedient. Gospeldoctrine.com</a:t>
            </a:r>
          </a:p>
        </p:txBody>
      </p:sp>
    </p:spTree>
    <p:extLst>
      <p:ext uri="{BB962C8B-B14F-4D97-AF65-F5344CB8AC3E}">
        <p14:creationId xmlns:p14="http://schemas.microsoft.com/office/powerpoint/2010/main" val="2012781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741691" y="0"/>
            <a:ext cx="6708618" cy="769441"/>
          </a:xfrm>
          <a:prstGeom prst="rect">
            <a:avLst/>
          </a:prstGeom>
          <a:noFill/>
        </p:spPr>
        <p:txBody>
          <a:bodyPr wrap="square" rtlCol="0">
            <a:spAutoFit/>
          </a:bodyPr>
          <a:lstStyle/>
          <a:p>
            <a:pPr algn="ctr"/>
            <a:r>
              <a:rPr lang="en-US" sz="4400" dirty="0">
                <a:solidFill>
                  <a:schemeClr val="bg1"/>
                </a:solidFill>
                <a:latin typeface="Arial Black" pitchFamily="34" charset="0"/>
              </a:rPr>
              <a:t>Isaiah’s Prophecy</a:t>
            </a:r>
          </a:p>
        </p:txBody>
      </p:sp>
      <p:sp>
        <p:nvSpPr>
          <p:cNvPr id="3" name="TextBox 2"/>
          <p:cNvSpPr txBox="1"/>
          <p:nvPr/>
        </p:nvSpPr>
        <p:spPr>
          <a:xfrm>
            <a:off x="868450" y="3120506"/>
            <a:ext cx="3711921" cy="1477328"/>
          </a:xfrm>
          <a:prstGeom prst="rect">
            <a:avLst/>
          </a:prstGeom>
          <a:noFill/>
        </p:spPr>
        <p:txBody>
          <a:bodyPr wrap="square" rtlCol="0">
            <a:spAutoFit/>
          </a:bodyPr>
          <a:lstStyle/>
          <a:p>
            <a:r>
              <a:rPr lang="en-US" i="1" dirty="0">
                <a:solidFill>
                  <a:schemeClr val="bg1"/>
                </a:solidFill>
              </a:rPr>
              <a:t>And in that day shall the deaf hear the words of the book, and the eyes of the blind shall see out of obscurity, and out of darkness. Isaiah 29:18</a:t>
            </a:r>
          </a:p>
        </p:txBody>
      </p:sp>
      <p:sp>
        <p:nvSpPr>
          <p:cNvPr id="4" name="Rectangle 3"/>
          <p:cNvSpPr/>
          <p:nvPr/>
        </p:nvSpPr>
        <p:spPr>
          <a:xfrm>
            <a:off x="4496075" y="1222802"/>
            <a:ext cx="3063570" cy="1200329"/>
          </a:xfrm>
          <a:prstGeom prst="rect">
            <a:avLst/>
          </a:prstGeom>
        </p:spPr>
        <p:txBody>
          <a:bodyPr wrap="square">
            <a:spAutoFit/>
          </a:bodyPr>
          <a:lstStyle/>
          <a:p>
            <a:r>
              <a:rPr lang="en-US" i="1" dirty="0">
                <a:solidFill>
                  <a:schemeClr val="bg1"/>
                </a:solidFill>
              </a:rPr>
              <a:t>Then the eyes of the blind shall be opened, and the ears of the deaf shall be unstopped.</a:t>
            </a:r>
          </a:p>
          <a:p>
            <a:r>
              <a:rPr lang="en-US" i="1" dirty="0">
                <a:solidFill>
                  <a:schemeClr val="bg1"/>
                </a:solidFill>
              </a:rPr>
              <a:t>Isaiah 35:5</a:t>
            </a:r>
          </a:p>
        </p:txBody>
      </p:sp>
      <p:grpSp>
        <p:nvGrpSpPr>
          <p:cNvPr id="11" name="Group 10"/>
          <p:cNvGrpSpPr/>
          <p:nvPr/>
        </p:nvGrpSpPr>
        <p:grpSpPr>
          <a:xfrm>
            <a:off x="5146719" y="2650413"/>
            <a:ext cx="1806342" cy="3107591"/>
            <a:chOff x="1593589" y="398948"/>
            <a:chExt cx="2902209" cy="5087452"/>
          </a:xfrm>
        </p:grpSpPr>
        <p:grpSp>
          <p:nvGrpSpPr>
            <p:cNvPr id="15" name="Group 33"/>
            <p:cNvGrpSpPr/>
            <p:nvPr/>
          </p:nvGrpSpPr>
          <p:grpSpPr>
            <a:xfrm>
              <a:off x="1593589" y="398948"/>
              <a:ext cx="2902209" cy="5087452"/>
              <a:chOff x="1593589" y="398948"/>
              <a:chExt cx="1375870" cy="4260181"/>
            </a:xfrm>
          </p:grpSpPr>
          <p:sp>
            <p:nvSpPr>
              <p:cNvPr id="33" name="Oval 28"/>
              <p:cNvSpPr/>
              <p:nvPr/>
            </p:nvSpPr>
            <p:spPr>
              <a:xfrm>
                <a:off x="1822900"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29"/>
              <p:cNvSpPr/>
              <p:nvPr/>
            </p:nvSpPr>
            <p:spPr>
              <a:xfrm>
                <a:off x="2205087"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0"/>
              <p:cNvSpPr/>
              <p:nvPr/>
            </p:nvSpPr>
            <p:spPr>
              <a:xfrm>
                <a:off x="1593589" y="2917767"/>
                <a:ext cx="191093" cy="4353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1"/>
              <p:cNvSpPr/>
              <p:nvPr/>
            </p:nvSpPr>
            <p:spPr>
              <a:xfrm rot="1480658">
                <a:off x="1679442" y="1918346"/>
                <a:ext cx="496842" cy="1306022"/>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2"/>
              <p:cNvSpPr/>
              <p:nvPr/>
            </p:nvSpPr>
            <p:spPr>
              <a:xfrm rot="1447265">
                <a:off x="1731439" y="1834201"/>
                <a:ext cx="382187" cy="119084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3"/>
              <p:cNvSpPr/>
              <p:nvPr/>
            </p:nvSpPr>
            <p:spPr>
              <a:xfrm>
                <a:off x="1746463" y="1992669"/>
                <a:ext cx="993684" cy="2448792"/>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4"/>
              <p:cNvSpPr/>
              <p:nvPr/>
            </p:nvSpPr>
            <p:spPr>
              <a:xfrm>
                <a:off x="1784681" y="1829416"/>
                <a:ext cx="917247" cy="1686946"/>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5"/>
              <p:cNvSpPr/>
              <p:nvPr/>
            </p:nvSpPr>
            <p:spPr>
              <a:xfrm rot="402310">
                <a:off x="1789363" y="1834689"/>
                <a:ext cx="382187" cy="2467938"/>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loud 36"/>
              <p:cNvSpPr/>
              <p:nvPr/>
            </p:nvSpPr>
            <p:spPr>
              <a:xfrm>
                <a:off x="1861120" y="686646"/>
                <a:ext cx="305750" cy="108835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loud 37"/>
              <p:cNvSpPr/>
              <p:nvPr/>
            </p:nvSpPr>
            <p:spPr>
              <a:xfrm rot="21175570">
                <a:off x="2366917" y="712535"/>
                <a:ext cx="343968" cy="112112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38"/>
              <p:cNvSpPr/>
              <p:nvPr/>
            </p:nvSpPr>
            <p:spPr>
              <a:xfrm>
                <a:off x="1975776" y="632228"/>
                <a:ext cx="611498" cy="13060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23"/>
              <p:cNvGrpSpPr/>
              <p:nvPr/>
            </p:nvGrpSpPr>
            <p:grpSpPr>
              <a:xfrm>
                <a:off x="2383609" y="1732280"/>
                <a:ext cx="585850" cy="1566411"/>
                <a:chOff x="4699336" y="2759583"/>
                <a:chExt cx="1168064" cy="2193417"/>
              </a:xfrm>
            </p:grpSpPr>
            <p:sp>
              <p:nvSpPr>
                <p:cNvPr id="49"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5"/>
                <p:cNvSpPr/>
                <p:nvPr/>
              </p:nvSpPr>
              <p:spPr>
                <a:xfrm rot="19830111">
                  <a:off x="4816550" y="2903312"/>
                  <a:ext cx="822282" cy="1828800"/>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46"/>
                <p:cNvSpPr/>
                <p:nvPr/>
              </p:nvSpPr>
              <p:spPr>
                <a:xfrm rot="19749421">
                  <a:off x="4699336" y="2759583"/>
                  <a:ext cx="877678" cy="177875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Cloud 37"/>
              <p:cNvSpPr/>
              <p:nvPr/>
            </p:nvSpPr>
            <p:spPr>
              <a:xfrm rot="21175570">
                <a:off x="1869729" y="398948"/>
                <a:ext cx="717262" cy="70904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39"/>
              <p:cNvSpPr/>
              <p:nvPr/>
            </p:nvSpPr>
            <p:spPr>
              <a:xfrm rot="21185207">
                <a:off x="2319744" y="1992669"/>
                <a:ext cx="382187" cy="2356886"/>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loud 42"/>
              <p:cNvSpPr/>
              <p:nvPr/>
            </p:nvSpPr>
            <p:spPr>
              <a:xfrm rot="21175570">
                <a:off x="1987638" y="1336311"/>
                <a:ext cx="575054" cy="91386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3"/>
              <p:cNvSpPr/>
              <p:nvPr/>
            </p:nvSpPr>
            <p:spPr>
              <a:xfrm rot="5225831">
                <a:off x="2195041" y="1472077"/>
                <a:ext cx="182834" cy="21282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43"/>
            <p:cNvGrpSpPr/>
            <p:nvPr/>
          </p:nvGrpSpPr>
          <p:grpSpPr>
            <a:xfrm rot="5003920">
              <a:off x="2288001" y="3506278"/>
              <a:ext cx="2489460" cy="381000"/>
              <a:chOff x="1600200" y="6781800"/>
              <a:chExt cx="2754086" cy="1143000"/>
            </a:xfrm>
          </p:grpSpPr>
          <p:sp>
            <p:nvSpPr>
              <p:cNvPr id="26" name="Chevron 25"/>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hevron 26"/>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hevron 27"/>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Chevron 28"/>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hevron 29"/>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hevron 30"/>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44"/>
            <p:cNvGrpSpPr/>
            <p:nvPr/>
          </p:nvGrpSpPr>
          <p:grpSpPr>
            <a:xfrm rot="16596080" flipH="1">
              <a:off x="1145001" y="3506278"/>
              <a:ext cx="2489460" cy="381000"/>
              <a:chOff x="1600200" y="6781800"/>
              <a:chExt cx="2754086" cy="1143000"/>
            </a:xfrm>
          </p:grpSpPr>
          <p:sp>
            <p:nvSpPr>
              <p:cNvPr id="19" name="Chevron 18"/>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hevron 19"/>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hevron 20"/>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hevron 21"/>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hevron 22"/>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hevron 23"/>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Chevron 24"/>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 name="Rectangle 17"/>
            <p:cNvSpPr/>
            <p:nvPr/>
          </p:nvSpPr>
          <p:spPr>
            <a:xfrm>
              <a:off x="2667000" y="3962400"/>
              <a:ext cx="609600" cy="2286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7867461" y="2589546"/>
            <a:ext cx="4048651" cy="3139321"/>
          </a:xfrm>
          <a:prstGeom prst="rect">
            <a:avLst/>
          </a:prstGeom>
        </p:spPr>
        <p:txBody>
          <a:bodyPr wrap="square">
            <a:spAutoFit/>
          </a:bodyPr>
          <a:lstStyle/>
          <a:p>
            <a:pPr fontAlgn="base"/>
            <a:r>
              <a:rPr lang="en-US" i="1" dirty="0">
                <a:solidFill>
                  <a:schemeClr val="bg1"/>
                </a:solidFill>
                <a:latin typeface="Palatino"/>
              </a:rPr>
              <a:t>I the </a:t>
            </a:r>
            <a:r>
              <a:rPr lang="en-US" i="1" cap="small" dirty="0">
                <a:solidFill>
                  <a:schemeClr val="bg1"/>
                </a:solidFill>
                <a:latin typeface="Palatino"/>
              </a:rPr>
              <a:t>Lord</a:t>
            </a:r>
            <a:r>
              <a:rPr lang="en-US" i="1" dirty="0">
                <a:solidFill>
                  <a:schemeClr val="bg1"/>
                </a:solidFill>
                <a:latin typeface="Palatino"/>
              </a:rPr>
              <a:t> have called thee in righteousness, and will hold thine hand, and will keep thee, and give thee for a covenant of the people, for a light of the Gentiles;</a:t>
            </a:r>
          </a:p>
          <a:p>
            <a:pPr fontAlgn="base"/>
            <a:r>
              <a:rPr lang="en-US" i="1" dirty="0">
                <a:solidFill>
                  <a:schemeClr val="bg1"/>
                </a:solidFill>
                <a:latin typeface="Palatino"/>
              </a:rPr>
              <a:t> </a:t>
            </a:r>
          </a:p>
          <a:p>
            <a:pPr fontAlgn="base"/>
            <a:r>
              <a:rPr lang="en-US" i="1" dirty="0">
                <a:solidFill>
                  <a:schemeClr val="bg1"/>
                </a:solidFill>
                <a:latin typeface="Palatino"/>
              </a:rPr>
              <a:t>To open the blind eyes, to bring out the prisoners from the prison, and them that sit in darkness out of the prison house.</a:t>
            </a:r>
          </a:p>
          <a:p>
            <a:pPr fontAlgn="base"/>
            <a:r>
              <a:rPr lang="en-US" b="0" i="1" dirty="0">
                <a:solidFill>
                  <a:schemeClr val="bg1"/>
                </a:solidFill>
                <a:effectLst/>
                <a:latin typeface="Palatino"/>
              </a:rPr>
              <a:t>Isaiah 42:6-7</a:t>
            </a:r>
          </a:p>
        </p:txBody>
      </p:sp>
      <p:grpSp>
        <p:nvGrpSpPr>
          <p:cNvPr id="2" name="Group 32"/>
          <p:cNvGrpSpPr/>
          <p:nvPr/>
        </p:nvGrpSpPr>
        <p:grpSpPr>
          <a:xfrm>
            <a:off x="5673571" y="3134801"/>
            <a:ext cx="752639" cy="223221"/>
            <a:chOff x="4267200" y="4343400"/>
            <a:chExt cx="3352800" cy="990600"/>
          </a:xfrm>
        </p:grpSpPr>
        <p:sp>
          <p:nvSpPr>
            <p:cNvPr id="12" name="Oval 11"/>
            <p:cNvSpPr/>
            <p:nvPr/>
          </p:nvSpPr>
          <p:spPr>
            <a:xfrm>
              <a:off x="4267200" y="4343400"/>
              <a:ext cx="15240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096000" y="4343400"/>
              <a:ext cx="15240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lock Arc 13"/>
            <p:cNvSpPr/>
            <p:nvPr/>
          </p:nvSpPr>
          <p:spPr>
            <a:xfrm>
              <a:off x="5715000" y="4572000"/>
              <a:ext cx="457200" cy="152400"/>
            </a:xfrm>
            <a:prstGeom prst="blockArc">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spTree>
    <p:extLst>
      <p:ext uri="{BB962C8B-B14F-4D97-AF65-F5344CB8AC3E}">
        <p14:creationId xmlns:p14="http://schemas.microsoft.com/office/powerpoint/2010/main" val="253253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35638" y="128105"/>
            <a:ext cx="6915955" cy="2308324"/>
          </a:xfrm>
          <a:prstGeom prst="rect">
            <a:avLst/>
          </a:prstGeom>
          <a:ln>
            <a:solidFill>
              <a:schemeClr val="tx1"/>
            </a:solidFill>
          </a:ln>
        </p:spPr>
        <p:txBody>
          <a:bodyPr wrap="square">
            <a:spAutoFit/>
          </a:bodyPr>
          <a:lstStyle/>
          <a:p>
            <a:r>
              <a:rPr lang="en-US" sz="1200" dirty="0"/>
              <a:t>David took the city by telling his army that the only way to enter the fortified city was through the water shaft the </a:t>
            </a:r>
            <a:r>
              <a:rPr lang="en-US" sz="1200" dirty="0" err="1"/>
              <a:t>Jebusites</a:t>
            </a:r>
            <a:r>
              <a:rPr lang="en-US" sz="1200" dirty="0"/>
              <a:t> had cut.</a:t>
            </a:r>
          </a:p>
          <a:p>
            <a:r>
              <a:rPr lang="en-US" sz="1200" dirty="0"/>
              <a:t>The </a:t>
            </a:r>
            <a:r>
              <a:rPr lang="en-US" sz="1200" dirty="0" err="1"/>
              <a:t>Jebusites</a:t>
            </a:r>
            <a:r>
              <a:rPr lang="en-US" sz="1200" dirty="0"/>
              <a:t> had made an underground passage way for the public to descend in. This public tunnel led to a shaft that served as a well to lower buckets in to draw water up from the Gihon Springs. </a:t>
            </a:r>
          </a:p>
          <a:p>
            <a:r>
              <a:rPr lang="en-US" sz="1200" dirty="0"/>
              <a:t>1 Chronicles 11:6 says that Joab led David's men into the Gihon Springs, shimmied up the shaft to reach the underground public tunnel. From there they stormed the city.</a:t>
            </a:r>
          </a:p>
          <a:p>
            <a:endParaRPr lang="en-US" sz="1200" dirty="0"/>
          </a:p>
          <a:p>
            <a:r>
              <a:rPr lang="en-US" sz="1200" dirty="0"/>
              <a:t>Hezekiah's Tunnel (the blue stream running underground) was a tunnel chipped out by Hezekiah's men around the year 701 BC. Large groups of Israelites had fled the northern kingdom because of the Assyrians. They moved to Jerusalem. The tunnel was cut by Hezekiah to provide water to these people on the other side of the ridge of the city and to ensure the city had water when the Assyrians invaded Judah and Jerusalem.</a:t>
            </a:r>
          </a:p>
        </p:txBody>
      </p:sp>
      <p:sp>
        <p:nvSpPr>
          <p:cNvPr id="4" name="Rectangle 3"/>
          <p:cNvSpPr/>
          <p:nvPr/>
        </p:nvSpPr>
        <p:spPr>
          <a:xfrm>
            <a:off x="0" y="2597187"/>
            <a:ext cx="6096000" cy="4154984"/>
          </a:xfrm>
          <a:prstGeom prst="rect">
            <a:avLst/>
          </a:prstGeom>
          <a:ln>
            <a:solidFill>
              <a:schemeClr val="tx1"/>
            </a:solidFill>
          </a:ln>
        </p:spPr>
        <p:txBody>
          <a:bodyPr>
            <a:spAutoFit/>
          </a:bodyPr>
          <a:lstStyle/>
          <a:p>
            <a:r>
              <a:rPr lang="en-US" sz="1200" b="1" dirty="0"/>
              <a:t>"It was Hezekiah who blocked the upper outlet of the Gihon spring and channeled</a:t>
            </a:r>
            <a:br>
              <a:rPr lang="en-US" sz="1200" b="1" dirty="0"/>
            </a:br>
            <a:r>
              <a:rPr lang="en-US" sz="1200" b="1" dirty="0"/>
              <a:t>the water down to the west side of the City of David."</a:t>
            </a:r>
            <a:endParaRPr lang="en-US" sz="1200" dirty="0"/>
          </a:p>
          <a:p>
            <a:r>
              <a:rPr lang="en-US" sz="1200" dirty="0"/>
              <a:t>Second Chronicles 32:2-4 says that Hezekiah had blocked off the Gihon's springs flow to pools </a:t>
            </a:r>
            <a:br>
              <a:rPr lang="en-US" sz="1200" dirty="0"/>
            </a:br>
            <a:r>
              <a:rPr lang="en-US" sz="1200" dirty="0"/>
              <a:t>and streams outside the city so that when the Assyrians came they would not find any water </a:t>
            </a:r>
            <a:br>
              <a:rPr lang="en-US" sz="1200" dirty="0"/>
            </a:br>
            <a:r>
              <a:rPr lang="en-US" sz="1200" dirty="0"/>
              <a:t>around the outside of the city. This water was then diverted into Hezekiah's tunnel that ran </a:t>
            </a:r>
            <a:br>
              <a:rPr lang="en-US" sz="1200" dirty="0"/>
            </a:br>
            <a:r>
              <a:rPr lang="en-US" sz="1200" dirty="0"/>
              <a:t>under the city into the new pool called the Pool of Siloam. The Bible reads:</a:t>
            </a:r>
            <a:br>
              <a:rPr lang="en-US" sz="1200" dirty="0"/>
            </a:br>
            <a:br>
              <a:rPr lang="en-US" sz="1200" dirty="0"/>
            </a:br>
            <a:r>
              <a:rPr lang="en-US" sz="1200" b="1" dirty="0"/>
              <a:t>"When Hezekiah saw that Sennacherib had come and that he intended to </a:t>
            </a:r>
            <a:br>
              <a:rPr lang="en-US" sz="1200" b="1" dirty="0"/>
            </a:br>
            <a:r>
              <a:rPr lang="en-US" sz="1200" b="1" dirty="0"/>
              <a:t>make war on Jerusalem, he consulted with his officials and military staff </a:t>
            </a:r>
            <a:br>
              <a:rPr lang="en-US" sz="1200" b="1" dirty="0"/>
            </a:br>
            <a:r>
              <a:rPr lang="en-US" sz="1200" b="1" dirty="0"/>
              <a:t>about blocking off the water from the springs </a:t>
            </a:r>
            <a:br>
              <a:rPr lang="en-US" sz="1200" b="1" dirty="0"/>
            </a:br>
            <a:r>
              <a:rPr lang="en-US" sz="1200" b="1" dirty="0"/>
              <a:t>outside the city, and they helped him. A large force of men assembled, </a:t>
            </a:r>
            <a:br>
              <a:rPr lang="en-US" sz="1200" b="1" dirty="0"/>
            </a:br>
            <a:r>
              <a:rPr lang="en-US" sz="1200" b="1" dirty="0"/>
              <a:t>and they blocked all the springs and the stream that flowed through the land.</a:t>
            </a:r>
          </a:p>
          <a:p>
            <a:r>
              <a:rPr lang="en-US" sz="1200" b="1" dirty="0"/>
              <a:t>'Why should the kings of Assyria come and find plenty of water?' they asked."</a:t>
            </a:r>
          </a:p>
          <a:p>
            <a:r>
              <a:rPr lang="en-US" sz="1200" b="1" dirty="0"/>
              <a:t>"The tunneling was completed. . .</a:t>
            </a:r>
            <a:br>
              <a:rPr lang="en-US" sz="1200" dirty="0"/>
            </a:br>
            <a:r>
              <a:rPr lang="en-US" sz="1200" b="1" dirty="0"/>
              <a:t>While the hewers wielded the ax, each man toward his fellow. . .</a:t>
            </a:r>
            <a:br>
              <a:rPr lang="en-US" sz="1200" dirty="0"/>
            </a:br>
            <a:r>
              <a:rPr lang="en-US" sz="1200" b="1" dirty="0"/>
              <a:t>there was heard a man's voice calling to his fellow. . .</a:t>
            </a:r>
            <a:br>
              <a:rPr lang="en-US" sz="1200" dirty="0"/>
            </a:br>
            <a:r>
              <a:rPr lang="en-US" sz="1200" b="1" dirty="0"/>
              <a:t>the hewers hacked each toward the other, ax against ax, </a:t>
            </a:r>
            <a:br>
              <a:rPr lang="en-US" sz="1200" dirty="0"/>
            </a:br>
            <a:r>
              <a:rPr lang="en-US" sz="1200" b="1" dirty="0"/>
              <a:t>and the water flowed from the spring to the pool, a distance of 1,200 cubits.“</a:t>
            </a:r>
          </a:p>
          <a:p>
            <a:r>
              <a:rPr lang="en-US" sz="1200" dirty="0" err="1"/>
              <a:t>Galyn</a:t>
            </a:r>
            <a:r>
              <a:rPr lang="en-US" sz="1200" dirty="0"/>
              <a:t> is the water at the end of Hezekiah's tunnel. This channel of water was formerly thought to be the Pool of Siloam.</a:t>
            </a:r>
          </a:p>
          <a:p>
            <a:r>
              <a:rPr lang="en-US" sz="1200" dirty="0"/>
              <a:t>In 2004 large stone steps further down the water flow were found. By 2005 the new site for the original Pool of Siloam had clearly been discovered</a:t>
            </a:r>
          </a:p>
        </p:txBody>
      </p:sp>
      <p:pic>
        <p:nvPicPr>
          <p:cNvPr id="4098" name="Picture 2" descr="hezekiah's tunnel, Joab's entr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151" y="203803"/>
            <a:ext cx="4390488" cy="234159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iagram Hezekiah's Tunnel"/>
          <p:cNvPicPr>
            <a:picLocks noChangeAspect="1" noChangeArrowheads="1"/>
          </p:cNvPicPr>
          <p:nvPr/>
        </p:nvPicPr>
        <p:blipFill rotWithShape="1">
          <a:blip r:embed="rId3">
            <a:extLst>
              <a:ext uri="{28A0092B-C50C-407E-A947-70E740481C1C}">
                <a14:useLocalDpi xmlns:a14="http://schemas.microsoft.com/office/drawing/2010/main" val="0"/>
              </a:ext>
            </a:extLst>
          </a:blip>
          <a:srcRect r="1291" b="3802"/>
          <a:stretch/>
        </p:blipFill>
        <p:spPr bwMode="auto">
          <a:xfrm>
            <a:off x="6790820" y="3151194"/>
            <a:ext cx="4645620" cy="31465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96000" y="6505950"/>
            <a:ext cx="6096000" cy="246221"/>
          </a:xfrm>
          <a:prstGeom prst="rect">
            <a:avLst/>
          </a:prstGeom>
        </p:spPr>
        <p:txBody>
          <a:bodyPr wrap="square">
            <a:spAutoFit/>
          </a:bodyPr>
          <a:lstStyle/>
          <a:p>
            <a:r>
              <a:rPr lang="en-US" sz="1000" dirty="0"/>
              <a:t>http://www.generationword.com/Israel/jerusalem_sites/hezekiah_tunnel.html</a:t>
            </a:r>
          </a:p>
        </p:txBody>
      </p:sp>
    </p:spTree>
    <p:extLst>
      <p:ext uri="{BB962C8B-B14F-4D97-AF65-F5344CB8AC3E}">
        <p14:creationId xmlns:p14="http://schemas.microsoft.com/office/powerpoint/2010/main" val="2012781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lus sign, d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211" y="201969"/>
            <a:ext cx="6128829" cy="22063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lus sign, d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210" y="4462730"/>
            <a:ext cx="6128829" cy="22063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plus sign, d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4983" y="201969"/>
            <a:ext cx="6128829" cy="22063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lus sign, d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4983" y="4462730"/>
            <a:ext cx="6128829" cy="22063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lus sign, d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210" y="2332350"/>
            <a:ext cx="6128829" cy="22063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lus sign, d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4983" y="2332350"/>
            <a:ext cx="6128829" cy="22063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58624" y="0"/>
            <a:ext cx="5177038" cy="369332"/>
          </a:xfrm>
          <a:prstGeom prst="rect">
            <a:avLst/>
          </a:prstGeom>
          <a:noFill/>
        </p:spPr>
        <p:txBody>
          <a:bodyPr wrap="square" rtlCol="0">
            <a:spAutoFit/>
          </a:bodyPr>
          <a:lstStyle/>
          <a:p>
            <a:r>
              <a:rPr lang="en-US" dirty="0"/>
              <a:t>Set of 6—see instructions in Teachers Manual</a:t>
            </a:r>
          </a:p>
        </p:txBody>
      </p:sp>
    </p:spTree>
    <p:extLst>
      <p:ext uri="{BB962C8B-B14F-4D97-AF65-F5344CB8AC3E}">
        <p14:creationId xmlns:p14="http://schemas.microsoft.com/office/powerpoint/2010/main" val="353317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741691" y="0"/>
            <a:ext cx="6708618" cy="769441"/>
          </a:xfrm>
          <a:prstGeom prst="rect">
            <a:avLst/>
          </a:prstGeom>
          <a:noFill/>
        </p:spPr>
        <p:txBody>
          <a:bodyPr wrap="square" rtlCol="0">
            <a:spAutoFit/>
          </a:bodyPr>
          <a:lstStyle/>
          <a:p>
            <a:pPr algn="ctr"/>
            <a:r>
              <a:rPr lang="en-US" sz="4400" dirty="0">
                <a:solidFill>
                  <a:schemeClr val="bg1"/>
                </a:solidFill>
                <a:latin typeface="Arial Black" pitchFamily="34" charset="0"/>
              </a:rPr>
              <a:t>Who Did Sin?</a:t>
            </a:r>
          </a:p>
        </p:txBody>
      </p:sp>
      <p:sp>
        <p:nvSpPr>
          <p:cNvPr id="3" name="TextBox 2"/>
          <p:cNvSpPr txBox="1"/>
          <p:nvPr/>
        </p:nvSpPr>
        <p:spPr>
          <a:xfrm>
            <a:off x="885730" y="970685"/>
            <a:ext cx="3711921" cy="646331"/>
          </a:xfrm>
          <a:prstGeom prst="rect">
            <a:avLst/>
          </a:prstGeom>
          <a:noFill/>
        </p:spPr>
        <p:txBody>
          <a:bodyPr wrap="square" rtlCol="0">
            <a:spAutoFit/>
          </a:bodyPr>
          <a:lstStyle/>
          <a:p>
            <a:r>
              <a:rPr lang="en-US" i="1" dirty="0">
                <a:solidFill>
                  <a:schemeClr val="bg1"/>
                </a:solidFill>
              </a:rPr>
              <a:t>“Master, who did sin, this man, or his parents, that he was born blind?”</a:t>
            </a:r>
          </a:p>
        </p:txBody>
      </p:sp>
      <p:sp>
        <p:nvSpPr>
          <p:cNvPr id="4" name="Rectangle 3"/>
          <p:cNvSpPr/>
          <p:nvPr/>
        </p:nvSpPr>
        <p:spPr>
          <a:xfrm>
            <a:off x="5154498" y="1549396"/>
            <a:ext cx="5120949" cy="1477328"/>
          </a:xfrm>
          <a:prstGeom prst="rect">
            <a:avLst/>
          </a:prstGeom>
        </p:spPr>
        <p:txBody>
          <a:bodyPr wrap="square">
            <a:spAutoFit/>
          </a:bodyPr>
          <a:lstStyle/>
          <a:p>
            <a:r>
              <a:rPr lang="en-US" dirty="0">
                <a:solidFill>
                  <a:schemeClr val="bg1"/>
                </a:solidFill>
              </a:rPr>
              <a:t>The disciples observed:</a:t>
            </a:r>
          </a:p>
          <a:p>
            <a:endParaRPr lang="en-US" dirty="0">
              <a:solidFill>
                <a:schemeClr val="bg1"/>
              </a:solidFill>
            </a:endParaRPr>
          </a:p>
          <a:p>
            <a:r>
              <a:rPr lang="en-US" dirty="0">
                <a:solidFill>
                  <a:schemeClr val="bg1"/>
                </a:solidFill>
              </a:rPr>
              <a:t>that suffering was the result of iniquity and </a:t>
            </a:r>
          </a:p>
          <a:p>
            <a:endParaRPr lang="en-US" dirty="0">
              <a:solidFill>
                <a:schemeClr val="bg1"/>
              </a:solidFill>
            </a:endParaRPr>
          </a:p>
          <a:p>
            <a:r>
              <a:rPr lang="en-US" dirty="0">
                <a:solidFill>
                  <a:schemeClr val="bg1"/>
                </a:solidFill>
              </a:rPr>
              <a:t>that there was a premortal existence of some kind.</a:t>
            </a:r>
            <a:endParaRPr lang="en-US" i="1" dirty="0">
              <a:solidFill>
                <a:schemeClr val="bg1"/>
              </a:solidFill>
            </a:endParaRPr>
          </a:p>
        </p:txBody>
      </p:sp>
      <p:sp>
        <p:nvSpPr>
          <p:cNvPr id="5" name="Rectangle 4"/>
          <p:cNvSpPr/>
          <p:nvPr/>
        </p:nvSpPr>
        <p:spPr>
          <a:xfrm>
            <a:off x="5667026" y="3498559"/>
            <a:ext cx="4048651" cy="923330"/>
          </a:xfrm>
          <a:prstGeom prst="rect">
            <a:avLst/>
          </a:prstGeom>
        </p:spPr>
        <p:txBody>
          <a:bodyPr wrap="square">
            <a:spAutoFit/>
          </a:bodyPr>
          <a:lstStyle/>
          <a:p>
            <a:pPr fontAlgn="base"/>
            <a:r>
              <a:rPr lang="en-US" i="1" dirty="0">
                <a:solidFill>
                  <a:schemeClr val="bg1"/>
                </a:solidFill>
              </a:rPr>
              <a:t>“Neither hath this man sinned, nor his parents: but that the works of God should be made manifest in him”</a:t>
            </a:r>
            <a:endParaRPr lang="en-US" b="0" i="1" dirty="0">
              <a:solidFill>
                <a:schemeClr val="bg1"/>
              </a:solidFill>
              <a:effectLst/>
              <a:latin typeface="Palatino"/>
            </a:endParaRPr>
          </a:p>
        </p:txBody>
      </p:sp>
      <p:sp>
        <p:nvSpPr>
          <p:cNvPr id="52" name="TextBox 51"/>
          <p:cNvSpPr txBox="1"/>
          <p:nvPr/>
        </p:nvSpPr>
        <p:spPr>
          <a:xfrm>
            <a:off x="-22982" y="6461450"/>
            <a:ext cx="3711921" cy="369332"/>
          </a:xfrm>
          <a:prstGeom prst="rect">
            <a:avLst/>
          </a:prstGeom>
          <a:noFill/>
        </p:spPr>
        <p:txBody>
          <a:bodyPr wrap="square" rtlCol="0">
            <a:spAutoFit/>
          </a:bodyPr>
          <a:lstStyle/>
          <a:p>
            <a:r>
              <a:rPr lang="en-US" dirty="0">
                <a:solidFill>
                  <a:schemeClr val="bg1"/>
                </a:solidFill>
              </a:rPr>
              <a:t>John 9:2-3</a:t>
            </a:r>
            <a:endParaRPr lang="en-US" i="1" dirty="0">
              <a:solidFill>
                <a:schemeClr val="bg1"/>
              </a:solidFill>
            </a:endParaRPr>
          </a:p>
        </p:txBody>
      </p:sp>
      <p:grpSp>
        <p:nvGrpSpPr>
          <p:cNvPr id="53" name="Group 120"/>
          <p:cNvGrpSpPr/>
          <p:nvPr/>
        </p:nvGrpSpPr>
        <p:grpSpPr>
          <a:xfrm>
            <a:off x="2007276" y="1910831"/>
            <a:ext cx="1052207" cy="2430935"/>
            <a:chOff x="3962400" y="685800"/>
            <a:chExt cx="2514600" cy="4930345"/>
          </a:xfrm>
        </p:grpSpPr>
        <p:sp>
          <p:nvSpPr>
            <p:cNvPr id="54" name="Round Diagonal Corner Rectangle 53"/>
            <p:cNvSpPr/>
            <p:nvPr/>
          </p:nvSpPr>
          <p:spPr>
            <a:xfrm rot="12394047">
              <a:off x="5174471" y="963829"/>
              <a:ext cx="1124560" cy="173531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 Diagonal Corner Rectangle 54"/>
            <p:cNvSpPr/>
            <p:nvPr/>
          </p:nvSpPr>
          <p:spPr>
            <a:xfrm rot="19994265" flipH="1">
              <a:off x="4129294" y="968533"/>
              <a:ext cx="1182280" cy="1868656"/>
            </a:xfrm>
            <a:prstGeom prst="round2DiagRect">
              <a:avLst>
                <a:gd name="adj1" fmla="val 0"/>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461002" y="744036"/>
              <a:ext cx="1648917" cy="19094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33"/>
            <p:cNvGrpSpPr/>
            <p:nvPr/>
          </p:nvGrpSpPr>
          <p:grpSpPr>
            <a:xfrm rot="2754858">
              <a:off x="4727425" y="4901111"/>
              <a:ext cx="483355" cy="946713"/>
              <a:chOff x="1676400" y="2133600"/>
              <a:chExt cx="1447800" cy="2088845"/>
            </a:xfrm>
          </p:grpSpPr>
          <p:sp>
            <p:nvSpPr>
              <p:cNvPr id="77" name="Oval 76"/>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45"/>
            <p:cNvGrpSpPr/>
            <p:nvPr/>
          </p:nvGrpSpPr>
          <p:grpSpPr>
            <a:xfrm rot="18845142" flipH="1">
              <a:off x="5215780" y="4792556"/>
              <a:ext cx="525679" cy="955158"/>
              <a:chOff x="1676400" y="2133600"/>
              <a:chExt cx="1447800" cy="2088845"/>
            </a:xfrm>
          </p:grpSpPr>
          <p:sp>
            <p:nvSpPr>
              <p:cNvPr id="74" name="Oval 73"/>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49"/>
            <p:cNvGrpSpPr/>
            <p:nvPr/>
          </p:nvGrpSpPr>
          <p:grpSpPr>
            <a:xfrm>
              <a:off x="4082143" y="2546274"/>
              <a:ext cx="2394857" cy="2681378"/>
              <a:chOff x="4419600" y="2060454"/>
              <a:chExt cx="3045502" cy="4187946"/>
            </a:xfrm>
          </p:grpSpPr>
          <p:sp>
            <p:nvSpPr>
              <p:cNvPr id="65" name="Oval 64"/>
              <p:cNvSpPr/>
              <p:nvPr/>
            </p:nvSpPr>
            <p:spPr>
              <a:xfrm>
                <a:off x="6890479" y="3785016"/>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19600" y="3810000"/>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rot="20102191">
                <a:off x="6267526" y="2091421"/>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rot="1327004">
                <a:off x="4648115" y="2060454"/>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p:cNvSpPr/>
              <p:nvPr/>
            </p:nvSpPr>
            <p:spPr>
              <a:xfrm>
                <a:off x="4876800" y="2133600"/>
                <a:ext cx="2133600" cy="4114800"/>
              </a:xfrm>
              <a:prstGeom prst="trapezoid">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5181600" y="4419600"/>
                <a:ext cx="1524000" cy="228600"/>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rot="366654" flipH="1">
                <a:off x="4944218" y="2084003"/>
                <a:ext cx="706763" cy="3877254"/>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21233346">
                <a:off x="6224662" y="2067736"/>
                <a:ext cx="706763" cy="3886573"/>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Round Diagonal Corner Rectangle 59"/>
            <p:cNvSpPr/>
            <p:nvPr/>
          </p:nvSpPr>
          <p:spPr>
            <a:xfrm rot="14935407">
              <a:off x="4465826" y="651248"/>
              <a:ext cx="734112" cy="91858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 Diagonal Corner Rectangle 60"/>
            <p:cNvSpPr/>
            <p:nvPr/>
          </p:nvSpPr>
          <p:spPr>
            <a:xfrm rot="18574207">
              <a:off x="5184411" y="589697"/>
              <a:ext cx="717800" cy="91000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 Diagonal Corner Rectangle 61"/>
            <p:cNvSpPr/>
            <p:nvPr/>
          </p:nvSpPr>
          <p:spPr>
            <a:xfrm rot="18574207">
              <a:off x="4795697" y="2024364"/>
              <a:ext cx="827266" cy="91858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022377" y="2175279"/>
              <a:ext cx="463305" cy="28846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3962400" y="1151957"/>
              <a:ext cx="2394857" cy="214510"/>
            </a:xfrm>
            <a:prstGeom prst="rect">
              <a:avLst/>
            </a:prstGeom>
            <a:solidFill>
              <a:srgbClr val="F1DE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3232756" y="2046523"/>
            <a:ext cx="1246577" cy="2419956"/>
            <a:chOff x="304800" y="466773"/>
            <a:chExt cx="2438400" cy="4679887"/>
          </a:xfrm>
        </p:grpSpPr>
        <p:sp>
          <p:nvSpPr>
            <p:cNvPr id="81" name="Cloud 80"/>
            <p:cNvSpPr/>
            <p:nvPr/>
          </p:nvSpPr>
          <p:spPr>
            <a:xfrm rot="1518698" flipH="1">
              <a:off x="696996" y="641895"/>
              <a:ext cx="1036027" cy="1814534"/>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loud 81"/>
            <p:cNvSpPr/>
            <p:nvPr/>
          </p:nvSpPr>
          <p:spPr>
            <a:xfrm rot="20659987">
              <a:off x="1643959" y="617191"/>
              <a:ext cx="801666" cy="1823031"/>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2243016" y="3074956"/>
              <a:ext cx="500184" cy="6892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304800" y="2936552"/>
              <a:ext cx="500184" cy="76444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2225333">
              <a:off x="1231250" y="4469525"/>
              <a:ext cx="392724" cy="6771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20622370">
              <a:off x="1676400" y="4504465"/>
              <a:ext cx="441568" cy="6009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p:cNvSpPr/>
            <p:nvPr/>
          </p:nvSpPr>
          <p:spPr>
            <a:xfrm rot="1996156">
              <a:off x="472312" y="2060908"/>
              <a:ext cx="828604" cy="1425120"/>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rot="2041752">
              <a:off x="596736" y="1887584"/>
              <a:ext cx="823712" cy="1289946"/>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19870960">
              <a:off x="1838378" y="2064868"/>
              <a:ext cx="778308" cy="1425120"/>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20036208">
              <a:off x="1686346" y="1909261"/>
              <a:ext cx="823712" cy="1289946"/>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a:off x="992554" y="1946398"/>
              <a:ext cx="1187938" cy="2859016"/>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1321568" y="1720685"/>
              <a:ext cx="491984" cy="60189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rot="21335299">
              <a:off x="1640514" y="1893719"/>
              <a:ext cx="573620" cy="2693877"/>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353417">
              <a:off x="978550" y="1870292"/>
              <a:ext cx="573620" cy="2736017"/>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990600" y="533400"/>
              <a:ext cx="1189892" cy="152454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1474350" y="2246140"/>
              <a:ext cx="312616" cy="150474"/>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1455960" y="3356998"/>
              <a:ext cx="312616" cy="150474"/>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loud 2"/>
            <p:cNvSpPr/>
            <p:nvPr/>
          </p:nvSpPr>
          <p:spPr>
            <a:xfrm rot="15742615" flipH="1">
              <a:off x="1175578" y="95093"/>
              <a:ext cx="698768" cy="1442128"/>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rot="17832791">
              <a:off x="742237" y="902367"/>
              <a:ext cx="459771" cy="236128"/>
            </a:xfrm>
            <a:prstGeom prst="ellipse">
              <a:avLst/>
            </a:prstGeom>
            <a:solidFill>
              <a:srgbClr val="927B40"/>
            </a:solidFill>
            <a:ln w="12700">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p:cNvGrpSpPr/>
          <p:nvPr/>
        </p:nvGrpSpPr>
        <p:grpSpPr>
          <a:xfrm>
            <a:off x="873070" y="2054381"/>
            <a:ext cx="921918" cy="2332759"/>
            <a:chOff x="6934200" y="1265656"/>
            <a:chExt cx="1985484" cy="4373144"/>
          </a:xfrm>
        </p:grpSpPr>
        <p:sp>
          <p:nvSpPr>
            <p:cNvPr id="101" name="Oval 100"/>
            <p:cNvSpPr/>
            <p:nvPr/>
          </p:nvSpPr>
          <p:spPr>
            <a:xfrm rot="649721" flipH="1">
              <a:off x="7888635" y="5272466"/>
              <a:ext cx="597376" cy="36633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649721" flipH="1">
              <a:off x="7341974" y="5272466"/>
              <a:ext cx="597376" cy="36633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p:cNvSpPr/>
            <p:nvPr/>
          </p:nvSpPr>
          <p:spPr>
            <a:xfrm flipH="1">
              <a:off x="7244801" y="2741009"/>
              <a:ext cx="1393852" cy="2677352"/>
            </a:xfrm>
            <a:prstGeom prst="trapezoid">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6724914" flipH="1">
              <a:off x="6809060" y="3667864"/>
              <a:ext cx="601800" cy="35152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3549535" flipH="1">
              <a:off x="8409583" y="3649135"/>
              <a:ext cx="601800" cy="35152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rot="1217087" flipH="1">
              <a:off x="7110119" y="2659657"/>
              <a:ext cx="535069" cy="1175870"/>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106"/>
            <p:cNvSpPr/>
            <p:nvPr/>
          </p:nvSpPr>
          <p:spPr>
            <a:xfrm rot="20382913">
              <a:off x="8213629" y="2665899"/>
              <a:ext cx="582454" cy="1218491"/>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Cloud 107"/>
            <p:cNvSpPr/>
            <p:nvPr/>
          </p:nvSpPr>
          <p:spPr>
            <a:xfrm rot="671737">
              <a:off x="6993977" y="1670566"/>
              <a:ext cx="609128" cy="1320297"/>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Cloud 108"/>
            <p:cNvSpPr/>
            <p:nvPr/>
          </p:nvSpPr>
          <p:spPr>
            <a:xfrm rot="20706537">
              <a:off x="8223399" y="1730671"/>
              <a:ext cx="696285" cy="1206904"/>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p:cNvSpPr/>
            <p:nvPr/>
          </p:nvSpPr>
          <p:spPr>
            <a:xfrm flipH="1">
              <a:off x="7275873" y="2610683"/>
              <a:ext cx="1294448" cy="2333159"/>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Isosceles Triangle 110"/>
            <p:cNvSpPr/>
            <p:nvPr/>
          </p:nvSpPr>
          <p:spPr>
            <a:xfrm rot="10800000" flipH="1">
              <a:off x="7707357" y="2809408"/>
              <a:ext cx="431483" cy="596171"/>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24"/>
            <p:cNvGrpSpPr/>
            <p:nvPr/>
          </p:nvGrpSpPr>
          <p:grpSpPr>
            <a:xfrm>
              <a:off x="7108136" y="2388756"/>
              <a:ext cx="1544360" cy="2210894"/>
              <a:chOff x="4553133" y="901823"/>
              <a:chExt cx="2186627" cy="3449921"/>
            </a:xfrm>
          </p:grpSpPr>
          <p:sp>
            <p:nvSpPr>
              <p:cNvPr id="179" name="Double Wave 23"/>
              <p:cNvSpPr/>
              <p:nvPr/>
            </p:nvSpPr>
            <p:spPr>
              <a:xfrm rot="16807465">
                <a:off x="3382792" y="2343203"/>
                <a:ext cx="3178882" cy="838200"/>
              </a:xfrm>
              <a:prstGeom prst="doubleWave">
                <a:avLst>
                  <a:gd name="adj1" fmla="val 6250"/>
                  <a:gd name="adj2" fmla="val -10000"/>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6"/>
              <p:cNvGrpSpPr/>
              <p:nvPr/>
            </p:nvGrpSpPr>
            <p:grpSpPr>
              <a:xfrm>
                <a:off x="4694566" y="901823"/>
                <a:ext cx="2045194" cy="1982724"/>
                <a:chOff x="2594848" y="2213440"/>
                <a:chExt cx="2045194" cy="1982724"/>
              </a:xfrm>
              <a:solidFill>
                <a:srgbClr val="E0C13C"/>
              </a:solidFill>
            </p:grpSpPr>
            <p:sp>
              <p:nvSpPr>
                <p:cNvPr id="181" name="Pie 17"/>
                <p:cNvSpPr/>
                <p:nvPr/>
              </p:nvSpPr>
              <p:spPr>
                <a:xfrm rot="18695073">
                  <a:off x="2626083" y="2182205"/>
                  <a:ext cx="1982724" cy="2045194"/>
                </a:xfrm>
                <a:prstGeom prst="pi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82" name="Group 5"/>
                <p:cNvGrpSpPr/>
                <p:nvPr/>
              </p:nvGrpSpPr>
              <p:grpSpPr>
                <a:xfrm>
                  <a:off x="2840416" y="2333435"/>
                  <a:ext cx="1586009" cy="1634505"/>
                  <a:chOff x="2838154" y="2333435"/>
                  <a:chExt cx="1586009" cy="1634505"/>
                </a:xfrm>
                <a:grpFill/>
              </p:grpSpPr>
              <p:sp>
                <p:nvSpPr>
                  <p:cNvPr id="183" name="Moon 3"/>
                  <p:cNvSpPr/>
                  <p:nvPr/>
                </p:nvSpPr>
                <p:spPr>
                  <a:xfrm rot="16200000">
                    <a:off x="2921323" y="2465100"/>
                    <a:ext cx="1419672" cy="1586008"/>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20"/>
                  <p:cNvSpPr/>
                  <p:nvPr/>
                </p:nvSpPr>
                <p:spPr>
                  <a:xfrm rot="16200000">
                    <a:off x="3004894" y="2166695"/>
                    <a:ext cx="1171765" cy="1505246"/>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13" name="Oval 112"/>
            <p:cNvSpPr/>
            <p:nvPr/>
          </p:nvSpPr>
          <p:spPr>
            <a:xfrm flipH="1">
              <a:off x="7377452" y="1418345"/>
              <a:ext cx="1192870" cy="149042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58"/>
            <p:cNvGrpSpPr/>
            <p:nvPr/>
          </p:nvGrpSpPr>
          <p:grpSpPr>
            <a:xfrm rot="175281">
              <a:off x="7281771" y="4966315"/>
              <a:ext cx="1319546" cy="446802"/>
              <a:chOff x="3810000" y="1677648"/>
              <a:chExt cx="4705061" cy="1827552"/>
            </a:xfrm>
          </p:grpSpPr>
          <p:grpSp>
            <p:nvGrpSpPr>
              <p:cNvPr id="149" name="Group 37"/>
              <p:cNvGrpSpPr/>
              <p:nvPr/>
            </p:nvGrpSpPr>
            <p:grpSpPr>
              <a:xfrm>
                <a:off x="3810000" y="1828800"/>
                <a:ext cx="1776984" cy="1676400"/>
                <a:chOff x="3810000" y="1828800"/>
                <a:chExt cx="4038600" cy="3810000"/>
              </a:xfrm>
            </p:grpSpPr>
            <p:sp>
              <p:nvSpPr>
                <p:cNvPr id="170" name="Half Frame 169"/>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1" name="Half Frame 17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2" name="Half Frame 17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3" name="Half Frame 17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4" name="Donut 173"/>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Diamond 174"/>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Diamond 175"/>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Diamond 176"/>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Diamond 177"/>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38"/>
              <p:cNvGrpSpPr/>
              <p:nvPr/>
            </p:nvGrpSpPr>
            <p:grpSpPr>
              <a:xfrm>
                <a:off x="5314014" y="1757596"/>
                <a:ext cx="1776984" cy="1676400"/>
                <a:chOff x="3810000" y="1828800"/>
                <a:chExt cx="4038600" cy="3810000"/>
              </a:xfrm>
            </p:grpSpPr>
            <p:sp>
              <p:nvSpPr>
                <p:cNvPr id="161" name="Half Frame 160"/>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2" name="Half Frame 161"/>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Half Frame 162"/>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4" name="Half Frame 163"/>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Donut 164"/>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6" name="Diamond 165"/>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Diamond 166"/>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Diamond 167"/>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Diamond 168"/>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48"/>
              <p:cNvGrpSpPr/>
              <p:nvPr/>
            </p:nvGrpSpPr>
            <p:grpSpPr>
              <a:xfrm>
                <a:off x="6738077" y="1677648"/>
                <a:ext cx="1776984" cy="1676400"/>
                <a:chOff x="3810000" y="1828800"/>
                <a:chExt cx="4038600" cy="3810000"/>
              </a:xfrm>
            </p:grpSpPr>
            <p:sp>
              <p:nvSpPr>
                <p:cNvPr id="152" name="Half Frame 151"/>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3"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4"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5"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Donut 155"/>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7" name="Diamond 156"/>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Diamond 157"/>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Diamond 158"/>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Diamond 159"/>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5" name="Cloud 114"/>
            <p:cNvSpPr/>
            <p:nvPr/>
          </p:nvSpPr>
          <p:spPr>
            <a:xfrm rot="11257361">
              <a:off x="7226737" y="1265656"/>
              <a:ext cx="1385232" cy="696968"/>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p:cNvGrpSpPr/>
            <p:nvPr/>
          </p:nvGrpSpPr>
          <p:grpSpPr>
            <a:xfrm>
              <a:off x="7162023" y="1568903"/>
              <a:ext cx="1544762" cy="259293"/>
              <a:chOff x="7105896" y="1557210"/>
              <a:chExt cx="1544762" cy="488119"/>
            </a:xfrm>
          </p:grpSpPr>
          <p:sp>
            <p:nvSpPr>
              <p:cNvPr id="117" name="Rounded Rectangle 15"/>
              <p:cNvSpPr/>
              <p:nvPr/>
            </p:nvSpPr>
            <p:spPr>
              <a:xfrm>
                <a:off x="7105896" y="1589474"/>
                <a:ext cx="1544762" cy="444406"/>
              </a:xfrm>
              <a:prstGeom prst="roundRect">
                <a:avLst>
                  <a:gd name="adj" fmla="val 50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59"/>
              <p:cNvGrpSpPr/>
              <p:nvPr/>
            </p:nvGrpSpPr>
            <p:grpSpPr>
              <a:xfrm rot="160736">
                <a:off x="7230848" y="1557210"/>
                <a:ext cx="1269517" cy="488119"/>
                <a:chOff x="3810000" y="1677648"/>
                <a:chExt cx="4705061" cy="1827552"/>
              </a:xfrm>
            </p:grpSpPr>
            <p:grpSp>
              <p:nvGrpSpPr>
                <p:cNvPr id="119" name="Group 37"/>
                <p:cNvGrpSpPr/>
                <p:nvPr/>
              </p:nvGrpSpPr>
              <p:grpSpPr>
                <a:xfrm>
                  <a:off x="3810000" y="1828800"/>
                  <a:ext cx="1776984" cy="1676400"/>
                  <a:chOff x="3810000" y="1828800"/>
                  <a:chExt cx="4038600" cy="3810000"/>
                </a:xfrm>
              </p:grpSpPr>
              <p:sp>
                <p:nvSpPr>
                  <p:cNvPr id="140" name="Half Frame 139"/>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1" name="Half Frame 14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2" name="Half Frame 14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3" name="Half Frame 14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4" name="Donut 143"/>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5" name="Diamond 144"/>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Diamond 145"/>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iamond 146"/>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Diamond 147"/>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38"/>
                <p:cNvGrpSpPr/>
                <p:nvPr/>
              </p:nvGrpSpPr>
              <p:grpSpPr>
                <a:xfrm>
                  <a:off x="5314014" y="1757596"/>
                  <a:ext cx="1776984" cy="1676400"/>
                  <a:chOff x="3810000" y="1828800"/>
                  <a:chExt cx="4038600" cy="3810000"/>
                </a:xfrm>
              </p:grpSpPr>
              <p:sp>
                <p:nvSpPr>
                  <p:cNvPr id="131" name="Half Frame 130"/>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2" name="Half Frame 131"/>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3" name="Half Frame 132"/>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 name="Half Frame 133"/>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Donut 134"/>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6" name="Diamond 135"/>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iamond 136"/>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iamond 137"/>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Diamond 138"/>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48"/>
                <p:cNvGrpSpPr/>
                <p:nvPr/>
              </p:nvGrpSpPr>
              <p:grpSpPr>
                <a:xfrm>
                  <a:off x="6738077" y="1677648"/>
                  <a:ext cx="1776984" cy="1676400"/>
                  <a:chOff x="3810000" y="1828800"/>
                  <a:chExt cx="4038600" cy="3810000"/>
                </a:xfrm>
              </p:grpSpPr>
              <p:sp>
                <p:nvSpPr>
                  <p:cNvPr id="122" name="Half Frame 121"/>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Half Frame 122"/>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Half Frame 123"/>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Half Frame 124"/>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 name="Donut 125"/>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Diamond 126"/>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iamond 128"/>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Diamond 129"/>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 name="Group 32"/>
          <p:cNvGrpSpPr/>
          <p:nvPr/>
        </p:nvGrpSpPr>
        <p:grpSpPr>
          <a:xfrm>
            <a:off x="2178091" y="2351417"/>
            <a:ext cx="752639" cy="223221"/>
            <a:chOff x="4267200" y="4343400"/>
            <a:chExt cx="3352800" cy="990600"/>
          </a:xfrm>
        </p:grpSpPr>
        <p:sp>
          <p:nvSpPr>
            <p:cNvPr id="12" name="Oval 11"/>
            <p:cNvSpPr/>
            <p:nvPr/>
          </p:nvSpPr>
          <p:spPr>
            <a:xfrm>
              <a:off x="4267200" y="4343400"/>
              <a:ext cx="15240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096000" y="4343400"/>
              <a:ext cx="15240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lock Arc 13"/>
            <p:cNvSpPr/>
            <p:nvPr/>
          </p:nvSpPr>
          <p:spPr>
            <a:xfrm>
              <a:off x="5715000" y="4572000"/>
              <a:ext cx="457200" cy="152400"/>
            </a:xfrm>
            <a:prstGeom prst="blockArc">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grpSp>
        <p:nvGrpSpPr>
          <p:cNvPr id="185" name="Group 32"/>
          <p:cNvGrpSpPr/>
          <p:nvPr/>
        </p:nvGrpSpPr>
        <p:grpSpPr>
          <a:xfrm>
            <a:off x="1019571" y="2478933"/>
            <a:ext cx="643761" cy="190929"/>
            <a:chOff x="4267200" y="4343400"/>
            <a:chExt cx="3352800" cy="990600"/>
          </a:xfrm>
        </p:grpSpPr>
        <p:sp>
          <p:nvSpPr>
            <p:cNvPr id="186" name="Oval 185"/>
            <p:cNvSpPr/>
            <p:nvPr/>
          </p:nvSpPr>
          <p:spPr>
            <a:xfrm>
              <a:off x="4267200" y="4343400"/>
              <a:ext cx="15240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6096000" y="4343400"/>
              <a:ext cx="15240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Block Arc 187"/>
            <p:cNvSpPr/>
            <p:nvPr/>
          </p:nvSpPr>
          <p:spPr>
            <a:xfrm>
              <a:off x="5715000" y="4572000"/>
              <a:ext cx="457200" cy="152400"/>
            </a:xfrm>
            <a:prstGeom prst="blockArc">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grpSp>
        <p:nvGrpSpPr>
          <p:cNvPr id="189" name="Group 32"/>
          <p:cNvGrpSpPr/>
          <p:nvPr/>
        </p:nvGrpSpPr>
        <p:grpSpPr>
          <a:xfrm>
            <a:off x="3552510" y="2442797"/>
            <a:ext cx="643761" cy="190929"/>
            <a:chOff x="4267200" y="4343400"/>
            <a:chExt cx="3352800" cy="990600"/>
          </a:xfrm>
        </p:grpSpPr>
        <p:sp>
          <p:nvSpPr>
            <p:cNvPr id="190" name="Oval 189"/>
            <p:cNvSpPr/>
            <p:nvPr/>
          </p:nvSpPr>
          <p:spPr>
            <a:xfrm>
              <a:off x="4267200" y="4343400"/>
              <a:ext cx="15240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6096000" y="4343400"/>
              <a:ext cx="15240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Block Arc 191"/>
            <p:cNvSpPr/>
            <p:nvPr/>
          </p:nvSpPr>
          <p:spPr>
            <a:xfrm>
              <a:off x="5715000" y="4572000"/>
              <a:ext cx="457200" cy="152400"/>
            </a:xfrm>
            <a:prstGeom prst="blockArc">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sp>
        <p:nvSpPr>
          <p:cNvPr id="6" name="Rectangle 5"/>
          <p:cNvSpPr/>
          <p:nvPr/>
        </p:nvSpPr>
        <p:spPr>
          <a:xfrm>
            <a:off x="3655806" y="4934367"/>
            <a:ext cx="5040674" cy="1569660"/>
          </a:xfrm>
          <a:prstGeom prst="rect">
            <a:avLst/>
          </a:prstGeom>
        </p:spPr>
        <p:txBody>
          <a:bodyPr wrap="square">
            <a:spAutoFit/>
          </a:bodyPr>
          <a:lstStyle/>
          <a:p>
            <a:r>
              <a:rPr lang="en-US" sz="2400" dirty="0">
                <a:solidFill>
                  <a:srgbClr val="FFFF00"/>
                </a:solidFill>
                <a:latin typeface="Open Sans"/>
              </a:rPr>
              <a:t>This question teaches that a person suffering from a mortal adversity, such as a disability, is not necessarily guilty of sin. </a:t>
            </a:r>
            <a:r>
              <a:rPr lang="en-US" sz="1400" dirty="0">
                <a:solidFill>
                  <a:srgbClr val="FFFF00"/>
                </a:solidFill>
                <a:latin typeface="Open Sans"/>
              </a:rPr>
              <a:t>(1)</a:t>
            </a:r>
            <a:endParaRPr lang="en-US" sz="1400" dirty="0">
              <a:solidFill>
                <a:srgbClr val="FFFF00"/>
              </a:solidFill>
            </a:endParaRPr>
          </a:p>
        </p:txBody>
      </p:sp>
      <p:grpSp>
        <p:nvGrpSpPr>
          <p:cNvPr id="219" name="Group 218">
            <a:extLst>
              <a:ext uri="{FF2B5EF4-FFF2-40B4-BE49-F238E27FC236}">
                <a16:creationId xmlns:a16="http://schemas.microsoft.com/office/drawing/2014/main" id="{3DE35B1C-AC37-4376-844A-5E196874377A}"/>
              </a:ext>
            </a:extLst>
          </p:cNvPr>
          <p:cNvGrpSpPr/>
          <p:nvPr/>
        </p:nvGrpSpPr>
        <p:grpSpPr>
          <a:xfrm>
            <a:off x="9987657" y="3237609"/>
            <a:ext cx="1446439" cy="3123587"/>
            <a:chOff x="1519855" y="349452"/>
            <a:chExt cx="2655905" cy="6159097"/>
          </a:xfrm>
        </p:grpSpPr>
        <p:sp>
          <p:nvSpPr>
            <p:cNvPr id="220" name="Freeform: Shape 219">
              <a:extLst>
                <a:ext uri="{FF2B5EF4-FFF2-40B4-BE49-F238E27FC236}">
                  <a16:creationId xmlns:a16="http://schemas.microsoft.com/office/drawing/2014/main" id="{DFC26652-4D89-42A3-9A69-60B34885BBA8}"/>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21" name="Oval 220">
              <a:extLst>
                <a:ext uri="{FF2B5EF4-FFF2-40B4-BE49-F238E27FC236}">
                  <a16:creationId xmlns:a16="http://schemas.microsoft.com/office/drawing/2014/main" id="{286B5F3F-67EB-492A-8358-0A2EB964C46A}"/>
                </a:ext>
              </a:extLst>
            </p:cNvPr>
            <p:cNvSpPr/>
            <p:nvPr/>
          </p:nvSpPr>
          <p:spPr>
            <a:xfrm rot="976600">
              <a:off x="1532204" y="3793170"/>
              <a:ext cx="562732" cy="81469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Trapezoid 221">
              <a:extLst>
                <a:ext uri="{FF2B5EF4-FFF2-40B4-BE49-F238E27FC236}">
                  <a16:creationId xmlns:a16="http://schemas.microsoft.com/office/drawing/2014/main" id="{1B0721FE-38D2-479A-9C4E-A800C4A69341}"/>
                </a:ext>
              </a:extLst>
            </p:cNvPr>
            <p:cNvSpPr/>
            <p:nvPr/>
          </p:nvSpPr>
          <p:spPr>
            <a:xfrm rot="808127">
              <a:off x="1559473" y="2126026"/>
              <a:ext cx="1407395" cy="2188537"/>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rapezoid 222">
              <a:extLst>
                <a:ext uri="{FF2B5EF4-FFF2-40B4-BE49-F238E27FC236}">
                  <a16:creationId xmlns:a16="http://schemas.microsoft.com/office/drawing/2014/main" id="{0F6B3A92-F2F2-49DE-BF94-83184E549001}"/>
                </a:ext>
              </a:extLst>
            </p:cNvPr>
            <p:cNvSpPr/>
            <p:nvPr/>
          </p:nvSpPr>
          <p:spPr>
            <a:xfrm>
              <a:off x="2132755" y="2056936"/>
              <a:ext cx="1430103" cy="1536987"/>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a:extLst>
                <a:ext uri="{FF2B5EF4-FFF2-40B4-BE49-F238E27FC236}">
                  <a16:creationId xmlns:a16="http://schemas.microsoft.com/office/drawing/2014/main" id="{B5093A38-10FB-4470-8F73-A963A55F74A1}"/>
                </a:ext>
              </a:extLst>
            </p:cNvPr>
            <p:cNvSpPr/>
            <p:nvPr/>
          </p:nvSpPr>
          <p:spPr>
            <a:xfrm rot="886948" flipH="1">
              <a:off x="2810938"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a:extLst>
                <a:ext uri="{FF2B5EF4-FFF2-40B4-BE49-F238E27FC236}">
                  <a16:creationId xmlns:a16="http://schemas.microsoft.com/office/drawing/2014/main" id="{7CD2CB2C-4D70-4EE1-9CA8-CF73242545F5}"/>
                </a:ext>
              </a:extLst>
            </p:cNvPr>
            <p:cNvSpPr/>
            <p:nvPr/>
          </p:nvSpPr>
          <p:spPr>
            <a:xfrm rot="20713052">
              <a:off x="1902937"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Trapezoid 225">
              <a:extLst>
                <a:ext uri="{FF2B5EF4-FFF2-40B4-BE49-F238E27FC236}">
                  <a16:creationId xmlns:a16="http://schemas.microsoft.com/office/drawing/2014/main" id="{D2D1B193-2CDC-4212-80DC-D7A4C3D1C8AE}"/>
                </a:ext>
              </a:extLst>
            </p:cNvPr>
            <p:cNvSpPr/>
            <p:nvPr/>
          </p:nvSpPr>
          <p:spPr>
            <a:xfrm>
              <a:off x="1519855" y="2137830"/>
              <a:ext cx="2655905" cy="404469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a:extLst>
                <a:ext uri="{FF2B5EF4-FFF2-40B4-BE49-F238E27FC236}">
                  <a16:creationId xmlns:a16="http://schemas.microsoft.com/office/drawing/2014/main" id="{7CD6773C-7663-413B-8B7B-C074698622F2}"/>
                </a:ext>
              </a:extLst>
            </p:cNvPr>
            <p:cNvSpPr/>
            <p:nvPr/>
          </p:nvSpPr>
          <p:spPr>
            <a:xfrm>
              <a:off x="2117131" y="3491848"/>
              <a:ext cx="1430103" cy="242680"/>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10">
              <a:extLst>
                <a:ext uri="{FF2B5EF4-FFF2-40B4-BE49-F238E27FC236}">
                  <a16:creationId xmlns:a16="http://schemas.microsoft.com/office/drawing/2014/main" id="{A1933BD7-9C2B-426A-B845-B512C3FBDB32}"/>
                </a:ext>
              </a:extLst>
            </p:cNvPr>
            <p:cNvSpPr/>
            <p:nvPr/>
          </p:nvSpPr>
          <p:spPr>
            <a:xfrm>
              <a:off x="2268956" y="3593919"/>
              <a:ext cx="204301" cy="113251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ounded Rectangle 11">
              <a:extLst>
                <a:ext uri="{FF2B5EF4-FFF2-40B4-BE49-F238E27FC236}">
                  <a16:creationId xmlns:a16="http://schemas.microsoft.com/office/drawing/2014/main" id="{B65D0FF4-3349-4BD0-9D72-9A5EC8EEB3B7}"/>
                </a:ext>
              </a:extLst>
            </p:cNvPr>
            <p:cNvSpPr/>
            <p:nvPr/>
          </p:nvSpPr>
          <p:spPr>
            <a:xfrm rot="20563410">
              <a:off x="2411039" y="3478127"/>
              <a:ext cx="215948" cy="137519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ounded Rectangle 12">
              <a:extLst>
                <a:ext uri="{FF2B5EF4-FFF2-40B4-BE49-F238E27FC236}">
                  <a16:creationId xmlns:a16="http://schemas.microsoft.com/office/drawing/2014/main" id="{988EFE56-8BB8-4AA9-963A-F56FA706BED3}"/>
                </a:ext>
              </a:extLst>
            </p:cNvPr>
            <p:cNvSpPr/>
            <p:nvPr/>
          </p:nvSpPr>
          <p:spPr>
            <a:xfrm>
              <a:off x="2200857" y="3432133"/>
              <a:ext cx="272401" cy="242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a:extLst>
                <a:ext uri="{FF2B5EF4-FFF2-40B4-BE49-F238E27FC236}">
                  <a16:creationId xmlns:a16="http://schemas.microsoft.com/office/drawing/2014/main" id="{5C54115F-F7D4-4E65-8F05-2937CD736849}"/>
                </a:ext>
              </a:extLst>
            </p:cNvPr>
            <p:cNvSpPr/>
            <p:nvPr/>
          </p:nvSpPr>
          <p:spPr>
            <a:xfrm flipH="1">
              <a:off x="2564109" y="1438796"/>
              <a:ext cx="615217" cy="12263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5">
              <a:extLst>
                <a:ext uri="{FF2B5EF4-FFF2-40B4-BE49-F238E27FC236}">
                  <a16:creationId xmlns:a16="http://schemas.microsoft.com/office/drawing/2014/main" id="{326A292E-3212-4681-8941-C816DAB4293E}"/>
                </a:ext>
              </a:extLst>
            </p:cNvPr>
            <p:cNvSpPr/>
            <p:nvPr/>
          </p:nvSpPr>
          <p:spPr>
            <a:xfrm rot="533072">
              <a:off x="3248970" y="3998884"/>
              <a:ext cx="519990" cy="8027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Trapezoid 232">
              <a:extLst>
                <a:ext uri="{FF2B5EF4-FFF2-40B4-BE49-F238E27FC236}">
                  <a16:creationId xmlns:a16="http://schemas.microsoft.com/office/drawing/2014/main" id="{4D62D270-2076-4FE0-89E4-E2A77C8FFB98}"/>
                </a:ext>
              </a:extLst>
            </p:cNvPr>
            <p:cNvSpPr/>
            <p:nvPr/>
          </p:nvSpPr>
          <p:spPr>
            <a:xfrm rot="21242778" flipH="1">
              <a:off x="2826246" y="2204024"/>
              <a:ext cx="1216602" cy="2214230"/>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a:extLst>
                <a:ext uri="{FF2B5EF4-FFF2-40B4-BE49-F238E27FC236}">
                  <a16:creationId xmlns:a16="http://schemas.microsoft.com/office/drawing/2014/main" id="{8E88FAB3-8A08-4F9C-8309-DD436A2C54ED}"/>
                </a:ext>
              </a:extLst>
            </p:cNvPr>
            <p:cNvSpPr/>
            <p:nvPr/>
          </p:nvSpPr>
          <p:spPr>
            <a:xfrm>
              <a:off x="2216457" y="564889"/>
              <a:ext cx="1245855" cy="183121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a:extLst>
                <a:ext uri="{FF2B5EF4-FFF2-40B4-BE49-F238E27FC236}">
                  <a16:creationId xmlns:a16="http://schemas.microsoft.com/office/drawing/2014/main" id="{30577B9C-8626-4F9C-8353-ABA20CB3ADE6}"/>
                </a:ext>
              </a:extLst>
            </p:cNvPr>
            <p:cNvSpPr/>
            <p:nvPr/>
          </p:nvSpPr>
          <p:spPr>
            <a:xfrm>
              <a:off x="1956532" y="1006559"/>
              <a:ext cx="165766" cy="1478493"/>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Freeform: Shape 235">
              <a:extLst>
                <a:ext uri="{FF2B5EF4-FFF2-40B4-BE49-F238E27FC236}">
                  <a16:creationId xmlns:a16="http://schemas.microsoft.com/office/drawing/2014/main" id="{D80C9496-525A-4600-8007-9C5E41A1E919}"/>
                </a:ext>
              </a:extLst>
            </p:cNvPr>
            <p:cNvSpPr/>
            <p:nvPr/>
          </p:nvSpPr>
          <p:spPr>
            <a:xfrm rot="407483">
              <a:off x="2227556" y="1734750"/>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37" name="Oval 236">
              <a:extLst>
                <a:ext uri="{FF2B5EF4-FFF2-40B4-BE49-F238E27FC236}">
                  <a16:creationId xmlns:a16="http://schemas.microsoft.com/office/drawing/2014/main" id="{79F70F48-10E9-4FA5-94E9-08B022277BEF}"/>
                </a:ext>
              </a:extLst>
            </p:cNvPr>
            <p:cNvSpPr/>
            <p:nvPr/>
          </p:nvSpPr>
          <p:spPr>
            <a:xfrm>
              <a:off x="2602743" y="1834903"/>
              <a:ext cx="457465" cy="2220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EE89D806-5C17-4F39-B4A2-ED0E7CCE1C82}"/>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39" name="Oval 238">
              <a:extLst>
                <a:ext uri="{FF2B5EF4-FFF2-40B4-BE49-F238E27FC236}">
                  <a16:creationId xmlns:a16="http://schemas.microsoft.com/office/drawing/2014/main" id="{27DA980E-0A25-4C52-96C1-145CEA6AF335}"/>
                </a:ext>
              </a:extLst>
            </p:cNvPr>
            <p:cNvSpPr/>
            <p:nvPr/>
          </p:nvSpPr>
          <p:spPr>
            <a:xfrm rot="886948" flipH="1">
              <a:off x="3043127" y="398480"/>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a:extLst>
                <a:ext uri="{FF2B5EF4-FFF2-40B4-BE49-F238E27FC236}">
                  <a16:creationId xmlns:a16="http://schemas.microsoft.com/office/drawing/2014/main" id="{D543848F-EC17-489E-B718-54C5E09C784E}"/>
                </a:ext>
              </a:extLst>
            </p:cNvPr>
            <p:cNvSpPr/>
            <p:nvPr/>
          </p:nvSpPr>
          <p:spPr>
            <a:xfrm rot="886948" flipH="1">
              <a:off x="2104979" y="388309"/>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6623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189"/>
                                        </p:tgtEl>
                                      </p:cBhvr>
                                    </p:animEffect>
                                    <p:set>
                                      <p:cBhvr>
                                        <p:cTn id="9" dur="1" fill="hold">
                                          <p:stCondLst>
                                            <p:cond delay="499"/>
                                          </p:stCondLst>
                                        </p:cTn>
                                        <p:tgtEl>
                                          <p:spTgt spid="189"/>
                                        </p:tgtEl>
                                        <p:attrNameLst>
                                          <p:attrName>style.visibility</p:attrName>
                                        </p:attrNameLst>
                                      </p:cBhvr>
                                      <p:to>
                                        <p:strVal val="hidden"/>
                                      </p:to>
                                    </p:set>
                                  </p:childTnLst>
                                </p:cTn>
                              </p:par>
                              <p:par>
                                <p:cTn id="10" presetID="10" presetClass="exit" presetSubtype="0" fill="hold" nodeType="with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185"/>
                                        </p:tgtEl>
                                      </p:cBhvr>
                                    </p:animEffect>
                                    <p:set>
                                      <p:cBhvr>
                                        <p:cTn id="15" dur="1" fill="hold">
                                          <p:stCondLst>
                                            <p:cond delay="499"/>
                                          </p:stCondLst>
                                        </p:cTn>
                                        <p:tgtEl>
                                          <p:spTgt spid="18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Rectangle 219"/>
          <p:cNvSpPr/>
          <p:nvPr/>
        </p:nvSpPr>
        <p:spPr>
          <a:xfrm>
            <a:off x="0" y="0"/>
            <a:ext cx="12192000" cy="6858000"/>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Image result for looking through a le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69019" cy="68370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60547" y="91404"/>
            <a:ext cx="5922210" cy="3139321"/>
          </a:xfrm>
          <a:prstGeom prst="rect">
            <a:avLst/>
          </a:prstGeom>
        </p:spPr>
        <p:txBody>
          <a:bodyPr wrap="square">
            <a:spAutoFit/>
          </a:bodyPr>
          <a:lstStyle/>
          <a:p>
            <a:pPr fontAlgn="base"/>
            <a:r>
              <a:rPr lang="en-US" dirty="0">
                <a:solidFill>
                  <a:schemeClr val="bg1"/>
                </a:solidFill>
              </a:rPr>
              <a:t>“We are sent here to be tested. </a:t>
            </a:r>
          </a:p>
          <a:p>
            <a:pPr fontAlgn="base"/>
            <a:endParaRPr lang="en-US" dirty="0">
              <a:solidFill>
                <a:schemeClr val="bg1"/>
              </a:solidFill>
            </a:endParaRPr>
          </a:p>
          <a:p>
            <a:pPr fontAlgn="base"/>
            <a:r>
              <a:rPr lang="en-US" dirty="0">
                <a:solidFill>
                  <a:schemeClr val="bg1"/>
                </a:solidFill>
              </a:rPr>
              <a:t>There must be opposition in </a:t>
            </a:r>
            <a:r>
              <a:rPr lang="en-US" i="1" dirty="0">
                <a:solidFill>
                  <a:schemeClr val="bg1"/>
                </a:solidFill>
              </a:rPr>
              <a:t>all</a:t>
            </a:r>
            <a:r>
              <a:rPr lang="en-US" dirty="0">
                <a:solidFill>
                  <a:schemeClr val="bg1"/>
                </a:solidFill>
              </a:rPr>
              <a:t> things. We are meant to learn and grow through that opposition, through meeting our challenges, and through teaching others to do the same. … </a:t>
            </a:r>
          </a:p>
          <a:p>
            <a:pPr fontAlgn="base"/>
            <a:endParaRPr lang="en-US" dirty="0">
              <a:solidFill>
                <a:schemeClr val="bg1"/>
              </a:solidFill>
            </a:endParaRPr>
          </a:p>
          <a:p>
            <a:pPr fontAlgn="base"/>
            <a:r>
              <a:rPr lang="en-US" dirty="0">
                <a:solidFill>
                  <a:schemeClr val="bg1"/>
                </a:solidFill>
              </a:rPr>
              <a:t>The Lord will not only consecrate our afflictions for our gain, but He will use them to bless the lives of countless others.</a:t>
            </a:r>
          </a:p>
          <a:p>
            <a:pPr fontAlgn="base"/>
            <a:endParaRPr lang="en-US" dirty="0">
              <a:solidFill>
                <a:schemeClr val="bg1"/>
              </a:solidFill>
            </a:endParaRPr>
          </a:p>
          <a:p>
            <a:pPr fontAlgn="base"/>
            <a:r>
              <a:rPr lang="en-US" dirty="0">
                <a:solidFill>
                  <a:schemeClr val="bg1"/>
                </a:solidFill>
              </a:rPr>
              <a:t>“Jesus taught this lesson when He and His disciples met a man who was born blind. </a:t>
            </a:r>
          </a:p>
        </p:txBody>
      </p:sp>
      <p:sp>
        <p:nvSpPr>
          <p:cNvPr id="52" name="TextBox 51"/>
          <p:cNvSpPr txBox="1"/>
          <p:nvPr/>
        </p:nvSpPr>
        <p:spPr>
          <a:xfrm>
            <a:off x="-22982" y="6461450"/>
            <a:ext cx="3711921" cy="369332"/>
          </a:xfrm>
          <a:prstGeom prst="rect">
            <a:avLst/>
          </a:prstGeom>
          <a:noFill/>
        </p:spPr>
        <p:txBody>
          <a:bodyPr wrap="square" rtlCol="0">
            <a:spAutoFit/>
          </a:bodyPr>
          <a:lstStyle/>
          <a:p>
            <a:r>
              <a:rPr lang="en-US" dirty="0">
                <a:solidFill>
                  <a:schemeClr val="bg1"/>
                </a:solidFill>
              </a:rPr>
              <a:t>John 9:2-3</a:t>
            </a:r>
            <a:endParaRPr lang="en-US" i="1" dirty="0">
              <a:solidFill>
                <a:schemeClr val="bg1"/>
              </a:solidFill>
            </a:endParaRPr>
          </a:p>
        </p:txBody>
      </p:sp>
      <p:sp>
        <p:nvSpPr>
          <p:cNvPr id="7" name="Rectangle 6"/>
          <p:cNvSpPr/>
          <p:nvPr/>
        </p:nvSpPr>
        <p:spPr>
          <a:xfrm>
            <a:off x="3711920" y="4329481"/>
            <a:ext cx="7405853" cy="2308324"/>
          </a:xfrm>
          <a:prstGeom prst="rect">
            <a:avLst/>
          </a:prstGeom>
        </p:spPr>
        <p:txBody>
          <a:bodyPr wrap="square">
            <a:spAutoFit/>
          </a:bodyPr>
          <a:lstStyle/>
          <a:p>
            <a:pPr fontAlgn="base"/>
            <a:r>
              <a:rPr lang="en-US" dirty="0">
                <a:solidFill>
                  <a:schemeClr val="bg1"/>
                </a:solidFill>
                <a:latin typeface="Open Sans"/>
              </a:rPr>
              <a:t>“If we see life through the lens of spirituality, we can see many examples of the works of God being furthered through the adversities of His children. …</a:t>
            </a:r>
          </a:p>
          <a:p>
            <a:pPr fontAlgn="base"/>
            <a:endParaRPr lang="en-US" dirty="0">
              <a:solidFill>
                <a:schemeClr val="bg1"/>
              </a:solidFill>
              <a:latin typeface="Open Sans"/>
            </a:endParaRPr>
          </a:p>
          <a:p>
            <a:pPr fontAlgn="base"/>
            <a:r>
              <a:rPr lang="en-US" dirty="0">
                <a:solidFill>
                  <a:schemeClr val="bg1"/>
                </a:solidFill>
                <a:latin typeface="Open Sans"/>
              </a:rPr>
              <a:t>“When we understand this principle, that God offers us opportunities for blessings and blesses us through our own adversities and the adversities of others, we can understand why He has commanded us again and again to ‘thank the Lord thy God in all things’ (D&amp;C 59:7)”</a:t>
            </a:r>
            <a:endParaRPr lang="en-US" b="0" i="0" dirty="0">
              <a:solidFill>
                <a:schemeClr val="bg1"/>
              </a:solidFill>
              <a:effectLst/>
              <a:latin typeface="Open Sans"/>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1" y="3166333"/>
            <a:ext cx="1347787" cy="16797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9" name="TextBox 218"/>
          <p:cNvSpPr txBox="1"/>
          <p:nvPr/>
        </p:nvSpPr>
        <p:spPr>
          <a:xfrm>
            <a:off x="8480079" y="6455881"/>
            <a:ext cx="3711921" cy="369332"/>
          </a:xfrm>
          <a:prstGeom prst="rect">
            <a:avLst/>
          </a:prstGeom>
          <a:noFill/>
        </p:spPr>
        <p:txBody>
          <a:bodyPr wrap="square" rtlCol="0">
            <a:spAutoFit/>
          </a:bodyPr>
          <a:lstStyle/>
          <a:p>
            <a:pPr algn="r"/>
            <a:r>
              <a:rPr lang="en-US" dirty="0">
                <a:solidFill>
                  <a:schemeClr val="bg1"/>
                </a:solidFill>
              </a:rPr>
              <a:t>(2)</a:t>
            </a:r>
            <a:endParaRPr lang="en-US" i="1" dirty="0">
              <a:solidFill>
                <a:schemeClr val="bg1"/>
              </a:solidFill>
            </a:endParaRPr>
          </a:p>
        </p:txBody>
      </p:sp>
    </p:spTree>
    <p:extLst>
      <p:ext uri="{BB962C8B-B14F-4D97-AF65-F5344CB8AC3E}">
        <p14:creationId xmlns:p14="http://schemas.microsoft.com/office/powerpoint/2010/main" val="310908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par>
                                <p:cTn id="19" presetID="10" presetClass="exit" presetSubtype="0" fill="hold" grpId="0" nodeType="withEffect">
                                  <p:stCondLst>
                                    <p:cond delay="0"/>
                                  </p:stCondLst>
                                  <p:childTnLst>
                                    <p:animEffect transition="out" filter="fade">
                                      <p:cBhvr>
                                        <p:cTn id="20" dur="500"/>
                                        <p:tgtEl>
                                          <p:spTgt spid="4">
                                            <p:txEl>
                                              <p:pRg st="0" end="0"/>
                                            </p:txEl>
                                          </p:spTgt>
                                        </p:tgtEl>
                                      </p:cBhvr>
                                    </p:animEffect>
                                    <p:set>
                                      <p:cBhvr>
                                        <p:cTn id="21" dur="1" fill="hold">
                                          <p:stCondLst>
                                            <p:cond delay="499"/>
                                          </p:stCondLst>
                                        </p:cTn>
                                        <p:tgtEl>
                                          <p:spTgt spid="4">
                                            <p:txEl>
                                              <p:pRg st="0" end="0"/>
                                            </p:txEl>
                                          </p:spTgt>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4">
                                            <p:txEl>
                                              <p:pRg st="2" end="2"/>
                                            </p:txEl>
                                          </p:spTgt>
                                        </p:tgtEl>
                                      </p:cBhvr>
                                    </p:animEffect>
                                    <p:set>
                                      <p:cBhvr>
                                        <p:cTn id="24" dur="1" fill="hold">
                                          <p:stCondLst>
                                            <p:cond delay="499"/>
                                          </p:stCondLst>
                                        </p:cTn>
                                        <p:tgtEl>
                                          <p:spTgt spid="4">
                                            <p:txEl>
                                              <p:pRg st="2" end="2"/>
                                            </p:txEl>
                                          </p:spTgt>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4">
                                            <p:txEl>
                                              <p:pRg st="4" end="4"/>
                                            </p:txEl>
                                          </p:spTgt>
                                        </p:tgtEl>
                                      </p:cBhvr>
                                    </p:animEffect>
                                    <p:set>
                                      <p:cBhvr>
                                        <p:cTn id="27" dur="1" fill="hold">
                                          <p:stCondLst>
                                            <p:cond delay="499"/>
                                          </p:stCondLst>
                                        </p:cTn>
                                        <p:tgtEl>
                                          <p:spTgt spid="4">
                                            <p:txEl>
                                              <p:pRg st="4" end="4"/>
                                            </p:txEl>
                                          </p:spTgt>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4">
                                            <p:txEl>
                                              <p:pRg st="6" end="6"/>
                                            </p:txEl>
                                          </p:spTgt>
                                        </p:tgtEl>
                                      </p:cBhvr>
                                    </p:animEffect>
                                    <p:set>
                                      <p:cBhvr>
                                        <p:cTn id="30" dur="1" fill="hold">
                                          <p:stCondLst>
                                            <p:cond delay="499"/>
                                          </p:stCondLst>
                                        </p:cTn>
                                        <p:tgtEl>
                                          <p:spTgt spid="4">
                                            <p:txEl>
                                              <p:pRg st="6" end="6"/>
                                            </p:txEl>
                                          </p:spTgt>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0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946159" y="550957"/>
            <a:ext cx="6096000" cy="2954655"/>
          </a:xfrm>
          <a:prstGeom prst="rect">
            <a:avLst/>
          </a:prstGeom>
        </p:spPr>
        <p:txBody>
          <a:bodyPr>
            <a:spAutoFit/>
          </a:bodyPr>
          <a:lstStyle/>
          <a:p>
            <a:pPr fontAlgn="base"/>
            <a:r>
              <a:rPr lang="en-US" dirty="0">
                <a:solidFill>
                  <a:schemeClr val="bg1"/>
                </a:solidFill>
              </a:rPr>
              <a:t>“It is natural for parents with handicapped children to ask themselves, ‘What did we do wrong?’ </a:t>
            </a:r>
          </a:p>
          <a:p>
            <a:pPr fontAlgn="base"/>
            <a:endParaRPr lang="en-US" dirty="0">
              <a:solidFill>
                <a:schemeClr val="bg1"/>
              </a:solidFill>
            </a:endParaRPr>
          </a:p>
          <a:p>
            <a:pPr fontAlgn="base"/>
            <a:r>
              <a:rPr lang="en-US" dirty="0">
                <a:solidFill>
                  <a:schemeClr val="bg1"/>
                </a:solidFill>
              </a:rPr>
              <a:t>The idea that </a:t>
            </a:r>
            <a:r>
              <a:rPr lang="en-US" i="1" dirty="0">
                <a:solidFill>
                  <a:schemeClr val="bg1"/>
                </a:solidFill>
              </a:rPr>
              <a:t>all</a:t>
            </a:r>
            <a:r>
              <a:rPr lang="en-US" dirty="0">
                <a:solidFill>
                  <a:schemeClr val="bg1"/>
                </a:solidFill>
              </a:rPr>
              <a:t> suffering is somehow the direct result of sin has been taught since ancient times. </a:t>
            </a:r>
          </a:p>
          <a:p>
            <a:pPr fontAlgn="base"/>
            <a:endParaRPr lang="en-US" dirty="0">
              <a:solidFill>
                <a:schemeClr val="bg1"/>
              </a:solidFill>
            </a:endParaRPr>
          </a:p>
          <a:p>
            <a:pPr fontAlgn="base"/>
            <a:r>
              <a:rPr lang="en-US" sz="2400" dirty="0">
                <a:solidFill>
                  <a:schemeClr val="bg1"/>
                </a:solidFill>
              </a:rPr>
              <a:t>It is false doctrine</a:t>
            </a:r>
            <a:r>
              <a:rPr lang="en-US" dirty="0">
                <a:solidFill>
                  <a:schemeClr val="bg1"/>
                </a:solidFill>
              </a:rPr>
              <a:t>. </a:t>
            </a:r>
          </a:p>
          <a:p>
            <a:pPr fontAlgn="base"/>
            <a:endParaRPr lang="en-US" dirty="0">
              <a:solidFill>
                <a:schemeClr val="bg1"/>
              </a:solidFill>
            </a:endParaRPr>
          </a:p>
          <a:p>
            <a:pPr fontAlgn="base"/>
            <a:r>
              <a:rPr lang="en-US" dirty="0">
                <a:solidFill>
                  <a:schemeClr val="bg1"/>
                </a:solidFill>
              </a:rPr>
              <a:t>That notion was even accepted by some of the early disciples until the Lord corrected them.</a:t>
            </a:r>
          </a:p>
        </p:txBody>
      </p:sp>
      <p:grpSp>
        <p:nvGrpSpPr>
          <p:cNvPr id="5" name="Group 4"/>
          <p:cNvGrpSpPr/>
          <p:nvPr/>
        </p:nvGrpSpPr>
        <p:grpSpPr>
          <a:xfrm>
            <a:off x="502975" y="224567"/>
            <a:ext cx="1298011" cy="2708325"/>
            <a:chOff x="8607885" y="2185555"/>
            <a:chExt cx="1298011" cy="2708325"/>
          </a:xfrm>
        </p:grpSpPr>
        <p:grpSp>
          <p:nvGrpSpPr>
            <p:cNvPr id="11" name="Group 10"/>
            <p:cNvGrpSpPr/>
            <p:nvPr/>
          </p:nvGrpSpPr>
          <p:grpSpPr>
            <a:xfrm>
              <a:off x="8607885" y="2185555"/>
              <a:ext cx="1298011" cy="2708325"/>
              <a:chOff x="4352996" y="533400"/>
              <a:chExt cx="2483370" cy="5181600"/>
            </a:xfrm>
          </p:grpSpPr>
          <p:sp>
            <p:nvSpPr>
              <p:cNvPr id="15" name="Oval 14"/>
              <p:cNvSpPr/>
              <p:nvPr/>
            </p:nvSpPr>
            <p:spPr>
              <a:xfrm rot="1143024">
                <a:off x="4962595" y="4953000"/>
                <a:ext cx="578371" cy="7620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143024">
                <a:off x="5756916" y="4950324"/>
                <a:ext cx="578371" cy="7620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352996" y="3124200"/>
                <a:ext cx="510574"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340850" y="3200400"/>
                <a:ext cx="495516"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1184448">
                <a:off x="5567197" y="3516443"/>
                <a:ext cx="795728" cy="1828800"/>
              </a:xfrm>
              <a:prstGeom prst="trapezoid">
                <a:avLst>
                  <a:gd name="adj" fmla="val 17752"/>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219033">
                <a:off x="4886395" y="3581400"/>
                <a:ext cx="795728" cy="1828800"/>
              </a:xfrm>
              <a:prstGeom prst="trapezoid">
                <a:avLst>
                  <a:gd name="adj" fmla="val 17752"/>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19746132">
                <a:off x="5727576" y="2096165"/>
                <a:ext cx="913151" cy="1662900"/>
              </a:xfrm>
              <a:prstGeom prst="trapezoid">
                <a:avLst>
                  <a:gd name="adj" fmla="val 17752"/>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1618362">
                <a:off x="4603294" y="2021644"/>
                <a:ext cx="913151" cy="1662900"/>
              </a:xfrm>
              <a:prstGeom prst="trapezoid">
                <a:avLst>
                  <a:gd name="adj" fmla="val 17752"/>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a:off x="4852667" y="2149839"/>
                <a:ext cx="1447800" cy="1828800"/>
              </a:xfrm>
              <a:prstGeom prst="trapezoid">
                <a:avLst>
                  <a:gd name="adj" fmla="val 17752"/>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nip Same Side Corner Rectangle 23"/>
              <p:cNvSpPr/>
              <p:nvPr/>
            </p:nvSpPr>
            <p:spPr>
              <a:xfrm rot="10800000">
                <a:off x="5230906" y="2133600"/>
                <a:ext cx="685800" cy="457200"/>
              </a:xfrm>
              <a:prstGeom prst="snip2SameRect">
                <a:avLst>
                  <a:gd name="adj1" fmla="val 33060"/>
                  <a:gd name="adj2" fmla="val 0"/>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993824" y="838200"/>
                <a:ext cx="1143000" cy="1600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1"/>
              <p:cNvGrpSpPr/>
              <p:nvPr/>
            </p:nvGrpSpPr>
            <p:grpSpPr>
              <a:xfrm rot="17533620">
                <a:off x="3998891" y="1434380"/>
                <a:ext cx="1499715" cy="560240"/>
                <a:chOff x="3693060" y="1898054"/>
                <a:chExt cx="3467737" cy="1613866"/>
              </a:xfrm>
            </p:grpSpPr>
            <p:sp>
              <p:nvSpPr>
                <p:cNvPr id="56" name="Moon 16"/>
                <p:cNvSpPr/>
                <p:nvPr/>
              </p:nvSpPr>
              <p:spPr>
                <a:xfrm rot="4682607">
                  <a:off x="4544092" y="1111027"/>
                  <a:ext cx="1482658" cy="3056712"/>
                </a:xfrm>
                <a:prstGeom prst="moon">
                  <a:avLst>
                    <a:gd name="adj" fmla="val 3089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17"/>
                <p:cNvSpPr/>
                <p:nvPr/>
              </p:nvSpPr>
              <p:spPr>
                <a:xfrm rot="5215135">
                  <a:off x="5112950" y="1068733"/>
                  <a:ext cx="893734" cy="3201961"/>
                </a:xfrm>
                <a:prstGeom prst="moon">
                  <a:avLst>
                    <a:gd name="adj" fmla="val 3089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18"/>
                <p:cNvSpPr/>
                <p:nvPr/>
              </p:nvSpPr>
              <p:spPr>
                <a:xfrm rot="5418834" flipH="1">
                  <a:off x="4850337" y="1207069"/>
                  <a:ext cx="1147574" cy="3462128"/>
                </a:xfrm>
                <a:prstGeom prst="moon">
                  <a:avLst>
                    <a:gd name="adj" fmla="val 3089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19"/>
                <p:cNvSpPr/>
                <p:nvPr/>
              </p:nvSpPr>
              <p:spPr>
                <a:xfrm rot="4682607">
                  <a:off x="5185432" y="1404091"/>
                  <a:ext cx="817117" cy="3036670"/>
                </a:xfrm>
                <a:prstGeom prst="moon">
                  <a:avLst>
                    <a:gd name="adj" fmla="val 3089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20"/>
                <p:cNvSpPr/>
                <p:nvPr/>
              </p:nvSpPr>
              <p:spPr>
                <a:xfrm rot="5058345" flipH="1">
                  <a:off x="5336269" y="1424920"/>
                  <a:ext cx="374959" cy="3044723"/>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2"/>
              <p:cNvGrpSpPr/>
              <p:nvPr/>
            </p:nvGrpSpPr>
            <p:grpSpPr>
              <a:xfrm rot="4344835" flipH="1">
                <a:off x="5665197" y="1414749"/>
                <a:ext cx="1388378" cy="672902"/>
                <a:chOff x="3693060" y="1898054"/>
                <a:chExt cx="3467737" cy="1613866"/>
              </a:xfrm>
            </p:grpSpPr>
            <p:sp>
              <p:nvSpPr>
                <p:cNvPr id="51" name="Moon 50"/>
                <p:cNvSpPr/>
                <p:nvPr/>
              </p:nvSpPr>
              <p:spPr>
                <a:xfrm rot="4682607">
                  <a:off x="4544092" y="1111027"/>
                  <a:ext cx="1482658" cy="3056712"/>
                </a:xfrm>
                <a:prstGeom prst="moon">
                  <a:avLst>
                    <a:gd name="adj" fmla="val 3089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rot="5215135">
                  <a:off x="5112950" y="1068733"/>
                  <a:ext cx="893734" cy="3201961"/>
                </a:xfrm>
                <a:prstGeom prst="moon">
                  <a:avLst>
                    <a:gd name="adj" fmla="val 3089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rot="5418834" flipH="1">
                  <a:off x="4850337" y="1207069"/>
                  <a:ext cx="1147574" cy="3462128"/>
                </a:xfrm>
                <a:prstGeom prst="moon">
                  <a:avLst>
                    <a:gd name="adj" fmla="val 3089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rot="4682607">
                  <a:off x="5185432" y="1404091"/>
                  <a:ext cx="817117" cy="3036670"/>
                </a:xfrm>
                <a:prstGeom prst="moon">
                  <a:avLst>
                    <a:gd name="adj" fmla="val 3089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5058345" flipH="1">
                  <a:off x="5336269" y="1424920"/>
                  <a:ext cx="374959" cy="3044723"/>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46"/>
              <p:cNvGrpSpPr/>
              <p:nvPr/>
            </p:nvGrpSpPr>
            <p:grpSpPr>
              <a:xfrm>
                <a:off x="4810195" y="533400"/>
                <a:ext cx="1560306" cy="1189370"/>
                <a:chOff x="4307094" y="1630030"/>
                <a:chExt cx="3381664" cy="2018622"/>
              </a:xfrm>
            </p:grpSpPr>
            <p:grpSp>
              <p:nvGrpSpPr>
                <p:cNvPr id="41" name="Group 36"/>
                <p:cNvGrpSpPr/>
                <p:nvPr/>
              </p:nvGrpSpPr>
              <p:grpSpPr>
                <a:xfrm rot="20606107" flipH="1">
                  <a:off x="4307094" y="1630030"/>
                  <a:ext cx="3381664" cy="2018622"/>
                  <a:chOff x="3693060" y="1922191"/>
                  <a:chExt cx="3605766" cy="1589729"/>
                </a:xfrm>
              </p:grpSpPr>
              <p:sp>
                <p:nvSpPr>
                  <p:cNvPr id="46" name="Moon 45"/>
                  <p:cNvSpPr/>
                  <p:nvPr/>
                </p:nvSpPr>
                <p:spPr>
                  <a:xfrm rot="5274699">
                    <a:off x="4579418" y="1135164"/>
                    <a:ext cx="1482658" cy="3056712"/>
                  </a:xfrm>
                  <a:prstGeom prst="moon">
                    <a:avLst>
                      <a:gd name="adj" fmla="val 3089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6"/>
                  <p:cNvSpPr/>
                  <p:nvPr/>
                </p:nvSpPr>
                <p:spPr>
                  <a:xfrm rot="5215135">
                    <a:off x="5112949" y="1068733"/>
                    <a:ext cx="893734" cy="3201960"/>
                  </a:xfrm>
                  <a:prstGeom prst="moon">
                    <a:avLst>
                      <a:gd name="adj" fmla="val 506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15954314" flipH="1">
                    <a:off x="4850337" y="1207069"/>
                    <a:ext cx="1147574" cy="3462127"/>
                  </a:xfrm>
                  <a:prstGeom prst="moon">
                    <a:avLst>
                      <a:gd name="adj" fmla="val 50242"/>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4682607">
                    <a:off x="5185432" y="1404091"/>
                    <a:ext cx="817117" cy="3036670"/>
                  </a:xfrm>
                  <a:prstGeom prst="moon">
                    <a:avLst>
                      <a:gd name="adj" fmla="val 3089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4735428">
                    <a:off x="5022808" y="954005"/>
                    <a:ext cx="1154580" cy="3397456"/>
                  </a:xfrm>
                  <a:prstGeom prst="moon">
                    <a:avLst>
                      <a:gd name="adj" fmla="val 1839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Moon 41"/>
                <p:cNvSpPr/>
                <p:nvPr/>
              </p:nvSpPr>
              <p:spPr>
                <a:xfrm rot="4516909">
                  <a:off x="4990488" y="2171477"/>
                  <a:ext cx="892920" cy="1600977"/>
                </a:xfrm>
                <a:prstGeom prst="moon">
                  <a:avLst>
                    <a:gd name="adj" fmla="val 50242"/>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14343836" flipH="1">
                  <a:off x="5727469" y="1822775"/>
                  <a:ext cx="892920" cy="1600977"/>
                </a:xfrm>
                <a:prstGeom prst="moon">
                  <a:avLst>
                    <a:gd name="adj" fmla="val 50242"/>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9455354">
                  <a:off x="4731594" y="1951171"/>
                  <a:ext cx="2043010" cy="944294"/>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765500">
                  <a:off x="6009480" y="1962492"/>
                  <a:ext cx="1145964" cy="724751"/>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31"/>
              <p:cNvGrpSpPr/>
              <p:nvPr/>
            </p:nvGrpSpPr>
            <p:grpSpPr>
              <a:xfrm rot="1783202">
                <a:off x="4548880" y="975122"/>
                <a:ext cx="732020" cy="677056"/>
                <a:chOff x="4724400" y="2590800"/>
                <a:chExt cx="1447800" cy="1066800"/>
              </a:xfrm>
            </p:grpSpPr>
            <p:sp>
              <p:nvSpPr>
                <p:cNvPr id="38" name="Heart 37"/>
                <p:cNvSpPr/>
                <p:nvPr/>
              </p:nvSpPr>
              <p:spPr>
                <a:xfrm rot="16200000">
                  <a:off x="4572000" y="2743200"/>
                  <a:ext cx="1066800" cy="762000"/>
                </a:xfrm>
                <a:prstGeom prst="hear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art 38"/>
                <p:cNvSpPr/>
                <p:nvPr/>
              </p:nvSpPr>
              <p:spPr>
                <a:xfrm rot="5400000">
                  <a:off x="5257800" y="2743200"/>
                  <a:ext cx="1066800" cy="762000"/>
                </a:xfrm>
                <a:prstGeom prst="hear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334000" y="2895600"/>
                  <a:ext cx="228600" cy="381000"/>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32"/>
              <p:cNvGrpSpPr/>
              <p:nvPr/>
            </p:nvGrpSpPr>
            <p:grpSpPr>
              <a:xfrm rot="19024806">
                <a:off x="5857146" y="920623"/>
                <a:ext cx="732020" cy="677056"/>
                <a:chOff x="4724400" y="2590800"/>
                <a:chExt cx="1447800" cy="1066800"/>
              </a:xfrm>
            </p:grpSpPr>
            <p:sp>
              <p:nvSpPr>
                <p:cNvPr id="35" name="Heart 34"/>
                <p:cNvSpPr/>
                <p:nvPr/>
              </p:nvSpPr>
              <p:spPr>
                <a:xfrm rot="16200000">
                  <a:off x="4572000" y="2743200"/>
                  <a:ext cx="1066800" cy="762000"/>
                </a:xfrm>
                <a:prstGeom prst="hear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art 35"/>
                <p:cNvSpPr/>
                <p:nvPr/>
              </p:nvSpPr>
              <p:spPr>
                <a:xfrm rot="5400000">
                  <a:off x="5257800" y="2743200"/>
                  <a:ext cx="1066800" cy="762000"/>
                </a:xfrm>
                <a:prstGeom prst="hear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334000" y="2895600"/>
                  <a:ext cx="228600" cy="381000"/>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49"/>
              <p:cNvGrpSpPr/>
              <p:nvPr/>
            </p:nvGrpSpPr>
            <p:grpSpPr>
              <a:xfrm>
                <a:off x="5114995" y="2819400"/>
                <a:ext cx="923144" cy="619593"/>
                <a:chOff x="4038600" y="3352800"/>
                <a:chExt cx="1371600" cy="838200"/>
              </a:xfrm>
            </p:grpSpPr>
            <p:sp>
              <p:nvSpPr>
                <p:cNvPr id="32" name="Heart 31"/>
                <p:cNvSpPr/>
                <p:nvPr/>
              </p:nvSpPr>
              <p:spPr>
                <a:xfrm>
                  <a:off x="4343400" y="3352800"/>
                  <a:ext cx="838200" cy="762000"/>
                </a:xfrm>
                <a:prstGeom prst="heart">
                  <a:avLst/>
                </a:prstGeom>
                <a:solidFill>
                  <a:srgbClr val="D50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Heart 32"/>
                <p:cNvSpPr/>
                <p:nvPr/>
              </p:nvSpPr>
              <p:spPr>
                <a:xfrm>
                  <a:off x="4876800" y="3733800"/>
                  <a:ext cx="533400" cy="457200"/>
                </a:xfrm>
                <a:prstGeom prst="hear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art 15"/>
                <p:cNvSpPr/>
                <p:nvPr/>
              </p:nvSpPr>
              <p:spPr>
                <a:xfrm>
                  <a:off x="4038600" y="3505200"/>
                  <a:ext cx="533400" cy="457200"/>
                </a:xfrm>
                <a:prstGeom prst="heart">
                  <a:avLst/>
                </a:prstGeom>
                <a:solidFill>
                  <a:srgbClr val="F73B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 name="Group 32"/>
            <p:cNvGrpSpPr/>
            <p:nvPr/>
          </p:nvGrpSpPr>
          <p:grpSpPr>
            <a:xfrm>
              <a:off x="9018107" y="2682919"/>
              <a:ext cx="467499" cy="243099"/>
              <a:chOff x="4267200" y="4343400"/>
              <a:chExt cx="3352800" cy="990600"/>
            </a:xfrm>
          </p:grpSpPr>
          <p:sp>
            <p:nvSpPr>
              <p:cNvPr id="12" name="Oval 11"/>
              <p:cNvSpPr/>
              <p:nvPr/>
            </p:nvSpPr>
            <p:spPr>
              <a:xfrm>
                <a:off x="4267200" y="4343400"/>
                <a:ext cx="15240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096000" y="4343400"/>
                <a:ext cx="1524000" cy="990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lock Arc 13"/>
              <p:cNvSpPr/>
              <p:nvPr/>
            </p:nvSpPr>
            <p:spPr>
              <a:xfrm>
                <a:off x="5715000" y="4572000"/>
                <a:ext cx="457200" cy="152400"/>
              </a:xfrm>
              <a:prstGeom prst="blockArc">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grpSp>
      <p:grpSp>
        <p:nvGrpSpPr>
          <p:cNvPr id="61" name="Group 60"/>
          <p:cNvGrpSpPr/>
          <p:nvPr/>
        </p:nvGrpSpPr>
        <p:grpSpPr>
          <a:xfrm flipH="1">
            <a:off x="2933876" y="3920923"/>
            <a:ext cx="2060283" cy="2428459"/>
            <a:chOff x="1013184" y="0"/>
            <a:chExt cx="3971045" cy="4680678"/>
          </a:xfrm>
        </p:grpSpPr>
        <p:sp>
          <p:nvSpPr>
            <p:cNvPr id="62" name="Oval 61"/>
            <p:cNvSpPr/>
            <p:nvPr/>
          </p:nvSpPr>
          <p:spPr>
            <a:xfrm rot="5773563">
              <a:off x="1158657" y="3551348"/>
              <a:ext cx="457200" cy="748145"/>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rot="1860083">
              <a:off x="1572028" y="2496956"/>
              <a:ext cx="619986" cy="1579655"/>
            </a:xfrm>
            <a:prstGeom prst="trapezoid">
              <a:avLst>
                <a:gd name="adj" fmla="val 4158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5773563">
              <a:off x="1311058" y="3779948"/>
              <a:ext cx="457200" cy="748145"/>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5400000">
              <a:off x="2509879" y="2366921"/>
              <a:ext cx="619986" cy="915345"/>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rot="1726082">
              <a:off x="1720524" y="2549874"/>
              <a:ext cx="619986" cy="1579655"/>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048000" y="146013"/>
              <a:ext cx="838200" cy="1371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 Diagonal Corner Rectangle 67"/>
            <p:cNvSpPr/>
            <p:nvPr/>
          </p:nvSpPr>
          <p:spPr>
            <a:xfrm rot="3949470">
              <a:off x="3341961" y="173484"/>
              <a:ext cx="838200" cy="685800"/>
            </a:xfrm>
            <a:prstGeom prst="round2DiagRect">
              <a:avLst>
                <a:gd name="adj1" fmla="val 50000"/>
                <a:gd name="adj2" fmla="val 0"/>
              </a:avLst>
            </a:prstGeom>
            <a:solidFill>
              <a:srgbClr val="D695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 Diagonal Corner Rectangle 68"/>
            <p:cNvSpPr/>
            <p:nvPr/>
          </p:nvSpPr>
          <p:spPr>
            <a:xfrm rot="3949470">
              <a:off x="3100069" y="60704"/>
              <a:ext cx="667737" cy="546330"/>
            </a:xfrm>
            <a:prstGeom prst="round2DiagRect">
              <a:avLst>
                <a:gd name="adj1" fmla="val 50000"/>
                <a:gd name="adj2" fmla="val 0"/>
              </a:avLst>
            </a:prstGeom>
            <a:solidFill>
              <a:srgbClr val="D695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3352800" y="146013"/>
              <a:ext cx="533400" cy="533400"/>
            </a:xfrm>
            <a:prstGeom prst="ellipse">
              <a:avLst/>
            </a:prstGeom>
            <a:solidFill>
              <a:srgbClr val="D69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a:off x="3048000" y="1441413"/>
              <a:ext cx="762000" cy="144780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981200" y="3048000"/>
              <a:ext cx="22098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rot="16200000">
              <a:off x="2895600" y="2133600"/>
              <a:ext cx="22098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Block Arc 73"/>
            <p:cNvSpPr/>
            <p:nvPr/>
          </p:nvSpPr>
          <p:spPr>
            <a:xfrm>
              <a:off x="1981200" y="2341684"/>
              <a:ext cx="1905000" cy="1392115"/>
            </a:xfrm>
            <a:prstGeom prst="blockArc">
              <a:avLst>
                <a:gd name="adj1" fmla="val 10800000"/>
                <a:gd name="adj2" fmla="val 21424045"/>
                <a:gd name="adj3" fmla="val 15602"/>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Rounded Rectangle 74"/>
            <p:cNvSpPr/>
            <p:nvPr/>
          </p:nvSpPr>
          <p:spPr>
            <a:xfrm>
              <a:off x="2514600" y="2209800"/>
              <a:ext cx="685800" cy="381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Block Arc 75"/>
            <p:cNvSpPr/>
            <p:nvPr/>
          </p:nvSpPr>
          <p:spPr>
            <a:xfrm>
              <a:off x="3917429" y="700790"/>
              <a:ext cx="1066800" cy="1219200"/>
            </a:xfrm>
            <a:prstGeom prst="blockArc">
              <a:avLst>
                <a:gd name="adj1" fmla="val 10800000"/>
                <a:gd name="adj2" fmla="val 18069864"/>
                <a:gd name="adj3" fmla="val 1347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7" name="Group 12"/>
            <p:cNvGrpSpPr/>
            <p:nvPr/>
          </p:nvGrpSpPr>
          <p:grpSpPr>
            <a:xfrm>
              <a:off x="2057400" y="2667000"/>
              <a:ext cx="2013678" cy="2013678"/>
              <a:chOff x="2133600" y="3200400"/>
              <a:chExt cx="2667000" cy="2667000"/>
            </a:xfrm>
          </p:grpSpPr>
          <p:sp>
            <p:nvSpPr>
              <p:cNvPr id="80" name="Donut 79"/>
              <p:cNvSpPr/>
              <p:nvPr/>
            </p:nvSpPr>
            <p:spPr>
              <a:xfrm>
                <a:off x="2133600" y="3200400"/>
                <a:ext cx="2667000" cy="2667000"/>
              </a:xfrm>
              <a:prstGeom prst="donut">
                <a:avLst>
                  <a:gd name="adj" fmla="val 1484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Donut 80"/>
              <p:cNvSpPr/>
              <p:nvPr/>
            </p:nvSpPr>
            <p:spPr>
              <a:xfrm>
                <a:off x="2925580" y="3989882"/>
                <a:ext cx="990600" cy="990600"/>
              </a:xfrm>
              <a:prstGeom prst="donut">
                <a:avLst>
                  <a:gd name="adj" fmla="val 2388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Rectangle 81"/>
              <p:cNvSpPr/>
              <p:nvPr/>
            </p:nvSpPr>
            <p:spPr>
              <a:xfrm rot="18068139">
                <a:off x="2261476" y="4421668"/>
                <a:ext cx="2209800" cy="1211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rot="13179928">
                <a:off x="2430114" y="4481629"/>
                <a:ext cx="2209800" cy="1211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21353639">
                <a:off x="2322686" y="4452898"/>
                <a:ext cx="2209800" cy="1211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5381692">
                <a:off x="2413876" y="4574068"/>
                <a:ext cx="2209800" cy="1211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Oval 77"/>
            <p:cNvSpPr/>
            <p:nvPr/>
          </p:nvSpPr>
          <p:spPr>
            <a:xfrm rot="1884821">
              <a:off x="2828464" y="1893121"/>
              <a:ext cx="457200" cy="7481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rot="1338604">
              <a:off x="2991800" y="1358713"/>
              <a:ext cx="533400" cy="101346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5309652" y="4042546"/>
            <a:ext cx="6096000" cy="2185214"/>
          </a:xfrm>
          <a:prstGeom prst="rect">
            <a:avLst/>
          </a:prstGeom>
        </p:spPr>
        <p:txBody>
          <a:bodyPr>
            <a:spAutoFit/>
          </a:bodyPr>
          <a:lstStyle/>
          <a:p>
            <a:r>
              <a:rPr lang="en-US" dirty="0">
                <a:solidFill>
                  <a:schemeClr val="bg1"/>
                </a:solidFill>
                <a:latin typeface="Open Sans"/>
              </a:rPr>
              <a:t>“There is little room for feelings of guilt in connection with handicaps. Some handicaps may result from carelessness or abuse, and some through addiction of parents. But most of them do not. </a:t>
            </a:r>
          </a:p>
          <a:p>
            <a:endParaRPr lang="en-US" sz="3200" dirty="0">
              <a:solidFill>
                <a:schemeClr val="bg1"/>
              </a:solidFill>
              <a:latin typeface="Open Sans"/>
            </a:endParaRPr>
          </a:p>
          <a:p>
            <a:r>
              <a:rPr lang="en-US" sz="3200" dirty="0">
                <a:solidFill>
                  <a:schemeClr val="bg1"/>
                </a:solidFill>
                <a:latin typeface="Open Sans"/>
              </a:rPr>
              <a:t>Afflictions come to the innocent”</a:t>
            </a:r>
            <a:endParaRPr lang="en-US" dirty="0">
              <a:solidFill>
                <a:schemeClr val="bg1"/>
              </a:solidFill>
            </a:endParaRPr>
          </a:p>
        </p:txBody>
      </p:sp>
      <p:sp>
        <p:nvSpPr>
          <p:cNvPr id="7" name="Rectangle 6"/>
          <p:cNvSpPr/>
          <p:nvPr/>
        </p:nvSpPr>
        <p:spPr>
          <a:xfrm>
            <a:off x="11725206" y="6488668"/>
            <a:ext cx="466794" cy="369332"/>
          </a:xfrm>
          <a:prstGeom prst="rect">
            <a:avLst/>
          </a:prstGeom>
        </p:spPr>
        <p:txBody>
          <a:bodyPr wrap="none">
            <a:spAutoFit/>
          </a:bodyPr>
          <a:lstStyle/>
          <a:p>
            <a:r>
              <a:rPr lang="en-US" dirty="0">
                <a:solidFill>
                  <a:schemeClr val="bg1"/>
                </a:solidFill>
                <a:latin typeface="Open Sans"/>
              </a:rPr>
              <a:t>(3)</a:t>
            </a:r>
            <a:endParaRPr lang="en-US" dirty="0">
              <a:solidFill>
                <a:schemeClr val="bg1"/>
              </a:solidFill>
            </a:endParaRPr>
          </a:p>
        </p:txBody>
      </p:sp>
      <p:pic>
        <p:nvPicPr>
          <p:cNvPr id="86" name="Picture 8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6289" y="156493"/>
            <a:ext cx="1202314" cy="1498450"/>
          </a:xfrm>
          <a:prstGeom prst="rect">
            <a:avLst/>
          </a:prstGeom>
        </p:spPr>
      </p:pic>
      <p:cxnSp>
        <p:nvCxnSpPr>
          <p:cNvPr id="88" name="Straight Connector 87"/>
          <p:cNvCxnSpPr/>
          <p:nvPr/>
        </p:nvCxnSpPr>
        <p:spPr>
          <a:xfrm>
            <a:off x="570803" y="1410242"/>
            <a:ext cx="112644" cy="150377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9" name="Oval 88"/>
          <p:cNvSpPr/>
          <p:nvPr/>
        </p:nvSpPr>
        <p:spPr>
          <a:xfrm>
            <a:off x="530433" y="1726542"/>
            <a:ext cx="118556" cy="1823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906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p:cTn id="11"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12"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13" dur="500"/>
                                        <p:tgtEl>
                                          <p:spTgt spid="4">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6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gradFill flip="none" rotWithShape="1">
            <a:gsLst>
              <a:gs pos="0">
                <a:srgbClr val="8B6417">
                  <a:shade val="30000"/>
                  <a:satMod val="115000"/>
                </a:srgbClr>
              </a:gs>
              <a:gs pos="50000">
                <a:srgbClr val="8B6417">
                  <a:shade val="67500"/>
                  <a:satMod val="115000"/>
                </a:srgbClr>
              </a:gs>
              <a:gs pos="100000">
                <a:srgbClr val="8B6417">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741691" y="0"/>
            <a:ext cx="6708618" cy="769441"/>
          </a:xfrm>
          <a:prstGeom prst="rect">
            <a:avLst/>
          </a:prstGeom>
          <a:noFill/>
        </p:spPr>
        <p:txBody>
          <a:bodyPr wrap="square" rtlCol="0">
            <a:spAutoFit/>
          </a:bodyPr>
          <a:lstStyle/>
          <a:p>
            <a:pPr algn="ctr"/>
            <a:r>
              <a:rPr lang="en-US" sz="4400" dirty="0">
                <a:solidFill>
                  <a:schemeClr val="bg1"/>
                </a:solidFill>
                <a:latin typeface="Arial Black" pitchFamily="34" charset="0"/>
              </a:rPr>
              <a:t>Pool of Siloam</a:t>
            </a:r>
          </a:p>
        </p:txBody>
      </p:sp>
      <p:sp>
        <p:nvSpPr>
          <p:cNvPr id="5" name="Rectangle 4"/>
          <p:cNvSpPr/>
          <p:nvPr/>
        </p:nvSpPr>
        <p:spPr>
          <a:xfrm>
            <a:off x="387927" y="1180099"/>
            <a:ext cx="6096000" cy="923330"/>
          </a:xfrm>
          <a:prstGeom prst="rect">
            <a:avLst/>
          </a:prstGeom>
        </p:spPr>
        <p:txBody>
          <a:bodyPr>
            <a:spAutoFit/>
          </a:bodyPr>
          <a:lstStyle/>
          <a:p>
            <a:r>
              <a:rPr lang="en-US" dirty="0">
                <a:solidFill>
                  <a:schemeClr val="bg1"/>
                </a:solidFill>
                <a:latin typeface="Open Sans"/>
              </a:rPr>
              <a:t>When the Savior saw the man who had been blind from birth, He anointed the man’s eyes with clay and told him to wash in the pool of Siloam.</a:t>
            </a:r>
            <a:endParaRPr lang="en-US" dirty="0">
              <a:solidFill>
                <a:schemeClr val="bg1"/>
              </a:solidFill>
            </a:endParaRPr>
          </a:p>
        </p:txBody>
      </p:sp>
      <p:grpSp>
        <p:nvGrpSpPr>
          <p:cNvPr id="6" name="Group 5"/>
          <p:cNvGrpSpPr/>
          <p:nvPr/>
        </p:nvGrpSpPr>
        <p:grpSpPr>
          <a:xfrm>
            <a:off x="1758453" y="2514087"/>
            <a:ext cx="4211783" cy="3438593"/>
            <a:chOff x="3560617" y="1863003"/>
            <a:chExt cx="4211783" cy="3438593"/>
          </a:xfrm>
        </p:grpSpPr>
        <p:pic>
          <p:nvPicPr>
            <p:cNvPr id="2050" name="Picture 2" descr="Image result for yongsung kim healing blind man"/>
            <p:cNvPicPr>
              <a:picLocks noChangeAspect="1" noChangeArrowheads="1"/>
            </p:cNvPicPr>
            <p:nvPr/>
          </p:nvPicPr>
          <p:blipFill rotWithShape="1">
            <a:blip r:embed="rId2">
              <a:extLst>
                <a:ext uri="{28A0092B-C50C-407E-A947-70E740481C1C}">
                  <a14:useLocalDpi xmlns:a14="http://schemas.microsoft.com/office/drawing/2010/main" val="0"/>
                </a:ext>
              </a:extLst>
            </a:blip>
            <a:srcRect r="1119" b="8857"/>
            <a:stretch/>
          </p:blipFill>
          <p:spPr bwMode="auto">
            <a:xfrm>
              <a:off x="3560617" y="1863003"/>
              <a:ext cx="4211783" cy="320776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3560617" y="5070764"/>
              <a:ext cx="1624446" cy="230832"/>
            </a:xfrm>
            <a:prstGeom prst="rect">
              <a:avLst/>
            </a:prstGeom>
          </p:spPr>
          <p:txBody>
            <a:bodyPr wrap="square">
              <a:spAutoFit/>
            </a:bodyPr>
            <a:lstStyle/>
            <a:p>
              <a:r>
                <a:rPr lang="en-US" sz="900" dirty="0" err="1">
                  <a:solidFill>
                    <a:schemeClr val="bg1"/>
                  </a:solidFill>
                  <a:latin typeface="Open Sans"/>
                </a:rPr>
                <a:t>Yongsung</a:t>
              </a:r>
              <a:r>
                <a:rPr lang="en-US" sz="900" dirty="0">
                  <a:solidFill>
                    <a:schemeClr val="bg1"/>
                  </a:solidFill>
                  <a:latin typeface="Open Sans"/>
                </a:rPr>
                <a:t> Kim</a:t>
              </a:r>
              <a:endParaRPr lang="en-US" sz="900" dirty="0">
                <a:solidFill>
                  <a:schemeClr val="bg1"/>
                </a:solidFill>
              </a:endParaRPr>
            </a:p>
          </p:txBody>
        </p:sp>
      </p:grpSp>
      <p:pic>
        <p:nvPicPr>
          <p:cNvPr id="2052" name="Picture 4" descr="Image result for pool of siloam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1927" y="557945"/>
            <a:ext cx="2067690" cy="268799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pool of siloam map"/>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438" r="40090"/>
          <a:stretch/>
        </p:blipFill>
        <p:spPr bwMode="auto">
          <a:xfrm>
            <a:off x="7240324" y="3554569"/>
            <a:ext cx="2815632" cy="275607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2741691" y="6119336"/>
            <a:ext cx="6096000" cy="369332"/>
          </a:xfrm>
          <a:prstGeom prst="rect">
            <a:avLst/>
          </a:prstGeom>
        </p:spPr>
        <p:txBody>
          <a:bodyPr>
            <a:spAutoFit/>
          </a:bodyPr>
          <a:lstStyle/>
          <a:p>
            <a:r>
              <a:rPr lang="en-US" dirty="0">
                <a:solidFill>
                  <a:schemeClr val="bg1"/>
                </a:solidFill>
                <a:latin typeface="Open Sans"/>
              </a:rPr>
              <a:t>He is instantly healed.</a:t>
            </a:r>
            <a:endParaRPr lang="en-US" dirty="0">
              <a:solidFill>
                <a:schemeClr val="bg1"/>
              </a:solidFill>
            </a:endParaRPr>
          </a:p>
        </p:txBody>
      </p:sp>
      <p:sp>
        <p:nvSpPr>
          <p:cNvPr id="11" name="Rectangle 10"/>
          <p:cNvSpPr/>
          <p:nvPr/>
        </p:nvSpPr>
        <p:spPr>
          <a:xfrm>
            <a:off x="63784" y="6488668"/>
            <a:ext cx="6096000" cy="369332"/>
          </a:xfrm>
          <a:prstGeom prst="rect">
            <a:avLst/>
          </a:prstGeom>
        </p:spPr>
        <p:txBody>
          <a:bodyPr>
            <a:spAutoFit/>
          </a:bodyPr>
          <a:lstStyle/>
          <a:p>
            <a:r>
              <a:rPr lang="en-US" dirty="0">
                <a:solidFill>
                  <a:schemeClr val="bg1"/>
                </a:solidFill>
                <a:latin typeface="Open Sans"/>
              </a:rPr>
              <a:t>John 9:5-7</a:t>
            </a:r>
            <a:endParaRPr lang="en-US" dirty="0">
              <a:solidFill>
                <a:schemeClr val="bg1"/>
              </a:solidFill>
            </a:endParaRPr>
          </a:p>
        </p:txBody>
      </p:sp>
    </p:spTree>
    <p:extLst>
      <p:ext uri="{BB962C8B-B14F-4D97-AF65-F5344CB8AC3E}">
        <p14:creationId xmlns:p14="http://schemas.microsoft.com/office/powerpoint/2010/main" val="136895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gradFill flip="none" rotWithShape="1">
            <a:gsLst>
              <a:gs pos="0">
                <a:srgbClr val="8B6417">
                  <a:shade val="30000"/>
                  <a:satMod val="115000"/>
                </a:srgbClr>
              </a:gs>
              <a:gs pos="50000">
                <a:srgbClr val="8B6417">
                  <a:shade val="67500"/>
                  <a:satMod val="115000"/>
                </a:srgbClr>
              </a:gs>
              <a:gs pos="100000">
                <a:srgbClr val="8B6417">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741691" y="0"/>
            <a:ext cx="6708618" cy="769441"/>
          </a:xfrm>
          <a:prstGeom prst="rect">
            <a:avLst/>
          </a:prstGeom>
          <a:noFill/>
        </p:spPr>
        <p:txBody>
          <a:bodyPr wrap="square" rtlCol="0">
            <a:spAutoFit/>
          </a:bodyPr>
          <a:lstStyle/>
          <a:p>
            <a:pPr algn="ctr"/>
            <a:r>
              <a:rPr lang="en-US" sz="4400" dirty="0">
                <a:solidFill>
                  <a:schemeClr val="bg1"/>
                </a:solidFill>
                <a:latin typeface="Arial Black" pitchFamily="34" charset="0"/>
              </a:rPr>
              <a:t>Spittle</a:t>
            </a:r>
          </a:p>
        </p:txBody>
      </p:sp>
      <p:sp>
        <p:nvSpPr>
          <p:cNvPr id="5" name="Rectangle 4"/>
          <p:cNvSpPr/>
          <p:nvPr/>
        </p:nvSpPr>
        <p:spPr>
          <a:xfrm>
            <a:off x="2741691" y="3033138"/>
            <a:ext cx="9144000" cy="3785652"/>
          </a:xfrm>
          <a:prstGeom prst="rect">
            <a:avLst/>
          </a:prstGeom>
        </p:spPr>
        <p:txBody>
          <a:bodyPr wrap="square">
            <a:spAutoFit/>
          </a:bodyPr>
          <a:lstStyle/>
          <a:p>
            <a:pPr fontAlgn="base"/>
            <a:r>
              <a:rPr lang="en-US" dirty="0">
                <a:solidFill>
                  <a:schemeClr val="bg1"/>
                </a:solidFill>
              </a:rPr>
              <a:t>"But here the Master disregarded all our rules of sanitation and prescribed spittle, germ-ridden clay, and impure water...</a:t>
            </a:r>
          </a:p>
          <a:p>
            <a:pPr fontAlgn="base"/>
            <a:endParaRPr lang="en-US" dirty="0">
              <a:solidFill>
                <a:schemeClr val="bg1"/>
              </a:solidFill>
            </a:endParaRPr>
          </a:p>
          <a:p>
            <a:pPr fontAlgn="base"/>
            <a:r>
              <a:rPr lang="en-US" dirty="0">
                <a:solidFill>
                  <a:schemeClr val="bg1"/>
                </a:solidFill>
              </a:rPr>
              <a:t>The miracle was conceived in the womb of faith and born and matured in the act of obedience.</a:t>
            </a:r>
          </a:p>
          <a:p>
            <a:pPr fontAlgn="base"/>
            <a:r>
              <a:rPr lang="en-US" dirty="0">
                <a:solidFill>
                  <a:schemeClr val="bg1"/>
                </a:solidFill>
              </a:rPr>
              <a:t>"Had the command involved oil instead of spittle, herbs instead of clay, and waters of a pure bubbling spring instead of filthy Siloam, the result would have been the same. But some would have said that oil and herbs and pure water had healed the eyes, but even the untrained must know that these could not cure one. </a:t>
            </a:r>
          </a:p>
          <a:p>
            <a:pPr fontAlgn="base"/>
            <a:endParaRPr lang="en-US" dirty="0">
              <a:solidFill>
                <a:schemeClr val="bg1"/>
              </a:solidFill>
            </a:endParaRPr>
          </a:p>
          <a:p>
            <a:pPr fontAlgn="base"/>
            <a:r>
              <a:rPr lang="en-US" sz="2400" dirty="0">
                <a:solidFill>
                  <a:schemeClr val="bg1"/>
                </a:solidFill>
              </a:rPr>
              <a:t>The unparalleled miracle was positively the result of faith obedience.</a:t>
            </a:r>
          </a:p>
          <a:p>
            <a:pPr fontAlgn="base"/>
            <a:endParaRPr lang="en-US" dirty="0">
              <a:solidFill>
                <a:schemeClr val="bg1"/>
              </a:solidFill>
            </a:endParaRPr>
          </a:p>
          <a:p>
            <a:pPr fontAlgn="base"/>
            <a:r>
              <a:rPr lang="en-US" dirty="0">
                <a:solidFill>
                  <a:schemeClr val="bg1"/>
                </a:solidFill>
              </a:rPr>
              <a:t>"Though there is no compulsion, the spiritual laws of today must also be obeyed if blessings are to be realized.“ </a:t>
            </a:r>
          </a:p>
        </p:txBody>
      </p:sp>
      <p:sp>
        <p:nvSpPr>
          <p:cNvPr id="11" name="Rectangle 10"/>
          <p:cNvSpPr/>
          <p:nvPr/>
        </p:nvSpPr>
        <p:spPr>
          <a:xfrm>
            <a:off x="63784" y="6488668"/>
            <a:ext cx="6096000" cy="369332"/>
          </a:xfrm>
          <a:prstGeom prst="rect">
            <a:avLst/>
          </a:prstGeom>
        </p:spPr>
        <p:txBody>
          <a:bodyPr>
            <a:spAutoFit/>
          </a:bodyPr>
          <a:lstStyle/>
          <a:p>
            <a:r>
              <a:rPr lang="en-US" dirty="0">
                <a:solidFill>
                  <a:schemeClr val="bg1"/>
                </a:solidFill>
                <a:latin typeface="Open Sans"/>
              </a:rPr>
              <a:t>John 9:5-7</a:t>
            </a:r>
            <a:endParaRPr lang="en-US" dirty="0">
              <a:solidFill>
                <a:schemeClr val="bg1"/>
              </a:solidFill>
            </a:endParaRPr>
          </a:p>
        </p:txBody>
      </p:sp>
      <p:sp>
        <p:nvSpPr>
          <p:cNvPr id="2" name="Rectangle 1"/>
          <p:cNvSpPr/>
          <p:nvPr/>
        </p:nvSpPr>
        <p:spPr>
          <a:xfrm>
            <a:off x="161012" y="870271"/>
            <a:ext cx="6096000" cy="2031325"/>
          </a:xfrm>
          <a:prstGeom prst="rect">
            <a:avLst/>
          </a:prstGeom>
        </p:spPr>
        <p:txBody>
          <a:bodyPr>
            <a:spAutoFit/>
          </a:bodyPr>
          <a:lstStyle/>
          <a:p>
            <a:pPr fontAlgn="base"/>
            <a:r>
              <a:rPr lang="en-US" dirty="0">
                <a:solidFill>
                  <a:schemeClr val="bg1"/>
                </a:solidFill>
              </a:rPr>
              <a:t>"Strange-we provide pure, sterile tissue for spittle and forbid expectorating even on sidewalks.</a:t>
            </a:r>
          </a:p>
          <a:p>
            <a:pPr fontAlgn="base"/>
            <a:r>
              <a:rPr lang="en-US" dirty="0">
                <a:solidFill>
                  <a:schemeClr val="bg1"/>
                </a:solidFill>
              </a:rPr>
              <a:t>"We bathe with soap, scrub with disinfectants, and scald dishes, pots, and pans with boiling water to kill the germs from the filth of clay.</a:t>
            </a:r>
          </a:p>
          <a:p>
            <a:pPr fontAlgn="base"/>
            <a:r>
              <a:rPr lang="en-US" dirty="0">
                <a:solidFill>
                  <a:schemeClr val="bg1"/>
                </a:solidFill>
              </a:rPr>
              <a:t>"We use for culinary purposes and especially in hospitals and sickrooms only water purified by chemical processes.</a:t>
            </a:r>
          </a:p>
        </p:txBody>
      </p:sp>
      <p:sp>
        <p:nvSpPr>
          <p:cNvPr id="3" name="TextBox 2"/>
          <p:cNvSpPr txBox="1"/>
          <p:nvPr/>
        </p:nvSpPr>
        <p:spPr>
          <a:xfrm>
            <a:off x="11369144" y="6457951"/>
            <a:ext cx="669701" cy="373488"/>
          </a:xfrm>
          <a:prstGeom prst="rect">
            <a:avLst/>
          </a:prstGeom>
          <a:noFill/>
        </p:spPr>
        <p:txBody>
          <a:bodyPr wrap="square" rtlCol="0">
            <a:spAutoFit/>
          </a:bodyPr>
          <a:lstStyle/>
          <a:p>
            <a:pPr algn="r"/>
            <a:r>
              <a:rPr lang="en-US" dirty="0">
                <a:solidFill>
                  <a:schemeClr val="bg1"/>
                </a:solidFill>
              </a:rPr>
              <a:t>(5)</a:t>
            </a:r>
          </a:p>
        </p:txBody>
      </p:sp>
      <p:pic>
        <p:nvPicPr>
          <p:cNvPr id="6146" name="Picture 2" descr="Image result for mother cleans with sp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832" y="827519"/>
            <a:ext cx="3836876" cy="21006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565" y="3725876"/>
            <a:ext cx="1460346" cy="1938512"/>
          </a:xfrm>
          <a:prstGeom prst="rect">
            <a:avLst/>
          </a:prstGeom>
        </p:spPr>
      </p:pic>
    </p:spTree>
    <p:extLst>
      <p:ext uri="{BB962C8B-B14F-4D97-AF65-F5344CB8AC3E}">
        <p14:creationId xmlns:p14="http://schemas.microsoft.com/office/powerpoint/2010/main" val="67936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gradFill flip="none" rotWithShape="1">
            <a:gsLst>
              <a:gs pos="0">
                <a:srgbClr val="8B6417">
                  <a:shade val="30000"/>
                  <a:satMod val="115000"/>
                </a:srgbClr>
              </a:gs>
              <a:gs pos="50000">
                <a:srgbClr val="8B6417">
                  <a:shade val="67500"/>
                  <a:satMod val="115000"/>
                </a:srgbClr>
              </a:gs>
              <a:gs pos="100000">
                <a:srgbClr val="8B6417">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741691" y="0"/>
            <a:ext cx="6708618" cy="769441"/>
          </a:xfrm>
          <a:prstGeom prst="rect">
            <a:avLst/>
          </a:prstGeom>
          <a:noFill/>
        </p:spPr>
        <p:txBody>
          <a:bodyPr wrap="square" rtlCol="0">
            <a:spAutoFit/>
          </a:bodyPr>
          <a:lstStyle/>
          <a:p>
            <a:pPr algn="ctr"/>
            <a:r>
              <a:rPr lang="en-US" sz="4400" dirty="0">
                <a:solidFill>
                  <a:schemeClr val="bg1"/>
                </a:solidFill>
                <a:latin typeface="Arial Black" pitchFamily="34" charset="0"/>
              </a:rPr>
              <a:t>“A Man Called Jesus”</a:t>
            </a:r>
          </a:p>
        </p:txBody>
      </p:sp>
      <p:sp>
        <p:nvSpPr>
          <p:cNvPr id="5" name="Rectangle 4"/>
          <p:cNvSpPr/>
          <p:nvPr/>
        </p:nvSpPr>
        <p:spPr>
          <a:xfrm>
            <a:off x="387927" y="1180099"/>
            <a:ext cx="6592422" cy="830997"/>
          </a:xfrm>
          <a:prstGeom prst="rect">
            <a:avLst/>
          </a:prstGeom>
        </p:spPr>
        <p:txBody>
          <a:bodyPr wrap="square">
            <a:spAutoFit/>
          </a:bodyPr>
          <a:lstStyle/>
          <a:p>
            <a:r>
              <a:rPr lang="en-US" sz="2400" dirty="0">
                <a:solidFill>
                  <a:schemeClr val="bg1"/>
                </a:solidFill>
              </a:rPr>
              <a:t>With commitment and resolve, the man believed and accepted Jesus as “the Son of God” </a:t>
            </a:r>
          </a:p>
        </p:txBody>
      </p:sp>
      <p:sp>
        <p:nvSpPr>
          <p:cNvPr id="17" name="Rectangle 16"/>
          <p:cNvSpPr/>
          <p:nvPr/>
        </p:nvSpPr>
        <p:spPr>
          <a:xfrm>
            <a:off x="3684138" y="5424824"/>
            <a:ext cx="6096000" cy="1200329"/>
          </a:xfrm>
          <a:prstGeom prst="rect">
            <a:avLst/>
          </a:prstGeom>
        </p:spPr>
        <p:txBody>
          <a:bodyPr>
            <a:spAutoFit/>
          </a:bodyPr>
          <a:lstStyle/>
          <a:p>
            <a:r>
              <a:rPr lang="en-US" sz="2400" dirty="0">
                <a:solidFill>
                  <a:schemeClr val="bg1"/>
                </a:solidFill>
              </a:rPr>
              <a:t> “Conversion is a process that seldom occurs in an instant suddenly. Gospel grace dawns gradually upon most believers.” (4)</a:t>
            </a:r>
          </a:p>
        </p:txBody>
      </p:sp>
      <p:sp>
        <p:nvSpPr>
          <p:cNvPr id="18" name="Rectangle 17"/>
          <p:cNvSpPr/>
          <p:nvPr/>
        </p:nvSpPr>
        <p:spPr>
          <a:xfrm>
            <a:off x="63784" y="6436679"/>
            <a:ext cx="6096000" cy="369332"/>
          </a:xfrm>
          <a:prstGeom prst="rect">
            <a:avLst/>
          </a:prstGeom>
        </p:spPr>
        <p:txBody>
          <a:bodyPr>
            <a:spAutoFit/>
          </a:bodyPr>
          <a:lstStyle/>
          <a:p>
            <a:r>
              <a:rPr lang="en-US" dirty="0">
                <a:solidFill>
                  <a:schemeClr val="bg1"/>
                </a:solidFill>
                <a:latin typeface="Open Sans"/>
              </a:rPr>
              <a:t>John 9:11, 35-38</a:t>
            </a:r>
            <a:endParaRPr lang="en-US" dirty="0">
              <a:solidFill>
                <a:schemeClr val="bg1"/>
              </a:solidFill>
            </a:endParaRPr>
          </a:p>
        </p:txBody>
      </p:sp>
      <p:pic>
        <p:nvPicPr>
          <p:cNvPr id="2056" name="Picture 8" descr="Image result for blind man hea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0349" y="1180099"/>
            <a:ext cx="3234143" cy="38292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1084" y="4384594"/>
            <a:ext cx="1161213" cy="1620860"/>
          </a:xfrm>
          <a:prstGeom prst="rect">
            <a:avLst/>
          </a:prstGeom>
        </p:spPr>
      </p:pic>
    </p:spTree>
    <p:extLst>
      <p:ext uri="{BB962C8B-B14F-4D97-AF65-F5344CB8AC3E}">
        <p14:creationId xmlns:p14="http://schemas.microsoft.com/office/powerpoint/2010/main" val="4815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gradFill flip="none" rotWithShape="1">
            <a:gsLst>
              <a:gs pos="0">
                <a:srgbClr val="8B6417">
                  <a:shade val="30000"/>
                  <a:satMod val="115000"/>
                </a:srgbClr>
              </a:gs>
              <a:gs pos="50000">
                <a:srgbClr val="8B6417">
                  <a:shade val="67500"/>
                  <a:satMod val="115000"/>
                </a:srgbClr>
              </a:gs>
              <a:gs pos="100000">
                <a:srgbClr val="8B6417">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3784" y="0"/>
            <a:ext cx="12003720" cy="769441"/>
          </a:xfrm>
          <a:prstGeom prst="rect">
            <a:avLst/>
          </a:prstGeom>
          <a:noFill/>
        </p:spPr>
        <p:txBody>
          <a:bodyPr wrap="square" rtlCol="0">
            <a:spAutoFit/>
          </a:bodyPr>
          <a:lstStyle/>
          <a:p>
            <a:pPr algn="ctr"/>
            <a:r>
              <a:rPr lang="en-US" sz="4400" dirty="0">
                <a:solidFill>
                  <a:schemeClr val="bg1"/>
                </a:solidFill>
                <a:latin typeface="Arial Black" pitchFamily="34" charset="0"/>
              </a:rPr>
              <a:t>“Put Out of the Synagogues”</a:t>
            </a:r>
          </a:p>
        </p:txBody>
      </p:sp>
      <p:sp>
        <p:nvSpPr>
          <p:cNvPr id="5" name="Rectangle 4"/>
          <p:cNvSpPr/>
          <p:nvPr/>
        </p:nvSpPr>
        <p:spPr>
          <a:xfrm>
            <a:off x="211916" y="969354"/>
            <a:ext cx="5884084" cy="4524315"/>
          </a:xfrm>
          <a:prstGeom prst="rect">
            <a:avLst/>
          </a:prstGeom>
        </p:spPr>
        <p:txBody>
          <a:bodyPr wrap="square">
            <a:spAutoFit/>
          </a:bodyPr>
          <a:lstStyle/>
          <a:p>
            <a:r>
              <a:rPr lang="en-US" sz="2400" dirty="0">
                <a:solidFill>
                  <a:schemeClr val="bg1"/>
                </a:solidFill>
              </a:rPr>
              <a:t> “Synagogues served as the religious and social center for many Jewish communities.</a:t>
            </a:r>
          </a:p>
          <a:p>
            <a:endParaRPr lang="en-US" sz="2400" dirty="0">
              <a:solidFill>
                <a:schemeClr val="bg1"/>
              </a:solidFill>
            </a:endParaRPr>
          </a:p>
          <a:p>
            <a:r>
              <a:rPr lang="en-US" sz="2400" dirty="0">
                <a:solidFill>
                  <a:schemeClr val="bg1"/>
                </a:solidFill>
              </a:rPr>
              <a:t>Synagogues offered access to spiritual instruction and worship, as well as educational and social opportunities.</a:t>
            </a:r>
          </a:p>
          <a:p>
            <a:endParaRPr lang="en-US" sz="2400" dirty="0">
              <a:solidFill>
                <a:schemeClr val="bg1"/>
              </a:solidFill>
            </a:endParaRPr>
          </a:p>
          <a:p>
            <a:r>
              <a:rPr lang="en-US" sz="2400" dirty="0">
                <a:solidFill>
                  <a:schemeClr val="bg1"/>
                </a:solidFill>
              </a:rPr>
              <a:t>Because the synagogue was so integral to Jewish society, to be cast out of the synagogue … meant more than being excommunicated and losing fellowship with the religious community. </a:t>
            </a:r>
          </a:p>
        </p:txBody>
      </p:sp>
      <p:sp>
        <p:nvSpPr>
          <p:cNvPr id="17" name="Rectangle 16"/>
          <p:cNvSpPr/>
          <p:nvPr/>
        </p:nvSpPr>
        <p:spPr>
          <a:xfrm>
            <a:off x="5971504" y="6370832"/>
            <a:ext cx="6096000" cy="461665"/>
          </a:xfrm>
          <a:prstGeom prst="rect">
            <a:avLst/>
          </a:prstGeom>
        </p:spPr>
        <p:txBody>
          <a:bodyPr>
            <a:spAutoFit/>
          </a:bodyPr>
          <a:lstStyle/>
          <a:p>
            <a:pPr algn="r"/>
            <a:r>
              <a:rPr lang="en-US" sz="2400" dirty="0">
                <a:solidFill>
                  <a:schemeClr val="bg1"/>
                </a:solidFill>
              </a:rPr>
              <a:t>(1)</a:t>
            </a:r>
          </a:p>
        </p:txBody>
      </p:sp>
      <p:sp>
        <p:nvSpPr>
          <p:cNvPr id="18" name="Rectangle 17"/>
          <p:cNvSpPr/>
          <p:nvPr/>
        </p:nvSpPr>
        <p:spPr>
          <a:xfrm>
            <a:off x="63784" y="6436679"/>
            <a:ext cx="6096000" cy="369332"/>
          </a:xfrm>
          <a:prstGeom prst="rect">
            <a:avLst/>
          </a:prstGeom>
        </p:spPr>
        <p:txBody>
          <a:bodyPr>
            <a:spAutoFit/>
          </a:bodyPr>
          <a:lstStyle/>
          <a:p>
            <a:r>
              <a:rPr lang="en-US" dirty="0">
                <a:solidFill>
                  <a:schemeClr val="bg1"/>
                </a:solidFill>
                <a:latin typeface="Open Sans"/>
              </a:rPr>
              <a:t>John 9:22, 34-35</a:t>
            </a:r>
            <a:endParaRPr lang="en-US" dirty="0">
              <a:solidFill>
                <a:schemeClr val="bg1"/>
              </a:solidFill>
            </a:endParaRPr>
          </a:p>
        </p:txBody>
      </p:sp>
      <p:sp>
        <p:nvSpPr>
          <p:cNvPr id="2" name="Rectangle 1"/>
          <p:cNvSpPr/>
          <p:nvPr/>
        </p:nvSpPr>
        <p:spPr>
          <a:xfrm>
            <a:off x="5847008" y="4682353"/>
            <a:ext cx="6096000" cy="1938992"/>
          </a:xfrm>
          <a:prstGeom prst="rect">
            <a:avLst/>
          </a:prstGeom>
        </p:spPr>
        <p:txBody>
          <a:bodyPr>
            <a:spAutoFit/>
          </a:bodyPr>
          <a:lstStyle/>
          <a:p>
            <a:r>
              <a:rPr lang="en-US" sz="2400" dirty="0">
                <a:solidFill>
                  <a:schemeClr val="bg1"/>
                </a:solidFill>
              </a:rPr>
              <a:t>This meant banishment from cultural and social affairs as well. This threat was apparently severe enough to keep the parents of the man born blind from getting too involved in the investigation of [their son’s healing]” </a:t>
            </a:r>
          </a:p>
        </p:txBody>
      </p:sp>
      <p:pic>
        <p:nvPicPr>
          <p:cNvPr id="7170" name="Picture 2" descr="Image result for blind man healed par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2011" y="1152651"/>
            <a:ext cx="4627808" cy="3470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6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692</TotalTime>
  <Words>2994</Words>
  <Application>Microsoft Office PowerPoint</Application>
  <PresentationFormat>Widescreen</PresentationFormat>
  <Paragraphs>194</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 Light</vt:lpstr>
      <vt:lpstr>Calibri</vt:lpstr>
      <vt:lpstr>Arial Black</vt:lpstr>
      <vt:lpstr>Open Sans</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74</cp:revision>
  <dcterms:created xsi:type="dcterms:W3CDTF">2016-05-16T13:36:31Z</dcterms:created>
  <dcterms:modified xsi:type="dcterms:W3CDTF">2020-08-28T23:14:10Z</dcterms:modified>
</cp:coreProperties>
</file>