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59" r:id="rId5"/>
    <p:sldId id="260" r:id="rId6"/>
    <p:sldId id="263" r:id="rId7"/>
    <p:sldId id="264" r:id="rId8"/>
    <p:sldId id="265" r:id="rId9"/>
    <p:sldId id="267" r:id="rId10"/>
    <p:sldId id="268" r:id="rId11"/>
    <p:sldId id="269" r:id="rId12"/>
    <p:sldId id="272" r:id="rId13"/>
    <p:sldId id="271" r:id="rId14"/>
    <p:sldId id="270" r:id="rId15"/>
    <p:sldId id="273" r:id="rId16"/>
    <p:sldId id="274" r:id="rId17"/>
    <p:sldId id="257" r:id="rId18"/>
    <p:sldId id="262" r:id="rId19"/>
    <p:sldId id="266"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stellar" panose="020A0402060406010301" pitchFamily="18" charset="0"/>
      <p:regular r:id="rId27"/>
    </p:embeddedFont>
    <p:embeddedFont>
      <p:font typeface="Open Sans" panose="020B0606030504020204" pitchFamily="34" charset="0"/>
      <p:regular r:id="rId28"/>
      <p:bold r:id="rId29"/>
      <p:italic r:id="rId30"/>
      <p:boldItalic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268760-7DBF-4BD2-9D6A-DFF26EFBA43F}"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394707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68760-7DBF-4BD2-9D6A-DFF26EFBA43F}"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242462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68760-7DBF-4BD2-9D6A-DFF26EFBA43F}"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247350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68760-7DBF-4BD2-9D6A-DFF26EFBA43F}"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302663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68760-7DBF-4BD2-9D6A-DFF26EFBA43F}"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19714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268760-7DBF-4BD2-9D6A-DFF26EFBA43F}"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122056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268760-7DBF-4BD2-9D6A-DFF26EFBA43F}"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25688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68760-7DBF-4BD2-9D6A-DFF26EFBA43F}"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335048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8760-7DBF-4BD2-9D6A-DFF26EFBA43F}"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348131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268760-7DBF-4BD2-9D6A-DFF26EFBA43F}"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147388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268760-7DBF-4BD2-9D6A-DFF26EFBA43F}"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7396-834C-483D-9019-7FEAE2A19078}" type="slidenum">
              <a:rPr lang="en-US" smtClean="0"/>
              <a:pPr/>
              <a:t>‹#›</a:t>
            </a:fld>
            <a:endParaRPr lang="en-US"/>
          </a:p>
        </p:txBody>
      </p:sp>
    </p:spTree>
    <p:extLst>
      <p:ext uri="{BB962C8B-B14F-4D97-AF65-F5344CB8AC3E}">
        <p14:creationId xmlns:p14="http://schemas.microsoft.com/office/powerpoint/2010/main" val="121457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68760-7DBF-4BD2-9D6A-DFF26EFBA43F}" type="datetimeFigureOut">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B7396-834C-483D-9019-7FEAE2A19078}" type="slidenum">
              <a:rPr lang="en-US" smtClean="0"/>
              <a:pPr/>
              <a:t>‹#›</a:t>
            </a:fld>
            <a:endParaRPr lang="en-US"/>
          </a:p>
        </p:txBody>
      </p:sp>
    </p:spTree>
    <p:extLst>
      <p:ext uri="{BB962C8B-B14F-4D97-AF65-F5344CB8AC3E}">
        <p14:creationId xmlns:p14="http://schemas.microsoft.com/office/powerpoint/2010/main" val="227375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CCA84B94-E50A-4662-91F5-DE5A221E5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6894"/>
            <a:ext cx="1398494" cy="369332"/>
          </a:xfrm>
          <a:prstGeom prst="rect">
            <a:avLst/>
          </a:prstGeom>
          <a:noFill/>
        </p:spPr>
        <p:txBody>
          <a:bodyPr wrap="square" rtlCol="0">
            <a:spAutoFit/>
          </a:bodyPr>
          <a:lstStyle/>
          <a:p>
            <a:r>
              <a:rPr lang="en-US" dirty="0">
                <a:solidFill>
                  <a:schemeClr val="bg1"/>
                </a:solidFill>
              </a:rPr>
              <a:t>Lesson 7</a:t>
            </a:r>
          </a:p>
        </p:txBody>
      </p:sp>
      <p:sp>
        <p:nvSpPr>
          <p:cNvPr id="6" name="TextBox 5"/>
          <p:cNvSpPr txBox="1"/>
          <p:nvPr/>
        </p:nvSpPr>
        <p:spPr>
          <a:xfrm>
            <a:off x="98611" y="838200"/>
            <a:ext cx="11949953" cy="1754326"/>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John the Baptist</a:t>
            </a:r>
          </a:p>
          <a:p>
            <a:pPr algn="ctr"/>
            <a:r>
              <a:rPr lang="en-US" sz="5400" dirty="0">
                <a:solidFill>
                  <a:schemeClr val="bg1"/>
                </a:solidFill>
                <a:latin typeface="Castellar" panose="020A0402060406010301" pitchFamily="18" charset="0"/>
              </a:rPr>
              <a:t>Matthew 3</a:t>
            </a:r>
          </a:p>
        </p:txBody>
      </p:sp>
      <p:grpSp>
        <p:nvGrpSpPr>
          <p:cNvPr id="7" name="Group 6"/>
          <p:cNvGrpSpPr/>
          <p:nvPr/>
        </p:nvGrpSpPr>
        <p:grpSpPr>
          <a:xfrm>
            <a:off x="832785" y="1691377"/>
            <a:ext cx="2281003" cy="4903390"/>
            <a:chOff x="0" y="914400"/>
            <a:chExt cx="2281003" cy="4903390"/>
          </a:xfrm>
        </p:grpSpPr>
        <p:grpSp>
          <p:nvGrpSpPr>
            <p:cNvPr id="8" name="Group 161"/>
            <p:cNvGrpSpPr/>
            <p:nvPr/>
          </p:nvGrpSpPr>
          <p:grpSpPr>
            <a:xfrm>
              <a:off x="0" y="914400"/>
              <a:ext cx="2281003" cy="4903390"/>
              <a:chOff x="533400" y="381000"/>
              <a:chExt cx="2281003" cy="4903390"/>
            </a:xfrm>
          </p:grpSpPr>
          <p:sp>
            <p:nvSpPr>
              <p:cNvPr id="10" name="Cloud 9"/>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7"/>
              <p:cNvGrpSpPr/>
              <p:nvPr/>
            </p:nvGrpSpPr>
            <p:grpSpPr>
              <a:xfrm rot="2613352">
                <a:off x="991411" y="4510244"/>
                <a:ext cx="666047" cy="774146"/>
                <a:chOff x="6106804" y="4039302"/>
                <a:chExt cx="666047" cy="774146"/>
              </a:xfrm>
            </p:grpSpPr>
            <p:sp>
              <p:nvSpPr>
                <p:cNvPr id="58" name="Oval 57"/>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6"/>
              <p:cNvGrpSpPr/>
              <p:nvPr/>
            </p:nvGrpSpPr>
            <p:grpSpPr>
              <a:xfrm>
                <a:off x="1708441" y="4507745"/>
                <a:ext cx="666047" cy="774146"/>
                <a:chOff x="6106804" y="4039302"/>
                <a:chExt cx="666047" cy="774146"/>
              </a:xfrm>
            </p:grpSpPr>
            <p:sp>
              <p:nvSpPr>
                <p:cNvPr id="55"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6"/>
              <p:cNvGrpSpPr/>
              <p:nvPr/>
            </p:nvGrpSpPr>
            <p:grpSpPr>
              <a:xfrm rot="4901522">
                <a:off x="1193513" y="2786195"/>
                <a:ext cx="2047109" cy="485838"/>
                <a:chOff x="5029200" y="1371600"/>
                <a:chExt cx="6791793" cy="1933731"/>
              </a:xfrm>
            </p:grpSpPr>
            <p:grpSp>
              <p:nvGrpSpPr>
                <p:cNvPr id="43" name="Group 42"/>
                <p:cNvGrpSpPr/>
                <p:nvPr/>
              </p:nvGrpSpPr>
              <p:grpSpPr>
                <a:xfrm>
                  <a:off x="5029200" y="1371600"/>
                  <a:ext cx="1752600" cy="1905000"/>
                  <a:chOff x="5029200" y="1371600"/>
                  <a:chExt cx="1752600" cy="1905000"/>
                </a:xfrm>
              </p:grpSpPr>
              <p:sp>
                <p:nvSpPr>
                  <p:cNvPr id="5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a:off x="6713095" y="1400331"/>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
                <p:cNvGrpSpPr/>
                <p:nvPr/>
              </p:nvGrpSpPr>
              <p:grpSpPr>
                <a:xfrm>
                  <a:off x="8404486" y="1389088"/>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a:off x="10068393" y="1389089"/>
                  <a:ext cx="1752600" cy="1905000"/>
                  <a:chOff x="5029200" y="1371600"/>
                  <a:chExt cx="1752600" cy="1905000"/>
                </a:xfrm>
              </p:grpSpPr>
              <p:sp>
                <p:nvSpPr>
                  <p:cNvPr id="4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7"/>
              <p:cNvGrpSpPr/>
              <p:nvPr/>
            </p:nvGrpSpPr>
            <p:grpSpPr>
              <a:xfrm rot="5946383">
                <a:off x="249488" y="2811691"/>
                <a:ext cx="1944170" cy="461165"/>
                <a:chOff x="5029200" y="1371600"/>
                <a:chExt cx="6791793" cy="1933731"/>
              </a:xfrm>
            </p:grpSpPr>
            <p:grpSp>
              <p:nvGrpSpPr>
                <p:cNvPr id="31" name="Group 16"/>
                <p:cNvGrpSpPr/>
                <p:nvPr/>
              </p:nvGrpSpPr>
              <p:grpSpPr>
                <a:xfrm>
                  <a:off x="5029200" y="1371600"/>
                  <a:ext cx="1752600" cy="1905000"/>
                  <a:chOff x="5029200" y="1371600"/>
                  <a:chExt cx="1752600" cy="1905000"/>
                </a:xfrm>
              </p:grpSpPr>
              <p:sp>
                <p:nvSpPr>
                  <p:cNvPr id="41" name="4-Point Star 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a:off x="6713095" y="1400331"/>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8404486" y="1389088"/>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a:off x="10068393" y="1389089"/>
                  <a:ext cx="1752600" cy="1905000"/>
                  <a:chOff x="5029200" y="1371600"/>
                  <a:chExt cx="1752600" cy="1905000"/>
                </a:xfrm>
              </p:grpSpPr>
              <p:sp>
                <p:nvSpPr>
                  <p:cNvPr id="35" name="4-Point Star 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ounded Rectangle 24"/>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0"/>
          <p:cNvGrpSpPr/>
          <p:nvPr/>
        </p:nvGrpSpPr>
        <p:grpSpPr>
          <a:xfrm>
            <a:off x="8739061" y="1734584"/>
            <a:ext cx="2384612" cy="4667392"/>
            <a:chOff x="4648200" y="990600"/>
            <a:chExt cx="2144078" cy="4196596"/>
          </a:xfrm>
        </p:grpSpPr>
        <p:sp>
          <p:nvSpPr>
            <p:cNvPr id="62" name="Oval 61"/>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1"/>
            <p:cNvGrpSpPr/>
            <p:nvPr/>
          </p:nvGrpSpPr>
          <p:grpSpPr>
            <a:xfrm>
              <a:off x="5142345" y="4629728"/>
              <a:ext cx="520849" cy="515905"/>
              <a:chOff x="7122338" y="5361709"/>
              <a:chExt cx="520849" cy="515905"/>
            </a:xfrm>
          </p:grpSpPr>
          <p:sp>
            <p:nvSpPr>
              <p:cNvPr id="101" name="Oval 100"/>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0"/>
            <p:cNvGrpSpPr/>
            <p:nvPr/>
          </p:nvGrpSpPr>
          <p:grpSpPr>
            <a:xfrm>
              <a:off x="5634182" y="4671291"/>
              <a:ext cx="520849" cy="515905"/>
              <a:chOff x="7122338" y="5361709"/>
              <a:chExt cx="520849" cy="515905"/>
            </a:xfrm>
          </p:grpSpPr>
          <p:sp>
            <p:nvSpPr>
              <p:cNvPr id="99" name="Oval 98"/>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rapezoid 65"/>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58"/>
            <p:cNvGrpSpPr/>
            <p:nvPr/>
          </p:nvGrpSpPr>
          <p:grpSpPr>
            <a:xfrm rot="262221">
              <a:off x="4831890" y="3637028"/>
              <a:ext cx="1493485" cy="878243"/>
              <a:chOff x="5486400" y="5562600"/>
              <a:chExt cx="1088184" cy="878243"/>
            </a:xfrm>
          </p:grpSpPr>
          <p:sp>
            <p:nvSpPr>
              <p:cNvPr id="95" name="Diagonal Stripe 94"/>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gonal Stripe 95"/>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iagonal Stripe 96"/>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lowchart: Display 97"/>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79"/>
            <p:cNvGrpSpPr/>
            <p:nvPr/>
          </p:nvGrpSpPr>
          <p:grpSpPr>
            <a:xfrm>
              <a:off x="5029200" y="1295400"/>
              <a:ext cx="1295400" cy="294409"/>
              <a:chOff x="6858000" y="2438400"/>
              <a:chExt cx="1676400" cy="381000"/>
            </a:xfrm>
          </p:grpSpPr>
          <p:sp>
            <p:nvSpPr>
              <p:cNvPr id="84" name="Rounded Rectangle 83"/>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78"/>
              <p:cNvGrpSpPr/>
              <p:nvPr/>
            </p:nvGrpSpPr>
            <p:grpSpPr>
              <a:xfrm>
                <a:off x="7086600" y="2438400"/>
                <a:ext cx="1219200" cy="353961"/>
                <a:chOff x="6934200" y="990600"/>
                <a:chExt cx="2362200" cy="685800"/>
              </a:xfrm>
            </p:grpSpPr>
            <p:grpSp>
              <p:nvGrpSpPr>
                <p:cNvPr id="86" name="Group 71"/>
                <p:cNvGrpSpPr/>
                <p:nvPr/>
              </p:nvGrpSpPr>
              <p:grpSpPr>
                <a:xfrm>
                  <a:off x="6934200" y="990600"/>
                  <a:ext cx="838200" cy="685800"/>
                  <a:chOff x="6934200" y="990600"/>
                  <a:chExt cx="838200" cy="685800"/>
                </a:xfrm>
              </p:grpSpPr>
              <p:sp>
                <p:nvSpPr>
                  <p:cNvPr id="93" name="Plaque 9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72"/>
                <p:cNvGrpSpPr/>
                <p:nvPr/>
              </p:nvGrpSpPr>
              <p:grpSpPr>
                <a:xfrm>
                  <a:off x="7696200" y="990600"/>
                  <a:ext cx="838200" cy="685800"/>
                  <a:chOff x="6934200" y="990600"/>
                  <a:chExt cx="838200" cy="685800"/>
                </a:xfrm>
              </p:grpSpPr>
              <p:sp>
                <p:nvSpPr>
                  <p:cNvPr id="91" name="Plaque 9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75"/>
                <p:cNvGrpSpPr/>
                <p:nvPr/>
              </p:nvGrpSpPr>
              <p:grpSpPr>
                <a:xfrm>
                  <a:off x="8458200" y="990600"/>
                  <a:ext cx="838200" cy="685800"/>
                  <a:chOff x="6934200" y="990600"/>
                  <a:chExt cx="838200" cy="685800"/>
                </a:xfrm>
              </p:grpSpPr>
              <p:sp>
                <p:nvSpPr>
                  <p:cNvPr id="89" name="Plaque 8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3659193" y="3291577"/>
            <a:ext cx="5015046" cy="1754326"/>
          </a:xfrm>
          <a:prstGeom prst="rect">
            <a:avLst/>
          </a:prstGeom>
        </p:spPr>
        <p:txBody>
          <a:bodyPr wrap="square">
            <a:spAutoFit/>
          </a:bodyPr>
          <a:lstStyle/>
          <a:p>
            <a:r>
              <a:rPr lang="en-US" i="1" dirty="0">
                <a:solidFill>
                  <a:schemeClr val="bg1"/>
                </a:solidFill>
              </a:rPr>
              <a:t>Now this is the commandment: Repent, all ye ends of the earth, and come unto me and be baptized in my name, that ye may be sanctified by the reception of the Holy Ghost, that ye may stand spotless before me at the last day.</a:t>
            </a:r>
          </a:p>
          <a:p>
            <a:r>
              <a:rPr lang="en-US" i="1" dirty="0">
                <a:solidFill>
                  <a:schemeClr val="bg1"/>
                </a:solidFill>
              </a:rPr>
              <a:t>3 Nephi 27:20</a:t>
            </a:r>
          </a:p>
        </p:txBody>
      </p:sp>
    </p:spTree>
    <p:extLst>
      <p:ext uri="{BB962C8B-B14F-4D97-AF65-F5344CB8AC3E}">
        <p14:creationId xmlns:p14="http://schemas.microsoft.com/office/powerpoint/2010/main" val="256263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3:8</a:t>
            </a:r>
            <a:endParaRPr lang="en-US" dirty="0">
              <a:solidFill>
                <a:schemeClr val="bg1"/>
              </a:solidFill>
            </a:endParaRPr>
          </a:p>
        </p:txBody>
      </p:sp>
      <p:sp>
        <p:nvSpPr>
          <p:cNvPr id="11" name="TextBox 10"/>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(1)</a:t>
            </a:r>
          </a:p>
        </p:txBody>
      </p:sp>
      <p:grpSp>
        <p:nvGrpSpPr>
          <p:cNvPr id="12" name="Group 11"/>
          <p:cNvGrpSpPr/>
          <p:nvPr/>
        </p:nvGrpSpPr>
        <p:grpSpPr>
          <a:xfrm>
            <a:off x="578223" y="255493"/>
            <a:ext cx="10824882" cy="6084000"/>
            <a:chOff x="965200" y="1945632"/>
            <a:chExt cx="7264400" cy="3083568"/>
          </a:xfrm>
        </p:grpSpPr>
        <p:grpSp>
          <p:nvGrpSpPr>
            <p:cNvPr id="13" name="Group 18"/>
            <p:cNvGrpSpPr/>
            <p:nvPr/>
          </p:nvGrpSpPr>
          <p:grpSpPr>
            <a:xfrm>
              <a:off x="965200" y="1945632"/>
              <a:ext cx="7264400" cy="3083568"/>
              <a:chOff x="965200" y="1945632"/>
              <a:chExt cx="7327900" cy="3083568"/>
            </a:xfrm>
          </p:grpSpPr>
          <p:sp>
            <p:nvSpPr>
              <p:cNvPr id="15" name="Rectangle 14"/>
              <p:cNvSpPr/>
              <p:nvPr/>
            </p:nvSpPr>
            <p:spPr>
              <a:xfrm>
                <a:off x="990600" y="1945632"/>
                <a:ext cx="7302500" cy="2806610"/>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079610" y="2031780"/>
              <a:ext cx="7010400" cy="421176"/>
            </a:xfrm>
            <a:prstGeom prst="rect">
              <a:avLst/>
            </a:prstGeom>
            <a:noFill/>
          </p:spPr>
          <p:txBody>
            <a:bodyPr wrap="square" rtlCol="0">
              <a:spAutoFit/>
            </a:bodyPr>
            <a:lstStyle/>
            <a:p>
              <a:pPr algn="ctr"/>
              <a:r>
                <a:rPr lang="en-US" sz="2400" b="1" dirty="0">
                  <a:solidFill>
                    <a:schemeClr val="bg1"/>
                  </a:solidFill>
                </a:rPr>
                <a:t>We demonstrate true repentance to the Lord as we change our desires and actions to follow His teachings</a:t>
              </a:r>
              <a:endParaRPr lang="en-US" sz="2400" dirty="0">
                <a:solidFill>
                  <a:schemeClr val="bg1"/>
                </a:solidFill>
              </a:endParaRPr>
            </a:p>
          </p:txBody>
        </p:sp>
      </p:grpSp>
      <p:grpSp>
        <p:nvGrpSpPr>
          <p:cNvPr id="20" name="Group 19"/>
          <p:cNvGrpSpPr/>
          <p:nvPr/>
        </p:nvGrpSpPr>
        <p:grpSpPr>
          <a:xfrm>
            <a:off x="902841" y="1439422"/>
            <a:ext cx="2301530" cy="1597101"/>
            <a:chOff x="3778417" y="316021"/>
            <a:chExt cx="5547781" cy="3849773"/>
          </a:xfrm>
        </p:grpSpPr>
        <p:sp>
          <p:nvSpPr>
            <p:cNvPr id="21" name="Oval 20"/>
            <p:cNvSpPr/>
            <p:nvPr/>
          </p:nvSpPr>
          <p:spPr>
            <a:xfrm>
              <a:off x="4477753" y="353372"/>
              <a:ext cx="1295400" cy="1439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502953" y="1828799"/>
              <a:ext cx="1420594" cy="79007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375484" y="2223837"/>
              <a:ext cx="882315" cy="3048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7398376">
              <a:off x="4856230" y="2107151"/>
              <a:ext cx="1008647" cy="152400"/>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334186">
              <a:off x="5126381" y="2030951"/>
              <a:ext cx="882315" cy="3048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6200000">
              <a:off x="4187133" y="3117563"/>
              <a:ext cx="1261309" cy="3361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6200000">
              <a:off x="4799131" y="3097750"/>
              <a:ext cx="1261309" cy="3361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3778417" y="2598060"/>
              <a:ext cx="2694071" cy="3048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05615" y="2660603"/>
              <a:ext cx="170813" cy="1505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71145" y="2660603"/>
              <a:ext cx="170813" cy="1505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36659" y="316021"/>
              <a:ext cx="1036989" cy="14393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0258608">
              <a:off x="7291056" y="1789421"/>
              <a:ext cx="1120941" cy="128405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229194" y="2203023"/>
              <a:ext cx="882315" cy="3048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1626766">
              <a:off x="7034044" y="2057399"/>
              <a:ext cx="1008647" cy="152400"/>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334186">
              <a:off x="7368483" y="1854451"/>
              <a:ext cx="882315" cy="3048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a:off x="7040843" y="3096749"/>
              <a:ext cx="1261309" cy="3361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6200000">
              <a:off x="7652841" y="3076936"/>
              <a:ext cx="1261309" cy="3361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6632127" y="2577246"/>
              <a:ext cx="2694071" cy="3048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59325" y="2639789"/>
              <a:ext cx="170813" cy="1505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24855" y="2639789"/>
              <a:ext cx="170813" cy="1505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713230" y="2447134"/>
            <a:ext cx="1653426" cy="1996809"/>
            <a:chOff x="5091201" y="2588846"/>
            <a:chExt cx="3285754" cy="3968138"/>
          </a:xfrm>
        </p:grpSpPr>
        <p:sp>
          <p:nvSpPr>
            <p:cNvPr id="42" name="Oval 41"/>
            <p:cNvSpPr/>
            <p:nvPr/>
          </p:nvSpPr>
          <p:spPr>
            <a:xfrm>
              <a:off x="5604051" y="3761191"/>
              <a:ext cx="949966" cy="10555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505524" y="4843178"/>
              <a:ext cx="1158782" cy="57939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4167951">
              <a:off x="5877619" y="4545060"/>
              <a:ext cx="1095676" cy="291916"/>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6200000">
              <a:off x="5390928" y="5788277"/>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6200000">
              <a:off x="5839729" y="5773747"/>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5091201" y="5407305"/>
              <a:ext cx="1975665" cy="223521"/>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97824" y="5453171"/>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32536" y="5453171"/>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7321034" y="2588846"/>
              <a:ext cx="1055921" cy="2779581"/>
              <a:chOff x="7614286" y="2673590"/>
              <a:chExt cx="1338903" cy="3520920"/>
            </a:xfrm>
          </p:grpSpPr>
          <p:sp>
            <p:nvSpPr>
              <p:cNvPr id="54" name="Rounded Rectangle 53"/>
              <p:cNvSpPr/>
              <p:nvPr/>
            </p:nvSpPr>
            <p:spPr>
              <a:xfrm rot="16825396">
                <a:off x="7645538" y="4377834"/>
                <a:ext cx="1267031" cy="2435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956133" y="2673590"/>
                <a:ext cx="997056" cy="10555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1445812">
                <a:off x="8310189" y="3768208"/>
                <a:ext cx="568322" cy="167702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088844">
                <a:off x="7614286" y="3717816"/>
                <a:ext cx="1199522" cy="3244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7208686">
                <a:off x="8056605" y="5608782"/>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6200000">
                <a:off x="8273076" y="5583872"/>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1"/>
            <p:cNvSpPr/>
            <p:nvPr/>
          </p:nvSpPr>
          <p:spPr>
            <a:xfrm rot="3114434">
              <a:off x="5991995" y="3401948"/>
              <a:ext cx="365277" cy="434768"/>
            </a:xfrm>
            <a:custGeom>
              <a:avLst/>
              <a:gdLst>
                <a:gd name="connsiteX0" fmla="*/ 493295 w 579360"/>
                <a:gd name="connsiteY0" fmla="*/ 59025 h 386918"/>
                <a:gd name="connsiteX1" fmla="*/ 493295 w 579360"/>
                <a:gd name="connsiteY1" fmla="*/ 59025 h 386918"/>
                <a:gd name="connsiteX2" fmla="*/ 144379 w 579360"/>
                <a:gd name="connsiteY2" fmla="*/ 22930 h 386918"/>
                <a:gd name="connsiteX3" fmla="*/ 72190 w 579360"/>
                <a:gd name="connsiteY3" fmla="*/ 46993 h 386918"/>
                <a:gd name="connsiteX4" fmla="*/ 36095 w 579360"/>
                <a:gd name="connsiteY4" fmla="*/ 71056 h 386918"/>
                <a:gd name="connsiteX5" fmla="*/ 24064 w 579360"/>
                <a:gd name="connsiteY5" fmla="*/ 107151 h 386918"/>
                <a:gd name="connsiteX6" fmla="*/ 0 w 579360"/>
                <a:gd name="connsiteY6" fmla="*/ 131214 h 386918"/>
                <a:gd name="connsiteX7" fmla="*/ 12032 w 579360"/>
                <a:gd name="connsiteY7" fmla="*/ 251530 h 386918"/>
                <a:gd name="connsiteX8" fmla="*/ 96253 w 579360"/>
                <a:gd name="connsiteY8" fmla="*/ 311688 h 386918"/>
                <a:gd name="connsiteX9" fmla="*/ 252664 w 579360"/>
                <a:gd name="connsiteY9" fmla="*/ 323719 h 386918"/>
                <a:gd name="connsiteX10" fmla="*/ 360948 w 579360"/>
                <a:gd name="connsiteY10" fmla="*/ 335751 h 386918"/>
                <a:gd name="connsiteX11" fmla="*/ 481264 w 579360"/>
                <a:gd name="connsiteY11" fmla="*/ 347783 h 386918"/>
                <a:gd name="connsiteX12" fmla="*/ 505327 w 579360"/>
                <a:gd name="connsiteY12" fmla="*/ 383877 h 386918"/>
                <a:gd name="connsiteX13" fmla="*/ 577516 w 579360"/>
                <a:gd name="connsiteY13" fmla="*/ 335751 h 386918"/>
                <a:gd name="connsiteX14" fmla="*/ 565485 w 579360"/>
                <a:gd name="connsiteY14" fmla="*/ 71056 h 386918"/>
                <a:gd name="connsiteX15" fmla="*/ 493295 w 579360"/>
                <a:gd name="connsiteY15" fmla="*/ 46993 h 386918"/>
                <a:gd name="connsiteX16" fmla="*/ 457200 w 579360"/>
                <a:gd name="connsiteY16" fmla="*/ 34962 h 386918"/>
                <a:gd name="connsiteX17" fmla="*/ 360948 w 579360"/>
                <a:gd name="connsiteY17" fmla="*/ 10898 h 386918"/>
                <a:gd name="connsiteX18" fmla="*/ 385011 w 579360"/>
                <a:gd name="connsiteY18" fmla="*/ 10898 h 386918"/>
                <a:gd name="connsiteX19" fmla="*/ 385011 w 579360"/>
                <a:gd name="connsiteY19" fmla="*/ 46993 h 386918"/>
                <a:gd name="connsiteX20" fmla="*/ 324853 w 579360"/>
                <a:gd name="connsiteY20" fmla="*/ 22930 h 3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9360" h="386918">
                  <a:moveTo>
                    <a:pt x="493295" y="59025"/>
                  </a:moveTo>
                  <a:lnTo>
                    <a:pt x="493295" y="59025"/>
                  </a:lnTo>
                  <a:cubicBezTo>
                    <a:pt x="334379" y="-20434"/>
                    <a:pt x="402901" y="-5795"/>
                    <a:pt x="144379" y="22930"/>
                  </a:cubicBezTo>
                  <a:cubicBezTo>
                    <a:pt x="119170" y="25731"/>
                    <a:pt x="72190" y="46993"/>
                    <a:pt x="72190" y="46993"/>
                  </a:cubicBezTo>
                  <a:cubicBezTo>
                    <a:pt x="60158" y="55014"/>
                    <a:pt x="45128" y="59764"/>
                    <a:pt x="36095" y="71056"/>
                  </a:cubicBezTo>
                  <a:cubicBezTo>
                    <a:pt x="28172" y="80959"/>
                    <a:pt x="30589" y="96276"/>
                    <a:pt x="24064" y="107151"/>
                  </a:cubicBezTo>
                  <a:cubicBezTo>
                    <a:pt x="18228" y="116878"/>
                    <a:pt x="8021" y="123193"/>
                    <a:pt x="0" y="131214"/>
                  </a:cubicBezTo>
                  <a:cubicBezTo>
                    <a:pt x="4011" y="171319"/>
                    <a:pt x="179" y="213007"/>
                    <a:pt x="12032" y="251530"/>
                  </a:cubicBezTo>
                  <a:cubicBezTo>
                    <a:pt x="18776" y="273447"/>
                    <a:pt x="77215" y="308328"/>
                    <a:pt x="96253" y="311688"/>
                  </a:cubicBezTo>
                  <a:cubicBezTo>
                    <a:pt x="147748" y="320775"/>
                    <a:pt x="200588" y="318985"/>
                    <a:pt x="252664" y="323719"/>
                  </a:cubicBezTo>
                  <a:cubicBezTo>
                    <a:pt x="288832" y="327007"/>
                    <a:pt x="324831" y="331949"/>
                    <a:pt x="360948" y="335751"/>
                  </a:cubicBezTo>
                  <a:lnTo>
                    <a:pt x="481264" y="347783"/>
                  </a:lnTo>
                  <a:cubicBezTo>
                    <a:pt x="489285" y="359814"/>
                    <a:pt x="491609" y="379304"/>
                    <a:pt x="505327" y="383877"/>
                  </a:cubicBezTo>
                  <a:cubicBezTo>
                    <a:pt x="547706" y="398003"/>
                    <a:pt x="561574" y="359664"/>
                    <a:pt x="577516" y="335751"/>
                  </a:cubicBezTo>
                  <a:cubicBezTo>
                    <a:pt x="573506" y="247519"/>
                    <a:pt x="590215" y="155846"/>
                    <a:pt x="565485" y="71056"/>
                  </a:cubicBezTo>
                  <a:cubicBezTo>
                    <a:pt x="558383" y="46706"/>
                    <a:pt x="517358" y="55014"/>
                    <a:pt x="493295" y="46993"/>
                  </a:cubicBezTo>
                  <a:cubicBezTo>
                    <a:pt x="481263" y="42983"/>
                    <a:pt x="469504" y="38038"/>
                    <a:pt x="457200" y="34962"/>
                  </a:cubicBezTo>
                  <a:cubicBezTo>
                    <a:pt x="425116" y="26941"/>
                    <a:pt x="327876" y="10898"/>
                    <a:pt x="360948" y="10898"/>
                  </a:cubicBezTo>
                  <a:lnTo>
                    <a:pt x="385011" y="10898"/>
                  </a:lnTo>
                  <a:lnTo>
                    <a:pt x="385011" y="46993"/>
                  </a:lnTo>
                  <a:lnTo>
                    <a:pt x="324853" y="2293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c 52"/>
            <p:cNvSpPr/>
            <p:nvPr/>
          </p:nvSpPr>
          <p:spPr>
            <a:xfrm rot="21253011">
              <a:off x="6110763" y="3128846"/>
              <a:ext cx="1201982" cy="521048"/>
            </a:xfrm>
            <a:prstGeom prst="arc">
              <a:avLst>
                <a:gd name="adj1" fmla="val 11863177"/>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6723997" y="2230890"/>
            <a:ext cx="1332513" cy="2902388"/>
            <a:chOff x="7191673" y="1975808"/>
            <a:chExt cx="1332513" cy="2902388"/>
          </a:xfrm>
        </p:grpSpPr>
        <p:grpSp>
          <p:nvGrpSpPr>
            <p:cNvPr id="60" name="Group 59"/>
            <p:cNvGrpSpPr/>
            <p:nvPr/>
          </p:nvGrpSpPr>
          <p:grpSpPr>
            <a:xfrm>
              <a:off x="7191673" y="3068546"/>
              <a:ext cx="471719" cy="1809650"/>
              <a:chOff x="3729193" y="976912"/>
              <a:chExt cx="1003199" cy="3848561"/>
            </a:xfrm>
          </p:grpSpPr>
          <p:sp>
            <p:nvSpPr>
              <p:cNvPr id="61" name="Rounded Rectangle 60"/>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loud Callout 1"/>
            <p:cNvSpPr/>
            <p:nvPr/>
          </p:nvSpPr>
          <p:spPr>
            <a:xfrm>
              <a:off x="7367265" y="1975808"/>
              <a:ext cx="1023450" cy="93741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98656" y="2228131"/>
              <a:ext cx="1025530" cy="369332"/>
            </a:xfrm>
            <a:prstGeom prst="rect">
              <a:avLst/>
            </a:prstGeom>
            <a:noFill/>
          </p:spPr>
          <p:txBody>
            <a:bodyPr wrap="square" rtlCol="0">
              <a:spAutoFit/>
            </a:bodyPr>
            <a:lstStyle/>
            <a:p>
              <a:r>
                <a:rPr lang="en-US" dirty="0"/>
                <a:t>#!@%*</a:t>
              </a:r>
            </a:p>
          </p:txBody>
        </p:sp>
      </p:grpSp>
      <p:grpSp>
        <p:nvGrpSpPr>
          <p:cNvPr id="74" name="Group 73"/>
          <p:cNvGrpSpPr/>
          <p:nvPr/>
        </p:nvGrpSpPr>
        <p:grpSpPr>
          <a:xfrm>
            <a:off x="8905578" y="3882971"/>
            <a:ext cx="1927983" cy="1650078"/>
            <a:chOff x="7113493" y="589762"/>
            <a:chExt cx="2501153" cy="2140630"/>
          </a:xfrm>
        </p:grpSpPr>
        <p:grpSp>
          <p:nvGrpSpPr>
            <p:cNvPr id="75" name="Group 74"/>
            <p:cNvGrpSpPr/>
            <p:nvPr/>
          </p:nvGrpSpPr>
          <p:grpSpPr>
            <a:xfrm>
              <a:off x="7113493" y="589762"/>
              <a:ext cx="2501153" cy="1969674"/>
              <a:chOff x="1371600" y="1219200"/>
              <a:chExt cx="4800600" cy="3780503"/>
            </a:xfrm>
          </p:grpSpPr>
          <p:sp>
            <p:nvSpPr>
              <p:cNvPr id="78" name="Rounded Rectangle 77"/>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524000" y="1371600"/>
                <a:ext cx="4495800" cy="24384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a:off x="7824908" y="1070808"/>
              <a:ext cx="1089211" cy="10892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200000">
              <a:off x="8065679" y="1688021"/>
              <a:ext cx="530185" cy="1554558"/>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982641" y="5284545"/>
            <a:ext cx="7302059" cy="369332"/>
          </a:xfrm>
          <a:prstGeom prst="rect">
            <a:avLst/>
          </a:prstGeom>
        </p:spPr>
        <p:txBody>
          <a:bodyPr wrap="square">
            <a:spAutoFit/>
          </a:bodyPr>
          <a:lstStyle/>
          <a:p>
            <a:r>
              <a:rPr lang="en-US" dirty="0">
                <a:solidFill>
                  <a:srgbClr val="FFFF00"/>
                </a:solidFill>
                <a:latin typeface="Open Sans"/>
              </a:rPr>
              <a:t>How might someone think or act if they had repented of these sins?</a:t>
            </a:r>
            <a:endParaRPr lang="en-US" dirty="0">
              <a:solidFill>
                <a:srgbClr val="FFFF00"/>
              </a:solidFill>
            </a:endParaRPr>
          </a:p>
        </p:txBody>
      </p:sp>
    </p:spTree>
    <p:extLst>
      <p:ext uri="{BB962C8B-B14F-4D97-AF65-F5344CB8AC3E}">
        <p14:creationId xmlns:p14="http://schemas.microsoft.com/office/powerpoint/2010/main" val="415884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0" y="57150"/>
            <a:ext cx="12086376" cy="646331"/>
          </a:xfrm>
          <a:prstGeom prst="rect">
            <a:avLst/>
          </a:prstGeom>
          <a:noFill/>
        </p:spPr>
        <p:txBody>
          <a:bodyPr wrap="square" rtlCol="0">
            <a:spAutoFit/>
          </a:bodyPr>
          <a:lstStyle/>
          <a:p>
            <a:pPr algn="ctr"/>
            <a:r>
              <a:rPr lang="en-US" sz="3600" dirty="0">
                <a:solidFill>
                  <a:schemeClr val="bg1"/>
                </a:solidFill>
                <a:latin typeface="Castellar" panose="020A0402060406010301" pitchFamily="18" charset="0"/>
              </a:rPr>
              <a:t>Baptism by Fire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3:11</a:t>
            </a:r>
            <a:endParaRPr lang="en-US" dirty="0">
              <a:solidFill>
                <a:schemeClr val="bg1"/>
              </a:solidFill>
            </a:endParaRPr>
          </a:p>
        </p:txBody>
      </p:sp>
      <p:sp>
        <p:nvSpPr>
          <p:cNvPr id="10" name="Rectangle 9"/>
          <p:cNvSpPr/>
          <p:nvPr/>
        </p:nvSpPr>
        <p:spPr>
          <a:xfrm>
            <a:off x="416018" y="1332679"/>
            <a:ext cx="4844045" cy="2677656"/>
          </a:xfrm>
          <a:prstGeom prst="rect">
            <a:avLst/>
          </a:prstGeom>
        </p:spPr>
        <p:txBody>
          <a:bodyPr wrap="square">
            <a:spAutoFit/>
          </a:bodyPr>
          <a:lstStyle/>
          <a:p>
            <a:r>
              <a:rPr lang="en-US" sz="2400" dirty="0">
                <a:solidFill>
                  <a:schemeClr val="bg1"/>
                </a:solidFill>
              </a:rPr>
              <a:t>John was referring to receiving the gift of the Holy Ghost, the second half of the covenant and ordinance of baptism. </a:t>
            </a:r>
          </a:p>
          <a:p>
            <a:endParaRPr lang="en-US" sz="2400" dirty="0">
              <a:solidFill>
                <a:schemeClr val="bg1"/>
              </a:solidFill>
            </a:endParaRPr>
          </a:p>
          <a:p>
            <a:r>
              <a:rPr lang="en-US" sz="2400" dirty="0">
                <a:solidFill>
                  <a:schemeClr val="bg1"/>
                </a:solidFill>
              </a:rPr>
              <a:t>The Holy Ghost sanctifies and refines our souls as if by fire </a:t>
            </a:r>
          </a:p>
        </p:txBody>
      </p:sp>
      <p:sp>
        <p:nvSpPr>
          <p:cNvPr id="5" name="Rectangle 4"/>
          <p:cNvSpPr/>
          <p:nvPr/>
        </p:nvSpPr>
        <p:spPr>
          <a:xfrm>
            <a:off x="7580903" y="1171654"/>
            <a:ext cx="3443746" cy="4801314"/>
          </a:xfrm>
          <a:prstGeom prst="rect">
            <a:avLst/>
          </a:prstGeom>
        </p:spPr>
        <p:txBody>
          <a:bodyPr wrap="square">
            <a:spAutoFit/>
          </a:bodyPr>
          <a:lstStyle/>
          <a:p>
            <a:r>
              <a:rPr lang="en-US" dirty="0">
                <a:solidFill>
                  <a:schemeClr val="bg1"/>
                </a:solidFill>
                <a:latin typeface="Open Sans"/>
              </a:rPr>
              <a:t>Baptism of fire by the Holy Ghost ‘converts [us] from carnality to spirituality. It cleanses, heals, and purifies the soul. … </a:t>
            </a:r>
          </a:p>
          <a:p>
            <a:endParaRPr lang="en-US" dirty="0">
              <a:solidFill>
                <a:schemeClr val="bg1"/>
              </a:solidFill>
              <a:latin typeface="Open Sans"/>
            </a:endParaRPr>
          </a:p>
          <a:p>
            <a:r>
              <a:rPr lang="en-US" dirty="0">
                <a:solidFill>
                  <a:schemeClr val="bg1"/>
                </a:solidFill>
                <a:latin typeface="Open Sans"/>
              </a:rPr>
              <a:t>Faith in the Lord Jesus Christ, repentance, and water baptism are all preliminary and prerequisite to it, but [the baptism of fire] is the consummation. </a:t>
            </a:r>
          </a:p>
          <a:p>
            <a:endParaRPr lang="en-US" dirty="0">
              <a:solidFill>
                <a:schemeClr val="bg1"/>
              </a:solidFill>
              <a:latin typeface="Open Sans"/>
            </a:endParaRPr>
          </a:p>
          <a:p>
            <a:r>
              <a:rPr lang="en-US" dirty="0">
                <a:solidFill>
                  <a:schemeClr val="bg1"/>
                </a:solidFill>
                <a:latin typeface="Open Sans"/>
              </a:rPr>
              <a:t>To receive [this baptism of fire] is to have one’s garments washed in the atoning blood of Jesus Christ’ (3)</a:t>
            </a:r>
            <a:endParaRPr lang="en-US" dirty="0">
              <a:solidFill>
                <a:schemeClr val="bg1"/>
              </a:solidFill>
            </a:endParaRPr>
          </a:p>
        </p:txBody>
      </p:sp>
      <p:pic>
        <p:nvPicPr>
          <p:cNvPr id="1040" name="Picture 16" descr="https://www.lds.org/bc/content/shared/content/images/gospel-library/magazine/ensignlp.nfo:o:1d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8257" y="5388310"/>
            <a:ext cx="956103" cy="12748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rationalfaiths.com/wp-content/uploads/2014/12/young-man-being-ordained-253400-tablet-e14176528663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56" r="1729"/>
          <a:stretch/>
        </p:blipFill>
        <p:spPr bwMode="auto">
          <a:xfrm>
            <a:off x="3563828" y="3775295"/>
            <a:ext cx="312736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fade">
                                      <p:cBhvr>
                                        <p:cTn id="13" dur="500"/>
                                        <p:tgtEl>
                                          <p:spTgt spid="10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6" name="TextBox 5"/>
          <p:cNvSpPr txBox="1"/>
          <p:nvPr/>
        </p:nvSpPr>
        <p:spPr>
          <a:xfrm>
            <a:off x="121023" y="3723"/>
            <a:ext cx="11949953" cy="646331"/>
          </a:xfrm>
          <a:prstGeom prst="rect">
            <a:avLst/>
          </a:prstGeom>
          <a:noFill/>
        </p:spPr>
        <p:txBody>
          <a:bodyPr wrap="square" rtlCol="0">
            <a:spAutoFit/>
          </a:bodyPr>
          <a:lstStyle/>
          <a:p>
            <a:pPr algn="ctr"/>
            <a:r>
              <a:rPr lang="en-US" sz="3600" dirty="0">
                <a:solidFill>
                  <a:schemeClr val="bg1"/>
                </a:solidFill>
                <a:latin typeface="Castellar" panose="020A0402060406010301" pitchFamily="18" charset="0"/>
              </a:rPr>
              <a:t>Separating Believers from Non-believers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3:12</a:t>
            </a:r>
            <a:endParaRPr lang="en-US" dirty="0">
              <a:solidFill>
                <a:schemeClr val="bg1"/>
              </a:solidFill>
            </a:endParaRPr>
          </a:p>
        </p:txBody>
      </p:sp>
      <p:sp>
        <p:nvSpPr>
          <p:cNvPr id="2" name="Rectangle 1"/>
          <p:cNvSpPr/>
          <p:nvPr/>
        </p:nvSpPr>
        <p:spPr>
          <a:xfrm>
            <a:off x="5371281" y="5683642"/>
            <a:ext cx="6096000" cy="646331"/>
          </a:xfrm>
          <a:prstGeom prst="rect">
            <a:avLst/>
          </a:prstGeom>
        </p:spPr>
        <p:txBody>
          <a:bodyPr>
            <a:spAutoFit/>
          </a:bodyPr>
          <a:lstStyle/>
          <a:p>
            <a:r>
              <a:rPr lang="en-US" dirty="0">
                <a:solidFill>
                  <a:schemeClr val="bg1"/>
                </a:solidFill>
                <a:latin typeface="Open Sans"/>
              </a:rPr>
              <a:t>The righteous who accept Jesus Christ (the wheat) and to the wicked who reject Him (the chaff).</a:t>
            </a:r>
            <a:endParaRPr lang="en-US" dirty="0">
              <a:solidFill>
                <a:schemeClr val="bg1"/>
              </a:solidFill>
            </a:endParaRPr>
          </a:p>
        </p:txBody>
      </p:sp>
      <p:pic>
        <p:nvPicPr>
          <p:cNvPr id="1028" name="Picture 4" descr="https://s-media-cache-ak0.pinimg.com/736x/55/5b/13/555b135d26f243626cdcb12fa5fd0ae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203" y="4284746"/>
            <a:ext cx="3454054" cy="1933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grdc.com.au/~/media/Images/MediaNews/PP_MW_NWB-Burning-jpg.JPG?la=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37" t="30328" r="28380" b="32331"/>
          <a:stretch/>
        </p:blipFill>
        <p:spPr bwMode="auto">
          <a:xfrm>
            <a:off x="5723006" y="4010335"/>
            <a:ext cx="2524893" cy="14122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67203" y="3471411"/>
            <a:ext cx="2785008" cy="369332"/>
          </a:xfrm>
          <a:prstGeom prst="rect">
            <a:avLst/>
          </a:prstGeom>
        </p:spPr>
        <p:txBody>
          <a:bodyPr wrap="square">
            <a:spAutoFit/>
          </a:bodyPr>
          <a:lstStyle/>
          <a:p>
            <a:pPr algn="ctr"/>
            <a:r>
              <a:rPr lang="en-US" b="0" i="0" dirty="0">
                <a:solidFill>
                  <a:schemeClr val="bg1"/>
                </a:solidFill>
                <a:effectLst/>
                <a:latin typeface="Open Sans"/>
              </a:rPr>
              <a:t>Garner = storehouse</a:t>
            </a:r>
            <a:endParaRPr lang="en-US" dirty="0">
              <a:solidFill>
                <a:schemeClr val="bg1"/>
              </a:solidFill>
            </a:endParaRPr>
          </a:p>
        </p:txBody>
      </p:sp>
      <p:pic>
        <p:nvPicPr>
          <p:cNvPr id="1036" name="Picture 12" descr="http://www.fmctalent.com/wp-content/uploads/wheat-from-chaff-fmc-global-talent-sales-recruitment-for-softw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0641" y="1134819"/>
            <a:ext cx="4503211" cy="22516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16039" y="661436"/>
            <a:ext cx="7206519" cy="369332"/>
          </a:xfrm>
          <a:prstGeom prst="rect">
            <a:avLst/>
          </a:prstGeom>
        </p:spPr>
        <p:txBody>
          <a:bodyPr wrap="square">
            <a:spAutoFit/>
          </a:bodyPr>
          <a:lstStyle/>
          <a:p>
            <a:r>
              <a:rPr lang="en-US" dirty="0">
                <a:solidFill>
                  <a:schemeClr val="bg1"/>
                </a:solidFill>
              </a:rPr>
              <a:t> “fan” =  is a winnowing fan that was used to toss wheat into the air</a:t>
            </a:r>
          </a:p>
        </p:txBody>
      </p:sp>
      <p:pic>
        <p:nvPicPr>
          <p:cNvPr id="1038" name="Picture 14" descr="https://jeanieshepard.files.wordpress.com/2014/04/gods-winnowing-fork.jpg?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77" y="127101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eewc.com/wp-content/uploads/2013/06/RiverJord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2002" cy="68783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51842" y="0"/>
            <a:ext cx="6337425" cy="769441"/>
          </a:xfrm>
          <a:prstGeom prst="rect">
            <a:avLst/>
          </a:prstGeom>
          <a:solidFill>
            <a:schemeClr val="tx2">
              <a:lumMod val="75000"/>
            </a:schemeClr>
          </a:solidFill>
        </p:spPr>
        <p:txBody>
          <a:bodyPr wrap="square" rtlCol="0">
            <a:spAutoFit/>
          </a:bodyPr>
          <a:lstStyle/>
          <a:p>
            <a:pPr algn="ctr"/>
            <a:r>
              <a:rPr lang="en-US" sz="4400" dirty="0">
                <a:ln>
                  <a:solidFill>
                    <a:srgbClr val="FFFF00"/>
                  </a:solidFill>
                </a:ln>
                <a:solidFill>
                  <a:schemeClr val="bg1"/>
                </a:solidFill>
                <a:latin typeface="Castellar" panose="020A0402060406010301" pitchFamily="18" charset="0"/>
              </a:rPr>
              <a:t>Baptism of Jesus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3:13-17</a:t>
            </a:r>
            <a:endParaRPr lang="en-US" dirty="0">
              <a:solidFill>
                <a:schemeClr val="bg1"/>
              </a:solidFill>
            </a:endParaRPr>
          </a:p>
        </p:txBody>
      </p:sp>
      <p:sp>
        <p:nvSpPr>
          <p:cNvPr id="10" name="Rectangle 9"/>
          <p:cNvSpPr/>
          <p:nvPr/>
        </p:nvSpPr>
        <p:spPr>
          <a:xfrm>
            <a:off x="1113136" y="1296870"/>
            <a:ext cx="1648172" cy="461665"/>
          </a:xfrm>
          <a:prstGeom prst="rect">
            <a:avLst/>
          </a:prstGeom>
          <a:solidFill>
            <a:srgbClr val="C00000"/>
          </a:solidFill>
        </p:spPr>
        <p:txBody>
          <a:bodyPr wrap="square">
            <a:spAutoFit/>
          </a:bodyPr>
          <a:lstStyle/>
          <a:p>
            <a:pPr algn="ctr"/>
            <a:r>
              <a:rPr lang="en-US" sz="2400" dirty="0">
                <a:solidFill>
                  <a:schemeClr val="bg1"/>
                </a:solidFill>
              </a:rPr>
              <a:t>By Whom? </a:t>
            </a:r>
          </a:p>
        </p:txBody>
      </p:sp>
      <p:sp>
        <p:nvSpPr>
          <p:cNvPr id="11" name="Rectangle 10"/>
          <p:cNvSpPr/>
          <p:nvPr/>
        </p:nvSpPr>
        <p:spPr>
          <a:xfrm>
            <a:off x="5301680" y="1290615"/>
            <a:ext cx="1648172" cy="461665"/>
          </a:xfrm>
          <a:prstGeom prst="rect">
            <a:avLst/>
          </a:prstGeom>
          <a:solidFill>
            <a:srgbClr val="C00000"/>
          </a:solidFill>
        </p:spPr>
        <p:txBody>
          <a:bodyPr wrap="square">
            <a:spAutoFit/>
          </a:bodyPr>
          <a:lstStyle/>
          <a:p>
            <a:pPr algn="ctr"/>
            <a:r>
              <a:rPr lang="en-US" sz="2400" dirty="0">
                <a:solidFill>
                  <a:schemeClr val="bg1"/>
                </a:solidFill>
              </a:rPr>
              <a:t>How? </a:t>
            </a:r>
          </a:p>
        </p:txBody>
      </p:sp>
      <p:sp>
        <p:nvSpPr>
          <p:cNvPr id="12" name="Rectangle 11"/>
          <p:cNvSpPr/>
          <p:nvPr/>
        </p:nvSpPr>
        <p:spPr>
          <a:xfrm>
            <a:off x="9015303" y="1290616"/>
            <a:ext cx="1648172" cy="461665"/>
          </a:xfrm>
          <a:prstGeom prst="rect">
            <a:avLst/>
          </a:prstGeom>
          <a:solidFill>
            <a:srgbClr val="C00000"/>
          </a:solidFill>
        </p:spPr>
        <p:txBody>
          <a:bodyPr wrap="square">
            <a:spAutoFit/>
          </a:bodyPr>
          <a:lstStyle/>
          <a:p>
            <a:pPr algn="ctr"/>
            <a:r>
              <a:rPr lang="en-US" sz="2400" dirty="0">
                <a:solidFill>
                  <a:schemeClr val="bg1"/>
                </a:solidFill>
              </a:rPr>
              <a:t>Why? </a:t>
            </a:r>
          </a:p>
        </p:txBody>
      </p:sp>
      <p:sp>
        <p:nvSpPr>
          <p:cNvPr id="3" name="Rectangle 2"/>
          <p:cNvSpPr/>
          <p:nvPr/>
        </p:nvSpPr>
        <p:spPr>
          <a:xfrm>
            <a:off x="1017739" y="2926078"/>
            <a:ext cx="1838965" cy="369332"/>
          </a:xfrm>
          <a:prstGeom prst="rect">
            <a:avLst/>
          </a:prstGeom>
          <a:solidFill>
            <a:srgbClr val="FFFF00"/>
          </a:solidFill>
        </p:spPr>
        <p:txBody>
          <a:bodyPr wrap="none">
            <a:spAutoFit/>
          </a:bodyPr>
          <a:lstStyle/>
          <a:p>
            <a:r>
              <a:rPr lang="en-US" i="1" dirty="0">
                <a:solidFill>
                  <a:srgbClr val="333333"/>
                </a:solidFill>
                <a:latin typeface="Open Sans"/>
              </a:rPr>
              <a:t>John the Baptist</a:t>
            </a:r>
            <a:endParaRPr lang="en-US" dirty="0"/>
          </a:p>
        </p:txBody>
      </p:sp>
      <p:sp>
        <p:nvSpPr>
          <p:cNvPr id="15" name="Rectangle 14"/>
          <p:cNvSpPr/>
          <p:nvPr/>
        </p:nvSpPr>
        <p:spPr>
          <a:xfrm>
            <a:off x="848910" y="4278287"/>
            <a:ext cx="2176621" cy="369332"/>
          </a:xfrm>
          <a:prstGeom prst="rect">
            <a:avLst/>
          </a:prstGeom>
          <a:solidFill>
            <a:schemeClr val="accent3">
              <a:lumMod val="60000"/>
              <a:lumOff val="40000"/>
            </a:schemeClr>
          </a:solidFill>
        </p:spPr>
        <p:txBody>
          <a:bodyPr wrap="none">
            <a:spAutoFit/>
          </a:bodyPr>
          <a:lstStyle/>
          <a:p>
            <a:r>
              <a:rPr lang="en-US" i="1" dirty="0">
                <a:solidFill>
                  <a:srgbClr val="333333"/>
                </a:solidFill>
                <a:latin typeface="Open Sans"/>
              </a:rPr>
              <a:t>By Proper Authority</a:t>
            </a:r>
            <a:endParaRPr lang="en-US" dirty="0"/>
          </a:p>
        </p:txBody>
      </p:sp>
      <p:sp>
        <p:nvSpPr>
          <p:cNvPr id="16" name="Rectangle 15"/>
          <p:cNvSpPr/>
          <p:nvPr/>
        </p:nvSpPr>
        <p:spPr>
          <a:xfrm>
            <a:off x="5088462" y="2958959"/>
            <a:ext cx="2074607" cy="646331"/>
          </a:xfrm>
          <a:prstGeom prst="rect">
            <a:avLst/>
          </a:prstGeom>
          <a:solidFill>
            <a:srgbClr val="FFFF00"/>
          </a:solidFill>
        </p:spPr>
        <p:txBody>
          <a:bodyPr wrap="none">
            <a:spAutoFit/>
          </a:bodyPr>
          <a:lstStyle/>
          <a:p>
            <a:pPr algn="ctr"/>
            <a:r>
              <a:rPr lang="en-US" dirty="0"/>
              <a:t>“out of the water” =</a:t>
            </a:r>
          </a:p>
          <a:p>
            <a:pPr algn="ctr"/>
            <a:r>
              <a:rPr lang="en-US" i="1" dirty="0">
                <a:solidFill>
                  <a:srgbClr val="333333"/>
                </a:solidFill>
                <a:latin typeface="Open Sans"/>
              </a:rPr>
              <a:t>By Immersion</a:t>
            </a:r>
            <a:endParaRPr lang="en-US" dirty="0"/>
          </a:p>
        </p:txBody>
      </p:sp>
      <p:sp>
        <p:nvSpPr>
          <p:cNvPr id="17" name="Rectangle 16"/>
          <p:cNvSpPr/>
          <p:nvPr/>
        </p:nvSpPr>
        <p:spPr>
          <a:xfrm>
            <a:off x="5058692" y="4679717"/>
            <a:ext cx="2074607" cy="923330"/>
          </a:xfrm>
          <a:prstGeom prst="rect">
            <a:avLst/>
          </a:prstGeom>
          <a:solidFill>
            <a:schemeClr val="accent3">
              <a:lumMod val="60000"/>
              <a:lumOff val="40000"/>
            </a:schemeClr>
          </a:solidFill>
        </p:spPr>
        <p:txBody>
          <a:bodyPr wrap="square">
            <a:spAutoFit/>
          </a:bodyPr>
          <a:lstStyle/>
          <a:p>
            <a:pPr algn="ctr"/>
            <a:r>
              <a:rPr lang="en-US" i="1" dirty="0"/>
              <a:t>He was covered completely by the water.</a:t>
            </a:r>
          </a:p>
        </p:txBody>
      </p:sp>
      <p:sp>
        <p:nvSpPr>
          <p:cNvPr id="18" name="Rectangle 17"/>
          <p:cNvSpPr/>
          <p:nvPr/>
        </p:nvSpPr>
        <p:spPr>
          <a:xfrm>
            <a:off x="8704535" y="2912768"/>
            <a:ext cx="2684068" cy="369332"/>
          </a:xfrm>
          <a:prstGeom prst="rect">
            <a:avLst/>
          </a:prstGeom>
          <a:solidFill>
            <a:srgbClr val="FFFF00"/>
          </a:solidFill>
        </p:spPr>
        <p:txBody>
          <a:bodyPr wrap="none">
            <a:spAutoFit/>
          </a:bodyPr>
          <a:lstStyle/>
          <a:p>
            <a:pPr algn="ctr"/>
            <a:r>
              <a:rPr lang="en-US" i="1" dirty="0"/>
              <a:t>“To fulfil all righteousness”</a:t>
            </a:r>
          </a:p>
        </p:txBody>
      </p:sp>
      <p:sp>
        <p:nvSpPr>
          <p:cNvPr id="19" name="Rectangle 18"/>
          <p:cNvSpPr/>
          <p:nvPr/>
        </p:nvSpPr>
        <p:spPr>
          <a:xfrm>
            <a:off x="8454997" y="3884234"/>
            <a:ext cx="3196922" cy="2862322"/>
          </a:xfrm>
          <a:prstGeom prst="rect">
            <a:avLst/>
          </a:prstGeom>
          <a:solidFill>
            <a:schemeClr val="accent3">
              <a:lumMod val="60000"/>
              <a:lumOff val="40000"/>
            </a:schemeClr>
          </a:solidFill>
        </p:spPr>
        <p:txBody>
          <a:bodyPr wrap="square">
            <a:spAutoFit/>
          </a:bodyPr>
          <a:lstStyle/>
          <a:p>
            <a:r>
              <a:rPr lang="en-US" dirty="0"/>
              <a:t>Receiving the ordinances of salvation is a requirement to return to live with Heavenly Father again. By being baptized Jesus set an example by demonstrating humility and obeying the commandments of His Father, and receiving the ordinance necessary to attain eternal life </a:t>
            </a:r>
          </a:p>
        </p:txBody>
      </p:sp>
      <p:sp>
        <p:nvSpPr>
          <p:cNvPr id="5" name="Down Arrow 4"/>
          <p:cNvSpPr/>
          <p:nvPr/>
        </p:nvSpPr>
        <p:spPr>
          <a:xfrm>
            <a:off x="1692998" y="1929928"/>
            <a:ext cx="316871" cy="822325"/>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692998" y="3369845"/>
            <a:ext cx="316871" cy="822325"/>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937562" y="1936878"/>
            <a:ext cx="316871" cy="822325"/>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937561" y="3698302"/>
            <a:ext cx="316871" cy="822325"/>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9702537" y="1962959"/>
            <a:ext cx="316871" cy="822325"/>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9729698" y="3369845"/>
            <a:ext cx="289710" cy="514019"/>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7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5"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Mightier Than I </a:t>
            </a:r>
          </a:p>
        </p:txBody>
      </p:sp>
      <p:sp>
        <p:nvSpPr>
          <p:cNvPr id="9" name="Rectangle 8"/>
          <p:cNvSpPr/>
          <p:nvPr/>
        </p:nvSpPr>
        <p:spPr>
          <a:xfrm>
            <a:off x="29766" y="6441141"/>
            <a:ext cx="6096000" cy="369332"/>
          </a:xfrm>
          <a:prstGeom prst="rect">
            <a:avLst/>
          </a:prstGeom>
        </p:spPr>
        <p:txBody>
          <a:bodyPr>
            <a:spAutoFit/>
          </a:bodyPr>
          <a:lstStyle/>
          <a:p>
            <a:r>
              <a:rPr lang="en-US" b="0" i="0">
                <a:solidFill>
                  <a:schemeClr val="bg1"/>
                </a:solidFill>
                <a:effectLst/>
                <a:latin typeface="Palatino"/>
              </a:rPr>
              <a:t>Matthew 3:11</a:t>
            </a:r>
            <a:endParaRPr lang="en-US" dirty="0">
              <a:solidFill>
                <a:schemeClr val="bg1"/>
              </a:solidFill>
            </a:endParaRPr>
          </a:p>
        </p:txBody>
      </p:sp>
      <p:sp>
        <p:nvSpPr>
          <p:cNvPr id="10" name="Rectangle 9"/>
          <p:cNvSpPr/>
          <p:nvPr/>
        </p:nvSpPr>
        <p:spPr>
          <a:xfrm>
            <a:off x="492317" y="1850383"/>
            <a:ext cx="4644459" cy="1569660"/>
          </a:xfrm>
          <a:prstGeom prst="rect">
            <a:avLst/>
          </a:prstGeom>
        </p:spPr>
        <p:txBody>
          <a:bodyPr wrap="square">
            <a:spAutoFit/>
          </a:bodyPr>
          <a:lstStyle/>
          <a:p>
            <a:r>
              <a:rPr lang="en-US" sz="2400" dirty="0">
                <a:solidFill>
                  <a:schemeClr val="bg1"/>
                </a:solidFill>
              </a:rPr>
              <a:t>Unrepentant individuals lose the influence of the Spirit of God and eventually forfeit the blessings of the celestial kingdom.</a:t>
            </a:r>
          </a:p>
        </p:txBody>
      </p:sp>
      <p:sp>
        <p:nvSpPr>
          <p:cNvPr id="107" name="Rectangle 106"/>
          <p:cNvSpPr/>
          <p:nvPr/>
        </p:nvSpPr>
        <p:spPr>
          <a:xfrm>
            <a:off x="2353236" y="871014"/>
            <a:ext cx="7181412" cy="461665"/>
          </a:xfrm>
          <a:prstGeom prst="rect">
            <a:avLst/>
          </a:prstGeom>
        </p:spPr>
        <p:txBody>
          <a:bodyPr wrap="square">
            <a:spAutoFit/>
          </a:bodyPr>
          <a:lstStyle/>
          <a:p>
            <a:pPr algn="ctr"/>
            <a:r>
              <a:rPr lang="en-US" sz="2400" b="0" i="0" dirty="0">
                <a:solidFill>
                  <a:schemeClr val="bg1"/>
                </a:solidFill>
                <a:effectLst/>
                <a:latin typeface="Open Sans"/>
              </a:rPr>
              <a:t>Cast into fire</a:t>
            </a:r>
            <a:endParaRPr lang="en-US" sz="24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30" b="4440"/>
          <a:stretch/>
        </p:blipFill>
        <p:spPr>
          <a:xfrm>
            <a:off x="0" y="0"/>
            <a:ext cx="12192000" cy="6858000"/>
          </a:xfrm>
          <a:prstGeom prst="rect">
            <a:avLst/>
          </a:prstGeom>
        </p:spPr>
      </p:pic>
      <p:grpSp>
        <p:nvGrpSpPr>
          <p:cNvPr id="12" name="Group 11"/>
          <p:cNvGrpSpPr/>
          <p:nvPr/>
        </p:nvGrpSpPr>
        <p:grpSpPr>
          <a:xfrm>
            <a:off x="5755094" y="143511"/>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78103" y="4848450"/>
              <a:ext cx="2288807" cy="830997"/>
            </a:xfrm>
            <a:prstGeom prst="rect">
              <a:avLst/>
            </a:prstGeom>
          </p:spPr>
          <p:txBody>
            <a:bodyPr wrap="square">
              <a:spAutoFit/>
            </a:bodyPr>
            <a:lstStyle/>
            <a:p>
              <a:pPr algn="ctr"/>
              <a:r>
                <a:rPr lang="en-US" sz="1600" b="1" dirty="0"/>
                <a:t>Baptism by immersion by one holding authority is essential for salvation.</a:t>
              </a:r>
              <a:endParaRPr lang="en-US" sz="1600" dirty="0"/>
            </a:p>
          </p:txBody>
        </p:sp>
      </p:grpSp>
      <p:sp>
        <p:nvSpPr>
          <p:cNvPr id="5" name="Rectangle 4"/>
          <p:cNvSpPr/>
          <p:nvPr/>
        </p:nvSpPr>
        <p:spPr>
          <a:xfrm>
            <a:off x="492317" y="3126220"/>
            <a:ext cx="6096000" cy="3139321"/>
          </a:xfrm>
          <a:prstGeom prst="rect">
            <a:avLst/>
          </a:prstGeom>
          <a:solidFill>
            <a:schemeClr val="accent1">
              <a:lumMod val="75000"/>
            </a:schemeClr>
          </a:solidFill>
        </p:spPr>
        <p:txBody>
          <a:bodyPr>
            <a:spAutoFit/>
          </a:bodyPr>
          <a:lstStyle/>
          <a:p>
            <a:pPr fontAlgn="base"/>
            <a:r>
              <a:rPr lang="en-US" dirty="0">
                <a:solidFill>
                  <a:schemeClr val="bg1"/>
                </a:solidFill>
                <a:latin typeface="Palatino"/>
              </a:rPr>
              <a:t>The person who is called of God and has authority from Jesus Christ to baptize, shall go down into the water with the person who has presented himself or herself for baptism, and shall say, calling him or her by name: Having been commissioned of Jesus Christ, I baptize you in the name of the Father, and of the Son, and of the Holy Ghost. Amen.</a:t>
            </a:r>
          </a:p>
          <a:p>
            <a:pPr fontAlgn="base"/>
            <a:endParaRPr lang="en-US" dirty="0">
              <a:solidFill>
                <a:schemeClr val="bg1"/>
              </a:solidFill>
              <a:latin typeface="Palatino"/>
            </a:endParaRPr>
          </a:p>
          <a:p>
            <a:pPr fontAlgn="base"/>
            <a:r>
              <a:rPr lang="en-US" dirty="0">
                <a:solidFill>
                  <a:schemeClr val="bg1"/>
                </a:solidFill>
                <a:latin typeface="Palatino"/>
              </a:rPr>
              <a:t>Then shall he immerse him or her in the water, and come forth again out of the water.</a:t>
            </a:r>
          </a:p>
          <a:p>
            <a:pPr fontAlgn="base"/>
            <a:r>
              <a:rPr lang="en-US" b="0" i="0" dirty="0">
                <a:solidFill>
                  <a:schemeClr val="bg1"/>
                </a:solidFill>
                <a:effectLst/>
                <a:latin typeface="Palatino"/>
              </a:rPr>
              <a:t>D&amp;C 20:73-74</a:t>
            </a:r>
          </a:p>
        </p:txBody>
      </p:sp>
      <p:pic>
        <p:nvPicPr>
          <p:cNvPr id="3074" name="Picture 2" descr="https://bycommonconsent.files.wordpress.com/2013/07/bapthand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1519" y="2737564"/>
            <a:ext cx="3017279" cy="2715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trib.com/csp/mediapool/sites/dt.common.streams.StreamServer.cls?STREAMOID=2se6tElSWYaMP0c5NmreTc$daE2N3K4ZzOUsqbU5sYvs4V_UJXLTHUobI241SLE0WCsjLu883Ygn4B49Lvm9bPe2QeMKQdVeZmXF$9l$4uCZ8QDXhaHEp3rvzXRJFdy0KqPHLoMevcTLo3h8xh70Y6N_U_CryOsw6FTOdKL_jpQ-&amp;CONTENTTYPE=ima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16" y="451235"/>
            <a:ext cx="3961803" cy="223056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9532" y="6506815"/>
            <a:ext cx="6096000" cy="369332"/>
          </a:xfrm>
          <a:prstGeom prst="rect">
            <a:avLst/>
          </a:prstGeom>
        </p:spPr>
        <p:txBody>
          <a:bodyPr>
            <a:spAutoFit/>
          </a:bodyPr>
          <a:lstStyle/>
          <a:p>
            <a:r>
              <a:rPr lang="en-US" b="0" i="0" dirty="0">
                <a:solidFill>
                  <a:schemeClr val="bg1"/>
                </a:solidFill>
                <a:effectLst/>
                <a:latin typeface="Palatino"/>
              </a:rPr>
              <a:t>Matthew 3:16</a:t>
            </a:r>
            <a:endParaRPr lang="en-US" dirty="0">
              <a:solidFill>
                <a:schemeClr val="bg1"/>
              </a:solidFill>
            </a:endParaRPr>
          </a:p>
        </p:txBody>
      </p:sp>
    </p:spTree>
    <p:extLst>
      <p:ext uri="{BB962C8B-B14F-4D97-AF65-F5344CB8AC3E}">
        <p14:creationId xmlns:p14="http://schemas.microsoft.com/office/powerpoint/2010/main" val="31178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121023" y="3723"/>
            <a:ext cx="11949953" cy="646331"/>
          </a:xfrm>
          <a:prstGeom prst="rect">
            <a:avLst/>
          </a:prstGeom>
          <a:noFill/>
        </p:spPr>
        <p:txBody>
          <a:bodyPr wrap="square" rtlCol="0">
            <a:spAutoFit/>
          </a:bodyPr>
          <a:lstStyle/>
          <a:p>
            <a:pPr algn="ctr"/>
            <a:r>
              <a:rPr lang="en-US" sz="3600" dirty="0">
                <a:solidFill>
                  <a:schemeClr val="bg1"/>
                </a:solidFill>
                <a:latin typeface="Castellar" panose="020A0402060406010301" pitchFamily="18" charset="0"/>
              </a:rPr>
              <a:t>Descending Like a Dove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3:16-17</a:t>
            </a:r>
            <a:endParaRPr lang="en-US" dirty="0">
              <a:solidFill>
                <a:schemeClr val="bg1"/>
              </a:solidFill>
            </a:endParaRPr>
          </a:p>
        </p:txBody>
      </p:sp>
      <p:sp>
        <p:nvSpPr>
          <p:cNvPr id="3" name="Rectangle 2"/>
          <p:cNvSpPr/>
          <p:nvPr/>
        </p:nvSpPr>
        <p:spPr>
          <a:xfrm>
            <a:off x="2715627" y="657312"/>
            <a:ext cx="7206519" cy="461665"/>
          </a:xfrm>
          <a:prstGeom prst="rect">
            <a:avLst/>
          </a:prstGeom>
        </p:spPr>
        <p:txBody>
          <a:bodyPr wrap="square">
            <a:spAutoFit/>
          </a:bodyPr>
          <a:lstStyle/>
          <a:p>
            <a:r>
              <a:rPr lang="en-US" sz="2400" dirty="0">
                <a:solidFill>
                  <a:schemeClr val="bg1"/>
                </a:solidFill>
              </a:rPr>
              <a:t>This is my beloved Son, in whom I am well pleased.</a:t>
            </a:r>
          </a:p>
        </p:txBody>
      </p:sp>
      <p:pic>
        <p:nvPicPr>
          <p:cNvPr id="5122" name="Picture 2" descr="https://s-media-cache-ak0.pinimg.com/236x/07/53/1d/07531df7a5cc8244bfaa96e907807c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441" y="1463802"/>
            <a:ext cx="3088342" cy="46325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73798" y="1655938"/>
            <a:ext cx="2832068" cy="4175176"/>
            <a:chOff x="473798" y="1655938"/>
            <a:chExt cx="2832068" cy="4175176"/>
          </a:xfrm>
        </p:grpSpPr>
        <p:pic>
          <p:nvPicPr>
            <p:cNvPr id="5124" name="Picture 4" descr="http://www.mormonwiki.com/wiki/images/9/90/To_Fulfill_All_Righteousne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13" b="7902"/>
            <a:stretch/>
          </p:blipFill>
          <p:spPr bwMode="auto">
            <a:xfrm>
              <a:off x="473798" y="1655938"/>
              <a:ext cx="2832068" cy="39289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73798" y="5584893"/>
              <a:ext cx="1934424" cy="246221"/>
            </a:xfrm>
            <a:prstGeom prst="rect">
              <a:avLst/>
            </a:prstGeom>
          </p:spPr>
          <p:txBody>
            <a:bodyPr wrap="square">
              <a:spAutoFit/>
            </a:bodyPr>
            <a:lstStyle/>
            <a:p>
              <a:r>
                <a:rPr lang="en-US" sz="1000" b="0" i="0" dirty="0">
                  <a:solidFill>
                    <a:schemeClr val="bg1"/>
                  </a:solidFill>
                  <a:effectLst/>
                  <a:latin typeface="Palatino"/>
                </a:rPr>
                <a:t>Liz Lemon Swindle</a:t>
              </a:r>
              <a:endParaRPr lang="en-US" sz="1000" dirty="0">
                <a:solidFill>
                  <a:schemeClr val="bg1"/>
                </a:solidFill>
              </a:endParaRPr>
            </a:p>
          </p:txBody>
        </p:sp>
      </p:grpSp>
      <p:sp>
        <p:nvSpPr>
          <p:cNvPr id="7" name="Rectangle 6"/>
          <p:cNvSpPr/>
          <p:nvPr/>
        </p:nvSpPr>
        <p:spPr>
          <a:xfrm>
            <a:off x="3548959" y="1358257"/>
            <a:ext cx="4906978" cy="4524315"/>
          </a:xfrm>
          <a:prstGeom prst="rect">
            <a:avLst/>
          </a:prstGeom>
        </p:spPr>
        <p:txBody>
          <a:bodyPr wrap="square">
            <a:spAutoFit/>
          </a:bodyPr>
          <a:lstStyle/>
          <a:p>
            <a:r>
              <a:rPr lang="en-US" dirty="0">
                <a:solidFill>
                  <a:schemeClr val="bg1"/>
                </a:solidFill>
                <a:latin typeface="Open Sans"/>
              </a:rPr>
              <a:t>“The sign of the dove was instituted before the creation of the world, a witness for the Holy Ghost, and the devil cannot come in the sign of a dove. </a:t>
            </a:r>
          </a:p>
          <a:p>
            <a:endParaRPr lang="en-US" dirty="0">
              <a:solidFill>
                <a:schemeClr val="bg1"/>
              </a:solidFill>
              <a:latin typeface="Open Sans"/>
            </a:endParaRPr>
          </a:p>
          <a:p>
            <a:r>
              <a:rPr lang="en-US" dirty="0">
                <a:solidFill>
                  <a:schemeClr val="bg1"/>
                </a:solidFill>
                <a:latin typeface="Open Sans"/>
              </a:rPr>
              <a:t>The Holy Ghost is a personage, and is in the form of a personage. </a:t>
            </a:r>
          </a:p>
          <a:p>
            <a:endParaRPr lang="en-US" dirty="0">
              <a:solidFill>
                <a:schemeClr val="bg1"/>
              </a:solidFill>
              <a:latin typeface="Open Sans"/>
            </a:endParaRPr>
          </a:p>
          <a:p>
            <a:r>
              <a:rPr lang="en-US" dirty="0">
                <a:solidFill>
                  <a:schemeClr val="bg1"/>
                </a:solidFill>
                <a:latin typeface="Open Sans"/>
              </a:rPr>
              <a:t>It does not confine itself to the </a:t>
            </a:r>
            <a:r>
              <a:rPr lang="en-US" i="1" dirty="0">
                <a:solidFill>
                  <a:schemeClr val="bg1"/>
                </a:solidFill>
                <a:latin typeface="Open Sans"/>
              </a:rPr>
              <a:t>form</a:t>
            </a:r>
            <a:r>
              <a:rPr lang="en-US" dirty="0">
                <a:solidFill>
                  <a:schemeClr val="bg1"/>
                </a:solidFill>
                <a:latin typeface="Open Sans"/>
              </a:rPr>
              <a:t> of the dove, but in </a:t>
            </a:r>
            <a:r>
              <a:rPr lang="en-US" i="1" dirty="0">
                <a:solidFill>
                  <a:schemeClr val="bg1"/>
                </a:solidFill>
                <a:latin typeface="Open Sans"/>
              </a:rPr>
              <a:t>sign</a:t>
            </a:r>
            <a:r>
              <a:rPr lang="en-US" dirty="0">
                <a:solidFill>
                  <a:schemeClr val="bg1"/>
                </a:solidFill>
                <a:latin typeface="Open Sans"/>
              </a:rPr>
              <a:t> of the dove. </a:t>
            </a:r>
          </a:p>
          <a:p>
            <a:endParaRPr lang="en-US" dirty="0">
              <a:solidFill>
                <a:schemeClr val="bg1"/>
              </a:solidFill>
              <a:latin typeface="Open Sans"/>
            </a:endParaRPr>
          </a:p>
          <a:p>
            <a:r>
              <a:rPr lang="en-US" dirty="0">
                <a:solidFill>
                  <a:schemeClr val="bg1"/>
                </a:solidFill>
                <a:latin typeface="Open Sans"/>
              </a:rPr>
              <a:t>The Holy Ghost cannot be transformed into a dove; but the sign of a dove was given to John to signify the truth of the deed, as the dove is an emblem or token of truth and innocence” (4)</a:t>
            </a:r>
            <a:endParaRPr lang="en-US"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8106" y="5584893"/>
            <a:ext cx="771118" cy="969952"/>
          </a:xfrm>
          <a:prstGeom prst="rect">
            <a:avLst/>
          </a:prstGeom>
        </p:spPr>
      </p:pic>
    </p:spTree>
    <p:extLst>
      <p:ext uri="{BB962C8B-B14F-4D97-AF65-F5344CB8AC3E}">
        <p14:creationId xmlns:p14="http://schemas.microsoft.com/office/powerpoint/2010/main" val="28903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58254" cy="6951518"/>
          </a:xfrm>
          <a:prstGeom prst="rect">
            <a:avLst/>
          </a:prstGeom>
        </p:spPr>
      </p:pic>
      <p:sp>
        <p:nvSpPr>
          <p:cNvPr id="6" name="TextBox 5"/>
          <p:cNvSpPr txBox="1"/>
          <p:nvPr/>
        </p:nvSpPr>
        <p:spPr>
          <a:xfrm>
            <a:off x="121023" y="3723"/>
            <a:ext cx="11949953" cy="646331"/>
          </a:xfrm>
          <a:prstGeom prst="rect">
            <a:avLst/>
          </a:prstGeom>
          <a:noFill/>
        </p:spPr>
        <p:txBody>
          <a:bodyPr wrap="square" rtlCol="0">
            <a:spAutoFit/>
          </a:bodyPr>
          <a:lstStyle/>
          <a:p>
            <a:pPr algn="ctr"/>
            <a:r>
              <a:rPr lang="en-US" sz="3600" dirty="0">
                <a:solidFill>
                  <a:schemeClr val="bg1"/>
                </a:solidFill>
                <a:latin typeface="Castellar" panose="020A0402060406010301" pitchFamily="18" charset="0"/>
              </a:rPr>
              <a:t>Three distinct and Separate Persons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3:17</a:t>
            </a:r>
            <a:endParaRPr lang="en-US" dirty="0">
              <a:solidFill>
                <a:schemeClr val="bg1"/>
              </a:solidFill>
            </a:endParaRPr>
          </a:p>
        </p:txBody>
      </p:sp>
      <p:sp>
        <p:nvSpPr>
          <p:cNvPr id="3" name="Rectangle 2"/>
          <p:cNvSpPr/>
          <p:nvPr/>
        </p:nvSpPr>
        <p:spPr>
          <a:xfrm>
            <a:off x="2715627" y="657312"/>
            <a:ext cx="7206519" cy="830997"/>
          </a:xfrm>
          <a:prstGeom prst="rect">
            <a:avLst/>
          </a:prstGeom>
        </p:spPr>
        <p:txBody>
          <a:bodyPr wrap="square">
            <a:spAutoFit/>
          </a:bodyPr>
          <a:lstStyle/>
          <a:p>
            <a:pPr algn="ctr"/>
            <a:r>
              <a:rPr lang="en-US" sz="2400" dirty="0">
                <a:solidFill>
                  <a:schemeClr val="bg1"/>
                </a:solidFill>
              </a:rPr>
              <a:t>We believe in God, the Eternal Father, and in His Son, Jesus Christ, and in the Holy Ghost</a:t>
            </a:r>
          </a:p>
        </p:txBody>
      </p:sp>
      <p:sp>
        <p:nvSpPr>
          <p:cNvPr id="2" name="Rectangle 1"/>
          <p:cNvSpPr/>
          <p:nvPr/>
        </p:nvSpPr>
        <p:spPr>
          <a:xfrm>
            <a:off x="258688" y="1626543"/>
            <a:ext cx="6096000" cy="2031325"/>
          </a:xfrm>
          <a:prstGeom prst="rect">
            <a:avLst/>
          </a:prstGeom>
        </p:spPr>
        <p:txBody>
          <a:bodyPr>
            <a:spAutoFit/>
          </a:bodyPr>
          <a:lstStyle/>
          <a:p>
            <a:pPr fontAlgn="base"/>
            <a:r>
              <a:rPr lang="en-US" dirty="0">
                <a:solidFill>
                  <a:schemeClr val="bg1"/>
                </a:solidFill>
                <a:latin typeface="Open Sans"/>
              </a:rPr>
              <a:t>“We believe these three divine persons constituting a single Godhead are united in purpose, in manner, in testimony, in mission. … I think it is accurate to say we believe They are one in every significant and eternal aspect imaginable </a:t>
            </a:r>
            <a:r>
              <a:rPr lang="en-US" i="1" dirty="0">
                <a:solidFill>
                  <a:schemeClr val="bg1"/>
                </a:solidFill>
                <a:latin typeface="Open Sans"/>
              </a:rPr>
              <a:t>except</a:t>
            </a:r>
            <a:r>
              <a:rPr lang="en-US" dirty="0">
                <a:solidFill>
                  <a:schemeClr val="bg1"/>
                </a:solidFill>
                <a:latin typeface="Open Sans"/>
              </a:rPr>
              <a:t> believing Them to be three persons combined in one substance, a Trinitarian notion never set forth in the scriptures because it is not true.”</a:t>
            </a:r>
          </a:p>
        </p:txBody>
      </p:sp>
      <p:sp>
        <p:nvSpPr>
          <p:cNvPr id="10" name="Rectangle 9"/>
          <p:cNvSpPr/>
          <p:nvPr/>
        </p:nvSpPr>
        <p:spPr>
          <a:xfrm>
            <a:off x="5836467" y="4244936"/>
            <a:ext cx="6096000" cy="1477328"/>
          </a:xfrm>
          <a:prstGeom prst="rect">
            <a:avLst/>
          </a:prstGeom>
        </p:spPr>
        <p:txBody>
          <a:bodyPr>
            <a:spAutoFit/>
          </a:bodyPr>
          <a:lstStyle/>
          <a:p>
            <a:pPr fontAlgn="base"/>
            <a:r>
              <a:rPr lang="en-US" dirty="0">
                <a:solidFill>
                  <a:schemeClr val="bg1"/>
                </a:solidFill>
                <a:latin typeface="Open Sans"/>
              </a:rPr>
              <a:t>One of the reasons for confusion about the nature of the Godhead is that during the Great Apostasy, “churchmen, philosophers, and ecclesiastical dignitaries” debated the nature of the Godhead and ultimately decided that God was unknowable and incomprehensible</a:t>
            </a:r>
          </a:p>
        </p:txBody>
      </p:sp>
      <p:sp>
        <p:nvSpPr>
          <p:cNvPr id="11" name="TextBox 10"/>
          <p:cNvSpPr txBox="1"/>
          <p:nvPr/>
        </p:nvSpPr>
        <p:spPr>
          <a:xfrm>
            <a:off x="11265218" y="6417974"/>
            <a:ext cx="805758" cy="369332"/>
          </a:xfrm>
          <a:prstGeom prst="rect">
            <a:avLst/>
          </a:prstGeom>
          <a:noFill/>
        </p:spPr>
        <p:txBody>
          <a:bodyPr wrap="square" rtlCol="0">
            <a:spAutoFit/>
          </a:bodyPr>
          <a:lstStyle/>
          <a:p>
            <a:pPr algn="r"/>
            <a:r>
              <a:rPr lang="en-US" dirty="0">
                <a:solidFill>
                  <a:schemeClr val="bg1"/>
                </a:solidFill>
              </a:rPr>
              <a:t>(5)</a:t>
            </a:r>
          </a:p>
        </p:txBody>
      </p:sp>
      <p:pic>
        <p:nvPicPr>
          <p:cNvPr id="6148" name="Picture 4" descr="http://www.crystalinks.com/RomanHallofPhilosoph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76145" y="3984060"/>
            <a:ext cx="3492972" cy="2317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9473" y="5536183"/>
            <a:ext cx="853800" cy="1066457"/>
          </a:xfrm>
          <a:prstGeom prst="rect">
            <a:avLst/>
          </a:prstGeom>
        </p:spPr>
      </p:pic>
      <p:pic>
        <p:nvPicPr>
          <p:cNvPr id="6150" name="Picture 6" descr="https://upload.wikimedia.org/wikipedia/commons/c/c8/Joseph_Smith_first_vision_stained_glas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11" b="49154"/>
          <a:stretch/>
        </p:blipFill>
        <p:spPr bwMode="auto">
          <a:xfrm>
            <a:off x="6931361" y="1626543"/>
            <a:ext cx="2884768" cy="24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5" name="TextBox 4"/>
          <p:cNvSpPr txBox="1"/>
          <p:nvPr/>
        </p:nvSpPr>
        <p:spPr>
          <a:xfrm>
            <a:off x="-1" y="26894"/>
            <a:ext cx="11819965"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Baptism pg. 100 Children’s Songbook</a:t>
            </a:r>
            <a:endParaRPr lang="en-US" dirty="0">
              <a:solidFill>
                <a:schemeClr val="bg1"/>
              </a:solidFill>
            </a:endParaRPr>
          </a:p>
          <a:p>
            <a:endParaRPr lang="en-US" dirty="0">
              <a:solidFill>
                <a:schemeClr val="bg1"/>
              </a:solidFill>
            </a:endParaRPr>
          </a:p>
          <a:p>
            <a:r>
              <a:rPr lang="en-US" dirty="0">
                <a:solidFill>
                  <a:schemeClr val="bg1"/>
                </a:solidFill>
              </a:rPr>
              <a:t>Video: “The Baptism of Jesus”</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endParaRPr lang="en-US" dirty="0">
              <a:solidFill>
                <a:schemeClr val="bg1"/>
              </a:solidFill>
            </a:endParaRPr>
          </a:p>
          <a:p>
            <a:pPr marL="342900" indent="-342900" fontAlgn="base">
              <a:buAutoNum type="arabicPeriod" startAt="2"/>
            </a:pPr>
            <a:r>
              <a:rPr lang="en-US" dirty="0">
                <a:solidFill>
                  <a:schemeClr val="bg1"/>
                </a:solidFill>
              </a:rPr>
              <a:t>Robert J. Matthews </a:t>
            </a:r>
            <a:r>
              <a:rPr lang="en-US" i="1" dirty="0">
                <a:solidFill>
                  <a:schemeClr val="bg1"/>
                </a:solidFill>
              </a:rPr>
              <a:t>John the Baptist: A Burning and a Shining Light </a:t>
            </a:r>
            <a:r>
              <a:rPr lang="en-US" dirty="0">
                <a:solidFill>
                  <a:schemeClr val="bg1"/>
                </a:solidFill>
              </a:rPr>
              <a:t>September 1972 Ensign</a:t>
            </a:r>
          </a:p>
          <a:p>
            <a:pPr marL="342900" indent="-342900" fontAlgn="base">
              <a:buAutoNum type="arabicPeriod" startAt="2"/>
            </a:pPr>
            <a:endParaRPr lang="en-US" dirty="0">
              <a:solidFill>
                <a:schemeClr val="bg1"/>
              </a:solidFill>
              <a:effectLst/>
            </a:endParaRPr>
          </a:p>
          <a:p>
            <a:pPr marL="342900" indent="-342900" fontAlgn="base">
              <a:buFontTx/>
              <a:buAutoNum type="arabicPeriod" startAt="2"/>
            </a:pPr>
            <a:r>
              <a:rPr lang="en-US" dirty="0">
                <a:solidFill>
                  <a:schemeClr val="bg1"/>
                </a:solidFill>
                <a:latin typeface="Open Sans"/>
              </a:rPr>
              <a:t>Marion G. Romney </a:t>
            </a:r>
            <a:r>
              <a:rPr lang="en-US" i="1" dirty="0">
                <a:solidFill>
                  <a:schemeClr val="bg1"/>
                </a:solidFill>
              </a:rPr>
              <a:t>Learning for the Eternities,</a:t>
            </a:r>
            <a:r>
              <a:rPr lang="en-US" dirty="0">
                <a:solidFill>
                  <a:schemeClr val="bg1"/>
                </a:solidFill>
              </a:rPr>
              <a:t> comp. George J. Romney [1977], 133</a:t>
            </a:r>
            <a:r>
              <a:rPr lang="en-US" dirty="0">
                <a:solidFill>
                  <a:schemeClr val="bg1"/>
                </a:solidFill>
                <a:latin typeface="Open Sans"/>
              </a:rPr>
              <a:t> </a:t>
            </a:r>
          </a:p>
          <a:p>
            <a:pPr marL="342900" indent="-342900" fontAlgn="base">
              <a:buFontTx/>
              <a:buAutoNum type="arabicPeriod" startAt="2"/>
            </a:pPr>
            <a:endParaRPr lang="en-US" dirty="0">
              <a:solidFill>
                <a:schemeClr val="bg1"/>
              </a:solidFill>
              <a:latin typeface="Open Sans"/>
            </a:endParaRPr>
          </a:p>
          <a:p>
            <a:pPr marL="342900" indent="-342900" fontAlgn="base">
              <a:buFontTx/>
              <a:buAutoNum type="arabicPeriod" startAt="2"/>
            </a:pPr>
            <a:r>
              <a:rPr lang="en-US" dirty="0">
                <a:solidFill>
                  <a:schemeClr val="bg1"/>
                </a:solidFill>
                <a:latin typeface="Open Sans"/>
              </a:rPr>
              <a:t>Prophet Joseph Smith (</a:t>
            </a:r>
            <a:r>
              <a:rPr lang="en-US" i="1" dirty="0">
                <a:solidFill>
                  <a:schemeClr val="bg1"/>
                </a:solidFill>
                <a:latin typeface="Open Sans"/>
              </a:rPr>
              <a:t>Teachings of Presidents of the Church: Joseph Smith</a:t>
            </a:r>
            <a:r>
              <a:rPr lang="en-US" dirty="0">
                <a:solidFill>
                  <a:schemeClr val="bg1"/>
                </a:solidFill>
                <a:latin typeface="Open Sans"/>
              </a:rPr>
              <a:t> [2007], 81).</a:t>
            </a:r>
          </a:p>
          <a:p>
            <a:pPr marL="342900" indent="-342900" fontAlgn="base">
              <a:buFontTx/>
              <a:buAutoNum type="arabicPeriod" startAt="2"/>
            </a:pPr>
            <a:endParaRPr lang="en-US" dirty="0">
              <a:solidFill>
                <a:schemeClr val="bg1"/>
              </a:solidFill>
              <a:latin typeface="Open Sans"/>
            </a:endParaRPr>
          </a:p>
          <a:p>
            <a:pPr marL="342900" indent="-342900" fontAlgn="base">
              <a:buFontTx/>
              <a:buAutoNum type="arabicPeriod" startAt="2"/>
            </a:pPr>
            <a:r>
              <a:rPr lang="en-US" dirty="0">
                <a:solidFill>
                  <a:schemeClr val="bg1"/>
                </a:solidFill>
                <a:latin typeface="Open Sans"/>
              </a:rPr>
              <a:t>Elder Jeffrey R. Holland  (“The Only True God and Jesus Christ Whom He Hath Sent,”</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Nov. 2007, 40)</a:t>
            </a:r>
          </a:p>
          <a:p>
            <a:pPr fontAlgn="base"/>
            <a:r>
              <a:rPr lang="en-US" dirty="0">
                <a:solidFill>
                  <a:schemeClr val="bg1"/>
                </a:solidFill>
                <a:latin typeface="Open Sans"/>
              </a:rPr>
              <a:t>	“The Only True God and Jesus Christ Whom He Hath Sent,” 40–41</a:t>
            </a:r>
          </a:p>
          <a:p>
            <a:pPr marL="342900" indent="-342900" fontAlgn="base">
              <a:buFontTx/>
              <a:buAutoNum type="arabicPeriod" startAt="2"/>
            </a:pPr>
            <a:endParaRPr lang="en-US" dirty="0">
              <a:solidFill>
                <a:schemeClr val="bg1"/>
              </a:solidFill>
            </a:endParaRPr>
          </a:p>
          <a:p>
            <a:pPr marL="342900" indent="-342900" fontAlgn="base">
              <a:buFontTx/>
              <a:buAutoNum type="arabicPeriod" startAt="2"/>
            </a:pPr>
            <a:endParaRPr lang="en-US" dirty="0">
              <a:solidFill>
                <a:schemeClr val="bg1"/>
              </a:solidFill>
            </a:endParaRPr>
          </a:p>
          <a:p>
            <a:pPr marL="342900" indent="-342900" fontAlgn="base">
              <a:buAutoNum type="arabicPeriod" startAt="2"/>
            </a:pPr>
            <a:endParaRPr lang="en-US" dirty="0">
              <a:solidFill>
                <a:schemeClr val="bg1"/>
              </a:solidFill>
              <a:effectLst/>
            </a:endParaRPr>
          </a:p>
          <a:p>
            <a:pPr marL="342900" indent="-342900">
              <a:buAutoNum type="arabicPeriod"/>
            </a:pPr>
            <a:endParaRPr lang="en-US" dirty="0">
              <a:solidFill>
                <a:schemeClr val="bg1"/>
              </a:solidFill>
            </a:endParaRPr>
          </a:p>
        </p:txBody>
      </p:sp>
      <p:grpSp>
        <p:nvGrpSpPr>
          <p:cNvPr id="25" name="Group 24"/>
          <p:cNvGrpSpPr/>
          <p:nvPr/>
        </p:nvGrpSpPr>
        <p:grpSpPr>
          <a:xfrm>
            <a:off x="3015574" y="980872"/>
            <a:ext cx="1271081" cy="1151713"/>
            <a:chOff x="5305110" y="533400"/>
            <a:chExt cx="1705290" cy="1545145"/>
          </a:xfrm>
        </p:grpSpPr>
        <p:sp>
          <p:nvSpPr>
            <p:cNvPr id="26" name="Right Arrow Callout 2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14">
            <a:extLst>
              <a:ext uri="{FF2B5EF4-FFF2-40B4-BE49-F238E27FC236}">
                <a16:creationId xmlns:a16="http://schemas.microsoft.com/office/drawing/2014/main" id="{F2021A5B-4B73-4D32-A509-39C81D4FE5A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02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r>
              <a:rPr lang="en-US" sz="1200" b="1" i="0" dirty="0">
                <a:solidFill>
                  <a:srgbClr val="333333"/>
                </a:solidFill>
                <a:effectLst/>
              </a:rPr>
              <a:t>John’s Ordination</a:t>
            </a:r>
            <a:r>
              <a:rPr lang="en-US" sz="1200" b="0" i="0" dirty="0">
                <a:solidFill>
                  <a:srgbClr val="333333"/>
                </a:solidFill>
                <a:effectLst/>
              </a:rPr>
              <a:t>:</a:t>
            </a:r>
          </a:p>
          <a:p>
            <a:r>
              <a:rPr lang="en-US" sz="1200" b="0" i="0" dirty="0">
                <a:solidFill>
                  <a:srgbClr val="333333"/>
                </a:solidFill>
                <a:effectLst/>
              </a:rPr>
              <a:t>“The reason Zacharias could not ordain John is because of the fact that John received certain keys of authority which his father Zacharias did not possess. Therefore this special authority had to be conferred by this heavenly messenger, who was duly authorized and sent to confer it. John’s ordination was not merely the bestowal of the Aaronic Priesthood, which his father held, but also the conferring of certain essential powers peculiar to the time among which was the authority to overthrow the kingdom of the Jews and ‘to make straight the way of the Lord.’ Moreover, it was to prepare the Jews and other Israelites for the coming of the Son of God. This great authority required a special ordination beyond the delegated power that had been given to Zacharias or any other priest who went before him, so the angel of the Lord was sent to John in his childhood to confer it.” Joseph Fielding Smith </a:t>
            </a:r>
            <a:r>
              <a:rPr lang="en-US" sz="1200" i="1" dirty="0"/>
              <a:t>Answers to Gospel Questions, </a:t>
            </a:r>
            <a:r>
              <a:rPr lang="en-US" sz="1200" dirty="0"/>
              <a:t>vol. 5, p. 2.</a:t>
            </a:r>
          </a:p>
        </p:txBody>
      </p:sp>
      <p:sp>
        <p:nvSpPr>
          <p:cNvPr id="3" name="Rectangle 2"/>
          <p:cNvSpPr/>
          <p:nvPr/>
        </p:nvSpPr>
        <p:spPr>
          <a:xfrm>
            <a:off x="0" y="2123658"/>
            <a:ext cx="6096000" cy="830997"/>
          </a:xfrm>
          <a:prstGeom prst="rect">
            <a:avLst/>
          </a:prstGeom>
          <a:ln>
            <a:solidFill>
              <a:schemeClr val="tx1"/>
            </a:solidFill>
          </a:ln>
        </p:spPr>
        <p:txBody>
          <a:bodyPr>
            <a:spAutoFit/>
          </a:bodyPr>
          <a:lstStyle/>
          <a:p>
            <a:r>
              <a:rPr lang="en-US" sz="1200" b="1" dirty="0"/>
              <a:t>Matthew 3:7  Viper::</a:t>
            </a:r>
          </a:p>
          <a:p>
            <a:r>
              <a:rPr lang="en-US" sz="1200" dirty="0"/>
              <a:t>It is the most common poisonous snake in Israel. Vipers are active at night and typically hunt by hiding and then sneaking up on their prey. When they feel threatened, vipers will coil their body, hiss, and strike at their opponents..</a:t>
            </a:r>
          </a:p>
        </p:txBody>
      </p:sp>
      <p:sp>
        <p:nvSpPr>
          <p:cNvPr id="5" name="Rectangle 4"/>
          <p:cNvSpPr/>
          <p:nvPr/>
        </p:nvSpPr>
        <p:spPr>
          <a:xfrm>
            <a:off x="0" y="2946739"/>
            <a:ext cx="6096000" cy="1384995"/>
          </a:xfrm>
          <a:prstGeom prst="rect">
            <a:avLst/>
          </a:prstGeom>
          <a:ln>
            <a:solidFill>
              <a:schemeClr val="tx1"/>
            </a:solidFill>
          </a:ln>
        </p:spPr>
        <p:txBody>
          <a:bodyPr>
            <a:spAutoFit/>
          </a:bodyPr>
          <a:lstStyle/>
          <a:p>
            <a:r>
              <a:rPr lang="en-US" sz="1200" b="1" dirty="0"/>
              <a:t>Matthew 3:12 Fan::</a:t>
            </a:r>
          </a:p>
          <a:p>
            <a:r>
              <a:rPr lang="en-US" sz="1200" dirty="0"/>
              <a:t>“The ‘fan’  is a winnowing fan that was used to toss wheat into the air. This allowed the wheat to be separated from the chaff. Wheat kernels would fall back to the ground while the wind blew the lighter chaff away. The wheat was then gathered into a garner, or storehouse, and the chaff was burned with fire. John the Baptist taught that the Savior, who would come after him, would separate believers from nonbelievers in the same way that wheat was separated from chaff (</a:t>
            </a:r>
            <a:r>
              <a:rPr lang="en-US" sz="1200" i="1" dirty="0"/>
              <a:t>New Testament Student Manual</a:t>
            </a:r>
            <a:r>
              <a:rPr lang="en-US" sz="1200" dirty="0"/>
              <a:t> [Church Educational System manual, 2014], 17).</a:t>
            </a:r>
          </a:p>
        </p:txBody>
      </p:sp>
    </p:spTree>
    <p:extLst>
      <p:ext uri="{BB962C8B-B14F-4D97-AF65-F5344CB8AC3E}">
        <p14:creationId xmlns:p14="http://schemas.microsoft.com/office/powerpoint/2010/main" val="310325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 y="457203"/>
          <a:ext cx="11748703" cy="4474719"/>
        </p:xfrm>
        <a:graphic>
          <a:graphicData uri="http://schemas.openxmlformats.org/drawingml/2006/table">
            <a:tbl>
              <a:tblPr firstRow="1" bandRow="1">
                <a:tableStyleId>{5940675A-B579-460E-94D1-54222C63F5DA}</a:tableStyleId>
              </a:tblPr>
              <a:tblGrid>
                <a:gridCol w="5312457">
                  <a:extLst>
                    <a:ext uri="{9D8B030D-6E8A-4147-A177-3AD203B41FA5}">
                      <a16:colId xmlns:a16="http://schemas.microsoft.com/office/drawing/2014/main" val="20000"/>
                    </a:ext>
                  </a:extLst>
                </a:gridCol>
                <a:gridCol w="1736765">
                  <a:extLst>
                    <a:ext uri="{9D8B030D-6E8A-4147-A177-3AD203B41FA5}">
                      <a16:colId xmlns:a16="http://schemas.microsoft.com/office/drawing/2014/main" val="20001"/>
                    </a:ext>
                  </a:extLst>
                </a:gridCol>
                <a:gridCol w="1634602">
                  <a:extLst>
                    <a:ext uri="{9D8B030D-6E8A-4147-A177-3AD203B41FA5}">
                      <a16:colId xmlns:a16="http://schemas.microsoft.com/office/drawing/2014/main" val="20002"/>
                    </a:ext>
                  </a:extLst>
                </a:gridCol>
                <a:gridCol w="1634602">
                  <a:extLst>
                    <a:ext uri="{9D8B030D-6E8A-4147-A177-3AD203B41FA5}">
                      <a16:colId xmlns:a16="http://schemas.microsoft.com/office/drawing/2014/main" val="20003"/>
                    </a:ext>
                  </a:extLst>
                </a:gridCol>
                <a:gridCol w="1430277">
                  <a:extLst>
                    <a:ext uri="{9D8B030D-6E8A-4147-A177-3AD203B41FA5}">
                      <a16:colId xmlns:a16="http://schemas.microsoft.com/office/drawing/2014/main" val="20004"/>
                    </a:ext>
                  </a:extLst>
                </a:gridCol>
              </a:tblGrid>
              <a:tr h="497191">
                <a:tc>
                  <a:txBody>
                    <a:bodyPr/>
                    <a:lstStyle/>
                    <a:p>
                      <a:pPr algn="ctr"/>
                      <a:r>
                        <a:rPr lang="en-US" sz="1600" b="1" dirty="0"/>
                        <a:t>Event</a:t>
                      </a:r>
                    </a:p>
                  </a:txBody>
                  <a:tcPr marL="122595" marR="122595" marT="61298" marB="61298"/>
                </a:tc>
                <a:tc>
                  <a:txBody>
                    <a:bodyPr/>
                    <a:lstStyle/>
                    <a:p>
                      <a:pPr algn="ctr"/>
                      <a:r>
                        <a:rPr lang="en-US" sz="1600" b="1" dirty="0"/>
                        <a:t>Matthew</a:t>
                      </a:r>
                    </a:p>
                  </a:txBody>
                  <a:tcPr marL="122595" marR="122595" marT="61298" marB="61298"/>
                </a:tc>
                <a:tc>
                  <a:txBody>
                    <a:bodyPr/>
                    <a:lstStyle/>
                    <a:p>
                      <a:pPr algn="ctr"/>
                      <a:r>
                        <a:rPr lang="en-US" sz="1600" b="1" dirty="0"/>
                        <a:t>Mark</a:t>
                      </a:r>
                    </a:p>
                  </a:txBody>
                  <a:tcPr marL="122595" marR="122595" marT="61298" marB="61298"/>
                </a:tc>
                <a:tc>
                  <a:txBody>
                    <a:bodyPr/>
                    <a:lstStyle/>
                    <a:p>
                      <a:pPr algn="ctr"/>
                      <a:r>
                        <a:rPr lang="en-US" sz="1600" b="1" dirty="0"/>
                        <a:t>Luke </a:t>
                      </a:r>
                    </a:p>
                  </a:txBody>
                  <a:tcPr marL="122595" marR="122595" marT="61298" marB="61298"/>
                </a:tc>
                <a:tc>
                  <a:txBody>
                    <a:bodyPr/>
                    <a:lstStyle/>
                    <a:p>
                      <a:pPr algn="ctr"/>
                      <a:r>
                        <a:rPr lang="en-US" sz="1600" b="1" dirty="0"/>
                        <a:t>John</a:t>
                      </a:r>
                    </a:p>
                  </a:txBody>
                  <a:tcPr marL="122595" marR="122595" marT="61298" marB="61298"/>
                </a:tc>
                <a:extLst>
                  <a:ext uri="{0D108BD9-81ED-4DB2-BD59-A6C34878D82A}">
                    <a16:rowId xmlns:a16="http://schemas.microsoft.com/office/drawing/2014/main" val="10000"/>
                  </a:ext>
                </a:extLst>
              </a:tr>
              <a:tr h="497191">
                <a:tc>
                  <a:txBody>
                    <a:bodyPr/>
                    <a:lstStyle/>
                    <a:p>
                      <a:r>
                        <a:rPr lang="en-US" sz="1600" dirty="0"/>
                        <a:t>Time and Background of John’s Ministry</a:t>
                      </a:r>
                    </a:p>
                  </a:txBody>
                  <a:tcPr marL="122595" marR="122595" marT="61298" marB="61298"/>
                </a:tc>
                <a:tc>
                  <a:txBody>
                    <a:bodyPr/>
                    <a:lstStyle/>
                    <a:p>
                      <a:endParaRPr lang="en-US" sz="1600" dirty="0"/>
                    </a:p>
                  </a:txBody>
                  <a:tcPr marL="122595" marR="122595" marT="61298" marB="61298"/>
                </a:tc>
                <a:tc>
                  <a:txBody>
                    <a:bodyPr/>
                    <a:lstStyle/>
                    <a:p>
                      <a:endParaRPr lang="en-US" sz="1600" dirty="0"/>
                    </a:p>
                  </a:txBody>
                  <a:tcPr marL="122595" marR="122595" marT="61298" marB="61298"/>
                </a:tc>
                <a:tc>
                  <a:txBody>
                    <a:bodyPr/>
                    <a:lstStyle/>
                    <a:p>
                      <a:r>
                        <a:rPr lang="en-US" sz="1600" dirty="0"/>
                        <a:t>3:1,</a:t>
                      </a:r>
                      <a:r>
                        <a:rPr lang="en-US" sz="1600" baseline="0" dirty="0"/>
                        <a:t> 2</a:t>
                      </a:r>
                      <a:endParaRPr lang="en-US" sz="1600" dirty="0"/>
                    </a:p>
                  </a:txBody>
                  <a:tcPr marL="122595" marR="122595" marT="61298" marB="61298"/>
                </a:tc>
                <a:tc>
                  <a:txBody>
                    <a:bodyPr/>
                    <a:lstStyle/>
                    <a:p>
                      <a:endParaRPr lang="en-US" sz="1600" dirty="0"/>
                    </a:p>
                  </a:txBody>
                  <a:tcPr marL="122595" marR="122595" marT="61298" marB="61298"/>
                </a:tc>
                <a:extLst>
                  <a:ext uri="{0D108BD9-81ED-4DB2-BD59-A6C34878D82A}">
                    <a16:rowId xmlns:a16="http://schemas.microsoft.com/office/drawing/2014/main" val="10001"/>
                  </a:ext>
                </a:extLst>
              </a:tr>
              <a:tr h="497191">
                <a:tc>
                  <a:txBody>
                    <a:bodyPr/>
                    <a:lstStyle/>
                    <a:p>
                      <a:r>
                        <a:rPr lang="en-US" sz="1600" dirty="0"/>
                        <a:t>John and His Message</a:t>
                      </a:r>
                    </a:p>
                  </a:txBody>
                  <a:tcPr marL="122595" marR="122595" marT="61298" marB="61298">
                    <a:solidFill>
                      <a:schemeClr val="accent5">
                        <a:lumMod val="20000"/>
                        <a:lumOff val="80000"/>
                      </a:schemeClr>
                    </a:solidFill>
                  </a:tcPr>
                </a:tc>
                <a:tc>
                  <a:txBody>
                    <a:bodyPr/>
                    <a:lstStyle/>
                    <a:p>
                      <a:r>
                        <a:rPr lang="en-US" sz="1600" dirty="0"/>
                        <a:t>3:1-12</a:t>
                      </a:r>
                    </a:p>
                  </a:txBody>
                  <a:tcPr marL="122595" marR="122595" marT="61298" marB="61298">
                    <a:solidFill>
                      <a:schemeClr val="accent5">
                        <a:lumMod val="20000"/>
                        <a:lumOff val="80000"/>
                      </a:schemeClr>
                    </a:solidFill>
                  </a:tcPr>
                </a:tc>
                <a:tc>
                  <a:txBody>
                    <a:bodyPr/>
                    <a:lstStyle/>
                    <a:p>
                      <a:r>
                        <a:rPr lang="en-US" sz="1600" dirty="0"/>
                        <a:t>1:2-8</a:t>
                      </a:r>
                    </a:p>
                  </a:txBody>
                  <a:tcPr marL="122595" marR="122595" marT="61298" marB="61298">
                    <a:solidFill>
                      <a:schemeClr val="accent5">
                        <a:lumMod val="20000"/>
                        <a:lumOff val="80000"/>
                      </a:schemeClr>
                    </a:solidFill>
                  </a:tcPr>
                </a:tc>
                <a:tc>
                  <a:txBody>
                    <a:bodyPr/>
                    <a:lstStyle/>
                    <a:p>
                      <a:r>
                        <a:rPr lang="en-US" sz="1600" dirty="0"/>
                        <a:t>3:3-18</a:t>
                      </a:r>
                    </a:p>
                  </a:txBody>
                  <a:tcPr marL="122595" marR="122595" marT="61298" marB="61298">
                    <a:solidFill>
                      <a:schemeClr val="accent5">
                        <a:lumMod val="20000"/>
                        <a:lumOff val="80000"/>
                      </a:schemeClr>
                    </a:solidFill>
                  </a:tcPr>
                </a:tc>
                <a:tc>
                  <a:txBody>
                    <a:bodyPr/>
                    <a:lstStyle/>
                    <a:p>
                      <a:endParaRPr lang="en-US" sz="1600" dirty="0"/>
                    </a:p>
                  </a:txBody>
                  <a:tcPr marL="122595" marR="122595" marT="61298" marB="61298">
                    <a:solidFill>
                      <a:schemeClr val="accent5">
                        <a:lumMod val="20000"/>
                        <a:lumOff val="80000"/>
                      </a:schemeClr>
                    </a:solidFill>
                  </a:tcPr>
                </a:tc>
                <a:extLst>
                  <a:ext uri="{0D108BD9-81ED-4DB2-BD59-A6C34878D82A}">
                    <a16:rowId xmlns:a16="http://schemas.microsoft.com/office/drawing/2014/main" val="10002"/>
                  </a:ext>
                </a:extLst>
              </a:tr>
              <a:tr h="497191">
                <a:tc>
                  <a:txBody>
                    <a:bodyPr/>
                    <a:lstStyle/>
                    <a:p>
                      <a:r>
                        <a:rPr lang="en-US" sz="1600" dirty="0"/>
                        <a:t>Jesus is Baptized by John</a:t>
                      </a:r>
                    </a:p>
                  </a:txBody>
                  <a:tcPr marL="122595" marR="122595" marT="61298" marB="61298">
                    <a:solidFill>
                      <a:schemeClr val="accent5">
                        <a:lumMod val="20000"/>
                        <a:lumOff val="80000"/>
                      </a:schemeClr>
                    </a:solidFill>
                  </a:tcPr>
                </a:tc>
                <a:tc>
                  <a:txBody>
                    <a:bodyPr/>
                    <a:lstStyle/>
                    <a:p>
                      <a:r>
                        <a:rPr lang="en-US" sz="1600" dirty="0"/>
                        <a:t>3:13-17</a:t>
                      </a:r>
                    </a:p>
                  </a:txBody>
                  <a:tcPr marL="122595" marR="122595" marT="61298" marB="61298">
                    <a:solidFill>
                      <a:schemeClr val="accent5">
                        <a:lumMod val="20000"/>
                        <a:lumOff val="80000"/>
                      </a:schemeClr>
                    </a:solidFill>
                  </a:tcPr>
                </a:tc>
                <a:tc>
                  <a:txBody>
                    <a:bodyPr/>
                    <a:lstStyle/>
                    <a:p>
                      <a:r>
                        <a:rPr lang="en-US" sz="1600" dirty="0"/>
                        <a:t>1:9-11</a:t>
                      </a:r>
                    </a:p>
                  </a:txBody>
                  <a:tcPr marL="122595" marR="122595" marT="61298" marB="61298">
                    <a:solidFill>
                      <a:schemeClr val="accent5">
                        <a:lumMod val="20000"/>
                        <a:lumOff val="80000"/>
                      </a:schemeClr>
                    </a:solidFill>
                  </a:tcPr>
                </a:tc>
                <a:tc>
                  <a:txBody>
                    <a:bodyPr/>
                    <a:lstStyle/>
                    <a:p>
                      <a:r>
                        <a:rPr lang="en-US" sz="1600" dirty="0"/>
                        <a:t>3:21-23</a:t>
                      </a:r>
                    </a:p>
                  </a:txBody>
                  <a:tcPr marL="122595" marR="122595" marT="61298" marB="61298">
                    <a:solidFill>
                      <a:schemeClr val="accent5">
                        <a:lumMod val="20000"/>
                        <a:lumOff val="80000"/>
                      </a:schemeClr>
                    </a:solidFill>
                  </a:tcPr>
                </a:tc>
                <a:tc>
                  <a:txBody>
                    <a:bodyPr/>
                    <a:lstStyle/>
                    <a:p>
                      <a:endParaRPr lang="en-US" sz="1600" dirty="0"/>
                    </a:p>
                  </a:txBody>
                  <a:tcPr marL="122595" marR="122595" marT="61298" marB="61298">
                    <a:solidFill>
                      <a:schemeClr val="accent5">
                        <a:lumMod val="20000"/>
                        <a:lumOff val="80000"/>
                      </a:schemeClr>
                    </a:solidFill>
                  </a:tcPr>
                </a:tc>
                <a:extLst>
                  <a:ext uri="{0D108BD9-81ED-4DB2-BD59-A6C34878D82A}">
                    <a16:rowId xmlns:a16="http://schemas.microsoft.com/office/drawing/2014/main" val="10003"/>
                  </a:ext>
                </a:extLst>
              </a:tr>
              <a:tr h="497191">
                <a:tc>
                  <a:txBody>
                    <a:bodyPr/>
                    <a:lstStyle/>
                    <a:p>
                      <a:r>
                        <a:rPr lang="en-US" sz="1600" dirty="0"/>
                        <a:t>Fast</a:t>
                      </a:r>
                      <a:r>
                        <a:rPr lang="en-US" sz="1600" baseline="0" dirty="0"/>
                        <a:t> and Temptation of Jesus</a:t>
                      </a:r>
                      <a:endParaRPr lang="en-US" sz="1600" dirty="0"/>
                    </a:p>
                  </a:txBody>
                  <a:tcPr marL="122595" marR="122595" marT="61298" marB="61298"/>
                </a:tc>
                <a:tc>
                  <a:txBody>
                    <a:bodyPr/>
                    <a:lstStyle/>
                    <a:p>
                      <a:r>
                        <a:rPr lang="en-US" sz="1600" dirty="0"/>
                        <a:t>4:1-11</a:t>
                      </a:r>
                    </a:p>
                  </a:txBody>
                  <a:tcPr marL="122595" marR="122595" marT="61298" marB="61298"/>
                </a:tc>
                <a:tc>
                  <a:txBody>
                    <a:bodyPr/>
                    <a:lstStyle/>
                    <a:p>
                      <a:r>
                        <a:rPr lang="en-US" sz="1600" dirty="0"/>
                        <a:t>1:12,</a:t>
                      </a:r>
                      <a:r>
                        <a:rPr lang="en-US" sz="1600" baseline="0" dirty="0"/>
                        <a:t> 13</a:t>
                      </a:r>
                      <a:endParaRPr lang="en-US" sz="1600" dirty="0"/>
                    </a:p>
                  </a:txBody>
                  <a:tcPr marL="122595" marR="122595" marT="61298" marB="61298"/>
                </a:tc>
                <a:tc>
                  <a:txBody>
                    <a:bodyPr/>
                    <a:lstStyle/>
                    <a:p>
                      <a:r>
                        <a:rPr lang="en-US" sz="1600" dirty="0"/>
                        <a:t>4:1-13</a:t>
                      </a:r>
                    </a:p>
                  </a:txBody>
                  <a:tcPr marL="122595" marR="122595" marT="61298" marB="61298"/>
                </a:tc>
                <a:tc>
                  <a:txBody>
                    <a:bodyPr/>
                    <a:lstStyle/>
                    <a:p>
                      <a:endParaRPr lang="en-US" sz="1600" dirty="0"/>
                    </a:p>
                  </a:txBody>
                  <a:tcPr marL="122595" marR="122595" marT="61298" marB="61298"/>
                </a:tc>
                <a:extLst>
                  <a:ext uri="{0D108BD9-81ED-4DB2-BD59-A6C34878D82A}">
                    <a16:rowId xmlns:a16="http://schemas.microsoft.com/office/drawing/2014/main" val="10004"/>
                  </a:ext>
                </a:extLst>
              </a:tr>
              <a:tr h="497191">
                <a:tc>
                  <a:txBody>
                    <a:bodyPr/>
                    <a:lstStyle/>
                    <a:p>
                      <a:r>
                        <a:rPr lang="en-US" sz="1600" dirty="0"/>
                        <a:t>John Testifies of Jesus</a:t>
                      </a:r>
                    </a:p>
                  </a:txBody>
                  <a:tcPr marL="122595" marR="122595" marT="61298" marB="61298"/>
                </a:tc>
                <a:tc>
                  <a:txBody>
                    <a:bodyPr/>
                    <a:lstStyle/>
                    <a:p>
                      <a:endParaRPr lang="en-US" sz="1600" dirty="0"/>
                    </a:p>
                  </a:txBody>
                  <a:tcPr marL="122595" marR="122595" marT="61298" marB="61298"/>
                </a:tc>
                <a:tc>
                  <a:txBody>
                    <a:bodyPr/>
                    <a:lstStyle/>
                    <a:p>
                      <a:endParaRPr lang="en-US" sz="1600" dirty="0"/>
                    </a:p>
                  </a:txBody>
                  <a:tcPr marL="122595" marR="122595" marT="61298" marB="61298"/>
                </a:tc>
                <a:tc>
                  <a:txBody>
                    <a:bodyPr/>
                    <a:lstStyle/>
                    <a:p>
                      <a:r>
                        <a:rPr lang="en-US" sz="1600" dirty="0"/>
                        <a:t> </a:t>
                      </a:r>
                    </a:p>
                  </a:txBody>
                  <a:tcPr marL="122595" marR="122595" marT="61298" marB="61298"/>
                </a:tc>
                <a:tc>
                  <a:txBody>
                    <a:bodyPr/>
                    <a:lstStyle/>
                    <a:p>
                      <a:r>
                        <a:rPr lang="en-US" sz="1600" dirty="0"/>
                        <a:t>1:19-34</a:t>
                      </a:r>
                    </a:p>
                  </a:txBody>
                  <a:tcPr marL="122595" marR="122595" marT="61298" marB="61298"/>
                </a:tc>
                <a:extLst>
                  <a:ext uri="{0D108BD9-81ED-4DB2-BD59-A6C34878D82A}">
                    <a16:rowId xmlns:a16="http://schemas.microsoft.com/office/drawing/2014/main" val="10005"/>
                  </a:ext>
                </a:extLst>
              </a:tr>
              <a:tr h="497191">
                <a:tc>
                  <a:txBody>
                    <a:bodyPr/>
                    <a:lstStyle/>
                    <a:p>
                      <a:r>
                        <a:rPr lang="en-US" sz="1600" dirty="0"/>
                        <a:t>First Call of Disciples</a:t>
                      </a:r>
                    </a:p>
                  </a:txBody>
                  <a:tcPr marL="122595" marR="122595" marT="61298" marB="61298"/>
                </a:tc>
                <a:tc>
                  <a:txBody>
                    <a:bodyPr/>
                    <a:lstStyle/>
                    <a:p>
                      <a:endParaRPr lang="en-US" sz="1600" dirty="0"/>
                    </a:p>
                  </a:txBody>
                  <a:tcPr marL="122595" marR="122595" marT="61298" marB="61298"/>
                </a:tc>
                <a:tc>
                  <a:txBody>
                    <a:bodyPr/>
                    <a:lstStyle/>
                    <a:p>
                      <a:endParaRPr lang="en-US" sz="1600" dirty="0"/>
                    </a:p>
                  </a:txBody>
                  <a:tcPr marL="122595" marR="122595" marT="61298" marB="61298"/>
                </a:tc>
                <a:tc>
                  <a:txBody>
                    <a:bodyPr/>
                    <a:lstStyle/>
                    <a:p>
                      <a:r>
                        <a:rPr lang="en-US" sz="1600" dirty="0"/>
                        <a:t> </a:t>
                      </a:r>
                    </a:p>
                  </a:txBody>
                  <a:tcPr marL="122595" marR="122595" marT="61298" marB="61298"/>
                </a:tc>
                <a:tc>
                  <a:txBody>
                    <a:bodyPr/>
                    <a:lstStyle/>
                    <a:p>
                      <a:r>
                        <a:rPr lang="en-US" sz="1600" dirty="0"/>
                        <a:t>1:35-51</a:t>
                      </a:r>
                    </a:p>
                  </a:txBody>
                  <a:tcPr marL="122595" marR="122595" marT="61298" marB="61298"/>
                </a:tc>
                <a:extLst>
                  <a:ext uri="{0D108BD9-81ED-4DB2-BD59-A6C34878D82A}">
                    <a16:rowId xmlns:a16="http://schemas.microsoft.com/office/drawing/2014/main" val="10006"/>
                  </a:ext>
                </a:extLst>
              </a:tr>
              <a:tr h="497191">
                <a:tc>
                  <a:txBody>
                    <a:bodyPr/>
                    <a:lstStyle/>
                    <a:p>
                      <a:r>
                        <a:rPr lang="en-US" sz="1600" dirty="0"/>
                        <a:t>First Miracle: Water to Wine at Marriage in Cana</a:t>
                      </a:r>
                    </a:p>
                  </a:txBody>
                  <a:tcPr marL="122595" marR="122595" marT="61298" marB="61298"/>
                </a:tc>
                <a:tc>
                  <a:txBody>
                    <a:bodyPr/>
                    <a:lstStyle/>
                    <a:p>
                      <a:r>
                        <a:rPr lang="en-US" sz="1600" dirty="0"/>
                        <a:t> </a:t>
                      </a:r>
                    </a:p>
                  </a:txBody>
                  <a:tcPr marL="122595" marR="122595" marT="61298" marB="61298"/>
                </a:tc>
                <a:tc>
                  <a:txBody>
                    <a:bodyPr/>
                    <a:lstStyle/>
                    <a:p>
                      <a:endParaRPr lang="en-US" sz="1600" dirty="0"/>
                    </a:p>
                  </a:txBody>
                  <a:tcPr marL="122595" marR="122595" marT="61298" marB="61298"/>
                </a:tc>
                <a:tc>
                  <a:txBody>
                    <a:bodyPr/>
                    <a:lstStyle/>
                    <a:p>
                      <a:endParaRPr lang="en-US" sz="1600" dirty="0"/>
                    </a:p>
                  </a:txBody>
                  <a:tcPr marL="122595" marR="122595" marT="61298" marB="61298"/>
                </a:tc>
                <a:tc>
                  <a:txBody>
                    <a:bodyPr/>
                    <a:lstStyle/>
                    <a:p>
                      <a:r>
                        <a:rPr lang="en-US" sz="1600" dirty="0"/>
                        <a:t>2:1-11</a:t>
                      </a:r>
                    </a:p>
                  </a:txBody>
                  <a:tcPr marL="122595" marR="122595" marT="61298" marB="61298"/>
                </a:tc>
                <a:extLst>
                  <a:ext uri="{0D108BD9-81ED-4DB2-BD59-A6C34878D82A}">
                    <a16:rowId xmlns:a16="http://schemas.microsoft.com/office/drawing/2014/main" val="10007"/>
                  </a:ext>
                </a:extLst>
              </a:tr>
              <a:tr h="497191">
                <a:tc>
                  <a:txBody>
                    <a:bodyPr/>
                    <a:lstStyle/>
                    <a:p>
                      <a:r>
                        <a:rPr lang="en-US" sz="1600" dirty="0"/>
                        <a:t>Jesus Visits Capernaum</a:t>
                      </a:r>
                    </a:p>
                  </a:txBody>
                  <a:tcPr marL="122595" marR="122595" marT="61298" marB="61298"/>
                </a:tc>
                <a:tc>
                  <a:txBody>
                    <a:bodyPr/>
                    <a:lstStyle/>
                    <a:p>
                      <a:endParaRPr lang="en-US" sz="1600" dirty="0"/>
                    </a:p>
                  </a:txBody>
                  <a:tcPr marL="122595" marR="122595" marT="61298" marB="61298"/>
                </a:tc>
                <a:tc>
                  <a:txBody>
                    <a:bodyPr/>
                    <a:lstStyle/>
                    <a:p>
                      <a:endParaRPr lang="en-US" sz="1600" dirty="0"/>
                    </a:p>
                  </a:txBody>
                  <a:tcPr marL="122595" marR="122595" marT="61298" marB="61298"/>
                </a:tc>
                <a:tc>
                  <a:txBody>
                    <a:bodyPr/>
                    <a:lstStyle/>
                    <a:p>
                      <a:r>
                        <a:rPr lang="en-US" sz="1600" dirty="0"/>
                        <a:t> </a:t>
                      </a:r>
                    </a:p>
                  </a:txBody>
                  <a:tcPr marL="122595" marR="122595" marT="61298" marB="61298"/>
                </a:tc>
                <a:tc>
                  <a:txBody>
                    <a:bodyPr/>
                    <a:lstStyle/>
                    <a:p>
                      <a:r>
                        <a:rPr lang="en-US" sz="1600" dirty="0"/>
                        <a:t>2:12</a:t>
                      </a:r>
                    </a:p>
                  </a:txBody>
                  <a:tcPr marL="122595" marR="122595" marT="61298" marB="61298"/>
                </a:tc>
                <a:extLst>
                  <a:ext uri="{0D108BD9-81ED-4DB2-BD59-A6C34878D82A}">
                    <a16:rowId xmlns:a16="http://schemas.microsoft.com/office/drawing/2014/main" val="10008"/>
                  </a:ext>
                </a:extLst>
              </a:tr>
            </a:tbl>
          </a:graphicData>
        </a:graphic>
      </p:graphicFrame>
      <p:sp>
        <p:nvSpPr>
          <p:cNvPr id="9" name="TextBox 8"/>
          <p:cNvSpPr txBox="1"/>
          <p:nvPr/>
        </p:nvSpPr>
        <p:spPr>
          <a:xfrm>
            <a:off x="152400" y="76200"/>
            <a:ext cx="11725072" cy="369332"/>
          </a:xfrm>
          <a:prstGeom prst="rect">
            <a:avLst/>
          </a:prstGeom>
          <a:noFill/>
        </p:spPr>
        <p:txBody>
          <a:bodyPr wrap="square" rtlCol="0">
            <a:spAutoFit/>
          </a:bodyPr>
          <a:lstStyle/>
          <a:p>
            <a:pPr algn="ctr"/>
            <a:r>
              <a:rPr lang="en-US" dirty="0"/>
              <a:t>Opening Events in Jesus’ Ministry</a:t>
            </a:r>
          </a:p>
        </p:txBody>
      </p:sp>
      <p:sp>
        <p:nvSpPr>
          <p:cNvPr id="10" name="TextBox 9"/>
          <p:cNvSpPr txBox="1"/>
          <p:nvPr/>
        </p:nvSpPr>
        <p:spPr>
          <a:xfrm>
            <a:off x="0" y="6488668"/>
            <a:ext cx="7848600" cy="369332"/>
          </a:xfrm>
          <a:prstGeom prst="rect">
            <a:avLst/>
          </a:prstGeom>
          <a:noFill/>
        </p:spPr>
        <p:txBody>
          <a:bodyPr wrap="square" rtlCol="0">
            <a:spAutoFit/>
          </a:bodyPr>
          <a:lstStyle/>
          <a:p>
            <a:r>
              <a:rPr lang="en-US" dirty="0"/>
              <a:t>Source: </a:t>
            </a:r>
            <a:r>
              <a:rPr lang="en-US" i="1" dirty="0"/>
              <a:t>Horizontal Harmony of the Four Gospels </a:t>
            </a:r>
            <a:r>
              <a:rPr lang="en-US" dirty="0"/>
              <a:t>by Thomas M. Mumford</a:t>
            </a:r>
            <a:r>
              <a:rPr lang="en-US" i="1" dirty="0"/>
              <a:t> </a:t>
            </a:r>
            <a:endParaRPr lang="en-US" dirty="0"/>
          </a:p>
        </p:txBody>
      </p:sp>
    </p:spTree>
    <p:extLst>
      <p:ext uri="{BB962C8B-B14F-4D97-AF65-F5344CB8AC3E}">
        <p14:creationId xmlns:p14="http://schemas.microsoft.com/office/powerpoint/2010/main" val="409530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5" name="TextBox 4"/>
          <p:cNvSpPr txBox="1"/>
          <p:nvPr/>
        </p:nvSpPr>
        <p:spPr>
          <a:xfrm>
            <a:off x="324667" y="774462"/>
            <a:ext cx="9102240" cy="6247864"/>
          </a:xfrm>
          <a:prstGeom prst="rect">
            <a:avLst/>
          </a:prstGeom>
          <a:noFill/>
        </p:spPr>
        <p:txBody>
          <a:bodyPr wrap="square" rtlCol="0">
            <a:spAutoFit/>
          </a:bodyPr>
          <a:lstStyle/>
          <a:p>
            <a:r>
              <a:rPr lang="en-US" sz="1600" dirty="0">
                <a:solidFill>
                  <a:schemeClr val="bg1"/>
                </a:solidFill>
              </a:rPr>
              <a:t>His forthcoming birth and the nature of his ministry were announced to John’s father by the angel Gabriel. He was an “Elias”</a:t>
            </a:r>
          </a:p>
          <a:p>
            <a:endParaRPr lang="en-US" sz="1600" dirty="0">
              <a:solidFill>
                <a:schemeClr val="bg1"/>
              </a:solidFill>
            </a:endParaRPr>
          </a:p>
          <a:p>
            <a:r>
              <a:rPr lang="en-US" sz="1600" dirty="0">
                <a:solidFill>
                  <a:schemeClr val="bg1"/>
                </a:solidFill>
              </a:rPr>
              <a:t>He was the son of Zacharias and Elisabeth. He was born 6 months before Jesus and he was ordained at the age of 8 days old (D&amp;C 84:28)</a:t>
            </a:r>
          </a:p>
          <a:p>
            <a:endParaRPr lang="en-US" sz="1600" dirty="0">
              <a:solidFill>
                <a:schemeClr val="bg1"/>
              </a:solidFill>
            </a:endParaRPr>
          </a:p>
          <a:p>
            <a:r>
              <a:rPr lang="en-US" sz="1600" dirty="0">
                <a:solidFill>
                  <a:schemeClr val="bg1"/>
                </a:solidFill>
              </a:rPr>
              <a:t>He was the child of promise, with prophecies of his mission given by Isaiah and Malachi</a:t>
            </a:r>
          </a:p>
          <a:p>
            <a:endParaRPr lang="en-US" sz="1600" dirty="0">
              <a:solidFill>
                <a:schemeClr val="bg1"/>
              </a:solidFill>
            </a:endParaRPr>
          </a:p>
          <a:p>
            <a:r>
              <a:rPr lang="en-US" sz="1600" dirty="0">
                <a:solidFill>
                  <a:schemeClr val="bg1"/>
                </a:solidFill>
              </a:rPr>
              <a:t>He grew up in the desert until the time arrived for his ministry. He preached in Judaea</a:t>
            </a:r>
          </a:p>
          <a:p>
            <a:endParaRPr lang="en-US" sz="1600" dirty="0">
              <a:solidFill>
                <a:schemeClr val="bg1"/>
              </a:solidFill>
            </a:endParaRPr>
          </a:p>
          <a:p>
            <a:r>
              <a:rPr lang="en-US" sz="1600" dirty="0">
                <a:solidFill>
                  <a:schemeClr val="bg1"/>
                </a:solidFill>
              </a:rPr>
              <a:t>He was the embodiment of the law of Moses, designed to prepare the way for the Messiah and make ready  for the people to receive Him</a:t>
            </a:r>
          </a:p>
          <a:p>
            <a:endParaRPr lang="en-US" sz="1600" dirty="0">
              <a:solidFill>
                <a:schemeClr val="bg1"/>
              </a:solidFill>
            </a:endParaRPr>
          </a:p>
          <a:p>
            <a:r>
              <a:rPr lang="en-US" sz="1600" dirty="0">
                <a:solidFill>
                  <a:schemeClr val="bg1"/>
                </a:solidFill>
              </a:rPr>
              <a:t>The sign of the dove was an emblem for the Holy Ghost and a signal which John recognized that he had baptized the Son of God. John also saw and heard the voice of the Father</a:t>
            </a:r>
          </a:p>
          <a:p>
            <a:endParaRPr lang="en-US" sz="1600" dirty="0">
              <a:solidFill>
                <a:schemeClr val="bg1"/>
              </a:solidFill>
            </a:endParaRPr>
          </a:p>
          <a:p>
            <a:r>
              <a:rPr lang="en-US" sz="1600" dirty="0">
                <a:solidFill>
                  <a:schemeClr val="bg1"/>
                </a:solidFill>
              </a:rPr>
              <a:t>He preached and baptized several months before he baptized Jesus</a:t>
            </a:r>
          </a:p>
          <a:p>
            <a:endParaRPr lang="en-US" sz="1600" dirty="0">
              <a:solidFill>
                <a:schemeClr val="bg1"/>
              </a:solidFill>
            </a:endParaRPr>
          </a:p>
          <a:p>
            <a:r>
              <a:rPr lang="en-US" sz="1600" dirty="0">
                <a:solidFill>
                  <a:schemeClr val="bg1"/>
                </a:solidFill>
              </a:rPr>
              <a:t>John, the Beloved, and his brother Andrew were baptized by John before they met Jesus</a:t>
            </a:r>
          </a:p>
          <a:p>
            <a:endParaRPr lang="en-US" sz="1600" dirty="0">
              <a:solidFill>
                <a:schemeClr val="bg1"/>
              </a:solidFill>
            </a:endParaRPr>
          </a:p>
          <a:p>
            <a:r>
              <a:rPr lang="en-US" sz="1600" dirty="0">
                <a:solidFill>
                  <a:schemeClr val="bg1"/>
                </a:solidFill>
              </a:rPr>
              <a:t>He was the forerunner in two gospel dispensations</a:t>
            </a:r>
          </a:p>
          <a:p>
            <a:endParaRPr lang="en-US" sz="1600" dirty="0">
              <a:solidFill>
                <a:schemeClr val="bg1"/>
              </a:solidFill>
            </a:endParaRPr>
          </a:p>
          <a:p>
            <a:r>
              <a:rPr lang="en-US" sz="1600" dirty="0">
                <a:solidFill>
                  <a:schemeClr val="bg1"/>
                </a:solidFill>
              </a:rPr>
              <a:t>He criticized Herod’s marriage and was shut in prison, then later he was beheaded by the hand of Herodias, Herod’s wife</a:t>
            </a:r>
          </a:p>
          <a:p>
            <a:endParaRPr lang="en-US" sz="1600" dirty="0">
              <a:solidFill>
                <a:schemeClr val="bg1"/>
              </a:solidFill>
            </a:endParaRPr>
          </a:p>
        </p:txBody>
      </p:sp>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John the Baptist</a:t>
            </a:r>
          </a:p>
        </p:txBody>
      </p:sp>
      <p:grpSp>
        <p:nvGrpSpPr>
          <p:cNvPr id="103" name="Group 80"/>
          <p:cNvGrpSpPr/>
          <p:nvPr/>
        </p:nvGrpSpPr>
        <p:grpSpPr>
          <a:xfrm>
            <a:off x="9384773" y="1325161"/>
            <a:ext cx="2384612" cy="4667392"/>
            <a:chOff x="4648200" y="990600"/>
            <a:chExt cx="2144078" cy="4196596"/>
          </a:xfrm>
        </p:grpSpPr>
        <p:sp>
          <p:nvSpPr>
            <p:cNvPr id="104" name="Oval 103"/>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61"/>
            <p:cNvGrpSpPr/>
            <p:nvPr/>
          </p:nvGrpSpPr>
          <p:grpSpPr>
            <a:xfrm>
              <a:off x="5142345" y="4629728"/>
              <a:ext cx="520849" cy="515905"/>
              <a:chOff x="7122338" y="5361709"/>
              <a:chExt cx="520849" cy="515905"/>
            </a:xfrm>
          </p:grpSpPr>
          <p:sp>
            <p:nvSpPr>
              <p:cNvPr id="143" name="Oval 142"/>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60"/>
            <p:cNvGrpSpPr/>
            <p:nvPr/>
          </p:nvGrpSpPr>
          <p:grpSpPr>
            <a:xfrm>
              <a:off x="5634182" y="4671291"/>
              <a:ext cx="520849" cy="515905"/>
              <a:chOff x="7122338" y="5361709"/>
              <a:chExt cx="520849" cy="515905"/>
            </a:xfrm>
          </p:grpSpPr>
          <p:sp>
            <p:nvSpPr>
              <p:cNvPr id="141" name="Oval 140"/>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rapezoid 107"/>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58"/>
            <p:cNvGrpSpPr/>
            <p:nvPr/>
          </p:nvGrpSpPr>
          <p:grpSpPr>
            <a:xfrm rot="262221">
              <a:off x="4831890" y="3637028"/>
              <a:ext cx="1493485" cy="878243"/>
              <a:chOff x="5486400" y="5562600"/>
              <a:chExt cx="1088184" cy="878243"/>
            </a:xfrm>
          </p:grpSpPr>
          <p:sp>
            <p:nvSpPr>
              <p:cNvPr id="137" name="Diagonal Stripe 136"/>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iagonal Stripe 137"/>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gonal Stripe 138"/>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Flowchart: Display 139"/>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79"/>
            <p:cNvGrpSpPr/>
            <p:nvPr/>
          </p:nvGrpSpPr>
          <p:grpSpPr>
            <a:xfrm>
              <a:off x="5029200" y="1295400"/>
              <a:ext cx="1295400" cy="294409"/>
              <a:chOff x="6858000" y="2438400"/>
              <a:chExt cx="1676400" cy="381000"/>
            </a:xfrm>
          </p:grpSpPr>
          <p:sp>
            <p:nvSpPr>
              <p:cNvPr id="126" name="Rounded Rectangle 125"/>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78"/>
              <p:cNvGrpSpPr/>
              <p:nvPr/>
            </p:nvGrpSpPr>
            <p:grpSpPr>
              <a:xfrm>
                <a:off x="7086600" y="2438400"/>
                <a:ext cx="1219200" cy="353961"/>
                <a:chOff x="6934200" y="990600"/>
                <a:chExt cx="2362200" cy="685800"/>
              </a:xfrm>
            </p:grpSpPr>
            <p:grpSp>
              <p:nvGrpSpPr>
                <p:cNvPr id="128" name="Group 71"/>
                <p:cNvGrpSpPr/>
                <p:nvPr/>
              </p:nvGrpSpPr>
              <p:grpSpPr>
                <a:xfrm>
                  <a:off x="6934200" y="990600"/>
                  <a:ext cx="838200" cy="685800"/>
                  <a:chOff x="6934200" y="990600"/>
                  <a:chExt cx="838200" cy="685800"/>
                </a:xfrm>
              </p:grpSpPr>
              <p:sp>
                <p:nvSpPr>
                  <p:cNvPr id="135" name="Plaque 13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72"/>
                <p:cNvGrpSpPr/>
                <p:nvPr/>
              </p:nvGrpSpPr>
              <p:grpSpPr>
                <a:xfrm>
                  <a:off x="7696200" y="990600"/>
                  <a:ext cx="838200" cy="685800"/>
                  <a:chOff x="6934200" y="990600"/>
                  <a:chExt cx="838200" cy="685800"/>
                </a:xfrm>
              </p:grpSpPr>
              <p:sp>
                <p:nvSpPr>
                  <p:cNvPr id="133" name="Plaque 13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75"/>
                <p:cNvGrpSpPr/>
                <p:nvPr/>
              </p:nvGrpSpPr>
              <p:grpSpPr>
                <a:xfrm>
                  <a:off x="8458200" y="990600"/>
                  <a:ext cx="838200" cy="685800"/>
                  <a:chOff x="6934200" y="990600"/>
                  <a:chExt cx="838200" cy="685800"/>
                </a:xfrm>
              </p:grpSpPr>
              <p:sp>
                <p:nvSpPr>
                  <p:cNvPr id="131" name="Plaque 13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6" name="TextBox 145"/>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40512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wipe(down)">
                                      <p:cBhvr>
                                        <p:cTn id="9" dur="580">
                                          <p:stCondLst>
                                            <p:cond delay="0"/>
                                          </p:stCondLst>
                                        </p:cTn>
                                        <p:tgtEl>
                                          <p:spTgt spid="103"/>
                                        </p:tgtEl>
                                      </p:cBhvr>
                                    </p:animEffect>
                                    <p:anim calcmode="lin" valueType="num">
                                      <p:cBhvr>
                                        <p:cTn id="10"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
                                        </p:tgtEl>
                                      </p:cBhvr>
                                      <p:to x="100000" y="60000"/>
                                    </p:animScale>
                                    <p:animScale>
                                      <p:cBhvr>
                                        <p:cTn id="16" dur="166" decel="50000">
                                          <p:stCondLst>
                                            <p:cond delay="676"/>
                                          </p:stCondLst>
                                        </p:cTn>
                                        <p:tgtEl>
                                          <p:spTgt spid="103"/>
                                        </p:tgtEl>
                                      </p:cBhvr>
                                      <p:to x="100000" y="100000"/>
                                    </p:animScale>
                                    <p:animScale>
                                      <p:cBhvr>
                                        <p:cTn id="17" dur="26">
                                          <p:stCondLst>
                                            <p:cond delay="1312"/>
                                          </p:stCondLst>
                                        </p:cTn>
                                        <p:tgtEl>
                                          <p:spTgt spid="103"/>
                                        </p:tgtEl>
                                      </p:cBhvr>
                                      <p:to x="100000" y="80000"/>
                                    </p:animScale>
                                    <p:animScale>
                                      <p:cBhvr>
                                        <p:cTn id="18" dur="166" decel="50000">
                                          <p:stCondLst>
                                            <p:cond delay="1338"/>
                                          </p:stCondLst>
                                        </p:cTn>
                                        <p:tgtEl>
                                          <p:spTgt spid="103"/>
                                        </p:tgtEl>
                                      </p:cBhvr>
                                      <p:to x="100000" y="100000"/>
                                    </p:animScale>
                                    <p:animScale>
                                      <p:cBhvr>
                                        <p:cTn id="19" dur="26">
                                          <p:stCondLst>
                                            <p:cond delay="1642"/>
                                          </p:stCondLst>
                                        </p:cTn>
                                        <p:tgtEl>
                                          <p:spTgt spid="103"/>
                                        </p:tgtEl>
                                      </p:cBhvr>
                                      <p:to x="100000" y="90000"/>
                                    </p:animScale>
                                    <p:animScale>
                                      <p:cBhvr>
                                        <p:cTn id="20" dur="166" decel="50000">
                                          <p:stCondLst>
                                            <p:cond delay="1668"/>
                                          </p:stCondLst>
                                        </p:cTn>
                                        <p:tgtEl>
                                          <p:spTgt spid="103"/>
                                        </p:tgtEl>
                                      </p:cBhvr>
                                      <p:to x="100000" y="100000"/>
                                    </p:animScale>
                                    <p:animScale>
                                      <p:cBhvr>
                                        <p:cTn id="21" dur="26">
                                          <p:stCondLst>
                                            <p:cond delay="1808"/>
                                          </p:stCondLst>
                                        </p:cTn>
                                        <p:tgtEl>
                                          <p:spTgt spid="103"/>
                                        </p:tgtEl>
                                      </p:cBhvr>
                                      <p:to x="100000" y="95000"/>
                                    </p:animScale>
                                    <p:animScale>
                                      <p:cBhvr>
                                        <p:cTn id="22" dur="166" decel="50000">
                                          <p:stCondLst>
                                            <p:cond delay="1834"/>
                                          </p:stCondLst>
                                        </p:cTn>
                                        <p:tgtEl>
                                          <p:spTgt spid="10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0"/>
            <a:ext cx="12292445" cy="6914500"/>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The Aaronic Priesthood</a:t>
            </a:r>
          </a:p>
        </p:txBody>
      </p:sp>
      <p:sp>
        <p:nvSpPr>
          <p:cNvPr id="146" name="TextBox 145"/>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(2)</a:t>
            </a:r>
          </a:p>
        </p:txBody>
      </p:sp>
      <p:sp>
        <p:nvSpPr>
          <p:cNvPr id="3" name="Rectangle 2"/>
          <p:cNvSpPr/>
          <p:nvPr/>
        </p:nvSpPr>
        <p:spPr>
          <a:xfrm>
            <a:off x="271604" y="770717"/>
            <a:ext cx="11840463" cy="1200329"/>
          </a:xfrm>
          <a:prstGeom prst="rect">
            <a:avLst/>
          </a:prstGeom>
        </p:spPr>
        <p:txBody>
          <a:bodyPr wrap="square">
            <a:spAutoFit/>
          </a:bodyPr>
          <a:lstStyle/>
          <a:p>
            <a:r>
              <a:rPr lang="en-US" b="0" i="1" dirty="0">
                <a:solidFill>
                  <a:srgbClr val="FFFF00"/>
                </a:solidFill>
                <a:effectLst/>
                <a:latin typeface="Open Sans"/>
              </a:rPr>
              <a:t>“For he [John] was baptized while he was yet in his childhood, and was </a:t>
            </a:r>
            <a:r>
              <a:rPr lang="en-US" b="1" i="1" dirty="0">
                <a:solidFill>
                  <a:srgbClr val="FFFF00"/>
                </a:solidFill>
                <a:effectLst/>
                <a:latin typeface="Open Sans"/>
              </a:rPr>
              <a:t>ordained by the angel of God </a:t>
            </a:r>
            <a:r>
              <a:rPr lang="en-US" b="0" i="1" dirty="0">
                <a:solidFill>
                  <a:srgbClr val="FFFF00"/>
                </a:solidFill>
                <a:effectLst/>
                <a:latin typeface="Open Sans"/>
              </a:rPr>
              <a:t>at the time he was eight days old unto this power, to overthrow the kingdom of the Jews, and to make straight the way of the Lord before the face of his people, to prepare them for the coming of the Lord, in whose hand is given all power.” </a:t>
            </a:r>
          </a:p>
          <a:p>
            <a:r>
              <a:rPr lang="en-US" i="1" dirty="0">
                <a:solidFill>
                  <a:srgbClr val="FFFF00"/>
                </a:solidFill>
                <a:latin typeface="Open Sans"/>
              </a:rPr>
              <a:t>D&amp;C 84:28</a:t>
            </a:r>
            <a:endParaRPr lang="en-US" i="1" dirty="0">
              <a:solidFill>
                <a:srgbClr val="FFFF00"/>
              </a:solidFill>
            </a:endParaRPr>
          </a:p>
        </p:txBody>
      </p:sp>
      <p:sp>
        <p:nvSpPr>
          <p:cNvPr id="7" name="Rectangle 6"/>
          <p:cNvSpPr/>
          <p:nvPr/>
        </p:nvSpPr>
        <p:spPr>
          <a:xfrm>
            <a:off x="367113" y="3569037"/>
            <a:ext cx="2988610" cy="1754326"/>
          </a:xfrm>
          <a:prstGeom prst="rect">
            <a:avLst/>
          </a:prstGeom>
        </p:spPr>
        <p:txBody>
          <a:bodyPr wrap="square">
            <a:spAutoFit/>
          </a:bodyPr>
          <a:lstStyle/>
          <a:p>
            <a:r>
              <a:rPr lang="en-US" b="0" i="0" dirty="0">
                <a:solidFill>
                  <a:schemeClr val="bg1"/>
                </a:solidFill>
                <a:effectLst/>
                <a:latin typeface="Open Sans"/>
              </a:rPr>
              <a:t>“The reason Zacharias could not ordain John is because of the fact that John received certain keys of authority which his father Zacharias did not possess. </a:t>
            </a:r>
            <a:endParaRPr lang="en-US" dirty="0">
              <a:solidFill>
                <a:schemeClr val="bg1"/>
              </a:solidFill>
            </a:endParaRPr>
          </a:p>
        </p:txBody>
      </p:sp>
      <p:sp>
        <p:nvSpPr>
          <p:cNvPr id="8" name="Rectangle 7"/>
          <p:cNvSpPr/>
          <p:nvPr/>
        </p:nvSpPr>
        <p:spPr>
          <a:xfrm>
            <a:off x="6546512" y="3153539"/>
            <a:ext cx="5319134" cy="2585323"/>
          </a:xfrm>
          <a:prstGeom prst="rect">
            <a:avLst/>
          </a:prstGeom>
        </p:spPr>
        <p:txBody>
          <a:bodyPr wrap="square">
            <a:spAutoFit/>
          </a:bodyPr>
          <a:lstStyle/>
          <a:p>
            <a:r>
              <a:rPr lang="en-US" b="0" i="0" dirty="0">
                <a:solidFill>
                  <a:schemeClr val="bg1"/>
                </a:solidFill>
                <a:effectLst/>
                <a:latin typeface="Open Sans"/>
              </a:rPr>
              <a:t>Therefore this special authority had to be conferred by this heavenly messenger, who was duly authorized and sent to confer it. John’s ordination was not merely the bestowal of the Aaronic Priesthood, which his father held, but also the conferring of certain essential powers peculiar to the time among which was the authority to overthrow the kingdom of the Jews and ‘to make straight the way of the Lord.’ ”</a:t>
            </a:r>
            <a:endParaRPr lang="en-US" dirty="0">
              <a:solidFill>
                <a:schemeClr val="bg1"/>
              </a:solidFill>
            </a:endParaRPr>
          </a:p>
        </p:txBody>
      </p:sp>
      <p:pic>
        <p:nvPicPr>
          <p:cNvPr id="1026" name="Picture 2" descr="http://restlesspilgrim.net/blog/wp-content/uploads/2012/06/Young-John-the-Bapt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469" y="2949674"/>
            <a:ext cx="2887296" cy="36761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38663" y="1917430"/>
            <a:ext cx="8312203" cy="923330"/>
          </a:xfrm>
          <a:prstGeom prst="rect">
            <a:avLst/>
          </a:prstGeom>
        </p:spPr>
        <p:txBody>
          <a:bodyPr wrap="square">
            <a:spAutoFit/>
          </a:bodyPr>
          <a:lstStyle/>
          <a:p>
            <a:r>
              <a:rPr lang="en-US" b="0" i="0" dirty="0">
                <a:solidFill>
                  <a:schemeClr val="bg1"/>
                </a:solidFill>
                <a:effectLst/>
                <a:latin typeface="Open Sans"/>
              </a:rPr>
              <a:t>The identity of the angel mentioned in the foregoing statement is not revealed. Although John’s father, Zacharias, had the Aaronic Priesthood, he may not have held the proper keys of authority to ordain his son to this particular calling.</a:t>
            </a:r>
            <a:endParaRPr lang="en-US" dirty="0">
              <a:solidFill>
                <a:schemeClr val="bg1"/>
              </a:solidFill>
            </a:endParaRPr>
          </a:p>
        </p:txBody>
      </p:sp>
      <p:pic>
        <p:nvPicPr>
          <p:cNvPr id="7170" name="Picture 2" descr="http://emp.byui.edu/ANDERSONR/itc/Images/matthews_robert_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462" y="2406959"/>
            <a:ext cx="786415" cy="11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par>
                          <p:cTn id="17" fill="hold">
                            <p:stCondLst>
                              <p:cond delay="0"/>
                            </p:stCondLst>
                            <p:childTnLst>
                              <p:par>
                                <p:cTn id="18" presetID="10" presetClass="exit" presetSubtype="0" fill="hold" grpId="1" nodeType="after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1" nodeType="after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8"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5" name="TextBox 4"/>
          <p:cNvSpPr txBox="1"/>
          <p:nvPr/>
        </p:nvSpPr>
        <p:spPr>
          <a:xfrm>
            <a:off x="413094" y="823019"/>
            <a:ext cx="4775906" cy="2308324"/>
          </a:xfrm>
          <a:prstGeom prst="rect">
            <a:avLst/>
          </a:prstGeom>
          <a:noFill/>
        </p:spPr>
        <p:txBody>
          <a:bodyPr wrap="square" rtlCol="0">
            <a:spAutoFit/>
          </a:bodyPr>
          <a:lstStyle/>
          <a:p>
            <a:r>
              <a:rPr lang="en-US" i="1" dirty="0">
                <a:solidFill>
                  <a:srgbClr val="FFFF00"/>
                </a:solidFill>
              </a:rPr>
              <a:t>Upon you my fellow servants, in the name of Messiah I confer the Priesthood of Aaron, which holds the keys of the ministering of angels, and of the gospel of repentance, and of baptism by immersion for the remission of sins; and this shall never be taken again from the earth, until the sons of Levi do offer again an offering unto the Lord in righteousness. D&amp;C 13:1</a:t>
            </a:r>
          </a:p>
        </p:txBody>
      </p:sp>
      <p:sp>
        <p:nvSpPr>
          <p:cNvPr id="6" name="TextBox 5"/>
          <p:cNvSpPr txBox="1"/>
          <p:nvPr/>
        </p:nvSpPr>
        <p:spPr>
          <a:xfrm>
            <a:off x="121023" y="3723"/>
            <a:ext cx="11949953" cy="707886"/>
          </a:xfrm>
          <a:prstGeom prst="rect">
            <a:avLst/>
          </a:prstGeom>
          <a:noFill/>
        </p:spPr>
        <p:txBody>
          <a:bodyPr wrap="square" rtlCol="0">
            <a:spAutoFit/>
          </a:bodyPr>
          <a:lstStyle/>
          <a:p>
            <a:pPr algn="ctr"/>
            <a:r>
              <a:rPr lang="en-US" sz="4000" dirty="0">
                <a:solidFill>
                  <a:schemeClr val="bg1"/>
                </a:solidFill>
                <a:latin typeface="Castellar" panose="020A0402060406010301" pitchFamily="18" charset="0"/>
              </a:rPr>
              <a:t>The Aaronic Priesthood Restored</a:t>
            </a:r>
          </a:p>
        </p:txBody>
      </p:sp>
      <p:sp>
        <p:nvSpPr>
          <p:cNvPr id="2" name="Rectangle 1"/>
          <p:cNvSpPr/>
          <p:nvPr/>
        </p:nvSpPr>
        <p:spPr>
          <a:xfrm>
            <a:off x="4911045" y="3744644"/>
            <a:ext cx="6983660" cy="2585323"/>
          </a:xfrm>
          <a:prstGeom prst="rect">
            <a:avLst/>
          </a:prstGeom>
        </p:spPr>
        <p:txBody>
          <a:bodyPr wrap="square">
            <a:spAutoFit/>
          </a:bodyPr>
          <a:lstStyle/>
          <a:p>
            <a:r>
              <a:rPr lang="en-US" b="0" i="0" dirty="0">
                <a:solidFill>
                  <a:schemeClr val="bg1"/>
                </a:solidFill>
                <a:effectLst/>
                <a:latin typeface="Palatino"/>
              </a:rPr>
              <a:t>The messenger who visited us on this occasion and conferred this Priesthood upon us, said that his name was John, the same that is called John the Baptist in the New Testament, and that he acted under the direction of Peter, James and John, who held the keys of the Priesthood of Melchizedek, which Priesthood, he said, would in due time be conferred on us, and that I should be called the first Elder of the Church, and he (Oliver </a:t>
            </a:r>
            <a:r>
              <a:rPr lang="en-US" b="0" i="0" dirty="0" err="1">
                <a:solidFill>
                  <a:schemeClr val="bg1"/>
                </a:solidFill>
                <a:effectLst/>
                <a:latin typeface="Palatino"/>
              </a:rPr>
              <a:t>Cowdery</a:t>
            </a:r>
            <a:r>
              <a:rPr lang="en-US" b="0" i="0" dirty="0">
                <a:solidFill>
                  <a:schemeClr val="bg1"/>
                </a:solidFill>
                <a:effectLst/>
                <a:latin typeface="Palatino"/>
              </a:rPr>
              <a:t>) the second. It was on the fifteenth day of May, 1829, that we were ordained under the hand of this messenger, and baptized. (JS—H 1:72)</a:t>
            </a:r>
            <a:endParaRPr lang="en-US" dirty="0">
              <a:solidFill>
                <a:schemeClr val="bg1"/>
              </a:solidFill>
            </a:endParaRPr>
          </a:p>
        </p:txBody>
      </p:sp>
      <p:pic>
        <p:nvPicPr>
          <p:cNvPr id="5122" name="Picture 2" descr="https://www.lds.org/youth/bc/youth/learn/ap/apostasy-restoration/restored/images/apostasy--how-was-the-priesthood-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389" y="3242754"/>
            <a:ext cx="3381219" cy="33812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lds.org/bc/content/shared/content/images/gospel-library/manual/36481/36481_all_08-01-MelchezidekPriesthoo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664" b="54622"/>
          <a:stretch/>
        </p:blipFill>
        <p:spPr bwMode="auto">
          <a:xfrm>
            <a:off x="6473426" y="761105"/>
            <a:ext cx="4109756" cy="293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0"/>
            <a:ext cx="12313227" cy="6926190"/>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The Forerunner</a:t>
            </a:r>
          </a:p>
        </p:txBody>
      </p:sp>
      <p:sp>
        <p:nvSpPr>
          <p:cNvPr id="146" name="TextBox 145"/>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(1)</a:t>
            </a:r>
          </a:p>
        </p:txBody>
      </p:sp>
      <p:grpSp>
        <p:nvGrpSpPr>
          <p:cNvPr id="17" name="Group 16"/>
          <p:cNvGrpSpPr/>
          <p:nvPr/>
        </p:nvGrpSpPr>
        <p:grpSpPr>
          <a:xfrm>
            <a:off x="1382697" y="958105"/>
            <a:ext cx="4642543" cy="1556348"/>
            <a:chOff x="632356" y="1053891"/>
            <a:chExt cx="6096000" cy="1556348"/>
          </a:xfrm>
        </p:grpSpPr>
        <p:sp>
          <p:nvSpPr>
            <p:cNvPr id="5" name="TextBox 4"/>
            <p:cNvSpPr txBox="1"/>
            <p:nvPr/>
          </p:nvSpPr>
          <p:spPr>
            <a:xfrm>
              <a:off x="912280" y="1409910"/>
              <a:ext cx="5062696" cy="1200329"/>
            </a:xfrm>
            <a:prstGeom prst="rect">
              <a:avLst/>
            </a:prstGeom>
            <a:noFill/>
          </p:spPr>
          <p:txBody>
            <a:bodyPr wrap="square" rtlCol="0">
              <a:spAutoFit/>
            </a:bodyPr>
            <a:lstStyle/>
            <a:p>
              <a:r>
                <a:rPr lang="en-US" i="1" dirty="0">
                  <a:solidFill>
                    <a:srgbClr val="FFFF00"/>
                  </a:solidFill>
                </a:rPr>
                <a:t>“The voice of him that </a:t>
              </a:r>
              <a:r>
                <a:rPr lang="en-US" i="1" dirty="0" err="1">
                  <a:solidFill>
                    <a:srgbClr val="FFFF00"/>
                  </a:solidFill>
                </a:rPr>
                <a:t>crieth</a:t>
              </a:r>
              <a:r>
                <a:rPr lang="en-US" i="1" dirty="0">
                  <a:solidFill>
                    <a:srgbClr val="FFFF00"/>
                  </a:solidFill>
                </a:rPr>
                <a:t> in the wilderness, Prepare ye the way of the Lord, make straight in the desert a highway for our God.” </a:t>
              </a:r>
            </a:p>
            <a:p>
              <a:r>
                <a:rPr lang="en-US" i="1" dirty="0">
                  <a:solidFill>
                    <a:srgbClr val="FFFF00"/>
                  </a:solidFill>
                </a:rPr>
                <a:t>Isa. 40:3</a:t>
              </a:r>
            </a:p>
          </p:txBody>
        </p:sp>
        <p:sp>
          <p:nvSpPr>
            <p:cNvPr id="2" name="Rectangle 1"/>
            <p:cNvSpPr/>
            <p:nvPr/>
          </p:nvSpPr>
          <p:spPr>
            <a:xfrm>
              <a:off x="632356" y="1053891"/>
              <a:ext cx="6096000" cy="369332"/>
            </a:xfrm>
            <a:prstGeom prst="rect">
              <a:avLst/>
            </a:prstGeom>
          </p:spPr>
          <p:txBody>
            <a:bodyPr>
              <a:spAutoFit/>
            </a:bodyPr>
            <a:lstStyle/>
            <a:p>
              <a:r>
                <a:rPr lang="en-US" b="0" i="0" dirty="0">
                  <a:solidFill>
                    <a:schemeClr val="bg1"/>
                  </a:solidFill>
                  <a:effectLst/>
                  <a:latin typeface="Palatino"/>
                </a:rPr>
                <a:t>Written about 700 Years Before: Isaiah</a:t>
              </a:r>
              <a:endParaRPr lang="en-US" dirty="0">
                <a:solidFill>
                  <a:schemeClr val="bg1"/>
                </a:solidFill>
              </a:endParaRPr>
            </a:p>
          </p:txBody>
        </p:sp>
      </p:grpSp>
      <p:grpSp>
        <p:nvGrpSpPr>
          <p:cNvPr id="16" name="Group 15"/>
          <p:cNvGrpSpPr/>
          <p:nvPr/>
        </p:nvGrpSpPr>
        <p:grpSpPr>
          <a:xfrm>
            <a:off x="7519025" y="1220032"/>
            <a:ext cx="4479703" cy="2364589"/>
            <a:chOff x="5428130" y="1711961"/>
            <a:chExt cx="6763870" cy="2364589"/>
          </a:xfrm>
        </p:grpSpPr>
        <p:sp>
          <p:nvSpPr>
            <p:cNvPr id="3" name="Rectangle 2"/>
            <p:cNvSpPr/>
            <p:nvPr/>
          </p:nvSpPr>
          <p:spPr>
            <a:xfrm>
              <a:off x="5428130" y="2045225"/>
              <a:ext cx="6096000" cy="2031325"/>
            </a:xfrm>
            <a:prstGeom prst="rect">
              <a:avLst/>
            </a:prstGeom>
          </p:spPr>
          <p:txBody>
            <a:bodyPr>
              <a:spAutoFit/>
            </a:bodyPr>
            <a:lstStyle/>
            <a:p>
              <a:r>
                <a:rPr lang="en-US" b="0" i="1" dirty="0">
                  <a:solidFill>
                    <a:srgbClr val="FFFF00"/>
                  </a:solidFill>
                  <a:effectLst/>
                  <a:latin typeface="Palatino"/>
                </a:rPr>
                <a:t>Behold, I will send my messenger, and he shall prepare the way before me: and the Lord, whom ye seek, shall suddenly come to his temple, even the messenger of the covenant, whom ye delight in: behold, he shall come,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of hosts. </a:t>
              </a:r>
            </a:p>
            <a:p>
              <a:r>
                <a:rPr lang="en-US" b="0" i="1" dirty="0">
                  <a:solidFill>
                    <a:srgbClr val="FFFF00"/>
                  </a:solidFill>
                  <a:effectLst/>
                  <a:latin typeface="Palatino"/>
                </a:rPr>
                <a:t>Malachi 3:1</a:t>
              </a:r>
              <a:endParaRPr lang="en-US" i="1" dirty="0">
                <a:solidFill>
                  <a:srgbClr val="FFFF00"/>
                </a:solidFill>
              </a:endParaRPr>
            </a:p>
          </p:txBody>
        </p:sp>
        <p:sp>
          <p:nvSpPr>
            <p:cNvPr id="8" name="Rectangle 7"/>
            <p:cNvSpPr/>
            <p:nvPr/>
          </p:nvSpPr>
          <p:spPr>
            <a:xfrm>
              <a:off x="5593697" y="1711961"/>
              <a:ext cx="6598303" cy="369332"/>
            </a:xfrm>
            <a:prstGeom prst="rect">
              <a:avLst/>
            </a:prstGeom>
          </p:spPr>
          <p:txBody>
            <a:bodyPr wrap="square">
              <a:spAutoFit/>
            </a:bodyPr>
            <a:lstStyle/>
            <a:p>
              <a:r>
                <a:rPr lang="en-US" b="0" i="0" dirty="0">
                  <a:solidFill>
                    <a:schemeClr val="bg1"/>
                  </a:solidFill>
                  <a:effectLst/>
                  <a:latin typeface="Palatino"/>
                </a:rPr>
                <a:t>Written about 400 Years Before: Malachi</a:t>
              </a:r>
              <a:endParaRPr lang="en-US" dirty="0">
                <a:solidFill>
                  <a:schemeClr val="bg1"/>
                </a:solidFill>
              </a:endParaRPr>
            </a:p>
          </p:txBody>
        </p:sp>
      </p:gr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11:10; John 7:27</a:t>
            </a:r>
            <a:endParaRPr lang="en-US" dirty="0">
              <a:solidFill>
                <a:schemeClr val="bg1"/>
              </a:solidFill>
            </a:endParaRPr>
          </a:p>
        </p:txBody>
      </p:sp>
      <p:grpSp>
        <p:nvGrpSpPr>
          <p:cNvPr id="14" name="Group 13"/>
          <p:cNvGrpSpPr/>
          <p:nvPr/>
        </p:nvGrpSpPr>
        <p:grpSpPr>
          <a:xfrm>
            <a:off x="5974976" y="4345032"/>
            <a:ext cx="6096000" cy="1820034"/>
            <a:chOff x="5974976" y="4345032"/>
            <a:chExt cx="6096000" cy="1820034"/>
          </a:xfrm>
        </p:grpSpPr>
        <p:sp>
          <p:nvSpPr>
            <p:cNvPr id="13" name="Rectangle 12"/>
            <p:cNvSpPr/>
            <p:nvPr/>
          </p:nvSpPr>
          <p:spPr>
            <a:xfrm>
              <a:off x="6866963" y="4345032"/>
              <a:ext cx="4554071" cy="369332"/>
            </a:xfrm>
            <a:prstGeom prst="rect">
              <a:avLst/>
            </a:prstGeom>
          </p:spPr>
          <p:txBody>
            <a:bodyPr wrap="square">
              <a:spAutoFit/>
            </a:bodyPr>
            <a:lstStyle/>
            <a:p>
              <a:r>
                <a:rPr lang="en-US" b="0" dirty="0">
                  <a:solidFill>
                    <a:schemeClr val="bg1"/>
                  </a:solidFill>
                  <a:effectLst/>
                </a:rPr>
                <a:t>Written about 559-545</a:t>
              </a:r>
              <a:r>
                <a:rPr lang="en-US" dirty="0">
                  <a:solidFill>
                    <a:schemeClr val="bg1"/>
                  </a:solidFill>
                </a:rPr>
                <a:t> BC: Nephi</a:t>
              </a:r>
            </a:p>
          </p:txBody>
        </p:sp>
        <p:sp>
          <p:nvSpPr>
            <p:cNvPr id="12" name="Rectangle 11"/>
            <p:cNvSpPr/>
            <p:nvPr/>
          </p:nvSpPr>
          <p:spPr>
            <a:xfrm>
              <a:off x="5974976" y="4687738"/>
              <a:ext cx="6096000" cy="1477328"/>
            </a:xfrm>
            <a:prstGeom prst="rect">
              <a:avLst/>
            </a:prstGeom>
          </p:spPr>
          <p:txBody>
            <a:bodyPr>
              <a:spAutoFit/>
            </a:bodyPr>
            <a:lstStyle/>
            <a:p>
              <a:r>
                <a:rPr lang="en-US" b="0" i="1" dirty="0">
                  <a:solidFill>
                    <a:srgbClr val="FFFF00"/>
                  </a:solidFill>
                  <a:effectLst/>
                  <a:latin typeface="Palatino"/>
                </a:rPr>
                <a:t>Wherefore, I would that ye should remember that I have spoken unto you concerning that prophet which the Lord showed unto me, that should baptize the Lamb of God, which should take away the sins of the world.</a:t>
              </a:r>
            </a:p>
            <a:p>
              <a:r>
                <a:rPr lang="en-US" i="1" dirty="0">
                  <a:solidFill>
                    <a:srgbClr val="FFFF00"/>
                  </a:solidFill>
                  <a:latin typeface="Palatino"/>
                </a:rPr>
                <a:t>2 Nephi 31:4</a:t>
              </a:r>
              <a:endParaRPr lang="en-US" i="1" dirty="0">
                <a:solidFill>
                  <a:srgbClr val="FFFF00"/>
                </a:solidFill>
              </a:endParaRPr>
            </a:p>
          </p:txBody>
        </p:sp>
      </p:grpSp>
      <p:grpSp>
        <p:nvGrpSpPr>
          <p:cNvPr id="18" name="Group 17"/>
          <p:cNvGrpSpPr/>
          <p:nvPr/>
        </p:nvGrpSpPr>
        <p:grpSpPr>
          <a:xfrm>
            <a:off x="60592" y="2988682"/>
            <a:ext cx="4760260" cy="3341507"/>
            <a:chOff x="60592" y="2988682"/>
            <a:chExt cx="4760260" cy="3341507"/>
          </a:xfrm>
        </p:grpSpPr>
        <p:sp>
          <p:nvSpPr>
            <p:cNvPr id="7" name="Rectangle 6"/>
            <p:cNvSpPr/>
            <p:nvPr/>
          </p:nvSpPr>
          <p:spPr>
            <a:xfrm>
              <a:off x="60592" y="3413490"/>
              <a:ext cx="4699668" cy="1477328"/>
            </a:xfrm>
            <a:prstGeom prst="rect">
              <a:avLst/>
            </a:prstGeom>
          </p:spPr>
          <p:txBody>
            <a:bodyPr wrap="square">
              <a:spAutoFit/>
            </a:bodyPr>
            <a:lstStyle/>
            <a:p>
              <a:r>
                <a:rPr lang="en-US" b="0" i="1" dirty="0">
                  <a:solidFill>
                    <a:srgbClr val="FFFF00"/>
                  </a:solidFill>
                  <a:effectLst/>
                  <a:latin typeface="Palatino"/>
                </a:rPr>
                <a:t>And he </a:t>
              </a:r>
              <a:r>
                <a:rPr lang="en-US" b="0" i="1" dirty="0" err="1">
                  <a:solidFill>
                    <a:srgbClr val="FFFF00"/>
                  </a:solidFill>
                  <a:effectLst/>
                  <a:latin typeface="Palatino"/>
                </a:rPr>
                <a:t>spake</a:t>
              </a:r>
              <a:r>
                <a:rPr lang="en-US" b="0" i="1" dirty="0">
                  <a:solidFill>
                    <a:srgbClr val="FFFF00"/>
                  </a:solidFill>
                  <a:effectLst/>
                  <a:latin typeface="Palatino"/>
                </a:rPr>
                <a:t> also concerning a prophet who should come before the Messiah, to prepare the way of the Lord</a:t>
              </a:r>
            </a:p>
            <a:p>
              <a:r>
                <a:rPr lang="en-US" i="1" dirty="0">
                  <a:solidFill>
                    <a:srgbClr val="FFFF00"/>
                  </a:solidFill>
                  <a:latin typeface="Palatino"/>
                </a:rPr>
                <a:t>1 Nephi 10:7</a:t>
              </a:r>
            </a:p>
            <a:p>
              <a:endParaRPr lang="en-US" i="1" dirty="0">
                <a:solidFill>
                  <a:srgbClr val="FFFF00"/>
                </a:solidFill>
              </a:endParaRPr>
            </a:p>
          </p:txBody>
        </p:sp>
        <p:sp>
          <p:nvSpPr>
            <p:cNvPr id="11" name="Rectangle 10"/>
            <p:cNvSpPr/>
            <p:nvPr/>
          </p:nvSpPr>
          <p:spPr>
            <a:xfrm>
              <a:off x="485785" y="2988682"/>
              <a:ext cx="3360074" cy="369332"/>
            </a:xfrm>
            <a:prstGeom prst="rect">
              <a:avLst/>
            </a:prstGeom>
          </p:spPr>
          <p:txBody>
            <a:bodyPr wrap="square">
              <a:spAutoFit/>
            </a:bodyPr>
            <a:lstStyle/>
            <a:p>
              <a:r>
                <a:rPr lang="en-US" b="0" dirty="0">
                  <a:solidFill>
                    <a:schemeClr val="bg1"/>
                  </a:solidFill>
                  <a:effectLst/>
                </a:rPr>
                <a:t>Written about</a:t>
              </a:r>
              <a:r>
                <a:rPr lang="en-US" dirty="0">
                  <a:solidFill>
                    <a:schemeClr val="bg1"/>
                  </a:solidFill>
                </a:rPr>
                <a:t> 600-595 BC: Nephi</a:t>
              </a:r>
            </a:p>
          </p:txBody>
        </p:sp>
        <p:sp>
          <p:nvSpPr>
            <p:cNvPr id="15" name="Rectangle 14"/>
            <p:cNvSpPr/>
            <p:nvPr/>
          </p:nvSpPr>
          <p:spPr>
            <a:xfrm>
              <a:off x="86855" y="4575863"/>
              <a:ext cx="4733997" cy="1754326"/>
            </a:xfrm>
            <a:prstGeom prst="rect">
              <a:avLst/>
            </a:prstGeom>
          </p:spPr>
          <p:txBody>
            <a:bodyPr wrap="square">
              <a:spAutoFit/>
            </a:bodyPr>
            <a:lstStyle/>
            <a:p>
              <a:r>
                <a:rPr lang="en-US" b="0" i="0" dirty="0">
                  <a:solidFill>
                    <a:srgbClr val="FFFF00"/>
                  </a:solidFill>
                  <a:effectLst/>
                  <a:latin typeface="Palatino"/>
                </a:rPr>
                <a:t>And the Lamb of God went forth and was baptized of him; and after he was baptized, I beheld the heavens open, and the Holy Ghost come down out of heaven and abide upon him in the form of a dove.</a:t>
              </a:r>
            </a:p>
            <a:p>
              <a:r>
                <a:rPr lang="en-US" dirty="0">
                  <a:solidFill>
                    <a:srgbClr val="FFFF00"/>
                  </a:solidFill>
                  <a:latin typeface="Palatino"/>
                </a:rPr>
                <a:t>1 Nephi 11:27</a:t>
              </a:r>
              <a:endParaRPr lang="en-US" dirty="0">
                <a:solidFill>
                  <a:srgbClr val="FFFF00"/>
                </a:solidFill>
              </a:endParaRPr>
            </a:p>
          </p:txBody>
        </p:sp>
      </p:grpSp>
      <p:grpSp>
        <p:nvGrpSpPr>
          <p:cNvPr id="20" name="Group 19"/>
          <p:cNvGrpSpPr/>
          <p:nvPr/>
        </p:nvGrpSpPr>
        <p:grpSpPr>
          <a:xfrm>
            <a:off x="4487210" y="3248122"/>
            <a:ext cx="1534897" cy="3000022"/>
            <a:chOff x="2057402" y="1656736"/>
            <a:chExt cx="1466635" cy="2412190"/>
          </a:xfrm>
        </p:grpSpPr>
        <p:sp>
          <p:nvSpPr>
            <p:cNvPr id="21" name="Oval 20"/>
            <p:cNvSpPr/>
            <p:nvPr/>
          </p:nvSpPr>
          <p:spPr>
            <a:xfrm rot="20950279">
              <a:off x="2057402"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950279">
              <a:off x="3096536"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6"/>
          <p:cNvGrpSpPr/>
          <p:nvPr/>
        </p:nvGrpSpPr>
        <p:grpSpPr>
          <a:xfrm>
            <a:off x="6070349" y="991704"/>
            <a:ext cx="1464682" cy="2509720"/>
            <a:chOff x="3990090" y="526432"/>
            <a:chExt cx="3128491" cy="5360642"/>
          </a:xfrm>
        </p:grpSpPr>
        <p:sp>
          <p:nvSpPr>
            <p:cNvPr id="36" name="Oval 35"/>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07"/>
            <p:cNvGrpSpPr/>
            <p:nvPr/>
          </p:nvGrpSpPr>
          <p:grpSpPr>
            <a:xfrm>
              <a:off x="4724400" y="2590800"/>
              <a:ext cx="685800" cy="838200"/>
              <a:chOff x="8077200" y="2590800"/>
              <a:chExt cx="685800" cy="838200"/>
            </a:xfrm>
          </p:grpSpPr>
          <p:sp>
            <p:nvSpPr>
              <p:cNvPr id="67" name="Oval 66"/>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24"/>
            <p:cNvGrpSpPr/>
            <p:nvPr/>
          </p:nvGrpSpPr>
          <p:grpSpPr>
            <a:xfrm>
              <a:off x="5105400" y="914400"/>
              <a:ext cx="1272905" cy="371557"/>
              <a:chOff x="7557386" y="1121682"/>
              <a:chExt cx="1272905" cy="371557"/>
            </a:xfrm>
          </p:grpSpPr>
          <p:grpSp>
            <p:nvGrpSpPr>
              <p:cNvPr id="55" name="Group 110"/>
              <p:cNvGrpSpPr/>
              <p:nvPr/>
            </p:nvGrpSpPr>
            <p:grpSpPr>
              <a:xfrm rot="401849">
                <a:off x="7557386" y="1163079"/>
                <a:ext cx="359190" cy="254000"/>
                <a:chOff x="8077200" y="2590800"/>
                <a:chExt cx="687114" cy="838200"/>
              </a:xfrm>
            </p:grpSpPr>
            <p:sp>
              <p:nvSpPr>
                <p:cNvPr id="65" name="Oval 6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3"/>
              <p:cNvGrpSpPr/>
              <p:nvPr/>
            </p:nvGrpSpPr>
            <p:grpSpPr>
              <a:xfrm rot="401849">
                <a:off x="7854102" y="1121682"/>
                <a:ext cx="358503" cy="254000"/>
                <a:chOff x="8077200" y="2590800"/>
                <a:chExt cx="685800" cy="838200"/>
              </a:xfrm>
            </p:grpSpPr>
            <p:sp>
              <p:nvSpPr>
                <p:cNvPr id="63" name="Oval 6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16"/>
              <p:cNvGrpSpPr/>
              <p:nvPr/>
            </p:nvGrpSpPr>
            <p:grpSpPr>
              <a:xfrm rot="401849">
                <a:off x="8150815" y="1156524"/>
                <a:ext cx="358503" cy="254000"/>
                <a:chOff x="8077200" y="2590800"/>
                <a:chExt cx="685800" cy="838200"/>
              </a:xfrm>
            </p:grpSpPr>
            <p:sp>
              <p:nvSpPr>
                <p:cNvPr id="61" name="Oval 6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19"/>
              <p:cNvGrpSpPr/>
              <p:nvPr/>
            </p:nvGrpSpPr>
            <p:grpSpPr>
              <a:xfrm rot="401849">
                <a:off x="8471788" y="1239239"/>
                <a:ext cx="358503" cy="254000"/>
                <a:chOff x="8077200" y="2590800"/>
                <a:chExt cx="685800" cy="838200"/>
              </a:xfrm>
            </p:grpSpPr>
            <p:sp>
              <p:nvSpPr>
                <p:cNvPr id="59" name="Oval 5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68"/>
          <p:cNvGrpSpPr/>
          <p:nvPr/>
        </p:nvGrpSpPr>
        <p:grpSpPr>
          <a:xfrm>
            <a:off x="68382" y="536874"/>
            <a:ext cx="1378915" cy="2417180"/>
            <a:chOff x="1593589" y="398948"/>
            <a:chExt cx="2902209" cy="5087452"/>
          </a:xfrm>
        </p:grpSpPr>
        <p:grpSp>
          <p:nvGrpSpPr>
            <p:cNvPr id="70" name="Group 33"/>
            <p:cNvGrpSpPr/>
            <p:nvPr/>
          </p:nvGrpSpPr>
          <p:grpSpPr>
            <a:xfrm>
              <a:off x="1593589" y="398948"/>
              <a:ext cx="2902209" cy="5087452"/>
              <a:chOff x="1593589" y="398948"/>
              <a:chExt cx="1375870" cy="4260181"/>
            </a:xfrm>
          </p:grpSpPr>
          <p:sp>
            <p:nvSpPr>
              <p:cNvPr id="88"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23"/>
              <p:cNvGrpSpPr/>
              <p:nvPr/>
            </p:nvGrpSpPr>
            <p:grpSpPr>
              <a:xfrm>
                <a:off x="2383609" y="1732280"/>
                <a:ext cx="585850" cy="1566411"/>
                <a:chOff x="4699336" y="2759583"/>
                <a:chExt cx="1168064" cy="2193417"/>
              </a:xfrm>
            </p:grpSpPr>
            <p:sp>
              <p:nvSpPr>
                <p:cNvPr id="10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3"/>
            <p:cNvGrpSpPr/>
            <p:nvPr/>
          </p:nvGrpSpPr>
          <p:grpSpPr>
            <a:xfrm rot="5003920">
              <a:off x="2288001" y="3506278"/>
              <a:ext cx="2489460" cy="381000"/>
              <a:chOff x="1600200" y="6781800"/>
              <a:chExt cx="2754086" cy="1143000"/>
            </a:xfrm>
          </p:grpSpPr>
          <p:sp>
            <p:nvSpPr>
              <p:cNvPr id="81" name="Chevron 8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8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8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Chevron 8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44"/>
            <p:cNvGrpSpPr/>
            <p:nvPr/>
          </p:nvGrpSpPr>
          <p:grpSpPr>
            <a:xfrm rot="16596080" flipH="1">
              <a:off x="1145001" y="3506278"/>
              <a:ext cx="2489460" cy="381000"/>
              <a:chOff x="1600200" y="6781800"/>
              <a:chExt cx="2754086" cy="1143000"/>
            </a:xfrm>
          </p:grpSpPr>
          <p:sp>
            <p:nvSpPr>
              <p:cNvPr id="74" name="Chevron 73"/>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74"/>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hevron 78"/>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Rectangle 72"/>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42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69"/>
                                        </p:tgtEl>
                                      </p:cBhvr>
                                    </p:animEffect>
                                    <p:set>
                                      <p:cBhvr>
                                        <p:cTn id="17" dur="1" fill="hold">
                                          <p:stCondLst>
                                            <p:cond delay="499"/>
                                          </p:stCondLst>
                                        </p:cTn>
                                        <p:tgtEl>
                                          <p:spTgt spid="6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John Preaches</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3:5-6</a:t>
            </a:r>
            <a:endParaRPr lang="en-US" dirty="0">
              <a:solidFill>
                <a:schemeClr val="bg1"/>
              </a:solidFill>
            </a:endParaRPr>
          </a:p>
        </p:txBody>
      </p:sp>
      <p:sp>
        <p:nvSpPr>
          <p:cNvPr id="10" name="Rectangle 9"/>
          <p:cNvSpPr/>
          <p:nvPr/>
        </p:nvSpPr>
        <p:spPr>
          <a:xfrm>
            <a:off x="3935093" y="5495231"/>
            <a:ext cx="7684132" cy="1200329"/>
          </a:xfrm>
          <a:prstGeom prst="rect">
            <a:avLst/>
          </a:prstGeom>
        </p:spPr>
        <p:txBody>
          <a:bodyPr wrap="square">
            <a:spAutoFit/>
          </a:bodyPr>
          <a:lstStyle/>
          <a:p>
            <a:r>
              <a:rPr lang="en-US" sz="2400" dirty="0">
                <a:solidFill>
                  <a:schemeClr val="bg1"/>
                </a:solidFill>
                <a:latin typeface="Open Sans"/>
              </a:rPr>
              <a:t>B</a:t>
            </a:r>
            <a:r>
              <a:rPr lang="en-US" sz="2400" b="0" i="0" dirty="0">
                <a:solidFill>
                  <a:schemeClr val="bg1"/>
                </a:solidFill>
                <a:effectLst/>
                <a:latin typeface="Open Sans"/>
              </a:rPr>
              <a:t>eing willing to confess one’s sins to Heavenly Father and, when necessary, to designated priesthood leaders is essential to repentance</a:t>
            </a:r>
            <a:endParaRPr lang="en-US" sz="2400" dirty="0">
              <a:solidFill>
                <a:schemeClr val="bg1"/>
              </a:solidFill>
            </a:endParaRPr>
          </a:p>
        </p:txBody>
      </p:sp>
      <p:sp>
        <p:nvSpPr>
          <p:cNvPr id="107" name="Rectangle 106"/>
          <p:cNvSpPr/>
          <p:nvPr/>
        </p:nvSpPr>
        <p:spPr>
          <a:xfrm>
            <a:off x="497541" y="1025725"/>
            <a:ext cx="6096000" cy="830997"/>
          </a:xfrm>
          <a:prstGeom prst="rect">
            <a:avLst/>
          </a:prstGeom>
        </p:spPr>
        <p:txBody>
          <a:bodyPr>
            <a:spAutoFit/>
          </a:bodyPr>
          <a:lstStyle/>
          <a:p>
            <a:r>
              <a:rPr lang="en-US" sz="2400" b="0" i="0" dirty="0">
                <a:solidFill>
                  <a:schemeClr val="bg1"/>
                </a:solidFill>
                <a:effectLst/>
                <a:latin typeface="Open Sans"/>
              </a:rPr>
              <a:t>The people whom John taught were willing to confess their sins and be baptized</a:t>
            </a:r>
            <a:endParaRPr lang="en-US" sz="2400" dirty="0">
              <a:solidFill>
                <a:schemeClr val="bg1"/>
              </a:solidFill>
            </a:endParaRPr>
          </a:p>
        </p:txBody>
      </p:sp>
      <p:pic>
        <p:nvPicPr>
          <p:cNvPr id="2050" name="Picture 2" descr="https://dennydewitt.files.wordpress.com/2013/08/img_02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387" y="2035401"/>
            <a:ext cx="6285225" cy="329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 y="-1"/>
            <a:ext cx="12339781" cy="6941127"/>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Pharisees VS Sadducees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3:7</a:t>
            </a:r>
            <a:endParaRPr lang="en-US" dirty="0">
              <a:solidFill>
                <a:schemeClr val="bg1"/>
              </a:solidFill>
            </a:endParaRPr>
          </a:p>
        </p:txBody>
      </p:sp>
      <p:sp>
        <p:nvSpPr>
          <p:cNvPr id="10" name="Rectangle 9"/>
          <p:cNvSpPr/>
          <p:nvPr/>
        </p:nvSpPr>
        <p:spPr>
          <a:xfrm>
            <a:off x="395498" y="1458583"/>
            <a:ext cx="3307949" cy="4524315"/>
          </a:xfrm>
          <a:prstGeom prst="rect">
            <a:avLst/>
          </a:prstGeom>
        </p:spPr>
        <p:txBody>
          <a:bodyPr wrap="square">
            <a:spAutoFit/>
          </a:bodyPr>
          <a:lstStyle/>
          <a:p>
            <a:r>
              <a:rPr lang="en-US" sz="2400" dirty="0">
                <a:solidFill>
                  <a:schemeClr val="bg1"/>
                </a:solidFill>
              </a:rPr>
              <a:t>The Pharisees were a religious group of Jews whose name suggests being separate or apart. They took pride in strictly observing the law of Moses and believed that man-made additions to it, known as the oral law, were as important as the law of Moses itself.</a:t>
            </a:r>
          </a:p>
        </p:txBody>
      </p:sp>
      <p:sp>
        <p:nvSpPr>
          <p:cNvPr id="107" name="Rectangle 106"/>
          <p:cNvSpPr/>
          <p:nvPr/>
        </p:nvSpPr>
        <p:spPr>
          <a:xfrm>
            <a:off x="4484325" y="927053"/>
            <a:ext cx="6096000" cy="461665"/>
          </a:xfrm>
          <a:prstGeom prst="rect">
            <a:avLst/>
          </a:prstGeom>
        </p:spPr>
        <p:txBody>
          <a:bodyPr>
            <a:spAutoFit/>
          </a:bodyPr>
          <a:lstStyle/>
          <a:p>
            <a:r>
              <a:rPr lang="en-US" sz="2400" b="0" i="0" dirty="0">
                <a:solidFill>
                  <a:schemeClr val="bg1"/>
                </a:solidFill>
                <a:effectLst/>
                <a:latin typeface="Open Sans"/>
              </a:rPr>
              <a:t>Generation of Vipers</a:t>
            </a:r>
            <a:endParaRPr lang="en-US" sz="2400" dirty="0">
              <a:solidFill>
                <a:schemeClr val="bg1"/>
              </a:solidFill>
            </a:endParaRPr>
          </a:p>
        </p:txBody>
      </p:sp>
      <p:sp>
        <p:nvSpPr>
          <p:cNvPr id="2" name="Rectangle 1"/>
          <p:cNvSpPr/>
          <p:nvPr/>
        </p:nvSpPr>
        <p:spPr>
          <a:xfrm>
            <a:off x="8754388" y="1768868"/>
            <a:ext cx="2980943" cy="3785652"/>
          </a:xfrm>
          <a:prstGeom prst="rect">
            <a:avLst/>
          </a:prstGeom>
        </p:spPr>
        <p:txBody>
          <a:bodyPr wrap="square">
            <a:spAutoFit/>
          </a:bodyPr>
          <a:lstStyle/>
          <a:p>
            <a:r>
              <a:rPr lang="en-US" sz="2400" b="0" i="0" dirty="0">
                <a:solidFill>
                  <a:schemeClr val="bg1"/>
                </a:solidFill>
                <a:effectLst/>
              </a:rPr>
              <a:t>The Sadducees were a small but politically powerful group of Jews who believed in obeying the letter of the law of Moses. They did not believe in the doctrine of </a:t>
            </a:r>
            <a:r>
              <a:rPr lang="en-US" sz="2400" b="0" i="0" u="none" strike="noStrike" dirty="0">
                <a:solidFill>
                  <a:schemeClr val="bg1"/>
                </a:solidFill>
                <a:effectLst/>
              </a:rPr>
              <a:t>resurrection</a:t>
            </a:r>
            <a:r>
              <a:rPr lang="en-US" sz="2400" b="0" i="0" dirty="0">
                <a:solidFill>
                  <a:schemeClr val="bg1"/>
                </a:solidFill>
                <a:effectLst/>
              </a:rPr>
              <a:t> or eternal life </a:t>
            </a:r>
            <a:endParaRPr lang="en-US" sz="2400" dirty="0">
              <a:solidFill>
                <a:schemeClr val="bg1"/>
              </a:solidFill>
            </a:endParaRPr>
          </a:p>
        </p:txBody>
      </p:sp>
      <p:sp>
        <p:nvSpPr>
          <p:cNvPr id="11" name="TextBox 10"/>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(1)</a:t>
            </a:r>
          </a:p>
        </p:txBody>
      </p:sp>
      <p:grpSp>
        <p:nvGrpSpPr>
          <p:cNvPr id="3" name="Group 2"/>
          <p:cNvGrpSpPr/>
          <p:nvPr/>
        </p:nvGrpSpPr>
        <p:grpSpPr>
          <a:xfrm>
            <a:off x="3952874" y="2241281"/>
            <a:ext cx="4286250" cy="3588783"/>
            <a:chOff x="3952874" y="2241281"/>
            <a:chExt cx="4286250" cy="3588783"/>
          </a:xfrm>
        </p:grpSpPr>
        <p:pic>
          <p:nvPicPr>
            <p:cNvPr id="3074" name="Picture 2" descr="Palestinian vi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4" y="2241281"/>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208121" y="5460732"/>
              <a:ext cx="2172892" cy="369332"/>
            </a:xfrm>
            <a:prstGeom prst="rect">
              <a:avLst/>
            </a:prstGeom>
          </p:spPr>
          <p:txBody>
            <a:bodyPr wrap="square">
              <a:spAutoFit/>
            </a:bodyPr>
            <a:lstStyle/>
            <a:p>
              <a:r>
                <a:rPr lang="en-US" b="0" i="0" dirty="0">
                  <a:solidFill>
                    <a:schemeClr val="bg1"/>
                  </a:solidFill>
                  <a:effectLst/>
                  <a:latin typeface="Palatino"/>
                </a:rPr>
                <a:t>Palestinian Viper</a:t>
              </a:r>
              <a:endParaRPr lang="en-US" dirty="0">
                <a:solidFill>
                  <a:schemeClr val="bg1"/>
                </a:solidFill>
              </a:endParaRPr>
            </a:p>
          </p:txBody>
        </p:sp>
      </p:grpSp>
    </p:spTree>
    <p:extLst>
      <p:ext uri="{BB962C8B-B14F-4D97-AF65-F5344CB8AC3E}">
        <p14:creationId xmlns:p14="http://schemas.microsoft.com/office/powerpoint/2010/main" val="16911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21308" cy="6930736"/>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Threatened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3:7</a:t>
            </a:r>
            <a:endParaRPr lang="en-US" dirty="0">
              <a:solidFill>
                <a:schemeClr val="bg1"/>
              </a:solidFill>
            </a:endParaRPr>
          </a:p>
        </p:txBody>
      </p:sp>
      <p:sp>
        <p:nvSpPr>
          <p:cNvPr id="10" name="Rectangle 9"/>
          <p:cNvSpPr/>
          <p:nvPr/>
        </p:nvSpPr>
        <p:spPr>
          <a:xfrm>
            <a:off x="304058" y="1032489"/>
            <a:ext cx="4180267" cy="1938992"/>
          </a:xfrm>
          <a:prstGeom prst="rect">
            <a:avLst/>
          </a:prstGeom>
        </p:spPr>
        <p:txBody>
          <a:bodyPr wrap="square">
            <a:spAutoFit/>
          </a:bodyPr>
          <a:lstStyle/>
          <a:p>
            <a:r>
              <a:rPr lang="en-US" sz="2400" dirty="0">
                <a:solidFill>
                  <a:schemeClr val="bg1"/>
                </a:solidFill>
              </a:rPr>
              <a:t>The Pharisees and Sadducees felt threatened by John, as he drew many people away from their evil influence and false teachings</a:t>
            </a:r>
          </a:p>
        </p:txBody>
      </p:sp>
      <p:sp>
        <p:nvSpPr>
          <p:cNvPr id="107" name="Rectangle 106"/>
          <p:cNvSpPr/>
          <p:nvPr/>
        </p:nvSpPr>
        <p:spPr>
          <a:xfrm>
            <a:off x="4484325" y="927053"/>
            <a:ext cx="6096000" cy="461665"/>
          </a:xfrm>
          <a:prstGeom prst="rect">
            <a:avLst/>
          </a:prstGeom>
        </p:spPr>
        <p:txBody>
          <a:bodyPr>
            <a:spAutoFit/>
          </a:bodyPr>
          <a:lstStyle/>
          <a:p>
            <a:r>
              <a:rPr lang="en-US" sz="2400" b="0" i="0" dirty="0">
                <a:solidFill>
                  <a:schemeClr val="bg1"/>
                </a:solidFill>
                <a:effectLst/>
                <a:latin typeface="Open Sans"/>
              </a:rPr>
              <a:t>Generation of Vipers</a:t>
            </a:r>
            <a:endParaRPr lang="en-US" sz="2400" dirty="0">
              <a:solidFill>
                <a:schemeClr val="bg1"/>
              </a:solidFill>
            </a:endParaRPr>
          </a:p>
        </p:txBody>
      </p:sp>
      <p:sp>
        <p:nvSpPr>
          <p:cNvPr id="11" name="TextBox 10"/>
          <p:cNvSpPr txBox="1"/>
          <p:nvPr/>
        </p:nvSpPr>
        <p:spPr>
          <a:xfrm>
            <a:off x="11619225" y="6441141"/>
            <a:ext cx="492842" cy="369332"/>
          </a:xfrm>
          <a:prstGeom prst="rect">
            <a:avLst/>
          </a:prstGeom>
          <a:noFill/>
        </p:spPr>
        <p:txBody>
          <a:bodyPr wrap="square" rtlCol="0">
            <a:spAutoFit/>
          </a:bodyPr>
          <a:lstStyle/>
          <a:p>
            <a:r>
              <a:rPr lang="en-US" dirty="0">
                <a:solidFill>
                  <a:schemeClr val="bg1"/>
                </a:solidFill>
              </a:rPr>
              <a:t>(1)</a:t>
            </a:r>
          </a:p>
        </p:txBody>
      </p:sp>
      <p:sp>
        <p:nvSpPr>
          <p:cNvPr id="5" name="Rectangle 4"/>
          <p:cNvSpPr/>
          <p:nvPr/>
        </p:nvSpPr>
        <p:spPr>
          <a:xfrm>
            <a:off x="5523225" y="2068270"/>
            <a:ext cx="6096000" cy="3693319"/>
          </a:xfrm>
          <a:prstGeom prst="rect">
            <a:avLst/>
          </a:prstGeom>
        </p:spPr>
        <p:txBody>
          <a:bodyPr>
            <a:spAutoFit/>
          </a:bodyPr>
          <a:lstStyle/>
          <a:p>
            <a:pPr fontAlgn="base"/>
            <a:r>
              <a:rPr lang="en-US" i="1" dirty="0">
                <a:solidFill>
                  <a:srgbClr val="FFFF00"/>
                </a:solidFill>
              </a:rPr>
              <a:t>34 Why is it that ye receive not the preaching of him whom God hath sent? If ye receive not this in your hearts, ye receive not me; and if ye receive not me, ye receive not him of whom I am sent to bear record; and for your sins ye have no cloak.</a:t>
            </a:r>
          </a:p>
          <a:p>
            <a:pPr fontAlgn="base"/>
            <a:endParaRPr lang="en-US" i="1" dirty="0">
              <a:solidFill>
                <a:srgbClr val="FFFF00"/>
              </a:solidFill>
            </a:endParaRPr>
          </a:p>
          <a:p>
            <a:pPr fontAlgn="base"/>
            <a:r>
              <a:rPr lang="en-US" i="1" dirty="0">
                <a:solidFill>
                  <a:srgbClr val="FFFF00"/>
                </a:solidFill>
              </a:rPr>
              <a:t> 35 Repent, therefore, and bring forth fruits meet for repentance;</a:t>
            </a:r>
          </a:p>
          <a:p>
            <a:pPr fontAlgn="base"/>
            <a:endParaRPr lang="en-US" i="1" dirty="0">
              <a:solidFill>
                <a:srgbClr val="FFFF00"/>
              </a:solidFill>
            </a:endParaRPr>
          </a:p>
          <a:p>
            <a:pPr fontAlgn="base"/>
            <a:r>
              <a:rPr lang="en-US" i="1" dirty="0">
                <a:solidFill>
                  <a:srgbClr val="FFFF00"/>
                </a:solidFill>
              </a:rPr>
              <a:t> 36 And think not to say within yourselves, We are the children of Abraham, and we only have power to bring seed unto our father Abraham; for I say unto you that God is able of these stones to raise up children into Abraham.</a:t>
            </a:r>
          </a:p>
          <a:p>
            <a:pPr fontAlgn="base"/>
            <a:r>
              <a:rPr lang="en-US" i="1" dirty="0">
                <a:solidFill>
                  <a:srgbClr val="FFFF00"/>
                </a:solidFill>
              </a:rPr>
              <a:t>JST Matthew 3:34-36</a:t>
            </a:r>
            <a:endParaRPr lang="en-US" b="0" i="1" dirty="0">
              <a:solidFill>
                <a:srgbClr val="FFFF00"/>
              </a:solidFill>
              <a:effectLst/>
            </a:endParaRPr>
          </a:p>
        </p:txBody>
      </p:sp>
      <p:sp>
        <p:nvSpPr>
          <p:cNvPr id="13" name="Rectangle 12"/>
          <p:cNvSpPr/>
          <p:nvPr/>
        </p:nvSpPr>
        <p:spPr>
          <a:xfrm>
            <a:off x="2516723" y="5770191"/>
            <a:ext cx="8452336" cy="830997"/>
          </a:xfrm>
          <a:prstGeom prst="rect">
            <a:avLst/>
          </a:prstGeom>
        </p:spPr>
        <p:txBody>
          <a:bodyPr wrap="square">
            <a:spAutoFit/>
          </a:bodyPr>
          <a:lstStyle/>
          <a:p>
            <a:pPr algn="ctr"/>
            <a:r>
              <a:rPr lang="en-US" sz="2400" b="0" i="0" dirty="0">
                <a:solidFill>
                  <a:schemeClr val="bg1"/>
                </a:solidFill>
                <a:effectLst/>
                <a:latin typeface="Open Sans"/>
              </a:rPr>
              <a:t>If the Pharisees and Sadducees rejected John’s word, they would also rejected Jesus</a:t>
            </a:r>
            <a:endParaRPr lang="en-US" sz="2400" dirty="0">
              <a:solidFill>
                <a:schemeClr val="bg1"/>
              </a:solidFill>
            </a:endParaRPr>
          </a:p>
        </p:txBody>
      </p:sp>
      <p:pic>
        <p:nvPicPr>
          <p:cNvPr id="4098" name="Picture 2" descr="https://encrypted-tbn1.gstatic.com/images?q=tbn:ANd9GcR8MCSmX2zzgjoWuGq3Fafmy-Qgqjn9kwndZllWFiczuLJyrm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14" y="3288854"/>
            <a:ext cx="4278836" cy="213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2395200" cy="6972300"/>
          </a:xfrm>
          <a:prstGeom prst="rect">
            <a:avLst/>
          </a:prstGeom>
        </p:spPr>
      </p:pic>
      <p:sp>
        <p:nvSpPr>
          <p:cNvPr id="6" name="TextBox 5"/>
          <p:cNvSpPr txBox="1"/>
          <p:nvPr/>
        </p:nvSpPr>
        <p:spPr>
          <a:xfrm>
            <a:off x="121023" y="3723"/>
            <a:ext cx="11949953"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Bring Forth Fruits </a:t>
            </a:r>
          </a:p>
        </p:txBody>
      </p:sp>
      <p:sp>
        <p:nvSpPr>
          <p:cNvPr id="9" name="Rectangle 8"/>
          <p:cNvSpPr/>
          <p:nvPr/>
        </p:nvSpPr>
        <p:spPr>
          <a:xfrm>
            <a:off x="29766" y="6441141"/>
            <a:ext cx="6096000" cy="369332"/>
          </a:xfrm>
          <a:prstGeom prst="rect">
            <a:avLst/>
          </a:prstGeom>
        </p:spPr>
        <p:txBody>
          <a:bodyPr>
            <a:spAutoFit/>
          </a:bodyPr>
          <a:lstStyle/>
          <a:p>
            <a:r>
              <a:rPr lang="en-US" b="0" i="0" dirty="0">
                <a:solidFill>
                  <a:schemeClr val="bg1"/>
                </a:solidFill>
                <a:effectLst/>
                <a:latin typeface="Palatino"/>
              </a:rPr>
              <a:t>Matthew 3:7-8 footnote b</a:t>
            </a:r>
            <a:endParaRPr lang="en-US" dirty="0">
              <a:solidFill>
                <a:schemeClr val="bg1"/>
              </a:solidFill>
            </a:endParaRPr>
          </a:p>
        </p:txBody>
      </p:sp>
      <p:sp>
        <p:nvSpPr>
          <p:cNvPr id="10" name="Rectangle 9"/>
          <p:cNvSpPr/>
          <p:nvPr/>
        </p:nvSpPr>
        <p:spPr>
          <a:xfrm>
            <a:off x="492317" y="1850383"/>
            <a:ext cx="3414665" cy="2308324"/>
          </a:xfrm>
          <a:prstGeom prst="rect">
            <a:avLst/>
          </a:prstGeom>
        </p:spPr>
        <p:txBody>
          <a:bodyPr wrap="square">
            <a:spAutoFit/>
          </a:bodyPr>
          <a:lstStyle/>
          <a:p>
            <a:r>
              <a:rPr lang="en-US" sz="2400" dirty="0">
                <a:solidFill>
                  <a:schemeClr val="bg1"/>
                </a:solidFill>
              </a:rPr>
              <a:t>In the scriptures people are sometimes symbolized by trees that produce either good fruit or bad fruit</a:t>
            </a:r>
          </a:p>
          <a:p>
            <a:endParaRPr lang="en-US" sz="2400" dirty="0">
              <a:solidFill>
                <a:schemeClr val="bg1"/>
              </a:solidFill>
            </a:endParaRPr>
          </a:p>
        </p:txBody>
      </p:sp>
      <p:sp>
        <p:nvSpPr>
          <p:cNvPr id="107" name="Rectangle 106"/>
          <p:cNvSpPr/>
          <p:nvPr/>
        </p:nvSpPr>
        <p:spPr>
          <a:xfrm>
            <a:off x="3348318" y="865656"/>
            <a:ext cx="7181412" cy="461665"/>
          </a:xfrm>
          <a:prstGeom prst="rect">
            <a:avLst/>
          </a:prstGeom>
        </p:spPr>
        <p:txBody>
          <a:bodyPr wrap="square">
            <a:spAutoFit/>
          </a:bodyPr>
          <a:lstStyle/>
          <a:p>
            <a:r>
              <a:rPr lang="en-US" sz="2400" b="0" i="0" dirty="0">
                <a:solidFill>
                  <a:schemeClr val="bg1"/>
                </a:solidFill>
                <a:effectLst/>
                <a:latin typeface="Open Sans"/>
              </a:rPr>
              <a:t>Meet = worthy of—truly repentant</a:t>
            </a:r>
            <a:endParaRPr lang="en-US" sz="2400" dirty="0">
              <a:solidFill>
                <a:schemeClr val="bg1"/>
              </a:solidFill>
            </a:endParaRPr>
          </a:p>
        </p:txBody>
      </p:sp>
      <p:pic>
        <p:nvPicPr>
          <p:cNvPr id="1026" name="Picture 2" descr="https://wallpaperscraft.com/image/trees_people_shadow_vector_93912_602x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242" y="2051171"/>
            <a:ext cx="7795758" cy="438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2595</Words>
  <Application>Microsoft Office PowerPoint</Application>
  <PresentationFormat>Widescreen</PresentationFormat>
  <Paragraphs>198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Palatino</vt:lpstr>
      <vt:lpstr>Castellar</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38</cp:revision>
  <dcterms:created xsi:type="dcterms:W3CDTF">2016-05-25T13:34:49Z</dcterms:created>
  <dcterms:modified xsi:type="dcterms:W3CDTF">2020-08-20T02:17:00Z</dcterms:modified>
</cp:coreProperties>
</file>