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70" r:id="rId12"/>
    <p:sldId id="267" r:id="rId13"/>
    <p:sldId id="268" r:id="rId14"/>
    <p:sldId id="269" r:id="rId15"/>
  </p:sldIdLst>
  <p:sldSz cx="12192000" cy="6858000"/>
  <p:notesSz cx="6858000" cy="9144000"/>
  <p:embeddedFontLst>
    <p:embeddedFont>
      <p:font typeface="Book Antiqua" panose="02040602050305030304" pitchFamily="18"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5" autoAdjust="0"/>
    <p:restoredTop sz="94660"/>
  </p:normalViewPr>
  <p:slideViewPr>
    <p:cSldViewPr snapToGrid="0">
      <p:cViewPr varScale="1">
        <p:scale>
          <a:sx n="102" d="100"/>
          <a:sy n="102" d="100"/>
        </p:scale>
        <p:origin x="132"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FADCB-4178-4960-A620-DAF47077B6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9207C4-768E-4485-9E98-0F4FE44613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A76D7B-37F1-408C-AD60-E0550820768B}"/>
              </a:ext>
            </a:extLst>
          </p:cNvPr>
          <p:cNvSpPr>
            <a:spLocks noGrp="1"/>
          </p:cNvSpPr>
          <p:nvPr>
            <p:ph type="dt" sz="half" idx="10"/>
          </p:nvPr>
        </p:nvSpPr>
        <p:spPr/>
        <p:txBody>
          <a:bodyPr/>
          <a:lstStyle/>
          <a:p>
            <a:fld id="{3FF1F45D-C571-470A-8789-7C05FAB19805}" type="datetimeFigureOut">
              <a:rPr lang="en-US" smtClean="0"/>
              <a:t>7/2/2020</a:t>
            </a:fld>
            <a:endParaRPr lang="en-US"/>
          </a:p>
        </p:txBody>
      </p:sp>
      <p:sp>
        <p:nvSpPr>
          <p:cNvPr id="5" name="Footer Placeholder 4">
            <a:extLst>
              <a:ext uri="{FF2B5EF4-FFF2-40B4-BE49-F238E27FC236}">
                <a16:creationId xmlns:a16="http://schemas.microsoft.com/office/drawing/2014/main" id="{08FDACEB-54D5-4E41-8058-B42B8618C4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CE9D40-A933-4347-9197-77A513A25C5E}"/>
              </a:ext>
            </a:extLst>
          </p:cNvPr>
          <p:cNvSpPr>
            <a:spLocks noGrp="1"/>
          </p:cNvSpPr>
          <p:nvPr>
            <p:ph type="sldNum" sz="quarter" idx="12"/>
          </p:nvPr>
        </p:nvSpPr>
        <p:spPr/>
        <p:txBody>
          <a:bodyPr/>
          <a:lstStyle/>
          <a:p>
            <a:fld id="{DF9138AE-D18C-454F-BEDD-35B5CF5F8C5A}" type="slidenum">
              <a:rPr lang="en-US" smtClean="0"/>
              <a:t>‹#›</a:t>
            </a:fld>
            <a:endParaRPr lang="en-US"/>
          </a:p>
        </p:txBody>
      </p:sp>
    </p:spTree>
    <p:extLst>
      <p:ext uri="{BB962C8B-B14F-4D97-AF65-F5344CB8AC3E}">
        <p14:creationId xmlns:p14="http://schemas.microsoft.com/office/powerpoint/2010/main" val="3966368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531FC-5740-4641-AE71-AE5F589118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0C8E78-A3F8-4D9F-A2A2-0F54BE0160A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F6B431-B3CC-447E-9230-FDEE44DB68E2}"/>
              </a:ext>
            </a:extLst>
          </p:cNvPr>
          <p:cNvSpPr>
            <a:spLocks noGrp="1"/>
          </p:cNvSpPr>
          <p:nvPr>
            <p:ph type="dt" sz="half" idx="10"/>
          </p:nvPr>
        </p:nvSpPr>
        <p:spPr/>
        <p:txBody>
          <a:bodyPr/>
          <a:lstStyle/>
          <a:p>
            <a:fld id="{3FF1F45D-C571-470A-8789-7C05FAB19805}" type="datetimeFigureOut">
              <a:rPr lang="en-US" smtClean="0"/>
              <a:t>7/2/2020</a:t>
            </a:fld>
            <a:endParaRPr lang="en-US"/>
          </a:p>
        </p:txBody>
      </p:sp>
      <p:sp>
        <p:nvSpPr>
          <p:cNvPr id="5" name="Footer Placeholder 4">
            <a:extLst>
              <a:ext uri="{FF2B5EF4-FFF2-40B4-BE49-F238E27FC236}">
                <a16:creationId xmlns:a16="http://schemas.microsoft.com/office/drawing/2014/main" id="{256DECB6-FB94-457D-8759-AFA804C90C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1CDB1-A812-48E5-9735-019FBA08F3B5}"/>
              </a:ext>
            </a:extLst>
          </p:cNvPr>
          <p:cNvSpPr>
            <a:spLocks noGrp="1"/>
          </p:cNvSpPr>
          <p:nvPr>
            <p:ph type="sldNum" sz="quarter" idx="12"/>
          </p:nvPr>
        </p:nvSpPr>
        <p:spPr/>
        <p:txBody>
          <a:bodyPr/>
          <a:lstStyle/>
          <a:p>
            <a:fld id="{DF9138AE-D18C-454F-BEDD-35B5CF5F8C5A}" type="slidenum">
              <a:rPr lang="en-US" smtClean="0"/>
              <a:t>‹#›</a:t>
            </a:fld>
            <a:endParaRPr lang="en-US"/>
          </a:p>
        </p:txBody>
      </p:sp>
    </p:spTree>
    <p:extLst>
      <p:ext uri="{BB962C8B-B14F-4D97-AF65-F5344CB8AC3E}">
        <p14:creationId xmlns:p14="http://schemas.microsoft.com/office/powerpoint/2010/main" val="1669943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E940F0-B984-4F5F-9492-CA0EC03468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0BA50E-90AF-4743-A0AD-5A350672D43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28BCB-16EB-4FE0-A741-A12DC2E1D138}"/>
              </a:ext>
            </a:extLst>
          </p:cNvPr>
          <p:cNvSpPr>
            <a:spLocks noGrp="1"/>
          </p:cNvSpPr>
          <p:nvPr>
            <p:ph type="dt" sz="half" idx="10"/>
          </p:nvPr>
        </p:nvSpPr>
        <p:spPr/>
        <p:txBody>
          <a:bodyPr/>
          <a:lstStyle/>
          <a:p>
            <a:fld id="{3FF1F45D-C571-470A-8789-7C05FAB19805}" type="datetimeFigureOut">
              <a:rPr lang="en-US" smtClean="0"/>
              <a:t>7/2/2020</a:t>
            </a:fld>
            <a:endParaRPr lang="en-US"/>
          </a:p>
        </p:txBody>
      </p:sp>
      <p:sp>
        <p:nvSpPr>
          <p:cNvPr id="5" name="Footer Placeholder 4">
            <a:extLst>
              <a:ext uri="{FF2B5EF4-FFF2-40B4-BE49-F238E27FC236}">
                <a16:creationId xmlns:a16="http://schemas.microsoft.com/office/drawing/2014/main" id="{9A0D28C5-6DB1-49BA-AD87-9A8984BEFA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1DA67-AFB7-4D76-B69C-172A15991A68}"/>
              </a:ext>
            </a:extLst>
          </p:cNvPr>
          <p:cNvSpPr>
            <a:spLocks noGrp="1"/>
          </p:cNvSpPr>
          <p:nvPr>
            <p:ph type="sldNum" sz="quarter" idx="12"/>
          </p:nvPr>
        </p:nvSpPr>
        <p:spPr/>
        <p:txBody>
          <a:bodyPr/>
          <a:lstStyle/>
          <a:p>
            <a:fld id="{DF9138AE-D18C-454F-BEDD-35B5CF5F8C5A}" type="slidenum">
              <a:rPr lang="en-US" smtClean="0"/>
              <a:t>‹#›</a:t>
            </a:fld>
            <a:endParaRPr lang="en-US"/>
          </a:p>
        </p:txBody>
      </p:sp>
    </p:spTree>
    <p:extLst>
      <p:ext uri="{BB962C8B-B14F-4D97-AF65-F5344CB8AC3E}">
        <p14:creationId xmlns:p14="http://schemas.microsoft.com/office/powerpoint/2010/main" val="366127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08847-06C9-4412-8495-DF4446D23A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D35221-8949-49B8-B28C-A9660626999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3C2AA7-B932-49E9-A9D3-DF4587BE8BCE}"/>
              </a:ext>
            </a:extLst>
          </p:cNvPr>
          <p:cNvSpPr>
            <a:spLocks noGrp="1"/>
          </p:cNvSpPr>
          <p:nvPr>
            <p:ph type="dt" sz="half" idx="10"/>
          </p:nvPr>
        </p:nvSpPr>
        <p:spPr/>
        <p:txBody>
          <a:bodyPr/>
          <a:lstStyle/>
          <a:p>
            <a:fld id="{3FF1F45D-C571-470A-8789-7C05FAB19805}" type="datetimeFigureOut">
              <a:rPr lang="en-US" smtClean="0"/>
              <a:t>7/2/2020</a:t>
            </a:fld>
            <a:endParaRPr lang="en-US"/>
          </a:p>
        </p:txBody>
      </p:sp>
      <p:sp>
        <p:nvSpPr>
          <p:cNvPr id="5" name="Footer Placeholder 4">
            <a:extLst>
              <a:ext uri="{FF2B5EF4-FFF2-40B4-BE49-F238E27FC236}">
                <a16:creationId xmlns:a16="http://schemas.microsoft.com/office/drawing/2014/main" id="{1E69F7EA-6FB5-43D0-BDB3-B86627DCA9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E35146-0DBB-4FFD-BC95-E66E32E05C11}"/>
              </a:ext>
            </a:extLst>
          </p:cNvPr>
          <p:cNvSpPr>
            <a:spLocks noGrp="1"/>
          </p:cNvSpPr>
          <p:nvPr>
            <p:ph type="sldNum" sz="quarter" idx="12"/>
          </p:nvPr>
        </p:nvSpPr>
        <p:spPr/>
        <p:txBody>
          <a:bodyPr/>
          <a:lstStyle/>
          <a:p>
            <a:fld id="{DF9138AE-D18C-454F-BEDD-35B5CF5F8C5A}" type="slidenum">
              <a:rPr lang="en-US" smtClean="0"/>
              <a:t>‹#›</a:t>
            </a:fld>
            <a:endParaRPr lang="en-US"/>
          </a:p>
        </p:txBody>
      </p:sp>
    </p:spTree>
    <p:extLst>
      <p:ext uri="{BB962C8B-B14F-4D97-AF65-F5344CB8AC3E}">
        <p14:creationId xmlns:p14="http://schemas.microsoft.com/office/powerpoint/2010/main" val="3622972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7158E-E671-4D0B-870A-91874BF470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1FC454-1A0D-40FB-9BAC-28A476D17D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EACB200-915D-4DEB-85E0-3606D0B8E061}"/>
              </a:ext>
            </a:extLst>
          </p:cNvPr>
          <p:cNvSpPr>
            <a:spLocks noGrp="1"/>
          </p:cNvSpPr>
          <p:nvPr>
            <p:ph type="dt" sz="half" idx="10"/>
          </p:nvPr>
        </p:nvSpPr>
        <p:spPr/>
        <p:txBody>
          <a:bodyPr/>
          <a:lstStyle/>
          <a:p>
            <a:fld id="{3FF1F45D-C571-470A-8789-7C05FAB19805}" type="datetimeFigureOut">
              <a:rPr lang="en-US" smtClean="0"/>
              <a:t>7/2/2020</a:t>
            </a:fld>
            <a:endParaRPr lang="en-US"/>
          </a:p>
        </p:txBody>
      </p:sp>
      <p:sp>
        <p:nvSpPr>
          <p:cNvPr id="5" name="Footer Placeholder 4">
            <a:extLst>
              <a:ext uri="{FF2B5EF4-FFF2-40B4-BE49-F238E27FC236}">
                <a16:creationId xmlns:a16="http://schemas.microsoft.com/office/drawing/2014/main" id="{743BB621-D55A-4E1A-A6E3-E9477AD234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9AA5F1-FE79-4F39-B359-9B6488B363A7}"/>
              </a:ext>
            </a:extLst>
          </p:cNvPr>
          <p:cNvSpPr>
            <a:spLocks noGrp="1"/>
          </p:cNvSpPr>
          <p:nvPr>
            <p:ph type="sldNum" sz="quarter" idx="12"/>
          </p:nvPr>
        </p:nvSpPr>
        <p:spPr/>
        <p:txBody>
          <a:bodyPr/>
          <a:lstStyle/>
          <a:p>
            <a:fld id="{DF9138AE-D18C-454F-BEDD-35B5CF5F8C5A}" type="slidenum">
              <a:rPr lang="en-US" smtClean="0"/>
              <a:t>‹#›</a:t>
            </a:fld>
            <a:endParaRPr lang="en-US"/>
          </a:p>
        </p:txBody>
      </p:sp>
    </p:spTree>
    <p:extLst>
      <p:ext uri="{BB962C8B-B14F-4D97-AF65-F5344CB8AC3E}">
        <p14:creationId xmlns:p14="http://schemas.microsoft.com/office/powerpoint/2010/main" val="220993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6C0E5-1977-4905-89C5-F139C86622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EACBDB-6EF9-48E4-A5C3-02B0F4E0645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765FFD-361F-40D5-B321-36D53B95BCC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63312A-1069-4AE5-B5F8-6B831ADEBB57}"/>
              </a:ext>
            </a:extLst>
          </p:cNvPr>
          <p:cNvSpPr>
            <a:spLocks noGrp="1"/>
          </p:cNvSpPr>
          <p:nvPr>
            <p:ph type="dt" sz="half" idx="10"/>
          </p:nvPr>
        </p:nvSpPr>
        <p:spPr/>
        <p:txBody>
          <a:bodyPr/>
          <a:lstStyle/>
          <a:p>
            <a:fld id="{3FF1F45D-C571-470A-8789-7C05FAB19805}" type="datetimeFigureOut">
              <a:rPr lang="en-US" smtClean="0"/>
              <a:t>7/2/2020</a:t>
            </a:fld>
            <a:endParaRPr lang="en-US"/>
          </a:p>
        </p:txBody>
      </p:sp>
      <p:sp>
        <p:nvSpPr>
          <p:cNvPr id="6" name="Footer Placeholder 5">
            <a:extLst>
              <a:ext uri="{FF2B5EF4-FFF2-40B4-BE49-F238E27FC236}">
                <a16:creationId xmlns:a16="http://schemas.microsoft.com/office/drawing/2014/main" id="{99294594-ACD7-42CF-A8B4-900B74CDB3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E4E479-B44D-464A-A50A-277548FE5C29}"/>
              </a:ext>
            </a:extLst>
          </p:cNvPr>
          <p:cNvSpPr>
            <a:spLocks noGrp="1"/>
          </p:cNvSpPr>
          <p:nvPr>
            <p:ph type="sldNum" sz="quarter" idx="12"/>
          </p:nvPr>
        </p:nvSpPr>
        <p:spPr/>
        <p:txBody>
          <a:bodyPr/>
          <a:lstStyle/>
          <a:p>
            <a:fld id="{DF9138AE-D18C-454F-BEDD-35B5CF5F8C5A}" type="slidenum">
              <a:rPr lang="en-US" smtClean="0"/>
              <a:t>‹#›</a:t>
            </a:fld>
            <a:endParaRPr lang="en-US"/>
          </a:p>
        </p:txBody>
      </p:sp>
    </p:spTree>
    <p:extLst>
      <p:ext uri="{BB962C8B-B14F-4D97-AF65-F5344CB8AC3E}">
        <p14:creationId xmlns:p14="http://schemas.microsoft.com/office/powerpoint/2010/main" val="1635722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083E4-35CB-49D7-98AD-D0904E8679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01756B-91D3-430F-95BD-C870E63D6F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B25F84C-FA2E-4090-897F-5C25B93EA75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0C367A-DFBA-4278-80F4-12388BAF01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64199CF-6959-42B7-AC06-31F558BE0D3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7577B8-1C1B-4FC0-AA6D-FFDAC9381A8F}"/>
              </a:ext>
            </a:extLst>
          </p:cNvPr>
          <p:cNvSpPr>
            <a:spLocks noGrp="1"/>
          </p:cNvSpPr>
          <p:nvPr>
            <p:ph type="dt" sz="half" idx="10"/>
          </p:nvPr>
        </p:nvSpPr>
        <p:spPr/>
        <p:txBody>
          <a:bodyPr/>
          <a:lstStyle/>
          <a:p>
            <a:fld id="{3FF1F45D-C571-470A-8789-7C05FAB19805}" type="datetimeFigureOut">
              <a:rPr lang="en-US" smtClean="0"/>
              <a:t>7/2/2020</a:t>
            </a:fld>
            <a:endParaRPr lang="en-US"/>
          </a:p>
        </p:txBody>
      </p:sp>
      <p:sp>
        <p:nvSpPr>
          <p:cNvPr id="8" name="Footer Placeholder 7">
            <a:extLst>
              <a:ext uri="{FF2B5EF4-FFF2-40B4-BE49-F238E27FC236}">
                <a16:creationId xmlns:a16="http://schemas.microsoft.com/office/drawing/2014/main" id="{DBCCE019-C0BC-423E-9B2B-44B92C0A43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1A523E-EF5A-4C48-8BF4-CBA35E9616A6}"/>
              </a:ext>
            </a:extLst>
          </p:cNvPr>
          <p:cNvSpPr>
            <a:spLocks noGrp="1"/>
          </p:cNvSpPr>
          <p:nvPr>
            <p:ph type="sldNum" sz="quarter" idx="12"/>
          </p:nvPr>
        </p:nvSpPr>
        <p:spPr/>
        <p:txBody>
          <a:bodyPr/>
          <a:lstStyle/>
          <a:p>
            <a:fld id="{DF9138AE-D18C-454F-BEDD-35B5CF5F8C5A}" type="slidenum">
              <a:rPr lang="en-US" smtClean="0"/>
              <a:t>‹#›</a:t>
            </a:fld>
            <a:endParaRPr lang="en-US"/>
          </a:p>
        </p:txBody>
      </p:sp>
    </p:spTree>
    <p:extLst>
      <p:ext uri="{BB962C8B-B14F-4D97-AF65-F5344CB8AC3E}">
        <p14:creationId xmlns:p14="http://schemas.microsoft.com/office/powerpoint/2010/main" val="3783189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FAC3F-76C7-4509-BA1B-A51998BDE6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D1093D-A06D-424E-A6BE-A855EA68CFD4}"/>
              </a:ext>
            </a:extLst>
          </p:cNvPr>
          <p:cNvSpPr>
            <a:spLocks noGrp="1"/>
          </p:cNvSpPr>
          <p:nvPr>
            <p:ph type="dt" sz="half" idx="10"/>
          </p:nvPr>
        </p:nvSpPr>
        <p:spPr/>
        <p:txBody>
          <a:bodyPr/>
          <a:lstStyle/>
          <a:p>
            <a:fld id="{3FF1F45D-C571-470A-8789-7C05FAB19805}" type="datetimeFigureOut">
              <a:rPr lang="en-US" smtClean="0"/>
              <a:t>7/2/2020</a:t>
            </a:fld>
            <a:endParaRPr lang="en-US"/>
          </a:p>
        </p:txBody>
      </p:sp>
      <p:sp>
        <p:nvSpPr>
          <p:cNvPr id="4" name="Footer Placeholder 3">
            <a:extLst>
              <a:ext uri="{FF2B5EF4-FFF2-40B4-BE49-F238E27FC236}">
                <a16:creationId xmlns:a16="http://schemas.microsoft.com/office/drawing/2014/main" id="{3E5248A6-A500-4EA7-BCBD-02CB87598B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749505-7CC4-4ABD-9C65-8D15F40751E3}"/>
              </a:ext>
            </a:extLst>
          </p:cNvPr>
          <p:cNvSpPr>
            <a:spLocks noGrp="1"/>
          </p:cNvSpPr>
          <p:nvPr>
            <p:ph type="sldNum" sz="quarter" idx="12"/>
          </p:nvPr>
        </p:nvSpPr>
        <p:spPr/>
        <p:txBody>
          <a:bodyPr/>
          <a:lstStyle/>
          <a:p>
            <a:fld id="{DF9138AE-D18C-454F-BEDD-35B5CF5F8C5A}" type="slidenum">
              <a:rPr lang="en-US" smtClean="0"/>
              <a:t>‹#›</a:t>
            </a:fld>
            <a:endParaRPr lang="en-US"/>
          </a:p>
        </p:txBody>
      </p:sp>
    </p:spTree>
    <p:extLst>
      <p:ext uri="{BB962C8B-B14F-4D97-AF65-F5344CB8AC3E}">
        <p14:creationId xmlns:p14="http://schemas.microsoft.com/office/powerpoint/2010/main" val="3002075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1FA6E9-1ADF-4FA5-93E7-A20419CED89F}"/>
              </a:ext>
            </a:extLst>
          </p:cNvPr>
          <p:cNvSpPr>
            <a:spLocks noGrp="1"/>
          </p:cNvSpPr>
          <p:nvPr>
            <p:ph type="dt" sz="half" idx="10"/>
          </p:nvPr>
        </p:nvSpPr>
        <p:spPr/>
        <p:txBody>
          <a:bodyPr/>
          <a:lstStyle/>
          <a:p>
            <a:fld id="{3FF1F45D-C571-470A-8789-7C05FAB19805}" type="datetimeFigureOut">
              <a:rPr lang="en-US" smtClean="0"/>
              <a:t>7/2/2020</a:t>
            </a:fld>
            <a:endParaRPr lang="en-US"/>
          </a:p>
        </p:txBody>
      </p:sp>
      <p:sp>
        <p:nvSpPr>
          <p:cNvPr id="3" name="Footer Placeholder 2">
            <a:extLst>
              <a:ext uri="{FF2B5EF4-FFF2-40B4-BE49-F238E27FC236}">
                <a16:creationId xmlns:a16="http://schemas.microsoft.com/office/drawing/2014/main" id="{754562B5-198C-41DA-994F-CA32E47D10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C9CECF-F8DC-47C7-AF73-FAE1891A25CE}"/>
              </a:ext>
            </a:extLst>
          </p:cNvPr>
          <p:cNvSpPr>
            <a:spLocks noGrp="1"/>
          </p:cNvSpPr>
          <p:nvPr>
            <p:ph type="sldNum" sz="quarter" idx="12"/>
          </p:nvPr>
        </p:nvSpPr>
        <p:spPr/>
        <p:txBody>
          <a:bodyPr/>
          <a:lstStyle/>
          <a:p>
            <a:fld id="{DF9138AE-D18C-454F-BEDD-35B5CF5F8C5A}" type="slidenum">
              <a:rPr lang="en-US" smtClean="0"/>
              <a:t>‹#›</a:t>
            </a:fld>
            <a:endParaRPr lang="en-US"/>
          </a:p>
        </p:txBody>
      </p:sp>
    </p:spTree>
    <p:extLst>
      <p:ext uri="{BB962C8B-B14F-4D97-AF65-F5344CB8AC3E}">
        <p14:creationId xmlns:p14="http://schemas.microsoft.com/office/powerpoint/2010/main" val="3864479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88C7D-1C6F-449A-AEE4-26CBF2862B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5EE678-3C0E-4072-B821-1D73C00598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15D09B-4875-42ED-8523-DAE579CA5F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6D137D3-37BE-4882-966D-4489BF8AC2AE}"/>
              </a:ext>
            </a:extLst>
          </p:cNvPr>
          <p:cNvSpPr>
            <a:spLocks noGrp="1"/>
          </p:cNvSpPr>
          <p:nvPr>
            <p:ph type="dt" sz="half" idx="10"/>
          </p:nvPr>
        </p:nvSpPr>
        <p:spPr/>
        <p:txBody>
          <a:bodyPr/>
          <a:lstStyle/>
          <a:p>
            <a:fld id="{3FF1F45D-C571-470A-8789-7C05FAB19805}" type="datetimeFigureOut">
              <a:rPr lang="en-US" smtClean="0"/>
              <a:t>7/2/2020</a:t>
            </a:fld>
            <a:endParaRPr lang="en-US"/>
          </a:p>
        </p:txBody>
      </p:sp>
      <p:sp>
        <p:nvSpPr>
          <p:cNvPr id="6" name="Footer Placeholder 5">
            <a:extLst>
              <a:ext uri="{FF2B5EF4-FFF2-40B4-BE49-F238E27FC236}">
                <a16:creationId xmlns:a16="http://schemas.microsoft.com/office/drawing/2014/main" id="{325E99E9-0EAB-4AC1-BD93-E08C4B23BF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8C316B-013F-4504-B890-1A4A873DDAEB}"/>
              </a:ext>
            </a:extLst>
          </p:cNvPr>
          <p:cNvSpPr>
            <a:spLocks noGrp="1"/>
          </p:cNvSpPr>
          <p:nvPr>
            <p:ph type="sldNum" sz="quarter" idx="12"/>
          </p:nvPr>
        </p:nvSpPr>
        <p:spPr/>
        <p:txBody>
          <a:bodyPr/>
          <a:lstStyle/>
          <a:p>
            <a:fld id="{DF9138AE-D18C-454F-BEDD-35B5CF5F8C5A}" type="slidenum">
              <a:rPr lang="en-US" smtClean="0"/>
              <a:t>‹#›</a:t>
            </a:fld>
            <a:endParaRPr lang="en-US"/>
          </a:p>
        </p:txBody>
      </p:sp>
    </p:spTree>
    <p:extLst>
      <p:ext uri="{BB962C8B-B14F-4D97-AF65-F5344CB8AC3E}">
        <p14:creationId xmlns:p14="http://schemas.microsoft.com/office/powerpoint/2010/main" val="2636690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94901-488C-43F1-B3EC-2445C98C84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D82EAD-6BB0-4F5C-9E40-F306DC0E5F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B8FF24-DC03-4C59-9B9C-D93FBD5045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575692-B312-4516-B1E3-B2D58B3AE4FE}"/>
              </a:ext>
            </a:extLst>
          </p:cNvPr>
          <p:cNvSpPr>
            <a:spLocks noGrp="1"/>
          </p:cNvSpPr>
          <p:nvPr>
            <p:ph type="dt" sz="half" idx="10"/>
          </p:nvPr>
        </p:nvSpPr>
        <p:spPr/>
        <p:txBody>
          <a:bodyPr/>
          <a:lstStyle/>
          <a:p>
            <a:fld id="{3FF1F45D-C571-470A-8789-7C05FAB19805}" type="datetimeFigureOut">
              <a:rPr lang="en-US" smtClean="0"/>
              <a:t>7/2/2020</a:t>
            </a:fld>
            <a:endParaRPr lang="en-US"/>
          </a:p>
        </p:txBody>
      </p:sp>
      <p:sp>
        <p:nvSpPr>
          <p:cNvPr id="6" name="Footer Placeholder 5">
            <a:extLst>
              <a:ext uri="{FF2B5EF4-FFF2-40B4-BE49-F238E27FC236}">
                <a16:creationId xmlns:a16="http://schemas.microsoft.com/office/drawing/2014/main" id="{BA0AC5C2-8CE2-493F-A1DB-D7A79B00AB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0A3A04-A48C-4B5C-BB1A-183B3D1D73CF}"/>
              </a:ext>
            </a:extLst>
          </p:cNvPr>
          <p:cNvSpPr>
            <a:spLocks noGrp="1"/>
          </p:cNvSpPr>
          <p:nvPr>
            <p:ph type="sldNum" sz="quarter" idx="12"/>
          </p:nvPr>
        </p:nvSpPr>
        <p:spPr/>
        <p:txBody>
          <a:bodyPr/>
          <a:lstStyle/>
          <a:p>
            <a:fld id="{DF9138AE-D18C-454F-BEDD-35B5CF5F8C5A}" type="slidenum">
              <a:rPr lang="en-US" smtClean="0"/>
              <a:t>‹#›</a:t>
            </a:fld>
            <a:endParaRPr lang="en-US"/>
          </a:p>
        </p:txBody>
      </p:sp>
    </p:spTree>
    <p:extLst>
      <p:ext uri="{BB962C8B-B14F-4D97-AF65-F5344CB8AC3E}">
        <p14:creationId xmlns:p14="http://schemas.microsoft.com/office/powerpoint/2010/main" val="4272996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C2B91E-8EBA-4349-BF85-F8F9069606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29F932-AA71-445A-AD97-BBBB9C1AD9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E129AC-5D7A-492E-B82E-DDB1069875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1F45D-C571-470A-8789-7C05FAB19805}" type="datetimeFigureOut">
              <a:rPr lang="en-US" smtClean="0"/>
              <a:t>7/2/2020</a:t>
            </a:fld>
            <a:endParaRPr lang="en-US"/>
          </a:p>
        </p:txBody>
      </p:sp>
      <p:sp>
        <p:nvSpPr>
          <p:cNvPr id="5" name="Footer Placeholder 4">
            <a:extLst>
              <a:ext uri="{FF2B5EF4-FFF2-40B4-BE49-F238E27FC236}">
                <a16:creationId xmlns:a16="http://schemas.microsoft.com/office/drawing/2014/main" id="{88F08388-6EFA-4805-A3C8-F49C705930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EF92B59-CBF6-44E1-A6B3-72FB623EF6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9138AE-D18C-454F-BEDD-35B5CF5F8C5A}" type="slidenum">
              <a:rPr lang="en-US" smtClean="0"/>
              <a:t>‹#›</a:t>
            </a:fld>
            <a:endParaRPr lang="en-US"/>
          </a:p>
        </p:txBody>
      </p:sp>
    </p:spTree>
    <p:extLst>
      <p:ext uri="{BB962C8B-B14F-4D97-AF65-F5344CB8AC3E}">
        <p14:creationId xmlns:p14="http://schemas.microsoft.com/office/powerpoint/2010/main" val="1257502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lds.org/ensign/2001/11/prayer?lang=eng&amp;para=p32-p33#p32"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3DBF53-23AD-48E8-A250-2B2F7A4AA9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 y="0"/>
            <a:ext cx="12182534" cy="6858000"/>
          </a:xfrm>
          <a:prstGeom prst="rect">
            <a:avLst/>
          </a:prstGeom>
        </p:spPr>
      </p:pic>
    </p:spTree>
    <p:extLst>
      <p:ext uri="{BB962C8B-B14F-4D97-AF65-F5344CB8AC3E}">
        <p14:creationId xmlns:p14="http://schemas.microsoft.com/office/powerpoint/2010/main" val="408971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12192000" cy="6858000"/>
            <a:chOff x="0" y="0"/>
            <a:chExt cx="9144000" cy="6858000"/>
          </a:xfrm>
        </p:grpSpPr>
        <p:sp>
          <p:nvSpPr>
            <p:cNvPr id="4" name="Rectangle 3"/>
            <p:cNvSpPr/>
            <p:nvPr/>
          </p:nvSpPr>
          <p:spPr>
            <a:xfrm>
              <a:off x="0" y="0"/>
              <a:ext cx="9144000" cy="6858000"/>
            </a:xfrm>
            <a:prstGeom prst="rect">
              <a:avLst/>
            </a:prstGeom>
            <a:solidFill>
              <a:srgbClr val="3193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ame 6"/>
            <p:cNvSpPr/>
            <p:nvPr/>
          </p:nvSpPr>
          <p:spPr>
            <a:xfrm>
              <a:off x="0" y="0"/>
              <a:ext cx="9144000" cy="6858000"/>
            </a:xfrm>
            <a:prstGeom prst="frame">
              <a:avLst>
                <a:gd name="adj1" fmla="val 243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0" y="6705600"/>
              <a:ext cx="9144000" cy="152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6294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5532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3"/>
            <p:cNvGrpSpPr/>
            <p:nvPr/>
          </p:nvGrpSpPr>
          <p:grpSpPr>
            <a:xfrm>
              <a:off x="8229600" y="6400800"/>
              <a:ext cx="685800" cy="228600"/>
              <a:chOff x="533400" y="5791200"/>
              <a:chExt cx="685800" cy="228600"/>
            </a:xfrm>
          </p:grpSpPr>
          <p:sp>
            <p:nvSpPr>
              <p:cNvPr id="12" name="Rectangle 11"/>
              <p:cNvSpPr/>
              <p:nvPr/>
            </p:nvSpPr>
            <p:spPr>
              <a:xfrm flipV="1">
                <a:off x="533400" y="5791200"/>
                <a:ext cx="685800" cy="152400"/>
              </a:xfrm>
              <a:prstGeom prst="rect">
                <a:avLst/>
              </a:prstGeom>
              <a:solidFill>
                <a:srgbClr val="FEF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flipV="1">
                <a:off x="533400" y="5943600"/>
                <a:ext cx="685800" cy="76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flipV="1">
              <a:off x="7391400" y="6553200"/>
              <a:ext cx="6858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flipV="1">
              <a:off x="6705600" y="6553200"/>
              <a:ext cx="4572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flipV="1">
              <a:off x="5943600" y="6629400"/>
              <a:ext cx="685800" cy="76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1828800" y="304801"/>
            <a:ext cx="8534400" cy="830997"/>
          </a:xfrm>
          <a:prstGeom prst="rect">
            <a:avLst/>
          </a:prstGeom>
          <a:noFill/>
        </p:spPr>
        <p:txBody>
          <a:bodyPr wrap="square" rtlCol="0">
            <a:spAutoFit/>
          </a:bodyPr>
          <a:lstStyle/>
          <a:p>
            <a:pPr algn="ctr"/>
            <a:r>
              <a:rPr lang="en-US" sz="4800" dirty="0">
                <a:solidFill>
                  <a:schemeClr val="bg1"/>
                </a:solidFill>
                <a:latin typeface="Book Antiqua" panose="02040602050305030304" pitchFamily="18" charset="0"/>
              </a:rPr>
              <a:t>“I Have Learned For Myself”</a:t>
            </a:r>
          </a:p>
        </p:txBody>
      </p:sp>
      <p:sp>
        <p:nvSpPr>
          <p:cNvPr id="18" name="Rectangle 17"/>
          <p:cNvSpPr/>
          <p:nvPr/>
        </p:nvSpPr>
        <p:spPr>
          <a:xfrm>
            <a:off x="521043" y="1174751"/>
            <a:ext cx="6184557" cy="1200329"/>
          </a:xfrm>
          <a:prstGeom prst="rect">
            <a:avLst/>
          </a:prstGeom>
        </p:spPr>
        <p:txBody>
          <a:bodyPr wrap="square">
            <a:spAutoFit/>
          </a:bodyPr>
          <a:lstStyle/>
          <a:p>
            <a:r>
              <a:rPr lang="en-US" sz="2400" dirty="0">
                <a:solidFill>
                  <a:schemeClr val="bg1"/>
                </a:solidFill>
              </a:rPr>
              <a:t>Joseph Smith’s example of learning the truth for himself through scripture reading and sincere desire and prayer</a:t>
            </a:r>
          </a:p>
        </p:txBody>
      </p:sp>
      <p:sp>
        <p:nvSpPr>
          <p:cNvPr id="19" name="Rectangle 18"/>
          <p:cNvSpPr/>
          <p:nvPr/>
        </p:nvSpPr>
        <p:spPr>
          <a:xfrm>
            <a:off x="1905000" y="2667000"/>
            <a:ext cx="3505200" cy="3539430"/>
          </a:xfrm>
          <a:prstGeom prst="rect">
            <a:avLst/>
          </a:prstGeom>
        </p:spPr>
        <p:txBody>
          <a:bodyPr wrap="square">
            <a:spAutoFit/>
          </a:bodyPr>
          <a:lstStyle/>
          <a:p>
            <a:pPr algn="ctr"/>
            <a:r>
              <a:rPr lang="en-US" sz="3200" b="1" dirty="0">
                <a:solidFill>
                  <a:srgbClr val="FFFF00"/>
                </a:solidFill>
              </a:rPr>
              <a:t>If we diligently study God’s word and act on it in faith, then we can come to know the truths of the gospel for ourselves.</a:t>
            </a:r>
            <a:endParaRPr lang="en-US" sz="3200" dirty="0">
              <a:solidFill>
                <a:srgbClr val="FFFF00"/>
              </a:solidFill>
            </a:endParaRPr>
          </a:p>
        </p:txBody>
      </p:sp>
      <p:pic>
        <p:nvPicPr>
          <p:cNvPr id="6" name="Picture 5">
            <a:extLst>
              <a:ext uri="{FF2B5EF4-FFF2-40B4-BE49-F238E27FC236}">
                <a16:creationId xmlns:a16="http://schemas.microsoft.com/office/drawing/2014/main" id="{7073D49D-77EE-4B17-8A54-B9906229A8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1909465"/>
            <a:ext cx="3962400" cy="3365500"/>
          </a:xfrm>
          <a:prstGeom prst="rect">
            <a:avLst/>
          </a:prstGeom>
        </p:spPr>
      </p:pic>
    </p:spTree>
    <p:extLst>
      <p:ext uri="{BB962C8B-B14F-4D97-AF65-F5344CB8AC3E}">
        <p14:creationId xmlns:p14="http://schemas.microsoft.com/office/powerpoint/2010/main" val="190638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12192000" cy="6858000"/>
            <a:chOff x="0" y="0"/>
            <a:chExt cx="9144000" cy="6858000"/>
          </a:xfrm>
        </p:grpSpPr>
        <p:sp>
          <p:nvSpPr>
            <p:cNvPr id="4" name="Rectangle 3"/>
            <p:cNvSpPr/>
            <p:nvPr/>
          </p:nvSpPr>
          <p:spPr>
            <a:xfrm>
              <a:off x="0" y="0"/>
              <a:ext cx="9144000" cy="6858000"/>
            </a:xfrm>
            <a:prstGeom prst="rect">
              <a:avLst/>
            </a:prstGeom>
            <a:solidFill>
              <a:srgbClr val="3193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ame 6"/>
            <p:cNvSpPr/>
            <p:nvPr/>
          </p:nvSpPr>
          <p:spPr>
            <a:xfrm>
              <a:off x="0" y="0"/>
              <a:ext cx="9144000" cy="6858000"/>
            </a:xfrm>
            <a:prstGeom prst="frame">
              <a:avLst>
                <a:gd name="adj1" fmla="val 243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0" y="6705600"/>
              <a:ext cx="9144000" cy="152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6294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5532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3"/>
            <p:cNvGrpSpPr/>
            <p:nvPr/>
          </p:nvGrpSpPr>
          <p:grpSpPr>
            <a:xfrm>
              <a:off x="8229600" y="6400800"/>
              <a:ext cx="685800" cy="228600"/>
              <a:chOff x="533400" y="5791200"/>
              <a:chExt cx="685800" cy="228600"/>
            </a:xfrm>
          </p:grpSpPr>
          <p:sp>
            <p:nvSpPr>
              <p:cNvPr id="12" name="Rectangle 11"/>
              <p:cNvSpPr/>
              <p:nvPr/>
            </p:nvSpPr>
            <p:spPr>
              <a:xfrm flipV="1">
                <a:off x="533400" y="5791200"/>
                <a:ext cx="685800" cy="152400"/>
              </a:xfrm>
              <a:prstGeom prst="rect">
                <a:avLst/>
              </a:prstGeom>
              <a:solidFill>
                <a:srgbClr val="FEF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flipV="1">
                <a:off x="533400" y="5943600"/>
                <a:ext cx="685800" cy="76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flipV="1">
              <a:off x="7391400" y="6553200"/>
              <a:ext cx="6858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flipV="1">
              <a:off x="6705600" y="6553200"/>
              <a:ext cx="4572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flipV="1">
              <a:off x="5943600" y="6629400"/>
              <a:ext cx="685800" cy="76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a:off x="6812232" y="864703"/>
            <a:ext cx="5192251" cy="4832092"/>
          </a:xfrm>
          <a:prstGeom prst="rect">
            <a:avLst/>
          </a:prstGeom>
        </p:spPr>
        <p:txBody>
          <a:bodyPr wrap="square">
            <a:spAutoFit/>
          </a:bodyPr>
          <a:lstStyle/>
          <a:p>
            <a:pPr fontAlgn="base"/>
            <a:r>
              <a:rPr lang="en-US" sz="2800" i="1" dirty="0">
                <a:solidFill>
                  <a:schemeClr val="bg1"/>
                </a:solidFill>
              </a:rPr>
              <a:t>If we become casual in our study of the scriptures, we will become casual in our prayers.</a:t>
            </a:r>
          </a:p>
          <a:p>
            <a:pPr fontAlgn="base"/>
            <a:r>
              <a:rPr lang="en-US" sz="2800" i="1" dirty="0">
                <a:solidFill>
                  <a:schemeClr val="bg1"/>
                </a:solidFill>
              </a:rPr>
              <a:t>“We may not cease to pray, but our prayers will become more repetitive, more mechanical, lacking real intent. Our hearts cannot be drawn out to a God we do not know, and the scriptures and the words of living prophets help us know Him.”</a:t>
            </a:r>
          </a:p>
        </p:txBody>
      </p:sp>
      <p:pic>
        <p:nvPicPr>
          <p:cNvPr id="11" name="Picture 10">
            <a:extLst>
              <a:ext uri="{FF2B5EF4-FFF2-40B4-BE49-F238E27FC236}">
                <a16:creationId xmlns:a16="http://schemas.microsoft.com/office/drawing/2014/main" id="{2B773244-53C4-4DA9-BF90-26EBEB33C5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6349" y="349598"/>
            <a:ext cx="1408176" cy="1755648"/>
          </a:xfrm>
          <a:prstGeom prst="rect">
            <a:avLst/>
          </a:prstGeom>
        </p:spPr>
      </p:pic>
      <p:grpSp>
        <p:nvGrpSpPr>
          <p:cNvPr id="20" name="Group 19">
            <a:extLst>
              <a:ext uri="{FF2B5EF4-FFF2-40B4-BE49-F238E27FC236}">
                <a16:creationId xmlns:a16="http://schemas.microsoft.com/office/drawing/2014/main" id="{85FE2BAB-3993-4341-8A81-360215463C11}"/>
              </a:ext>
            </a:extLst>
          </p:cNvPr>
          <p:cNvGrpSpPr/>
          <p:nvPr/>
        </p:nvGrpSpPr>
        <p:grpSpPr>
          <a:xfrm>
            <a:off x="5233220" y="-69797"/>
            <a:ext cx="228600" cy="609600"/>
            <a:chOff x="838200" y="0"/>
            <a:chExt cx="228600" cy="609600"/>
          </a:xfrm>
        </p:grpSpPr>
        <p:sp>
          <p:nvSpPr>
            <p:cNvPr id="21" name="Oval 20">
              <a:extLst>
                <a:ext uri="{FF2B5EF4-FFF2-40B4-BE49-F238E27FC236}">
                  <a16:creationId xmlns:a16="http://schemas.microsoft.com/office/drawing/2014/main" id="{FC08A1E3-1119-48A3-B5B0-0C319BE851B6}"/>
                </a:ext>
              </a:extLst>
            </p:cNvPr>
            <p:cNvSpPr/>
            <p:nvPr/>
          </p:nvSpPr>
          <p:spPr>
            <a:xfrm>
              <a:off x="838200" y="381000"/>
              <a:ext cx="228600" cy="2286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F0E8F79-ABB8-42DD-BED2-B532B06D293F}"/>
                </a:ext>
              </a:extLst>
            </p:cNvPr>
            <p:cNvSpPr/>
            <p:nvPr/>
          </p:nvSpPr>
          <p:spPr>
            <a:xfrm>
              <a:off x="838200" y="0"/>
              <a:ext cx="228600" cy="533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5D61DB0A-0D2E-4BCD-9606-1C974B1C292B}"/>
              </a:ext>
            </a:extLst>
          </p:cNvPr>
          <p:cNvGrpSpPr/>
          <p:nvPr/>
        </p:nvGrpSpPr>
        <p:grpSpPr>
          <a:xfrm>
            <a:off x="6300020" y="-69797"/>
            <a:ext cx="228600" cy="609600"/>
            <a:chOff x="838200" y="0"/>
            <a:chExt cx="228600" cy="609600"/>
          </a:xfrm>
        </p:grpSpPr>
        <p:sp>
          <p:nvSpPr>
            <p:cNvPr id="24" name="Oval 23">
              <a:extLst>
                <a:ext uri="{FF2B5EF4-FFF2-40B4-BE49-F238E27FC236}">
                  <a16:creationId xmlns:a16="http://schemas.microsoft.com/office/drawing/2014/main" id="{FE5CC7B9-69D2-4BB3-9C1C-5EA301F9B74E}"/>
                </a:ext>
              </a:extLst>
            </p:cNvPr>
            <p:cNvSpPr/>
            <p:nvPr/>
          </p:nvSpPr>
          <p:spPr>
            <a:xfrm>
              <a:off x="838200" y="381000"/>
              <a:ext cx="228600" cy="2286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3A0750B0-7FAC-4E8F-8573-CDEFF5496DBA}"/>
                </a:ext>
              </a:extLst>
            </p:cNvPr>
            <p:cNvSpPr/>
            <p:nvPr/>
          </p:nvSpPr>
          <p:spPr>
            <a:xfrm>
              <a:off x="838200" y="0"/>
              <a:ext cx="228600" cy="533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descr="Image result for lazy study">
            <a:extLst>
              <a:ext uri="{FF2B5EF4-FFF2-40B4-BE49-F238E27FC236}">
                <a16:creationId xmlns:a16="http://schemas.microsoft.com/office/drawing/2014/main" id="{45802FD7-0CB6-42A7-BA79-A21246AE1B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234" y="2017610"/>
            <a:ext cx="4238408" cy="2822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78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12192000" cy="6858000"/>
            <a:chOff x="0" y="0"/>
            <a:chExt cx="9144000" cy="6858000"/>
          </a:xfrm>
        </p:grpSpPr>
        <p:sp>
          <p:nvSpPr>
            <p:cNvPr id="4" name="Rectangle 3"/>
            <p:cNvSpPr/>
            <p:nvPr/>
          </p:nvSpPr>
          <p:spPr>
            <a:xfrm>
              <a:off x="0" y="0"/>
              <a:ext cx="9144000" cy="6858000"/>
            </a:xfrm>
            <a:prstGeom prst="rect">
              <a:avLst/>
            </a:prstGeom>
            <a:solidFill>
              <a:srgbClr val="3193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ame 6"/>
            <p:cNvSpPr/>
            <p:nvPr/>
          </p:nvSpPr>
          <p:spPr>
            <a:xfrm>
              <a:off x="0" y="0"/>
              <a:ext cx="9144000" cy="6858000"/>
            </a:xfrm>
            <a:prstGeom prst="frame">
              <a:avLst>
                <a:gd name="adj1" fmla="val 243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0" y="6705600"/>
              <a:ext cx="9144000" cy="152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6294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5532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3"/>
            <p:cNvGrpSpPr/>
            <p:nvPr/>
          </p:nvGrpSpPr>
          <p:grpSpPr>
            <a:xfrm>
              <a:off x="8229600" y="6400800"/>
              <a:ext cx="685800" cy="228600"/>
              <a:chOff x="533400" y="5791200"/>
              <a:chExt cx="685800" cy="228600"/>
            </a:xfrm>
          </p:grpSpPr>
          <p:sp>
            <p:nvSpPr>
              <p:cNvPr id="12" name="Rectangle 11"/>
              <p:cNvSpPr/>
              <p:nvPr/>
            </p:nvSpPr>
            <p:spPr>
              <a:xfrm flipV="1">
                <a:off x="533400" y="5791200"/>
                <a:ext cx="685800" cy="152400"/>
              </a:xfrm>
              <a:prstGeom prst="rect">
                <a:avLst/>
              </a:prstGeom>
              <a:solidFill>
                <a:srgbClr val="FEF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flipV="1">
                <a:off x="533400" y="5943600"/>
                <a:ext cx="685800" cy="76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flipV="1">
              <a:off x="7391400" y="6553200"/>
              <a:ext cx="6858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flipV="1">
              <a:off x="6705600" y="6553200"/>
              <a:ext cx="4572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flipV="1">
              <a:off x="5943600" y="6629400"/>
              <a:ext cx="685800" cy="76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1752600" y="152401"/>
            <a:ext cx="8534400" cy="769441"/>
          </a:xfrm>
          <a:prstGeom prst="rect">
            <a:avLst/>
          </a:prstGeom>
          <a:noFill/>
        </p:spPr>
        <p:txBody>
          <a:bodyPr wrap="square" rtlCol="0">
            <a:spAutoFit/>
          </a:bodyPr>
          <a:lstStyle/>
          <a:p>
            <a:pPr algn="ctr"/>
            <a:r>
              <a:rPr lang="en-US" sz="4400" dirty="0">
                <a:solidFill>
                  <a:schemeClr val="bg1"/>
                </a:solidFill>
                <a:latin typeface="Book Antiqua" panose="02040602050305030304" pitchFamily="18" charset="0"/>
              </a:rPr>
              <a:t>How Can I Receive the Spirit?</a:t>
            </a:r>
          </a:p>
        </p:txBody>
      </p:sp>
      <p:sp>
        <p:nvSpPr>
          <p:cNvPr id="18" name="Rectangle 17"/>
          <p:cNvSpPr/>
          <p:nvPr/>
        </p:nvSpPr>
        <p:spPr>
          <a:xfrm>
            <a:off x="455459" y="1066801"/>
            <a:ext cx="6097741" cy="1508105"/>
          </a:xfrm>
          <a:prstGeom prst="rect">
            <a:avLst/>
          </a:prstGeom>
        </p:spPr>
        <p:txBody>
          <a:bodyPr wrap="square">
            <a:spAutoFit/>
          </a:bodyPr>
          <a:lstStyle/>
          <a:p>
            <a:r>
              <a:rPr lang="en-US" sz="2400" b="1" dirty="0">
                <a:solidFill>
                  <a:srgbClr val="FFFF00"/>
                </a:solidFill>
              </a:rPr>
              <a:t>What actions will you take this year to invite the Spirit to teach you and to carry the truths of the gospel into your heart? </a:t>
            </a:r>
          </a:p>
          <a:p>
            <a:endParaRPr lang="en-US" sz="2000" dirty="0">
              <a:solidFill>
                <a:srgbClr val="FFFF00"/>
              </a:solidFill>
            </a:endParaRPr>
          </a:p>
        </p:txBody>
      </p:sp>
      <p:sp>
        <p:nvSpPr>
          <p:cNvPr id="24584" name="AutoShape 8" descr="data:image/jpeg;base64,/9j/4AAQSkZJRgABAQAAAQABAAD/2wCEAAkGBxQTEhQUEhQUFhQVFRcWFRUUGBUUFBUVFRQbFhUaFxYYHCggGRwoHRQYITEhJSkrLi4uFx8zODMsNygtLisBCgoKDg0OGhAQGiwkHyQvLC0tLCwsLCwsLCwsLCwsLDQsLCwsLCwsLCwtLywsLCwsLDcsLCwsLCwsLCwsLCwsLP/AABEIAKAAkAMBEQACEQEDEQH/xAAbAAABBQEBAAAAAAAAAAAAAAACAAEDBQYEB//EAEEQAAEDAQQGBwUECAcAAAAAAAEAAhEDBBIhMQVBUYGRoQYTImFxsfAHMoLB0SNSkqIzQkNicoPC4RQkc5Oy0vH/xAAZAQADAQEBAAAAAAAAAAAAAAAAAQIDBAX/xAAxEQACAgEBBQYGAwADAQAAAAAAAQIRIQMEEjFBUSJhcYGR8BMyQqHB0VKx4RQz8QX/2gAMAwEAAhEDEQA/APcUANKAFKAGvIAV5IBr6LAV9FjFfRYC6xFgK+iwoV9FhRWW/pLZKP6W0UW9xe2eAxStEyko8Syp1QQCDIIBBGRBxEJ2MO8gBSmA6AEgBIAElIAC5AwC9KwIzUSsYJqpWOiG0WxrBL3NYNrnBo5pWFFLa+m1ip52hhI1Ml5/LKat8DOWrpw+aSKi0e0yh+xo16veAGN3lxkcEUzJ7Xp/Tb8EVFo9pNpd7lChS731DVPABqaVmUtsfRLxZVWrpdbamdpLRso0wObvqmo9xhLapdV5L9sprTUdW/SvrVf9Wq5w/BlzVbvv/wBMXruWG2/F/hA/4RsXQxgDsMBBBjs4pNNZt++4E1Ls0s++J6x7M9J9bYmMJ7VA9Udt1o+z/KQNyTwz09mlvaas1oclZvQYKoQQKYgkAJAEVUqWM53vSGed6c9pvVVatKlZi/qnXS99QMBMxIAY43Z2xrSS3laOfW2qOlLdaKW0+0K2vALRQpAiRDXPdEkZnvB1Kt3NHPLbpUnhIprTp611fftVcjZTikOLceSa0109Tnltk39T8sfcq3UGk3i2877zy553kwqUe853q3y+500m/wAI8AMNmKN1Apy5Y8CRzJPaM+JJ800kgbb+Z34iYAgSXQkkIHYtWfhCAC1etyTKRpPZ5b+qtpYcGWlmHdVZJH9Y4LN8PDH6PQ2WVTa/kr8z1Vrkkd5I0qhEoTEEExDoA47dVuqWNFJabcdQ4qCjyTTlk/zVUZX74Hi4X2c5T0cWjztujlS8iupmaYOwzuePq3mtvq8Tzfo8PyOP7KjMkaEikPeHrvQGLDo0nOJDWkkEAjKJ90Y7VEpxirkzSGlPUe7FWTUbOXAZAF9yXTg6JxEYbPFTLVjFtccXjoa6ezyklyzu+feHTseV8wSDAyacRk8AyIJMxmIUS1/4r34Gsdlr53XTo/CWeXd3EZF1xaRiCQcdY/8AFspKStHPOLhJxfIcNGaYqH65zC2o33qTw9vfiJ5gD4lDWfH+1/lm8JUr/i/twfvvPbbDam1abKjDLXta9p7nCR5rI9lO1a5nYwq0BM0pkhhMQ6YHBpIYKWNGetShlGC6Y0rtVlQaxzpmfIlTF7s0zDaYb2mzPhsOqM8SPCOsHKV0PCvoeKryuq/rJE13L181RjYQQM7LJag1oMdplQFuckfrZZ5DPaVhq6bnKuTTT/B26GvGELaypJrw5hPtGF0XiG1A5k4dgTDTOOvDYhaWd51lU/2OWva3VbqVrw6MVTSBLC7C6CDtMhwIxwxyE7FMdGEcmstTX1J/DaSfHPdn/O8anUdEtc4CS4QS2C4Y4DLWFrux6d3ec0pakZON99chMYrIChAx2Z45Olp34ecHcomsGmk6lT4PHqegezK3XrM6i73qDy34XEub/UNyiXGz0tllenuvisfo2rE0dBM1MQYTEEmI47eMFLGjN2pQyjJ9LaM0r33HA7j2TyKzlwsTVox1R111J+fZAP8AFSd82ldSyvE8Ka3JZ5MGrTuktGomPDVyhOLuKZjOKjJxEwhMSZJ64IK4hkw0ubBwkawRhxUM104J6qhPAzIYCAJBkQM+7VsLUjskpak07poOmAHNxgXTmdROzucSkOUXOEuo7KkuGYBbEagZkGdeEclRE9Hd0+9Pj3EpVHKItwRZVF30LtxpW1hPu2hppu2dYDIP4gfxrCsV0O7Qk1qW/qX3R6y1NHcTNVCJAmIJMRy2vJSxozttGJUMoodKUQ9j2/eaRyUMZ54WfZPnOmW1Phd2KnkVtpvsnj7VDtvvQNUzcdtbE97DdI5NO9XHFo49R3uy7vuvaGYVRCJqcceHegpOiKlIht6A2WgRqdnInHXyUUepvRn2t226foStq3ZnDGce7smPp+6kOelKdNIe+TkCcYyIwI27j+JARUNO05IkLXnYMjiZx14BNIj4uklzZNPmqORBSkWmDWJiW+/TcKjdxE87p4qGqkn1x+f2axl2fDPv7Hs+hrcK9ClVblUY10bCRiNxkblCPUUrVosWqwJAmINMRz2lSxoz+khioYyjtKhlGIfQAtD6Zyffp7qgkc1ek8tHDtcLd+8lTZweqIObHgnf2Hc2tW3CSfU8trsNdHfrgQCsxCGCQxzRBMmcdUkDDu3IpG8do1IxUE6J2QMgAiiZak5fNJslvykCyMXIKwODsHyQAc4JFqySlmJyyPgRB5Hkpkm1g203Uk2br2Y277OrZ3e9ReSB+64mfzByjj2lzO3Z5dlwfI3LE0dBK1UINMRBaApY0Uek24KCjP2oKWMxfSdpZUbUGwH/AG3XvKUoPto59qT3G0V1Rv29Vo/aA3fGo0OZ+dsb10Swr6HkcdSv5Kjnpuwn1tWjOdMlicO7X9EigmsMY60FboXV/wBvkix7o8HWgFYaRYcIHQbUi0FnPekUi26LW3qbbRecqrTRf4iADxaziVmlScen5OvSl24vqqfij11qaOwkaqQgwmIirqWNFTpBuBUFGZtIUsZmOkdKWT91w4HA+ahimrjkzVcx1NTWAaZP71J15m+JXWs+Z4E1uZ6P+h7Rg90ZEyNkHtAc04O4ka0d2bS92NTqKiFImlIu7HHegpEsoKGOaQDhyAsIETqQUmSRkkWh6jSWOg4tIqNPe04+YPwLOXFPyN4/K10yvL39j2PQGkBXs9KqP12AkbHR2huMhB3xe8ky0amhhhUIjrJMaK21jBZspGXtrYJUsZQaTp3mubtB8lDHxMk4TRq7WOZW3e4/yK6NOXZs8baYdp++4Ctixju4sPiwyPyubwWkcNrzOSeYxl5en+Aj1CozJQPHBIpIOn62oKQbSgpMMoKGu+taQBAIGkSsSNESU6kEE5Yz4HA8lElaZrCVOzb+zG2ECtZnHGm683vY7WO6RPxBK7SZ2aDq49DetTRsGFQiOqkxo4LSFDKRmtKNhygZQ2oKWNGWZSHXFhyffpnwqNkcwr0nxRwbXDN+8ldZATSqNObC134T1b8N4W7+ZM8xK9Ocemf2JhVmKJQdqRSJCeCCroJrY9etqCkqJGlBSClIodACb61JDRJjkkWWXR63dRarPVya6aL/AAMAebOCzXFrz9Tq03TjLrh+XA9laqR2BhUICokxo464UMozumGa9ikZm7UFDGjL6Z7Lw4ahe3sN7yCIOpHPtMbh75ZIKjA21OE9mqJ+Gs0t5OE7l0y+X7nlL/tV/Vj1OQMxg5iR4FaHK1miS76HFA0gmZRGHBIpE3rYg05UEB6ySGggUFWE1AIct2JFVYbAkUkx6zL9N7dcXmnYWTPJx4BQ8NPyNo5i15+h7D0X0l/iLNSqay2Hdzhg7mCmdsXcUy3CoYNRJjRyVgoYyk0qyQVJRlLUFLGjO6Zp4A7COGtQTNXErLYJp0HjNl6idstJczyPFdkM0eJrRaVrkw7eB1hOp4a8fG2fMngjTfZJ10viNrnn1ImhUZJBoGODOxA7ZKCkWgmjVKB2OCgaskEqSwmjBItEjcCDqGY2jJ3JKWU0aQdNM2fsztlx9ezOOR6xneDg7+k/GhO0mdOlhuPQ9BCo1BekxnPVCljKq3NwUMox9tbBKljRRaQpy0juKzY+JStxo1m62htZviw9scG8106TweTrxy17wC/Gkx33XOYTtaT1jP8Ak4blpHE2cks6UZdMflEblZiyRhxxQUEPKEhrIbT6CC0FGKQ6ySILQbSkWgpkwJJOoYpPCtlLLpEnVRnAxGDjjnsElRvp8Mmnw2uODs0VpRtG12eoHYYU3SLpcD2TDczAjxupRTV2bKS3lXgeztWh0CekBBUCkorrW3BQxmQ0syHKWMobUFDKRS2I3a7Qci4sPg8fURvWmlxo4dpjk57LThlWmc2jnRdj+Qk7lvzi/I8+K7M4efp/hG3181ZzkkDBBWAg/JA7DncNaReCSnScRIBjacG/iOClzinTf7NIQk8pY68vUfsjNw+EXvoOaLb4L1HuxXGXpkifpOm0gQC4kgBxLnHwY2Pmk0+b9+JcJJ/LG/fQsrHo+2WgAU6Lmt21D1DN7YvHwIUdhO1xOhaWrLDdI0+i/Zu4wbRaP5dBtwD+Y6SdwCrebLjs0Y8TZ6C6P2eygihTDSfecZc93i447kJG6io8C3CoBnIAieFIzhtLVDKMtpynrUjMzawoZSM9pEQ6RnAcPFpvDyRB1I59ojvIlrEC1NcYuVAx/cQ8Gk/l5rqlmLR5ipasW+f9PByuszg8sxcWktN0E5YJqScd5mEtNqbjxoM0494tbGomTwbO1G/0TZXwmvmaRGazBji7gxvzPknUn3E9hcLf2X5f9DUNIl5igy8cvs23yPFxmOKiSj9TOmEdWXyRS99XZZ2fo9bKxkhrJ/WqEvcPhH1Cj4sYqoo6FsM5Z1JF5o72ftzrVH1DsBuN4Nx4kqHqSfA6YbJpQ5X4mu0R0co0f0dNrZzIABPicykk+ZvhcC9oWcBWkS2dbGq0iSUBMQSYDFAEbgpGctZiljM/pmzy0qCjKWqzlJoaKHTFmgB2w4+BzU0TqK4lRpK1t6mzyRfZeaB+sWFxDYGZHZbl3rqi1xPH1tNySSWU8HRRslstE3adQh2ZqfZtPeQcTwKW9px4I0/420anzul75L8lxYegFd8ddVDB92m2T+N3/VS9d8kbw/8AnacfmdmjsHQGztguZfO2pLsfA4clm5SfFnZDS04fKjS2XRDWgANAAyAEAJbpdndSsYCaiKzoZQVUKydtNVQmyRrExEgCYgkwEgBigBiEhkT2JUFnDa7JeCmh2Uz9CEooZG7owxwh4LgcwclLQWT6O6LUKJJp0mNJxLgBeJ73Zo3QtFpT0eBqRuBZOyyhVuislbQToLDFFOgsMU0UIcMToQQCYDwgB0AJACQAkAJADQgBi1IBurQArgRQxXUCHupgPCAFCAFCAHQAkAJACQAkAJACQB//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A518AA0F-0BAC-4E6C-A120-FCA85260FD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4375" y="1298006"/>
            <a:ext cx="8413209" cy="5102794"/>
          </a:xfrm>
          <a:prstGeom prst="rect">
            <a:avLst/>
          </a:prstGeom>
        </p:spPr>
      </p:pic>
    </p:spTree>
    <p:extLst>
      <p:ext uri="{BB962C8B-B14F-4D97-AF65-F5344CB8AC3E}">
        <p14:creationId xmlns:p14="http://schemas.microsoft.com/office/powerpoint/2010/main" val="477664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12192000" cy="6858000"/>
            <a:chOff x="0" y="0"/>
            <a:chExt cx="9144000" cy="6858000"/>
          </a:xfrm>
        </p:grpSpPr>
        <p:sp>
          <p:nvSpPr>
            <p:cNvPr id="4" name="Rectangle 3"/>
            <p:cNvSpPr/>
            <p:nvPr/>
          </p:nvSpPr>
          <p:spPr>
            <a:xfrm>
              <a:off x="0" y="0"/>
              <a:ext cx="9144000" cy="6858000"/>
            </a:xfrm>
            <a:prstGeom prst="rect">
              <a:avLst/>
            </a:prstGeom>
            <a:solidFill>
              <a:srgbClr val="3193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ame 6"/>
            <p:cNvSpPr/>
            <p:nvPr/>
          </p:nvSpPr>
          <p:spPr>
            <a:xfrm>
              <a:off x="0" y="0"/>
              <a:ext cx="9144000" cy="6858000"/>
            </a:xfrm>
            <a:prstGeom prst="frame">
              <a:avLst>
                <a:gd name="adj1" fmla="val 243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0" y="6705600"/>
              <a:ext cx="9144000" cy="152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6294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5532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3"/>
            <p:cNvGrpSpPr/>
            <p:nvPr/>
          </p:nvGrpSpPr>
          <p:grpSpPr>
            <a:xfrm>
              <a:off x="8229600" y="6400800"/>
              <a:ext cx="685800" cy="228600"/>
              <a:chOff x="533400" y="5791200"/>
              <a:chExt cx="685800" cy="228600"/>
            </a:xfrm>
          </p:grpSpPr>
          <p:sp>
            <p:nvSpPr>
              <p:cNvPr id="12" name="Rectangle 11"/>
              <p:cNvSpPr/>
              <p:nvPr/>
            </p:nvSpPr>
            <p:spPr>
              <a:xfrm flipV="1">
                <a:off x="533400" y="5791200"/>
                <a:ext cx="685800" cy="152400"/>
              </a:xfrm>
              <a:prstGeom prst="rect">
                <a:avLst/>
              </a:prstGeom>
              <a:solidFill>
                <a:srgbClr val="FEF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flipV="1">
                <a:off x="533400" y="5943600"/>
                <a:ext cx="685800" cy="76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flipV="1">
              <a:off x="7391400" y="6553200"/>
              <a:ext cx="6858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flipV="1">
              <a:off x="6705600" y="6553200"/>
              <a:ext cx="4572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flipV="1">
              <a:off x="5943600" y="6629400"/>
              <a:ext cx="685800" cy="76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373270" y="457201"/>
            <a:ext cx="8534400" cy="4124206"/>
          </a:xfrm>
          <a:prstGeom prst="rect">
            <a:avLst/>
          </a:prstGeom>
        </p:spPr>
        <p:txBody>
          <a:bodyPr wrap="square">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a:t>
            </a:r>
          </a:p>
          <a:p>
            <a:r>
              <a:rPr lang="en-US" dirty="0">
                <a:solidFill>
                  <a:schemeClr val="bg1"/>
                </a:solidFill>
              </a:rPr>
              <a:t>Making Seminary a Spiritual Experience (1:47)</a:t>
            </a:r>
          </a:p>
          <a:p>
            <a:r>
              <a:rPr lang="en-US" dirty="0">
                <a:solidFill>
                  <a:schemeClr val="bg1"/>
                </a:solidFill>
              </a:rPr>
              <a:t>The Spirit of Revelation (1:51)</a:t>
            </a:r>
          </a:p>
          <a:p>
            <a:endParaRPr lang="en-US" dirty="0">
              <a:solidFill>
                <a:schemeClr val="bg1"/>
              </a:solidFill>
            </a:endParaRPr>
          </a:p>
          <a:p>
            <a:endParaRPr lang="en-US" dirty="0">
              <a:solidFill>
                <a:schemeClr val="bg1"/>
              </a:solidFill>
            </a:endParaRPr>
          </a:p>
          <a:p>
            <a:r>
              <a:rPr lang="en-US" dirty="0">
                <a:solidFill>
                  <a:schemeClr val="bg1"/>
                </a:solidFill>
              </a:rPr>
              <a:t>David A. </a:t>
            </a:r>
            <a:r>
              <a:rPr lang="en-US" dirty="0" err="1">
                <a:solidFill>
                  <a:schemeClr val="bg1"/>
                </a:solidFill>
              </a:rPr>
              <a:t>Bednar</a:t>
            </a:r>
            <a:r>
              <a:rPr lang="en-US" dirty="0">
                <a:solidFill>
                  <a:schemeClr val="bg1"/>
                </a:solidFill>
              </a:rPr>
              <a:t> (“Seek Learning by Faith” [address to CES religious educators, Feb. 3, 2006], 3, lds.org</a:t>
            </a:r>
          </a:p>
          <a:p>
            <a:endParaRPr lang="en-US" dirty="0">
              <a:solidFill>
                <a:schemeClr val="bg1"/>
              </a:solidFill>
            </a:endParaRPr>
          </a:p>
          <a:p>
            <a:r>
              <a:rPr lang="en-US" dirty="0">
                <a:solidFill>
                  <a:schemeClr val="bg1"/>
                </a:solidFill>
              </a:rPr>
              <a:t>Richard G. Scott (“To Learn and to Teach More Effectively” [BYU Campus Education Week devotional, Aug. 21, 2007], 4–5, speeches.byu.edu ).</a:t>
            </a:r>
          </a:p>
          <a:p>
            <a:endParaRPr lang="en-US" dirty="0">
              <a:solidFill>
                <a:schemeClr val="bg1"/>
              </a:solidFill>
            </a:endParaRPr>
          </a:p>
          <a:p>
            <a:r>
              <a:rPr lang="en-US" dirty="0">
                <a:solidFill>
                  <a:schemeClr val="bg1"/>
                </a:solidFill>
              </a:rPr>
              <a:t>President Henry B. Eyring </a:t>
            </a:r>
            <a:r>
              <a:rPr lang="en-US" i="1" dirty="0">
                <a:solidFill>
                  <a:schemeClr val="bg1"/>
                </a:solidFill>
              </a:rPr>
              <a:t>(</a:t>
            </a:r>
            <a:r>
              <a:rPr lang="en-US" i="1" dirty="0">
                <a:solidFill>
                  <a:schemeClr val="bg1"/>
                </a:solidFill>
                <a:hlinkClick r:id="rId2">
                  <a:extLst>
                    <a:ext uri="{A12FA001-AC4F-418D-AE19-62706E023703}">
                      <ahyp:hlinkClr xmlns:ahyp="http://schemas.microsoft.com/office/drawing/2018/hyperlinkcolor" val="tx"/>
                    </a:ext>
                  </a:extLst>
                </a:hlinkClick>
              </a:rPr>
              <a:t>“Prayer,”</a:t>
            </a:r>
            <a:r>
              <a:rPr lang="en-US" i="1" dirty="0">
                <a:solidFill>
                  <a:schemeClr val="bg1"/>
                </a:solidFill>
              </a:rPr>
              <a:t> Ensign, Nov. 2001, 17).</a:t>
            </a:r>
            <a:endParaRPr lang="en-US" dirty="0"/>
          </a:p>
        </p:txBody>
      </p:sp>
      <p:grpSp>
        <p:nvGrpSpPr>
          <p:cNvPr id="19" name="Group 18">
            <a:extLst>
              <a:ext uri="{FF2B5EF4-FFF2-40B4-BE49-F238E27FC236}">
                <a16:creationId xmlns:a16="http://schemas.microsoft.com/office/drawing/2014/main" id="{A469CDF8-8709-42A4-963A-6AB59AFD38B9}"/>
              </a:ext>
            </a:extLst>
          </p:cNvPr>
          <p:cNvGrpSpPr/>
          <p:nvPr/>
        </p:nvGrpSpPr>
        <p:grpSpPr>
          <a:xfrm>
            <a:off x="4953000" y="717561"/>
            <a:ext cx="1143000" cy="1447800"/>
            <a:chOff x="7543800" y="3810000"/>
            <a:chExt cx="1143000" cy="1447800"/>
          </a:xfrm>
        </p:grpSpPr>
        <p:sp>
          <p:nvSpPr>
            <p:cNvPr id="20" name="Trapezoid 19">
              <a:extLst>
                <a:ext uri="{FF2B5EF4-FFF2-40B4-BE49-F238E27FC236}">
                  <a16:creationId xmlns:a16="http://schemas.microsoft.com/office/drawing/2014/main" id="{8173B62F-47BA-48B0-880F-A0ED3C1117D3}"/>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79">
              <a:extLst>
                <a:ext uri="{FF2B5EF4-FFF2-40B4-BE49-F238E27FC236}">
                  <a16:creationId xmlns:a16="http://schemas.microsoft.com/office/drawing/2014/main" id="{4D604072-4E75-4DA9-9BC2-1B59905A4F79}"/>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80">
              <a:extLst>
                <a:ext uri="{FF2B5EF4-FFF2-40B4-BE49-F238E27FC236}">
                  <a16:creationId xmlns:a16="http://schemas.microsoft.com/office/drawing/2014/main" id="{12BC3F26-6B90-4E6E-ADE3-4212B8B28285}"/>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81">
              <a:extLst>
                <a:ext uri="{FF2B5EF4-FFF2-40B4-BE49-F238E27FC236}">
                  <a16:creationId xmlns:a16="http://schemas.microsoft.com/office/drawing/2014/main" id="{5A3C496A-CC9E-43CC-B69B-3DAA09298617}"/>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6C13256E-3FE9-4CCE-97BB-574FA8E7356F}"/>
                </a:ext>
              </a:extLst>
            </p:cNvPr>
            <p:cNvGrpSpPr/>
            <p:nvPr/>
          </p:nvGrpSpPr>
          <p:grpSpPr>
            <a:xfrm>
              <a:off x="7924800" y="3810000"/>
              <a:ext cx="645353" cy="610017"/>
              <a:chOff x="7924800" y="5867400"/>
              <a:chExt cx="645353" cy="610017"/>
            </a:xfrm>
          </p:grpSpPr>
          <p:grpSp>
            <p:nvGrpSpPr>
              <p:cNvPr id="32" name="Group 13">
                <a:extLst>
                  <a:ext uri="{FF2B5EF4-FFF2-40B4-BE49-F238E27FC236}">
                    <a16:creationId xmlns:a16="http://schemas.microsoft.com/office/drawing/2014/main" id="{74FE9839-43E6-4582-8AC5-C685C9EDF448}"/>
                  </a:ext>
                </a:extLst>
              </p:cNvPr>
              <p:cNvGrpSpPr/>
              <p:nvPr/>
            </p:nvGrpSpPr>
            <p:grpSpPr>
              <a:xfrm>
                <a:off x="7924800" y="5867400"/>
                <a:ext cx="645353" cy="610017"/>
                <a:chOff x="3037563" y="3121795"/>
                <a:chExt cx="1250371" cy="1224010"/>
              </a:xfrm>
            </p:grpSpPr>
            <p:sp>
              <p:nvSpPr>
                <p:cNvPr id="34" name="Oval 33">
                  <a:extLst>
                    <a:ext uri="{FF2B5EF4-FFF2-40B4-BE49-F238E27FC236}">
                      <a16:creationId xmlns:a16="http://schemas.microsoft.com/office/drawing/2014/main" id="{48FBB9C6-2169-4D90-971E-927B52CBE66A}"/>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88DB3FCD-3074-4F6F-B239-D7CFFDCB5C3E}"/>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95AD2884-10D1-40A6-B6A2-F01129336275}"/>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9CB73C7-BF8A-42BC-B0F3-D7B642883907}"/>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a:extLst>
                  <a:ext uri="{FF2B5EF4-FFF2-40B4-BE49-F238E27FC236}">
                    <a16:creationId xmlns:a16="http://schemas.microsoft.com/office/drawing/2014/main" id="{353CB80C-75FF-419A-863B-FBA9E5D5DF55}"/>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7F9DEC0A-CB9D-4688-97C0-B1F733B2D280}"/>
                </a:ext>
              </a:extLst>
            </p:cNvPr>
            <p:cNvGrpSpPr/>
            <p:nvPr/>
          </p:nvGrpSpPr>
          <p:grpSpPr>
            <a:xfrm>
              <a:off x="7543800" y="4038600"/>
              <a:ext cx="403070" cy="381000"/>
              <a:chOff x="7924800" y="5867400"/>
              <a:chExt cx="645353" cy="610017"/>
            </a:xfrm>
          </p:grpSpPr>
          <p:grpSp>
            <p:nvGrpSpPr>
              <p:cNvPr id="26" name="Group 13">
                <a:extLst>
                  <a:ext uri="{FF2B5EF4-FFF2-40B4-BE49-F238E27FC236}">
                    <a16:creationId xmlns:a16="http://schemas.microsoft.com/office/drawing/2014/main" id="{1007BB04-1EBE-41DD-B5C4-0C03CB8C8AEF}"/>
                  </a:ext>
                </a:extLst>
              </p:cNvPr>
              <p:cNvGrpSpPr/>
              <p:nvPr/>
            </p:nvGrpSpPr>
            <p:grpSpPr>
              <a:xfrm>
                <a:off x="7924800" y="5867400"/>
                <a:ext cx="645353" cy="610017"/>
                <a:chOff x="3037563" y="3121795"/>
                <a:chExt cx="1250371" cy="1224010"/>
              </a:xfrm>
            </p:grpSpPr>
            <p:sp>
              <p:nvSpPr>
                <p:cNvPr id="28" name="Oval 27">
                  <a:extLst>
                    <a:ext uri="{FF2B5EF4-FFF2-40B4-BE49-F238E27FC236}">
                      <a16:creationId xmlns:a16="http://schemas.microsoft.com/office/drawing/2014/main" id="{02321257-348D-476C-B8F7-C634195C33A0}"/>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09D05B0-E947-4168-A2FC-6FF59EBC4A94}"/>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9AD34D-B338-4BD2-A646-EABDD2BCE0CC}"/>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5A14CE74-7B04-4F48-A999-ABE292E65B1A}"/>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Oval 26">
                <a:extLst>
                  <a:ext uri="{FF2B5EF4-FFF2-40B4-BE49-F238E27FC236}">
                    <a16:creationId xmlns:a16="http://schemas.microsoft.com/office/drawing/2014/main" id="{45A66B5D-439E-4D6B-BA09-FBF61EFB61FE}"/>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186186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0"/>
            <a:ext cx="3962400" cy="2492990"/>
          </a:xfrm>
          <a:prstGeom prst="rect">
            <a:avLst/>
          </a:prstGeom>
        </p:spPr>
        <p:txBody>
          <a:bodyPr wrap="square">
            <a:spAutoFit/>
          </a:bodyPr>
          <a:lstStyle/>
          <a:p>
            <a:pPr fontAlgn="base"/>
            <a:r>
              <a:rPr lang="en-US" sz="1200" b="1" dirty="0"/>
              <a:t>Inviting the Holy Ghost</a:t>
            </a:r>
          </a:p>
          <a:p>
            <a:pPr fontAlgn="base"/>
            <a:endParaRPr lang="en-US" sz="1200" dirty="0"/>
          </a:p>
          <a:p>
            <a:pPr fontAlgn="base"/>
            <a:r>
              <a:rPr lang="en-US" sz="1200" dirty="0"/>
              <a:t>Elder David A. </a:t>
            </a:r>
            <a:r>
              <a:rPr lang="en-US" sz="1200" dirty="0" err="1"/>
              <a:t>Bednar</a:t>
            </a:r>
            <a:r>
              <a:rPr lang="en-US" sz="1200" dirty="0"/>
              <a:t> testified of the connection between learners fulfilling their role and the Spirit’s opportunity to teach and testify:</a:t>
            </a:r>
          </a:p>
          <a:p>
            <a:pPr fontAlgn="base"/>
            <a:r>
              <a:rPr lang="en-US" sz="1200" dirty="0"/>
              <a:t>“A learner exercising agency by acting in accordance with correct principles opens his or her heart to the Holy Ghost—and invites His teaching, testifying power, and confirming witness. … It is in the sincerity and consistency of our faith-inspired action that we indicate to our Heavenly Father and His Son, Jesus Christ, our willingness to learn and receive instruction from the Holy Ghost” (“Seek Learning by Faith” [address to CES religious educators, Feb. 3, 2006], 3, lds.org)</a:t>
            </a:r>
          </a:p>
        </p:txBody>
      </p:sp>
      <p:sp>
        <p:nvSpPr>
          <p:cNvPr id="3" name="Rectangle 2"/>
          <p:cNvSpPr/>
          <p:nvPr/>
        </p:nvSpPr>
        <p:spPr>
          <a:xfrm>
            <a:off x="5791200" y="1"/>
            <a:ext cx="4572000" cy="4708981"/>
          </a:xfrm>
          <a:prstGeom prst="rect">
            <a:avLst/>
          </a:prstGeom>
        </p:spPr>
        <p:txBody>
          <a:bodyPr>
            <a:spAutoFit/>
          </a:bodyPr>
          <a:lstStyle/>
          <a:p>
            <a:pPr fontAlgn="base"/>
            <a:r>
              <a:rPr lang="en-US" sz="1200" b="1" i="1" dirty="0"/>
              <a:t>Importance of daily scripture study:</a:t>
            </a:r>
          </a:p>
          <a:p>
            <a:pPr fontAlgn="base"/>
            <a:endParaRPr lang="en-US" sz="1200" b="1" i="1" dirty="0"/>
          </a:p>
          <a:p>
            <a:pPr fontAlgn="base"/>
            <a:r>
              <a:rPr lang="en-US" sz="1200" i="1" dirty="0"/>
              <a:t>True to the Faith</a:t>
            </a:r>
            <a:r>
              <a:rPr lang="en-US" sz="1200" dirty="0"/>
              <a:t> states the following about the importance of daily scripture study:</a:t>
            </a:r>
          </a:p>
          <a:p>
            <a:pPr fontAlgn="base"/>
            <a:endParaRPr lang="en-US" sz="1200" b="1" dirty="0"/>
          </a:p>
          <a:p>
            <a:pPr fontAlgn="base"/>
            <a:r>
              <a:rPr lang="en-US" sz="1200" dirty="0"/>
              <a:t>“Latter-day prophets counsel us to study the scriptures every day, both individually and with our families. They encourage us, as Nephi encouraged his brethren, to liken the scriptures to ourselves, finding ways that the sacred accounts of old apply in our lives today (see 1 Nephi 19:23–24). They exhort us to ‘search the scriptures’ (John 5:39) and ‘feast upon the words of Christ’ (2 Nephi 32:3).</a:t>
            </a:r>
          </a:p>
          <a:p>
            <a:pPr fontAlgn="base"/>
            <a:r>
              <a:rPr lang="en-US" sz="1200" dirty="0"/>
              <a:t>“You will benefit greatly by following this counsel. Daily, meaningful scripture study helps you be receptive to the whisperings of the Holy Ghost. It builds your faith, fortifies you against temptation, and helps you draw near to your Heavenly Father and His Beloved Son.</a:t>
            </a:r>
          </a:p>
          <a:p>
            <a:pPr fontAlgn="base"/>
            <a:r>
              <a:rPr lang="en-US" sz="1200" dirty="0"/>
              <a:t>“Develop a plan for your personal study of the scriptures. Consider setting aside a certain amount of time each day to study the scriptures. During that time, read carefully, being attentive to the promptings of the Spirit. Ask your Heavenly Father to help you know what He would have you learn and do.</a:t>
            </a:r>
          </a:p>
          <a:p>
            <a:pPr fontAlgn="base"/>
            <a:r>
              <a:rPr lang="en-US" sz="1200" dirty="0"/>
              <a:t>“Continue reading the scriptures, particularly the Book of Mormon, throughout your life. You will rediscover the treasures of the scriptures again and again, finding new meaning and application in them as you study them at different stages of life” (</a:t>
            </a:r>
            <a:r>
              <a:rPr lang="en-US" sz="1200" i="1" dirty="0"/>
              <a:t>True to the Faith: A Gospel Reference</a:t>
            </a:r>
            <a:r>
              <a:rPr lang="en-US" sz="1200" dirty="0"/>
              <a:t> [2004], 156).</a:t>
            </a:r>
          </a:p>
        </p:txBody>
      </p:sp>
      <p:sp>
        <p:nvSpPr>
          <p:cNvPr id="4" name="Rectangle 3"/>
          <p:cNvSpPr/>
          <p:nvPr/>
        </p:nvSpPr>
        <p:spPr>
          <a:xfrm>
            <a:off x="1524000" y="2895600"/>
            <a:ext cx="3124200" cy="2677656"/>
          </a:xfrm>
          <a:prstGeom prst="rect">
            <a:avLst/>
          </a:prstGeom>
        </p:spPr>
        <p:txBody>
          <a:bodyPr wrap="square">
            <a:spAutoFit/>
          </a:bodyPr>
          <a:lstStyle/>
          <a:p>
            <a:pPr fontAlgn="base"/>
            <a:r>
              <a:rPr lang="en-US" sz="1200" b="1" dirty="0"/>
              <a:t>Importance of Prayer</a:t>
            </a:r>
          </a:p>
          <a:p>
            <a:pPr fontAlgn="base"/>
            <a:endParaRPr lang="en-US" sz="1200" b="1" dirty="0"/>
          </a:p>
          <a:p>
            <a:pPr fontAlgn="base"/>
            <a:r>
              <a:rPr lang="en-US" sz="1200" dirty="0"/>
              <a:t>President Henry B. </a:t>
            </a:r>
            <a:r>
              <a:rPr lang="en-US" sz="1200" dirty="0" err="1"/>
              <a:t>Eyring</a:t>
            </a:r>
            <a:r>
              <a:rPr lang="en-US" sz="1200" dirty="0"/>
              <a:t> of the First Presidency said:</a:t>
            </a:r>
          </a:p>
          <a:p>
            <a:pPr fontAlgn="base"/>
            <a:r>
              <a:rPr lang="en-US" sz="1200" dirty="0"/>
              <a:t>“If we become casual in our study of the scriptures, we will become casual in our prayers.</a:t>
            </a:r>
          </a:p>
          <a:p>
            <a:pPr fontAlgn="base"/>
            <a:r>
              <a:rPr lang="en-US" sz="1200" dirty="0"/>
              <a:t>“We may not cease to pray, but our prayers will become more repetitive, more mechanical, lacking real intent. Our hearts cannot be drawn out to a God we do not know, and the scriptures and the words of living prophets help us know Him” (“Prayer,” </a:t>
            </a:r>
            <a:r>
              <a:rPr lang="en-US" sz="1200" i="1" dirty="0"/>
              <a:t>Ensign,</a:t>
            </a:r>
            <a:r>
              <a:rPr lang="en-US" sz="1200" dirty="0"/>
              <a:t> Nov. 2001, 17).</a:t>
            </a:r>
          </a:p>
        </p:txBody>
      </p:sp>
      <p:sp>
        <p:nvSpPr>
          <p:cNvPr id="5" name="Rectangle 4"/>
          <p:cNvSpPr/>
          <p:nvPr/>
        </p:nvSpPr>
        <p:spPr>
          <a:xfrm>
            <a:off x="1524000" y="0"/>
            <a:ext cx="3962400" cy="2590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0" y="2590800"/>
            <a:ext cx="3962400" cy="304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486400" y="0"/>
            <a:ext cx="5181600" cy="480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715000" y="5029200"/>
            <a:ext cx="1600200" cy="369332"/>
          </a:xfrm>
          <a:prstGeom prst="rect">
            <a:avLst/>
          </a:prstGeom>
          <a:noFill/>
        </p:spPr>
        <p:txBody>
          <a:bodyPr wrap="square" rtlCol="0">
            <a:spAutoFit/>
          </a:bodyPr>
          <a:lstStyle/>
          <a:p>
            <a:r>
              <a:rPr lang="en-US" dirty="0"/>
              <a:t>Other quotes </a:t>
            </a:r>
          </a:p>
        </p:txBody>
      </p:sp>
    </p:spTree>
    <p:extLst>
      <p:ext uri="{BB962C8B-B14F-4D97-AF65-F5344CB8AC3E}">
        <p14:creationId xmlns:p14="http://schemas.microsoft.com/office/powerpoint/2010/main" val="2675679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2BBDABDC-E134-4D3F-AD41-9A64515CA302}"/>
              </a:ext>
            </a:extLst>
          </p:cNvPr>
          <p:cNvGrpSpPr/>
          <p:nvPr/>
        </p:nvGrpSpPr>
        <p:grpSpPr>
          <a:xfrm>
            <a:off x="0" y="0"/>
            <a:ext cx="12192000" cy="6858000"/>
            <a:chOff x="0" y="0"/>
            <a:chExt cx="9144000" cy="6858000"/>
          </a:xfrm>
        </p:grpSpPr>
        <p:sp>
          <p:nvSpPr>
            <p:cNvPr id="40" name="Rectangle 39">
              <a:extLst>
                <a:ext uri="{FF2B5EF4-FFF2-40B4-BE49-F238E27FC236}">
                  <a16:creationId xmlns:a16="http://schemas.microsoft.com/office/drawing/2014/main" id="{680DED1A-62AF-43E1-BF7B-06CDB63183C6}"/>
                </a:ext>
              </a:extLst>
            </p:cNvPr>
            <p:cNvSpPr/>
            <p:nvPr/>
          </p:nvSpPr>
          <p:spPr>
            <a:xfrm>
              <a:off x="0" y="0"/>
              <a:ext cx="9144000" cy="6858000"/>
            </a:xfrm>
            <a:prstGeom prst="rect">
              <a:avLst/>
            </a:prstGeom>
            <a:solidFill>
              <a:srgbClr val="3193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ame 41">
              <a:extLst>
                <a:ext uri="{FF2B5EF4-FFF2-40B4-BE49-F238E27FC236}">
                  <a16:creationId xmlns:a16="http://schemas.microsoft.com/office/drawing/2014/main" id="{99B05495-CF2B-4EAF-9ADB-CE8BC8EE0E37}"/>
                </a:ext>
              </a:extLst>
            </p:cNvPr>
            <p:cNvSpPr/>
            <p:nvPr/>
          </p:nvSpPr>
          <p:spPr>
            <a:xfrm>
              <a:off x="0" y="0"/>
              <a:ext cx="9144000" cy="6858000"/>
            </a:xfrm>
            <a:prstGeom prst="frame">
              <a:avLst>
                <a:gd name="adj1" fmla="val 243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Rectangle 42">
              <a:extLst>
                <a:ext uri="{FF2B5EF4-FFF2-40B4-BE49-F238E27FC236}">
                  <a16:creationId xmlns:a16="http://schemas.microsoft.com/office/drawing/2014/main" id="{5C649BB1-C960-4C2F-A450-0050DC76D73E}"/>
                </a:ext>
              </a:extLst>
            </p:cNvPr>
            <p:cNvSpPr/>
            <p:nvPr/>
          </p:nvSpPr>
          <p:spPr>
            <a:xfrm>
              <a:off x="0" y="6705600"/>
              <a:ext cx="9144000" cy="152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6EF697E4-4A3D-4CAC-A087-5F11A338A3BD}"/>
                </a:ext>
              </a:extLst>
            </p:cNvPr>
            <p:cNvSpPr/>
            <p:nvPr/>
          </p:nvSpPr>
          <p:spPr>
            <a:xfrm>
              <a:off x="0" y="66294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2A8560DA-E5E7-4BF4-930D-C9D00B887B7F}"/>
                </a:ext>
              </a:extLst>
            </p:cNvPr>
            <p:cNvSpPr/>
            <p:nvPr/>
          </p:nvSpPr>
          <p:spPr>
            <a:xfrm>
              <a:off x="0" y="65532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571379FE-C6C6-4868-A8E1-44EAABFC47DC}"/>
                </a:ext>
              </a:extLst>
            </p:cNvPr>
            <p:cNvGrpSpPr/>
            <p:nvPr/>
          </p:nvGrpSpPr>
          <p:grpSpPr>
            <a:xfrm>
              <a:off x="8229600" y="6400800"/>
              <a:ext cx="685800" cy="228600"/>
              <a:chOff x="533400" y="5791200"/>
              <a:chExt cx="685800" cy="228600"/>
            </a:xfrm>
          </p:grpSpPr>
          <p:sp>
            <p:nvSpPr>
              <p:cNvPr id="50" name="Rectangle 49">
                <a:extLst>
                  <a:ext uri="{FF2B5EF4-FFF2-40B4-BE49-F238E27FC236}">
                    <a16:creationId xmlns:a16="http://schemas.microsoft.com/office/drawing/2014/main" id="{D4DB6A1A-FC83-47AE-AA54-D1E0D1FA4B0C}"/>
                  </a:ext>
                </a:extLst>
              </p:cNvPr>
              <p:cNvSpPr/>
              <p:nvPr/>
            </p:nvSpPr>
            <p:spPr>
              <a:xfrm flipV="1">
                <a:off x="533400" y="5791200"/>
                <a:ext cx="685800" cy="152400"/>
              </a:xfrm>
              <a:prstGeom prst="rect">
                <a:avLst/>
              </a:prstGeom>
              <a:solidFill>
                <a:srgbClr val="FEF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6E6644F-47C7-4308-AD5D-63616CBD40F5}"/>
                  </a:ext>
                </a:extLst>
              </p:cNvPr>
              <p:cNvSpPr/>
              <p:nvPr/>
            </p:nvSpPr>
            <p:spPr>
              <a:xfrm flipV="1">
                <a:off x="533400" y="5943600"/>
                <a:ext cx="685800" cy="76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ectangle 46">
              <a:extLst>
                <a:ext uri="{FF2B5EF4-FFF2-40B4-BE49-F238E27FC236}">
                  <a16:creationId xmlns:a16="http://schemas.microsoft.com/office/drawing/2014/main" id="{B022F39D-A962-43B5-BA21-A5EDC1530882}"/>
                </a:ext>
              </a:extLst>
            </p:cNvPr>
            <p:cNvSpPr/>
            <p:nvPr/>
          </p:nvSpPr>
          <p:spPr>
            <a:xfrm flipV="1">
              <a:off x="7391400" y="6553200"/>
              <a:ext cx="6858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C286580-D70F-4893-97CB-A6F0BE60D2BE}"/>
                </a:ext>
              </a:extLst>
            </p:cNvPr>
            <p:cNvSpPr/>
            <p:nvPr/>
          </p:nvSpPr>
          <p:spPr>
            <a:xfrm flipV="1">
              <a:off x="6705600" y="6553200"/>
              <a:ext cx="4572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9849556-6090-4854-A46B-C675209AB82E}"/>
                </a:ext>
              </a:extLst>
            </p:cNvPr>
            <p:cNvSpPr/>
            <p:nvPr/>
          </p:nvSpPr>
          <p:spPr>
            <a:xfrm flipV="1">
              <a:off x="5943600" y="6629400"/>
              <a:ext cx="685800" cy="76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8"/>
          <p:cNvGrpSpPr/>
          <p:nvPr/>
        </p:nvGrpSpPr>
        <p:grpSpPr>
          <a:xfrm>
            <a:off x="6019800" y="2469932"/>
            <a:ext cx="3733800" cy="2254469"/>
            <a:chOff x="4419600" y="2819400"/>
            <a:chExt cx="1752600" cy="685800"/>
          </a:xfrm>
        </p:grpSpPr>
        <p:grpSp>
          <p:nvGrpSpPr>
            <p:cNvPr id="25" name="Group 22"/>
            <p:cNvGrpSpPr/>
            <p:nvPr/>
          </p:nvGrpSpPr>
          <p:grpSpPr>
            <a:xfrm>
              <a:off x="4419600" y="2819400"/>
              <a:ext cx="1676400" cy="457200"/>
              <a:chOff x="4495800" y="2895600"/>
              <a:chExt cx="1676400" cy="457200"/>
            </a:xfrm>
          </p:grpSpPr>
          <p:sp>
            <p:nvSpPr>
              <p:cNvPr id="31" name="Oval 30"/>
              <p:cNvSpPr/>
              <p:nvPr/>
            </p:nvSpPr>
            <p:spPr>
              <a:xfrm>
                <a:off x="4495800" y="2895600"/>
                <a:ext cx="1676400" cy="457200"/>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ardrop 31"/>
              <p:cNvSpPr/>
              <p:nvPr/>
            </p:nvSpPr>
            <p:spPr>
              <a:xfrm>
                <a:off x="4800600" y="2971800"/>
                <a:ext cx="152400" cy="228600"/>
              </a:xfrm>
              <a:prstGeom prst="teardrop">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p:cNvSpPr/>
              <p:nvPr/>
            </p:nvSpPr>
            <p:spPr>
              <a:xfrm rot="17224964">
                <a:off x="5189254" y="2928291"/>
                <a:ext cx="168060" cy="178684"/>
              </a:xfrm>
              <a:prstGeom prst="teardrop">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p:cNvSpPr/>
              <p:nvPr/>
            </p:nvSpPr>
            <p:spPr>
              <a:xfrm rot="11587941">
                <a:off x="5585282" y="2987766"/>
                <a:ext cx="165727" cy="218741"/>
              </a:xfrm>
              <a:prstGeom prst="teardrop">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3"/>
            <p:cNvGrpSpPr/>
            <p:nvPr/>
          </p:nvGrpSpPr>
          <p:grpSpPr>
            <a:xfrm>
              <a:off x="4648200" y="3048000"/>
              <a:ext cx="1524000" cy="457200"/>
              <a:chOff x="4495800" y="2895600"/>
              <a:chExt cx="1676400" cy="457200"/>
            </a:xfrm>
          </p:grpSpPr>
          <p:sp>
            <p:nvSpPr>
              <p:cNvPr id="27" name="Oval 26"/>
              <p:cNvSpPr/>
              <p:nvPr/>
            </p:nvSpPr>
            <p:spPr>
              <a:xfrm>
                <a:off x="4495800" y="2895600"/>
                <a:ext cx="1676400" cy="457200"/>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ardrop 27"/>
              <p:cNvSpPr/>
              <p:nvPr/>
            </p:nvSpPr>
            <p:spPr>
              <a:xfrm>
                <a:off x="4800600" y="3048000"/>
                <a:ext cx="152400" cy="228600"/>
              </a:xfrm>
              <a:prstGeom prst="teardrop">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ardrop 28"/>
              <p:cNvSpPr/>
              <p:nvPr/>
            </p:nvSpPr>
            <p:spPr>
              <a:xfrm rot="17224964">
                <a:off x="5207654" y="2989025"/>
                <a:ext cx="168060" cy="178684"/>
              </a:xfrm>
              <a:prstGeom prst="teardrop">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ardrop 29"/>
              <p:cNvSpPr/>
              <p:nvPr/>
            </p:nvSpPr>
            <p:spPr>
              <a:xfrm rot="11587941">
                <a:off x="5509081" y="3063967"/>
                <a:ext cx="165727" cy="218741"/>
              </a:xfrm>
              <a:prstGeom prst="teardrop">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 name="Group 34"/>
          <p:cNvGrpSpPr/>
          <p:nvPr/>
        </p:nvGrpSpPr>
        <p:grpSpPr>
          <a:xfrm>
            <a:off x="2819400" y="2133600"/>
            <a:ext cx="1524000" cy="2514600"/>
            <a:chOff x="4648200" y="609600"/>
            <a:chExt cx="1524000" cy="2514600"/>
          </a:xfrm>
        </p:grpSpPr>
        <p:sp>
          <p:nvSpPr>
            <p:cNvPr id="36" name="Trapezoid 35"/>
            <p:cNvSpPr/>
            <p:nvPr/>
          </p:nvSpPr>
          <p:spPr>
            <a:xfrm rot="10800000">
              <a:off x="4648200" y="609600"/>
              <a:ext cx="1524000" cy="25146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rot="10800000">
              <a:off x="4953000" y="2590800"/>
              <a:ext cx="914400" cy="533400"/>
            </a:xfrm>
            <a:prstGeom prst="trapezoid">
              <a:avLst>
                <a:gd name="adj" fmla="val 14610"/>
              </a:avLst>
            </a:prstGeom>
            <a:solidFill>
              <a:srgbClr val="ECF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2133600" y="304801"/>
            <a:ext cx="8077200" cy="1200329"/>
          </a:xfrm>
          <a:prstGeom prst="rect">
            <a:avLst/>
          </a:prstGeom>
          <a:noFill/>
        </p:spPr>
        <p:txBody>
          <a:bodyPr wrap="square" rtlCol="0">
            <a:spAutoFit/>
          </a:bodyPr>
          <a:lstStyle/>
          <a:p>
            <a:pPr algn="ctr"/>
            <a:r>
              <a:rPr lang="en-US" sz="7200" dirty="0">
                <a:solidFill>
                  <a:schemeClr val="bg1"/>
                </a:solidFill>
                <a:latin typeface="Book Antiqua" panose="02040602050305030304" pitchFamily="18" charset="0"/>
              </a:rPr>
              <a:t>Describe the Taste</a:t>
            </a:r>
          </a:p>
        </p:txBody>
      </p:sp>
    </p:spTree>
    <p:extLst>
      <p:ext uri="{BB962C8B-B14F-4D97-AF65-F5344CB8AC3E}">
        <p14:creationId xmlns:p14="http://schemas.microsoft.com/office/powerpoint/2010/main" val="3872080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615C19C0-CF3B-404E-9CE3-1C5E5555428B}"/>
              </a:ext>
            </a:extLst>
          </p:cNvPr>
          <p:cNvGrpSpPr/>
          <p:nvPr/>
        </p:nvGrpSpPr>
        <p:grpSpPr>
          <a:xfrm>
            <a:off x="0" y="0"/>
            <a:ext cx="12192000" cy="6858000"/>
            <a:chOff x="0" y="0"/>
            <a:chExt cx="9144000" cy="6858000"/>
          </a:xfrm>
        </p:grpSpPr>
        <p:sp>
          <p:nvSpPr>
            <p:cNvPr id="55" name="Rectangle 54">
              <a:extLst>
                <a:ext uri="{FF2B5EF4-FFF2-40B4-BE49-F238E27FC236}">
                  <a16:creationId xmlns:a16="http://schemas.microsoft.com/office/drawing/2014/main" id="{FC8C29EF-A102-404B-8965-B928E6D5087F}"/>
                </a:ext>
              </a:extLst>
            </p:cNvPr>
            <p:cNvSpPr/>
            <p:nvPr/>
          </p:nvSpPr>
          <p:spPr>
            <a:xfrm>
              <a:off x="0" y="0"/>
              <a:ext cx="9144000" cy="6858000"/>
            </a:xfrm>
            <a:prstGeom prst="rect">
              <a:avLst/>
            </a:prstGeom>
            <a:solidFill>
              <a:srgbClr val="3193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ame 55">
              <a:extLst>
                <a:ext uri="{FF2B5EF4-FFF2-40B4-BE49-F238E27FC236}">
                  <a16:creationId xmlns:a16="http://schemas.microsoft.com/office/drawing/2014/main" id="{AB3A150F-BEE2-43E8-95B7-46D63FD32AAD}"/>
                </a:ext>
              </a:extLst>
            </p:cNvPr>
            <p:cNvSpPr/>
            <p:nvPr/>
          </p:nvSpPr>
          <p:spPr>
            <a:xfrm>
              <a:off x="0" y="0"/>
              <a:ext cx="9144000" cy="6858000"/>
            </a:xfrm>
            <a:prstGeom prst="frame">
              <a:avLst>
                <a:gd name="adj1" fmla="val 243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Rectangle 56">
              <a:extLst>
                <a:ext uri="{FF2B5EF4-FFF2-40B4-BE49-F238E27FC236}">
                  <a16:creationId xmlns:a16="http://schemas.microsoft.com/office/drawing/2014/main" id="{EF3BEFFE-C725-40FA-9BF0-FDECE86B17E9}"/>
                </a:ext>
              </a:extLst>
            </p:cNvPr>
            <p:cNvSpPr/>
            <p:nvPr/>
          </p:nvSpPr>
          <p:spPr>
            <a:xfrm>
              <a:off x="0" y="6705600"/>
              <a:ext cx="9144000" cy="152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0770FF8C-1FB8-465D-BFF7-393CC32DD121}"/>
                </a:ext>
              </a:extLst>
            </p:cNvPr>
            <p:cNvSpPr/>
            <p:nvPr/>
          </p:nvSpPr>
          <p:spPr>
            <a:xfrm>
              <a:off x="0" y="66294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EA3D3EE1-5F7C-46B3-998C-9FF81011148E}"/>
                </a:ext>
              </a:extLst>
            </p:cNvPr>
            <p:cNvSpPr/>
            <p:nvPr/>
          </p:nvSpPr>
          <p:spPr>
            <a:xfrm>
              <a:off x="0" y="65532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C50D27EB-E433-46AE-B27C-F0C43C9FDDD0}"/>
                </a:ext>
              </a:extLst>
            </p:cNvPr>
            <p:cNvGrpSpPr/>
            <p:nvPr/>
          </p:nvGrpSpPr>
          <p:grpSpPr>
            <a:xfrm>
              <a:off x="8229600" y="6400800"/>
              <a:ext cx="685800" cy="228600"/>
              <a:chOff x="533400" y="5791200"/>
              <a:chExt cx="685800" cy="228600"/>
            </a:xfrm>
          </p:grpSpPr>
          <p:sp>
            <p:nvSpPr>
              <p:cNvPr id="91" name="Rectangle 90">
                <a:extLst>
                  <a:ext uri="{FF2B5EF4-FFF2-40B4-BE49-F238E27FC236}">
                    <a16:creationId xmlns:a16="http://schemas.microsoft.com/office/drawing/2014/main" id="{0F74EF72-FBC4-441D-924C-208450160C39}"/>
                  </a:ext>
                </a:extLst>
              </p:cNvPr>
              <p:cNvSpPr/>
              <p:nvPr/>
            </p:nvSpPr>
            <p:spPr>
              <a:xfrm flipV="1">
                <a:off x="533400" y="5791200"/>
                <a:ext cx="685800" cy="152400"/>
              </a:xfrm>
              <a:prstGeom prst="rect">
                <a:avLst/>
              </a:prstGeom>
              <a:solidFill>
                <a:srgbClr val="FEF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373B81F-9541-44E9-8861-966DFF4DB9FE}"/>
                  </a:ext>
                </a:extLst>
              </p:cNvPr>
              <p:cNvSpPr/>
              <p:nvPr/>
            </p:nvSpPr>
            <p:spPr>
              <a:xfrm flipV="1">
                <a:off x="533400" y="5943600"/>
                <a:ext cx="685800" cy="76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Rectangle 87">
              <a:extLst>
                <a:ext uri="{FF2B5EF4-FFF2-40B4-BE49-F238E27FC236}">
                  <a16:creationId xmlns:a16="http://schemas.microsoft.com/office/drawing/2014/main" id="{2EBD8A4D-DA4E-4F28-B493-4A945B364D6E}"/>
                </a:ext>
              </a:extLst>
            </p:cNvPr>
            <p:cNvSpPr/>
            <p:nvPr/>
          </p:nvSpPr>
          <p:spPr>
            <a:xfrm flipV="1">
              <a:off x="7391400" y="6553200"/>
              <a:ext cx="6858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22BD15F2-CC62-4360-A24C-934903CCEBB8}"/>
                </a:ext>
              </a:extLst>
            </p:cNvPr>
            <p:cNvSpPr/>
            <p:nvPr/>
          </p:nvSpPr>
          <p:spPr>
            <a:xfrm flipV="1">
              <a:off x="6705600" y="6553200"/>
              <a:ext cx="4572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B864AAA4-8C08-47E8-A20A-A4DE0AAA8EC6}"/>
                </a:ext>
              </a:extLst>
            </p:cNvPr>
            <p:cNvSpPr/>
            <p:nvPr/>
          </p:nvSpPr>
          <p:spPr>
            <a:xfrm flipV="1">
              <a:off x="5943600" y="6629400"/>
              <a:ext cx="685800" cy="76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178903" y="152400"/>
            <a:ext cx="11807687" cy="923330"/>
          </a:xfrm>
          <a:prstGeom prst="rect">
            <a:avLst/>
          </a:prstGeom>
          <a:noFill/>
        </p:spPr>
        <p:txBody>
          <a:bodyPr wrap="square" rtlCol="0">
            <a:spAutoFit/>
          </a:bodyPr>
          <a:lstStyle/>
          <a:p>
            <a:pPr algn="ctr"/>
            <a:r>
              <a:rPr lang="en-US" sz="5400" dirty="0">
                <a:solidFill>
                  <a:schemeClr val="bg1"/>
                </a:solidFill>
                <a:latin typeface="Book Antiqua" panose="02040602050305030304" pitchFamily="18" charset="0"/>
              </a:rPr>
              <a:t>Physical Needs VS Spiritual Needs</a:t>
            </a:r>
          </a:p>
        </p:txBody>
      </p:sp>
      <p:sp>
        <p:nvSpPr>
          <p:cNvPr id="35" name="TextBox 34"/>
          <p:cNvSpPr txBox="1"/>
          <p:nvPr/>
        </p:nvSpPr>
        <p:spPr>
          <a:xfrm>
            <a:off x="1906221" y="1798266"/>
            <a:ext cx="2209800" cy="1200329"/>
          </a:xfrm>
          <a:prstGeom prst="rect">
            <a:avLst/>
          </a:prstGeom>
          <a:noFill/>
        </p:spPr>
        <p:txBody>
          <a:bodyPr wrap="square" rtlCol="0">
            <a:spAutoFit/>
          </a:bodyPr>
          <a:lstStyle/>
          <a:p>
            <a:pPr algn="ctr"/>
            <a:r>
              <a:rPr lang="en-US" dirty="0">
                <a:solidFill>
                  <a:srgbClr val="FFFF00"/>
                </a:solidFill>
              </a:rPr>
              <a:t>What are our responsibilities in feeding ourselves physically?</a:t>
            </a:r>
          </a:p>
        </p:txBody>
      </p:sp>
      <p:sp>
        <p:nvSpPr>
          <p:cNvPr id="39" name="TextBox 38"/>
          <p:cNvSpPr txBox="1"/>
          <p:nvPr/>
        </p:nvSpPr>
        <p:spPr>
          <a:xfrm>
            <a:off x="8155577" y="1710992"/>
            <a:ext cx="2209800" cy="1200329"/>
          </a:xfrm>
          <a:prstGeom prst="rect">
            <a:avLst/>
          </a:prstGeom>
          <a:noFill/>
        </p:spPr>
        <p:txBody>
          <a:bodyPr wrap="square" rtlCol="0">
            <a:spAutoFit/>
          </a:bodyPr>
          <a:lstStyle/>
          <a:p>
            <a:pPr algn="ctr"/>
            <a:r>
              <a:rPr lang="en-US" dirty="0">
                <a:solidFill>
                  <a:srgbClr val="FFFF00"/>
                </a:solidFill>
              </a:rPr>
              <a:t>What are our responsibilities in feeding ourselves spiritually?</a:t>
            </a:r>
          </a:p>
        </p:txBody>
      </p:sp>
      <p:grpSp>
        <p:nvGrpSpPr>
          <p:cNvPr id="85" name="Group 84"/>
          <p:cNvGrpSpPr/>
          <p:nvPr/>
        </p:nvGrpSpPr>
        <p:grpSpPr>
          <a:xfrm>
            <a:off x="3810000" y="1370754"/>
            <a:ext cx="4495800" cy="3772747"/>
            <a:chOff x="2286000" y="1370753"/>
            <a:chExt cx="4495800" cy="3772747"/>
          </a:xfrm>
        </p:grpSpPr>
        <p:sp>
          <p:nvSpPr>
            <p:cNvPr id="41" name="Cube 40"/>
            <p:cNvSpPr/>
            <p:nvPr/>
          </p:nvSpPr>
          <p:spPr>
            <a:xfrm>
              <a:off x="2385907" y="3395133"/>
              <a:ext cx="399627" cy="1748367"/>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ube 41"/>
            <p:cNvSpPr/>
            <p:nvPr/>
          </p:nvSpPr>
          <p:spPr>
            <a:xfrm>
              <a:off x="5832687" y="3345180"/>
              <a:ext cx="399627" cy="1748367"/>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ube 42"/>
            <p:cNvSpPr/>
            <p:nvPr/>
          </p:nvSpPr>
          <p:spPr>
            <a:xfrm>
              <a:off x="2885440" y="3295226"/>
              <a:ext cx="375879" cy="1596869"/>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ube 43"/>
            <p:cNvSpPr/>
            <p:nvPr/>
          </p:nvSpPr>
          <p:spPr>
            <a:xfrm>
              <a:off x="6332220" y="3145366"/>
              <a:ext cx="375879" cy="1596869"/>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ube 44"/>
            <p:cNvSpPr/>
            <p:nvPr/>
          </p:nvSpPr>
          <p:spPr>
            <a:xfrm>
              <a:off x="2286000" y="2895600"/>
              <a:ext cx="4495800" cy="699347"/>
            </a:xfrm>
            <a:prstGeom prst="cube">
              <a:avLst>
                <a:gd name="adj" fmla="val 59017"/>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535767" y="2945553"/>
              <a:ext cx="1898227" cy="299720"/>
            </a:xfrm>
            <a:prstGeom prst="ellipse">
              <a:avLst/>
            </a:prstGeom>
            <a:solidFill>
              <a:schemeClr val="bg1">
                <a:lumMod val="8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18"/>
            <p:cNvGrpSpPr/>
            <p:nvPr/>
          </p:nvGrpSpPr>
          <p:grpSpPr>
            <a:xfrm rot="1928940">
              <a:off x="3514887" y="2619252"/>
              <a:ext cx="658744" cy="678107"/>
              <a:chOff x="4419600" y="316004"/>
              <a:chExt cx="2362200" cy="2046196"/>
            </a:xfrm>
          </p:grpSpPr>
          <p:sp>
            <p:nvSpPr>
              <p:cNvPr id="67" name="Wave 66"/>
              <p:cNvSpPr/>
              <p:nvPr/>
            </p:nvSpPr>
            <p:spPr>
              <a:xfrm>
                <a:off x="5486400" y="457200"/>
                <a:ext cx="1295400" cy="685800"/>
              </a:xfrm>
              <a:prstGeom prst="wave">
                <a:avLst>
                  <a:gd name="adj1" fmla="val 12500"/>
                  <a:gd name="adj2" fmla="val -10000"/>
                </a:avLst>
              </a:prstGeom>
              <a:solidFill>
                <a:srgbClr val="92D05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Wave 17"/>
              <p:cNvSpPr/>
              <p:nvPr/>
            </p:nvSpPr>
            <p:spPr>
              <a:xfrm rot="19431635">
                <a:off x="5182999" y="316004"/>
                <a:ext cx="1295400" cy="685800"/>
              </a:xfrm>
              <a:prstGeom prst="wave">
                <a:avLst>
                  <a:gd name="adj1" fmla="val 12500"/>
                  <a:gd name="adj2" fmla="val -10000"/>
                </a:avLst>
              </a:prstGeom>
              <a:solidFill>
                <a:srgbClr val="92D05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7"/>
              <p:cNvSpPr/>
              <p:nvPr/>
            </p:nvSpPr>
            <p:spPr>
              <a:xfrm>
                <a:off x="4495800" y="11430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8"/>
              <p:cNvSpPr/>
              <p:nvPr/>
            </p:nvSpPr>
            <p:spPr>
              <a:xfrm>
                <a:off x="4419600" y="16764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9"/>
              <p:cNvSpPr/>
              <p:nvPr/>
            </p:nvSpPr>
            <p:spPr>
              <a:xfrm>
                <a:off x="5029200" y="13716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0"/>
              <p:cNvSpPr/>
              <p:nvPr/>
            </p:nvSpPr>
            <p:spPr>
              <a:xfrm>
                <a:off x="4648200" y="6096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11"/>
              <p:cNvSpPr/>
              <p:nvPr/>
            </p:nvSpPr>
            <p:spPr>
              <a:xfrm>
                <a:off x="5029200" y="9144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12"/>
              <p:cNvSpPr/>
              <p:nvPr/>
            </p:nvSpPr>
            <p:spPr>
              <a:xfrm>
                <a:off x="5562600" y="9906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3"/>
              <p:cNvSpPr/>
              <p:nvPr/>
            </p:nvSpPr>
            <p:spPr>
              <a:xfrm>
                <a:off x="5029200" y="4572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14"/>
              <p:cNvSpPr/>
              <p:nvPr/>
            </p:nvSpPr>
            <p:spPr>
              <a:xfrm>
                <a:off x="5486400" y="4572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19"/>
            <p:cNvGrpSpPr/>
            <p:nvPr/>
          </p:nvGrpSpPr>
          <p:grpSpPr>
            <a:xfrm>
              <a:off x="4343400" y="1370753"/>
              <a:ext cx="594527" cy="1653374"/>
              <a:chOff x="1603947" y="889774"/>
              <a:chExt cx="1948721" cy="5615957"/>
            </a:xfrm>
          </p:grpSpPr>
          <p:sp>
            <p:nvSpPr>
              <p:cNvPr id="59" name="Oval 58"/>
              <p:cNvSpPr/>
              <p:nvPr/>
            </p:nvSpPr>
            <p:spPr>
              <a:xfrm>
                <a:off x="1603947" y="6027296"/>
                <a:ext cx="1948721" cy="478435"/>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2375941" y="2971800"/>
                <a:ext cx="457200" cy="2971800"/>
              </a:xfrm>
              <a:prstGeom prst="roundRect">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Wave 60"/>
              <p:cNvSpPr/>
              <p:nvPr/>
            </p:nvSpPr>
            <p:spPr>
              <a:xfrm rot="17141728">
                <a:off x="1783286" y="1140122"/>
                <a:ext cx="1676400" cy="1175704"/>
              </a:xfrm>
              <a:prstGeom prst="wave">
                <a:avLst>
                  <a:gd name="adj1" fmla="val 20000"/>
                  <a:gd name="adj2" fmla="val -1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723869" y="2667000"/>
                <a:ext cx="1663908" cy="480934"/>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2057400" y="2362200"/>
                <a:ext cx="990600" cy="533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a:off x="2209800" y="4343400"/>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a:off x="2166077" y="5947347"/>
                <a:ext cx="891915" cy="408481"/>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a:off x="2197308" y="3131695"/>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Rounded Rectangle 49"/>
            <p:cNvSpPr/>
            <p:nvPr/>
          </p:nvSpPr>
          <p:spPr>
            <a:xfrm>
              <a:off x="2635673" y="2695786"/>
              <a:ext cx="771411" cy="466777"/>
            </a:xfrm>
            <a:prstGeom prst="roundRect">
              <a:avLst>
                <a:gd name="adj" fmla="val 21844"/>
              </a:avLst>
            </a:prstGeom>
            <a:solidFill>
              <a:srgbClr val="ECD262"/>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Pie 50"/>
            <p:cNvSpPr/>
            <p:nvPr/>
          </p:nvSpPr>
          <p:spPr>
            <a:xfrm rot="18154971">
              <a:off x="2731826" y="2661652"/>
              <a:ext cx="849207" cy="1049020"/>
            </a:xfrm>
            <a:prstGeom prst="pie">
              <a:avLst>
                <a:gd name="adj1" fmla="val 0"/>
                <a:gd name="adj2" fmla="val 3225935"/>
              </a:avLst>
            </a:prstGeom>
            <a:solidFill>
              <a:srgbClr val="FFFF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7" name="Group 76"/>
          <p:cNvGrpSpPr/>
          <p:nvPr/>
        </p:nvGrpSpPr>
        <p:grpSpPr>
          <a:xfrm>
            <a:off x="6553200" y="2438400"/>
            <a:ext cx="1828800" cy="742566"/>
            <a:chOff x="152400" y="3908611"/>
            <a:chExt cx="1828800" cy="742566"/>
          </a:xfrm>
        </p:grpSpPr>
        <p:sp>
          <p:nvSpPr>
            <p:cNvPr id="78" name="Rounded Rectangle 77"/>
            <p:cNvSpPr/>
            <p:nvPr/>
          </p:nvSpPr>
          <p:spPr>
            <a:xfrm>
              <a:off x="304800" y="4343400"/>
              <a:ext cx="1600200" cy="3048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381000" y="4114800"/>
              <a:ext cx="1143000" cy="228600"/>
            </a:xfrm>
            <a:prstGeom prst="round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a:off x="457200" y="3962400"/>
              <a:ext cx="1143000" cy="1524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381000" y="4343400"/>
              <a:ext cx="1600200" cy="307777"/>
            </a:xfrm>
            <a:prstGeom prst="rect">
              <a:avLst/>
            </a:prstGeom>
            <a:noFill/>
          </p:spPr>
          <p:txBody>
            <a:bodyPr wrap="square" rtlCol="0">
              <a:spAutoFit/>
            </a:bodyPr>
            <a:lstStyle/>
            <a:p>
              <a:pPr algn="ctr"/>
              <a:r>
                <a:rPr lang="en-US" sz="1400" dirty="0">
                  <a:solidFill>
                    <a:srgbClr val="FFAD09"/>
                  </a:solidFill>
                </a:rPr>
                <a:t>Holy Bible</a:t>
              </a:r>
            </a:p>
          </p:txBody>
        </p:sp>
        <p:sp>
          <p:nvSpPr>
            <p:cNvPr id="82" name="TextBox 81"/>
            <p:cNvSpPr txBox="1"/>
            <p:nvPr/>
          </p:nvSpPr>
          <p:spPr>
            <a:xfrm>
              <a:off x="152400" y="4114800"/>
              <a:ext cx="1600200" cy="261610"/>
            </a:xfrm>
            <a:prstGeom prst="rect">
              <a:avLst/>
            </a:prstGeom>
            <a:noFill/>
          </p:spPr>
          <p:txBody>
            <a:bodyPr wrap="square" rtlCol="0">
              <a:spAutoFit/>
            </a:bodyPr>
            <a:lstStyle/>
            <a:p>
              <a:pPr algn="ctr"/>
              <a:r>
                <a:rPr lang="en-US" sz="1100" dirty="0">
                  <a:solidFill>
                    <a:srgbClr val="FFAD09"/>
                  </a:solidFill>
                </a:rPr>
                <a:t>Book of Mormon</a:t>
              </a:r>
            </a:p>
          </p:txBody>
        </p:sp>
        <p:sp>
          <p:nvSpPr>
            <p:cNvPr id="83" name="TextBox 82"/>
            <p:cNvSpPr txBox="1"/>
            <p:nvPr/>
          </p:nvSpPr>
          <p:spPr>
            <a:xfrm>
              <a:off x="237565" y="3908611"/>
              <a:ext cx="1600200" cy="215444"/>
            </a:xfrm>
            <a:prstGeom prst="rect">
              <a:avLst/>
            </a:prstGeom>
            <a:noFill/>
          </p:spPr>
          <p:txBody>
            <a:bodyPr wrap="square" rtlCol="0">
              <a:spAutoFit/>
            </a:bodyPr>
            <a:lstStyle/>
            <a:p>
              <a:pPr algn="ctr"/>
              <a:r>
                <a:rPr lang="en-US" sz="800" dirty="0"/>
                <a:t>Doctrine and Covenants</a:t>
              </a:r>
            </a:p>
          </p:txBody>
        </p:sp>
      </p:grpSp>
      <p:sp>
        <p:nvSpPr>
          <p:cNvPr id="84" name="Rectangle 83"/>
          <p:cNvSpPr/>
          <p:nvPr/>
        </p:nvSpPr>
        <p:spPr>
          <a:xfrm>
            <a:off x="1752600" y="5105401"/>
            <a:ext cx="8382000" cy="1200329"/>
          </a:xfrm>
          <a:prstGeom prst="rect">
            <a:avLst/>
          </a:prstGeom>
        </p:spPr>
        <p:txBody>
          <a:bodyPr wrap="square">
            <a:spAutoFit/>
          </a:bodyPr>
          <a:lstStyle/>
          <a:p>
            <a:pPr algn="just"/>
            <a:r>
              <a:rPr lang="en-US" dirty="0">
                <a:solidFill>
                  <a:schemeClr val="bg1"/>
                </a:solidFill>
              </a:rPr>
              <a:t>Some people think the responsibility for gospel learning lies primarily with a teacher. However, much like the example of the food or drink, one person cannot internalize spiritual truths for another. Each of us must learn and apply gospel truths for ourselves in order to receive spiritual strength and growth.</a:t>
            </a:r>
          </a:p>
        </p:txBody>
      </p:sp>
    </p:spTree>
    <p:extLst>
      <p:ext uri="{BB962C8B-B14F-4D97-AF65-F5344CB8AC3E}">
        <p14:creationId xmlns:p14="http://schemas.microsoft.com/office/powerpoint/2010/main" val="112237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7"/>
                                        </p:tgtEl>
                                        <p:attrNameLst>
                                          <p:attrName>style.visibility</p:attrName>
                                        </p:attrNameLst>
                                      </p:cBhvr>
                                      <p:to>
                                        <p:strVal val="visible"/>
                                      </p:to>
                                    </p:set>
                                    <p:animEffect transition="in" filter="fade">
                                      <p:cBhvr>
                                        <p:cTn id="9" dur="2000"/>
                                        <p:tgtEl>
                                          <p:spTgt spid="7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8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12192000" cy="6858000"/>
            <a:chOff x="0" y="0"/>
            <a:chExt cx="9144000" cy="6858000"/>
          </a:xfrm>
        </p:grpSpPr>
        <p:sp>
          <p:nvSpPr>
            <p:cNvPr id="4" name="Rectangle 3"/>
            <p:cNvSpPr/>
            <p:nvPr/>
          </p:nvSpPr>
          <p:spPr>
            <a:xfrm>
              <a:off x="0" y="0"/>
              <a:ext cx="9144000" cy="6858000"/>
            </a:xfrm>
            <a:prstGeom prst="rect">
              <a:avLst/>
            </a:prstGeom>
            <a:solidFill>
              <a:srgbClr val="3193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ame 6"/>
            <p:cNvSpPr/>
            <p:nvPr/>
          </p:nvSpPr>
          <p:spPr>
            <a:xfrm>
              <a:off x="0" y="0"/>
              <a:ext cx="9144000" cy="6858000"/>
            </a:xfrm>
            <a:prstGeom prst="frame">
              <a:avLst>
                <a:gd name="adj1" fmla="val 243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0" y="6705600"/>
              <a:ext cx="9144000" cy="152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6294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5532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3"/>
            <p:cNvGrpSpPr/>
            <p:nvPr/>
          </p:nvGrpSpPr>
          <p:grpSpPr>
            <a:xfrm>
              <a:off x="8229600" y="6400800"/>
              <a:ext cx="685800" cy="228600"/>
              <a:chOff x="533400" y="5791200"/>
              <a:chExt cx="685800" cy="228600"/>
            </a:xfrm>
          </p:grpSpPr>
          <p:sp>
            <p:nvSpPr>
              <p:cNvPr id="12" name="Rectangle 11"/>
              <p:cNvSpPr/>
              <p:nvPr/>
            </p:nvSpPr>
            <p:spPr>
              <a:xfrm flipV="1">
                <a:off x="533400" y="5791200"/>
                <a:ext cx="685800" cy="152400"/>
              </a:xfrm>
              <a:prstGeom prst="rect">
                <a:avLst/>
              </a:prstGeom>
              <a:solidFill>
                <a:srgbClr val="FEF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flipV="1">
                <a:off x="533400" y="5943600"/>
                <a:ext cx="685800" cy="76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flipV="1">
              <a:off x="7391400" y="6553200"/>
              <a:ext cx="6858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flipV="1">
              <a:off x="6705600" y="6553200"/>
              <a:ext cx="4572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flipV="1">
              <a:off x="5943600" y="6629400"/>
              <a:ext cx="685800" cy="76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1752600" y="2362201"/>
            <a:ext cx="3886200" cy="2031325"/>
          </a:xfrm>
          <a:prstGeom prst="rect">
            <a:avLst/>
          </a:prstGeom>
          <a:noFill/>
        </p:spPr>
        <p:txBody>
          <a:bodyPr wrap="square" rtlCol="0">
            <a:spAutoFit/>
          </a:bodyPr>
          <a:lstStyle/>
          <a:p>
            <a:pPr fontAlgn="base"/>
            <a:r>
              <a:rPr lang="en-US" dirty="0">
                <a:solidFill>
                  <a:schemeClr val="bg1"/>
                </a:solidFill>
              </a:rPr>
              <a:t>“Learning by faith requires spiritual, mental, and physical exertion and not just passive reception. …</a:t>
            </a:r>
          </a:p>
          <a:p>
            <a:pPr fontAlgn="base"/>
            <a:r>
              <a:rPr lang="en-US" dirty="0">
                <a:solidFill>
                  <a:schemeClr val="bg1"/>
                </a:solidFill>
              </a:rPr>
              <a:t>“… A student must exercise faith and act in order to obtain the knowledge for himself or herself” </a:t>
            </a:r>
          </a:p>
          <a:p>
            <a:pPr fontAlgn="base"/>
            <a:r>
              <a:rPr lang="en-US" dirty="0">
                <a:solidFill>
                  <a:schemeClr val="bg1"/>
                </a:solidFill>
              </a:rPr>
              <a:t>David A. </a:t>
            </a:r>
            <a:r>
              <a:rPr lang="en-US" dirty="0" err="1">
                <a:solidFill>
                  <a:schemeClr val="bg1"/>
                </a:solidFill>
              </a:rPr>
              <a:t>Bednar</a:t>
            </a:r>
            <a:endParaRPr lang="en-US" dirty="0">
              <a:solidFill>
                <a:schemeClr val="bg1"/>
              </a:solidFill>
            </a:endParaRPr>
          </a:p>
        </p:txBody>
      </p:sp>
      <p:pic>
        <p:nvPicPr>
          <p:cNvPr id="42" name="Picture 41" descr="david a bednar.jpg"/>
          <p:cNvPicPr>
            <a:picLocks noChangeAspect="1"/>
          </p:cNvPicPr>
          <p:nvPr/>
        </p:nvPicPr>
        <p:blipFill>
          <a:blip r:embed="rId2" cstate="print"/>
          <a:stretch>
            <a:fillRect/>
          </a:stretch>
        </p:blipFill>
        <p:spPr>
          <a:xfrm>
            <a:off x="2286000" y="381001"/>
            <a:ext cx="1447800" cy="1820501"/>
          </a:xfrm>
          <a:prstGeom prst="rect">
            <a:avLst/>
          </a:prstGeom>
        </p:spPr>
      </p:pic>
      <p:grpSp>
        <p:nvGrpSpPr>
          <p:cNvPr id="41" name="Group 40"/>
          <p:cNvGrpSpPr/>
          <p:nvPr/>
        </p:nvGrpSpPr>
        <p:grpSpPr>
          <a:xfrm>
            <a:off x="2362200" y="0"/>
            <a:ext cx="228600" cy="609600"/>
            <a:chOff x="838200" y="0"/>
            <a:chExt cx="228600" cy="609600"/>
          </a:xfrm>
        </p:grpSpPr>
        <p:sp>
          <p:nvSpPr>
            <p:cNvPr id="40" name="Oval 39"/>
            <p:cNvSpPr/>
            <p:nvPr/>
          </p:nvSpPr>
          <p:spPr>
            <a:xfrm>
              <a:off x="838200" y="381000"/>
              <a:ext cx="228600" cy="2286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838200" y="0"/>
              <a:ext cx="228600" cy="533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3429000" y="0"/>
            <a:ext cx="228600" cy="609600"/>
            <a:chOff x="838200" y="0"/>
            <a:chExt cx="228600" cy="609600"/>
          </a:xfrm>
        </p:grpSpPr>
        <p:sp>
          <p:nvSpPr>
            <p:cNvPr id="44" name="Oval 43"/>
            <p:cNvSpPr/>
            <p:nvPr/>
          </p:nvSpPr>
          <p:spPr>
            <a:xfrm>
              <a:off x="838200" y="381000"/>
              <a:ext cx="228600" cy="2286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838200" y="0"/>
              <a:ext cx="228600" cy="533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019800" y="457200"/>
            <a:ext cx="3810000" cy="1752600"/>
            <a:chOff x="4495800" y="457200"/>
            <a:chExt cx="3810000" cy="1752600"/>
          </a:xfrm>
        </p:grpSpPr>
        <p:sp>
          <p:nvSpPr>
            <p:cNvPr id="47" name="Rectangle 46"/>
            <p:cNvSpPr/>
            <p:nvPr/>
          </p:nvSpPr>
          <p:spPr>
            <a:xfrm>
              <a:off x="4495800" y="457200"/>
              <a:ext cx="3810000" cy="17526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572000" y="609600"/>
              <a:ext cx="3581400" cy="1477328"/>
            </a:xfrm>
            <a:prstGeom prst="rect">
              <a:avLst/>
            </a:prstGeom>
          </p:spPr>
          <p:txBody>
            <a:bodyPr wrap="square">
              <a:spAutoFit/>
            </a:bodyPr>
            <a:lstStyle/>
            <a:p>
              <a:pPr algn="ctr"/>
              <a:r>
                <a:rPr lang="en-US" dirty="0"/>
                <a:t> </a:t>
              </a:r>
              <a:r>
                <a:rPr lang="en-US" b="1" dirty="0"/>
                <a:t>Spiritual learning requires effort on our part. </a:t>
              </a:r>
            </a:p>
            <a:p>
              <a:pPr algn="ctr"/>
              <a:endParaRPr lang="en-US" b="1" dirty="0"/>
            </a:p>
            <a:p>
              <a:pPr algn="ctr"/>
              <a:r>
                <a:rPr lang="en-US" b="1" dirty="0"/>
                <a:t>Spiritual learning requires us to exercise faith and act.</a:t>
              </a:r>
              <a:endParaRPr lang="en-US" dirty="0"/>
            </a:p>
          </p:txBody>
        </p:sp>
      </p:grpSp>
      <p:grpSp>
        <p:nvGrpSpPr>
          <p:cNvPr id="48" name="Group 47"/>
          <p:cNvGrpSpPr/>
          <p:nvPr/>
        </p:nvGrpSpPr>
        <p:grpSpPr>
          <a:xfrm>
            <a:off x="6477000" y="0"/>
            <a:ext cx="228600" cy="609600"/>
            <a:chOff x="838200" y="0"/>
            <a:chExt cx="228600" cy="609600"/>
          </a:xfrm>
        </p:grpSpPr>
        <p:sp>
          <p:nvSpPr>
            <p:cNvPr id="49" name="Oval 48"/>
            <p:cNvSpPr/>
            <p:nvPr/>
          </p:nvSpPr>
          <p:spPr>
            <a:xfrm>
              <a:off x="838200" y="381000"/>
              <a:ext cx="228600" cy="2286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838200" y="0"/>
              <a:ext cx="228600" cy="533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8991600" y="0"/>
            <a:ext cx="228600" cy="609600"/>
            <a:chOff x="838200" y="0"/>
            <a:chExt cx="228600" cy="609600"/>
          </a:xfrm>
        </p:grpSpPr>
        <p:sp>
          <p:nvSpPr>
            <p:cNvPr id="52" name="Oval 51"/>
            <p:cNvSpPr/>
            <p:nvPr/>
          </p:nvSpPr>
          <p:spPr>
            <a:xfrm>
              <a:off x="838200" y="381000"/>
              <a:ext cx="228600" cy="2286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838200" y="0"/>
              <a:ext cx="228600" cy="533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D82F4DB5-5B02-49E6-AC16-125958004F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8062" y="2533650"/>
            <a:ext cx="3933825" cy="2628900"/>
          </a:xfrm>
          <a:prstGeom prst="rect">
            <a:avLst/>
          </a:prstGeom>
        </p:spPr>
      </p:pic>
      <p:grpSp>
        <p:nvGrpSpPr>
          <p:cNvPr id="55" name="Group 54"/>
          <p:cNvGrpSpPr/>
          <p:nvPr/>
        </p:nvGrpSpPr>
        <p:grpSpPr>
          <a:xfrm>
            <a:off x="6553200" y="2057400"/>
            <a:ext cx="228600" cy="609600"/>
            <a:chOff x="838200" y="0"/>
            <a:chExt cx="228600" cy="609600"/>
          </a:xfrm>
        </p:grpSpPr>
        <p:sp>
          <p:nvSpPr>
            <p:cNvPr id="56" name="Oval 55"/>
            <p:cNvSpPr/>
            <p:nvPr/>
          </p:nvSpPr>
          <p:spPr>
            <a:xfrm>
              <a:off x="838200" y="381000"/>
              <a:ext cx="228600" cy="2286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838200" y="0"/>
              <a:ext cx="228600" cy="533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9067800" y="2057400"/>
            <a:ext cx="228600" cy="609600"/>
            <a:chOff x="838200" y="0"/>
            <a:chExt cx="228600" cy="609600"/>
          </a:xfrm>
        </p:grpSpPr>
        <p:sp>
          <p:nvSpPr>
            <p:cNvPr id="59" name="Oval 58"/>
            <p:cNvSpPr/>
            <p:nvPr/>
          </p:nvSpPr>
          <p:spPr>
            <a:xfrm>
              <a:off x="838200" y="381000"/>
              <a:ext cx="228600" cy="2286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838200" y="0"/>
              <a:ext cx="228600" cy="533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315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2000"/>
                                        <p:tgtEl>
                                          <p:spTgt spid="54"/>
                                        </p:tgtEl>
                                      </p:cBhvr>
                                    </p:animEffect>
                                  </p:childTnLst>
                                </p:cTn>
                              </p:par>
                              <p:par>
                                <p:cTn id="8" presetID="10" presetClass="entr" presetSubtype="0"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2000"/>
                                        <p:tgtEl>
                                          <p:spTgt spid="58"/>
                                        </p:tgtEl>
                                      </p:cBhvr>
                                    </p:animEffect>
                                  </p:childTnLst>
                                </p:cTn>
                              </p:par>
                              <p:par>
                                <p:cTn id="11" presetID="10"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2000"/>
                                        <p:tgtEl>
                                          <p:spTgt spid="55"/>
                                        </p:tgtEl>
                                      </p:cBhvr>
                                    </p:animEffect>
                                  </p:childTnLst>
                                </p:cTn>
                              </p:par>
                              <p:par>
                                <p:cTn id="14" presetID="42"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12192000" cy="6858000"/>
            <a:chOff x="0" y="0"/>
            <a:chExt cx="9144000" cy="6858000"/>
          </a:xfrm>
        </p:grpSpPr>
        <p:sp>
          <p:nvSpPr>
            <p:cNvPr id="4" name="Rectangle 3"/>
            <p:cNvSpPr/>
            <p:nvPr/>
          </p:nvSpPr>
          <p:spPr>
            <a:xfrm>
              <a:off x="0" y="0"/>
              <a:ext cx="9144000" cy="6858000"/>
            </a:xfrm>
            <a:prstGeom prst="rect">
              <a:avLst/>
            </a:prstGeom>
            <a:solidFill>
              <a:srgbClr val="3193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ame 6"/>
            <p:cNvSpPr/>
            <p:nvPr/>
          </p:nvSpPr>
          <p:spPr>
            <a:xfrm>
              <a:off x="0" y="0"/>
              <a:ext cx="9144000" cy="6858000"/>
            </a:xfrm>
            <a:prstGeom prst="frame">
              <a:avLst>
                <a:gd name="adj1" fmla="val 243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0" y="6705600"/>
              <a:ext cx="9144000" cy="152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6294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5532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3"/>
            <p:cNvGrpSpPr/>
            <p:nvPr/>
          </p:nvGrpSpPr>
          <p:grpSpPr>
            <a:xfrm>
              <a:off x="8229600" y="6400800"/>
              <a:ext cx="685800" cy="228600"/>
              <a:chOff x="533400" y="5791200"/>
              <a:chExt cx="685800" cy="228600"/>
            </a:xfrm>
          </p:grpSpPr>
          <p:sp>
            <p:nvSpPr>
              <p:cNvPr id="12" name="Rectangle 11"/>
              <p:cNvSpPr/>
              <p:nvPr/>
            </p:nvSpPr>
            <p:spPr>
              <a:xfrm flipV="1">
                <a:off x="533400" y="5791200"/>
                <a:ext cx="685800" cy="152400"/>
              </a:xfrm>
              <a:prstGeom prst="rect">
                <a:avLst/>
              </a:prstGeom>
              <a:solidFill>
                <a:srgbClr val="FEF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flipV="1">
                <a:off x="533400" y="5943600"/>
                <a:ext cx="685800" cy="76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flipV="1">
              <a:off x="7391400" y="6553200"/>
              <a:ext cx="6858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flipV="1">
              <a:off x="6705600" y="6553200"/>
              <a:ext cx="4572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flipV="1">
              <a:off x="5943600" y="6629400"/>
              <a:ext cx="685800" cy="76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2667000" y="4876801"/>
            <a:ext cx="1524000" cy="461665"/>
          </a:xfrm>
          <a:prstGeom prst="rect">
            <a:avLst/>
          </a:prstGeom>
          <a:noFill/>
        </p:spPr>
        <p:txBody>
          <a:bodyPr wrap="square" rtlCol="0">
            <a:spAutoFit/>
          </a:bodyPr>
          <a:lstStyle/>
          <a:p>
            <a:r>
              <a:rPr lang="en-US" sz="2400" dirty="0">
                <a:solidFill>
                  <a:srgbClr val="FFFF00"/>
                </a:solidFill>
              </a:rPr>
              <a:t>Teacher</a:t>
            </a:r>
          </a:p>
        </p:txBody>
      </p:sp>
      <p:sp>
        <p:nvSpPr>
          <p:cNvPr id="18" name="Isosceles Triangle 17"/>
          <p:cNvSpPr/>
          <p:nvPr/>
        </p:nvSpPr>
        <p:spPr>
          <a:xfrm>
            <a:off x="3657600" y="1295400"/>
            <a:ext cx="5029200" cy="3505200"/>
          </a:xfrm>
          <a:prstGeom prst="triangl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458200" y="4876801"/>
            <a:ext cx="1295400" cy="461665"/>
          </a:xfrm>
          <a:prstGeom prst="rect">
            <a:avLst/>
          </a:prstGeom>
          <a:noFill/>
        </p:spPr>
        <p:txBody>
          <a:bodyPr wrap="square" rtlCol="0">
            <a:spAutoFit/>
          </a:bodyPr>
          <a:lstStyle/>
          <a:p>
            <a:r>
              <a:rPr lang="en-US" sz="2400" dirty="0">
                <a:solidFill>
                  <a:srgbClr val="FFFF00"/>
                </a:solidFill>
              </a:rPr>
              <a:t>Student</a:t>
            </a:r>
          </a:p>
        </p:txBody>
      </p:sp>
      <p:sp>
        <p:nvSpPr>
          <p:cNvPr id="20" name="TextBox 19"/>
          <p:cNvSpPr txBox="1"/>
          <p:nvPr/>
        </p:nvSpPr>
        <p:spPr>
          <a:xfrm>
            <a:off x="1752600" y="1981200"/>
            <a:ext cx="2819400" cy="1077218"/>
          </a:xfrm>
          <a:prstGeom prst="rect">
            <a:avLst/>
          </a:prstGeom>
          <a:noFill/>
        </p:spPr>
        <p:txBody>
          <a:bodyPr wrap="square" rtlCol="0">
            <a:spAutoFit/>
          </a:bodyPr>
          <a:lstStyle/>
          <a:p>
            <a:r>
              <a:rPr lang="en-US" sz="1600" dirty="0">
                <a:solidFill>
                  <a:schemeClr val="bg1"/>
                </a:solidFill>
              </a:rPr>
              <a:t>A teacher, missionary, or leader in the Church has the responsibility to preach the gospel by the Spirit,…</a:t>
            </a:r>
          </a:p>
        </p:txBody>
      </p:sp>
      <p:sp>
        <p:nvSpPr>
          <p:cNvPr id="21" name="Rectangle 20"/>
          <p:cNvSpPr/>
          <p:nvPr/>
        </p:nvSpPr>
        <p:spPr>
          <a:xfrm>
            <a:off x="1828800" y="5334001"/>
            <a:ext cx="2438400" cy="646331"/>
          </a:xfrm>
          <a:prstGeom prst="rect">
            <a:avLst/>
          </a:prstGeom>
        </p:spPr>
        <p:txBody>
          <a:bodyPr wrap="square">
            <a:spAutoFit/>
          </a:bodyPr>
          <a:lstStyle/>
          <a:p>
            <a:pPr algn="ctr"/>
            <a:r>
              <a:rPr lang="en-US" dirty="0">
                <a:solidFill>
                  <a:schemeClr val="bg1"/>
                </a:solidFill>
              </a:rPr>
              <a:t>To preach the gospel by the Spirit </a:t>
            </a:r>
          </a:p>
        </p:txBody>
      </p:sp>
      <p:sp>
        <p:nvSpPr>
          <p:cNvPr id="22" name="Rectangle 21"/>
          <p:cNvSpPr/>
          <p:nvPr/>
        </p:nvSpPr>
        <p:spPr>
          <a:xfrm>
            <a:off x="5181600" y="990600"/>
            <a:ext cx="2286000" cy="369332"/>
          </a:xfrm>
          <a:prstGeom prst="rect">
            <a:avLst/>
          </a:prstGeom>
        </p:spPr>
        <p:txBody>
          <a:bodyPr wrap="square">
            <a:spAutoFit/>
          </a:bodyPr>
          <a:lstStyle/>
          <a:p>
            <a:pPr algn="ctr"/>
            <a:r>
              <a:rPr lang="en-US" dirty="0">
                <a:solidFill>
                  <a:schemeClr val="bg1"/>
                </a:solidFill>
              </a:rPr>
              <a:t>To teach the truth. </a:t>
            </a:r>
          </a:p>
        </p:txBody>
      </p:sp>
      <p:sp>
        <p:nvSpPr>
          <p:cNvPr id="23" name="Rectangle 22"/>
          <p:cNvSpPr/>
          <p:nvPr/>
        </p:nvSpPr>
        <p:spPr>
          <a:xfrm>
            <a:off x="8001000" y="5257801"/>
            <a:ext cx="2438400" cy="646331"/>
          </a:xfrm>
          <a:prstGeom prst="rect">
            <a:avLst/>
          </a:prstGeom>
        </p:spPr>
        <p:txBody>
          <a:bodyPr wrap="square">
            <a:spAutoFit/>
          </a:bodyPr>
          <a:lstStyle/>
          <a:p>
            <a:pPr algn="ctr"/>
            <a:r>
              <a:rPr lang="en-US" dirty="0">
                <a:solidFill>
                  <a:schemeClr val="bg1"/>
                </a:solidFill>
              </a:rPr>
              <a:t>To receive the word of truth by the Spirit.</a:t>
            </a:r>
          </a:p>
        </p:txBody>
      </p:sp>
      <p:sp>
        <p:nvSpPr>
          <p:cNvPr id="24" name="TextBox 23"/>
          <p:cNvSpPr txBox="1"/>
          <p:nvPr/>
        </p:nvSpPr>
        <p:spPr>
          <a:xfrm>
            <a:off x="7696200" y="2514600"/>
            <a:ext cx="2667000" cy="1077218"/>
          </a:xfrm>
          <a:prstGeom prst="rect">
            <a:avLst/>
          </a:prstGeom>
          <a:noFill/>
        </p:spPr>
        <p:txBody>
          <a:bodyPr wrap="square" rtlCol="0">
            <a:spAutoFit/>
          </a:bodyPr>
          <a:lstStyle/>
          <a:p>
            <a:r>
              <a:rPr lang="en-US" sz="1600" dirty="0">
                <a:solidFill>
                  <a:schemeClr val="bg1"/>
                </a:solidFill>
              </a:rPr>
              <a:t>…it is the Holy Ghost who reveals, enlightens, and carries the truth of the gospel into our hearts.</a:t>
            </a:r>
          </a:p>
        </p:txBody>
      </p:sp>
      <p:sp>
        <p:nvSpPr>
          <p:cNvPr id="25" name="TextBox 24"/>
          <p:cNvSpPr txBox="1"/>
          <p:nvPr/>
        </p:nvSpPr>
        <p:spPr>
          <a:xfrm>
            <a:off x="5410200" y="457200"/>
            <a:ext cx="1981200" cy="523220"/>
          </a:xfrm>
          <a:prstGeom prst="rect">
            <a:avLst/>
          </a:prstGeom>
          <a:noFill/>
        </p:spPr>
        <p:txBody>
          <a:bodyPr wrap="square" rtlCol="0">
            <a:spAutoFit/>
          </a:bodyPr>
          <a:lstStyle/>
          <a:p>
            <a:r>
              <a:rPr lang="en-US" sz="2800" dirty="0">
                <a:solidFill>
                  <a:srgbClr val="FFFF00"/>
                </a:solidFill>
              </a:rPr>
              <a:t>Holy Ghost</a:t>
            </a:r>
          </a:p>
        </p:txBody>
      </p:sp>
      <p:sp>
        <p:nvSpPr>
          <p:cNvPr id="26" name="Rectangle 25"/>
          <p:cNvSpPr/>
          <p:nvPr/>
        </p:nvSpPr>
        <p:spPr>
          <a:xfrm>
            <a:off x="4800600" y="3200400"/>
            <a:ext cx="2971800" cy="1600438"/>
          </a:xfrm>
          <a:prstGeom prst="rect">
            <a:avLst/>
          </a:prstGeom>
        </p:spPr>
        <p:txBody>
          <a:bodyPr wrap="square">
            <a:spAutoFit/>
          </a:bodyPr>
          <a:lstStyle/>
          <a:p>
            <a:pPr fontAlgn="base"/>
            <a:r>
              <a:rPr lang="en-US" sz="1400" dirty="0">
                <a:solidFill>
                  <a:schemeClr val="bg1"/>
                </a:solidFill>
              </a:rPr>
              <a:t>Wherefore, I the Lord ask you this question—unto what were ye ordained?</a:t>
            </a:r>
          </a:p>
          <a:p>
            <a:pPr fontAlgn="base"/>
            <a:r>
              <a:rPr lang="en-US" sz="1400" dirty="0">
                <a:solidFill>
                  <a:schemeClr val="bg1"/>
                </a:solidFill>
              </a:rPr>
              <a:t>To preach my gospel by the Spirit, even the Comforter which was sent forth to teach the truth.</a:t>
            </a:r>
          </a:p>
          <a:p>
            <a:pPr fontAlgn="base"/>
            <a:r>
              <a:rPr lang="en-US" sz="1400" dirty="0">
                <a:solidFill>
                  <a:schemeClr val="bg1"/>
                </a:solidFill>
              </a:rPr>
              <a:t>D&amp;C 50:13-14</a:t>
            </a:r>
          </a:p>
        </p:txBody>
      </p:sp>
      <p:pic>
        <p:nvPicPr>
          <p:cNvPr id="6" name="Picture 5">
            <a:extLst>
              <a:ext uri="{FF2B5EF4-FFF2-40B4-BE49-F238E27FC236}">
                <a16:creationId xmlns:a16="http://schemas.microsoft.com/office/drawing/2014/main" id="{A2CF43D0-C1CD-4DE9-840C-3E7A6B30A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434" y="454152"/>
            <a:ext cx="1901952" cy="1298448"/>
          </a:xfrm>
          <a:prstGeom prst="rect">
            <a:avLst/>
          </a:prstGeom>
        </p:spPr>
      </p:pic>
      <p:pic>
        <p:nvPicPr>
          <p:cNvPr id="14" name="Picture 13">
            <a:extLst>
              <a:ext uri="{FF2B5EF4-FFF2-40B4-BE49-F238E27FC236}">
                <a16:creationId xmlns:a16="http://schemas.microsoft.com/office/drawing/2014/main" id="{A466BC54-177C-4B96-AF06-DAB229FD8E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9014" y="533400"/>
            <a:ext cx="2028825" cy="1524000"/>
          </a:xfrm>
          <a:prstGeom prst="rect">
            <a:avLst/>
          </a:prstGeom>
        </p:spPr>
      </p:pic>
    </p:spTree>
    <p:extLst>
      <p:ext uri="{BB962C8B-B14F-4D97-AF65-F5344CB8AC3E}">
        <p14:creationId xmlns:p14="http://schemas.microsoft.com/office/powerpoint/2010/main" val="379762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20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2000"/>
                                        <p:tgtEl>
                                          <p:spTgt spid="23"/>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20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20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12192000" cy="6858000"/>
            <a:chOff x="0" y="0"/>
            <a:chExt cx="9144000" cy="6858000"/>
          </a:xfrm>
        </p:grpSpPr>
        <p:sp>
          <p:nvSpPr>
            <p:cNvPr id="4" name="Rectangle 3"/>
            <p:cNvSpPr/>
            <p:nvPr/>
          </p:nvSpPr>
          <p:spPr>
            <a:xfrm>
              <a:off x="0" y="0"/>
              <a:ext cx="9144000" cy="6858000"/>
            </a:xfrm>
            <a:prstGeom prst="rect">
              <a:avLst/>
            </a:prstGeom>
            <a:solidFill>
              <a:srgbClr val="3193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ame 6"/>
            <p:cNvSpPr/>
            <p:nvPr/>
          </p:nvSpPr>
          <p:spPr>
            <a:xfrm>
              <a:off x="0" y="0"/>
              <a:ext cx="9144000" cy="6858000"/>
            </a:xfrm>
            <a:prstGeom prst="frame">
              <a:avLst>
                <a:gd name="adj1" fmla="val 243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0" y="6705600"/>
              <a:ext cx="9144000" cy="152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6294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5532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3"/>
            <p:cNvGrpSpPr/>
            <p:nvPr/>
          </p:nvGrpSpPr>
          <p:grpSpPr>
            <a:xfrm>
              <a:off x="8229600" y="6400800"/>
              <a:ext cx="685800" cy="228600"/>
              <a:chOff x="533400" y="5791200"/>
              <a:chExt cx="685800" cy="228600"/>
            </a:xfrm>
          </p:grpSpPr>
          <p:sp>
            <p:nvSpPr>
              <p:cNvPr id="12" name="Rectangle 11"/>
              <p:cNvSpPr/>
              <p:nvPr/>
            </p:nvSpPr>
            <p:spPr>
              <a:xfrm flipV="1">
                <a:off x="533400" y="5791200"/>
                <a:ext cx="685800" cy="152400"/>
              </a:xfrm>
              <a:prstGeom prst="rect">
                <a:avLst/>
              </a:prstGeom>
              <a:solidFill>
                <a:srgbClr val="FEF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flipV="1">
                <a:off x="533400" y="5943600"/>
                <a:ext cx="685800" cy="76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flipV="1">
              <a:off x="7391400" y="6553200"/>
              <a:ext cx="6858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flipV="1">
              <a:off x="6705600" y="6553200"/>
              <a:ext cx="4572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flipV="1">
              <a:off x="5943600" y="6629400"/>
              <a:ext cx="685800" cy="76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p:cNvSpPr/>
          <p:nvPr/>
        </p:nvSpPr>
        <p:spPr>
          <a:xfrm>
            <a:off x="3416852" y="1137820"/>
            <a:ext cx="4253948" cy="5262979"/>
          </a:xfrm>
          <a:prstGeom prst="rect">
            <a:avLst/>
          </a:prstGeom>
        </p:spPr>
        <p:txBody>
          <a:bodyPr wrap="square">
            <a:spAutoFit/>
          </a:bodyPr>
          <a:lstStyle/>
          <a:p>
            <a:pPr fontAlgn="base"/>
            <a:r>
              <a:rPr lang="en-US" sz="2400" dirty="0">
                <a:solidFill>
                  <a:schemeClr val="bg1"/>
                </a:solidFill>
              </a:rPr>
              <a:t> And again, he that </a:t>
            </a:r>
            <a:r>
              <a:rPr lang="en-US" sz="2400" dirty="0" err="1">
                <a:solidFill>
                  <a:schemeClr val="bg1"/>
                </a:solidFill>
              </a:rPr>
              <a:t>receiveth</a:t>
            </a:r>
            <a:r>
              <a:rPr lang="en-US" sz="2400" dirty="0">
                <a:solidFill>
                  <a:schemeClr val="bg1"/>
                </a:solidFill>
              </a:rPr>
              <a:t> the word of truth, doth he receive it by the Spirit of truth or some other way?</a:t>
            </a:r>
          </a:p>
          <a:p>
            <a:pPr fontAlgn="base"/>
            <a:endParaRPr lang="en-US" sz="2400" dirty="0">
              <a:solidFill>
                <a:schemeClr val="bg1"/>
              </a:solidFill>
            </a:endParaRPr>
          </a:p>
          <a:p>
            <a:pPr fontAlgn="base"/>
            <a:r>
              <a:rPr lang="en-US" sz="2400" dirty="0">
                <a:solidFill>
                  <a:schemeClr val="bg1"/>
                </a:solidFill>
              </a:rPr>
              <a:t> If it be some other way it is not of God.</a:t>
            </a:r>
          </a:p>
          <a:p>
            <a:pPr fontAlgn="base"/>
            <a:r>
              <a:rPr lang="en-US" sz="2400" dirty="0">
                <a:solidFill>
                  <a:schemeClr val="bg1"/>
                </a:solidFill>
              </a:rPr>
              <a:t> Therefore, why is it that ye cannot understand and know, that he that </a:t>
            </a:r>
            <a:r>
              <a:rPr lang="en-US" sz="2400" dirty="0" err="1">
                <a:solidFill>
                  <a:schemeClr val="bg1"/>
                </a:solidFill>
              </a:rPr>
              <a:t>receiveth</a:t>
            </a:r>
            <a:r>
              <a:rPr lang="en-US" sz="2400" dirty="0">
                <a:solidFill>
                  <a:schemeClr val="bg1"/>
                </a:solidFill>
              </a:rPr>
              <a:t> the word by the Spirit of truth </a:t>
            </a:r>
            <a:r>
              <a:rPr lang="en-US" sz="2400" dirty="0" err="1">
                <a:solidFill>
                  <a:schemeClr val="bg1"/>
                </a:solidFill>
              </a:rPr>
              <a:t>receiveth</a:t>
            </a:r>
            <a:r>
              <a:rPr lang="en-US" sz="2400" dirty="0">
                <a:solidFill>
                  <a:schemeClr val="bg1"/>
                </a:solidFill>
              </a:rPr>
              <a:t> it as it is preached by the Spirit of truth?</a:t>
            </a:r>
          </a:p>
          <a:p>
            <a:pPr fontAlgn="base"/>
            <a:r>
              <a:rPr lang="en-US" sz="2400" dirty="0">
                <a:solidFill>
                  <a:schemeClr val="bg1"/>
                </a:solidFill>
              </a:rPr>
              <a:t>D&amp;C 50:19-21</a:t>
            </a:r>
          </a:p>
        </p:txBody>
      </p:sp>
      <p:sp>
        <p:nvSpPr>
          <p:cNvPr id="32" name="TextBox 31"/>
          <p:cNvSpPr txBox="1"/>
          <p:nvPr/>
        </p:nvSpPr>
        <p:spPr>
          <a:xfrm>
            <a:off x="1828800" y="209721"/>
            <a:ext cx="8534400" cy="769441"/>
          </a:xfrm>
          <a:prstGeom prst="rect">
            <a:avLst/>
          </a:prstGeom>
          <a:noFill/>
        </p:spPr>
        <p:txBody>
          <a:bodyPr wrap="square" rtlCol="0">
            <a:spAutoFit/>
          </a:bodyPr>
          <a:lstStyle/>
          <a:p>
            <a:pPr algn="ctr"/>
            <a:r>
              <a:rPr lang="en-US" sz="4400" dirty="0">
                <a:solidFill>
                  <a:schemeClr val="bg1"/>
                </a:solidFill>
                <a:latin typeface="Book Antiqua" panose="02040602050305030304" pitchFamily="18" charset="0"/>
              </a:rPr>
              <a:t>Responsibility of the Receiver</a:t>
            </a:r>
          </a:p>
        </p:txBody>
      </p:sp>
      <p:pic>
        <p:nvPicPr>
          <p:cNvPr id="6" name="Picture 5">
            <a:extLst>
              <a:ext uri="{FF2B5EF4-FFF2-40B4-BE49-F238E27FC236}">
                <a16:creationId xmlns:a16="http://schemas.microsoft.com/office/drawing/2014/main" id="{4964245B-8A1F-4C7C-A9C9-F66BD55F90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848" y="1188882"/>
            <a:ext cx="2704065" cy="2262585"/>
          </a:xfrm>
          <a:prstGeom prst="rect">
            <a:avLst/>
          </a:prstGeom>
        </p:spPr>
      </p:pic>
      <p:pic>
        <p:nvPicPr>
          <p:cNvPr id="14" name="Picture 13">
            <a:extLst>
              <a:ext uri="{FF2B5EF4-FFF2-40B4-BE49-F238E27FC236}">
                <a16:creationId xmlns:a16="http://schemas.microsoft.com/office/drawing/2014/main" id="{B35276EA-9054-48C7-9C7F-110EAC9727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3953374"/>
            <a:ext cx="3200400" cy="2133600"/>
          </a:xfrm>
          <a:prstGeom prst="rect">
            <a:avLst/>
          </a:prstGeom>
        </p:spPr>
      </p:pic>
    </p:spTree>
    <p:extLst>
      <p:ext uri="{BB962C8B-B14F-4D97-AF65-F5344CB8AC3E}">
        <p14:creationId xmlns:p14="http://schemas.microsoft.com/office/powerpoint/2010/main" val="165303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12192000" cy="6858000"/>
            <a:chOff x="0" y="0"/>
            <a:chExt cx="9144000" cy="6858000"/>
          </a:xfrm>
        </p:grpSpPr>
        <p:sp>
          <p:nvSpPr>
            <p:cNvPr id="4" name="Rectangle 3"/>
            <p:cNvSpPr/>
            <p:nvPr/>
          </p:nvSpPr>
          <p:spPr>
            <a:xfrm>
              <a:off x="0" y="0"/>
              <a:ext cx="9144000" cy="6858000"/>
            </a:xfrm>
            <a:prstGeom prst="rect">
              <a:avLst/>
            </a:prstGeom>
            <a:solidFill>
              <a:srgbClr val="3193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ame 6"/>
            <p:cNvSpPr/>
            <p:nvPr/>
          </p:nvSpPr>
          <p:spPr>
            <a:xfrm>
              <a:off x="0" y="0"/>
              <a:ext cx="9144000" cy="6858000"/>
            </a:xfrm>
            <a:prstGeom prst="frame">
              <a:avLst>
                <a:gd name="adj1" fmla="val 243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0" y="6705600"/>
              <a:ext cx="9144000" cy="152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6294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5532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3"/>
            <p:cNvGrpSpPr/>
            <p:nvPr/>
          </p:nvGrpSpPr>
          <p:grpSpPr>
            <a:xfrm>
              <a:off x="8229600" y="6400800"/>
              <a:ext cx="685800" cy="228600"/>
              <a:chOff x="533400" y="5791200"/>
              <a:chExt cx="685800" cy="228600"/>
            </a:xfrm>
          </p:grpSpPr>
          <p:sp>
            <p:nvSpPr>
              <p:cNvPr id="12" name="Rectangle 11"/>
              <p:cNvSpPr/>
              <p:nvPr/>
            </p:nvSpPr>
            <p:spPr>
              <a:xfrm flipV="1">
                <a:off x="533400" y="5791200"/>
                <a:ext cx="685800" cy="152400"/>
              </a:xfrm>
              <a:prstGeom prst="rect">
                <a:avLst/>
              </a:prstGeom>
              <a:solidFill>
                <a:srgbClr val="FEF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flipV="1">
                <a:off x="533400" y="5943600"/>
                <a:ext cx="685800" cy="76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flipV="1">
              <a:off x="7391400" y="6553200"/>
              <a:ext cx="6858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flipV="1">
              <a:off x="6705600" y="6553200"/>
              <a:ext cx="4572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flipV="1">
              <a:off x="5943600" y="6629400"/>
              <a:ext cx="685800" cy="76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1828800" y="304800"/>
            <a:ext cx="8534400" cy="923330"/>
          </a:xfrm>
          <a:prstGeom prst="rect">
            <a:avLst/>
          </a:prstGeom>
          <a:noFill/>
        </p:spPr>
        <p:txBody>
          <a:bodyPr wrap="square" rtlCol="0">
            <a:spAutoFit/>
          </a:bodyPr>
          <a:lstStyle/>
          <a:p>
            <a:pPr algn="ctr"/>
            <a:r>
              <a:rPr lang="en-US" sz="5400" dirty="0">
                <a:solidFill>
                  <a:schemeClr val="bg1"/>
                </a:solidFill>
                <a:latin typeface="Book Antiqua" panose="02040602050305030304" pitchFamily="18" charset="0"/>
              </a:rPr>
              <a:t>Receiving the Spirit</a:t>
            </a:r>
          </a:p>
        </p:txBody>
      </p:sp>
      <p:sp>
        <p:nvSpPr>
          <p:cNvPr id="18" name="Rectangle 17"/>
          <p:cNvSpPr/>
          <p:nvPr/>
        </p:nvSpPr>
        <p:spPr>
          <a:xfrm>
            <a:off x="5158946" y="1304330"/>
            <a:ext cx="4572000" cy="1569660"/>
          </a:xfrm>
          <a:prstGeom prst="rect">
            <a:avLst/>
          </a:prstGeom>
        </p:spPr>
        <p:txBody>
          <a:bodyPr>
            <a:spAutoFit/>
          </a:bodyPr>
          <a:lstStyle/>
          <a:p>
            <a:r>
              <a:rPr lang="en-US" sz="2400" dirty="0">
                <a:solidFill>
                  <a:schemeClr val="bg1"/>
                </a:solidFill>
              </a:rPr>
              <a:t>To receive a ball, a person must prepare to catch it. Likewise, we must prepare our hearts and minds to receive truth by the Spirit</a:t>
            </a:r>
          </a:p>
        </p:txBody>
      </p:sp>
      <p:sp>
        <p:nvSpPr>
          <p:cNvPr id="19" name="Rectangle 18"/>
          <p:cNvSpPr/>
          <p:nvPr/>
        </p:nvSpPr>
        <p:spPr>
          <a:xfrm>
            <a:off x="1981200" y="3886201"/>
            <a:ext cx="3505200" cy="2062103"/>
          </a:xfrm>
          <a:prstGeom prst="rect">
            <a:avLst/>
          </a:prstGeom>
        </p:spPr>
        <p:txBody>
          <a:bodyPr wrap="square">
            <a:spAutoFit/>
          </a:bodyPr>
          <a:lstStyle/>
          <a:p>
            <a:pPr algn="ctr"/>
            <a:r>
              <a:rPr lang="en-US" sz="3200" dirty="0">
                <a:solidFill>
                  <a:srgbClr val="FFFF00"/>
                </a:solidFill>
              </a:rPr>
              <a:t>How can we prepare Spiritually to receive the Truth?</a:t>
            </a:r>
          </a:p>
        </p:txBody>
      </p:sp>
      <p:pic>
        <p:nvPicPr>
          <p:cNvPr id="6" name="Picture 5">
            <a:extLst>
              <a:ext uri="{FF2B5EF4-FFF2-40B4-BE49-F238E27FC236}">
                <a16:creationId xmlns:a16="http://schemas.microsoft.com/office/drawing/2014/main" id="{644E6EAF-14C7-4C09-807E-F1E6A14E4A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9213" y="1490663"/>
            <a:ext cx="2995611" cy="1993443"/>
          </a:xfrm>
          <a:prstGeom prst="rect">
            <a:avLst/>
          </a:prstGeom>
        </p:spPr>
      </p:pic>
      <p:pic>
        <p:nvPicPr>
          <p:cNvPr id="14" name="Picture 13">
            <a:extLst>
              <a:ext uri="{FF2B5EF4-FFF2-40B4-BE49-F238E27FC236}">
                <a16:creationId xmlns:a16="http://schemas.microsoft.com/office/drawing/2014/main" id="{F9E48019-0C2F-43B4-849B-3B17343AD5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112" y="3317379"/>
            <a:ext cx="4038600" cy="2876550"/>
          </a:xfrm>
          <a:prstGeom prst="rect">
            <a:avLst/>
          </a:prstGeom>
        </p:spPr>
      </p:pic>
    </p:spTree>
    <p:extLst>
      <p:ext uri="{BB962C8B-B14F-4D97-AF65-F5344CB8AC3E}">
        <p14:creationId xmlns:p14="http://schemas.microsoft.com/office/powerpoint/2010/main" val="226330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12192000" cy="6858000"/>
            <a:chOff x="0" y="0"/>
            <a:chExt cx="9144000" cy="6858000"/>
          </a:xfrm>
        </p:grpSpPr>
        <p:sp>
          <p:nvSpPr>
            <p:cNvPr id="4" name="Rectangle 3"/>
            <p:cNvSpPr/>
            <p:nvPr/>
          </p:nvSpPr>
          <p:spPr>
            <a:xfrm>
              <a:off x="0" y="0"/>
              <a:ext cx="9144000" cy="6858000"/>
            </a:xfrm>
            <a:prstGeom prst="rect">
              <a:avLst/>
            </a:prstGeom>
            <a:solidFill>
              <a:srgbClr val="3193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ame 6"/>
            <p:cNvSpPr/>
            <p:nvPr/>
          </p:nvSpPr>
          <p:spPr>
            <a:xfrm>
              <a:off x="0" y="0"/>
              <a:ext cx="9144000" cy="6858000"/>
            </a:xfrm>
            <a:prstGeom prst="frame">
              <a:avLst>
                <a:gd name="adj1" fmla="val 243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0" y="6705600"/>
              <a:ext cx="9144000" cy="152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6294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5532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3"/>
            <p:cNvGrpSpPr/>
            <p:nvPr/>
          </p:nvGrpSpPr>
          <p:grpSpPr>
            <a:xfrm>
              <a:off x="8229600" y="6400800"/>
              <a:ext cx="685800" cy="228600"/>
              <a:chOff x="533400" y="5791200"/>
              <a:chExt cx="685800" cy="228600"/>
            </a:xfrm>
          </p:grpSpPr>
          <p:sp>
            <p:nvSpPr>
              <p:cNvPr id="12" name="Rectangle 11"/>
              <p:cNvSpPr/>
              <p:nvPr/>
            </p:nvSpPr>
            <p:spPr>
              <a:xfrm flipV="1">
                <a:off x="533400" y="5791200"/>
                <a:ext cx="685800" cy="152400"/>
              </a:xfrm>
              <a:prstGeom prst="rect">
                <a:avLst/>
              </a:prstGeom>
              <a:solidFill>
                <a:srgbClr val="FEF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flipV="1">
                <a:off x="533400" y="5943600"/>
                <a:ext cx="685800" cy="76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flipV="1">
              <a:off x="7391400" y="6553200"/>
              <a:ext cx="6858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flipV="1">
              <a:off x="6705600" y="6553200"/>
              <a:ext cx="4572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flipV="1">
              <a:off x="5943600" y="6629400"/>
              <a:ext cx="685800" cy="76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1828800" y="304800"/>
            <a:ext cx="8534400" cy="923330"/>
          </a:xfrm>
          <a:prstGeom prst="rect">
            <a:avLst/>
          </a:prstGeom>
          <a:noFill/>
        </p:spPr>
        <p:txBody>
          <a:bodyPr wrap="square" rtlCol="0">
            <a:spAutoFit/>
          </a:bodyPr>
          <a:lstStyle/>
          <a:p>
            <a:pPr algn="ctr"/>
            <a:r>
              <a:rPr lang="en-US" sz="5400" dirty="0">
                <a:solidFill>
                  <a:schemeClr val="bg1"/>
                </a:solidFill>
                <a:latin typeface="Book Antiqua" panose="02040602050305030304" pitchFamily="18" charset="0"/>
              </a:rPr>
              <a:t>Catching the Spirit</a:t>
            </a:r>
          </a:p>
        </p:txBody>
      </p:sp>
      <p:sp>
        <p:nvSpPr>
          <p:cNvPr id="18" name="Rectangle 17"/>
          <p:cNvSpPr/>
          <p:nvPr/>
        </p:nvSpPr>
        <p:spPr>
          <a:xfrm>
            <a:off x="5181602" y="1380530"/>
            <a:ext cx="5715000" cy="1569660"/>
          </a:xfrm>
          <a:prstGeom prst="rect">
            <a:avLst/>
          </a:prstGeom>
        </p:spPr>
        <p:txBody>
          <a:bodyPr wrap="square">
            <a:spAutoFit/>
          </a:bodyPr>
          <a:lstStyle/>
          <a:p>
            <a:r>
              <a:rPr lang="en-US" sz="2400" dirty="0">
                <a:solidFill>
                  <a:schemeClr val="bg1"/>
                </a:solidFill>
              </a:rPr>
              <a:t>Wherefore, he that </a:t>
            </a:r>
            <a:r>
              <a:rPr lang="en-US" sz="2400" dirty="0" err="1">
                <a:solidFill>
                  <a:schemeClr val="bg1"/>
                </a:solidFill>
              </a:rPr>
              <a:t>preacheth</a:t>
            </a:r>
            <a:r>
              <a:rPr lang="en-US" sz="2400" dirty="0">
                <a:solidFill>
                  <a:schemeClr val="bg1"/>
                </a:solidFill>
              </a:rPr>
              <a:t> and he that </a:t>
            </a:r>
            <a:r>
              <a:rPr lang="en-US" sz="2400" dirty="0" err="1">
                <a:solidFill>
                  <a:schemeClr val="bg1"/>
                </a:solidFill>
              </a:rPr>
              <a:t>receiveth</a:t>
            </a:r>
            <a:r>
              <a:rPr lang="en-US" sz="2400" dirty="0">
                <a:solidFill>
                  <a:schemeClr val="bg1"/>
                </a:solidFill>
              </a:rPr>
              <a:t>, understand one another, and both are edified and rejoice together.</a:t>
            </a:r>
          </a:p>
          <a:p>
            <a:r>
              <a:rPr lang="en-US" sz="2400" dirty="0">
                <a:solidFill>
                  <a:schemeClr val="bg1"/>
                </a:solidFill>
              </a:rPr>
              <a:t>D&amp;C 50:22</a:t>
            </a:r>
          </a:p>
        </p:txBody>
      </p:sp>
      <p:pic>
        <p:nvPicPr>
          <p:cNvPr id="21" name="Picture 20" descr="DSC_0009.JPG"/>
          <p:cNvPicPr>
            <a:picLocks noChangeAspect="1"/>
          </p:cNvPicPr>
          <p:nvPr/>
        </p:nvPicPr>
        <p:blipFill>
          <a:blip r:embed="rId2" cstate="print"/>
          <a:stretch>
            <a:fillRect/>
          </a:stretch>
        </p:blipFill>
        <p:spPr>
          <a:xfrm>
            <a:off x="2133600" y="3657600"/>
            <a:ext cx="4038600" cy="2685240"/>
          </a:xfrm>
          <a:prstGeom prst="rect">
            <a:avLst/>
          </a:prstGeom>
        </p:spPr>
      </p:pic>
      <p:pic>
        <p:nvPicPr>
          <p:cNvPr id="6" name="Picture 5">
            <a:extLst>
              <a:ext uri="{FF2B5EF4-FFF2-40B4-BE49-F238E27FC236}">
                <a16:creationId xmlns:a16="http://schemas.microsoft.com/office/drawing/2014/main" id="{6D49AA47-8E9E-48C6-94F6-D0B64E1A1D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 y="1286080"/>
            <a:ext cx="3124200" cy="2085975"/>
          </a:xfrm>
          <a:prstGeom prst="rect">
            <a:avLst/>
          </a:prstGeom>
        </p:spPr>
      </p:pic>
      <p:pic>
        <p:nvPicPr>
          <p:cNvPr id="14" name="Picture 13">
            <a:extLst>
              <a:ext uri="{FF2B5EF4-FFF2-40B4-BE49-F238E27FC236}">
                <a16:creationId xmlns:a16="http://schemas.microsoft.com/office/drawing/2014/main" id="{19C49F8F-133D-480F-8889-CD9AD3FBCD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0450" y="3253597"/>
            <a:ext cx="2857500" cy="2857500"/>
          </a:xfrm>
          <a:prstGeom prst="rect">
            <a:avLst/>
          </a:prstGeom>
        </p:spPr>
      </p:pic>
    </p:spTree>
    <p:extLst>
      <p:ext uri="{BB962C8B-B14F-4D97-AF65-F5344CB8AC3E}">
        <p14:creationId xmlns:p14="http://schemas.microsoft.com/office/powerpoint/2010/main" val="323015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12192000" cy="6858000"/>
            <a:chOff x="0" y="0"/>
            <a:chExt cx="9144000" cy="6858000"/>
          </a:xfrm>
        </p:grpSpPr>
        <p:sp>
          <p:nvSpPr>
            <p:cNvPr id="4" name="Rectangle 3"/>
            <p:cNvSpPr/>
            <p:nvPr/>
          </p:nvSpPr>
          <p:spPr>
            <a:xfrm>
              <a:off x="0" y="0"/>
              <a:ext cx="9144000" cy="6858000"/>
            </a:xfrm>
            <a:prstGeom prst="rect">
              <a:avLst/>
            </a:prstGeom>
            <a:solidFill>
              <a:srgbClr val="3193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ame 6"/>
            <p:cNvSpPr/>
            <p:nvPr/>
          </p:nvSpPr>
          <p:spPr>
            <a:xfrm>
              <a:off x="0" y="0"/>
              <a:ext cx="9144000" cy="6858000"/>
            </a:xfrm>
            <a:prstGeom prst="frame">
              <a:avLst>
                <a:gd name="adj1" fmla="val 243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0" y="6705600"/>
              <a:ext cx="9144000" cy="152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6294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5532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3"/>
            <p:cNvGrpSpPr/>
            <p:nvPr/>
          </p:nvGrpSpPr>
          <p:grpSpPr>
            <a:xfrm>
              <a:off x="8229600" y="6400800"/>
              <a:ext cx="685800" cy="228600"/>
              <a:chOff x="533400" y="5791200"/>
              <a:chExt cx="685800" cy="228600"/>
            </a:xfrm>
          </p:grpSpPr>
          <p:sp>
            <p:nvSpPr>
              <p:cNvPr id="12" name="Rectangle 11"/>
              <p:cNvSpPr/>
              <p:nvPr/>
            </p:nvSpPr>
            <p:spPr>
              <a:xfrm flipV="1">
                <a:off x="533400" y="5791200"/>
                <a:ext cx="685800" cy="152400"/>
              </a:xfrm>
              <a:prstGeom prst="rect">
                <a:avLst/>
              </a:prstGeom>
              <a:solidFill>
                <a:srgbClr val="FEF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flipV="1">
                <a:off x="533400" y="5943600"/>
                <a:ext cx="685800" cy="76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flipV="1">
              <a:off x="7391400" y="6553200"/>
              <a:ext cx="6858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flipV="1">
              <a:off x="6705600" y="6553200"/>
              <a:ext cx="4572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flipV="1">
              <a:off x="5943600" y="6629400"/>
              <a:ext cx="685800" cy="76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2409E80D-76CF-4C13-A10B-C90B893A97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2559229"/>
            <a:ext cx="3200400" cy="3136900"/>
          </a:xfrm>
          <a:prstGeom prst="rect">
            <a:avLst/>
          </a:prstGeom>
        </p:spPr>
      </p:pic>
      <p:sp>
        <p:nvSpPr>
          <p:cNvPr id="19" name="Rectangle 18"/>
          <p:cNvSpPr/>
          <p:nvPr/>
        </p:nvSpPr>
        <p:spPr>
          <a:xfrm>
            <a:off x="432486" y="2362201"/>
            <a:ext cx="5434914" cy="3785652"/>
          </a:xfrm>
          <a:prstGeom prst="rect">
            <a:avLst/>
          </a:prstGeom>
        </p:spPr>
        <p:txBody>
          <a:bodyPr wrap="square">
            <a:spAutoFit/>
          </a:bodyPr>
          <a:lstStyle/>
          <a:p>
            <a:r>
              <a:rPr lang="en-US" sz="2400" dirty="0">
                <a:solidFill>
                  <a:schemeClr val="bg1"/>
                </a:solidFill>
              </a:rPr>
              <a:t>“[A learner’s] decision to participate is an exercise in agency that permits the Holy Ghost to communicate a personalized message suited to [his or her] individual needs. Creating an atmosphere of participation enhances the probability that the Spirit will teach more important lessons than [the teacher] can communicate” </a:t>
            </a:r>
          </a:p>
          <a:p>
            <a:r>
              <a:rPr lang="en-US" sz="2400" dirty="0">
                <a:solidFill>
                  <a:schemeClr val="bg1"/>
                </a:solidFill>
              </a:rPr>
              <a:t>Richard G. Scott</a:t>
            </a:r>
          </a:p>
        </p:txBody>
      </p:sp>
      <p:pic>
        <p:nvPicPr>
          <p:cNvPr id="27" name="Picture 26" descr="Richard G. Scott.jpg"/>
          <p:cNvPicPr>
            <a:picLocks noChangeAspect="1"/>
          </p:cNvPicPr>
          <p:nvPr/>
        </p:nvPicPr>
        <p:blipFill>
          <a:blip r:embed="rId3" cstate="print"/>
          <a:stretch>
            <a:fillRect/>
          </a:stretch>
        </p:blipFill>
        <p:spPr>
          <a:xfrm>
            <a:off x="2286000" y="381000"/>
            <a:ext cx="1408176" cy="1767840"/>
          </a:xfrm>
          <a:prstGeom prst="rect">
            <a:avLst/>
          </a:prstGeom>
        </p:spPr>
      </p:pic>
      <p:grpSp>
        <p:nvGrpSpPr>
          <p:cNvPr id="20" name="Group 19"/>
          <p:cNvGrpSpPr/>
          <p:nvPr/>
        </p:nvGrpSpPr>
        <p:grpSpPr>
          <a:xfrm>
            <a:off x="2362200" y="0"/>
            <a:ext cx="228600" cy="609600"/>
            <a:chOff x="838200" y="0"/>
            <a:chExt cx="228600" cy="609600"/>
          </a:xfrm>
        </p:grpSpPr>
        <p:sp>
          <p:nvSpPr>
            <p:cNvPr id="22" name="Oval 21"/>
            <p:cNvSpPr/>
            <p:nvPr/>
          </p:nvSpPr>
          <p:spPr>
            <a:xfrm>
              <a:off x="838200" y="381000"/>
              <a:ext cx="228600" cy="2286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38200" y="0"/>
              <a:ext cx="228600" cy="533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3429000" y="0"/>
            <a:ext cx="228600" cy="609600"/>
            <a:chOff x="838200" y="0"/>
            <a:chExt cx="228600" cy="609600"/>
          </a:xfrm>
        </p:grpSpPr>
        <p:sp>
          <p:nvSpPr>
            <p:cNvPr id="25" name="Oval 24"/>
            <p:cNvSpPr/>
            <p:nvPr/>
          </p:nvSpPr>
          <p:spPr>
            <a:xfrm>
              <a:off x="838200" y="381000"/>
              <a:ext cx="228600" cy="2286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38200" y="0"/>
              <a:ext cx="228600" cy="533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019800" y="457200"/>
            <a:ext cx="3810000" cy="1752600"/>
            <a:chOff x="4495800" y="457200"/>
            <a:chExt cx="3810000" cy="1752600"/>
          </a:xfrm>
        </p:grpSpPr>
        <p:sp>
          <p:nvSpPr>
            <p:cNvPr id="29" name="Rectangle 28"/>
            <p:cNvSpPr/>
            <p:nvPr/>
          </p:nvSpPr>
          <p:spPr>
            <a:xfrm>
              <a:off x="4495800" y="457200"/>
              <a:ext cx="3810000" cy="17526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572000" y="609600"/>
              <a:ext cx="3581400" cy="1200329"/>
            </a:xfrm>
            <a:prstGeom prst="rect">
              <a:avLst/>
            </a:prstGeom>
          </p:spPr>
          <p:txBody>
            <a:bodyPr wrap="square">
              <a:spAutoFit/>
            </a:bodyPr>
            <a:lstStyle/>
            <a:p>
              <a:pPr algn="ctr"/>
              <a:r>
                <a:rPr lang="en-US" b="1" i="1" dirty="0"/>
                <a:t>As we exercise our agency to participate in the learning process, we invite the Spirit to teach and testify of truth</a:t>
              </a:r>
              <a:endParaRPr lang="en-US" dirty="0"/>
            </a:p>
          </p:txBody>
        </p:sp>
      </p:grpSp>
      <p:grpSp>
        <p:nvGrpSpPr>
          <p:cNvPr id="31" name="Group 30"/>
          <p:cNvGrpSpPr/>
          <p:nvPr/>
        </p:nvGrpSpPr>
        <p:grpSpPr>
          <a:xfrm>
            <a:off x="6477000" y="0"/>
            <a:ext cx="228600" cy="609600"/>
            <a:chOff x="838200" y="0"/>
            <a:chExt cx="228600" cy="609600"/>
          </a:xfrm>
        </p:grpSpPr>
        <p:sp>
          <p:nvSpPr>
            <p:cNvPr id="32" name="Oval 31"/>
            <p:cNvSpPr/>
            <p:nvPr/>
          </p:nvSpPr>
          <p:spPr>
            <a:xfrm>
              <a:off x="838200" y="381000"/>
              <a:ext cx="228600" cy="2286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838200" y="0"/>
              <a:ext cx="228600" cy="533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8991600" y="0"/>
            <a:ext cx="228600" cy="609600"/>
            <a:chOff x="838200" y="0"/>
            <a:chExt cx="228600" cy="609600"/>
          </a:xfrm>
        </p:grpSpPr>
        <p:sp>
          <p:nvSpPr>
            <p:cNvPr id="35" name="Oval 34"/>
            <p:cNvSpPr/>
            <p:nvPr/>
          </p:nvSpPr>
          <p:spPr>
            <a:xfrm>
              <a:off x="838200" y="381000"/>
              <a:ext cx="228600" cy="2286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838200" y="0"/>
              <a:ext cx="228600" cy="533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6629400" y="2057400"/>
            <a:ext cx="228600" cy="609600"/>
            <a:chOff x="838200" y="0"/>
            <a:chExt cx="228600" cy="609600"/>
          </a:xfrm>
        </p:grpSpPr>
        <p:sp>
          <p:nvSpPr>
            <p:cNvPr id="39" name="Oval 38"/>
            <p:cNvSpPr/>
            <p:nvPr/>
          </p:nvSpPr>
          <p:spPr>
            <a:xfrm>
              <a:off x="838200" y="381000"/>
              <a:ext cx="228600" cy="2286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838200" y="0"/>
              <a:ext cx="228600" cy="533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9144000" y="2057400"/>
            <a:ext cx="228600" cy="609600"/>
            <a:chOff x="838200" y="0"/>
            <a:chExt cx="228600" cy="609600"/>
          </a:xfrm>
        </p:grpSpPr>
        <p:sp>
          <p:nvSpPr>
            <p:cNvPr id="42" name="Oval 41"/>
            <p:cNvSpPr/>
            <p:nvPr/>
          </p:nvSpPr>
          <p:spPr>
            <a:xfrm>
              <a:off x="838200" y="381000"/>
              <a:ext cx="228600" cy="2286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838200" y="0"/>
              <a:ext cx="228600" cy="533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9944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0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2000"/>
                                        <p:tgtEl>
                                          <p:spTgt spid="37"/>
                                        </p:tgtEl>
                                      </p:cBhvr>
                                    </p:animEffect>
                                  </p:childTnLst>
                                </p:cTn>
                              </p:par>
                              <p:par>
                                <p:cTn id="11" presetID="10"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2000"/>
                                        <p:tgtEl>
                                          <p:spTgt spid="41"/>
                                        </p:tgtEl>
                                      </p:cBhvr>
                                    </p:animEffect>
                                  </p:childTnLst>
                                </p:cTn>
                              </p:par>
                              <p:par>
                                <p:cTn id="14" presetID="42"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1240</Words>
  <Application>Microsoft Office PowerPoint</Application>
  <PresentationFormat>Widescreen</PresentationFormat>
  <Paragraphs>77</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Book Antiqua</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7</cp:revision>
  <dcterms:created xsi:type="dcterms:W3CDTF">2018-01-24T19:31:22Z</dcterms:created>
  <dcterms:modified xsi:type="dcterms:W3CDTF">2020-07-02T15:06:28Z</dcterms:modified>
</cp:coreProperties>
</file>