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87" r:id="rId2"/>
    <p:sldId id="326" r:id="rId3"/>
    <p:sldId id="328" r:id="rId4"/>
    <p:sldId id="327" r:id="rId5"/>
    <p:sldId id="329" r:id="rId6"/>
    <p:sldId id="288" r:id="rId7"/>
    <p:sldId id="289" r:id="rId8"/>
    <p:sldId id="290" r:id="rId9"/>
    <p:sldId id="291" r:id="rId10"/>
    <p:sldId id="292" r:id="rId11"/>
    <p:sldId id="293" r:id="rId12"/>
    <p:sldId id="294" r:id="rId13"/>
    <p:sldId id="295" r:id="rId14"/>
    <p:sldId id="296" r:id="rId15"/>
    <p:sldId id="297" r:id="rId16"/>
    <p:sldId id="330" r:id="rId17"/>
    <p:sldId id="331" r:id="rId18"/>
    <p:sldId id="299" r:id="rId19"/>
    <p:sldId id="300" r:id="rId20"/>
    <p:sldId id="301" r:id="rId21"/>
    <p:sldId id="303" r:id="rId22"/>
    <p:sldId id="304" r:id="rId23"/>
    <p:sldId id="332" r:id="rId24"/>
    <p:sldId id="305" r:id="rId25"/>
    <p:sldId id="306" r:id="rId26"/>
    <p:sldId id="308" r:id="rId27"/>
    <p:sldId id="310" r:id="rId28"/>
    <p:sldId id="311" r:id="rId29"/>
    <p:sldId id="333" r:id="rId30"/>
    <p:sldId id="313" r:id="rId31"/>
    <p:sldId id="314" r:id="rId32"/>
    <p:sldId id="317" r:id="rId33"/>
    <p:sldId id="318" r:id="rId34"/>
    <p:sldId id="319" r:id="rId35"/>
    <p:sldId id="320" r:id="rId36"/>
    <p:sldId id="321" r:id="rId37"/>
    <p:sldId id="322" r:id="rId38"/>
    <p:sldId id="323" r:id="rId39"/>
    <p:sldId id="335" r:id="rId40"/>
    <p:sldId id="284" r:id="rId41"/>
    <p:sldId id="285" r:id="rId42"/>
    <p:sldId id="286" r:id="rId43"/>
    <p:sldId id="334" r:id="rId44"/>
  </p:sldIdLst>
  <p:sldSz cx="12192000" cy="6858000"/>
  <p:notesSz cx="6858000" cy="9144000"/>
  <p:embeddedFontLst>
    <p:embeddedFont>
      <p:font typeface="Abadi" panose="020B0604020104020204" pitchFamily="34" charset="0"/>
      <p:regular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helvetica" panose="020B0604020202020204" pitchFamily="34" charset="0"/>
      <p:regular r:id="rId53"/>
      <p:bold r:id="rId54"/>
      <p:italic r:id="rId55"/>
      <p:boldItalic r:id="rId56"/>
    </p:embeddedFont>
    <p:embeddedFont>
      <p:font typeface="Lucida Sans" panose="020B060203050402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Palatino" pitchFamily="2"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30734" y="171140"/>
            <a:ext cx="9854331" cy="3600986"/>
          </a:xfrm>
          <a:prstGeom prst="rect">
            <a:avLst/>
          </a:prstGeom>
          <a:noFill/>
        </p:spPr>
        <p:txBody>
          <a:bodyPr wrap="square" rtlCol="0">
            <a:spAutoFit/>
          </a:bodyPr>
          <a:lstStyle/>
          <a:p>
            <a:pPr algn="ctr"/>
            <a:r>
              <a:rPr lang="en-US" sz="6600" dirty="0">
                <a:solidFill>
                  <a:srgbClr val="FFFF66"/>
                </a:solidFill>
                <a:latin typeface="Abadi" panose="020B0604020104020204" pitchFamily="34" charset="0"/>
                <a:cs typeface="Andalus" pitchFamily="18" charset="-78"/>
              </a:rPr>
              <a:t>“…Thy Brother Shall Live.”</a:t>
            </a:r>
          </a:p>
          <a:p>
            <a:pPr algn="ctr"/>
            <a:endParaRPr lang="en-US" sz="6600" dirty="0">
              <a:solidFill>
                <a:srgbClr val="FFFF66"/>
              </a:solidFill>
              <a:latin typeface="Abadi" panose="020B0604020104020204" pitchFamily="34" charset="0"/>
              <a:cs typeface="Andalus" pitchFamily="18" charset="-78"/>
            </a:endParaRPr>
          </a:p>
          <a:p>
            <a:pPr algn="ctr"/>
            <a:r>
              <a:rPr lang="en-US" sz="4800" dirty="0">
                <a:solidFill>
                  <a:srgbClr val="FFFF66"/>
                </a:solidFill>
                <a:latin typeface="Abadi" panose="020B0604020104020204" pitchFamily="34" charset="0"/>
                <a:cs typeface="Andalus" pitchFamily="18" charset="-78"/>
              </a:rPr>
              <a:t>A Power Over Death</a:t>
            </a:r>
          </a:p>
          <a:p>
            <a:pPr algn="ctr"/>
            <a:r>
              <a:rPr lang="en-US" sz="4800" dirty="0">
                <a:solidFill>
                  <a:srgbClr val="FFFF66"/>
                </a:solidFill>
                <a:latin typeface="Abadi" panose="020B0604020104020204" pitchFamily="34" charset="0"/>
                <a:cs typeface="Andalus" pitchFamily="18" charset="-78"/>
              </a:rPr>
              <a:t>John 11</a:t>
            </a:r>
            <a:endParaRPr lang="en-US" sz="5400" dirty="0">
              <a:solidFill>
                <a:srgbClr val="FFFF66"/>
              </a:solidFill>
              <a:latin typeface="Abadi" panose="020B0604020104020204" pitchFamily="34" charset="0"/>
              <a:cs typeface="Andalus" pitchFamily="18" charset="-78"/>
            </a:endParaRPr>
          </a:p>
        </p:txBody>
      </p:sp>
      <p:sp>
        <p:nvSpPr>
          <p:cNvPr id="4" name="TextBox 3"/>
          <p:cNvSpPr txBox="1"/>
          <p:nvPr/>
        </p:nvSpPr>
        <p:spPr>
          <a:xfrm>
            <a:off x="0" y="0"/>
            <a:ext cx="2286000" cy="369332"/>
          </a:xfrm>
          <a:prstGeom prst="rect">
            <a:avLst/>
          </a:prstGeom>
          <a:noFill/>
        </p:spPr>
        <p:txBody>
          <a:bodyPr wrap="square" rtlCol="0">
            <a:spAutoFit/>
          </a:bodyPr>
          <a:lstStyle/>
          <a:p>
            <a:r>
              <a:rPr lang="en-US" dirty="0">
                <a:solidFill>
                  <a:schemeClr val="bg1"/>
                </a:solidFill>
              </a:rPr>
              <a:t>Lesson 71</a:t>
            </a:r>
          </a:p>
        </p:txBody>
      </p:sp>
      <p:grpSp>
        <p:nvGrpSpPr>
          <p:cNvPr id="5" name="Group 103"/>
          <p:cNvGrpSpPr/>
          <p:nvPr/>
        </p:nvGrpSpPr>
        <p:grpSpPr>
          <a:xfrm>
            <a:off x="1835039" y="3314193"/>
            <a:ext cx="1350529" cy="2199711"/>
            <a:chOff x="4343400" y="304800"/>
            <a:chExt cx="2680788" cy="4366407"/>
          </a:xfrm>
        </p:grpSpPr>
        <p:sp>
          <p:nvSpPr>
            <p:cNvPr id="6" name="Oval 5"/>
            <p:cNvSpPr/>
            <p:nvPr/>
          </p:nvSpPr>
          <p:spPr>
            <a:xfrm rot="1569803" flipH="1">
              <a:off x="5162862" y="3954374"/>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465854" flipH="1">
              <a:off x="5772461" y="3954373"/>
              <a:ext cx="475794" cy="716833"/>
            </a:xfrm>
            <a:prstGeom prst="ellipse">
              <a:avLst/>
            </a:prstGeom>
            <a:solidFill>
              <a:srgbClr val="ECD26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997886" y="657487"/>
              <a:ext cx="1369123" cy="1757452"/>
            </a:xfrm>
            <a:prstGeom prst="ellipse">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20548178" flipH="1">
              <a:off x="5474207" y="1716291"/>
              <a:ext cx="1259714" cy="1288123"/>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4592409" y="2653107"/>
              <a:ext cx="629856" cy="468408"/>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6230037" y="2536006"/>
              <a:ext cx="629856" cy="585510"/>
            </a:xfrm>
            <a:prstGeom prst="ellipse">
              <a:avLst/>
            </a:prstGeom>
            <a:solidFill>
              <a:schemeClr val="accent6">
                <a:lumMod val="40000"/>
                <a:lumOff val="6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113573">
              <a:off x="4794856" y="1736425"/>
              <a:ext cx="1184185" cy="1148670"/>
            </a:xfrm>
            <a:prstGeom prst="trapezoid">
              <a:avLst>
                <a:gd name="adj" fmla="val 34231"/>
              </a:avLst>
            </a:prstGeom>
            <a:solidFill>
              <a:srgbClr val="C98257"/>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flipH="1">
              <a:off x="4888355" y="1599189"/>
              <a:ext cx="1593624" cy="2744211"/>
            </a:xfrm>
            <a:prstGeom prst="triangl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flipH="1">
              <a:off x="4614531" y="1010174"/>
              <a:ext cx="766709" cy="182221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26040" flipH="1">
              <a:off x="6010721" y="1109100"/>
              <a:ext cx="507459" cy="1668846"/>
            </a:xfrm>
            <a:prstGeom prst="cloud">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5544636" y="1691457"/>
              <a:ext cx="273825" cy="46361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5096294" y="428168"/>
              <a:ext cx="1133743" cy="15223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3097194" flipH="1">
              <a:off x="5469808" y="422362"/>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8981421" flipH="1">
              <a:off x="4839692" y="476790"/>
              <a:ext cx="1034188" cy="645653"/>
            </a:xfrm>
            <a:prstGeom prst="ellipse">
              <a:avLst/>
            </a:prstGeom>
            <a:solidFill>
              <a:srgbClr val="CC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lock Arc 19"/>
            <p:cNvSpPr/>
            <p:nvPr/>
          </p:nvSpPr>
          <p:spPr>
            <a:xfrm flipH="1">
              <a:off x="4669296" y="304800"/>
              <a:ext cx="2026302" cy="1587091"/>
            </a:xfrm>
            <a:prstGeom prst="blockArc">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rot="17952657" flipH="1">
              <a:off x="5568188" y="2484281"/>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4884799" flipH="1">
              <a:off x="4996059" y="2473959"/>
              <a:ext cx="846577" cy="544979"/>
            </a:xfrm>
            <a:prstGeom prst="ellipse">
              <a:avLst/>
            </a:prstGeom>
            <a:solidFill>
              <a:srgbClr val="C982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4884799" flipH="1">
              <a:off x="5333026" y="2806802"/>
              <a:ext cx="556395" cy="3581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14884799" flipH="1">
              <a:off x="5528206" y="2856979"/>
              <a:ext cx="524637" cy="33773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flipH="1">
              <a:off x="4343400" y="1031374"/>
              <a:ext cx="985769" cy="2249103"/>
            </a:xfrm>
            <a:prstGeom prst="trapezoid">
              <a:avLst>
                <a:gd name="adj" fmla="val 32650"/>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flipH="1">
              <a:off x="6038419" y="1068955"/>
              <a:ext cx="985769" cy="2190321"/>
            </a:xfrm>
            <a:prstGeom prst="trapezoid">
              <a:avLst>
                <a:gd name="adj" fmla="val 31557"/>
              </a:avLst>
            </a:prstGeom>
            <a:solidFill>
              <a:srgbClr val="ECD2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880435" flipH="1">
              <a:off x="4724061" y="716268"/>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20218568" flipH="1">
              <a:off x="6350392" y="766774"/>
              <a:ext cx="328590" cy="463617"/>
            </a:xfrm>
            <a:prstGeom prst="ellipse">
              <a:avLst/>
            </a:prstGeom>
            <a:solidFill>
              <a:srgbClr val="ECD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71"/>
            <p:cNvGrpSpPr/>
            <p:nvPr/>
          </p:nvGrpSpPr>
          <p:grpSpPr>
            <a:xfrm>
              <a:off x="4876800" y="3886200"/>
              <a:ext cx="1524000" cy="453844"/>
              <a:chOff x="0" y="4648200"/>
              <a:chExt cx="3986134" cy="1541489"/>
            </a:xfrm>
          </p:grpSpPr>
          <p:grpSp>
            <p:nvGrpSpPr>
              <p:cNvPr id="30" name="Group 138"/>
              <p:cNvGrpSpPr/>
              <p:nvPr/>
            </p:nvGrpSpPr>
            <p:grpSpPr>
              <a:xfrm>
                <a:off x="0" y="4648200"/>
                <a:ext cx="1600200" cy="1524000"/>
                <a:chOff x="533400" y="4648200"/>
                <a:chExt cx="1905000" cy="1828800"/>
              </a:xfrm>
            </p:grpSpPr>
            <p:sp>
              <p:nvSpPr>
                <p:cNvPr id="41" name="Plus 40"/>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39"/>
              <p:cNvGrpSpPr/>
              <p:nvPr/>
            </p:nvGrpSpPr>
            <p:grpSpPr>
              <a:xfrm>
                <a:off x="1182973" y="4665689"/>
                <a:ext cx="1600200" cy="1524000"/>
                <a:chOff x="533400" y="4648200"/>
                <a:chExt cx="1905000" cy="1828800"/>
              </a:xfrm>
            </p:grpSpPr>
            <p:sp>
              <p:nvSpPr>
                <p:cNvPr id="37" name="Plus 36"/>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44"/>
              <p:cNvGrpSpPr/>
              <p:nvPr/>
            </p:nvGrpSpPr>
            <p:grpSpPr>
              <a:xfrm>
                <a:off x="2385934" y="4665689"/>
                <a:ext cx="1600200" cy="1524000"/>
                <a:chOff x="533400" y="4648200"/>
                <a:chExt cx="1905000" cy="1828800"/>
              </a:xfrm>
            </p:grpSpPr>
            <p:sp>
              <p:nvSpPr>
                <p:cNvPr id="33" name="Plus 32"/>
                <p:cNvSpPr/>
                <p:nvPr/>
              </p:nvSpPr>
              <p:spPr>
                <a:xfrm>
                  <a:off x="533400" y="4648200"/>
                  <a:ext cx="1905000" cy="1828800"/>
                </a:xfrm>
                <a:prstGeom prst="mathPlus">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1295400" y="5181600"/>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1822554" y="500421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58252" y="4974237"/>
                  <a:ext cx="368508" cy="685800"/>
                </a:xfrm>
                <a:prstGeom prst="diamond">
                  <a:avLst/>
                </a:prstGeom>
                <a:solidFill>
                  <a:srgbClr val="D5B35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152"/>
          <p:cNvGrpSpPr/>
          <p:nvPr/>
        </p:nvGrpSpPr>
        <p:grpSpPr>
          <a:xfrm>
            <a:off x="471785" y="3440317"/>
            <a:ext cx="1190031" cy="2046084"/>
            <a:chOff x="0" y="322729"/>
            <a:chExt cx="2665661" cy="4349294"/>
          </a:xfrm>
        </p:grpSpPr>
        <p:sp>
          <p:nvSpPr>
            <p:cNvPr id="46" name="Oval 45"/>
            <p:cNvSpPr/>
            <p:nvPr/>
          </p:nvSpPr>
          <p:spPr>
            <a:xfrm rot="2820608">
              <a:off x="177613" y="2721053"/>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562648">
              <a:off x="2111684" y="2667990"/>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2242960">
              <a:off x="500145" y="1565189"/>
              <a:ext cx="905470" cy="1835000"/>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9284057">
              <a:off x="1380109" y="1570497"/>
              <a:ext cx="899060" cy="1802438"/>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4427519">
              <a:off x="790782" y="4034365"/>
              <a:ext cx="374989" cy="900328"/>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7172481" flipH="1">
              <a:off x="1585087" y="4035426"/>
              <a:ext cx="374359" cy="898205"/>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408853" y="1729639"/>
              <a:ext cx="2021797" cy="2813819"/>
            </a:xfrm>
            <a:prstGeom prst="triangle">
              <a:avLst>
                <a:gd name="adj" fmla="val 50741"/>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a:off x="1204012" y="2091080"/>
              <a:ext cx="459499" cy="60296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76453" y="322729"/>
              <a:ext cx="1194698" cy="19093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776453" y="322729"/>
              <a:ext cx="1194698" cy="5024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5585385">
              <a:off x="737512" y="1474459"/>
              <a:ext cx="2326014"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5400000">
              <a:off x="-308777" y="1519081"/>
              <a:ext cx="2414761"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83094">
              <a:off x="507075" y="471866"/>
              <a:ext cx="551399" cy="170839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363997">
              <a:off x="1748385" y="441892"/>
              <a:ext cx="551399" cy="170839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tored Data 59"/>
            <p:cNvSpPr/>
            <p:nvPr/>
          </p:nvSpPr>
          <p:spPr>
            <a:xfrm rot="5400000">
              <a:off x="1045202" y="-37921"/>
              <a:ext cx="803948" cy="1525247"/>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4"/>
            <p:cNvGrpSpPr/>
            <p:nvPr/>
          </p:nvGrpSpPr>
          <p:grpSpPr>
            <a:xfrm>
              <a:off x="457200" y="4038600"/>
              <a:ext cx="1828800" cy="528633"/>
              <a:chOff x="4953000" y="1968708"/>
              <a:chExt cx="5056682" cy="1751350"/>
            </a:xfrm>
          </p:grpSpPr>
          <p:grpSp>
            <p:nvGrpSpPr>
              <p:cNvPr id="76" name="Group 268"/>
              <p:cNvGrpSpPr/>
              <p:nvPr/>
            </p:nvGrpSpPr>
            <p:grpSpPr>
              <a:xfrm>
                <a:off x="4953000" y="1981200"/>
                <a:ext cx="1681397" cy="1721370"/>
                <a:chOff x="4953000" y="1981200"/>
                <a:chExt cx="1681397" cy="1721370"/>
              </a:xfrm>
            </p:grpSpPr>
            <p:sp>
              <p:nvSpPr>
                <p:cNvPr id="87" name="Quad Arrow 86"/>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69"/>
              <p:cNvGrpSpPr/>
              <p:nvPr/>
            </p:nvGrpSpPr>
            <p:grpSpPr>
              <a:xfrm>
                <a:off x="6634397" y="1968708"/>
                <a:ext cx="1681397" cy="1721370"/>
                <a:chOff x="4953000" y="1981200"/>
                <a:chExt cx="1681397" cy="1721370"/>
              </a:xfrm>
            </p:grpSpPr>
            <p:sp>
              <p:nvSpPr>
                <p:cNvPr id="85" name="Quad Arrow 84"/>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72"/>
              <p:cNvGrpSpPr/>
              <p:nvPr/>
            </p:nvGrpSpPr>
            <p:grpSpPr>
              <a:xfrm>
                <a:off x="8328285" y="1998688"/>
                <a:ext cx="1681397" cy="1721370"/>
                <a:chOff x="4953000" y="1981200"/>
                <a:chExt cx="1681397" cy="1721370"/>
              </a:xfrm>
            </p:grpSpPr>
            <p:sp>
              <p:nvSpPr>
                <p:cNvPr id="83" name="Quad Arrow 82"/>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Isosceles Triangle 78"/>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58"/>
            <p:cNvGrpSpPr/>
            <p:nvPr/>
          </p:nvGrpSpPr>
          <p:grpSpPr>
            <a:xfrm>
              <a:off x="685800" y="457200"/>
              <a:ext cx="1577715" cy="396475"/>
              <a:chOff x="4953000" y="1968708"/>
              <a:chExt cx="5056682" cy="1751350"/>
            </a:xfrm>
          </p:grpSpPr>
          <p:grpSp>
            <p:nvGrpSpPr>
              <p:cNvPr id="63" name="Group 268"/>
              <p:cNvGrpSpPr/>
              <p:nvPr/>
            </p:nvGrpSpPr>
            <p:grpSpPr>
              <a:xfrm>
                <a:off x="4953000" y="1981200"/>
                <a:ext cx="1681397" cy="1721370"/>
                <a:chOff x="4953000" y="1981200"/>
                <a:chExt cx="1681397" cy="1721370"/>
              </a:xfrm>
            </p:grpSpPr>
            <p:sp>
              <p:nvSpPr>
                <p:cNvPr id="74" name="Quad Arrow 73"/>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69"/>
              <p:cNvGrpSpPr/>
              <p:nvPr/>
            </p:nvGrpSpPr>
            <p:grpSpPr>
              <a:xfrm>
                <a:off x="6634397" y="1968708"/>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72"/>
              <p:cNvGrpSpPr/>
              <p:nvPr/>
            </p:nvGrpSpPr>
            <p:grpSpPr>
              <a:xfrm>
                <a:off x="8328285" y="199868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a:off x="9168680" y="2409966"/>
            <a:ext cx="1417778" cy="3522131"/>
            <a:chOff x="1230117" y="553998"/>
            <a:chExt cx="1880326" cy="4671220"/>
          </a:xfrm>
        </p:grpSpPr>
        <p:sp>
          <p:nvSpPr>
            <p:cNvPr id="90" name="Cloud 89"/>
            <p:cNvSpPr/>
            <p:nvPr/>
          </p:nvSpPr>
          <p:spPr>
            <a:xfrm rot="10454674">
              <a:off x="1323121" y="625589"/>
              <a:ext cx="1652278" cy="1835845"/>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516082">
              <a:off x="2142413" y="4576920"/>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607219">
              <a:off x="1672200" y="4599051"/>
              <a:ext cx="489875" cy="6261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755392">
              <a:off x="2750632" y="3255399"/>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08905">
              <a:off x="1230117" y="3331744"/>
              <a:ext cx="359811" cy="514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1524000" y="2382798"/>
              <a:ext cx="1295400" cy="243840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518649">
              <a:off x="2337082" y="1946338"/>
              <a:ext cx="654908" cy="166313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992742">
              <a:off x="1408731" y="2062494"/>
              <a:ext cx="654908" cy="157250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1600200" y="2077997"/>
              <a:ext cx="1143000" cy="191608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0800000">
              <a:off x="2007290" y="1924989"/>
              <a:ext cx="3048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806324">
              <a:off x="1752377" y="2019888"/>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20793676" flipH="1">
              <a:off x="2361976" y="2019888"/>
              <a:ext cx="235976" cy="6816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651687" y="743468"/>
              <a:ext cx="1066800"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1524000" y="553998"/>
              <a:ext cx="1295400" cy="609600"/>
            </a:xfrm>
            <a:prstGeom prst="cloud">
              <a:avLst/>
            </a:prstGeom>
            <a:solidFill>
              <a:srgbClr val="FAE5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7749413">
              <a:off x="1342253" y="1306523"/>
              <a:ext cx="405713" cy="178147"/>
            </a:xfrm>
            <a:prstGeom prst="ellipse">
              <a:avLst/>
            </a:prstGeom>
            <a:solidFill>
              <a:srgbClr val="FAE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2095499" y="287299"/>
              <a:ext cx="152400" cy="1295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1501560" y="771483"/>
              <a:ext cx="1295400" cy="269791"/>
              <a:chOff x="3429000" y="1808207"/>
              <a:chExt cx="1708496" cy="546647"/>
            </a:xfrm>
          </p:grpSpPr>
          <p:sp>
            <p:nvSpPr>
              <p:cNvPr id="119" name="Flowchart: Summing Junction 118"/>
              <p:cNvSpPr/>
              <p:nvPr/>
            </p:nvSpPr>
            <p:spPr>
              <a:xfrm>
                <a:off x="3429000"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a:off x="4099751"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3810000" y="1808207"/>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a:off x="4756496" y="1906599"/>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4473748" y="1839986"/>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rot="5400000">
              <a:off x="1123641" y="2868869"/>
              <a:ext cx="1603384" cy="269791"/>
              <a:chOff x="3429000" y="1808207"/>
              <a:chExt cx="1708496" cy="546647"/>
            </a:xfrm>
          </p:grpSpPr>
          <p:sp>
            <p:nvSpPr>
              <p:cNvPr id="114" name="Flowchart: Summing Junction 113"/>
              <p:cNvSpPr/>
              <p:nvPr/>
            </p:nvSpPr>
            <p:spPr>
              <a:xfrm>
                <a:off x="3429000"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Summing Junction 114"/>
              <p:cNvSpPr/>
              <p:nvPr/>
            </p:nvSpPr>
            <p:spPr>
              <a:xfrm>
                <a:off x="4099751"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3810000" y="1808207"/>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Summing Junction 116"/>
              <p:cNvSpPr/>
              <p:nvPr/>
            </p:nvSpPr>
            <p:spPr>
              <a:xfrm>
                <a:off x="4756496" y="1906599"/>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473748" y="1839986"/>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rot="5400000">
              <a:off x="1600567" y="2871524"/>
              <a:ext cx="1598074" cy="269791"/>
              <a:chOff x="3429000" y="1808207"/>
              <a:chExt cx="1708496" cy="546647"/>
            </a:xfrm>
          </p:grpSpPr>
          <p:sp>
            <p:nvSpPr>
              <p:cNvPr id="109" name="Flowchart: Summing Junction 108"/>
              <p:cNvSpPr/>
              <p:nvPr/>
            </p:nvSpPr>
            <p:spPr>
              <a:xfrm>
                <a:off x="3429000"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Summing Junction 109"/>
              <p:cNvSpPr/>
              <p:nvPr/>
            </p:nvSpPr>
            <p:spPr>
              <a:xfrm>
                <a:off x="4099751" y="1885827"/>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3810000" y="1808207"/>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Summing Junction 111"/>
              <p:cNvSpPr/>
              <p:nvPr/>
            </p:nvSpPr>
            <p:spPr>
              <a:xfrm>
                <a:off x="4756496" y="1906599"/>
                <a:ext cx="381000" cy="381641"/>
              </a:xfrm>
              <a:prstGeom prst="flowChartSummingJunc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473748" y="1839986"/>
                <a:ext cx="304800" cy="514868"/>
              </a:xfrm>
              <a:prstGeom prst="diamon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rot="3405520">
            <a:off x="10275443" y="4842833"/>
            <a:ext cx="1550443" cy="1730033"/>
            <a:chOff x="-99702" y="4297036"/>
            <a:chExt cx="1550443" cy="1730033"/>
          </a:xfrm>
        </p:grpSpPr>
        <p:sp>
          <p:nvSpPr>
            <p:cNvPr id="125" name="Double Wave 124"/>
            <p:cNvSpPr/>
            <p:nvPr/>
          </p:nvSpPr>
          <p:spPr>
            <a:xfrm rot="19402282">
              <a:off x="-16758" y="4973725"/>
              <a:ext cx="1463968" cy="33792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uble Wave 125"/>
            <p:cNvSpPr/>
            <p:nvPr/>
          </p:nvSpPr>
          <p:spPr>
            <a:xfrm rot="17713335">
              <a:off x="135642" y="5126125"/>
              <a:ext cx="1463968" cy="33792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uble Wave 126"/>
            <p:cNvSpPr/>
            <p:nvPr/>
          </p:nvSpPr>
          <p:spPr>
            <a:xfrm rot="19402282">
              <a:off x="-99702" y="4832759"/>
              <a:ext cx="1550443" cy="27477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uble Wave 127"/>
            <p:cNvSpPr/>
            <p:nvPr/>
          </p:nvSpPr>
          <p:spPr>
            <a:xfrm rot="16856679">
              <a:off x="403951" y="4911697"/>
              <a:ext cx="1463968" cy="234645"/>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p:cNvSpPr/>
          <p:nvPr/>
        </p:nvSpPr>
        <p:spPr>
          <a:xfrm>
            <a:off x="3146114" y="4640625"/>
            <a:ext cx="6096000" cy="2031325"/>
          </a:xfrm>
          <a:prstGeom prst="rect">
            <a:avLst/>
          </a:prstGeom>
        </p:spPr>
        <p:txBody>
          <a:bodyPr>
            <a:spAutoFit/>
          </a:bodyPr>
          <a:lstStyle/>
          <a:p>
            <a:r>
              <a:rPr lang="en-US" i="1" dirty="0">
                <a:solidFill>
                  <a:schemeClr val="bg1"/>
                </a:solidFill>
                <a:latin typeface="Palatino"/>
              </a:rPr>
              <a:t> Yea, and are willing to mourn with those that mourn; yea, and comfort those that stand in need of comfort, and to stand as witnesses of God at all times and in all things, and in all places that ye may be in, even until death, that ye may be redeemed of God, and be numbered with those of the first resurrection, that ye may have eternal life. Mosiah 18:9</a:t>
            </a:r>
            <a:endParaRPr lang="en-US" i="1" dirty="0">
              <a:solidFill>
                <a:schemeClr val="bg1"/>
              </a:solidFill>
            </a:endParaRPr>
          </a:p>
        </p:txBody>
      </p:sp>
      <p:sp>
        <p:nvSpPr>
          <p:cNvPr id="130" name="Footer Placeholder 14">
            <a:extLst>
              <a:ext uri="{FF2B5EF4-FFF2-40B4-BE49-F238E27FC236}">
                <a16:creationId xmlns:a16="http://schemas.microsoft.com/office/drawing/2014/main" id="{0FC9CC67-3494-4880-9DA8-CBAE4DC86C84}"/>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1804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53757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11:5</a:t>
            </a:r>
          </a:p>
        </p:txBody>
      </p:sp>
      <p:sp>
        <p:nvSpPr>
          <p:cNvPr id="6" name="TextBox 5"/>
          <p:cNvSpPr txBox="1"/>
          <p:nvPr/>
        </p:nvSpPr>
        <p:spPr>
          <a:xfrm>
            <a:off x="2438400" y="381000"/>
            <a:ext cx="6934200"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“Now Jesus loved Martha, and her sister, and Lazarus.”</a:t>
            </a:r>
          </a:p>
        </p:txBody>
      </p:sp>
      <p:pic>
        <p:nvPicPr>
          <p:cNvPr id="1026" name="Picture 2" descr="http://www.goodsalt.com/view/mary-martha-and-lazarus.jpg"/>
          <p:cNvPicPr>
            <a:picLocks noChangeAspect="1" noChangeArrowheads="1"/>
          </p:cNvPicPr>
          <p:nvPr/>
        </p:nvPicPr>
        <p:blipFill>
          <a:blip r:embed="rId2" cstate="print"/>
          <a:srcRect r="444" b="39623"/>
          <a:stretch>
            <a:fillRect/>
          </a:stretch>
        </p:blipFill>
        <p:spPr bwMode="auto">
          <a:xfrm>
            <a:off x="3051463" y="2919845"/>
            <a:ext cx="5403272" cy="2701636"/>
          </a:xfrm>
          <a:prstGeom prst="rect">
            <a:avLst/>
          </a:prstGeom>
          <a:noFill/>
        </p:spPr>
      </p:pic>
    </p:spTree>
    <p:extLst>
      <p:ext uri="{BB962C8B-B14F-4D97-AF65-F5344CB8AC3E}">
        <p14:creationId xmlns:p14="http://schemas.microsoft.com/office/powerpoint/2010/main" val="225519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513611"/>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11:6</a:t>
            </a:r>
          </a:p>
        </p:txBody>
      </p:sp>
      <p:sp>
        <p:nvSpPr>
          <p:cNvPr id="6" name="TextBox 5"/>
          <p:cNvSpPr txBox="1"/>
          <p:nvPr/>
        </p:nvSpPr>
        <p:spPr>
          <a:xfrm>
            <a:off x="436419" y="360218"/>
            <a:ext cx="11163702"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“When he had heard therefore that he was sick, he abode two days still in the same place where he was.”</a:t>
            </a:r>
          </a:p>
        </p:txBody>
      </p:sp>
      <p:pic>
        <p:nvPicPr>
          <p:cNvPr id="7" name="Picture 6" descr="liahonlp_nfo_o_c3d.jpg"/>
          <p:cNvPicPr>
            <a:picLocks noChangeAspect="1"/>
          </p:cNvPicPr>
          <p:nvPr/>
        </p:nvPicPr>
        <p:blipFill>
          <a:blip r:embed="rId2" cstate="print"/>
          <a:stretch>
            <a:fillRect/>
          </a:stretch>
        </p:blipFill>
        <p:spPr>
          <a:xfrm>
            <a:off x="1558635" y="3528091"/>
            <a:ext cx="2819400" cy="2819400"/>
          </a:xfrm>
          <a:prstGeom prst="rect">
            <a:avLst/>
          </a:prstGeom>
        </p:spPr>
      </p:pic>
      <p:grpSp>
        <p:nvGrpSpPr>
          <p:cNvPr id="9" name="Group 8"/>
          <p:cNvGrpSpPr/>
          <p:nvPr/>
        </p:nvGrpSpPr>
        <p:grpSpPr>
          <a:xfrm>
            <a:off x="5489785" y="2652495"/>
            <a:ext cx="5753099" cy="2285296"/>
            <a:chOff x="5340929" y="2385443"/>
            <a:chExt cx="5753099" cy="2285296"/>
          </a:xfrm>
        </p:grpSpPr>
        <p:sp>
          <p:nvSpPr>
            <p:cNvPr id="3" name="Rectangle 2"/>
            <p:cNvSpPr/>
            <p:nvPr/>
          </p:nvSpPr>
          <p:spPr>
            <a:xfrm>
              <a:off x="5340929" y="3004512"/>
              <a:ext cx="3882736" cy="1200329"/>
            </a:xfrm>
            <a:prstGeom prst="rect">
              <a:avLst/>
            </a:prstGeom>
          </p:spPr>
          <p:txBody>
            <a:bodyPr wrap="square">
              <a:spAutoFit/>
            </a:bodyPr>
            <a:lstStyle/>
            <a:p>
              <a:r>
                <a:rPr lang="en-US" dirty="0">
                  <a:solidFill>
                    <a:schemeClr val="bg1"/>
                  </a:solidFill>
                  <a:latin typeface="Abadi" panose="020B0604020104020204" pitchFamily="34" charset="0"/>
                </a:rPr>
                <a:t>Jesus with full knowledge of Lazarus' sickness, did nothing to prevent his death; [and] allowed his body to be prepared for burial; (2)</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801" y="2385443"/>
              <a:ext cx="1637227" cy="2285296"/>
            </a:xfrm>
            <a:prstGeom prst="rect">
              <a:avLst/>
            </a:prstGeom>
          </p:spPr>
        </p:pic>
      </p:grpSp>
      <p:sp>
        <p:nvSpPr>
          <p:cNvPr id="8" name="TextBox 7"/>
          <p:cNvSpPr txBox="1"/>
          <p:nvPr/>
        </p:nvSpPr>
        <p:spPr>
          <a:xfrm>
            <a:off x="4533900" y="5063330"/>
            <a:ext cx="6934200" cy="1569660"/>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Was this a test of faith for Mary and Martha?</a:t>
            </a:r>
          </a:p>
        </p:txBody>
      </p:sp>
    </p:spTree>
    <p:extLst>
      <p:ext uri="{BB962C8B-B14F-4D97-AF65-F5344CB8AC3E}">
        <p14:creationId xmlns:p14="http://schemas.microsoft.com/office/powerpoint/2010/main" val="23304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3909" y="655022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11:7</a:t>
            </a:r>
          </a:p>
        </p:txBody>
      </p:sp>
      <p:sp>
        <p:nvSpPr>
          <p:cNvPr id="6" name="TextBox 5"/>
          <p:cNvSpPr txBox="1"/>
          <p:nvPr/>
        </p:nvSpPr>
        <p:spPr>
          <a:xfrm>
            <a:off x="5138305" y="1144249"/>
            <a:ext cx="69342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“…let us go to Judaea”</a:t>
            </a:r>
          </a:p>
        </p:txBody>
      </p:sp>
      <p:pic>
        <p:nvPicPr>
          <p:cNvPr id="8" name="Picture 7" descr="liahonlp_nfo_o_c3f.jpg"/>
          <p:cNvPicPr>
            <a:picLocks noChangeAspect="1"/>
          </p:cNvPicPr>
          <p:nvPr/>
        </p:nvPicPr>
        <p:blipFill>
          <a:blip r:embed="rId2" cstate="print"/>
          <a:stretch>
            <a:fillRect/>
          </a:stretch>
        </p:blipFill>
        <p:spPr>
          <a:xfrm>
            <a:off x="7007383" y="2201541"/>
            <a:ext cx="3773306" cy="3773306"/>
          </a:xfrm>
          <a:prstGeom prst="rect">
            <a:avLst/>
          </a:prstGeom>
        </p:spPr>
      </p:pic>
      <p:sp>
        <p:nvSpPr>
          <p:cNvPr id="3" name="Rectangle 2"/>
          <p:cNvSpPr/>
          <p:nvPr/>
        </p:nvSpPr>
        <p:spPr>
          <a:xfrm>
            <a:off x="658091" y="1859339"/>
            <a:ext cx="4838700" cy="3693319"/>
          </a:xfrm>
          <a:prstGeom prst="rect">
            <a:avLst/>
          </a:prstGeom>
        </p:spPr>
        <p:txBody>
          <a:bodyPr wrap="square">
            <a:spAutoFit/>
          </a:bodyPr>
          <a:lstStyle/>
          <a:p>
            <a:r>
              <a:rPr lang="en-US" dirty="0">
                <a:solidFill>
                  <a:schemeClr val="bg1"/>
                </a:solidFill>
                <a:latin typeface="Abadi" panose="020B0604020104020204" pitchFamily="34" charset="0"/>
              </a:rPr>
              <a:t>"The custom among the Jews was to bury their deceased on the same day of death; they held a superstition that the spirit lingered around the body for three days and then departed on the fourth day.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Jesus was very familiar with their beliefs, and He therefore delayed His arrival in Bethany until Lazarus had been in the grave for four days.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that way there would be no question about the miracle He was to perform." (3)</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33" y="124028"/>
            <a:ext cx="1138885" cy="1611284"/>
          </a:xfrm>
          <a:prstGeom prst="rect">
            <a:avLst/>
          </a:prstGeom>
        </p:spPr>
      </p:pic>
    </p:spTree>
    <p:extLst>
      <p:ext uri="{BB962C8B-B14F-4D97-AF65-F5344CB8AC3E}">
        <p14:creationId xmlns:p14="http://schemas.microsoft.com/office/powerpoint/2010/main" val="253404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4691" y="6461120"/>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11:8</a:t>
            </a:r>
          </a:p>
        </p:txBody>
      </p:sp>
      <p:sp>
        <p:nvSpPr>
          <p:cNvPr id="6" name="TextBox 5"/>
          <p:cNvSpPr txBox="1"/>
          <p:nvPr/>
        </p:nvSpPr>
        <p:spPr>
          <a:xfrm>
            <a:off x="1433945" y="129570"/>
            <a:ext cx="9234055" cy="1569660"/>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“…the Jews of late sought to stone thee…”</a:t>
            </a:r>
          </a:p>
        </p:txBody>
      </p:sp>
      <p:pic>
        <p:nvPicPr>
          <p:cNvPr id="7" name="Picture 6" descr="Pharisees.gif"/>
          <p:cNvPicPr>
            <a:picLocks noChangeAspect="1"/>
          </p:cNvPicPr>
          <p:nvPr/>
        </p:nvPicPr>
        <p:blipFill>
          <a:blip r:embed="rId2" cstate="print"/>
          <a:stretch>
            <a:fillRect/>
          </a:stretch>
        </p:blipFill>
        <p:spPr>
          <a:xfrm>
            <a:off x="1253837" y="1828800"/>
            <a:ext cx="3231319" cy="3532909"/>
          </a:xfrm>
          <a:prstGeom prst="rect">
            <a:avLst/>
          </a:prstGeom>
        </p:spPr>
      </p:pic>
      <p:sp>
        <p:nvSpPr>
          <p:cNvPr id="3" name="Rectangle 2"/>
          <p:cNvSpPr/>
          <p:nvPr/>
        </p:nvSpPr>
        <p:spPr>
          <a:xfrm>
            <a:off x="5643663" y="4025815"/>
            <a:ext cx="6096000" cy="2031325"/>
          </a:xfrm>
          <a:prstGeom prst="rect">
            <a:avLst/>
          </a:prstGeom>
        </p:spPr>
        <p:txBody>
          <a:bodyPr>
            <a:spAutoFit/>
          </a:bodyPr>
          <a:lstStyle/>
          <a:p>
            <a:r>
              <a:rPr lang="en-US" dirty="0">
                <a:solidFill>
                  <a:schemeClr val="bg1"/>
                </a:solidFill>
                <a:latin typeface="Open Sans"/>
              </a:rPr>
              <a:t> “Certainly Jesus would go to Judea in spite of the threats of death that faced him there. </a:t>
            </a:r>
          </a:p>
          <a:p>
            <a:endParaRPr lang="en-US" dirty="0">
              <a:solidFill>
                <a:schemeClr val="bg1"/>
              </a:solidFill>
              <a:latin typeface="Open Sans"/>
            </a:endParaRPr>
          </a:p>
          <a:p>
            <a:r>
              <a:rPr lang="en-US" i="1" dirty="0">
                <a:solidFill>
                  <a:schemeClr val="bg1"/>
                </a:solidFill>
                <a:latin typeface="Open Sans"/>
              </a:rPr>
              <a:t>‘Though it be the eleventh hour of my life, yet there are twelve hours in the day, and during that designated period, I shall do the work appointed me without stumbling or faltering.” </a:t>
            </a:r>
            <a:r>
              <a:rPr lang="en-US" dirty="0">
                <a:solidFill>
                  <a:schemeClr val="bg1"/>
                </a:solidFill>
                <a:latin typeface="Open Sans"/>
              </a:rPr>
              <a:t>(2)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321" y="1525364"/>
            <a:ext cx="1637227" cy="2285296"/>
          </a:xfrm>
          <a:prstGeom prst="rect">
            <a:avLst/>
          </a:prstGeom>
        </p:spPr>
      </p:pic>
    </p:spTree>
    <p:extLst>
      <p:ext uri="{BB962C8B-B14F-4D97-AF65-F5344CB8AC3E}">
        <p14:creationId xmlns:p14="http://schemas.microsoft.com/office/powerpoint/2010/main" val="5873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 y="655022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11:9</a:t>
            </a:r>
          </a:p>
        </p:txBody>
      </p:sp>
      <p:sp>
        <p:nvSpPr>
          <p:cNvPr id="6" name="TextBox 5"/>
          <p:cNvSpPr txBox="1"/>
          <p:nvPr/>
        </p:nvSpPr>
        <p:spPr>
          <a:xfrm>
            <a:off x="629093" y="381000"/>
            <a:ext cx="10907285"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“…If any man walk in the day, he </a:t>
            </a:r>
            <a:r>
              <a:rPr lang="en-US" sz="4800" dirty="0" err="1">
                <a:solidFill>
                  <a:srgbClr val="FFFF66"/>
                </a:solidFill>
                <a:latin typeface="Abadi" panose="020B0604020104020204" pitchFamily="34" charset="0"/>
                <a:cs typeface="Andalus" pitchFamily="18" charset="-78"/>
              </a:rPr>
              <a:t>stumbleth</a:t>
            </a:r>
            <a:r>
              <a:rPr lang="en-US" sz="4800" dirty="0">
                <a:solidFill>
                  <a:srgbClr val="FFFF66"/>
                </a:solidFill>
                <a:latin typeface="Abadi" panose="020B0604020104020204" pitchFamily="34" charset="0"/>
                <a:cs typeface="Andalus" pitchFamily="18" charset="-78"/>
              </a:rPr>
              <a:t> not, because he </a:t>
            </a:r>
            <a:r>
              <a:rPr lang="en-US" sz="4800" dirty="0" err="1">
                <a:solidFill>
                  <a:srgbClr val="FFFF66"/>
                </a:solidFill>
                <a:latin typeface="Abadi" panose="020B0604020104020204" pitchFamily="34" charset="0"/>
                <a:cs typeface="Andalus" pitchFamily="18" charset="-78"/>
              </a:rPr>
              <a:t>seeth</a:t>
            </a:r>
            <a:r>
              <a:rPr lang="en-US" sz="4800" dirty="0">
                <a:solidFill>
                  <a:srgbClr val="FFFF66"/>
                </a:solidFill>
                <a:latin typeface="Abadi" panose="020B0604020104020204" pitchFamily="34" charset="0"/>
                <a:cs typeface="Andalus" pitchFamily="18" charset="-78"/>
              </a:rPr>
              <a:t> the light of this world.”</a:t>
            </a:r>
          </a:p>
        </p:txBody>
      </p:sp>
      <p:pic>
        <p:nvPicPr>
          <p:cNvPr id="27650" name="Picture 2" descr="http://www.greatdreams.com/sacred/light-of-the-world.jpg"/>
          <p:cNvPicPr>
            <a:picLocks noChangeAspect="1" noChangeArrowheads="1"/>
          </p:cNvPicPr>
          <p:nvPr/>
        </p:nvPicPr>
        <p:blipFill>
          <a:blip r:embed="rId2" cstate="print"/>
          <a:srcRect/>
          <a:stretch>
            <a:fillRect/>
          </a:stretch>
        </p:blipFill>
        <p:spPr bwMode="auto">
          <a:xfrm>
            <a:off x="7154878" y="2821569"/>
            <a:ext cx="4381500" cy="3338703"/>
          </a:xfrm>
          <a:prstGeom prst="rect">
            <a:avLst/>
          </a:prstGeom>
          <a:noFill/>
        </p:spPr>
      </p:pic>
      <p:sp>
        <p:nvSpPr>
          <p:cNvPr id="3" name="Rectangle 2"/>
          <p:cNvSpPr/>
          <p:nvPr/>
        </p:nvSpPr>
        <p:spPr>
          <a:xfrm>
            <a:off x="1928388" y="3204001"/>
            <a:ext cx="4864351" cy="3139321"/>
          </a:xfrm>
          <a:prstGeom prst="rect">
            <a:avLst/>
          </a:prstGeom>
        </p:spPr>
        <p:txBody>
          <a:bodyPr wrap="square">
            <a:spAutoFit/>
          </a:bodyPr>
          <a:lstStyle/>
          <a:p>
            <a:r>
              <a:rPr lang="en-US" dirty="0">
                <a:solidFill>
                  <a:schemeClr val="bg1"/>
                </a:solidFill>
                <a:latin typeface="Abadi" panose="020B0604020104020204" pitchFamily="34" charset="0"/>
              </a:rPr>
              <a:t>"Jesus made clear to them that He was not to be deterred from duty in the time thereof, nor should others be; for as He illustrated, the working day is twelve hours long; and during that period a man may walk without stumbling, for he walks in the light, but if he let the hours pass and then try to walk or work in darkness, he stumbles.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was then His day to work, and He was making no mistake in returning to Judea." (4)</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3" y="3969691"/>
            <a:ext cx="1005180" cy="1337268"/>
          </a:xfrm>
          <a:prstGeom prst="rect">
            <a:avLst/>
          </a:prstGeom>
        </p:spPr>
      </p:pic>
    </p:spTree>
    <p:extLst>
      <p:ext uri="{BB962C8B-B14F-4D97-AF65-F5344CB8AC3E}">
        <p14:creationId xmlns:p14="http://schemas.microsoft.com/office/powerpoint/2010/main" val="21408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586834"/>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11:10</a:t>
            </a:r>
          </a:p>
        </p:txBody>
      </p:sp>
      <p:sp>
        <p:nvSpPr>
          <p:cNvPr id="6" name="TextBox 5"/>
          <p:cNvSpPr txBox="1"/>
          <p:nvPr/>
        </p:nvSpPr>
        <p:spPr>
          <a:xfrm>
            <a:off x="1491557" y="381000"/>
            <a:ext cx="9139971"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“But if a man walk in the night, he </a:t>
            </a:r>
            <a:r>
              <a:rPr lang="en-US" sz="4800" dirty="0" err="1">
                <a:solidFill>
                  <a:srgbClr val="FFFF66"/>
                </a:solidFill>
                <a:latin typeface="Abadi" panose="020B0604020104020204" pitchFamily="34" charset="0"/>
                <a:cs typeface="Andalus" pitchFamily="18" charset="-78"/>
              </a:rPr>
              <a:t>stumbleth</a:t>
            </a:r>
            <a:r>
              <a:rPr lang="en-US" sz="4800" dirty="0">
                <a:solidFill>
                  <a:srgbClr val="FFFF66"/>
                </a:solidFill>
                <a:latin typeface="Abadi" panose="020B0604020104020204" pitchFamily="34" charset="0"/>
                <a:cs typeface="Andalus" pitchFamily="18" charset="-78"/>
              </a:rPr>
              <a:t>, because there is no light in him.”</a:t>
            </a:r>
          </a:p>
        </p:txBody>
      </p:sp>
      <p:pic>
        <p:nvPicPr>
          <p:cNvPr id="27652" name="Picture 4" descr="https://encrypted-tbn3.gstatic.com/images?q=tbn:ANd9GcRhNkIV2KJCZKBgQjXFUSvyl7xiLqut1heuEZRhLiebH7FzlS1mu7T6nA"/>
          <p:cNvPicPr>
            <a:picLocks noChangeAspect="1" noChangeArrowheads="1"/>
          </p:cNvPicPr>
          <p:nvPr/>
        </p:nvPicPr>
        <p:blipFill>
          <a:blip r:embed="rId2" cstate="print"/>
          <a:srcRect/>
          <a:stretch>
            <a:fillRect/>
          </a:stretch>
        </p:blipFill>
        <p:spPr bwMode="auto">
          <a:xfrm>
            <a:off x="1491558" y="3428999"/>
            <a:ext cx="4305902" cy="3048000"/>
          </a:xfrm>
          <a:prstGeom prst="rect">
            <a:avLst/>
          </a:prstGeom>
          <a:noFill/>
        </p:spPr>
      </p:pic>
      <p:sp>
        <p:nvSpPr>
          <p:cNvPr id="3" name="Rectangle 2"/>
          <p:cNvSpPr/>
          <p:nvPr/>
        </p:nvSpPr>
        <p:spPr>
          <a:xfrm>
            <a:off x="6967870" y="3937337"/>
            <a:ext cx="4460453" cy="2031325"/>
          </a:xfrm>
          <a:prstGeom prst="rect">
            <a:avLst/>
          </a:prstGeom>
        </p:spPr>
        <p:txBody>
          <a:bodyPr wrap="square">
            <a:spAutoFit/>
          </a:bodyPr>
          <a:lstStyle/>
          <a:p>
            <a:r>
              <a:rPr lang="en-US" dirty="0">
                <a:solidFill>
                  <a:schemeClr val="bg1"/>
                </a:solidFill>
                <a:latin typeface="Open Sans"/>
              </a:rPr>
              <a:t>“This is the time given me to do my work. I cannot wait for the night when perchance the opposition will die down. </a:t>
            </a:r>
          </a:p>
          <a:p>
            <a:endParaRPr lang="en-US" dirty="0">
              <a:solidFill>
                <a:schemeClr val="bg1"/>
              </a:solidFill>
              <a:latin typeface="Open Sans"/>
            </a:endParaRPr>
          </a:p>
          <a:p>
            <a:r>
              <a:rPr lang="en-US" dirty="0">
                <a:solidFill>
                  <a:schemeClr val="bg1"/>
                </a:solidFill>
                <a:latin typeface="Open Sans"/>
              </a:rPr>
              <a:t>He that shirks his responsibilities and puts off his labors until the night shall stumble in the darkness and fail in his work.’” (</a:t>
            </a:r>
            <a:r>
              <a:rPr lang="en-US" i="1" dirty="0">
                <a:solidFill>
                  <a:schemeClr val="bg1"/>
                </a:solidFill>
                <a:latin typeface="Open Sans"/>
              </a:rPr>
              <a:t>2</a:t>
            </a:r>
            <a:r>
              <a:rPr lang="en-US" dirty="0">
                <a:solidFill>
                  <a:schemeClr val="bg1"/>
                </a:solidFill>
                <a:latin typeface="Open Sans"/>
              </a:rPr>
              <a:t>)</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1529" y="2644719"/>
            <a:ext cx="899826" cy="1256007"/>
          </a:xfrm>
          <a:prstGeom prst="rect">
            <a:avLst/>
          </a:prstGeom>
        </p:spPr>
      </p:pic>
    </p:spTree>
    <p:extLst>
      <p:ext uri="{BB962C8B-B14F-4D97-AF65-F5344CB8AC3E}">
        <p14:creationId xmlns:p14="http://schemas.microsoft.com/office/powerpoint/2010/main" val="36600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586834"/>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11:10</a:t>
            </a:r>
          </a:p>
        </p:txBody>
      </p:sp>
      <p:sp>
        <p:nvSpPr>
          <p:cNvPr id="6" name="TextBox 5"/>
          <p:cNvSpPr txBox="1"/>
          <p:nvPr/>
        </p:nvSpPr>
        <p:spPr>
          <a:xfrm>
            <a:off x="177409" y="1010"/>
            <a:ext cx="69342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The Lord’s Time Table</a:t>
            </a:r>
          </a:p>
        </p:txBody>
      </p:sp>
      <p:sp>
        <p:nvSpPr>
          <p:cNvPr id="8" name="Rectangle 7"/>
          <p:cNvSpPr/>
          <p:nvPr/>
        </p:nvSpPr>
        <p:spPr>
          <a:xfrm>
            <a:off x="11725206" y="6488668"/>
            <a:ext cx="466794" cy="369332"/>
          </a:xfrm>
          <a:prstGeom prst="rect">
            <a:avLst/>
          </a:prstGeom>
        </p:spPr>
        <p:txBody>
          <a:bodyPr wrap="none">
            <a:spAutoFit/>
          </a:bodyPr>
          <a:lstStyle/>
          <a:p>
            <a:r>
              <a:rPr lang="en-US" dirty="0">
                <a:solidFill>
                  <a:schemeClr val="bg1"/>
                </a:solidFill>
                <a:latin typeface="Open Sans"/>
              </a:rPr>
              <a:t>(5)</a:t>
            </a:r>
            <a:endParaRPr lang="en-US" dirty="0"/>
          </a:p>
        </p:txBody>
      </p:sp>
      <p:grpSp>
        <p:nvGrpSpPr>
          <p:cNvPr id="14" name="Group 13"/>
          <p:cNvGrpSpPr/>
          <p:nvPr/>
        </p:nvGrpSpPr>
        <p:grpSpPr>
          <a:xfrm>
            <a:off x="788540" y="1387656"/>
            <a:ext cx="5219029" cy="1938992"/>
            <a:chOff x="135397" y="1262092"/>
            <a:chExt cx="5219029" cy="1938992"/>
          </a:xfrm>
        </p:grpSpPr>
        <p:sp>
          <p:nvSpPr>
            <p:cNvPr id="3" name="Rectangle 2"/>
            <p:cNvSpPr/>
            <p:nvPr/>
          </p:nvSpPr>
          <p:spPr>
            <a:xfrm>
              <a:off x="893973" y="1262092"/>
              <a:ext cx="4460453" cy="1938992"/>
            </a:xfrm>
            <a:prstGeom prst="rect">
              <a:avLst/>
            </a:prstGeom>
          </p:spPr>
          <p:txBody>
            <a:bodyPr wrap="square">
              <a:spAutoFit/>
            </a:bodyPr>
            <a:lstStyle/>
            <a:p>
              <a:r>
                <a:rPr lang="en-US" sz="2000" dirty="0">
                  <a:solidFill>
                    <a:schemeClr val="bg1"/>
                  </a:solidFill>
                </a:rPr>
                <a:t>“The first principle of the gospel is faith in the Lord Jesus Christ. Faith means trust—trust in God’s will, trust in His way of doing things, and trust in His timetable. We should not try to impose our timetable on His.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397" y="1528047"/>
              <a:ext cx="758576" cy="945418"/>
            </a:xfrm>
            <a:prstGeom prst="rect">
              <a:avLst/>
            </a:prstGeom>
          </p:spPr>
        </p:pic>
      </p:grpSp>
      <p:grpSp>
        <p:nvGrpSpPr>
          <p:cNvPr id="13" name="Group 12"/>
          <p:cNvGrpSpPr/>
          <p:nvPr/>
        </p:nvGrpSpPr>
        <p:grpSpPr>
          <a:xfrm>
            <a:off x="4685148" y="4734342"/>
            <a:ext cx="7120571" cy="1754326"/>
            <a:chOff x="4685148" y="4734342"/>
            <a:chExt cx="7120571" cy="1754326"/>
          </a:xfrm>
        </p:grpSpPr>
        <p:sp>
          <p:nvSpPr>
            <p:cNvPr id="4" name="Rectangle 3"/>
            <p:cNvSpPr/>
            <p:nvPr/>
          </p:nvSpPr>
          <p:spPr>
            <a:xfrm>
              <a:off x="5709719" y="4734342"/>
              <a:ext cx="6096000" cy="1754326"/>
            </a:xfrm>
            <a:prstGeom prst="rect">
              <a:avLst/>
            </a:prstGeom>
          </p:spPr>
          <p:txBody>
            <a:bodyPr>
              <a:spAutoFit/>
            </a:bodyPr>
            <a:lstStyle/>
            <a:p>
              <a:pPr fontAlgn="base"/>
              <a:r>
                <a:rPr lang="en-US" dirty="0">
                  <a:solidFill>
                    <a:schemeClr val="bg1"/>
                  </a:solidFill>
                  <a:latin typeface="Open Sans"/>
                </a:rPr>
                <a:t>“‘The issue for us is trusting God enough to trust also His timing. If we can truly believe He has our welfare at heart, may we not let His plans unfold as He thinks best? …’ “Indeed, we cannot have true faith in the Lord without also having complete trust in the Lord’s will and in the Lord’s timing.”</a:t>
              </a:r>
              <a:endParaRPr lang="en-US" b="0" i="0" dirty="0">
                <a:solidFill>
                  <a:schemeClr val="bg1"/>
                </a:solidFill>
                <a:effectLst/>
                <a:latin typeface="Open San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148" y="5054823"/>
              <a:ext cx="968761" cy="1212401"/>
            </a:xfrm>
            <a:prstGeom prst="rect">
              <a:avLst/>
            </a:prstGeom>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4666" y="555649"/>
            <a:ext cx="2674958" cy="3623044"/>
          </a:xfrm>
          <a:prstGeom prst="rect">
            <a:avLst/>
          </a:prstGeom>
        </p:spPr>
      </p:pic>
    </p:spTree>
    <p:extLst>
      <p:ext uri="{BB962C8B-B14F-4D97-AF65-F5344CB8AC3E}">
        <p14:creationId xmlns:p14="http://schemas.microsoft.com/office/powerpoint/2010/main" val="17503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744" y="655022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11:11</a:t>
            </a:r>
          </a:p>
        </p:txBody>
      </p:sp>
      <p:sp>
        <p:nvSpPr>
          <p:cNvPr id="6" name="TextBox 5"/>
          <p:cNvSpPr txBox="1"/>
          <p:nvPr/>
        </p:nvSpPr>
        <p:spPr>
          <a:xfrm>
            <a:off x="166733" y="228124"/>
            <a:ext cx="8182609"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“Our friend Lazarus </a:t>
            </a:r>
            <a:r>
              <a:rPr lang="en-US" sz="4800" dirty="0" err="1">
                <a:solidFill>
                  <a:srgbClr val="FFFF66"/>
                </a:solidFill>
                <a:latin typeface="Abadi" panose="020B0604020104020204" pitchFamily="34" charset="0"/>
                <a:cs typeface="Andalus" pitchFamily="18" charset="-78"/>
              </a:rPr>
              <a:t>sleepeth</a:t>
            </a:r>
            <a:r>
              <a:rPr lang="en-US" sz="4800" dirty="0">
                <a:solidFill>
                  <a:srgbClr val="FFFF66"/>
                </a:solidFill>
                <a:latin typeface="Abadi" panose="020B0604020104020204" pitchFamily="34" charset="0"/>
                <a:cs typeface="Andalus" pitchFamily="18" charset="-78"/>
              </a:rPr>
              <a:t>; but I go, that I may awake him out of sleep.”</a:t>
            </a:r>
          </a:p>
        </p:txBody>
      </p:sp>
      <p:sp>
        <p:nvSpPr>
          <p:cNvPr id="7" name="TextBox 6"/>
          <p:cNvSpPr txBox="1"/>
          <p:nvPr/>
        </p:nvSpPr>
        <p:spPr>
          <a:xfrm>
            <a:off x="7325275" y="2153858"/>
            <a:ext cx="4202426" cy="4401205"/>
          </a:xfrm>
          <a:prstGeom prst="rect">
            <a:avLst/>
          </a:prstGeom>
          <a:noFill/>
        </p:spPr>
        <p:txBody>
          <a:bodyPr wrap="square" rtlCol="0">
            <a:spAutoFit/>
          </a:bodyPr>
          <a:lstStyle/>
          <a:p>
            <a:r>
              <a:rPr lang="en-US" sz="2000" dirty="0">
                <a:solidFill>
                  <a:schemeClr val="bg1"/>
                </a:solidFill>
              </a:rPr>
              <a:t>It was very common among the Jews to express death by sleep…</a:t>
            </a:r>
            <a:r>
              <a:rPr lang="en-US" sz="2000" i="1" dirty="0">
                <a:solidFill>
                  <a:schemeClr val="bg1"/>
                </a:solidFill>
              </a:rPr>
              <a:t>falling asleep—sleeping with their fathers…</a:t>
            </a:r>
          </a:p>
          <a:p>
            <a:endParaRPr lang="en-US" sz="2000" dirty="0">
              <a:solidFill>
                <a:schemeClr val="bg1"/>
              </a:solidFill>
            </a:endParaRPr>
          </a:p>
          <a:p>
            <a:r>
              <a:rPr lang="en-US" sz="2000" dirty="0">
                <a:solidFill>
                  <a:schemeClr val="bg1"/>
                </a:solidFill>
              </a:rPr>
              <a:t>The Hebrews probably used this form of speech to signify their belief in the immortality of the soul, and the resurrection of the body.</a:t>
            </a:r>
          </a:p>
          <a:p>
            <a:endParaRPr lang="en-US" sz="2000" dirty="0">
              <a:solidFill>
                <a:schemeClr val="bg1"/>
              </a:solidFill>
            </a:endParaRPr>
          </a:p>
          <a:p>
            <a:r>
              <a:rPr lang="en-US" sz="2000" dirty="0">
                <a:solidFill>
                  <a:schemeClr val="bg1"/>
                </a:solidFill>
              </a:rPr>
              <a:t>It is certain that our Lord received no intimation of Lazarus's death from any person, and that he knew it through that power by which he knows all things. </a:t>
            </a:r>
          </a:p>
        </p:txBody>
      </p:sp>
      <p:sp>
        <p:nvSpPr>
          <p:cNvPr id="8" name="Rectangle 7"/>
          <p:cNvSpPr/>
          <p:nvPr/>
        </p:nvSpPr>
        <p:spPr>
          <a:xfrm>
            <a:off x="1077146" y="5292003"/>
            <a:ext cx="6096000" cy="646331"/>
          </a:xfrm>
          <a:prstGeom prst="rect">
            <a:avLst/>
          </a:prstGeom>
        </p:spPr>
        <p:txBody>
          <a:bodyPr>
            <a:spAutoFit/>
          </a:bodyPr>
          <a:lstStyle/>
          <a:p>
            <a:r>
              <a:rPr lang="en-US" i="1" dirty="0">
                <a:solidFill>
                  <a:schemeClr val="bg1"/>
                </a:solidFill>
                <a:latin typeface="Palatino"/>
              </a:rPr>
              <a:t>Then they also which are fallen asleep in Christ are perished. 1 Corinthians 15:18</a:t>
            </a:r>
            <a:endParaRPr lang="en-US" i="1" dirty="0">
              <a:solidFill>
                <a:schemeClr val="bg1"/>
              </a:solidFill>
            </a:endParaRPr>
          </a:p>
        </p:txBody>
      </p:sp>
      <p:pic>
        <p:nvPicPr>
          <p:cNvPr id="1026" name="Picture 2" descr="Image result for lazarus death"/>
          <p:cNvPicPr>
            <a:picLocks noChangeAspect="1" noChangeArrowheads="1"/>
          </p:cNvPicPr>
          <p:nvPr/>
        </p:nvPicPr>
        <p:blipFill rotWithShape="1">
          <a:blip r:embed="rId2">
            <a:extLst>
              <a:ext uri="{28A0092B-C50C-407E-A947-70E740481C1C}">
                <a14:useLocalDpi xmlns:a14="http://schemas.microsoft.com/office/drawing/2010/main" val="0"/>
              </a:ext>
            </a:extLst>
          </a:blip>
          <a:srcRect l="9346" t="41319" r="37219" b="25100"/>
          <a:stretch/>
        </p:blipFill>
        <p:spPr bwMode="auto">
          <a:xfrm>
            <a:off x="1338942" y="2591054"/>
            <a:ext cx="5334000" cy="2350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dam cla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9290" y="333741"/>
            <a:ext cx="1333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79830" y="6365557"/>
            <a:ext cx="442750" cy="369332"/>
          </a:xfrm>
          <a:prstGeom prst="rect">
            <a:avLst/>
          </a:prstGeom>
        </p:spPr>
        <p:txBody>
          <a:bodyPr wrap="none">
            <a:spAutoFit/>
          </a:bodyPr>
          <a:lstStyle/>
          <a:p>
            <a:r>
              <a:rPr lang="en-US" dirty="0">
                <a:solidFill>
                  <a:schemeClr val="bg1"/>
                </a:solidFill>
              </a:rPr>
              <a:t>(6)</a:t>
            </a:r>
            <a:endParaRPr lang="en-US" dirty="0"/>
          </a:p>
        </p:txBody>
      </p:sp>
    </p:spTree>
    <p:extLst>
      <p:ext uri="{BB962C8B-B14F-4D97-AF65-F5344CB8AC3E}">
        <p14:creationId xmlns:p14="http://schemas.microsoft.com/office/powerpoint/2010/main" val="15282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9871" y="6458675"/>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11:12-15</a:t>
            </a:r>
          </a:p>
        </p:txBody>
      </p:sp>
      <p:sp>
        <p:nvSpPr>
          <p:cNvPr id="6" name="TextBox 5"/>
          <p:cNvSpPr txBox="1"/>
          <p:nvPr/>
        </p:nvSpPr>
        <p:spPr>
          <a:xfrm>
            <a:off x="0" y="60397"/>
            <a:ext cx="69342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“Lazarus is dead”</a:t>
            </a:r>
          </a:p>
        </p:txBody>
      </p:sp>
      <p:sp>
        <p:nvSpPr>
          <p:cNvPr id="8" name="TextBox 7"/>
          <p:cNvSpPr txBox="1"/>
          <p:nvPr/>
        </p:nvSpPr>
        <p:spPr>
          <a:xfrm>
            <a:off x="5905500" y="755947"/>
            <a:ext cx="2438400" cy="769441"/>
          </a:xfrm>
          <a:prstGeom prst="rect">
            <a:avLst/>
          </a:prstGeom>
          <a:noFill/>
        </p:spPr>
        <p:txBody>
          <a:bodyPr wrap="square" rtlCol="0">
            <a:spAutoFit/>
          </a:bodyPr>
          <a:lstStyle/>
          <a:p>
            <a:r>
              <a:rPr lang="en-US" sz="4400" dirty="0">
                <a:solidFill>
                  <a:srgbClr val="FFFF66"/>
                </a:solidFill>
                <a:latin typeface="Abadi" panose="020B0604020104020204" pitchFamily="34" charset="0"/>
                <a:cs typeface="Andalus" pitchFamily="18" charset="-78"/>
              </a:rPr>
              <a:t> 4 days</a:t>
            </a:r>
          </a:p>
        </p:txBody>
      </p:sp>
      <p:sp>
        <p:nvSpPr>
          <p:cNvPr id="9" name="Rectangle 8"/>
          <p:cNvSpPr/>
          <p:nvPr/>
        </p:nvSpPr>
        <p:spPr>
          <a:xfrm>
            <a:off x="6723743" y="1934150"/>
            <a:ext cx="4680390" cy="2585323"/>
          </a:xfrm>
          <a:prstGeom prst="rect">
            <a:avLst/>
          </a:prstGeom>
        </p:spPr>
        <p:txBody>
          <a:bodyPr wrap="square">
            <a:spAutoFit/>
          </a:bodyPr>
          <a:lstStyle/>
          <a:p>
            <a:r>
              <a:rPr lang="en-US" dirty="0">
                <a:solidFill>
                  <a:schemeClr val="bg1"/>
                </a:solidFill>
                <a:latin typeface="Open Sans"/>
              </a:rPr>
              <a:t>“Decomposition was well under way; death had long since been established as an absolute certainty. … </a:t>
            </a:r>
          </a:p>
          <a:p>
            <a:endParaRPr lang="en-US" dirty="0">
              <a:solidFill>
                <a:schemeClr val="bg1"/>
              </a:solidFill>
              <a:latin typeface="Open Sans"/>
            </a:endParaRPr>
          </a:p>
          <a:p>
            <a:r>
              <a:rPr lang="en-US" dirty="0">
                <a:solidFill>
                  <a:schemeClr val="bg1"/>
                </a:solidFill>
                <a:latin typeface="Open Sans"/>
              </a:rPr>
              <a:t>To the Jews the term of four days had special significance; it was the popular belief among them that by the fourth day the spirit had finally and irrevocably departed from the vicinity of the corpse.” (2)</a:t>
            </a:r>
            <a:endParaRPr lang="en-US" dirty="0">
              <a:solidFill>
                <a:schemeClr val="bg1"/>
              </a:solidFill>
            </a:endParaRPr>
          </a:p>
        </p:txBody>
      </p:sp>
      <p:pic>
        <p:nvPicPr>
          <p:cNvPr id="2052" name="Picture 4" descr="Image result for lazarus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179" y="1921859"/>
            <a:ext cx="5174385" cy="3647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072" y="263390"/>
            <a:ext cx="899826" cy="1256007"/>
          </a:xfrm>
          <a:prstGeom prst="rect">
            <a:avLst/>
          </a:prstGeom>
        </p:spPr>
      </p:pic>
    </p:spTree>
    <p:extLst>
      <p:ext uri="{BB962C8B-B14F-4D97-AF65-F5344CB8AC3E}">
        <p14:creationId xmlns:p14="http://schemas.microsoft.com/office/powerpoint/2010/main" val="26345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01485" y="797510"/>
            <a:ext cx="5878286" cy="5262979"/>
          </a:xfrm>
          <a:prstGeom prst="rect">
            <a:avLst/>
          </a:prstGeom>
          <a:noFill/>
        </p:spPr>
        <p:txBody>
          <a:bodyPr wrap="square" rtlCol="0">
            <a:spAutoFit/>
          </a:bodyPr>
          <a:lstStyle/>
          <a:p>
            <a:r>
              <a:rPr lang="en-US" sz="2800" dirty="0">
                <a:solidFill>
                  <a:schemeClr val="bg1"/>
                </a:solidFill>
                <a:latin typeface="Abadi" panose="020B0604020104020204" pitchFamily="34" charset="0"/>
                <a:cs typeface="Andalus" pitchFamily="18" charset="-78"/>
              </a:rPr>
              <a:t>In ancient times depicted in the bible, people buried their dead in various ways. </a:t>
            </a:r>
          </a:p>
          <a:p>
            <a:endParaRPr lang="en-US" sz="2800" dirty="0">
              <a:solidFill>
                <a:schemeClr val="bg1"/>
              </a:solidFill>
              <a:latin typeface="Abadi" panose="020B0604020104020204" pitchFamily="34" charset="0"/>
              <a:cs typeface="Andalus" pitchFamily="18" charset="-78"/>
            </a:endParaRPr>
          </a:p>
          <a:p>
            <a:r>
              <a:rPr lang="en-US" sz="2800" dirty="0">
                <a:solidFill>
                  <a:schemeClr val="bg1"/>
                </a:solidFill>
                <a:latin typeface="Abadi" panose="020B0604020104020204" pitchFamily="34" charset="0"/>
                <a:cs typeface="Andalus" pitchFamily="18" charset="-78"/>
              </a:rPr>
              <a:t>Sometimes bodies were buried in the dirt, but most often, bodies were buried in caves that were naturally occurring or chiseled out of rock. </a:t>
            </a:r>
          </a:p>
          <a:p>
            <a:endParaRPr lang="en-US" sz="2800" dirty="0">
              <a:solidFill>
                <a:schemeClr val="bg1"/>
              </a:solidFill>
              <a:latin typeface="Abadi" panose="020B0604020104020204" pitchFamily="34" charset="0"/>
              <a:cs typeface="Andalus" pitchFamily="18" charset="-78"/>
            </a:endParaRPr>
          </a:p>
          <a:p>
            <a:r>
              <a:rPr lang="en-US" sz="2800" dirty="0">
                <a:solidFill>
                  <a:schemeClr val="bg1"/>
                </a:solidFill>
                <a:latin typeface="Abadi" panose="020B0604020104020204" pitchFamily="34" charset="0"/>
                <a:cs typeface="Andalus" pitchFamily="18" charset="-78"/>
              </a:rPr>
              <a:t>The way people sealed the tomb depended on the type of tomb, and also upon who they buried inside</a:t>
            </a:r>
            <a:r>
              <a:rPr lang="en-US" sz="2800" dirty="0">
                <a:solidFill>
                  <a:schemeClr val="bg1"/>
                </a:solidFill>
              </a:rPr>
              <a:t>.</a:t>
            </a:r>
          </a:p>
        </p:txBody>
      </p:sp>
      <p:pic>
        <p:nvPicPr>
          <p:cNvPr id="9" name="Picture 2" descr="https://encrypted-tbn1.gstatic.com/images?q=tbn:ANd9GcSzZemh4fIzkkrPZerklJ8nsoAOJmgIiWd4hhavsRLJnUEsmR5JFJPkFA"/>
          <p:cNvPicPr>
            <a:picLocks noChangeAspect="1" noChangeArrowheads="1"/>
          </p:cNvPicPr>
          <p:nvPr/>
        </p:nvPicPr>
        <p:blipFill>
          <a:blip r:embed="rId2" cstate="print"/>
          <a:srcRect/>
          <a:stretch>
            <a:fillRect/>
          </a:stretch>
        </p:blipFill>
        <p:spPr bwMode="auto">
          <a:xfrm>
            <a:off x="7143308" y="1357614"/>
            <a:ext cx="4148469" cy="4318180"/>
          </a:xfrm>
          <a:prstGeom prst="rect">
            <a:avLst/>
          </a:prstGeom>
          <a:noFill/>
        </p:spPr>
      </p:pic>
    </p:spTree>
    <p:extLst>
      <p:ext uri="{BB962C8B-B14F-4D97-AF65-F5344CB8AC3E}">
        <p14:creationId xmlns:p14="http://schemas.microsoft.com/office/powerpoint/2010/main" val="31727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66" y="152116"/>
            <a:ext cx="11881217" cy="6583663"/>
          </a:xfrm>
          <a:prstGeom prst="rect">
            <a:avLst/>
          </a:prstGeom>
        </p:spPr>
      </p:pic>
      <p:pic>
        <p:nvPicPr>
          <p:cNvPr id="1026" name="Picture 2" descr="Image result for peer pres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46" y="417508"/>
            <a:ext cx="4020273" cy="1642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ent and t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657" y="398559"/>
            <a:ext cx="2857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rent and t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6541" y="3458966"/>
            <a:ext cx="3545948" cy="23618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mework for tee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079" y="3948258"/>
            <a:ext cx="2855771" cy="18990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en money and job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796" y="2197679"/>
            <a:ext cx="2890099" cy="16126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jealous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0891" b="1043"/>
          <a:stretch/>
        </p:blipFill>
        <p:spPr bwMode="auto">
          <a:xfrm>
            <a:off x="8373063" y="566126"/>
            <a:ext cx="3208883" cy="2376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arly morning seminary ld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020" y="3364713"/>
            <a:ext cx="3813350" cy="254283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p:cNvSpPr/>
          <p:nvPr/>
        </p:nvSpPr>
        <p:spPr>
          <a:xfrm>
            <a:off x="3066695" y="5934584"/>
            <a:ext cx="6096000" cy="646331"/>
          </a:xfrm>
          <a:prstGeom prst="rect">
            <a:avLst/>
          </a:prstGeom>
          <a:solidFill>
            <a:schemeClr val="accent5">
              <a:lumMod val="20000"/>
              <a:lumOff val="80000"/>
            </a:schemeClr>
          </a:solidFill>
        </p:spPr>
        <p:txBody>
          <a:bodyPr>
            <a:spAutoFit/>
          </a:bodyPr>
          <a:lstStyle/>
          <a:p>
            <a:pPr algn="ctr"/>
            <a:r>
              <a:rPr lang="en-US" dirty="0">
                <a:solidFill>
                  <a:srgbClr val="333333"/>
                </a:solidFill>
                <a:latin typeface="Open Sans"/>
              </a:rPr>
              <a:t>What are some ways people’s faith in </a:t>
            </a:r>
            <a:r>
              <a:rPr lang="en-US" dirty="0">
                <a:solidFill>
                  <a:srgbClr val="2F393A"/>
                </a:solidFill>
                <a:latin typeface="Open Sans"/>
              </a:rPr>
              <a:t>Jesus Christ </a:t>
            </a:r>
            <a:r>
              <a:rPr lang="en-US" dirty="0">
                <a:solidFill>
                  <a:srgbClr val="333333"/>
                </a:solidFill>
                <a:latin typeface="Open Sans"/>
              </a:rPr>
              <a:t>may be affected as they experience trials?</a:t>
            </a:r>
            <a:endParaRPr lang="en-US" dirty="0"/>
          </a:p>
        </p:txBody>
      </p:sp>
    </p:spTree>
    <p:extLst>
      <p:ext uri="{BB962C8B-B14F-4D97-AF65-F5344CB8AC3E}">
        <p14:creationId xmlns:p14="http://schemas.microsoft.com/office/powerpoint/2010/main" val="31161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53498" y="461727"/>
            <a:ext cx="7127016" cy="5262979"/>
          </a:xfrm>
          <a:prstGeom prst="rect">
            <a:avLst/>
          </a:prstGeom>
          <a:noFill/>
        </p:spPr>
        <p:txBody>
          <a:bodyPr wrap="square" rtlCol="0">
            <a:spAutoFit/>
          </a:bodyPr>
          <a:lstStyle/>
          <a:p>
            <a:r>
              <a:rPr lang="en-US" sz="2800" dirty="0">
                <a:solidFill>
                  <a:schemeClr val="bg1"/>
                </a:solidFill>
                <a:latin typeface="Abadi" panose="020B0604020104020204" pitchFamily="34" charset="0"/>
                <a:cs typeface="Andalus" pitchFamily="18" charset="-78"/>
              </a:rPr>
              <a:t>A burial took place, if possible, on the same day. The body was laid without coffin on a bier, and carried out beyond the town walls to the place of burial. </a:t>
            </a:r>
          </a:p>
          <a:p>
            <a:endParaRPr lang="en-US" sz="2800" dirty="0">
              <a:solidFill>
                <a:schemeClr val="bg1"/>
              </a:solidFill>
              <a:latin typeface="Abadi" panose="020B0604020104020204" pitchFamily="34" charset="0"/>
              <a:cs typeface="Andalus" pitchFamily="18" charset="-78"/>
            </a:endParaRPr>
          </a:p>
          <a:p>
            <a:r>
              <a:rPr lang="en-US" sz="2800" dirty="0">
                <a:solidFill>
                  <a:schemeClr val="bg1"/>
                </a:solidFill>
                <a:latin typeface="Abadi" panose="020B0604020104020204" pitchFamily="34" charset="0"/>
                <a:cs typeface="Andalus" pitchFamily="18" charset="-78"/>
              </a:rPr>
              <a:t>The tomb was visited by family and friends for at least the first three days.</a:t>
            </a:r>
          </a:p>
          <a:p>
            <a:endParaRPr lang="en-US" sz="2800" dirty="0">
              <a:solidFill>
                <a:schemeClr val="bg1"/>
              </a:solidFill>
              <a:latin typeface="Abadi" panose="020B0604020104020204" pitchFamily="34" charset="0"/>
              <a:cs typeface="Andalus" pitchFamily="18" charset="-78"/>
            </a:endParaRPr>
          </a:p>
          <a:p>
            <a:r>
              <a:rPr lang="en-US" sz="2800" dirty="0">
                <a:solidFill>
                  <a:schemeClr val="bg1"/>
                </a:solidFill>
                <a:latin typeface="Abadi" panose="020B0604020104020204" pitchFamily="34" charset="0"/>
                <a:cs typeface="Andalus" pitchFamily="18" charset="-78"/>
              </a:rPr>
              <a:t>Tombs were carefully marked and generally kept whitewashed in order that people might not be defiled by walking over them unawares.</a:t>
            </a:r>
          </a:p>
        </p:txBody>
      </p:sp>
      <p:pic>
        <p:nvPicPr>
          <p:cNvPr id="5" name="Picture 10" descr="http://seedsoflifesomethingthatmatters.files.wordpress.com/2012/04/2-1-3a-051222_savior-red_09.jpg"/>
          <p:cNvPicPr>
            <a:picLocks noChangeAspect="1" noChangeArrowheads="1"/>
          </p:cNvPicPr>
          <p:nvPr/>
        </p:nvPicPr>
        <p:blipFill>
          <a:blip r:embed="rId2" cstate="print"/>
          <a:srcRect/>
          <a:stretch>
            <a:fillRect/>
          </a:stretch>
        </p:blipFill>
        <p:spPr bwMode="auto">
          <a:xfrm>
            <a:off x="7957458" y="1075082"/>
            <a:ext cx="3135085" cy="4707836"/>
          </a:xfrm>
          <a:prstGeom prst="rect">
            <a:avLst/>
          </a:prstGeom>
          <a:noFill/>
        </p:spPr>
      </p:pic>
      <p:sp>
        <p:nvSpPr>
          <p:cNvPr id="3" name="Rectangle 2"/>
          <p:cNvSpPr/>
          <p:nvPr/>
        </p:nvSpPr>
        <p:spPr>
          <a:xfrm>
            <a:off x="11616672" y="6401191"/>
            <a:ext cx="453970" cy="369332"/>
          </a:xfrm>
          <a:prstGeom prst="rect">
            <a:avLst/>
          </a:prstGeom>
        </p:spPr>
        <p:txBody>
          <a:bodyPr wrap="none">
            <a:spAutoFit/>
          </a:bodyPr>
          <a:lstStyle/>
          <a:p>
            <a:r>
              <a:rPr lang="en-US" dirty="0">
                <a:solidFill>
                  <a:schemeClr val="bg1"/>
                </a:solidFill>
                <a:latin typeface="Abadi" panose="020B0604020104020204" pitchFamily="34" charset="0"/>
                <a:cs typeface="Andalus" pitchFamily="18" charset="-78"/>
              </a:rPr>
              <a:t>(7)</a:t>
            </a:r>
            <a:endParaRPr lang="en-US" dirty="0"/>
          </a:p>
        </p:txBody>
      </p:sp>
      <p:sp>
        <p:nvSpPr>
          <p:cNvPr id="4" name="Rectangle 3"/>
          <p:cNvSpPr/>
          <p:nvPr/>
        </p:nvSpPr>
        <p:spPr>
          <a:xfrm>
            <a:off x="0" y="6488668"/>
            <a:ext cx="6096000" cy="369332"/>
          </a:xfrm>
          <a:prstGeom prst="rect">
            <a:avLst/>
          </a:prstGeom>
        </p:spPr>
        <p:txBody>
          <a:bodyPr>
            <a:spAutoFit/>
          </a:bodyPr>
          <a:lstStyle/>
          <a:p>
            <a:r>
              <a:rPr lang="en-US" dirty="0">
                <a:solidFill>
                  <a:schemeClr val="bg1"/>
                </a:solidFill>
                <a:latin typeface="Abadi" panose="020B0604020104020204" pitchFamily="34" charset="0"/>
                <a:cs typeface="Andalus" pitchFamily="18" charset="-78"/>
              </a:rPr>
              <a:t>Matt. 23:27; Luke 11:44 </a:t>
            </a:r>
            <a:endParaRPr lang="en-US" dirty="0"/>
          </a:p>
        </p:txBody>
      </p:sp>
    </p:spTree>
    <p:extLst>
      <p:ext uri="{BB962C8B-B14F-4D97-AF65-F5344CB8AC3E}">
        <p14:creationId xmlns:p14="http://schemas.microsoft.com/office/powerpoint/2010/main" val="24251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09800" y="381001"/>
            <a:ext cx="77724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“…Thy Brother Shall Rise”</a:t>
            </a:r>
          </a:p>
        </p:txBody>
      </p:sp>
      <p:sp>
        <p:nvSpPr>
          <p:cNvPr id="12" name="TextBox 11"/>
          <p:cNvSpPr txBox="1"/>
          <p:nvPr/>
        </p:nvSpPr>
        <p:spPr>
          <a:xfrm>
            <a:off x="38100" y="6476362"/>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11:24</a:t>
            </a:r>
          </a:p>
        </p:txBody>
      </p:sp>
      <p:pic>
        <p:nvPicPr>
          <p:cNvPr id="8" name="Picture 2" descr="Image result for lazarus de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569" y="1592999"/>
            <a:ext cx="5742855" cy="396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00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029200" y="1110344"/>
            <a:ext cx="6259286" cy="4524315"/>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“…I am the resurrection, and the life; he that believeth in me, though here dead, yet shall he live…”</a:t>
            </a:r>
          </a:p>
        </p:txBody>
      </p:sp>
      <p:sp>
        <p:nvSpPr>
          <p:cNvPr id="12" name="TextBox 11"/>
          <p:cNvSpPr txBox="1"/>
          <p:nvPr/>
        </p:nvSpPr>
        <p:spPr>
          <a:xfrm>
            <a:off x="7620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11:25</a:t>
            </a:r>
          </a:p>
        </p:txBody>
      </p:sp>
      <p:pic>
        <p:nvPicPr>
          <p:cNvPr id="5" name="Picture 4" descr="LightofWorld_s.jpg"/>
          <p:cNvPicPr>
            <a:picLocks noChangeAspect="1"/>
          </p:cNvPicPr>
          <p:nvPr/>
        </p:nvPicPr>
        <p:blipFill>
          <a:blip r:embed="rId2" cstate="print"/>
          <a:stretch>
            <a:fillRect/>
          </a:stretch>
        </p:blipFill>
        <p:spPr>
          <a:xfrm>
            <a:off x="609600" y="533401"/>
            <a:ext cx="4404714" cy="5505892"/>
          </a:xfrm>
          <a:prstGeom prst="rect">
            <a:avLst/>
          </a:prstGeom>
        </p:spPr>
      </p:pic>
    </p:spTree>
    <p:extLst>
      <p:ext uri="{BB962C8B-B14F-4D97-AF65-F5344CB8AC3E}">
        <p14:creationId xmlns:p14="http://schemas.microsoft.com/office/powerpoint/2010/main" val="1110280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3286" y="179098"/>
            <a:ext cx="6259286" cy="2862322"/>
          </a:xfrm>
          <a:prstGeom prst="rect">
            <a:avLst/>
          </a:prstGeom>
          <a:noFill/>
        </p:spPr>
        <p:txBody>
          <a:bodyPr wrap="square" rtlCol="0">
            <a:spAutoFit/>
          </a:bodyPr>
          <a:lstStyle/>
          <a:p>
            <a:r>
              <a:rPr lang="en-US" sz="2000" dirty="0">
                <a:solidFill>
                  <a:schemeClr val="bg1"/>
                </a:solidFill>
              </a:rPr>
              <a:t>“Frequently death comes as an intruder. It is an enemy that suddenly appears in the midst of life’s feast, putting out its lights and gaiety. Death lays its heavy hand upon those dear to us and at times leaves us baffled and wondering. </a:t>
            </a:r>
          </a:p>
          <a:p>
            <a:endParaRPr lang="en-US" sz="2000" dirty="0">
              <a:solidFill>
                <a:schemeClr val="bg1"/>
              </a:solidFill>
            </a:endParaRPr>
          </a:p>
          <a:p>
            <a:r>
              <a:rPr lang="en-US" sz="2000" dirty="0">
                <a:solidFill>
                  <a:schemeClr val="bg1"/>
                </a:solidFill>
              </a:rPr>
              <a:t>In certain situations, as in great suffering and illness, death comes as an angel of mercy. But for the most part, we think of it as the enemy of human happiness.</a:t>
            </a:r>
            <a:endParaRPr lang="en-US" sz="2000" dirty="0">
              <a:solidFill>
                <a:schemeClr val="bg1"/>
              </a:solidFill>
              <a:latin typeface="Abadi" panose="020B0604020104020204" pitchFamily="34" charset="0"/>
              <a:cs typeface="Andalus" pitchFamily="18" charset="-78"/>
            </a:endParaRPr>
          </a:p>
        </p:txBody>
      </p:sp>
      <p:sp>
        <p:nvSpPr>
          <p:cNvPr id="12" name="TextBox 11"/>
          <p:cNvSpPr txBox="1"/>
          <p:nvPr/>
        </p:nvSpPr>
        <p:spPr>
          <a:xfrm>
            <a:off x="7620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11:25-27</a:t>
            </a:r>
          </a:p>
        </p:txBody>
      </p:sp>
      <p:sp>
        <p:nvSpPr>
          <p:cNvPr id="3" name="Rectangle 2"/>
          <p:cNvSpPr/>
          <p:nvPr/>
        </p:nvSpPr>
        <p:spPr>
          <a:xfrm>
            <a:off x="6640562" y="750338"/>
            <a:ext cx="4593773" cy="646331"/>
          </a:xfrm>
          <a:prstGeom prst="rect">
            <a:avLst/>
          </a:prstGeom>
        </p:spPr>
        <p:txBody>
          <a:bodyPr wrap="square">
            <a:spAutoFit/>
          </a:bodyPr>
          <a:lstStyle/>
          <a:p>
            <a:r>
              <a:rPr lang="en-US" dirty="0">
                <a:solidFill>
                  <a:schemeClr val="bg1"/>
                </a:solidFill>
                <a:latin typeface="Open Sans"/>
              </a:rPr>
              <a:t>“The darkness of death can ever be dispelled by the light of revealed truth.” </a:t>
            </a:r>
            <a:endParaRPr lang="en-US" dirty="0">
              <a:solidFill>
                <a:schemeClr val="bg1"/>
              </a:solidFill>
            </a:endParaRPr>
          </a:p>
        </p:txBody>
      </p:sp>
      <p:sp>
        <p:nvSpPr>
          <p:cNvPr id="4" name="Rectangle 3"/>
          <p:cNvSpPr/>
          <p:nvPr/>
        </p:nvSpPr>
        <p:spPr>
          <a:xfrm>
            <a:off x="5850748" y="4622515"/>
            <a:ext cx="5106045" cy="2031325"/>
          </a:xfrm>
          <a:prstGeom prst="rect">
            <a:avLst/>
          </a:prstGeom>
        </p:spPr>
        <p:txBody>
          <a:bodyPr wrap="square">
            <a:spAutoFit/>
          </a:bodyPr>
          <a:lstStyle/>
          <a:p>
            <a:r>
              <a:rPr lang="en-US" dirty="0">
                <a:solidFill>
                  <a:schemeClr val="bg1"/>
                </a:solidFill>
                <a:latin typeface="Open Sans"/>
              </a:rPr>
              <a:t>“This reassurance—yes, even holy confirmation—of life beyond the grave could well provide the peace promised by the Savior when He assured His disciples</a:t>
            </a:r>
            <a:r>
              <a:rPr lang="en-US" i="1" dirty="0">
                <a:solidFill>
                  <a:srgbClr val="FFFF00"/>
                </a:solidFill>
                <a:latin typeface="Open Sans"/>
              </a:rPr>
              <a:t>: ‘Peace I leave with you, my peace I give unto you: not as the world giveth, give I unto you. Let not your heart be troubled, neither let it be afraid.’” (John 14:27)</a:t>
            </a:r>
            <a:endParaRPr lang="en-US" i="1" dirty="0">
              <a:solidFill>
                <a:srgbClr val="FFFF00"/>
              </a:solidFill>
            </a:endParaRPr>
          </a:p>
        </p:txBody>
      </p:sp>
      <p:sp>
        <p:nvSpPr>
          <p:cNvPr id="6" name="Rectangle 5"/>
          <p:cNvSpPr/>
          <p:nvPr/>
        </p:nvSpPr>
        <p:spPr>
          <a:xfrm>
            <a:off x="11642917" y="6469174"/>
            <a:ext cx="466794" cy="369332"/>
          </a:xfrm>
          <a:prstGeom prst="rect">
            <a:avLst/>
          </a:prstGeom>
        </p:spPr>
        <p:txBody>
          <a:bodyPr wrap="none">
            <a:spAutoFit/>
          </a:bodyPr>
          <a:lstStyle/>
          <a:p>
            <a:r>
              <a:rPr lang="en-US" dirty="0">
                <a:solidFill>
                  <a:schemeClr val="bg1"/>
                </a:solidFill>
                <a:latin typeface="Open Sans"/>
              </a:rPr>
              <a:t>(8)</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3109" y="62770"/>
            <a:ext cx="839616" cy="1112384"/>
          </a:xfrm>
          <a:prstGeom prst="rect">
            <a:avLst/>
          </a:prstGeom>
        </p:spPr>
      </p:pic>
      <p:pic>
        <p:nvPicPr>
          <p:cNvPr id="7170" name="Picture 2" descr="Image result for death of a loved 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74" y="3250721"/>
            <a:ext cx="4361996" cy="27435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jesus to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359" y="1552579"/>
            <a:ext cx="39528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8600" y="206829"/>
            <a:ext cx="7772400"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“And whosoever </a:t>
            </a:r>
            <a:r>
              <a:rPr lang="en-US" sz="4800" dirty="0" err="1">
                <a:solidFill>
                  <a:srgbClr val="FFFF66"/>
                </a:solidFill>
                <a:latin typeface="Abadi" panose="020B0604020104020204" pitchFamily="34" charset="0"/>
                <a:cs typeface="Andalus" pitchFamily="18" charset="-78"/>
              </a:rPr>
              <a:t>liveth</a:t>
            </a:r>
            <a:r>
              <a:rPr lang="en-US" sz="4800" dirty="0">
                <a:solidFill>
                  <a:srgbClr val="FFFF66"/>
                </a:solidFill>
                <a:latin typeface="Abadi" panose="020B0604020104020204" pitchFamily="34" charset="0"/>
                <a:cs typeface="Andalus" pitchFamily="18" charset="-78"/>
              </a:rPr>
              <a:t> and believeth in me shall never die. </a:t>
            </a:r>
            <a:r>
              <a:rPr lang="en-US" sz="4800" dirty="0" err="1">
                <a:solidFill>
                  <a:srgbClr val="FFFF66"/>
                </a:solidFill>
                <a:latin typeface="Abadi" panose="020B0604020104020204" pitchFamily="34" charset="0"/>
                <a:cs typeface="Andalus" pitchFamily="18" charset="-78"/>
              </a:rPr>
              <a:t>Believest</a:t>
            </a:r>
            <a:r>
              <a:rPr lang="en-US" sz="4800" dirty="0">
                <a:solidFill>
                  <a:srgbClr val="FFFF66"/>
                </a:solidFill>
                <a:latin typeface="Abadi" panose="020B0604020104020204" pitchFamily="34" charset="0"/>
                <a:cs typeface="Andalus" pitchFamily="18" charset="-78"/>
              </a:rPr>
              <a:t> thou this?</a:t>
            </a:r>
          </a:p>
        </p:txBody>
      </p:sp>
      <p:sp>
        <p:nvSpPr>
          <p:cNvPr id="12" name="TextBox 11"/>
          <p:cNvSpPr txBox="1"/>
          <p:nvPr/>
        </p:nvSpPr>
        <p:spPr>
          <a:xfrm>
            <a:off x="87086"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11:26</a:t>
            </a:r>
          </a:p>
        </p:txBody>
      </p:sp>
      <p:sp>
        <p:nvSpPr>
          <p:cNvPr id="3" name="Rectangle 2"/>
          <p:cNvSpPr/>
          <p:nvPr/>
        </p:nvSpPr>
        <p:spPr>
          <a:xfrm>
            <a:off x="7162800" y="3429000"/>
            <a:ext cx="4572000" cy="1754326"/>
          </a:xfrm>
          <a:prstGeom prst="rect">
            <a:avLst/>
          </a:prstGeom>
        </p:spPr>
        <p:txBody>
          <a:bodyPr wrap="square">
            <a:spAutoFit/>
          </a:bodyPr>
          <a:lstStyle/>
          <a:p>
            <a:r>
              <a:rPr lang="en-US" dirty="0">
                <a:solidFill>
                  <a:schemeClr val="bg1"/>
                </a:solidFill>
                <a:latin typeface="Abadi" panose="020B0604020104020204" pitchFamily="34" charset="0"/>
              </a:rPr>
              <a:t>"This raising of Lazarus from the dead is thus a witness, for all the world and through all the eternities, that the Man who did it is the resurrection and the life; that immortality and eternal life come by him; that he is the Son of the Living God." (2)</a:t>
            </a:r>
            <a:endParaRPr lang="en-US" dirty="0">
              <a:solidFill>
                <a:schemeClr val="bg1"/>
              </a:solidFill>
            </a:endParaRPr>
          </a:p>
        </p:txBody>
      </p:sp>
      <p:pic>
        <p:nvPicPr>
          <p:cNvPr id="6146" name="Picture 2" descr="Image result for lazarus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2721981"/>
            <a:ext cx="4744908" cy="3352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4974" y="5294216"/>
            <a:ext cx="899826" cy="1256007"/>
          </a:xfrm>
          <a:prstGeom prst="rect">
            <a:avLst/>
          </a:prstGeom>
        </p:spPr>
      </p:pic>
    </p:spTree>
    <p:extLst>
      <p:ext uri="{BB962C8B-B14F-4D97-AF65-F5344CB8AC3E}">
        <p14:creationId xmlns:p14="http://schemas.microsoft.com/office/powerpoint/2010/main" val="37572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086" y="6474435"/>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John11:27, 32</a:t>
            </a:r>
          </a:p>
        </p:txBody>
      </p:sp>
      <p:grpSp>
        <p:nvGrpSpPr>
          <p:cNvPr id="17" name="Group 16"/>
          <p:cNvGrpSpPr/>
          <p:nvPr/>
        </p:nvGrpSpPr>
        <p:grpSpPr>
          <a:xfrm>
            <a:off x="97972" y="808889"/>
            <a:ext cx="5998028" cy="5283868"/>
            <a:chOff x="97972" y="808889"/>
            <a:chExt cx="5998028" cy="5283868"/>
          </a:xfrm>
        </p:grpSpPr>
        <p:sp>
          <p:nvSpPr>
            <p:cNvPr id="11" name="TextBox 10"/>
            <p:cNvSpPr txBox="1"/>
            <p:nvPr/>
          </p:nvSpPr>
          <p:spPr>
            <a:xfrm>
              <a:off x="201385" y="808889"/>
              <a:ext cx="5001987" cy="2062103"/>
            </a:xfrm>
            <a:prstGeom prst="rect">
              <a:avLst/>
            </a:prstGeom>
            <a:noFill/>
          </p:spPr>
          <p:txBody>
            <a:bodyPr wrap="square" rtlCol="0">
              <a:spAutoFit/>
            </a:bodyPr>
            <a:lstStyle/>
            <a:p>
              <a:pPr algn="ctr"/>
              <a:r>
                <a:rPr lang="en-US" sz="3200" dirty="0">
                  <a:solidFill>
                    <a:srgbClr val="FFFF66"/>
                  </a:solidFill>
                  <a:latin typeface="Abadi" panose="020B0604020104020204" pitchFamily="34" charset="0"/>
                  <a:cs typeface="Andalus" pitchFamily="18" charset="-78"/>
                </a:rPr>
                <a:t>“…Yea, Lord; I believe that thou art the Christ, the Son of God, which should come into the world.”</a:t>
              </a:r>
            </a:p>
          </p:txBody>
        </p:sp>
        <p:pic>
          <p:nvPicPr>
            <p:cNvPr id="6" name="Picture 5" descr="MaryandMartha.jpg"/>
            <p:cNvPicPr>
              <a:picLocks noChangeAspect="1"/>
            </p:cNvPicPr>
            <p:nvPr/>
          </p:nvPicPr>
          <p:blipFill>
            <a:blip r:embed="rId2" cstate="print"/>
            <a:srcRect l="5893" t="5556" r="39595" b="52222"/>
            <a:stretch>
              <a:fillRect/>
            </a:stretch>
          </p:blipFill>
          <p:spPr>
            <a:xfrm>
              <a:off x="3048000" y="2962379"/>
              <a:ext cx="3048000" cy="3130378"/>
            </a:xfrm>
            <a:prstGeom prst="rect">
              <a:avLst/>
            </a:prstGeom>
          </p:spPr>
        </p:pic>
        <p:sp>
          <p:nvSpPr>
            <p:cNvPr id="3" name="Rectangle 2"/>
            <p:cNvSpPr/>
            <p:nvPr/>
          </p:nvSpPr>
          <p:spPr>
            <a:xfrm>
              <a:off x="97972" y="3350687"/>
              <a:ext cx="2950028" cy="2585323"/>
            </a:xfrm>
            <a:prstGeom prst="rect">
              <a:avLst/>
            </a:prstGeom>
          </p:spPr>
          <p:txBody>
            <a:bodyPr wrap="square">
              <a:spAutoFit/>
            </a:bodyPr>
            <a:lstStyle/>
            <a:p>
              <a:r>
                <a:rPr lang="en-US" dirty="0">
                  <a:solidFill>
                    <a:schemeClr val="bg1"/>
                  </a:solidFill>
                  <a:latin typeface="Open Sans"/>
                </a:rPr>
                <a:t>Martha testified that she knew her brother, Lazarus, would rise again in the Resurrection. </a:t>
              </a:r>
            </a:p>
            <a:p>
              <a:endParaRPr lang="en-US" dirty="0">
                <a:solidFill>
                  <a:schemeClr val="bg1"/>
                </a:solidFill>
                <a:latin typeface="Open Sans"/>
              </a:endParaRPr>
            </a:p>
            <a:p>
              <a:r>
                <a:rPr lang="en-US" dirty="0">
                  <a:solidFill>
                    <a:schemeClr val="bg1"/>
                  </a:solidFill>
                  <a:latin typeface="Open Sans"/>
                </a:rPr>
                <a:t>Her knowledge was expressed in her testimony to the Savior on this occasion.</a:t>
              </a:r>
              <a:endParaRPr lang="en-US" dirty="0">
                <a:solidFill>
                  <a:schemeClr val="bg1"/>
                </a:solidFill>
              </a:endParaRPr>
            </a:p>
          </p:txBody>
        </p:sp>
      </p:grpSp>
      <p:sp>
        <p:nvSpPr>
          <p:cNvPr id="13" name="Rectangle 12"/>
          <p:cNvSpPr/>
          <p:nvPr/>
        </p:nvSpPr>
        <p:spPr>
          <a:xfrm>
            <a:off x="563527" y="9617"/>
            <a:ext cx="11047226" cy="707886"/>
          </a:xfrm>
          <a:prstGeom prst="rect">
            <a:avLst/>
          </a:prstGeom>
        </p:spPr>
        <p:txBody>
          <a:bodyPr wrap="square">
            <a:spAutoFit/>
          </a:bodyPr>
          <a:lstStyle/>
          <a:p>
            <a:pPr algn="ctr"/>
            <a:r>
              <a:rPr lang="en-US" sz="4000" dirty="0">
                <a:solidFill>
                  <a:schemeClr val="bg1"/>
                </a:solidFill>
                <a:latin typeface="Abadi" panose="020B0604020104020204" pitchFamily="34" charset="0"/>
                <a:cs typeface="Andalus" pitchFamily="18" charset="-78"/>
              </a:rPr>
              <a:t>Faith of the Sisters</a:t>
            </a:r>
          </a:p>
        </p:txBody>
      </p:sp>
      <p:grpSp>
        <p:nvGrpSpPr>
          <p:cNvPr id="20" name="Group 19"/>
          <p:cNvGrpSpPr/>
          <p:nvPr/>
        </p:nvGrpSpPr>
        <p:grpSpPr>
          <a:xfrm>
            <a:off x="6489426" y="900276"/>
            <a:ext cx="5419545" cy="5192481"/>
            <a:chOff x="6489426" y="900276"/>
            <a:chExt cx="5419545" cy="5192481"/>
          </a:xfrm>
        </p:grpSpPr>
        <p:sp>
          <p:nvSpPr>
            <p:cNvPr id="8" name="Rectangle 7"/>
            <p:cNvSpPr/>
            <p:nvPr/>
          </p:nvSpPr>
          <p:spPr>
            <a:xfrm>
              <a:off x="8226879" y="900276"/>
              <a:ext cx="3265714" cy="2062103"/>
            </a:xfrm>
            <a:prstGeom prst="rect">
              <a:avLst/>
            </a:prstGeom>
          </p:spPr>
          <p:txBody>
            <a:bodyPr wrap="square">
              <a:spAutoFit/>
            </a:bodyPr>
            <a:lstStyle/>
            <a:p>
              <a:pPr algn="ctr"/>
              <a:r>
                <a:rPr lang="en-US" sz="3200" dirty="0">
                  <a:solidFill>
                    <a:srgbClr val="FFFF66"/>
                  </a:solidFill>
                  <a:latin typeface="Abadi" panose="020B0604020104020204" pitchFamily="34" charset="0"/>
                  <a:cs typeface="Andalus" pitchFamily="18" charset="-78"/>
                </a:rPr>
                <a:t>“…Lord, if thou </a:t>
              </a:r>
              <a:r>
                <a:rPr lang="en-US" sz="3200" dirty="0" err="1">
                  <a:solidFill>
                    <a:srgbClr val="FFFF66"/>
                  </a:solidFill>
                  <a:latin typeface="Abadi" panose="020B0604020104020204" pitchFamily="34" charset="0"/>
                  <a:cs typeface="Andalus" pitchFamily="18" charset="-78"/>
                </a:rPr>
                <a:t>hadst</a:t>
              </a:r>
              <a:r>
                <a:rPr lang="en-US" sz="3200" dirty="0">
                  <a:solidFill>
                    <a:srgbClr val="FFFF66"/>
                  </a:solidFill>
                  <a:latin typeface="Abadi" panose="020B0604020104020204" pitchFamily="34" charset="0"/>
                  <a:cs typeface="Andalus" pitchFamily="18" charset="-78"/>
                </a:rPr>
                <a:t> been here, my brother had not died.”</a:t>
              </a:r>
            </a:p>
          </p:txBody>
        </p:sp>
        <p:sp>
          <p:nvSpPr>
            <p:cNvPr id="18" name="Rectangle 17"/>
            <p:cNvSpPr/>
            <p:nvPr/>
          </p:nvSpPr>
          <p:spPr>
            <a:xfrm>
              <a:off x="8958943" y="3699030"/>
              <a:ext cx="2950028" cy="1200329"/>
            </a:xfrm>
            <a:prstGeom prst="rect">
              <a:avLst/>
            </a:prstGeom>
          </p:spPr>
          <p:txBody>
            <a:bodyPr wrap="square">
              <a:spAutoFit/>
            </a:bodyPr>
            <a:lstStyle/>
            <a:p>
              <a:r>
                <a:rPr lang="en-US" dirty="0">
                  <a:solidFill>
                    <a:schemeClr val="bg1"/>
                  </a:solidFill>
                  <a:latin typeface="Open Sans"/>
                </a:rPr>
                <a:t>Mary also knew that if He would have been there her brother would have been saved.</a:t>
              </a:r>
              <a:endParaRPr lang="en-US" dirty="0">
                <a:solidFill>
                  <a:schemeClr val="bg1"/>
                </a:solidFill>
              </a:endParaRPr>
            </a:p>
          </p:txBody>
        </p:sp>
        <p:pic>
          <p:nvPicPr>
            <p:cNvPr id="21" name="Picture 20" descr="MaryandMartha.jpg"/>
            <p:cNvPicPr>
              <a:picLocks noChangeAspect="1"/>
            </p:cNvPicPr>
            <p:nvPr/>
          </p:nvPicPr>
          <p:blipFill>
            <a:blip r:embed="rId2" cstate="print"/>
            <a:srcRect l="7366" t="48889" r="54328" b="7778"/>
            <a:stretch>
              <a:fillRect/>
            </a:stretch>
          </p:blipFill>
          <p:spPr>
            <a:xfrm>
              <a:off x="6489426" y="2978621"/>
              <a:ext cx="2076091" cy="3114136"/>
            </a:xfrm>
            <a:prstGeom prst="rect">
              <a:avLst/>
            </a:prstGeom>
          </p:spPr>
        </p:pic>
      </p:grpSp>
    </p:spTree>
    <p:extLst>
      <p:ext uri="{BB962C8B-B14F-4D97-AF65-F5344CB8AC3E}">
        <p14:creationId xmlns:p14="http://schemas.microsoft.com/office/powerpoint/2010/main" val="37705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09800" y="381000"/>
            <a:ext cx="7772400" cy="1569660"/>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“…Jesus was not yet come into town…”</a:t>
            </a:r>
          </a:p>
        </p:txBody>
      </p:sp>
      <p:sp>
        <p:nvSpPr>
          <p:cNvPr id="12" name="TextBox 11"/>
          <p:cNvSpPr txBox="1"/>
          <p:nvPr/>
        </p:nvSpPr>
        <p:spPr>
          <a:xfrm>
            <a:off x="130628" y="6487805"/>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11:30</a:t>
            </a:r>
          </a:p>
        </p:txBody>
      </p:sp>
      <p:pic>
        <p:nvPicPr>
          <p:cNvPr id="5" name="Picture 4" descr="Raising-of-Lazarus-008.jpg"/>
          <p:cNvPicPr>
            <a:picLocks noChangeAspect="1"/>
          </p:cNvPicPr>
          <p:nvPr/>
        </p:nvPicPr>
        <p:blipFill>
          <a:blip r:embed="rId2" cstate="print"/>
          <a:stretch>
            <a:fillRect/>
          </a:stretch>
        </p:blipFill>
        <p:spPr>
          <a:xfrm>
            <a:off x="3365500" y="2104072"/>
            <a:ext cx="5461000" cy="3276600"/>
          </a:xfrm>
          <a:prstGeom prst="rect">
            <a:avLst/>
          </a:prstGeom>
        </p:spPr>
      </p:pic>
      <p:sp>
        <p:nvSpPr>
          <p:cNvPr id="3" name="Rectangle 2"/>
          <p:cNvSpPr/>
          <p:nvPr/>
        </p:nvSpPr>
        <p:spPr>
          <a:xfrm>
            <a:off x="2612572" y="5632999"/>
            <a:ext cx="7369628" cy="923330"/>
          </a:xfrm>
          <a:prstGeom prst="rect">
            <a:avLst/>
          </a:prstGeom>
        </p:spPr>
        <p:txBody>
          <a:bodyPr wrap="square">
            <a:spAutoFit/>
          </a:bodyPr>
          <a:lstStyle/>
          <a:p>
            <a:r>
              <a:rPr lang="en-US" b="1" dirty="0">
                <a:solidFill>
                  <a:schemeClr val="bg1"/>
                </a:solidFill>
                <a:latin typeface="helvetica" panose="020B0604020202020204" pitchFamily="34" charset="0"/>
              </a:rPr>
              <a:t> </a:t>
            </a:r>
            <a:r>
              <a:rPr lang="en-US" dirty="0">
                <a:solidFill>
                  <a:schemeClr val="bg1"/>
                </a:solidFill>
                <a:latin typeface="helvetica" panose="020B0604020202020204" pitchFamily="34" charset="0"/>
              </a:rPr>
              <a:t>As the Jewish burying places were without their cities and villages, it appears that the place where our Savior was, when Martha met him, was not far from the place where Lazarus was buried. (6)</a:t>
            </a:r>
            <a:endParaRPr lang="en-US" dirty="0">
              <a:solidFill>
                <a:schemeClr val="bg1"/>
              </a:solidFill>
            </a:endParaRPr>
          </a:p>
        </p:txBody>
      </p:sp>
    </p:spTree>
    <p:extLst>
      <p:ext uri="{BB962C8B-B14F-4D97-AF65-F5344CB8AC3E}">
        <p14:creationId xmlns:p14="http://schemas.microsoft.com/office/powerpoint/2010/main" val="22626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04800" y="533400"/>
            <a:ext cx="5791200" cy="4154984"/>
          </a:xfrm>
          <a:prstGeom prst="rect">
            <a:avLst/>
          </a:prstGeom>
          <a:noFill/>
        </p:spPr>
        <p:txBody>
          <a:bodyPr wrap="square" rtlCol="0">
            <a:spAutoFit/>
          </a:bodyPr>
          <a:lstStyle/>
          <a:p>
            <a:pPr algn="ctr"/>
            <a:r>
              <a:rPr lang="en-US" sz="4400" dirty="0">
                <a:solidFill>
                  <a:srgbClr val="FFFF66"/>
                </a:solidFill>
                <a:latin typeface="Abadi" panose="020B0604020104020204" pitchFamily="34" charset="0"/>
                <a:cs typeface="Andalus" pitchFamily="18" charset="-78"/>
              </a:rPr>
              <a:t>“…When Jesus saw her weeping, and the Jews also weeping which came with her, he groaned in the spirit, and was troubled.”</a:t>
            </a:r>
          </a:p>
        </p:txBody>
      </p:sp>
      <p:sp>
        <p:nvSpPr>
          <p:cNvPr id="12" name="TextBox 11"/>
          <p:cNvSpPr txBox="1"/>
          <p:nvPr/>
        </p:nvSpPr>
        <p:spPr>
          <a:xfrm>
            <a:off x="87086" y="6518594"/>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11:33</a:t>
            </a:r>
          </a:p>
        </p:txBody>
      </p:sp>
      <p:pic>
        <p:nvPicPr>
          <p:cNvPr id="49154" name="Picture 2" descr="http://lavistachurchofchrist.org/Pictures/Standard%20Bible%20Story%20Readers,%20Book%20Four/images/scan0047.jpg"/>
          <p:cNvPicPr>
            <a:picLocks noChangeAspect="1" noChangeArrowheads="1"/>
          </p:cNvPicPr>
          <p:nvPr/>
        </p:nvPicPr>
        <p:blipFill rotWithShape="1">
          <a:blip r:embed="rId2" cstate="print"/>
          <a:srcRect l="4494" t="1577" r="4483" b="2568"/>
          <a:stretch/>
        </p:blipFill>
        <p:spPr bwMode="auto">
          <a:xfrm>
            <a:off x="6491334" y="832919"/>
            <a:ext cx="3376943" cy="4309450"/>
          </a:xfrm>
          <a:prstGeom prst="rect">
            <a:avLst/>
          </a:prstGeom>
          <a:noFill/>
        </p:spPr>
      </p:pic>
      <p:sp>
        <p:nvSpPr>
          <p:cNvPr id="3" name="Rectangle 2"/>
          <p:cNvSpPr/>
          <p:nvPr/>
        </p:nvSpPr>
        <p:spPr>
          <a:xfrm>
            <a:off x="1817914" y="5318265"/>
            <a:ext cx="6096000" cy="1200329"/>
          </a:xfrm>
          <a:prstGeom prst="rect">
            <a:avLst/>
          </a:prstGeom>
        </p:spPr>
        <p:txBody>
          <a:bodyPr>
            <a:spAutoFit/>
          </a:bodyPr>
          <a:lstStyle/>
          <a:p>
            <a:r>
              <a:rPr lang="en-US" dirty="0">
                <a:solidFill>
                  <a:schemeClr val="bg1"/>
                </a:solidFill>
                <a:latin typeface="helvetica" panose="020B0604020202020204" pitchFamily="34" charset="0"/>
              </a:rPr>
              <a:t>Jesus shows himself to be truly man; and a man, too, who, notwithstanding his amazing dignity and excellence, did not feel it beneath him to sympathize with the distressed, and weep with those who wept. (6)</a:t>
            </a:r>
            <a:endParaRPr lang="en-US" dirty="0">
              <a:solidFill>
                <a:schemeClr val="bg1"/>
              </a:solidFill>
            </a:endParaRPr>
          </a:p>
        </p:txBody>
      </p:sp>
      <p:sp>
        <p:nvSpPr>
          <p:cNvPr id="7" name="Rectangle 6"/>
          <p:cNvSpPr/>
          <p:nvPr/>
        </p:nvSpPr>
        <p:spPr>
          <a:xfrm>
            <a:off x="8060871" y="5815518"/>
            <a:ext cx="3984171" cy="584775"/>
          </a:xfrm>
          <a:prstGeom prst="rect">
            <a:avLst/>
          </a:prstGeom>
        </p:spPr>
        <p:txBody>
          <a:bodyPr wrap="square">
            <a:spAutoFit/>
          </a:bodyPr>
          <a:lstStyle/>
          <a:p>
            <a:r>
              <a:rPr lang="en-US" sz="3200" dirty="0">
                <a:ln>
                  <a:solidFill>
                    <a:srgbClr val="FFFF00"/>
                  </a:solidFill>
                </a:ln>
                <a:solidFill>
                  <a:schemeClr val="accent6">
                    <a:lumMod val="75000"/>
                  </a:schemeClr>
                </a:solidFill>
                <a:latin typeface="helvetica" panose="020B0604020202020204" pitchFamily="34" charset="0"/>
              </a:rPr>
              <a:t>Read Mosiah 18:9</a:t>
            </a:r>
            <a:endParaRPr lang="en-US" sz="3200" dirty="0">
              <a:ln>
                <a:solidFill>
                  <a:srgbClr val="FFFF00"/>
                </a:solidFill>
              </a:ln>
              <a:solidFill>
                <a:schemeClr val="accent6">
                  <a:lumMod val="75000"/>
                </a:schemeClr>
              </a:solidFill>
            </a:endParaRPr>
          </a:p>
        </p:txBody>
      </p:sp>
    </p:spTree>
    <p:extLst>
      <p:ext uri="{BB962C8B-B14F-4D97-AF65-F5344CB8AC3E}">
        <p14:creationId xmlns:p14="http://schemas.microsoft.com/office/powerpoint/2010/main" val="24600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209800" y="381001"/>
            <a:ext cx="77724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“Jesus wept.”</a:t>
            </a:r>
          </a:p>
        </p:txBody>
      </p:sp>
      <p:sp>
        <p:nvSpPr>
          <p:cNvPr id="12" name="TextBox 11"/>
          <p:cNvSpPr txBox="1"/>
          <p:nvPr/>
        </p:nvSpPr>
        <p:spPr>
          <a:xfrm>
            <a:off x="3810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11:36</a:t>
            </a:r>
          </a:p>
        </p:txBody>
      </p:sp>
      <p:pic>
        <p:nvPicPr>
          <p:cNvPr id="5122" name="Picture 2" descr="Jesus W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16" y="189277"/>
            <a:ext cx="3088368" cy="2223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46876" y="5215048"/>
            <a:ext cx="4470853" cy="1200329"/>
          </a:xfrm>
          <a:prstGeom prst="rect">
            <a:avLst/>
          </a:prstGeom>
        </p:spPr>
        <p:txBody>
          <a:bodyPr wrap="square">
            <a:spAutoFit/>
          </a:bodyPr>
          <a:lstStyle/>
          <a:p>
            <a:r>
              <a:rPr lang="en-US" dirty="0">
                <a:solidFill>
                  <a:schemeClr val="bg1"/>
                </a:solidFill>
                <a:latin typeface="Open Sans"/>
              </a:rPr>
              <a:t>Although Jesus Christ knew that He would raise Lazarus from death, His tears on this occasion show His compassion for all those who suffer and mourn.</a:t>
            </a:r>
            <a:endParaRPr lang="en-US" dirty="0">
              <a:solidFill>
                <a:schemeClr val="bg1"/>
              </a:solidFill>
            </a:endParaRPr>
          </a:p>
        </p:txBody>
      </p:sp>
      <p:sp>
        <p:nvSpPr>
          <p:cNvPr id="4" name="Rectangle 3"/>
          <p:cNvSpPr/>
          <p:nvPr/>
        </p:nvSpPr>
        <p:spPr>
          <a:xfrm>
            <a:off x="174172" y="2577198"/>
            <a:ext cx="6096000" cy="2862322"/>
          </a:xfrm>
          <a:prstGeom prst="rect">
            <a:avLst/>
          </a:prstGeom>
        </p:spPr>
        <p:txBody>
          <a:bodyPr>
            <a:spAutoFit/>
          </a:bodyPr>
          <a:lstStyle/>
          <a:p>
            <a:r>
              <a:rPr lang="en-US" dirty="0">
                <a:solidFill>
                  <a:schemeClr val="bg1"/>
                </a:solidFill>
                <a:latin typeface="Abadi" panose="020B0604020104020204" pitchFamily="34" charset="0"/>
              </a:rPr>
              <a:t>The Jews presumed that Jesus wept because he was sad that Lazarus was dead. Such was not the case, for he knew that Lazarus would be raised from the dead in only five minutes.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Others have presumed that Christ wept because of his love and tender feelings for Mary and Martha. Certainly, he "mourned with those that mourned, and comforted those that stood in need of comfort," (Mosiah 18:9) but Christ knew that this mourning would shortly be turned into joy. </a:t>
            </a:r>
            <a:endParaRPr lang="en-US" dirty="0">
              <a:solidFill>
                <a:schemeClr val="bg1"/>
              </a:solidFill>
            </a:endParaRPr>
          </a:p>
        </p:txBody>
      </p:sp>
      <p:sp>
        <p:nvSpPr>
          <p:cNvPr id="7" name="Rectangle 6"/>
          <p:cNvSpPr/>
          <p:nvPr/>
        </p:nvSpPr>
        <p:spPr>
          <a:xfrm>
            <a:off x="11725206" y="6488666"/>
            <a:ext cx="466794" cy="369332"/>
          </a:xfrm>
          <a:prstGeom prst="rect">
            <a:avLst/>
          </a:prstGeom>
        </p:spPr>
        <p:txBody>
          <a:bodyPr wrap="none">
            <a:spAutoFit/>
          </a:bodyPr>
          <a:lstStyle/>
          <a:p>
            <a:r>
              <a:rPr lang="en-US" dirty="0">
                <a:solidFill>
                  <a:schemeClr val="bg1"/>
                </a:solidFill>
                <a:latin typeface="Open Sans"/>
              </a:rPr>
              <a:t>(9)</a:t>
            </a:r>
            <a:endParaRPr lang="en-US" dirty="0"/>
          </a:p>
        </p:txBody>
      </p:sp>
      <p:pic>
        <p:nvPicPr>
          <p:cNvPr id="5128" name="Picture 8" descr="Image result for jesus w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250" y="1132115"/>
            <a:ext cx="2983084" cy="39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5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10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11:36-37</a:t>
            </a:r>
          </a:p>
        </p:txBody>
      </p:sp>
      <p:sp>
        <p:nvSpPr>
          <p:cNvPr id="4" name="Rectangle 3"/>
          <p:cNvSpPr/>
          <p:nvPr/>
        </p:nvSpPr>
        <p:spPr>
          <a:xfrm>
            <a:off x="5809327" y="2443030"/>
            <a:ext cx="5621743" cy="2554545"/>
          </a:xfrm>
          <a:prstGeom prst="rect">
            <a:avLst/>
          </a:prstGeom>
        </p:spPr>
        <p:txBody>
          <a:bodyPr wrap="square">
            <a:spAutoFit/>
          </a:bodyPr>
          <a:lstStyle/>
          <a:p>
            <a:r>
              <a:rPr lang="en-US" sz="2000" dirty="0">
                <a:solidFill>
                  <a:schemeClr val="bg1"/>
                </a:solidFill>
              </a:rPr>
              <a:t>Jesus wept at the wickedness of those who could witness the raising of Lazarus and yet would not repent. He wept over the wickedness of Jerusalem (Lu. 19:41)</a:t>
            </a:r>
          </a:p>
          <a:p>
            <a:endParaRPr lang="en-US" sz="2000" dirty="0">
              <a:solidFill>
                <a:schemeClr val="bg1"/>
              </a:solidFill>
            </a:endParaRPr>
          </a:p>
          <a:p>
            <a:r>
              <a:rPr lang="en-US" sz="2000" dirty="0">
                <a:solidFill>
                  <a:schemeClr val="bg1"/>
                </a:solidFill>
              </a:rPr>
              <a:t> and lamented that they would not be gathered together, 'even as a hen </a:t>
            </a:r>
            <a:r>
              <a:rPr lang="en-US" sz="2000" dirty="0" err="1">
                <a:solidFill>
                  <a:schemeClr val="bg1"/>
                </a:solidFill>
              </a:rPr>
              <a:t>gathereth</a:t>
            </a:r>
            <a:r>
              <a:rPr lang="en-US" sz="2000" dirty="0">
                <a:solidFill>
                  <a:schemeClr val="bg1"/>
                </a:solidFill>
              </a:rPr>
              <a:t> her chickens under he wings'</a:t>
            </a:r>
          </a:p>
        </p:txBody>
      </p:sp>
      <p:sp>
        <p:nvSpPr>
          <p:cNvPr id="6" name="Rectangle 5"/>
          <p:cNvSpPr/>
          <p:nvPr/>
        </p:nvSpPr>
        <p:spPr>
          <a:xfrm>
            <a:off x="236310" y="890384"/>
            <a:ext cx="6096000" cy="1323439"/>
          </a:xfrm>
          <a:prstGeom prst="rect">
            <a:avLst/>
          </a:prstGeom>
        </p:spPr>
        <p:txBody>
          <a:bodyPr>
            <a:spAutoFit/>
          </a:bodyPr>
          <a:lstStyle/>
          <a:p>
            <a:r>
              <a:rPr lang="en-US" sz="2000" dirty="0">
                <a:solidFill>
                  <a:schemeClr val="bg1"/>
                </a:solidFill>
              </a:rPr>
              <a:t>The greatest tragedy of the story of Lazarus is that some of the Jews who would witness this miracle would still not believe. Jesus knows that the leaders of the Jews will hate him even more for performing this miracle.</a:t>
            </a:r>
          </a:p>
        </p:txBody>
      </p:sp>
      <p:sp>
        <p:nvSpPr>
          <p:cNvPr id="7" name="Rectangle 6"/>
          <p:cNvSpPr/>
          <p:nvPr/>
        </p:nvSpPr>
        <p:spPr>
          <a:xfrm>
            <a:off x="11725206" y="6488666"/>
            <a:ext cx="466794" cy="369332"/>
          </a:xfrm>
          <a:prstGeom prst="rect">
            <a:avLst/>
          </a:prstGeom>
        </p:spPr>
        <p:txBody>
          <a:bodyPr wrap="none">
            <a:spAutoFit/>
          </a:bodyPr>
          <a:lstStyle/>
          <a:p>
            <a:r>
              <a:rPr lang="en-US" dirty="0">
                <a:solidFill>
                  <a:schemeClr val="bg1"/>
                </a:solidFill>
                <a:latin typeface="Open Sans"/>
              </a:rPr>
              <a:t>(9)</a:t>
            </a:r>
            <a:endParaRPr lang="en-US" dirty="0"/>
          </a:p>
        </p:txBody>
      </p:sp>
      <p:sp>
        <p:nvSpPr>
          <p:cNvPr id="13" name="TextBox 12"/>
          <p:cNvSpPr txBox="1"/>
          <p:nvPr/>
        </p:nvSpPr>
        <p:spPr>
          <a:xfrm>
            <a:off x="236310" y="0"/>
            <a:ext cx="11757216"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Those Who Still Don’t Believe</a:t>
            </a:r>
          </a:p>
        </p:txBody>
      </p:sp>
      <p:pic>
        <p:nvPicPr>
          <p:cNvPr id="9218" name="Picture 2" descr="Image result for chicken gathering chicks under 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37" y="2704305"/>
            <a:ext cx="4230461" cy="30228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13451" y="5226783"/>
            <a:ext cx="6096000" cy="1477328"/>
          </a:xfrm>
          <a:prstGeom prst="rect">
            <a:avLst/>
          </a:prstGeom>
        </p:spPr>
        <p:txBody>
          <a:bodyPr>
            <a:spAutoFit/>
          </a:bodyPr>
          <a:lstStyle/>
          <a:p>
            <a:r>
              <a:rPr lang="en-US" i="1" dirty="0">
                <a:solidFill>
                  <a:srgbClr val="FFFF00"/>
                </a:solidFill>
                <a:latin typeface="Palatino"/>
              </a:rPr>
              <a:t>O Jerusalem, Jerusalem, thou that </a:t>
            </a:r>
            <a:r>
              <a:rPr lang="en-US" i="1" dirty="0" err="1">
                <a:solidFill>
                  <a:srgbClr val="FFFF00"/>
                </a:solidFill>
                <a:latin typeface="Palatino"/>
              </a:rPr>
              <a:t>killest</a:t>
            </a:r>
            <a:r>
              <a:rPr lang="en-US" i="1" dirty="0">
                <a:solidFill>
                  <a:srgbClr val="FFFF00"/>
                </a:solidFill>
                <a:latin typeface="Palatino"/>
              </a:rPr>
              <a:t> the prophets, and </a:t>
            </a:r>
            <a:r>
              <a:rPr lang="en-US" i="1" dirty="0" err="1">
                <a:solidFill>
                  <a:srgbClr val="FFFF00"/>
                </a:solidFill>
                <a:latin typeface="Palatino"/>
              </a:rPr>
              <a:t>stonest</a:t>
            </a:r>
            <a:r>
              <a:rPr lang="en-US" i="1" dirty="0">
                <a:solidFill>
                  <a:srgbClr val="FFFF00"/>
                </a:solidFill>
                <a:latin typeface="Palatino"/>
              </a:rPr>
              <a:t> them which are sent unto thee, how </a:t>
            </a:r>
            <a:r>
              <a:rPr lang="en-US" i="1" dirty="0" err="1">
                <a:solidFill>
                  <a:srgbClr val="FFFF00"/>
                </a:solidFill>
                <a:latin typeface="Palatino"/>
              </a:rPr>
              <a:t>oftenwould</a:t>
            </a:r>
            <a:r>
              <a:rPr lang="en-US" i="1" dirty="0">
                <a:solidFill>
                  <a:srgbClr val="FFFF00"/>
                </a:solidFill>
                <a:latin typeface="Palatino"/>
              </a:rPr>
              <a:t> I have gathered thy children together, even as a hen </a:t>
            </a:r>
            <a:r>
              <a:rPr lang="en-US" i="1" dirty="0" err="1">
                <a:solidFill>
                  <a:srgbClr val="FFFF00"/>
                </a:solidFill>
                <a:latin typeface="Palatino"/>
              </a:rPr>
              <a:t>gathereth</a:t>
            </a:r>
            <a:r>
              <a:rPr lang="en-US" i="1" dirty="0">
                <a:solidFill>
                  <a:srgbClr val="FFFF00"/>
                </a:solidFill>
                <a:latin typeface="Palatino"/>
              </a:rPr>
              <a:t> her chickens under her wings, and ye would not! Matthew 23:27</a:t>
            </a:r>
            <a:endParaRPr lang="en-US" i="1" dirty="0">
              <a:solidFill>
                <a:srgbClr val="FFFF00"/>
              </a:solidFill>
            </a:endParaRPr>
          </a:p>
        </p:txBody>
      </p:sp>
      <p:pic>
        <p:nvPicPr>
          <p:cNvPr id="14" name="Picture 4" descr="Image result for jesus w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456" y="720255"/>
            <a:ext cx="2271259" cy="166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0"/>
            <a:ext cx="12192000" cy="1107996"/>
          </a:xfrm>
          <a:prstGeom prst="rect">
            <a:avLst/>
          </a:prstGeom>
          <a:noFill/>
        </p:spPr>
        <p:txBody>
          <a:bodyPr wrap="square" rtlCol="0">
            <a:spAutoFit/>
          </a:bodyPr>
          <a:lstStyle/>
          <a:p>
            <a:pPr algn="ctr"/>
            <a:r>
              <a:rPr lang="en-US" sz="6600" dirty="0">
                <a:solidFill>
                  <a:srgbClr val="FFFF66"/>
                </a:solidFill>
                <a:latin typeface="Abadi" panose="020B0604020104020204" pitchFamily="34" charset="0"/>
                <a:cs typeface="Andalus" pitchFamily="18" charset="-78"/>
              </a:rPr>
              <a:t>7 Miracles in John</a:t>
            </a:r>
            <a:endParaRPr lang="en-US" sz="5400" dirty="0">
              <a:solidFill>
                <a:srgbClr val="FFFF66"/>
              </a:solidFill>
              <a:latin typeface="Abadi" panose="020B0604020104020204" pitchFamily="34" charset="0"/>
              <a:cs typeface="Andalus" pitchFamily="18" charset="-78"/>
            </a:endParaRPr>
          </a:p>
        </p:txBody>
      </p:sp>
      <p:grpSp>
        <p:nvGrpSpPr>
          <p:cNvPr id="5" name="Group 4"/>
          <p:cNvGrpSpPr/>
          <p:nvPr/>
        </p:nvGrpSpPr>
        <p:grpSpPr>
          <a:xfrm>
            <a:off x="246143" y="1211120"/>
            <a:ext cx="2381806" cy="5419150"/>
            <a:chOff x="693333" y="1248356"/>
            <a:chExt cx="2381806" cy="5419150"/>
          </a:xfrm>
        </p:grpSpPr>
        <p:sp>
          <p:nvSpPr>
            <p:cNvPr id="129" name="Rectangle 128"/>
            <p:cNvSpPr/>
            <p:nvPr/>
          </p:nvSpPr>
          <p:spPr>
            <a:xfrm>
              <a:off x="693333" y="1248356"/>
              <a:ext cx="2381806" cy="646331"/>
            </a:xfrm>
            <a:prstGeom prst="rect">
              <a:avLst/>
            </a:prstGeom>
            <a:solidFill>
              <a:schemeClr val="accent2">
                <a:lumMod val="75000"/>
              </a:schemeClr>
            </a:solidFill>
          </p:spPr>
          <p:txBody>
            <a:bodyPr wrap="none">
              <a:spAutoFit/>
            </a:bodyPr>
            <a:lstStyle/>
            <a:p>
              <a:pPr algn="ctr"/>
              <a:r>
                <a:rPr lang="en-US" dirty="0">
                  <a:solidFill>
                    <a:schemeClr val="bg1"/>
                  </a:solidFill>
                  <a:latin typeface="Open Sans"/>
                </a:rPr>
                <a:t>Turning water to wine</a:t>
              </a:r>
            </a:p>
            <a:p>
              <a:pPr algn="ctr"/>
              <a:r>
                <a:rPr lang="en-US" dirty="0">
                  <a:solidFill>
                    <a:schemeClr val="bg1"/>
                  </a:solidFill>
                  <a:latin typeface="Open Sans"/>
                </a:rPr>
                <a:t> (John 2:1–11)</a:t>
              </a:r>
              <a:endParaRPr lang="en-US" dirty="0">
                <a:solidFill>
                  <a:schemeClr val="bg1"/>
                </a:solidFill>
              </a:endParaRPr>
            </a:p>
          </p:txBody>
        </p:sp>
        <p:sp>
          <p:nvSpPr>
            <p:cNvPr id="130" name="Rectangle 129"/>
            <p:cNvSpPr/>
            <p:nvPr/>
          </p:nvSpPr>
          <p:spPr>
            <a:xfrm>
              <a:off x="1106685" y="4636181"/>
              <a:ext cx="1555102" cy="2031325"/>
            </a:xfrm>
            <a:prstGeom prst="rect">
              <a:avLst/>
            </a:prstGeom>
            <a:solidFill>
              <a:schemeClr val="accent2">
                <a:lumMod val="75000"/>
              </a:schemeClr>
            </a:solidFill>
          </p:spPr>
          <p:txBody>
            <a:bodyPr wrap="square">
              <a:spAutoFit/>
            </a:bodyPr>
            <a:lstStyle/>
            <a:p>
              <a:pPr algn="ctr"/>
              <a:r>
                <a:rPr lang="en-US" dirty="0">
                  <a:solidFill>
                    <a:schemeClr val="bg1"/>
                  </a:solidFill>
                </a:rPr>
                <a:t>Power to create or to change something from one condition to another</a:t>
              </a:r>
            </a:p>
          </p:txBody>
        </p:sp>
        <p:pic>
          <p:nvPicPr>
            <p:cNvPr id="2050" name="Picture 2" descr="Image result for water to w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0" y="2122434"/>
              <a:ext cx="2084832" cy="228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012837" y="1189067"/>
            <a:ext cx="2093292" cy="4031555"/>
            <a:chOff x="3603279" y="1211120"/>
            <a:chExt cx="2093292" cy="4031555"/>
          </a:xfrm>
        </p:grpSpPr>
        <p:sp>
          <p:nvSpPr>
            <p:cNvPr id="134" name="Rectangle 133"/>
            <p:cNvSpPr/>
            <p:nvPr/>
          </p:nvSpPr>
          <p:spPr>
            <a:xfrm>
              <a:off x="3603279" y="1211120"/>
              <a:ext cx="2093292" cy="923330"/>
            </a:xfrm>
            <a:prstGeom prst="rect">
              <a:avLst/>
            </a:prstGeom>
            <a:solidFill>
              <a:schemeClr val="accent5">
                <a:lumMod val="75000"/>
              </a:schemeClr>
            </a:solidFill>
          </p:spPr>
          <p:txBody>
            <a:bodyPr wrap="square">
              <a:spAutoFit/>
            </a:bodyPr>
            <a:lstStyle/>
            <a:p>
              <a:pPr algn="ctr"/>
              <a:r>
                <a:rPr lang="en-US" dirty="0">
                  <a:solidFill>
                    <a:schemeClr val="bg1"/>
                  </a:solidFill>
                </a:rPr>
                <a:t>Healing a nobleman’s son (John 4:46–54)</a:t>
              </a:r>
            </a:p>
          </p:txBody>
        </p:sp>
        <p:sp>
          <p:nvSpPr>
            <p:cNvPr id="135" name="Rectangle 134"/>
            <p:cNvSpPr/>
            <p:nvPr/>
          </p:nvSpPr>
          <p:spPr>
            <a:xfrm>
              <a:off x="3749916" y="4596344"/>
              <a:ext cx="1800017" cy="646331"/>
            </a:xfrm>
            <a:prstGeom prst="rect">
              <a:avLst/>
            </a:prstGeom>
            <a:solidFill>
              <a:schemeClr val="accent5">
                <a:lumMod val="75000"/>
              </a:schemeClr>
            </a:solidFill>
          </p:spPr>
          <p:txBody>
            <a:bodyPr wrap="square">
              <a:spAutoFit/>
            </a:bodyPr>
            <a:lstStyle/>
            <a:p>
              <a:pPr algn="ctr"/>
              <a:r>
                <a:rPr lang="en-US" dirty="0">
                  <a:solidFill>
                    <a:schemeClr val="bg1"/>
                  </a:solidFill>
                </a:rPr>
                <a:t>Power to restore us to health</a:t>
              </a:r>
            </a:p>
          </p:txBody>
        </p:sp>
        <p:grpSp>
          <p:nvGrpSpPr>
            <p:cNvPr id="136" name="Group 135"/>
            <p:cNvGrpSpPr/>
            <p:nvPr/>
          </p:nvGrpSpPr>
          <p:grpSpPr>
            <a:xfrm>
              <a:off x="3753632" y="2499203"/>
              <a:ext cx="1792586" cy="1941136"/>
              <a:chOff x="3603279" y="2498076"/>
              <a:chExt cx="1792586" cy="1941136"/>
            </a:xfrm>
          </p:grpSpPr>
          <p:pic>
            <p:nvPicPr>
              <p:cNvPr id="2054" name="Picture 6" descr="Christ in a white robe, looking to heaven and praying while a young boy is held out to Him by his fath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25" t="1416" r="9968" b="39542"/>
              <a:stretch/>
            </p:blipFill>
            <p:spPr bwMode="auto">
              <a:xfrm>
                <a:off x="3603279" y="2498076"/>
                <a:ext cx="1792586" cy="177447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3603279" y="4223768"/>
                <a:ext cx="1647731" cy="215444"/>
              </a:xfrm>
              <a:prstGeom prst="rect">
                <a:avLst/>
              </a:prstGeom>
              <a:noFill/>
            </p:spPr>
            <p:txBody>
              <a:bodyPr wrap="square" rtlCol="0">
                <a:spAutoFit/>
              </a:bodyPr>
              <a:lstStyle/>
              <a:p>
                <a:r>
                  <a:rPr lang="en-US" sz="800" dirty="0">
                    <a:solidFill>
                      <a:schemeClr val="bg1"/>
                    </a:solidFill>
                  </a:rPr>
                  <a:t>Walter </a:t>
                </a:r>
                <a:r>
                  <a:rPr lang="en-US" sz="800" dirty="0" err="1">
                    <a:solidFill>
                      <a:schemeClr val="bg1"/>
                    </a:solidFill>
                  </a:rPr>
                  <a:t>Rane</a:t>
                </a:r>
                <a:endParaRPr lang="en-US" sz="800" dirty="0">
                  <a:solidFill>
                    <a:schemeClr val="bg1"/>
                  </a:solidFill>
                </a:endParaRPr>
              </a:p>
            </p:txBody>
          </p:sp>
        </p:grpSp>
      </p:grpSp>
      <p:grpSp>
        <p:nvGrpSpPr>
          <p:cNvPr id="7" name="Group 6"/>
          <p:cNvGrpSpPr/>
          <p:nvPr/>
        </p:nvGrpSpPr>
        <p:grpSpPr>
          <a:xfrm>
            <a:off x="5480809" y="1172045"/>
            <a:ext cx="2857500" cy="4968583"/>
            <a:chOff x="5480809" y="1172045"/>
            <a:chExt cx="2857500" cy="4968583"/>
          </a:xfrm>
        </p:grpSpPr>
        <p:sp>
          <p:nvSpPr>
            <p:cNvPr id="138" name="Rectangle 137"/>
            <p:cNvSpPr/>
            <p:nvPr/>
          </p:nvSpPr>
          <p:spPr>
            <a:xfrm>
              <a:off x="5723878" y="1172045"/>
              <a:ext cx="2197756" cy="1200329"/>
            </a:xfrm>
            <a:prstGeom prst="rect">
              <a:avLst/>
            </a:prstGeom>
            <a:solidFill>
              <a:schemeClr val="tx2">
                <a:lumMod val="75000"/>
              </a:schemeClr>
            </a:solidFill>
          </p:spPr>
          <p:txBody>
            <a:bodyPr wrap="square">
              <a:spAutoFit/>
            </a:bodyPr>
            <a:lstStyle/>
            <a:p>
              <a:pPr algn="ctr"/>
              <a:r>
                <a:rPr lang="en-US" dirty="0">
                  <a:solidFill>
                    <a:schemeClr val="bg1"/>
                  </a:solidFill>
                </a:rPr>
                <a:t>Healing of an invalid at the pool of Bethesda </a:t>
              </a:r>
            </a:p>
            <a:p>
              <a:pPr algn="ctr"/>
              <a:r>
                <a:rPr lang="en-US" dirty="0">
                  <a:solidFill>
                    <a:schemeClr val="bg1"/>
                  </a:solidFill>
                </a:rPr>
                <a:t>(John 5:1–15)</a:t>
              </a:r>
            </a:p>
          </p:txBody>
        </p:sp>
        <p:sp>
          <p:nvSpPr>
            <p:cNvPr id="143" name="Rectangle 142"/>
            <p:cNvSpPr/>
            <p:nvPr/>
          </p:nvSpPr>
          <p:spPr>
            <a:xfrm>
              <a:off x="6031226" y="5217298"/>
              <a:ext cx="1756665" cy="923330"/>
            </a:xfrm>
            <a:prstGeom prst="rect">
              <a:avLst/>
            </a:prstGeom>
            <a:solidFill>
              <a:schemeClr val="tx2">
                <a:lumMod val="75000"/>
              </a:schemeClr>
            </a:solidFill>
          </p:spPr>
          <p:txBody>
            <a:bodyPr wrap="square">
              <a:spAutoFit/>
            </a:bodyPr>
            <a:lstStyle/>
            <a:p>
              <a:pPr algn="ctr"/>
              <a:r>
                <a:rPr lang="en-US" dirty="0">
                  <a:solidFill>
                    <a:schemeClr val="bg1"/>
                  </a:solidFill>
                </a:rPr>
                <a:t>Power to heal us both physically and spiritually</a:t>
              </a:r>
            </a:p>
          </p:txBody>
        </p:sp>
        <p:grpSp>
          <p:nvGrpSpPr>
            <p:cNvPr id="4" name="Group 3"/>
            <p:cNvGrpSpPr/>
            <p:nvPr/>
          </p:nvGrpSpPr>
          <p:grpSpPr>
            <a:xfrm>
              <a:off x="5480809" y="2667234"/>
              <a:ext cx="2857500" cy="2417490"/>
              <a:chOff x="5932107" y="2689230"/>
              <a:chExt cx="2857500" cy="2417490"/>
            </a:xfrm>
          </p:grpSpPr>
          <p:pic>
            <p:nvPicPr>
              <p:cNvPr id="3074" name="Picture 2" descr="Image result for healing at pool of bethe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107" y="2689230"/>
                <a:ext cx="2857500" cy="221932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099784" y="4891276"/>
                <a:ext cx="1647731" cy="215444"/>
              </a:xfrm>
              <a:prstGeom prst="rect">
                <a:avLst/>
              </a:prstGeom>
              <a:noFill/>
            </p:spPr>
            <p:txBody>
              <a:bodyPr wrap="square" rtlCol="0">
                <a:spAutoFit/>
              </a:bodyPr>
              <a:lstStyle/>
              <a:p>
                <a:r>
                  <a:rPr lang="en-US" sz="800" dirty="0">
                    <a:solidFill>
                      <a:schemeClr val="bg1"/>
                    </a:solidFill>
                  </a:rPr>
                  <a:t>Nathan Greene</a:t>
                </a:r>
              </a:p>
            </p:txBody>
          </p:sp>
        </p:grpSp>
      </p:grpSp>
      <p:grpSp>
        <p:nvGrpSpPr>
          <p:cNvPr id="9" name="Group 8"/>
          <p:cNvGrpSpPr/>
          <p:nvPr/>
        </p:nvGrpSpPr>
        <p:grpSpPr>
          <a:xfrm>
            <a:off x="8718487" y="1211120"/>
            <a:ext cx="3362765" cy="5051612"/>
            <a:chOff x="8718487" y="1211120"/>
            <a:chExt cx="3362765" cy="5051612"/>
          </a:xfrm>
        </p:grpSpPr>
        <p:sp>
          <p:nvSpPr>
            <p:cNvPr id="146" name="Rectangle 145"/>
            <p:cNvSpPr/>
            <p:nvPr/>
          </p:nvSpPr>
          <p:spPr>
            <a:xfrm>
              <a:off x="9733534" y="5062403"/>
              <a:ext cx="1756665" cy="1200329"/>
            </a:xfrm>
            <a:prstGeom prst="rect">
              <a:avLst/>
            </a:prstGeom>
            <a:solidFill>
              <a:schemeClr val="accent6">
                <a:lumMod val="75000"/>
              </a:schemeClr>
            </a:solidFill>
          </p:spPr>
          <p:txBody>
            <a:bodyPr wrap="square">
              <a:spAutoFit/>
            </a:bodyPr>
            <a:lstStyle/>
            <a:p>
              <a:pPr algn="ctr"/>
              <a:r>
                <a:rPr lang="en-US" dirty="0">
                  <a:solidFill>
                    <a:schemeClr val="bg1"/>
                  </a:solidFill>
                </a:rPr>
                <a:t>Power to create in order to satisfy physical hunger</a:t>
              </a:r>
            </a:p>
          </p:txBody>
        </p:sp>
        <p:sp>
          <p:nvSpPr>
            <p:cNvPr id="147" name="Rectangle 146"/>
            <p:cNvSpPr/>
            <p:nvPr/>
          </p:nvSpPr>
          <p:spPr>
            <a:xfrm>
              <a:off x="9542352" y="1211120"/>
              <a:ext cx="1756665" cy="923330"/>
            </a:xfrm>
            <a:prstGeom prst="rect">
              <a:avLst/>
            </a:prstGeom>
            <a:solidFill>
              <a:schemeClr val="accent6">
                <a:lumMod val="75000"/>
              </a:schemeClr>
            </a:solidFill>
          </p:spPr>
          <p:txBody>
            <a:bodyPr wrap="square">
              <a:spAutoFit/>
            </a:bodyPr>
            <a:lstStyle/>
            <a:p>
              <a:pPr algn="ctr"/>
              <a:r>
                <a:rPr lang="en-US" dirty="0">
                  <a:solidFill>
                    <a:schemeClr val="bg1"/>
                  </a:solidFill>
                </a:rPr>
                <a:t>Feeding the five thousand</a:t>
              </a:r>
            </a:p>
            <a:p>
              <a:pPr algn="ctr"/>
              <a:r>
                <a:rPr lang="en-US" dirty="0">
                  <a:solidFill>
                    <a:schemeClr val="bg1"/>
                  </a:solidFill>
                </a:rPr>
                <a:t>(John 6:1–14)</a:t>
              </a:r>
            </a:p>
          </p:txBody>
        </p:sp>
        <p:grpSp>
          <p:nvGrpSpPr>
            <p:cNvPr id="8" name="Group 7"/>
            <p:cNvGrpSpPr/>
            <p:nvPr/>
          </p:nvGrpSpPr>
          <p:grpSpPr>
            <a:xfrm>
              <a:off x="8718487" y="2436423"/>
              <a:ext cx="3362765" cy="2478289"/>
              <a:chOff x="8718487" y="2436423"/>
              <a:chExt cx="3362765" cy="2478289"/>
            </a:xfrm>
          </p:grpSpPr>
          <p:pic>
            <p:nvPicPr>
              <p:cNvPr id="3076" name="Picture 4" descr="Image result for feeding 5,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8487" y="2436423"/>
                <a:ext cx="3362765" cy="225305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718487" y="4699268"/>
                <a:ext cx="1647731" cy="215444"/>
              </a:xfrm>
              <a:prstGeom prst="rect">
                <a:avLst/>
              </a:prstGeom>
              <a:noFill/>
            </p:spPr>
            <p:txBody>
              <a:bodyPr wrap="square" rtlCol="0">
                <a:spAutoFit/>
              </a:bodyPr>
              <a:lstStyle/>
              <a:p>
                <a:r>
                  <a:rPr lang="en-US" sz="800" dirty="0">
                    <a:solidFill>
                      <a:schemeClr val="bg1"/>
                    </a:solidFill>
                  </a:rPr>
                  <a:t>Brian </a:t>
                </a:r>
                <a:r>
                  <a:rPr lang="en-US" sz="800" dirty="0" err="1">
                    <a:solidFill>
                      <a:schemeClr val="bg1"/>
                    </a:solidFill>
                  </a:rPr>
                  <a:t>Jekel</a:t>
                </a:r>
                <a:endParaRPr lang="en-US" sz="800" dirty="0">
                  <a:solidFill>
                    <a:schemeClr val="bg1"/>
                  </a:solidFill>
                </a:endParaRPr>
              </a:p>
            </p:txBody>
          </p:sp>
        </p:grpSp>
      </p:grpSp>
    </p:spTree>
    <p:extLst>
      <p:ext uri="{BB962C8B-B14F-4D97-AF65-F5344CB8AC3E}">
        <p14:creationId xmlns:p14="http://schemas.microsoft.com/office/powerpoint/2010/main" val="31025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31371" y="381001"/>
            <a:ext cx="10936852"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“…Take ye away the stone…”</a:t>
            </a:r>
          </a:p>
        </p:txBody>
      </p:sp>
      <p:sp>
        <p:nvSpPr>
          <p:cNvPr id="12" name="TextBox 11"/>
          <p:cNvSpPr txBox="1"/>
          <p:nvPr/>
        </p:nvSpPr>
        <p:spPr>
          <a:xfrm>
            <a:off x="119743" y="6476136"/>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11:38-39</a:t>
            </a:r>
          </a:p>
        </p:txBody>
      </p:sp>
      <p:sp>
        <p:nvSpPr>
          <p:cNvPr id="3" name="Rectangle 2"/>
          <p:cNvSpPr/>
          <p:nvPr/>
        </p:nvSpPr>
        <p:spPr>
          <a:xfrm>
            <a:off x="631371" y="4869712"/>
            <a:ext cx="6096000" cy="923330"/>
          </a:xfrm>
          <a:prstGeom prst="rect">
            <a:avLst/>
          </a:prstGeom>
        </p:spPr>
        <p:txBody>
          <a:bodyPr>
            <a:spAutoFit/>
          </a:bodyPr>
          <a:lstStyle/>
          <a:p>
            <a:r>
              <a:rPr lang="en-US" dirty="0">
                <a:solidFill>
                  <a:schemeClr val="bg1"/>
                </a:solidFill>
                <a:latin typeface="Open Sans"/>
              </a:rPr>
              <a:t>In raising Lazarus from the dead after four days, Jesus showed that He has power over death in a way that Jews could not deny or misinterpret.</a:t>
            </a:r>
            <a:endParaRPr lang="en-US" dirty="0">
              <a:solidFill>
                <a:schemeClr val="bg1"/>
              </a:solidFill>
            </a:endParaRPr>
          </a:p>
        </p:txBody>
      </p:sp>
      <p:pic>
        <p:nvPicPr>
          <p:cNvPr id="10242" name="Picture 2" descr="Image result for lazarus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42" y="1592999"/>
            <a:ext cx="4702629" cy="31350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12972" y="1819871"/>
            <a:ext cx="5671456" cy="954107"/>
          </a:xfrm>
          <a:prstGeom prst="rect">
            <a:avLst/>
          </a:prstGeom>
          <a:noFill/>
        </p:spPr>
        <p:txBody>
          <a:bodyPr wrap="square" rtlCol="0">
            <a:spAutoFit/>
          </a:bodyPr>
          <a:lstStyle/>
          <a:p>
            <a:pPr algn="ctr"/>
            <a:r>
              <a:rPr lang="en-US" sz="2800" dirty="0">
                <a:solidFill>
                  <a:srgbClr val="FFFF66"/>
                </a:solidFill>
                <a:latin typeface="Abadi" panose="020B0604020104020204" pitchFamily="34" charset="0"/>
                <a:cs typeface="Andalus" pitchFamily="18" charset="-78"/>
              </a:rPr>
              <a:t>Why didn’t Jesus remove the stone, why didn’t he unwrap the corpse?</a:t>
            </a:r>
          </a:p>
        </p:txBody>
      </p:sp>
      <p:pic>
        <p:nvPicPr>
          <p:cNvPr id="10244" name="Picture 4" descr="Image result for lazarus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328" y="3323372"/>
            <a:ext cx="36576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6534835"/>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11:38-39</a:t>
            </a:r>
          </a:p>
        </p:txBody>
      </p:sp>
      <p:pic>
        <p:nvPicPr>
          <p:cNvPr id="5" name="Picture 4" descr="Raising_Lazarus.jpg"/>
          <p:cNvPicPr>
            <a:picLocks noChangeAspect="1"/>
          </p:cNvPicPr>
          <p:nvPr/>
        </p:nvPicPr>
        <p:blipFill>
          <a:blip r:embed="rId2" cstate="print"/>
          <a:stretch>
            <a:fillRect/>
          </a:stretch>
        </p:blipFill>
        <p:spPr>
          <a:xfrm>
            <a:off x="261258" y="1275359"/>
            <a:ext cx="3355276" cy="4211041"/>
          </a:xfrm>
          <a:prstGeom prst="rect">
            <a:avLst/>
          </a:prstGeom>
        </p:spPr>
      </p:pic>
      <p:sp>
        <p:nvSpPr>
          <p:cNvPr id="6" name="TextBox 5"/>
          <p:cNvSpPr txBox="1"/>
          <p:nvPr/>
        </p:nvSpPr>
        <p:spPr>
          <a:xfrm>
            <a:off x="3792505" y="1523822"/>
            <a:ext cx="7772400" cy="3539430"/>
          </a:xfrm>
          <a:prstGeom prst="rect">
            <a:avLst/>
          </a:prstGeom>
          <a:noFill/>
        </p:spPr>
        <p:txBody>
          <a:bodyPr wrap="square" rtlCol="0">
            <a:spAutoFit/>
          </a:bodyPr>
          <a:lstStyle/>
          <a:p>
            <a:r>
              <a:rPr lang="en-US" sz="2800" dirty="0">
                <a:solidFill>
                  <a:schemeClr val="bg1"/>
                </a:solidFill>
                <a:latin typeface="Abadi" panose="020B0604020104020204" pitchFamily="34" charset="0"/>
                <a:cs typeface="Andalus" pitchFamily="18" charset="-78"/>
              </a:rPr>
              <a:t>A man must do all he can and when he has reached his limits, when he has asserted all his mental, moral, and spiritual energies, then will the powers of heaven intervene. </a:t>
            </a:r>
          </a:p>
          <a:p>
            <a:endParaRPr lang="en-US" sz="2800" dirty="0">
              <a:solidFill>
                <a:schemeClr val="bg1"/>
              </a:solidFill>
              <a:latin typeface="Abadi" panose="020B0604020104020204" pitchFamily="34" charset="0"/>
              <a:cs typeface="Andalus" pitchFamily="18" charset="-78"/>
            </a:endParaRPr>
          </a:p>
          <a:p>
            <a:r>
              <a:rPr lang="en-US" sz="2800" dirty="0">
                <a:solidFill>
                  <a:schemeClr val="bg1"/>
                </a:solidFill>
                <a:latin typeface="Abadi" panose="020B0604020104020204" pitchFamily="34" charset="0"/>
                <a:cs typeface="Andalus" pitchFamily="18" charset="-78"/>
              </a:rPr>
              <a:t>Man could remove the stone and unwrap the body, so he must do it; but only the power of God could call the dead to life.”</a:t>
            </a:r>
          </a:p>
        </p:txBody>
      </p:sp>
      <p:sp>
        <p:nvSpPr>
          <p:cNvPr id="3" name="Rectangle 2"/>
          <p:cNvSpPr/>
          <p:nvPr/>
        </p:nvSpPr>
        <p:spPr>
          <a:xfrm>
            <a:off x="11564905" y="6473280"/>
            <a:ext cx="657552" cy="369332"/>
          </a:xfrm>
          <a:prstGeom prst="rect">
            <a:avLst/>
          </a:prstGeom>
        </p:spPr>
        <p:txBody>
          <a:bodyPr wrap="none">
            <a:spAutoFit/>
          </a:bodyPr>
          <a:lstStyle/>
          <a:p>
            <a:r>
              <a:rPr lang="en-US" dirty="0">
                <a:solidFill>
                  <a:schemeClr val="bg1"/>
                </a:solidFill>
                <a:latin typeface="Abadi" panose="020B0604020104020204" pitchFamily="34" charset="0"/>
                <a:cs typeface="Andalus" pitchFamily="18" charset="-78"/>
              </a:rPr>
              <a:t>(10)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077" y="113794"/>
            <a:ext cx="1076325" cy="1428750"/>
          </a:xfrm>
          <a:prstGeom prst="rect">
            <a:avLst/>
          </a:prstGeom>
        </p:spPr>
      </p:pic>
    </p:spTree>
    <p:extLst>
      <p:ext uri="{BB962C8B-B14F-4D97-AF65-F5344CB8AC3E}">
        <p14:creationId xmlns:p14="http://schemas.microsoft.com/office/powerpoint/2010/main" val="220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16688" y="136641"/>
            <a:ext cx="10972800"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“…said I not unto thee, that, if thou </a:t>
            </a:r>
            <a:r>
              <a:rPr lang="en-US" sz="4800" dirty="0" err="1">
                <a:solidFill>
                  <a:srgbClr val="FFFF66"/>
                </a:solidFill>
                <a:latin typeface="Abadi" panose="020B0604020104020204" pitchFamily="34" charset="0"/>
                <a:cs typeface="Andalus" pitchFamily="18" charset="-78"/>
              </a:rPr>
              <a:t>wouldest</a:t>
            </a:r>
            <a:r>
              <a:rPr lang="en-US" sz="4800" dirty="0">
                <a:solidFill>
                  <a:srgbClr val="FFFF66"/>
                </a:solidFill>
                <a:latin typeface="Abadi" panose="020B0604020104020204" pitchFamily="34" charset="0"/>
                <a:cs typeface="Andalus" pitchFamily="18" charset="-78"/>
              </a:rPr>
              <a:t> believe, thou </a:t>
            </a:r>
            <a:r>
              <a:rPr lang="en-US" sz="4800" dirty="0" err="1">
                <a:solidFill>
                  <a:srgbClr val="FFFF66"/>
                </a:solidFill>
                <a:latin typeface="Abadi" panose="020B0604020104020204" pitchFamily="34" charset="0"/>
                <a:cs typeface="Andalus" pitchFamily="18" charset="-78"/>
              </a:rPr>
              <a:t>shouldest</a:t>
            </a:r>
            <a:r>
              <a:rPr lang="en-US" sz="4800" dirty="0">
                <a:solidFill>
                  <a:srgbClr val="FFFF66"/>
                </a:solidFill>
                <a:latin typeface="Abadi" panose="020B0604020104020204" pitchFamily="34" charset="0"/>
                <a:cs typeface="Andalus" pitchFamily="18" charset="-78"/>
              </a:rPr>
              <a:t> see the glory of God?”</a:t>
            </a:r>
          </a:p>
        </p:txBody>
      </p:sp>
      <p:sp>
        <p:nvSpPr>
          <p:cNvPr id="12" name="TextBox 11"/>
          <p:cNvSpPr txBox="1"/>
          <p:nvPr/>
        </p:nvSpPr>
        <p:spPr>
          <a:xfrm>
            <a:off x="38100" y="6519446"/>
            <a:ext cx="4343400" cy="338554"/>
          </a:xfrm>
          <a:prstGeom prst="rect">
            <a:avLst/>
          </a:prstGeom>
          <a:noFill/>
        </p:spPr>
        <p:txBody>
          <a:bodyPr wrap="square" rtlCol="0">
            <a:spAutoFit/>
          </a:bodyPr>
          <a:lstStyle/>
          <a:p>
            <a:r>
              <a:rPr lang="en-US" sz="1600" dirty="0">
                <a:solidFill>
                  <a:srgbClr val="FFFF66"/>
                </a:solidFill>
                <a:latin typeface="Abadi" panose="020B0604020104020204" pitchFamily="34" charset="0"/>
                <a:cs typeface="Andalus" pitchFamily="18" charset="-78"/>
              </a:rPr>
              <a:t>John 11:40</a:t>
            </a:r>
          </a:p>
        </p:txBody>
      </p:sp>
      <p:pic>
        <p:nvPicPr>
          <p:cNvPr id="11266" name="Picture 2" descr="Image result for lazarus 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296" y="2689324"/>
            <a:ext cx="7557405" cy="392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543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66057" y="293915"/>
            <a:ext cx="8382000" cy="4524315"/>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“…they took away the stone from the place where the dead was laid. And Jesus lifted up his eyes, and said, Father, I thank thee that thou hast heard me.”</a:t>
            </a:r>
          </a:p>
        </p:txBody>
      </p:sp>
      <p:sp>
        <p:nvSpPr>
          <p:cNvPr id="12" name="TextBox 11"/>
          <p:cNvSpPr txBox="1"/>
          <p:nvPr/>
        </p:nvSpPr>
        <p:spPr>
          <a:xfrm>
            <a:off x="141515" y="6532661"/>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11:41-42</a:t>
            </a:r>
          </a:p>
        </p:txBody>
      </p:sp>
      <p:pic>
        <p:nvPicPr>
          <p:cNvPr id="6" name="Picture 6" descr="Image result for jesus w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57" y="3014489"/>
            <a:ext cx="2812143" cy="351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188028" y="76022"/>
            <a:ext cx="7772400"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“…Lazarus, come forth.”</a:t>
            </a:r>
          </a:p>
        </p:txBody>
      </p:sp>
      <p:sp>
        <p:nvSpPr>
          <p:cNvPr id="12" name="TextBox 11"/>
          <p:cNvSpPr txBox="1"/>
          <p:nvPr/>
        </p:nvSpPr>
        <p:spPr>
          <a:xfrm>
            <a:off x="130628"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11:43</a:t>
            </a:r>
          </a:p>
        </p:txBody>
      </p:sp>
      <p:pic>
        <p:nvPicPr>
          <p:cNvPr id="6" name="Picture 5" descr="jesus-raising-lazarus-carl-bloch.jpg"/>
          <p:cNvPicPr>
            <a:picLocks noChangeAspect="1"/>
          </p:cNvPicPr>
          <p:nvPr/>
        </p:nvPicPr>
        <p:blipFill>
          <a:blip r:embed="rId2" cstate="print"/>
          <a:stretch>
            <a:fillRect/>
          </a:stretch>
        </p:blipFill>
        <p:spPr>
          <a:xfrm>
            <a:off x="956310" y="931708"/>
            <a:ext cx="3931921" cy="2808515"/>
          </a:xfrm>
          <a:prstGeom prst="rect">
            <a:avLst/>
          </a:prstGeom>
        </p:spPr>
      </p:pic>
      <p:sp>
        <p:nvSpPr>
          <p:cNvPr id="3" name="Rectangle 2"/>
          <p:cNvSpPr/>
          <p:nvPr/>
        </p:nvSpPr>
        <p:spPr>
          <a:xfrm>
            <a:off x="1252402" y="3764912"/>
            <a:ext cx="3635829" cy="1754326"/>
          </a:xfrm>
          <a:prstGeom prst="rect">
            <a:avLst/>
          </a:prstGeom>
        </p:spPr>
        <p:txBody>
          <a:bodyPr wrap="square">
            <a:spAutoFit/>
          </a:bodyPr>
          <a:lstStyle/>
          <a:p>
            <a:r>
              <a:rPr lang="en-US" dirty="0">
                <a:solidFill>
                  <a:schemeClr val="bg1"/>
                </a:solidFill>
                <a:latin typeface="Abadi" panose="020B0604020104020204" pitchFamily="34" charset="0"/>
              </a:rPr>
              <a:t>"The passage of time has not altered the capacity of the Redeemer to change men's lives. As He said to the dead Lazarus, so He says to you and me: </a:t>
            </a:r>
          </a:p>
          <a:p>
            <a:r>
              <a:rPr lang="en-US" dirty="0">
                <a:solidFill>
                  <a:schemeClr val="bg1"/>
                </a:solidFill>
                <a:latin typeface="Abadi" panose="020B0604020104020204" pitchFamily="34" charset="0"/>
              </a:rPr>
              <a:t>'Come forth.‘…</a:t>
            </a:r>
            <a:endParaRPr lang="en-US" dirty="0">
              <a:solidFill>
                <a:schemeClr val="bg1"/>
              </a:solidFill>
            </a:endParaRPr>
          </a:p>
        </p:txBody>
      </p:sp>
      <p:sp>
        <p:nvSpPr>
          <p:cNvPr id="4" name="Rectangle 3"/>
          <p:cNvSpPr/>
          <p:nvPr/>
        </p:nvSpPr>
        <p:spPr>
          <a:xfrm>
            <a:off x="5693229" y="4980607"/>
            <a:ext cx="6096000" cy="1477328"/>
          </a:xfrm>
          <a:prstGeom prst="rect">
            <a:avLst/>
          </a:prstGeom>
        </p:spPr>
        <p:txBody>
          <a:bodyPr>
            <a:spAutoFit/>
          </a:bodyPr>
          <a:lstStyle/>
          <a:p>
            <a:r>
              <a:rPr lang="en-US" sz="3600" dirty="0">
                <a:solidFill>
                  <a:schemeClr val="bg1"/>
                </a:solidFill>
                <a:latin typeface="Abadi" panose="020B0604020104020204" pitchFamily="34" charset="0"/>
              </a:rPr>
              <a:t>A Message to Us:</a:t>
            </a:r>
          </a:p>
          <a:p>
            <a:r>
              <a:rPr lang="en-US" dirty="0">
                <a:solidFill>
                  <a:schemeClr val="bg1"/>
                </a:solidFill>
                <a:latin typeface="Abadi" panose="020B0604020104020204" pitchFamily="34" charset="0"/>
              </a:rPr>
              <a:t>…Come forth from the despair of doubt. Come forth from the sorrow of sin. Come forth from the death of disbelief. Come forth to a newness of life. Come forth."</a:t>
            </a:r>
            <a:endParaRPr lang="en-US" dirty="0">
              <a:solidFill>
                <a:schemeClr val="bg1"/>
              </a:solidFill>
            </a:endParaRPr>
          </a:p>
        </p:txBody>
      </p:sp>
      <p:sp>
        <p:nvSpPr>
          <p:cNvPr id="7" name="Rectangle 6"/>
          <p:cNvSpPr/>
          <p:nvPr/>
        </p:nvSpPr>
        <p:spPr>
          <a:xfrm>
            <a:off x="11693195" y="6473301"/>
            <a:ext cx="466794" cy="369332"/>
          </a:xfrm>
          <a:prstGeom prst="rect">
            <a:avLst/>
          </a:prstGeom>
        </p:spPr>
        <p:txBody>
          <a:bodyPr wrap="none">
            <a:spAutoFit/>
          </a:bodyPr>
          <a:lstStyle/>
          <a:p>
            <a:r>
              <a:rPr lang="en-US" dirty="0">
                <a:solidFill>
                  <a:schemeClr val="bg1"/>
                </a:solidFill>
                <a:latin typeface="Abadi" panose="020B0604020104020204" pitchFamily="34" charset="0"/>
              </a:rPr>
              <a:t>(8)</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4709" t="42540" r="2178" b="16032"/>
          <a:stretch/>
        </p:blipFill>
        <p:spPr>
          <a:xfrm>
            <a:off x="6564086" y="1739369"/>
            <a:ext cx="2841173" cy="284117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7857" y="62769"/>
            <a:ext cx="904868" cy="1198835"/>
          </a:xfrm>
          <a:prstGeom prst="rect">
            <a:avLst/>
          </a:prstGeom>
        </p:spPr>
      </p:pic>
    </p:spTree>
    <p:extLst>
      <p:ext uri="{BB962C8B-B14F-4D97-AF65-F5344CB8AC3E}">
        <p14:creationId xmlns:p14="http://schemas.microsoft.com/office/powerpoint/2010/main" val="6479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05643" y="217438"/>
            <a:ext cx="9437914"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“And he that was dead came forth, bound hand and foot with </a:t>
            </a:r>
            <a:r>
              <a:rPr lang="en-US" sz="4800" dirty="0" err="1">
                <a:solidFill>
                  <a:srgbClr val="FFFF66"/>
                </a:solidFill>
                <a:latin typeface="Abadi" panose="020B0604020104020204" pitchFamily="34" charset="0"/>
                <a:cs typeface="Andalus" pitchFamily="18" charset="-78"/>
              </a:rPr>
              <a:t>graveclothes</a:t>
            </a:r>
            <a:r>
              <a:rPr lang="en-US" sz="4800" dirty="0">
                <a:solidFill>
                  <a:srgbClr val="FFFF66"/>
                </a:solidFill>
                <a:latin typeface="Abadi" panose="020B0604020104020204" pitchFamily="34" charset="0"/>
                <a:cs typeface="Andalus" pitchFamily="18" charset="-78"/>
              </a:rPr>
              <a:t>…”</a:t>
            </a:r>
          </a:p>
        </p:txBody>
      </p:sp>
      <p:sp>
        <p:nvSpPr>
          <p:cNvPr id="12" name="TextBox 11"/>
          <p:cNvSpPr txBox="1"/>
          <p:nvPr/>
        </p:nvSpPr>
        <p:spPr>
          <a:xfrm>
            <a:off x="141515" y="6505054"/>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11:44</a:t>
            </a:r>
          </a:p>
        </p:txBody>
      </p:sp>
      <p:pic>
        <p:nvPicPr>
          <p:cNvPr id="44036" name="Picture 4" descr="http://1.bp.blogspot.com/-LwNaBBLhYEA/TaHSi1uy6rI/AAAAAAAABJo/jP_AB6iTSmQ/s1600/lazarus_res.jpg"/>
          <p:cNvPicPr>
            <a:picLocks noChangeAspect="1" noChangeArrowheads="1"/>
          </p:cNvPicPr>
          <p:nvPr/>
        </p:nvPicPr>
        <p:blipFill>
          <a:blip r:embed="rId2" cstate="print"/>
          <a:srcRect/>
          <a:stretch>
            <a:fillRect/>
          </a:stretch>
        </p:blipFill>
        <p:spPr bwMode="auto">
          <a:xfrm>
            <a:off x="2819400" y="2743200"/>
            <a:ext cx="2743200" cy="3823336"/>
          </a:xfrm>
          <a:prstGeom prst="rect">
            <a:avLst/>
          </a:prstGeom>
          <a:noFill/>
        </p:spPr>
      </p:pic>
    </p:spTree>
    <p:extLst>
      <p:ext uri="{BB962C8B-B14F-4D97-AF65-F5344CB8AC3E}">
        <p14:creationId xmlns:p14="http://schemas.microsoft.com/office/powerpoint/2010/main" val="205415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03514" y="1211998"/>
            <a:ext cx="3429000" cy="563231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cs typeface="Andalus" pitchFamily="18" charset="-78"/>
              </a:rPr>
              <a:t>After death the body was washed, covered with spices, and wound round and round with long cloths of linen or other material.</a:t>
            </a:r>
          </a:p>
        </p:txBody>
      </p:sp>
      <p:sp>
        <p:nvSpPr>
          <p:cNvPr id="12" name="TextBox 11"/>
          <p:cNvSpPr txBox="1"/>
          <p:nvPr/>
        </p:nvSpPr>
        <p:spPr>
          <a:xfrm>
            <a:off x="6847114" y="6317160"/>
            <a:ext cx="5257800" cy="461665"/>
          </a:xfrm>
          <a:prstGeom prst="rect">
            <a:avLst/>
          </a:prstGeom>
          <a:noFill/>
        </p:spPr>
        <p:txBody>
          <a:bodyPr wrap="square" rtlCol="0">
            <a:spAutoFit/>
          </a:bodyPr>
          <a:lstStyle/>
          <a:p>
            <a:pPr algn="r"/>
            <a:r>
              <a:rPr lang="en-US" sz="2400" dirty="0">
                <a:solidFill>
                  <a:srgbClr val="FFFF66"/>
                </a:solidFill>
                <a:latin typeface="Abadi" panose="020B0604020104020204" pitchFamily="34" charset="0"/>
                <a:cs typeface="Andalus" pitchFamily="18" charset="-78"/>
              </a:rPr>
              <a:t>(7)</a:t>
            </a:r>
          </a:p>
        </p:txBody>
      </p:sp>
      <p:pic>
        <p:nvPicPr>
          <p:cNvPr id="8" name="Picture 7" descr="graveclothes11.jpg"/>
          <p:cNvPicPr>
            <a:picLocks noChangeAspect="1"/>
          </p:cNvPicPr>
          <p:nvPr/>
        </p:nvPicPr>
        <p:blipFill>
          <a:blip r:embed="rId2" cstate="print"/>
          <a:stretch>
            <a:fillRect/>
          </a:stretch>
        </p:blipFill>
        <p:spPr>
          <a:xfrm>
            <a:off x="5022730" y="1752600"/>
            <a:ext cx="5321420" cy="3581400"/>
          </a:xfrm>
          <a:prstGeom prst="rect">
            <a:avLst/>
          </a:prstGeom>
        </p:spPr>
      </p:pic>
      <p:sp>
        <p:nvSpPr>
          <p:cNvPr id="9" name="TextBox 8"/>
          <p:cNvSpPr txBox="1"/>
          <p:nvPr/>
        </p:nvSpPr>
        <p:spPr>
          <a:xfrm>
            <a:off x="5715000" y="381001"/>
            <a:ext cx="4419600"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cs typeface="Andalus" pitchFamily="18" charset="-78"/>
              </a:rPr>
              <a:t>Jewish Custom</a:t>
            </a:r>
          </a:p>
        </p:txBody>
      </p:sp>
      <p:sp>
        <p:nvSpPr>
          <p:cNvPr id="3" name="Rectangle 2"/>
          <p:cNvSpPr/>
          <p:nvPr/>
        </p:nvSpPr>
        <p:spPr>
          <a:xfrm>
            <a:off x="1505848" y="236667"/>
            <a:ext cx="2980303" cy="707886"/>
          </a:xfrm>
          <a:prstGeom prst="rect">
            <a:avLst/>
          </a:prstGeom>
        </p:spPr>
        <p:txBody>
          <a:bodyPr wrap="none">
            <a:spAutoFit/>
          </a:bodyPr>
          <a:lstStyle/>
          <a:p>
            <a:r>
              <a:rPr lang="en-US" sz="4000" dirty="0" err="1">
                <a:solidFill>
                  <a:srgbClr val="FFFF66"/>
                </a:solidFill>
                <a:latin typeface="Abadi" panose="020B0604020104020204" pitchFamily="34" charset="0"/>
                <a:cs typeface="Andalus" pitchFamily="18" charset="-78"/>
              </a:rPr>
              <a:t>Graveclothes</a:t>
            </a:r>
            <a:endParaRPr lang="en-US" sz="4000" dirty="0"/>
          </a:p>
        </p:txBody>
      </p:sp>
    </p:spTree>
    <p:extLst>
      <p:ext uri="{BB962C8B-B14F-4D97-AF65-F5344CB8AC3E}">
        <p14:creationId xmlns:p14="http://schemas.microsoft.com/office/powerpoint/2010/main" val="1078181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27414" y="347483"/>
            <a:ext cx="8937171" cy="830997"/>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“…Loose him, and let him go.”</a:t>
            </a:r>
          </a:p>
        </p:txBody>
      </p:sp>
      <p:sp>
        <p:nvSpPr>
          <p:cNvPr id="12" name="TextBox 11"/>
          <p:cNvSpPr txBox="1"/>
          <p:nvPr/>
        </p:nvSpPr>
        <p:spPr>
          <a:xfrm>
            <a:off x="119743"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11:44</a:t>
            </a:r>
          </a:p>
        </p:txBody>
      </p:sp>
      <p:pic>
        <p:nvPicPr>
          <p:cNvPr id="6" name="Picture 6" descr="http://cccooperagency.files.wordpress.com/2012/03/lazarus8.jpg"/>
          <p:cNvPicPr>
            <a:picLocks noChangeAspect="1" noChangeArrowheads="1"/>
          </p:cNvPicPr>
          <p:nvPr/>
        </p:nvPicPr>
        <p:blipFill>
          <a:blip r:embed="rId2" cstate="print"/>
          <a:srcRect/>
          <a:stretch>
            <a:fillRect/>
          </a:stretch>
        </p:blipFill>
        <p:spPr bwMode="auto">
          <a:xfrm>
            <a:off x="2862943" y="1950660"/>
            <a:ext cx="5793754" cy="3886200"/>
          </a:xfrm>
          <a:prstGeom prst="rect">
            <a:avLst/>
          </a:prstGeom>
          <a:noFill/>
        </p:spPr>
      </p:pic>
    </p:spTree>
    <p:extLst>
      <p:ext uri="{BB962C8B-B14F-4D97-AF65-F5344CB8AC3E}">
        <p14:creationId xmlns:p14="http://schemas.microsoft.com/office/powerpoint/2010/main" val="357097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4414" y="412647"/>
            <a:ext cx="3684815" cy="2246769"/>
          </a:xfrm>
          <a:prstGeom prst="rect">
            <a:avLst/>
          </a:prstGeom>
          <a:noFill/>
        </p:spPr>
        <p:txBody>
          <a:bodyPr wrap="square" rtlCol="0">
            <a:spAutoFit/>
          </a:bodyPr>
          <a:lstStyle/>
          <a:p>
            <a:pPr algn="ctr"/>
            <a:r>
              <a:rPr lang="en-US" sz="2800" dirty="0">
                <a:solidFill>
                  <a:srgbClr val="FFFF66"/>
                </a:solidFill>
                <a:latin typeface="Abadi" panose="020B0604020104020204" pitchFamily="34" charset="0"/>
                <a:cs typeface="Andalus" pitchFamily="18" charset="-78"/>
              </a:rPr>
              <a:t>“…many of the Jews which came to Mary, and had seen the things which Jesus did, believed on him.”</a:t>
            </a:r>
          </a:p>
        </p:txBody>
      </p:sp>
      <p:sp>
        <p:nvSpPr>
          <p:cNvPr id="12" name="TextBox 11"/>
          <p:cNvSpPr txBox="1"/>
          <p:nvPr/>
        </p:nvSpPr>
        <p:spPr>
          <a:xfrm>
            <a:off x="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11:45-46</a:t>
            </a:r>
          </a:p>
        </p:txBody>
      </p:sp>
      <p:sp>
        <p:nvSpPr>
          <p:cNvPr id="6" name="TextBox 5"/>
          <p:cNvSpPr txBox="1"/>
          <p:nvPr/>
        </p:nvSpPr>
        <p:spPr>
          <a:xfrm>
            <a:off x="7805057" y="4254818"/>
            <a:ext cx="3755571" cy="2246769"/>
          </a:xfrm>
          <a:prstGeom prst="rect">
            <a:avLst/>
          </a:prstGeom>
          <a:noFill/>
        </p:spPr>
        <p:txBody>
          <a:bodyPr wrap="square" rtlCol="0">
            <a:spAutoFit/>
          </a:bodyPr>
          <a:lstStyle/>
          <a:p>
            <a:pPr algn="ctr"/>
            <a:r>
              <a:rPr lang="en-US" sz="2800" dirty="0">
                <a:solidFill>
                  <a:srgbClr val="FFFF66"/>
                </a:solidFill>
                <a:latin typeface="Abadi" panose="020B0604020104020204" pitchFamily="34" charset="0"/>
                <a:cs typeface="Andalus" pitchFamily="18" charset="-78"/>
              </a:rPr>
              <a:t>“But some of them went their ways to the Pharisees, and told them what things Jesus had done.”</a:t>
            </a:r>
          </a:p>
        </p:txBody>
      </p:sp>
      <p:grpSp>
        <p:nvGrpSpPr>
          <p:cNvPr id="9" name="Group 8"/>
          <p:cNvGrpSpPr/>
          <p:nvPr/>
        </p:nvGrpSpPr>
        <p:grpSpPr>
          <a:xfrm>
            <a:off x="6705599" y="269165"/>
            <a:ext cx="4060371" cy="2876805"/>
            <a:chOff x="384206" y="4158361"/>
            <a:chExt cx="3289208" cy="2390250"/>
          </a:xfrm>
        </p:grpSpPr>
        <p:grpSp>
          <p:nvGrpSpPr>
            <p:cNvPr id="10" name="Group 9"/>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09931" y="4859617"/>
              <a:ext cx="2437759" cy="1323439"/>
            </a:xfrm>
            <a:prstGeom prst="rect">
              <a:avLst/>
            </a:prstGeom>
          </p:spPr>
          <p:txBody>
            <a:bodyPr wrap="square">
              <a:spAutoFit/>
            </a:bodyPr>
            <a:lstStyle/>
            <a:p>
              <a:pPr algn="ctr"/>
              <a:r>
                <a:rPr lang="en-US" sz="1600" b="1" dirty="0"/>
                <a:t>If we choose to exercise faith in Jesus Christ during our trials, then our faith in Him will be confirmed and deepened</a:t>
              </a:r>
              <a:endParaRPr lang="en-US" sz="1600" dirty="0"/>
            </a:p>
          </p:txBody>
        </p:sp>
      </p:grpSp>
      <p:pic>
        <p:nvPicPr>
          <p:cNvPr id="15362" name="Picture 2" descr="Image result for new testament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l="1" t="6142" r="36395"/>
          <a:stretch/>
        </p:blipFill>
        <p:spPr bwMode="auto">
          <a:xfrm>
            <a:off x="2061831" y="3145971"/>
            <a:ext cx="3217740" cy="31200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new testament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l="64250" t="7778" r="-3115"/>
          <a:stretch/>
        </p:blipFill>
        <p:spPr bwMode="auto">
          <a:xfrm>
            <a:off x="5225142" y="3145971"/>
            <a:ext cx="1966206" cy="312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54038" y="600456"/>
            <a:ext cx="5393872" cy="4524315"/>
          </a:xfrm>
          <a:prstGeom prst="rect">
            <a:avLst/>
          </a:prstGeom>
          <a:noFill/>
        </p:spPr>
        <p:txBody>
          <a:bodyPr wrap="square" rtlCol="0">
            <a:spAutoFit/>
          </a:bodyPr>
          <a:lstStyle/>
          <a:p>
            <a:r>
              <a:rPr lang="en-US" sz="2400" dirty="0">
                <a:solidFill>
                  <a:schemeClr val="bg1"/>
                </a:solidFill>
              </a:rPr>
              <a:t>Caiaphas, the high priest, advocated that Jesus should be killed to prevent their nation’s destruction by the Romans. </a:t>
            </a:r>
          </a:p>
          <a:p>
            <a:endParaRPr lang="en-US" sz="2400" dirty="0">
              <a:solidFill>
                <a:schemeClr val="bg1"/>
              </a:solidFill>
            </a:endParaRPr>
          </a:p>
          <a:p>
            <a:r>
              <a:rPr lang="en-US" sz="2400" dirty="0">
                <a:solidFill>
                  <a:schemeClr val="bg1"/>
                </a:solidFill>
              </a:rPr>
              <a:t>He also unwittingly prophesied of the effects the death of Jesus would have on God’s children. </a:t>
            </a:r>
          </a:p>
          <a:p>
            <a:endParaRPr lang="en-US" sz="2400" dirty="0">
              <a:solidFill>
                <a:schemeClr val="bg1"/>
              </a:solidFill>
            </a:endParaRPr>
          </a:p>
          <a:p>
            <a:r>
              <a:rPr lang="en-US" sz="2400" dirty="0">
                <a:solidFill>
                  <a:schemeClr val="bg1"/>
                </a:solidFill>
              </a:rPr>
              <a:t>The Jewish leaders determined to put Jesus to death and commanded that those knowing of His whereabouts should notify them so He could be taken.</a:t>
            </a:r>
            <a:endParaRPr lang="en-US" sz="2400" dirty="0">
              <a:solidFill>
                <a:schemeClr val="bg1"/>
              </a:solidFill>
              <a:latin typeface="Abadi" panose="020B0604020104020204" pitchFamily="34" charset="0"/>
              <a:cs typeface="Andalus" pitchFamily="18" charset="-78"/>
            </a:endParaRPr>
          </a:p>
        </p:txBody>
      </p:sp>
      <p:sp>
        <p:nvSpPr>
          <p:cNvPr id="12" name="TextBox 11"/>
          <p:cNvSpPr txBox="1"/>
          <p:nvPr/>
        </p:nvSpPr>
        <p:spPr>
          <a:xfrm>
            <a:off x="0" y="6550223"/>
            <a:ext cx="43434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11:49-57</a:t>
            </a:r>
          </a:p>
        </p:txBody>
      </p:sp>
      <p:grpSp>
        <p:nvGrpSpPr>
          <p:cNvPr id="84" name="Group 83"/>
          <p:cNvGrpSpPr/>
          <p:nvPr/>
        </p:nvGrpSpPr>
        <p:grpSpPr>
          <a:xfrm>
            <a:off x="4822372" y="5103911"/>
            <a:ext cx="6998152" cy="1600200"/>
            <a:chOff x="4822372" y="5103911"/>
            <a:chExt cx="6998152" cy="1600200"/>
          </a:xfrm>
        </p:grpSpPr>
        <p:sp>
          <p:nvSpPr>
            <p:cNvPr id="3" name="Rectangle 2"/>
            <p:cNvSpPr/>
            <p:nvPr/>
          </p:nvSpPr>
          <p:spPr>
            <a:xfrm>
              <a:off x="5724524" y="5419051"/>
              <a:ext cx="6096000" cy="923330"/>
            </a:xfrm>
            <a:prstGeom prst="rect">
              <a:avLst/>
            </a:prstGeom>
          </p:spPr>
          <p:txBody>
            <a:bodyPr>
              <a:spAutoFit/>
            </a:bodyPr>
            <a:lstStyle/>
            <a:p>
              <a:r>
                <a:rPr lang="en-US" i="1" dirty="0">
                  <a:solidFill>
                    <a:srgbClr val="FFFF00"/>
                  </a:solidFill>
                  <a:latin typeface="Palatino"/>
                </a:rPr>
                <a:t>But because of </a:t>
              </a:r>
              <a:r>
                <a:rPr lang="en-US" i="1" dirty="0" err="1">
                  <a:solidFill>
                    <a:srgbClr val="FFFF00"/>
                  </a:solidFill>
                  <a:latin typeface="Palatino"/>
                </a:rPr>
                <a:t>priestcrafts</a:t>
              </a:r>
              <a:r>
                <a:rPr lang="en-US" i="1" dirty="0">
                  <a:solidFill>
                    <a:srgbClr val="FFFF00"/>
                  </a:solidFill>
                  <a:latin typeface="Palatino"/>
                </a:rPr>
                <a:t> and iniquities, they at Jerusalem will stiffen their necks against him, that he be crucified. 2 Nephi 10:5</a:t>
              </a:r>
              <a:endParaRPr lang="en-US" i="1" dirty="0">
                <a:solidFill>
                  <a:srgbClr val="FFFF00"/>
                </a:solidFill>
              </a:endParaRPr>
            </a:p>
          </p:txBody>
        </p:sp>
        <p:grpSp>
          <p:nvGrpSpPr>
            <p:cNvPr id="29" name="Group 28"/>
            <p:cNvGrpSpPr/>
            <p:nvPr/>
          </p:nvGrpSpPr>
          <p:grpSpPr>
            <a:xfrm>
              <a:off x="4822372" y="5103911"/>
              <a:ext cx="754894" cy="1600200"/>
              <a:chOff x="1048251" y="1600200"/>
              <a:chExt cx="2120892" cy="4495800"/>
            </a:xfrm>
          </p:grpSpPr>
          <p:sp>
            <p:nvSpPr>
              <p:cNvPr id="30" name="Oval 62"/>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727289" flipH="1">
                <a:off x="2619115" y="4432242"/>
                <a:ext cx="646564" cy="453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7979736">
                <a:off x="924428" y="4523569"/>
                <a:ext cx="646564" cy="3989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10800000">
                <a:off x="1886300" y="3337312"/>
                <a:ext cx="465823" cy="52514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20477" y="1761884"/>
                <a:ext cx="1401029" cy="18815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671737">
                <a:off x="1277925" y="2193892"/>
                <a:ext cx="444070" cy="109835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20928263" flipH="1">
                <a:off x="2430420" y="2333258"/>
                <a:ext cx="506360" cy="9651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7621963">
                <a:off x="1473683" y="1625975"/>
                <a:ext cx="1196357" cy="1144807"/>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6"/>
              <p:cNvGrpSpPr/>
              <p:nvPr/>
            </p:nvGrpSpPr>
            <p:grpSpPr>
              <a:xfrm>
                <a:off x="1398319" y="5522026"/>
                <a:ext cx="1371600" cy="242455"/>
                <a:chOff x="1447800" y="7148945"/>
                <a:chExt cx="2885704" cy="938151"/>
              </a:xfrm>
            </p:grpSpPr>
            <p:grpSp>
              <p:nvGrpSpPr>
                <p:cNvPr id="65" name="Group 39"/>
                <p:cNvGrpSpPr/>
                <p:nvPr/>
              </p:nvGrpSpPr>
              <p:grpSpPr>
                <a:xfrm>
                  <a:off x="3571504" y="7148945"/>
                  <a:ext cx="762000" cy="914400"/>
                  <a:chOff x="1447800" y="7162800"/>
                  <a:chExt cx="762000" cy="914400"/>
                </a:xfrm>
              </p:grpSpPr>
              <p:grpSp>
                <p:nvGrpSpPr>
                  <p:cNvPr id="80" name="Group 25"/>
                  <p:cNvGrpSpPr/>
                  <p:nvPr/>
                </p:nvGrpSpPr>
                <p:grpSpPr>
                  <a:xfrm>
                    <a:off x="1447800" y="7162800"/>
                    <a:ext cx="762000" cy="914400"/>
                    <a:chOff x="3276600" y="990600"/>
                    <a:chExt cx="762000" cy="914400"/>
                  </a:xfrm>
                </p:grpSpPr>
                <p:sp>
                  <p:nvSpPr>
                    <p:cNvPr id="82" name="Oval 81"/>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2"/>
                <p:cNvGrpSpPr/>
                <p:nvPr/>
              </p:nvGrpSpPr>
              <p:grpSpPr>
                <a:xfrm>
                  <a:off x="2514599" y="7172696"/>
                  <a:ext cx="1129975" cy="914400"/>
                  <a:chOff x="1447800" y="7162800"/>
                  <a:chExt cx="1129975" cy="914400"/>
                </a:xfrm>
              </p:grpSpPr>
              <p:grpSp>
                <p:nvGrpSpPr>
                  <p:cNvPr id="74" name="Group 25"/>
                  <p:cNvGrpSpPr/>
                  <p:nvPr/>
                </p:nvGrpSpPr>
                <p:grpSpPr>
                  <a:xfrm>
                    <a:off x="1447800" y="7162800"/>
                    <a:ext cx="762000" cy="914400"/>
                    <a:chOff x="3276600" y="990600"/>
                    <a:chExt cx="762000" cy="914400"/>
                  </a:xfrm>
                </p:grpSpPr>
                <p:sp>
                  <p:nvSpPr>
                    <p:cNvPr id="78" name="Oval 37"/>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38"/>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Quad Arrow 74"/>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1"/>
                <p:cNvGrpSpPr/>
                <p:nvPr/>
              </p:nvGrpSpPr>
              <p:grpSpPr>
                <a:xfrm>
                  <a:off x="1447800" y="7162800"/>
                  <a:ext cx="1129975" cy="914400"/>
                  <a:chOff x="1447800" y="7162800"/>
                  <a:chExt cx="1129975" cy="914400"/>
                </a:xfrm>
              </p:grpSpPr>
              <p:grpSp>
                <p:nvGrpSpPr>
                  <p:cNvPr id="68" name="Group 25"/>
                  <p:cNvGrpSpPr/>
                  <p:nvPr/>
                </p:nvGrpSpPr>
                <p:grpSpPr>
                  <a:xfrm>
                    <a:off x="1447800" y="7162800"/>
                    <a:ext cx="762000" cy="914400"/>
                    <a:chOff x="3276600" y="990600"/>
                    <a:chExt cx="762000" cy="914400"/>
                  </a:xfrm>
                </p:grpSpPr>
                <p:sp>
                  <p:nvSpPr>
                    <p:cNvPr id="72" name="Oval 26"/>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27"/>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Quad Arrow 28"/>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29"/>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30"/>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7"/>
              <p:cNvGrpSpPr/>
              <p:nvPr/>
            </p:nvGrpSpPr>
            <p:grpSpPr>
              <a:xfrm>
                <a:off x="1420090" y="2123704"/>
                <a:ext cx="1371600" cy="242455"/>
                <a:chOff x="1447800" y="7148945"/>
                <a:chExt cx="2885704" cy="938151"/>
              </a:xfrm>
            </p:grpSpPr>
            <p:grpSp>
              <p:nvGrpSpPr>
                <p:cNvPr id="46" name="Group 39"/>
                <p:cNvGrpSpPr/>
                <p:nvPr/>
              </p:nvGrpSpPr>
              <p:grpSpPr>
                <a:xfrm>
                  <a:off x="3571504" y="7148945"/>
                  <a:ext cx="762000" cy="914400"/>
                  <a:chOff x="1447800" y="7162800"/>
                  <a:chExt cx="762000" cy="914400"/>
                </a:xfrm>
              </p:grpSpPr>
              <p:grpSp>
                <p:nvGrpSpPr>
                  <p:cNvPr id="61" name="Group 25"/>
                  <p:cNvGrpSpPr/>
                  <p:nvPr/>
                </p:nvGrpSpPr>
                <p:grpSpPr>
                  <a:xfrm>
                    <a:off x="1447800" y="7162800"/>
                    <a:ext cx="762000" cy="914400"/>
                    <a:chOff x="3276600" y="990600"/>
                    <a:chExt cx="762000" cy="914400"/>
                  </a:xfrm>
                </p:grpSpPr>
                <p:sp>
                  <p:nvSpPr>
                    <p:cNvPr id="63" name="Oval 62"/>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Diamond 61"/>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2"/>
                <p:cNvGrpSpPr/>
                <p:nvPr/>
              </p:nvGrpSpPr>
              <p:grpSpPr>
                <a:xfrm>
                  <a:off x="2514599" y="7172696"/>
                  <a:ext cx="1129975" cy="914400"/>
                  <a:chOff x="1447800" y="7162800"/>
                  <a:chExt cx="1129975" cy="914400"/>
                </a:xfrm>
              </p:grpSpPr>
              <p:grpSp>
                <p:nvGrpSpPr>
                  <p:cNvPr id="55" name="Group 25"/>
                  <p:cNvGrpSpPr/>
                  <p:nvPr/>
                </p:nvGrpSpPr>
                <p:grpSpPr>
                  <a:xfrm>
                    <a:off x="1447800" y="7162800"/>
                    <a:ext cx="762000" cy="914400"/>
                    <a:chOff x="3276600" y="990600"/>
                    <a:chExt cx="762000" cy="914400"/>
                  </a:xfrm>
                </p:grpSpPr>
                <p:sp>
                  <p:nvSpPr>
                    <p:cNvPr id="59" name="Oval 58"/>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55"/>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31"/>
                <p:cNvGrpSpPr/>
                <p:nvPr/>
              </p:nvGrpSpPr>
              <p:grpSpPr>
                <a:xfrm>
                  <a:off x="1447800" y="7162800"/>
                  <a:ext cx="1129975" cy="914400"/>
                  <a:chOff x="1447800" y="7162800"/>
                  <a:chExt cx="1129975" cy="914400"/>
                </a:xfrm>
              </p:grpSpPr>
              <p:grpSp>
                <p:nvGrpSpPr>
                  <p:cNvPr id="49" name="Group 25"/>
                  <p:cNvGrpSpPr/>
                  <p:nvPr/>
                </p:nvGrpSpPr>
                <p:grpSpPr>
                  <a:xfrm>
                    <a:off x="1447800" y="7162800"/>
                    <a:ext cx="762000" cy="914400"/>
                    <a:chOff x="3276600" y="990600"/>
                    <a:chExt cx="762000" cy="914400"/>
                  </a:xfrm>
                </p:grpSpPr>
                <p:sp>
                  <p:nvSpPr>
                    <p:cNvPr id="53" name="Oval 52"/>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Quad Arrow 49"/>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 name="Group 4"/>
          <p:cNvGrpSpPr/>
          <p:nvPr/>
        </p:nvGrpSpPr>
        <p:grpSpPr>
          <a:xfrm>
            <a:off x="6662057" y="620485"/>
            <a:ext cx="4430486" cy="3625822"/>
            <a:chOff x="6662057" y="620485"/>
            <a:chExt cx="4430486" cy="3625822"/>
          </a:xfrm>
        </p:grpSpPr>
        <p:pic>
          <p:nvPicPr>
            <p:cNvPr id="13314" name="Picture 2" descr="Image result for Caiaphas, the high priest"/>
            <p:cNvPicPr>
              <a:picLocks noChangeAspect="1" noChangeArrowheads="1"/>
            </p:cNvPicPr>
            <p:nvPr/>
          </p:nvPicPr>
          <p:blipFill rotWithShape="1">
            <a:blip r:embed="rId2">
              <a:extLst>
                <a:ext uri="{28A0092B-C50C-407E-A947-70E740481C1C}">
                  <a14:useLocalDpi xmlns:a14="http://schemas.microsoft.com/office/drawing/2010/main" val="0"/>
                </a:ext>
              </a:extLst>
            </a:blip>
            <a:srcRect l="3368" t="2737" r="3417" b="12606"/>
            <a:stretch/>
          </p:blipFill>
          <p:spPr bwMode="auto">
            <a:xfrm>
              <a:off x="6662057" y="620485"/>
              <a:ext cx="4430486" cy="3483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2057" y="4015475"/>
              <a:ext cx="1861457" cy="230832"/>
            </a:xfrm>
            <a:prstGeom prst="rect">
              <a:avLst/>
            </a:prstGeom>
            <a:noFill/>
          </p:spPr>
          <p:txBody>
            <a:bodyPr wrap="square" rtlCol="0">
              <a:spAutoFit/>
            </a:bodyPr>
            <a:lstStyle/>
            <a:p>
              <a:r>
                <a:rPr lang="en-US" sz="900" dirty="0">
                  <a:solidFill>
                    <a:schemeClr val="bg1"/>
                  </a:solidFill>
                </a:rPr>
                <a:t>James </a:t>
              </a:r>
              <a:r>
                <a:rPr lang="en-US" sz="900" dirty="0" err="1">
                  <a:solidFill>
                    <a:schemeClr val="bg1"/>
                  </a:solidFill>
                </a:rPr>
                <a:t>Tissot</a:t>
              </a:r>
              <a:endParaRPr lang="en-US" sz="900" dirty="0">
                <a:solidFill>
                  <a:schemeClr val="bg1"/>
                </a:solidFill>
              </a:endParaRPr>
            </a:p>
          </p:txBody>
        </p:sp>
      </p:grpSp>
    </p:spTree>
    <p:extLst>
      <p:ext uri="{BB962C8B-B14F-4D97-AF65-F5344CB8AC3E}">
        <p14:creationId xmlns:p14="http://schemas.microsoft.com/office/powerpoint/2010/main" val="27542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0"/>
            <a:ext cx="12192000" cy="1107996"/>
          </a:xfrm>
          <a:prstGeom prst="rect">
            <a:avLst/>
          </a:prstGeom>
          <a:noFill/>
        </p:spPr>
        <p:txBody>
          <a:bodyPr wrap="square" rtlCol="0">
            <a:spAutoFit/>
          </a:bodyPr>
          <a:lstStyle/>
          <a:p>
            <a:pPr algn="ctr"/>
            <a:r>
              <a:rPr lang="en-US" sz="6600" dirty="0">
                <a:solidFill>
                  <a:srgbClr val="FFFF66"/>
                </a:solidFill>
                <a:latin typeface="Abadi" panose="020B0604020104020204" pitchFamily="34" charset="0"/>
                <a:cs typeface="Andalus" pitchFamily="18" charset="-78"/>
              </a:rPr>
              <a:t>7 Miracles in John</a:t>
            </a:r>
            <a:endParaRPr lang="en-US" sz="5400" dirty="0">
              <a:solidFill>
                <a:srgbClr val="FFFF66"/>
              </a:solidFill>
              <a:latin typeface="Abadi" panose="020B0604020104020204" pitchFamily="34" charset="0"/>
              <a:cs typeface="Andalus" pitchFamily="18" charset="-78"/>
            </a:endParaRPr>
          </a:p>
        </p:txBody>
      </p:sp>
      <p:grpSp>
        <p:nvGrpSpPr>
          <p:cNvPr id="142" name="Group 141"/>
          <p:cNvGrpSpPr/>
          <p:nvPr/>
        </p:nvGrpSpPr>
        <p:grpSpPr>
          <a:xfrm>
            <a:off x="1117980" y="1452794"/>
            <a:ext cx="2584555" cy="4098024"/>
            <a:chOff x="1117980" y="1452794"/>
            <a:chExt cx="2584555" cy="4098024"/>
          </a:xfrm>
        </p:grpSpPr>
        <p:sp>
          <p:nvSpPr>
            <p:cNvPr id="138" name="Rectangle 137"/>
            <p:cNvSpPr/>
            <p:nvPr/>
          </p:nvSpPr>
          <p:spPr>
            <a:xfrm>
              <a:off x="1531926" y="1452794"/>
              <a:ext cx="1756665" cy="923330"/>
            </a:xfrm>
            <a:prstGeom prst="rect">
              <a:avLst/>
            </a:prstGeom>
            <a:solidFill>
              <a:schemeClr val="tx2">
                <a:lumMod val="75000"/>
              </a:schemeClr>
            </a:solidFill>
          </p:spPr>
          <p:txBody>
            <a:bodyPr wrap="square">
              <a:spAutoFit/>
            </a:bodyPr>
            <a:lstStyle/>
            <a:p>
              <a:pPr algn="ctr"/>
              <a:r>
                <a:rPr lang="en-US" dirty="0">
                  <a:solidFill>
                    <a:schemeClr val="bg1"/>
                  </a:solidFill>
                  <a:latin typeface="Open Sans"/>
                </a:rPr>
                <a:t>Walking on water </a:t>
              </a:r>
            </a:p>
            <a:p>
              <a:pPr algn="ctr"/>
              <a:r>
                <a:rPr lang="en-US" dirty="0">
                  <a:solidFill>
                    <a:schemeClr val="bg1"/>
                  </a:solidFill>
                  <a:latin typeface="Open Sans"/>
                </a:rPr>
                <a:t>(John 6:16–21)</a:t>
              </a:r>
              <a:endParaRPr lang="en-US" dirty="0">
                <a:solidFill>
                  <a:schemeClr val="bg1"/>
                </a:solidFill>
              </a:endParaRPr>
            </a:p>
          </p:txBody>
        </p:sp>
        <p:sp>
          <p:nvSpPr>
            <p:cNvPr id="143" name="Rectangle 142"/>
            <p:cNvSpPr/>
            <p:nvPr/>
          </p:nvSpPr>
          <p:spPr>
            <a:xfrm>
              <a:off x="1531926" y="4904487"/>
              <a:ext cx="1756665" cy="646331"/>
            </a:xfrm>
            <a:prstGeom prst="rect">
              <a:avLst/>
            </a:prstGeom>
            <a:solidFill>
              <a:schemeClr val="tx2">
                <a:lumMod val="75000"/>
              </a:schemeClr>
            </a:solidFill>
          </p:spPr>
          <p:txBody>
            <a:bodyPr wrap="square">
              <a:spAutoFit/>
            </a:bodyPr>
            <a:lstStyle/>
            <a:p>
              <a:pPr algn="ctr"/>
              <a:r>
                <a:rPr lang="en-US" dirty="0">
                  <a:solidFill>
                    <a:schemeClr val="bg1"/>
                  </a:solidFill>
                  <a:latin typeface="Open Sans"/>
                </a:rPr>
                <a:t>Power over nature</a:t>
              </a:r>
              <a:endParaRPr lang="en-US" dirty="0">
                <a:solidFill>
                  <a:schemeClr val="bg1"/>
                </a:solidFill>
              </a:endParaRPr>
            </a:p>
          </p:txBody>
        </p:sp>
        <p:grpSp>
          <p:nvGrpSpPr>
            <p:cNvPr id="141" name="Group 140"/>
            <p:cNvGrpSpPr/>
            <p:nvPr/>
          </p:nvGrpSpPr>
          <p:grpSpPr>
            <a:xfrm>
              <a:off x="1117980" y="2617650"/>
              <a:ext cx="2584555" cy="2118248"/>
              <a:chOff x="1117980" y="2617650"/>
              <a:chExt cx="2584555" cy="2118248"/>
            </a:xfrm>
          </p:grpSpPr>
          <p:pic>
            <p:nvPicPr>
              <p:cNvPr id="2056" name="Picture 8" descr="Image result for walter rane artist"/>
              <p:cNvPicPr>
                <a:picLocks noChangeAspect="1" noChangeArrowheads="1"/>
              </p:cNvPicPr>
              <p:nvPr/>
            </p:nvPicPr>
            <p:blipFill rotWithShape="1">
              <a:blip r:embed="rId2">
                <a:extLst>
                  <a:ext uri="{28A0092B-C50C-407E-A947-70E740481C1C}">
                    <a14:useLocalDpi xmlns:a14="http://schemas.microsoft.com/office/drawing/2010/main" val="0"/>
                  </a:ext>
                </a:extLst>
              </a:blip>
              <a:srcRect r="35720" b="3021"/>
              <a:stretch/>
            </p:blipFill>
            <p:spPr bwMode="auto">
              <a:xfrm>
                <a:off x="1117980" y="2617650"/>
                <a:ext cx="2584555" cy="1949660"/>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p:cNvSpPr txBox="1"/>
              <p:nvPr/>
            </p:nvSpPr>
            <p:spPr>
              <a:xfrm>
                <a:off x="1117980" y="4520454"/>
                <a:ext cx="1647731" cy="215444"/>
              </a:xfrm>
              <a:prstGeom prst="rect">
                <a:avLst/>
              </a:prstGeom>
              <a:noFill/>
            </p:spPr>
            <p:txBody>
              <a:bodyPr wrap="square" rtlCol="0">
                <a:spAutoFit/>
              </a:bodyPr>
              <a:lstStyle/>
              <a:p>
                <a:r>
                  <a:rPr lang="en-US" sz="800" dirty="0">
                    <a:solidFill>
                      <a:schemeClr val="bg1"/>
                    </a:solidFill>
                  </a:rPr>
                  <a:t>JOHANN VON KLEVER</a:t>
                </a:r>
              </a:p>
            </p:txBody>
          </p:sp>
        </p:grpSp>
      </p:grpSp>
      <p:grpSp>
        <p:nvGrpSpPr>
          <p:cNvPr id="144" name="Group 143"/>
          <p:cNvGrpSpPr/>
          <p:nvPr/>
        </p:nvGrpSpPr>
        <p:grpSpPr>
          <a:xfrm>
            <a:off x="5094191" y="1274068"/>
            <a:ext cx="1859810" cy="5286414"/>
            <a:chOff x="5124574" y="1420820"/>
            <a:chExt cx="1859810" cy="5286414"/>
          </a:xfrm>
        </p:grpSpPr>
        <p:grpSp>
          <p:nvGrpSpPr>
            <p:cNvPr id="137" name="Group 136"/>
            <p:cNvGrpSpPr/>
            <p:nvPr/>
          </p:nvGrpSpPr>
          <p:grpSpPr>
            <a:xfrm>
              <a:off x="5124574" y="2532636"/>
              <a:ext cx="1859810" cy="3338471"/>
              <a:chOff x="6737168" y="1468819"/>
              <a:chExt cx="1859810" cy="3338471"/>
            </a:xfrm>
          </p:grpSpPr>
          <p:pic>
            <p:nvPicPr>
              <p:cNvPr id="2052" name="Picture 4" descr="Image result for healing nobleman's 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6539" y="1468819"/>
                <a:ext cx="1810439" cy="3167362"/>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p:cNvSpPr txBox="1"/>
              <p:nvPr/>
            </p:nvSpPr>
            <p:spPr>
              <a:xfrm>
                <a:off x="6737168" y="4591846"/>
                <a:ext cx="1647731" cy="215444"/>
              </a:xfrm>
              <a:prstGeom prst="rect">
                <a:avLst/>
              </a:prstGeom>
              <a:noFill/>
            </p:spPr>
            <p:txBody>
              <a:bodyPr wrap="square" rtlCol="0">
                <a:spAutoFit/>
              </a:bodyPr>
              <a:lstStyle/>
              <a:p>
                <a:r>
                  <a:rPr lang="en-US" sz="800" dirty="0">
                    <a:solidFill>
                      <a:schemeClr val="bg1"/>
                    </a:solidFill>
                  </a:rPr>
                  <a:t>Walter </a:t>
                </a:r>
                <a:r>
                  <a:rPr lang="en-US" sz="800" dirty="0" err="1">
                    <a:solidFill>
                      <a:schemeClr val="bg1"/>
                    </a:solidFill>
                  </a:rPr>
                  <a:t>Rane</a:t>
                </a:r>
                <a:endParaRPr lang="en-US" sz="800" dirty="0">
                  <a:solidFill>
                    <a:schemeClr val="bg1"/>
                  </a:solidFill>
                </a:endParaRPr>
              </a:p>
            </p:txBody>
          </p:sp>
        </p:grpSp>
        <p:sp>
          <p:nvSpPr>
            <p:cNvPr id="146" name="Rectangle 145"/>
            <p:cNvSpPr/>
            <p:nvPr/>
          </p:nvSpPr>
          <p:spPr>
            <a:xfrm>
              <a:off x="5227719" y="6060903"/>
              <a:ext cx="1756665" cy="646331"/>
            </a:xfrm>
            <a:prstGeom prst="rect">
              <a:avLst/>
            </a:prstGeom>
            <a:solidFill>
              <a:schemeClr val="accent6">
                <a:lumMod val="75000"/>
              </a:schemeClr>
            </a:solidFill>
          </p:spPr>
          <p:txBody>
            <a:bodyPr wrap="square">
              <a:spAutoFit/>
            </a:bodyPr>
            <a:lstStyle/>
            <a:p>
              <a:pPr algn="ctr"/>
              <a:r>
                <a:rPr lang="en-US" dirty="0">
                  <a:solidFill>
                    <a:schemeClr val="bg1"/>
                  </a:solidFill>
                </a:rPr>
                <a:t>Power over physical sight</a:t>
              </a:r>
            </a:p>
          </p:txBody>
        </p:sp>
        <p:sp>
          <p:nvSpPr>
            <p:cNvPr id="147" name="Rectangle 146"/>
            <p:cNvSpPr/>
            <p:nvPr/>
          </p:nvSpPr>
          <p:spPr>
            <a:xfrm>
              <a:off x="5217667" y="1420820"/>
              <a:ext cx="1756665" cy="923330"/>
            </a:xfrm>
            <a:prstGeom prst="rect">
              <a:avLst/>
            </a:prstGeom>
            <a:solidFill>
              <a:schemeClr val="accent6">
                <a:lumMod val="75000"/>
              </a:schemeClr>
            </a:solidFill>
          </p:spPr>
          <p:txBody>
            <a:bodyPr wrap="square">
              <a:spAutoFit/>
            </a:bodyPr>
            <a:lstStyle/>
            <a:p>
              <a:pPr algn="ctr"/>
              <a:r>
                <a:rPr lang="en-US" dirty="0">
                  <a:solidFill>
                    <a:schemeClr val="bg1"/>
                  </a:solidFill>
                </a:rPr>
                <a:t>Healing a man born blind </a:t>
              </a:r>
            </a:p>
            <a:p>
              <a:pPr algn="ctr"/>
              <a:r>
                <a:rPr lang="en-US" dirty="0">
                  <a:solidFill>
                    <a:schemeClr val="bg1"/>
                  </a:solidFill>
                </a:rPr>
                <a:t>(John 9:1–7)</a:t>
              </a:r>
            </a:p>
          </p:txBody>
        </p:sp>
      </p:grpSp>
      <p:grpSp>
        <p:nvGrpSpPr>
          <p:cNvPr id="149" name="Group 148"/>
          <p:cNvGrpSpPr/>
          <p:nvPr/>
        </p:nvGrpSpPr>
        <p:grpSpPr>
          <a:xfrm>
            <a:off x="8051215" y="1142768"/>
            <a:ext cx="3736192" cy="5094548"/>
            <a:chOff x="7757641" y="1420820"/>
            <a:chExt cx="3736192" cy="5094548"/>
          </a:xfrm>
        </p:grpSpPr>
        <p:sp>
          <p:nvSpPr>
            <p:cNvPr id="134" name="Rectangle 133"/>
            <p:cNvSpPr/>
            <p:nvPr/>
          </p:nvSpPr>
          <p:spPr>
            <a:xfrm>
              <a:off x="8488629" y="1420820"/>
              <a:ext cx="2093292" cy="923330"/>
            </a:xfrm>
            <a:prstGeom prst="rect">
              <a:avLst/>
            </a:prstGeom>
            <a:solidFill>
              <a:schemeClr val="accent5">
                <a:lumMod val="75000"/>
              </a:schemeClr>
            </a:solidFill>
          </p:spPr>
          <p:txBody>
            <a:bodyPr wrap="square">
              <a:spAutoFit/>
            </a:bodyPr>
            <a:lstStyle/>
            <a:p>
              <a:pPr algn="ctr"/>
              <a:r>
                <a:rPr lang="en-US" dirty="0">
                  <a:solidFill>
                    <a:schemeClr val="bg1"/>
                  </a:solidFill>
                </a:rPr>
                <a:t>Raising Lazarus from the dead</a:t>
              </a:r>
            </a:p>
            <a:p>
              <a:pPr algn="ctr"/>
              <a:r>
                <a:rPr lang="en-US" dirty="0">
                  <a:solidFill>
                    <a:schemeClr val="bg1"/>
                  </a:solidFill>
                </a:rPr>
                <a:t>(John 11:1–45)</a:t>
              </a:r>
            </a:p>
          </p:txBody>
        </p:sp>
        <p:sp>
          <p:nvSpPr>
            <p:cNvPr id="135" name="Rectangle 134"/>
            <p:cNvSpPr/>
            <p:nvPr/>
          </p:nvSpPr>
          <p:spPr>
            <a:xfrm>
              <a:off x="8781904" y="5869037"/>
              <a:ext cx="1800017" cy="646331"/>
            </a:xfrm>
            <a:prstGeom prst="rect">
              <a:avLst/>
            </a:prstGeom>
            <a:solidFill>
              <a:schemeClr val="accent5">
                <a:lumMod val="75000"/>
              </a:schemeClr>
            </a:solidFill>
          </p:spPr>
          <p:txBody>
            <a:bodyPr wrap="square">
              <a:spAutoFit/>
            </a:bodyPr>
            <a:lstStyle/>
            <a:p>
              <a:pPr algn="ctr"/>
              <a:r>
                <a:rPr lang="en-US" dirty="0">
                  <a:solidFill>
                    <a:schemeClr val="bg1"/>
                  </a:solidFill>
                </a:rPr>
                <a:t>Power over physical death</a:t>
              </a:r>
            </a:p>
          </p:txBody>
        </p:sp>
        <p:grpSp>
          <p:nvGrpSpPr>
            <p:cNvPr id="148" name="Group 147"/>
            <p:cNvGrpSpPr/>
            <p:nvPr/>
          </p:nvGrpSpPr>
          <p:grpSpPr>
            <a:xfrm>
              <a:off x="7757641" y="2524710"/>
              <a:ext cx="3736192" cy="3322399"/>
              <a:chOff x="7757641" y="2524710"/>
              <a:chExt cx="3736192" cy="3322399"/>
            </a:xfrm>
          </p:grpSpPr>
          <p:pic>
            <p:nvPicPr>
              <p:cNvPr id="2058" name="Picture 10" descr="Image result for raising Laza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641" y="2524710"/>
                <a:ext cx="3736192" cy="3138401"/>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a:off x="7764853" y="5631665"/>
                <a:ext cx="1647731" cy="215444"/>
              </a:xfrm>
              <a:prstGeom prst="rect">
                <a:avLst/>
              </a:prstGeom>
              <a:noFill/>
            </p:spPr>
            <p:txBody>
              <a:bodyPr wrap="square" rtlCol="0">
                <a:spAutoFit/>
              </a:bodyPr>
              <a:lstStyle/>
              <a:p>
                <a:r>
                  <a:rPr lang="en-US" sz="800" dirty="0">
                    <a:solidFill>
                      <a:schemeClr val="bg1"/>
                    </a:solidFill>
                  </a:rPr>
                  <a:t>James R C Martin</a:t>
                </a:r>
              </a:p>
            </p:txBody>
          </p:sp>
        </p:grpSp>
      </p:grpSp>
    </p:spTree>
    <p:extLst>
      <p:ext uri="{BB962C8B-B14F-4D97-AF65-F5344CB8AC3E}">
        <p14:creationId xmlns:p14="http://schemas.microsoft.com/office/powerpoint/2010/main" val="22923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anim calcmode="lin" valueType="num">
                                      <p:cBhvr>
                                        <p:cTn id="15" dur="1000" fill="hold"/>
                                        <p:tgtEl>
                                          <p:spTgt spid="144"/>
                                        </p:tgtEl>
                                        <p:attrNameLst>
                                          <p:attrName>ppt_x</p:attrName>
                                        </p:attrNameLst>
                                      </p:cBhvr>
                                      <p:tavLst>
                                        <p:tav tm="0">
                                          <p:val>
                                            <p:strVal val="#ppt_x"/>
                                          </p:val>
                                        </p:tav>
                                        <p:tav tm="100000">
                                          <p:val>
                                            <p:strVal val="#ppt_x"/>
                                          </p:val>
                                        </p:tav>
                                      </p:tavLst>
                                    </p:anim>
                                    <p:anim calcmode="lin" valueType="num">
                                      <p:cBhvr>
                                        <p:cTn id="16"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fade">
                                      <p:cBhvr>
                                        <p:cTn id="21" dur="1000"/>
                                        <p:tgtEl>
                                          <p:spTgt spid="149"/>
                                        </p:tgtEl>
                                      </p:cBhvr>
                                    </p:animEffect>
                                    <p:anim calcmode="lin" valueType="num">
                                      <p:cBhvr>
                                        <p:cTn id="22" dur="1000" fill="hold"/>
                                        <p:tgtEl>
                                          <p:spTgt spid="149"/>
                                        </p:tgtEl>
                                        <p:attrNameLst>
                                          <p:attrName>ppt_x</p:attrName>
                                        </p:attrNameLst>
                                      </p:cBhvr>
                                      <p:tavLst>
                                        <p:tav tm="0">
                                          <p:val>
                                            <p:strVal val="#ppt_x"/>
                                          </p:val>
                                        </p:tav>
                                        <p:tav tm="100000">
                                          <p:val>
                                            <p:strVal val="#ppt_x"/>
                                          </p:val>
                                        </p:tav>
                                      </p:tavLst>
                                    </p:anim>
                                    <p:anim calcmode="lin" valueType="num">
                                      <p:cBhvr>
                                        <p:cTn id="23"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#68 </a:t>
            </a:r>
            <a:r>
              <a:rPr lang="en-US" i="1" dirty="0">
                <a:solidFill>
                  <a:schemeClr val="bg1"/>
                </a:solidFill>
              </a:rPr>
              <a:t>A Mighty Fortress Is Our God</a:t>
            </a:r>
          </a:p>
          <a:p>
            <a:endParaRPr lang="en-US" i="1"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 Lazarus Is Raised from the Dead</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25 and 1999 Teacher Resource Manual (New Testament)</a:t>
            </a:r>
          </a:p>
          <a:p>
            <a:pPr marL="342900" indent="-342900">
              <a:buFontTx/>
              <a:buAutoNum type="arabicPeriod"/>
            </a:pPr>
            <a:r>
              <a:rPr lang="en-US" dirty="0">
                <a:solidFill>
                  <a:schemeClr val="bg1"/>
                </a:solidFill>
              </a:rPr>
              <a:t>Bruce R. McConkie (</a:t>
            </a:r>
            <a:r>
              <a:rPr lang="en-US" i="1" dirty="0">
                <a:solidFill>
                  <a:schemeClr val="bg1"/>
                </a:solidFill>
              </a:rPr>
              <a:t>Doctrinal New Testament Commentary, </a:t>
            </a:r>
            <a:r>
              <a:rPr lang="en-US" dirty="0">
                <a:solidFill>
                  <a:schemeClr val="bg1"/>
                </a:solidFill>
              </a:rPr>
              <a:t>3 vols. [Salt Lake City: </a:t>
            </a:r>
            <a:r>
              <a:rPr lang="en-US" dirty="0" err="1">
                <a:solidFill>
                  <a:schemeClr val="bg1"/>
                </a:solidFill>
              </a:rPr>
              <a:t>Bookcraft</a:t>
            </a:r>
            <a:r>
              <a:rPr lang="en-US" dirty="0">
                <a:solidFill>
                  <a:schemeClr val="bg1"/>
                </a:solidFill>
              </a:rPr>
              <a:t>, 1965-1973], 1: 530-533.) and </a:t>
            </a:r>
            <a:r>
              <a:rPr lang="en-US" dirty="0">
                <a:solidFill>
                  <a:schemeClr val="bg1"/>
                </a:solidFill>
                <a:latin typeface="Abadi" panose="020B0604020104020204" pitchFamily="34" charset="0"/>
              </a:rPr>
              <a:t>("Drink from the Fountain,"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Apr. 1975, 71)</a:t>
            </a:r>
            <a:endParaRPr lang="en-US" dirty="0">
              <a:solidFill>
                <a:schemeClr val="bg1"/>
              </a:solidFill>
            </a:endParaRPr>
          </a:p>
          <a:p>
            <a:pPr marL="342900" indent="-342900">
              <a:buFontTx/>
              <a:buAutoNum type="arabicPeriod"/>
            </a:pPr>
            <a:r>
              <a:rPr lang="en-US" dirty="0">
                <a:solidFill>
                  <a:schemeClr val="bg1"/>
                </a:solidFill>
                <a:latin typeface="Abadi" panose="020B0604020104020204" pitchFamily="34" charset="0"/>
              </a:rPr>
              <a:t>Ezra Taft Benson (</a:t>
            </a:r>
            <a:r>
              <a:rPr lang="en-US" i="1" dirty="0">
                <a:solidFill>
                  <a:schemeClr val="bg1"/>
                </a:solidFill>
                <a:latin typeface="Abadi" panose="020B0604020104020204" pitchFamily="34" charset="0"/>
              </a:rPr>
              <a:t>Come unto Christ</a:t>
            </a:r>
            <a:r>
              <a:rPr lang="en-US" dirty="0">
                <a:solidFill>
                  <a:schemeClr val="bg1"/>
                </a:solidFill>
                <a:latin typeface="Abadi" panose="020B0604020104020204" pitchFamily="34" charset="0"/>
              </a:rPr>
              <a:t> [Salt Lake City: Deseret Book Co., 1983], 5.)</a:t>
            </a:r>
          </a:p>
          <a:p>
            <a:pPr marL="342900" indent="-342900">
              <a:buFontTx/>
              <a:buAutoNum type="arabicPeriod"/>
            </a:pPr>
            <a:r>
              <a:rPr lang="en-US" dirty="0">
                <a:solidFill>
                  <a:schemeClr val="bg1"/>
                </a:solidFill>
                <a:latin typeface="Abadi" panose="020B0604020104020204" pitchFamily="34" charset="0"/>
              </a:rPr>
              <a:t>James E. </a:t>
            </a:r>
            <a:r>
              <a:rPr lang="en-US" dirty="0" err="1">
                <a:solidFill>
                  <a:schemeClr val="bg1"/>
                </a:solidFill>
                <a:latin typeface="Abadi" panose="020B0604020104020204" pitchFamily="34" charset="0"/>
              </a:rPr>
              <a:t>Talmage</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Jesus the Christ,</a:t>
            </a:r>
            <a:r>
              <a:rPr lang="en-US" dirty="0">
                <a:solidFill>
                  <a:schemeClr val="bg1"/>
                </a:solidFill>
                <a:latin typeface="Abadi" panose="020B0604020104020204" pitchFamily="34" charset="0"/>
              </a:rPr>
              <a:t> 491)</a:t>
            </a:r>
          </a:p>
          <a:p>
            <a:pPr marL="342900" indent="-342900">
              <a:buFontTx/>
              <a:buAutoNum type="arabicPeriod"/>
            </a:pPr>
            <a:r>
              <a:rPr lang="en-US" dirty="0">
                <a:solidFill>
                  <a:schemeClr val="bg1"/>
                </a:solidFill>
                <a:latin typeface="Open Sans"/>
              </a:rPr>
              <a:t>Elder Dallin H. Oaks and Neal A. Maxwell (“Timing” [Brigham Young University devotional, Jan. 29, 2002], 2; speeches.byu.edu).</a:t>
            </a:r>
          </a:p>
          <a:p>
            <a:pPr marL="342900" indent="-342900">
              <a:buFontTx/>
              <a:buAutoNum type="arabicPeriod"/>
            </a:pPr>
            <a:r>
              <a:rPr lang="en-US" dirty="0">
                <a:solidFill>
                  <a:schemeClr val="bg1"/>
                </a:solidFill>
                <a:latin typeface="Open Sans"/>
              </a:rPr>
              <a:t>Adam Clarke New Testament Commentary</a:t>
            </a:r>
          </a:p>
          <a:p>
            <a:pPr marL="342900" indent="-342900">
              <a:buFontTx/>
              <a:buAutoNum type="arabicPeriod"/>
            </a:pPr>
            <a:r>
              <a:rPr lang="en-US" dirty="0">
                <a:solidFill>
                  <a:schemeClr val="bg1"/>
                </a:solidFill>
                <a:latin typeface="Open Sans"/>
              </a:rPr>
              <a:t>Bible Dictionary</a:t>
            </a:r>
          </a:p>
          <a:p>
            <a:pPr marL="342900" indent="-342900">
              <a:buFontTx/>
              <a:buAutoNum type="arabicPeriod"/>
            </a:pPr>
            <a:r>
              <a:rPr lang="en-US" dirty="0">
                <a:solidFill>
                  <a:schemeClr val="bg1"/>
                </a:solidFill>
                <a:latin typeface="Open Sans"/>
              </a:rPr>
              <a:t>President Thomas S. Monson (“Now Is the Time,”</a:t>
            </a:r>
            <a:r>
              <a:rPr lang="en-US" i="1" dirty="0">
                <a:solidFill>
                  <a:schemeClr val="bg1"/>
                </a:solidFill>
                <a:latin typeface="Open Sans"/>
              </a:rPr>
              <a:t> Ensign,</a:t>
            </a:r>
            <a:r>
              <a:rPr lang="en-US" dirty="0">
                <a:solidFill>
                  <a:schemeClr val="bg1"/>
                </a:solidFill>
                <a:latin typeface="Open Sans"/>
              </a:rPr>
              <a:t> Nov. 2001, 59). And </a:t>
            </a:r>
            <a:r>
              <a:rPr lang="en-US" dirty="0">
                <a:solidFill>
                  <a:schemeClr val="bg1"/>
                </a:solidFill>
                <a:latin typeface="Abadi" panose="020B0604020104020204" pitchFamily="34" charset="0"/>
              </a:rPr>
              <a:t>("The Paths Jesus Walked,"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Sept. 1992, 6)</a:t>
            </a:r>
            <a:endParaRPr lang="en-US" dirty="0">
              <a:solidFill>
                <a:schemeClr val="bg1"/>
              </a:solidFill>
              <a:latin typeface="Open Sans"/>
            </a:endParaRPr>
          </a:p>
          <a:p>
            <a:pPr marL="342900" indent="-342900">
              <a:buFontTx/>
              <a:buAutoNum type="arabicPeriod"/>
            </a:pPr>
            <a:r>
              <a:rPr lang="en-US" dirty="0">
                <a:solidFill>
                  <a:schemeClr val="bg1"/>
                </a:solidFill>
                <a:latin typeface="Open Sans"/>
              </a:rPr>
              <a:t>Gospeldoctrine.com</a:t>
            </a:r>
          </a:p>
          <a:p>
            <a:pPr marL="342900" indent="-342900">
              <a:buFontTx/>
              <a:buAutoNum type="arabicPeriod"/>
            </a:pPr>
            <a:r>
              <a:rPr lang="en-US" dirty="0">
                <a:solidFill>
                  <a:schemeClr val="bg1"/>
                </a:solidFill>
                <a:latin typeface="Abadi" panose="020B0604020104020204" pitchFamily="34" charset="0"/>
                <a:cs typeface="Andalus" pitchFamily="18" charset="-78"/>
              </a:rPr>
              <a:t>Tad R. Callister page 188 “Inevitable Apostasy”</a:t>
            </a:r>
            <a:endParaRPr lang="en-US" i="1" dirty="0">
              <a:solidFill>
                <a:schemeClr val="bg1"/>
              </a:solidFill>
            </a:endParaRPr>
          </a:p>
        </p:txBody>
      </p:sp>
      <p:grpSp>
        <p:nvGrpSpPr>
          <p:cNvPr id="2" name="Group 7"/>
          <p:cNvGrpSpPr/>
          <p:nvPr/>
        </p:nvGrpSpPr>
        <p:grpSpPr>
          <a:xfrm>
            <a:off x="3364199" y="124217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49F4E280-F467-4A90-984F-134F0E2DF7E2}"/>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99920054"/>
              </p:ext>
            </p:extLst>
          </p:nvPr>
        </p:nvGraphicFramePr>
        <p:xfrm>
          <a:off x="803531" y="0"/>
          <a:ext cx="10434045" cy="1375872"/>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Raises Lazarus from the Dead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11:1-46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Chief Priest and Pharisees Counsel to Kill</a:t>
                      </a:r>
                      <a:r>
                        <a:rPr lang="en-US" sz="1200" baseline="0" dirty="0"/>
                        <a:t>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11:47-53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343968">
                <a:tc>
                  <a:txBody>
                    <a:bodyPr/>
                    <a:lstStyle/>
                    <a:p>
                      <a:r>
                        <a:rPr lang="en-US" sz="1200" dirty="0"/>
                        <a:t>Jesus Seeks Refuge in Ephraim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11:54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708423398"/>
              </p:ext>
            </p:extLst>
          </p:nvPr>
        </p:nvGraphicFramePr>
        <p:xfrm>
          <a:off x="226336" y="1733654"/>
          <a:ext cx="11733291" cy="4961890"/>
        </p:xfrm>
        <a:graphic>
          <a:graphicData uri="http://schemas.openxmlformats.org/drawingml/2006/table">
            <a:tbl>
              <a:tblPr firstRow="1" bandRow="1">
                <a:tableStyleId>{5940675A-B579-460E-94D1-54222C63F5DA}</a:tableStyleId>
              </a:tblPr>
              <a:tblGrid>
                <a:gridCol w="2571185">
                  <a:extLst>
                    <a:ext uri="{9D8B030D-6E8A-4147-A177-3AD203B41FA5}">
                      <a16:colId xmlns:a16="http://schemas.microsoft.com/office/drawing/2014/main" val="20000"/>
                    </a:ext>
                  </a:extLst>
                </a:gridCol>
                <a:gridCol w="3853082">
                  <a:extLst>
                    <a:ext uri="{9D8B030D-6E8A-4147-A177-3AD203B41FA5}">
                      <a16:colId xmlns:a16="http://schemas.microsoft.com/office/drawing/2014/main" val="20001"/>
                    </a:ext>
                  </a:extLst>
                </a:gridCol>
                <a:gridCol w="5309024">
                  <a:extLst>
                    <a:ext uri="{9D8B030D-6E8A-4147-A177-3AD203B41FA5}">
                      <a16:colId xmlns:a16="http://schemas.microsoft.com/office/drawing/2014/main" val="20002"/>
                    </a:ext>
                  </a:extLst>
                </a:gridCol>
              </a:tblGrid>
              <a:tr h="370840">
                <a:tc>
                  <a:txBody>
                    <a:bodyPr/>
                    <a:lstStyle/>
                    <a:p>
                      <a:pPr algn="ctr" fontAlgn="base"/>
                      <a:r>
                        <a:rPr lang="en-US" sz="1200" b="0" i="0" cap="all" dirty="0">
                          <a:solidFill>
                            <a:schemeClr val="tx1"/>
                          </a:solidFill>
                          <a:effectLst/>
                          <a:latin typeface="Lucida Sans" panose="020B0602030504020204" pitchFamily="34" charset="0"/>
                        </a:rPr>
                        <a:t>MIRACLE</a:t>
                      </a:r>
                    </a:p>
                  </a:txBody>
                  <a:tcPr marL="95250" marR="95250" marT="66675" marB="66675" anchor="b"/>
                </a:tc>
                <a:tc>
                  <a:txBody>
                    <a:bodyPr/>
                    <a:lstStyle/>
                    <a:p>
                      <a:pPr algn="ctr" fontAlgn="base"/>
                      <a:r>
                        <a:rPr lang="en-US" sz="1200" b="0" i="0" cap="all" dirty="0">
                          <a:solidFill>
                            <a:schemeClr val="tx1"/>
                          </a:solidFill>
                          <a:effectLst/>
                          <a:latin typeface="Lucida Sans" panose="020B0602030504020204" pitchFamily="34" charset="0"/>
                        </a:rPr>
                        <a:t>POWER DEMONSTRATED</a:t>
                      </a:r>
                    </a:p>
                  </a:txBody>
                  <a:tcPr marL="95250" marR="95250" marT="66675" marB="66675" anchor="b"/>
                </a:tc>
                <a:tc>
                  <a:txBody>
                    <a:bodyPr/>
                    <a:lstStyle/>
                    <a:p>
                      <a:pPr algn="ctr" fontAlgn="base"/>
                      <a:r>
                        <a:rPr lang="en-US" sz="1200" b="0" i="0" cap="all" dirty="0">
                          <a:solidFill>
                            <a:schemeClr val="tx1"/>
                          </a:solidFill>
                          <a:effectLst/>
                          <a:latin typeface="Lucida Sans" panose="020B0602030504020204" pitchFamily="34" charset="0"/>
                        </a:rPr>
                        <a:t>ASSOCIATED TEACHINGS</a:t>
                      </a:r>
                    </a:p>
                  </a:txBody>
                  <a:tcPr marL="95250" marR="95250" marT="66675" marB="66675" anchor="b"/>
                </a:tc>
                <a:extLst>
                  <a:ext uri="{0D108BD9-81ED-4DB2-BD59-A6C34878D82A}">
                    <a16:rowId xmlns:a16="http://schemas.microsoft.com/office/drawing/2014/main" val="10000"/>
                  </a:ext>
                </a:extLst>
              </a:tr>
              <a:tr h="370840">
                <a:tc>
                  <a:txBody>
                    <a:bodyPr/>
                    <a:lstStyle/>
                    <a:p>
                      <a:pPr algn="l" fontAlgn="base"/>
                      <a:r>
                        <a:rPr lang="en-US" sz="1200" dirty="0">
                          <a:solidFill>
                            <a:schemeClr val="tx1"/>
                          </a:solidFill>
                          <a:effectLst/>
                        </a:rPr>
                        <a:t>Turning water to wine</a:t>
                      </a:r>
                    </a:p>
                    <a:p>
                      <a:pPr algn="l" fontAlgn="base"/>
                      <a:r>
                        <a:rPr lang="en-US" sz="1200" dirty="0">
                          <a:solidFill>
                            <a:schemeClr val="tx1"/>
                          </a:solidFill>
                          <a:effectLst/>
                        </a:rPr>
                        <a:t>(</a:t>
                      </a:r>
                      <a:r>
                        <a:rPr lang="en-US" sz="1200" u="none" strike="noStrike" dirty="0">
                          <a:solidFill>
                            <a:schemeClr val="tx1"/>
                          </a:solidFill>
                          <a:effectLst/>
                        </a:rPr>
                        <a:t>John 2:1–11</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to create or to change something from one condition to another</a:t>
                      </a:r>
                    </a:p>
                  </a:txBody>
                  <a:tcPr marL="95250" marR="95250" marT="66675" marB="66675" anchor="ctr"/>
                </a:tc>
                <a:tc>
                  <a:txBody>
                    <a:bodyPr/>
                    <a:lstStyle/>
                    <a:p>
                      <a:pPr algn="l" fontAlgn="base"/>
                      <a:r>
                        <a:rPr lang="en-US" sz="1200" dirty="0">
                          <a:solidFill>
                            <a:schemeClr val="tx1"/>
                          </a:solidFill>
                          <a:effectLst/>
                        </a:rPr>
                        <a:t>This “beginning of miracles” may be considered an introduction to the Savior’s teachings to Nicodemus and to the woman at the well in Samaria (see </a:t>
                      </a:r>
                      <a:r>
                        <a:rPr lang="en-US" sz="1200" u="none" strike="noStrike" dirty="0">
                          <a:solidFill>
                            <a:schemeClr val="tx1"/>
                          </a:solidFill>
                          <a:effectLst/>
                        </a:rPr>
                        <a:t>John 3–4</a:t>
                      </a:r>
                      <a:r>
                        <a:rPr lang="en-US" sz="1200" dirty="0">
                          <a:solidFill>
                            <a:schemeClr val="tx1"/>
                          </a:solidFill>
                          <a:effectLst/>
                        </a:rPr>
                        <a:t>). Both individuals experienced a change in their spiritual condition.</a:t>
                      </a:r>
                    </a:p>
                  </a:txBody>
                  <a:tcPr marL="95250" marR="95250" marT="66675" marB="66675" anchor="ctr"/>
                </a:tc>
                <a:extLst>
                  <a:ext uri="{0D108BD9-81ED-4DB2-BD59-A6C34878D82A}">
                    <a16:rowId xmlns:a16="http://schemas.microsoft.com/office/drawing/2014/main" val="10001"/>
                  </a:ext>
                </a:extLst>
              </a:tr>
              <a:tr h="370840">
                <a:tc>
                  <a:txBody>
                    <a:bodyPr/>
                    <a:lstStyle/>
                    <a:p>
                      <a:pPr algn="l" fontAlgn="base"/>
                      <a:r>
                        <a:rPr lang="en-US" sz="1200" dirty="0">
                          <a:solidFill>
                            <a:schemeClr val="tx1"/>
                          </a:solidFill>
                          <a:effectLst/>
                        </a:rPr>
                        <a:t>Healing a nobleman’s son </a:t>
                      </a:r>
                    </a:p>
                    <a:p>
                      <a:pPr algn="l" fontAlgn="base"/>
                      <a:r>
                        <a:rPr lang="en-US" sz="1200" dirty="0">
                          <a:solidFill>
                            <a:schemeClr val="tx1"/>
                          </a:solidFill>
                          <a:effectLst/>
                        </a:rPr>
                        <a:t>(</a:t>
                      </a:r>
                      <a:r>
                        <a:rPr lang="en-US" sz="1200" u="none" strike="noStrike" dirty="0">
                          <a:solidFill>
                            <a:schemeClr val="tx1"/>
                          </a:solidFill>
                          <a:effectLst/>
                        </a:rPr>
                        <a:t>John 4:46–54</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to restore us to health</a:t>
                      </a:r>
                    </a:p>
                  </a:txBody>
                  <a:tcPr marL="95250" marR="95250" marT="66675" marB="66675" anchor="ctr"/>
                </a:tc>
                <a:tc>
                  <a:txBody>
                    <a:bodyPr/>
                    <a:lstStyle/>
                    <a:p>
                      <a:pPr algn="l" fontAlgn="base"/>
                      <a:r>
                        <a:rPr lang="en-US" sz="1200" dirty="0">
                          <a:solidFill>
                            <a:schemeClr val="tx1"/>
                          </a:solidFill>
                          <a:effectLst/>
                        </a:rPr>
                        <a:t>This “second miracle”—restoring the nobleman’s son from sickness to health—may be considered a conclusion to the Savior’s teachings recorded in </a:t>
                      </a:r>
                      <a:r>
                        <a:rPr lang="en-US" sz="1200" u="none" strike="noStrike" dirty="0">
                          <a:solidFill>
                            <a:schemeClr val="tx1"/>
                          </a:solidFill>
                          <a:effectLst/>
                        </a:rPr>
                        <a:t>John 3–4</a:t>
                      </a:r>
                      <a:r>
                        <a:rPr lang="en-US" sz="1200" dirty="0">
                          <a:solidFill>
                            <a:schemeClr val="tx1"/>
                          </a:solidFill>
                          <a:effectLst/>
                        </a:rPr>
                        <a:t>, which resulted in both Nicodemus and the Samaritan woman being spiritually healed.</a:t>
                      </a:r>
                    </a:p>
                  </a:txBody>
                  <a:tcPr marL="95250" marR="95250" marT="66675" marB="66675" anchor="ctr"/>
                </a:tc>
                <a:extLst>
                  <a:ext uri="{0D108BD9-81ED-4DB2-BD59-A6C34878D82A}">
                    <a16:rowId xmlns:a16="http://schemas.microsoft.com/office/drawing/2014/main" val="10002"/>
                  </a:ext>
                </a:extLst>
              </a:tr>
              <a:tr h="370840">
                <a:tc>
                  <a:txBody>
                    <a:bodyPr/>
                    <a:lstStyle/>
                    <a:p>
                      <a:pPr algn="l" fontAlgn="base"/>
                      <a:r>
                        <a:rPr lang="en-US" sz="1200" dirty="0">
                          <a:solidFill>
                            <a:schemeClr val="tx1"/>
                          </a:solidFill>
                          <a:effectLst/>
                        </a:rPr>
                        <a:t>Healing of an invalid at the pool of Bethesda</a:t>
                      </a:r>
                    </a:p>
                    <a:p>
                      <a:pPr algn="l" fontAlgn="base"/>
                      <a:r>
                        <a:rPr lang="en-US" sz="1200" dirty="0">
                          <a:solidFill>
                            <a:schemeClr val="tx1"/>
                          </a:solidFill>
                          <a:effectLst/>
                        </a:rPr>
                        <a:t>(</a:t>
                      </a:r>
                      <a:r>
                        <a:rPr lang="en-US" sz="1200" u="none" strike="noStrike" dirty="0">
                          <a:solidFill>
                            <a:schemeClr val="tx1"/>
                          </a:solidFill>
                          <a:effectLst/>
                        </a:rPr>
                        <a:t>John 5:1–15</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to heal us both physically and spiritually</a:t>
                      </a:r>
                    </a:p>
                  </a:txBody>
                  <a:tcPr marL="95250" marR="95250" marT="66675" marB="66675" anchor="ctr"/>
                </a:tc>
                <a:tc>
                  <a:txBody>
                    <a:bodyPr/>
                    <a:lstStyle/>
                    <a:p>
                      <a:pPr algn="l" fontAlgn="base"/>
                      <a:r>
                        <a:rPr lang="en-US" sz="1200" dirty="0">
                          <a:solidFill>
                            <a:schemeClr val="tx1"/>
                          </a:solidFill>
                          <a:effectLst/>
                        </a:rPr>
                        <a:t>Jesus Christ will bring to pass the </a:t>
                      </a:r>
                      <a:r>
                        <a:rPr lang="en-US" sz="1200" u="none" strike="noStrike" dirty="0">
                          <a:solidFill>
                            <a:schemeClr val="tx1"/>
                          </a:solidFill>
                          <a:effectLst/>
                        </a:rPr>
                        <a:t>Resurrection</a:t>
                      </a:r>
                      <a:r>
                        <a:rPr lang="en-US" sz="1200" dirty="0">
                          <a:solidFill>
                            <a:schemeClr val="tx1"/>
                          </a:solidFill>
                          <a:effectLst/>
                        </a:rPr>
                        <a:t> of all mankind—the time when all physical problems will be healed—and be the Final Judge of all (see </a:t>
                      </a:r>
                      <a:r>
                        <a:rPr lang="en-US" sz="1200" u="none" strike="noStrike" dirty="0">
                          <a:solidFill>
                            <a:schemeClr val="tx1"/>
                          </a:solidFill>
                          <a:effectLst/>
                        </a:rPr>
                        <a:t>John 5:21–29</a:t>
                      </a:r>
                      <a:r>
                        <a:rPr lang="en-US" sz="1200" dirty="0">
                          <a:solidFill>
                            <a:schemeClr val="tx1"/>
                          </a:solidFill>
                          <a:effectLst/>
                        </a:rPr>
                        <a:t>).</a:t>
                      </a:r>
                    </a:p>
                  </a:txBody>
                  <a:tcPr marL="95250" marR="95250" marT="66675" marB="66675" anchor="ctr"/>
                </a:tc>
                <a:extLst>
                  <a:ext uri="{0D108BD9-81ED-4DB2-BD59-A6C34878D82A}">
                    <a16:rowId xmlns:a16="http://schemas.microsoft.com/office/drawing/2014/main" val="10003"/>
                  </a:ext>
                </a:extLst>
              </a:tr>
              <a:tr h="370840">
                <a:tc>
                  <a:txBody>
                    <a:bodyPr/>
                    <a:lstStyle/>
                    <a:p>
                      <a:pPr algn="l" fontAlgn="base"/>
                      <a:r>
                        <a:rPr lang="en-US" sz="1200" dirty="0">
                          <a:solidFill>
                            <a:schemeClr val="tx1"/>
                          </a:solidFill>
                          <a:effectLst/>
                        </a:rPr>
                        <a:t>Feeding the five thousand </a:t>
                      </a:r>
                    </a:p>
                    <a:p>
                      <a:pPr algn="l" fontAlgn="base"/>
                      <a:r>
                        <a:rPr lang="en-US" sz="1200" dirty="0">
                          <a:solidFill>
                            <a:schemeClr val="tx1"/>
                          </a:solidFill>
                          <a:effectLst/>
                        </a:rPr>
                        <a:t>(</a:t>
                      </a:r>
                      <a:r>
                        <a:rPr lang="en-US" sz="1200" u="none" strike="noStrike" dirty="0">
                          <a:solidFill>
                            <a:schemeClr val="tx1"/>
                          </a:solidFill>
                          <a:effectLst/>
                        </a:rPr>
                        <a:t>John 6:1–14</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to create in order to satisfy physical hunger</a:t>
                      </a:r>
                    </a:p>
                  </a:txBody>
                  <a:tcPr marL="95250" marR="95250" marT="66675" marB="66675" anchor="ctr"/>
                </a:tc>
                <a:tc>
                  <a:txBody>
                    <a:bodyPr/>
                    <a:lstStyle/>
                    <a:p>
                      <a:pPr algn="l" fontAlgn="base"/>
                      <a:r>
                        <a:rPr lang="en-US" sz="1200" dirty="0">
                          <a:solidFill>
                            <a:schemeClr val="tx1"/>
                          </a:solidFill>
                          <a:effectLst/>
                        </a:rPr>
                        <a:t>In the Bread of Life discourse, Jesus Christ taught that He is divine and we must believe in Him to have everlasting life (see </a:t>
                      </a:r>
                      <a:r>
                        <a:rPr lang="en-US" sz="1200" u="none" strike="noStrike" dirty="0">
                          <a:solidFill>
                            <a:schemeClr val="tx1"/>
                          </a:solidFill>
                          <a:effectLst/>
                        </a:rPr>
                        <a:t>John 6:25–59</a:t>
                      </a:r>
                      <a:r>
                        <a:rPr lang="en-US" sz="1200" dirty="0">
                          <a:solidFill>
                            <a:schemeClr val="tx1"/>
                          </a:solidFill>
                          <a:effectLst/>
                        </a:rPr>
                        <a:t>). Just as Jesus satisfied physical hunger, He can satisfy spiritual hunger as well.</a:t>
                      </a:r>
                    </a:p>
                  </a:txBody>
                  <a:tcPr marL="95250" marR="95250" marT="66675" marB="66675" anchor="ctr"/>
                </a:tc>
                <a:extLst>
                  <a:ext uri="{0D108BD9-81ED-4DB2-BD59-A6C34878D82A}">
                    <a16:rowId xmlns:a16="http://schemas.microsoft.com/office/drawing/2014/main" val="10004"/>
                  </a:ext>
                </a:extLst>
              </a:tr>
              <a:tr h="370840">
                <a:tc>
                  <a:txBody>
                    <a:bodyPr/>
                    <a:lstStyle/>
                    <a:p>
                      <a:pPr algn="l" fontAlgn="base"/>
                      <a:r>
                        <a:rPr lang="en-US" sz="1200" dirty="0">
                          <a:solidFill>
                            <a:schemeClr val="tx1"/>
                          </a:solidFill>
                          <a:effectLst/>
                        </a:rPr>
                        <a:t>Walking on water </a:t>
                      </a:r>
                    </a:p>
                    <a:p>
                      <a:pPr algn="l" fontAlgn="base"/>
                      <a:r>
                        <a:rPr lang="en-US" sz="1200" dirty="0">
                          <a:solidFill>
                            <a:schemeClr val="tx1"/>
                          </a:solidFill>
                          <a:effectLst/>
                        </a:rPr>
                        <a:t>(</a:t>
                      </a:r>
                      <a:r>
                        <a:rPr lang="en-US" sz="1200" u="none" strike="noStrike" dirty="0">
                          <a:solidFill>
                            <a:schemeClr val="tx1"/>
                          </a:solidFill>
                          <a:effectLst/>
                        </a:rPr>
                        <a:t>John 6:16–21</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over nature</a:t>
                      </a:r>
                    </a:p>
                  </a:txBody>
                  <a:tcPr marL="95250" marR="95250" marT="66675" marB="66675" anchor="ctr"/>
                </a:tc>
                <a:tc>
                  <a:txBody>
                    <a:bodyPr/>
                    <a:lstStyle/>
                    <a:p>
                      <a:pPr algn="l" fontAlgn="base"/>
                      <a:r>
                        <a:rPr lang="en-US" sz="1200" dirty="0">
                          <a:solidFill>
                            <a:schemeClr val="tx1"/>
                          </a:solidFill>
                          <a:effectLst/>
                        </a:rPr>
                        <a:t>The Savior can overcome natural elements, and we can have faith that He will help us overcome the natural man; we can walk with Him even when His sayings are hard (see </a:t>
                      </a:r>
                      <a:r>
                        <a:rPr lang="en-US" sz="1200" u="none" strike="noStrike" dirty="0">
                          <a:solidFill>
                            <a:schemeClr val="tx1"/>
                          </a:solidFill>
                          <a:effectLst/>
                        </a:rPr>
                        <a:t>John 6:60–69</a:t>
                      </a:r>
                      <a:r>
                        <a:rPr lang="en-US" sz="1200" dirty="0">
                          <a:solidFill>
                            <a:schemeClr val="tx1"/>
                          </a:solidFill>
                          <a:effectLst/>
                        </a:rPr>
                        <a:t>).</a:t>
                      </a:r>
                    </a:p>
                  </a:txBody>
                  <a:tcPr marL="95250" marR="95250" marT="66675" marB="66675" anchor="ctr"/>
                </a:tc>
                <a:extLst>
                  <a:ext uri="{0D108BD9-81ED-4DB2-BD59-A6C34878D82A}">
                    <a16:rowId xmlns:a16="http://schemas.microsoft.com/office/drawing/2014/main" val="10005"/>
                  </a:ext>
                </a:extLst>
              </a:tr>
              <a:tr h="370840">
                <a:tc>
                  <a:txBody>
                    <a:bodyPr/>
                    <a:lstStyle/>
                    <a:p>
                      <a:pPr algn="l" fontAlgn="base"/>
                      <a:r>
                        <a:rPr lang="en-US" sz="1200" dirty="0">
                          <a:solidFill>
                            <a:schemeClr val="tx1"/>
                          </a:solidFill>
                          <a:effectLst/>
                        </a:rPr>
                        <a:t>Healing a man born blind </a:t>
                      </a:r>
                    </a:p>
                    <a:p>
                      <a:pPr algn="l" fontAlgn="base"/>
                      <a:r>
                        <a:rPr lang="en-US" sz="1200" dirty="0">
                          <a:solidFill>
                            <a:schemeClr val="tx1"/>
                          </a:solidFill>
                          <a:effectLst/>
                        </a:rPr>
                        <a:t>(</a:t>
                      </a:r>
                      <a:r>
                        <a:rPr lang="en-US" sz="1200" u="none" strike="noStrike" dirty="0">
                          <a:solidFill>
                            <a:schemeClr val="tx1"/>
                          </a:solidFill>
                          <a:effectLst/>
                        </a:rPr>
                        <a:t>John 9:1–7</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over physical sight</a:t>
                      </a:r>
                    </a:p>
                  </a:txBody>
                  <a:tcPr marL="95250" marR="95250" marT="66675" marB="66675" anchor="ctr"/>
                </a:tc>
                <a:tc>
                  <a:txBody>
                    <a:bodyPr/>
                    <a:lstStyle/>
                    <a:p>
                      <a:pPr algn="l" fontAlgn="base"/>
                      <a:r>
                        <a:rPr lang="en-US" sz="1200" dirty="0">
                          <a:solidFill>
                            <a:schemeClr val="tx1"/>
                          </a:solidFill>
                          <a:effectLst/>
                        </a:rPr>
                        <a:t>Just as the Savior can restore physical sight, He can give spiritual sight to those who believe in Him (see </a:t>
                      </a:r>
                      <a:r>
                        <a:rPr lang="en-US" sz="1200" u="none" strike="noStrike" dirty="0">
                          <a:solidFill>
                            <a:schemeClr val="tx1"/>
                          </a:solidFill>
                          <a:effectLst/>
                        </a:rPr>
                        <a:t>John 9:8–41</a:t>
                      </a:r>
                      <a:r>
                        <a:rPr lang="en-US" sz="1200" dirty="0">
                          <a:solidFill>
                            <a:schemeClr val="tx1"/>
                          </a:solidFill>
                          <a:effectLst/>
                        </a:rPr>
                        <a:t>).</a:t>
                      </a:r>
                    </a:p>
                  </a:txBody>
                  <a:tcPr marL="95250" marR="95250" marT="66675" marB="66675" anchor="ctr"/>
                </a:tc>
                <a:extLst>
                  <a:ext uri="{0D108BD9-81ED-4DB2-BD59-A6C34878D82A}">
                    <a16:rowId xmlns:a16="http://schemas.microsoft.com/office/drawing/2014/main" val="10006"/>
                  </a:ext>
                </a:extLst>
              </a:tr>
              <a:tr h="370840">
                <a:tc>
                  <a:txBody>
                    <a:bodyPr/>
                    <a:lstStyle/>
                    <a:p>
                      <a:pPr algn="l" fontAlgn="base"/>
                      <a:r>
                        <a:rPr lang="en-US" sz="1200" dirty="0">
                          <a:solidFill>
                            <a:schemeClr val="tx1"/>
                          </a:solidFill>
                          <a:effectLst/>
                        </a:rPr>
                        <a:t>Raising Lazarus from the dead (</a:t>
                      </a:r>
                      <a:r>
                        <a:rPr lang="en-US" sz="1200" u="none" strike="noStrike" dirty="0">
                          <a:solidFill>
                            <a:schemeClr val="tx1"/>
                          </a:solidFill>
                          <a:effectLst/>
                        </a:rPr>
                        <a:t>John 11:1–45</a:t>
                      </a:r>
                      <a:r>
                        <a:rPr lang="en-US" sz="1200" dirty="0">
                          <a:solidFill>
                            <a:schemeClr val="tx1"/>
                          </a:solidFill>
                          <a:effectLst/>
                        </a:rPr>
                        <a:t>)</a:t>
                      </a:r>
                    </a:p>
                  </a:txBody>
                  <a:tcPr marL="95250" marR="95250" marT="66675" marB="66675" anchor="ctr"/>
                </a:tc>
                <a:tc>
                  <a:txBody>
                    <a:bodyPr/>
                    <a:lstStyle/>
                    <a:p>
                      <a:pPr algn="l" fontAlgn="base"/>
                      <a:r>
                        <a:rPr lang="en-US" sz="1200">
                          <a:solidFill>
                            <a:schemeClr val="tx1"/>
                          </a:solidFill>
                          <a:effectLst/>
                        </a:rPr>
                        <a:t>Power over physical death</a:t>
                      </a:r>
                    </a:p>
                  </a:txBody>
                  <a:tcPr marL="95250" marR="95250" marT="66675" marB="66675" anchor="ctr"/>
                </a:tc>
                <a:tc>
                  <a:txBody>
                    <a:bodyPr/>
                    <a:lstStyle/>
                    <a:p>
                      <a:pPr algn="l" fontAlgn="base"/>
                      <a:r>
                        <a:rPr lang="en-US" sz="1200" dirty="0">
                          <a:solidFill>
                            <a:schemeClr val="tx1"/>
                          </a:solidFill>
                          <a:effectLst/>
                        </a:rPr>
                        <a:t>Jesus Christ is “the resurrection, and the life” (see </a:t>
                      </a:r>
                      <a:r>
                        <a:rPr lang="en-US" sz="1200" u="none" strike="noStrike" dirty="0">
                          <a:solidFill>
                            <a:schemeClr val="tx1"/>
                          </a:solidFill>
                          <a:effectLst/>
                        </a:rPr>
                        <a:t>John 11:20–32</a:t>
                      </a:r>
                      <a:r>
                        <a:rPr lang="en-US" sz="1200" dirty="0">
                          <a:solidFill>
                            <a:schemeClr val="tx1"/>
                          </a:solidFill>
                          <a:effectLst/>
                        </a:rPr>
                        <a:t>). Through Him, all mankind will live again and can receive eternal life.</a:t>
                      </a:r>
                    </a:p>
                  </a:txBody>
                  <a:tcPr marL="95250" marR="95250" marT="66675" marB="66675" anchor="ctr"/>
                </a:tc>
                <a:extLst>
                  <a:ext uri="{0D108BD9-81ED-4DB2-BD59-A6C34878D82A}">
                    <a16:rowId xmlns:a16="http://schemas.microsoft.com/office/drawing/2014/main" val="10007"/>
                  </a:ext>
                </a:extLst>
              </a:tr>
            </a:tbl>
          </a:graphicData>
        </a:graphic>
      </p:graphicFrame>
      <p:sp>
        <p:nvSpPr>
          <p:cNvPr id="3" name="TextBox 2"/>
          <p:cNvSpPr txBox="1"/>
          <p:nvPr/>
        </p:nvSpPr>
        <p:spPr>
          <a:xfrm>
            <a:off x="4318503" y="1442525"/>
            <a:ext cx="4970352" cy="369332"/>
          </a:xfrm>
          <a:prstGeom prst="rect">
            <a:avLst/>
          </a:prstGeom>
          <a:noFill/>
        </p:spPr>
        <p:txBody>
          <a:bodyPr wrap="square" rtlCol="0">
            <a:spAutoFit/>
          </a:bodyPr>
          <a:lstStyle/>
          <a:p>
            <a:r>
              <a:rPr lang="en-US" dirty="0"/>
              <a:t>7 Miracles in the Gospel of John</a:t>
            </a:r>
          </a:p>
        </p:txBody>
      </p:sp>
      <p:sp>
        <p:nvSpPr>
          <p:cNvPr id="4" name="TextBox 3"/>
          <p:cNvSpPr txBox="1"/>
          <p:nvPr/>
        </p:nvSpPr>
        <p:spPr>
          <a:xfrm>
            <a:off x="144854" y="6647589"/>
            <a:ext cx="5024673" cy="215444"/>
          </a:xfrm>
          <a:prstGeom prst="rect">
            <a:avLst/>
          </a:prstGeom>
          <a:noFill/>
        </p:spPr>
        <p:txBody>
          <a:bodyPr wrap="square" rtlCol="0">
            <a:spAutoFit/>
          </a:bodyPr>
          <a:lstStyle/>
          <a:p>
            <a:r>
              <a:rPr lang="en-US" sz="800" dirty="0"/>
              <a:t>New Testament Institute Manual Chapter 25</a:t>
            </a:r>
          </a:p>
        </p:txBody>
      </p:sp>
    </p:spTree>
    <p:extLst>
      <p:ext uri="{BB962C8B-B14F-4D97-AF65-F5344CB8AC3E}">
        <p14:creationId xmlns:p14="http://schemas.microsoft.com/office/powerpoint/2010/main" val="2012781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754326"/>
          </a:xfrm>
          <a:prstGeom prst="rect">
            <a:avLst/>
          </a:prstGeom>
          <a:ln>
            <a:solidFill>
              <a:schemeClr val="tx1"/>
            </a:solidFill>
          </a:ln>
        </p:spPr>
        <p:txBody>
          <a:bodyPr>
            <a:spAutoFit/>
          </a:bodyPr>
          <a:lstStyle/>
          <a:p>
            <a:r>
              <a:rPr lang="en-US" sz="1200" b="1" dirty="0"/>
              <a:t>Difference Between Raising Daughter of </a:t>
            </a:r>
            <a:r>
              <a:rPr lang="en-US" sz="1200" b="1" dirty="0" err="1"/>
              <a:t>Jairus</a:t>
            </a:r>
            <a:r>
              <a:rPr lang="en-US" sz="1200" b="1" dirty="0"/>
              <a:t> and Son of Widow:</a:t>
            </a:r>
          </a:p>
          <a:p>
            <a:r>
              <a:rPr lang="en-US" sz="1200" dirty="0"/>
              <a:t>“With ‘our friend Lazarus’ it was different. … Two reasons in particular stand out. </a:t>
            </a:r>
          </a:p>
          <a:p>
            <a:r>
              <a:rPr lang="en-US" sz="1200" dirty="0"/>
              <a:t>(1) As our Lord neared the climax of his mortal ministry, he was again bearing testimony, in a way that could not be refuted, of his Messiahship, of his divine </a:t>
            </a:r>
            <a:r>
              <a:rPr lang="en-US" sz="1200" dirty="0" err="1"/>
              <a:t>Sonship</a:t>
            </a:r>
            <a:r>
              <a:rPr lang="en-US" sz="1200" dirty="0"/>
              <a:t>, of the fact that he was in very deed the literal Son of God; and </a:t>
            </a:r>
          </a:p>
          <a:p>
            <a:r>
              <a:rPr lang="en-US" sz="1200" dirty="0"/>
              <a:t>(2) He was setting the stage, so as to dramatize for all time, one of his greatest teachings: That he was the resurrection and the life, that immortality and eternal life came by him, and that those who believed and obeyed his words should never die spiritually.” </a:t>
            </a:r>
          </a:p>
          <a:p>
            <a:r>
              <a:rPr lang="en-US" sz="1200" dirty="0"/>
              <a:t>Bruce R. McConkie (</a:t>
            </a:r>
            <a:r>
              <a:rPr lang="en-US" sz="1200" i="1" dirty="0"/>
              <a:t>Doctrinal New Testament Commentary,</a:t>
            </a:r>
            <a:r>
              <a:rPr lang="en-US" sz="1200" dirty="0"/>
              <a:t> 3 vols. [1965–73], 1:531).</a:t>
            </a:r>
          </a:p>
        </p:txBody>
      </p:sp>
      <p:sp>
        <p:nvSpPr>
          <p:cNvPr id="4" name="Rectangle 3"/>
          <p:cNvSpPr/>
          <p:nvPr/>
        </p:nvSpPr>
        <p:spPr>
          <a:xfrm>
            <a:off x="0" y="1754326"/>
            <a:ext cx="6096000" cy="1384995"/>
          </a:xfrm>
          <a:prstGeom prst="rect">
            <a:avLst/>
          </a:prstGeom>
          <a:ln>
            <a:solidFill>
              <a:schemeClr val="tx1"/>
            </a:solidFill>
          </a:ln>
        </p:spPr>
        <p:txBody>
          <a:bodyPr>
            <a:spAutoFit/>
          </a:bodyPr>
          <a:lstStyle/>
          <a:p>
            <a:r>
              <a:rPr lang="en-US" sz="1200" b="1" dirty="0"/>
              <a:t>The Light: John 11:9:</a:t>
            </a:r>
          </a:p>
          <a:p>
            <a:r>
              <a:rPr lang="en-US" sz="1200" dirty="0"/>
              <a:t> Life is the time to fulfill the will of God, and to prepare for glory. Jesus is the light of the world; he that walks in his Spirit, and by his direction, cannot stumble - cannot fall into sin, nor be surprised by an unexpected death. But he who walks in the night, in the darkness of his own heart, and according to the maxims of this dark world, he stumbles - falls into sin, and at last falls into hell. Reader! do not dream of walking to heaven in the night of thy death. God has given thee the warning: receive it, and begin to live to him, and for eternity.) (6)</a:t>
            </a:r>
          </a:p>
        </p:txBody>
      </p:sp>
      <p:sp>
        <p:nvSpPr>
          <p:cNvPr id="6" name="Rectangle 5"/>
          <p:cNvSpPr/>
          <p:nvPr/>
        </p:nvSpPr>
        <p:spPr>
          <a:xfrm>
            <a:off x="0" y="3139321"/>
            <a:ext cx="6096000" cy="1569660"/>
          </a:xfrm>
          <a:prstGeom prst="rect">
            <a:avLst/>
          </a:prstGeom>
          <a:ln>
            <a:solidFill>
              <a:schemeClr val="tx1"/>
            </a:solidFill>
          </a:ln>
        </p:spPr>
        <p:txBody>
          <a:bodyPr>
            <a:spAutoFit/>
          </a:bodyPr>
          <a:lstStyle/>
          <a:p>
            <a:r>
              <a:rPr lang="en-US" sz="1200" b="1" dirty="0"/>
              <a:t>Mourning John 11:19</a:t>
            </a:r>
          </a:p>
          <a:p>
            <a:r>
              <a:rPr lang="en-US" sz="1200" dirty="0"/>
              <a:t> Mourning, among the Jews, lasted about thirty days: the three first days were termed days of weeping: then followed seven of lamentation. During the three days, the mourner did no servile work; and, if any one saluted him, he did not return the salutation. During the seven days, he did no servile work, except in private - lay with his bed on the floor - did not put on his sandals - did not wash nor anoint himself - had his head covered - and neither read in the law, the Mishnah, nor the Talmud. All the thirty days he continued unshaven, wore no white or new clothes, and did not sew up the rents which he had made in his garments. (6)</a:t>
            </a:r>
          </a:p>
        </p:txBody>
      </p:sp>
      <p:sp>
        <p:nvSpPr>
          <p:cNvPr id="7" name="Rectangle 6"/>
          <p:cNvSpPr/>
          <p:nvPr/>
        </p:nvSpPr>
        <p:spPr>
          <a:xfrm>
            <a:off x="0" y="4708981"/>
            <a:ext cx="6096000" cy="1754326"/>
          </a:xfrm>
          <a:prstGeom prst="rect">
            <a:avLst/>
          </a:prstGeom>
          <a:ln>
            <a:solidFill>
              <a:schemeClr val="tx1"/>
            </a:solidFill>
          </a:ln>
        </p:spPr>
        <p:txBody>
          <a:bodyPr>
            <a:spAutoFit/>
          </a:bodyPr>
          <a:lstStyle/>
          <a:p>
            <a:r>
              <a:rPr lang="en-US" sz="1200" b="1" dirty="0"/>
              <a:t>Weeping at the Grave John 11:31:</a:t>
            </a:r>
          </a:p>
          <a:p>
            <a:r>
              <a:rPr lang="en-US" sz="1200" b="1" dirty="0"/>
              <a:t> </a:t>
            </a:r>
            <a:r>
              <a:rPr lang="en-US" sz="1200" dirty="0"/>
              <a:t>It appears that it was the custom for the nearest relatives of the deceased to go at times, during the three days of weeping, accompanied by their friends and neighbors, to mourn near the graves of the deceased. They supposed that the spirit hovered about the place where the body was laid for three days, to see whether it might be again permitted to enter, but, when it saw the face change, it knew that all hope was now past. It was on this ground that the seven days of lamentation succeeded the three days of weeping, because all hope was now taken away. They had traditions that, in the course of three days, persons who had died were raised again to life. See Lightfoot. (6)</a:t>
            </a:r>
          </a:p>
        </p:txBody>
      </p:sp>
      <p:sp>
        <p:nvSpPr>
          <p:cNvPr id="8" name="Rectangle 7"/>
          <p:cNvSpPr/>
          <p:nvPr/>
        </p:nvSpPr>
        <p:spPr>
          <a:xfrm>
            <a:off x="6096000" y="0"/>
            <a:ext cx="6096000" cy="2862322"/>
          </a:xfrm>
          <a:prstGeom prst="rect">
            <a:avLst/>
          </a:prstGeom>
          <a:ln>
            <a:solidFill>
              <a:schemeClr val="tx1"/>
            </a:solidFill>
          </a:ln>
        </p:spPr>
        <p:txBody>
          <a:bodyPr>
            <a:spAutoFit/>
          </a:bodyPr>
          <a:lstStyle/>
          <a:p>
            <a:pPr fontAlgn="base"/>
            <a:r>
              <a:rPr lang="en-US" sz="1200" b="1" dirty="0"/>
              <a:t>“I Am the Resurrection” John 11:25-26:</a:t>
            </a:r>
          </a:p>
          <a:p>
            <a:pPr fontAlgn="base"/>
            <a:r>
              <a:rPr lang="en-US" sz="1200" dirty="0"/>
              <a:t>"The whole purpose of the plan of salvation is to provide immortality for all men and to make eternal life available for those who overcome the world and qualify for such a high exaltation. 'For behold, this is my work and my glory,' </a:t>
            </a:r>
            <a:r>
              <a:rPr lang="en-US" sz="1200" dirty="0" err="1"/>
              <a:t>saith</a:t>
            </a:r>
            <a:r>
              <a:rPr lang="en-US" sz="1200" dirty="0"/>
              <a:t> God, 'to bring to pass the immortality and eternal life of man.' (Moses 1:39.) This is accomplished through the redemption of Christ, by virtue of which all men are 'raised in immortality,' thus being redeemed from the temporal fall, and by virtue of which the saints are 'raised [also] unto eternal life,' thus being 'redeemed from their spiritual fall.' (D&amp;C 29:43-44.)</a:t>
            </a:r>
          </a:p>
          <a:p>
            <a:pPr fontAlgn="base"/>
            <a:r>
              <a:rPr lang="en-US" sz="1200" dirty="0"/>
              <a:t>"Immortality/Salvation is in Christ. Immortality comes through him; his resurrection brings to pass the resurrection of all men. Eternal life is his gift to those whose sins he has borne. 'I am the resurrection, and the life,' he said. 'Both immortality and eternal life come because of my atoning sacrifice.' 'He that believeth in me, though he were dead, yet shall he live.' Temporal death and spiritual death are both swallowed up in Christ. 'And whosoever </a:t>
            </a:r>
            <a:r>
              <a:rPr lang="en-US" sz="1200" dirty="0" err="1"/>
              <a:t>liveth</a:t>
            </a:r>
            <a:r>
              <a:rPr lang="en-US" sz="1200" dirty="0"/>
              <a:t> and believeth in me shall never die.' (John 11:25-26.)"  Elder Bruce R. McConkie (</a:t>
            </a:r>
            <a:r>
              <a:rPr lang="en-US" sz="1200" i="1" dirty="0"/>
              <a:t>A New Witness for the Articles of Faith</a:t>
            </a:r>
            <a:r>
              <a:rPr lang="en-US" sz="1200" dirty="0"/>
              <a:t> [Salt Lake City: Deseret Book Co., 1985], 153.)</a:t>
            </a:r>
          </a:p>
        </p:txBody>
      </p:sp>
      <p:sp>
        <p:nvSpPr>
          <p:cNvPr id="9" name="Rectangle 8"/>
          <p:cNvSpPr/>
          <p:nvPr/>
        </p:nvSpPr>
        <p:spPr>
          <a:xfrm>
            <a:off x="6096000" y="2872748"/>
            <a:ext cx="6096000" cy="1954381"/>
          </a:xfrm>
          <a:prstGeom prst="rect">
            <a:avLst/>
          </a:prstGeom>
          <a:ln>
            <a:solidFill>
              <a:schemeClr val="tx1"/>
            </a:solidFill>
          </a:ln>
        </p:spPr>
        <p:txBody>
          <a:bodyPr>
            <a:spAutoFit/>
          </a:bodyPr>
          <a:lstStyle/>
          <a:p>
            <a:r>
              <a:rPr lang="en-US" sz="1100" b="1" dirty="0" err="1"/>
              <a:t>Graveclothes</a:t>
            </a:r>
            <a:r>
              <a:rPr lang="en-US" sz="1100" b="1" dirty="0"/>
              <a:t>: John 11:44</a:t>
            </a:r>
          </a:p>
          <a:p>
            <a:r>
              <a:rPr lang="en-US" sz="1100" dirty="0"/>
              <a:t>These were long slips of linen a few inches in breadth, with which the body and limbs of the dead were swathed, and especially those who were embalmed, that the aromatics might be kept in contact with the flesh. But as it is evident that Lazarus had not been embalmed, it is probable that his limbs were not swathed together, as is the constant case with those who are embalmed, but separately, so that he could come out of the tomb at the command of Christ, though he could not walk freely till the rollers were taken away. But some will have it that he was swathed exactly like a mummy, and that his coming out in that state was another miracle. But there is no need of multiplying miracles in this case: there was one wrought which was a most sovereign proof of the unlimited power and goodness of God. Several of the primitive fathers have adduced this resurrection of Lazarus as the model, type, proof, and pledge of the general resurrection of the dead.</a:t>
            </a:r>
          </a:p>
        </p:txBody>
      </p:sp>
    </p:spTree>
    <p:extLst>
      <p:ext uri="{BB962C8B-B14F-4D97-AF65-F5344CB8AC3E}">
        <p14:creationId xmlns:p14="http://schemas.microsoft.com/office/powerpoint/2010/main" val="201278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92990"/>
            <a:ext cx="6096000" cy="1384995"/>
          </a:xfrm>
          <a:prstGeom prst="rect">
            <a:avLst/>
          </a:prstGeom>
          <a:ln>
            <a:solidFill>
              <a:schemeClr val="tx1"/>
            </a:solidFill>
          </a:ln>
        </p:spPr>
        <p:txBody>
          <a:bodyPr>
            <a:spAutoFit/>
          </a:bodyPr>
          <a:lstStyle/>
          <a:p>
            <a:r>
              <a:rPr lang="en-US" sz="1200" b="1" dirty="0"/>
              <a:t>Caiaphas’ Prophecy: </a:t>
            </a:r>
          </a:p>
          <a:p>
            <a:r>
              <a:rPr lang="en-US" sz="1200" dirty="0"/>
              <a:t>The great miracle of restoring Lazarus to life caused many Jews who witnessed it to believe in Jesus Christ. When word of this reached the Pharisees, they met in council to deal with the threat to their power and influence with the people. Rather than exercising righteous leadership, they employed </a:t>
            </a:r>
            <a:r>
              <a:rPr lang="en-US" sz="1200" dirty="0" err="1"/>
              <a:t>priestcraft</a:t>
            </a:r>
            <a:r>
              <a:rPr lang="en-US" sz="1200" dirty="0"/>
              <a:t>, fulfilling the prophecy of Jacob uttered centuries earlier: “Because of </a:t>
            </a:r>
            <a:r>
              <a:rPr lang="en-US" sz="1200" dirty="0" err="1"/>
              <a:t>priestcrafts</a:t>
            </a:r>
            <a:r>
              <a:rPr lang="en-US" sz="1200" dirty="0"/>
              <a:t> and iniquities, they at Jerusalem will stiffen their necks against him [Jesus Christ], that he be crucified” </a:t>
            </a:r>
          </a:p>
        </p:txBody>
      </p:sp>
      <p:sp>
        <p:nvSpPr>
          <p:cNvPr id="5" name="Rectangle 4"/>
          <p:cNvSpPr/>
          <p:nvPr/>
        </p:nvSpPr>
        <p:spPr>
          <a:xfrm>
            <a:off x="0" y="0"/>
            <a:ext cx="6096000" cy="2492990"/>
          </a:xfrm>
          <a:prstGeom prst="rect">
            <a:avLst/>
          </a:prstGeom>
          <a:ln>
            <a:solidFill>
              <a:schemeClr val="tx1"/>
            </a:solidFill>
          </a:ln>
        </p:spPr>
        <p:txBody>
          <a:bodyPr>
            <a:spAutoFit/>
          </a:bodyPr>
          <a:lstStyle/>
          <a:p>
            <a:r>
              <a:rPr lang="en-US" sz="1200" b="1" dirty="0"/>
              <a:t>The Messiahship of Jesus John 11:47:</a:t>
            </a:r>
          </a:p>
          <a:p>
            <a:r>
              <a:rPr lang="en-US" sz="1200" dirty="0"/>
              <a:t>“[The miracle of raising Lazarus] was such irrefutable proof of the Messiahship of Jesus that the Sanhedrin determined Jesus must die because, they said, He ‘doeth many miracles’ which will cause the people to believe (see John 11:47). Sadly, however, John also recorded, ‘But though he had done so many miracles before them, yet [the people] believed not on him’ </a:t>
            </a:r>
          </a:p>
          <a:p>
            <a:r>
              <a:rPr lang="en-US" sz="1200" dirty="0"/>
              <a:t>“Today there are unbelievers among us who would spread seeds of heresy that Jesus could not cast out evil spirits, did not walk on the water or heal the sick or miraculously feed 5,000 or calm storms or raise the dead. They would have you believe that such claims are fantastic or that there is a natural explanation for each alleged miracle. Some have gone so far as to publish psychological explanations for His reported miracles. … But I say, Jesus’ entire ministry was a mark of His divinity. He spoke as God, He acted as God, and performed works which only God Himself can do. His works bear testimony of His divinity” President Ezra Taft Benson(“Five Marks of the Divinity of Jesus Christ,”</a:t>
            </a:r>
            <a:r>
              <a:rPr lang="en-US" sz="1200" i="1" dirty="0"/>
              <a:t> Ensign,</a:t>
            </a:r>
            <a:r>
              <a:rPr lang="en-US" sz="1200" dirty="0"/>
              <a:t> Dec. 2001, 11).</a:t>
            </a:r>
          </a:p>
        </p:txBody>
      </p:sp>
    </p:spTree>
    <p:extLst>
      <p:ext uri="{BB962C8B-B14F-4D97-AF65-F5344CB8AC3E}">
        <p14:creationId xmlns:p14="http://schemas.microsoft.com/office/powerpoint/2010/main" val="290930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74622" y="277641"/>
            <a:ext cx="5029200" cy="923330"/>
          </a:xfrm>
          <a:prstGeom prst="rect">
            <a:avLst/>
          </a:prstGeom>
          <a:noFill/>
        </p:spPr>
        <p:txBody>
          <a:bodyPr wrap="square" rtlCol="0">
            <a:spAutoFit/>
          </a:bodyPr>
          <a:lstStyle/>
          <a:p>
            <a:pPr algn="ctr"/>
            <a:r>
              <a:rPr lang="en-US" sz="5400" dirty="0">
                <a:solidFill>
                  <a:srgbClr val="FFFF66"/>
                </a:solidFill>
                <a:latin typeface="Abadi" panose="020B0604020104020204" pitchFamily="34" charset="0"/>
                <a:cs typeface="Andalus" pitchFamily="18" charset="-78"/>
              </a:rPr>
              <a:t>Previously…</a:t>
            </a:r>
          </a:p>
        </p:txBody>
      </p:sp>
      <p:sp>
        <p:nvSpPr>
          <p:cNvPr id="5" name="TextBox 4"/>
          <p:cNvSpPr txBox="1"/>
          <p:nvPr/>
        </p:nvSpPr>
        <p:spPr>
          <a:xfrm>
            <a:off x="4026529" y="1092345"/>
            <a:ext cx="4138942" cy="830997"/>
          </a:xfrm>
          <a:prstGeom prst="rect">
            <a:avLst/>
          </a:prstGeom>
          <a:noFill/>
        </p:spPr>
        <p:txBody>
          <a:bodyPr wrap="square" rtlCol="0">
            <a:spAutoFit/>
          </a:bodyPr>
          <a:lstStyle/>
          <a:p>
            <a:pPr algn="ctr"/>
            <a:r>
              <a:rPr lang="en-US" sz="2400" dirty="0">
                <a:solidFill>
                  <a:schemeClr val="bg1"/>
                </a:solidFill>
              </a:rPr>
              <a:t>The Savior had brought two individuals back to life:</a:t>
            </a:r>
            <a:endParaRPr lang="en-US" sz="2400" dirty="0">
              <a:solidFill>
                <a:schemeClr val="bg1"/>
              </a:solidFill>
              <a:latin typeface="Abadi" panose="020B0604020104020204" pitchFamily="34" charset="0"/>
              <a:cs typeface="Andalus" pitchFamily="18" charset="-78"/>
            </a:endParaRPr>
          </a:p>
        </p:txBody>
      </p:sp>
      <p:sp>
        <p:nvSpPr>
          <p:cNvPr id="4" name="Rectangle 3"/>
          <p:cNvSpPr/>
          <p:nvPr/>
        </p:nvSpPr>
        <p:spPr>
          <a:xfrm>
            <a:off x="0" y="6439544"/>
            <a:ext cx="3550524" cy="369332"/>
          </a:xfrm>
          <a:prstGeom prst="rect">
            <a:avLst/>
          </a:prstGeom>
        </p:spPr>
        <p:txBody>
          <a:bodyPr wrap="none">
            <a:spAutoFit/>
          </a:bodyPr>
          <a:lstStyle/>
          <a:p>
            <a:r>
              <a:rPr lang="en-US" dirty="0">
                <a:solidFill>
                  <a:schemeClr val="bg1"/>
                </a:solidFill>
              </a:rPr>
              <a:t> Luke 8:41–42, 49–56; Luke 7:11-17 </a:t>
            </a:r>
            <a:endParaRPr lang="en-US" dirty="0"/>
          </a:p>
        </p:txBody>
      </p:sp>
      <p:sp>
        <p:nvSpPr>
          <p:cNvPr id="7" name="Rectangle 6"/>
          <p:cNvSpPr/>
          <p:nvPr/>
        </p:nvSpPr>
        <p:spPr>
          <a:xfrm>
            <a:off x="7239442" y="2276381"/>
            <a:ext cx="4420184" cy="461665"/>
          </a:xfrm>
          <a:prstGeom prst="rect">
            <a:avLst/>
          </a:prstGeom>
        </p:spPr>
        <p:txBody>
          <a:bodyPr wrap="none">
            <a:spAutoFit/>
          </a:bodyPr>
          <a:lstStyle/>
          <a:p>
            <a:r>
              <a:rPr lang="en-US" sz="2400" dirty="0">
                <a:solidFill>
                  <a:schemeClr val="bg1"/>
                </a:solidFill>
              </a:rPr>
              <a:t>And the son of the widow of Nain.</a:t>
            </a:r>
            <a:endParaRPr lang="en-US" sz="2400" dirty="0"/>
          </a:p>
        </p:txBody>
      </p:sp>
      <p:sp>
        <p:nvSpPr>
          <p:cNvPr id="8" name="Rectangle 7"/>
          <p:cNvSpPr/>
          <p:nvPr/>
        </p:nvSpPr>
        <p:spPr>
          <a:xfrm>
            <a:off x="1266914" y="2293316"/>
            <a:ext cx="3092706" cy="461665"/>
          </a:xfrm>
          <a:prstGeom prst="rect">
            <a:avLst/>
          </a:prstGeom>
        </p:spPr>
        <p:txBody>
          <a:bodyPr wrap="none">
            <a:spAutoFit/>
          </a:bodyPr>
          <a:lstStyle/>
          <a:p>
            <a:r>
              <a:rPr lang="en-US" sz="2400" dirty="0">
                <a:solidFill>
                  <a:schemeClr val="bg1"/>
                </a:solidFill>
              </a:rPr>
              <a:t>The daughter of </a:t>
            </a:r>
            <a:r>
              <a:rPr lang="en-US" sz="2400" dirty="0" err="1">
                <a:solidFill>
                  <a:schemeClr val="bg1"/>
                </a:solidFill>
              </a:rPr>
              <a:t>Jairus</a:t>
            </a:r>
            <a:r>
              <a:rPr lang="en-US" sz="2400" dirty="0">
                <a:solidFill>
                  <a:schemeClr val="bg1"/>
                </a:solidFill>
              </a:rPr>
              <a:t>  </a:t>
            </a:r>
            <a:endParaRPr lang="en-US" sz="2400" dirty="0"/>
          </a:p>
        </p:txBody>
      </p:sp>
      <p:pic>
        <p:nvPicPr>
          <p:cNvPr id="4098" name="Picture 2" descr="Image result for jesus raises the d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34" y="3124955"/>
            <a:ext cx="4448175"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jesus raised the son of a wi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220" y="2898579"/>
            <a:ext cx="2550217" cy="309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26883" y="2052120"/>
            <a:ext cx="5029200" cy="2585323"/>
          </a:xfrm>
          <a:prstGeom prst="rect">
            <a:avLst/>
          </a:prstGeom>
          <a:noFill/>
        </p:spPr>
        <p:txBody>
          <a:bodyPr wrap="square" rtlCol="0">
            <a:spAutoFit/>
          </a:bodyPr>
          <a:lstStyle/>
          <a:p>
            <a:pPr algn="ctr"/>
            <a:r>
              <a:rPr lang="en-US" sz="5400" dirty="0">
                <a:solidFill>
                  <a:srgbClr val="FFFF66"/>
                </a:solidFill>
                <a:latin typeface="Abadi" panose="020B0604020104020204" pitchFamily="34" charset="0"/>
                <a:cs typeface="Andalus" pitchFamily="18" charset="-78"/>
              </a:rPr>
              <a:t>Lazarus, brother of Mary and Martha</a:t>
            </a:r>
          </a:p>
        </p:txBody>
      </p:sp>
      <p:sp>
        <p:nvSpPr>
          <p:cNvPr id="5" name="TextBox 4"/>
          <p:cNvSpPr txBox="1"/>
          <p:nvPr/>
        </p:nvSpPr>
        <p:spPr>
          <a:xfrm>
            <a:off x="113169" y="6535674"/>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11:1</a:t>
            </a:r>
          </a:p>
        </p:txBody>
      </p:sp>
      <p:pic>
        <p:nvPicPr>
          <p:cNvPr id="6" name="Picture 5" descr="maria-sister-of-lazarus-meets-jesus-who-is-going-to-their-house.jpg"/>
          <p:cNvPicPr>
            <a:picLocks noChangeAspect="1"/>
          </p:cNvPicPr>
          <p:nvPr/>
        </p:nvPicPr>
        <p:blipFill>
          <a:blip r:embed="rId2" cstate="print"/>
          <a:srcRect l="60000" t="18959" r="1667"/>
          <a:stretch>
            <a:fillRect/>
          </a:stretch>
        </p:blipFill>
        <p:spPr>
          <a:xfrm>
            <a:off x="6553200" y="914400"/>
            <a:ext cx="3505200" cy="5172456"/>
          </a:xfrm>
          <a:prstGeom prst="rect">
            <a:avLst/>
          </a:prstGeom>
        </p:spPr>
      </p:pic>
    </p:spTree>
    <p:extLst>
      <p:ext uri="{BB962C8B-B14F-4D97-AF65-F5344CB8AC3E}">
        <p14:creationId xmlns:p14="http://schemas.microsoft.com/office/powerpoint/2010/main" val="1936396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7933" y="86441"/>
            <a:ext cx="7620000" cy="1754326"/>
          </a:xfrm>
          <a:prstGeom prst="rect">
            <a:avLst/>
          </a:prstGeom>
          <a:noFill/>
        </p:spPr>
        <p:txBody>
          <a:bodyPr wrap="square" rtlCol="0">
            <a:spAutoFit/>
          </a:bodyPr>
          <a:lstStyle/>
          <a:p>
            <a:pPr algn="ctr"/>
            <a:r>
              <a:rPr lang="en-US" sz="5400" dirty="0">
                <a:solidFill>
                  <a:srgbClr val="FFFF66"/>
                </a:solidFill>
                <a:latin typeface="Abadi" panose="020B0604020104020204" pitchFamily="34" charset="0"/>
                <a:cs typeface="Andalus" pitchFamily="18" charset="-78"/>
              </a:rPr>
              <a:t>“…behold, he whom thou </a:t>
            </a:r>
            <a:r>
              <a:rPr lang="en-US" sz="5400" dirty="0" err="1">
                <a:solidFill>
                  <a:srgbClr val="FFFF66"/>
                </a:solidFill>
                <a:latin typeface="Abadi" panose="020B0604020104020204" pitchFamily="34" charset="0"/>
                <a:cs typeface="Andalus" pitchFamily="18" charset="-78"/>
              </a:rPr>
              <a:t>lovest</a:t>
            </a:r>
            <a:r>
              <a:rPr lang="en-US" sz="5400" dirty="0">
                <a:solidFill>
                  <a:srgbClr val="FFFF66"/>
                </a:solidFill>
                <a:latin typeface="Abadi" panose="020B0604020104020204" pitchFamily="34" charset="0"/>
                <a:cs typeface="Andalus" pitchFamily="18" charset="-78"/>
              </a:rPr>
              <a:t> is sick.”</a:t>
            </a:r>
          </a:p>
        </p:txBody>
      </p:sp>
      <p:sp>
        <p:nvSpPr>
          <p:cNvPr id="5" name="TextBox 4"/>
          <p:cNvSpPr txBox="1"/>
          <p:nvPr/>
        </p:nvSpPr>
        <p:spPr>
          <a:xfrm>
            <a:off x="0" y="655022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11:3; John 1:28; 10:40</a:t>
            </a:r>
          </a:p>
        </p:txBody>
      </p:sp>
      <p:pic>
        <p:nvPicPr>
          <p:cNvPr id="6" name="Picture 5" descr="liahonlp_nfo_o_c3b.jpg"/>
          <p:cNvPicPr>
            <a:picLocks noChangeAspect="1"/>
          </p:cNvPicPr>
          <p:nvPr/>
        </p:nvPicPr>
        <p:blipFill>
          <a:blip r:embed="rId2" cstate="print"/>
          <a:stretch>
            <a:fillRect/>
          </a:stretch>
        </p:blipFill>
        <p:spPr>
          <a:xfrm>
            <a:off x="345582" y="2156501"/>
            <a:ext cx="3200400" cy="3867150"/>
          </a:xfrm>
          <a:prstGeom prst="rect">
            <a:avLst/>
          </a:prstGeom>
        </p:spPr>
      </p:pic>
      <p:sp>
        <p:nvSpPr>
          <p:cNvPr id="7" name="TextBox 6"/>
          <p:cNvSpPr txBox="1"/>
          <p:nvPr/>
        </p:nvSpPr>
        <p:spPr>
          <a:xfrm>
            <a:off x="3609672" y="2031342"/>
            <a:ext cx="4210701" cy="1569660"/>
          </a:xfrm>
          <a:prstGeom prst="rect">
            <a:avLst/>
          </a:prstGeom>
          <a:noFill/>
        </p:spPr>
        <p:txBody>
          <a:bodyPr wrap="square" rtlCol="0">
            <a:spAutoFit/>
          </a:bodyPr>
          <a:lstStyle/>
          <a:p>
            <a:pPr algn="ctr"/>
            <a:r>
              <a:rPr lang="en-US" sz="3200" dirty="0">
                <a:solidFill>
                  <a:srgbClr val="FFFF66"/>
                </a:solidFill>
                <a:latin typeface="Abadi" panose="020B0604020104020204" pitchFamily="34" charset="0"/>
                <a:cs typeface="Andalus" pitchFamily="18" charset="-78"/>
              </a:rPr>
              <a:t>A message was sent by Mary and Martha to Jesus</a:t>
            </a:r>
          </a:p>
        </p:txBody>
      </p:sp>
      <p:grpSp>
        <p:nvGrpSpPr>
          <p:cNvPr id="8" name="Group 7"/>
          <p:cNvGrpSpPr/>
          <p:nvPr/>
        </p:nvGrpSpPr>
        <p:grpSpPr>
          <a:xfrm>
            <a:off x="8414567" y="481987"/>
            <a:ext cx="3400799" cy="5203840"/>
            <a:chOff x="6032912" y="1581026"/>
            <a:chExt cx="2413971" cy="3693814"/>
          </a:xfrm>
        </p:grpSpPr>
        <p:sp>
          <p:nvSpPr>
            <p:cNvPr id="9" name="Freeform 8"/>
            <p:cNvSpPr/>
            <p:nvPr/>
          </p:nvSpPr>
          <p:spPr>
            <a:xfrm>
              <a:off x="6032912" y="1638677"/>
              <a:ext cx="2323437" cy="3404103"/>
            </a:xfrm>
            <a:custGeom>
              <a:avLst/>
              <a:gdLst>
                <a:gd name="connsiteX0" fmla="*/ 1173646 w 2323437"/>
                <a:gd name="connsiteY0" fmla="*/ 9054 h 3404103"/>
                <a:gd name="connsiteX1" fmla="*/ 1173646 w 2323437"/>
                <a:gd name="connsiteY1" fmla="*/ 9054 h 3404103"/>
                <a:gd name="connsiteX2" fmla="*/ 1137433 w 2323437"/>
                <a:gd name="connsiteY2" fmla="*/ 126749 h 3404103"/>
                <a:gd name="connsiteX3" fmla="*/ 1128379 w 2323437"/>
                <a:gd name="connsiteY3" fmla="*/ 162963 h 3404103"/>
                <a:gd name="connsiteX4" fmla="*/ 1092165 w 2323437"/>
                <a:gd name="connsiteY4" fmla="*/ 217283 h 3404103"/>
                <a:gd name="connsiteX5" fmla="*/ 1065005 w 2323437"/>
                <a:gd name="connsiteY5" fmla="*/ 271604 h 3404103"/>
                <a:gd name="connsiteX6" fmla="*/ 1037844 w 2323437"/>
                <a:gd name="connsiteY6" fmla="*/ 280658 h 3404103"/>
                <a:gd name="connsiteX7" fmla="*/ 1010684 w 2323437"/>
                <a:gd name="connsiteY7" fmla="*/ 298765 h 3404103"/>
                <a:gd name="connsiteX8" fmla="*/ 992577 w 2323437"/>
                <a:gd name="connsiteY8" fmla="*/ 325925 h 3404103"/>
                <a:gd name="connsiteX9" fmla="*/ 965417 w 2323437"/>
                <a:gd name="connsiteY9" fmla="*/ 334978 h 3404103"/>
                <a:gd name="connsiteX10" fmla="*/ 938256 w 2323437"/>
                <a:gd name="connsiteY10" fmla="*/ 353085 h 3404103"/>
                <a:gd name="connsiteX11" fmla="*/ 929203 w 2323437"/>
                <a:gd name="connsiteY11" fmla="*/ 380246 h 3404103"/>
                <a:gd name="connsiteX12" fmla="*/ 874882 w 2323437"/>
                <a:gd name="connsiteY12" fmla="*/ 443620 h 3404103"/>
                <a:gd name="connsiteX13" fmla="*/ 856775 w 2323437"/>
                <a:gd name="connsiteY13" fmla="*/ 497941 h 3404103"/>
                <a:gd name="connsiteX14" fmla="*/ 847722 w 2323437"/>
                <a:gd name="connsiteY14" fmla="*/ 525101 h 3404103"/>
                <a:gd name="connsiteX15" fmla="*/ 829615 w 2323437"/>
                <a:gd name="connsiteY15" fmla="*/ 552262 h 3404103"/>
                <a:gd name="connsiteX16" fmla="*/ 820561 w 2323437"/>
                <a:gd name="connsiteY16" fmla="*/ 633743 h 3404103"/>
                <a:gd name="connsiteX17" fmla="*/ 811508 w 2323437"/>
                <a:gd name="connsiteY17" fmla="*/ 669957 h 3404103"/>
                <a:gd name="connsiteX18" fmla="*/ 793401 w 2323437"/>
                <a:gd name="connsiteY18" fmla="*/ 805759 h 3404103"/>
                <a:gd name="connsiteX19" fmla="*/ 757187 w 2323437"/>
                <a:gd name="connsiteY19" fmla="*/ 914400 h 3404103"/>
                <a:gd name="connsiteX20" fmla="*/ 730027 w 2323437"/>
                <a:gd name="connsiteY20" fmla="*/ 986828 h 3404103"/>
                <a:gd name="connsiteX21" fmla="*/ 720973 w 2323437"/>
                <a:gd name="connsiteY21" fmla="*/ 1023042 h 3404103"/>
                <a:gd name="connsiteX22" fmla="*/ 702866 w 2323437"/>
                <a:gd name="connsiteY22" fmla="*/ 1059256 h 3404103"/>
                <a:gd name="connsiteX23" fmla="*/ 693813 w 2323437"/>
                <a:gd name="connsiteY23" fmla="*/ 1113576 h 3404103"/>
                <a:gd name="connsiteX24" fmla="*/ 657599 w 2323437"/>
                <a:gd name="connsiteY24" fmla="*/ 1204111 h 3404103"/>
                <a:gd name="connsiteX25" fmla="*/ 648545 w 2323437"/>
                <a:gd name="connsiteY25" fmla="*/ 1231272 h 3404103"/>
                <a:gd name="connsiteX26" fmla="*/ 639492 w 2323437"/>
                <a:gd name="connsiteY26" fmla="*/ 1285592 h 3404103"/>
                <a:gd name="connsiteX27" fmla="*/ 603278 w 2323437"/>
                <a:gd name="connsiteY27" fmla="*/ 1339913 h 3404103"/>
                <a:gd name="connsiteX28" fmla="*/ 585171 w 2323437"/>
                <a:gd name="connsiteY28" fmla="*/ 1394234 h 3404103"/>
                <a:gd name="connsiteX29" fmla="*/ 567064 w 2323437"/>
                <a:gd name="connsiteY29" fmla="*/ 1466662 h 3404103"/>
                <a:gd name="connsiteX30" fmla="*/ 539904 w 2323437"/>
                <a:gd name="connsiteY30" fmla="*/ 1493822 h 3404103"/>
                <a:gd name="connsiteX31" fmla="*/ 512743 w 2323437"/>
                <a:gd name="connsiteY31" fmla="*/ 1539089 h 3404103"/>
                <a:gd name="connsiteX32" fmla="*/ 476530 w 2323437"/>
                <a:gd name="connsiteY32" fmla="*/ 1638677 h 3404103"/>
                <a:gd name="connsiteX33" fmla="*/ 458423 w 2323437"/>
                <a:gd name="connsiteY33" fmla="*/ 1692998 h 3404103"/>
                <a:gd name="connsiteX34" fmla="*/ 440316 w 2323437"/>
                <a:gd name="connsiteY34" fmla="*/ 1738266 h 3404103"/>
                <a:gd name="connsiteX35" fmla="*/ 431262 w 2323437"/>
                <a:gd name="connsiteY35" fmla="*/ 1792586 h 3404103"/>
                <a:gd name="connsiteX36" fmla="*/ 404102 w 2323437"/>
                <a:gd name="connsiteY36" fmla="*/ 1819747 h 3404103"/>
                <a:gd name="connsiteX37" fmla="*/ 395048 w 2323437"/>
                <a:gd name="connsiteY37" fmla="*/ 1901228 h 3404103"/>
                <a:gd name="connsiteX38" fmla="*/ 376941 w 2323437"/>
                <a:gd name="connsiteY38" fmla="*/ 1964602 h 3404103"/>
                <a:gd name="connsiteX39" fmla="*/ 367888 w 2323437"/>
                <a:gd name="connsiteY39" fmla="*/ 2000816 h 3404103"/>
                <a:gd name="connsiteX40" fmla="*/ 358835 w 2323437"/>
                <a:gd name="connsiteY40" fmla="*/ 2027976 h 3404103"/>
                <a:gd name="connsiteX41" fmla="*/ 340728 w 2323437"/>
                <a:gd name="connsiteY41" fmla="*/ 2118511 h 3404103"/>
                <a:gd name="connsiteX42" fmla="*/ 331674 w 2323437"/>
                <a:gd name="connsiteY42" fmla="*/ 2145672 h 3404103"/>
                <a:gd name="connsiteX43" fmla="*/ 322621 w 2323437"/>
                <a:gd name="connsiteY43" fmla="*/ 2181885 h 3404103"/>
                <a:gd name="connsiteX44" fmla="*/ 304514 w 2323437"/>
                <a:gd name="connsiteY44" fmla="*/ 2236206 h 3404103"/>
                <a:gd name="connsiteX45" fmla="*/ 295460 w 2323437"/>
                <a:gd name="connsiteY45" fmla="*/ 2272420 h 3404103"/>
                <a:gd name="connsiteX46" fmla="*/ 259246 w 2323437"/>
                <a:gd name="connsiteY46" fmla="*/ 2326741 h 3404103"/>
                <a:gd name="connsiteX47" fmla="*/ 250193 w 2323437"/>
                <a:gd name="connsiteY47" fmla="*/ 2353901 h 3404103"/>
                <a:gd name="connsiteX48" fmla="*/ 195872 w 2323437"/>
                <a:gd name="connsiteY48" fmla="*/ 2453489 h 3404103"/>
                <a:gd name="connsiteX49" fmla="*/ 150605 w 2323437"/>
                <a:gd name="connsiteY49" fmla="*/ 2534971 h 3404103"/>
                <a:gd name="connsiteX50" fmla="*/ 96284 w 2323437"/>
                <a:gd name="connsiteY50" fmla="*/ 2580238 h 3404103"/>
                <a:gd name="connsiteX51" fmla="*/ 78177 w 2323437"/>
                <a:gd name="connsiteY51" fmla="*/ 2634559 h 3404103"/>
                <a:gd name="connsiteX52" fmla="*/ 69124 w 2323437"/>
                <a:gd name="connsiteY52" fmla="*/ 2670773 h 3404103"/>
                <a:gd name="connsiteX53" fmla="*/ 41963 w 2323437"/>
                <a:gd name="connsiteY53" fmla="*/ 2697933 h 3404103"/>
                <a:gd name="connsiteX54" fmla="*/ 32910 w 2323437"/>
                <a:gd name="connsiteY54" fmla="*/ 2743200 h 3404103"/>
                <a:gd name="connsiteX55" fmla="*/ 5749 w 2323437"/>
                <a:gd name="connsiteY55" fmla="*/ 3132499 h 3404103"/>
                <a:gd name="connsiteX56" fmla="*/ 32910 w 2323437"/>
                <a:gd name="connsiteY56" fmla="*/ 3358836 h 3404103"/>
                <a:gd name="connsiteX57" fmla="*/ 304514 w 2323437"/>
                <a:gd name="connsiteY57" fmla="*/ 3367889 h 3404103"/>
                <a:gd name="connsiteX58" fmla="*/ 440316 w 2323437"/>
                <a:gd name="connsiteY58" fmla="*/ 3376943 h 3404103"/>
                <a:gd name="connsiteX59" fmla="*/ 784347 w 2323437"/>
                <a:gd name="connsiteY59" fmla="*/ 3385996 h 3404103"/>
                <a:gd name="connsiteX60" fmla="*/ 1001631 w 2323437"/>
                <a:gd name="connsiteY60" fmla="*/ 3404103 h 3404103"/>
                <a:gd name="connsiteX61" fmla="*/ 1409037 w 2323437"/>
                <a:gd name="connsiteY61" fmla="*/ 3395050 h 3404103"/>
                <a:gd name="connsiteX62" fmla="*/ 1581052 w 2323437"/>
                <a:gd name="connsiteY62" fmla="*/ 3376943 h 3404103"/>
                <a:gd name="connsiteX63" fmla="*/ 1789282 w 2323437"/>
                <a:gd name="connsiteY63" fmla="*/ 3367889 h 3404103"/>
                <a:gd name="connsiteX64" fmla="*/ 1897924 w 2323437"/>
                <a:gd name="connsiteY64" fmla="*/ 3349782 h 3404103"/>
                <a:gd name="connsiteX65" fmla="*/ 2232902 w 2323437"/>
                <a:gd name="connsiteY65" fmla="*/ 3331675 h 3404103"/>
                <a:gd name="connsiteX66" fmla="*/ 2241955 w 2323437"/>
                <a:gd name="connsiteY66" fmla="*/ 3295462 h 3404103"/>
                <a:gd name="connsiteX67" fmla="*/ 2260062 w 2323437"/>
                <a:gd name="connsiteY67" fmla="*/ 3241141 h 3404103"/>
                <a:gd name="connsiteX68" fmla="*/ 2269116 w 2323437"/>
                <a:gd name="connsiteY68" fmla="*/ 3177767 h 3404103"/>
                <a:gd name="connsiteX69" fmla="*/ 2287223 w 2323437"/>
                <a:gd name="connsiteY69" fmla="*/ 3087232 h 3404103"/>
                <a:gd name="connsiteX70" fmla="*/ 2296276 w 2323437"/>
                <a:gd name="connsiteY70" fmla="*/ 3014804 h 3404103"/>
                <a:gd name="connsiteX71" fmla="*/ 2305330 w 2323437"/>
                <a:gd name="connsiteY71" fmla="*/ 2987644 h 3404103"/>
                <a:gd name="connsiteX72" fmla="*/ 2323437 w 2323437"/>
                <a:gd name="connsiteY72" fmla="*/ 2915216 h 3404103"/>
                <a:gd name="connsiteX73" fmla="*/ 2314383 w 2323437"/>
                <a:gd name="connsiteY73" fmla="*/ 2725093 h 3404103"/>
                <a:gd name="connsiteX74" fmla="*/ 2296276 w 2323437"/>
                <a:gd name="connsiteY74" fmla="*/ 2607398 h 3404103"/>
                <a:gd name="connsiteX75" fmla="*/ 2278169 w 2323437"/>
                <a:gd name="connsiteY75" fmla="*/ 1140737 h 3404103"/>
                <a:gd name="connsiteX76" fmla="*/ 2260062 w 2323437"/>
                <a:gd name="connsiteY76" fmla="*/ 832919 h 3404103"/>
                <a:gd name="connsiteX77" fmla="*/ 2241955 w 2323437"/>
                <a:gd name="connsiteY77" fmla="*/ 688064 h 3404103"/>
                <a:gd name="connsiteX78" fmla="*/ 2223848 w 2323437"/>
                <a:gd name="connsiteY78" fmla="*/ 407406 h 3404103"/>
                <a:gd name="connsiteX79" fmla="*/ 2214795 w 2323437"/>
                <a:gd name="connsiteY79" fmla="*/ 36214 h 3404103"/>
                <a:gd name="connsiteX80" fmla="*/ 2187635 w 2323437"/>
                <a:gd name="connsiteY80" fmla="*/ 27161 h 3404103"/>
                <a:gd name="connsiteX81" fmla="*/ 2151421 w 2323437"/>
                <a:gd name="connsiteY81" fmla="*/ 18107 h 3404103"/>
                <a:gd name="connsiteX82" fmla="*/ 2124260 w 2323437"/>
                <a:gd name="connsiteY82" fmla="*/ 9054 h 3404103"/>
                <a:gd name="connsiteX83" fmla="*/ 1816442 w 2323437"/>
                <a:gd name="connsiteY83" fmla="*/ 0 h 3404103"/>
                <a:gd name="connsiteX84" fmla="*/ 1173646 w 2323437"/>
                <a:gd name="connsiteY84" fmla="*/ 9054 h 340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323437" h="3404103">
                  <a:moveTo>
                    <a:pt x="1173646" y="9054"/>
                  </a:moveTo>
                  <a:lnTo>
                    <a:pt x="1173646" y="9054"/>
                  </a:lnTo>
                  <a:cubicBezTo>
                    <a:pt x="1161575" y="48286"/>
                    <a:pt x="1147389" y="86928"/>
                    <a:pt x="1137433" y="126749"/>
                  </a:cubicBezTo>
                  <a:cubicBezTo>
                    <a:pt x="1134415" y="138820"/>
                    <a:pt x="1133944" y="151834"/>
                    <a:pt x="1128379" y="162963"/>
                  </a:cubicBezTo>
                  <a:cubicBezTo>
                    <a:pt x="1118647" y="182427"/>
                    <a:pt x="1092165" y="217283"/>
                    <a:pt x="1092165" y="217283"/>
                  </a:cubicBezTo>
                  <a:cubicBezTo>
                    <a:pt x="1086201" y="235176"/>
                    <a:pt x="1080961" y="258839"/>
                    <a:pt x="1065005" y="271604"/>
                  </a:cubicBezTo>
                  <a:cubicBezTo>
                    <a:pt x="1057553" y="277566"/>
                    <a:pt x="1046380" y="276390"/>
                    <a:pt x="1037844" y="280658"/>
                  </a:cubicBezTo>
                  <a:cubicBezTo>
                    <a:pt x="1028112" y="285524"/>
                    <a:pt x="1019737" y="292729"/>
                    <a:pt x="1010684" y="298765"/>
                  </a:cubicBezTo>
                  <a:cubicBezTo>
                    <a:pt x="1004648" y="307818"/>
                    <a:pt x="1001074" y="319128"/>
                    <a:pt x="992577" y="325925"/>
                  </a:cubicBezTo>
                  <a:cubicBezTo>
                    <a:pt x="985125" y="331886"/>
                    <a:pt x="973953" y="330710"/>
                    <a:pt x="965417" y="334978"/>
                  </a:cubicBezTo>
                  <a:cubicBezTo>
                    <a:pt x="955685" y="339844"/>
                    <a:pt x="947310" y="347049"/>
                    <a:pt x="938256" y="353085"/>
                  </a:cubicBezTo>
                  <a:cubicBezTo>
                    <a:pt x="935238" y="362139"/>
                    <a:pt x="933938" y="371960"/>
                    <a:pt x="929203" y="380246"/>
                  </a:cubicBezTo>
                  <a:cubicBezTo>
                    <a:pt x="913719" y="407344"/>
                    <a:pt x="896286" y="422216"/>
                    <a:pt x="874882" y="443620"/>
                  </a:cubicBezTo>
                  <a:lnTo>
                    <a:pt x="856775" y="497941"/>
                  </a:lnTo>
                  <a:cubicBezTo>
                    <a:pt x="853757" y="506994"/>
                    <a:pt x="853015" y="517161"/>
                    <a:pt x="847722" y="525101"/>
                  </a:cubicBezTo>
                  <a:lnTo>
                    <a:pt x="829615" y="552262"/>
                  </a:lnTo>
                  <a:cubicBezTo>
                    <a:pt x="826597" y="579422"/>
                    <a:pt x="824716" y="606733"/>
                    <a:pt x="820561" y="633743"/>
                  </a:cubicBezTo>
                  <a:cubicBezTo>
                    <a:pt x="818669" y="646041"/>
                    <a:pt x="813554" y="657683"/>
                    <a:pt x="811508" y="669957"/>
                  </a:cubicBezTo>
                  <a:cubicBezTo>
                    <a:pt x="809895" y="679636"/>
                    <a:pt x="797047" y="791905"/>
                    <a:pt x="793401" y="805759"/>
                  </a:cubicBezTo>
                  <a:cubicBezTo>
                    <a:pt x="783686" y="842675"/>
                    <a:pt x="764673" y="876969"/>
                    <a:pt x="757187" y="914400"/>
                  </a:cubicBezTo>
                  <a:cubicBezTo>
                    <a:pt x="746000" y="970338"/>
                    <a:pt x="756670" y="946864"/>
                    <a:pt x="730027" y="986828"/>
                  </a:cubicBezTo>
                  <a:cubicBezTo>
                    <a:pt x="727009" y="998899"/>
                    <a:pt x="725342" y="1011391"/>
                    <a:pt x="720973" y="1023042"/>
                  </a:cubicBezTo>
                  <a:cubicBezTo>
                    <a:pt x="716234" y="1035679"/>
                    <a:pt x="706744" y="1046329"/>
                    <a:pt x="702866" y="1059256"/>
                  </a:cubicBezTo>
                  <a:cubicBezTo>
                    <a:pt x="697591" y="1076838"/>
                    <a:pt x="699288" y="1096055"/>
                    <a:pt x="693813" y="1113576"/>
                  </a:cubicBezTo>
                  <a:cubicBezTo>
                    <a:pt x="684118" y="1144600"/>
                    <a:pt x="667878" y="1173276"/>
                    <a:pt x="657599" y="1204111"/>
                  </a:cubicBezTo>
                  <a:lnTo>
                    <a:pt x="648545" y="1231272"/>
                  </a:lnTo>
                  <a:cubicBezTo>
                    <a:pt x="645527" y="1249379"/>
                    <a:pt x="646552" y="1268648"/>
                    <a:pt x="639492" y="1285592"/>
                  </a:cubicBezTo>
                  <a:cubicBezTo>
                    <a:pt x="631122" y="1305680"/>
                    <a:pt x="603278" y="1339913"/>
                    <a:pt x="603278" y="1339913"/>
                  </a:cubicBezTo>
                  <a:cubicBezTo>
                    <a:pt x="597242" y="1358020"/>
                    <a:pt x="588914" y="1375518"/>
                    <a:pt x="585171" y="1394234"/>
                  </a:cubicBezTo>
                  <a:cubicBezTo>
                    <a:pt x="583864" y="1400767"/>
                    <a:pt x="575019" y="1454729"/>
                    <a:pt x="567064" y="1466662"/>
                  </a:cubicBezTo>
                  <a:cubicBezTo>
                    <a:pt x="559962" y="1477315"/>
                    <a:pt x="547586" y="1483579"/>
                    <a:pt x="539904" y="1493822"/>
                  </a:cubicBezTo>
                  <a:cubicBezTo>
                    <a:pt x="529346" y="1507899"/>
                    <a:pt x="521797" y="1524000"/>
                    <a:pt x="512743" y="1539089"/>
                  </a:cubicBezTo>
                  <a:cubicBezTo>
                    <a:pt x="468198" y="1695007"/>
                    <a:pt x="518426" y="1533938"/>
                    <a:pt x="476530" y="1638677"/>
                  </a:cubicBezTo>
                  <a:cubicBezTo>
                    <a:pt x="469441" y="1656398"/>
                    <a:pt x="465511" y="1675277"/>
                    <a:pt x="458423" y="1692998"/>
                  </a:cubicBezTo>
                  <a:lnTo>
                    <a:pt x="440316" y="1738266"/>
                  </a:lnTo>
                  <a:cubicBezTo>
                    <a:pt x="437298" y="1756373"/>
                    <a:pt x="438717" y="1775812"/>
                    <a:pt x="431262" y="1792586"/>
                  </a:cubicBezTo>
                  <a:cubicBezTo>
                    <a:pt x="426062" y="1804286"/>
                    <a:pt x="408151" y="1807600"/>
                    <a:pt x="404102" y="1819747"/>
                  </a:cubicBezTo>
                  <a:cubicBezTo>
                    <a:pt x="395460" y="1845672"/>
                    <a:pt x="400084" y="1874369"/>
                    <a:pt x="395048" y="1901228"/>
                  </a:cubicBezTo>
                  <a:cubicBezTo>
                    <a:pt x="390999" y="1922822"/>
                    <a:pt x="382722" y="1943406"/>
                    <a:pt x="376941" y="1964602"/>
                  </a:cubicBezTo>
                  <a:cubicBezTo>
                    <a:pt x="373667" y="1976606"/>
                    <a:pt x="371306" y="1988852"/>
                    <a:pt x="367888" y="2000816"/>
                  </a:cubicBezTo>
                  <a:cubicBezTo>
                    <a:pt x="365266" y="2009992"/>
                    <a:pt x="360905" y="2018660"/>
                    <a:pt x="358835" y="2027976"/>
                  </a:cubicBezTo>
                  <a:cubicBezTo>
                    <a:pt x="341054" y="2107988"/>
                    <a:pt x="358761" y="2055394"/>
                    <a:pt x="340728" y="2118511"/>
                  </a:cubicBezTo>
                  <a:cubicBezTo>
                    <a:pt x="338106" y="2127687"/>
                    <a:pt x="334296" y="2136496"/>
                    <a:pt x="331674" y="2145672"/>
                  </a:cubicBezTo>
                  <a:cubicBezTo>
                    <a:pt x="328256" y="2157636"/>
                    <a:pt x="326196" y="2169967"/>
                    <a:pt x="322621" y="2181885"/>
                  </a:cubicBezTo>
                  <a:cubicBezTo>
                    <a:pt x="317137" y="2200167"/>
                    <a:pt x="309143" y="2217689"/>
                    <a:pt x="304514" y="2236206"/>
                  </a:cubicBezTo>
                  <a:cubicBezTo>
                    <a:pt x="301496" y="2248277"/>
                    <a:pt x="301025" y="2261291"/>
                    <a:pt x="295460" y="2272420"/>
                  </a:cubicBezTo>
                  <a:cubicBezTo>
                    <a:pt x="285728" y="2291884"/>
                    <a:pt x="259246" y="2326741"/>
                    <a:pt x="259246" y="2326741"/>
                  </a:cubicBezTo>
                  <a:cubicBezTo>
                    <a:pt x="256228" y="2335794"/>
                    <a:pt x="254142" y="2345213"/>
                    <a:pt x="250193" y="2353901"/>
                  </a:cubicBezTo>
                  <a:cubicBezTo>
                    <a:pt x="220850" y="2418456"/>
                    <a:pt x="224220" y="2410967"/>
                    <a:pt x="195872" y="2453489"/>
                  </a:cubicBezTo>
                  <a:cubicBezTo>
                    <a:pt x="186438" y="2481792"/>
                    <a:pt x="177289" y="2517183"/>
                    <a:pt x="150605" y="2534971"/>
                  </a:cubicBezTo>
                  <a:cubicBezTo>
                    <a:pt x="112791" y="2560179"/>
                    <a:pt x="131138" y="2545383"/>
                    <a:pt x="96284" y="2580238"/>
                  </a:cubicBezTo>
                  <a:cubicBezTo>
                    <a:pt x="90248" y="2598345"/>
                    <a:pt x="82806" y="2616042"/>
                    <a:pt x="78177" y="2634559"/>
                  </a:cubicBezTo>
                  <a:cubicBezTo>
                    <a:pt x="75159" y="2646630"/>
                    <a:pt x="75297" y="2659970"/>
                    <a:pt x="69124" y="2670773"/>
                  </a:cubicBezTo>
                  <a:cubicBezTo>
                    <a:pt x="62772" y="2681890"/>
                    <a:pt x="51017" y="2688880"/>
                    <a:pt x="41963" y="2697933"/>
                  </a:cubicBezTo>
                  <a:cubicBezTo>
                    <a:pt x="38945" y="2713022"/>
                    <a:pt x="33957" y="2727848"/>
                    <a:pt x="32910" y="2743200"/>
                  </a:cubicBezTo>
                  <a:cubicBezTo>
                    <a:pt x="5673" y="3142680"/>
                    <a:pt x="44284" y="2978368"/>
                    <a:pt x="5749" y="3132499"/>
                  </a:cubicBezTo>
                  <a:cubicBezTo>
                    <a:pt x="14803" y="3207945"/>
                    <a:pt x="-26777" y="3311810"/>
                    <a:pt x="32910" y="3358836"/>
                  </a:cubicBezTo>
                  <a:cubicBezTo>
                    <a:pt x="104064" y="3414896"/>
                    <a:pt x="214018" y="3363867"/>
                    <a:pt x="304514" y="3367889"/>
                  </a:cubicBezTo>
                  <a:cubicBezTo>
                    <a:pt x="349837" y="3369903"/>
                    <a:pt x="394980" y="3375232"/>
                    <a:pt x="440316" y="3376943"/>
                  </a:cubicBezTo>
                  <a:cubicBezTo>
                    <a:pt x="554951" y="3381269"/>
                    <a:pt x="669670" y="3382978"/>
                    <a:pt x="784347" y="3385996"/>
                  </a:cubicBezTo>
                  <a:cubicBezTo>
                    <a:pt x="856775" y="3392032"/>
                    <a:pt x="928960" y="3403050"/>
                    <a:pt x="1001631" y="3404103"/>
                  </a:cubicBezTo>
                  <a:lnTo>
                    <a:pt x="1409037" y="3395050"/>
                  </a:lnTo>
                  <a:cubicBezTo>
                    <a:pt x="1470480" y="3392816"/>
                    <a:pt x="1520142" y="3380750"/>
                    <a:pt x="1581052" y="3376943"/>
                  </a:cubicBezTo>
                  <a:cubicBezTo>
                    <a:pt x="1650392" y="3372609"/>
                    <a:pt x="1719872" y="3370907"/>
                    <a:pt x="1789282" y="3367889"/>
                  </a:cubicBezTo>
                  <a:cubicBezTo>
                    <a:pt x="1839720" y="3351077"/>
                    <a:pt x="1814540" y="3357362"/>
                    <a:pt x="1897924" y="3349782"/>
                  </a:cubicBezTo>
                  <a:cubicBezTo>
                    <a:pt x="2033922" y="3337419"/>
                    <a:pt x="2075743" y="3338224"/>
                    <a:pt x="2232902" y="3331675"/>
                  </a:cubicBezTo>
                  <a:cubicBezTo>
                    <a:pt x="2235920" y="3319604"/>
                    <a:pt x="2238380" y="3307380"/>
                    <a:pt x="2241955" y="3295462"/>
                  </a:cubicBezTo>
                  <a:cubicBezTo>
                    <a:pt x="2247439" y="3277180"/>
                    <a:pt x="2255770" y="3259739"/>
                    <a:pt x="2260062" y="3241141"/>
                  </a:cubicBezTo>
                  <a:cubicBezTo>
                    <a:pt x="2264860" y="3220348"/>
                    <a:pt x="2265407" y="3198781"/>
                    <a:pt x="2269116" y="3177767"/>
                  </a:cubicBezTo>
                  <a:cubicBezTo>
                    <a:pt x="2274465" y="3147459"/>
                    <a:pt x="2282164" y="3117589"/>
                    <a:pt x="2287223" y="3087232"/>
                  </a:cubicBezTo>
                  <a:cubicBezTo>
                    <a:pt x="2291223" y="3063233"/>
                    <a:pt x="2291924" y="3038742"/>
                    <a:pt x="2296276" y="3014804"/>
                  </a:cubicBezTo>
                  <a:cubicBezTo>
                    <a:pt x="2297983" y="3005415"/>
                    <a:pt x="2303015" y="2996902"/>
                    <a:pt x="2305330" y="2987644"/>
                  </a:cubicBezTo>
                  <a:lnTo>
                    <a:pt x="2323437" y="2915216"/>
                  </a:lnTo>
                  <a:cubicBezTo>
                    <a:pt x="2320419" y="2851842"/>
                    <a:pt x="2318468" y="2788408"/>
                    <a:pt x="2314383" y="2725093"/>
                  </a:cubicBezTo>
                  <a:cubicBezTo>
                    <a:pt x="2308781" y="2638265"/>
                    <a:pt x="2313536" y="2659177"/>
                    <a:pt x="2296276" y="2607398"/>
                  </a:cubicBezTo>
                  <a:cubicBezTo>
                    <a:pt x="2256917" y="2016981"/>
                    <a:pt x="2295333" y="2633987"/>
                    <a:pt x="2278169" y="1140737"/>
                  </a:cubicBezTo>
                  <a:cubicBezTo>
                    <a:pt x="2273408" y="726570"/>
                    <a:pt x="2279318" y="1015848"/>
                    <a:pt x="2260062" y="832919"/>
                  </a:cubicBezTo>
                  <a:cubicBezTo>
                    <a:pt x="2245390" y="693536"/>
                    <a:pt x="2261393" y="765811"/>
                    <a:pt x="2241955" y="688064"/>
                  </a:cubicBezTo>
                  <a:cubicBezTo>
                    <a:pt x="2232375" y="573099"/>
                    <a:pt x="2228111" y="535293"/>
                    <a:pt x="2223848" y="407406"/>
                  </a:cubicBezTo>
                  <a:cubicBezTo>
                    <a:pt x="2219725" y="283707"/>
                    <a:pt x="2226529" y="159424"/>
                    <a:pt x="2214795" y="36214"/>
                  </a:cubicBezTo>
                  <a:cubicBezTo>
                    <a:pt x="2213890" y="26714"/>
                    <a:pt x="2196811" y="29783"/>
                    <a:pt x="2187635" y="27161"/>
                  </a:cubicBezTo>
                  <a:cubicBezTo>
                    <a:pt x="2175671" y="23743"/>
                    <a:pt x="2163385" y="21525"/>
                    <a:pt x="2151421" y="18107"/>
                  </a:cubicBezTo>
                  <a:cubicBezTo>
                    <a:pt x="2142245" y="15485"/>
                    <a:pt x="2133789" y="9569"/>
                    <a:pt x="2124260" y="9054"/>
                  </a:cubicBezTo>
                  <a:cubicBezTo>
                    <a:pt x="2021759" y="3513"/>
                    <a:pt x="1919087" y="1016"/>
                    <a:pt x="1816442" y="0"/>
                  </a:cubicBezTo>
                  <a:lnTo>
                    <a:pt x="1173646" y="9054"/>
                  </a:lnTo>
                  <a:close/>
                </a:path>
              </a:pathLst>
            </a:custGeom>
            <a:solidFill>
              <a:srgbClr val="EDDA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72520" y="3485088"/>
              <a:ext cx="1067253" cy="276999"/>
            </a:xfrm>
            <a:prstGeom prst="rect">
              <a:avLst/>
            </a:prstGeom>
            <a:noFill/>
          </p:spPr>
          <p:txBody>
            <a:bodyPr wrap="square" rtlCol="0">
              <a:spAutoFit/>
            </a:bodyPr>
            <a:lstStyle/>
            <a:p>
              <a:pPr algn="ctr"/>
              <a:r>
                <a:rPr lang="en-US" sz="1200" b="1" dirty="0" err="1"/>
                <a:t>Bethabara</a:t>
              </a:r>
              <a:endParaRPr lang="en-US" sz="1200" b="1" dirty="0"/>
            </a:p>
          </p:txBody>
        </p:sp>
        <p:sp>
          <p:nvSpPr>
            <p:cNvPr id="11" name="Freeform 10"/>
            <p:cNvSpPr/>
            <p:nvPr/>
          </p:nvSpPr>
          <p:spPr>
            <a:xfrm>
              <a:off x="7188451" y="3846451"/>
              <a:ext cx="280835" cy="834966"/>
            </a:xfrm>
            <a:custGeom>
              <a:avLst/>
              <a:gdLst>
                <a:gd name="connsiteX0" fmla="*/ 172016 w 280835"/>
                <a:gd name="connsiteY0" fmla="*/ 1272 h 834966"/>
                <a:gd name="connsiteX1" fmla="*/ 172016 w 280835"/>
                <a:gd name="connsiteY1" fmla="*/ 1272 h 834966"/>
                <a:gd name="connsiteX2" fmla="*/ 90535 w 280835"/>
                <a:gd name="connsiteY2" fmla="*/ 19379 h 834966"/>
                <a:gd name="connsiteX3" fmla="*/ 81482 w 280835"/>
                <a:gd name="connsiteY3" fmla="*/ 46539 h 834966"/>
                <a:gd name="connsiteX4" fmla="*/ 63375 w 280835"/>
                <a:gd name="connsiteY4" fmla="*/ 137074 h 834966"/>
                <a:gd name="connsiteX5" fmla="*/ 54321 w 280835"/>
                <a:gd name="connsiteY5" fmla="*/ 354357 h 834966"/>
                <a:gd name="connsiteX6" fmla="*/ 36214 w 280835"/>
                <a:gd name="connsiteY6" fmla="*/ 381517 h 834966"/>
                <a:gd name="connsiteX7" fmla="*/ 27161 w 280835"/>
                <a:gd name="connsiteY7" fmla="*/ 625961 h 834966"/>
                <a:gd name="connsiteX8" fmla="*/ 0 w 280835"/>
                <a:gd name="connsiteY8" fmla="*/ 653121 h 834966"/>
                <a:gd name="connsiteX9" fmla="*/ 27161 w 280835"/>
                <a:gd name="connsiteY9" fmla="*/ 788923 h 834966"/>
                <a:gd name="connsiteX10" fmla="*/ 54321 w 280835"/>
                <a:gd name="connsiteY10" fmla="*/ 816084 h 834966"/>
                <a:gd name="connsiteX11" fmla="*/ 117696 w 280835"/>
                <a:gd name="connsiteY11" fmla="*/ 825137 h 834966"/>
                <a:gd name="connsiteX12" fmla="*/ 144856 w 280835"/>
                <a:gd name="connsiteY12" fmla="*/ 834191 h 834966"/>
                <a:gd name="connsiteX13" fmla="*/ 172016 w 280835"/>
                <a:gd name="connsiteY13" fmla="*/ 761763 h 834966"/>
                <a:gd name="connsiteX14" fmla="*/ 162963 w 280835"/>
                <a:gd name="connsiteY14" fmla="*/ 725549 h 834966"/>
                <a:gd name="connsiteX15" fmla="*/ 108642 w 280835"/>
                <a:gd name="connsiteY15" fmla="*/ 671228 h 834966"/>
                <a:gd name="connsiteX16" fmla="*/ 153909 w 280835"/>
                <a:gd name="connsiteY16" fmla="*/ 616907 h 834966"/>
                <a:gd name="connsiteX17" fmla="*/ 199177 w 280835"/>
                <a:gd name="connsiteY17" fmla="*/ 580694 h 834966"/>
                <a:gd name="connsiteX18" fmla="*/ 262551 w 280835"/>
                <a:gd name="connsiteY18" fmla="*/ 598800 h 834966"/>
                <a:gd name="connsiteX19" fmla="*/ 235391 w 280835"/>
                <a:gd name="connsiteY19" fmla="*/ 517319 h 834966"/>
                <a:gd name="connsiteX20" fmla="*/ 217284 w 280835"/>
                <a:gd name="connsiteY20" fmla="*/ 462999 h 834966"/>
                <a:gd name="connsiteX21" fmla="*/ 226337 w 280835"/>
                <a:gd name="connsiteY21" fmla="*/ 426785 h 834966"/>
                <a:gd name="connsiteX22" fmla="*/ 244444 w 280835"/>
                <a:gd name="connsiteY22" fmla="*/ 372464 h 834966"/>
                <a:gd name="connsiteX23" fmla="*/ 262551 w 280835"/>
                <a:gd name="connsiteY23" fmla="*/ 209501 h 834966"/>
                <a:gd name="connsiteX24" fmla="*/ 271604 w 280835"/>
                <a:gd name="connsiteY24" fmla="*/ 182341 h 834966"/>
                <a:gd name="connsiteX25" fmla="*/ 280658 w 280835"/>
                <a:gd name="connsiteY25" fmla="*/ 118967 h 834966"/>
                <a:gd name="connsiteX26" fmla="*/ 244444 w 280835"/>
                <a:gd name="connsiteY26" fmla="*/ 19379 h 834966"/>
                <a:gd name="connsiteX27" fmla="*/ 217284 w 280835"/>
                <a:gd name="connsiteY27" fmla="*/ 1272 h 834966"/>
                <a:gd name="connsiteX28" fmla="*/ 172016 w 280835"/>
                <a:gd name="connsiteY28" fmla="*/ 1272 h 83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35" h="834966">
                  <a:moveTo>
                    <a:pt x="172016" y="1272"/>
                  </a:moveTo>
                  <a:lnTo>
                    <a:pt x="172016" y="1272"/>
                  </a:lnTo>
                  <a:cubicBezTo>
                    <a:pt x="144856" y="7308"/>
                    <a:pt x="115421" y="6936"/>
                    <a:pt x="90535" y="19379"/>
                  </a:cubicBezTo>
                  <a:cubicBezTo>
                    <a:pt x="81999" y="23647"/>
                    <a:pt x="84104" y="37363"/>
                    <a:pt x="81482" y="46539"/>
                  </a:cubicBezTo>
                  <a:cubicBezTo>
                    <a:pt x="70675" y="84362"/>
                    <a:pt x="70490" y="94379"/>
                    <a:pt x="63375" y="137074"/>
                  </a:cubicBezTo>
                  <a:cubicBezTo>
                    <a:pt x="60357" y="209502"/>
                    <a:pt x="62326" y="282310"/>
                    <a:pt x="54321" y="354357"/>
                  </a:cubicBezTo>
                  <a:cubicBezTo>
                    <a:pt x="53119" y="365171"/>
                    <a:pt x="37297" y="370690"/>
                    <a:pt x="36214" y="381517"/>
                  </a:cubicBezTo>
                  <a:cubicBezTo>
                    <a:pt x="28101" y="462650"/>
                    <a:pt x="37937" y="545139"/>
                    <a:pt x="27161" y="625961"/>
                  </a:cubicBezTo>
                  <a:cubicBezTo>
                    <a:pt x="25469" y="638652"/>
                    <a:pt x="9054" y="644068"/>
                    <a:pt x="0" y="653121"/>
                  </a:cubicBezTo>
                  <a:cubicBezTo>
                    <a:pt x="6408" y="730013"/>
                    <a:pt x="-10041" y="744280"/>
                    <a:pt x="27161" y="788923"/>
                  </a:cubicBezTo>
                  <a:cubicBezTo>
                    <a:pt x="35358" y="798759"/>
                    <a:pt x="42433" y="811329"/>
                    <a:pt x="54321" y="816084"/>
                  </a:cubicBezTo>
                  <a:cubicBezTo>
                    <a:pt x="74134" y="824009"/>
                    <a:pt x="96571" y="822119"/>
                    <a:pt x="117696" y="825137"/>
                  </a:cubicBezTo>
                  <a:cubicBezTo>
                    <a:pt x="126749" y="828155"/>
                    <a:pt x="135995" y="837735"/>
                    <a:pt x="144856" y="834191"/>
                  </a:cubicBezTo>
                  <a:cubicBezTo>
                    <a:pt x="165128" y="826082"/>
                    <a:pt x="169839" y="772650"/>
                    <a:pt x="172016" y="761763"/>
                  </a:cubicBezTo>
                  <a:cubicBezTo>
                    <a:pt x="168998" y="749692"/>
                    <a:pt x="170098" y="735743"/>
                    <a:pt x="162963" y="725549"/>
                  </a:cubicBezTo>
                  <a:cubicBezTo>
                    <a:pt x="148278" y="704571"/>
                    <a:pt x="108642" y="671228"/>
                    <a:pt x="108642" y="671228"/>
                  </a:cubicBezTo>
                  <a:cubicBezTo>
                    <a:pt x="126218" y="583353"/>
                    <a:pt x="97850" y="654280"/>
                    <a:pt x="153909" y="616907"/>
                  </a:cubicBezTo>
                  <a:cubicBezTo>
                    <a:pt x="235802" y="562310"/>
                    <a:pt x="110391" y="610287"/>
                    <a:pt x="199177" y="580694"/>
                  </a:cubicBezTo>
                  <a:cubicBezTo>
                    <a:pt x="206956" y="592363"/>
                    <a:pt x="233292" y="650003"/>
                    <a:pt x="262551" y="598800"/>
                  </a:cubicBezTo>
                  <a:cubicBezTo>
                    <a:pt x="281664" y="565353"/>
                    <a:pt x="245924" y="541018"/>
                    <a:pt x="235391" y="517319"/>
                  </a:cubicBezTo>
                  <a:cubicBezTo>
                    <a:pt x="227639" y="499878"/>
                    <a:pt x="217284" y="462999"/>
                    <a:pt x="217284" y="462999"/>
                  </a:cubicBezTo>
                  <a:cubicBezTo>
                    <a:pt x="220302" y="450928"/>
                    <a:pt x="222762" y="438703"/>
                    <a:pt x="226337" y="426785"/>
                  </a:cubicBezTo>
                  <a:cubicBezTo>
                    <a:pt x="231821" y="408503"/>
                    <a:pt x="244444" y="372464"/>
                    <a:pt x="244444" y="372464"/>
                  </a:cubicBezTo>
                  <a:cubicBezTo>
                    <a:pt x="249072" y="316933"/>
                    <a:pt x="250530" y="263598"/>
                    <a:pt x="262551" y="209501"/>
                  </a:cubicBezTo>
                  <a:cubicBezTo>
                    <a:pt x="264621" y="200185"/>
                    <a:pt x="268586" y="191394"/>
                    <a:pt x="271604" y="182341"/>
                  </a:cubicBezTo>
                  <a:cubicBezTo>
                    <a:pt x="274622" y="161216"/>
                    <a:pt x="282077" y="140259"/>
                    <a:pt x="280658" y="118967"/>
                  </a:cubicBezTo>
                  <a:cubicBezTo>
                    <a:pt x="278819" y="91380"/>
                    <a:pt x="268089" y="43024"/>
                    <a:pt x="244444" y="19379"/>
                  </a:cubicBezTo>
                  <a:cubicBezTo>
                    <a:pt x="236750" y="11685"/>
                    <a:pt x="227606" y="4713"/>
                    <a:pt x="217284" y="1272"/>
                  </a:cubicBezTo>
                  <a:cubicBezTo>
                    <a:pt x="208695" y="-1591"/>
                    <a:pt x="179561" y="1272"/>
                    <a:pt x="172016" y="1272"/>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378574" y="2723428"/>
              <a:ext cx="138043" cy="1151455"/>
            </a:xfrm>
            <a:custGeom>
              <a:avLst/>
              <a:gdLst>
                <a:gd name="connsiteX0" fmla="*/ 108642 w 148915"/>
                <a:gd name="connsiteY0" fmla="*/ 0 h 1122630"/>
                <a:gd name="connsiteX1" fmla="*/ 117695 w 148915"/>
                <a:gd name="connsiteY1" fmla="*/ 199177 h 1122630"/>
                <a:gd name="connsiteX2" fmla="*/ 117695 w 148915"/>
                <a:gd name="connsiteY2" fmla="*/ 344032 h 1122630"/>
                <a:gd name="connsiteX3" fmla="*/ 90535 w 148915"/>
                <a:gd name="connsiteY3" fmla="*/ 371193 h 1122630"/>
                <a:gd name="connsiteX4" fmla="*/ 72428 w 148915"/>
                <a:gd name="connsiteY4" fmla="*/ 434567 h 1122630"/>
                <a:gd name="connsiteX5" fmla="*/ 63375 w 148915"/>
                <a:gd name="connsiteY5" fmla="*/ 488888 h 1122630"/>
                <a:gd name="connsiteX6" fmla="*/ 54321 w 148915"/>
                <a:gd name="connsiteY6" fmla="*/ 968721 h 1122630"/>
                <a:gd name="connsiteX7" fmla="*/ 0 w 148915"/>
                <a:gd name="connsiteY7" fmla="*/ 1004935 h 1122630"/>
                <a:gd name="connsiteX8" fmla="*/ 0 w 148915"/>
                <a:gd name="connsiteY8" fmla="*/ 1122630 h 112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15" h="1122630">
                  <a:moveTo>
                    <a:pt x="108642" y="0"/>
                  </a:moveTo>
                  <a:cubicBezTo>
                    <a:pt x="111660" y="66392"/>
                    <a:pt x="112395" y="132928"/>
                    <a:pt x="117695" y="199177"/>
                  </a:cubicBezTo>
                  <a:cubicBezTo>
                    <a:pt x="125520" y="296995"/>
                    <a:pt x="183853" y="79399"/>
                    <a:pt x="117695" y="344032"/>
                  </a:cubicBezTo>
                  <a:cubicBezTo>
                    <a:pt x="114590" y="356453"/>
                    <a:pt x="99588" y="362139"/>
                    <a:pt x="90535" y="371193"/>
                  </a:cubicBezTo>
                  <a:cubicBezTo>
                    <a:pt x="81904" y="397083"/>
                    <a:pt x="78113" y="406141"/>
                    <a:pt x="72428" y="434567"/>
                  </a:cubicBezTo>
                  <a:cubicBezTo>
                    <a:pt x="68828" y="452567"/>
                    <a:pt x="66393" y="470781"/>
                    <a:pt x="63375" y="488888"/>
                  </a:cubicBezTo>
                  <a:cubicBezTo>
                    <a:pt x="60357" y="648832"/>
                    <a:pt x="73821" y="809941"/>
                    <a:pt x="54321" y="968721"/>
                  </a:cubicBezTo>
                  <a:cubicBezTo>
                    <a:pt x="51668" y="990321"/>
                    <a:pt x="0" y="983173"/>
                    <a:pt x="0" y="1004935"/>
                  </a:cubicBezTo>
                  <a:lnTo>
                    <a:pt x="0" y="1122630"/>
                  </a:lnTo>
                </a:path>
              </a:pathLst>
            </a:cu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378574" y="2488038"/>
              <a:ext cx="138043" cy="235390"/>
            </a:xfrm>
            <a:custGeom>
              <a:avLst/>
              <a:gdLst>
                <a:gd name="connsiteX0" fmla="*/ 108641 w 138043"/>
                <a:gd name="connsiteY0" fmla="*/ 0 h 235390"/>
                <a:gd name="connsiteX1" fmla="*/ 108641 w 138043"/>
                <a:gd name="connsiteY1" fmla="*/ 0 h 235390"/>
                <a:gd name="connsiteX2" fmla="*/ 36214 w 138043"/>
                <a:gd name="connsiteY2" fmla="*/ 27160 h 235390"/>
                <a:gd name="connsiteX3" fmla="*/ 9053 w 138043"/>
                <a:gd name="connsiteY3" fmla="*/ 36213 h 235390"/>
                <a:gd name="connsiteX4" fmla="*/ 0 w 138043"/>
                <a:gd name="connsiteY4" fmla="*/ 72427 h 235390"/>
                <a:gd name="connsiteX5" fmla="*/ 27160 w 138043"/>
                <a:gd name="connsiteY5" fmla="*/ 126748 h 235390"/>
                <a:gd name="connsiteX6" fmla="*/ 54321 w 138043"/>
                <a:gd name="connsiteY6" fmla="*/ 153908 h 235390"/>
                <a:gd name="connsiteX7" fmla="*/ 81481 w 138043"/>
                <a:gd name="connsiteY7" fmla="*/ 208229 h 235390"/>
                <a:gd name="connsiteX8" fmla="*/ 99588 w 138043"/>
                <a:gd name="connsiteY8" fmla="*/ 235390 h 235390"/>
                <a:gd name="connsiteX9" fmla="*/ 135802 w 138043"/>
                <a:gd name="connsiteY9" fmla="*/ 226336 h 235390"/>
                <a:gd name="connsiteX10" fmla="*/ 108641 w 138043"/>
                <a:gd name="connsiteY10" fmla="*/ 0 h 23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43" h="235390">
                  <a:moveTo>
                    <a:pt x="108641" y="0"/>
                  </a:moveTo>
                  <a:lnTo>
                    <a:pt x="108641" y="0"/>
                  </a:lnTo>
                  <a:lnTo>
                    <a:pt x="36214" y="27160"/>
                  </a:lnTo>
                  <a:cubicBezTo>
                    <a:pt x="27245" y="30421"/>
                    <a:pt x="15015" y="28761"/>
                    <a:pt x="9053" y="36213"/>
                  </a:cubicBezTo>
                  <a:cubicBezTo>
                    <a:pt x="1280" y="45929"/>
                    <a:pt x="3018" y="60356"/>
                    <a:pt x="0" y="72427"/>
                  </a:cubicBezTo>
                  <a:cubicBezTo>
                    <a:pt x="9073" y="99649"/>
                    <a:pt x="7659" y="103347"/>
                    <a:pt x="27160" y="126748"/>
                  </a:cubicBezTo>
                  <a:cubicBezTo>
                    <a:pt x="35357" y="136584"/>
                    <a:pt x="46124" y="144072"/>
                    <a:pt x="54321" y="153908"/>
                  </a:cubicBezTo>
                  <a:cubicBezTo>
                    <a:pt x="86748" y="192821"/>
                    <a:pt x="61068" y="167403"/>
                    <a:pt x="81481" y="208229"/>
                  </a:cubicBezTo>
                  <a:cubicBezTo>
                    <a:pt x="86347" y="217961"/>
                    <a:pt x="93552" y="226336"/>
                    <a:pt x="99588" y="235390"/>
                  </a:cubicBezTo>
                  <a:cubicBezTo>
                    <a:pt x="111659" y="232372"/>
                    <a:pt x="134193" y="238674"/>
                    <a:pt x="135802" y="226336"/>
                  </a:cubicBezTo>
                  <a:cubicBezTo>
                    <a:pt x="144398" y="160434"/>
                    <a:pt x="126748" y="27160"/>
                    <a:pt x="108641" y="0"/>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2944" y="1647731"/>
              <a:ext cx="1167935" cy="2571184"/>
            </a:xfrm>
            <a:custGeom>
              <a:avLst/>
              <a:gdLst>
                <a:gd name="connsiteX0" fmla="*/ 1167935 w 1167935"/>
                <a:gd name="connsiteY0" fmla="*/ 9053 h 2571184"/>
                <a:gd name="connsiteX1" fmla="*/ 1167935 w 1167935"/>
                <a:gd name="connsiteY1" fmla="*/ 9053 h 2571184"/>
                <a:gd name="connsiteX2" fmla="*/ 959706 w 1167935"/>
                <a:gd name="connsiteY2" fmla="*/ 18107 h 2571184"/>
                <a:gd name="connsiteX3" fmla="*/ 905385 w 1167935"/>
                <a:gd name="connsiteY3" fmla="*/ 36214 h 2571184"/>
                <a:gd name="connsiteX4" fmla="*/ 832957 w 1167935"/>
                <a:gd name="connsiteY4" fmla="*/ 54320 h 2571184"/>
                <a:gd name="connsiteX5" fmla="*/ 588513 w 1167935"/>
                <a:gd name="connsiteY5" fmla="*/ 45267 h 2571184"/>
                <a:gd name="connsiteX6" fmla="*/ 543246 w 1167935"/>
                <a:gd name="connsiteY6" fmla="*/ 27160 h 2571184"/>
                <a:gd name="connsiteX7" fmla="*/ 398391 w 1167935"/>
                <a:gd name="connsiteY7" fmla="*/ 9053 h 2571184"/>
                <a:gd name="connsiteX8" fmla="*/ 344070 w 1167935"/>
                <a:gd name="connsiteY8" fmla="*/ 0 h 2571184"/>
                <a:gd name="connsiteX9" fmla="*/ 45306 w 1167935"/>
                <a:gd name="connsiteY9" fmla="*/ 9053 h 2571184"/>
                <a:gd name="connsiteX10" fmla="*/ 18145 w 1167935"/>
                <a:gd name="connsiteY10" fmla="*/ 27160 h 2571184"/>
                <a:gd name="connsiteX11" fmla="*/ 38 w 1167935"/>
                <a:gd name="connsiteY11" fmla="*/ 54320 h 2571184"/>
                <a:gd name="connsiteX12" fmla="*/ 18145 w 1167935"/>
                <a:gd name="connsiteY12" fmla="*/ 135802 h 2571184"/>
                <a:gd name="connsiteX13" fmla="*/ 36252 w 1167935"/>
                <a:gd name="connsiteY13" fmla="*/ 208229 h 2571184"/>
                <a:gd name="connsiteX14" fmla="*/ 54359 w 1167935"/>
                <a:gd name="connsiteY14" fmla="*/ 289711 h 2571184"/>
                <a:gd name="connsiteX15" fmla="*/ 45306 w 1167935"/>
                <a:gd name="connsiteY15" fmla="*/ 1113576 h 2571184"/>
                <a:gd name="connsiteX16" fmla="*/ 36252 w 1167935"/>
                <a:gd name="connsiteY16" fmla="*/ 1176950 h 2571184"/>
                <a:gd name="connsiteX17" fmla="*/ 18145 w 1167935"/>
                <a:gd name="connsiteY17" fmla="*/ 1330859 h 2571184"/>
                <a:gd name="connsiteX18" fmla="*/ 38 w 1167935"/>
                <a:gd name="connsiteY18" fmla="*/ 1846907 h 2571184"/>
                <a:gd name="connsiteX19" fmla="*/ 18145 w 1167935"/>
                <a:gd name="connsiteY19" fmla="*/ 2571184 h 2571184"/>
                <a:gd name="connsiteX20" fmla="*/ 45306 w 1167935"/>
                <a:gd name="connsiteY20" fmla="*/ 2553077 h 2571184"/>
                <a:gd name="connsiteX21" fmla="*/ 90573 w 1167935"/>
                <a:gd name="connsiteY21" fmla="*/ 2498756 h 2571184"/>
                <a:gd name="connsiteX22" fmla="*/ 181107 w 1167935"/>
                <a:gd name="connsiteY22" fmla="*/ 2435382 h 2571184"/>
                <a:gd name="connsiteX23" fmla="*/ 217321 w 1167935"/>
                <a:gd name="connsiteY23" fmla="*/ 2417275 h 2571184"/>
                <a:gd name="connsiteX24" fmla="*/ 262589 w 1167935"/>
                <a:gd name="connsiteY24" fmla="*/ 2372008 h 2571184"/>
                <a:gd name="connsiteX25" fmla="*/ 289749 w 1167935"/>
                <a:gd name="connsiteY25" fmla="*/ 2335794 h 2571184"/>
                <a:gd name="connsiteX26" fmla="*/ 316909 w 1167935"/>
                <a:gd name="connsiteY26" fmla="*/ 2308633 h 2571184"/>
                <a:gd name="connsiteX27" fmla="*/ 335016 w 1167935"/>
                <a:gd name="connsiteY27" fmla="*/ 2254313 h 2571184"/>
                <a:gd name="connsiteX28" fmla="*/ 344070 w 1167935"/>
                <a:gd name="connsiteY28" fmla="*/ 2227152 h 2571184"/>
                <a:gd name="connsiteX29" fmla="*/ 353123 w 1167935"/>
                <a:gd name="connsiteY29" fmla="*/ 2190938 h 2571184"/>
                <a:gd name="connsiteX30" fmla="*/ 371230 w 1167935"/>
                <a:gd name="connsiteY30" fmla="*/ 2136618 h 2571184"/>
                <a:gd name="connsiteX31" fmla="*/ 380284 w 1167935"/>
                <a:gd name="connsiteY31" fmla="*/ 2091350 h 2571184"/>
                <a:gd name="connsiteX32" fmla="*/ 389337 w 1167935"/>
                <a:gd name="connsiteY32" fmla="*/ 2064190 h 2571184"/>
                <a:gd name="connsiteX33" fmla="*/ 398391 w 1167935"/>
                <a:gd name="connsiteY33" fmla="*/ 2027976 h 2571184"/>
                <a:gd name="connsiteX34" fmla="*/ 407444 w 1167935"/>
                <a:gd name="connsiteY34" fmla="*/ 1982709 h 2571184"/>
                <a:gd name="connsiteX35" fmla="*/ 425551 w 1167935"/>
                <a:gd name="connsiteY35" fmla="*/ 1919334 h 2571184"/>
                <a:gd name="connsiteX36" fmla="*/ 434605 w 1167935"/>
                <a:gd name="connsiteY36" fmla="*/ 1855960 h 2571184"/>
                <a:gd name="connsiteX37" fmla="*/ 461765 w 1167935"/>
                <a:gd name="connsiteY37" fmla="*/ 1774479 h 2571184"/>
                <a:gd name="connsiteX38" fmla="*/ 479872 w 1167935"/>
                <a:gd name="connsiteY38" fmla="*/ 1692998 h 2571184"/>
                <a:gd name="connsiteX39" fmla="*/ 497979 w 1167935"/>
                <a:gd name="connsiteY39" fmla="*/ 1665837 h 2571184"/>
                <a:gd name="connsiteX40" fmla="*/ 525139 w 1167935"/>
                <a:gd name="connsiteY40" fmla="*/ 1584356 h 2571184"/>
                <a:gd name="connsiteX41" fmla="*/ 534193 w 1167935"/>
                <a:gd name="connsiteY41" fmla="*/ 1557196 h 2571184"/>
                <a:gd name="connsiteX42" fmla="*/ 561353 w 1167935"/>
                <a:gd name="connsiteY42" fmla="*/ 1457608 h 2571184"/>
                <a:gd name="connsiteX43" fmla="*/ 579460 w 1167935"/>
                <a:gd name="connsiteY43" fmla="*/ 1403287 h 2571184"/>
                <a:gd name="connsiteX44" fmla="*/ 597567 w 1167935"/>
                <a:gd name="connsiteY44" fmla="*/ 1376126 h 2571184"/>
                <a:gd name="connsiteX45" fmla="*/ 615674 w 1167935"/>
                <a:gd name="connsiteY45" fmla="*/ 1294645 h 2571184"/>
                <a:gd name="connsiteX46" fmla="*/ 633781 w 1167935"/>
                <a:gd name="connsiteY46" fmla="*/ 1222218 h 2571184"/>
                <a:gd name="connsiteX47" fmla="*/ 651888 w 1167935"/>
                <a:gd name="connsiteY47" fmla="*/ 1195057 h 2571184"/>
                <a:gd name="connsiteX48" fmla="*/ 679048 w 1167935"/>
                <a:gd name="connsiteY48" fmla="*/ 1131683 h 2571184"/>
                <a:gd name="connsiteX49" fmla="*/ 706208 w 1167935"/>
                <a:gd name="connsiteY49" fmla="*/ 1077362 h 2571184"/>
                <a:gd name="connsiteX50" fmla="*/ 715262 w 1167935"/>
                <a:gd name="connsiteY50" fmla="*/ 1023041 h 2571184"/>
                <a:gd name="connsiteX51" fmla="*/ 724315 w 1167935"/>
                <a:gd name="connsiteY51" fmla="*/ 977774 h 2571184"/>
                <a:gd name="connsiteX52" fmla="*/ 733369 w 1167935"/>
                <a:gd name="connsiteY52" fmla="*/ 905346 h 2571184"/>
                <a:gd name="connsiteX53" fmla="*/ 760529 w 1167935"/>
                <a:gd name="connsiteY53" fmla="*/ 914400 h 2571184"/>
                <a:gd name="connsiteX54" fmla="*/ 778636 w 1167935"/>
                <a:gd name="connsiteY54" fmla="*/ 860079 h 2571184"/>
                <a:gd name="connsiteX55" fmla="*/ 787690 w 1167935"/>
                <a:gd name="connsiteY55" fmla="*/ 832919 h 2571184"/>
                <a:gd name="connsiteX56" fmla="*/ 796743 w 1167935"/>
                <a:gd name="connsiteY56" fmla="*/ 715223 h 2571184"/>
                <a:gd name="connsiteX57" fmla="*/ 823904 w 1167935"/>
                <a:gd name="connsiteY57" fmla="*/ 624689 h 2571184"/>
                <a:gd name="connsiteX58" fmla="*/ 860117 w 1167935"/>
                <a:gd name="connsiteY58" fmla="*/ 525101 h 2571184"/>
                <a:gd name="connsiteX59" fmla="*/ 887278 w 1167935"/>
                <a:gd name="connsiteY59" fmla="*/ 516047 h 2571184"/>
                <a:gd name="connsiteX60" fmla="*/ 941599 w 1167935"/>
                <a:gd name="connsiteY60" fmla="*/ 434566 h 2571184"/>
                <a:gd name="connsiteX61" fmla="*/ 959706 w 1167935"/>
                <a:gd name="connsiteY61" fmla="*/ 407406 h 2571184"/>
                <a:gd name="connsiteX62" fmla="*/ 977812 w 1167935"/>
                <a:gd name="connsiteY62" fmla="*/ 353085 h 2571184"/>
                <a:gd name="connsiteX63" fmla="*/ 995919 w 1167935"/>
                <a:gd name="connsiteY63" fmla="*/ 244443 h 2571184"/>
                <a:gd name="connsiteX64" fmla="*/ 1004973 w 1167935"/>
                <a:gd name="connsiteY64" fmla="*/ 208229 h 2571184"/>
                <a:gd name="connsiteX65" fmla="*/ 1023080 w 1167935"/>
                <a:gd name="connsiteY65" fmla="*/ 181069 h 2571184"/>
                <a:gd name="connsiteX66" fmla="*/ 1050240 w 1167935"/>
                <a:gd name="connsiteY66" fmla="*/ 162962 h 2571184"/>
                <a:gd name="connsiteX67" fmla="*/ 1113614 w 1167935"/>
                <a:gd name="connsiteY67" fmla="*/ 90534 h 2571184"/>
                <a:gd name="connsiteX68" fmla="*/ 1131721 w 1167935"/>
                <a:gd name="connsiteY68" fmla="*/ 63374 h 2571184"/>
                <a:gd name="connsiteX69" fmla="*/ 1140775 w 1167935"/>
                <a:gd name="connsiteY69" fmla="*/ 36214 h 2571184"/>
                <a:gd name="connsiteX70" fmla="*/ 1167935 w 1167935"/>
                <a:gd name="connsiteY70" fmla="*/ 9053 h 257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67935" h="2571184">
                  <a:moveTo>
                    <a:pt x="1167935" y="9053"/>
                  </a:moveTo>
                  <a:lnTo>
                    <a:pt x="1167935" y="9053"/>
                  </a:lnTo>
                  <a:cubicBezTo>
                    <a:pt x="1098525" y="12071"/>
                    <a:pt x="1028812" y="10958"/>
                    <a:pt x="959706" y="18107"/>
                  </a:cubicBezTo>
                  <a:cubicBezTo>
                    <a:pt x="940721" y="20071"/>
                    <a:pt x="924101" y="32471"/>
                    <a:pt x="905385" y="36214"/>
                  </a:cubicBezTo>
                  <a:cubicBezTo>
                    <a:pt x="850759" y="47138"/>
                    <a:pt x="874716" y="40401"/>
                    <a:pt x="832957" y="54320"/>
                  </a:cubicBezTo>
                  <a:cubicBezTo>
                    <a:pt x="751476" y="51302"/>
                    <a:pt x="669694" y="52878"/>
                    <a:pt x="588513" y="45267"/>
                  </a:cubicBezTo>
                  <a:cubicBezTo>
                    <a:pt x="572333" y="43750"/>
                    <a:pt x="559210" y="30201"/>
                    <a:pt x="543246" y="27160"/>
                  </a:cubicBezTo>
                  <a:cubicBezTo>
                    <a:pt x="495445" y="18055"/>
                    <a:pt x="446390" y="17052"/>
                    <a:pt x="398391" y="9053"/>
                  </a:cubicBezTo>
                  <a:lnTo>
                    <a:pt x="344070" y="0"/>
                  </a:lnTo>
                  <a:cubicBezTo>
                    <a:pt x="244482" y="3018"/>
                    <a:pt x="144596" y="779"/>
                    <a:pt x="45306" y="9053"/>
                  </a:cubicBezTo>
                  <a:cubicBezTo>
                    <a:pt x="34462" y="9957"/>
                    <a:pt x="25839" y="19466"/>
                    <a:pt x="18145" y="27160"/>
                  </a:cubicBezTo>
                  <a:cubicBezTo>
                    <a:pt x="10451" y="34854"/>
                    <a:pt x="6074" y="45267"/>
                    <a:pt x="38" y="54320"/>
                  </a:cubicBezTo>
                  <a:cubicBezTo>
                    <a:pt x="19315" y="112150"/>
                    <a:pt x="-975" y="46573"/>
                    <a:pt x="18145" y="135802"/>
                  </a:cubicBezTo>
                  <a:cubicBezTo>
                    <a:pt x="23359" y="160135"/>
                    <a:pt x="31371" y="183827"/>
                    <a:pt x="36252" y="208229"/>
                  </a:cubicBezTo>
                  <a:cubicBezTo>
                    <a:pt x="47746" y="265698"/>
                    <a:pt x="41574" y="238568"/>
                    <a:pt x="54359" y="289711"/>
                  </a:cubicBezTo>
                  <a:cubicBezTo>
                    <a:pt x="51341" y="564333"/>
                    <a:pt x="50910" y="838995"/>
                    <a:pt x="45306" y="1113576"/>
                  </a:cubicBezTo>
                  <a:cubicBezTo>
                    <a:pt x="44871" y="1134911"/>
                    <a:pt x="38609" y="1155741"/>
                    <a:pt x="36252" y="1176950"/>
                  </a:cubicBezTo>
                  <a:cubicBezTo>
                    <a:pt x="18392" y="1337686"/>
                    <a:pt x="36614" y="1220052"/>
                    <a:pt x="18145" y="1330859"/>
                  </a:cubicBezTo>
                  <a:cubicBezTo>
                    <a:pt x="4285" y="1538768"/>
                    <a:pt x="38" y="1573323"/>
                    <a:pt x="38" y="1846907"/>
                  </a:cubicBezTo>
                  <a:cubicBezTo>
                    <a:pt x="38" y="2334458"/>
                    <a:pt x="-1702" y="2273464"/>
                    <a:pt x="18145" y="2571184"/>
                  </a:cubicBezTo>
                  <a:cubicBezTo>
                    <a:pt x="27199" y="2565148"/>
                    <a:pt x="37612" y="2560771"/>
                    <a:pt x="45306" y="2553077"/>
                  </a:cubicBezTo>
                  <a:cubicBezTo>
                    <a:pt x="129129" y="2469254"/>
                    <a:pt x="-13257" y="2587752"/>
                    <a:pt x="90573" y="2498756"/>
                  </a:cubicBezTo>
                  <a:cubicBezTo>
                    <a:pt x="106467" y="2485133"/>
                    <a:pt x="168646" y="2441612"/>
                    <a:pt x="181107" y="2435382"/>
                  </a:cubicBezTo>
                  <a:lnTo>
                    <a:pt x="217321" y="2417275"/>
                  </a:lnTo>
                  <a:cubicBezTo>
                    <a:pt x="265608" y="2344845"/>
                    <a:pt x="202229" y="2432368"/>
                    <a:pt x="262589" y="2372008"/>
                  </a:cubicBezTo>
                  <a:cubicBezTo>
                    <a:pt x="273259" y="2361338"/>
                    <a:pt x="279929" y="2347251"/>
                    <a:pt x="289749" y="2335794"/>
                  </a:cubicBezTo>
                  <a:cubicBezTo>
                    <a:pt x="298081" y="2326073"/>
                    <a:pt x="307856" y="2317687"/>
                    <a:pt x="316909" y="2308633"/>
                  </a:cubicBezTo>
                  <a:lnTo>
                    <a:pt x="335016" y="2254313"/>
                  </a:lnTo>
                  <a:cubicBezTo>
                    <a:pt x="338034" y="2245259"/>
                    <a:pt x="341755" y="2236411"/>
                    <a:pt x="344070" y="2227152"/>
                  </a:cubicBezTo>
                  <a:cubicBezTo>
                    <a:pt x="347088" y="2215081"/>
                    <a:pt x="349548" y="2202856"/>
                    <a:pt x="353123" y="2190938"/>
                  </a:cubicBezTo>
                  <a:cubicBezTo>
                    <a:pt x="358607" y="2172657"/>
                    <a:pt x="367487" y="2155333"/>
                    <a:pt x="371230" y="2136618"/>
                  </a:cubicBezTo>
                  <a:cubicBezTo>
                    <a:pt x="374248" y="2121529"/>
                    <a:pt x="376552" y="2106279"/>
                    <a:pt x="380284" y="2091350"/>
                  </a:cubicBezTo>
                  <a:cubicBezTo>
                    <a:pt x="382599" y="2082092"/>
                    <a:pt x="386715" y="2073366"/>
                    <a:pt x="389337" y="2064190"/>
                  </a:cubicBezTo>
                  <a:cubicBezTo>
                    <a:pt x="392755" y="2052226"/>
                    <a:pt x="395692" y="2040123"/>
                    <a:pt x="398391" y="2027976"/>
                  </a:cubicBezTo>
                  <a:cubicBezTo>
                    <a:pt x="401729" y="2012955"/>
                    <a:pt x="404106" y="1997730"/>
                    <a:pt x="407444" y="1982709"/>
                  </a:cubicBezTo>
                  <a:cubicBezTo>
                    <a:pt x="415021" y="1948612"/>
                    <a:pt x="415472" y="1949575"/>
                    <a:pt x="425551" y="1919334"/>
                  </a:cubicBezTo>
                  <a:cubicBezTo>
                    <a:pt x="428569" y="1898209"/>
                    <a:pt x="429429" y="1876662"/>
                    <a:pt x="434605" y="1855960"/>
                  </a:cubicBezTo>
                  <a:cubicBezTo>
                    <a:pt x="441549" y="1828185"/>
                    <a:pt x="456151" y="1802553"/>
                    <a:pt x="461765" y="1774479"/>
                  </a:cubicBezTo>
                  <a:cubicBezTo>
                    <a:pt x="463377" y="1766416"/>
                    <a:pt x="475075" y="1704190"/>
                    <a:pt x="479872" y="1692998"/>
                  </a:cubicBezTo>
                  <a:cubicBezTo>
                    <a:pt x="484158" y="1682997"/>
                    <a:pt x="491943" y="1674891"/>
                    <a:pt x="497979" y="1665837"/>
                  </a:cubicBezTo>
                  <a:lnTo>
                    <a:pt x="525139" y="1584356"/>
                  </a:lnTo>
                  <a:cubicBezTo>
                    <a:pt x="528157" y="1575303"/>
                    <a:pt x="532322" y="1566554"/>
                    <a:pt x="534193" y="1557196"/>
                  </a:cubicBezTo>
                  <a:cubicBezTo>
                    <a:pt x="546990" y="1493208"/>
                    <a:pt x="538379" y="1526532"/>
                    <a:pt x="561353" y="1457608"/>
                  </a:cubicBezTo>
                  <a:cubicBezTo>
                    <a:pt x="561355" y="1457603"/>
                    <a:pt x="579456" y="1403292"/>
                    <a:pt x="579460" y="1403287"/>
                  </a:cubicBezTo>
                  <a:lnTo>
                    <a:pt x="597567" y="1376126"/>
                  </a:lnTo>
                  <a:cubicBezTo>
                    <a:pt x="624871" y="1239601"/>
                    <a:pt x="590103" y="1409714"/>
                    <a:pt x="615674" y="1294645"/>
                  </a:cubicBezTo>
                  <a:cubicBezTo>
                    <a:pt x="619808" y="1276043"/>
                    <a:pt x="624072" y="1241636"/>
                    <a:pt x="633781" y="1222218"/>
                  </a:cubicBezTo>
                  <a:cubicBezTo>
                    <a:pt x="638647" y="1212486"/>
                    <a:pt x="645852" y="1204111"/>
                    <a:pt x="651888" y="1195057"/>
                  </a:cubicBezTo>
                  <a:cubicBezTo>
                    <a:pt x="673117" y="1131368"/>
                    <a:pt x="645489" y="1209987"/>
                    <a:pt x="679048" y="1131683"/>
                  </a:cubicBezTo>
                  <a:cubicBezTo>
                    <a:pt x="701538" y="1079206"/>
                    <a:pt x="671412" y="1129558"/>
                    <a:pt x="706208" y="1077362"/>
                  </a:cubicBezTo>
                  <a:cubicBezTo>
                    <a:pt x="709226" y="1059255"/>
                    <a:pt x="711978" y="1041102"/>
                    <a:pt x="715262" y="1023041"/>
                  </a:cubicBezTo>
                  <a:cubicBezTo>
                    <a:pt x="718015" y="1007901"/>
                    <a:pt x="721975" y="992983"/>
                    <a:pt x="724315" y="977774"/>
                  </a:cubicBezTo>
                  <a:cubicBezTo>
                    <a:pt x="728015" y="953726"/>
                    <a:pt x="730351" y="929489"/>
                    <a:pt x="733369" y="905346"/>
                  </a:cubicBezTo>
                  <a:cubicBezTo>
                    <a:pt x="742422" y="908364"/>
                    <a:pt x="753781" y="921148"/>
                    <a:pt x="760529" y="914400"/>
                  </a:cubicBezTo>
                  <a:cubicBezTo>
                    <a:pt x="774025" y="900904"/>
                    <a:pt x="772600" y="878186"/>
                    <a:pt x="778636" y="860079"/>
                  </a:cubicBezTo>
                  <a:lnTo>
                    <a:pt x="787690" y="832919"/>
                  </a:lnTo>
                  <a:cubicBezTo>
                    <a:pt x="790708" y="793687"/>
                    <a:pt x="792146" y="754301"/>
                    <a:pt x="796743" y="715223"/>
                  </a:cubicBezTo>
                  <a:cubicBezTo>
                    <a:pt x="799935" y="688088"/>
                    <a:pt x="817955" y="648485"/>
                    <a:pt x="823904" y="624689"/>
                  </a:cubicBezTo>
                  <a:cubicBezTo>
                    <a:pt x="828685" y="605564"/>
                    <a:pt x="835186" y="545046"/>
                    <a:pt x="860117" y="525101"/>
                  </a:cubicBezTo>
                  <a:cubicBezTo>
                    <a:pt x="867569" y="519139"/>
                    <a:pt x="878224" y="519065"/>
                    <a:pt x="887278" y="516047"/>
                  </a:cubicBezTo>
                  <a:lnTo>
                    <a:pt x="941599" y="434566"/>
                  </a:lnTo>
                  <a:lnTo>
                    <a:pt x="959706" y="407406"/>
                  </a:lnTo>
                  <a:cubicBezTo>
                    <a:pt x="965741" y="389299"/>
                    <a:pt x="974674" y="371912"/>
                    <a:pt x="977812" y="353085"/>
                  </a:cubicBezTo>
                  <a:cubicBezTo>
                    <a:pt x="983848" y="316871"/>
                    <a:pt x="987014" y="280060"/>
                    <a:pt x="995919" y="244443"/>
                  </a:cubicBezTo>
                  <a:cubicBezTo>
                    <a:pt x="998937" y="232372"/>
                    <a:pt x="1000071" y="219666"/>
                    <a:pt x="1004973" y="208229"/>
                  </a:cubicBezTo>
                  <a:cubicBezTo>
                    <a:pt x="1009259" y="198228"/>
                    <a:pt x="1015386" y="188763"/>
                    <a:pt x="1023080" y="181069"/>
                  </a:cubicBezTo>
                  <a:cubicBezTo>
                    <a:pt x="1030774" y="173375"/>
                    <a:pt x="1041187" y="168998"/>
                    <a:pt x="1050240" y="162962"/>
                  </a:cubicBezTo>
                  <a:cubicBezTo>
                    <a:pt x="1092490" y="99588"/>
                    <a:pt x="1068347" y="120712"/>
                    <a:pt x="1113614" y="90534"/>
                  </a:cubicBezTo>
                  <a:cubicBezTo>
                    <a:pt x="1119650" y="81481"/>
                    <a:pt x="1126855" y="73106"/>
                    <a:pt x="1131721" y="63374"/>
                  </a:cubicBezTo>
                  <a:cubicBezTo>
                    <a:pt x="1135989" y="54838"/>
                    <a:pt x="1137231" y="45075"/>
                    <a:pt x="1140775" y="36214"/>
                  </a:cubicBezTo>
                  <a:cubicBezTo>
                    <a:pt x="1143281" y="29949"/>
                    <a:pt x="1163408" y="13580"/>
                    <a:pt x="1167935" y="9053"/>
                  </a:cubicBezTo>
                  <a:close/>
                </a:path>
              </a:pathLst>
            </a:cu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p:cNvSpPr/>
            <p:nvPr/>
          </p:nvSpPr>
          <p:spPr>
            <a:xfrm>
              <a:off x="6032912" y="1581026"/>
              <a:ext cx="2413971" cy="3693814"/>
            </a:xfrm>
            <a:prstGeom prst="fram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5-Point Star 15"/>
            <p:cNvSpPr/>
            <p:nvPr/>
          </p:nvSpPr>
          <p:spPr>
            <a:xfrm>
              <a:off x="7253014" y="3706940"/>
              <a:ext cx="116506" cy="13498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7" name="TextBox 16"/>
            <p:cNvSpPr txBox="1"/>
            <p:nvPr/>
          </p:nvSpPr>
          <p:spPr>
            <a:xfrm>
              <a:off x="6463538" y="3655885"/>
              <a:ext cx="1067253" cy="196621"/>
            </a:xfrm>
            <a:prstGeom prst="rect">
              <a:avLst/>
            </a:prstGeom>
            <a:noFill/>
          </p:spPr>
          <p:txBody>
            <a:bodyPr wrap="square" rtlCol="0">
              <a:spAutoFit/>
            </a:bodyPr>
            <a:lstStyle/>
            <a:p>
              <a:pPr algn="ctr"/>
              <a:r>
                <a:rPr lang="en-US" sz="1200" b="1" dirty="0"/>
                <a:t>Bethany</a:t>
              </a:r>
            </a:p>
          </p:txBody>
        </p:sp>
        <p:sp>
          <p:nvSpPr>
            <p:cNvPr id="18" name="5-Point Star 17"/>
            <p:cNvSpPr/>
            <p:nvPr/>
          </p:nvSpPr>
          <p:spPr>
            <a:xfrm>
              <a:off x="6991448" y="3802059"/>
              <a:ext cx="116506" cy="13498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4" name="Rectangle 3"/>
          <p:cNvSpPr/>
          <p:nvPr/>
        </p:nvSpPr>
        <p:spPr>
          <a:xfrm>
            <a:off x="4934559" y="4198241"/>
            <a:ext cx="3445124" cy="1200329"/>
          </a:xfrm>
          <a:prstGeom prst="rect">
            <a:avLst/>
          </a:prstGeom>
        </p:spPr>
        <p:txBody>
          <a:bodyPr wrap="square">
            <a:spAutoFit/>
          </a:bodyPr>
          <a:lstStyle/>
          <a:p>
            <a:r>
              <a:rPr lang="en-US" dirty="0">
                <a:solidFill>
                  <a:schemeClr val="bg1"/>
                </a:solidFill>
                <a:latin typeface="Open Sans"/>
              </a:rPr>
              <a:t>Jesus was in </a:t>
            </a:r>
            <a:r>
              <a:rPr lang="en-US" dirty="0" err="1">
                <a:solidFill>
                  <a:schemeClr val="bg1"/>
                </a:solidFill>
                <a:latin typeface="Open Sans"/>
              </a:rPr>
              <a:t>Bethabara</a:t>
            </a:r>
            <a:r>
              <a:rPr lang="en-US" dirty="0">
                <a:solidFill>
                  <a:schemeClr val="bg1"/>
                </a:solidFill>
                <a:latin typeface="Open Sans"/>
              </a:rPr>
              <a:t> of </a:t>
            </a:r>
            <a:r>
              <a:rPr lang="en-US" dirty="0" err="1">
                <a:solidFill>
                  <a:schemeClr val="bg1"/>
                </a:solidFill>
                <a:latin typeface="Open Sans"/>
              </a:rPr>
              <a:t>Perea</a:t>
            </a:r>
            <a:r>
              <a:rPr lang="en-US" dirty="0">
                <a:solidFill>
                  <a:schemeClr val="bg1"/>
                </a:solidFill>
                <a:latin typeface="Open Sans"/>
              </a:rPr>
              <a:t>, which was approximately a day’s journey from Bethany.</a:t>
            </a:r>
            <a:endParaRPr lang="en-US" dirty="0">
              <a:solidFill>
                <a:schemeClr val="bg1"/>
              </a:solidFill>
            </a:endParaRPr>
          </a:p>
        </p:txBody>
      </p:sp>
      <p:sp>
        <p:nvSpPr>
          <p:cNvPr id="19" name="Rectangle 18"/>
          <p:cNvSpPr/>
          <p:nvPr/>
        </p:nvSpPr>
        <p:spPr>
          <a:xfrm>
            <a:off x="7206474" y="5866143"/>
            <a:ext cx="4800070" cy="923330"/>
          </a:xfrm>
          <a:prstGeom prst="rect">
            <a:avLst/>
          </a:prstGeom>
        </p:spPr>
        <p:txBody>
          <a:bodyPr wrap="square">
            <a:spAutoFit/>
          </a:bodyPr>
          <a:lstStyle/>
          <a:p>
            <a:r>
              <a:rPr lang="en-US" dirty="0">
                <a:solidFill>
                  <a:schemeClr val="bg1"/>
                </a:solidFill>
                <a:latin typeface="Open Sans"/>
              </a:rPr>
              <a:t>It would have taken at least one day for a person to bring this message to Jesus and another day for Jesus to travel to Bethany.</a:t>
            </a:r>
            <a:endParaRPr lang="en-US" dirty="0">
              <a:solidFill>
                <a:schemeClr val="bg1"/>
              </a:solidFill>
            </a:endParaRPr>
          </a:p>
        </p:txBody>
      </p:sp>
      <p:pic>
        <p:nvPicPr>
          <p:cNvPr id="20"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2514821">
            <a:off x="9946873" y="4621813"/>
            <a:ext cx="336185" cy="6670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1889078">
            <a:off x="10682838" y="4451492"/>
            <a:ext cx="299072" cy="5639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2123840">
            <a:off x="10608859" y="3706220"/>
            <a:ext cx="336185" cy="6670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1106405">
            <a:off x="11217596" y="3496947"/>
            <a:ext cx="299072" cy="5639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12733867">
            <a:off x="9758484" y="2428308"/>
            <a:ext cx="336185" cy="6670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12068376">
            <a:off x="9218948" y="2702528"/>
            <a:ext cx="299072" cy="5639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vector.me/files/images/2/7/276121/two_footprints_black_preview"/>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711" r="48361"/>
          <a:stretch/>
        </p:blipFill>
        <p:spPr bwMode="auto">
          <a:xfrm rot="13235951">
            <a:off x="9225001" y="3243922"/>
            <a:ext cx="336185" cy="6670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vector.me/files/images/2/7/276121/two_footprints_black_preview"/>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l="52215" t="4189"/>
          <a:stretch/>
        </p:blipFill>
        <p:spPr bwMode="auto">
          <a:xfrm rot="11986906">
            <a:off x="8683379" y="3505400"/>
            <a:ext cx="299072" cy="56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5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3000"/>
                                        <p:tgtEl>
                                          <p:spTgt spid="23"/>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11781" y="4258573"/>
            <a:ext cx="7620000" cy="1754326"/>
          </a:xfrm>
          <a:prstGeom prst="rect">
            <a:avLst/>
          </a:prstGeom>
          <a:noFill/>
        </p:spPr>
        <p:txBody>
          <a:bodyPr wrap="square" rtlCol="0">
            <a:spAutoFit/>
          </a:bodyPr>
          <a:lstStyle/>
          <a:p>
            <a:pPr algn="ctr"/>
            <a:r>
              <a:rPr lang="en-US" sz="3600" dirty="0">
                <a:solidFill>
                  <a:srgbClr val="FFFF66"/>
                </a:solidFill>
                <a:latin typeface="Abadi" panose="020B0604020104020204" pitchFamily="34" charset="0"/>
                <a:cs typeface="Andalus" pitchFamily="18" charset="-78"/>
              </a:rPr>
              <a:t>“…this sickness is not unto death, but for the glory of God, that the Son of God might be glorified thereby.”</a:t>
            </a:r>
          </a:p>
        </p:txBody>
      </p:sp>
      <p:sp>
        <p:nvSpPr>
          <p:cNvPr id="5" name="TextBox 4"/>
          <p:cNvSpPr txBox="1"/>
          <p:nvPr/>
        </p:nvSpPr>
        <p:spPr>
          <a:xfrm>
            <a:off x="135082" y="6550223"/>
            <a:ext cx="3124200" cy="307777"/>
          </a:xfrm>
          <a:prstGeom prst="rect">
            <a:avLst/>
          </a:prstGeom>
          <a:noFill/>
        </p:spPr>
        <p:txBody>
          <a:bodyPr wrap="square" rtlCol="0">
            <a:spAutoFit/>
          </a:bodyPr>
          <a:lstStyle/>
          <a:p>
            <a:r>
              <a:rPr lang="en-US" sz="1400" dirty="0">
                <a:solidFill>
                  <a:srgbClr val="FFFF66"/>
                </a:solidFill>
                <a:latin typeface="Abadi" panose="020B0604020104020204" pitchFamily="34" charset="0"/>
                <a:cs typeface="Andalus" pitchFamily="18" charset="-78"/>
              </a:rPr>
              <a:t>John 11:4</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rgbClr val="FFFF66"/>
                </a:solidFill>
                <a:latin typeface="Abadi" panose="020B0604020104020204" pitchFamily="34" charset="0"/>
                <a:cs typeface="Andalus" pitchFamily="18" charset="-78"/>
              </a:rPr>
              <a:t>An Expectation?</a:t>
            </a:r>
            <a:endParaRPr lang="en-US" sz="5400" dirty="0">
              <a:solidFill>
                <a:srgbClr val="FFFF66"/>
              </a:solidFill>
              <a:latin typeface="Abadi" panose="020B0604020104020204" pitchFamily="34" charset="0"/>
              <a:cs typeface="Andalus" pitchFamily="18" charset="-78"/>
            </a:endParaRPr>
          </a:p>
        </p:txBody>
      </p:sp>
      <p:sp>
        <p:nvSpPr>
          <p:cNvPr id="4" name="Rectangle 3"/>
          <p:cNvSpPr/>
          <p:nvPr/>
        </p:nvSpPr>
        <p:spPr>
          <a:xfrm>
            <a:off x="408709" y="1502217"/>
            <a:ext cx="6096000" cy="2308324"/>
          </a:xfrm>
          <a:prstGeom prst="rect">
            <a:avLst/>
          </a:prstGeom>
        </p:spPr>
        <p:txBody>
          <a:bodyPr>
            <a:spAutoFit/>
          </a:bodyPr>
          <a:lstStyle/>
          <a:p>
            <a:r>
              <a:rPr lang="en-US" sz="2400" dirty="0">
                <a:solidFill>
                  <a:schemeClr val="bg1"/>
                </a:solidFill>
                <a:latin typeface="Open Sans"/>
              </a:rPr>
              <a:t>Was Jesus willing to immediately travel to Bethany and heal Lazarus; </a:t>
            </a:r>
          </a:p>
          <a:p>
            <a:endParaRPr lang="en-US" sz="2400" dirty="0">
              <a:solidFill>
                <a:schemeClr val="bg1"/>
              </a:solidFill>
              <a:latin typeface="Open Sans"/>
            </a:endParaRPr>
          </a:p>
          <a:p>
            <a:r>
              <a:rPr lang="en-US" sz="2400" dirty="0">
                <a:solidFill>
                  <a:schemeClr val="bg1"/>
                </a:solidFill>
                <a:latin typeface="Open Sans"/>
              </a:rPr>
              <a:t>or perhaps speak and heal him from a distance, as Jesus had done for a nobleman’s son </a:t>
            </a:r>
            <a:endParaRPr lang="en-US" sz="2400" dirty="0">
              <a:solidFill>
                <a:schemeClr val="bg1"/>
              </a:solidFill>
            </a:endParaRPr>
          </a:p>
        </p:txBody>
      </p:sp>
      <p:pic>
        <p:nvPicPr>
          <p:cNvPr id="5122" name="Picture 2" descr="Image result for jesus and Lazar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02" y="1361024"/>
            <a:ext cx="3863398" cy="2897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47900" y="6085614"/>
            <a:ext cx="6096000" cy="646331"/>
          </a:xfrm>
          <a:prstGeom prst="rect">
            <a:avLst/>
          </a:prstGeom>
        </p:spPr>
        <p:txBody>
          <a:bodyPr>
            <a:spAutoFit/>
          </a:bodyPr>
          <a:lstStyle/>
          <a:p>
            <a:r>
              <a:rPr lang="en-US" dirty="0">
                <a:solidFill>
                  <a:schemeClr val="bg1"/>
                </a:solidFill>
                <a:latin typeface="Open Sans"/>
              </a:rPr>
              <a:t>The Savior decided to stay where He was for two days before departing to visit the ailing Lazarus. </a:t>
            </a:r>
            <a:endParaRPr lang="en-US" dirty="0">
              <a:solidFill>
                <a:schemeClr val="bg1"/>
              </a:solidFill>
            </a:endParaRPr>
          </a:p>
        </p:txBody>
      </p:sp>
    </p:spTree>
    <p:extLst>
      <p:ext uri="{BB962C8B-B14F-4D97-AF65-F5344CB8AC3E}">
        <p14:creationId xmlns:p14="http://schemas.microsoft.com/office/powerpoint/2010/main" val="40122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438400" y="381000"/>
            <a:ext cx="6934200" cy="2308324"/>
          </a:xfrm>
          <a:prstGeom prst="rect">
            <a:avLst/>
          </a:prstGeom>
          <a:noFill/>
        </p:spPr>
        <p:txBody>
          <a:bodyPr wrap="square" rtlCol="0">
            <a:spAutoFit/>
          </a:bodyPr>
          <a:lstStyle/>
          <a:p>
            <a:pPr algn="ctr"/>
            <a:r>
              <a:rPr lang="en-US" sz="4800" dirty="0">
                <a:solidFill>
                  <a:srgbClr val="FFFF66"/>
                </a:solidFill>
                <a:latin typeface="Abadi" panose="020B0604020104020204" pitchFamily="34" charset="0"/>
                <a:cs typeface="Andalus" pitchFamily="18" charset="-78"/>
              </a:rPr>
              <a:t>This statement Jesus said was probably the word sent back to the sisters.</a:t>
            </a:r>
          </a:p>
        </p:txBody>
      </p:sp>
      <p:pic>
        <p:nvPicPr>
          <p:cNvPr id="8" name="Picture 7" descr="detail_main_image.jpg"/>
          <p:cNvPicPr>
            <a:picLocks noChangeAspect="1"/>
          </p:cNvPicPr>
          <p:nvPr/>
        </p:nvPicPr>
        <p:blipFill>
          <a:blip r:embed="rId2" cstate="print"/>
          <a:srcRect l="3960" t="1633" r="990" b="15102"/>
          <a:stretch>
            <a:fillRect/>
          </a:stretch>
        </p:blipFill>
        <p:spPr>
          <a:xfrm>
            <a:off x="4267200" y="2743200"/>
            <a:ext cx="3657600" cy="3886200"/>
          </a:xfrm>
          <a:prstGeom prst="rect">
            <a:avLst/>
          </a:prstGeom>
        </p:spPr>
      </p:pic>
    </p:spTree>
    <p:extLst>
      <p:ext uri="{BB962C8B-B14F-4D97-AF65-F5344CB8AC3E}">
        <p14:creationId xmlns:p14="http://schemas.microsoft.com/office/powerpoint/2010/main" val="222893662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4665</Words>
  <Application>Microsoft Office PowerPoint</Application>
  <PresentationFormat>Widescreen</PresentationFormat>
  <Paragraphs>295</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Lucida Sans</vt:lpstr>
      <vt:lpstr>Arial</vt:lpstr>
      <vt:lpstr>Calibri Light</vt:lpstr>
      <vt:lpstr>Calibri</vt:lpstr>
      <vt:lpstr>helvetica</vt:lpstr>
      <vt:lpstr>Abadi</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89</cp:revision>
  <dcterms:created xsi:type="dcterms:W3CDTF">2016-05-16T13:36:31Z</dcterms:created>
  <dcterms:modified xsi:type="dcterms:W3CDTF">2020-08-28T23:17:07Z</dcterms:modified>
</cp:coreProperties>
</file>