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2" r:id="rId2"/>
    <p:sldId id="289" r:id="rId3"/>
    <p:sldId id="292" r:id="rId4"/>
    <p:sldId id="290" r:id="rId5"/>
    <p:sldId id="287" r:id="rId6"/>
    <p:sldId id="291" r:id="rId7"/>
    <p:sldId id="293" r:id="rId8"/>
    <p:sldId id="295" r:id="rId9"/>
    <p:sldId id="294" r:id="rId10"/>
    <p:sldId id="296" r:id="rId11"/>
    <p:sldId id="297" r:id="rId12"/>
    <p:sldId id="299" r:id="rId13"/>
    <p:sldId id="300" r:id="rId14"/>
    <p:sldId id="301" r:id="rId15"/>
    <p:sldId id="302" r:id="rId16"/>
    <p:sldId id="303" r:id="rId17"/>
    <p:sldId id="304" r:id="rId18"/>
    <p:sldId id="306" r:id="rId19"/>
    <p:sldId id="284" r:id="rId20"/>
    <p:sldId id="285" r:id="rId21"/>
    <p:sldId id="286" r:id="rId22"/>
    <p:sldId id="298" r:id="rId23"/>
    <p:sldId id="288" r:id="rId24"/>
    <p:sldId id="305" r:id="rId25"/>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arrington" panose="04040505050A02020702" pitchFamily="82" charset="0"/>
      <p:regular r:id="rId34"/>
    </p:embeddedFont>
    <p:embeddedFont>
      <p:font typeface="Magneto" panose="04030805050802020D02" pitchFamily="82" charset="0"/>
      <p:bold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BF68A5-315A-438F-9DC5-C0A8E9834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72</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latin typeface="Harrington" panose="04040505050A02020702" pitchFamily="82" charset="0"/>
              </a:rPr>
              <a:t>Miracles – Believe It Or Not</a:t>
            </a:r>
          </a:p>
          <a:p>
            <a:pPr algn="ctr"/>
            <a:r>
              <a:rPr lang="en-US" sz="6000" dirty="0">
                <a:latin typeface="Harrington" panose="04040505050A02020702" pitchFamily="82" charset="0"/>
              </a:rPr>
              <a:t>John 12</a:t>
            </a:r>
            <a:endParaRPr lang="en-US" sz="4400" dirty="0">
              <a:latin typeface="Harrington" panose="04040505050A02020702" pitchFamily="82" charset="0"/>
            </a:endParaRPr>
          </a:p>
        </p:txBody>
      </p:sp>
      <p:sp>
        <p:nvSpPr>
          <p:cNvPr id="2" name="Rectangle 1"/>
          <p:cNvSpPr/>
          <p:nvPr/>
        </p:nvSpPr>
        <p:spPr>
          <a:xfrm>
            <a:off x="3121758" y="4189849"/>
            <a:ext cx="6096000" cy="1754326"/>
          </a:xfrm>
          <a:prstGeom prst="rect">
            <a:avLst/>
          </a:prstGeom>
        </p:spPr>
        <p:txBody>
          <a:bodyPr>
            <a:spAutoFit/>
          </a:bodyPr>
          <a:lstStyle/>
          <a:p>
            <a:pPr algn="ctr"/>
            <a:r>
              <a:rPr lang="en-US" i="1" dirty="0">
                <a:solidFill>
                  <a:srgbClr val="333333"/>
                </a:solidFill>
                <a:latin typeface="Palatino"/>
              </a:rPr>
              <a:t> For this people’s heart is waxed gross, and their ears are dull of hearing, and their eyes they have closed; lest at any time they should see with their eyes, and hear with their ears, and should understand with their heart, and should be converted, and I should heal them.</a:t>
            </a:r>
          </a:p>
          <a:p>
            <a:pPr algn="ctr"/>
            <a:r>
              <a:rPr lang="en-US" i="1" dirty="0">
                <a:solidFill>
                  <a:srgbClr val="333333"/>
                </a:solidFill>
                <a:latin typeface="Palatino"/>
              </a:rPr>
              <a:t>Matthew 13:15</a:t>
            </a:r>
            <a:endParaRPr lang="en-US" i="1" dirty="0"/>
          </a:p>
        </p:txBody>
      </p:sp>
      <p:grpSp>
        <p:nvGrpSpPr>
          <p:cNvPr id="7" name="Group 6"/>
          <p:cNvGrpSpPr/>
          <p:nvPr/>
        </p:nvGrpSpPr>
        <p:grpSpPr>
          <a:xfrm>
            <a:off x="542412" y="2789398"/>
            <a:ext cx="2362200" cy="2398490"/>
            <a:chOff x="1066800" y="1371600"/>
            <a:chExt cx="2362200" cy="2398490"/>
          </a:xfrm>
        </p:grpSpPr>
        <p:sp>
          <p:nvSpPr>
            <p:cNvPr id="8" name="Rounded Rectangle 7"/>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3267" y="2252647"/>
              <a:ext cx="1828800" cy="584775"/>
            </a:xfrm>
            <a:prstGeom prst="rect">
              <a:avLst/>
            </a:prstGeom>
            <a:noFill/>
          </p:spPr>
          <p:txBody>
            <a:bodyPr wrap="square" rtlCol="0">
              <a:spAutoFit/>
            </a:bodyPr>
            <a:lstStyle/>
            <a:p>
              <a:pPr algn="ctr"/>
              <a:r>
                <a:rPr lang="en-US" sz="3200" dirty="0">
                  <a:latin typeface="Magneto" panose="04030805050802020D02" pitchFamily="82" charset="0"/>
                </a:rPr>
                <a:t>Believe</a:t>
              </a:r>
            </a:p>
          </p:txBody>
        </p:sp>
      </p:grpSp>
      <p:grpSp>
        <p:nvGrpSpPr>
          <p:cNvPr id="11" name="Group 10"/>
          <p:cNvGrpSpPr/>
          <p:nvPr/>
        </p:nvGrpSpPr>
        <p:grpSpPr>
          <a:xfrm>
            <a:off x="9339205" y="2734781"/>
            <a:ext cx="2362200" cy="2398490"/>
            <a:chOff x="1066800" y="1371600"/>
            <a:chExt cx="2362200" cy="2398490"/>
          </a:xfrm>
        </p:grpSpPr>
        <p:sp>
          <p:nvSpPr>
            <p:cNvPr id="12" name="Rounded Rectangle 11"/>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6425" y="1878347"/>
              <a:ext cx="1828800" cy="1077218"/>
            </a:xfrm>
            <a:prstGeom prst="rect">
              <a:avLst/>
            </a:prstGeom>
            <a:noFill/>
          </p:spPr>
          <p:txBody>
            <a:bodyPr wrap="square" rtlCol="0">
              <a:spAutoFit/>
            </a:bodyPr>
            <a:lstStyle/>
            <a:p>
              <a:pPr algn="ctr"/>
              <a:r>
                <a:rPr lang="en-US" sz="3200" dirty="0">
                  <a:latin typeface="Magneto" panose="04030805050802020D02" pitchFamily="82" charset="0"/>
                </a:rPr>
                <a:t>Not Believe</a:t>
              </a:r>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12:27-28</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Troubled Soul</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(10)</a:t>
            </a:r>
          </a:p>
        </p:txBody>
      </p:sp>
      <p:sp>
        <p:nvSpPr>
          <p:cNvPr id="3" name="Rectangle 2"/>
          <p:cNvSpPr/>
          <p:nvPr/>
        </p:nvSpPr>
        <p:spPr>
          <a:xfrm>
            <a:off x="525617" y="1485371"/>
            <a:ext cx="6096000" cy="2031325"/>
          </a:xfrm>
          <a:prstGeom prst="rect">
            <a:avLst/>
          </a:prstGeom>
        </p:spPr>
        <p:txBody>
          <a:bodyPr>
            <a:spAutoFit/>
          </a:bodyPr>
          <a:lstStyle/>
          <a:p>
            <a:pPr fontAlgn="base"/>
            <a:r>
              <a:rPr lang="en-US" i="1" dirty="0">
                <a:solidFill>
                  <a:srgbClr val="333333"/>
                </a:solidFill>
                <a:latin typeface="Palatino"/>
              </a:rPr>
              <a:t>And he taketh with him Peter and James and John, and began to be sore amazed, and to be very heavy;</a:t>
            </a:r>
          </a:p>
          <a:p>
            <a:pPr fontAlgn="base"/>
            <a:r>
              <a:rPr lang="en-US" i="1" dirty="0">
                <a:solidFill>
                  <a:srgbClr val="333333"/>
                </a:solidFill>
                <a:latin typeface="Palatino"/>
              </a:rPr>
              <a:t>And </a:t>
            </a:r>
            <a:r>
              <a:rPr lang="en-US" i="1" dirty="0" err="1">
                <a:solidFill>
                  <a:srgbClr val="333333"/>
                </a:solidFill>
                <a:latin typeface="Palatino"/>
              </a:rPr>
              <a:t>saith</a:t>
            </a:r>
            <a:r>
              <a:rPr lang="en-US" i="1" dirty="0">
                <a:solidFill>
                  <a:srgbClr val="333333"/>
                </a:solidFill>
                <a:latin typeface="Palatino"/>
              </a:rPr>
              <a:t> unto them, </a:t>
            </a:r>
          </a:p>
          <a:p>
            <a:pPr fontAlgn="base"/>
            <a:endParaRPr lang="en-US" i="1" dirty="0">
              <a:solidFill>
                <a:srgbClr val="333333"/>
              </a:solidFill>
              <a:latin typeface="Palatino"/>
            </a:endParaRPr>
          </a:p>
          <a:p>
            <a:pPr fontAlgn="base"/>
            <a:r>
              <a:rPr lang="en-US" i="1" dirty="0">
                <a:solidFill>
                  <a:srgbClr val="333333"/>
                </a:solidFill>
                <a:latin typeface="Palatino"/>
              </a:rPr>
              <a:t>My soul is exceeding sorrowful unto death: tarry ye here, and watch.</a:t>
            </a:r>
          </a:p>
          <a:p>
            <a:pPr fontAlgn="base"/>
            <a:r>
              <a:rPr lang="en-US" b="0" i="1" dirty="0">
                <a:solidFill>
                  <a:srgbClr val="333333"/>
                </a:solidFill>
                <a:effectLst/>
                <a:latin typeface="Palatino"/>
              </a:rPr>
              <a:t>Mark 14:33-34</a:t>
            </a:r>
          </a:p>
        </p:txBody>
      </p:sp>
      <p:grpSp>
        <p:nvGrpSpPr>
          <p:cNvPr id="9" name="Group 8"/>
          <p:cNvGrpSpPr/>
          <p:nvPr/>
        </p:nvGrpSpPr>
        <p:grpSpPr>
          <a:xfrm>
            <a:off x="679874" y="4117965"/>
            <a:ext cx="6662486" cy="2412908"/>
            <a:chOff x="679874" y="4117965"/>
            <a:chExt cx="6662486" cy="2412908"/>
          </a:xfrm>
        </p:grpSpPr>
        <p:sp>
          <p:nvSpPr>
            <p:cNvPr id="10" name="Rectangle 9"/>
            <p:cNvSpPr/>
            <p:nvPr/>
          </p:nvSpPr>
          <p:spPr>
            <a:xfrm>
              <a:off x="1702051" y="4499548"/>
              <a:ext cx="5640309" cy="2031325"/>
            </a:xfrm>
            <a:prstGeom prst="rect">
              <a:avLst/>
            </a:prstGeom>
          </p:spPr>
          <p:txBody>
            <a:bodyPr wrap="square">
              <a:spAutoFit/>
            </a:bodyPr>
            <a:lstStyle/>
            <a:p>
              <a:r>
                <a:rPr lang="en-US" dirty="0"/>
                <a:t>"Imagine, Jehovah, the Creator of this and other worlds, 'astonished'! Jesus knew cognitively what He must do, but not experientially. He had never personally known the exquisite and exacting process of an atonement before. Thus, when the agony came in its </a:t>
              </a:r>
              <a:r>
                <a:rPr lang="en-US" dirty="0" err="1"/>
                <a:t>fulness</a:t>
              </a:r>
              <a:r>
                <a:rPr lang="en-US" dirty="0"/>
                <a:t>, it was so much, much worse than even He with his unique intellect had ever imagined!"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74" y="4117965"/>
              <a:ext cx="926247" cy="1159195"/>
            </a:xfrm>
            <a:prstGeom prst="rect">
              <a:avLst/>
            </a:prstGeom>
          </p:spPr>
        </p:pic>
      </p:grpSp>
      <p:grpSp>
        <p:nvGrpSpPr>
          <p:cNvPr id="7" name="Group 6"/>
          <p:cNvGrpSpPr/>
          <p:nvPr/>
        </p:nvGrpSpPr>
        <p:grpSpPr>
          <a:xfrm>
            <a:off x="6821246" y="1216335"/>
            <a:ext cx="4730976" cy="3156561"/>
            <a:chOff x="6609028" y="1151020"/>
            <a:chExt cx="4336611" cy="2858171"/>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188" y="1151020"/>
              <a:ext cx="4309451" cy="2676648"/>
            </a:xfrm>
            <a:prstGeom prst="rect">
              <a:avLst/>
            </a:prstGeom>
          </p:spPr>
        </p:pic>
        <p:sp>
          <p:nvSpPr>
            <p:cNvPr id="15" name="TextBox 14"/>
            <p:cNvSpPr txBox="1"/>
            <p:nvPr/>
          </p:nvSpPr>
          <p:spPr>
            <a:xfrm>
              <a:off x="6609028" y="3778359"/>
              <a:ext cx="2286000" cy="230832"/>
            </a:xfrm>
            <a:prstGeom prst="rect">
              <a:avLst/>
            </a:prstGeom>
            <a:noFill/>
          </p:spPr>
          <p:txBody>
            <a:bodyPr wrap="square" rtlCol="0">
              <a:spAutoFit/>
            </a:bodyPr>
            <a:lstStyle/>
            <a:p>
              <a:r>
                <a:rPr lang="en-US" sz="900" dirty="0"/>
                <a:t>Walter </a:t>
              </a:r>
              <a:r>
                <a:rPr lang="en-US" sz="900" dirty="0" err="1"/>
                <a:t>Rane</a:t>
              </a:r>
              <a:endParaRPr lang="en-US" sz="900" dirty="0"/>
            </a:p>
          </p:txBody>
        </p:sp>
      </p:grpSp>
      <p:sp>
        <p:nvSpPr>
          <p:cNvPr id="8" name="Rectangle 7"/>
          <p:cNvSpPr/>
          <p:nvPr/>
        </p:nvSpPr>
        <p:spPr>
          <a:xfrm>
            <a:off x="7568697" y="4414183"/>
            <a:ext cx="3983525" cy="2308324"/>
          </a:xfrm>
          <a:prstGeom prst="rect">
            <a:avLst/>
          </a:prstGeom>
        </p:spPr>
        <p:txBody>
          <a:bodyPr wrap="square">
            <a:spAutoFit/>
          </a:bodyPr>
          <a:lstStyle/>
          <a:p>
            <a:pPr algn="ctr"/>
            <a:r>
              <a:rPr lang="en-US" sz="2400" dirty="0">
                <a:solidFill>
                  <a:srgbClr val="333333"/>
                </a:solidFill>
                <a:latin typeface="Open Sans"/>
              </a:rPr>
              <a:t> “I … will glorify it again” =</a:t>
            </a:r>
          </a:p>
          <a:p>
            <a:pPr algn="ctr"/>
            <a:endParaRPr lang="en-US" sz="2400" dirty="0">
              <a:solidFill>
                <a:srgbClr val="333333"/>
              </a:solidFill>
              <a:latin typeface="Open Sans"/>
            </a:endParaRPr>
          </a:p>
          <a:p>
            <a:pPr algn="ctr"/>
            <a:r>
              <a:rPr lang="en-US" sz="2400" dirty="0">
                <a:solidFill>
                  <a:srgbClr val="333333"/>
                </a:solidFill>
                <a:latin typeface="Open Sans"/>
              </a:rPr>
              <a:t>  Heavenly Father’s full confidence in His Son that He will complete the Atonement.</a:t>
            </a:r>
            <a:endParaRPr lang="en-US" sz="2400" dirty="0"/>
          </a:p>
        </p:txBody>
      </p:sp>
    </p:spTree>
    <p:extLst>
      <p:ext uri="{BB962C8B-B14F-4D97-AF65-F5344CB8AC3E}">
        <p14:creationId xmlns:p14="http://schemas.microsoft.com/office/powerpoint/2010/main" val="36077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12:35-36</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Children of Light</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(11)</a:t>
            </a:r>
          </a:p>
        </p:txBody>
      </p:sp>
      <p:sp>
        <p:nvSpPr>
          <p:cNvPr id="3" name="Rectangle 2"/>
          <p:cNvSpPr/>
          <p:nvPr/>
        </p:nvSpPr>
        <p:spPr>
          <a:xfrm>
            <a:off x="7983481" y="2416466"/>
            <a:ext cx="3871995" cy="1077218"/>
          </a:xfrm>
          <a:prstGeom prst="rect">
            <a:avLst/>
          </a:prstGeom>
        </p:spPr>
        <p:txBody>
          <a:bodyPr wrap="square">
            <a:spAutoFit/>
          </a:bodyPr>
          <a:lstStyle/>
          <a:p>
            <a:pPr algn="ctr" fontAlgn="base"/>
            <a:r>
              <a:rPr lang="en-US" sz="3200" dirty="0"/>
              <a:t>Walk while ye have the light</a:t>
            </a:r>
            <a:endParaRPr lang="en-US" sz="3200" b="0" i="1" dirty="0">
              <a:solidFill>
                <a:srgbClr val="333333"/>
              </a:solidFill>
              <a:effectLst/>
              <a:latin typeface="Palatino"/>
            </a:endParaRPr>
          </a:p>
        </p:txBody>
      </p:sp>
      <p:sp>
        <p:nvSpPr>
          <p:cNvPr id="9" name="Rectangle 8"/>
          <p:cNvSpPr/>
          <p:nvPr/>
        </p:nvSpPr>
        <p:spPr>
          <a:xfrm>
            <a:off x="8164030" y="4045450"/>
            <a:ext cx="3510898" cy="584775"/>
          </a:xfrm>
          <a:prstGeom prst="rect">
            <a:avLst/>
          </a:prstGeom>
        </p:spPr>
        <p:txBody>
          <a:bodyPr wrap="none">
            <a:spAutoFit/>
          </a:bodyPr>
          <a:lstStyle/>
          <a:p>
            <a:r>
              <a:rPr lang="en-US" sz="3200" dirty="0">
                <a:solidFill>
                  <a:srgbClr val="333333"/>
                </a:solidFill>
                <a:latin typeface="Palatino"/>
              </a:rPr>
              <a:t>Believe in the light</a:t>
            </a:r>
            <a:endParaRPr lang="en-US" sz="3200" dirty="0"/>
          </a:p>
        </p:txBody>
      </p:sp>
      <p:sp>
        <p:nvSpPr>
          <p:cNvPr id="16" name="Rectangle 15"/>
          <p:cNvSpPr/>
          <p:nvPr/>
        </p:nvSpPr>
        <p:spPr>
          <a:xfrm>
            <a:off x="4621301" y="1101123"/>
            <a:ext cx="2967479" cy="369332"/>
          </a:xfrm>
          <a:prstGeom prst="rect">
            <a:avLst/>
          </a:prstGeom>
        </p:spPr>
        <p:txBody>
          <a:bodyPr wrap="none">
            <a:spAutoFit/>
          </a:bodyPr>
          <a:lstStyle/>
          <a:p>
            <a:r>
              <a:rPr lang="en-US" dirty="0">
                <a:solidFill>
                  <a:srgbClr val="333333"/>
                </a:solidFill>
                <a:latin typeface="Palatino"/>
              </a:rPr>
              <a:t>Darkness is absent of Light</a:t>
            </a:r>
            <a:endParaRPr lang="en-US" dirty="0"/>
          </a:p>
        </p:txBody>
      </p:sp>
      <p:pic>
        <p:nvPicPr>
          <p:cNvPr id="3074" name="Picture 2" descr="Image result for black tex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92547" y="2451115"/>
            <a:ext cx="3424988" cy="26541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0851" y="2416466"/>
            <a:ext cx="4336248" cy="1200329"/>
          </a:xfrm>
          <a:prstGeom prst="rect">
            <a:avLst/>
          </a:prstGeom>
        </p:spPr>
        <p:txBody>
          <a:bodyPr wrap="square">
            <a:spAutoFit/>
          </a:bodyPr>
          <a:lstStyle/>
          <a:p>
            <a:r>
              <a:rPr lang="en-US" dirty="0">
                <a:solidFill>
                  <a:srgbClr val="333333"/>
                </a:solidFill>
                <a:latin typeface="Abadi" panose="020B0604020104020204" pitchFamily="34" charset="0"/>
              </a:rPr>
              <a:t> We become spiritually begotten of Jesus Christ through accepting the gospel, and in this sense we become his children, or 'children of light.'</a:t>
            </a:r>
            <a:endParaRPr lang="en-US" dirty="0"/>
          </a:p>
        </p:txBody>
      </p:sp>
      <p:sp>
        <p:nvSpPr>
          <p:cNvPr id="18" name="Rectangle 17"/>
          <p:cNvSpPr/>
          <p:nvPr/>
        </p:nvSpPr>
        <p:spPr>
          <a:xfrm>
            <a:off x="1958550" y="5661379"/>
            <a:ext cx="9199307" cy="923330"/>
          </a:xfrm>
          <a:prstGeom prst="rect">
            <a:avLst/>
          </a:prstGeom>
        </p:spPr>
        <p:txBody>
          <a:bodyPr wrap="square">
            <a:spAutoFit/>
          </a:bodyPr>
          <a:lstStyle/>
          <a:p>
            <a:r>
              <a:rPr lang="en-US" i="1" dirty="0">
                <a:solidFill>
                  <a:srgbClr val="333333"/>
                </a:solidFill>
                <a:latin typeface="Abadi" panose="020B0604020104020204" pitchFamily="34" charset="0"/>
              </a:rPr>
              <a:t> 'The coming of the Lord </a:t>
            </a:r>
            <a:r>
              <a:rPr lang="en-US" i="1" dirty="0" err="1">
                <a:solidFill>
                  <a:srgbClr val="333333"/>
                </a:solidFill>
                <a:latin typeface="Abadi" panose="020B0604020104020204" pitchFamily="34" charset="0"/>
              </a:rPr>
              <a:t>draweth</a:t>
            </a:r>
            <a:r>
              <a:rPr lang="en-US" i="1" dirty="0">
                <a:solidFill>
                  <a:srgbClr val="333333"/>
                </a:solidFill>
                <a:latin typeface="Abadi" panose="020B0604020104020204" pitchFamily="34" charset="0"/>
              </a:rPr>
              <a:t> nigh, and it </a:t>
            </a:r>
            <a:r>
              <a:rPr lang="en-US" i="1" dirty="0" err="1">
                <a:solidFill>
                  <a:srgbClr val="333333"/>
                </a:solidFill>
                <a:latin typeface="Abadi" panose="020B0604020104020204" pitchFamily="34" charset="0"/>
              </a:rPr>
              <a:t>overtaketh</a:t>
            </a:r>
            <a:r>
              <a:rPr lang="en-US" i="1" dirty="0">
                <a:solidFill>
                  <a:srgbClr val="333333"/>
                </a:solidFill>
                <a:latin typeface="Abadi" panose="020B0604020104020204" pitchFamily="34" charset="0"/>
              </a:rPr>
              <a:t> the world as a thief in the night-therefore, gird up your loins, that you may be the children of light, and that day shall not overtake you as a thief.' (D&amp;C 106:4-5.)"</a:t>
            </a:r>
            <a:endParaRPr lang="en-US" i="1" dirty="0"/>
          </a:p>
        </p:txBody>
      </p:sp>
      <p:grpSp>
        <p:nvGrpSpPr>
          <p:cNvPr id="12" name="Group 11"/>
          <p:cNvGrpSpPr/>
          <p:nvPr/>
        </p:nvGrpSpPr>
        <p:grpSpPr>
          <a:xfrm>
            <a:off x="4777949" y="2086226"/>
            <a:ext cx="2654182" cy="3482888"/>
            <a:chOff x="4777950" y="1972293"/>
            <a:chExt cx="2654182" cy="348288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950" y="1972293"/>
              <a:ext cx="2654182" cy="3295461"/>
            </a:xfrm>
            <a:prstGeom prst="rect">
              <a:avLst/>
            </a:prstGeom>
          </p:spPr>
        </p:pic>
        <p:sp>
          <p:nvSpPr>
            <p:cNvPr id="17" name="Rectangle 16"/>
            <p:cNvSpPr/>
            <p:nvPr/>
          </p:nvSpPr>
          <p:spPr>
            <a:xfrm>
              <a:off x="4777950" y="5224349"/>
              <a:ext cx="992579" cy="230832"/>
            </a:xfrm>
            <a:prstGeom prst="rect">
              <a:avLst/>
            </a:prstGeom>
          </p:spPr>
          <p:txBody>
            <a:bodyPr wrap="none">
              <a:spAutoFit/>
            </a:bodyPr>
            <a:lstStyle/>
            <a:p>
              <a:r>
                <a:rPr lang="en-US" sz="900" dirty="0">
                  <a:solidFill>
                    <a:srgbClr val="333333"/>
                  </a:solidFill>
                  <a:latin typeface="Palatino"/>
                </a:rPr>
                <a:t>Daniel </a:t>
              </a:r>
              <a:r>
                <a:rPr lang="en-US" sz="900" dirty="0" err="1">
                  <a:solidFill>
                    <a:srgbClr val="333333"/>
                  </a:solidFill>
                  <a:latin typeface="Palatino"/>
                </a:rPr>
                <a:t>Gerhartz</a:t>
              </a:r>
              <a:endParaRPr lang="en-US" sz="900" dirty="0"/>
            </a:p>
          </p:txBody>
        </p:sp>
      </p:grpSp>
    </p:spTree>
    <p:extLst>
      <p:ext uri="{BB962C8B-B14F-4D97-AF65-F5344CB8AC3E}">
        <p14:creationId xmlns:p14="http://schemas.microsoft.com/office/powerpoint/2010/main" val="20033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 y="6477782"/>
            <a:ext cx="4757059" cy="369332"/>
          </a:xfrm>
          <a:prstGeom prst="rect">
            <a:avLst/>
          </a:prstGeom>
          <a:noFill/>
        </p:spPr>
        <p:txBody>
          <a:bodyPr wrap="square" rtlCol="0">
            <a:spAutoFit/>
          </a:bodyPr>
          <a:lstStyle/>
          <a:p>
            <a:r>
              <a:rPr lang="en-US" dirty="0"/>
              <a:t>John 12:46; Psalm 27:1; John 8:12; 3 Nephi 17:24</a:t>
            </a: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(13)</a:t>
            </a:r>
          </a:p>
        </p:txBody>
      </p:sp>
      <p:sp>
        <p:nvSpPr>
          <p:cNvPr id="13" name="Rectangle 12"/>
          <p:cNvSpPr/>
          <p:nvPr/>
        </p:nvSpPr>
        <p:spPr>
          <a:xfrm>
            <a:off x="420807" y="566678"/>
            <a:ext cx="4909977" cy="3170099"/>
          </a:xfrm>
          <a:prstGeom prst="rect">
            <a:avLst/>
          </a:prstGeom>
        </p:spPr>
        <p:txBody>
          <a:bodyPr wrap="square">
            <a:spAutoFit/>
          </a:bodyPr>
          <a:lstStyle/>
          <a:p>
            <a:pPr fontAlgn="base"/>
            <a:r>
              <a:rPr lang="en-US" sz="2000" dirty="0"/>
              <a:t>“We are engaged in a battle between the forces of light and darkness. </a:t>
            </a:r>
          </a:p>
          <a:p>
            <a:pPr fontAlgn="base"/>
            <a:endParaRPr lang="en-US" sz="2000" dirty="0"/>
          </a:p>
          <a:p>
            <a:pPr fontAlgn="base"/>
            <a:r>
              <a:rPr lang="en-US" sz="2000" dirty="0"/>
              <a:t>If it were not for the Light of Jesus Christ and His gospel, we would be doomed to the destruction of darkness.</a:t>
            </a:r>
          </a:p>
          <a:p>
            <a:pPr fontAlgn="base"/>
            <a:endParaRPr lang="en-US" sz="2000" dirty="0"/>
          </a:p>
          <a:p>
            <a:pPr fontAlgn="base"/>
            <a:r>
              <a:rPr lang="en-US" sz="2000" dirty="0"/>
              <a:t>But the Savior said, </a:t>
            </a:r>
            <a:r>
              <a:rPr lang="en-US" sz="2000" i="1" dirty="0"/>
              <a:t>‘I am come a light into the world’. ‘He that </a:t>
            </a:r>
            <a:r>
              <a:rPr lang="en-US" sz="2000" i="1" dirty="0" err="1"/>
              <a:t>followeth</a:t>
            </a:r>
            <a:r>
              <a:rPr lang="en-US" sz="2000" i="1" dirty="0"/>
              <a:t> me shall not walk in darkness, but shall have the light of life’.</a:t>
            </a:r>
          </a:p>
        </p:txBody>
      </p:sp>
      <p:sp>
        <p:nvSpPr>
          <p:cNvPr id="4" name="Rectangle 3"/>
          <p:cNvSpPr/>
          <p:nvPr/>
        </p:nvSpPr>
        <p:spPr>
          <a:xfrm>
            <a:off x="4452257" y="3886961"/>
            <a:ext cx="7413172" cy="2308324"/>
          </a:xfrm>
          <a:prstGeom prst="rect">
            <a:avLst/>
          </a:prstGeom>
        </p:spPr>
        <p:txBody>
          <a:bodyPr wrap="square">
            <a:spAutoFit/>
          </a:bodyPr>
          <a:lstStyle/>
          <a:p>
            <a:pPr fontAlgn="base"/>
            <a:r>
              <a:rPr lang="en-US" sz="2400" dirty="0"/>
              <a:t>“The Lord is our light and, literally, our salvation. Like the sacred fire that encircled the children in 3 Nephi His light will form a protective shield between you and the darkness of the adversary as you live worthy of it. </a:t>
            </a:r>
          </a:p>
          <a:p>
            <a:pPr fontAlgn="base"/>
            <a:endParaRPr lang="en-US" sz="2400" dirty="0"/>
          </a:p>
          <a:p>
            <a:pPr fontAlgn="base"/>
            <a:r>
              <a:rPr lang="en-US" sz="2400" dirty="0"/>
              <a:t>You need that light. We need that light”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868" y="5373852"/>
            <a:ext cx="1025334" cy="1288596"/>
          </a:xfrm>
          <a:prstGeom prst="rect">
            <a:avLst/>
          </a:prstGeom>
        </p:spPr>
      </p:pic>
      <p:pic>
        <p:nvPicPr>
          <p:cNvPr id="5122" name="Picture 2" descr="Image result for forces of dark and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785" y="150974"/>
            <a:ext cx="5547410" cy="3585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71" y="3794266"/>
            <a:ext cx="3776604" cy="2401019"/>
          </a:xfrm>
          <a:prstGeom prst="rect">
            <a:avLst/>
          </a:prstGeom>
        </p:spPr>
      </p:pic>
    </p:spTree>
    <p:extLst>
      <p:ext uri="{BB962C8B-B14F-4D97-AF65-F5344CB8AC3E}">
        <p14:creationId xmlns:p14="http://schemas.microsoft.com/office/powerpoint/2010/main" val="42228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13">
                                            <p:txEl>
                                              <p:pRg st="0" end="0"/>
                                            </p:txEl>
                                          </p:spTgt>
                                        </p:tgtEl>
                                      </p:cBhvr>
                                    </p:animEffect>
                                    <p:set>
                                      <p:cBhvr>
                                        <p:cTn id="21" dur="1" fill="hold">
                                          <p:stCondLst>
                                            <p:cond delay="499"/>
                                          </p:stCondLst>
                                        </p:cTn>
                                        <p:tgtEl>
                                          <p:spTgt spid="13">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3">
                                            <p:txEl>
                                              <p:pRg st="2" end="2"/>
                                            </p:txEl>
                                          </p:spTgt>
                                        </p:tgtEl>
                                      </p:cBhvr>
                                    </p:animEffect>
                                    <p:set>
                                      <p:cBhvr>
                                        <p:cTn id="24" dur="1" fill="hold">
                                          <p:stCondLst>
                                            <p:cond delay="499"/>
                                          </p:stCondLst>
                                        </p:cTn>
                                        <p:tgtEl>
                                          <p:spTgt spid="13">
                                            <p:txEl>
                                              <p:pRg st="2" end="2"/>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3">
                                            <p:txEl>
                                              <p:pRg st="4" end="4"/>
                                            </p:txEl>
                                          </p:spTgt>
                                        </p:tgtEl>
                                      </p:cBhvr>
                                    </p:animEffect>
                                    <p:set>
                                      <p:cBhvr>
                                        <p:cTn id="27" dur="1" fill="hold">
                                          <p:stCondLst>
                                            <p:cond delay="499"/>
                                          </p:stCondLst>
                                        </p:cTn>
                                        <p:tgtEl>
                                          <p:spTgt spid="13">
                                            <p:txEl>
                                              <p:pRg st="4" end="4"/>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122"/>
                                        </p:tgtEl>
                                      </p:cBhvr>
                                    </p:animEffect>
                                    <p:set>
                                      <p:cBhvr>
                                        <p:cTn id="30"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12:38-41</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Believe Or Not</a:t>
            </a:r>
            <a:endParaRPr lang="en-US" sz="4400" dirty="0">
              <a:latin typeface="Harrington" panose="04040505050A02020702" pitchFamily="82" charset="0"/>
            </a:endParaRPr>
          </a:p>
        </p:txBody>
      </p:sp>
      <p:grpSp>
        <p:nvGrpSpPr>
          <p:cNvPr id="13" name="Group 12"/>
          <p:cNvGrpSpPr/>
          <p:nvPr/>
        </p:nvGrpSpPr>
        <p:grpSpPr>
          <a:xfrm>
            <a:off x="1142998" y="3916192"/>
            <a:ext cx="3290937" cy="2471803"/>
            <a:chOff x="384206" y="4158361"/>
            <a:chExt cx="3289208" cy="2390250"/>
          </a:xfrm>
        </p:grpSpPr>
        <p:grpSp>
          <p:nvGrpSpPr>
            <p:cNvPr id="16" name="Group 15"/>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17277" y="4835843"/>
              <a:ext cx="2423065" cy="991681"/>
            </a:xfrm>
            <a:prstGeom prst="rect">
              <a:avLst/>
            </a:prstGeom>
          </p:spPr>
          <p:txBody>
            <a:bodyPr wrap="square">
              <a:spAutoFit/>
            </a:bodyPr>
            <a:lstStyle/>
            <a:p>
              <a:pPr algn="ctr"/>
              <a:r>
                <a:rPr lang="en-US" sz="1600" b="1" dirty="0"/>
                <a:t>Miracles alone do not cause us to believe in Jesus Christ</a:t>
              </a:r>
              <a:endParaRPr lang="en-US" sz="1600" dirty="0"/>
            </a:p>
          </p:txBody>
        </p:sp>
      </p:grpSp>
      <p:pic>
        <p:nvPicPr>
          <p:cNvPr id="6146" name="Picture 2" descr="Image result for walking on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105" y="1498262"/>
            <a:ext cx="2978832" cy="20032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esus heals a blind man"/>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182342" y="1534665"/>
            <a:ext cx="2762723" cy="19722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jesus raises the dead"/>
          <p:cNvPicPr>
            <a:picLocks noChangeAspect="1" noChangeArrowheads="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r="4611"/>
          <a:stretch/>
        </p:blipFill>
        <p:spPr bwMode="auto">
          <a:xfrm>
            <a:off x="8910865" y="1278635"/>
            <a:ext cx="2943678" cy="21807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water to wine"/>
          <p:cNvPicPr>
            <a:picLocks noChangeAspect="1" noChangeArrowheads="1"/>
          </p:cNvPicPr>
          <p:nvPr/>
        </p:nvPicPr>
        <p:blipFill rotWithShape="1">
          <a:blip r:embed="rId6">
            <a:duotone>
              <a:prstClr val="black"/>
              <a:srgbClr val="D9C3A5">
                <a:tint val="50000"/>
                <a:satMod val="180000"/>
              </a:srgbClr>
            </a:duotone>
            <a:extLst>
              <a:ext uri="{28A0092B-C50C-407E-A947-70E740481C1C}">
                <a14:useLocalDpi xmlns:a14="http://schemas.microsoft.com/office/drawing/2010/main" val="0"/>
              </a:ext>
            </a:extLst>
          </a:blip>
          <a:srcRect l="11975" t="1507"/>
          <a:stretch/>
        </p:blipFill>
        <p:spPr bwMode="auto">
          <a:xfrm>
            <a:off x="293909" y="1464388"/>
            <a:ext cx="2780038" cy="2012491"/>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6069049" y="984807"/>
            <a:ext cx="5864630" cy="2788311"/>
            <a:chOff x="127271" y="1123820"/>
            <a:chExt cx="7737673" cy="3678840"/>
          </a:xfrm>
        </p:grpSpPr>
        <p:grpSp>
          <p:nvGrpSpPr>
            <p:cNvPr id="69" name="Group 68"/>
            <p:cNvGrpSpPr/>
            <p:nvPr/>
          </p:nvGrpSpPr>
          <p:grpSpPr>
            <a:xfrm>
              <a:off x="127271" y="1123821"/>
              <a:ext cx="3950459" cy="3678839"/>
              <a:chOff x="662730" y="2936145"/>
              <a:chExt cx="4060273" cy="3921855"/>
            </a:xfrm>
          </p:grpSpPr>
          <p:sp>
            <p:nvSpPr>
              <p:cNvPr id="87" name="Rounded Rectangle 86"/>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830511" y="3094488"/>
                <a:ext cx="3712129" cy="471881"/>
                <a:chOff x="830511" y="3094488"/>
                <a:chExt cx="3712129" cy="471881"/>
              </a:xfrm>
            </p:grpSpPr>
            <p:sp>
              <p:nvSpPr>
                <p:cNvPr id="98" name="Rounded Rectangle 97"/>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30511" y="6223582"/>
                <a:ext cx="3712129" cy="471881"/>
                <a:chOff x="830511" y="3094488"/>
                <a:chExt cx="3712129" cy="471881"/>
              </a:xfrm>
            </p:grpSpPr>
            <p:sp>
              <p:nvSpPr>
                <p:cNvPr id="93" name="Rounded Rectangle 92"/>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3914485" y="1123820"/>
              <a:ext cx="3950459" cy="3678839"/>
              <a:chOff x="662730" y="2936145"/>
              <a:chExt cx="4060273" cy="3921855"/>
            </a:xfrm>
          </p:grpSpPr>
          <p:sp>
            <p:nvSpPr>
              <p:cNvPr id="71" name="Rounded Rectangle 70"/>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973123" y="3094488"/>
                <a:ext cx="3569517" cy="471881"/>
                <a:chOff x="973123" y="3094488"/>
                <a:chExt cx="3569517" cy="471881"/>
              </a:xfrm>
            </p:grpSpPr>
            <p:sp>
              <p:nvSpPr>
                <p:cNvPr id="82" name="Rounded Rectangle 81"/>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036645" y="6223582"/>
                <a:ext cx="3505995" cy="482799"/>
                <a:chOff x="1036645" y="3094488"/>
                <a:chExt cx="3505995" cy="482799"/>
              </a:xfrm>
            </p:grpSpPr>
            <p:sp>
              <p:nvSpPr>
                <p:cNvPr id="77" name="Rounded Rectangle 76"/>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 name="Group 32"/>
          <p:cNvGrpSpPr/>
          <p:nvPr/>
        </p:nvGrpSpPr>
        <p:grpSpPr>
          <a:xfrm>
            <a:off x="204165" y="974856"/>
            <a:ext cx="5864630" cy="2788311"/>
            <a:chOff x="127271" y="1123820"/>
            <a:chExt cx="7737673" cy="3678840"/>
          </a:xfrm>
        </p:grpSpPr>
        <p:grpSp>
          <p:nvGrpSpPr>
            <p:cNvPr id="34" name="Group 33"/>
            <p:cNvGrpSpPr/>
            <p:nvPr/>
          </p:nvGrpSpPr>
          <p:grpSpPr>
            <a:xfrm>
              <a:off x="127271" y="1123821"/>
              <a:ext cx="3950459" cy="3678839"/>
              <a:chOff x="662730" y="2936145"/>
              <a:chExt cx="4060273" cy="3921855"/>
            </a:xfrm>
          </p:grpSpPr>
          <p:sp>
            <p:nvSpPr>
              <p:cNvPr id="52" name="Rounded Rectangle 51"/>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830511" y="3094488"/>
                <a:ext cx="3712129" cy="471881"/>
                <a:chOff x="830511" y="3094488"/>
                <a:chExt cx="3712129" cy="471881"/>
              </a:xfrm>
            </p:grpSpPr>
            <p:sp>
              <p:nvSpPr>
                <p:cNvPr id="63" name="Rounded Rectangle 62"/>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30511" y="6223582"/>
                <a:ext cx="3712129" cy="471881"/>
                <a:chOff x="830511" y="3094488"/>
                <a:chExt cx="3712129" cy="471881"/>
              </a:xfrm>
            </p:grpSpPr>
            <p:sp>
              <p:nvSpPr>
                <p:cNvPr id="58" name="Rounded Rectangle 57"/>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3914485" y="1123820"/>
              <a:ext cx="3950459" cy="3678839"/>
              <a:chOff x="662730" y="2936145"/>
              <a:chExt cx="4060273" cy="3921855"/>
            </a:xfrm>
          </p:grpSpPr>
          <p:sp>
            <p:nvSpPr>
              <p:cNvPr id="36" name="Rounded Rectangle 35"/>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973123" y="3094488"/>
                <a:ext cx="3569517" cy="471881"/>
                <a:chOff x="973123" y="3094488"/>
                <a:chExt cx="3569517" cy="471881"/>
              </a:xfrm>
            </p:grpSpPr>
            <p:sp>
              <p:nvSpPr>
                <p:cNvPr id="47" name="Rounded Rectangle 46"/>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036645" y="6223582"/>
                <a:ext cx="3505995" cy="482799"/>
                <a:chOff x="1036645" y="3094488"/>
                <a:chExt cx="3505995" cy="482799"/>
              </a:xfrm>
            </p:grpSpPr>
            <p:sp>
              <p:nvSpPr>
                <p:cNvPr id="42" name="Rounded Rectangle 41"/>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 name="Rectangle 8"/>
          <p:cNvSpPr/>
          <p:nvPr/>
        </p:nvSpPr>
        <p:spPr>
          <a:xfrm>
            <a:off x="5578928" y="4315336"/>
            <a:ext cx="6096000" cy="2031325"/>
          </a:xfrm>
          <a:prstGeom prst="rect">
            <a:avLst/>
          </a:prstGeom>
        </p:spPr>
        <p:txBody>
          <a:bodyPr>
            <a:spAutoFit/>
          </a:bodyPr>
          <a:lstStyle/>
          <a:p>
            <a:pPr fontAlgn="base"/>
            <a:r>
              <a:rPr lang="en-US" i="1" dirty="0">
                <a:solidFill>
                  <a:srgbClr val="333333"/>
                </a:solidFill>
                <a:latin typeface="Palatino"/>
              </a:rPr>
              <a:t>And he said, Go, and tell this people, Hear ye indeed, but understand not; and see ye indeed, but perceive not.</a:t>
            </a:r>
          </a:p>
          <a:p>
            <a:pPr fontAlgn="base"/>
            <a:endParaRPr lang="en-US" i="1" dirty="0">
              <a:solidFill>
                <a:srgbClr val="0091BC"/>
              </a:solidFill>
              <a:latin typeface="Palatino"/>
            </a:endParaRPr>
          </a:p>
          <a:p>
            <a:pPr fontAlgn="base"/>
            <a:r>
              <a:rPr lang="en-US" i="1" dirty="0">
                <a:solidFill>
                  <a:srgbClr val="333333"/>
                </a:solidFill>
                <a:latin typeface="Palatino"/>
              </a:rPr>
              <a:t>Make the heart of this people fat, and make their ears heavy, and shut their eyes; lest they see with their eyes, and hear with their ears, and understand with their heart, and convert, and be healed. Isaiah 6:9-10</a:t>
            </a:r>
            <a:endParaRPr lang="en-US" b="0" i="1" dirty="0">
              <a:solidFill>
                <a:srgbClr val="333333"/>
              </a:solidFill>
              <a:effectLst/>
              <a:latin typeface="Palatino"/>
            </a:endParaRPr>
          </a:p>
        </p:txBody>
      </p:sp>
    </p:spTree>
    <p:extLst>
      <p:ext uri="{BB962C8B-B14F-4D97-AF65-F5344CB8AC3E}">
        <p14:creationId xmlns:p14="http://schemas.microsoft.com/office/powerpoint/2010/main" val="12954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12:38-41</a:t>
            </a:r>
          </a:p>
        </p:txBody>
      </p:sp>
      <p:sp>
        <p:nvSpPr>
          <p:cNvPr id="9" name="Rectangle 8"/>
          <p:cNvSpPr/>
          <p:nvPr/>
        </p:nvSpPr>
        <p:spPr>
          <a:xfrm>
            <a:off x="870857" y="809625"/>
            <a:ext cx="6096000" cy="5632311"/>
          </a:xfrm>
          <a:prstGeom prst="rect">
            <a:avLst/>
          </a:prstGeom>
        </p:spPr>
        <p:txBody>
          <a:bodyPr>
            <a:spAutoFit/>
          </a:bodyPr>
          <a:lstStyle/>
          <a:p>
            <a:pPr fontAlgn="base"/>
            <a:r>
              <a:rPr lang="en-US" sz="2000" dirty="0"/>
              <a:t>"Today some unbelievers among us spread seeds of heresy, claiming that Jesus could not cast out evil spirits and did not walk on water nor heal the sick nor miraculously feed five thousand nor calm storms nor raise the dead. </a:t>
            </a:r>
          </a:p>
          <a:p>
            <a:pPr fontAlgn="base"/>
            <a:endParaRPr lang="en-US" sz="2000" dirty="0"/>
          </a:p>
          <a:p>
            <a:pPr fontAlgn="base"/>
            <a:r>
              <a:rPr lang="en-US" sz="2000" dirty="0"/>
              <a:t>These would have us believe that such claims are fantastic and that there is a natural explanation for each alleged miracle. </a:t>
            </a:r>
          </a:p>
          <a:p>
            <a:pPr fontAlgn="base"/>
            <a:endParaRPr lang="en-US" sz="2000" dirty="0"/>
          </a:p>
          <a:p>
            <a:pPr fontAlgn="base"/>
            <a:r>
              <a:rPr lang="en-US" sz="2000" dirty="0"/>
              <a:t>Some have gone so far as to publish psychological explanations for His reported miracles. But Jesus' entire ministry was a mark of His divinity. </a:t>
            </a:r>
          </a:p>
          <a:p>
            <a:pPr fontAlgn="base"/>
            <a:endParaRPr lang="en-US" sz="2000" dirty="0"/>
          </a:p>
          <a:p>
            <a:pPr fontAlgn="base"/>
            <a:r>
              <a:rPr lang="en-US" sz="2000" dirty="0"/>
              <a:t>He spoke as God, He acted as God, and He performed works that only God Himself can do. His works bear testimony to His divinity.“</a:t>
            </a:r>
          </a:p>
          <a:p>
            <a:pPr fontAlgn="base"/>
            <a:r>
              <a:rPr lang="en-US" sz="1400" dirty="0"/>
              <a:t>(12)</a:t>
            </a:r>
            <a:endParaRPr lang="en-US" sz="1400" b="0" i="1" dirty="0">
              <a:solidFill>
                <a:srgbClr val="333333"/>
              </a:solidFill>
              <a:effectLst/>
              <a:latin typeface="Palatino"/>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73313"/>
            <a:ext cx="718456" cy="1016465"/>
          </a:xfrm>
          <a:prstGeom prst="rect">
            <a:avLst/>
          </a:prstGeom>
        </p:spPr>
      </p:pic>
      <p:grpSp>
        <p:nvGrpSpPr>
          <p:cNvPr id="3" name="Group 2"/>
          <p:cNvGrpSpPr/>
          <p:nvPr/>
        </p:nvGrpSpPr>
        <p:grpSpPr>
          <a:xfrm>
            <a:off x="7351300" y="840241"/>
            <a:ext cx="4247882" cy="5375502"/>
            <a:chOff x="7351300" y="840241"/>
            <a:chExt cx="4247882" cy="5375502"/>
          </a:xfrm>
        </p:grpSpPr>
        <p:pic>
          <p:nvPicPr>
            <p:cNvPr id="7170" name="Picture 2" descr="Image result for cs lewis quotes on miracles of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300" y="840241"/>
              <a:ext cx="4247882" cy="53755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s lewis quotes on miracles of jes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12" t="8000" r="72476" b="18285"/>
            <a:stretch/>
          </p:blipFill>
          <p:spPr bwMode="auto">
            <a:xfrm>
              <a:off x="10670435" y="990601"/>
              <a:ext cx="837313" cy="11429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95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grpId="0" nodeType="withEffect">
                                  <p:stCondLst>
                                    <p:cond delay="0"/>
                                  </p:stCondLst>
                                  <p:childTnLst>
                                    <p:animEffect transition="out" filter="fade">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9">
                                            <p:txEl>
                                              <p:pRg st="2" end="2"/>
                                            </p:txEl>
                                          </p:spTgt>
                                        </p:tgtEl>
                                      </p:cBhvr>
                                    </p:animEffect>
                                    <p:set>
                                      <p:cBhvr>
                                        <p:cTn id="27" dur="1" fill="hold">
                                          <p:stCondLst>
                                            <p:cond delay="499"/>
                                          </p:stCondLst>
                                        </p:cTn>
                                        <p:tgtEl>
                                          <p:spTgt spid="9">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9">
                                            <p:txEl>
                                              <p:pRg st="4" end="4"/>
                                            </p:txEl>
                                          </p:spTgt>
                                        </p:tgtEl>
                                      </p:cBhvr>
                                    </p:animEffect>
                                    <p:set>
                                      <p:cBhvr>
                                        <p:cTn id="30" dur="1" fill="hold">
                                          <p:stCondLst>
                                            <p:cond delay="499"/>
                                          </p:stCondLst>
                                        </p:cTn>
                                        <p:tgtEl>
                                          <p:spTgt spid="9">
                                            <p:txEl>
                                              <p:pRg st="4" end="4"/>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9">
                                            <p:txEl>
                                              <p:pRg st="6" end="6"/>
                                            </p:txEl>
                                          </p:spTgt>
                                        </p:tgtEl>
                                      </p:cBhvr>
                                    </p:animEffect>
                                    <p:set>
                                      <p:cBhvr>
                                        <p:cTn id="33" dur="1" fill="hold">
                                          <p:stCondLst>
                                            <p:cond delay="499"/>
                                          </p:stCondLst>
                                        </p:cTn>
                                        <p:tgtEl>
                                          <p:spTgt spid="9">
                                            <p:txEl>
                                              <p:pRg st="6" end="6"/>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9">
                                            <p:txEl>
                                              <p:pRg st="7" end="7"/>
                                            </p:txEl>
                                          </p:spTgt>
                                        </p:tgtEl>
                                      </p:cBhvr>
                                    </p:animEffect>
                                    <p:set>
                                      <p:cBhvr>
                                        <p:cTn id="36" dur="1" fill="hold">
                                          <p:stCondLst>
                                            <p:cond delay="499"/>
                                          </p:stCondLst>
                                        </p:cTn>
                                        <p:tgtEl>
                                          <p:spTgt spid="9">
                                            <p:txEl>
                                              <p:pRg st="7" end="7"/>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12:42-43</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Can You Not Believe?</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(11)</a:t>
            </a:r>
          </a:p>
        </p:txBody>
      </p:sp>
      <p:sp>
        <p:nvSpPr>
          <p:cNvPr id="13" name="Rectangle 12"/>
          <p:cNvSpPr/>
          <p:nvPr/>
        </p:nvSpPr>
        <p:spPr>
          <a:xfrm>
            <a:off x="525651" y="1629479"/>
            <a:ext cx="5679206" cy="830997"/>
          </a:xfrm>
          <a:prstGeom prst="rect">
            <a:avLst/>
          </a:prstGeom>
        </p:spPr>
        <p:txBody>
          <a:bodyPr wrap="square">
            <a:spAutoFit/>
          </a:bodyPr>
          <a:lstStyle/>
          <a:p>
            <a:r>
              <a:rPr lang="en-US" sz="2400" dirty="0">
                <a:solidFill>
                  <a:srgbClr val="333333"/>
                </a:solidFill>
              </a:rPr>
              <a:t> </a:t>
            </a:r>
            <a:r>
              <a:rPr lang="en-US" sz="2400" dirty="0"/>
              <a:t>Why did some chief rulers not openly acknowledge their belief in Jesus?</a:t>
            </a:r>
          </a:p>
        </p:txBody>
      </p:sp>
      <p:sp>
        <p:nvSpPr>
          <p:cNvPr id="18" name="Rectangle 17"/>
          <p:cNvSpPr/>
          <p:nvPr/>
        </p:nvSpPr>
        <p:spPr>
          <a:xfrm>
            <a:off x="6730509" y="1537145"/>
            <a:ext cx="4529334" cy="1015663"/>
          </a:xfrm>
          <a:prstGeom prst="rect">
            <a:avLst/>
          </a:prstGeom>
        </p:spPr>
        <p:txBody>
          <a:bodyPr wrap="square">
            <a:spAutoFit/>
          </a:bodyPr>
          <a:lstStyle/>
          <a:p>
            <a:r>
              <a:rPr lang="en-US" sz="2000" i="1" dirty="0"/>
              <a:t> “The fear of man </a:t>
            </a:r>
            <a:r>
              <a:rPr lang="en-US" sz="2000" i="1" dirty="0" err="1"/>
              <a:t>bringeth</a:t>
            </a:r>
            <a:r>
              <a:rPr lang="en-US" sz="2000" i="1" dirty="0"/>
              <a:t> a snare: but whoso </a:t>
            </a:r>
            <a:r>
              <a:rPr lang="en-US" sz="2000" i="1" dirty="0" err="1"/>
              <a:t>putteth</a:t>
            </a:r>
            <a:r>
              <a:rPr lang="en-US" sz="2000" i="1" dirty="0"/>
              <a:t> his trust in the Lord shall be safe” Proverbs 29:25</a:t>
            </a:r>
          </a:p>
        </p:txBody>
      </p:sp>
      <p:grpSp>
        <p:nvGrpSpPr>
          <p:cNvPr id="4" name="Group 3"/>
          <p:cNvGrpSpPr/>
          <p:nvPr/>
        </p:nvGrpSpPr>
        <p:grpSpPr>
          <a:xfrm>
            <a:off x="3282041" y="2943843"/>
            <a:ext cx="4922074" cy="3703216"/>
            <a:chOff x="3292927" y="2733427"/>
            <a:chExt cx="4922074" cy="3703216"/>
          </a:xfrm>
        </p:grpSpPr>
        <p:pic>
          <p:nvPicPr>
            <p:cNvPr id="10242" name="Picture 2" descr="Pharis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254" y="2733427"/>
              <a:ext cx="4849747" cy="34918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292927" y="6221199"/>
              <a:ext cx="2286000" cy="215444"/>
            </a:xfrm>
            <a:prstGeom prst="rect">
              <a:avLst/>
            </a:prstGeom>
            <a:noFill/>
          </p:spPr>
          <p:txBody>
            <a:bodyPr wrap="square" rtlCol="0">
              <a:spAutoFit/>
            </a:bodyPr>
            <a:lstStyle/>
            <a:p>
              <a:r>
                <a:rPr lang="en-US" sz="800" dirty="0"/>
                <a:t>Paul Mann</a:t>
              </a:r>
            </a:p>
          </p:txBody>
        </p:sp>
      </p:grpSp>
    </p:spTree>
    <p:extLst>
      <p:ext uri="{BB962C8B-B14F-4D97-AF65-F5344CB8AC3E}">
        <p14:creationId xmlns:p14="http://schemas.microsoft.com/office/powerpoint/2010/main" val="34265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12:42-43</a:t>
            </a:r>
          </a:p>
        </p:txBody>
      </p:sp>
      <p:sp>
        <p:nvSpPr>
          <p:cNvPr id="6" name="TextBox 5"/>
          <p:cNvSpPr txBox="1"/>
          <p:nvPr/>
        </p:nvSpPr>
        <p:spPr>
          <a:xfrm>
            <a:off x="18084" y="1458332"/>
            <a:ext cx="12192000" cy="523220"/>
          </a:xfrm>
          <a:prstGeom prst="rect">
            <a:avLst/>
          </a:prstGeom>
          <a:solidFill>
            <a:schemeClr val="tx2">
              <a:lumMod val="75000"/>
            </a:schemeClr>
          </a:solidFill>
        </p:spPr>
        <p:txBody>
          <a:bodyPr wrap="square" rtlCol="0">
            <a:spAutoFit/>
          </a:bodyPr>
          <a:lstStyle/>
          <a:p>
            <a:pPr algn="ctr"/>
            <a:r>
              <a:rPr lang="en-US" sz="2800" dirty="0">
                <a:solidFill>
                  <a:schemeClr val="bg1"/>
                </a:solidFill>
                <a:latin typeface="Harrington" panose="04040505050A02020702" pitchFamily="82" charset="0"/>
              </a:rPr>
              <a:t>There is danger in making decisions based on what others think about us</a:t>
            </a: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(13)</a:t>
            </a:r>
          </a:p>
        </p:txBody>
      </p:sp>
      <p:sp>
        <p:nvSpPr>
          <p:cNvPr id="3" name="Rectangle 2"/>
          <p:cNvSpPr/>
          <p:nvPr/>
        </p:nvSpPr>
        <p:spPr>
          <a:xfrm>
            <a:off x="947054" y="2325956"/>
            <a:ext cx="6825345" cy="2677656"/>
          </a:xfrm>
          <a:prstGeom prst="rect">
            <a:avLst/>
          </a:prstGeom>
        </p:spPr>
        <p:txBody>
          <a:bodyPr wrap="square">
            <a:spAutoFit/>
          </a:bodyPr>
          <a:lstStyle/>
          <a:p>
            <a:pPr fontAlgn="base"/>
            <a:r>
              <a:rPr lang="en-US" sz="2400" dirty="0">
                <a:latin typeface="Open Sans"/>
              </a:rPr>
              <a:t>“Every time we make choices in our lives, we should weigh the ultimate effect our decisions will have on our goal of attaining eternal life. …</a:t>
            </a:r>
          </a:p>
          <a:p>
            <a:pPr fontAlgn="base"/>
            <a:endParaRPr lang="en-US" sz="2400" dirty="0">
              <a:latin typeface="Open Sans"/>
            </a:endParaRPr>
          </a:p>
          <a:p>
            <a:pPr fontAlgn="base"/>
            <a:r>
              <a:rPr lang="en-US" sz="2400" dirty="0">
                <a:latin typeface="Open Sans"/>
              </a:rPr>
              <a:t>“We make poor and irrational decisions if we are motivated by fear: fear of man, fear of not being popular, fear of failure, fear of public opinion.”</a:t>
            </a:r>
            <a:endParaRPr lang="en-US" sz="2400" b="0" i="0" dirty="0">
              <a:effectLst/>
              <a:latin typeface="Open Sans"/>
            </a:endParaRPr>
          </a:p>
        </p:txBody>
      </p:sp>
      <p:sp>
        <p:nvSpPr>
          <p:cNvPr id="9" name="TextBox 8"/>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Danger</a:t>
            </a:r>
            <a:endParaRPr lang="en-US" sz="4400" dirty="0">
              <a:latin typeface="Harrington" panose="04040505050A02020702" pitchFamily="82" charset="0"/>
            </a:endParaRPr>
          </a:p>
        </p:txBody>
      </p:sp>
      <p:pic>
        <p:nvPicPr>
          <p:cNvPr id="9218" name="Picture 2" descr="Image result for mirror"/>
          <p:cNvPicPr>
            <a:picLocks noChangeAspect="1" noChangeArrowheads="1"/>
          </p:cNvPicPr>
          <p:nvPr/>
        </p:nvPicPr>
        <p:blipFill rotWithShape="1">
          <a:blip r:embed="rId3">
            <a:extLst>
              <a:ext uri="{28A0092B-C50C-407E-A947-70E740481C1C}">
                <a14:useLocalDpi xmlns:a14="http://schemas.microsoft.com/office/drawing/2010/main" val="0"/>
              </a:ext>
            </a:extLst>
          </a:blip>
          <a:srcRect l="35115" r="18218" b="9970"/>
          <a:stretch/>
        </p:blipFill>
        <p:spPr bwMode="auto">
          <a:xfrm>
            <a:off x="7772399" y="2219963"/>
            <a:ext cx="2924823" cy="3766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912" y="169736"/>
            <a:ext cx="1025334" cy="1288596"/>
          </a:xfrm>
          <a:prstGeom prst="rect">
            <a:avLst/>
          </a:prstGeom>
        </p:spPr>
      </p:pic>
      <p:sp>
        <p:nvSpPr>
          <p:cNvPr id="4" name="Rectangle 3"/>
          <p:cNvSpPr/>
          <p:nvPr/>
        </p:nvSpPr>
        <p:spPr>
          <a:xfrm>
            <a:off x="2635900" y="6060706"/>
            <a:ext cx="8172055" cy="646331"/>
          </a:xfrm>
          <a:prstGeom prst="rect">
            <a:avLst/>
          </a:prstGeom>
        </p:spPr>
        <p:txBody>
          <a:bodyPr wrap="square">
            <a:spAutoFit/>
          </a:bodyPr>
          <a:lstStyle/>
          <a:p>
            <a:r>
              <a:rPr lang="en-US" b="1" dirty="0">
                <a:solidFill>
                  <a:srgbClr val="333333"/>
                </a:solidFill>
                <a:latin typeface="Open Sans"/>
              </a:rPr>
              <a:t>Caring more about pleasing others than pleasing God can prevent us from openly acknowledging our </a:t>
            </a:r>
            <a:r>
              <a:rPr lang="en-US" b="1" dirty="0">
                <a:solidFill>
                  <a:srgbClr val="2F393A"/>
                </a:solidFill>
                <a:latin typeface="Open Sans"/>
              </a:rPr>
              <a:t>belief in Jesus Christ </a:t>
            </a:r>
            <a:r>
              <a:rPr lang="en-US" b="1" dirty="0">
                <a:solidFill>
                  <a:srgbClr val="333333"/>
                </a:solidFill>
                <a:latin typeface="Open Sans"/>
              </a:rPr>
              <a:t>and His gospel.</a:t>
            </a:r>
            <a:endParaRPr lang="en-US" dirty="0"/>
          </a:p>
        </p:txBody>
      </p:sp>
    </p:spTree>
    <p:extLst>
      <p:ext uri="{BB962C8B-B14F-4D97-AF65-F5344CB8AC3E}">
        <p14:creationId xmlns:p14="http://schemas.microsoft.com/office/powerpoint/2010/main" val="32203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ark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310" y="0"/>
            <a:ext cx="61160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each background"/>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6117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12:44-46</a:t>
            </a: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(13)</a:t>
            </a:r>
          </a:p>
        </p:txBody>
      </p:sp>
      <p:sp>
        <p:nvSpPr>
          <p:cNvPr id="3" name="Rectangle 2"/>
          <p:cNvSpPr/>
          <p:nvPr/>
        </p:nvSpPr>
        <p:spPr>
          <a:xfrm>
            <a:off x="359225" y="1174079"/>
            <a:ext cx="5475517" cy="1815882"/>
          </a:xfrm>
          <a:prstGeom prst="rect">
            <a:avLst/>
          </a:prstGeom>
        </p:spPr>
        <p:txBody>
          <a:bodyPr wrap="square">
            <a:spAutoFit/>
          </a:bodyPr>
          <a:lstStyle/>
          <a:p>
            <a:pPr fontAlgn="base"/>
            <a:r>
              <a:rPr lang="en-US" sz="2400" i="1" dirty="0"/>
              <a:t>The </a:t>
            </a:r>
            <a:r>
              <a:rPr lang="en-US" sz="2400" i="1" cap="small" dirty="0"/>
              <a:t>Lord</a:t>
            </a:r>
            <a:r>
              <a:rPr lang="en-US" sz="2400" i="1" dirty="0"/>
              <a:t> is my light and my salvation; whom shall I fear? the </a:t>
            </a:r>
            <a:r>
              <a:rPr lang="en-US" sz="2400" i="1" cap="small" dirty="0"/>
              <a:t>Lord</a:t>
            </a:r>
            <a:r>
              <a:rPr lang="en-US" sz="2400" i="1" dirty="0"/>
              <a:t> is the strength of my life; of whom shall I be afraid?</a:t>
            </a:r>
          </a:p>
          <a:p>
            <a:pPr fontAlgn="base"/>
            <a:r>
              <a:rPr lang="en-US" sz="1600" b="0" i="1" dirty="0">
                <a:effectLst/>
                <a:latin typeface="Open Sans"/>
              </a:rPr>
              <a:t>Psalm 27:1</a:t>
            </a:r>
          </a:p>
        </p:txBody>
      </p:sp>
      <p:sp>
        <p:nvSpPr>
          <p:cNvPr id="9" name="TextBox 8"/>
          <p:cNvSpPr txBox="1"/>
          <p:nvPr/>
        </p:nvSpPr>
        <p:spPr>
          <a:xfrm>
            <a:off x="9041" y="0"/>
            <a:ext cx="6108731" cy="923330"/>
          </a:xfrm>
          <a:prstGeom prst="rect">
            <a:avLst/>
          </a:prstGeom>
          <a:noFill/>
        </p:spPr>
        <p:txBody>
          <a:bodyPr wrap="square" rtlCol="0">
            <a:spAutoFit/>
          </a:bodyPr>
          <a:lstStyle/>
          <a:p>
            <a:pPr algn="ctr"/>
            <a:r>
              <a:rPr lang="en-US" sz="5400" dirty="0">
                <a:latin typeface="Harrington" panose="04040505050A02020702" pitchFamily="82" charset="0"/>
              </a:rPr>
              <a:t>Spiritual Light</a:t>
            </a:r>
          </a:p>
        </p:txBody>
      </p:sp>
      <p:grpSp>
        <p:nvGrpSpPr>
          <p:cNvPr id="13" name="Group 12"/>
          <p:cNvGrpSpPr/>
          <p:nvPr/>
        </p:nvGrpSpPr>
        <p:grpSpPr>
          <a:xfrm>
            <a:off x="1451514" y="2928465"/>
            <a:ext cx="3290937" cy="2471803"/>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17277" y="4835843"/>
              <a:ext cx="2423065" cy="803580"/>
            </a:xfrm>
            <a:prstGeom prst="rect">
              <a:avLst/>
            </a:prstGeom>
          </p:spPr>
          <p:txBody>
            <a:bodyPr wrap="square">
              <a:spAutoFit/>
            </a:bodyPr>
            <a:lstStyle/>
            <a:p>
              <a:pPr algn="ctr"/>
              <a:r>
                <a:rPr lang="en-US" sz="1600" b="1" dirty="0"/>
                <a:t>If we believe in Jesus Christ, we do not have to live in spiritual darkness</a:t>
              </a:r>
              <a:endParaRPr lang="en-US" sz="1600" dirty="0"/>
            </a:p>
          </p:txBody>
        </p:sp>
      </p:grpSp>
      <p:sp>
        <p:nvSpPr>
          <p:cNvPr id="31" name="TextBox 30"/>
          <p:cNvSpPr txBox="1"/>
          <p:nvPr/>
        </p:nvSpPr>
        <p:spPr>
          <a:xfrm>
            <a:off x="5948992" y="-10886"/>
            <a:ext cx="6402644" cy="923330"/>
          </a:xfrm>
          <a:prstGeom prst="rect">
            <a:avLst/>
          </a:prstGeom>
          <a:noFill/>
        </p:spPr>
        <p:txBody>
          <a:bodyPr wrap="square" rtlCol="0">
            <a:spAutoFit/>
          </a:bodyPr>
          <a:lstStyle/>
          <a:p>
            <a:pPr algn="ctr"/>
            <a:r>
              <a:rPr lang="en-US" sz="5400" dirty="0">
                <a:solidFill>
                  <a:schemeClr val="bg1"/>
                </a:solidFill>
                <a:latin typeface="Harrington" panose="04040505050A02020702" pitchFamily="82" charset="0"/>
              </a:rPr>
              <a:t>Spiritual Darkness</a:t>
            </a:r>
          </a:p>
        </p:txBody>
      </p:sp>
      <p:sp>
        <p:nvSpPr>
          <p:cNvPr id="7" name="Rectangle 6"/>
          <p:cNvSpPr/>
          <p:nvPr/>
        </p:nvSpPr>
        <p:spPr>
          <a:xfrm>
            <a:off x="7939671" y="923330"/>
            <a:ext cx="2851120" cy="923330"/>
          </a:xfrm>
          <a:prstGeom prst="rect">
            <a:avLst/>
          </a:prstGeom>
        </p:spPr>
        <p:txBody>
          <a:bodyPr wrap="square">
            <a:spAutoFit/>
          </a:bodyPr>
          <a:lstStyle/>
          <a:p>
            <a:pPr algn="ctr"/>
            <a:r>
              <a:rPr lang="en-US" dirty="0">
                <a:solidFill>
                  <a:schemeClr val="bg1"/>
                </a:solidFill>
                <a:latin typeface="Open Sans"/>
              </a:rPr>
              <a:t>What dangers can come from living in spiritual darkness?</a:t>
            </a:r>
            <a:endParaRPr lang="en-US" dirty="0">
              <a:solidFill>
                <a:schemeClr val="bg1"/>
              </a:solidFill>
            </a:endParaRPr>
          </a:p>
        </p:txBody>
      </p:sp>
      <p:sp>
        <p:nvSpPr>
          <p:cNvPr id="8" name="Rectangle 7"/>
          <p:cNvSpPr/>
          <p:nvPr/>
        </p:nvSpPr>
        <p:spPr>
          <a:xfrm>
            <a:off x="6930753" y="2485031"/>
            <a:ext cx="4368618" cy="2585323"/>
          </a:xfrm>
          <a:prstGeom prst="rect">
            <a:avLst/>
          </a:prstGeom>
        </p:spPr>
        <p:txBody>
          <a:bodyPr wrap="square">
            <a:spAutoFit/>
          </a:bodyPr>
          <a:lstStyle/>
          <a:p>
            <a:pPr fontAlgn="base"/>
            <a:r>
              <a:rPr lang="en-US" dirty="0">
                <a:solidFill>
                  <a:schemeClr val="bg1"/>
                </a:solidFill>
                <a:latin typeface="Abadi" panose="020B0604020104020204" pitchFamily="34" charset="0"/>
              </a:rPr>
              <a:t>Satan is most anxious to capture our hearts and place us in bondage to him to draw us into spiritual darkness.</a:t>
            </a:r>
            <a:r>
              <a:rPr lang="en-US" sz="1000" dirty="0">
                <a:solidFill>
                  <a:schemeClr val="bg1"/>
                </a:solidFill>
                <a:latin typeface="Abadi" panose="020B0604020104020204" pitchFamily="34" charset="0"/>
              </a:rPr>
              <a:t> (14)</a:t>
            </a:r>
          </a:p>
          <a:p>
            <a:pPr fontAlgn="base"/>
            <a:endParaRPr lang="en-US"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He . . . is the author of all sin. And behold, he doth carry on his works of darkness . </a:t>
            </a:r>
            <a:r>
              <a:rPr lang="en-US" dirty="0">
                <a:solidFill>
                  <a:schemeClr val="bg1"/>
                </a:solidFill>
                <a:latin typeface="Abadi" panose="020B0604020104020204" pitchFamily="34" charset="0"/>
              </a:rPr>
              <a:t>. . </a:t>
            </a:r>
            <a:r>
              <a:rPr lang="en-US" i="1" dirty="0">
                <a:solidFill>
                  <a:schemeClr val="bg1"/>
                </a:solidFill>
                <a:latin typeface="Abadi" panose="020B0604020104020204" pitchFamily="34" charset="0"/>
              </a:rPr>
              <a:t>from generation to generation according as he can get hold upon the hearts of the children of men. </a:t>
            </a:r>
            <a:r>
              <a:rPr lang="en-US" dirty="0">
                <a:solidFill>
                  <a:schemeClr val="bg1"/>
                </a:solidFill>
                <a:latin typeface="Abadi" panose="020B0604020104020204" pitchFamily="34" charset="0"/>
              </a:rPr>
              <a:t>[Helaman 6:30]</a:t>
            </a:r>
            <a:endParaRPr lang="en-US" b="0" i="0" dirty="0">
              <a:solidFill>
                <a:schemeClr val="bg1"/>
              </a:solidFill>
              <a:effectLst/>
              <a:latin typeface="Abadi" panose="020B0604020104020204" pitchFamily="34" charset="0"/>
            </a:endParaRPr>
          </a:p>
        </p:txBody>
      </p:sp>
      <p:pic>
        <p:nvPicPr>
          <p:cNvPr id="11268" name="Picture 4" descr="https://speeches.byu.edu/wp-content/uploads/jpg/Fyans_JThomas-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35" r="3796"/>
          <a:stretch/>
        </p:blipFill>
        <p:spPr bwMode="auto">
          <a:xfrm>
            <a:off x="11048358" y="1310152"/>
            <a:ext cx="817971" cy="11341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4314" y="5605003"/>
            <a:ext cx="6096000" cy="1200329"/>
          </a:xfrm>
          <a:prstGeom prst="rect">
            <a:avLst/>
          </a:prstGeom>
          <a:solidFill>
            <a:srgbClr val="FFFF00"/>
          </a:solidFill>
          <a:ln w="28575">
            <a:solidFill>
              <a:srgbClr val="FF0000"/>
            </a:solidFill>
          </a:ln>
        </p:spPr>
        <p:txBody>
          <a:bodyPr>
            <a:spAutoFit/>
          </a:bodyPr>
          <a:lstStyle/>
          <a:p>
            <a:r>
              <a:rPr lang="en-US" i="1" dirty="0">
                <a:solidFill>
                  <a:srgbClr val="373737"/>
                </a:solidFill>
                <a:latin typeface="Abadi" panose="020B0604020104020204" pitchFamily="34" charset="0"/>
              </a:rPr>
              <a:t>If ye will turn to the Lord with full purpose of heart, and put your trust in him, and serve him with all diligence of mind, if ye do this, he will, according to his own will and pleasure, deliver you out of bondage. </a:t>
            </a:r>
            <a:r>
              <a:rPr lang="en-US" dirty="0">
                <a:solidFill>
                  <a:srgbClr val="373737"/>
                </a:solidFill>
                <a:latin typeface="Abadi" panose="020B0604020104020204" pitchFamily="34" charset="0"/>
              </a:rPr>
              <a:t>[Mosiah 7:33]</a:t>
            </a:r>
            <a:endParaRPr lang="en-US" dirty="0"/>
          </a:p>
        </p:txBody>
      </p:sp>
    </p:spTree>
    <p:extLst>
      <p:ext uri="{BB962C8B-B14F-4D97-AF65-F5344CB8AC3E}">
        <p14:creationId xmlns:p14="http://schemas.microsoft.com/office/powerpoint/2010/main" val="17577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fade">
                                      <p:cBhvr>
                                        <p:cTn id="18" dur="5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12:47-50</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The Word of God</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(14)</a:t>
            </a:r>
          </a:p>
        </p:txBody>
      </p:sp>
      <p:sp>
        <p:nvSpPr>
          <p:cNvPr id="13" name="Rectangle 12"/>
          <p:cNvSpPr/>
          <p:nvPr/>
        </p:nvSpPr>
        <p:spPr>
          <a:xfrm>
            <a:off x="6242820" y="2587671"/>
            <a:ext cx="4336248" cy="3046988"/>
          </a:xfrm>
          <a:prstGeom prst="rect">
            <a:avLst/>
          </a:prstGeom>
        </p:spPr>
        <p:txBody>
          <a:bodyPr wrap="square">
            <a:spAutoFit/>
          </a:bodyPr>
          <a:lstStyle/>
          <a:p>
            <a:r>
              <a:rPr lang="en-US" sz="2400" dirty="0"/>
              <a:t>"Jesus Himself, though He was sent by His Father, and came forth from God, did not presume to teach of Himself, or perform anything pertaining to the work of the ministry, without first obtaining a revelation from the Father to direct Him.” </a:t>
            </a:r>
          </a:p>
        </p:txBody>
      </p:sp>
      <p:sp>
        <p:nvSpPr>
          <p:cNvPr id="4" name="Rectangle 3"/>
          <p:cNvSpPr/>
          <p:nvPr/>
        </p:nvSpPr>
        <p:spPr>
          <a:xfrm>
            <a:off x="2351477" y="1014815"/>
            <a:ext cx="7507128" cy="646331"/>
          </a:xfrm>
          <a:prstGeom prst="rect">
            <a:avLst/>
          </a:prstGeom>
        </p:spPr>
        <p:txBody>
          <a:bodyPr wrap="square">
            <a:spAutoFit/>
          </a:bodyPr>
          <a:lstStyle/>
          <a:p>
            <a:pPr algn="ctr"/>
            <a:r>
              <a:rPr lang="en-US" i="1" dirty="0">
                <a:solidFill>
                  <a:srgbClr val="333333"/>
                </a:solidFill>
                <a:latin typeface="Palatino"/>
              </a:rPr>
              <a:t>For I have not spoken of myself; but the Father which sent me, he gave me a commandment, what I should say, and what I should speak.</a:t>
            </a:r>
            <a:endParaRPr lang="en-US" i="1" dirty="0"/>
          </a:p>
        </p:txBody>
      </p:sp>
      <p:grpSp>
        <p:nvGrpSpPr>
          <p:cNvPr id="7" name="Group 6"/>
          <p:cNvGrpSpPr/>
          <p:nvPr/>
        </p:nvGrpSpPr>
        <p:grpSpPr>
          <a:xfrm>
            <a:off x="1951163" y="2004566"/>
            <a:ext cx="3584204" cy="4140373"/>
            <a:chOff x="1243591" y="2017923"/>
            <a:chExt cx="3124268" cy="3609068"/>
          </a:xfrm>
        </p:grpSpPr>
        <p:pic>
          <p:nvPicPr>
            <p:cNvPr id="12290" name="Picture 2" descr="Image result for orson pra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343" y="2587671"/>
              <a:ext cx="2194919" cy="29531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framefinders.com/wp-content/uploads/2012/12/12-055B-1-670x5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01191" y="2260323"/>
              <a:ext cx="3609068" cy="31242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026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7017306"/>
          </a:xfrm>
          <a:prstGeom prst="rect">
            <a:avLst/>
          </a:prstGeom>
          <a:noFill/>
        </p:spPr>
        <p:txBody>
          <a:bodyPr wrap="square" rtlCol="0">
            <a:spAutoFit/>
          </a:bodyPr>
          <a:lstStyle/>
          <a:p>
            <a:r>
              <a:rPr lang="en-US" dirty="0"/>
              <a:t>Sources:</a:t>
            </a:r>
          </a:p>
          <a:p>
            <a:endParaRPr lang="en-US" dirty="0"/>
          </a:p>
          <a:p>
            <a:r>
              <a:rPr lang="en-US" dirty="0"/>
              <a:t>Suggested Hymn: #134 </a:t>
            </a:r>
            <a:r>
              <a:rPr lang="en-US" i="1" dirty="0"/>
              <a:t>I Believe in Christ</a:t>
            </a:r>
            <a:endParaRPr lang="en-US" dirty="0"/>
          </a:p>
          <a:p>
            <a:endParaRPr lang="en-US" i="1" dirty="0"/>
          </a:p>
          <a:p>
            <a:r>
              <a:rPr lang="en-US" i="1" dirty="0"/>
              <a:t>Video: </a:t>
            </a:r>
            <a:r>
              <a:rPr lang="en-US" b="1" dirty="0"/>
              <a:t>The Hope of God's Light</a:t>
            </a:r>
            <a:r>
              <a:rPr lang="en-US" dirty="0"/>
              <a:t> (6:46)</a:t>
            </a:r>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25</a:t>
            </a:r>
          </a:p>
          <a:p>
            <a:pPr marL="342900" indent="-342900">
              <a:buFontTx/>
              <a:buAutoNum type="arabicPeriod"/>
            </a:pPr>
            <a:r>
              <a:rPr lang="en-US" dirty="0"/>
              <a:t>Wikipedia</a:t>
            </a:r>
          </a:p>
          <a:p>
            <a:pPr marL="342900" indent="-342900">
              <a:buFontTx/>
              <a:buAutoNum type="arabicPeriod"/>
            </a:pPr>
            <a:r>
              <a:rPr lang="en-US" dirty="0"/>
              <a:t>Elder Bruce R. McConkie (</a:t>
            </a:r>
            <a:r>
              <a:rPr lang="en-US" i="1" dirty="0"/>
              <a:t>Doctrinal New Testament Commentary,</a:t>
            </a:r>
            <a:r>
              <a:rPr lang="en-US" dirty="0"/>
              <a:t> 1:700).</a:t>
            </a:r>
          </a:p>
          <a:p>
            <a:pPr marL="342900" indent="-342900">
              <a:buFontTx/>
              <a:buAutoNum type="arabicPeriod"/>
            </a:pPr>
            <a:r>
              <a:rPr lang="en-US" dirty="0">
                <a:solidFill>
                  <a:srgbClr val="333333"/>
                </a:solidFill>
              </a:rPr>
              <a:t>James E. </a:t>
            </a:r>
            <a:r>
              <a:rPr lang="en-US" dirty="0" err="1">
                <a:solidFill>
                  <a:srgbClr val="333333"/>
                </a:solidFill>
              </a:rPr>
              <a:t>Talmage</a:t>
            </a:r>
            <a:r>
              <a:rPr lang="en-US" dirty="0">
                <a:solidFill>
                  <a:srgbClr val="333333"/>
                </a:solidFill>
              </a:rPr>
              <a:t> (</a:t>
            </a:r>
            <a:r>
              <a:rPr lang="en-US" i="1" dirty="0">
                <a:solidFill>
                  <a:srgbClr val="333333"/>
                </a:solidFill>
              </a:rPr>
              <a:t>Jesus the Christ,</a:t>
            </a:r>
            <a:r>
              <a:rPr lang="en-US" dirty="0">
                <a:solidFill>
                  <a:srgbClr val="333333"/>
                </a:solidFill>
              </a:rPr>
              <a:t> p. 512.)</a:t>
            </a:r>
          </a:p>
          <a:p>
            <a:pPr marL="342900" indent="-342900">
              <a:buFontTx/>
              <a:buAutoNum type="arabicPeriod"/>
            </a:pPr>
            <a:r>
              <a:rPr lang="en-US" dirty="0"/>
              <a:t>President Gordon B. Hinckley (General Authority Training Meeting, April 2, 1996.)" (</a:t>
            </a:r>
            <a:r>
              <a:rPr lang="en-US" i="1" dirty="0"/>
              <a:t>Teachings of Gordon B. Hinckley</a:t>
            </a:r>
            <a:r>
              <a:rPr lang="en-US" dirty="0"/>
              <a:t> [Salt Lake City: Deseret Book Co., 1997], 459.)</a:t>
            </a:r>
          </a:p>
          <a:p>
            <a:pPr marL="342900" indent="-342900">
              <a:buFontTx/>
              <a:buAutoNum type="arabicPeriod"/>
            </a:pPr>
            <a:r>
              <a:rPr lang="en-US" dirty="0"/>
              <a:t>David A. </a:t>
            </a:r>
            <a:r>
              <a:rPr lang="en-US" dirty="0" err="1"/>
              <a:t>Whetten</a:t>
            </a:r>
            <a:r>
              <a:rPr lang="en-US" dirty="0"/>
              <a:t>, "Sir, We Would See </a:t>
            </a:r>
            <a:r>
              <a:rPr lang="en-US" dirty="0" err="1"/>
              <a:t>Jesus,"</a:t>
            </a:r>
            <a:r>
              <a:rPr lang="en-US" i="1" dirty="0" err="1"/>
              <a:t>Ensign</a:t>
            </a:r>
            <a:r>
              <a:rPr lang="en-US" dirty="0"/>
              <a:t>, Oct. 1978, 5-7)</a:t>
            </a:r>
          </a:p>
          <a:p>
            <a:pPr marL="342900" indent="-342900">
              <a:buFontTx/>
              <a:buAutoNum type="arabicPeriod"/>
            </a:pPr>
            <a:r>
              <a:rPr lang="en-US" dirty="0">
                <a:solidFill>
                  <a:srgbClr val="333333"/>
                </a:solidFill>
              </a:rPr>
              <a:t>(W. H. Parker, The Children Sing, No. 65.)</a:t>
            </a:r>
          </a:p>
          <a:p>
            <a:pPr marL="342900" indent="-342900">
              <a:buFontTx/>
              <a:buAutoNum type="arabicPeriod"/>
            </a:pPr>
            <a:r>
              <a:rPr lang="en-US" dirty="0">
                <a:solidFill>
                  <a:srgbClr val="333333"/>
                </a:solidFill>
              </a:rPr>
              <a:t>Elder Thomas S. Monson (</a:t>
            </a:r>
            <a:r>
              <a:rPr lang="en-US" i="1" dirty="0">
                <a:solidFill>
                  <a:srgbClr val="333333"/>
                </a:solidFill>
              </a:rPr>
              <a:t>Conference Report, October 1965</a:t>
            </a:r>
            <a:r>
              <a:rPr lang="en-US" dirty="0">
                <a:solidFill>
                  <a:srgbClr val="333333"/>
                </a:solidFill>
              </a:rPr>
              <a:t>, Afternoon Meeting 141.)</a:t>
            </a:r>
          </a:p>
          <a:p>
            <a:pPr marL="342900" indent="-342900">
              <a:buFontTx/>
              <a:buAutoNum type="arabicPeriod"/>
            </a:pPr>
            <a:r>
              <a:rPr lang="en-US" dirty="0">
                <a:solidFill>
                  <a:srgbClr val="333333"/>
                </a:solidFill>
              </a:rPr>
              <a:t>Gosepldoctrine.com</a:t>
            </a:r>
          </a:p>
          <a:p>
            <a:pPr marL="342900" indent="-342900">
              <a:buFontTx/>
              <a:buAutoNum type="arabicPeriod"/>
            </a:pPr>
            <a:r>
              <a:rPr lang="en-US" dirty="0"/>
              <a:t>Elder Neal A. Maxwell ("Willing to </a:t>
            </a:r>
            <a:r>
              <a:rPr lang="en-US" err="1"/>
              <a:t>Submit</a:t>
            </a:r>
            <a:r>
              <a:rPr lang="en-US"/>
              <a:t>,“ </a:t>
            </a:r>
            <a:r>
              <a:rPr lang="en-US" i="1"/>
              <a:t>Ensign</a:t>
            </a:r>
            <a:r>
              <a:rPr lang="en-US" dirty="0"/>
              <a:t>, May 1985, 72-73)</a:t>
            </a:r>
          </a:p>
          <a:p>
            <a:pPr marL="342900" indent="-342900">
              <a:buFontTx/>
              <a:buAutoNum type="arabicPeriod"/>
            </a:pPr>
            <a:r>
              <a:rPr lang="en-US" dirty="0">
                <a:solidFill>
                  <a:srgbClr val="333333"/>
                </a:solidFill>
              </a:rPr>
              <a:t>Excerpts from </a:t>
            </a:r>
            <a:r>
              <a:rPr lang="en-US" dirty="0"/>
              <a:t>Jo Ann H. </a:t>
            </a:r>
            <a:r>
              <a:rPr lang="en-US" dirty="0" err="1"/>
              <a:t>Seely</a:t>
            </a:r>
            <a:r>
              <a:rPr lang="en-US" dirty="0"/>
              <a:t>, </a:t>
            </a:r>
            <a:r>
              <a:rPr lang="en-US" i="1" dirty="0"/>
              <a:t>Studies in Scripture, Vol. 6: Acts to Revelation</a:t>
            </a:r>
            <a:r>
              <a:rPr lang="en-US" dirty="0"/>
              <a:t>, ed. by Jackson and Millet, 163.</a:t>
            </a:r>
          </a:p>
          <a:p>
            <a:pPr marL="342900" indent="-342900">
              <a:buFontTx/>
              <a:buAutoNum type="arabicPeriod"/>
            </a:pPr>
            <a:r>
              <a:rPr lang="en-US" dirty="0"/>
              <a:t>President Ezra Taft Benson  (</a:t>
            </a:r>
            <a:r>
              <a:rPr lang="en-US" i="1" dirty="0"/>
              <a:t>Come unto Christ</a:t>
            </a:r>
            <a:r>
              <a:rPr lang="en-US" dirty="0"/>
              <a:t>[Salt Lake City: Deseret Book Co., 1983], 6.)</a:t>
            </a:r>
          </a:p>
          <a:p>
            <a:pPr marL="342900" indent="-342900">
              <a:buFontTx/>
              <a:buAutoNum type="arabicPeriod"/>
            </a:pPr>
            <a:r>
              <a:rPr lang="en-US" dirty="0">
                <a:solidFill>
                  <a:srgbClr val="333333"/>
                </a:solidFill>
              </a:rPr>
              <a:t>Elder Robert D. Hales </a:t>
            </a:r>
            <a:r>
              <a:rPr lang="en-US" dirty="0"/>
              <a:t>(“Out of Darkness into His Marvelous Light,”</a:t>
            </a:r>
            <a:r>
              <a:rPr lang="en-US" i="1" dirty="0"/>
              <a:t> Ensign,</a:t>
            </a:r>
            <a:r>
              <a:rPr lang="en-US" dirty="0"/>
              <a:t> May 2002, 70). And(“Making Righteous Choices at the Crossroads of Life,”</a:t>
            </a:r>
            <a:r>
              <a:rPr lang="en-US" i="1" dirty="0"/>
              <a:t> Ensign, </a:t>
            </a:r>
            <a:r>
              <a:rPr lang="en-US" dirty="0"/>
              <a:t>Nov. 1988, 10–11).</a:t>
            </a:r>
          </a:p>
          <a:p>
            <a:pPr marL="342900" indent="-342900">
              <a:buFontTx/>
              <a:buAutoNum type="arabicPeriod"/>
            </a:pPr>
            <a:r>
              <a:rPr lang="en-US" dirty="0"/>
              <a:t>J. Thomas </a:t>
            </a:r>
            <a:r>
              <a:rPr lang="en-US" dirty="0" err="1"/>
              <a:t>Fyans</a:t>
            </a:r>
            <a:r>
              <a:rPr lang="en-US" dirty="0"/>
              <a:t> BYU Speeches </a:t>
            </a:r>
            <a:r>
              <a:rPr lang="en-US" i="1" dirty="0"/>
              <a:t>Cycle of Life </a:t>
            </a:r>
            <a:r>
              <a:rPr lang="en-US" dirty="0"/>
              <a:t>April 10, 1988</a:t>
            </a:r>
          </a:p>
          <a:p>
            <a:pPr marL="342900" indent="-342900">
              <a:buFontTx/>
              <a:buAutoNum type="arabicPeriod"/>
            </a:pPr>
            <a:r>
              <a:rPr lang="en-US" dirty="0"/>
              <a:t> (</a:t>
            </a:r>
            <a:r>
              <a:rPr lang="en-US" i="1" dirty="0"/>
              <a:t>Orson Pratt's Works</a:t>
            </a:r>
            <a:r>
              <a:rPr lang="en-US" dirty="0"/>
              <a:t> [Salt Lake City: Deseret News Press, 1945], 145 - 146.)</a:t>
            </a:r>
          </a:p>
          <a:p>
            <a:pPr marL="342900" indent="-342900">
              <a:buFontTx/>
              <a:buAutoNum type="arabicPeriod"/>
            </a:pPr>
            <a:endParaRPr lang="en-US" i="1" dirty="0">
              <a:solidFill>
                <a:srgbClr val="333333"/>
              </a:solidFill>
            </a:endParaRPr>
          </a:p>
          <a:p>
            <a:endParaRPr lang="en-US" i="1" dirty="0"/>
          </a:p>
        </p:txBody>
      </p:sp>
      <p:grpSp>
        <p:nvGrpSpPr>
          <p:cNvPr id="2" name="Group 7"/>
          <p:cNvGrpSpPr/>
          <p:nvPr/>
        </p:nvGrpSpPr>
        <p:grpSpPr>
          <a:xfrm>
            <a:off x="3976046" y="67029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Mary, Martha, and Lazarus</a:t>
            </a:r>
            <a:endParaRPr lang="en-US" sz="4400" dirty="0">
              <a:latin typeface="Harrington" panose="04040505050A02020702" pitchFamily="82" charset="0"/>
            </a:endParaRPr>
          </a:p>
        </p:txBody>
      </p:sp>
      <p:sp>
        <p:nvSpPr>
          <p:cNvPr id="2" name="Rectangle 1"/>
          <p:cNvSpPr/>
          <p:nvPr/>
        </p:nvSpPr>
        <p:spPr>
          <a:xfrm>
            <a:off x="2090058" y="956574"/>
            <a:ext cx="8338457" cy="369332"/>
          </a:xfrm>
          <a:prstGeom prst="rect">
            <a:avLst/>
          </a:prstGeom>
        </p:spPr>
        <p:txBody>
          <a:bodyPr wrap="square">
            <a:spAutoFit/>
          </a:bodyPr>
          <a:lstStyle/>
          <a:p>
            <a:r>
              <a:rPr lang="en-US" dirty="0">
                <a:solidFill>
                  <a:srgbClr val="333333"/>
                </a:solidFill>
                <a:latin typeface="Open Sans"/>
              </a:rPr>
              <a:t>Six days before the Passover, Jesus ate supper with some friends in Bethany.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60" y="1493286"/>
            <a:ext cx="3472395" cy="4576847"/>
          </a:xfrm>
          <a:prstGeom prst="rect">
            <a:avLst/>
          </a:prstGeom>
        </p:spPr>
      </p:pic>
      <p:sp>
        <p:nvSpPr>
          <p:cNvPr id="4" name="Rectangle 3"/>
          <p:cNvSpPr/>
          <p:nvPr/>
        </p:nvSpPr>
        <p:spPr>
          <a:xfrm>
            <a:off x="4180116" y="1884674"/>
            <a:ext cx="6096000" cy="1754326"/>
          </a:xfrm>
          <a:prstGeom prst="rect">
            <a:avLst/>
          </a:prstGeom>
        </p:spPr>
        <p:txBody>
          <a:bodyPr>
            <a:spAutoFit/>
          </a:bodyPr>
          <a:lstStyle/>
          <a:p>
            <a:r>
              <a:rPr lang="en-US" dirty="0">
                <a:solidFill>
                  <a:srgbClr val="333333"/>
                </a:solidFill>
                <a:latin typeface="Open Sans"/>
              </a:rPr>
              <a:t>Mary, the sister of Martha and Lazarus, anointed Jesus’s feet with expensive ointment. </a:t>
            </a:r>
          </a:p>
          <a:p>
            <a:endParaRPr lang="en-US" dirty="0">
              <a:solidFill>
                <a:srgbClr val="333333"/>
              </a:solidFill>
              <a:latin typeface="Open Sans"/>
            </a:endParaRPr>
          </a:p>
          <a:p>
            <a:r>
              <a:rPr lang="en-US" dirty="0">
                <a:solidFill>
                  <a:srgbClr val="333333"/>
                </a:solidFill>
                <a:latin typeface="Open Sans"/>
              </a:rPr>
              <a:t>Many people heard that Jesus was in Bethany and came to see Him and Lazarus, whom Jesus had previously raised from the dead.</a:t>
            </a:r>
            <a:endParaRPr lang="en-US" dirty="0"/>
          </a:p>
        </p:txBody>
      </p:sp>
      <p:grpSp>
        <p:nvGrpSpPr>
          <p:cNvPr id="9" name="Group 8"/>
          <p:cNvGrpSpPr/>
          <p:nvPr/>
        </p:nvGrpSpPr>
        <p:grpSpPr>
          <a:xfrm>
            <a:off x="7750629" y="3547772"/>
            <a:ext cx="2394857" cy="3114676"/>
            <a:chOff x="586554" y="3426505"/>
            <a:chExt cx="2394857" cy="3114676"/>
          </a:xfrm>
        </p:grpSpPr>
        <p:pic>
          <p:nvPicPr>
            <p:cNvPr id="10" name="Picture 2" descr="Mary Anoints the Feet of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49" y="3426505"/>
              <a:ext cx="2333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6554" y="6325737"/>
              <a:ext cx="2394857" cy="215444"/>
            </a:xfrm>
            <a:prstGeom prst="rect">
              <a:avLst/>
            </a:prstGeom>
            <a:noFill/>
          </p:spPr>
          <p:txBody>
            <a:bodyPr wrap="square" rtlCol="0">
              <a:spAutoFit/>
            </a:bodyPr>
            <a:lstStyle/>
            <a:p>
              <a:r>
                <a:rPr lang="en-US" sz="800" dirty="0">
                  <a:solidFill>
                    <a:schemeClr val="bg1"/>
                  </a:solidFill>
                </a:rPr>
                <a:t>Robert T. Barrett</a:t>
              </a:r>
            </a:p>
          </p:txBody>
        </p:sp>
      </p:grpSp>
    </p:spTree>
    <p:extLst>
      <p:ext uri="{BB962C8B-B14F-4D97-AF65-F5344CB8AC3E}">
        <p14:creationId xmlns:p14="http://schemas.microsoft.com/office/powerpoint/2010/main" val="28413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18961237"/>
              </p:ext>
            </p:extLst>
          </p:nvPr>
        </p:nvGraphicFramePr>
        <p:xfrm>
          <a:off x="804868" y="306104"/>
          <a:ext cx="10434045" cy="275174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Mary Anoints Jesus at the Home of Simon the Leper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26:6-13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Many See Lazarus at Bethany and Believe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12:9-11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Triumphal Entry into Jerusalem and Return to Bethany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19:29-44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12:12-19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Jesus Testifies of His Death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12:20-36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Jesus Relationship to His</a:t>
                      </a:r>
                      <a:r>
                        <a:rPr lang="en-US" sz="1200" baseline="0" dirty="0"/>
                        <a:t> Father</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12:44-50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343968">
                <a:tc>
                  <a:txBody>
                    <a:bodyPr/>
                    <a:lstStyle/>
                    <a:p>
                      <a:r>
                        <a:rPr lang="en-US" sz="1200" dirty="0"/>
                        <a:t>Jesus Departs from Crowds at the Temple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343968">
                <a:tc>
                  <a:txBody>
                    <a:bodyPr/>
                    <a:lstStyle/>
                    <a:p>
                      <a:r>
                        <a:rPr lang="en-US" sz="1200" dirty="0"/>
                        <a:t>Reaction of People to Jesus’ Teachings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12:37-43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bl>
          </a:graphicData>
        </a:graphic>
      </p:graphicFrame>
      <p:grpSp>
        <p:nvGrpSpPr>
          <p:cNvPr id="4" name="Group 3"/>
          <p:cNvGrpSpPr/>
          <p:nvPr/>
        </p:nvGrpSpPr>
        <p:grpSpPr>
          <a:xfrm>
            <a:off x="620149" y="3426505"/>
            <a:ext cx="2471394" cy="3114676"/>
            <a:chOff x="620149" y="3426505"/>
            <a:chExt cx="2471394" cy="3114676"/>
          </a:xfrm>
        </p:grpSpPr>
        <p:pic>
          <p:nvPicPr>
            <p:cNvPr id="5122" name="Picture 2" descr="Mary Anoints the Feet of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49" y="3426505"/>
              <a:ext cx="2333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686" y="6237514"/>
              <a:ext cx="2394857" cy="215444"/>
            </a:xfrm>
            <a:prstGeom prst="rect">
              <a:avLst/>
            </a:prstGeom>
            <a:noFill/>
          </p:spPr>
          <p:txBody>
            <a:bodyPr wrap="square" rtlCol="0">
              <a:spAutoFit/>
            </a:bodyPr>
            <a:lstStyle/>
            <a:p>
              <a:r>
                <a:rPr lang="en-US" sz="800" dirty="0">
                  <a:solidFill>
                    <a:schemeClr val="bg1"/>
                  </a:solidFill>
                </a:rPr>
                <a:t>Robert T. Barrett</a:t>
              </a:r>
            </a:p>
          </p:txBody>
        </p:sp>
      </p:grpSp>
    </p:spTree>
    <p:extLst>
      <p:ext uri="{BB962C8B-B14F-4D97-AF65-F5344CB8AC3E}">
        <p14:creationId xmlns:p14="http://schemas.microsoft.com/office/powerpoint/2010/main" val="201278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69772" cy="1923604"/>
          </a:xfrm>
          <a:prstGeom prst="rect">
            <a:avLst/>
          </a:prstGeom>
          <a:ln>
            <a:solidFill>
              <a:schemeClr val="tx1"/>
            </a:solidFill>
          </a:ln>
        </p:spPr>
        <p:txBody>
          <a:bodyPr wrap="square">
            <a:spAutoFit/>
          </a:bodyPr>
          <a:lstStyle/>
          <a:p>
            <a:r>
              <a:rPr lang="en-US" sz="1200" b="1" dirty="0"/>
              <a:t>Spikenard: John 12:3</a:t>
            </a:r>
          </a:p>
          <a:p>
            <a:r>
              <a:rPr lang="en-US" sz="1200" dirty="0"/>
              <a:t>Your plants are an orchard of pomegranates</a:t>
            </a:r>
            <a:br>
              <a:rPr lang="en-US" sz="1200" dirty="0"/>
            </a:br>
            <a:r>
              <a:rPr lang="en-US" sz="1200" dirty="0"/>
              <a:t>With pleasant fruits,</a:t>
            </a:r>
            <a:br>
              <a:rPr lang="en-US" sz="1200" dirty="0"/>
            </a:br>
            <a:r>
              <a:rPr lang="en-US" sz="1200" dirty="0"/>
              <a:t>Fragrant henna with spikenard,</a:t>
            </a:r>
            <a:br>
              <a:rPr lang="en-US" sz="1200" dirty="0"/>
            </a:br>
            <a:r>
              <a:rPr lang="en-US" sz="1200" dirty="0"/>
              <a:t>spikenard and saffron,</a:t>
            </a:r>
            <a:br>
              <a:rPr lang="en-US" sz="1200" dirty="0"/>
            </a:br>
            <a:r>
              <a:rPr lang="en-US" sz="1200" dirty="0" err="1"/>
              <a:t>calamus</a:t>
            </a:r>
            <a:r>
              <a:rPr lang="en-US" sz="1200" dirty="0"/>
              <a:t> and cinnamon,</a:t>
            </a:r>
            <a:br>
              <a:rPr lang="en-US" sz="1200" dirty="0"/>
            </a:br>
            <a:r>
              <a:rPr lang="en-US" sz="1200" dirty="0"/>
              <a:t>with every kind of incense tree,</a:t>
            </a:r>
            <a:br>
              <a:rPr lang="en-US" sz="1200" dirty="0"/>
            </a:br>
            <a:r>
              <a:rPr lang="en-US" sz="1200" dirty="0"/>
              <a:t>with myrrh and aloes,</a:t>
            </a:r>
            <a:br>
              <a:rPr lang="en-US" sz="1200" dirty="0"/>
            </a:br>
            <a:r>
              <a:rPr lang="en-US" sz="1200" dirty="0"/>
              <a:t>and all the finest spices.</a:t>
            </a:r>
          </a:p>
          <a:p>
            <a:r>
              <a:rPr lang="en-US" sz="1200" dirty="0"/>
              <a:t>Song of </a:t>
            </a:r>
            <a:r>
              <a:rPr lang="en-US" sz="1100" dirty="0"/>
              <a:t> Solomon 4:13-14</a:t>
            </a:r>
          </a:p>
        </p:txBody>
      </p:sp>
      <p:sp>
        <p:nvSpPr>
          <p:cNvPr id="4" name="Rectangle 3"/>
          <p:cNvSpPr/>
          <p:nvPr/>
        </p:nvSpPr>
        <p:spPr>
          <a:xfrm>
            <a:off x="0" y="1923604"/>
            <a:ext cx="6988628" cy="3600986"/>
          </a:xfrm>
          <a:prstGeom prst="rect">
            <a:avLst/>
          </a:prstGeom>
          <a:ln>
            <a:solidFill>
              <a:schemeClr val="tx1"/>
            </a:solidFill>
          </a:ln>
        </p:spPr>
        <p:txBody>
          <a:bodyPr wrap="square">
            <a:spAutoFit/>
          </a:bodyPr>
          <a:lstStyle/>
          <a:p>
            <a:pPr fontAlgn="base"/>
            <a:r>
              <a:rPr lang="en-US" sz="1200" b="1" dirty="0"/>
              <a:t>Judas, the Hypocrite: John 12:6</a:t>
            </a:r>
          </a:p>
          <a:p>
            <a:pPr fontAlgn="base"/>
            <a:r>
              <a:rPr lang="en-US" sz="1200" dirty="0"/>
              <a:t>"The dishonest man brings only misery into the world. Look what Judas brought upon himself by not being true! He associated with his Lord and heard the divine truths from his Master's lips. It may be that once he felt in his heart the truth, but he let outside influences come upon him. He let his appetite for greed lead him into dishonesty.</a:t>
            </a:r>
          </a:p>
          <a:p>
            <a:pPr fontAlgn="base"/>
            <a:endParaRPr lang="en-US" sz="1200" dirty="0"/>
          </a:p>
          <a:p>
            <a:pPr fontAlgn="base"/>
            <a:r>
              <a:rPr lang="en-US" sz="1200" dirty="0"/>
              <a:t>"Following that prompting, he opposed the work of the Master, found fault with conditions around him. Six days before the Passover, Mary, out of the great love in her heart, anointed Jesus with costly oils. Who was it that found fault? Not the honest man in whose heart was the truth; but Judas. And even in his faultfinding, you detect the lie: 'Why was not this ointment sold for three hundred pence, and given to the poor?' (John 12:5.)</a:t>
            </a:r>
          </a:p>
          <a:p>
            <a:pPr fontAlgn="base"/>
            <a:endParaRPr lang="en-US" sz="1200" dirty="0"/>
          </a:p>
          <a:p>
            <a:pPr fontAlgn="base"/>
            <a:r>
              <a:rPr lang="en-US" sz="1200" dirty="0"/>
              <a:t>"What a dissembler! What a hypocrite! He did not want the money for the poor, 'but,' says one of his companions, 'because he was a thief, and had the bag. . . .' (John 12:6.) He sat at meat with his Lord, near his Master's side, there in the presence of the Divine Man, pretending to be one with him-not only in friendship, but in discipleship; not only that, but a disciple in whom had been placed trust. There at the table eating bread by the side of the Master, he was still untrue and had already bargained to betray his Lord into the hands of his enemies.“ President David O. McKay  (</a:t>
            </a:r>
            <a:r>
              <a:rPr lang="en-US" sz="1200" i="1" dirty="0"/>
              <a:t>Man May Know for Himself: Teachings of President David O. McKay,</a:t>
            </a:r>
            <a:r>
              <a:rPr lang="en-US" sz="1200" dirty="0"/>
              <a:t> compiled by Clare </a:t>
            </a:r>
            <a:r>
              <a:rPr lang="en-US" sz="1200" dirty="0" err="1"/>
              <a:t>Middlemiss</a:t>
            </a:r>
            <a:r>
              <a:rPr lang="en-US" sz="1200" dirty="0"/>
              <a:t> [Salt Lake City: Deseret Book Co., 1967], 272.)</a:t>
            </a:r>
          </a:p>
        </p:txBody>
      </p:sp>
      <p:sp>
        <p:nvSpPr>
          <p:cNvPr id="5" name="Rectangle 4"/>
          <p:cNvSpPr/>
          <p:nvPr/>
        </p:nvSpPr>
        <p:spPr>
          <a:xfrm>
            <a:off x="0" y="5524590"/>
            <a:ext cx="6988628" cy="1384995"/>
          </a:xfrm>
          <a:prstGeom prst="rect">
            <a:avLst/>
          </a:prstGeom>
          <a:ln>
            <a:solidFill>
              <a:schemeClr val="tx1"/>
            </a:solidFill>
          </a:ln>
        </p:spPr>
        <p:txBody>
          <a:bodyPr wrap="square">
            <a:spAutoFit/>
          </a:bodyPr>
          <a:lstStyle/>
          <a:p>
            <a:r>
              <a:rPr lang="en-US" sz="1200" b="1" dirty="0"/>
              <a:t>Mary</a:t>
            </a:r>
            <a:r>
              <a:rPr lang="en-US" sz="1200" dirty="0"/>
              <a:t> probably understood that Jesus would be sacrificed. It is doubtful that she understood that exactly one week from her anointing, Jesus body would be taken from the cross and anointed again. Mary anointed Jesus' living head and feet with ointment one Friday evening, and Nicodemus anointed Jesus' dead body with myrrh and aloes the next (Jn. 19:38-39). Mary's privilege was greater, for she anointed the living Christ. She had earned the privilege with faith and devotion which had stood the test of time. Tragically, Nicodemus, one who had feared being put out of the synagogue, was only able to declare his allegiance when the Master was already gone.  Gospeldoctrine.com</a:t>
            </a:r>
          </a:p>
        </p:txBody>
      </p:sp>
      <p:sp>
        <p:nvSpPr>
          <p:cNvPr id="7" name="Rectangle 6"/>
          <p:cNvSpPr/>
          <p:nvPr/>
        </p:nvSpPr>
        <p:spPr>
          <a:xfrm>
            <a:off x="3069772" y="0"/>
            <a:ext cx="9122228" cy="1869743"/>
          </a:xfrm>
          <a:prstGeom prst="rect">
            <a:avLst/>
          </a:prstGeom>
          <a:ln>
            <a:solidFill>
              <a:schemeClr val="tx1"/>
            </a:solidFill>
          </a:ln>
        </p:spPr>
        <p:txBody>
          <a:bodyPr wrap="square">
            <a:spAutoFit/>
          </a:bodyPr>
          <a:lstStyle/>
          <a:p>
            <a:pPr fontAlgn="base"/>
            <a:r>
              <a:rPr lang="en-US" sz="1050" b="1" dirty="0">
                <a:solidFill>
                  <a:srgbClr val="333333"/>
                </a:solidFill>
              </a:rPr>
              <a:t>Full Article of Pres. Gordon B. Hinckley’s Statement:</a:t>
            </a:r>
          </a:p>
          <a:p>
            <a:pPr fontAlgn="base"/>
            <a:endParaRPr lang="en-US" sz="1050" b="1" dirty="0">
              <a:solidFill>
                <a:srgbClr val="333333"/>
              </a:solidFill>
            </a:endParaRPr>
          </a:p>
          <a:p>
            <a:pPr fontAlgn="base"/>
            <a:r>
              <a:rPr lang="en-US" sz="1050" dirty="0">
                <a:solidFill>
                  <a:srgbClr val="333333"/>
                </a:solidFill>
              </a:rPr>
              <a:t>"We must take care of the poor. Said the Lord, 'The poor ye have with you always.' (Mark 14:7;John 12:8.) There have always been poor and I guess there always will be poor until the Millennium. We must take care of them and we must have the facilities to do so. But we must be very careful not to over institutionalize that care. We must not shift the burden that we ought to carry in our own hearts of spreading kindness and love and help to others, to the institution, which at best, is impersonal.</a:t>
            </a:r>
          </a:p>
          <a:p>
            <a:pPr fontAlgn="base"/>
            <a:r>
              <a:rPr lang="en-US" sz="1050" dirty="0">
                <a:solidFill>
                  <a:srgbClr val="333333"/>
                </a:solidFill>
              </a:rPr>
              <a:t>"I do not want you to get any idea that I am saying we should not have the welfare program. We must have it. It is a part of the Lord's plan and the good it does is vast and incalculable. But I think there is a tendency among us to say, 'Oh, the Church will take care of that. I pay my fast offering. Let the Church take care of that.' We need as individuals, I think, to reach down and extend a helping hand without notice, without thanks, without expectation of anything in return, to give of that with which the Lord has so generously blessed us. (General Authority Training Meeting, April 2, 1996.)" (</a:t>
            </a:r>
            <a:r>
              <a:rPr lang="en-US" sz="1050" i="1" dirty="0">
                <a:solidFill>
                  <a:srgbClr val="333333"/>
                </a:solidFill>
              </a:rPr>
              <a:t>Teachings of Gordon B. Hinckley</a:t>
            </a:r>
            <a:r>
              <a:rPr lang="en-US" sz="1050" dirty="0">
                <a:solidFill>
                  <a:srgbClr val="333333"/>
                </a:solidFill>
              </a:rPr>
              <a:t> [Salt Lake City: Deseret Book Co., 1997], 459.)</a:t>
            </a:r>
            <a:endParaRPr lang="en-US" sz="1050" b="0" i="0" dirty="0">
              <a:solidFill>
                <a:srgbClr val="333333"/>
              </a:solidFill>
              <a:effectLst/>
            </a:endParaRPr>
          </a:p>
        </p:txBody>
      </p:sp>
      <p:sp>
        <p:nvSpPr>
          <p:cNvPr id="6" name="Rectangle 5"/>
          <p:cNvSpPr/>
          <p:nvPr/>
        </p:nvSpPr>
        <p:spPr>
          <a:xfrm>
            <a:off x="6988628" y="1923604"/>
            <a:ext cx="5203372" cy="2192908"/>
          </a:xfrm>
          <a:prstGeom prst="rect">
            <a:avLst/>
          </a:prstGeom>
          <a:ln>
            <a:solidFill>
              <a:schemeClr val="tx1"/>
            </a:solidFill>
          </a:ln>
        </p:spPr>
        <p:txBody>
          <a:bodyPr wrap="square">
            <a:spAutoFit/>
          </a:bodyPr>
          <a:lstStyle/>
          <a:p>
            <a:pPr fontAlgn="base"/>
            <a:r>
              <a:rPr lang="en-US" sz="1050" b="1" dirty="0"/>
              <a:t>Corn as Seed John 12:24:</a:t>
            </a:r>
          </a:p>
          <a:p>
            <a:pPr fontAlgn="base"/>
            <a:r>
              <a:rPr lang="en-US" sz="1050" dirty="0"/>
              <a:t>The Law also required the </a:t>
            </a:r>
            <a:r>
              <a:rPr lang="en-US" sz="1050" dirty="0" err="1"/>
              <a:t>firstfruits</a:t>
            </a:r>
            <a:r>
              <a:rPr lang="en-US" sz="1050" dirty="0"/>
              <a:t> of the field. We might wonder how the </a:t>
            </a:r>
            <a:r>
              <a:rPr lang="en-US" sz="1050" dirty="0" err="1"/>
              <a:t>firstfruits</a:t>
            </a:r>
            <a:r>
              <a:rPr lang="en-US" sz="1050" dirty="0"/>
              <a:t> of the field are symbolic of Christ's life and mission. This passage from John helps to understand the meaning. The Lord tells us that he is likened unto a grain of wheat which must die in order to produce its fruit. Just as a seed is of no value unless it is planted, so Christ's earthly mission would have been almost meaningless without his death and atoning sacrifice. The Law states, 'ye shall bring a sheaf of the </a:t>
            </a:r>
            <a:r>
              <a:rPr lang="en-US" sz="1050" dirty="0" err="1"/>
              <a:t>firstfuits</a:t>
            </a:r>
            <a:r>
              <a:rPr lang="en-US" sz="1050" dirty="0"/>
              <a:t> of your harvest unto the priest: And he shall wave the sheaf before the Lord, to be accepted for you' (Lev. 23:10-11). Symbolically, Christ is the seed of the harvest. Before Elohim is waved the sheaf of Jesus' sacrifice, which will be accepted for us, lest we be punished for our many sins (see DC 19:5-20; 45:3-5).</a:t>
            </a:r>
          </a:p>
          <a:p>
            <a:pPr fontAlgn="base"/>
            <a:r>
              <a:rPr lang="en-US" sz="1050" dirty="0"/>
              <a:t>The latter-day application is that we must follow the Lord's example. Just as Christ died a physical death in order to bring life to all the world, so we must die as to the carnal things of the world so that we can bring forth spiritual fruit</a:t>
            </a:r>
          </a:p>
        </p:txBody>
      </p:sp>
      <p:sp>
        <p:nvSpPr>
          <p:cNvPr id="8" name="Rectangle 7"/>
          <p:cNvSpPr/>
          <p:nvPr/>
        </p:nvSpPr>
        <p:spPr>
          <a:xfrm>
            <a:off x="6979574" y="4108838"/>
            <a:ext cx="5203372" cy="1384995"/>
          </a:xfrm>
          <a:prstGeom prst="rect">
            <a:avLst/>
          </a:prstGeom>
          <a:ln>
            <a:solidFill>
              <a:schemeClr val="tx1"/>
            </a:solidFill>
          </a:ln>
        </p:spPr>
        <p:txBody>
          <a:bodyPr wrap="square">
            <a:spAutoFit/>
          </a:bodyPr>
          <a:lstStyle/>
          <a:p>
            <a:pPr fontAlgn="base"/>
            <a:r>
              <a:rPr lang="en-US" sz="1050" b="1" dirty="0"/>
              <a:t>Submitting ourselves John 12:25:</a:t>
            </a:r>
          </a:p>
          <a:p>
            <a:pPr fontAlgn="base"/>
            <a:r>
              <a:rPr lang="en-US" sz="1050" dirty="0"/>
              <a:t>"The submission of one's will is placing on God's altar the only uniquely personal thing one has to place there. The many other things we 'give' are actually the things He has already given or loaned to us. However, when we finally submit ourselves by letting our individual wills be swallowed up in God's will, we will really be giving something to Him! It is the only possession which is truly ours to give. Consecration thus constitutes the only unconditional surrender which is also a total victory." Elder Neal A. Maxwell (</a:t>
            </a:r>
            <a:r>
              <a:rPr lang="en-US" sz="1050" i="1" dirty="0"/>
              <a:t>If Thou Endure It Well </a:t>
            </a:r>
            <a:r>
              <a:rPr lang="en-US" sz="1050" dirty="0"/>
              <a:t>[Salt Lake City: </a:t>
            </a:r>
            <a:r>
              <a:rPr lang="en-US" sz="1050" dirty="0" err="1"/>
              <a:t>Bookcraft</a:t>
            </a:r>
            <a:r>
              <a:rPr lang="en-US" sz="1050" dirty="0"/>
              <a:t>, 1996], 54.)</a:t>
            </a:r>
          </a:p>
        </p:txBody>
      </p:sp>
      <p:sp>
        <p:nvSpPr>
          <p:cNvPr id="9" name="Rectangle 8"/>
          <p:cNvSpPr/>
          <p:nvPr/>
        </p:nvSpPr>
        <p:spPr>
          <a:xfrm>
            <a:off x="6979574" y="5493833"/>
            <a:ext cx="5203372" cy="1384995"/>
          </a:xfrm>
          <a:prstGeom prst="rect">
            <a:avLst/>
          </a:prstGeom>
          <a:ln>
            <a:solidFill>
              <a:schemeClr val="tx1"/>
            </a:solidFill>
          </a:ln>
        </p:spPr>
        <p:txBody>
          <a:bodyPr wrap="square">
            <a:spAutoFit/>
          </a:bodyPr>
          <a:lstStyle/>
          <a:p>
            <a:pPr fontAlgn="base"/>
            <a:r>
              <a:rPr lang="en-US" sz="1050" b="1" dirty="0"/>
              <a:t>Glorify  John 12:29:</a:t>
            </a:r>
          </a:p>
          <a:p>
            <a:pPr fontAlgn="base"/>
            <a:r>
              <a:rPr lang="en-US" sz="1050" dirty="0"/>
              <a:t>"There has always been to me a great lesson in that incident. We do not always understand the Savior. We do not always understand the messages from heaven. We are not in tune. When the Savior was introduced upon this continent, the Father spoke from heaven. The people heard the noise but did not understand. He spoke again, but they did not understand. Finally, the third time they heard and knew what he said: 'Behold my Beloved Son.' (3 Ne. 11:3-7)." Rueben J. Clark (</a:t>
            </a:r>
            <a:r>
              <a:rPr lang="en-US" sz="1050" i="1" dirty="0"/>
              <a:t>Conference Report, October 1950</a:t>
            </a:r>
            <a:r>
              <a:rPr lang="en-US" sz="1050" dirty="0"/>
              <a:t>, Afternoon Meeting 101 - 102.)</a:t>
            </a:r>
          </a:p>
        </p:txBody>
      </p:sp>
    </p:spTree>
    <p:extLst>
      <p:ext uri="{BB962C8B-B14F-4D97-AF65-F5344CB8AC3E}">
        <p14:creationId xmlns:p14="http://schemas.microsoft.com/office/powerpoint/2010/main" val="201278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210677" cy="1015663"/>
          </a:xfrm>
          <a:prstGeom prst="rect">
            <a:avLst/>
          </a:prstGeom>
          <a:ln>
            <a:solidFill>
              <a:schemeClr val="tx1"/>
            </a:solidFill>
          </a:ln>
        </p:spPr>
        <p:txBody>
          <a:bodyPr wrap="square">
            <a:spAutoFit/>
          </a:bodyPr>
          <a:lstStyle/>
          <a:p>
            <a:r>
              <a:rPr lang="en-US" sz="1200" b="1" dirty="0"/>
              <a:t>Satan is the Prince of the World  John 12:31:</a:t>
            </a:r>
          </a:p>
          <a:p>
            <a:r>
              <a:rPr lang="en-US" sz="1200" dirty="0"/>
              <a:t>The 'prince of this world' is Satan (see Jn. 14:30; 16:11; DC 127:11). Jesus says 'now' he will be cast out in the sense that Christ's atonement will deny the prince of all his power over death. In another sense, the prince of this world will be literally cast from the earth at the beginning of the </a:t>
            </a:r>
            <a:r>
              <a:rPr lang="en-US" sz="1200" dirty="0" err="1"/>
              <a:t>Millenium</a:t>
            </a:r>
            <a:r>
              <a:rPr lang="en-US" sz="1200" dirty="0"/>
              <a:t> (Rev. 20:1-3). (9)</a:t>
            </a:r>
            <a:endParaRPr lang="en-US" sz="1100" dirty="0"/>
          </a:p>
        </p:txBody>
      </p:sp>
      <p:sp>
        <p:nvSpPr>
          <p:cNvPr id="4" name="Rectangle 3"/>
          <p:cNvSpPr/>
          <p:nvPr/>
        </p:nvSpPr>
        <p:spPr>
          <a:xfrm>
            <a:off x="0" y="1031063"/>
            <a:ext cx="6210676" cy="1938992"/>
          </a:xfrm>
          <a:prstGeom prst="rect">
            <a:avLst/>
          </a:prstGeom>
          <a:ln>
            <a:solidFill>
              <a:schemeClr val="tx1"/>
            </a:solidFill>
          </a:ln>
        </p:spPr>
        <p:txBody>
          <a:bodyPr wrap="square">
            <a:spAutoFit/>
          </a:bodyPr>
          <a:lstStyle/>
          <a:p>
            <a:pPr fontAlgn="base"/>
            <a:r>
              <a:rPr lang="en-US" sz="1200" b="1" dirty="0"/>
              <a:t>Did Jesus Have to Die? John 12:34:</a:t>
            </a:r>
          </a:p>
          <a:p>
            <a:pPr fontAlgn="base"/>
            <a:r>
              <a:rPr lang="en-US" sz="1200" dirty="0"/>
              <a:t>"Most of Jesus' contemporaries...did not expect that the Messiah would suffer and die. When Jesus taught the crowds in Jerusalem about his impending crucifixion, 'the people answered him, We have heard out of the law that [Messiah] </a:t>
            </a:r>
            <a:r>
              <a:rPr lang="en-US" sz="1200" dirty="0" err="1"/>
              <a:t>abideth</a:t>
            </a:r>
            <a:r>
              <a:rPr lang="en-US" sz="1200" dirty="0"/>
              <a:t> for ever: and how </a:t>
            </a:r>
            <a:r>
              <a:rPr lang="en-US" sz="1200" dirty="0" err="1"/>
              <a:t>sayest</a:t>
            </a:r>
            <a:r>
              <a:rPr lang="en-US" sz="1200" dirty="0"/>
              <a:t> thou, The Son of man must be lifted up?' (John 12:34.)</a:t>
            </a:r>
          </a:p>
          <a:p>
            <a:pPr fontAlgn="base"/>
            <a:r>
              <a:rPr lang="en-US" sz="1200" dirty="0"/>
              <a:t>"Even the Apostles were confused about the sacrificial role of the Messiah. After Peter declared that Jesus was the Messiah, the Son of the living God, Peter presumed to rebuke the Lord for saying that the Messiah 'must go unto Jerusalem, and suffer many things of the elders and chief priests and scribes, and be killed, and be raised again the third day.' (Matt. 16:16, 21-22.)" (Keith </a:t>
            </a:r>
            <a:r>
              <a:rPr lang="en-US" sz="1200" dirty="0" err="1"/>
              <a:t>Meservy</a:t>
            </a:r>
            <a:r>
              <a:rPr lang="en-US" sz="1200" dirty="0"/>
              <a:t>, "This Day Is This Scripture Fulfilled," </a:t>
            </a:r>
            <a:r>
              <a:rPr lang="en-US" sz="1200" i="1" dirty="0"/>
              <a:t>Ensign</a:t>
            </a:r>
            <a:r>
              <a:rPr lang="en-US" sz="1200" dirty="0"/>
              <a:t>, Apr. 1987, 7)</a:t>
            </a:r>
          </a:p>
        </p:txBody>
      </p:sp>
      <p:sp>
        <p:nvSpPr>
          <p:cNvPr id="5" name="Rectangle 4"/>
          <p:cNvSpPr/>
          <p:nvPr/>
        </p:nvSpPr>
        <p:spPr>
          <a:xfrm>
            <a:off x="0" y="2970055"/>
            <a:ext cx="6210676" cy="2954655"/>
          </a:xfrm>
          <a:prstGeom prst="rect">
            <a:avLst/>
          </a:prstGeom>
          <a:ln>
            <a:solidFill>
              <a:schemeClr val="tx1"/>
            </a:solidFill>
          </a:ln>
        </p:spPr>
        <p:txBody>
          <a:bodyPr wrap="square">
            <a:spAutoFit/>
          </a:bodyPr>
          <a:lstStyle/>
          <a:p>
            <a:pPr fontAlgn="base"/>
            <a:r>
              <a:rPr lang="en-US" sz="1200" b="1" dirty="0"/>
              <a:t>Believe Not the Miracles? John 37:</a:t>
            </a:r>
          </a:p>
          <a:p>
            <a:pPr fontAlgn="base"/>
            <a:r>
              <a:rPr lang="en-US" sz="1200" dirty="0"/>
              <a:t>"The viewing of signs or miracles is not a secure foundation for conversion. Scriptural history attests that people converted by signs and wonders soon forget them and again become susceptible to the lies and distortions of Satan and his servants. (Hel. 16:23; 3 Ne. 1:22,12:1) 'How long will this people provoke me?' the Lord said to Moses, 'and how long will it be ere they believe me, for all the signs that I have shewed among them?' (Num. 14:11.)</a:t>
            </a:r>
          </a:p>
          <a:p>
            <a:pPr fontAlgn="base"/>
            <a:r>
              <a:rPr lang="en-US" sz="1200" dirty="0"/>
              <a:t>"Jesus made a triumphal entry into Jerusalem, but John records in sadness, 'Though he had done so many miracles before them, yet they believed not on him.' (John 12:37.)</a:t>
            </a:r>
          </a:p>
          <a:p>
            <a:pPr fontAlgn="base"/>
            <a:r>
              <a:rPr lang="en-US" sz="1200" dirty="0"/>
              <a:t>"In contrast to the witness of the Spirit, which can be renewed from time to time as needed by a worthy recipient, the viewing of a sign or the experiencing of a miracle is a one-time event that will fade in the memory of its witness and can dim in its impact upon him or her. For example, as </a:t>
            </a:r>
            <a:r>
              <a:rPr lang="en-US" sz="1200" b="1" dirty="0"/>
              <a:t>President Kimball</a:t>
            </a:r>
            <a:r>
              <a:rPr lang="en-US" sz="1200" dirty="0"/>
              <a:t> observed, 'Oliver Cowdery saw many signs. He handled the sacred plates; saw John the Baptist; received the higher priesthood from Peter, James, and John, and was the recipient of many great miracles, and yet they could not hold him to the faith.‘ Elder Dallin H. Oaks </a:t>
            </a:r>
            <a:r>
              <a:rPr lang="en-US" sz="1200" i="1" dirty="0"/>
              <a:t>The Lord's Way</a:t>
            </a:r>
            <a:r>
              <a:rPr lang="en-US" sz="1200" dirty="0"/>
              <a:t> [Salt Lake City: Deseret Book Co., 1991], 87.)</a:t>
            </a:r>
          </a:p>
        </p:txBody>
      </p:sp>
      <p:sp>
        <p:nvSpPr>
          <p:cNvPr id="6" name="Rectangle 5"/>
          <p:cNvSpPr/>
          <p:nvPr/>
        </p:nvSpPr>
        <p:spPr>
          <a:xfrm>
            <a:off x="6210676" y="0"/>
            <a:ext cx="5972270" cy="2031325"/>
          </a:xfrm>
          <a:prstGeom prst="rect">
            <a:avLst/>
          </a:prstGeom>
          <a:ln>
            <a:solidFill>
              <a:schemeClr val="tx1"/>
            </a:solidFill>
          </a:ln>
        </p:spPr>
        <p:txBody>
          <a:bodyPr wrap="square">
            <a:spAutoFit/>
          </a:bodyPr>
          <a:lstStyle/>
          <a:p>
            <a:pPr fontAlgn="base"/>
            <a:r>
              <a:rPr lang="en-US" sz="1050" b="1" dirty="0"/>
              <a:t>Corn as Seed John 12:24:</a:t>
            </a:r>
          </a:p>
          <a:p>
            <a:pPr fontAlgn="base"/>
            <a:r>
              <a:rPr lang="en-US" sz="1050" dirty="0"/>
              <a:t>The Law also required the </a:t>
            </a:r>
            <a:r>
              <a:rPr lang="en-US" sz="1050" dirty="0" err="1"/>
              <a:t>firstfruits</a:t>
            </a:r>
            <a:r>
              <a:rPr lang="en-US" sz="1050" dirty="0"/>
              <a:t> of the field. We might wonder how the </a:t>
            </a:r>
            <a:r>
              <a:rPr lang="en-US" sz="1050" dirty="0" err="1"/>
              <a:t>firstfruits</a:t>
            </a:r>
            <a:r>
              <a:rPr lang="en-US" sz="1050" dirty="0"/>
              <a:t> of the field are symbolic of Christ's life and mission. This passage from John helps to understand the meaning. The Lord tells us that he is likened unto a grain of wheat which must die in order to produce its fruit. Just as a seed is of no value unless it is planted, so Christ's earthly mission would have been almost meaningless without his death and atoning sacrifice. The Law states, 'ye shall bring a sheaf of the </a:t>
            </a:r>
            <a:r>
              <a:rPr lang="en-US" sz="1050" dirty="0" err="1"/>
              <a:t>firstfuits</a:t>
            </a:r>
            <a:r>
              <a:rPr lang="en-US" sz="1050" dirty="0"/>
              <a:t> of your harvest unto the priest: And he shall wave the sheaf before the Lord, to be accepted for you' (Lev. 23:10-11). Symbolically, Christ is the seed of the harvest. Before Elohim is waved the sheaf of Jesus' sacrifice, which will be accepted for us, lest we be punished for our many sins (see DC 19:5-20; 45:3-5).</a:t>
            </a:r>
          </a:p>
          <a:p>
            <a:pPr fontAlgn="base"/>
            <a:r>
              <a:rPr lang="en-US" sz="1050" dirty="0"/>
              <a:t>The latter-day application is that we must follow the Lord's example. Just as Christ died a physical death in order to bring life to all the world, so we must die as to the carnal things of the world so that we can bring forth spiritual fruit. (9)</a:t>
            </a:r>
          </a:p>
        </p:txBody>
      </p:sp>
      <p:sp>
        <p:nvSpPr>
          <p:cNvPr id="8" name="Rectangle 7"/>
          <p:cNvSpPr/>
          <p:nvPr/>
        </p:nvSpPr>
        <p:spPr>
          <a:xfrm>
            <a:off x="6210676" y="2046725"/>
            <a:ext cx="5972270" cy="900246"/>
          </a:xfrm>
          <a:prstGeom prst="rect">
            <a:avLst/>
          </a:prstGeom>
          <a:ln>
            <a:solidFill>
              <a:schemeClr val="tx1"/>
            </a:solidFill>
          </a:ln>
        </p:spPr>
        <p:txBody>
          <a:bodyPr wrap="square">
            <a:spAutoFit/>
          </a:bodyPr>
          <a:lstStyle/>
          <a:p>
            <a:pPr fontAlgn="base"/>
            <a:r>
              <a:rPr lang="en-US" sz="1050" b="1" dirty="0"/>
              <a:t> Fears John 12:43-44:</a:t>
            </a:r>
          </a:p>
          <a:p>
            <a:pPr fontAlgn="base"/>
            <a:r>
              <a:rPr lang="en-US" sz="1050" dirty="0"/>
              <a:t>“To not take counsel from our fears simply means that we do not permit fear and uncertainty to determine our course in life. … To not take counsel from our fears means that faith in the Lord Jesus Christ overrules our fears and that we press forward with a steadfastness in Him” Elder David A. Bednar  (“Fear Not, I Am with Thee,” BYU–Hawaii commencement address, Dec. 15, 2012; byuh.edu).</a:t>
            </a:r>
          </a:p>
        </p:txBody>
      </p:sp>
      <p:sp>
        <p:nvSpPr>
          <p:cNvPr id="10" name="Rectangle 9"/>
          <p:cNvSpPr/>
          <p:nvPr/>
        </p:nvSpPr>
        <p:spPr>
          <a:xfrm>
            <a:off x="6210676" y="2946971"/>
            <a:ext cx="5972270" cy="2839239"/>
          </a:xfrm>
          <a:prstGeom prst="rect">
            <a:avLst/>
          </a:prstGeom>
          <a:ln>
            <a:solidFill>
              <a:schemeClr val="tx1"/>
            </a:solidFill>
          </a:ln>
        </p:spPr>
        <p:txBody>
          <a:bodyPr wrap="square">
            <a:spAutoFit/>
          </a:bodyPr>
          <a:lstStyle/>
          <a:p>
            <a:pPr fontAlgn="base"/>
            <a:r>
              <a:rPr lang="en-US" sz="1050" b="1" dirty="0"/>
              <a:t>To Save the World John 12:47:</a:t>
            </a:r>
          </a:p>
          <a:p>
            <a:pPr fontAlgn="base"/>
            <a:r>
              <a:rPr lang="en-US" sz="1050" dirty="0"/>
              <a:t>"The time of Christ and the apostles was not to be the time of judgment, but of testing; without the opportunity of freely accepting or rejecting, there could be no judgment: 'If I had not done among them the works which none other man did, they had not had sin: but </a:t>
            </a:r>
            <a:r>
              <a:rPr lang="en-US" sz="1050" i="1" dirty="0"/>
              <a:t>now</a:t>
            </a:r>
            <a:r>
              <a:rPr lang="en-US" sz="1050" dirty="0"/>
              <a:t> they have both seen and hated both me and my Father' (John 15:24; italics added). That was the purpose of his preaching to them-to give them the chance, not to convert them no matter what-'That the saying of Esaias the prophet might be fulfilled, which he </a:t>
            </a:r>
            <a:r>
              <a:rPr lang="en-US" sz="1050" dirty="0" err="1"/>
              <a:t>spake</a:t>
            </a:r>
            <a:r>
              <a:rPr lang="en-US" sz="1050" dirty="0"/>
              <a:t>, Lord, who hath believed our report? . . .</a:t>
            </a:r>
          </a:p>
          <a:p>
            <a:pPr fontAlgn="base"/>
            <a:endParaRPr lang="en-US" sz="1050" dirty="0"/>
          </a:p>
          <a:p>
            <a:pPr fontAlgn="base"/>
            <a:r>
              <a:rPr lang="en-US" sz="1050" dirty="0"/>
              <a:t>"'Therefore they could not believe' (John 12:38-41); 'their ears are dull of hearing, and their eyes they have closed; lest at any time they should see with their eyes, and hear with their ears, and should understand with their heart, and should be converted' (Matthew 13:15). </a:t>
            </a:r>
          </a:p>
          <a:p>
            <a:pPr fontAlgn="base"/>
            <a:endParaRPr lang="en-US" sz="1050" dirty="0"/>
          </a:p>
          <a:p>
            <a:pPr fontAlgn="base"/>
            <a:r>
              <a:rPr lang="en-US" sz="1050" dirty="0"/>
              <a:t>The world is not going to be converted, but it </a:t>
            </a:r>
            <a:r>
              <a:rPr lang="en-US" sz="1050" i="1" dirty="0"/>
              <a:t>is</a:t>
            </a:r>
            <a:r>
              <a:rPr lang="en-US" sz="1050" dirty="0"/>
              <a:t> going to be judged. The first act of the drama is all a preparation, not for the second act, but for the last one-the second coming and the judgment; on that time and event all the apostles fix their gaze as the reward and vindication of all they are doing. In between lies the dark and dismal interlude of the second act about which the Lord and the apostles have a great deal to say." Hugh Nibley (</a:t>
            </a:r>
            <a:r>
              <a:rPr lang="en-US" sz="1050" i="1" dirty="0"/>
              <a:t>Mormonism and Early Christianity, </a:t>
            </a:r>
            <a:r>
              <a:rPr lang="en-US" sz="1050" dirty="0"/>
              <a:t>270.)</a:t>
            </a:r>
          </a:p>
        </p:txBody>
      </p:sp>
    </p:spTree>
    <p:extLst>
      <p:ext uri="{BB962C8B-B14F-4D97-AF65-F5344CB8AC3E}">
        <p14:creationId xmlns:p14="http://schemas.microsoft.com/office/powerpoint/2010/main" val="286776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0063678" cy="6924973"/>
          </a:xfrm>
          <a:prstGeom prst="rect">
            <a:avLst/>
          </a:prstGeom>
          <a:ln>
            <a:solidFill>
              <a:schemeClr val="tx1"/>
            </a:solidFill>
          </a:ln>
        </p:spPr>
        <p:txBody>
          <a:bodyPr wrap="square">
            <a:spAutoFit/>
          </a:bodyPr>
          <a:lstStyle/>
          <a:p>
            <a:r>
              <a:rPr lang="en-US" sz="1200" b="1" dirty="0"/>
              <a:t>Something of Interest       Aromatherapy:</a:t>
            </a:r>
          </a:p>
          <a:p>
            <a:r>
              <a:rPr lang="en-US" sz="1200" dirty="0"/>
              <a:t>It is believed that ancient Egyptians were the first in the world to invent extraction of flower essences, and they are credited as</a:t>
            </a:r>
            <a:br>
              <a:rPr lang="en-US" sz="1200" dirty="0"/>
            </a:br>
            <a:r>
              <a:rPr lang="en-US" sz="1200" dirty="0"/>
              <a:t>some of the first perfumers in history. Egyptians were the first civilization to incorporate perfume into their culture.</a:t>
            </a:r>
          </a:p>
          <a:p>
            <a:r>
              <a:rPr lang="en-US" sz="1200" dirty="0"/>
              <a:t>The roots of aromatherapy lie in ancient civilizations, particularly that of Egypt. The goal of aromatherapy is to provide holistic therapy in such a manner that the body cannot be separated from the mind, soul, or spirit.</a:t>
            </a:r>
          </a:p>
          <a:p>
            <a:r>
              <a:rPr lang="en-US" sz="1200" dirty="0"/>
              <a:t>Ancient Egyptians were masters of the holistic and believed that beauty, magic, and medicine were inseparable. They recognized body care and beauty to start with cleanliness. Unpleasant smells were associated with impurity, and good smells indicated the presence of the sacred.</a:t>
            </a:r>
          </a:p>
          <a:p>
            <a:r>
              <a:rPr lang="en-US" sz="1200" dirty="0"/>
              <a:t>In no other country or culture was the concern with body care and beautification so extensive, and it even transcended economic status. Body care was a prerequisite for all Egyptians. It was a common practice for both, men and women, of all classes, to oil their bodies daily as a form of </a:t>
            </a:r>
            <a:r>
              <a:rPr lang="en-US" sz="1200" dirty="0" err="1"/>
              <a:t>moisturization</a:t>
            </a:r>
            <a:r>
              <a:rPr lang="en-US" sz="1200" dirty="0"/>
              <a:t> and protection from the hot arid conditions. Records show that body oil for daily use was one of the basic supplies issued in the form of wages even to the lowest class of workers. Body care and cosmetics were a common daily concern cutting all societal divisions, just as they are today.</a:t>
            </a:r>
          </a:p>
          <a:p>
            <a:r>
              <a:rPr lang="en-US" sz="1200" dirty="0"/>
              <a:t>Egypt is recognized as the origin for significant development in aromatherapy, and the first distillation of essential oils (dating back to 3500 B.C.) was done in Egypt.</a:t>
            </a:r>
          </a:p>
          <a:p>
            <a:endParaRPr lang="en-US" sz="1200" dirty="0"/>
          </a:p>
          <a:p>
            <a:r>
              <a:rPr lang="en-US" sz="1200" dirty="0"/>
              <a:t>During the 3rd Dynasty (2650-2575 BC) in Egypt, the process of embalming and mummification was developed by the Egyptians in their search for immortality. Frankincense, myrrh, galbanum, cinnamon, </a:t>
            </a:r>
            <a:r>
              <a:rPr lang="en-US" sz="1200" dirty="0" err="1"/>
              <a:t>cedarwood</a:t>
            </a:r>
            <a:r>
              <a:rPr lang="en-US" sz="1200" dirty="0"/>
              <a:t>, juniper berry and spikenard are all known to have been used at some stage to preserve the bodies of their royalty in preparation of the afterlife. Extensive knowledge of Egyptian beauty regime can be credited to the burial customs and arid climate which preserves artifacts well.</a:t>
            </a:r>
          </a:p>
          <a:p>
            <a:r>
              <a:rPr lang="en-US" sz="1200" dirty="0"/>
              <a:t>One of the first extractions was done with the lotus flower. The lotus flower was growing everywhere along the River Nile and became the symbol of Upper Egypt. Many aromatic substances were necessary for the afterlife, and in ancient Egyptian mythology, the lotus flower essence was believed to help in the resurrection.</a:t>
            </a:r>
          </a:p>
          <a:p>
            <a:r>
              <a:rPr lang="en-US" sz="1200" dirty="0"/>
              <a:t>During the period between the 18th and the 25th Dynasty (1539-657 BC), the Egyptians continued to refine their use of aromatics in incense, medicine, cosmetics, and finally perfumes. Until just a few hundred years before the birth of Christ, the Egyptian perfumery industry was celebrated as the finest in the whole of the Middle East and beyond.</a:t>
            </a:r>
          </a:p>
          <a:p>
            <a:r>
              <a:rPr lang="en-US" sz="1200" dirty="0"/>
              <a:t>Evidence of this has been found in the tomb of King </a:t>
            </a:r>
            <a:r>
              <a:rPr lang="en-US" sz="1200" dirty="0" err="1"/>
              <a:t>Tutankhamon</a:t>
            </a:r>
            <a:r>
              <a:rPr lang="en-US" sz="1200" dirty="0"/>
              <a:t>, where the funeral furniture displays the pharaoh’s wife wrapping his body with the lotus oil. It is believed that jars in the tomb contained lotus flower essence (the tomb was robbed during the Late period).</a:t>
            </a:r>
          </a:p>
          <a:p>
            <a:r>
              <a:rPr lang="en-US" sz="1200" dirty="0"/>
              <a:t>Early graves contained cosmetic implements and later tombs contained sealed, airtight jars. The perfume industry of ancient Egypt was justifiably famous, as the aromas of these jars lingered even after being opened thousands of years later. Many of these jars were made from alabaster, which was known as the finest material for storing scent.</a:t>
            </a:r>
          </a:p>
          <a:p>
            <a:endParaRPr lang="en-US" sz="1200" dirty="0"/>
          </a:p>
          <a:p>
            <a:r>
              <a:rPr lang="en-US" sz="1200" dirty="0"/>
              <a:t>Ancient cosmetic papyrus is filled with mentions of myrrh, marjoram, </a:t>
            </a:r>
            <a:r>
              <a:rPr lang="en-US" sz="1200" dirty="0" err="1"/>
              <a:t>olibanum</a:t>
            </a:r>
            <a:r>
              <a:rPr lang="en-US" sz="1200" dirty="0"/>
              <a:t>, jasmine, rose, cardamom, cinnamon, lemongrass, almond, and other botanical oils. In addition, it is documented that Egyptians had access and used 21 different types of vegetable oils for cosmetic purposes—many of which are still used today in natural products.</a:t>
            </a:r>
          </a:p>
          <a:p>
            <a:r>
              <a:rPr lang="en-US" sz="1200" dirty="0"/>
              <a:t>There is a great deal of historical evidence that ancient Egyptians used essential oils for medicinal, spiritual, and cosmetic applications to establish the foundation of what we know, today, as modern aromatherapy.</a:t>
            </a:r>
          </a:p>
          <a:p>
            <a:r>
              <a:rPr lang="en-US" sz="1200" dirty="0"/>
              <a:t>http://areejaromatherapy.com/aromatherapy-in-egypt/ </a:t>
            </a:r>
          </a:p>
        </p:txBody>
      </p:sp>
      <p:pic>
        <p:nvPicPr>
          <p:cNvPr id="4098" name="Picture 2" descr="http://areejaromatherapy.com/wp-content/uploads/2014/0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9785" y="79003"/>
            <a:ext cx="1930057" cy="132775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330" y="156993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reejaromatherapy.com/wp-content/uploads/2014/05/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71" t="-1457"/>
          <a:stretch/>
        </p:blipFill>
        <p:spPr bwMode="auto">
          <a:xfrm>
            <a:off x="10139785" y="3054522"/>
            <a:ext cx="1853949" cy="15836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reejaromatherapy.com/wp-content/uploads/2014/0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5603" y="4694056"/>
            <a:ext cx="1535429" cy="204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0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905" t="16719" r="29921" b="4409"/>
          <a:stretch/>
        </p:blipFill>
        <p:spPr>
          <a:xfrm>
            <a:off x="293915" y="228603"/>
            <a:ext cx="5519056" cy="641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2"/>
          <a:srcRect l="31905" t="16719" r="29921" b="4409"/>
          <a:stretch/>
        </p:blipFill>
        <p:spPr>
          <a:xfrm>
            <a:off x="6487886" y="239487"/>
            <a:ext cx="5509690" cy="6403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872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39264" y="982176"/>
            <a:ext cx="5219277" cy="4893647"/>
          </a:xfrm>
          <a:prstGeom prst="rect">
            <a:avLst/>
          </a:prstGeom>
        </p:spPr>
        <p:txBody>
          <a:bodyPr wrap="square">
            <a:spAutoFit/>
          </a:bodyPr>
          <a:lstStyle/>
          <a:p>
            <a:r>
              <a:rPr lang="en-US" sz="2400" dirty="0">
                <a:solidFill>
                  <a:srgbClr val="333333"/>
                </a:solidFill>
              </a:rPr>
              <a:t>"To anoint the head of a guest with ordinary oil was to do him honor; to anoint his feet also was to show unusual and signal regard; but the anointing of head and feet with spikenard, and in such abundance, was an act of reverential homage rarely rendered even to kings. </a:t>
            </a:r>
          </a:p>
          <a:p>
            <a:endParaRPr lang="en-US" sz="2400" dirty="0">
              <a:solidFill>
                <a:srgbClr val="333333"/>
              </a:solidFill>
            </a:endParaRPr>
          </a:p>
          <a:p>
            <a:r>
              <a:rPr lang="en-US" sz="2400" dirty="0">
                <a:solidFill>
                  <a:srgbClr val="333333"/>
                </a:solidFill>
              </a:rPr>
              <a:t>Mary's act was an expression of adoration; it was the fragrant </a:t>
            </a:r>
            <a:r>
              <a:rPr lang="en-US" sz="2400" dirty="0" err="1">
                <a:solidFill>
                  <a:srgbClr val="333333"/>
                </a:solidFill>
              </a:rPr>
              <a:t>outwelling</a:t>
            </a:r>
            <a:r>
              <a:rPr lang="en-US" sz="2400" dirty="0">
                <a:solidFill>
                  <a:srgbClr val="333333"/>
                </a:solidFill>
              </a:rPr>
              <a:t> of a heart overflowing with worship and affection."</a:t>
            </a:r>
            <a:endParaRPr lang="en-US" sz="2400" dirty="0"/>
          </a:p>
        </p:txBody>
      </p:sp>
      <p:sp>
        <p:nvSpPr>
          <p:cNvPr id="8" name="Rectangle 7"/>
          <p:cNvSpPr/>
          <p:nvPr/>
        </p:nvSpPr>
        <p:spPr>
          <a:xfrm>
            <a:off x="11749250" y="6477782"/>
            <a:ext cx="442750" cy="369332"/>
          </a:xfrm>
          <a:prstGeom prst="rect">
            <a:avLst/>
          </a:prstGeom>
        </p:spPr>
        <p:txBody>
          <a:bodyPr wrap="none">
            <a:spAutoFit/>
          </a:bodyPr>
          <a:lstStyle/>
          <a:p>
            <a:r>
              <a:rPr lang="en-US" dirty="0"/>
              <a:t>(4)</a:t>
            </a:r>
          </a:p>
        </p:txBody>
      </p:sp>
      <p:grpSp>
        <p:nvGrpSpPr>
          <p:cNvPr id="12" name="Group 11"/>
          <p:cNvGrpSpPr/>
          <p:nvPr/>
        </p:nvGrpSpPr>
        <p:grpSpPr>
          <a:xfrm>
            <a:off x="7230396" y="1083128"/>
            <a:ext cx="3909254" cy="5405891"/>
            <a:chOff x="7230396" y="1083128"/>
            <a:chExt cx="3909254" cy="5405891"/>
          </a:xfrm>
        </p:grpSpPr>
        <p:pic>
          <p:nvPicPr>
            <p:cNvPr id="10242" name="Picture 2" descr="Image result for mary anoints jesus feet lds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396" y="1083128"/>
              <a:ext cx="3909254" cy="52523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30396" y="6273575"/>
              <a:ext cx="2286000" cy="215444"/>
            </a:xfrm>
            <a:prstGeom prst="rect">
              <a:avLst/>
            </a:prstGeom>
            <a:noFill/>
          </p:spPr>
          <p:txBody>
            <a:bodyPr wrap="square" rtlCol="0">
              <a:spAutoFit/>
            </a:bodyPr>
            <a:lstStyle/>
            <a:p>
              <a:r>
                <a:rPr lang="en-US" sz="800" dirty="0"/>
                <a:t>Daniel F. </a:t>
              </a:r>
              <a:r>
                <a:rPr lang="en-US" sz="800" dirty="0" err="1"/>
                <a:t>Gerhartz</a:t>
              </a:r>
              <a:endParaRPr lang="en-US" sz="800" dirty="0"/>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6" y="103219"/>
            <a:ext cx="1216751" cy="1618737"/>
          </a:xfrm>
          <a:prstGeom prst="rect">
            <a:avLst/>
          </a:prstGeom>
        </p:spPr>
      </p:pic>
    </p:spTree>
    <p:extLst>
      <p:ext uri="{BB962C8B-B14F-4D97-AF65-F5344CB8AC3E}">
        <p14:creationId xmlns:p14="http://schemas.microsoft.com/office/powerpoint/2010/main" val="35665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12:3</a:t>
            </a:r>
          </a:p>
        </p:txBody>
      </p:sp>
      <p:sp>
        <p:nvSpPr>
          <p:cNvPr id="4" name="Rectangle 3"/>
          <p:cNvSpPr/>
          <p:nvPr/>
        </p:nvSpPr>
        <p:spPr>
          <a:xfrm>
            <a:off x="1622452" y="612844"/>
            <a:ext cx="6096000" cy="5632311"/>
          </a:xfrm>
          <a:prstGeom prst="rect">
            <a:avLst/>
          </a:prstGeom>
        </p:spPr>
        <p:txBody>
          <a:bodyPr>
            <a:spAutoFit/>
          </a:bodyPr>
          <a:lstStyle/>
          <a:p>
            <a:r>
              <a:rPr lang="en-US" sz="2400" dirty="0"/>
              <a:t>“Here sat the Lord of Heaven, in the house of his friends, as the hour of his greatest trials approached, with those who loved him knowing he was soon to face betrayal and crucifixion. </a:t>
            </a:r>
          </a:p>
          <a:p>
            <a:endParaRPr lang="en-US" sz="2400" dirty="0"/>
          </a:p>
          <a:p>
            <a:r>
              <a:rPr lang="en-US" sz="2400" dirty="0"/>
              <a:t>What act of love, of devotion, of adoration, of worship, could a mere mortal perform for him who is eternal?</a:t>
            </a:r>
          </a:p>
          <a:p>
            <a:endParaRPr lang="en-US" sz="2400" dirty="0"/>
          </a:p>
          <a:p>
            <a:r>
              <a:rPr lang="en-US" sz="2400" dirty="0"/>
              <a:t> Could a loved one do more than David had said the Good Shepherd himself would do in conferring honor and blessing upon another, that is: ‘Thou </a:t>
            </a:r>
            <a:r>
              <a:rPr lang="en-US" sz="2400" dirty="0" err="1"/>
              <a:t>anointest</a:t>
            </a:r>
            <a:r>
              <a:rPr lang="en-US" sz="2400" dirty="0"/>
              <a:t> my head with oil’? </a:t>
            </a:r>
          </a:p>
          <a:p>
            <a:r>
              <a:rPr lang="en-US" sz="2400" dirty="0"/>
              <a:t>(Psalm 23:5.)”</a:t>
            </a:r>
          </a:p>
        </p:txBody>
      </p:sp>
      <p:sp>
        <p:nvSpPr>
          <p:cNvPr id="7" name="Rectangle 6"/>
          <p:cNvSpPr/>
          <p:nvPr/>
        </p:nvSpPr>
        <p:spPr>
          <a:xfrm>
            <a:off x="11749250" y="6477782"/>
            <a:ext cx="442750" cy="369332"/>
          </a:xfrm>
          <a:prstGeom prst="rect">
            <a:avLst/>
          </a:prstGeom>
        </p:spPr>
        <p:txBody>
          <a:bodyPr wrap="none">
            <a:spAutoFit/>
          </a:bodyPr>
          <a:lstStyle/>
          <a:p>
            <a:r>
              <a:rPr lang="en-US" dirty="0"/>
              <a:t>(3)</a:t>
            </a:r>
          </a:p>
        </p:txBody>
      </p:sp>
      <p:pic>
        <p:nvPicPr>
          <p:cNvPr id="10" name="Picture 2" descr="Image result for spikenard,"/>
          <p:cNvPicPr>
            <a:picLocks noChangeAspect="1" noChangeArrowheads="1"/>
          </p:cNvPicPr>
          <p:nvPr/>
        </p:nvPicPr>
        <p:blipFill rotWithShape="1">
          <a:blip r:embed="rId3">
            <a:extLst>
              <a:ext uri="{28A0092B-C50C-407E-A947-70E740481C1C}">
                <a14:useLocalDpi xmlns:a14="http://schemas.microsoft.com/office/drawing/2010/main" val="0"/>
              </a:ext>
            </a:extLst>
          </a:blip>
          <a:srcRect r="3914" b="5769"/>
          <a:stretch/>
        </p:blipFill>
        <p:spPr bwMode="auto">
          <a:xfrm>
            <a:off x="7827311" y="3207259"/>
            <a:ext cx="3710050" cy="3037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95" y="171450"/>
            <a:ext cx="936171" cy="1306739"/>
          </a:xfrm>
          <a:prstGeom prst="rect">
            <a:avLst/>
          </a:prstGeom>
        </p:spPr>
      </p:pic>
    </p:spTree>
    <p:extLst>
      <p:ext uri="{BB962C8B-B14F-4D97-AF65-F5344CB8AC3E}">
        <p14:creationId xmlns:p14="http://schemas.microsoft.com/office/powerpoint/2010/main" val="111669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0" y="6488668"/>
            <a:ext cx="2286000" cy="369332"/>
          </a:xfrm>
          <a:prstGeom prst="rect">
            <a:avLst/>
          </a:prstGeom>
          <a:noFill/>
        </p:spPr>
        <p:txBody>
          <a:bodyPr wrap="square" rtlCol="0">
            <a:spAutoFit/>
          </a:bodyPr>
          <a:lstStyle/>
          <a:p>
            <a:pPr algn="r"/>
            <a:r>
              <a:rPr lang="en-US" dirty="0"/>
              <a:t>(2)</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Spikenard</a:t>
            </a:r>
            <a:endParaRPr lang="en-US" sz="4400" dirty="0">
              <a:latin typeface="Harrington" panose="04040505050A02020702" pitchFamily="82" charset="0"/>
            </a:endParaRPr>
          </a:p>
        </p:txBody>
      </p:sp>
      <p:pic>
        <p:nvPicPr>
          <p:cNvPr id="2050" name="Picture 2" descr="Image result for spiken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4" y="1394469"/>
            <a:ext cx="2190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0753" y="874149"/>
            <a:ext cx="3352800" cy="5940088"/>
          </a:xfrm>
          <a:prstGeom prst="rect">
            <a:avLst/>
          </a:prstGeom>
        </p:spPr>
        <p:txBody>
          <a:bodyPr wrap="square">
            <a:spAutoFit/>
          </a:bodyPr>
          <a:lstStyle/>
          <a:p>
            <a:r>
              <a:rPr lang="en-US" sz="2000" b="1" dirty="0"/>
              <a:t>Spikenard</a:t>
            </a:r>
            <a:r>
              <a:rPr lang="en-US" sz="2000" dirty="0"/>
              <a:t>, also called </a:t>
            </a:r>
            <a:r>
              <a:rPr lang="en-US" sz="2000" b="1" dirty="0"/>
              <a:t>nard</a:t>
            </a:r>
            <a:r>
              <a:rPr lang="en-US" sz="2000" dirty="0"/>
              <a:t>, </a:t>
            </a:r>
            <a:r>
              <a:rPr lang="en-US" sz="2000" b="1" dirty="0" err="1"/>
              <a:t>nardin</a:t>
            </a:r>
            <a:r>
              <a:rPr lang="en-US" sz="2000" dirty="0"/>
              <a:t>, and </a:t>
            </a:r>
            <a:r>
              <a:rPr lang="en-US" sz="2000" b="1" dirty="0"/>
              <a:t>muskroot</a:t>
            </a:r>
            <a:r>
              <a:rPr lang="en-US" sz="2000" dirty="0"/>
              <a:t>, is a class of aromatic amber-colored essential oil derived from </a:t>
            </a:r>
            <a:r>
              <a:rPr lang="en-US" sz="2000" i="1" dirty="0" err="1"/>
              <a:t>Nardostachys</a:t>
            </a:r>
            <a:r>
              <a:rPr lang="en-US" sz="2000" i="1" dirty="0"/>
              <a:t> </a:t>
            </a:r>
            <a:r>
              <a:rPr lang="en-US" sz="2000" i="1" dirty="0" err="1"/>
              <a:t>jatamansi</a:t>
            </a:r>
            <a:r>
              <a:rPr lang="en-US" sz="2000" dirty="0"/>
              <a:t>, a flowering plant of the Valerian family which grows in the Himalayas of Nepal, China, and India. The oil has, since ancient times, been used as a perfume, as a medicine and in religious contexts, across a wide territory from India to Europe.</a:t>
            </a:r>
          </a:p>
          <a:p>
            <a:endParaRPr lang="en-US" sz="2000" dirty="0"/>
          </a:p>
          <a:p>
            <a:r>
              <a:rPr lang="en-US" sz="2000" dirty="0"/>
              <a:t>Pope Francis has included the spikenard in his coat of arms.</a:t>
            </a:r>
          </a:p>
        </p:txBody>
      </p:sp>
      <p:sp>
        <p:nvSpPr>
          <p:cNvPr id="3" name="Rectangle 2"/>
          <p:cNvSpPr/>
          <p:nvPr/>
        </p:nvSpPr>
        <p:spPr>
          <a:xfrm>
            <a:off x="8264663" y="507831"/>
            <a:ext cx="3748135" cy="6247864"/>
          </a:xfrm>
          <a:prstGeom prst="rect">
            <a:avLst/>
          </a:prstGeom>
        </p:spPr>
        <p:txBody>
          <a:bodyPr wrap="square">
            <a:spAutoFit/>
          </a:bodyPr>
          <a:lstStyle/>
          <a:p>
            <a:r>
              <a:rPr lang="en-US" sz="2000" dirty="0"/>
              <a:t>The oil was known in ancient times and was part of the </a:t>
            </a:r>
            <a:r>
              <a:rPr lang="en-US" sz="2000" dirty="0" err="1"/>
              <a:t>Ayurvedic</a:t>
            </a:r>
            <a:r>
              <a:rPr lang="en-US" sz="2000" dirty="0"/>
              <a:t> herbal tradition of India. </a:t>
            </a:r>
          </a:p>
          <a:p>
            <a:endParaRPr lang="en-US" sz="2000" dirty="0"/>
          </a:p>
          <a:p>
            <a:r>
              <a:rPr lang="en-US" sz="2000" dirty="0"/>
              <a:t>It was obtained as a luxury in ancient Egypt, the Near East.</a:t>
            </a:r>
          </a:p>
          <a:p>
            <a:endParaRPr lang="en-US" sz="2000" dirty="0"/>
          </a:p>
          <a:p>
            <a:r>
              <a:rPr lang="en-US" sz="2000" dirty="0"/>
              <a:t>In Rome, it was the main ingredient of the perfume, which was part of the </a:t>
            </a:r>
            <a:r>
              <a:rPr lang="en-US" sz="2000" dirty="0" err="1"/>
              <a:t>Ketoret</a:t>
            </a:r>
            <a:r>
              <a:rPr lang="en-US" sz="2000" dirty="0"/>
              <a:t> used when referring to the consecrated incense described in the Hebrew Bible and Talmud.</a:t>
            </a:r>
          </a:p>
          <a:p>
            <a:endParaRPr lang="en-US" sz="2000" dirty="0"/>
          </a:p>
          <a:p>
            <a:r>
              <a:rPr lang="en-US" sz="2000" dirty="0"/>
              <a:t>It was offered on the specialized incense altar in the time when the Tabernacle was located in the First and Second Jerusalem Temples.</a:t>
            </a:r>
          </a:p>
        </p:txBody>
      </p:sp>
      <p:pic>
        <p:nvPicPr>
          <p:cNvPr id="2052" name="Picture 4" descr="https://upload.wikimedia.org/wikipedia/commons/thumb/d/d7/Coat_of_arms_of_Franciscus.svg/180px-Coat_of_arms_of_Franciscu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79" y="3693319"/>
            <a:ext cx="1714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pikenard oil anci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072" y="2088382"/>
            <a:ext cx="2156072" cy="31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12:7 JST</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“Let Her Alone”</a:t>
            </a:r>
            <a:endParaRPr lang="en-US" sz="4400" dirty="0">
              <a:latin typeface="Harrington" panose="04040505050A02020702" pitchFamily="82" charset="0"/>
            </a:endParaRPr>
          </a:p>
        </p:txBody>
      </p:sp>
      <p:sp>
        <p:nvSpPr>
          <p:cNvPr id="2" name="Rectangle 1"/>
          <p:cNvSpPr/>
          <p:nvPr/>
        </p:nvSpPr>
        <p:spPr>
          <a:xfrm>
            <a:off x="598715" y="1085395"/>
            <a:ext cx="5333999" cy="2554545"/>
          </a:xfrm>
          <a:prstGeom prst="rect">
            <a:avLst/>
          </a:prstGeom>
        </p:spPr>
        <p:txBody>
          <a:bodyPr wrap="square">
            <a:spAutoFit/>
          </a:bodyPr>
          <a:lstStyle/>
          <a:p>
            <a:r>
              <a:rPr lang="en-US" sz="2000" dirty="0"/>
              <a:t>Mary anointed the feet of Jesus with costly ointment (300 pence was most of an average year’s wages) and then wiped His feet with her hair, underscoring the gratitude she felt for Him.</a:t>
            </a:r>
          </a:p>
          <a:p>
            <a:endParaRPr lang="en-US" sz="2000" dirty="0"/>
          </a:p>
          <a:p>
            <a:r>
              <a:rPr lang="en-US" sz="2000" dirty="0"/>
              <a:t>Judas Iscariot, who would soon sell his soul to Lucifer, protested but only to try to cover up his own thievery. </a:t>
            </a:r>
          </a:p>
        </p:txBody>
      </p:sp>
      <p:pic>
        <p:nvPicPr>
          <p:cNvPr id="8194" name="Picture 2" descr="Image result for mary anoints jesus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952" y="1215118"/>
            <a:ext cx="3269286" cy="4865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170" t="2801" r="7090"/>
          <a:stretch/>
        </p:blipFill>
        <p:spPr>
          <a:xfrm flipH="1">
            <a:off x="2588189" y="3855295"/>
            <a:ext cx="2314917" cy="2407132"/>
          </a:xfrm>
          <a:prstGeom prst="rect">
            <a:avLst/>
          </a:prstGeom>
        </p:spPr>
      </p:pic>
      <p:sp>
        <p:nvSpPr>
          <p:cNvPr id="10" name="Rectangle 9"/>
          <p:cNvSpPr/>
          <p:nvPr/>
        </p:nvSpPr>
        <p:spPr>
          <a:xfrm>
            <a:off x="5246914" y="6081032"/>
            <a:ext cx="6096000" cy="646331"/>
          </a:xfrm>
          <a:prstGeom prst="rect">
            <a:avLst/>
          </a:prstGeom>
        </p:spPr>
        <p:txBody>
          <a:bodyPr>
            <a:spAutoFit/>
          </a:bodyPr>
          <a:lstStyle/>
          <a:p>
            <a:r>
              <a:rPr lang="en-US" i="1" dirty="0">
                <a:solidFill>
                  <a:srgbClr val="333333"/>
                </a:solidFill>
                <a:latin typeface="Open Sans"/>
              </a:rPr>
              <a:t>…for she hath preserved this ointment until now, that she might anoint me in token of my burial”</a:t>
            </a:r>
            <a:endParaRPr lang="en-US" dirty="0"/>
          </a:p>
        </p:txBody>
      </p:sp>
    </p:spTree>
    <p:extLst>
      <p:ext uri="{BB962C8B-B14F-4D97-AF65-F5344CB8AC3E}">
        <p14:creationId xmlns:p14="http://schemas.microsoft.com/office/powerpoint/2010/main" val="42001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12:8</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“There Will Be Poor Always”</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(5)</a:t>
            </a:r>
          </a:p>
        </p:txBody>
      </p:sp>
      <p:grpSp>
        <p:nvGrpSpPr>
          <p:cNvPr id="7" name="Group 6"/>
          <p:cNvGrpSpPr/>
          <p:nvPr/>
        </p:nvGrpSpPr>
        <p:grpSpPr>
          <a:xfrm>
            <a:off x="438458" y="1239461"/>
            <a:ext cx="4026842" cy="5399019"/>
            <a:chOff x="438458" y="1239461"/>
            <a:chExt cx="4026842" cy="5399019"/>
          </a:xfrm>
        </p:grpSpPr>
        <p:sp>
          <p:nvSpPr>
            <p:cNvPr id="3" name="TextBox 2"/>
            <p:cNvSpPr txBox="1"/>
            <p:nvPr/>
          </p:nvSpPr>
          <p:spPr>
            <a:xfrm>
              <a:off x="751112" y="1239461"/>
              <a:ext cx="2558143" cy="400110"/>
            </a:xfrm>
            <a:prstGeom prst="rect">
              <a:avLst/>
            </a:prstGeom>
            <a:noFill/>
          </p:spPr>
          <p:txBody>
            <a:bodyPr wrap="square" rtlCol="0">
              <a:spAutoFit/>
            </a:bodyPr>
            <a:lstStyle/>
            <a:p>
              <a:r>
                <a:rPr lang="en-US" sz="2000" dirty="0"/>
                <a:t>Take Care of the Poor</a:t>
              </a:r>
            </a:p>
          </p:txBody>
        </p:sp>
        <p:sp>
          <p:nvSpPr>
            <p:cNvPr id="4" name="Rectangle 3"/>
            <p:cNvSpPr/>
            <p:nvPr/>
          </p:nvSpPr>
          <p:spPr>
            <a:xfrm>
              <a:off x="438458" y="1792341"/>
              <a:ext cx="3676342" cy="1631216"/>
            </a:xfrm>
            <a:prstGeom prst="rect">
              <a:avLst/>
            </a:prstGeom>
          </p:spPr>
          <p:txBody>
            <a:bodyPr wrap="square">
              <a:spAutoFit/>
            </a:bodyPr>
            <a:lstStyle/>
            <a:p>
              <a:r>
                <a:rPr lang="en-US" sz="2000" i="1" dirty="0">
                  <a:solidFill>
                    <a:srgbClr val="333333"/>
                  </a:solidFill>
                </a:rPr>
                <a:t>For ye have the poor with you always, and </a:t>
              </a:r>
              <a:r>
                <a:rPr lang="en-US" sz="2000" i="1" dirty="0" err="1">
                  <a:solidFill>
                    <a:srgbClr val="333333"/>
                  </a:solidFill>
                </a:rPr>
                <a:t>whensoever</a:t>
              </a:r>
              <a:r>
                <a:rPr lang="en-US" sz="2000" i="1" dirty="0">
                  <a:solidFill>
                    <a:srgbClr val="333333"/>
                  </a:solidFill>
                </a:rPr>
                <a:t> ye will ye may do them good: but me ye have not always.</a:t>
              </a:r>
            </a:p>
            <a:p>
              <a:r>
                <a:rPr lang="en-US" sz="2000" i="1" dirty="0">
                  <a:solidFill>
                    <a:srgbClr val="333333"/>
                  </a:solidFill>
                </a:rPr>
                <a:t>Mark 14:7</a:t>
              </a:r>
              <a:endParaRPr lang="en-US" sz="2000" i="1" dirty="0"/>
            </a:p>
          </p:txBody>
        </p:sp>
        <p:grpSp>
          <p:nvGrpSpPr>
            <p:cNvPr id="9" name="Group 8"/>
            <p:cNvGrpSpPr/>
            <p:nvPr/>
          </p:nvGrpSpPr>
          <p:grpSpPr>
            <a:xfrm>
              <a:off x="1296395" y="3355461"/>
              <a:ext cx="3168905" cy="3283019"/>
              <a:chOff x="1296395" y="3355461"/>
              <a:chExt cx="3168905" cy="3283019"/>
            </a:xfrm>
          </p:grpSpPr>
          <p:pic>
            <p:nvPicPr>
              <p:cNvPr id="11266" name="Picture 2" descr="Image result for poor paintings of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367" y="3355461"/>
                <a:ext cx="3070933" cy="30915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296395" y="6376870"/>
                <a:ext cx="2286000" cy="261610"/>
              </a:xfrm>
              <a:prstGeom prst="rect">
                <a:avLst/>
              </a:prstGeom>
              <a:noFill/>
            </p:spPr>
            <p:txBody>
              <a:bodyPr wrap="square" rtlCol="0">
                <a:spAutoFit/>
              </a:bodyPr>
              <a:lstStyle/>
              <a:p>
                <a:r>
                  <a:rPr lang="en-US" sz="1100" dirty="0"/>
                  <a:t>Julia Collard</a:t>
                </a:r>
              </a:p>
            </p:txBody>
          </p:sp>
        </p:grpSp>
      </p:grpSp>
      <p:grpSp>
        <p:nvGrpSpPr>
          <p:cNvPr id="10" name="Group 9"/>
          <p:cNvGrpSpPr/>
          <p:nvPr/>
        </p:nvGrpSpPr>
        <p:grpSpPr>
          <a:xfrm>
            <a:off x="4815800" y="1161399"/>
            <a:ext cx="2732520" cy="4458670"/>
            <a:chOff x="4815800" y="1161399"/>
            <a:chExt cx="2732520" cy="4458670"/>
          </a:xfrm>
        </p:grpSpPr>
        <p:sp>
          <p:nvSpPr>
            <p:cNvPr id="8" name="Rectangle 7"/>
            <p:cNvSpPr/>
            <p:nvPr/>
          </p:nvSpPr>
          <p:spPr>
            <a:xfrm>
              <a:off x="4815800" y="1161399"/>
              <a:ext cx="2732520" cy="1015663"/>
            </a:xfrm>
            <a:prstGeom prst="rect">
              <a:avLst/>
            </a:prstGeom>
          </p:spPr>
          <p:txBody>
            <a:bodyPr wrap="square">
              <a:spAutoFit/>
            </a:bodyPr>
            <a:lstStyle/>
            <a:p>
              <a:r>
                <a:rPr lang="en-US" sz="2000" dirty="0"/>
                <a:t>We must have the facilities to do so…It is part of the Lord’s plan</a:t>
              </a:r>
            </a:p>
          </p:txBody>
        </p:sp>
        <p:grpSp>
          <p:nvGrpSpPr>
            <p:cNvPr id="11" name="Group 10"/>
            <p:cNvGrpSpPr/>
            <p:nvPr/>
          </p:nvGrpSpPr>
          <p:grpSpPr>
            <a:xfrm>
              <a:off x="5070709" y="2568424"/>
              <a:ext cx="2286000" cy="3051645"/>
              <a:chOff x="5859668" y="3061287"/>
              <a:chExt cx="2286000" cy="3051645"/>
            </a:xfrm>
          </p:grpSpPr>
          <p:pic>
            <p:nvPicPr>
              <p:cNvPr id="11268" name="Picture 4" descr="Image result for poor paintings of peo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668" y="3061287"/>
                <a:ext cx="2082064" cy="27900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859668" y="5851322"/>
                <a:ext cx="2286000" cy="261610"/>
              </a:xfrm>
              <a:prstGeom prst="rect">
                <a:avLst/>
              </a:prstGeom>
              <a:noFill/>
            </p:spPr>
            <p:txBody>
              <a:bodyPr wrap="square" rtlCol="0">
                <a:spAutoFit/>
              </a:bodyPr>
              <a:lstStyle/>
              <a:p>
                <a:r>
                  <a:rPr lang="en-US" sz="1100" dirty="0"/>
                  <a:t>Diego Rivera</a:t>
                </a:r>
              </a:p>
            </p:txBody>
          </p:sp>
        </p:grpSp>
      </p:grpSp>
      <p:grpSp>
        <p:nvGrpSpPr>
          <p:cNvPr id="17" name="Group 16"/>
          <p:cNvGrpSpPr/>
          <p:nvPr/>
        </p:nvGrpSpPr>
        <p:grpSpPr>
          <a:xfrm>
            <a:off x="7982294" y="1178241"/>
            <a:ext cx="4183446" cy="5679759"/>
            <a:chOff x="7982294" y="1178241"/>
            <a:chExt cx="4183446" cy="5679759"/>
          </a:xfrm>
        </p:grpSpPr>
        <p:sp>
          <p:nvSpPr>
            <p:cNvPr id="12" name="Rectangle 11"/>
            <p:cNvSpPr/>
            <p:nvPr/>
          </p:nvSpPr>
          <p:spPr>
            <a:xfrm>
              <a:off x="7982294" y="1178241"/>
              <a:ext cx="3930664" cy="1015663"/>
            </a:xfrm>
            <a:prstGeom prst="rect">
              <a:avLst/>
            </a:prstGeom>
          </p:spPr>
          <p:txBody>
            <a:bodyPr wrap="square">
              <a:spAutoFit/>
            </a:bodyPr>
            <a:lstStyle/>
            <a:p>
              <a:r>
                <a:rPr lang="en-US" sz="2000" dirty="0"/>
                <a:t>Can we say:</a:t>
              </a:r>
            </a:p>
            <a:p>
              <a:r>
                <a:rPr lang="en-US" sz="2000" dirty="0"/>
                <a:t>“Oh, the Church will take care of that”….</a:t>
              </a:r>
            </a:p>
          </p:txBody>
        </p:sp>
        <p:sp>
          <p:nvSpPr>
            <p:cNvPr id="13" name="Rectangle 12"/>
            <p:cNvSpPr/>
            <p:nvPr/>
          </p:nvSpPr>
          <p:spPr>
            <a:xfrm>
              <a:off x="7982294" y="2356482"/>
              <a:ext cx="4183446" cy="1938992"/>
            </a:xfrm>
            <a:prstGeom prst="rect">
              <a:avLst/>
            </a:prstGeom>
          </p:spPr>
          <p:txBody>
            <a:bodyPr wrap="square">
              <a:spAutoFit/>
            </a:bodyPr>
            <a:lstStyle/>
            <a:p>
              <a:r>
                <a:rPr lang="en-US" sz="2000" dirty="0"/>
                <a:t>We need to think as individual, reach down and extend a helping hand without notice, without thanks, without expectation of anything in return, to give of that which the Lord has so generously blessed us.</a:t>
              </a:r>
            </a:p>
          </p:txBody>
        </p:sp>
        <p:grpSp>
          <p:nvGrpSpPr>
            <p:cNvPr id="16" name="Group 15"/>
            <p:cNvGrpSpPr/>
            <p:nvPr/>
          </p:nvGrpSpPr>
          <p:grpSpPr>
            <a:xfrm>
              <a:off x="8455887" y="4319054"/>
              <a:ext cx="2846629" cy="2538946"/>
              <a:chOff x="8439194" y="4250017"/>
              <a:chExt cx="2846629" cy="2538946"/>
            </a:xfrm>
          </p:grpSpPr>
          <p:pic>
            <p:nvPicPr>
              <p:cNvPr id="11270" name="Picture 6" descr="Image result for poor paintings of people"/>
              <p:cNvPicPr>
                <a:picLocks noChangeAspect="1" noChangeArrowheads="1"/>
              </p:cNvPicPr>
              <p:nvPr/>
            </p:nvPicPr>
            <p:blipFill rotWithShape="1">
              <a:blip r:embed="rId5">
                <a:extLst>
                  <a:ext uri="{28A0092B-C50C-407E-A947-70E740481C1C}">
                    <a14:useLocalDpi xmlns:a14="http://schemas.microsoft.com/office/drawing/2010/main" val="0"/>
                  </a:ext>
                </a:extLst>
              </a:blip>
              <a:srcRect l="16618" t="-163" r="12144" b="-1"/>
              <a:stretch/>
            </p:blipFill>
            <p:spPr bwMode="auto">
              <a:xfrm>
                <a:off x="8479466" y="4250017"/>
                <a:ext cx="2806357" cy="2360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439194" y="6558131"/>
                <a:ext cx="1127232" cy="230832"/>
              </a:xfrm>
              <a:prstGeom prst="rect">
                <a:avLst/>
              </a:prstGeom>
            </p:spPr>
            <p:txBody>
              <a:bodyPr wrap="none">
                <a:spAutoFit/>
              </a:bodyPr>
              <a:lstStyle/>
              <a:p>
                <a:r>
                  <a:rPr lang="en-US" sz="900" dirty="0">
                    <a:latin typeface="arial" panose="020B0604020202020204" pitchFamily="34" charset="0"/>
                  </a:rPr>
                  <a:t>Alexandre </a:t>
                </a:r>
                <a:r>
                  <a:rPr lang="en-US" sz="900" dirty="0" err="1">
                    <a:latin typeface="arial" panose="020B0604020202020204" pitchFamily="34" charset="0"/>
                  </a:rPr>
                  <a:t>Antigna</a:t>
                </a:r>
                <a:endParaRPr lang="en-US" sz="900" dirty="0"/>
              </a:p>
            </p:txBody>
          </p:sp>
        </p:grpSp>
      </p:grpSp>
    </p:spTree>
    <p:extLst>
      <p:ext uri="{BB962C8B-B14F-4D97-AF65-F5344CB8AC3E}">
        <p14:creationId xmlns:p14="http://schemas.microsoft.com/office/powerpoint/2010/main" val="32382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12:20-21</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Will We See Jesus?</a:t>
            </a:r>
            <a:endParaRPr lang="en-US" sz="4400" dirty="0">
              <a:latin typeface="Harrington" panose="04040505050A02020702" pitchFamily="82" charset="0"/>
            </a:endParaRPr>
          </a:p>
        </p:txBody>
      </p:sp>
      <p:sp>
        <p:nvSpPr>
          <p:cNvPr id="12" name="Rectangle 11"/>
          <p:cNvSpPr/>
          <p:nvPr/>
        </p:nvSpPr>
        <p:spPr>
          <a:xfrm>
            <a:off x="346715" y="1269120"/>
            <a:ext cx="3166029" cy="4093428"/>
          </a:xfrm>
          <a:prstGeom prst="rect">
            <a:avLst/>
          </a:prstGeom>
        </p:spPr>
        <p:txBody>
          <a:bodyPr wrap="square">
            <a:spAutoFit/>
          </a:bodyPr>
          <a:lstStyle/>
          <a:p>
            <a:r>
              <a:rPr lang="en-US" sz="2000" dirty="0"/>
              <a:t>"Sooner or later, every person who has ever lived on earth will be given a knowledge about the divinity of Jesus Christ...</a:t>
            </a:r>
          </a:p>
          <a:p>
            <a:endParaRPr lang="en-US" sz="2000" dirty="0"/>
          </a:p>
          <a:p>
            <a:r>
              <a:rPr lang="en-US" sz="2000" dirty="0"/>
              <a:t>But knowledge about him is not enough. The knowledge that saves comes from our personal efforts to develop a close companionship with the Lord through prayer and meditation. (6)</a:t>
            </a:r>
          </a:p>
        </p:txBody>
      </p:sp>
      <p:sp>
        <p:nvSpPr>
          <p:cNvPr id="3" name="Rectangle 2"/>
          <p:cNvSpPr/>
          <p:nvPr/>
        </p:nvSpPr>
        <p:spPr>
          <a:xfrm>
            <a:off x="8120958" y="1469175"/>
            <a:ext cx="3422210" cy="3693319"/>
          </a:xfrm>
          <a:prstGeom prst="rect">
            <a:avLst/>
          </a:prstGeom>
        </p:spPr>
        <p:txBody>
          <a:bodyPr wrap="square">
            <a:spAutoFit/>
          </a:bodyPr>
          <a:lstStyle/>
          <a:p>
            <a:pPr fontAlgn="base"/>
            <a:r>
              <a:rPr lang="en-US" dirty="0">
                <a:solidFill>
                  <a:srgbClr val="333333"/>
                </a:solidFill>
                <a:latin typeface="Abadi" panose="020B0604020104020204" pitchFamily="34" charset="0"/>
              </a:rPr>
              <a:t>The little children have another way of expressing the same wish. Most often they say: 'Tell me the stories of Jesus I love to hear; things I would ask him to tell me if he were here.' (7) </a:t>
            </a:r>
          </a:p>
          <a:p>
            <a:pPr fontAlgn="base"/>
            <a:endParaRPr lang="en-US" dirty="0">
              <a:solidFill>
                <a:srgbClr val="333333"/>
              </a:solidFill>
              <a:latin typeface="Abadi" panose="020B0604020104020204" pitchFamily="34" charset="0"/>
            </a:endParaRPr>
          </a:p>
          <a:p>
            <a:pPr fontAlgn="base"/>
            <a:r>
              <a:rPr lang="en-US" dirty="0">
                <a:solidFill>
                  <a:srgbClr val="333333"/>
                </a:solidFill>
                <a:latin typeface="Abadi" panose="020B0604020104020204" pitchFamily="34" charset="0"/>
              </a:rPr>
              <a:t>"They seek after Jesus, and so it has ever been. No search is so universal. No undertaking so richly rewarding. No effort so ennobling. No purpose so divine." (8)</a:t>
            </a:r>
            <a:endParaRPr lang="en-US" b="0" i="0" dirty="0">
              <a:solidFill>
                <a:srgbClr val="333333"/>
              </a:solidFill>
              <a:effectLst/>
              <a:latin typeface="Abadi" panose="020B0604020104020204" pitchFamily="34" charset="0"/>
            </a:endParaRPr>
          </a:p>
        </p:txBody>
      </p:sp>
      <p:pic>
        <p:nvPicPr>
          <p:cNvPr id="4" name="Picture 2" descr="Image result for David A. Whetten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744" y="133271"/>
            <a:ext cx="884120" cy="1135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ung thomas s mon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062" y="5011639"/>
            <a:ext cx="1001201" cy="1343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esus and little child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414" y="362028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1414" y="1015663"/>
            <a:ext cx="3692305" cy="2461537"/>
          </a:xfrm>
          <a:prstGeom prst="rect">
            <a:avLst/>
          </a:prstGeom>
        </p:spPr>
      </p:pic>
    </p:spTree>
    <p:extLst>
      <p:ext uri="{BB962C8B-B14F-4D97-AF65-F5344CB8AC3E}">
        <p14:creationId xmlns:p14="http://schemas.microsoft.com/office/powerpoint/2010/main" val="1697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h background"/>
          <p:cNvPicPr>
            <a:picLocks noChangeAspect="1" noChangeArrowheads="1"/>
          </p:cNvPicPr>
          <p:nvPr/>
        </p:nvPicPr>
        <p:blipFill>
          <a:blip r:embed="rId2">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210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 y="6477782"/>
            <a:ext cx="2286000" cy="369332"/>
          </a:xfrm>
          <a:prstGeom prst="rect">
            <a:avLst/>
          </a:prstGeom>
          <a:noFill/>
        </p:spPr>
        <p:txBody>
          <a:bodyPr wrap="square" rtlCol="0">
            <a:spAutoFit/>
          </a:bodyPr>
          <a:lstStyle/>
          <a:p>
            <a:r>
              <a:rPr lang="en-US" dirty="0"/>
              <a:t>John 12:24-25</a:t>
            </a:r>
          </a:p>
        </p:txBody>
      </p:sp>
      <p:sp>
        <p:nvSpPr>
          <p:cNvPr id="6" name="TextBox 5"/>
          <p:cNvSpPr txBox="1"/>
          <p:nvPr/>
        </p:nvSpPr>
        <p:spPr>
          <a:xfrm>
            <a:off x="9041" y="0"/>
            <a:ext cx="12192000" cy="1015663"/>
          </a:xfrm>
          <a:prstGeom prst="rect">
            <a:avLst/>
          </a:prstGeom>
          <a:noFill/>
        </p:spPr>
        <p:txBody>
          <a:bodyPr wrap="square" rtlCol="0">
            <a:spAutoFit/>
          </a:bodyPr>
          <a:lstStyle/>
          <a:p>
            <a:pPr algn="ctr"/>
            <a:r>
              <a:rPr lang="en-US" sz="6000" dirty="0">
                <a:latin typeface="Harrington" panose="04040505050A02020702" pitchFamily="82" charset="0"/>
              </a:rPr>
              <a:t>“Corn is the Seed”</a:t>
            </a:r>
            <a:endParaRPr lang="en-US" sz="4400" dirty="0">
              <a:latin typeface="Harrington" panose="04040505050A02020702" pitchFamily="82" charset="0"/>
            </a:endParaRPr>
          </a:p>
        </p:txBody>
      </p:sp>
      <p:sp>
        <p:nvSpPr>
          <p:cNvPr id="2" name="Rectangle 1"/>
          <p:cNvSpPr/>
          <p:nvPr/>
        </p:nvSpPr>
        <p:spPr>
          <a:xfrm>
            <a:off x="11157857" y="6447004"/>
            <a:ext cx="1034143" cy="400110"/>
          </a:xfrm>
          <a:prstGeom prst="rect">
            <a:avLst/>
          </a:prstGeom>
        </p:spPr>
        <p:txBody>
          <a:bodyPr wrap="square">
            <a:spAutoFit/>
          </a:bodyPr>
          <a:lstStyle/>
          <a:p>
            <a:pPr algn="r" fontAlgn="base"/>
            <a:r>
              <a:rPr lang="en-US" sz="2000" dirty="0"/>
              <a:t>(9)</a:t>
            </a:r>
          </a:p>
        </p:txBody>
      </p:sp>
      <p:sp>
        <p:nvSpPr>
          <p:cNvPr id="10" name="Rectangle 9"/>
          <p:cNvSpPr/>
          <p:nvPr/>
        </p:nvSpPr>
        <p:spPr>
          <a:xfrm>
            <a:off x="2853481" y="923330"/>
            <a:ext cx="7090363" cy="369332"/>
          </a:xfrm>
          <a:prstGeom prst="rect">
            <a:avLst/>
          </a:prstGeom>
        </p:spPr>
        <p:txBody>
          <a:bodyPr wrap="square">
            <a:spAutoFit/>
          </a:bodyPr>
          <a:lstStyle/>
          <a:p>
            <a:r>
              <a:rPr lang="en-US" dirty="0">
                <a:solidFill>
                  <a:srgbClr val="333333"/>
                </a:solidFill>
                <a:latin typeface="Abadi" panose="020B0604020104020204" pitchFamily="34" charset="0"/>
              </a:rPr>
              <a:t>Christ died a physical death in order to bring life to all the world</a:t>
            </a:r>
            <a:endParaRPr lang="en-US" dirty="0"/>
          </a:p>
        </p:txBody>
      </p:sp>
      <p:sp>
        <p:nvSpPr>
          <p:cNvPr id="17" name="Rectangle 16"/>
          <p:cNvSpPr/>
          <p:nvPr/>
        </p:nvSpPr>
        <p:spPr>
          <a:xfrm>
            <a:off x="3933728" y="1823785"/>
            <a:ext cx="5789694" cy="1754326"/>
          </a:xfrm>
          <a:prstGeom prst="rect">
            <a:avLst/>
          </a:prstGeom>
        </p:spPr>
        <p:txBody>
          <a:bodyPr wrap="square">
            <a:spAutoFit/>
          </a:bodyPr>
          <a:lstStyle/>
          <a:p>
            <a:r>
              <a:rPr lang="en-US" dirty="0">
                <a:solidFill>
                  <a:srgbClr val="333333"/>
                </a:solidFill>
                <a:latin typeface="Abadi" panose="020B0604020104020204" pitchFamily="34" charset="0"/>
              </a:rPr>
              <a:t>He is likened unto a grain of wheat which must die in order to produce its fruit.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Just as a seed is of no value unless it is planted, so Christ's earthly mission would have been almost meaningless without his death and atoning sacrifice. </a:t>
            </a:r>
            <a:endParaRPr lang="en-US" dirty="0"/>
          </a:p>
        </p:txBody>
      </p:sp>
      <p:sp>
        <p:nvSpPr>
          <p:cNvPr id="19" name="Rectangle 18"/>
          <p:cNvSpPr/>
          <p:nvPr/>
        </p:nvSpPr>
        <p:spPr>
          <a:xfrm>
            <a:off x="3661647" y="1213008"/>
            <a:ext cx="4886787" cy="369332"/>
          </a:xfrm>
          <a:prstGeom prst="rect">
            <a:avLst/>
          </a:prstGeom>
        </p:spPr>
        <p:txBody>
          <a:bodyPr wrap="none">
            <a:spAutoFit/>
          </a:bodyPr>
          <a:lstStyle/>
          <a:p>
            <a:r>
              <a:rPr lang="en-US" dirty="0">
                <a:solidFill>
                  <a:srgbClr val="333333"/>
                </a:solidFill>
                <a:latin typeface="Abadi" panose="020B0604020104020204" pitchFamily="34" charset="0"/>
              </a:rPr>
              <a:t>Symbolically, Christ is the seed of the harvest.</a:t>
            </a:r>
            <a:endParaRPr lang="en-US" dirty="0"/>
          </a:p>
        </p:txBody>
      </p:sp>
      <p:sp>
        <p:nvSpPr>
          <p:cNvPr id="20" name="Rectangle 19"/>
          <p:cNvSpPr/>
          <p:nvPr/>
        </p:nvSpPr>
        <p:spPr>
          <a:xfrm>
            <a:off x="160918" y="4479391"/>
            <a:ext cx="6737076" cy="1477328"/>
          </a:xfrm>
          <a:prstGeom prst="rect">
            <a:avLst/>
          </a:prstGeom>
        </p:spPr>
        <p:txBody>
          <a:bodyPr wrap="square">
            <a:spAutoFit/>
          </a:bodyPr>
          <a:lstStyle/>
          <a:p>
            <a:pPr fontAlgn="base"/>
            <a:r>
              <a:rPr lang="en-US" dirty="0"/>
              <a:t>Anyone who would “lose” his life by serving and following Him would receive eternal life from the Father. </a:t>
            </a:r>
          </a:p>
          <a:p>
            <a:pPr fontAlgn="base"/>
            <a:endParaRPr lang="en-US" dirty="0"/>
          </a:p>
          <a:p>
            <a:pPr fontAlgn="base"/>
            <a:r>
              <a:rPr lang="en-US" dirty="0"/>
              <a:t>The blessings of the gospel are for all men…the message of salvation would eventually be taken to all the nations of the earth (1)</a:t>
            </a:r>
            <a:endParaRPr lang="en-US" dirty="0">
              <a:solidFill>
                <a:srgbClr val="333333"/>
              </a:solidFill>
              <a:latin typeface="Abadi" panose="020B0604020104020204" pitchFamily="34" charset="0"/>
            </a:endParaRPr>
          </a:p>
        </p:txBody>
      </p:sp>
      <p:pic>
        <p:nvPicPr>
          <p:cNvPr id="2050" name="Picture 2" descr="Image result for jesus and corn se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53" y="1651178"/>
            <a:ext cx="3073152" cy="2048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esus d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994" y="3724185"/>
            <a:ext cx="4726384" cy="236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5561</Words>
  <Application>Microsoft Office PowerPoint</Application>
  <PresentationFormat>Widescreen</PresentationFormat>
  <Paragraphs>273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Harrington</vt:lpstr>
      <vt:lpstr>Arial</vt:lpstr>
      <vt:lpstr>Arial</vt:lpstr>
      <vt:lpstr>Calibri Light</vt:lpstr>
      <vt:lpstr>Abadi</vt:lpstr>
      <vt:lpstr>Calibri</vt:lpstr>
      <vt:lpstr>Magneto</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81</cp:revision>
  <dcterms:created xsi:type="dcterms:W3CDTF">2016-05-16T13:36:31Z</dcterms:created>
  <dcterms:modified xsi:type="dcterms:W3CDTF">2020-08-28T23:19:43Z</dcterms:modified>
</cp:coreProperties>
</file>