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82" r:id="rId2"/>
    <p:sldId id="289" r:id="rId3"/>
    <p:sldId id="290" r:id="rId4"/>
    <p:sldId id="288" r:id="rId5"/>
    <p:sldId id="293" r:id="rId6"/>
    <p:sldId id="287" r:id="rId7"/>
    <p:sldId id="294" r:id="rId8"/>
    <p:sldId id="292" r:id="rId9"/>
    <p:sldId id="295" r:id="rId10"/>
    <p:sldId id="296" r:id="rId11"/>
    <p:sldId id="297" r:id="rId12"/>
    <p:sldId id="298" r:id="rId13"/>
    <p:sldId id="299" r:id="rId14"/>
    <p:sldId id="304" r:id="rId15"/>
    <p:sldId id="300" r:id="rId16"/>
    <p:sldId id="301" r:id="rId17"/>
    <p:sldId id="302" r:id="rId18"/>
    <p:sldId id="303" r:id="rId19"/>
    <p:sldId id="305" r:id="rId20"/>
    <p:sldId id="284" r:id="rId21"/>
    <p:sldId id="285" r:id="rId22"/>
    <p:sldId id="286" r:id="rId23"/>
    <p:sldId id="291" r:id="rId24"/>
  </p:sldIdLst>
  <p:sldSz cx="12192000" cy="6858000"/>
  <p:notesSz cx="6858000" cy="9144000"/>
  <p:embeddedFontLst>
    <p:embeddedFont>
      <p:font typeface="Abadi" panose="020B0604020104020204" pitchFamily="34" charset="0"/>
      <p:regular r:id="rId26"/>
    </p:embeddedFon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Colonna MT" panose="04020805060202030203" pitchFamily="82" charset="0"/>
      <p:regular r:id="rId33"/>
    </p:embeddedFont>
    <p:embeddedFont>
      <p:font typeface="Georgia" panose="02040502050405020303" pitchFamily="18" charset="0"/>
      <p:regular r:id="rId34"/>
      <p:bold r:id="rId35"/>
      <p:italic r:id="rId36"/>
      <p:boldItalic r:id="rId37"/>
    </p:embeddedFont>
    <p:embeddedFont>
      <p:font typeface="Open Sans" panose="020B0606030504020204" pitchFamily="34" charset="0"/>
      <p:regular r:id="rId38"/>
      <p:bold r:id="rId39"/>
      <p:italic r:id="rId40"/>
      <p:boldItalic r:id="rId41"/>
    </p:embeddedFont>
    <p:embeddedFont>
      <p:font typeface="Palatino" pitchFamily="2" charset="0"/>
      <p:regular r:id="rId42"/>
    </p:embeddedFont>
    <p:embeddedFont>
      <p:font typeface="verdana" panose="020B0604030504040204" pitchFamily="34"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8/28/2020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8/28/2020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8/28/2020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8/28/2020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8/28/2020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C1DBFC41-EC50-470E-9E5A-DA4D10296F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2286000" cy="369332"/>
          </a:xfrm>
          <a:prstGeom prst="rect">
            <a:avLst/>
          </a:prstGeom>
          <a:noFill/>
        </p:spPr>
        <p:txBody>
          <a:bodyPr wrap="square" rtlCol="0">
            <a:spAutoFit/>
          </a:bodyPr>
          <a:lstStyle/>
          <a:p>
            <a:r>
              <a:rPr lang="en-US" dirty="0">
                <a:solidFill>
                  <a:schemeClr val="bg1"/>
                </a:solidFill>
              </a:rPr>
              <a:t>Lesson 74</a:t>
            </a:r>
          </a:p>
        </p:txBody>
      </p:sp>
      <p:sp>
        <p:nvSpPr>
          <p:cNvPr id="6" name="TextBox 5"/>
          <p:cNvSpPr txBox="1"/>
          <p:nvPr/>
        </p:nvSpPr>
        <p:spPr>
          <a:xfrm>
            <a:off x="0" y="686555"/>
            <a:ext cx="12192000" cy="1938992"/>
          </a:xfrm>
          <a:prstGeom prst="rect">
            <a:avLst/>
          </a:prstGeom>
          <a:noFill/>
        </p:spPr>
        <p:txBody>
          <a:bodyPr wrap="square" rtlCol="0">
            <a:spAutoFit/>
          </a:bodyPr>
          <a:lstStyle/>
          <a:p>
            <a:pPr algn="ctr"/>
            <a:r>
              <a:rPr lang="en-US" sz="6000" dirty="0">
                <a:solidFill>
                  <a:schemeClr val="bg1"/>
                </a:solidFill>
                <a:latin typeface="Georgia" pitchFamily="18" charset="0"/>
              </a:rPr>
              <a:t>Many Kingdoms </a:t>
            </a:r>
          </a:p>
          <a:p>
            <a:pPr algn="ctr"/>
            <a:r>
              <a:rPr lang="en-US" sz="6000" dirty="0">
                <a:solidFill>
                  <a:schemeClr val="bg1"/>
                </a:solidFill>
                <a:latin typeface="Georgia" pitchFamily="18" charset="0"/>
              </a:rPr>
              <a:t>John 14</a:t>
            </a:r>
            <a:endParaRPr lang="en-US" sz="4400" dirty="0">
              <a:solidFill>
                <a:schemeClr val="bg1"/>
              </a:solidFill>
              <a:latin typeface="Georgia" pitchFamily="18" charset="0"/>
            </a:endParaRPr>
          </a:p>
        </p:txBody>
      </p:sp>
      <p:sp>
        <p:nvSpPr>
          <p:cNvPr id="3" name="Rectangle 2"/>
          <p:cNvSpPr/>
          <p:nvPr/>
        </p:nvSpPr>
        <p:spPr>
          <a:xfrm>
            <a:off x="1718113" y="4470408"/>
            <a:ext cx="7003385" cy="1477328"/>
          </a:xfrm>
          <a:prstGeom prst="rect">
            <a:avLst/>
          </a:prstGeom>
        </p:spPr>
        <p:txBody>
          <a:bodyPr wrap="square">
            <a:spAutoFit/>
          </a:bodyPr>
          <a:lstStyle/>
          <a:p>
            <a:pPr algn="ctr" fontAlgn="base"/>
            <a:r>
              <a:rPr lang="en-US" i="1" dirty="0">
                <a:solidFill>
                  <a:schemeClr val="bg1"/>
                </a:solidFill>
              </a:rPr>
              <a:t>Wherefore, as it is written, they are gods, even the sons of God—</a:t>
            </a:r>
          </a:p>
          <a:p>
            <a:pPr algn="ctr" fontAlgn="base"/>
            <a:r>
              <a:rPr lang="en-US" i="1" dirty="0">
                <a:solidFill>
                  <a:schemeClr val="bg1"/>
                </a:solidFill>
              </a:rPr>
              <a:t>Wherefore, all things are theirs, whether life or death, or things present, or things to come, all are theirs and they are Christ’s, and Christ is God’s.</a:t>
            </a:r>
          </a:p>
          <a:p>
            <a:pPr algn="ctr" fontAlgn="base"/>
            <a:r>
              <a:rPr lang="en-US" i="1" dirty="0">
                <a:solidFill>
                  <a:schemeClr val="bg1"/>
                </a:solidFill>
              </a:rPr>
              <a:t>These shall dwell in the presence of God and his Christ forever and ever.</a:t>
            </a:r>
          </a:p>
          <a:p>
            <a:pPr algn="ctr" fontAlgn="base"/>
            <a:r>
              <a:rPr lang="en-US" b="0" i="1" dirty="0">
                <a:solidFill>
                  <a:schemeClr val="bg1"/>
                </a:solidFill>
                <a:effectLst/>
              </a:rPr>
              <a:t>D&amp;C 76:58-59, 62</a:t>
            </a:r>
          </a:p>
        </p:txBody>
      </p:sp>
      <p:grpSp>
        <p:nvGrpSpPr>
          <p:cNvPr id="23" name="Group 22"/>
          <p:cNvGrpSpPr/>
          <p:nvPr/>
        </p:nvGrpSpPr>
        <p:grpSpPr>
          <a:xfrm>
            <a:off x="-81574" y="244752"/>
            <a:ext cx="3461944" cy="3719309"/>
            <a:chOff x="-253590" y="2871658"/>
            <a:chExt cx="3461944" cy="3719309"/>
          </a:xfrm>
        </p:grpSpPr>
        <p:pic>
          <p:nvPicPr>
            <p:cNvPr id="2050" name="Picture 2" descr="Image result for world 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590" y="2871658"/>
              <a:ext cx="3461944" cy="346194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597132" y="5728001"/>
              <a:ext cx="1828018" cy="862966"/>
              <a:chOff x="2938632" y="4800599"/>
              <a:chExt cx="3307557" cy="1561422"/>
            </a:xfrm>
          </p:grpSpPr>
          <p:sp>
            <p:nvSpPr>
              <p:cNvPr id="8" name="Oval 7"/>
              <p:cNvSpPr/>
              <p:nvPr/>
            </p:nvSpPr>
            <p:spPr>
              <a:xfrm>
                <a:off x="2938632" y="5486401"/>
                <a:ext cx="3307556" cy="581705"/>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Flowchart: Stored Data 8"/>
              <p:cNvSpPr/>
              <p:nvPr/>
            </p:nvSpPr>
            <p:spPr>
              <a:xfrm rot="16200000">
                <a:off x="4290331" y="3521868"/>
                <a:ext cx="587830" cy="3145292"/>
              </a:xfrm>
              <a:prstGeom prst="flowChartOnlineStorage">
                <a:avLst/>
              </a:prstGeom>
              <a:gradFill flip="none" rotWithShape="1">
                <a:gsLst>
                  <a:gs pos="0">
                    <a:srgbClr val="DB7F23">
                      <a:shade val="30000"/>
                      <a:satMod val="115000"/>
                    </a:srgbClr>
                  </a:gs>
                  <a:gs pos="50000">
                    <a:srgbClr val="DB7F23">
                      <a:shade val="67500"/>
                      <a:satMod val="115000"/>
                    </a:srgbClr>
                  </a:gs>
                  <a:gs pos="100000">
                    <a:srgbClr val="DB7F23">
                      <a:shade val="100000"/>
                      <a:satMod val="115000"/>
                    </a:srgb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0" name="Flowchart: Stored Data 9"/>
              <p:cNvSpPr/>
              <p:nvPr/>
            </p:nvSpPr>
            <p:spPr>
              <a:xfrm rot="16200000">
                <a:off x="4394935" y="4077549"/>
                <a:ext cx="408215" cy="2866687"/>
              </a:xfrm>
              <a:prstGeom prst="flowChartOnlineStorag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1" name="Flowchart: Stored Data 10"/>
              <p:cNvSpPr/>
              <p:nvPr/>
            </p:nvSpPr>
            <p:spPr>
              <a:xfrm rot="16200000">
                <a:off x="4298496" y="4414327"/>
                <a:ext cx="587830" cy="3307557"/>
              </a:xfrm>
              <a:prstGeom prst="flowChartOnlineStorag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nvGrpSpPr>
              <p:cNvPr id="12" name="Group 11"/>
              <p:cNvGrpSpPr/>
              <p:nvPr/>
            </p:nvGrpSpPr>
            <p:grpSpPr>
              <a:xfrm>
                <a:off x="3412671" y="5306785"/>
                <a:ext cx="2343149" cy="432707"/>
                <a:chOff x="1415144" y="3069771"/>
                <a:chExt cx="3124199" cy="576943"/>
              </a:xfrm>
            </p:grpSpPr>
            <p:sp>
              <p:nvSpPr>
                <p:cNvPr id="13" name="Oval 12"/>
                <p:cNvSpPr/>
                <p:nvPr/>
              </p:nvSpPr>
              <p:spPr>
                <a:xfrm>
                  <a:off x="1415144" y="3208563"/>
                  <a:ext cx="783772" cy="31024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Oval 13"/>
                <p:cNvSpPr/>
                <p:nvPr/>
              </p:nvSpPr>
              <p:spPr>
                <a:xfrm>
                  <a:off x="3755571" y="3203119"/>
                  <a:ext cx="783772" cy="31024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5" name="Rectangle 14"/>
                <p:cNvSpPr/>
                <p:nvPr/>
              </p:nvSpPr>
              <p:spPr>
                <a:xfrm>
                  <a:off x="3701142" y="3145970"/>
                  <a:ext cx="685800" cy="42454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6" name="Rectangle 15"/>
                <p:cNvSpPr/>
                <p:nvPr/>
              </p:nvSpPr>
              <p:spPr>
                <a:xfrm>
                  <a:off x="1654629" y="3145970"/>
                  <a:ext cx="685800" cy="42454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7" name="Rectangle 16"/>
                <p:cNvSpPr/>
                <p:nvPr/>
              </p:nvSpPr>
              <p:spPr>
                <a:xfrm>
                  <a:off x="1894114" y="3069771"/>
                  <a:ext cx="2253343" cy="57694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8" name="Oval 17"/>
                <p:cNvSpPr/>
                <p:nvPr/>
              </p:nvSpPr>
              <p:spPr>
                <a:xfrm>
                  <a:off x="1534887" y="3203119"/>
                  <a:ext cx="783772" cy="3102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9" name="Oval 18"/>
                <p:cNvSpPr/>
                <p:nvPr/>
              </p:nvSpPr>
              <p:spPr>
                <a:xfrm>
                  <a:off x="3701142" y="3203119"/>
                  <a:ext cx="783772" cy="3102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0" name="Oval 19"/>
                <p:cNvSpPr/>
                <p:nvPr/>
              </p:nvSpPr>
              <p:spPr>
                <a:xfrm>
                  <a:off x="1534887" y="3358241"/>
                  <a:ext cx="45719" cy="45719"/>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1" name="Oval 20"/>
                <p:cNvSpPr/>
                <p:nvPr/>
              </p:nvSpPr>
              <p:spPr>
                <a:xfrm flipV="1">
                  <a:off x="4343399" y="3308030"/>
                  <a:ext cx="97972" cy="10042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2" name="Oval 21"/>
                <p:cNvSpPr/>
                <p:nvPr/>
              </p:nvSpPr>
              <p:spPr>
                <a:xfrm flipV="1">
                  <a:off x="1534886" y="3330889"/>
                  <a:ext cx="97972" cy="10042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grpSp>
      <p:grpSp>
        <p:nvGrpSpPr>
          <p:cNvPr id="24" name="Group 23"/>
          <p:cNvGrpSpPr/>
          <p:nvPr/>
        </p:nvGrpSpPr>
        <p:grpSpPr>
          <a:xfrm>
            <a:off x="8721498" y="3067350"/>
            <a:ext cx="3043813" cy="3380933"/>
            <a:chOff x="8402166" y="2725456"/>
            <a:chExt cx="3479805" cy="3865213"/>
          </a:xfrm>
        </p:grpSpPr>
        <p:pic>
          <p:nvPicPr>
            <p:cNvPr id="2052" name="Picture 4" descr="Image result for heaven sta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02166" y="2725456"/>
              <a:ext cx="3479805" cy="349856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27" name="Group 26"/>
            <p:cNvGrpSpPr/>
            <p:nvPr/>
          </p:nvGrpSpPr>
          <p:grpSpPr>
            <a:xfrm>
              <a:off x="9214523" y="5727703"/>
              <a:ext cx="1828018" cy="862966"/>
              <a:chOff x="2938632" y="4800599"/>
              <a:chExt cx="3307557" cy="1561422"/>
            </a:xfrm>
          </p:grpSpPr>
          <p:sp>
            <p:nvSpPr>
              <p:cNvPr id="28" name="Oval 27"/>
              <p:cNvSpPr/>
              <p:nvPr/>
            </p:nvSpPr>
            <p:spPr>
              <a:xfrm>
                <a:off x="2938632" y="5486401"/>
                <a:ext cx="3307556" cy="581705"/>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9" name="Flowchart: Stored Data 28"/>
              <p:cNvSpPr/>
              <p:nvPr/>
            </p:nvSpPr>
            <p:spPr>
              <a:xfrm rot="16200000">
                <a:off x="4290331" y="3521868"/>
                <a:ext cx="587830" cy="3145292"/>
              </a:xfrm>
              <a:prstGeom prst="flowChartOnlineStorage">
                <a:avLst/>
              </a:prstGeom>
              <a:gradFill flip="none" rotWithShape="1">
                <a:gsLst>
                  <a:gs pos="0">
                    <a:srgbClr val="DB7F23">
                      <a:shade val="30000"/>
                      <a:satMod val="115000"/>
                    </a:srgbClr>
                  </a:gs>
                  <a:gs pos="50000">
                    <a:srgbClr val="DB7F23">
                      <a:shade val="67500"/>
                      <a:satMod val="115000"/>
                    </a:srgbClr>
                  </a:gs>
                  <a:gs pos="100000">
                    <a:srgbClr val="DB7F23">
                      <a:shade val="100000"/>
                      <a:satMod val="115000"/>
                    </a:srgb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0" name="Flowchart: Stored Data 29"/>
              <p:cNvSpPr/>
              <p:nvPr/>
            </p:nvSpPr>
            <p:spPr>
              <a:xfrm rot="16200000">
                <a:off x="4394935" y="4077549"/>
                <a:ext cx="408215" cy="2866687"/>
              </a:xfrm>
              <a:prstGeom prst="flowChartOnlineStorag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1" name="Flowchart: Stored Data 30"/>
              <p:cNvSpPr/>
              <p:nvPr/>
            </p:nvSpPr>
            <p:spPr>
              <a:xfrm rot="16200000">
                <a:off x="4298496" y="4414327"/>
                <a:ext cx="587830" cy="3307557"/>
              </a:xfrm>
              <a:prstGeom prst="flowChartOnlineStorage">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nvGrpSpPr>
              <p:cNvPr id="32" name="Group 31"/>
              <p:cNvGrpSpPr/>
              <p:nvPr/>
            </p:nvGrpSpPr>
            <p:grpSpPr>
              <a:xfrm>
                <a:off x="3412671" y="5306785"/>
                <a:ext cx="2343149" cy="432707"/>
                <a:chOff x="1415144" y="3069771"/>
                <a:chExt cx="3124199" cy="576943"/>
              </a:xfrm>
            </p:grpSpPr>
            <p:sp>
              <p:nvSpPr>
                <p:cNvPr id="33" name="Oval 32"/>
                <p:cNvSpPr/>
                <p:nvPr/>
              </p:nvSpPr>
              <p:spPr>
                <a:xfrm>
                  <a:off x="1415144" y="3208563"/>
                  <a:ext cx="783772" cy="31024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4" name="Oval 33"/>
                <p:cNvSpPr/>
                <p:nvPr/>
              </p:nvSpPr>
              <p:spPr>
                <a:xfrm>
                  <a:off x="3755571" y="3203119"/>
                  <a:ext cx="783772" cy="31024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5" name="Rectangle 34"/>
                <p:cNvSpPr/>
                <p:nvPr/>
              </p:nvSpPr>
              <p:spPr>
                <a:xfrm>
                  <a:off x="3701142" y="3145970"/>
                  <a:ext cx="685800" cy="42454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6" name="Rectangle 35"/>
                <p:cNvSpPr/>
                <p:nvPr/>
              </p:nvSpPr>
              <p:spPr>
                <a:xfrm>
                  <a:off x="1654629" y="3145970"/>
                  <a:ext cx="685800" cy="42454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7" name="Rectangle 36"/>
                <p:cNvSpPr/>
                <p:nvPr/>
              </p:nvSpPr>
              <p:spPr>
                <a:xfrm>
                  <a:off x="1894114" y="3069771"/>
                  <a:ext cx="2253343" cy="57694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8" name="Oval 37"/>
                <p:cNvSpPr/>
                <p:nvPr/>
              </p:nvSpPr>
              <p:spPr>
                <a:xfrm>
                  <a:off x="1534887" y="3203119"/>
                  <a:ext cx="783772" cy="3102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9" name="Oval 38"/>
                <p:cNvSpPr/>
                <p:nvPr/>
              </p:nvSpPr>
              <p:spPr>
                <a:xfrm>
                  <a:off x="3701142" y="3203119"/>
                  <a:ext cx="783772" cy="31024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0" name="Oval 39"/>
                <p:cNvSpPr/>
                <p:nvPr/>
              </p:nvSpPr>
              <p:spPr>
                <a:xfrm>
                  <a:off x="1534887" y="3358241"/>
                  <a:ext cx="45719" cy="45719"/>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1" name="Oval 40"/>
                <p:cNvSpPr/>
                <p:nvPr/>
              </p:nvSpPr>
              <p:spPr>
                <a:xfrm flipV="1">
                  <a:off x="4343399" y="3308030"/>
                  <a:ext cx="97972" cy="10042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2" name="Oval 41"/>
                <p:cNvSpPr/>
                <p:nvPr/>
              </p:nvSpPr>
              <p:spPr>
                <a:xfrm flipV="1">
                  <a:off x="1534886" y="3330889"/>
                  <a:ext cx="97972" cy="10042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gr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prstClr val="black"/>
              <a:schemeClr val="accent5">
                <a:lumMod val="60000"/>
                <a:lumOff val="40000"/>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40105" y="1193841"/>
            <a:ext cx="7023534" cy="3970318"/>
          </a:xfrm>
          <a:prstGeom prst="rect">
            <a:avLst/>
          </a:prstGeom>
          <a:noFill/>
        </p:spPr>
        <p:txBody>
          <a:bodyPr wrap="square" rtlCol="0">
            <a:spAutoFit/>
          </a:bodyPr>
          <a:lstStyle/>
          <a:p>
            <a:pPr fontAlgn="base"/>
            <a:r>
              <a:rPr lang="en-US" sz="2800" dirty="0">
                <a:solidFill>
                  <a:schemeClr val="bg1"/>
                </a:solidFill>
              </a:rPr>
              <a:t>"When the Lord was upon the earth He made it very clear that there was one way, and one way only, by which man may be saved. </a:t>
            </a:r>
          </a:p>
          <a:p>
            <a:pPr fontAlgn="base"/>
            <a:endParaRPr lang="en-US" sz="2800" dirty="0">
              <a:solidFill>
                <a:schemeClr val="bg1"/>
              </a:solidFill>
            </a:endParaRPr>
          </a:p>
          <a:p>
            <a:pPr fontAlgn="base"/>
            <a:endParaRPr lang="en-US" sz="2800" dirty="0">
              <a:solidFill>
                <a:schemeClr val="bg1"/>
              </a:solidFill>
            </a:endParaRPr>
          </a:p>
          <a:p>
            <a:pPr fontAlgn="base"/>
            <a:r>
              <a:rPr lang="en-US" sz="2800" dirty="0">
                <a:solidFill>
                  <a:schemeClr val="bg1"/>
                </a:solidFill>
              </a:rPr>
              <a:t>[The idea] was clear in the minds of His Apostles also, and their preaching provided for one way, and one way only, for people to be saved.“ </a:t>
            </a:r>
          </a:p>
        </p:txBody>
      </p:sp>
      <p:sp>
        <p:nvSpPr>
          <p:cNvPr id="3" name="Rectangle 2"/>
          <p:cNvSpPr/>
          <p:nvPr/>
        </p:nvSpPr>
        <p:spPr>
          <a:xfrm>
            <a:off x="11749250" y="6488668"/>
            <a:ext cx="442750" cy="369332"/>
          </a:xfrm>
          <a:prstGeom prst="rect">
            <a:avLst/>
          </a:prstGeom>
        </p:spPr>
        <p:txBody>
          <a:bodyPr wrap="none">
            <a:spAutoFit/>
          </a:bodyPr>
          <a:lstStyle/>
          <a:p>
            <a:r>
              <a:rPr lang="en-US" dirty="0">
                <a:solidFill>
                  <a:schemeClr val="bg1"/>
                </a:solidFill>
              </a:rPr>
              <a:t>(6)</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9490" y="137197"/>
            <a:ext cx="952932" cy="1187644"/>
          </a:xfrm>
          <a:prstGeom prst="rect">
            <a:avLst/>
          </a:prstGeom>
        </p:spPr>
      </p:pic>
      <p:grpSp>
        <p:nvGrpSpPr>
          <p:cNvPr id="12" name="Group 11"/>
          <p:cNvGrpSpPr/>
          <p:nvPr/>
        </p:nvGrpSpPr>
        <p:grpSpPr>
          <a:xfrm>
            <a:off x="7526779" y="2119746"/>
            <a:ext cx="4135583" cy="3169226"/>
            <a:chOff x="7526779" y="2119746"/>
            <a:chExt cx="4135583" cy="3169226"/>
          </a:xfrm>
        </p:grpSpPr>
        <p:pic>
          <p:nvPicPr>
            <p:cNvPr id="4098" name="Picture 2" descr="Image result for only one way"/>
            <p:cNvPicPr>
              <a:picLocks noChangeAspect="1" noChangeArrowheads="1"/>
            </p:cNvPicPr>
            <p:nvPr/>
          </p:nvPicPr>
          <p:blipFill rotWithShape="1">
            <a:blip r:embed="rId4">
              <a:extLst>
                <a:ext uri="{28A0092B-C50C-407E-A947-70E740481C1C}">
                  <a14:useLocalDpi xmlns:a14="http://schemas.microsoft.com/office/drawing/2010/main" val="0"/>
                </a:ext>
              </a:extLst>
            </a:blip>
            <a:srcRect l="9114" t="4644" r="20198" b="-947"/>
            <a:stretch/>
          </p:blipFill>
          <p:spPr bwMode="auto">
            <a:xfrm>
              <a:off x="7526779" y="2119746"/>
              <a:ext cx="4135583" cy="31692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only one way"/>
            <p:cNvPicPr>
              <a:picLocks noChangeAspect="1" noChangeArrowheads="1"/>
            </p:cNvPicPr>
            <p:nvPr/>
          </p:nvPicPr>
          <p:blipFill rotWithShape="1">
            <a:blip r:embed="rId4">
              <a:extLst>
                <a:ext uri="{28A0092B-C50C-407E-A947-70E740481C1C}">
                  <a14:useLocalDpi xmlns:a14="http://schemas.microsoft.com/office/drawing/2010/main" val="0"/>
                </a:ext>
              </a:extLst>
            </a:blip>
            <a:srcRect l="40190" t="60637" r="47910" b="30838"/>
            <a:stretch/>
          </p:blipFill>
          <p:spPr bwMode="auto">
            <a:xfrm>
              <a:off x="9217817" y="3590059"/>
              <a:ext cx="603473" cy="48837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2" descr="Image result for only one way"/>
            <p:cNvPicPr>
              <a:picLocks noChangeAspect="1" noChangeArrowheads="1"/>
            </p:cNvPicPr>
            <p:nvPr/>
          </p:nvPicPr>
          <p:blipFill rotWithShape="1">
            <a:blip r:embed="rId4">
              <a:extLst>
                <a:ext uri="{28A0092B-C50C-407E-A947-70E740481C1C}">
                  <a14:useLocalDpi xmlns:a14="http://schemas.microsoft.com/office/drawing/2010/main" val="0"/>
                </a:ext>
              </a:extLst>
            </a:blip>
            <a:srcRect l="40190" t="60637" r="47910" b="30838"/>
            <a:stretch/>
          </p:blipFill>
          <p:spPr bwMode="auto">
            <a:xfrm>
              <a:off x="8891537" y="3439392"/>
              <a:ext cx="603473" cy="41563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6289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prstClr val="black"/>
              <a:schemeClr val="accent5">
                <a:lumMod val="60000"/>
                <a:lumOff val="40000"/>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1749250" y="6488668"/>
            <a:ext cx="442750" cy="369332"/>
          </a:xfrm>
          <a:prstGeom prst="rect">
            <a:avLst/>
          </a:prstGeom>
        </p:spPr>
        <p:txBody>
          <a:bodyPr wrap="none">
            <a:spAutoFit/>
          </a:bodyPr>
          <a:lstStyle/>
          <a:p>
            <a:r>
              <a:rPr lang="en-US" dirty="0">
                <a:solidFill>
                  <a:schemeClr val="bg1"/>
                </a:solidFill>
              </a:rPr>
              <a:t>(7)</a:t>
            </a:r>
          </a:p>
        </p:txBody>
      </p:sp>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Georgia" pitchFamily="18" charset="0"/>
              </a:rPr>
              <a:t>“Shew Us the Father”</a:t>
            </a:r>
            <a:endParaRPr lang="en-US" sz="4400" dirty="0">
              <a:solidFill>
                <a:schemeClr val="bg1"/>
              </a:solidFill>
              <a:latin typeface="Georgia" pitchFamily="18" charset="0"/>
            </a:endParaRPr>
          </a:p>
        </p:txBody>
      </p:sp>
      <p:sp>
        <p:nvSpPr>
          <p:cNvPr id="9" name="Rectangle 8"/>
          <p:cNvSpPr/>
          <p:nvPr/>
        </p:nvSpPr>
        <p:spPr>
          <a:xfrm>
            <a:off x="86877" y="6488668"/>
            <a:ext cx="2095007" cy="307777"/>
          </a:xfrm>
          <a:prstGeom prst="rect">
            <a:avLst/>
          </a:prstGeom>
        </p:spPr>
        <p:txBody>
          <a:bodyPr wrap="square">
            <a:spAutoFit/>
          </a:bodyPr>
          <a:lstStyle/>
          <a:p>
            <a:r>
              <a:rPr lang="en-US" sz="1400" dirty="0">
                <a:solidFill>
                  <a:schemeClr val="bg1"/>
                </a:solidFill>
              </a:rPr>
              <a:t>John 14:8-11</a:t>
            </a:r>
          </a:p>
        </p:txBody>
      </p:sp>
      <p:sp>
        <p:nvSpPr>
          <p:cNvPr id="10" name="Rectangle 9"/>
          <p:cNvSpPr/>
          <p:nvPr/>
        </p:nvSpPr>
        <p:spPr>
          <a:xfrm>
            <a:off x="312324" y="1182231"/>
            <a:ext cx="6096000" cy="2308324"/>
          </a:xfrm>
          <a:prstGeom prst="rect">
            <a:avLst/>
          </a:prstGeom>
        </p:spPr>
        <p:txBody>
          <a:bodyPr>
            <a:spAutoFit/>
          </a:bodyPr>
          <a:lstStyle/>
          <a:p>
            <a:r>
              <a:rPr lang="en-US" sz="2400" dirty="0">
                <a:solidFill>
                  <a:schemeClr val="bg1"/>
                </a:solidFill>
              </a:rPr>
              <a:t>“In all that Jesus came to say and do, including and especially in His atoning suffering and sacrifice, He was showing us who and what God our Eternal Father is like, how completely devoted He is to His children in every age and nation. …</a:t>
            </a:r>
          </a:p>
        </p:txBody>
      </p:sp>
      <p:sp>
        <p:nvSpPr>
          <p:cNvPr id="4" name="Rectangle 3"/>
          <p:cNvSpPr/>
          <p:nvPr/>
        </p:nvSpPr>
        <p:spPr>
          <a:xfrm>
            <a:off x="6132080" y="4360549"/>
            <a:ext cx="5115194" cy="2308324"/>
          </a:xfrm>
          <a:prstGeom prst="rect">
            <a:avLst/>
          </a:prstGeom>
        </p:spPr>
        <p:txBody>
          <a:bodyPr wrap="square">
            <a:spAutoFit/>
          </a:bodyPr>
          <a:lstStyle/>
          <a:p>
            <a:r>
              <a:rPr lang="en-US" sz="2400" dirty="0">
                <a:solidFill>
                  <a:schemeClr val="bg1"/>
                </a:solidFill>
              </a:rPr>
              <a:t>“…God in His ultimate effort to have us know Him, sent to earth His Only Begotten and perfect Son, created in His very likeness and image, to live and serve among mortals in the everyday rigors of life. …</a:t>
            </a:r>
          </a:p>
        </p:txBody>
      </p:sp>
      <p:pic>
        <p:nvPicPr>
          <p:cNvPr id="6146" name="Picture 2" descr="Image result for helping others paint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673" y="3560618"/>
            <a:ext cx="4926734" cy="2762713"/>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7134659" y="1161537"/>
            <a:ext cx="3572452" cy="2900284"/>
            <a:chOff x="7134659" y="1015663"/>
            <a:chExt cx="3572452" cy="2900284"/>
          </a:xfrm>
        </p:grpSpPr>
        <p:pic>
          <p:nvPicPr>
            <p:cNvPr id="6154" name="Picture 10" descr="Image result for hardships painting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4659" y="1015663"/>
              <a:ext cx="3572452" cy="266945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7134659" y="3685115"/>
              <a:ext cx="1510350" cy="230832"/>
            </a:xfrm>
            <a:prstGeom prst="rect">
              <a:avLst/>
            </a:prstGeom>
          </p:spPr>
          <p:txBody>
            <a:bodyPr wrap="none">
              <a:spAutoFit/>
            </a:bodyPr>
            <a:lstStyle/>
            <a:p>
              <a:r>
                <a:rPr lang="en-US" sz="900" dirty="0" err="1">
                  <a:solidFill>
                    <a:schemeClr val="bg1"/>
                  </a:solidFill>
                  <a:latin typeface="verdana" panose="020B0604030504040204" pitchFamily="34" charset="0"/>
                </a:rPr>
                <a:t>Donya</a:t>
              </a:r>
              <a:r>
                <a:rPr lang="en-US" sz="900" dirty="0">
                  <a:solidFill>
                    <a:schemeClr val="bg1"/>
                  </a:solidFill>
                  <a:latin typeface="verdana" panose="020B0604030504040204" pitchFamily="34" charset="0"/>
                </a:rPr>
                <a:t> </a:t>
              </a:r>
              <a:r>
                <a:rPr lang="en-US" sz="900" dirty="0" err="1">
                  <a:solidFill>
                    <a:schemeClr val="bg1"/>
                  </a:solidFill>
                  <a:latin typeface="verdana" panose="020B0604030504040204" pitchFamily="34" charset="0"/>
                </a:rPr>
                <a:t>Hafezi</a:t>
              </a:r>
              <a:r>
                <a:rPr lang="en-US" sz="900" dirty="0">
                  <a:solidFill>
                    <a:schemeClr val="bg1"/>
                  </a:solidFill>
                  <a:latin typeface="verdana" panose="020B0604030504040204" pitchFamily="34" charset="0"/>
                </a:rPr>
                <a:t> </a:t>
              </a:r>
              <a:r>
                <a:rPr lang="en-US" sz="900" dirty="0" err="1">
                  <a:solidFill>
                    <a:schemeClr val="bg1"/>
                  </a:solidFill>
                  <a:latin typeface="verdana" panose="020B0604030504040204" pitchFamily="34" charset="0"/>
                </a:rPr>
                <a:t>Haghani</a:t>
              </a:r>
              <a:r>
                <a:rPr lang="en-US" sz="900" dirty="0">
                  <a:solidFill>
                    <a:schemeClr val="bg1"/>
                  </a:solidFill>
                  <a:latin typeface="verdana" panose="020B0604030504040204" pitchFamily="34" charset="0"/>
                </a:rPr>
                <a:t>,</a:t>
              </a:r>
              <a:endParaRPr lang="en-US" sz="900" dirty="0">
                <a:solidFill>
                  <a:schemeClr val="bg1"/>
                </a:solidFill>
              </a:endParaRPr>
            </a:p>
          </p:txBody>
        </p:sp>
      </p:grpSp>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324" y="136838"/>
            <a:ext cx="703583" cy="878825"/>
          </a:xfrm>
          <a:prstGeom prst="rect">
            <a:avLst/>
          </a:prstGeom>
        </p:spPr>
      </p:pic>
    </p:spTree>
    <p:extLst>
      <p:ext uri="{BB962C8B-B14F-4D97-AF65-F5344CB8AC3E}">
        <p14:creationId xmlns:p14="http://schemas.microsoft.com/office/powerpoint/2010/main" val="156154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prstClr val="black"/>
              <a:schemeClr val="accent5">
                <a:lumMod val="60000"/>
                <a:lumOff val="40000"/>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1749250" y="6488668"/>
            <a:ext cx="442750" cy="369332"/>
          </a:xfrm>
          <a:prstGeom prst="rect">
            <a:avLst/>
          </a:prstGeom>
        </p:spPr>
        <p:txBody>
          <a:bodyPr wrap="none">
            <a:spAutoFit/>
          </a:bodyPr>
          <a:lstStyle/>
          <a:p>
            <a:r>
              <a:rPr lang="en-US" dirty="0">
                <a:solidFill>
                  <a:schemeClr val="bg1"/>
                </a:solidFill>
              </a:rPr>
              <a:t>(7)</a:t>
            </a:r>
          </a:p>
        </p:txBody>
      </p:sp>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Georgia" pitchFamily="18" charset="0"/>
              </a:rPr>
              <a:t>How Can We Show Love To Him?</a:t>
            </a:r>
            <a:endParaRPr lang="en-US" sz="4400" dirty="0">
              <a:solidFill>
                <a:schemeClr val="bg1"/>
              </a:solidFill>
              <a:latin typeface="Georgia" pitchFamily="18" charset="0"/>
            </a:endParaRPr>
          </a:p>
        </p:txBody>
      </p:sp>
      <p:sp>
        <p:nvSpPr>
          <p:cNvPr id="9" name="Rectangle 8"/>
          <p:cNvSpPr/>
          <p:nvPr/>
        </p:nvSpPr>
        <p:spPr>
          <a:xfrm>
            <a:off x="86877" y="6488668"/>
            <a:ext cx="3685023" cy="307777"/>
          </a:xfrm>
          <a:prstGeom prst="rect">
            <a:avLst/>
          </a:prstGeom>
        </p:spPr>
        <p:txBody>
          <a:bodyPr wrap="square">
            <a:spAutoFit/>
          </a:bodyPr>
          <a:lstStyle/>
          <a:p>
            <a:r>
              <a:rPr lang="en-US" sz="1400" dirty="0">
                <a:solidFill>
                  <a:schemeClr val="bg1"/>
                </a:solidFill>
              </a:rPr>
              <a:t>John 14:8-11; Lectures on Faith. P. 42 (1985)</a:t>
            </a:r>
          </a:p>
        </p:txBody>
      </p:sp>
      <p:sp>
        <p:nvSpPr>
          <p:cNvPr id="11" name="Rectangle 10"/>
          <p:cNvSpPr/>
          <p:nvPr/>
        </p:nvSpPr>
        <p:spPr>
          <a:xfrm>
            <a:off x="881868" y="2211840"/>
            <a:ext cx="6096000" cy="2862322"/>
          </a:xfrm>
          <a:prstGeom prst="rect">
            <a:avLst/>
          </a:prstGeom>
        </p:spPr>
        <p:txBody>
          <a:bodyPr>
            <a:spAutoFit/>
          </a:bodyPr>
          <a:lstStyle/>
          <a:p>
            <a:r>
              <a:rPr lang="en-US" sz="2000" dirty="0">
                <a:solidFill>
                  <a:schemeClr val="bg1"/>
                </a:solidFill>
                <a:latin typeface="Open Sans"/>
              </a:rPr>
              <a:t>“…So feeding the hungry, healing the sick, rebuking hypocrisy, pleading for faith—this was Christ showing us the way of the Father, He who is ‘merciful and gracious, slow to anger, long-suffering and full of goodness’.</a:t>
            </a:r>
          </a:p>
          <a:p>
            <a:endParaRPr lang="en-US" sz="2000" dirty="0">
              <a:solidFill>
                <a:schemeClr val="bg1"/>
              </a:solidFill>
              <a:latin typeface="Open Sans"/>
            </a:endParaRPr>
          </a:p>
          <a:p>
            <a:r>
              <a:rPr lang="en-US" sz="2000" dirty="0">
                <a:solidFill>
                  <a:schemeClr val="bg1"/>
                </a:solidFill>
                <a:latin typeface="Open Sans"/>
              </a:rPr>
              <a:t>In His life and especially in His death, Christ was declaring, ‘This is </a:t>
            </a:r>
            <a:r>
              <a:rPr lang="en-US" sz="2000" i="1" dirty="0">
                <a:solidFill>
                  <a:schemeClr val="bg1"/>
                </a:solidFill>
                <a:latin typeface="Open Sans"/>
              </a:rPr>
              <a:t>God’s</a:t>
            </a:r>
            <a:r>
              <a:rPr lang="en-US" sz="2000" dirty="0">
                <a:solidFill>
                  <a:schemeClr val="bg1"/>
                </a:solidFill>
                <a:latin typeface="Open Sans"/>
              </a:rPr>
              <a:t> compassion I am showing you, as well as that of my own.’”</a:t>
            </a:r>
            <a:endParaRPr lang="en-US" sz="2000"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5897" y="5467988"/>
            <a:ext cx="964994" cy="1205346"/>
          </a:xfrm>
          <a:prstGeom prst="rect">
            <a:avLst/>
          </a:prstGeom>
        </p:spPr>
      </p:pic>
      <p:grpSp>
        <p:nvGrpSpPr>
          <p:cNvPr id="6" name="Group 5"/>
          <p:cNvGrpSpPr/>
          <p:nvPr/>
        </p:nvGrpSpPr>
        <p:grpSpPr>
          <a:xfrm>
            <a:off x="7293120" y="1793706"/>
            <a:ext cx="3057525" cy="4445712"/>
            <a:chOff x="7293120" y="1793706"/>
            <a:chExt cx="3057525" cy="4445712"/>
          </a:xfrm>
        </p:grpSpPr>
        <p:pic>
          <p:nvPicPr>
            <p:cNvPr id="5122" name="Picture 2" descr="Image result for helping others painting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3120" y="1793706"/>
              <a:ext cx="3057525" cy="42862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7293120" y="6008586"/>
              <a:ext cx="1783418" cy="230832"/>
            </a:xfrm>
            <a:prstGeom prst="rect">
              <a:avLst/>
            </a:prstGeom>
          </p:spPr>
          <p:txBody>
            <a:bodyPr wrap="square">
              <a:spAutoFit/>
            </a:bodyPr>
            <a:lstStyle/>
            <a:p>
              <a:r>
                <a:rPr lang="en-US" sz="900" dirty="0">
                  <a:solidFill>
                    <a:schemeClr val="bg1"/>
                  </a:solidFill>
                </a:rPr>
                <a:t>Chris Hopkins</a:t>
              </a:r>
            </a:p>
          </p:txBody>
        </p:sp>
      </p:grpSp>
    </p:spTree>
    <p:extLst>
      <p:ext uri="{BB962C8B-B14F-4D97-AF65-F5344CB8AC3E}">
        <p14:creationId xmlns:p14="http://schemas.microsoft.com/office/powerpoint/2010/main" val="360251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prstClr val="black"/>
              <a:schemeClr val="accent5">
                <a:lumMod val="60000"/>
                <a:lumOff val="40000"/>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1749250" y="6488668"/>
            <a:ext cx="442750" cy="369332"/>
          </a:xfrm>
          <a:prstGeom prst="rect">
            <a:avLst/>
          </a:prstGeom>
        </p:spPr>
        <p:txBody>
          <a:bodyPr wrap="none">
            <a:spAutoFit/>
          </a:bodyPr>
          <a:lstStyle/>
          <a:p>
            <a:r>
              <a:rPr lang="en-US" dirty="0">
                <a:solidFill>
                  <a:schemeClr val="bg1"/>
                </a:solidFill>
              </a:rPr>
              <a:t>(8)</a:t>
            </a:r>
          </a:p>
        </p:txBody>
      </p:sp>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Georgia" pitchFamily="18" charset="0"/>
              </a:rPr>
              <a:t>If Ye Love Me</a:t>
            </a:r>
            <a:endParaRPr lang="en-US" sz="4400" dirty="0">
              <a:solidFill>
                <a:schemeClr val="bg1"/>
              </a:solidFill>
              <a:latin typeface="Georgia" pitchFamily="18" charset="0"/>
            </a:endParaRPr>
          </a:p>
        </p:txBody>
      </p:sp>
      <p:sp>
        <p:nvSpPr>
          <p:cNvPr id="9" name="Rectangle 8"/>
          <p:cNvSpPr/>
          <p:nvPr/>
        </p:nvSpPr>
        <p:spPr>
          <a:xfrm>
            <a:off x="86877" y="6488668"/>
            <a:ext cx="3685023" cy="307777"/>
          </a:xfrm>
          <a:prstGeom prst="rect">
            <a:avLst/>
          </a:prstGeom>
        </p:spPr>
        <p:txBody>
          <a:bodyPr wrap="square">
            <a:spAutoFit/>
          </a:bodyPr>
          <a:lstStyle/>
          <a:p>
            <a:r>
              <a:rPr lang="en-US" sz="1400" dirty="0">
                <a:solidFill>
                  <a:schemeClr val="bg1"/>
                </a:solidFill>
              </a:rPr>
              <a:t>John 14:15</a:t>
            </a:r>
          </a:p>
        </p:txBody>
      </p:sp>
      <p:sp>
        <p:nvSpPr>
          <p:cNvPr id="11" name="Rectangle 10"/>
          <p:cNvSpPr/>
          <p:nvPr/>
        </p:nvSpPr>
        <p:spPr>
          <a:xfrm>
            <a:off x="4321259" y="912976"/>
            <a:ext cx="6096000" cy="400110"/>
          </a:xfrm>
          <a:prstGeom prst="rect">
            <a:avLst/>
          </a:prstGeom>
        </p:spPr>
        <p:txBody>
          <a:bodyPr>
            <a:spAutoFit/>
          </a:bodyPr>
          <a:lstStyle/>
          <a:p>
            <a:r>
              <a:rPr lang="en-US" sz="2000" dirty="0">
                <a:solidFill>
                  <a:schemeClr val="bg1"/>
                </a:solidFill>
                <a:latin typeface="Open Sans"/>
              </a:rPr>
              <a:t>Keep the Commandments</a:t>
            </a:r>
            <a:endParaRPr lang="en-US" sz="2000" dirty="0">
              <a:solidFill>
                <a:schemeClr val="bg1"/>
              </a:solidFill>
            </a:endParaRPr>
          </a:p>
        </p:txBody>
      </p:sp>
      <p:sp>
        <p:nvSpPr>
          <p:cNvPr id="4" name="Rectangle 3"/>
          <p:cNvSpPr/>
          <p:nvPr/>
        </p:nvSpPr>
        <p:spPr>
          <a:xfrm>
            <a:off x="2647949" y="1711267"/>
            <a:ext cx="6560269" cy="1569660"/>
          </a:xfrm>
          <a:prstGeom prst="rect">
            <a:avLst/>
          </a:prstGeom>
        </p:spPr>
        <p:txBody>
          <a:bodyPr wrap="square">
            <a:spAutoFit/>
          </a:bodyPr>
          <a:lstStyle/>
          <a:p>
            <a:pPr algn="ctr"/>
            <a:r>
              <a:rPr lang="en-US" sz="3200" dirty="0">
                <a:solidFill>
                  <a:schemeClr val="bg1"/>
                </a:solidFill>
                <a:latin typeface="Open Sans"/>
              </a:rPr>
              <a:t>“When we love the Lord, obedience ceases to be a burden. Obedience becomes a delight.”</a:t>
            </a:r>
            <a:endParaRPr lang="en-US" sz="3200" dirty="0">
              <a:solidFill>
                <a:schemeClr val="bg1"/>
              </a:solidFill>
            </a:endParaRPr>
          </a:p>
        </p:txBody>
      </p:sp>
      <p:grpSp>
        <p:nvGrpSpPr>
          <p:cNvPr id="7" name="Group 6"/>
          <p:cNvGrpSpPr/>
          <p:nvPr/>
        </p:nvGrpSpPr>
        <p:grpSpPr>
          <a:xfrm>
            <a:off x="8977745" y="2940627"/>
            <a:ext cx="2582398" cy="3640323"/>
            <a:chOff x="8698993" y="2524383"/>
            <a:chExt cx="2708564" cy="3844279"/>
          </a:xfrm>
        </p:grpSpPr>
        <p:pic>
          <p:nvPicPr>
            <p:cNvPr id="7170" name="Picture 2" descr="Image result for looking up paint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98993" y="2524383"/>
              <a:ext cx="2708564" cy="365067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8698994" y="6137830"/>
              <a:ext cx="2128334" cy="230832"/>
            </a:xfrm>
            <a:prstGeom prst="rect">
              <a:avLst/>
            </a:prstGeom>
          </p:spPr>
          <p:txBody>
            <a:bodyPr wrap="square">
              <a:spAutoFit/>
            </a:bodyPr>
            <a:lstStyle/>
            <a:p>
              <a:r>
                <a:rPr lang="en-US" sz="900" dirty="0">
                  <a:solidFill>
                    <a:schemeClr val="bg1"/>
                  </a:solidFill>
                </a:rPr>
                <a:t>Morgan </a:t>
              </a:r>
              <a:r>
                <a:rPr lang="en-US" sz="900" dirty="0" err="1">
                  <a:solidFill>
                    <a:schemeClr val="bg1"/>
                  </a:solidFill>
                </a:rPr>
                <a:t>Weistling</a:t>
              </a:r>
              <a:endParaRPr lang="en-US" sz="900" dirty="0">
                <a:solidFill>
                  <a:schemeClr val="bg1"/>
                </a:solidFill>
              </a:endParaRPr>
            </a:p>
          </p:txBody>
        </p:sp>
      </p:grpSp>
      <p:grpSp>
        <p:nvGrpSpPr>
          <p:cNvPr id="10" name="Group 9"/>
          <p:cNvGrpSpPr/>
          <p:nvPr/>
        </p:nvGrpSpPr>
        <p:grpSpPr>
          <a:xfrm>
            <a:off x="296023" y="2736671"/>
            <a:ext cx="2702316" cy="3844279"/>
            <a:chOff x="296023" y="2736671"/>
            <a:chExt cx="2702316" cy="3844279"/>
          </a:xfrm>
        </p:grpSpPr>
        <p:pic>
          <p:nvPicPr>
            <p:cNvPr id="7172" name="Picture 4" descr="Image result for Morgan Weistl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024" y="2736671"/>
              <a:ext cx="2702315" cy="364569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296023" y="6350118"/>
              <a:ext cx="2128334" cy="230832"/>
            </a:xfrm>
            <a:prstGeom prst="rect">
              <a:avLst/>
            </a:prstGeom>
          </p:spPr>
          <p:txBody>
            <a:bodyPr wrap="square">
              <a:spAutoFit/>
            </a:bodyPr>
            <a:lstStyle/>
            <a:p>
              <a:r>
                <a:rPr lang="en-US" sz="900" dirty="0">
                  <a:solidFill>
                    <a:schemeClr val="bg1"/>
                  </a:solidFill>
                </a:rPr>
                <a:t>Morgan </a:t>
              </a:r>
              <a:r>
                <a:rPr lang="en-US" sz="900" dirty="0" err="1">
                  <a:solidFill>
                    <a:schemeClr val="bg1"/>
                  </a:solidFill>
                </a:rPr>
                <a:t>Weistling</a:t>
              </a:r>
              <a:endParaRPr lang="en-US" sz="900" dirty="0">
                <a:solidFill>
                  <a:schemeClr val="bg1"/>
                </a:solidFill>
              </a:endParaRPr>
            </a:p>
          </p:txBody>
        </p:sp>
      </p:grpSp>
    </p:spTree>
    <p:extLst>
      <p:ext uri="{BB962C8B-B14F-4D97-AF65-F5344CB8AC3E}">
        <p14:creationId xmlns:p14="http://schemas.microsoft.com/office/powerpoint/2010/main" val="1200311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prstClr val="black"/>
              <a:schemeClr val="accent5">
                <a:lumMod val="60000"/>
                <a:lumOff val="40000"/>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630120" y="2601592"/>
            <a:ext cx="4128379" cy="1077218"/>
          </a:xfrm>
          <a:prstGeom prst="rect">
            <a:avLst/>
          </a:prstGeom>
          <a:noFill/>
        </p:spPr>
        <p:txBody>
          <a:bodyPr wrap="square" rtlCol="0">
            <a:spAutoFit/>
          </a:bodyPr>
          <a:lstStyle/>
          <a:p>
            <a:r>
              <a:rPr lang="en-US" sz="3200" dirty="0">
                <a:solidFill>
                  <a:schemeClr val="bg1"/>
                </a:solidFill>
              </a:rPr>
              <a:t>If ye love me, keep my commandments.</a:t>
            </a:r>
          </a:p>
        </p:txBody>
      </p:sp>
      <p:sp>
        <p:nvSpPr>
          <p:cNvPr id="3" name="Rectangle 2"/>
          <p:cNvSpPr/>
          <p:nvPr/>
        </p:nvSpPr>
        <p:spPr>
          <a:xfrm>
            <a:off x="11749250" y="6488668"/>
            <a:ext cx="442750" cy="369332"/>
          </a:xfrm>
          <a:prstGeom prst="rect">
            <a:avLst/>
          </a:prstGeom>
        </p:spPr>
        <p:txBody>
          <a:bodyPr wrap="none">
            <a:spAutoFit/>
          </a:bodyPr>
          <a:lstStyle/>
          <a:p>
            <a:r>
              <a:rPr lang="en-US" dirty="0">
                <a:solidFill>
                  <a:schemeClr val="bg1"/>
                </a:solidFill>
              </a:rPr>
              <a:t>(4)</a:t>
            </a:r>
          </a:p>
        </p:txBody>
      </p:sp>
      <p:grpSp>
        <p:nvGrpSpPr>
          <p:cNvPr id="6" name="Group 5"/>
          <p:cNvGrpSpPr/>
          <p:nvPr/>
        </p:nvGrpSpPr>
        <p:grpSpPr>
          <a:xfrm>
            <a:off x="1216483" y="1311573"/>
            <a:ext cx="2810519" cy="3640943"/>
            <a:chOff x="2819400" y="3657598"/>
            <a:chExt cx="1365515" cy="2048764"/>
          </a:xfrm>
        </p:grpSpPr>
        <p:sp>
          <p:nvSpPr>
            <p:cNvPr id="7" name="Rectangle 6"/>
            <p:cNvSpPr/>
            <p:nvPr/>
          </p:nvSpPr>
          <p:spPr>
            <a:xfrm>
              <a:off x="2819400" y="3657598"/>
              <a:ext cx="1365515" cy="2048764"/>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971800" y="3677271"/>
              <a:ext cx="1140302" cy="20185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819400" y="3657599"/>
              <a:ext cx="1219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John 14:15</a:t>
              </a:r>
            </a:p>
          </p:txBody>
        </p:sp>
        <p:sp>
          <p:nvSpPr>
            <p:cNvPr id="10" name="Rectangle 9"/>
            <p:cNvSpPr/>
            <p:nvPr/>
          </p:nvSpPr>
          <p:spPr>
            <a:xfrm>
              <a:off x="2819400" y="3657600"/>
              <a:ext cx="76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ight Arrow 3"/>
          <p:cNvSpPr/>
          <p:nvPr/>
        </p:nvSpPr>
        <p:spPr>
          <a:xfrm>
            <a:off x="4363770" y="2879002"/>
            <a:ext cx="1732230" cy="76049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1454F76-587D-48C9-9356-F30CBF2215A8}"/>
              </a:ext>
            </a:extLst>
          </p:cNvPr>
          <p:cNvSpPr/>
          <p:nvPr/>
        </p:nvSpPr>
        <p:spPr>
          <a:xfrm>
            <a:off x="163630" y="89792"/>
            <a:ext cx="11858324" cy="923330"/>
          </a:xfrm>
          <a:prstGeom prst="rect">
            <a:avLst/>
          </a:prstGeom>
        </p:spPr>
        <p:txBody>
          <a:bodyPr wrap="square">
            <a:spAutoFit/>
          </a:bodyPr>
          <a:lstStyle/>
          <a:p>
            <a:pPr algn="ctr"/>
            <a:r>
              <a:rPr lang="en-US" sz="5400" dirty="0">
                <a:solidFill>
                  <a:schemeClr val="bg1"/>
                </a:solidFill>
                <a:latin typeface="Georgia" panose="02040502050405020303" pitchFamily="18" charset="0"/>
              </a:rPr>
              <a:t>Doctrinal Mastery</a:t>
            </a:r>
            <a:endParaRPr lang="en-US" sz="5400" dirty="0">
              <a:latin typeface="Georgia" panose="02040502050405020303" pitchFamily="18" charset="0"/>
            </a:endParaRPr>
          </a:p>
        </p:txBody>
      </p:sp>
    </p:spTree>
    <p:extLst>
      <p:ext uri="{BB962C8B-B14F-4D97-AF65-F5344CB8AC3E}">
        <p14:creationId xmlns:p14="http://schemas.microsoft.com/office/powerpoint/2010/main" val="9137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0-#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prstClr val="black"/>
              <a:schemeClr val="accent5">
                <a:lumMod val="60000"/>
                <a:lumOff val="40000"/>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1749250" y="6488668"/>
            <a:ext cx="442750" cy="369332"/>
          </a:xfrm>
          <a:prstGeom prst="rect">
            <a:avLst/>
          </a:prstGeom>
        </p:spPr>
        <p:txBody>
          <a:bodyPr wrap="none">
            <a:spAutoFit/>
          </a:bodyPr>
          <a:lstStyle/>
          <a:p>
            <a:r>
              <a:rPr lang="en-US" dirty="0">
                <a:solidFill>
                  <a:schemeClr val="bg1"/>
                </a:solidFill>
              </a:rPr>
              <a:t>(1)</a:t>
            </a:r>
          </a:p>
        </p:txBody>
      </p:sp>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Georgia" pitchFamily="18" charset="0"/>
              </a:rPr>
              <a:t>The Comforter</a:t>
            </a:r>
            <a:endParaRPr lang="en-US" sz="4400" dirty="0">
              <a:solidFill>
                <a:schemeClr val="bg1"/>
              </a:solidFill>
              <a:latin typeface="Georgia" pitchFamily="18" charset="0"/>
            </a:endParaRPr>
          </a:p>
        </p:txBody>
      </p:sp>
      <p:sp>
        <p:nvSpPr>
          <p:cNvPr id="9" name="Rectangle 8"/>
          <p:cNvSpPr/>
          <p:nvPr/>
        </p:nvSpPr>
        <p:spPr>
          <a:xfrm>
            <a:off x="86877" y="6488668"/>
            <a:ext cx="3685023" cy="307777"/>
          </a:xfrm>
          <a:prstGeom prst="rect">
            <a:avLst/>
          </a:prstGeom>
        </p:spPr>
        <p:txBody>
          <a:bodyPr wrap="square">
            <a:spAutoFit/>
          </a:bodyPr>
          <a:lstStyle/>
          <a:p>
            <a:r>
              <a:rPr lang="en-US" sz="1400" dirty="0">
                <a:solidFill>
                  <a:schemeClr val="bg1"/>
                </a:solidFill>
              </a:rPr>
              <a:t>John 14:16-17</a:t>
            </a:r>
          </a:p>
        </p:txBody>
      </p:sp>
      <p:grpSp>
        <p:nvGrpSpPr>
          <p:cNvPr id="14" name="Group 13"/>
          <p:cNvGrpSpPr/>
          <p:nvPr/>
        </p:nvGrpSpPr>
        <p:grpSpPr>
          <a:xfrm>
            <a:off x="727363" y="2100556"/>
            <a:ext cx="2504210" cy="3316144"/>
            <a:chOff x="8780318" y="-689335"/>
            <a:chExt cx="2504210" cy="3316144"/>
          </a:xfrm>
        </p:grpSpPr>
        <p:pic>
          <p:nvPicPr>
            <p:cNvPr id="15" name="Picture 2" descr="Image result for morgan weistling the images of chr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0318" y="-689335"/>
              <a:ext cx="2504210" cy="309799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8780318" y="2395977"/>
              <a:ext cx="2128334" cy="230832"/>
            </a:xfrm>
            <a:prstGeom prst="rect">
              <a:avLst/>
            </a:prstGeom>
          </p:spPr>
          <p:txBody>
            <a:bodyPr wrap="square">
              <a:spAutoFit/>
            </a:bodyPr>
            <a:lstStyle/>
            <a:p>
              <a:r>
                <a:rPr lang="en-US" sz="900" dirty="0">
                  <a:solidFill>
                    <a:schemeClr val="bg1"/>
                  </a:solidFill>
                </a:rPr>
                <a:t>Morgan </a:t>
              </a:r>
              <a:r>
                <a:rPr lang="en-US" sz="900" dirty="0" err="1">
                  <a:solidFill>
                    <a:schemeClr val="bg1"/>
                  </a:solidFill>
                </a:rPr>
                <a:t>Weistling</a:t>
              </a:r>
              <a:endParaRPr lang="en-US" sz="900" dirty="0">
                <a:solidFill>
                  <a:schemeClr val="bg1"/>
                </a:solidFill>
              </a:endParaRPr>
            </a:p>
          </p:txBody>
        </p:sp>
      </p:grpSp>
      <p:sp>
        <p:nvSpPr>
          <p:cNvPr id="5" name="Rectangle 4"/>
          <p:cNvSpPr/>
          <p:nvPr/>
        </p:nvSpPr>
        <p:spPr>
          <a:xfrm>
            <a:off x="3760267" y="2230243"/>
            <a:ext cx="6096000" cy="923330"/>
          </a:xfrm>
          <a:prstGeom prst="rect">
            <a:avLst/>
          </a:prstGeom>
        </p:spPr>
        <p:txBody>
          <a:bodyPr>
            <a:spAutoFit/>
          </a:bodyPr>
          <a:lstStyle/>
          <a:p>
            <a:r>
              <a:rPr lang="en-US" dirty="0">
                <a:solidFill>
                  <a:schemeClr val="bg1"/>
                </a:solidFill>
                <a:latin typeface="Open Sans"/>
              </a:rPr>
              <a:t> Because the Savior had been a comforter to His Apostles during His mortal ministry, He called the Holy Ghost </a:t>
            </a:r>
            <a:r>
              <a:rPr lang="en-US" i="1" dirty="0">
                <a:solidFill>
                  <a:schemeClr val="bg1"/>
                </a:solidFill>
                <a:latin typeface="Open Sans"/>
              </a:rPr>
              <a:t>another</a:t>
            </a:r>
            <a:r>
              <a:rPr lang="en-US" dirty="0">
                <a:solidFill>
                  <a:schemeClr val="bg1"/>
                </a:solidFill>
                <a:latin typeface="Open Sans"/>
              </a:rPr>
              <a:t> Comforter.</a:t>
            </a:r>
            <a:endParaRPr lang="en-US" dirty="0">
              <a:solidFill>
                <a:schemeClr val="bg1"/>
              </a:solidFill>
            </a:endParaRPr>
          </a:p>
        </p:txBody>
      </p:sp>
      <p:grpSp>
        <p:nvGrpSpPr>
          <p:cNvPr id="18" name="Group 17"/>
          <p:cNvGrpSpPr/>
          <p:nvPr/>
        </p:nvGrpSpPr>
        <p:grpSpPr>
          <a:xfrm>
            <a:off x="5226369" y="3796211"/>
            <a:ext cx="3289208" cy="2390250"/>
            <a:chOff x="384206" y="4158361"/>
            <a:chExt cx="3289208" cy="2390250"/>
          </a:xfrm>
        </p:grpSpPr>
        <p:grpSp>
          <p:nvGrpSpPr>
            <p:cNvPr id="19" name="Group 18"/>
            <p:cNvGrpSpPr/>
            <p:nvPr/>
          </p:nvGrpSpPr>
          <p:grpSpPr>
            <a:xfrm>
              <a:off x="384206" y="4158361"/>
              <a:ext cx="3289208" cy="2390250"/>
              <a:chOff x="609599" y="833642"/>
              <a:chExt cx="7941747" cy="5771225"/>
            </a:xfrm>
          </p:grpSpPr>
          <p:grpSp>
            <p:nvGrpSpPr>
              <p:cNvPr id="21" name="Group 14"/>
              <p:cNvGrpSpPr/>
              <p:nvPr/>
            </p:nvGrpSpPr>
            <p:grpSpPr>
              <a:xfrm rot="10800000">
                <a:off x="7696200" y="5257800"/>
                <a:ext cx="621450" cy="1347067"/>
                <a:chOff x="7010400" y="381000"/>
                <a:chExt cx="762000" cy="2033666"/>
              </a:xfrm>
            </p:grpSpPr>
            <p:sp>
              <p:nvSpPr>
                <p:cNvPr id="34" name="Rounded Rectangle 33"/>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11"/>
              <p:cNvGrpSpPr/>
              <p:nvPr/>
            </p:nvGrpSpPr>
            <p:grpSpPr>
              <a:xfrm rot="10800000">
                <a:off x="939238" y="4923502"/>
                <a:ext cx="621450" cy="1347067"/>
                <a:chOff x="7010400" y="381000"/>
                <a:chExt cx="762000" cy="2033666"/>
              </a:xfrm>
            </p:grpSpPr>
            <p:sp>
              <p:nvSpPr>
                <p:cNvPr id="32" name="Rounded Rectangle 31"/>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899460" y="833642"/>
                <a:ext cx="621450" cy="986197"/>
                <a:chOff x="7031201" y="834275"/>
                <a:chExt cx="762000" cy="1488861"/>
              </a:xfrm>
            </p:grpSpPr>
            <p:sp>
              <p:nvSpPr>
                <p:cNvPr id="30" name="Rounded Rectangle 29"/>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7646520" y="1148254"/>
                <a:ext cx="621450" cy="1017899"/>
                <a:chOff x="7087348" y="824753"/>
                <a:chExt cx="762000" cy="1536722"/>
              </a:xfrm>
            </p:grpSpPr>
            <p:sp>
              <p:nvSpPr>
                <p:cNvPr id="28" name="Rounded Rectangle 27"/>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Rectangle 19"/>
            <p:cNvSpPr/>
            <p:nvPr/>
          </p:nvSpPr>
          <p:spPr>
            <a:xfrm>
              <a:off x="951852" y="4706217"/>
              <a:ext cx="2153916" cy="1323439"/>
            </a:xfrm>
            <a:prstGeom prst="rect">
              <a:avLst/>
            </a:prstGeom>
          </p:spPr>
          <p:txBody>
            <a:bodyPr wrap="square">
              <a:spAutoFit/>
            </a:bodyPr>
            <a:lstStyle/>
            <a:p>
              <a:pPr algn="ctr"/>
              <a:r>
                <a:rPr lang="en-US" sz="1600" b="1" dirty="0"/>
                <a:t>The Holy Ghost can comfort us, teach us all things, and bring all things to our remembrance</a:t>
              </a:r>
              <a:endParaRPr lang="en-US" sz="1600" dirty="0"/>
            </a:p>
          </p:txBody>
        </p:sp>
      </p:grpSp>
      <p:sp>
        <p:nvSpPr>
          <p:cNvPr id="6" name="Rectangle 5"/>
          <p:cNvSpPr/>
          <p:nvPr/>
        </p:nvSpPr>
        <p:spPr>
          <a:xfrm>
            <a:off x="2213264" y="901498"/>
            <a:ext cx="8328242" cy="369332"/>
          </a:xfrm>
          <a:prstGeom prst="rect">
            <a:avLst/>
          </a:prstGeom>
        </p:spPr>
        <p:txBody>
          <a:bodyPr wrap="square">
            <a:spAutoFit/>
          </a:bodyPr>
          <a:lstStyle/>
          <a:p>
            <a:r>
              <a:rPr lang="en-US" dirty="0">
                <a:solidFill>
                  <a:srgbClr val="FFFF00"/>
                </a:solidFill>
                <a:latin typeface="Open Sans"/>
              </a:rPr>
              <a:t> “Comforter” in the King James Version, appears only in the writings of John. </a:t>
            </a:r>
            <a:endParaRPr lang="en-US" dirty="0">
              <a:solidFill>
                <a:srgbClr val="FFFF00"/>
              </a:solidFill>
            </a:endParaRPr>
          </a:p>
        </p:txBody>
      </p:sp>
      <p:sp>
        <p:nvSpPr>
          <p:cNvPr id="12" name="Rectangle 11"/>
          <p:cNvSpPr/>
          <p:nvPr/>
        </p:nvSpPr>
        <p:spPr>
          <a:xfrm>
            <a:off x="4491845" y="1203743"/>
            <a:ext cx="2544286" cy="369332"/>
          </a:xfrm>
          <a:prstGeom prst="rect">
            <a:avLst/>
          </a:prstGeom>
        </p:spPr>
        <p:txBody>
          <a:bodyPr wrap="none">
            <a:spAutoFit/>
          </a:bodyPr>
          <a:lstStyle/>
          <a:p>
            <a:r>
              <a:rPr lang="en-US" dirty="0">
                <a:solidFill>
                  <a:srgbClr val="FFFF00"/>
                </a:solidFill>
                <a:latin typeface="Open Sans"/>
              </a:rPr>
              <a:t>One who is summoned</a:t>
            </a:r>
            <a:endParaRPr lang="en-US" dirty="0">
              <a:solidFill>
                <a:srgbClr val="FFFF00"/>
              </a:solidFill>
            </a:endParaRPr>
          </a:p>
        </p:txBody>
      </p:sp>
    </p:spTree>
    <p:extLst>
      <p:ext uri="{BB962C8B-B14F-4D97-AF65-F5344CB8AC3E}">
        <p14:creationId xmlns:p14="http://schemas.microsoft.com/office/powerpoint/2010/main" val="258324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outVertical)">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prstClr val="black"/>
              <a:schemeClr val="accent5">
                <a:lumMod val="60000"/>
                <a:lumOff val="40000"/>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1749250" y="6488668"/>
            <a:ext cx="442750" cy="369332"/>
          </a:xfrm>
          <a:prstGeom prst="rect">
            <a:avLst/>
          </a:prstGeom>
        </p:spPr>
        <p:txBody>
          <a:bodyPr wrap="none">
            <a:spAutoFit/>
          </a:bodyPr>
          <a:lstStyle/>
          <a:p>
            <a:r>
              <a:rPr lang="en-US" dirty="0">
                <a:solidFill>
                  <a:schemeClr val="bg1"/>
                </a:solidFill>
              </a:rPr>
              <a:t>(4)</a:t>
            </a:r>
          </a:p>
        </p:txBody>
      </p:sp>
      <p:sp>
        <p:nvSpPr>
          <p:cNvPr id="9" name="Rectangle 8"/>
          <p:cNvSpPr/>
          <p:nvPr/>
        </p:nvSpPr>
        <p:spPr>
          <a:xfrm>
            <a:off x="86877" y="6488668"/>
            <a:ext cx="3685023" cy="307777"/>
          </a:xfrm>
          <a:prstGeom prst="rect">
            <a:avLst/>
          </a:prstGeom>
        </p:spPr>
        <p:txBody>
          <a:bodyPr wrap="square">
            <a:spAutoFit/>
          </a:bodyPr>
          <a:lstStyle/>
          <a:p>
            <a:r>
              <a:rPr lang="en-US" sz="1400" dirty="0">
                <a:solidFill>
                  <a:schemeClr val="bg1"/>
                </a:solidFill>
              </a:rPr>
              <a:t>John 14:16-17</a:t>
            </a:r>
          </a:p>
        </p:txBody>
      </p:sp>
      <p:sp>
        <p:nvSpPr>
          <p:cNvPr id="5" name="Rectangle 4"/>
          <p:cNvSpPr/>
          <p:nvPr/>
        </p:nvSpPr>
        <p:spPr>
          <a:xfrm>
            <a:off x="1545784" y="598995"/>
            <a:ext cx="5107862" cy="2677656"/>
          </a:xfrm>
          <a:prstGeom prst="rect">
            <a:avLst/>
          </a:prstGeom>
        </p:spPr>
        <p:txBody>
          <a:bodyPr wrap="square">
            <a:spAutoFit/>
          </a:bodyPr>
          <a:lstStyle/>
          <a:p>
            <a:pPr fontAlgn="base"/>
            <a:r>
              <a:rPr lang="en-US" sz="2400" dirty="0">
                <a:solidFill>
                  <a:schemeClr val="bg1"/>
                </a:solidFill>
              </a:rPr>
              <a:t>“There are two Comforters spoken of. </a:t>
            </a:r>
          </a:p>
          <a:p>
            <a:pPr fontAlgn="base"/>
            <a:endParaRPr lang="en-US" sz="2400" dirty="0">
              <a:solidFill>
                <a:schemeClr val="bg1"/>
              </a:solidFill>
            </a:endParaRPr>
          </a:p>
          <a:p>
            <a:pPr fontAlgn="base"/>
            <a:r>
              <a:rPr lang="en-US" sz="2400" dirty="0">
                <a:solidFill>
                  <a:schemeClr val="bg1"/>
                </a:solidFill>
              </a:rPr>
              <a:t>One is the Holy Ghost, the same as given on the day of Pentecost, and that all Saints receive after faith, repentance, and baptism. This first Comforter [is the] Holy Ghost. …</a:t>
            </a:r>
          </a:p>
        </p:txBody>
      </p:sp>
      <p:grpSp>
        <p:nvGrpSpPr>
          <p:cNvPr id="4" name="Group 3"/>
          <p:cNvGrpSpPr/>
          <p:nvPr/>
        </p:nvGrpSpPr>
        <p:grpSpPr>
          <a:xfrm>
            <a:off x="7169728" y="215813"/>
            <a:ext cx="2290383" cy="3659833"/>
            <a:chOff x="7169728" y="215813"/>
            <a:chExt cx="2290383" cy="3659833"/>
          </a:xfrm>
        </p:grpSpPr>
        <p:pic>
          <p:nvPicPr>
            <p:cNvPr id="10242" name="Picture 2" descr="Image result for morgan weistling the images of chr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1318" y="215813"/>
              <a:ext cx="2278793" cy="3444020"/>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p:cNvSpPr/>
            <p:nvPr/>
          </p:nvSpPr>
          <p:spPr>
            <a:xfrm>
              <a:off x="7169728" y="3644814"/>
              <a:ext cx="2128334" cy="230832"/>
            </a:xfrm>
            <a:prstGeom prst="rect">
              <a:avLst/>
            </a:prstGeom>
          </p:spPr>
          <p:txBody>
            <a:bodyPr wrap="square">
              <a:spAutoFit/>
            </a:bodyPr>
            <a:lstStyle/>
            <a:p>
              <a:r>
                <a:rPr lang="en-US" sz="900" dirty="0">
                  <a:solidFill>
                    <a:schemeClr val="bg1"/>
                  </a:solidFill>
                </a:rPr>
                <a:t>Morgan </a:t>
              </a:r>
              <a:r>
                <a:rPr lang="en-US" sz="900" dirty="0" err="1">
                  <a:solidFill>
                    <a:schemeClr val="bg1"/>
                  </a:solidFill>
                </a:rPr>
                <a:t>Weistling</a:t>
              </a:r>
              <a:endParaRPr lang="en-US" sz="900" dirty="0">
                <a:solidFill>
                  <a:schemeClr val="bg1"/>
                </a:solidFill>
              </a:endParaRPr>
            </a:p>
          </p:txBody>
        </p:sp>
      </p:grpSp>
      <p:sp>
        <p:nvSpPr>
          <p:cNvPr id="7" name="Rectangle 6"/>
          <p:cNvSpPr/>
          <p:nvPr/>
        </p:nvSpPr>
        <p:spPr>
          <a:xfrm>
            <a:off x="2358737" y="4135532"/>
            <a:ext cx="9169834" cy="2246769"/>
          </a:xfrm>
          <a:prstGeom prst="rect">
            <a:avLst/>
          </a:prstGeom>
        </p:spPr>
        <p:txBody>
          <a:bodyPr wrap="square">
            <a:spAutoFit/>
          </a:bodyPr>
          <a:lstStyle/>
          <a:p>
            <a:r>
              <a:rPr lang="en-US" sz="2000" dirty="0">
                <a:solidFill>
                  <a:schemeClr val="bg1"/>
                </a:solidFill>
              </a:rPr>
              <a:t>“The other Comforter spoken of is a subject of great interest, and perhaps understood by few of this generation.</a:t>
            </a:r>
          </a:p>
          <a:p>
            <a:endParaRPr lang="en-US" sz="2000" dirty="0">
              <a:solidFill>
                <a:schemeClr val="bg1"/>
              </a:solidFill>
            </a:endParaRPr>
          </a:p>
          <a:p>
            <a:r>
              <a:rPr lang="en-US" sz="2000" dirty="0">
                <a:solidFill>
                  <a:schemeClr val="bg1"/>
                </a:solidFill>
              </a:rPr>
              <a:t>After a person has faith in Christ, repents of his sins, and is baptized for the remission of his sins and receives the Holy Ghost, (by the laying on of hands), which is the first Comforter, then let him continue to humble himself before God, hungering and thirsting after righteousness, and living by every word of God... </a:t>
            </a:r>
            <a:endParaRPr lang="en-US" sz="2000" dirty="0"/>
          </a:p>
        </p:txBody>
      </p:sp>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1166" y="215813"/>
            <a:ext cx="982670" cy="1403814"/>
          </a:xfrm>
          <a:prstGeom prst="rect">
            <a:avLst/>
          </a:prstGeom>
        </p:spPr>
      </p:pic>
    </p:spTree>
    <p:extLst>
      <p:ext uri="{BB962C8B-B14F-4D97-AF65-F5344CB8AC3E}">
        <p14:creationId xmlns:p14="http://schemas.microsoft.com/office/powerpoint/2010/main" val="187977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prstClr val="black"/>
              <a:schemeClr val="accent5">
                <a:lumMod val="60000"/>
                <a:lumOff val="40000"/>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1749250" y="6488668"/>
            <a:ext cx="442750" cy="369332"/>
          </a:xfrm>
          <a:prstGeom prst="rect">
            <a:avLst/>
          </a:prstGeom>
        </p:spPr>
        <p:txBody>
          <a:bodyPr wrap="none">
            <a:spAutoFit/>
          </a:bodyPr>
          <a:lstStyle/>
          <a:p>
            <a:r>
              <a:rPr lang="en-US" dirty="0">
                <a:solidFill>
                  <a:schemeClr val="bg1"/>
                </a:solidFill>
              </a:rPr>
              <a:t>(4)</a:t>
            </a:r>
          </a:p>
        </p:txBody>
      </p:sp>
      <p:sp>
        <p:nvSpPr>
          <p:cNvPr id="9" name="Rectangle 8"/>
          <p:cNvSpPr/>
          <p:nvPr/>
        </p:nvSpPr>
        <p:spPr>
          <a:xfrm>
            <a:off x="86877" y="6488668"/>
            <a:ext cx="3685023" cy="307777"/>
          </a:xfrm>
          <a:prstGeom prst="rect">
            <a:avLst/>
          </a:prstGeom>
        </p:spPr>
        <p:txBody>
          <a:bodyPr wrap="square">
            <a:spAutoFit/>
          </a:bodyPr>
          <a:lstStyle/>
          <a:p>
            <a:r>
              <a:rPr lang="en-US" sz="1400" dirty="0">
                <a:solidFill>
                  <a:schemeClr val="bg1"/>
                </a:solidFill>
              </a:rPr>
              <a:t>John 14:16-17</a:t>
            </a:r>
          </a:p>
        </p:txBody>
      </p:sp>
      <p:sp>
        <p:nvSpPr>
          <p:cNvPr id="5" name="Rectangle 4"/>
          <p:cNvSpPr/>
          <p:nvPr/>
        </p:nvSpPr>
        <p:spPr>
          <a:xfrm>
            <a:off x="863276" y="390735"/>
            <a:ext cx="8124859" cy="1938992"/>
          </a:xfrm>
          <a:prstGeom prst="rect">
            <a:avLst/>
          </a:prstGeom>
        </p:spPr>
        <p:txBody>
          <a:bodyPr wrap="square">
            <a:spAutoFit/>
          </a:bodyPr>
          <a:lstStyle/>
          <a:p>
            <a:r>
              <a:rPr lang="en-US" sz="2400" dirty="0">
                <a:solidFill>
                  <a:schemeClr val="bg1"/>
                </a:solidFill>
              </a:rPr>
              <a:t>“When the Lord has thoroughly proved him, and finds that the man is determined to serve Him at all hazards, then the man will find his calling and his election made sure, then it will be his privilege to receive the other Comforter, which the Lord hath promised the Saints.”</a:t>
            </a:r>
            <a:endParaRPr lang="en-US" sz="2400" dirty="0"/>
          </a:p>
        </p:txBody>
      </p:sp>
      <p:sp>
        <p:nvSpPr>
          <p:cNvPr id="4" name="Rectangle 3"/>
          <p:cNvSpPr/>
          <p:nvPr/>
        </p:nvSpPr>
        <p:spPr>
          <a:xfrm>
            <a:off x="3251760" y="2797318"/>
            <a:ext cx="8611195" cy="3785652"/>
          </a:xfrm>
          <a:prstGeom prst="rect">
            <a:avLst/>
          </a:prstGeom>
        </p:spPr>
        <p:txBody>
          <a:bodyPr wrap="square">
            <a:spAutoFit/>
          </a:bodyPr>
          <a:lstStyle/>
          <a:p>
            <a:r>
              <a:rPr lang="en-US" sz="2400" dirty="0">
                <a:solidFill>
                  <a:schemeClr val="bg1"/>
                </a:solidFill>
              </a:rPr>
              <a:t>“What is this other Comforter? </a:t>
            </a:r>
          </a:p>
          <a:p>
            <a:endParaRPr lang="en-US" sz="2400" dirty="0">
              <a:solidFill>
                <a:schemeClr val="bg1"/>
              </a:solidFill>
            </a:endParaRPr>
          </a:p>
          <a:p>
            <a:r>
              <a:rPr lang="en-US" sz="2400" dirty="0">
                <a:solidFill>
                  <a:schemeClr val="bg1"/>
                </a:solidFill>
              </a:rPr>
              <a:t>It is no more nor less than the Lord Jesus Christ Himself; and this is the sum and substance of the whole matter; that when any man obtains this last Comforter, he will have the personage of Jesus Christ to attend him, or appear unto him from time to time, and even He will manifest the Father unto him, and they will take up their abode with him, and the visions of the heavens will be opened unto him, and the Lord will teach him face to face, and he may have a perfect knowledge of the mysteries of the Kingdom of God.”</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0285" y="148468"/>
            <a:ext cx="982670" cy="1403814"/>
          </a:xfrm>
          <a:prstGeom prst="rect">
            <a:avLst/>
          </a:prstGeom>
        </p:spPr>
      </p:pic>
      <p:grpSp>
        <p:nvGrpSpPr>
          <p:cNvPr id="10" name="Group 9"/>
          <p:cNvGrpSpPr/>
          <p:nvPr/>
        </p:nvGrpSpPr>
        <p:grpSpPr>
          <a:xfrm>
            <a:off x="571786" y="3011921"/>
            <a:ext cx="2334324" cy="3111958"/>
            <a:chOff x="571786" y="3011921"/>
            <a:chExt cx="2334324" cy="3111958"/>
          </a:xfrm>
        </p:grpSpPr>
        <p:pic>
          <p:nvPicPr>
            <p:cNvPr id="12290" name="Picture 2" descr="Image result for morgan weistling the images of chri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210" y="3011921"/>
              <a:ext cx="2247900" cy="2905125"/>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p:cNvSpPr/>
            <p:nvPr/>
          </p:nvSpPr>
          <p:spPr>
            <a:xfrm>
              <a:off x="571786" y="5893047"/>
              <a:ext cx="2202587" cy="230832"/>
            </a:xfrm>
            <a:prstGeom prst="rect">
              <a:avLst/>
            </a:prstGeom>
          </p:spPr>
          <p:txBody>
            <a:bodyPr wrap="square">
              <a:spAutoFit/>
            </a:bodyPr>
            <a:lstStyle/>
            <a:p>
              <a:r>
                <a:rPr lang="en-US" sz="900" dirty="0">
                  <a:solidFill>
                    <a:schemeClr val="bg1"/>
                  </a:solidFill>
                </a:rPr>
                <a:t>Morgan </a:t>
              </a:r>
              <a:r>
                <a:rPr lang="en-US" sz="900" dirty="0" err="1">
                  <a:solidFill>
                    <a:schemeClr val="bg1"/>
                  </a:solidFill>
                </a:rPr>
                <a:t>Weistling</a:t>
              </a:r>
              <a:endParaRPr lang="en-US" sz="900" dirty="0">
                <a:solidFill>
                  <a:schemeClr val="bg1"/>
                </a:solidFill>
              </a:endParaRPr>
            </a:p>
          </p:txBody>
        </p:sp>
      </p:grpSp>
    </p:spTree>
    <p:extLst>
      <p:ext uri="{BB962C8B-B14F-4D97-AF65-F5344CB8AC3E}">
        <p14:creationId xmlns:p14="http://schemas.microsoft.com/office/powerpoint/2010/main" val="23494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prstClr val="black"/>
              <a:schemeClr val="accent5">
                <a:lumMod val="60000"/>
                <a:lumOff val="40000"/>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1404605" y="6488668"/>
            <a:ext cx="787395" cy="369332"/>
          </a:xfrm>
          <a:prstGeom prst="rect">
            <a:avLst/>
          </a:prstGeom>
        </p:spPr>
        <p:txBody>
          <a:bodyPr wrap="none">
            <a:spAutoFit/>
          </a:bodyPr>
          <a:lstStyle/>
          <a:p>
            <a:r>
              <a:rPr lang="en-US" dirty="0">
                <a:solidFill>
                  <a:schemeClr val="bg1"/>
                </a:solidFill>
              </a:rPr>
              <a:t>(9, 10)</a:t>
            </a:r>
          </a:p>
        </p:txBody>
      </p:sp>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Georgia" pitchFamily="18" charset="0"/>
              </a:rPr>
              <a:t>Testify of Truth</a:t>
            </a:r>
            <a:endParaRPr lang="en-US" sz="4400" dirty="0">
              <a:solidFill>
                <a:schemeClr val="bg1"/>
              </a:solidFill>
              <a:latin typeface="Georgia" pitchFamily="18" charset="0"/>
            </a:endParaRPr>
          </a:p>
        </p:txBody>
      </p:sp>
      <p:sp>
        <p:nvSpPr>
          <p:cNvPr id="9" name="Rectangle 8"/>
          <p:cNvSpPr/>
          <p:nvPr/>
        </p:nvSpPr>
        <p:spPr>
          <a:xfrm>
            <a:off x="86877" y="6488668"/>
            <a:ext cx="3685023" cy="307777"/>
          </a:xfrm>
          <a:prstGeom prst="rect">
            <a:avLst/>
          </a:prstGeom>
        </p:spPr>
        <p:txBody>
          <a:bodyPr wrap="square">
            <a:spAutoFit/>
          </a:bodyPr>
          <a:lstStyle/>
          <a:p>
            <a:r>
              <a:rPr lang="en-US" sz="1400" dirty="0">
                <a:solidFill>
                  <a:schemeClr val="bg1"/>
                </a:solidFill>
              </a:rPr>
              <a:t>John 14:26</a:t>
            </a:r>
          </a:p>
        </p:txBody>
      </p:sp>
      <p:sp>
        <p:nvSpPr>
          <p:cNvPr id="5" name="Rectangle 4"/>
          <p:cNvSpPr/>
          <p:nvPr/>
        </p:nvSpPr>
        <p:spPr>
          <a:xfrm>
            <a:off x="1929388" y="1169906"/>
            <a:ext cx="6096000" cy="707886"/>
          </a:xfrm>
          <a:prstGeom prst="rect">
            <a:avLst/>
          </a:prstGeom>
        </p:spPr>
        <p:txBody>
          <a:bodyPr>
            <a:spAutoFit/>
          </a:bodyPr>
          <a:lstStyle/>
          <a:p>
            <a:r>
              <a:rPr lang="en-US" sz="2000" dirty="0">
                <a:solidFill>
                  <a:schemeClr val="bg1"/>
                </a:solidFill>
              </a:rPr>
              <a:t>“The Holy Ghost is the Testifier of Truth, who can teach men things they cannot teach one another. ..”</a:t>
            </a:r>
          </a:p>
        </p:txBody>
      </p:sp>
      <p:sp>
        <p:nvSpPr>
          <p:cNvPr id="4" name="Rectangle 3"/>
          <p:cNvSpPr/>
          <p:nvPr/>
        </p:nvSpPr>
        <p:spPr>
          <a:xfrm>
            <a:off x="4752109" y="4502650"/>
            <a:ext cx="6096000" cy="1754326"/>
          </a:xfrm>
          <a:prstGeom prst="rect">
            <a:avLst/>
          </a:prstGeom>
        </p:spPr>
        <p:txBody>
          <a:bodyPr>
            <a:spAutoFit/>
          </a:bodyPr>
          <a:lstStyle/>
          <a:p>
            <a:r>
              <a:rPr lang="en-US" dirty="0">
                <a:solidFill>
                  <a:schemeClr val="bg1"/>
                </a:solidFill>
                <a:latin typeface="Open Sans"/>
              </a:rPr>
              <a:t>“Sometimes the feeling [of a spiritual witness] is like a memory. We first learned the gospel in our heavenly home. We have come to this earth with a veil of forgetfulness. And yet lingering in each of our spirits are those dormant memories. The Holy Ghost can part the veil and bring those things out of their dormancy.”</a:t>
            </a:r>
            <a:endParaRPr lang="en-US" dirty="0">
              <a:solidFill>
                <a:schemeClr val="bg1"/>
              </a:solidFill>
            </a:endParaRPr>
          </a:p>
        </p:txBody>
      </p:sp>
      <p:sp>
        <p:nvSpPr>
          <p:cNvPr id="7" name="Rectangle 6"/>
          <p:cNvSpPr/>
          <p:nvPr/>
        </p:nvSpPr>
        <p:spPr>
          <a:xfrm>
            <a:off x="422564" y="2260823"/>
            <a:ext cx="5673436" cy="2585323"/>
          </a:xfrm>
          <a:prstGeom prst="rect">
            <a:avLst/>
          </a:prstGeom>
        </p:spPr>
        <p:txBody>
          <a:bodyPr wrap="square">
            <a:spAutoFit/>
          </a:bodyPr>
          <a:lstStyle/>
          <a:p>
            <a:pPr fontAlgn="base"/>
            <a:r>
              <a:rPr lang="en-US" i="1" dirty="0">
                <a:solidFill>
                  <a:srgbClr val="FFFF00"/>
                </a:solidFill>
                <a:latin typeface="Palatino"/>
              </a:rPr>
              <a:t>And when ye shall receive these things, I would exhort you that ye would ask God, the Eternal Father, in the name of Christ, if these things are not true; and if ye shall ask with a sincere heart, with real intent, having faith in Christ, he will manifest the truth of it unto you, by the power of the Holy Ghost.</a:t>
            </a:r>
          </a:p>
          <a:p>
            <a:pPr fontAlgn="base"/>
            <a:endParaRPr lang="en-US" i="1" dirty="0">
              <a:solidFill>
                <a:srgbClr val="FFFF00"/>
              </a:solidFill>
              <a:latin typeface="Palatino"/>
            </a:endParaRPr>
          </a:p>
          <a:p>
            <a:pPr fontAlgn="base"/>
            <a:r>
              <a:rPr lang="en-US" b="1" i="1" dirty="0">
                <a:solidFill>
                  <a:srgbClr val="FFFF00"/>
                </a:solidFill>
                <a:latin typeface="Palatino"/>
              </a:rPr>
              <a:t>And by the power of the Holy Ghost ye may know the truth of all things.</a:t>
            </a:r>
            <a:endParaRPr lang="en-US" b="1" i="1" dirty="0">
              <a:solidFill>
                <a:srgbClr val="FFFF00"/>
              </a:solidFill>
              <a:effectLst/>
              <a:latin typeface="Palatino"/>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291" y="131277"/>
            <a:ext cx="1027937" cy="1281748"/>
          </a:xfrm>
          <a:prstGeom prst="rect">
            <a:avLst/>
          </a:prstGeom>
        </p:spPr>
      </p:pic>
      <p:pic>
        <p:nvPicPr>
          <p:cNvPr id="13314" name="Picture 2" descr="Image result for elder glenn L p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94582" y="4846146"/>
            <a:ext cx="903720" cy="1220301"/>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mage result for christ paintings"/>
          <p:cNvPicPr>
            <a:picLocks noChangeAspect="1" noChangeArrowheads="1"/>
          </p:cNvPicPr>
          <p:nvPr/>
        </p:nvPicPr>
        <p:blipFill rotWithShape="1">
          <a:blip r:embed="rId5">
            <a:extLst>
              <a:ext uri="{28A0092B-C50C-407E-A947-70E740481C1C}">
                <a14:useLocalDpi xmlns:a14="http://schemas.microsoft.com/office/drawing/2010/main" val="0"/>
              </a:ext>
            </a:extLst>
          </a:blip>
          <a:srcRect l="20118" t="5455" r="4542" b="31818"/>
          <a:stretch/>
        </p:blipFill>
        <p:spPr bwMode="auto">
          <a:xfrm>
            <a:off x="8276229" y="1141510"/>
            <a:ext cx="2883608" cy="3001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39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prstClr val="black"/>
              <a:schemeClr val="accent5">
                <a:lumMod val="60000"/>
                <a:lumOff val="40000"/>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1404605" y="6488668"/>
            <a:ext cx="559769" cy="369332"/>
          </a:xfrm>
          <a:prstGeom prst="rect">
            <a:avLst/>
          </a:prstGeom>
        </p:spPr>
        <p:txBody>
          <a:bodyPr wrap="none">
            <a:spAutoFit/>
          </a:bodyPr>
          <a:lstStyle/>
          <a:p>
            <a:r>
              <a:rPr lang="en-US" dirty="0">
                <a:solidFill>
                  <a:schemeClr val="bg1"/>
                </a:solidFill>
              </a:rPr>
              <a:t>(11)</a:t>
            </a:r>
          </a:p>
        </p:txBody>
      </p:sp>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Georgia" pitchFamily="18" charset="0"/>
              </a:rPr>
              <a:t>The Promise of Peace</a:t>
            </a:r>
            <a:endParaRPr lang="en-US" sz="4400" dirty="0">
              <a:solidFill>
                <a:schemeClr val="bg1"/>
              </a:solidFill>
              <a:latin typeface="Georgia" pitchFamily="18" charset="0"/>
            </a:endParaRPr>
          </a:p>
        </p:txBody>
      </p:sp>
      <p:sp>
        <p:nvSpPr>
          <p:cNvPr id="9" name="Rectangle 8"/>
          <p:cNvSpPr/>
          <p:nvPr/>
        </p:nvSpPr>
        <p:spPr>
          <a:xfrm>
            <a:off x="86877" y="6488668"/>
            <a:ext cx="3685023" cy="307777"/>
          </a:xfrm>
          <a:prstGeom prst="rect">
            <a:avLst/>
          </a:prstGeom>
        </p:spPr>
        <p:txBody>
          <a:bodyPr wrap="square">
            <a:spAutoFit/>
          </a:bodyPr>
          <a:lstStyle/>
          <a:p>
            <a:r>
              <a:rPr lang="en-US" sz="1400" dirty="0">
                <a:solidFill>
                  <a:schemeClr val="bg1"/>
                </a:solidFill>
              </a:rPr>
              <a:t>John 14:27</a:t>
            </a:r>
          </a:p>
        </p:txBody>
      </p:sp>
      <p:sp>
        <p:nvSpPr>
          <p:cNvPr id="5" name="Rectangle 4"/>
          <p:cNvSpPr/>
          <p:nvPr/>
        </p:nvSpPr>
        <p:spPr>
          <a:xfrm>
            <a:off x="325547" y="1026391"/>
            <a:ext cx="6096000" cy="2862322"/>
          </a:xfrm>
          <a:prstGeom prst="rect">
            <a:avLst/>
          </a:prstGeom>
        </p:spPr>
        <p:txBody>
          <a:bodyPr>
            <a:spAutoFit/>
          </a:bodyPr>
          <a:lstStyle/>
          <a:p>
            <a:r>
              <a:rPr lang="en-US" sz="2000" dirty="0">
                <a:solidFill>
                  <a:schemeClr val="bg1"/>
                </a:solidFill>
              </a:rPr>
              <a:t>“Was He promising His beloved associates the kind of peace the world recognizes—safety, security, with the absence of contention or tribulation? </a:t>
            </a:r>
          </a:p>
          <a:p>
            <a:endParaRPr lang="en-US" sz="2000" dirty="0">
              <a:solidFill>
                <a:schemeClr val="bg1"/>
              </a:solidFill>
            </a:endParaRPr>
          </a:p>
          <a:p>
            <a:r>
              <a:rPr lang="en-US" sz="2000" dirty="0">
                <a:solidFill>
                  <a:schemeClr val="bg1"/>
                </a:solidFill>
              </a:rPr>
              <a:t>Those original Apostles knew much of trial and persecution throughout the remainder of their lives:</a:t>
            </a:r>
          </a:p>
          <a:p>
            <a:endParaRPr lang="en-US" sz="2000" dirty="0">
              <a:solidFill>
                <a:schemeClr val="bg1"/>
              </a:solidFill>
            </a:endParaRPr>
          </a:p>
          <a:p>
            <a:r>
              <a:rPr lang="en-US" sz="2000" dirty="0">
                <a:solidFill>
                  <a:srgbClr val="FFFF00"/>
                </a:solidFill>
              </a:rPr>
              <a:t> ‘Not as the world giveth, give I unto you. Let not your heart be troubled, neither let it be afraid’.</a:t>
            </a:r>
          </a:p>
        </p:txBody>
      </p:sp>
      <p:sp>
        <p:nvSpPr>
          <p:cNvPr id="6" name="Rectangle 5"/>
          <p:cNvSpPr/>
          <p:nvPr/>
        </p:nvSpPr>
        <p:spPr>
          <a:xfrm>
            <a:off x="5039590" y="3977907"/>
            <a:ext cx="6924783" cy="2308324"/>
          </a:xfrm>
          <a:prstGeom prst="rect">
            <a:avLst/>
          </a:prstGeom>
        </p:spPr>
        <p:txBody>
          <a:bodyPr wrap="square">
            <a:spAutoFit/>
          </a:bodyPr>
          <a:lstStyle/>
          <a:p>
            <a:pPr fontAlgn="base"/>
            <a:r>
              <a:rPr lang="en-US" i="1" dirty="0">
                <a:solidFill>
                  <a:srgbClr val="FFFF00"/>
                </a:solidFill>
                <a:latin typeface="Open Sans"/>
              </a:rPr>
              <a:t>“‘These things I have spoken unto you, that in me ye might have peace,’ </a:t>
            </a:r>
          </a:p>
          <a:p>
            <a:pPr fontAlgn="base"/>
            <a:endParaRPr lang="en-US" i="1" dirty="0">
              <a:solidFill>
                <a:srgbClr val="FFFF00"/>
              </a:solidFill>
              <a:latin typeface="Open Sans"/>
            </a:endParaRPr>
          </a:p>
          <a:p>
            <a:pPr fontAlgn="base"/>
            <a:r>
              <a:rPr lang="en-US" dirty="0">
                <a:solidFill>
                  <a:schemeClr val="bg1"/>
                </a:solidFill>
                <a:latin typeface="Open Sans"/>
              </a:rPr>
              <a:t> ‘In the world ye shall have tribulation: but be of good cheer; I have overcome the world’ .</a:t>
            </a:r>
          </a:p>
          <a:p>
            <a:pPr fontAlgn="base"/>
            <a:endParaRPr lang="en-US" dirty="0">
              <a:solidFill>
                <a:schemeClr val="bg1"/>
              </a:solidFill>
              <a:latin typeface="Open Sans"/>
            </a:endParaRPr>
          </a:p>
          <a:p>
            <a:pPr fontAlgn="base"/>
            <a:r>
              <a:rPr lang="en-US" dirty="0">
                <a:solidFill>
                  <a:schemeClr val="bg1"/>
                </a:solidFill>
                <a:latin typeface="Open Sans"/>
              </a:rPr>
              <a:t>“Peace—real peace, whole-souled to the very core of your being—comes only in and through faith in the Lord Jesus Christ.”</a:t>
            </a:r>
            <a:endParaRPr lang="en-US" b="0" i="0" dirty="0">
              <a:solidFill>
                <a:schemeClr val="bg1"/>
              </a:solidFill>
              <a:effectLst/>
              <a:latin typeface="Open Sans"/>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5991" y="237945"/>
            <a:ext cx="1219200" cy="1524000"/>
          </a:xfrm>
          <a:prstGeom prst="rect">
            <a:avLst/>
          </a:prstGeom>
        </p:spPr>
      </p:pic>
      <p:pic>
        <p:nvPicPr>
          <p:cNvPr id="1026" name="Picture 2" descr="Image result for world in turmo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028" y="4236190"/>
            <a:ext cx="33337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14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prstClr val="black"/>
              <a:schemeClr val="accent5">
                <a:lumMod val="60000"/>
                <a:lumOff val="40000"/>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Georgia" pitchFamily="18" charset="0"/>
              </a:rPr>
              <a:t>Celestial Kingdom</a:t>
            </a:r>
            <a:endParaRPr lang="en-US" sz="4400" dirty="0">
              <a:solidFill>
                <a:schemeClr val="bg1"/>
              </a:solidFill>
              <a:latin typeface="Georgia" pitchFamily="18" charset="0"/>
            </a:endParaRPr>
          </a:p>
        </p:txBody>
      </p:sp>
      <p:sp>
        <p:nvSpPr>
          <p:cNvPr id="3" name="Rectangle 2"/>
          <p:cNvSpPr/>
          <p:nvPr/>
        </p:nvSpPr>
        <p:spPr>
          <a:xfrm>
            <a:off x="5421193" y="5213959"/>
            <a:ext cx="6096000" cy="923330"/>
          </a:xfrm>
          <a:prstGeom prst="rect">
            <a:avLst/>
          </a:prstGeom>
        </p:spPr>
        <p:txBody>
          <a:bodyPr>
            <a:spAutoFit/>
          </a:bodyPr>
          <a:lstStyle/>
          <a:p>
            <a:r>
              <a:rPr lang="en-US" dirty="0">
                <a:solidFill>
                  <a:schemeClr val="bg1"/>
                </a:solidFill>
                <a:latin typeface="Open Sans"/>
              </a:rPr>
              <a:t>“Some of the mysteries of his kingdom, some of the deep and hidden doctrines, some things that can be understood only by the power of the Spirit” (2)</a:t>
            </a:r>
            <a:endParaRPr lang="en-US" dirty="0">
              <a:solidFill>
                <a:schemeClr val="bg1"/>
              </a:solidFill>
            </a:endParaRPr>
          </a:p>
        </p:txBody>
      </p:sp>
      <p:sp>
        <p:nvSpPr>
          <p:cNvPr id="7" name="Rectangle 6"/>
          <p:cNvSpPr/>
          <p:nvPr/>
        </p:nvSpPr>
        <p:spPr>
          <a:xfrm>
            <a:off x="371191" y="1730917"/>
            <a:ext cx="4671589" cy="2862322"/>
          </a:xfrm>
          <a:prstGeom prst="rect">
            <a:avLst/>
          </a:prstGeom>
        </p:spPr>
        <p:txBody>
          <a:bodyPr wrap="square">
            <a:spAutoFit/>
          </a:bodyPr>
          <a:lstStyle/>
          <a:p>
            <a:r>
              <a:rPr lang="en-US" dirty="0">
                <a:solidFill>
                  <a:schemeClr val="bg1"/>
                </a:solidFill>
                <a:latin typeface="Open Sans"/>
              </a:rPr>
              <a:t>Through the Atonement of Jesus Christ, all people will be resurrected. </a:t>
            </a:r>
          </a:p>
          <a:p>
            <a:endParaRPr lang="en-US" dirty="0">
              <a:solidFill>
                <a:schemeClr val="bg1"/>
              </a:solidFill>
              <a:latin typeface="Open Sans"/>
            </a:endParaRPr>
          </a:p>
          <a:p>
            <a:r>
              <a:rPr lang="en-US" dirty="0">
                <a:solidFill>
                  <a:schemeClr val="bg1"/>
                </a:solidFill>
                <a:latin typeface="Open Sans"/>
              </a:rPr>
              <a:t>After we are resurrected, we will stand before the Lord to be judged according to our desires and actions. </a:t>
            </a:r>
          </a:p>
          <a:p>
            <a:endParaRPr lang="en-US" dirty="0">
              <a:solidFill>
                <a:schemeClr val="bg1"/>
              </a:solidFill>
              <a:latin typeface="Open Sans"/>
            </a:endParaRPr>
          </a:p>
          <a:p>
            <a:r>
              <a:rPr lang="en-US" dirty="0">
                <a:solidFill>
                  <a:schemeClr val="bg1"/>
                </a:solidFill>
                <a:latin typeface="Open Sans"/>
              </a:rPr>
              <a:t>Each of us will accordingly receive an eternal dwelling place in a specific kingdom of glory. </a:t>
            </a:r>
            <a:endParaRPr lang="en-US" dirty="0">
              <a:solidFill>
                <a:schemeClr val="bg1"/>
              </a:solidFill>
            </a:endParaRPr>
          </a:p>
        </p:txBody>
      </p:sp>
      <p:sp>
        <p:nvSpPr>
          <p:cNvPr id="8" name="Rectangle 7"/>
          <p:cNvSpPr/>
          <p:nvPr/>
        </p:nvSpPr>
        <p:spPr>
          <a:xfrm>
            <a:off x="0" y="6518091"/>
            <a:ext cx="970137" cy="307777"/>
          </a:xfrm>
          <a:prstGeom prst="rect">
            <a:avLst/>
          </a:prstGeom>
        </p:spPr>
        <p:txBody>
          <a:bodyPr wrap="none">
            <a:spAutoFit/>
          </a:bodyPr>
          <a:lstStyle/>
          <a:p>
            <a:r>
              <a:rPr lang="en-US" sz="1400" dirty="0">
                <a:solidFill>
                  <a:schemeClr val="bg1"/>
                </a:solidFill>
                <a:latin typeface="Open Sans"/>
              </a:rPr>
              <a:t>John 14:2</a:t>
            </a:r>
            <a:endParaRPr lang="en-US" sz="1400" dirty="0"/>
          </a:p>
        </p:txBody>
      </p:sp>
      <p:sp>
        <p:nvSpPr>
          <p:cNvPr id="9" name="Rectangle 8"/>
          <p:cNvSpPr/>
          <p:nvPr/>
        </p:nvSpPr>
        <p:spPr>
          <a:xfrm>
            <a:off x="11599482" y="6427682"/>
            <a:ext cx="466794" cy="369332"/>
          </a:xfrm>
          <a:prstGeom prst="rect">
            <a:avLst/>
          </a:prstGeom>
        </p:spPr>
        <p:txBody>
          <a:bodyPr wrap="none">
            <a:spAutoFit/>
          </a:bodyPr>
          <a:lstStyle/>
          <a:p>
            <a:r>
              <a:rPr lang="en-US" dirty="0">
                <a:solidFill>
                  <a:schemeClr val="bg1"/>
                </a:solidFill>
                <a:latin typeface="Open Sans"/>
              </a:rPr>
              <a:t>(3)</a:t>
            </a:r>
            <a:endParaRPr lang="en-US" dirty="0"/>
          </a:p>
        </p:txBody>
      </p:sp>
      <p:pic>
        <p:nvPicPr>
          <p:cNvPr id="1026" name="Picture 2" descr="Image result for resurrection of people l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2220" y="1730917"/>
            <a:ext cx="4645672" cy="27677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8669" y="4982015"/>
            <a:ext cx="1066800" cy="1489075"/>
          </a:xfrm>
          <a:prstGeom prst="rect">
            <a:avLst/>
          </a:prstGeom>
        </p:spPr>
      </p:pic>
    </p:spTree>
    <p:extLst>
      <p:ext uri="{BB962C8B-B14F-4D97-AF65-F5344CB8AC3E}">
        <p14:creationId xmlns:p14="http://schemas.microsoft.com/office/powerpoint/2010/main" val="111925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duotone>
              <a:prstClr val="black"/>
              <a:schemeClr val="accent5">
                <a:lumMod val="60000"/>
                <a:lumOff val="40000"/>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2192000" cy="6186309"/>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Song: #133 </a:t>
            </a:r>
            <a:r>
              <a:rPr lang="en-US" i="1" dirty="0">
                <a:solidFill>
                  <a:schemeClr val="bg1"/>
                </a:solidFill>
              </a:rPr>
              <a:t>Father in Heaven</a:t>
            </a:r>
          </a:p>
          <a:p>
            <a:endParaRPr lang="en-US" dirty="0">
              <a:solidFill>
                <a:schemeClr val="bg1"/>
              </a:solidFill>
            </a:endParaRPr>
          </a:p>
          <a:p>
            <a:endParaRPr lang="en-US" i="1" dirty="0">
              <a:solidFill>
                <a:schemeClr val="bg1"/>
              </a:solidFill>
            </a:endParaRPr>
          </a:p>
          <a:p>
            <a:r>
              <a:rPr lang="en-US" i="1" dirty="0">
                <a:solidFill>
                  <a:schemeClr val="bg1"/>
                </a:solidFill>
              </a:rPr>
              <a:t>Video: </a:t>
            </a:r>
          </a:p>
          <a:p>
            <a:r>
              <a:rPr lang="en-US" b="1" dirty="0">
                <a:solidFill>
                  <a:schemeClr val="bg1"/>
                </a:solidFill>
              </a:rPr>
              <a:t>Comfort in Trials</a:t>
            </a:r>
            <a:r>
              <a:rPr lang="en-US" dirty="0">
                <a:solidFill>
                  <a:schemeClr val="bg1"/>
                </a:solidFill>
              </a:rPr>
              <a:t> (3:46)</a:t>
            </a:r>
            <a:endParaRPr lang="en-US" i="1" dirty="0">
              <a:solidFill>
                <a:schemeClr val="bg1"/>
              </a:solidFill>
            </a:endParaRPr>
          </a:p>
          <a:p>
            <a:endParaRPr lang="en-US"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26</a:t>
            </a:r>
          </a:p>
          <a:p>
            <a:pPr marL="342900" indent="-342900">
              <a:buFontTx/>
              <a:buAutoNum type="arabicPeriod"/>
            </a:pPr>
            <a:r>
              <a:rPr lang="en-US" dirty="0">
                <a:solidFill>
                  <a:schemeClr val="bg1"/>
                </a:solidFill>
              </a:rPr>
              <a:t>Elder Bruce R. McConkie (</a:t>
            </a:r>
            <a:r>
              <a:rPr lang="en-US" i="1" dirty="0">
                <a:solidFill>
                  <a:schemeClr val="bg1"/>
                </a:solidFill>
              </a:rPr>
              <a:t>The Mortal Messiah: From Bethlehem to Calvary,</a:t>
            </a:r>
            <a:r>
              <a:rPr lang="en-US" dirty="0">
                <a:solidFill>
                  <a:schemeClr val="bg1"/>
                </a:solidFill>
              </a:rPr>
              <a:t> 4 vols. [1979–81], 4:73).  </a:t>
            </a:r>
            <a:r>
              <a:rPr lang="en-US" i="1" dirty="0">
                <a:solidFill>
                  <a:schemeClr val="bg1"/>
                </a:solidFill>
              </a:rPr>
              <a:t>Mormon Doctrine,</a:t>
            </a:r>
            <a:r>
              <a:rPr lang="en-US" dirty="0">
                <a:solidFill>
                  <a:schemeClr val="bg1"/>
                </a:solidFill>
              </a:rPr>
              <a:t> 2nd ed. [1966], 832).</a:t>
            </a:r>
          </a:p>
          <a:p>
            <a:pPr marL="342900" indent="-342900">
              <a:buAutoNum type="arabicPeriod" startAt="3"/>
            </a:pPr>
            <a:r>
              <a:rPr lang="en-US" dirty="0">
                <a:solidFill>
                  <a:schemeClr val="bg1"/>
                </a:solidFill>
              </a:rPr>
              <a:t>LDS Topics </a:t>
            </a:r>
          </a:p>
          <a:p>
            <a:pPr marL="342900" indent="-342900">
              <a:buFontTx/>
              <a:buAutoNum type="arabicPeriod" startAt="3"/>
            </a:pPr>
            <a:r>
              <a:rPr lang="en-US" dirty="0">
                <a:solidFill>
                  <a:schemeClr val="bg1"/>
                </a:solidFill>
              </a:rPr>
              <a:t>Prophet Joseph Smith (</a:t>
            </a:r>
            <a:r>
              <a:rPr lang="en-US" i="1" dirty="0">
                <a:solidFill>
                  <a:schemeClr val="bg1"/>
                </a:solidFill>
              </a:rPr>
              <a:t>Teachings of Presidents of the Church: Joseph Smith</a:t>
            </a:r>
            <a:r>
              <a:rPr lang="en-US" dirty="0">
                <a:solidFill>
                  <a:schemeClr val="bg1"/>
                </a:solidFill>
              </a:rPr>
              <a:t>[2007], 219). </a:t>
            </a:r>
            <a:r>
              <a:rPr lang="en-US" i="1" dirty="0">
                <a:solidFill>
                  <a:schemeClr val="bg1"/>
                </a:solidFill>
              </a:rPr>
              <a:t>History of the Church,</a:t>
            </a:r>
            <a:r>
              <a:rPr lang="en-US" dirty="0">
                <a:solidFill>
                  <a:schemeClr val="bg1"/>
                </a:solidFill>
              </a:rPr>
              <a:t> 3:380–81</a:t>
            </a:r>
          </a:p>
          <a:p>
            <a:pPr marL="342900" indent="-342900">
              <a:buFontTx/>
              <a:buAutoNum type="arabicPeriod" startAt="3"/>
            </a:pPr>
            <a:r>
              <a:rPr lang="en-US" dirty="0">
                <a:solidFill>
                  <a:schemeClr val="bg1"/>
                </a:solidFill>
              </a:rPr>
              <a:t>Robert E. Wells (</a:t>
            </a:r>
            <a:r>
              <a:rPr lang="en-US" i="1" dirty="0">
                <a:solidFill>
                  <a:schemeClr val="bg1"/>
                </a:solidFill>
              </a:rPr>
              <a:t>The Mount and the Master</a:t>
            </a:r>
            <a:r>
              <a:rPr lang="en-US" dirty="0">
                <a:solidFill>
                  <a:schemeClr val="bg1"/>
                </a:solidFill>
              </a:rPr>
              <a:t> [Salt Lake City: Deseret Book Co., 1991], 189)</a:t>
            </a:r>
          </a:p>
          <a:p>
            <a:pPr marL="342900" indent="-342900">
              <a:buFontTx/>
              <a:buAutoNum type="arabicPeriod" startAt="3"/>
            </a:pPr>
            <a:r>
              <a:rPr lang="en-US" dirty="0">
                <a:solidFill>
                  <a:schemeClr val="bg1"/>
                </a:solidFill>
              </a:rPr>
              <a:t>President Boyd K. Packer  (</a:t>
            </a:r>
            <a:r>
              <a:rPr lang="en-US" i="1" dirty="0">
                <a:solidFill>
                  <a:schemeClr val="bg1"/>
                </a:solidFill>
              </a:rPr>
              <a:t>Let Not Your Heart Be Troubled </a:t>
            </a:r>
            <a:r>
              <a:rPr lang="en-US" dirty="0">
                <a:solidFill>
                  <a:schemeClr val="bg1"/>
                </a:solidFill>
              </a:rPr>
              <a:t>[Salt Lake City: </a:t>
            </a:r>
            <a:r>
              <a:rPr lang="en-US" dirty="0" err="1">
                <a:solidFill>
                  <a:schemeClr val="bg1"/>
                </a:solidFill>
              </a:rPr>
              <a:t>Bookcraft</a:t>
            </a:r>
            <a:r>
              <a:rPr lang="en-US" dirty="0">
                <a:solidFill>
                  <a:schemeClr val="bg1"/>
                </a:solidFill>
              </a:rPr>
              <a:t>, 1991], 44.)</a:t>
            </a:r>
          </a:p>
          <a:p>
            <a:pPr marL="342900" indent="-342900">
              <a:buFontTx/>
              <a:buAutoNum type="arabicPeriod" startAt="3"/>
            </a:pPr>
            <a:r>
              <a:rPr lang="en-US" dirty="0">
                <a:solidFill>
                  <a:schemeClr val="bg1"/>
                </a:solidFill>
              </a:rPr>
              <a:t>Excerpts from </a:t>
            </a:r>
            <a:r>
              <a:rPr lang="en-US" dirty="0">
                <a:solidFill>
                  <a:schemeClr val="bg1"/>
                </a:solidFill>
                <a:latin typeface="Open Sans"/>
              </a:rPr>
              <a:t>Elder Jeffrey R. Holland (“The Grandeur of God,”</a:t>
            </a:r>
            <a:r>
              <a:rPr lang="en-US" i="1" dirty="0">
                <a:solidFill>
                  <a:schemeClr val="bg1"/>
                </a:solidFill>
                <a:latin typeface="Open Sans"/>
              </a:rPr>
              <a:t> Ensign</a:t>
            </a:r>
            <a:r>
              <a:rPr lang="en-US" dirty="0">
                <a:solidFill>
                  <a:schemeClr val="bg1"/>
                </a:solidFill>
                <a:latin typeface="Open Sans"/>
              </a:rPr>
              <a:t> or </a:t>
            </a:r>
            <a:r>
              <a:rPr lang="en-US" i="1" dirty="0">
                <a:solidFill>
                  <a:schemeClr val="bg1"/>
                </a:solidFill>
                <a:latin typeface="Open Sans"/>
              </a:rPr>
              <a:t>Liahona, </a:t>
            </a:r>
            <a:r>
              <a:rPr lang="en-US" dirty="0">
                <a:solidFill>
                  <a:schemeClr val="bg1"/>
                </a:solidFill>
                <a:latin typeface="Open Sans"/>
              </a:rPr>
              <a:t>Nov. 2003, 70–72).</a:t>
            </a:r>
          </a:p>
          <a:p>
            <a:pPr marL="342900" indent="-342900">
              <a:buFontTx/>
              <a:buAutoNum type="arabicPeriod" startAt="3"/>
            </a:pPr>
            <a:r>
              <a:rPr lang="en-US" dirty="0">
                <a:solidFill>
                  <a:schemeClr val="bg1"/>
                </a:solidFill>
                <a:latin typeface="Open Sans"/>
              </a:rPr>
              <a:t>Elder Joseph B. Wirthlin(“The Great Commandment,”</a:t>
            </a:r>
            <a:r>
              <a:rPr lang="en-US" i="1" dirty="0">
                <a:solidFill>
                  <a:schemeClr val="bg1"/>
                </a:solidFill>
                <a:latin typeface="Open Sans"/>
              </a:rPr>
              <a:t> Ensign</a:t>
            </a:r>
            <a:r>
              <a:rPr lang="en-US" dirty="0">
                <a:solidFill>
                  <a:schemeClr val="bg1"/>
                </a:solidFill>
                <a:latin typeface="Open Sans"/>
              </a:rPr>
              <a:t> or </a:t>
            </a:r>
            <a:r>
              <a:rPr lang="en-US" i="1" dirty="0">
                <a:solidFill>
                  <a:schemeClr val="bg1"/>
                </a:solidFill>
                <a:latin typeface="Open Sans"/>
              </a:rPr>
              <a:t>Liahona,</a:t>
            </a:r>
            <a:r>
              <a:rPr lang="en-US" dirty="0">
                <a:solidFill>
                  <a:schemeClr val="bg1"/>
                </a:solidFill>
                <a:latin typeface="Open Sans"/>
              </a:rPr>
              <a:t> Nov. 2007, 30).</a:t>
            </a:r>
          </a:p>
          <a:p>
            <a:pPr marL="342900" indent="-342900">
              <a:buFontTx/>
              <a:buAutoNum type="arabicPeriod" startAt="3"/>
            </a:pPr>
            <a:r>
              <a:rPr lang="en-US" dirty="0">
                <a:solidFill>
                  <a:schemeClr val="bg1"/>
                </a:solidFill>
              </a:rPr>
              <a:t>President Gordon B. Hinckley (“The Father, Son, and Holy Ghost,”</a:t>
            </a:r>
            <a:r>
              <a:rPr lang="en-US" i="1" dirty="0">
                <a:solidFill>
                  <a:schemeClr val="bg1"/>
                </a:solidFill>
              </a:rPr>
              <a:t> Ensign,</a:t>
            </a:r>
            <a:r>
              <a:rPr lang="en-US" dirty="0">
                <a:solidFill>
                  <a:schemeClr val="bg1"/>
                </a:solidFill>
              </a:rPr>
              <a:t> Mar. 1998, 7).</a:t>
            </a:r>
          </a:p>
          <a:p>
            <a:pPr marL="342900" indent="-342900">
              <a:buFontTx/>
              <a:buAutoNum type="arabicPeriod" startAt="3"/>
            </a:pPr>
            <a:r>
              <a:rPr lang="en-US" dirty="0">
                <a:solidFill>
                  <a:schemeClr val="bg1"/>
                </a:solidFill>
                <a:latin typeface="Open Sans"/>
              </a:rPr>
              <a:t>Elder Glenn L. Pace  (“Do You Know?”</a:t>
            </a:r>
            <a:r>
              <a:rPr lang="en-US" i="1" dirty="0">
                <a:solidFill>
                  <a:schemeClr val="bg1"/>
                </a:solidFill>
                <a:latin typeface="Open Sans"/>
              </a:rPr>
              <a:t> Ensign</a:t>
            </a:r>
            <a:r>
              <a:rPr lang="en-US" dirty="0">
                <a:solidFill>
                  <a:schemeClr val="bg1"/>
                </a:solidFill>
                <a:latin typeface="Open Sans"/>
              </a:rPr>
              <a:t> or </a:t>
            </a:r>
            <a:r>
              <a:rPr lang="en-US" i="1" dirty="0">
                <a:solidFill>
                  <a:schemeClr val="bg1"/>
                </a:solidFill>
                <a:latin typeface="Open Sans"/>
              </a:rPr>
              <a:t>Liahona,</a:t>
            </a:r>
            <a:r>
              <a:rPr lang="en-US" dirty="0">
                <a:solidFill>
                  <a:schemeClr val="bg1"/>
                </a:solidFill>
                <a:latin typeface="Open Sans"/>
              </a:rPr>
              <a:t> May 2007, 79).</a:t>
            </a:r>
          </a:p>
          <a:p>
            <a:pPr marL="342900" indent="-342900">
              <a:buFontTx/>
              <a:buAutoNum type="arabicPeriod" startAt="3"/>
            </a:pPr>
            <a:r>
              <a:rPr lang="en-US" dirty="0">
                <a:solidFill>
                  <a:schemeClr val="bg1"/>
                </a:solidFill>
                <a:latin typeface="Open Sans"/>
              </a:rPr>
              <a:t>Elder M. Russell Ballard (“The Peaceable Things of the Kingdom,”</a:t>
            </a:r>
            <a:r>
              <a:rPr lang="en-US" i="1" dirty="0">
                <a:solidFill>
                  <a:schemeClr val="bg1"/>
                </a:solidFill>
                <a:latin typeface="Open Sans"/>
              </a:rPr>
              <a:t> Ensign,</a:t>
            </a:r>
            <a:r>
              <a:rPr lang="en-US" dirty="0">
                <a:solidFill>
                  <a:schemeClr val="bg1"/>
                </a:solidFill>
                <a:latin typeface="Open Sans"/>
              </a:rPr>
              <a:t> May 2002, 88).</a:t>
            </a:r>
            <a:endParaRPr lang="en-US" dirty="0">
              <a:solidFill>
                <a:schemeClr val="bg1"/>
              </a:solidFill>
            </a:endParaRPr>
          </a:p>
          <a:p>
            <a:endParaRPr lang="en-US" i="1" dirty="0">
              <a:solidFill>
                <a:schemeClr val="bg1"/>
              </a:solidFill>
            </a:endParaRPr>
          </a:p>
        </p:txBody>
      </p:sp>
      <p:grpSp>
        <p:nvGrpSpPr>
          <p:cNvPr id="2" name="Group 7"/>
          <p:cNvGrpSpPr/>
          <p:nvPr/>
        </p:nvGrpSpPr>
        <p:grpSpPr>
          <a:xfrm>
            <a:off x="2591645" y="1166288"/>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ooter Placeholder 14">
            <a:extLst>
              <a:ext uri="{FF2B5EF4-FFF2-40B4-BE49-F238E27FC236}">
                <a16:creationId xmlns:a16="http://schemas.microsoft.com/office/drawing/2014/main" id="{DDB22AD7-3391-4C13-AE60-001227BF61D3}"/>
              </a:ext>
            </a:extLst>
          </p:cNvPr>
          <p:cNvSpPr>
            <a:spLocks noGrp="1"/>
          </p:cNvSpPr>
          <p:nvPr/>
        </p:nvSpPr>
        <p:spPr>
          <a:xfrm>
            <a:off x="109870" y="6486599"/>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021067015"/>
              </p:ext>
            </p:extLst>
          </p:nvPr>
        </p:nvGraphicFramePr>
        <p:xfrm>
          <a:off x="804868" y="306104"/>
          <a:ext cx="10434045" cy="687936"/>
        </p:xfrm>
        <a:graphic>
          <a:graphicData uri="http://schemas.openxmlformats.org/drawingml/2006/table">
            <a:tbl>
              <a:tblPr/>
              <a:tblGrid>
                <a:gridCol w="4718004">
                  <a:extLst>
                    <a:ext uri="{9D8B030D-6E8A-4147-A177-3AD203B41FA5}">
                      <a16:colId xmlns:a16="http://schemas.microsoft.com/office/drawing/2014/main" val="20000"/>
                    </a:ext>
                  </a:extLst>
                </a:gridCol>
                <a:gridCol w="1542424">
                  <a:extLst>
                    <a:ext uri="{9D8B030D-6E8A-4147-A177-3AD203B41FA5}">
                      <a16:colId xmlns:a16="http://schemas.microsoft.com/office/drawing/2014/main" val="20001"/>
                    </a:ext>
                  </a:extLst>
                </a:gridCol>
                <a:gridCol w="1451693">
                  <a:extLst>
                    <a:ext uri="{9D8B030D-6E8A-4147-A177-3AD203B41FA5}">
                      <a16:colId xmlns:a16="http://schemas.microsoft.com/office/drawing/2014/main" val="20002"/>
                    </a:ext>
                  </a:extLst>
                </a:gridCol>
                <a:gridCol w="1451693">
                  <a:extLst>
                    <a:ext uri="{9D8B030D-6E8A-4147-A177-3AD203B41FA5}">
                      <a16:colId xmlns:a16="http://schemas.microsoft.com/office/drawing/2014/main" val="20003"/>
                    </a:ext>
                  </a:extLst>
                </a:gridCol>
                <a:gridCol w="1270231">
                  <a:extLst>
                    <a:ext uri="{9D8B030D-6E8A-4147-A177-3AD203B41FA5}">
                      <a16:colId xmlns:a16="http://schemas.microsoft.com/office/drawing/2014/main" val="20004"/>
                    </a:ext>
                  </a:extLst>
                </a:gridCol>
              </a:tblGrid>
              <a:tr h="343968">
                <a:tc>
                  <a:txBody>
                    <a:bodyPr/>
                    <a:lstStyle/>
                    <a:p>
                      <a:pPr algn="ctr"/>
                      <a:r>
                        <a:rPr lang="en-US" sz="1200" b="1" dirty="0"/>
                        <a:t>Event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Matthew</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Mark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Luke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b="1" dirty="0"/>
                        <a:t>John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343968">
                <a:tc>
                  <a:txBody>
                    <a:bodyPr/>
                    <a:lstStyle/>
                    <a:p>
                      <a:r>
                        <a:rPr lang="en-US" sz="1200" dirty="0"/>
                        <a:t>Discourse</a:t>
                      </a:r>
                      <a:r>
                        <a:rPr lang="en-US" sz="1200" baseline="0" dirty="0"/>
                        <a:t> on Peace Through Knowing God</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14:1-31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
        <p:nvSpPr>
          <p:cNvPr id="3" name="Rectangle 2"/>
          <p:cNvSpPr/>
          <p:nvPr/>
        </p:nvSpPr>
        <p:spPr>
          <a:xfrm>
            <a:off x="217283" y="994040"/>
            <a:ext cx="5237944" cy="3231654"/>
          </a:xfrm>
          <a:prstGeom prst="rect">
            <a:avLst/>
          </a:prstGeom>
          <a:ln>
            <a:solidFill>
              <a:schemeClr val="tx1"/>
            </a:solidFill>
          </a:ln>
        </p:spPr>
        <p:txBody>
          <a:bodyPr wrap="square">
            <a:spAutoFit/>
          </a:bodyPr>
          <a:lstStyle/>
          <a:p>
            <a:pPr fontAlgn="base"/>
            <a:r>
              <a:rPr lang="en-US" sz="1200" b="1" dirty="0"/>
              <a:t>Many Mansions John 14:2:</a:t>
            </a:r>
          </a:p>
          <a:p>
            <a:pPr fontAlgn="base"/>
            <a:r>
              <a:rPr lang="en-US" sz="1200" dirty="0"/>
              <a:t>“At the time Joseph Smith received revelations and organized the Church, the vast majority of [Christian] churches taught that the Savior’s Atonement would </a:t>
            </a:r>
            <a:r>
              <a:rPr lang="en-US" sz="1200" i="1" dirty="0" err="1"/>
              <a:t>not</a:t>
            </a:r>
            <a:r>
              <a:rPr lang="en-US" sz="1200" dirty="0" err="1"/>
              <a:t>bring</a:t>
            </a:r>
            <a:r>
              <a:rPr lang="en-US" sz="1200" dirty="0"/>
              <a:t> about the salvation of most of mankind. The common precept was that a few would be saved and the overwhelming majority would be doomed to endless tortures of the most awful and unspeakable intensity. The marvelous doctrine revealed to the Prophet Joseph unveiled to us a plan of salvation that is applicable to all mankind, including those who do not hear of Christ in this life, children who die before the age of accountability, and those who have no understanding.</a:t>
            </a:r>
          </a:p>
          <a:p>
            <a:pPr fontAlgn="base"/>
            <a:r>
              <a:rPr lang="en-US" sz="1200" dirty="0"/>
              <a:t>“… Because of the Atonement of Jesus Christ, all spirits blessed by birth will ultimately be resurrected, spirit and body reunited, and inherit kingdoms of glory that are superior to our existence here on earth [see D&amp;C 76:89]. The exceptions are confined to those who, like Satan and his angels, willfully rebel against God [see Isaiah 14:12–15; Luke 10:18; Revelation 12:7–9; D&amp;C 76:32–37]” Elder Quentin L. Cook  (“Our Father’s Plan—Big Enough for All His Children,”</a:t>
            </a:r>
            <a:r>
              <a:rPr lang="en-US" sz="1200" i="1" dirty="0"/>
              <a:t> Ensign</a:t>
            </a:r>
            <a:r>
              <a:rPr lang="en-US" sz="1200" dirty="0"/>
              <a:t> or </a:t>
            </a:r>
            <a:r>
              <a:rPr lang="en-US" sz="1200" i="1" dirty="0"/>
              <a:t>Liahona,</a:t>
            </a:r>
            <a:r>
              <a:rPr lang="en-US" sz="1200" dirty="0"/>
              <a:t> May 2009, 36–37).</a:t>
            </a:r>
          </a:p>
        </p:txBody>
      </p:sp>
      <p:sp>
        <p:nvSpPr>
          <p:cNvPr id="4" name="Rectangle 3"/>
          <p:cNvSpPr/>
          <p:nvPr/>
        </p:nvSpPr>
        <p:spPr>
          <a:xfrm>
            <a:off x="217283" y="4225694"/>
            <a:ext cx="5237944" cy="1938992"/>
          </a:xfrm>
          <a:prstGeom prst="rect">
            <a:avLst/>
          </a:prstGeom>
          <a:ln>
            <a:solidFill>
              <a:schemeClr val="tx1"/>
            </a:solidFill>
          </a:ln>
        </p:spPr>
        <p:txBody>
          <a:bodyPr wrap="square">
            <a:spAutoFit/>
          </a:bodyPr>
          <a:lstStyle/>
          <a:p>
            <a:pPr fontAlgn="base"/>
            <a:r>
              <a:rPr lang="en-US" sz="1200" b="1" dirty="0"/>
              <a:t>He is the Way John 4:6:</a:t>
            </a:r>
          </a:p>
          <a:p>
            <a:pPr fontAlgn="base"/>
            <a:r>
              <a:rPr lang="en-US" sz="1200" dirty="0"/>
              <a:t>“There is only one way to happiness and fulfillment. He is the Way. Every other way, any other way, whatever other way, is foolishness. …</a:t>
            </a:r>
          </a:p>
          <a:p>
            <a:pPr fontAlgn="base"/>
            <a:r>
              <a:rPr lang="en-US" sz="1200" dirty="0"/>
              <a:t>“… We can either follow the Lord and be endowed with His power and have peace, light, strength, knowledge, confidence, love, and joy, or we can go some other way, any other way, whatever other way, and go it alone—without His support, without His power, without guidance, in darkness, turmoil, doubt, grief, and despair. And I ask, which way is easier? …</a:t>
            </a:r>
          </a:p>
          <a:p>
            <a:pPr fontAlgn="base"/>
            <a:r>
              <a:rPr lang="en-US" sz="1200" dirty="0"/>
              <a:t>“There is only one way to happiness and fulfillment. Jesus Christ is the Way.” </a:t>
            </a:r>
            <a:r>
              <a:rPr lang="en-US" sz="1200" b="1" dirty="0"/>
              <a:t>Elder Lawrence E. </a:t>
            </a:r>
            <a:r>
              <a:rPr lang="en-US" sz="1200" b="1" dirty="0" err="1"/>
              <a:t>Corbridge</a:t>
            </a:r>
            <a:r>
              <a:rPr lang="en-US" sz="1200" dirty="0"/>
              <a:t> (“The Way,”</a:t>
            </a:r>
            <a:r>
              <a:rPr lang="en-US" sz="1200" i="1" dirty="0"/>
              <a:t> Ensign</a:t>
            </a:r>
            <a:r>
              <a:rPr lang="en-US" sz="1200" dirty="0"/>
              <a:t> or </a:t>
            </a:r>
            <a:r>
              <a:rPr lang="en-US" sz="1200" i="1" dirty="0" err="1"/>
              <a:t>Liahona,</a:t>
            </a:r>
            <a:r>
              <a:rPr lang="en-US" sz="1200" dirty="0" err="1"/>
              <a:t>Nov</a:t>
            </a:r>
            <a:r>
              <a:rPr lang="en-US" sz="1200" dirty="0"/>
              <a:t>. 2008, 34, 36).</a:t>
            </a:r>
          </a:p>
        </p:txBody>
      </p:sp>
      <p:sp>
        <p:nvSpPr>
          <p:cNvPr id="5" name="Rectangle 4"/>
          <p:cNvSpPr/>
          <p:nvPr/>
        </p:nvSpPr>
        <p:spPr>
          <a:xfrm>
            <a:off x="5455227" y="994040"/>
            <a:ext cx="6736773" cy="1938992"/>
          </a:xfrm>
          <a:prstGeom prst="rect">
            <a:avLst/>
          </a:prstGeom>
          <a:ln>
            <a:solidFill>
              <a:schemeClr val="tx1"/>
            </a:solidFill>
          </a:ln>
        </p:spPr>
        <p:txBody>
          <a:bodyPr wrap="square">
            <a:spAutoFit/>
          </a:bodyPr>
          <a:lstStyle/>
          <a:p>
            <a:pPr fontAlgn="base"/>
            <a:r>
              <a:rPr lang="en-US" sz="1200" b="1" dirty="0"/>
              <a:t>“He that hath seen me hath seen the Father” John 14:9:</a:t>
            </a:r>
          </a:p>
          <a:p>
            <a:pPr fontAlgn="base"/>
            <a:r>
              <a:rPr lang="en-US" sz="1200" dirty="0"/>
              <a:t>: “Jesus Christ, the Son of God, is ‘the express image’ of His Father’s person (Hebrews 1:3). He walked the earth as a human being, as a perfect man, and said, in answer to a question put to Him: ‘He that hath seen me hath seen the Father’ (John 14:9). This alone ought to solve the problem to the satisfaction of every thoughtful, reverent mind. The conclusion is irresistible, that if the Son of God be the express image (that is, likeness) of His Father’s person, then His Father is in the form of man; for that was the form of the Son of God, not only during His mortal life, but before His mortal birth, and after His resurrection. It was in this form that the Father and the Son, as two personages, appeared to Joseph Smith, when, as a boy of fourteen years, he received his first vision” (</a:t>
            </a:r>
            <a:r>
              <a:rPr lang="en-US" sz="1200" i="1" dirty="0"/>
              <a:t>Teachings of Presidents of the Church: Joseph F. Smith</a:t>
            </a:r>
            <a:r>
              <a:rPr lang="en-US" sz="1200" dirty="0"/>
              <a:t> [1998], 334).</a:t>
            </a:r>
          </a:p>
        </p:txBody>
      </p:sp>
      <p:sp>
        <p:nvSpPr>
          <p:cNvPr id="6" name="Rectangle 5"/>
          <p:cNvSpPr/>
          <p:nvPr/>
        </p:nvSpPr>
        <p:spPr>
          <a:xfrm>
            <a:off x="5455227" y="2933032"/>
            <a:ext cx="6736772" cy="1938992"/>
          </a:xfrm>
          <a:prstGeom prst="rect">
            <a:avLst/>
          </a:prstGeom>
          <a:ln>
            <a:solidFill>
              <a:schemeClr val="tx1"/>
            </a:solidFill>
          </a:ln>
        </p:spPr>
        <p:txBody>
          <a:bodyPr wrap="square">
            <a:spAutoFit/>
          </a:bodyPr>
          <a:lstStyle/>
          <a:p>
            <a:pPr fontAlgn="base"/>
            <a:r>
              <a:rPr lang="en-US" sz="1200" b="1" dirty="0"/>
              <a:t>The Comforter John 14:16-17:</a:t>
            </a:r>
          </a:p>
          <a:p>
            <a:pPr fontAlgn="base"/>
            <a:r>
              <a:rPr lang="en-US" sz="1200" dirty="0"/>
              <a:t>In the New Testament, the Greek word </a:t>
            </a:r>
            <a:r>
              <a:rPr lang="en-US" sz="1200" i="1" dirty="0" err="1"/>
              <a:t>paraklētos,</a:t>
            </a:r>
            <a:r>
              <a:rPr lang="en-US" sz="1200" dirty="0" err="1"/>
              <a:t>translated</a:t>
            </a:r>
            <a:r>
              <a:rPr lang="en-US" sz="1200" dirty="0"/>
              <a:t> “Comforter” in the King James Version, appears only in the writings of John. The word is composed of </a:t>
            </a:r>
            <a:r>
              <a:rPr lang="en-US" sz="1200" i="1" dirty="0"/>
              <a:t>para,</a:t>
            </a:r>
            <a:r>
              <a:rPr lang="en-US" sz="1200" dirty="0"/>
              <a:t> meaning “beside,” and </a:t>
            </a:r>
            <a:r>
              <a:rPr lang="en-US" sz="1200" i="1" dirty="0" err="1"/>
              <a:t>klētos,</a:t>
            </a:r>
            <a:r>
              <a:rPr lang="en-US" sz="1200" dirty="0" err="1"/>
              <a:t>meaning</a:t>
            </a:r>
            <a:r>
              <a:rPr lang="en-US" sz="1200" dirty="0"/>
              <a:t> “one who is summoned.” A </a:t>
            </a:r>
            <a:r>
              <a:rPr lang="en-US" sz="1200" i="1" dirty="0" err="1"/>
              <a:t>paraklētos</a:t>
            </a:r>
            <a:r>
              <a:rPr lang="en-US" sz="1200" dirty="0"/>
              <a:t> is one who is summoned to another’s side as a helper, intercessor, or advocate. In John’s writings, the </a:t>
            </a:r>
            <a:r>
              <a:rPr lang="en-US" sz="1200" dirty="0" err="1"/>
              <a:t>title</a:t>
            </a:r>
            <a:r>
              <a:rPr lang="en-US" sz="1200" i="1" dirty="0" err="1"/>
              <a:t>paraklētos</a:t>
            </a:r>
            <a:r>
              <a:rPr lang="en-US" sz="1200" dirty="0"/>
              <a:t> is applied to two individuals: the Holy Ghost and Jesus Christ. The Savior promised His disciples that after He departed, they would not be left alone but would have the companionship of the Holy Ghost to help them (see John 14:16, 26; 15:26; 16:7). The Savior’s promise that He would give His disciples the Holy Ghost as “</a:t>
            </a:r>
            <a:r>
              <a:rPr lang="en-US" sz="1200" i="1" dirty="0"/>
              <a:t>another</a:t>
            </a:r>
            <a:r>
              <a:rPr lang="en-US" sz="1200" dirty="0"/>
              <a:t> Comforter” (John 14:16; italics added) meant that He Himself was also a Comforter. Elder Jeffrey R. Holland</a:t>
            </a:r>
          </a:p>
        </p:txBody>
      </p:sp>
    </p:spTree>
    <p:extLst>
      <p:ext uri="{BB962C8B-B14F-4D97-AF65-F5344CB8AC3E}">
        <p14:creationId xmlns:p14="http://schemas.microsoft.com/office/powerpoint/2010/main" val="2012781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 y="0"/>
            <a:ext cx="12192001" cy="5678478"/>
          </a:xfrm>
          <a:prstGeom prst="rect">
            <a:avLst/>
          </a:prstGeom>
          <a:ln>
            <a:solidFill>
              <a:schemeClr val="tx1"/>
            </a:solidFill>
          </a:ln>
        </p:spPr>
        <p:txBody>
          <a:bodyPr wrap="square">
            <a:spAutoFit/>
          </a:bodyPr>
          <a:lstStyle/>
          <a:p>
            <a:r>
              <a:rPr lang="en-US" sz="1100" b="1" dirty="0"/>
              <a:t>Morgan </a:t>
            </a:r>
            <a:r>
              <a:rPr lang="en-US" sz="1100" b="1" dirty="0" err="1"/>
              <a:t>Weistling</a:t>
            </a:r>
            <a:r>
              <a:rPr lang="en-US" sz="1100" b="1" dirty="0"/>
              <a:t> Artist:</a:t>
            </a:r>
          </a:p>
          <a:p>
            <a:r>
              <a:rPr lang="en-US" sz="1100" dirty="0"/>
              <a:t>Morgan studied art at an early age with his father, a former art student. His parents both met at art school. His father, Howard, a POW in Germany, entertained his fellow American prisoners in </a:t>
            </a:r>
            <a:r>
              <a:rPr lang="en-US" sz="1100" dirty="0" err="1"/>
              <a:t>Stalag</a:t>
            </a:r>
            <a:r>
              <a:rPr lang="en-US" sz="1100" dirty="0"/>
              <a:t> 1 with a daily comic strip that he created and drew to keep morale up. Drawn on scraps of paper found on the prison grounds, he crafted a humorous world of characters that managed to bring a smile to imprisoned soldiers. In the last days of the war and feeling the Russians would be coming, his talents with painting saved his life. Using some paints supplied by the Geneva Convention, he painted a American Flag on the shoulder of his prisoner uniform so that the Russians invading Germany would identify him and not shoot him. It worked.</a:t>
            </a:r>
            <a:br>
              <a:rPr lang="en-US" sz="1100" dirty="0"/>
            </a:br>
            <a:endParaRPr lang="en-US" sz="1100" dirty="0"/>
          </a:p>
          <a:p>
            <a:r>
              <a:rPr lang="en-US" sz="1100" dirty="0" err="1"/>
              <a:t>Weistling's</a:t>
            </a:r>
            <a:r>
              <a:rPr lang="en-US" sz="1100" dirty="0"/>
              <a:t> father came back from the war with dreams of being an artist. With the G.I. Bill, he took classes at Woodbury Art College in Los Angeles where he met Morgan's mom. After marrying and starting a family, Morgan's father had to abandon his artistic dreams and support his new family by becoming a gardener. But, he saved all his art books.....</a:t>
            </a:r>
            <a:br>
              <a:rPr lang="en-US" sz="1100" dirty="0"/>
            </a:br>
            <a:endParaRPr lang="en-US" sz="1100" dirty="0"/>
          </a:p>
          <a:p>
            <a:r>
              <a:rPr lang="en-US" sz="1100" dirty="0"/>
              <a:t>Morgan, much younger than his brother and sister, began his artistic training as early as 19 months old. His father would sit with him on his lap at night and teach him how to draw and use his imagination. " My dad and I bonded together with drawing and spoke to each other with pictures". </a:t>
            </a:r>
            <a:r>
              <a:rPr lang="en-US" sz="1100" dirty="0" err="1"/>
              <a:t>Weistling's</a:t>
            </a:r>
            <a:r>
              <a:rPr lang="en-US" sz="1100" dirty="0"/>
              <a:t> father had a real talent for telling a story in comic strip form and so it began in Morgan, a natural sense of the </a:t>
            </a:r>
            <a:r>
              <a:rPr lang="en-US" sz="1100" dirty="0" err="1"/>
              <a:t>narrative."It</a:t>
            </a:r>
            <a:r>
              <a:rPr lang="en-US" sz="1100" dirty="0"/>
              <a:t> was here that art became a language for me".</a:t>
            </a:r>
            <a:br>
              <a:rPr lang="en-US" sz="1100" dirty="0"/>
            </a:br>
            <a:endParaRPr lang="en-US" sz="1100" dirty="0"/>
          </a:p>
          <a:p>
            <a:r>
              <a:rPr lang="en-US" sz="1100" dirty="0"/>
              <a:t>That led to his studying the art books his father had acquired years earlier. Authors such as Andrew Loomis, </a:t>
            </a:r>
            <a:r>
              <a:rPr lang="en-US" sz="1100" dirty="0" err="1"/>
              <a:t>Vanderpole</a:t>
            </a:r>
            <a:r>
              <a:rPr lang="en-US" sz="1100" dirty="0"/>
              <a:t>, and Bridgeman. The most important books, though, were the volume set from the Famous Artist School.</a:t>
            </a:r>
          </a:p>
          <a:p>
            <a:r>
              <a:rPr lang="en-US" sz="1100" dirty="0"/>
              <a:t>At the age of 12, </a:t>
            </a:r>
            <a:r>
              <a:rPr lang="en-US" sz="1100" dirty="0" err="1"/>
              <a:t>Weistling</a:t>
            </a:r>
            <a:r>
              <a:rPr lang="en-US" sz="1100" dirty="0"/>
              <a:t> was determined to go through the entire course on his own since the school was no longer in existence. By the age of 15, his study of anatomy, drawing, and painting needed a mentor's direction.</a:t>
            </a:r>
          </a:p>
          <a:p>
            <a:r>
              <a:rPr lang="en-US" sz="1100" dirty="0"/>
              <a:t>That direction came through a retired illustrator named </a:t>
            </a:r>
            <a:r>
              <a:rPr lang="en-US" sz="1100" b="1" dirty="0"/>
              <a:t>Fred </a:t>
            </a:r>
            <a:r>
              <a:rPr lang="en-US" sz="1100" b="1" dirty="0" err="1"/>
              <a:t>Fixler</a:t>
            </a:r>
            <a:r>
              <a:rPr lang="en-US" sz="1100" dirty="0"/>
              <a:t>. Fred's school, then called the </a:t>
            </a:r>
            <a:r>
              <a:rPr lang="en-US" sz="1100" dirty="0" err="1"/>
              <a:t>Brandes</a:t>
            </a:r>
            <a:r>
              <a:rPr lang="en-US" sz="1100" dirty="0"/>
              <a:t> Art Institute, was dedicated to one thing: learning how to draw from life. "The minute I saw his life drawings I knew this was the guy to study with, there was no doubt," says Morgan. Working part-time as a janitor for the school to pay his tuition, </a:t>
            </a:r>
            <a:r>
              <a:rPr lang="en-US" sz="1100" dirty="0" err="1"/>
              <a:t>Weistling</a:t>
            </a:r>
            <a:r>
              <a:rPr lang="en-US" sz="1100" dirty="0"/>
              <a:t> studied there for 3 years.</a:t>
            </a:r>
          </a:p>
          <a:p>
            <a:r>
              <a:rPr lang="en-US" sz="1100" dirty="0"/>
              <a:t>While still a student and working at an art store, one day a prominent illustrator came in for supplies. </a:t>
            </a:r>
            <a:r>
              <a:rPr lang="en-US" sz="1100" dirty="0" err="1"/>
              <a:t>Weistling</a:t>
            </a:r>
            <a:r>
              <a:rPr lang="en-US" sz="1100" dirty="0"/>
              <a:t> showed him his student work. The next day he found himself employed at one of the top movie poster agencies in Hollywood. "At that time, all I wanted to be was an illustrator," </a:t>
            </a:r>
            <a:r>
              <a:rPr lang="en-US" sz="1100" dirty="0" err="1"/>
              <a:t>Weistling</a:t>
            </a:r>
            <a:r>
              <a:rPr lang="en-US" sz="1100" dirty="0"/>
              <a:t> says, "but that was amazingly fast." For the next 14 years he illustrated for every movie studio in Hollywood as well as many other fields of illustration.</a:t>
            </a:r>
          </a:p>
          <a:p>
            <a:r>
              <a:rPr lang="en-US" sz="1100" dirty="0"/>
              <a:t>After being art-directed for years, Morgan needed to paint something for himself. He took time out to produce a painting of two children and brought it to Scottsdale Arizona on the advice of long time friend, Julio Pro .</a:t>
            </a:r>
          </a:p>
          <a:p>
            <a:r>
              <a:rPr lang="en-US" sz="1100" dirty="0"/>
              <a:t>The first gallery he walked into signed him on the spot, Trailside Galleries. Co-owner </a:t>
            </a:r>
            <a:r>
              <a:rPr lang="en-US" sz="1100" dirty="0" err="1"/>
              <a:t>Maryvonne</a:t>
            </a:r>
            <a:r>
              <a:rPr lang="en-US" sz="1100" dirty="0"/>
              <a:t> </a:t>
            </a:r>
            <a:r>
              <a:rPr lang="en-US" sz="1100" dirty="0" err="1"/>
              <a:t>Leshe</a:t>
            </a:r>
            <a:r>
              <a:rPr lang="en-US" sz="1100" dirty="0"/>
              <a:t> was quick to spot new talent. She was soon proven right. "He would send his paintings to us un-framed and before we could get them hung, they would be sold," quips </a:t>
            </a:r>
            <a:r>
              <a:rPr lang="en-US" sz="1100" dirty="0" err="1"/>
              <a:t>Maryvonne</a:t>
            </a:r>
            <a:r>
              <a:rPr lang="en-US" sz="1100" dirty="0"/>
              <a:t>. Soon a "draw" system for </a:t>
            </a:r>
            <a:r>
              <a:rPr lang="en-US" sz="1100" dirty="0" err="1"/>
              <a:t>Weistling's</a:t>
            </a:r>
            <a:r>
              <a:rPr lang="en-US" sz="1100" dirty="0"/>
              <a:t> paintings became necessary. His first one-man show had 26 paintings and all were sold opening night. Since then, Morgan has had five more one-man shows and they sold -out opening night as well.</a:t>
            </a:r>
          </a:p>
          <a:p>
            <a:r>
              <a:rPr lang="en-US" sz="1100" dirty="0"/>
              <a:t>Also interested in depicting his Christian faith, Morgan has portrayed the life of Christ in many of his paintings. Those images can be found in the best selling book, The Image of Christ, with paintings and text by Morgan.</a:t>
            </a:r>
          </a:p>
          <a:p>
            <a:r>
              <a:rPr lang="en-US" sz="1100" dirty="0"/>
              <a:t>Morgan and his wife, JoAnn, have been married since 1990 and also met in art school. JoAnn is represented by Trailside Galleries and paints under the name "J. Peralta" in honor of her grandmother. She also exhibits in the Master's show at the Autry Museum. They have two daughters, Brittany and Sienna. Both girls model for paintings frequently. Brittany's work can seen on the main page of this site.</a:t>
            </a:r>
          </a:p>
          <a:p>
            <a:endParaRPr lang="en-US" sz="1100" dirty="0"/>
          </a:p>
          <a:p>
            <a:endParaRPr lang="en-US" sz="1100" dirty="0"/>
          </a:p>
        </p:txBody>
      </p:sp>
      <p:pic>
        <p:nvPicPr>
          <p:cNvPr id="8194" name="Picture 2" descr="Fred Fix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2148" y="5305424"/>
            <a:ext cx="2152650" cy="155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781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10758450"/>
              </p:ext>
            </p:extLst>
          </p:nvPr>
        </p:nvGraphicFramePr>
        <p:xfrm>
          <a:off x="157931" y="1642213"/>
          <a:ext cx="11774535" cy="4445000"/>
        </p:xfrm>
        <a:graphic>
          <a:graphicData uri="http://schemas.openxmlformats.org/drawingml/2006/table">
            <a:tbl>
              <a:tblPr firstRow="1" bandRow="1">
                <a:tableStyleId>{5940675A-B579-460E-94D1-54222C63F5DA}</a:tableStyleId>
              </a:tblPr>
              <a:tblGrid>
                <a:gridCol w="1451417">
                  <a:extLst>
                    <a:ext uri="{9D8B030D-6E8A-4147-A177-3AD203B41FA5}">
                      <a16:colId xmlns:a16="http://schemas.microsoft.com/office/drawing/2014/main" val="20000"/>
                    </a:ext>
                  </a:extLst>
                </a:gridCol>
                <a:gridCol w="4435850">
                  <a:extLst>
                    <a:ext uri="{9D8B030D-6E8A-4147-A177-3AD203B41FA5}">
                      <a16:colId xmlns:a16="http://schemas.microsoft.com/office/drawing/2014/main" val="20001"/>
                    </a:ext>
                  </a:extLst>
                </a:gridCol>
                <a:gridCol w="1206628">
                  <a:extLst>
                    <a:ext uri="{9D8B030D-6E8A-4147-A177-3AD203B41FA5}">
                      <a16:colId xmlns:a16="http://schemas.microsoft.com/office/drawing/2014/main" val="20002"/>
                    </a:ext>
                  </a:extLst>
                </a:gridCol>
                <a:gridCol w="4680640">
                  <a:extLst>
                    <a:ext uri="{9D8B030D-6E8A-4147-A177-3AD203B41FA5}">
                      <a16:colId xmlns:a16="http://schemas.microsoft.com/office/drawing/2014/main" val="20003"/>
                    </a:ext>
                  </a:extLst>
                </a:gridCol>
              </a:tblGrid>
              <a:tr h="370840">
                <a:tc>
                  <a:txBody>
                    <a:bodyPr/>
                    <a:lstStyle/>
                    <a:p>
                      <a:r>
                        <a:rPr lang="en-US" sz="1400" dirty="0"/>
                        <a:t>D&amp;C 76:51</a:t>
                      </a:r>
                    </a:p>
                  </a:txBody>
                  <a:tcPr/>
                </a:tc>
                <a:tc>
                  <a:txBody>
                    <a:bodyPr/>
                    <a:lstStyle/>
                    <a:p>
                      <a:r>
                        <a:rPr lang="en-US" sz="1400" b="0" i="0" kern="1200" dirty="0">
                          <a:solidFill>
                            <a:schemeClr val="tx1"/>
                          </a:solidFill>
                          <a:effectLst/>
                          <a:latin typeface="+mn-lt"/>
                          <a:ea typeface="+mn-ea"/>
                          <a:cs typeface="+mn-cs"/>
                        </a:rPr>
                        <a:t>Those who received a testimony of Jesus</a:t>
                      </a:r>
                      <a:endParaRPr lang="en-US" sz="1400" dirty="0"/>
                    </a:p>
                  </a:txBody>
                  <a:tcPr/>
                </a:tc>
                <a:tc>
                  <a:txBody>
                    <a:bodyPr/>
                    <a:lstStyle/>
                    <a:p>
                      <a:r>
                        <a:rPr lang="en-US" sz="1400" dirty="0"/>
                        <a:t>D&amp;C 76:58</a:t>
                      </a:r>
                    </a:p>
                  </a:txBody>
                  <a:tcPr/>
                </a:tc>
                <a:tc>
                  <a:txBody>
                    <a:bodyPr/>
                    <a:lstStyle/>
                    <a:p>
                      <a:r>
                        <a:rPr lang="en-US" sz="1400" dirty="0"/>
                        <a:t>They are Gods, even the Sons</a:t>
                      </a:r>
                      <a:r>
                        <a:rPr lang="en-US" sz="1400" baseline="0" dirty="0"/>
                        <a:t> of Gods</a:t>
                      </a:r>
                      <a:endParaRPr lang="en-US" sz="1400" dirty="0"/>
                    </a:p>
                  </a:txBody>
                  <a:tcPr/>
                </a:tc>
                <a:extLst>
                  <a:ext uri="{0D108BD9-81ED-4DB2-BD59-A6C34878D82A}">
                    <a16:rowId xmlns:a16="http://schemas.microsoft.com/office/drawing/2014/main" val="10000"/>
                  </a:ext>
                </a:extLst>
              </a:tr>
              <a:tr h="370840">
                <a:tc>
                  <a:txBody>
                    <a:bodyPr/>
                    <a:lstStyle/>
                    <a:p>
                      <a:r>
                        <a:rPr lang="en-US" sz="1400" dirty="0"/>
                        <a:t>D&amp;C 76:51</a:t>
                      </a:r>
                    </a:p>
                  </a:txBody>
                  <a:tcPr/>
                </a:tc>
                <a:tc>
                  <a:txBody>
                    <a:bodyPr/>
                    <a:lstStyle/>
                    <a:p>
                      <a:r>
                        <a:rPr lang="en-US" sz="1400" dirty="0"/>
                        <a:t>Those who are baptized by water in</a:t>
                      </a:r>
                      <a:r>
                        <a:rPr lang="en-US" sz="1400" baseline="0" dirty="0"/>
                        <a:t> His name</a:t>
                      </a:r>
                      <a:endParaRPr lang="en-US" sz="1400" dirty="0"/>
                    </a:p>
                  </a:txBody>
                  <a:tcPr/>
                </a:tc>
                <a:tc>
                  <a:txBody>
                    <a:bodyPr/>
                    <a:lstStyle/>
                    <a:p>
                      <a:r>
                        <a:rPr lang="en-US" sz="1400" dirty="0"/>
                        <a:t>D&amp;C 76:59-60</a:t>
                      </a:r>
                    </a:p>
                  </a:txBody>
                  <a:tcPr/>
                </a:tc>
                <a:tc>
                  <a:txBody>
                    <a:bodyPr/>
                    <a:lstStyle/>
                    <a:p>
                      <a:r>
                        <a:rPr lang="en-US" sz="1400" dirty="0"/>
                        <a:t>All things</a:t>
                      </a:r>
                      <a:r>
                        <a:rPr lang="en-US" sz="1400" baseline="0" dirty="0"/>
                        <a:t> are theirs in life and death and overcome all things</a:t>
                      </a:r>
                      <a:endParaRPr lang="en-US" sz="1400" dirty="0"/>
                    </a:p>
                  </a:txBody>
                  <a:tcPr/>
                </a:tc>
                <a:extLst>
                  <a:ext uri="{0D108BD9-81ED-4DB2-BD59-A6C34878D82A}">
                    <a16:rowId xmlns:a16="http://schemas.microsoft.com/office/drawing/2014/main" val="10001"/>
                  </a:ext>
                </a:extLst>
              </a:tr>
              <a:tr h="370840">
                <a:tc>
                  <a:txBody>
                    <a:bodyPr/>
                    <a:lstStyle/>
                    <a:p>
                      <a:r>
                        <a:rPr lang="en-US" sz="1400" dirty="0"/>
                        <a:t>D&amp;C 76:52</a:t>
                      </a:r>
                    </a:p>
                  </a:txBody>
                  <a:tcPr/>
                </a:tc>
                <a:tc>
                  <a:txBody>
                    <a:bodyPr/>
                    <a:lstStyle/>
                    <a:p>
                      <a:r>
                        <a:rPr lang="en-US" sz="1400" dirty="0"/>
                        <a:t>Those who keep the commandments</a:t>
                      </a:r>
                    </a:p>
                  </a:txBody>
                  <a:tcPr/>
                </a:tc>
                <a:tc>
                  <a:txBody>
                    <a:bodyPr/>
                    <a:lstStyle/>
                    <a:p>
                      <a:r>
                        <a:rPr lang="en-US" sz="1400" dirty="0"/>
                        <a:t>D&amp;C 76:62</a:t>
                      </a:r>
                    </a:p>
                  </a:txBody>
                  <a:tcPr/>
                </a:tc>
                <a:tc>
                  <a:txBody>
                    <a:bodyPr/>
                    <a:lstStyle/>
                    <a:p>
                      <a:r>
                        <a:rPr lang="en-US" sz="1400" dirty="0"/>
                        <a:t>They will dwell in the presence of God and His Son</a:t>
                      </a:r>
                      <a:r>
                        <a:rPr lang="en-US" sz="1400" baseline="0" dirty="0"/>
                        <a:t> forever</a:t>
                      </a:r>
                      <a:endParaRPr lang="en-US" sz="1400" dirty="0"/>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D&amp;C 76:52</a:t>
                      </a:r>
                    </a:p>
                    <a:p>
                      <a:endParaRPr lang="en-US" sz="1400" dirty="0"/>
                    </a:p>
                  </a:txBody>
                  <a:tcPr/>
                </a:tc>
                <a:tc>
                  <a:txBody>
                    <a:bodyPr/>
                    <a:lstStyle/>
                    <a:p>
                      <a:r>
                        <a:rPr lang="en-US" sz="1400" dirty="0"/>
                        <a:t>Those who are washed clean through repentance</a:t>
                      </a:r>
                    </a:p>
                  </a:txBody>
                  <a:tcPr/>
                </a:tc>
                <a:tc>
                  <a:txBody>
                    <a:bodyPr/>
                    <a:lstStyle/>
                    <a:p>
                      <a:r>
                        <a:rPr lang="en-US" sz="1400" dirty="0"/>
                        <a:t>D&amp;C 76:63</a:t>
                      </a:r>
                    </a:p>
                  </a:txBody>
                  <a:tcPr/>
                </a:tc>
                <a:tc>
                  <a:txBody>
                    <a:bodyPr/>
                    <a:lstStyle/>
                    <a:p>
                      <a:r>
                        <a:rPr lang="en-US" sz="1400" dirty="0"/>
                        <a:t>They will come with</a:t>
                      </a:r>
                      <a:r>
                        <a:rPr lang="en-US" sz="1400" baseline="0" dirty="0"/>
                        <a:t> Jesus Christ when He will reign upon the earth</a:t>
                      </a:r>
                      <a:endParaRPr lang="en-US" sz="1400" dirty="0"/>
                    </a:p>
                  </a:txBody>
                  <a:tcPr/>
                </a:tc>
                <a:extLst>
                  <a:ext uri="{0D108BD9-81ED-4DB2-BD59-A6C34878D82A}">
                    <a16:rowId xmlns:a16="http://schemas.microsoft.com/office/drawing/2014/main" val="10003"/>
                  </a:ext>
                </a:extLst>
              </a:tr>
              <a:tr h="370840">
                <a:tc>
                  <a:txBody>
                    <a:bodyPr/>
                    <a:lstStyle/>
                    <a:p>
                      <a:r>
                        <a:rPr lang="en-US" sz="1400" dirty="0"/>
                        <a:t>D&amp;C 76:52</a:t>
                      </a:r>
                    </a:p>
                  </a:txBody>
                  <a:tcPr/>
                </a:tc>
                <a:tc>
                  <a:txBody>
                    <a:bodyPr/>
                    <a:lstStyle/>
                    <a:p>
                      <a:r>
                        <a:rPr lang="en-US" sz="1400" dirty="0"/>
                        <a:t>Those who receive</a:t>
                      </a:r>
                      <a:r>
                        <a:rPr lang="en-US" sz="1400" baseline="0" dirty="0"/>
                        <a:t> the Holy Ghost by proper authority--ordained</a:t>
                      </a:r>
                      <a:endParaRPr lang="en-US" sz="1400" dirty="0"/>
                    </a:p>
                  </a:txBody>
                  <a:tcPr/>
                </a:tc>
                <a:tc>
                  <a:txBody>
                    <a:bodyPr/>
                    <a:lstStyle/>
                    <a:p>
                      <a:r>
                        <a:rPr lang="en-US" sz="1400" dirty="0"/>
                        <a:t>D&amp;C 76:64-65</a:t>
                      </a:r>
                    </a:p>
                  </a:txBody>
                  <a:tcPr/>
                </a:tc>
                <a:tc>
                  <a:txBody>
                    <a:bodyPr/>
                    <a:lstStyle/>
                    <a:p>
                      <a:r>
                        <a:rPr lang="en-US" sz="1400" dirty="0"/>
                        <a:t>They will have a</a:t>
                      </a:r>
                      <a:r>
                        <a:rPr lang="en-US" sz="1400" baseline="0" dirty="0"/>
                        <a:t> part in the first resurrection and of the just</a:t>
                      </a:r>
                      <a:endParaRPr lang="en-US" sz="1400" dirty="0"/>
                    </a:p>
                  </a:txBody>
                  <a:tcPr/>
                </a:tc>
                <a:extLst>
                  <a:ext uri="{0D108BD9-81ED-4DB2-BD59-A6C34878D82A}">
                    <a16:rowId xmlns:a16="http://schemas.microsoft.com/office/drawing/2014/main" val="10004"/>
                  </a:ext>
                </a:extLst>
              </a:tr>
              <a:tr h="370840">
                <a:tc>
                  <a:txBody>
                    <a:bodyPr/>
                    <a:lstStyle/>
                    <a:p>
                      <a:r>
                        <a:rPr lang="en-US" sz="1400" dirty="0"/>
                        <a:t>D&amp;C 76:53</a:t>
                      </a:r>
                    </a:p>
                  </a:txBody>
                  <a:tcPr/>
                </a:tc>
                <a:tc>
                  <a:txBody>
                    <a:bodyPr/>
                    <a:lstStyle/>
                    <a:p>
                      <a:r>
                        <a:rPr lang="en-US" sz="1400" dirty="0"/>
                        <a:t>Those who are just and true</a:t>
                      </a:r>
                    </a:p>
                  </a:txBody>
                  <a:tcPr/>
                </a:tc>
                <a:tc>
                  <a:txBody>
                    <a:bodyPr/>
                    <a:lstStyle/>
                    <a:p>
                      <a:r>
                        <a:rPr lang="en-US" sz="1400" dirty="0"/>
                        <a:t>D&amp;C 76:66-67</a:t>
                      </a:r>
                    </a:p>
                  </a:txBody>
                  <a:tcPr/>
                </a:tc>
                <a:tc>
                  <a:txBody>
                    <a:bodyPr/>
                    <a:lstStyle/>
                    <a:p>
                      <a:r>
                        <a:rPr lang="en-US" sz="1400" dirty="0"/>
                        <a:t>They will come to Mount Zion and be accompanied by angels</a:t>
                      </a:r>
                    </a:p>
                  </a:txBody>
                  <a:tcPr/>
                </a:tc>
                <a:extLst>
                  <a:ext uri="{0D108BD9-81ED-4DB2-BD59-A6C34878D82A}">
                    <a16:rowId xmlns:a16="http://schemas.microsoft.com/office/drawing/2014/main" val="10005"/>
                  </a:ext>
                </a:extLst>
              </a:tr>
              <a:tr h="370840">
                <a:tc>
                  <a:txBody>
                    <a:bodyPr/>
                    <a:lstStyle/>
                    <a:p>
                      <a:r>
                        <a:rPr lang="en-US" sz="1400" dirty="0"/>
                        <a:t>D&amp;C 76:54</a:t>
                      </a:r>
                    </a:p>
                  </a:txBody>
                  <a:tcPr/>
                </a:tc>
                <a:tc>
                  <a:txBody>
                    <a:bodyPr/>
                    <a:lstStyle/>
                    <a:p>
                      <a:r>
                        <a:rPr lang="en-US" sz="1400" b="0" i="0" kern="1200" dirty="0">
                          <a:solidFill>
                            <a:schemeClr val="tx1"/>
                          </a:solidFill>
                          <a:effectLst/>
                          <a:latin typeface="+mn-lt"/>
                          <a:ea typeface="+mn-ea"/>
                          <a:cs typeface="+mn-cs"/>
                        </a:rPr>
                        <a:t>They are they who are the church of the Firstborn.</a:t>
                      </a:r>
                      <a:endParaRPr lang="en-US" sz="1400" dirty="0"/>
                    </a:p>
                  </a:txBody>
                  <a:tcPr/>
                </a:tc>
                <a:tc>
                  <a:txBody>
                    <a:bodyPr/>
                    <a:lstStyle/>
                    <a:p>
                      <a:r>
                        <a:rPr lang="en-US" sz="1400" dirty="0"/>
                        <a:t>D&amp;C 76:68</a:t>
                      </a:r>
                    </a:p>
                  </a:txBody>
                  <a:tcPr/>
                </a:tc>
                <a:tc>
                  <a:txBody>
                    <a:bodyPr/>
                    <a:lstStyle/>
                    <a:p>
                      <a:r>
                        <a:rPr lang="en-US" sz="1400" dirty="0"/>
                        <a:t>There names will be written in Heaven</a:t>
                      </a:r>
                    </a:p>
                  </a:txBody>
                  <a:tcPr/>
                </a:tc>
                <a:extLst>
                  <a:ext uri="{0D108BD9-81ED-4DB2-BD59-A6C34878D82A}">
                    <a16:rowId xmlns:a16="http://schemas.microsoft.com/office/drawing/2014/main" val="10006"/>
                  </a:ext>
                </a:extLst>
              </a:tr>
              <a:tr h="370840">
                <a:tc>
                  <a:txBody>
                    <a:bodyPr/>
                    <a:lstStyle/>
                    <a:p>
                      <a:r>
                        <a:rPr lang="en-US" sz="1400" dirty="0"/>
                        <a:t>D&amp;C 76:55</a:t>
                      </a:r>
                    </a:p>
                  </a:txBody>
                  <a:tcPr/>
                </a:tc>
                <a:tc>
                  <a:txBody>
                    <a:bodyPr/>
                    <a:lstStyle/>
                    <a:p>
                      <a:r>
                        <a:rPr lang="en-US" sz="1400" dirty="0"/>
                        <a:t>Those who have been given all things by Heavenly Father</a:t>
                      </a:r>
                    </a:p>
                  </a:txBody>
                  <a:tcPr/>
                </a:tc>
                <a:tc>
                  <a:txBody>
                    <a:bodyPr/>
                    <a:lstStyle/>
                    <a:p>
                      <a:r>
                        <a:rPr lang="en-US" sz="1400" dirty="0"/>
                        <a:t>D&amp;C 76:69</a:t>
                      </a:r>
                    </a:p>
                  </a:txBody>
                  <a:tcPr/>
                </a:tc>
                <a:tc>
                  <a:txBody>
                    <a:bodyPr/>
                    <a:lstStyle/>
                    <a:p>
                      <a:r>
                        <a:rPr lang="en-US" sz="1400" dirty="0"/>
                        <a:t>They are just men</a:t>
                      </a:r>
                      <a:r>
                        <a:rPr lang="en-US" sz="1400" baseline="0" dirty="0"/>
                        <a:t> who are made perfect through Jesus Christ, the mediator</a:t>
                      </a:r>
                      <a:endParaRPr lang="en-US" sz="1400" dirty="0"/>
                    </a:p>
                  </a:txBody>
                  <a:tcPr/>
                </a:tc>
                <a:extLst>
                  <a:ext uri="{0D108BD9-81ED-4DB2-BD59-A6C34878D82A}">
                    <a16:rowId xmlns:a16="http://schemas.microsoft.com/office/drawing/2014/main" val="10007"/>
                  </a:ext>
                </a:extLst>
              </a:tr>
              <a:tr h="370840">
                <a:tc>
                  <a:txBody>
                    <a:bodyPr/>
                    <a:lstStyle/>
                    <a:p>
                      <a:r>
                        <a:rPr lang="en-US" sz="1400" dirty="0"/>
                        <a:t>D&amp;C 76:56</a:t>
                      </a:r>
                    </a:p>
                  </a:txBody>
                  <a:tcPr/>
                </a:tc>
                <a:tc>
                  <a:txBody>
                    <a:bodyPr/>
                    <a:lstStyle/>
                    <a:p>
                      <a:r>
                        <a:rPr lang="en-US" sz="1400" dirty="0"/>
                        <a:t>Those who are priests and kings who have received His fullness and glory</a:t>
                      </a:r>
                    </a:p>
                  </a:txBody>
                  <a:tcPr/>
                </a:tc>
                <a:tc>
                  <a:txBody>
                    <a:bodyPr/>
                    <a:lstStyle/>
                    <a:p>
                      <a:r>
                        <a:rPr lang="en-US" sz="1400" dirty="0"/>
                        <a:t>D&amp;C 76:70</a:t>
                      </a:r>
                    </a:p>
                  </a:txBody>
                  <a:tcPr/>
                </a:tc>
                <a:tc>
                  <a:txBody>
                    <a:bodyPr/>
                    <a:lstStyle/>
                    <a:p>
                      <a:r>
                        <a:rPr lang="en-US" sz="1400" dirty="0"/>
                        <a:t>Their bodies</a:t>
                      </a:r>
                      <a:r>
                        <a:rPr lang="en-US" sz="1400" baseline="0" dirty="0"/>
                        <a:t> are celestial, the highest of all, whose glory is the sun</a:t>
                      </a:r>
                      <a:endParaRPr lang="en-US" sz="1400" dirty="0"/>
                    </a:p>
                  </a:txBody>
                  <a:tcPr/>
                </a:tc>
                <a:extLst>
                  <a:ext uri="{0D108BD9-81ED-4DB2-BD59-A6C34878D82A}">
                    <a16:rowId xmlns:a16="http://schemas.microsoft.com/office/drawing/2014/main" val="10008"/>
                  </a:ext>
                </a:extLst>
              </a:tr>
              <a:tr h="370840">
                <a:tc>
                  <a:txBody>
                    <a:bodyPr/>
                    <a:lstStyle/>
                    <a:p>
                      <a:r>
                        <a:rPr lang="en-US" sz="1400" dirty="0"/>
                        <a:t>D&amp;C 76:57</a:t>
                      </a:r>
                    </a:p>
                  </a:txBody>
                  <a:tcPr/>
                </a:tc>
                <a:tc>
                  <a:txBody>
                    <a:bodyPr/>
                    <a:lstStyle/>
                    <a:p>
                      <a:r>
                        <a:rPr lang="en-US" sz="1400" dirty="0"/>
                        <a:t>Those who are priests</a:t>
                      </a:r>
                      <a:r>
                        <a:rPr lang="en-US" sz="1400" baseline="0" dirty="0"/>
                        <a:t> after the order of </a:t>
                      </a:r>
                      <a:r>
                        <a:rPr lang="en-US" sz="1400" b="0" i="0" kern="1200" dirty="0">
                          <a:solidFill>
                            <a:schemeClr val="tx1"/>
                          </a:solidFill>
                          <a:effectLst/>
                          <a:latin typeface="+mn-lt"/>
                          <a:ea typeface="+mn-ea"/>
                          <a:cs typeface="+mn-cs"/>
                        </a:rPr>
                        <a:t>Melchizedek,</a:t>
                      </a:r>
                      <a:r>
                        <a:rPr lang="en-US" sz="1400" b="0" i="0" kern="1200" baseline="0" dirty="0">
                          <a:solidFill>
                            <a:schemeClr val="tx1"/>
                          </a:solidFill>
                          <a:effectLst/>
                          <a:latin typeface="+mn-lt"/>
                          <a:ea typeface="+mn-ea"/>
                          <a:cs typeface="+mn-cs"/>
                        </a:rPr>
                        <a:t> Enoch, and the Son of God</a:t>
                      </a:r>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9"/>
                  </a:ext>
                </a:extLst>
              </a:tr>
            </a:tbl>
          </a:graphicData>
        </a:graphic>
      </p:graphicFrame>
      <p:sp>
        <p:nvSpPr>
          <p:cNvPr id="3" name="Rectangle 2"/>
          <p:cNvSpPr/>
          <p:nvPr/>
        </p:nvSpPr>
        <p:spPr>
          <a:xfrm>
            <a:off x="483855" y="896293"/>
            <a:ext cx="11376183" cy="646331"/>
          </a:xfrm>
          <a:prstGeom prst="rect">
            <a:avLst/>
          </a:prstGeom>
        </p:spPr>
        <p:txBody>
          <a:bodyPr wrap="square">
            <a:spAutoFit/>
          </a:bodyPr>
          <a:lstStyle/>
          <a:p>
            <a:pPr algn="ctr"/>
            <a:r>
              <a:rPr lang="en-US" i="1" dirty="0">
                <a:solidFill>
                  <a:srgbClr val="333333"/>
                </a:solidFill>
                <a:latin typeface="Palatino"/>
              </a:rPr>
              <a:t> And again we bear record—for we saw and heard, and this is the testimony of the gospel of Christ concerning them who shall come forth in the resurrection of the just— D&amp;C 76:50</a:t>
            </a:r>
            <a:endParaRPr lang="en-US" i="1" dirty="0"/>
          </a:p>
        </p:txBody>
      </p:sp>
      <p:sp>
        <p:nvSpPr>
          <p:cNvPr id="4" name="TextBox 3"/>
          <p:cNvSpPr txBox="1"/>
          <p:nvPr/>
        </p:nvSpPr>
        <p:spPr>
          <a:xfrm>
            <a:off x="1403287" y="156699"/>
            <a:ext cx="9397496" cy="646331"/>
          </a:xfrm>
          <a:prstGeom prst="rect">
            <a:avLst/>
          </a:prstGeom>
          <a:noFill/>
        </p:spPr>
        <p:txBody>
          <a:bodyPr wrap="square" rtlCol="0">
            <a:spAutoFit/>
          </a:bodyPr>
          <a:lstStyle/>
          <a:p>
            <a:r>
              <a:rPr lang="en-US" sz="36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Those Who Will Live in the Celestial Kingdom</a:t>
            </a:r>
          </a:p>
        </p:txBody>
      </p:sp>
    </p:spTree>
    <p:extLst>
      <p:ext uri="{BB962C8B-B14F-4D97-AF65-F5344CB8AC3E}">
        <p14:creationId xmlns:p14="http://schemas.microsoft.com/office/powerpoint/2010/main" val="1983814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prstClr val="black"/>
              <a:schemeClr val="accent5">
                <a:lumMod val="60000"/>
                <a:lumOff val="40000"/>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Georgia" pitchFamily="18" charset="0"/>
              </a:rPr>
              <a:t>Kingdoms of Glory</a:t>
            </a:r>
            <a:endParaRPr lang="en-US" sz="4400" dirty="0">
              <a:solidFill>
                <a:schemeClr val="bg1"/>
              </a:solidFill>
              <a:latin typeface="Georgia" pitchFamily="18" charset="0"/>
            </a:endParaRPr>
          </a:p>
        </p:txBody>
      </p:sp>
      <p:sp>
        <p:nvSpPr>
          <p:cNvPr id="4" name="Rectangle 3"/>
          <p:cNvSpPr/>
          <p:nvPr/>
        </p:nvSpPr>
        <p:spPr>
          <a:xfrm>
            <a:off x="362138" y="1305342"/>
            <a:ext cx="3141553" cy="2554545"/>
          </a:xfrm>
          <a:prstGeom prst="rect">
            <a:avLst/>
          </a:prstGeom>
        </p:spPr>
        <p:txBody>
          <a:bodyPr wrap="square">
            <a:spAutoFit/>
          </a:bodyPr>
          <a:lstStyle/>
          <a:p>
            <a:pPr fontAlgn="base"/>
            <a:r>
              <a:rPr lang="en-US" sz="2000" dirty="0">
                <a:solidFill>
                  <a:schemeClr val="bg1"/>
                </a:solidFill>
              </a:rPr>
              <a:t>The celestial kingdom is the highest of the three kingdoms of glory. </a:t>
            </a:r>
          </a:p>
          <a:p>
            <a:pPr fontAlgn="base"/>
            <a:endParaRPr lang="en-US" sz="2000" dirty="0">
              <a:solidFill>
                <a:schemeClr val="bg1"/>
              </a:solidFill>
            </a:endParaRPr>
          </a:p>
          <a:p>
            <a:pPr fontAlgn="base"/>
            <a:r>
              <a:rPr lang="en-US" sz="2000" dirty="0">
                <a:solidFill>
                  <a:schemeClr val="bg1"/>
                </a:solidFill>
              </a:rPr>
              <a:t>Those in this kingdom will dwell forever in the presence of God the Father and His Son Jesus Christ. </a:t>
            </a:r>
          </a:p>
        </p:txBody>
      </p:sp>
      <p:sp>
        <p:nvSpPr>
          <p:cNvPr id="8" name="Rectangle 7"/>
          <p:cNvSpPr/>
          <p:nvPr/>
        </p:nvSpPr>
        <p:spPr>
          <a:xfrm>
            <a:off x="0" y="6518091"/>
            <a:ext cx="970137" cy="307777"/>
          </a:xfrm>
          <a:prstGeom prst="rect">
            <a:avLst/>
          </a:prstGeom>
        </p:spPr>
        <p:txBody>
          <a:bodyPr wrap="none">
            <a:spAutoFit/>
          </a:bodyPr>
          <a:lstStyle/>
          <a:p>
            <a:r>
              <a:rPr lang="en-US" sz="1400" dirty="0">
                <a:solidFill>
                  <a:schemeClr val="bg1"/>
                </a:solidFill>
                <a:latin typeface="Open Sans"/>
              </a:rPr>
              <a:t>John 14:2</a:t>
            </a:r>
            <a:endParaRPr lang="en-US" sz="1400" dirty="0"/>
          </a:p>
        </p:txBody>
      </p:sp>
      <p:sp>
        <p:nvSpPr>
          <p:cNvPr id="5" name="Rectangle 4"/>
          <p:cNvSpPr/>
          <p:nvPr/>
        </p:nvSpPr>
        <p:spPr>
          <a:xfrm>
            <a:off x="7215611" y="1305342"/>
            <a:ext cx="4300397" cy="1477328"/>
          </a:xfrm>
          <a:prstGeom prst="rect">
            <a:avLst/>
          </a:prstGeom>
        </p:spPr>
        <p:txBody>
          <a:bodyPr wrap="square">
            <a:spAutoFit/>
          </a:bodyPr>
          <a:lstStyle/>
          <a:p>
            <a:pPr fontAlgn="base"/>
            <a:r>
              <a:rPr lang="en-US" dirty="0">
                <a:solidFill>
                  <a:schemeClr val="bg1"/>
                </a:solidFill>
              </a:rPr>
              <a:t>To inherit celestial glory and to help others receive that great blessing as well. Such a goal is not achieved in one attempt; it is the result of a lifetime of righteousness and constancy of purpose.</a:t>
            </a:r>
          </a:p>
        </p:txBody>
      </p:sp>
      <p:pic>
        <p:nvPicPr>
          <p:cNvPr id="2050" name="Picture 2" descr="Image result for go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9385" y="1015663"/>
            <a:ext cx="3188486" cy="242457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094092" y="3636234"/>
            <a:ext cx="6727558" cy="1200329"/>
          </a:xfrm>
          <a:prstGeom prst="rect">
            <a:avLst/>
          </a:prstGeom>
        </p:spPr>
        <p:txBody>
          <a:bodyPr wrap="square">
            <a:spAutoFit/>
          </a:bodyPr>
          <a:lstStyle/>
          <a:p>
            <a:pPr fontAlgn="base"/>
            <a:r>
              <a:rPr lang="en-US" dirty="0">
                <a:solidFill>
                  <a:schemeClr val="bg1"/>
                </a:solidFill>
              </a:rPr>
              <a:t>The celestial kingdom is the place prepared for those who have “received the testimony of Jesus” and been “made perfect through Jesus the mediator of the new covenant, who wrought out this perfect atonement through the shedding of his own blood.”</a:t>
            </a:r>
          </a:p>
        </p:txBody>
      </p:sp>
      <p:sp>
        <p:nvSpPr>
          <p:cNvPr id="10" name="Rectangle 9"/>
          <p:cNvSpPr/>
          <p:nvPr/>
        </p:nvSpPr>
        <p:spPr>
          <a:xfrm>
            <a:off x="1932914" y="5256208"/>
            <a:ext cx="8849763" cy="1569660"/>
          </a:xfrm>
          <a:prstGeom prst="rect">
            <a:avLst/>
          </a:prstGeom>
        </p:spPr>
        <p:txBody>
          <a:bodyPr wrap="square">
            <a:spAutoFit/>
          </a:bodyPr>
          <a:lstStyle/>
          <a:p>
            <a:pPr algn="ctr" fontAlgn="base"/>
            <a:r>
              <a:rPr lang="en-US" sz="3200" b="1" dirty="0">
                <a:ln w="6600">
                  <a:solidFill>
                    <a:schemeClr val="accent2"/>
                  </a:solidFill>
                  <a:prstDash val="solid"/>
                </a:ln>
                <a:solidFill>
                  <a:srgbClr val="FFFFFF"/>
                </a:solidFill>
                <a:effectLst>
                  <a:outerShdw dist="38100" dir="2700000" algn="tl" rotWithShape="0">
                    <a:schemeClr val="accent2"/>
                  </a:outerShdw>
                </a:effectLst>
              </a:rPr>
              <a:t>To inherit this gift, we must receive the ordinances of salvation, keep the commandments, and repent of our sins. </a:t>
            </a:r>
          </a:p>
        </p:txBody>
      </p:sp>
      <p:sp>
        <p:nvSpPr>
          <p:cNvPr id="11" name="Rectangle 10"/>
          <p:cNvSpPr/>
          <p:nvPr/>
        </p:nvSpPr>
        <p:spPr>
          <a:xfrm>
            <a:off x="11749250" y="6456536"/>
            <a:ext cx="442750" cy="369332"/>
          </a:xfrm>
          <a:prstGeom prst="rect">
            <a:avLst/>
          </a:prstGeom>
        </p:spPr>
        <p:txBody>
          <a:bodyPr wrap="none">
            <a:spAutoFit/>
          </a:bodyPr>
          <a:lstStyle/>
          <a:p>
            <a:r>
              <a:rPr lang="en-US" dirty="0">
                <a:solidFill>
                  <a:schemeClr val="bg1"/>
                </a:solidFill>
              </a:rPr>
              <a:t>(3)</a:t>
            </a:r>
            <a:endParaRPr lang="en-US" dirty="0"/>
          </a:p>
        </p:txBody>
      </p:sp>
    </p:spTree>
    <p:extLst>
      <p:ext uri="{BB962C8B-B14F-4D97-AF65-F5344CB8AC3E}">
        <p14:creationId xmlns:p14="http://schemas.microsoft.com/office/powerpoint/2010/main" val="390038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animated wavy lin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1532845" y="6488668"/>
            <a:ext cx="659155" cy="369332"/>
          </a:xfrm>
          <a:prstGeom prst="rect">
            <a:avLst/>
          </a:prstGeom>
        </p:spPr>
        <p:txBody>
          <a:bodyPr wrap="none">
            <a:spAutoFit/>
          </a:bodyPr>
          <a:lstStyle/>
          <a:p>
            <a:r>
              <a:rPr lang="en-US" dirty="0">
                <a:solidFill>
                  <a:schemeClr val="bg1"/>
                </a:solidFill>
                <a:latin typeface="Open Sans"/>
              </a:rPr>
              <a:t>(1,2)</a:t>
            </a:r>
            <a:endParaRPr lang="en-US" dirty="0">
              <a:solidFill>
                <a:schemeClr val="bg1"/>
              </a:solidFill>
            </a:endParaRPr>
          </a:p>
        </p:txBody>
      </p:sp>
      <p:sp>
        <p:nvSpPr>
          <p:cNvPr id="3" name="Rectangle 2"/>
          <p:cNvSpPr/>
          <p:nvPr/>
        </p:nvSpPr>
        <p:spPr>
          <a:xfrm>
            <a:off x="2263366" y="476020"/>
            <a:ext cx="4372823" cy="1938992"/>
          </a:xfrm>
          <a:prstGeom prst="rect">
            <a:avLst/>
          </a:prstGeom>
        </p:spPr>
        <p:txBody>
          <a:bodyPr wrap="square">
            <a:spAutoFit/>
          </a:bodyPr>
          <a:lstStyle/>
          <a:p>
            <a:r>
              <a:rPr lang="en-US" sz="2400" dirty="0">
                <a:solidFill>
                  <a:schemeClr val="bg1"/>
                </a:solidFill>
                <a:latin typeface="Open Sans"/>
              </a:rPr>
              <a:t>“Some of the mysteries of his kingdom, some of the deep and hidden doctrines, some things that can be understood only by the power of the Spirit”</a:t>
            </a:r>
            <a:endParaRPr lang="en-US" sz="2400"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9052" y="124674"/>
            <a:ext cx="669551" cy="934582"/>
          </a:xfrm>
          <a:prstGeom prst="rect">
            <a:avLst/>
          </a:prstGeom>
        </p:spPr>
      </p:pic>
      <p:sp>
        <p:nvSpPr>
          <p:cNvPr id="9" name="Rectangle 8"/>
          <p:cNvSpPr/>
          <p:nvPr/>
        </p:nvSpPr>
        <p:spPr>
          <a:xfrm>
            <a:off x="2805550" y="5473005"/>
            <a:ext cx="7895646" cy="1200329"/>
          </a:xfrm>
          <a:prstGeom prst="rect">
            <a:avLst/>
          </a:prstGeom>
        </p:spPr>
        <p:txBody>
          <a:bodyPr wrap="square">
            <a:spAutoFit/>
          </a:bodyPr>
          <a:lstStyle/>
          <a:p>
            <a:r>
              <a:rPr lang="en-US" sz="2400" dirty="0">
                <a:solidFill>
                  <a:schemeClr val="bg1"/>
                </a:solidFill>
                <a:latin typeface="Open Sans"/>
              </a:rPr>
              <a:t>The Savior’s teachings about what the Holy Ghost can do for us are among the clearest instructions on the Holy Ghost in all scripture.</a:t>
            </a:r>
            <a:endParaRPr lang="en-US" sz="2400" dirty="0">
              <a:solidFill>
                <a:schemeClr val="bg1"/>
              </a:solidFill>
            </a:endParaRPr>
          </a:p>
        </p:txBody>
      </p:sp>
    </p:spTree>
    <p:extLst>
      <p:ext uri="{BB962C8B-B14F-4D97-AF65-F5344CB8AC3E}">
        <p14:creationId xmlns:p14="http://schemas.microsoft.com/office/powerpoint/2010/main" val="358133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prstClr val="black"/>
              <a:schemeClr val="accent5">
                <a:lumMod val="60000"/>
                <a:lumOff val="40000"/>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42382" y="1258431"/>
            <a:ext cx="5196691" cy="3785652"/>
          </a:xfrm>
          <a:prstGeom prst="rect">
            <a:avLst/>
          </a:prstGeom>
          <a:noFill/>
        </p:spPr>
        <p:txBody>
          <a:bodyPr wrap="square" rtlCol="0">
            <a:spAutoFit/>
          </a:bodyPr>
          <a:lstStyle/>
          <a:p>
            <a:r>
              <a:rPr lang="en-US" sz="2400" dirty="0">
                <a:solidFill>
                  <a:schemeClr val="bg1"/>
                </a:solidFill>
              </a:rPr>
              <a:t>“[The statement] ‘In my Father’s house are many mansions’ … should be—‘In my Father’s kingdom are many kingdoms,’ in order that ye may be heirs of God and joint-heirs with me. … </a:t>
            </a:r>
          </a:p>
          <a:p>
            <a:endParaRPr lang="en-US" sz="2400" dirty="0">
              <a:solidFill>
                <a:schemeClr val="bg1"/>
              </a:solidFill>
            </a:endParaRPr>
          </a:p>
          <a:p>
            <a:r>
              <a:rPr lang="en-US" sz="2400" dirty="0">
                <a:solidFill>
                  <a:schemeClr val="bg1"/>
                </a:solidFill>
              </a:rPr>
              <a:t>There are mansions for those who obey a celestial law, and there are other mansions for those who come short of the law, every man in his own order.” </a:t>
            </a:r>
          </a:p>
        </p:txBody>
      </p:sp>
      <p:sp>
        <p:nvSpPr>
          <p:cNvPr id="3" name="Rectangle 2"/>
          <p:cNvSpPr/>
          <p:nvPr/>
        </p:nvSpPr>
        <p:spPr>
          <a:xfrm>
            <a:off x="11749250" y="6488668"/>
            <a:ext cx="442750" cy="369332"/>
          </a:xfrm>
          <a:prstGeom prst="rect">
            <a:avLst/>
          </a:prstGeom>
        </p:spPr>
        <p:txBody>
          <a:bodyPr wrap="none">
            <a:spAutoFit/>
          </a:bodyPr>
          <a:lstStyle/>
          <a:p>
            <a:r>
              <a:rPr lang="en-US" dirty="0">
                <a:solidFill>
                  <a:schemeClr val="bg1"/>
                </a:solidFill>
              </a:rPr>
              <a:t>(4)</a:t>
            </a:r>
          </a:p>
        </p:txBody>
      </p:sp>
      <p:pic>
        <p:nvPicPr>
          <p:cNvPr id="4098" name="Picture 2" descr="Image result for joseph smith"/>
          <p:cNvPicPr>
            <a:picLocks noChangeAspect="1" noChangeArrowheads="1"/>
          </p:cNvPicPr>
          <p:nvPr/>
        </p:nvPicPr>
        <p:blipFill rotWithShape="1">
          <a:blip r:embed="rId3">
            <a:extLst>
              <a:ext uri="{28A0092B-C50C-407E-A947-70E740481C1C}">
                <a14:useLocalDpi xmlns:a14="http://schemas.microsoft.com/office/drawing/2010/main" val="0"/>
              </a:ext>
            </a:extLst>
          </a:blip>
          <a:srcRect r="5342" b="4469"/>
          <a:stretch/>
        </p:blipFill>
        <p:spPr bwMode="auto">
          <a:xfrm>
            <a:off x="7172011" y="1258431"/>
            <a:ext cx="2587625" cy="359422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6877" y="6488668"/>
            <a:ext cx="2095007" cy="307777"/>
          </a:xfrm>
          <a:prstGeom prst="rect">
            <a:avLst/>
          </a:prstGeom>
        </p:spPr>
        <p:txBody>
          <a:bodyPr wrap="square">
            <a:spAutoFit/>
          </a:bodyPr>
          <a:lstStyle/>
          <a:p>
            <a:r>
              <a:rPr lang="en-US" sz="1400" dirty="0">
                <a:solidFill>
                  <a:schemeClr val="bg1"/>
                </a:solidFill>
              </a:rPr>
              <a:t>John 14:2</a:t>
            </a:r>
          </a:p>
        </p:txBody>
      </p:sp>
    </p:spTree>
    <p:extLst>
      <p:ext uri="{BB962C8B-B14F-4D97-AF65-F5344CB8AC3E}">
        <p14:creationId xmlns:p14="http://schemas.microsoft.com/office/powerpoint/2010/main" val="368756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prstClr val="black"/>
              <a:schemeClr val="accent5">
                <a:lumMod val="60000"/>
                <a:lumOff val="40000"/>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1749250" y="6488668"/>
            <a:ext cx="442750" cy="369332"/>
          </a:xfrm>
          <a:prstGeom prst="rect">
            <a:avLst/>
          </a:prstGeom>
        </p:spPr>
        <p:txBody>
          <a:bodyPr wrap="none">
            <a:spAutoFit/>
          </a:bodyPr>
          <a:lstStyle/>
          <a:p>
            <a:r>
              <a:rPr lang="en-US" dirty="0">
                <a:solidFill>
                  <a:schemeClr val="bg1"/>
                </a:solidFill>
              </a:rPr>
              <a:t>(4)</a:t>
            </a:r>
          </a:p>
        </p:txBody>
      </p:sp>
      <p:sp>
        <p:nvSpPr>
          <p:cNvPr id="4" name="Rectangle 3"/>
          <p:cNvSpPr/>
          <p:nvPr/>
        </p:nvSpPr>
        <p:spPr>
          <a:xfrm>
            <a:off x="6096000" y="4112711"/>
            <a:ext cx="5407223" cy="2246769"/>
          </a:xfrm>
          <a:prstGeom prst="rect">
            <a:avLst/>
          </a:prstGeom>
        </p:spPr>
        <p:txBody>
          <a:bodyPr wrap="square">
            <a:spAutoFit/>
          </a:bodyPr>
          <a:lstStyle/>
          <a:p>
            <a:r>
              <a:rPr lang="en-US" sz="2800" i="1" dirty="0">
                <a:solidFill>
                  <a:srgbClr val="FFFF00"/>
                </a:solidFill>
              </a:rPr>
              <a:t> “And </a:t>
            </a:r>
            <a:r>
              <a:rPr lang="en-US" sz="2800" b="1" i="1" dirty="0">
                <a:ln w="22225">
                  <a:solidFill>
                    <a:schemeClr val="accent2"/>
                  </a:solidFill>
                  <a:prstDash val="solid"/>
                </a:ln>
                <a:solidFill>
                  <a:schemeClr val="accent2">
                    <a:lumMod val="40000"/>
                    <a:lumOff val="60000"/>
                  </a:schemeClr>
                </a:solidFill>
              </a:rPr>
              <a:t>when</a:t>
            </a:r>
            <a:r>
              <a:rPr lang="en-US" sz="2800" i="1" dirty="0">
                <a:solidFill>
                  <a:srgbClr val="FFFF00"/>
                </a:solidFill>
              </a:rPr>
              <a:t> I go, I will prepare a place for you, and come again, and receive you unto myself; that where I am, ye may be also” </a:t>
            </a:r>
          </a:p>
          <a:p>
            <a:r>
              <a:rPr lang="en-US" sz="2800" i="1" dirty="0">
                <a:solidFill>
                  <a:srgbClr val="FFFF00"/>
                </a:solidFill>
              </a:rPr>
              <a:t>Joseph Smith Translation, John 14:3</a:t>
            </a:r>
          </a:p>
        </p:txBody>
      </p:sp>
      <p:sp>
        <p:nvSpPr>
          <p:cNvPr id="6" name="Rectangle 5"/>
          <p:cNvSpPr/>
          <p:nvPr/>
        </p:nvSpPr>
        <p:spPr>
          <a:xfrm>
            <a:off x="416456" y="1182231"/>
            <a:ext cx="5770078" cy="2246769"/>
          </a:xfrm>
          <a:prstGeom prst="rect">
            <a:avLst/>
          </a:prstGeom>
        </p:spPr>
        <p:txBody>
          <a:bodyPr wrap="square">
            <a:spAutoFit/>
          </a:bodyPr>
          <a:lstStyle/>
          <a:p>
            <a:r>
              <a:rPr lang="en-US" sz="2800" i="1" dirty="0">
                <a:solidFill>
                  <a:srgbClr val="FFFF00"/>
                </a:solidFill>
              </a:rPr>
              <a:t>And </a:t>
            </a:r>
            <a:r>
              <a:rPr lang="en-US" sz="2800" b="1" i="1" dirty="0">
                <a:ln w="22225">
                  <a:solidFill>
                    <a:schemeClr val="accent2"/>
                  </a:solidFill>
                  <a:prstDash val="solid"/>
                </a:ln>
                <a:solidFill>
                  <a:schemeClr val="accent2">
                    <a:lumMod val="40000"/>
                    <a:lumOff val="60000"/>
                  </a:schemeClr>
                </a:solidFill>
              </a:rPr>
              <a:t>if </a:t>
            </a:r>
            <a:r>
              <a:rPr lang="en-US" sz="2800" i="1" dirty="0">
                <a:solidFill>
                  <a:srgbClr val="FFFF00"/>
                </a:solidFill>
              </a:rPr>
              <a:t>I go and prepare a place for you, I will come again, and receive you unto myself; that where I am, there ye may be also. </a:t>
            </a:r>
          </a:p>
          <a:p>
            <a:r>
              <a:rPr lang="en-US" sz="2800" i="1" dirty="0">
                <a:solidFill>
                  <a:srgbClr val="FFFF00"/>
                </a:solidFill>
              </a:rPr>
              <a:t>John 14:3</a:t>
            </a:r>
          </a:p>
        </p:txBody>
      </p:sp>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Georgia" pitchFamily="18" charset="0"/>
              </a:rPr>
              <a:t>Jesus Will Return Again</a:t>
            </a:r>
            <a:endParaRPr lang="en-US" sz="4400" dirty="0">
              <a:solidFill>
                <a:schemeClr val="bg1"/>
              </a:solidFill>
              <a:latin typeface="Georgia" pitchFamily="18" charset="0"/>
            </a:endParaRPr>
          </a:p>
        </p:txBody>
      </p:sp>
      <p:pic>
        <p:nvPicPr>
          <p:cNvPr id="1026" name="Picture 2" descr="Image result for jesus return Millenniu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4009" y="2830386"/>
            <a:ext cx="2226644" cy="35290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jesus return Millenn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2133" y="1003130"/>
            <a:ext cx="2143125" cy="2933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19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prstClr val="black"/>
              <a:schemeClr val="accent5">
                <a:lumMod val="60000"/>
                <a:lumOff val="40000"/>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1749250" y="6488668"/>
            <a:ext cx="442750" cy="369332"/>
          </a:xfrm>
          <a:prstGeom prst="rect">
            <a:avLst/>
          </a:prstGeom>
        </p:spPr>
        <p:txBody>
          <a:bodyPr wrap="none">
            <a:spAutoFit/>
          </a:bodyPr>
          <a:lstStyle/>
          <a:p>
            <a:r>
              <a:rPr lang="en-US" dirty="0">
                <a:solidFill>
                  <a:schemeClr val="bg1"/>
                </a:solidFill>
              </a:rPr>
              <a:t>(1)</a:t>
            </a:r>
          </a:p>
        </p:txBody>
      </p:sp>
      <p:sp>
        <p:nvSpPr>
          <p:cNvPr id="6" name="Rectangle 5"/>
          <p:cNvSpPr/>
          <p:nvPr/>
        </p:nvSpPr>
        <p:spPr>
          <a:xfrm>
            <a:off x="6340507" y="3306898"/>
            <a:ext cx="4781567" cy="1938992"/>
          </a:xfrm>
          <a:prstGeom prst="rect">
            <a:avLst/>
          </a:prstGeom>
        </p:spPr>
        <p:txBody>
          <a:bodyPr wrap="square">
            <a:spAutoFit/>
          </a:bodyPr>
          <a:lstStyle/>
          <a:p>
            <a:r>
              <a:rPr lang="en-US" sz="2000" dirty="0">
                <a:solidFill>
                  <a:schemeClr val="bg1"/>
                </a:solidFill>
              </a:rPr>
              <a:t>He did not say that He </a:t>
            </a:r>
            <a:r>
              <a:rPr lang="en-US" sz="2000" i="1" dirty="0">
                <a:solidFill>
                  <a:schemeClr val="bg1"/>
                </a:solidFill>
              </a:rPr>
              <a:t>knew</a:t>
            </a:r>
            <a:r>
              <a:rPr lang="en-US" sz="2000" dirty="0">
                <a:solidFill>
                  <a:schemeClr val="bg1"/>
                </a:solidFill>
              </a:rPr>
              <a:t> the way, but that He </a:t>
            </a:r>
            <a:r>
              <a:rPr lang="en-US" sz="2000" i="1" dirty="0">
                <a:solidFill>
                  <a:schemeClr val="bg1"/>
                </a:solidFill>
              </a:rPr>
              <a:t>was</a:t>
            </a:r>
            <a:r>
              <a:rPr lang="en-US" sz="2000" dirty="0">
                <a:solidFill>
                  <a:schemeClr val="bg1"/>
                </a:solidFill>
              </a:rPr>
              <a:t> the way, the truth, and the life. </a:t>
            </a:r>
          </a:p>
          <a:p>
            <a:endParaRPr lang="en-US" sz="2000" dirty="0">
              <a:solidFill>
                <a:schemeClr val="bg1"/>
              </a:solidFill>
            </a:endParaRPr>
          </a:p>
          <a:p>
            <a:r>
              <a:rPr lang="en-US" sz="2000" dirty="0">
                <a:solidFill>
                  <a:schemeClr val="bg1"/>
                </a:solidFill>
              </a:rPr>
              <a:t>Coming to the Father means we must do more than learn about Jesus Christ—we must follow Him and try to be like Him</a:t>
            </a:r>
            <a:endParaRPr lang="en-US" sz="2000" i="1" dirty="0">
              <a:solidFill>
                <a:schemeClr val="bg1"/>
              </a:solidFill>
            </a:endParaRPr>
          </a:p>
        </p:txBody>
      </p:sp>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Georgia" pitchFamily="18" charset="0"/>
              </a:rPr>
              <a:t>I Am the Way</a:t>
            </a:r>
            <a:endParaRPr lang="en-US" sz="4400" dirty="0">
              <a:solidFill>
                <a:schemeClr val="bg1"/>
              </a:solidFill>
              <a:latin typeface="Georgia" pitchFamily="18" charset="0"/>
            </a:endParaRPr>
          </a:p>
        </p:txBody>
      </p:sp>
      <p:sp>
        <p:nvSpPr>
          <p:cNvPr id="9" name="Rectangle 8"/>
          <p:cNvSpPr/>
          <p:nvPr/>
        </p:nvSpPr>
        <p:spPr>
          <a:xfrm>
            <a:off x="86877" y="6488668"/>
            <a:ext cx="2095007" cy="307777"/>
          </a:xfrm>
          <a:prstGeom prst="rect">
            <a:avLst/>
          </a:prstGeom>
        </p:spPr>
        <p:txBody>
          <a:bodyPr wrap="square">
            <a:spAutoFit/>
          </a:bodyPr>
          <a:lstStyle/>
          <a:p>
            <a:r>
              <a:rPr lang="en-US" sz="1400" dirty="0">
                <a:solidFill>
                  <a:schemeClr val="bg1"/>
                </a:solidFill>
              </a:rPr>
              <a:t>John 14:6</a:t>
            </a:r>
          </a:p>
        </p:txBody>
      </p:sp>
      <p:sp>
        <p:nvSpPr>
          <p:cNvPr id="5" name="Rectangle 4"/>
          <p:cNvSpPr/>
          <p:nvPr/>
        </p:nvSpPr>
        <p:spPr>
          <a:xfrm>
            <a:off x="721259" y="1091818"/>
            <a:ext cx="4089732" cy="1938992"/>
          </a:xfrm>
          <a:prstGeom prst="rect">
            <a:avLst/>
          </a:prstGeom>
        </p:spPr>
        <p:txBody>
          <a:bodyPr wrap="square">
            <a:spAutoFit/>
          </a:bodyPr>
          <a:lstStyle/>
          <a:p>
            <a:r>
              <a:rPr lang="en-US" sz="2000" dirty="0">
                <a:solidFill>
                  <a:schemeClr val="bg1"/>
                </a:solidFill>
                <a:latin typeface="Open Sans"/>
              </a:rPr>
              <a:t>A “way” (Greek </a:t>
            </a:r>
            <a:r>
              <a:rPr lang="en-US" sz="2000" i="1" dirty="0" err="1">
                <a:solidFill>
                  <a:schemeClr val="bg1"/>
                </a:solidFill>
                <a:latin typeface="Open Sans"/>
              </a:rPr>
              <a:t>hodos</a:t>
            </a:r>
            <a:r>
              <a:rPr lang="en-US" sz="2000" dirty="0">
                <a:solidFill>
                  <a:schemeClr val="bg1"/>
                </a:solidFill>
                <a:latin typeface="Open Sans"/>
              </a:rPr>
              <a:t>) was a road or highway for traveling from one place to another…</a:t>
            </a:r>
          </a:p>
          <a:p>
            <a:endParaRPr lang="en-US" sz="2000" dirty="0">
              <a:solidFill>
                <a:schemeClr val="bg1"/>
              </a:solidFill>
              <a:latin typeface="Open Sans"/>
            </a:endParaRPr>
          </a:p>
          <a:p>
            <a:r>
              <a:rPr lang="en-US" sz="2000" dirty="0">
                <a:solidFill>
                  <a:schemeClr val="bg1"/>
                </a:solidFill>
                <a:latin typeface="Open Sans"/>
              </a:rPr>
              <a:t>…it could also refer to one’s course of behavior or “way of life.”</a:t>
            </a:r>
            <a:endParaRPr lang="en-US" sz="2000" dirty="0">
              <a:solidFill>
                <a:schemeClr val="bg1"/>
              </a:solidFill>
            </a:endParaRPr>
          </a:p>
        </p:txBody>
      </p:sp>
      <p:grpSp>
        <p:nvGrpSpPr>
          <p:cNvPr id="7" name="Group 6"/>
          <p:cNvGrpSpPr/>
          <p:nvPr/>
        </p:nvGrpSpPr>
        <p:grpSpPr>
          <a:xfrm>
            <a:off x="1571686" y="3414743"/>
            <a:ext cx="3999809" cy="3052910"/>
            <a:chOff x="1571686" y="3414743"/>
            <a:chExt cx="3999809" cy="3052910"/>
          </a:xfrm>
        </p:grpSpPr>
        <p:pic>
          <p:nvPicPr>
            <p:cNvPr id="2050" name="Picture 2" descr="Image result for pathway of li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87" y="3429000"/>
              <a:ext cx="3999808" cy="30386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pathway of life"/>
            <p:cNvPicPr>
              <a:picLocks noChangeAspect="1" noChangeArrowheads="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b="91092"/>
            <a:stretch/>
          </p:blipFill>
          <p:spPr bwMode="auto">
            <a:xfrm>
              <a:off x="1571686" y="3414743"/>
              <a:ext cx="3999809" cy="233804"/>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2" descr="Image result for pathway of life"/>
          <p:cNvPicPr>
            <a:picLocks noChangeAspect="1" noChangeArrowheads="1"/>
          </p:cNvPicPr>
          <p:nvPr/>
        </p:nvPicPr>
        <p:blipFill rotWithShape="1">
          <a:blip r:embed="rId3">
            <a:extLst>
              <a:ext uri="{28A0092B-C50C-407E-A947-70E740481C1C}">
                <a14:useLocalDpi xmlns:a14="http://schemas.microsoft.com/office/drawing/2010/main" val="0"/>
              </a:ext>
            </a:extLst>
          </a:blip>
          <a:srcRect l="43813" t="44815" r="44190" b="18538"/>
          <a:stretch/>
        </p:blipFill>
        <p:spPr bwMode="auto">
          <a:xfrm>
            <a:off x="3331674" y="4807797"/>
            <a:ext cx="479833" cy="11135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animated footsteps"/>
          <p:cNvPicPr>
            <a:picLocks noChangeAspect="1" noChangeArrowheads="1" noCrop="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5755" y="673393"/>
            <a:ext cx="2937037" cy="293703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653250" y="5578499"/>
            <a:ext cx="6096000" cy="646331"/>
          </a:xfrm>
          <a:prstGeom prst="rect">
            <a:avLst/>
          </a:prstGeom>
        </p:spPr>
        <p:txBody>
          <a:bodyPr>
            <a:spAutoFit/>
          </a:bodyPr>
          <a:lstStyle/>
          <a:p>
            <a:r>
              <a:rPr lang="en-US" dirty="0">
                <a:solidFill>
                  <a:schemeClr val="bg1"/>
                </a:solidFill>
                <a:latin typeface="Abadi" panose="020B0604020104020204" pitchFamily="34" charset="0"/>
              </a:rPr>
              <a:t>No other way, no other road, no other system, no other name will bring salvation. (5)</a:t>
            </a:r>
            <a:endParaRPr lang="en-US" dirty="0">
              <a:solidFill>
                <a:schemeClr val="bg1"/>
              </a:solidFill>
            </a:endParaRPr>
          </a:p>
        </p:txBody>
      </p:sp>
    </p:spTree>
    <p:extLst>
      <p:ext uri="{BB962C8B-B14F-4D97-AF65-F5344CB8AC3E}">
        <p14:creationId xmlns:p14="http://schemas.microsoft.com/office/powerpoint/2010/main" val="259043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1.25E-6 4.07407E-6 L 0.17331 -0.44676 " pathEditMode="relative" rAng="0" ptsTypes="AA">
                                      <p:cBhvr>
                                        <p:cTn id="8" dur="2000" fill="hold"/>
                                        <p:tgtEl>
                                          <p:spTgt spid="14"/>
                                        </p:tgtEl>
                                        <p:attrNameLst>
                                          <p:attrName>ppt_x</p:attrName>
                                          <p:attrName>ppt_y</p:attrName>
                                        </p:attrNameLst>
                                      </p:cBhvr>
                                      <p:rCtr x="8659" y="-22338"/>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fade">
                                      <p:cBhvr>
                                        <p:cTn id="19"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prstClr val="black"/>
              <a:schemeClr val="accent5">
                <a:lumMod val="60000"/>
                <a:lumOff val="40000"/>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536602" y="1981974"/>
            <a:ext cx="4128379" cy="2554545"/>
          </a:xfrm>
          <a:prstGeom prst="rect">
            <a:avLst/>
          </a:prstGeom>
          <a:noFill/>
        </p:spPr>
        <p:txBody>
          <a:bodyPr wrap="square" rtlCol="0">
            <a:spAutoFit/>
          </a:bodyPr>
          <a:lstStyle/>
          <a:p>
            <a:r>
              <a:rPr lang="en-US" sz="3200" dirty="0">
                <a:solidFill>
                  <a:schemeClr val="bg1"/>
                </a:solidFill>
              </a:rPr>
              <a:t> Jesus </a:t>
            </a:r>
            <a:r>
              <a:rPr lang="en-US" sz="3200" dirty="0" err="1">
                <a:solidFill>
                  <a:schemeClr val="bg1"/>
                </a:solidFill>
              </a:rPr>
              <a:t>saith</a:t>
            </a:r>
            <a:r>
              <a:rPr lang="en-US" sz="3200" dirty="0">
                <a:solidFill>
                  <a:schemeClr val="bg1"/>
                </a:solidFill>
              </a:rPr>
              <a:t> unto him, I am the way, the truth, and the life: no man cometh unto the Father, but by me.</a:t>
            </a:r>
          </a:p>
        </p:txBody>
      </p:sp>
      <p:sp>
        <p:nvSpPr>
          <p:cNvPr id="3" name="Rectangle 2"/>
          <p:cNvSpPr/>
          <p:nvPr/>
        </p:nvSpPr>
        <p:spPr>
          <a:xfrm>
            <a:off x="11749250" y="6488668"/>
            <a:ext cx="442750" cy="369332"/>
          </a:xfrm>
          <a:prstGeom prst="rect">
            <a:avLst/>
          </a:prstGeom>
        </p:spPr>
        <p:txBody>
          <a:bodyPr wrap="none">
            <a:spAutoFit/>
          </a:bodyPr>
          <a:lstStyle/>
          <a:p>
            <a:r>
              <a:rPr lang="en-US" dirty="0">
                <a:solidFill>
                  <a:schemeClr val="bg1"/>
                </a:solidFill>
              </a:rPr>
              <a:t>(4)</a:t>
            </a:r>
          </a:p>
        </p:txBody>
      </p:sp>
      <p:grpSp>
        <p:nvGrpSpPr>
          <p:cNvPr id="6" name="Group 5"/>
          <p:cNvGrpSpPr/>
          <p:nvPr/>
        </p:nvGrpSpPr>
        <p:grpSpPr>
          <a:xfrm>
            <a:off x="1216483" y="1311573"/>
            <a:ext cx="2810519" cy="3640943"/>
            <a:chOff x="2819400" y="3657598"/>
            <a:chExt cx="1365515" cy="2048764"/>
          </a:xfrm>
        </p:grpSpPr>
        <p:sp>
          <p:nvSpPr>
            <p:cNvPr id="7" name="Rectangle 6"/>
            <p:cNvSpPr/>
            <p:nvPr/>
          </p:nvSpPr>
          <p:spPr>
            <a:xfrm>
              <a:off x="2819400" y="3657598"/>
              <a:ext cx="1365515" cy="2048764"/>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971800" y="3677271"/>
              <a:ext cx="1140302" cy="20185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819400" y="3657599"/>
              <a:ext cx="1219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 John 14:6</a:t>
              </a:r>
            </a:p>
          </p:txBody>
        </p:sp>
        <p:sp>
          <p:nvSpPr>
            <p:cNvPr id="10" name="Rectangle 9"/>
            <p:cNvSpPr/>
            <p:nvPr/>
          </p:nvSpPr>
          <p:spPr>
            <a:xfrm>
              <a:off x="2819400" y="3657600"/>
              <a:ext cx="76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ight Arrow 3"/>
          <p:cNvSpPr/>
          <p:nvPr/>
        </p:nvSpPr>
        <p:spPr>
          <a:xfrm>
            <a:off x="4363770" y="2879002"/>
            <a:ext cx="1732230" cy="76049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81C093-3457-4BEE-AD67-DCE9EBA3995E}"/>
              </a:ext>
            </a:extLst>
          </p:cNvPr>
          <p:cNvSpPr/>
          <p:nvPr/>
        </p:nvSpPr>
        <p:spPr>
          <a:xfrm>
            <a:off x="163630" y="89792"/>
            <a:ext cx="11858324" cy="923330"/>
          </a:xfrm>
          <a:prstGeom prst="rect">
            <a:avLst/>
          </a:prstGeom>
        </p:spPr>
        <p:txBody>
          <a:bodyPr wrap="square">
            <a:spAutoFit/>
          </a:bodyPr>
          <a:lstStyle/>
          <a:p>
            <a:pPr algn="ctr"/>
            <a:r>
              <a:rPr lang="en-US" sz="5400" dirty="0">
                <a:solidFill>
                  <a:schemeClr val="bg1"/>
                </a:solidFill>
                <a:latin typeface="Georgia" panose="02040502050405020303" pitchFamily="18" charset="0"/>
              </a:rPr>
              <a:t>Doctrinal Mastery</a:t>
            </a:r>
            <a:endParaRPr lang="en-US" sz="5400" dirty="0">
              <a:latin typeface="Georgia" panose="02040502050405020303" pitchFamily="18" charset="0"/>
            </a:endParaRPr>
          </a:p>
        </p:txBody>
      </p:sp>
    </p:spTree>
    <p:extLst>
      <p:ext uri="{BB962C8B-B14F-4D97-AF65-F5344CB8AC3E}">
        <p14:creationId xmlns:p14="http://schemas.microsoft.com/office/powerpoint/2010/main" val="95777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0-#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prstClr val="black"/>
              <a:schemeClr val="accent5">
                <a:lumMod val="60000"/>
                <a:lumOff val="40000"/>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1749250" y="6488668"/>
            <a:ext cx="442750" cy="369332"/>
          </a:xfrm>
          <a:prstGeom prst="rect">
            <a:avLst/>
          </a:prstGeom>
        </p:spPr>
        <p:txBody>
          <a:bodyPr wrap="none">
            <a:spAutoFit/>
          </a:bodyPr>
          <a:lstStyle/>
          <a:p>
            <a:r>
              <a:rPr lang="en-US" dirty="0">
                <a:solidFill>
                  <a:schemeClr val="bg1"/>
                </a:solidFill>
              </a:rPr>
              <a:t>(2)</a:t>
            </a:r>
          </a:p>
        </p:txBody>
      </p:sp>
      <p:sp>
        <p:nvSpPr>
          <p:cNvPr id="11" name="Rectangle 10"/>
          <p:cNvSpPr/>
          <p:nvPr/>
        </p:nvSpPr>
        <p:spPr>
          <a:xfrm>
            <a:off x="673677" y="727363"/>
            <a:ext cx="2625436" cy="584775"/>
          </a:xfrm>
          <a:prstGeom prst="rect">
            <a:avLst/>
          </a:prstGeom>
          <a:solidFill>
            <a:schemeClr val="accent5">
              <a:lumMod val="75000"/>
            </a:schemeClr>
          </a:solidFill>
        </p:spPr>
        <p:txBody>
          <a:bodyPr wrap="square">
            <a:spAutoFit/>
          </a:bodyPr>
          <a:lstStyle/>
          <a:p>
            <a:r>
              <a:rPr lang="en-US" sz="3200" dirty="0">
                <a:solidFill>
                  <a:schemeClr val="bg1"/>
                </a:solidFill>
              </a:rPr>
              <a:t>He is the </a:t>
            </a:r>
            <a:r>
              <a:rPr lang="en-US" sz="3200" i="1" dirty="0">
                <a:solidFill>
                  <a:schemeClr val="bg1"/>
                </a:solidFill>
              </a:rPr>
              <a:t>Way</a:t>
            </a:r>
            <a:r>
              <a:rPr lang="en-US" sz="3200" dirty="0">
                <a:solidFill>
                  <a:schemeClr val="bg1"/>
                </a:solidFill>
              </a:rPr>
              <a:t> </a:t>
            </a:r>
          </a:p>
        </p:txBody>
      </p:sp>
      <p:sp>
        <p:nvSpPr>
          <p:cNvPr id="12" name="Rectangle 11"/>
          <p:cNvSpPr/>
          <p:nvPr/>
        </p:nvSpPr>
        <p:spPr>
          <a:xfrm>
            <a:off x="5237017" y="549720"/>
            <a:ext cx="3709555" cy="923330"/>
          </a:xfrm>
          <a:prstGeom prst="rect">
            <a:avLst/>
          </a:prstGeom>
          <a:solidFill>
            <a:schemeClr val="accent5">
              <a:lumMod val="75000"/>
            </a:schemeClr>
          </a:solidFill>
        </p:spPr>
        <p:txBody>
          <a:bodyPr wrap="square">
            <a:spAutoFit/>
          </a:bodyPr>
          <a:lstStyle/>
          <a:p>
            <a:r>
              <a:rPr lang="en-US" dirty="0">
                <a:solidFill>
                  <a:schemeClr val="bg1"/>
                </a:solidFill>
              </a:rPr>
              <a:t>In that it is in and through Him that salvation comes; ‘no man cometh unto the Father, but by me,’ He said. </a:t>
            </a:r>
          </a:p>
        </p:txBody>
      </p:sp>
      <p:sp>
        <p:nvSpPr>
          <p:cNvPr id="13" name="Rectangle 12"/>
          <p:cNvSpPr/>
          <p:nvPr/>
        </p:nvSpPr>
        <p:spPr>
          <a:xfrm>
            <a:off x="637309" y="2844225"/>
            <a:ext cx="2781300" cy="584775"/>
          </a:xfrm>
          <a:prstGeom prst="rect">
            <a:avLst/>
          </a:prstGeom>
          <a:solidFill>
            <a:schemeClr val="accent4">
              <a:lumMod val="75000"/>
            </a:schemeClr>
          </a:solidFill>
        </p:spPr>
        <p:txBody>
          <a:bodyPr wrap="square">
            <a:spAutoFit/>
          </a:bodyPr>
          <a:lstStyle/>
          <a:p>
            <a:r>
              <a:rPr lang="en-US" sz="3200" dirty="0">
                <a:solidFill>
                  <a:schemeClr val="bg1"/>
                </a:solidFill>
              </a:rPr>
              <a:t>He is the </a:t>
            </a:r>
            <a:r>
              <a:rPr lang="en-US" sz="3200" i="1" dirty="0">
                <a:solidFill>
                  <a:schemeClr val="bg1"/>
                </a:solidFill>
              </a:rPr>
              <a:t>Truth</a:t>
            </a:r>
            <a:endParaRPr lang="en-US" sz="3200" dirty="0">
              <a:solidFill>
                <a:schemeClr val="bg1"/>
              </a:solidFill>
            </a:endParaRPr>
          </a:p>
        </p:txBody>
      </p:sp>
      <p:sp>
        <p:nvSpPr>
          <p:cNvPr id="14" name="Rectangle 13"/>
          <p:cNvSpPr/>
          <p:nvPr/>
        </p:nvSpPr>
        <p:spPr>
          <a:xfrm>
            <a:off x="5243944" y="2674947"/>
            <a:ext cx="3327895" cy="923330"/>
          </a:xfrm>
          <a:prstGeom prst="rect">
            <a:avLst/>
          </a:prstGeom>
          <a:solidFill>
            <a:schemeClr val="accent4">
              <a:lumMod val="75000"/>
            </a:schemeClr>
          </a:solidFill>
        </p:spPr>
        <p:txBody>
          <a:bodyPr wrap="square">
            <a:spAutoFit/>
          </a:bodyPr>
          <a:lstStyle/>
          <a:p>
            <a:r>
              <a:rPr lang="en-US" dirty="0">
                <a:solidFill>
                  <a:schemeClr val="bg1"/>
                </a:solidFill>
              </a:rPr>
              <a:t>He is the embodiment and personification of that holy attribute. (Alma 5:48.) </a:t>
            </a:r>
          </a:p>
        </p:txBody>
      </p:sp>
      <p:sp>
        <p:nvSpPr>
          <p:cNvPr id="15" name="Rectangle 14"/>
          <p:cNvSpPr/>
          <p:nvPr/>
        </p:nvSpPr>
        <p:spPr>
          <a:xfrm>
            <a:off x="637309" y="4924677"/>
            <a:ext cx="2698173" cy="584775"/>
          </a:xfrm>
          <a:prstGeom prst="rect">
            <a:avLst/>
          </a:prstGeom>
          <a:solidFill>
            <a:schemeClr val="accent1">
              <a:lumMod val="75000"/>
            </a:schemeClr>
          </a:solidFill>
        </p:spPr>
        <p:txBody>
          <a:bodyPr wrap="square">
            <a:spAutoFit/>
          </a:bodyPr>
          <a:lstStyle/>
          <a:p>
            <a:r>
              <a:rPr lang="en-US" sz="3200" dirty="0">
                <a:solidFill>
                  <a:schemeClr val="bg1"/>
                </a:solidFill>
              </a:rPr>
              <a:t>He is the </a:t>
            </a:r>
            <a:r>
              <a:rPr lang="en-US" sz="3200" i="1" dirty="0">
                <a:solidFill>
                  <a:schemeClr val="bg1"/>
                </a:solidFill>
              </a:rPr>
              <a:t>Life</a:t>
            </a:r>
            <a:endParaRPr lang="en-US" sz="3200" dirty="0">
              <a:solidFill>
                <a:schemeClr val="bg1"/>
              </a:solidFill>
            </a:endParaRPr>
          </a:p>
        </p:txBody>
      </p:sp>
      <p:sp>
        <p:nvSpPr>
          <p:cNvPr id="16" name="Rectangle 15"/>
          <p:cNvSpPr/>
          <p:nvPr/>
        </p:nvSpPr>
        <p:spPr>
          <a:xfrm>
            <a:off x="5243944" y="4511587"/>
            <a:ext cx="5115132" cy="1754326"/>
          </a:xfrm>
          <a:prstGeom prst="rect">
            <a:avLst/>
          </a:prstGeom>
          <a:solidFill>
            <a:schemeClr val="accent1">
              <a:lumMod val="75000"/>
            </a:schemeClr>
          </a:solidFill>
        </p:spPr>
        <p:txBody>
          <a:bodyPr wrap="square">
            <a:spAutoFit/>
          </a:bodyPr>
          <a:lstStyle/>
          <a:p>
            <a:r>
              <a:rPr lang="en-US" dirty="0">
                <a:solidFill>
                  <a:schemeClr val="bg1"/>
                </a:solidFill>
              </a:rPr>
              <a:t>In Him the light of life centers; except for Him and His power there would be no existence; should He withdraw the light of life, death would gain an immediate victory; and without Him there would be neither immortal life, nor eternal life, which is life in unending glory.”</a:t>
            </a:r>
          </a:p>
        </p:txBody>
      </p:sp>
      <p:sp>
        <p:nvSpPr>
          <p:cNvPr id="17" name="Right Arrow 16"/>
          <p:cNvSpPr/>
          <p:nvPr/>
        </p:nvSpPr>
        <p:spPr>
          <a:xfrm>
            <a:off x="3418609" y="768927"/>
            <a:ext cx="1589809" cy="427909"/>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3536372" y="2929796"/>
            <a:ext cx="1589809" cy="427909"/>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3494808" y="5014677"/>
            <a:ext cx="1589809" cy="427909"/>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779" y="5798622"/>
            <a:ext cx="669551" cy="934582"/>
          </a:xfrm>
          <a:prstGeom prst="rect">
            <a:avLst/>
          </a:prstGeom>
        </p:spPr>
      </p:pic>
      <p:grpSp>
        <p:nvGrpSpPr>
          <p:cNvPr id="21" name="Group 20"/>
          <p:cNvGrpSpPr/>
          <p:nvPr/>
        </p:nvGrpSpPr>
        <p:grpSpPr>
          <a:xfrm>
            <a:off x="9230417" y="768927"/>
            <a:ext cx="2518833" cy="3515985"/>
            <a:chOff x="9230417" y="768927"/>
            <a:chExt cx="2518833" cy="3515985"/>
          </a:xfrm>
        </p:grpSpPr>
        <p:pic>
          <p:nvPicPr>
            <p:cNvPr id="3074" name="Picture 2" descr="Image result for jesus lds painting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0418" y="768927"/>
              <a:ext cx="2518832" cy="335844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9230417" y="4054080"/>
              <a:ext cx="2033327" cy="230832"/>
            </a:xfrm>
            <a:prstGeom prst="rect">
              <a:avLst/>
            </a:prstGeom>
          </p:spPr>
          <p:txBody>
            <a:bodyPr wrap="square">
              <a:spAutoFit/>
            </a:bodyPr>
            <a:lstStyle/>
            <a:p>
              <a:r>
                <a:rPr lang="en-US" sz="900" dirty="0">
                  <a:solidFill>
                    <a:schemeClr val="bg1"/>
                  </a:solidFill>
                </a:rPr>
                <a:t>Del Parson</a:t>
              </a:r>
            </a:p>
          </p:txBody>
        </p:sp>
      </p:grpSp>
    </p:spTree>
    <p:extLst>
      <p:ext uri="{BB962C8B-B14F-4D97-AF65-F5344CB8AC3E}">
        <p14:creationId xmlns:p14="http://schemas.microsoft.com/office/powerpoint/2010/main" val="214975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0-#ppt_w/2"/>
                                          </p:val>
                                        </p:tav>
                                        <p:tav tm="100000">
                                          <p:val>
                                            <p:strVal val="#ppt_x"/>
                                          </p:val>
                                        </p:tav>
                                      </p:tavLst>
                                    </p:anim>
                                    <p:anim calcmode="lin" valueType="num">
                                      <p:cBhvr additive="base">
                                        <p:cTn id="12" dur="75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750" fill="hold"/>
                                        <p:tgtEl>
                                          <p:spTgt spid="18"/>
                                        </p:tgtEl>
                                        <p:attrNameLst>
                                          <p:attrName>ppt_x</p:attrName>
                                        </p:attrNameLst>
                                      </p:cBhvr>
                                      <p:tavLst>
                                        <p:tav tm="0">
                                          <p:val>
                                            <p:strVal val="0-#ppt_w/2"/>
                                          </p:val>
                                        </p:tav>
                                        <p:tav tm="100000">
                                          <p:val>
                                            <p:strVal val="#ppt_x"/>
                                          </p:val>
                                        </p:tav>
                                      </p:tavLst>
                                    </p:anim>
                                    <p:anim calcmode="lin" valueType="num">
                                      <p:cBhvr additive="base">
                                        <p:cTn id="18" dur="750" fill="hold"/>
                                        <p:tgtEl>
                                          <p:spTgt spid="18"/>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750" fill="hold"/>
                                        <p:tgtEl>
                                          <p:spTgt spid="14"/>
                                        </p:tgtEl>
                                        <p:attrNameLst>
                                          <p:attrName>ppt_x</p:attrName>
                                        </p:attrNameLst>
                                      </p:cBhvr>
                                      <p:tavLst>
                                        <p:tav tm="0">
                                          <p:val>
                                            <p:strVal val="0-#ppt_w/2"/>
                                          </p:val>
                                        </p:tav>
                                        <p:tav tm="100000">
                                          <p:val>
                                            <p:strVal val="#ppt_x"/>
                                          </p:val>
                                        </p:tav>
                                      </p:tavLst>
                                    </p:anim>
                                    <p:anim calcmode="lin" valueType="num">
                                      <p:cBhvr additive="base">
                                        <p:cTn id="22" dur="75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0-#ppt_w/2"/>
                                          </p:val>
                                        </p:tav>
                                        <p:tav tm="100000">
                                          <p:val>
                                            <p:strVal val="#ppt_x"/>
                                          </p:val>
                                        </p:tav>
                                      </p:tavLst>
                                    </p:anim>
                                    <p:anim calcmode="lin" valueType="num">
                                      <p:cBhvr additive="base">
                                        <p:cTn id="28" dur="750" fill="hold"/>
                                        <p:tgtEl>
                                          <p:spTgt spid="19"/>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750" fill="hold"/>
                                        <p:tgtEl>
                                          <p:spTgt spid="16"/>
                                        </p:tgtEl>
                                        <p:attrNameLst>
                                          <p:attrName>ppt_x</p:attrName>
                                        </p:attrNameLst>
                                      </p:cBhvr>
                                      <p:tavLst>
                                        <p:tav tm="0">
                                          <p:val>
                                            <p:strVal val="0-#ppt_w/2"/>
                                          </p:val>
                                        </p:tav>
                                        <p:tav tm="100000">
                                          <p:val>
                                            <p:strVal val="#ppt_x"/>
                                          </p:val>
                                        </p:tav>
                                      </p:tavLst>
                                    </p:anim>
                                    <p:anim calcmode="lin" valueType="num">
                                      <p:cBhvr additive="base">
                                        <p:cTn id="32"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7" grpId="0" animBg="1"/>
      <p:bldP spid="18" grpId="0" animBg="1"/>
      <p:bldP spid="19"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762</TotalTime>
  <Words>4079</Words>
  <Application>Microsoft Office PowerPoint</Application>
  <PresentationFormat>Widescreen</PresentationFormat>
  <Paragraphs>228</Paragraphs>
  <Slides>23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Colonna MT</vt:lpstr>
      <vt:lpstr>Arial</vt:lpstr>
      <vt:lpstr>Calibri Light</vt:lpstr>
      <vt:lpstr>Calibri</vt:lpstr>
      <vt:lpstr>Open Sans</vt:lpstr>
      <vt:lpstr>Georgia</vt:lpstr>
      <vt:lpstr>Abadi</vt:lpstr>
      <vt:lpstr>verdana</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81</cp:revision>
  <dcterms:created xsi:type="dcterms:W3CDTF">2016-05-16T13:36:31Z</dcterms:created>
  <dcterms:modified xsi:type="dcterms:W3CDTF">2020-08-28T23:22:42Z</dcterms:modified>
</cp:coreProperties>
</file>