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87" r:id="rId2"/>
    <p:sldId id="288" r:id="rId3"/>
    <p:sldId id="289" r:id="rId4"/>
    <p:sldId id="290" r:id="rId5"/>
    <p:sldId id="291" r:id="rId6"/>
    <p:sldId id="292" r:id="rId7"/>
    <p:sldId id="293" r:id="rId8"/>
    <p:sldId id="294" r:id="rId9"/>
    <p:sldId id="295" r:id="rId10"/>
    <p:sldId id="296" r:id="rId11"/>
    <p:sldId id="298" r:id="rId12"/>
    <p:sldId id="297" r:id="rId13"/>
    <p:sldId id="299" r:id="rId14"/>
    <p:sldId id="300" r:id="rId15"/>
    <p:sldId id="284" r:id="rId16"/>
    <p:sldId id="285" r:id="rId17"/>
    <p:sldId id="286" r:id="rId18"/>
  </p:sldIdLst>
  <p:sldSz cx="12192000" cy="6858000"/>
  <p:notesSz cx="6858000" cy="9144000"/>
  <p:embeddedFontLst>
    <p:embeddedFont>
      <p:font typeface="Abadi" panose="020B060402010402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Lucida Calligraphy" panose="03010101010101010101" pitchFamily="66" charset="0"/>
      <p:regular r:id="rId27"/>
    </p:embeddedFont>
    <p:embeddedFont>
      <p:font typeface="Lucida Handwriting" panose="03010101010101010101" pitchFamily="66" charset="0"/>
      <p:regular r:id="rId28"/>
    </p:embeddedFont>
    <p:embeddedFont>
      <p:font typeface="Open Sans" panose="020B0606030504020204" pitchFamily="34" charset="0"/>
      <p:regular r:id="rId29"/>
      <p:bold r:id="rId30"/>
      <p:italic r:id="rId31"/>
      <p:boldItalic r:id="rId32"/>
    </p:embeddedFont>
    <p:embeddedFont>
      <p:font typeface="Palatino"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8/28/2020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jpeg"/><Relationship Id="rId7" Type="http://schemas.openxmlformats.org/officeDocument/2006/relationships/image" Target="../media/image27.gif"/><Relationship Id="rId2" Type="http://schemas.openxmlformats.org/officeDocument/2006/relationships/image" Target="../media/image4.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6.pn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ED042-0CAC-4BE7-AAB1-A0166B255A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21318" y="2163137"/>
            <a:ext cx="12192000" cy="1446550"/>
          </a:xfrm>
          <a:prstGeom prst="rect">
            <a:avLst/>
          </a:prstGeom>
          <a:noFill/>
        </p:spPr>
        <p:txBody>
          <a:bodyPr wrap="square" rtlCol="0">
            <a:spAutoFit/>
          </a:bodyPr>
          <a:lstStyle/>
          <a:p>
            <a:pPr algn="ctr"/>
            <a:r>
              <a:rPr lang="en-US" sz="4400" dirty="0">
                <a:solidFill>
                  <a:schemeClr val="bg1"/>
                </a:solidFill>
                <a:latin typeface="Lucida Handwriting" panose="03010101010101010101" pitchFamily="66" charset="0"/>
              </a:rPr>
              <a:t>Joy VS Sorrow</a:t>
            </a:r>
          </a:p>
          <a:p>
            <a:pPr algn="ctr"/>
            <a:r>
              <a:rPr lang="en-US" sz="4400">
                <a:solidFill>
                  <a:schemeClr val="bg1"/>
                </a:solidFill>
                <a:latin typeface="Lucida Handwriting" panose="03010101010101010101" pitchFamily="66" charset="0"/>
              </a:rPr>
              <a:t>John 16</a:t>
            </a:r>
            <a:endParaRPr lang="en-US" sz="4400" dirty="0">
              <a:solidFill>
                <a:schemeClr val="bg1"/>
              </a:solidFill>
              <a:latin typeface="Lucida Handwriting" panose="03010101010101010101" pitchFamily="66" charset="0"/>
            </a:endParaRPr>
          </a:p>
        </p:txBody>
      </p:sp>
      <p:sp>
        <p:nvSpPr>
          <p:cNvPr id="8" name="TextBox 7"/>
          <p:cNvSpPr txBox="1"/>
          <p:nvPr/>
        </p:nvSpPr>
        <p:spPr>
          <a:xfrm>
            <a:off x="0" y="0"/>
            <a:ext cx="2286000" cy="369332"/>
          </a:xfrm>
          <a:prstGeom prst="rect">
            <a:avLst/>
          </a:prstGeom>
          <a:noFill/>
        </p:spPr>
        <p:txBody>
          <a:bodyPr wrap="square" rtlCol="0">
            <a:spAutoFit/>
          </a:bodyPr>
          <a:lstStyle/>
          <a:p>
            <a:r>
              <a:rPr lang="en-US" dirty="0"/>
              <a:t>Lesson 76</a:t>
            </a:r>
          </a:p>
        </p:txBody>
      </p:sp>
      <p:sp>
        <p:nvSpPr>
          <p:cNvPr id="3" name="Rectangle 2"/>
          <p:cNvSpPr/>
          <p:nvPr/>
        </p:nvSpPr>
        <p:spPr>
          <a:xfrm>
            <a:off x="307975" y="4480162"/>
            <a:ext cx="4517275" cy="1846659"/>
          </a:xfrm>
          <a:prstGeom prst="rect">
            <a:avLst/>
          </a:prstGeom>
        </p:spPr>
        <p:txBody>
          <a:bodyPr wrap="square">
            <a:spAutoFit/>
          </a:bodyPr>
          <a:lstStyle/>
          <a:p>
            <a:r>
              <a:rPr lang="en-US" sz="3200" i="1" dirty="0">
                <a:solidFill>
                  <a:srgbClr val="333333"/>
                </a:solidFill>
                <a:latin typeface="Abadi" panose="020B0604020104020204" pitchFamily="34" charset="0"/>
              </a:rPr>
              <a:t>"For the faithful, there is short-term tribulation but long-term joy." </a:t>
            </a:r>
          </a:p>
          <a:p>
            <a:r>
              <a:rPr lang="en-US" i="1" dirty="0">
                <a:solidFill>
                  <a:srgbClr val="333333"/>
                </a:solidFill>
                <a:latin typeface="Abadi" panose="020B0604020104020204" pitchFamily="34" charset="0"/>
              </a:rPr>
              <a:t>–Neal A. Maxwell</a:t>
            </a:r>
            <a:endParaRPr lang="en-US" i="1" dirty="0"/>
          </a:p>
        </p:txBody>
      </p:sp>
    </p:spTree>
    <p:extLst>
      <p:ext uri="{BB962C8B-B14F-4D97-AF65-F5344CB8AC3E}">
        <p14:creationId xmlns:p14="http://schemas.microsoft.com/office/powerpoint/2010/main" val="107433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0296" t="15957" r="20076" b="20440"/>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16:16, 22</a:t>
            </a:r>
          </a:p>
        </p:txBody>
      </p:sp>
      <p:sp>
        <p:nvSpPr>
          <p:cNvPr id="3" name="Rectangle 2"/>
          <p:cNvSpPr/>
          <p:nvPr/>
        </p:nvSpPr>
        <p:spPr>
          <a:xfrm>
            <a:off x="295186" y="678985"/>
            <a:ext cx="6015462" cy="3170099"/>
          </a:xfrm>
          <a:prstGeom prst="rect">
            <a:avLst/>
          </a:prstGeom>
        </p:spPr>
        <p:txBody>
          <a:bodyPr wrap="square">
            <a:spAutoFit/>
          </a:bodyPr>
          <a:lstStyle/>
          <a:p>
            <a:pPr fontAlgn="base"/>
            <a:r>
              <a:rPr lang="en-US" sz="2000" dirty="0"/>
              <a:t>“The source of the kind of joy which causes us to rejoice is an understanding of the plan of salvation. </a:t>
            </a:r>
          </a:p>
          <a:p>
            <a:pPr fontAlgn="base"/>
            <a:endParaRPr lang="en-US" sz="2000" dirty="0"/>
          </a:p>
          <a:p>
            <a:pPr fontAlgn="base"/>
            <a:r>
              <a:rPr lang="en-US" sz="2000" dirty="0"/>
              <a:t>The Savior in the Gospel of John was approaching the closing hours of His mortal life when He would take upon Himself the sins of the world. </a:t>
            </a:r>
          </a:p>
          <a:p>
            <a:pPr fontAlgn="base"/>
            <a:endParaRPr lang="en-US" sz="2000" dirty="0"/>
          </a:p>
          <a:p>
            <a:pPr fontAlgn="base"/>
            <a:r>
              <a:rPr lang="en-US" sz="2000" dirty="0"/>
              <a:t>As He prepared His disciples for what He knew was to come, He told them</a:t>
            </a:r>
            <a:r>
              <a:rPr lang="en-US" sz="2000" b="1" dirty="0"/>
              <a:t>, ‘A little while, and ye shall not see me: and again, a little while, and ye shall see me’.</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t>(9)</a:t>
            </a:r>
          </a:p>
        </p:txBody>
      </p:sp>
      <p:sp>
        <p:nvSpPr>
          <p:cNvPr id="9" name="TextBox 8"/>
          <p:cNvSpPr txBox="1"/>
          <p:nvPr/>
        </p:nvSpPr>
        <p:spPr>
          <a:xfrm>
            <a:off x="155575" y="37646"/>
            <a:ext cx="12192000" cy="769441"/>
          </a:xfrm>
          <a:prstGeom prst="rect">
            <a:avLst/>
          </a:prstGeom>
          <a:noFill/>
        </p:spPr>
        <p:txBody>
          <a:bodyPr wrap="square" rtlCol="0">
            <a:spAutoFit/>
          </a:bodyPr>
          <a:lstStyle/>
          <a:p>
            <a:pPr algn="ctr"/>
            <a:r>
              <a:rPr lang="en-US" sz="4400" dirty="0">
                <a:latin typeface="Lucida Handwriting" panose="03010101010101010101" pitchFamily="66" charset="0"/>
              </a:rPr>
              <a:t>The Source of Joy</a:t>
            </a:r>
          </a:p>
        </p:txBody>
      </p:sp>
      <p:sp>
        <p:nvSpPr>
          <p:cNvPr id="5" name="Rectangle 4"/>
          <p:cNvSpPr/>
          <p:nvPr/>
        </p:nvSpPr>
        <p:spPr>
          <a:xfrm>
            <a:off x="5603339" y="4739451"/>
            <a:ext cx="6096000" cy="1754326"/>
          </a:xfrm>
          <a:prstGeom prst="rect">
            <a:avLst/>
          </a:prstGeom>
        </p:spPr>
        <p:txBody>
          <a:bodyPr>
            <a:spAutoFit/>
          </a:bodyPr>
          <a:lstStyle/>
          <a:p>
            <a:pPr fontAlgn="base"/>
            <a:r>
              <a:rPr lang="en-US" dirty="0"/>
              <a:t>“They were not yet ready to comprehend the Resurrection. </a:t>
            </a:r>
          </a:p>
          <a:p>
            <a:pPr fontAlgn="base"/>
            <a:endParaRPr lang="en-US" dirty="0"/>
          </a:p>
          <a:p>
            <a:pPr fontAlgn="base"/>
            <a:r>
              <a:rPr lang="en-US" dirty="0"/>
              <a:t>Instead the Savior explained in gentle terms that He would leave and return and told them what they would feel: sorrow at His leaving, </a:t>
            </a:r>
            <a:r>
              <a:rPr lang="en-US" b="1" dirty="0"/>
              <a:t>‘but I will see you again, and your heart shall rejoice, and your joy no man taketh from you’”.</a:t>
            </a:r>
            <a:endParaRPr lang="en-US" b="1" dirty="0">
              <a:solidFill>
                <a:srgbClr val="333333"/>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5182" y="133842"/>
            <a:ext cx="978442" cy="1017365"/>
          </a:xfrm>
          <a:prstGeom prst="rect">
            <a:avLst/>
          </a:prstGeom>
        </p:spPr>
      </p:pic>
      <p:pic>
        <p:nvPicPr>
          <p:cNvPr id="12290" name="Picture 2" descr="Image result for return of jesus to discip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7199" y="1488067"/>
            <a:ext cx="4917204" cy="3106922"/>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mage result for jesus died"/>
          <p:cNvPicPr>
            <a:picLocks noChangeAspect="1" noChangeArrowheads="1"/>
          </p:cNvPicPr>
          <p:nvPr/>
        </p:nvPicPr>
        <p:blipFill rotWithShape="1">
          <a:blip r:embed="rId5">
            <a:extLst>
              <a:ext uri="{28A0092B-C50C-407E-A947-70E740481C1C}">
                <a14:useLocalDpi xmlns:a14="http://schemas.microsoft.com/office/drawing/2010/main" val="0"/>
              </a:ext>
            </a:extLst>
          </a:blip>
          <a:srcRect l="34537" t="1631"/>
          <a:stretch/>
        </p:blipFill>
        <p:spPr bwMode="auto">
          <a:xfrm>
            <a:off x="1605254" y="3993546"/>
            <a:ext cx="3719439" cy="279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1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fade">
                                      <p:cBhvr>
                                        <p:cTn id="13" dur="5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2292"/>
                                        </p:tgtEl>
                                        <p:attrNameLst>
                                          <p:attrName>style.visibility</p:attrName>
                                        </p:attrNameLst>
                                      </p:cBhvr>
                                      <p:to>
                                        <p:strVal val="visible"/>
                                      </p:to>
                                    </p:set>
                                    <p:animEffect transition="in" filter="fade">
                                      <p:cBhvr>
                                        <p:cTn id="20" dur="500"/>
                                        <p:tgtEl>
                                          <p:spTgt spid="1229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0296" t="15957" r="20076" b="20440"/>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16:16, 22</a:t>
            </a:r>
          </a:p>
        </p:txBody>
      </p:sp>
      <p:sp>
        <p:nvSpPr>
          <p:cNvPr id="3" name="Rectangle 2"/>
          <p:cNvSpPr/>
          <p:nvPr/>
        </p:nvSpPr>
        <p:spPr>
          <a:xfrm>
            <a:off x="155575" y="160338"/>
            <a:ext cx="6015462" cy="2554545"/>
          </a:xfrm>
          <a:prstGeom prst="rect">
            <a:avLst/>
          </a:prstGeom>
        </p:spPr>
        <p:txBody>
          <a:bodyPr wrap="square">
            <a:spAutoFit/>
          </a:bodyPr>
          <a:lstStyle/>
          <a:p>
            <a:pPr fontAlgn="base"/>
            <a:r>
              <a:rPr lang="en-US" sz="2000" dirty="0"/>
              <a:t>“Just as the Savior’s death brought sorrow, the vicissitudes of life, like death, disease, poverty, and injury, can and often will bring unhappiness. </a:t>
            </a:r>
          </a:p>
          <a:p>
            <a:pPr fontAlgn="base"/>
            <a:endParaRPr lang="en-US" sz="2000" dirty="0"/>
          </a:p>
          <a:p>
            <a:pPr fontAlgn="base"/>
            <a:r>
              <a:rPr lang="en-US" sz="2000" dirty="0"/>
              <a:t>Separation from those we love invariably brings sorrow and mourning. Life is not easy, and it would be improper to diminish in any way the trials and tribulations that most experience.</a:t>
            </a:r>
            <a:endParaRPr lang="en-US" sz="2000" b="1" dirty="0"/>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t>(9)</a:t>
            </a:r>
          </a:p>
        </p:txBody>
      </p:sp>
      <p:sp>
        <p:nvSpPr>
          <p:cNvPr id="9" name="TextBox 8"/>
          <p:cNvSpPr txBox="1"/>
          <p:nvPr/>
        </p:nvSpPr>
        <p:spPr>
          <a:xfrm>
            <a:off x="37519" y="5800645"/>
            <a:ext cx="12192000" cy="523220"/>
          </a:xfrm>
          <a:prstGeom prst="rect">
            <a:avLst/>
          </a:prstGeom>
          <a:noFill/>
        </p:spPr>
        <p:txBody>
          <a:bodyPr wrap="square" rtlCol="0">
            <a:spAutoFit/>
          </a:bodyPr>
          <a:lstStyle/>
          <a:p>
            <a:pPr algn="ctr"/>
            <a:r>
              <a:rPr lang="en-US" sz="2800" dirty="0">
                <a:latin typeface="Lucida Handwriting" panose="03010101010101010101" pitchFamily="66" charset="0"/>
              </a:rPr>
              <a:t>“Joy comes when we have the Spirit in our lives”</a:t>
            </a:r>
          </a:p>
        </p:txBody>
      </p:sp>
      <p:sp>
        <p:nvSpPr>
          <p:cNvPr id="5" name="Rectangle 4"/>
          <p:cNvSpPr/>
          <p:nvPr/>
        </p:nvSpPr>
        <p:spPr>
          <a:xfrm>
            <a:off x="5442221" y="3526959"/>
            <a:ext cx="6096000" cy="1631216"/>
          </a:xfrm>
          <a:prstGeom prst="rect">
            <a:avLst/>
          </a:prstGeom>
        </p:spPr>
        <p:txBody>
          <a:bodyPr>
            <a:spAutoFit/>
          </a:bodyPr>
          <a:lstStyle/>
          <a:p>
            <a:pPr fontAlgn="base"/>
            <a:r>
              <a:rPr lang="en-US" sz="2000" dirty="0"/>
              <a:t>“That having been said, the Resurrection and Atonement wrought by the Savior and the promise of eternal life with our loved ones are of such overwhelming significance that to not rejoice would demonstrate a lack of understanding of the Savior’s gift.”</a:t>
            </a:r>
            <a:endParaRPr lang="en-US" sz="2000" b="1" dirty="0">
              <a:solidFill>
                <a:srgbClr val="333333"/>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9000" y="160338"/>
            <a:ext cx="978442" cy="1017365"/>
          </a:xfrm>
          <a:prstGeom prst="rect">
            <a:avLst/>
          </a:prstGeom>
        </p:spPr>
      </p:pic>
      <p:pic>
        <p:nvPicPr>
          <p:cNvPr id="1026" name="Picture 2" descr="Image result for death of loved o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929" y="160338"/>
            <a:ext cx="3810000" cy="27241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2376" y="2541570"/>
            <a:ext cx="2234037" cy="3145289"/>
          </a:xfrm>
          <a:prstGeom prst="rect">
            <a:avLst/>
          </a:prstGeom>
        </p:spPr>
      </p:pic>
    </p:spTree>
    <p:extLst>
      <p:ext uri="{BB962C8B-B14F-4D97-AF65-F5344CB8AC3E}">
        <p14:creationId xmlns:p14="http://schemas.microsoft.com/office/powerpoint/2010/main" val="35613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0296" t="15957" r="20076" b="20440"/>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16:33</a:t>
            </a:r>
          </a:p>
        </p:txBody>
      </p:sp>
      <p:sp>
        <p:nvSpPr>
          <p:cNvPr id="3" name="Rectangle 2"/>
          <p:cNvSpPr/>
          <p:nvPr/>
        </p:nvSpPr>
        <p:spPr>
          <a:xfrm>
            <a:off x="536575" y="1052989"/>
            <a:ext cx="4906821" cy="1569660"/>
          </a:xfrm>
          <a:prstGeom prst="rect">
            <a:avLst/>
          </a:prstGeom>
        </p:spPr>
        <p:txBody>
          <a:bodyPr wrap="square">
            <a:spAutoFit/>
          </a:bodyPr>
          <a:lstStyle/>
          <a:p>
            <a:pPr fontAlgn="base"/>
            <a:r>
              <a:rPr lang="en-US" sz="2400" dirty="0"/>
              <a:t>Jesus taught His disciples to pray directly to Heavenly Father in His (Christ’s) name and assured them of the Father’s love for them and Him.</a:t>
            </a:r>
            <a:endParaRPr lang="en-US" sz="2400" b="1" dirty="0"/>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t>(10)</a:t>
            </a:r>
          </a:p>
        </p:txBody>
      </p:sp>
      <p:sp>
        <p:nvSpPr>
          <p:cNvPr id="9" name="TextBox 8"/>
          <p:cNvSpPr txBox="1"/>
          <p:nvPr/>
        </p:nvSpPr>
        <p:spPr>
          <a:xfrm>
            <a:off x="155575" y="37646"/>
            <a:ext cx="12192000" cy="769441"/>
          </a:xfrm>
          <a:prstGeom prst="rect">
            <a:avLst/>
          </a:prstGeom>
          <a:noFill/>
        </p:spPr>
        <p:txBody>
          <a:bodyPr wrap="square" rtlCol="0">
            <a:spAutoFit/>
          </a:bodyPr>
          <a:lstStyle/>
          <a:p>
            <a:pPr algn="ctr"/>
            <a:r>
              <a:rPr lang="en-US" sz="4400" dirty="0">
                <a:latin typeface="Lucida Handwriting" panose="03010101010101010101" pitchFamily="66" charset="0"/>
              </a:rPr>
              <a:t>Be of Good Cheer</a:t>
            </a:r>
          </a:p>
        </p:txBody>
      </p:sp>
      <p:sp>
        <p:nvSpPr>
          <p:cNvPr id="5" name="Rectangle 4"/>
          <p:cNvSpPr/>
          <p:nvPr/>
        </p:nvSpPr>
        <p:spPr>
          <a:xfrm>
            <a:off x="4989925" y="1541761"/>
            <a:ext cx="6765200" cy="1200329"/>
          </a:xfrm>
          <a:prstGeom prst="rect">
            <a:avLst/>
          </a:prstGeom>
        </p:spPr>
        <p:txBody>
          <a:bodyPr wrap="square">
            <a:spAutoFit/>
          </a:bodyPr>
          <a:lstStyle/>
          <a:p>
            <a:pPr algn="ctr" fontAlgn="base"/>
            <a:r>
              <a:rPr lang="en-US" sz="3600" dirty="0">
                <a:latin typeface="Lucida Calligraphy" panose="03010101010101010101" pitchFamily="66" charset="0"/>
              </a:rPr>
              <a:t>Can we have happiness amidst sorrow?</a:t>
            </a:r>
            <a:endParaRPr lang="en-US" sz="3600" b="1" dirty="0">
              <a:solidFill>
                <a:srgbClr val="333333"/>
              </a:solidFill>
              <a:latin typeface="Lucida Calligraphy" panose="03010101010101010101" pitchFamily="66"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95" t="3998" r="1813" b="4072"/>
          <a:stretch/>
        </p:blipFill>
        <p:spPr>
          <a:xfrm>
            <a:off x="1213140" y="2948911"/>
            <a:ext cx="2859810" cy="3346355"/>
          </a:xfrm>
          <a:prstGeom prst="rect">
            <a:avLst/>
          </a:prstGeom>
        </p:spPr>
      </p:pic>
      <p:sp>
        <p:nvSpPr>
          <p:cNvPr id="6" name="Rectangle 5"/>
          <p:cNvSpPr/>
          <p:nvPr/>
        </p:nvSpPr>
        <p:spPr>
          <a:xfrm>
            <a:off x="4645514" y="3318250"/>
            <a:ext cx="7205471" cy="2862322"/>
          </a:xfrm>
          <a:prstGeom prst="rect">
            <a:avLst/>
          </a:prstGeom>
        </p:spPr>
        <p:txBody>
          <a:bodyPr wrap="square">
            <a:spAutoFit/>
          </a:bodyPr>
          <a:lstStyle/>
          <a:p>
            <a:r>
              <a:rPr lang="en-US" dirty="0">
                <a:solidFill>
                  <a:srgbClr val="333333"/>
                </a:solidFill>
                <a:latin typeface="Open Sans"/>
              </a:rPr>
              <a:t>“As part of our mortal probation, we pass through affliction, pain, and disappointment. Only in Jesus Christ can we find peace. He can help us to be of good cheer and to overcome all the challenges of this life.</a:t>
            </a:r>
          </a:p>
          <a:p>
            <a:endParaRPr lang="en-US" dirty="0">
              <a:solidFill>
                <a:srgbClr val="333333"/>
              </a:solidFill>
              <a:latin typeface="Open Sans"/>
            </a:endParaRPr>
          </a:p>
          <a:p>
            <a:pPr fontAlgn="base"/>
            <a:r>
              <a:rPr lang="en-US" dirty="0"/>
              <a:t>It means having hope, not getting discouraged, not losing faith, and living life joyfully</a:t>
            </a:r>
            <a:r>
              <a:rPr lang="en-US" i="1" dirty="0"/>
              <a:t>. ‘Men are, that they might have joy’ [2 Nephi 2:25]. </a:t>
            </a:r>
            <a:r>
              <a:rPr lang="en-US" dirty="0"/>
              <a:t>It means facing life with confidence.</a:t>
            </a:r>
          </a:p>
          <a:p>
            <a:pPr fontAlgn="base"/>
            <a:endParaRPr lang="en-US" i="1" dirty="0"/>
          </a:p>
          <a:p>
            <a:pPr fontAlgn="base"/>
            <a:r>
              <a:rPr lang="en-US" dirty="0"/>
              <a:t>“The gospel of Jesus Christ gives us the strength and the eternal perspective to face what is coming with good cheer.”</a:t>
            </a:r>
          </a:p>
        </p:txBody>
      </p:sp>
      <p:pic>
        <p:nvPicPr>
          <p:cNvPr id="2050" name="Picture 2" descr="Image result for Elder Adhemar Damian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2119" y="164087"/>
            <a:ext cx="848829" cy="1131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6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0296" t="15957" r="20076" b="20440"/>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jesus"/>
          <p:cNvPicPr>
            <a:picLocks noChangeAspect="1" noChangeArrowheads="1"/>
          </p:cNvPicPr>
          <p:nvPr/>
        </p:nvPicPr>
        <p:blipFill rotWithShape="1">
          <a:blip r:embed="rId3">
            <a:extLst>
              <a:ext uri="{28A0092B-C50C-407E-A947-70E740481C1C}">
                <a14:useLocalDpi xmlns:a14="http://schemas.microsoft.com/office/drawing/2010/main" val="0"/>
              </a:ext>
            </a:extLst>
          </a:blip>
          <a:srcRect l="15051" r="10854" b="56363"/>
          <a:stretch/>
        </p:blipFill>
        <p:spPr bwMode="auto">
          <a:xfrm>
            <a:off x="516059" y="825030"/>
            <a:ext cx="2478983" cy="25839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16:33</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t>(11)</a:t>
            </a:r>
          </a:p>
        </p:txBody>
      </p:sp>
      <p:sp>
        <p:nvSpPr>
          <p:cNvPr id="6" name="Rectangle 5"/>
          <p:cNvSpPr/>
          <p:nvPr/>
        </p:nvSpPr>
        <p:spPr>
          <a:xfrm>
            <a:off x="3178853" y="479370"/>
            <a:ext cx="7205471" cy="3416320"/>
          </a:xfrm>
          <a:prstGeom prst="rect">
            <a:avLst/>
          </a:prstGeom>
        </p:spPr>
        <p:txBody>
          <a:bodyPr wrap="square">
            <a:spAutoFit/>
          </a:bodyPr>
          <a:lstStyle/>
          <a:p>
            <a:pPr fontAlgn="base"/>
            <a:r>
              <a:rPr lang="en-US" dirty="0"/>
              <a:t>"Peace can come to an individual only by an unconditional surrender to him who is the Prince of peace and who has the power to confer peace.</a:t>
            </a:r>
          </a:p>
          <a:p>
            <a:pPr fontAlgn="base"/>
            <a:endParaRPr lang="en-US" dirty="0"/>
          </a:p>
          <a:p>
            <a:pPr fontAlgn="base"/>
            <a:r>
              <a:rPr lang="en-US" dirty="0"/>
              <a:t>"One may live in beautiful and peaceful surroundings, yet, because of inner dissension and discord, be in a state of constant turmoil. </a:t>
            </a:r>
          </a:p>
          <a:p>
            <a:pPr fontAlgn="base"/>
            <a:endParaRPr lang="en-US" dirty="0"/>
          </a:p>
          <a:p>
            <a:pPr fontAlgn="base"/>
            <a:r>
              <a:rPr lang="en-US" dirty="0"/>
              <a:t>On the other hand, one may be in the midst of utter destruction and the bloodshed of war, yet have the serenity of unspeakable peace. </a:t>
            </a:r>
          </a:p>
          <a:p>
            <a:pPr fontAlgn="base"/>
            <a:endParaRPr lang="en-US" dirty="0"/>
          </a:p>
          <a:p>
            <a:pPr fontAlgn="base"/>
            <a:r>
              <a:rPr lang="en-US" dirty="0"/>
              <a:t>If we look to the ways of the world, we will find turmoil and confusion. </a:t>
            </a:r>
          </a:p>
          <a:p>
            <a:pPr fontAlgn="base"/>
            <a:endParaRPr lang="en-US" dirty="0"/>
          </a:p>
          <a:p>
            <a:pPr fontAlgn="base"/>
            <a:r>
              <a:rPr lang="en-US" dirty="0"/>
              <a:t>If we will but turn to God, we will find peace for the restless soul. </a:t>
            </a:r>
          </a:p>
        </p:txBody>
      </p:sp>
      <p:sp>
        <p:nvSpPr>
          <p:cNvPr id="7" name="Rectangle 6"/>
          <p:cNvSpPr/>
          <p:nvPr/>
        </p:nvSpPr>
        <p:spPr>
          <a:xfrm>
            <a:off x="2939358" y="5335834"/>
            <a:ext cx="7336325" cy="954107"/>
          </a:xfrm>
          <a:prstGeom prst="rect">
            <a:avLst/>
          </a:prstGeom>
        </p:spPr>
        <p:txBody>
          <a:bodyPr wrap="square">
            <a:spAutoFit/>
          </a:bodyPr>
          <a:lstStyle/>
          <a:p>
            <a:pPr fontAlgn="base"/>
            <a:r>
              <a:rPr lang="en-US" sz="2800" i="1" dirty="0"/>
              <a:t> 'Peace I leave with you, my peace I give unto you: not as the world giveth.' (John 14:27.)</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2751" y="160338"/>
            <a:ext cx="1191512" cy="1549934"/>
          </a:xfrm>
          <a:prstGeom prst="rect">
            <a:avLst/>
          </a:prstGeom>
        </p:spPr>
      </p:pic>
      <p:pic>
        <p:nvPicPr>
          <p:cNvPr id="4104" name="Picture 8" descr="Image result for earth spinning"/>
          <p:cNvPicPr>
            <a:picLocks noChangeAspect="1" noChangeArrowheads="1" noCrop="1"/>
          </p:cNvPicPr>
          <p:nvPr/>
        </p:nvPicPr>
        <p:blipFill>
          <a:blip r:embed="rId5">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81185" y="867439"/>
            <a:ext cx="2458173" cy="245817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Image result for earth spinning"/>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1184" y="867439"/>
            <a:ext cx="2458173" cy="245817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Image result for earth spinning"/>
          <p:cNvPicPr>
            <a:picLocks noChangeAspect="1" noChangeArrowheads="1" noCrop="1"/>
          </p:cNvPicPr>
          <p:nvPr/>
        </p:nvPicPr>
        <p:blipFill>
          <a:blip r:embed="rId8">
            <a:extLst>
              <a:ext uri="{BEBA8EAE-BF5A-486C-A8C5-ECC9F3942E4B}">
                <a14:imgProps xmlns:a14="http://schemas.microsoft.com/office/drawing/2010/main">
                  <a14:imgLayer r:embed="rId6">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81184" y="867439"/>
            <a:ext cx="2458173" cy="245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7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1000"/>
                                        <p:tgtEl>
                                          <p:spTgt spid="20"/>
                                        </p:tgtEl>
                                      </p:cBhvr>
                                    </p:animEffect>
                                    <p:set>
                                      <p:cBhvr>
                                        <p:cTn id="9" dur="1" fill="hold">
                                          <p:stCondLst>
                                            <p:cond delay="999"/>
                                          </p:stCondLst>
                                        </p:cTn>
                                        <p:tgtEl>
                                          <p:spTgt spid="2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4" end="4"/>
                                            </p:txEl>
                                          </p:spTgt>
                                        </p:tgtEl>
                                        <p:attrNameLst>
                                          <p:attrName>style.visibility</p:attrName>
                                        </p:attrNameLst>
                                      </p:cBhvr>
                                      <p:to>
                                        <p:strVal val="visible"/>
                                      </p:to>
                                    </p:set>
                                  </p:childTnLst>
                                </p:cTn>
                              </p:par>
                              <p:par>
                                <p:cTn id="14" presetID="10" presetClass="exit" presetSubtype="0" fill="hold" nodeType="withEffect">
                                  <p:stCondLst>
                                    <p:cond delay="0"/>
                                  </p:stCondLst>
                                  <p:childTnLst>
                                    <p:animEffect transition="out" filter="fade">
                                      <p:cBhvr>
                                        <p:cTn id="15" dur="1000"/>
                                        <p:tgtEl>
                                          <p:spTgt spid="19"/>
                                        </p:tgtEl>
                                      </p:cBhvr>
                                    </p:animEffect>
                                    <p:set>
                                      <p:cBhvr>
                                        <p:cTn id="16" dur="1" fill="hold">
                                          <p:stCondLst>
                                            <p:cond delay="999"/>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par>
                                <p:cTn id="25" presetID="10" presetClass="exit" presetSubtype="0" fill="hold" nodeType="withEffect">
                                  <p:stCondLst>
                                    <p:cond delay="0"/>
                                  </p:stCondLst>
                                  <p:childTnLst>
                                    <p:animEffect transition="out" filter="fade">
                                      <p:cBhvr>
                                        <p:cTn id="26" dur="1000"/>
                                        <p:tgtEl>
                                          <p:spTgt spid="4104"/>
                                        </p:tgtEl>
                                      </p:cBhvr>
                                    </p:animEffect>
                                    <p:set>
                                      <p:cBhvr>
                                        <p:cTn id="27" dur="1" fill="hold">
                                          <p:stCondLst>
                                            <p:cond delay="999"/>
                                          </p:stCondLst>
                                        </p:cTn>
                                        <p:tgtEl>
                                          <p:spTgt spid="410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0296" t="15957" r="20076" b="20440"/>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16:33</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t>(10)</a:t>
            </a:r>
          </a:p>
        </p:txBody>
      </p:sp>
      <p:sp>
        <p:nvSpPr>
          <p:cNvPr id="9" name="TextBox 8"/>
          <p:cNvSpPr txBox="1"/>
          <p:nvPr/>
        </p:nvSpPr>
        <p:spPr>
          <a:xfrm>
            <a:off x="155575" y="37646"/>
            <a:ext cx="12192000" cy="769441"/>
          </a:xfrm>
          <a:prstGeom prst="rect">
            <a:avLst/>
          </a:prstGeom>
          <a:noFill/>
        </p:spPr>
        <p:txBody>
          <a:bodyPr wrap="square" rtlCol="0">
            <a:spAutoFit/>
          </a:bodyPr>
          <a:lstStyle/>
          <a:p>
            <a:pPr algn="ctr"/>
            <a:r>
              <a:rPr lang="en-US" sz="4400" dirty="0">
                <a:latin typeface="Lucida Handwriting" panose="03010101010101010101" pitchFamily="66" charset="0"/>
              </a:rPr>
              <a:t>Finding Peace</a:t>
            </a:r>
          </a:p>
        </p:txBody>
      </p:sp>
      <p:sp>
        <p:nvSpPr>
          <p:cNvPr id="7" name="Rectangle 6"/>
          <p:cNvSpPr/>
          <p:nvPr/>
        </p:nvSpPr>
        <p:spPr>
          <a:xfrm>
            <a:off x="630724" y="1201054"/>
            <a:ext cx="6096000" cy="646331"/>
          </a:xfrm>
          <a:prstGeom prst="rect">
            <a:avLst/>
          </a:prstGeom>
        </p:spPr>
        <p:txBody>
          <a:bodyPr>
            <a:spAutoFit/>
          </a:bodyPr>
          <a:lstStyle/>
          <a:p>
            <a:r>
              <a:rPr lang="en-US" dirty="0">
                <a:solidFill>
                  <a:srgbClr val="333333"/>
                </a:solidFill>
                <a:latin typeface="Abadi" panose="020B0604020104020204" pitchFamily="34" charset="0"/>
              </a:rPr>
              <a:t>"We can find such peace in a world of conflict if we will but accept his great gift and his further invitation:</a:t>
            </a:r>
            <a:endParaRPr lang="en-US" dirty="0"/>
          </a:p>
        </p:txBody>
      </p:sp>
      <p:sp>
        <p:nvSpPr>
          <p:cNvPr id="10" name="Rectangle 9"/>
          <p:cNvSpPr/>
          <p:nvPr/>
        </p:nvSpPr>
        <p:spPr>
          <a:xfrm>
            <a:off x="4036335" y="2575283"/>
            <a:ext cx="4119327" cy="1754326"/>
          </a:xfrm>
          <a:prstGeom prst="rect">
            <a:avLst/>
          </a:prstGeom>
        </p:spPr>
        <p:txBody>
          <a:bodyPr wrap="square">
            <a:spAutoFit/>
          </a:bodyPr>
          <a:lstStyle/>
          <a:p>
            <a:r>
              <a:rPr lang="en-US" i="1" dirty="0">
                <a:solidFill>
                  <a:srgbClr val="333333"/>
                </a:solidFill>
                <a:latin typeface="Abadi" panose="020B0604020104020204" pitchFamily="34" charset="0"/>
              </a:rPr>
              <a:t>'Come unto me, all ye that </a:t>
            </a:r>
            <a:r>
              <a:rPr lang="en-US" i="1" dirty="0" err="1">
                <a:solidFill>
                  <a:srgbClr val="333333"/>
                </a:solidFill>
                <a:latin typeface="Abadi" panose="020B0604020104020204" pitchFamily="34" charset="0"/>
              </a:rPr>
              <a:t>labour</a:t>
            </a:r>
            <a:r>
              <a:rPr lang="en-US" i="1" dirty="0">
                <a:solidFill>
                  <a:srgbClr val="333333"/>
                </a:solidFill>
                <a:latin typeface="Abadi" panose="020B0604020104020204" pitchFamily="34" charset="0"/>
              </a:rPr>
              <a:t> and are heavy laden, and I will give you rest. Take my yoke upon you, and learn of me; for I am meek and lowly in heart: and ye shall find rest unto your souls.' (Matt. 11:28-29.)</a:t>
            </a:r>
            <a:endParaRPr lang="en-US" i="1" dirty="0"/>
          </a:p>
        </p:txBody>
      </p:sp>
      <p:sp>
        <p:nvSpPr>
          <p:cNvPr id="11" name="Rectangle 10"/>
          <p:cNvSpPr/>
          <p:nvPr/>
        </p:nvSpPr>
        <p:spPr>
          <a:xfrm>
            <a:off x="2752254" y="4850581"/>
            <a:ext cx="7686392" cy="1200329"/>
          </a:xfrm>
          <a:prstGeom prst="rect">
            <a:avLst/>
          </a:prstGeom>
        </p:spPr>
        <p:txBody>
          <a:bodyPr wrap="square">
            <a:spAutoFit/>
          </a:bodyPr>
          <a:lstStyle/>
          <a:p>
            <a:r>
              <a:rPr lang="en-US" dirty="0">
                <a:solidFill>
                  <a:srgbClr val="333333"/>
                </a:solidFill>
                <a:latin typeface="Abadi" panose="020B0604020104020204" pitchFamily="34" charset="0"/>
              </a:rPr>
              <a:t>"This peace shelters us from the worldly turmoil. The knowledge that God lives, that we are his children, and that he loves us soothes the troubled heart. The answer to the quest lies in faith in God and in his Son, Jesus Christ. This will bring peace to us now and in the eternity to follow."</a:t>
            </a: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72751" y="160338"/>
            <a:ext cx="1191512" cy="1549934"/>
          </a:xfrm>
          <a:prstGeom prst="rect">
            <a:avLst/>
          </a:prstGeom>
        </p:spPr>
      </p:pic>
      <p:pic>
        <p:nvPicPr>
          <p:cNvPr id="3074" name="Picture 2" descr="Image result for finding pe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598" y="2353264"/>
            <a:ext cx="3302126" cy="219836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finding peac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42885" y="2272409"/>
            <a:ext cx="3212628" cy="214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11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3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fontAlgn="base"/>
            <a:r>
              <a:rPr lang="en-US" dirty="0">
                <a:solidFill>
                  <a:schemeClr val="bg1"/>
                </a:solidFill>
              </a:rPr>
              <a:t>Suggested Hymn: #122 Though Deepening Trials or #129 Where Can I Turn for Peace?</a:t>
            </a:r>
          </a:p>
          <a:p>
            <a:endParaRPr lang="en-US" i="1" dirty="0">
              <a:solidFill>
                <a:schemeClr val="bg1"/>
              </a:solidFill>
            </a:endParaRPr>
          </a:p>
          <a:p>
            <a:r>
              <a:rPr lang="en-US" i="1" dirty="0">
                <a:solidFill>
                  <a:schemeClr val="bg1"/>
                </a:solidFill>
              </a:rPr>
              <a:t>Video: </a:t>
            </a:r>
          </a:p>
          <a:p>
            <a:r>
              <a:rPr lang="en-US" b="1" dirty="0">
                <a:solidFill>
                  <a:schemeClr val="bg1"/>
                </a:solidFill>
              </a:rPr>
              <a:t>Be of Good Cheer</a:t>
            </a:r>
            <a:r>
              <a:rPr lang="en-US" dirty="0">
                <a:solidFill>
                  <a:schemeClr val="bg1"/>
                </a:solidFill>
              </a:rPr>
              <a:t> (9:09)</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26</a:t>
            </a:r>
          </a:p>
          <a:p>
            <a:pPr marL="342900" indent="-342900">
              <a:buFontTx/>
              <a:buAutoNum type="arabicPeriod"/>
            </a:pPr>
            <a:r>
              <a:rPr lang="en-US" dirty="0">
                <a:solidFill>
                  <a:schemeClr val="bg1"/>
                </a:solidFill>
              </a:rPr>
              <a:t>Andrew C. Skinner, "Apostasy, Restoration, and Lessons in Faith," </a:t>
            </a:r>
            <a:r>
              <a:rPr lang="en-US" i="1" dirty="0">
                <a:solidFill>
                  <a:schemeClr val="bg1"/>
                </a:solidFill>
              </a:rPr>
              <a:t>Ensign</a:t>
            </a:r>
            <a:r>
              <a:rPr lang="en-US" dirty="0">
                <a:solidFill>
                  <a:schemeClr val="bg1"/>
                </a:solidFill>
              </a:rPr>
              <a:t>, Dec. 1995, 29</a:t>
            </a:r>
          </a:p>
          <a:p>
            <a:pPr marL="342900" indent="-342900">
              <a:buFontTx/>
              <a:buAutoNum type="arabicPeriod"/>
            </a:pPr>
            <a:r>
              <a:rPr lang="en-US" dirty="0">
                <a:solidFill>
                  <a:schemeClr val="bg1"/>
                </a:solidFill>
              </a:rPr>
              <a:t>Gospeldoctrine.com</a:t>
            </a:r>
          </a:p>
          <a:p>
            <a:pPr marL="342900" indent="-342900">
              <a:buFontTx/>
              <a:buAutoNum type="arabicPeriod"/>
            </a:pPr>
            <a:r>
              <a:rPr lang="en-US" dirty="0">
                <a:solidFill>
                  <a:schemeClr val="bg1"/>
                </a:solidFill>
              </a:rPr>
              <a:t>Bible Dictionary</a:t>
            </a:r>
          </a:p>
          <a:p>
            <a:pPr marL="342900" indent="-342900">
              <a:buFontTx/>
              <a:buAutoNum type="arabicPeriod"/>
            </a:pPr>
            <a:r>
              <a:rPr lang="en-US" dirty="0">
                <a:solidFill>
                  <a:schemeClr val="bg1"/>
                </a:solidFill>
              </a:rPr>
              <a:t>Elder Bruce R. McConkie  (</a:t>
            </a:r>
            <a:r>
              <a:rPr lang="en-US" i="1" dirty="0">
                <a:solidFill>
                  <a:schemeClr val="bg1"/>
                </a:solidFill>
              </a:rPr>
              <a:t>Doctrinal New Testament Commentary,</a:t>
            </a:r>
            <a:r>
              <a:rPr lang="en-US" dirty="0">
                <a:solidFill>
                  <a:schemeClr val="bg1"/>
                </a:solidFill>
              </a:rPr>
              <a:t> 3 vols. [1965–73], 753).</a:t>
            </a:r>
          </a:p>
          <a:p>
            <a:pPr marL="342900" indent="-342900">
              <a:buFontTx/>
              <a:buAutoNum type="arabicPeriod"/>
            </a:pPr>
            <a:r>
              <a:rPr lang="en-US" dirty="0">
                <a:solidFill>
                  <a:schemeClr val="bg1"/>
                </a:solidFill>
              </a:rPr>
              <a:t>Kent P. Jackson, </a:t>
            </a:r>
            <a:r>
              <a:rPr lang="en-US" i="1" dirty="0">
                <a:solidFill>
                  <a:schemeClr val="bg1"/>
                </a:solidFill>
              </a:rPr>
              <a:t>Joseph Smith's Commentary on the Bible</a:t>
            </a:r>
            <a:r>
              <a:rPr lang="en-US" dirty="0">
                <a:solidFill>
                  <a:schemeClr val="bg1"/>
                </a:solidFill>
              </a:rPr>
              <a:t>, p. 139, italics added</a:t>
            </a:r>
          </a:p>
          <a:p>
            <a:pPr marL="342900" indent="-342900">
              <a:buFontTx/>
              <a:buAutoNum type="arabicPeriod"/>
            </a:pPr>
            <a:r>
              <a:rPr lang="en-US" dirty="0">
                <a:solidFill>
                  <a:schemeClr val="bg1"/>
                </a:solidFill>
              </a:rPr>
              <a:t>President Thomas S. Monson</a:t>
            </a:r>
            <a:r>
              <a:rPr lang="en-US" i="1" dirty="0">
                <a:solidFill>
                  <a:schemeClr val="bg1"/>
                </a:solidFill>
              </a:rPr>
              <a:t>, “The Three </a:t>
            </a:r>
            <a:r>
              <a:rPr lang="en-US" i="1" dirty="0" err="1">
                <a:solidFill>
                  <a:schemeClr val="bg1"/>
                </a:solidFill>
              </a:rPr>
              <a:t>Rs</a:t>
            </a:r>
            <a:r>
              <a:rPr lang="en-US" i="1" dirty="0">
                <a:solidFill>
                  <a:schemeClr val="bg1"/>
                </a:solidFill>
              </a:rPr>
              <a:t> of Choice,” Ensign, Nov. 2010, 67–69.</a:t>
            </a:r>
          </a:p>
          <a:p>
            <a:pPr marL="342900" indent="-342900">
              <a:buFontTx/>
              <a:buAutoNum type="arabicPeriod"/>
            </a:pPr>
            <a:r>
              <a:rPr lang="en-US" dirty="0">
                <a:solidFill>
                  <a:schemeClr val="bg1"/>
                </a:solidFill>
              </a:rPr>
              <a:t>Elder Richard G. Scott (“To Acquire Spiritual Guidance,”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2009, 6).</a:t>
            </a:r>
          </a:p>
          <a:p>
            <a:pPr marL="342900" indent="-342900">
              <a:buFontTx/>
              <a:buAutoNum type="arabicPeriod"/>
            </a:pPr>
            <a:r>
              <a:rPr lang="en-US" dirty="0">
                <a:solidFill>
                  <a:schemeClr val="bg1"/>
                </a:solidFill>
              </a:rPr>
              <a:t>Elder Quentin L. Cook (“Rejoice!”</a:t>
            </a:r>
            <a:r>
              <a:rPr lang="en-US" i="1" dirty="0">
                <a:solidFill>
                  <a:schemeClr val="bg1"/>
                </a:solidFill>
              </a:rPr>
              <a:t> Ensign,</a:t>
            </a:r>
            <a:r>
              <a:rPr lang="en-US" dirty="0">
                <a:solidFill>
                  <a:schemeClr val="bg1"/>
                </a:solidFill>
              </a:rPr>
              <a:t> Nov. 1996, 28).</a:t>
            </a:r>
          </a:p>
          <a:p>
            <a:pPr marL="342900" indent="-342900">
              <a:buFontTx/>
              <a:buAutoNum type="arabicPeriod"/>
            </a:pPr>
            <a:r>
              <a:rPr lang="en-US" dirty="0">
                <a:solidFill>
                  <a:schemeClr val="bg1"/>
                </a:solidFill>
              </a:rPr>
              <a:t>Elder </a:t>
            </a:r>
            <a:r>
              <a:rPr lang="en-US" dirty="0" err="1">
                <a:solidFill>
                  <a:schemeClr val="bg1"/>
                </a:solidFill>
              </a:rPr>
              <a:t>Adhemar</a:t>
            </a:r>
            <a:r>
              <a:rPr lang="en-US" dirty="0">
                <a:solidFill>
                  <a:schemeClr val="bg1"/>
                </a:solidFill>
              </a:rPr>
              <a:t> </a:t>
            </a:r>
            <a:r>
              <a:rPr lang="en-US" dirty="0" err="1">
                <a:solidFill>
                  <a:schemeClr val="bg1"/>
                </a:solidFill>
              </a:rPr>
              <a:t>Damiani</a:t>
            </a:r>
            <a:r>
              <a:rPr lang="en-US" dirty="0">
                <a:solidFill>
                  <a:schemeClr val="bg1"/>
                </a:solidFill>
              </a:rPr>
              <a:t> (“Be of Good Cheer and Faithful in Adversity,”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2005, 94).</a:t>
            </a:r>
          </a:p>
          <a:p>
            <a:pPr marL="342900" indent="-342900">
              <a:buFontTx/>
              <a:buAutoNum type="arabicPeriod"/>
            </a:pPr>
            <a:r>
              <a:rPr lang="en-US" dirty="0">
                <a:solidFill>
                  <a:schemeClr val="bg1"/>
                </a:solidFill>
              </a:rPr>
              <a:t>President Howard W. Hunter (</a:t>
            </a:r>
            <a:r>
              <a:rPr lang="en-US" i="1" dirty="0">
                <a:solidFill>
                  <a:schemeClr val="bg1"/>
                </a:solidFill>
              </a:rPr>
              <a:t>That We Might Have Joy</a:t>
            </a:r>
            <a:r>
              <a:rPr lang="en-US" dirty="0">
                <a:solidFill>
                  <a:schemeClr val="bg1"/>
                </a:solidFill>
              </a:rPr>
              <a:t> [Salt Lake City: Deseret Book Co., 1994], 30.)</a:t>
            </a:r>
          </a:p>
          <a:p>
            <a:pPr marL="342900" indent="-342900">
              <a:buFontTx/>
              <a:buAutoNum type="arabicPeriod"/>
            </a:pPr>
            <a:endParaRPr lang="en-US" dirty="0">
              <a:solidFill>
                <a:schemeClr val="bg1"/>
              </a:solidFill>
            </a:endParaRPr>
          </a:p>
          <a:p>
            <a:r>
              <a:rPr lang="en-US" dirty="0">
                <a:solidFill>
                  <a:schemeClr val="bg1"/>
                </a:solidFill>
              </a:rPr>
              <a:t>Picture of Jesus in frame 13  by Jared Barnes</a:t>
            </a:r>
          </a:p>
          <a:p>
            <a:r>
              <a:rPr lang="en-US" dirty="0">
                <a:solidFill>
                  <a:schemeClr val="bg1"/>
                </a:solidFill>
              </a:rPr>
              <a:t> </a:t>
            </a:r>
          </a:p>
          <a:p>
            <a:r>
              <a:rPr lang="en-US" dirty="0">
                <a:solidFill>
                  <a:schemeClr val="bg1"/>
                </a:solidFill>
              </a:rPr>
              <a:t>Neal A. Maxwell quote (Frame 1): (</a:t>
            </a:r>
            <a:r>
              <a:rPr lang="en-US" i="1" dirty="0">
                <a:solidFill>
                  <a:schemeClr val="bg1"/>
                </a:solidFill>
              </a:rPr>
              <a:t>Even As I Am</a:t>
            </a:r>
            <a:r>
              <a:rPr lang="en-US" dirty="0">
                <a:solidFill>
                  <a:schemeClr val="bg1"/>
                </a:solidFill>
              </a:rPr>
              <a:t> [Salt Lake City: Deseret Book Co., 1982], 91.)</a:t>
            </a:r>
            <a:endParaRPr lang="en-US" i="1" dirty="0">
              <a:solidFill>
                <a:schemeClr val="bg1"/>
              </a:solidFill>
            </a:endParaRPr>
          </a:p>
        </p:txBody>
      </p:sp>
      <p:grpSp>
        <p:nvGrpSpPr>
          <p:cNvPr id="2" name="Group 7"/>
          <p:cNvGrpSpPr/>
          <p:nvPr/>
        </p:nvGrpSpPr>
        <p:grpSpPr>
          <a:xfrm>
            <a:off x="2478809" y="1089892"/>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4673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22691636"/>
              </p:ext>
            </p:extLst>
          </p:nvPr>
        </p:nvGraphicFramePr>
        <p:xfrm>
          <a:off x="804868" y="306104"/>
          <a:ext cx="10434045" cy="68793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343968">
                <a:tc>
                  <a:txBody>
                    <a:bodyPr/>
                    <a:lstStyle/>
                    <a:p>
                      <a:r>
                        <a:rPr lang="en-US" sz="1200" dirty="0"/>
                        <a:t>Jesus Further Explains His Death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200" dirty="0"/>
                        <a:t>16:4-33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
        <p:nvSpPr>
          <p:cNvPr id="22" name="Rectangle 21"/>
          <p:cNvSpPr/>
          <p:nvPr/>
        </p:nvSpPr>
        <p:spPr>
          <a:xfrm>
            <a:off x="136984" y="1014319"/>
            <a:ext cx="6096000" cy="2123658"/>
          </a:xfrm>
          <a:prstGeom prst="rect">
            <a:avLst/>
          </a:prstGeom>
          <a:ln>
            <a:solidFill>
              <a:schemeClr val="tx1"/>
            </a:solidFill>
          </a:ln>
        </p:spPr>
        <p:txBody>
          <a:bodyPr>
            <a:spAutoFit/>
          </a:bodyPr>
          <a:lstStyle/>
          <a:p>
            <a:r>
              <a:rPr lang="en-US" sz="1200" b="1" dirty="0"/>
              <a:t>Receiving the Gift of the Holy Ghost John 16:7:</a:t>
            </a:r>
          </a:p>
          <a:p>
            <a:r>
              <a:rPr lang="en-US" sz="1200" dirty="0"/>
              <a:t>"...in the New Testament, the full powers and gifts of the Holy Ghost were not given in the Old World meridian Church until the day of Pentecost...While the Bridegroom was present with his disciples in the flesh, he was their Comforter, their Revelator, their Testator. He was their Life and Light, their source of power and might. 'Hence, as long as Jesus was with the disciples in person, there was not the full need for them to have the constant companionship of the Spirit that there would be after Jesus left.' But because of the vital role that Spirit would play thereafter in the growth, development, and expansion of the early Christian Church, Jesus said: 'It is expedient for you that I go away: for if I go not away, the Comforter will not come unto you; but if I depart, I will send him unto you' (John 16:7)." (</a:t>
            </a:r>
            <a:r>
              <a:rPr lang="en-US" sz="1200" i="1" dirty="0"/>
              <a:t>Selected Writings of Robert L. Millet: Gospel Scholars Series </a:t>
            </a:r>
            <a:r>
              <a:rPr lang="en-US" sz="1200" dirty="0"/>
              <a:t>[Salt Lake City: Deseret Book Co., 2000], 194.)</a:t>
            </a:r>
          </a:p>
        </p:txBody>
      </p:sp>
      <p:sp>
        <p:nvSpPr>
          <p:cNvPr id="23" name="Rectangle 22"/>
          <p:cNvSpPr/>
          <p:nvPr/>
        </p:nvSpPr>
        <p:spPr>
          <a:xfrm>
            <a:off x="136984" y="3137977"/>
            <a:ext cx="6096000" cy="1569660"/>
          </a:xfrm>
          <a:prstGeom prst="rect">
            <a:avLst/>
          </a:prstGeom>
          <a:ln>
            <a:solidFill>
              <a:schemeClr val="tx1"/>
            </a:solidFill>
          </a:ln>
        </p:spPr>
        <p:txBody>
          <a:bodyPr>
            <a:spAutoFit/>
          </a:bodyPr>
          <a:lstStyle/>
          <a:p>
            <a:r>
              <a:rPr lang="en-US" sz="1200" b="1" dirty="0"/>
              <a:t>The Holy Ghost As Our Guide John 16:12-13:</a:t>
            </a:r>
          </a:p>
          <a:p>
            <a:r>
              <a:rPr lang="en-US" sz="1200" dirty="0"/>
              <a:t>“How do we take the Holy Spirit for our guide? We must repent of our sins each week and renew our covenants by partaking of the sacrament with clean hands and a pure heart, as we are commanded to do (see D&amp;C 59:8–9, 12). Only in this way can we have the divine promise that we will ‘always have his Spirit to be with [us]’ (D&amp;C 20:77). That Spirit is the Holy Ghost, whose mission is to teach us, to lead us to truth, and to testify of the Father and the Son (see John 14:26; John 15:26; John 16:13; 3 Nephi 11:32, 36)” Elder Dallin H. Oaks  (“Be Not Deceived,”</a:t>
            </a:r>
            <a:r>
              <a:rPr lang="en-US" sz="1200" i="1" dirty="0"/>
              <a:t> Ensign</a:t>
            </a:r>
            <a:r>
              <a:rPr lang="en-US" sz="1200" dirty="0"/>
              <a:t> or </a:t>
            </a:r>
            <a:r>
              <a:rPr lang="en-US" sz="1200" i="1" dirty="0"/>
              <a:t>Liahona,</a:t>
            </a:r>
            <a:r>
              <a:rPr lang="en-US" sz="1200" dirty="0"/>
              <a:t> Nov. 2004, 46).</a:t>
            </a:r>
          </a:p>
        </p:txBody>
      </p:sp>
      <p:sp>
        <p:nvSpPr>
          <p:cNvPr id="5" name="Rectangle 4"/>
          <p:cNvSpPr/>
          <p:nvPr/>
        </p:nvSpPr>
        <p:spPr>
          <a:xfrm>
            <a:off x="136984" y="4707637"/>
            <a:ext cx="6096000" cy="1384995"/>
          </a:xfrm>
          <a:prstGeom prst="rect">
            <a:avLst/>
          </a:prstGeom>
          <a:ln>
            <a:solidFill>
              <a:schemeClr val="tx1"/>
            </a:solidFill>
          </a:ln>
        </p:spPr>
        <p:txBody>
          <a:bodyPr>
            <a:spAutoFit/>
          </a:bodyPr>
          <a:lstStyle/>
          <a:p>
            <a:r>
              <a:rPr lang="en-US" sz="1200" b="1" dirty="0"/>
              <a:t>Be of Good Cheer John 16:33:</a:t>
            </a:r>
          </a:p>
          <a:p>
            <a:r>
              <a:rPr lang="en-US" sz="1200" dirty="0"/>
              <a:t>“Your level of spirituality is also directly related to how well you fill the Lord’s commandments to ‘Be of good cheer’ and ‘Lift up your heart and rejoice’ (D&amp;C 31:3). How many times in the scriptures did the Lord command us to be of good cheer? He didn’t say, ‘Be of good cheer if everything is going well, if you have enough money to pay all your bills, if [you are feeling well],’ or whatever. No. For us to be of good cheer is a commandment and not merely a suggestion” Elder Joe J. Christensen (“Ten Ideas to Increase Your Spirituality,”</a:t>
            </a:r>
            <a:r>
              <a:rPr lang="en-US" sz="1200" i="1" dirty="0"/>
              <a:t> Ensign,</a:t>
            </a:r>
            <a:r>
              <a:rPr lang="en-US" sz="1200" dirty="0"/>
              <a:t> Mar. 1999, 59).</a:t>
            </a:r>
          </a:p>
        </p:txBody>
      </p:sp>
      <p:sp>
        <p:nvSpPr>
          <p:cNvPr id="6" name="Rectangle 5"/>
          <p:cNvSpPr/>
          <p:nvPr/>
        </p:nvSpPr>
        <p:spPr>
          <a:xfrm>
            <a:off x="6232984" y="1014319"/>
            <a:ext cx="5959016" cy="1569660"/>
          </a:xfrm>
          <a:prstGeom prst="rect">
            <a:avLst/>
          </a:prstGeom>
          <a:ln>
            <a:solidFill>
              <a:schemeClr val="tx1"/>
            </a:solidFill>
          </a:ln>
        </p:spPr>
        <p:txBody>
          <a:bodyPr wrap="square">
            <a:spAutoFit/>
          </a:bodyPr>
          <a:lstStyle/>
          <a:p>
            <a:r>
              <a:rPr lang="en-US" sz="1200" b="1" dirty="0"/>
              <a:t>Peace Comes by Obedience John 16:33:</a:t>
            </a:r>
          </a:p>
          <a:p>
            <a:r>
              <a:rPr lang="en-US" sz="1200" dirty="0"/>
              <a:t>"Peace does not come to the transgressor of law, Peace comes by obedience to law, and it is that message which Jesus would have us establish among men-peace to the individual that he may be at peace with his God; perfect harmony existing between his Creator and himself, perfect harmony existing between himself and law, the righteous laws to which he is subject and from which he never can escape peace in the home, families living at peace with each other and with their neighbors." (</a:t>
            </a:r>
            <a:r>
              <a:rPr lang="en-US" sz="1200" i="1" dirty="0"/>
              <a:t>Conference Report, October 1965</a:t>
            </a:r>
            <a:r>
              <a:rPr lang="en-US" sz="1200" dirty="0"/>
              <a:t>, First Day-Morning Meeting 10.)</a:t>
            </a:r>
          </a:p>
        </p:txBody>
      </p:sp>
      <p:sp>
        <p:nvSpPr>
          <p:cNvPr id="8" name="Rectangle 7"/>
          <p:cNvSpPr/>
          <p:nvPr/>
        </p:nvSpPr>
        <p:spPr>
          <a:xfrm>
            <a:off x="6232984" y="2583979"/>
            <a:ext cx="5959016" cy="1754326"/>
          </a:xfrm>
          <a:prstGeom prst="rect">
            <a:avLst/>
          </a:prstGeom>
          <a:ln>
            <a:solidFill>
              <a:schemeClr val="tx1"/>
            </a:solidFill>
          </a:ln>
        </p:spPr>
        <p:txBody>
          <a:bodyPr wrap="square">
            <a:spAutoFit/>
          </a:bodyPr>
          <a:lstStyle/>
          <a:p>
            <a:pPr fontAlgn="base"/>
            <a:r>
              <a:rPr lang="en-US" sz="1200" b="1" dirty="0"/>
              <a:t>The Future is Bright: John 16:33:</a:t>
            </a:r>
          </a:p>
          <a:p>
            <a:pPr fontAlgn="base"/>
            <a:r>
              <a:rPr lang="en-US" sz="1200" dirty="0"/>
              <a:t>“I testify to you that our promised blessings are beyond measure. Though the storm clouds may gather, though the rains may pour down upon us, our knowledge of the gospel and our love of our Heavenly Father and of our Savior will comfort and sustain us and bring joy to our hearts as we walk uprightly and keep the commandments. There will be nothing in this world that can defeat us.</a:t>
            </a:r>
          </a:p>
          <a:p>
            <a:pPr fontAlgn="base"/>
            <a:r>
              <a:rPr lang="en-US" sz="1200" dirty="0"/>
              <a:t>“My beloved brothers and sisters, fear not. Be of good cheer. The future is as bright as your faith” President Thomas S. Monson (“Be of Good Cheer,”</a:t>
            </a:r>
            <a:r>
              <a:rPr lang="en-US" sz="1200" i="1" dirty="0"/>
              <a:t> Ensign </a:t>
            </a:r>
            <a:r>
              <a:rPr lang="en-US" sz="1200" dirty="0"/>
              <a:t>or </a:t>
            </a:r>
            <a:r>
              <a:rPr lang="en-US" sz="1200" i="1" dirty="0"/>
              <a:t>Liahona,</a:t>
            </a:r>
            <a:r>
              <a:rPr lang="en-US" sz="1200" dirty="0"/>
              <a:t> May 2009, 91–92).</a:t>
            </a:r>
          </a:p>
        </p:txBody>
      </p:sp>
    </p:spTree>
    <p:extLst>
      <p:ext uri="{BB962C8B-B14F-4D97-AF65-F5344CB8AC3E}">
        <p14:creationId xmlns:p14="http://schemas.microsoft.com/office/powerpoint/2010/main" val="201278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7982" y="713568"/>
            <a:ext cx="11201400" cy="3785652"/>
          </a:xfrm>
          <a:prstGeom prst="rect">
            <a:avLst/>
          </a:prstGeom>
          <a:ln>
            <a:solidFill>
              <a:schemeClr val="tx1"/>
            </a:solidFill>
          </a:ln>
        </p:spPr>
        <p:txBody>
          <a:bodyPr wrap="square">
            <a:spAutoFit/>
          </a:bodyPr>
          <a:lstStyle/>
          <a:p>
            <a:r>
              <a:rPr lang="en-US" sz="1600" b="1" dirty="0"/>
              <a:t>The </a:t>
            </a:r>
            <a:r>
              <a:rPr lang="en-US" sz="1600" b="1"/>
              <a:t>Pied Piper</a:t>
            </a:r>
            <a:r>
              <a:rPr lang="en-US" sz="1600" b="1" dirty="0"/>
              <a:t>:</a:t>
            </a:r>
          </a:p>
          <a:p>
            <a:r>
              <a:rPr lang="en-US" sz="1600" dirty="0"/>
              <a:t>The town of Hamlyn was once full of rats. They ate all the food, troubled sleeping babies, and made a lot of noise. The people had grown tired of the rats but were unable to do anything. Even the cats were not able to kill the rats.</a:t>
            </a:r>
          </a:p>
          <a:p>
            <a:r>
              <a:rPr lang="en-US" sz="1600" dirty="0"/>
              <a:t>One day, a queer fellow with piercing eyes, came to town. He was called the Pied Piper. He went to the Mayor and asked him, “What will you pay me if I free your town of every single rat?” The mayor offered fifty pounds to the Pied Piper.</a:t>
            </a:r>
          </a:p>
          <a:p>
            <a:r>
              <a:rPr lang="en-US" sz="1600" dirty="0"/>
              <a:t>Happy with the offer, the Pied Piper started playing his pipe. Hearing the shrill, keen note, every rat came out from its hole and started following him. The Pied Piper kept on playing his pipe and the rats followed </a:t>
            </a:r>
            <a:r>
              <a:rPr lang="en-US" sz="1600" dirty="0" err="1"/>
              <a:t>hirn</a:t>
            </a:r>
            <a:r>
              <a:rPr lang="en-US" sz="1600" dirty="0"/>
              <a:t>. The piper walked up to the </a:t>
            </a:r>
            <a:r>
              <a:rPr lang="en-US" sz="1600" dirty="0" err="1"/>
              <a:t>harbour</a:t>
            </a:r>
            <a:r>
              <a:rPr lang="en-US" sz="1600" dirty="0"/>
              <a:t> with millions of rats behind him and led them into the water and waited till every rat had drowned.</a:t>
            </a:r>
          </a:p>
          <a:p>
            <a:r>
              <a:rPr lang="en-US" sz="1600" dirty="0"/>
              <a:t>Now the town was free of the little devils and the people were very happy.</a:t>
            </a:r>
          </a:p>
          <a:p>
            <a:r>
              <a:rPr lang="en-US" sz="1600" dirty="0"/>
              <a:t>After all the rats were dead, the Pied Piper returned and asked the Mayor for his money. The Mayor said that he could only give him twenty pounds for such an easy job. Now that the rats were dead, the Mayor thought that there was nothing to worry about. But the Pied Piper wanted to teach him a lesson. This time he played a different tune. Hearing his music, the children came out of their houses. They started following the piper, dancing and shouting. The elders watched in disbelief as the Pied Piper led the children far, far away. The Mayor sent his men to look for the piper and bring the children back but none could find the lost children.</a:t>
            </a:r>
          </a:p>
          <a:p>
            <a:r>
              <a:rPr lang="en-US" sz="1600" dirty="0"/>
              <a:t>http://shortstoriesshort.com/story/the-pied-piper/</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3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155575" y="37646"/>
            <a:ext cx="12192000" cy="769441"/>
          </a:xfrm>
          <a:prstGeom prst="rect">
            <a:avLst/>
          </a:prstGeom>
          <a:noFill/>
        </p:spPr>
        <p:txBody>
          <a:bodyPr wrap="square" rtlCol="0">
            <a:spAutoFit/>
          </a:bodyPr>
          <a:lstStyle/>
          <a:p>
            <a:pPr algn="ctr"/>
            <a:r>
              <a:rPr lang="en-US" sz="4400" dirty="0">
                <a:solidFill>
                  <a:schemeClr val="bg1"/>
                </a:solidFill>
                <a:latin typeface="Lucida Handwriting" panose="03010101010101010101" pitchFamily="66" charset="0"/>
              </a:rPr>
              <a:t>One By One</a:t>
            </a:r>
          </a:p>
        </p:txBody>
      </p:sp>
      <p:sp>
        <p:nvSpPr>
          <p:cNvPr id="3" name="Rectangle 2"/>
          <p:cNvSpPr/>
          <p:nvPr/>
        </p:nvSpPr>
        <p:spPr>
          <a:xfrm>
            <a:off x="555172" y="1044085"/>
            <a:ext cx="6096000" cy="5355312"/>
          </a:xfrm>
          <a:prstGeom prst="rect">
            <a:avLst/>
          </a:prstGeom>
        </p:spPr>
        <p:txBody>
          <a:bodyPr>
            <a:spAutoFit/>
          </a:bodyPr>
          <a:lstStyle/>
          <a:p>
            <a:r>
              <a:rPr lang="en-US" dirty="0">
                <a:solidFill>
                  <a:schemeClr val="bg1"/>
                </a:solidFill>
                <a:latin typeface="Abadi" panose="020B0604020104020204" pitchFamily="34" charset="0"/>
              </a:rPr>
              <a:t>"One by one the Apostles chosen by Christ were killed, as he had predicted.</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James, the brother of John, was the first member of the Quorum of the Twelve that we know of to be executed, sometime around A.D. 44.</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Others followed. James the Just, the brother of the Lord, may have been martyred in A.D. 62.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And then during the </a:t>
            </a:r>
            <a:r>
              <a:rPr lang="en-US" dirty="0" err="1">
                <a:solidFill>
                  <a:schemeClr val="bg1"/>
                </a:solidFill>
                <a:latin typeface="Abadi" panose="020B0604020104020204" pitchFamily="34" charset="0"/>
              </a:rPr>
              <a:t>Neronian</a:t>
            </a:r>
            <a:r>
              <a:rPr lang="en-US" dirty="0">
                <a:solidFill>
                  <a:schemeClr val="bg1"/>
                </a:solidFill>
                <a:latin typeface="Abadi" panose="020B0604020104020204" pitchFamily="34" charset="0"/>
              </a:rPr>
              <a:t> persecutions of Christianity in Rome (A.D. 64-67), 'the Church suffered the greatest loss it had yet sustained in the death of the apostles Peter and Paul.'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Thus, as scholars point out, no tradition about the early Church is more firmly held than that 'all the Apostles except John were martyrs.' The Apostolic Age came to an end, and the keys of the kingdom were gone."</a:t>
            </a:r>
            <a:endParaRPr lang="en-US" dirty="0">
              <a:solidFill>
                <a:schemeClr val="bg1"/>
              </a:solidFill>
            </a:endParaRPr>
          </a:p>
        </p:txBody>
      </p:sp>
      <p:grpSp>
        <p:nvGrpSpPr>
          <p:cNvPr id="9" name="Group 8"/>
          <p:cNvGrpSpPr/>
          <p:nvPr/>
        </p:nvGrpSpPr>
        <p:grpSpPr>
          <a:xfrm>
            <a:off x="9443471" y="5357741"/>
            <a:ext cx="1143000" cy="1295400"/>
            <a:chOff x="7696200" y="228600"/>
            <a:chExt cx="1143000" cy="1295400"/>
          </a:xfrm>
        </p:grpSpPr>
        <p:sp>
          <p:nvSpPr>
            <p:cNvPr id="10" name="Rectangle 9"/>
            <p:cNvSpPr/>
            <p:nvPr/>
          </p:nvSpPr>
          <p:spPr>
            <a:xfrm>
              <a:off x="7772400" y="228600"/>
              <a:ext cx="9906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
              <a:ext cx="731516" cy="1066800"/>
              <a:chOff x="7811845" y="1066800"/>
              <a:chExt cx="1606471" cy="2362200"/>
            </a:xfrm>
          </p:grpSpPr>
          <p:sp>
            <p:nvSpPr>
              <p:cNvPr id="13" name="Rounded Rectangle 12"/>
              <p:cNvSpPr/>
              <p:nvPr/>
            </p:nvSpPr>
            <p:spPr>
              <a:xfrm>
                <a:off x="7926592" y="1503802"/>
                <a:ext cx="1434349" cy="1123720"/>
              </a:xfrm>
              <a:prstGeom prst="roundRect">
                <a:avLst>
                  <a:gd name="adj" fmla="val 3196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4"/>
              <p:cNvGrpSpPr/>
              <p:nvPr/>
            </p:nvGrpSpPr>
            <p:grpSpPr>
              <a:xfrm>
                <a:off x="7811845" y="2500162"/>
                <a:ext cx="1606471" cy="928838"/>
                <a:chOff x="4876799" y="2133600"/>
                <a:chExt cx="2133599" cy="1133729"/>
              </a:xfrm>
            </p:grpSpPr>
            <p:sp>
              <p:nvSpPr>
                <p:cNvPr id="40" name="Trapezoid 59"/>
                <p:cNvSpPr/>
                <p:nvPr/>
              </p:nvSpPr>
              <p:spPr>
                <a:xfrm>
                  <a:off x="4876799" y="2133601"/>
                  <a:ext cx="2133599" cy="1133728"/>
                </a:xfrm>
                <a:prstGeom prst="trapezoid">
                  <a:avLst>
                    <a:gd name="adj" fmla="val 5111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60"/>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67"/>
              <p:cNvGrpSpPr/>
              <p:nvPr/>
            </p:nvGrpSpPr>
            <p:grpSpPr>
              <a:xfrm rot="3964948">
                <a:off x="8077037" y="2908156"/>
                <a:ext cx="846586" cy="157044"/>
                <a:chOff x="6764312" y="5017957"/>
                <a:chExt cx="3174167" cy="544643"/>
              </a:xfrm>
            </p:grpSpPr>
            <p:sp>
              <p:nvSpPr>
                <p:cNvPr id="31" name="Rounded Rectangle 68"/>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15"/>
                <p:cNvGrpSpPr/>
                <p:nvPr/>
              </p:nvGrpSpPr>
              <p:grpSpPr>
                <a:xfrm>
                  <a:off x="6764312" y="5017957"/>
                  <a:ext cx="3174167" cy="543394"/>
                  <a:chOff x="4419600" y="6019800"/>
                  <a:chExt cx="4553263" cy="718278"/>
                </a:xfrm>
              </p:grpSpPr>
              <p:sp>
                <p:nvSpPr>
                  <p:cNvPr id="33" name="Multiply 32"/>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36"/>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38"/>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Oval 15"/>
              <p:cNvSpPr/>
              <p:nvPr/>
            </p:nvSpPr>
            <p:spPr>
              <a:xfrm>
                <a:off x="8098714" y="1066800"/>
                <a:ext cx="1032731" cy="16231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17471203">
                <a:off x="7479701" y="1710092"/>
                <a:ext cx="1239471" cy="401618"/>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15759005" flipV="1">
                <a:off x="8563065" y="1700741"/>
                <a:ext cx="1239013" cy="401618"/>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21077723">
                <a:off x="8297262" y="1245829"/>
                <a:ext cx="688488" cy="437002"/>
              </a:xfrm>
              <a:prstGeom prst="round2DiagRect">
                <a:avLst>
                  <a:gd name="adj1" fmla="val 0"/>
                  <a:gd name="adj2"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9"/>
              <p:cNvSpPr/>
              <p:nvPr/>
            </p:nvSpPr>
            <p:spPr>
              <a:xfrm rot="16200000">
                <a:off x="8485167" y="680347"/>
                <a:ext cx="374573" cy="1147479"/>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4"/>
              <p:cNvGrpSpPr/>
              <p:nvPr/>
            </p:nvGrpSpPr>
            <p:grpSpPr>
              <a:xfrm rot="17635052" flipH="1">
                <a:off x="8306533" y="2908157"/>
                <a:ext cx="846586" cy="157044"/>
                <a:chOff x="6764312" y="5017957"/>
                <a:chExt cx="3174167" cy="544643"/>
              </a:xfrm>
            </p:grpSpPr>
            <p:sp>
              <p:nvSpPr>
                <p:cNvPr id="22" name="Rounded Rectangle 21"/>
                <p:cNvSpPr/>
                <p:nvPr/>
              </p:nvSpPr>
              <p:spPr>
                <a:xfrm>
                  <a:off x="6934200" y="5029200"/>
                  <a:ext cx="2899348" cy="5334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15"/>
                <p:cNvGrpSpPr/>
                <p:nvPr/>
              </p:nvGrpSpPr>
              <p:grpSpPr>
                <a:xfrm>
                  <a:off x="6764312" y="5017957"/>
                  <a:ext cx="3174167" cy="543394"/>
                  <a:chOff x="4419600" y="6019800"/>
                  <a:chExt cx="4553263" cy="718278"/>
                </a:xfrm>
              </p:grpSpPr>
              <p:sp>
                <p:nvSpPr>
                  <p:cNvPr id="24" name="Multiply 23"/>
                  <p:cNvSpPr/>
                  <p:nvPr/>
                </p:nvSpPr>
                <p:spPr>
                  <a:xfrm>
                    <a:off x="4419600" y="6019800"/>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ultiply 24"/>
                  <p:cNvSpPr/>
                  <p:nvPr/>
                </p:nvSpPr>
                <p:spPr>
                  <a:xfrm>
                    <a:off x="5461416" y="602229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p:cNvSpPr/>
                  <p:nvPr/>
                </p:nvSpPr>
                <p:spPr>
                  <a:xfrm>
                    <a:off x="5471410" y="6096000"/>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6553201" y="6128479"/>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y 27"/>
                  <p:cNvSpPr/>
                  <p:nvPr/>
                </p:nvSpPr>
                <p:spPr>
                  <a:xfrm>
                    <a:off x="6550702" y="6052278"/>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7649981" y="6130978"/>
                    <a:ext cx="243590" cy="529652"/>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y 29"/>
                  <p:cNvSpPr/>
                  <p:nvPr/>
                </p:nvSpPr>
                <p:spPr>
                  <a:xfrm>
                    <a:off x="7677463" y="6024797"/>
                    <a:ext cx="1295400" cy="685800"/>
                  </a:xfrm>
                  <a:prstGeom prst="mathMultiply">
                    <a:avLst/>
                  </a:prstGeom>
                  <a:solidFill>
                    <a:srgbClr val="E9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 name="Frame 11"/>
            <p:cNvSpPr/>
            <p:nvPr/>
          </p:nvSpPr>
          <p:spPr>
            <a:xfrm>
              <a:off x="7696200" y="228600"/>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2" name="Group 41"/>
          <p:cNvGrpSpPr/>
          <p:nvPr/>
        </p:nvGrpSpPr>
        <p:grpSpPr>
          <a:xfrm>
            <a:off x="9433790" y="2221514"/>
            <a:ext cx="1143000" cy="1295400"/>
            <a:chOff x="365516" y="327549"/>
            <a:chExt cx="1143000" cy="1295400"/>
          </a:xfrm>
        </p:grpSpPr>
        <p:grpSp>
          <p:nvGrpSpPr>
            <p:cNvPr id="43" name="Group 42"/>
            <p:cNvGrpSpPr/>
            <p:nvPr/>
          </p:nvGrpSpPr>
          <p:grpSpPr>
            <a:xfrm>
              <a:off x="365516" y="327549"/>
              <a:ext cx="1143000" cy="1295400"/>
              <a:chOff x="3221141" y="4049352"/>
              <a:chExt cx="1143000" cy="1295400"/>
            </a:xfrm>
          </p:grpSpPr>
          <p:sp>
            <p:nvSpPr>
              <p:cNvPr id="54" name="Rectangle 53"/>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ame 54"/>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464094" y="512324"/>
              <a:ext cx="913208" cy="1048780"/>
              <a:chOff x="1296592" y="3535424"/>
              <a:chExt cx="999735" cy="1192376"/>
            </a:xfrm>
          </p:grpSpPr>
          <p:sp>
            <p:nvSpPr>
              <p:cNvPr id="45" name="Cloud 44"/>
              <p:cNvSpPr/>
              <p:nvPr/>
            </p:nvSpPr>
            <p:spPr>
              <a:xfrm rot="4581231">
                <a:off x="1768927" y="3770782"/>
                <a:ext cx="685693" cy="36910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a:off x="1453429" y="4260461"/>
                <a:ext cx="751506" cy="467339"/>
              </a:xfrm>
              <a:prstGeom prst="trapezoid">
                <a:avLst>
                  <a:gd name="adj" fmla="val 33633"/>
                </a:avLst>
              </a:prstGeom>
              <a:solidFill>
                <a:srgbClr val="AE88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
              <p:cNvSpPr/>
              <p:nvPr/>
            </p:nvSpPr>
            <p:spPr>
              <a:xfrm>
                <a:off x="1596888" y="4110956"/>
                <a:ext cx="467604" cy="5200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
              <p:cNvSpPr/>
              <p:nvPr/>
            </p:nvSpPr>
            <p:spPr>
              <a:xfrm>
                <a:off x="1461696" y="3596874"/>
                <a:ext cx="726853" cy="8940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1458516" y="3535424"/>
                <a:ext cx="727649" cy="27427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loud 49"/>
              <p:cNvSpPr/>
              <p:nvPr/>
            </p:nvSpPr>
            <p:spPr>
              <a:xfrm rot="5799345">
                <a:off x="1138299" y="3816495"/>
                <a:ext cx="685693" cy="36910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p:cNvSpPr/>
              <p:nvPr/>
            </p:nvSpPr>
            <p:spPr>
              <a:xfrm rot="5799345">
                <a:off x="1586468" y="4213259"/>
                <a:ext cx="506384" cy="467381"/>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1726554" y="4250027"/>
                <a:ext cx="215503" cy="1160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442747" y="3651564"/>
                <a:ext cx="247849" cy="158138"/>
              </a:xfrm>
              <a:prstGeom prst="ellipse">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7951238" y="1579294"/>
            <a:ext cx="1143000" cy="1295400"/>
            <a:chOff x="1768038" y="327549"/>
            <a:chExt cx="1143000" cy="1295400"/>
          </a:xfrm>
        </p:grpSpPr>
        <p:grpSp>
          <p:nvGrpSpPr>
            <p:cNvPr id="57" name="Group 56"/>
            <p:cNvGrpSpPr/>
            <p:nvPr/>
          </p:nvGrpSpPr>
          <p:grpSpPr>
            <a:xfrm>
              <a:off x="1768038" y="327549"/>
              <a:ext cx="1143000" cy="1295400"/>
              <a:chOff x="3221141" y="4049352"/>
              <a:chExt cx="1143000" cy="1295400"/>
            </a:xfrm>
          </p:grpSpPr>
          <p:sp>
            <p:nvSpPr>
              <p:cNvPr id="103" name="Rectangle 102"/>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ame 103"/>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8" name="Group 57"/>
            <p:cNvGrpSpPr/>
            <p:nvPr/>
          </p:nvGrpSpPr>
          <p:grpSpPr>
            <a:xfrm>
              <a:off x="1914013" y="422370"/>
              <a:ext cx="865946" cy="1132698"/>
              <a:chOff x="5618278" y="3535424"/>
              <a:chExt cx="1080560" cy="1413423"/>
            </a:xfrm>
          </p:grpSpPr>
          <p:sp>
            <p:nvSpPr>
              <p:cNvPr id="59" name="Cloud 58"/>
              <p:cNvSpPr/>
              <p:nvPr/>
            </p:nvSpPr>
            <p:spPr>
              <a:xfrm rot="671737">
                <a:off x="5618278" y="3772508"/>
                <a:ext cx="341796" cy="77306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Cloud 59"/>
              <p:cNvSpPr/>
              <p:nvPr/>
            </p:nvSpPr>
            <p:spPr>
              <a:xfrm rot="20706537">
                <a:off x="6308136" y="3807701"/>
                <a:ext cx="390702" cy="70667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flipH="1">
                <a:off x="5776456" y="4322968"/>
                <a:ext cx="726345" cy="625879"/>
              </a:xfrm>
              <a:prstGeom prst="trapezoid">
                <a:avLst/>
              </a:prstGeom>
              <a:solidFill>
                <a:srgbClr val="BEA34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flipH="1">
                <a:off x="6018573" y="4439326"/>
                <a:ext cx="242115" cy="34907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6"/>
              <p:cNvGrpSpPr/>
              <p:nvPr/>
            </p:nvGrpSpPr>
            <p:grpSpPr>
              <a:xfrm>
                <a:off x="5738387" y="4193025"/>
                <a:ext cx="810526" cy="743986"/>
                <a:chOff x="2594848" y="2213440"/>
                <a:chExt cx="2045194" cy="1982724"/>
              </a:xfrm>
              <a:solidFill>
                <a:srgbClr val="E0C13C"/>
              </a:solidFill>
            </p:grpSpPr>
            <p:sp>
              <p:nvSpPr>
                <p:cNvPr id="99"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0" name="Group 5"/>
                <p:cNvGrpSpPr/>
                <p:nvPr/>
              </p:nvGrpSpPr>
              <p:grpSpPr>
                <a:xfrm>
                  <a:off x="2840416" y="2333435"/>
                  <a:ext cx="1586009" cy="1634505"/>
                  <a:chOff x="2838154" y="2333435"/>
                  <a:chExt cx="1586009" cy="1634505"/>
                </a:xfrm>
                <a:grpFill/>
              </p:grpSpPr>
              <p:sp>
                <p:nvSpPr>
                  <p:cNvPr id="101"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Oval 63"/>
              <p:cNvSpPr/>
              <p:nvPr/>
            </p:nvSpPr>
            <p:spPr>
              <a:xfrm flipH="1">
                <a:off x="5833455" y="3624827"/>
                <a:ext cx="669348" cy="8726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11257361">
                <a:off x="5748885" y="3535424"/>
                <a:ext cx="777286" cy="408091"/>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5712573" y="3712982"/>
                <a:ext cx="866802" cy="151822"/>
                <a:chOff x="7105896" y="1557210"/>
                <a:chExt cx="1544762" cy="488119"/>
              </a:xfrm>
            </p:grpSpPr>
            <p:sp>
              <p:nvSpPr>
                <p:cNvPr id="67" name="Rounded Rectangle 15"/>
                <p:cNvSpPr/>
                <p:nvPr/>
              </p:nvSpPr>
              <p:spPr>
                <a:xfrm>
                  <a:off x="7105896" y="1589474"/>
                  <a:ext cx="1544762" cy="44440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59"/>
                <p:cNvGrpSpPr/>
                <p:nvPr/>
              </p:nvGrpSpPr>
              <p:grpSpPr>
                <a:xfrm rot="160736">
                  <a:off x="7230848" y="1557210"/>
                  <a:ext cx="1269517" cy="488119"/>
                  <a:chOff x="3810000" y="1677648"/>
                  <a:chExt cx="4705061" cy="1827552"/>
                </a:xfrm>
              </p:grpSpPr>
              <p:grpSp>
                <p:nvGrpSpPr>
                  <p:cNvPr id="69" name="Group 37"/>
                  <p:cNvGrpSpPr/>
                  <p:nvPr/>
                </p:nvGrpSpPr>
                <p:grpSpPr>
                  <a:xfrm>
                    <a:off x="3810000" y="1828800"/>
                    <a:ext cx="1776984" cy="1676400"/>
                    <a:chOff x="3810000" y="1828800"/>
                    <a:chExt cx="4038600" cy="3810000"/>
                  </a:xfrm>
                </p:grpSpPr>
                <p:sp>
                  <p:nvSpPr>
                    <p:cNvPr id="90" name="Half Frame 8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1" name="Half Frame 9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Donut 9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Diamond 94"/>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Diamond 96"/>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Diamond 97"/>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38"/>
                  <p:cNvGrpSpPr/>
                  <p:nvPr/>
                </p:nvGrpSpPr>
                <p:grpSpPr>
                  <a:xfrm>
                    <a:off x="5314014" y="1757596"/>
                    <a:ext cx="1776984" cy="1676400"/>
                    <a:chOff x="3810000" y="1828800"/>
                    <a:chExt cx="4038600" cy="3810000"/>
                  </a:xfrm>
                </p:grpSpPr>
                <p:sp>
                  <p:nvSpPr>
                    <p:cNvPr id="81" name="Half Frame 8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Half Frame 8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Half Frame 8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Half Frame 8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iamond 8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iamond 8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iamond 8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iamond 8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48"/>
                  <p:cNvGrpSpPr/>
                  <p:nvPr/>
                </p:nvGrpSpPr>
                <p:grpSpPr>
                  <a:xfrm>
                    <a:off x="6738077" y="1677648"/>
                    <a:ext cx="1776984" cy="1676400"/>
                    <a:chOff x="3810000" y="1828800"/>
                    <a:chExt cx="4038600" cy="3810000"/>
                  </a:xfrm>
                </p:grpSpPr>
                <p:sp>
                  <p:nvSpPr>
                    <p:cNvPr id="72" name="Half Frame 7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Half Frame 7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Half Frame 7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Half Frame 7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Diamond 7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nvGrpSpPr>
          <p:cNvPr id="105" name="Group 104"/>
          <p:cNvGrpSpPr/>
          <p:nvPr/>
        </p:nvGrpSpPr>
        <p:grpSpPr>
          <a:xfrm>
            <a:off x="7951238" y="3178839"/>
            <a:ext cx="1143000" cy="1295400"/>
            <a:chOff x="7384166" y="319655"/>
            <a:chExt cx="1143000" cy="1295400"/>
          </a:xfrm>
        </p:grpSpPr>
        <p:grpSp>
          <p:nvGrpSpPr>
            <p:cNvPr id="106" name="Group 105"/>
            <p:cNvGrpSpPr/>
            <p:nvPr/>
          </p:nvGrpSpPr>
          <p:grpSpPr>
            <a:xfrm>
              <a:off x="7384166" y="319655"/>
              <a:ext cx="1143000" cy="1295400"/>
              <a:chOff x="3221141" y="4049352"/>
              <a:chExt cx="1143000" cy="1295400"/>
            </a:xfrm>
          </p:grpSpPr>
          <p:sp>
            <p:nvSpPr>
              <p:cNvPr id="115" name="Rectangle 114"/>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ame 115"/>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7529521" y="410377"/>
              <a:ext cx="828769" cy="1127302"/>
              <a:chOff x="696996" y="466773"/>
              <a:chExt cx="1748629" cy="2378505"/>
            </a:xfrm>
          </p:grpSpPr>
          <p:sp>
            <p:nvSpPr>
              <p:cNvPr id="108" name="Cloud 107"/>
              <p:cNvSpPr/>
              <p:nvPr/>
            </p:nvSpPr>
            <p:spPr>
              <a:xfrm rot="1518698" flipH="1">
                <a:off x="696996" y="641895"/>
                <a:ext cx="1036027" cy="1814534"/>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loud 108"/>
              <p:cNvSpPr/>
              <p:nvPr/>
            </p:nvSpPr>
            <p:spPr>
              <a:xfrm rot="20659987">
                <a:off x="1643959" y="617191"/>
                <a:ext cx="801666" cy="1823031"/>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rapezoid 109"/>
              <p:cNvSpPr/>
              <p:nvPr/>
            </p:nvSpPr>
            <p:spPr>
              <a:xfrm>
                <a:off x="992554" y="1946398"/>
                <a:ext cx="1187937" cy="898880"/>
              </a:xfrm>
              <a:prstGeom prst="trapezoid">
                <a:avLst>
                  <a:gd name="adj" fmla="val 3113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321568" y="1720685"/>
                <a:ext cx="491984" cy="60189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990600" y="533400"/>
                <a:ext cx="1189892" cy="152454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2"/>
              <p:cNvSpPr/>
              <p:nvPr/>
            </p:nvSpPr>
            <p:spPr>
              <a:xfrm rot="15742615" flipH="1">
                <a:off x="1175578" y="95093"/>
                <a:ext cx="698768" cy="1442128"/>
              </a:xfrm>
              <a:prstGeom prst="cloud">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7832791">
                <a:off x="742237" y="902367"/>
                <a:ext cx="459771" cy="236128"/>
              </a:xfrm>
              <a:prstGeom prst="ellipse">
                <a:avLst/>
              </a:prstGeom>
              <a:solidFill>
                <a:srgbClr val="927B40"/>
              </a:solidFill>
              <a:ln w="12700">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7" name="Group 116"/>
          <p:cNvGrpSpPr/>
          <p:nvPr/>
        </p:nvGrpSpPr>
        <p:grpSpPr>
          <a:xfrm>
            <a:off x="10806312" y="1659917"/>
            <a:ext cx="1143000" cy="1295400"/>
            <a:chOff x="5894688" y="322598"/>
            <a:chExt cx="1143000" cy="1295400"/>
          </a:xfrm>
        </p:grpSpPr>
        <p:grpSp>
          <p:nvGrpSpPr>
            <p:cNvPr id="118" name="Group 117"/>
            <p:cNvGrpSpPr/>
            <p:nvPr/>
          </p:nvGrpSpPr>
          <p:grpSpPr>
            <a:xfrm>
              <a:off x="5894688" y="322598"/>
              <a:ext cx="1143000" cy="1295400"/>
              <a:chOff x="3221141" y="4049352"/>
              <a:chExt cx="1143000" cy="1295400"/>
            </a:xfrm>
          </p:grpSpPr>
          <p:sp>
            <p:nvSpPr>
              <p:cNvPr id="143" name="Rectangle 142"/>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ame 143"/>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p:nvPr/>
          </p:nvGrpSpPr>
          <p:grpSpPr>
            <a:xfrm>
              <a:off x="6066295" y="409381"/>
              <a:ext cx="739375" cy="1153185"/>
              <a:chOff x="2041888" y="3900411"/>
              <a:chExt cx="739375" cy="1153185"/>
            </a:xfrm>
          </p:grpSpPr>
          <p:sp>
            <p:nvSpPr>
              <p:cNvPr id="120" name="Trapezoid 119"/>
              <p:cNvSpPr/>
              <p:nvPr/>
            </p:nvSpPr>
            <p:spPr>
              <a:xfrm>
                <a:off x="2160668" y="4544092"/>
                <a:ext cx="589750" cy="509504"/>
              </a:xfrm>
              <a:prstGeom prst="trapezoid">
                <a:avLst>
                  <a:gd name="adj" fmla="val 20902"/>
                </a:avLst>
              </a:prstGeom>
              <a:solidFill>
                <a:schemeClr val="tx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2253091" y="4290029"/>
                <a:ext cx="384699" cy="5287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157955" y="4043681"/>
                <a:ext cx="591596" cy="65100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a:off x="2270640" y="4504806"/>
                <a:ext cx="338055" cy="425047"/>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353307" y="4552386"/>
                <a:ext cx="151478" cy="10805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87"/>
              <p:cNvGrpSpPr/>
              <p:nvPr/>
            </p:nvGrpSpPr>
            <p:grpSpPr>
              <a:xfrm rot="19865083" flipH="1">
                <a:off x="2567368" y="4005211"/>
                <a:ext cx="213895" cy="585639"/>
                <a:chOff x="7848600" y="914400"/>
                <a:chExt cx="533400" cy="2438400"/>
              </a:xfrm>
              <a:solidFill>
                <a:schemeClr val="accent6">
                  <a:lumMod val="50000"/>
                </a:schemeClr>
              </a:solidFill>
            </p:grpSpPr>
            <p:sp>
              <p:nvSpPr>
                <p:cNvPr id="140" name="Moon 139"/>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7869616" y="1066799"/>
                  <a:ext cx="381061" cy="1828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86"/>
              <p:cNvGrpSpPr/>
              <p:nvPr/>
            </p:nvGrpSpPr>
            <p:grpSpPr>
              <a:xfrm rot="2107423">
                <a:off x="2101948" y="3966393"/>
                <a:ext cx="244451" cy="643046"/>
                <a:chOff x="7772400" y="914400"/>
                <a:chExt cx="609600" cy="2438400"/>
              </a:xfrm>
              <a:solidFill>
                <a:schemeClr val="accent6">
                  <a:lumMod val="50000"/>
                </a:schemeClr>
              </a:solidFill>
            </p:grpSpPr>
            <p:sp>
              <p:nvSpPr>
                <p:cNvPr id="137" name="Moon 136"/>
                <p:cNvSpPr/>
                <p:nvPr/>
              </p:nvSpPr>
              <p:spPr>
                <a:xfrm rot="20700267">
                  <a:off x="7848600" y="914400"/>
                  <a:ext cx="533400" cy="24384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19916241">
                  <a:off x="7848600" y="1066800"/>
                  <a:ext cx="457200" cy="19050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a:off x="7772400" y="1066799"/>
                  <a:ext cx="512938" cy="1964257"/>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17"/>
              <p:cNvGrpSpPr/>
              <p:nvPr/>
            </p:nvGrpSpPr>
            <p:grpSpPr>
              <a:xfrm flipH="1">
                <a:off x="2041888" y="3900411"/>
                <a:ext cx="714890" cy="886463"/>
                <a:chOff x="7086307" y="108779"/>
                <a:chExt cx="1617730" cy="2051101"/>
              </a:xfrm>
              <a:solidFill>
                <a:srgbClr val="E0C13C"/>
              </a:solidFill>
            </p:grpSpPr>
            <p:sp>
              <p:nvSpPr>
                <p:cNvPr id="128" name="Rounded Rectangle 127"/>
                <p:cNvSpPr/>
                <p:nvPr/>
              </p:nvSpPr>
              <p:spPr>
                <a:xfrm rot="4035056">
                  <a:off x="7847283" y="1226925"/>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4845266">
                  <a:off x="7771081" y="1303126"/>
                  <a:ext cx="1427825" cy="28568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45"/>
                <p:cNvGrpSpPr/>
                <p:nvPr/>
              </p:nvGrpSpPr>
              <p:grpSpPr>
                <a:xfrm rot="21037220">
                  <a:off x="7086307" y="108779"/>
                  <a:ext cx="1447800" cy="1376021"/>
                  <a:chOff x="6723417" y="1711953"/>
                  <a:chExt cx="1882250" cy="1770839"/>
                </a:xfrm>
                <a:grpFill/>
              </p:grpSpPr>
              <p:sp>
                <p:nvSpPr>
                  <p:cNvPr id="131" name="Chord 130"/>
                  <p:cNvSpPr/>
                  <p:nvPr/>
                </p:nvSpPr>
                <p:spPr>
                  <a:xfrm rot="8556574">
                    <a:off x="6874226" y="1711953"/>
                    <a:ext cx="1709272" cy="1770839"/>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hord 131"/>
                  <p:cNvSpPr/>
                  <p:nvPr/>
                </p:nvSpPr>
                <p:spPr>
                  <a:xfrm rot="8556574">
                    <a:off x="7032233" y="1750901"/>
                    <a:ext cx="1504306" cy="1584832"/>
                  </a:xfrm>
                  <a:prstGeom prst="chord">
                    <a:avLst>
                      <a:gd name="adj1" fmla="val 2700000"/>
                      <a:gd name="adj2" fmla="val 1215961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5400000">
                    <a:off x="7677150" y="1543050"/>
                    <a:ext cx="647700" cy="10668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551536">
                    <a:off x="6862932" y="2145504"/>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551536">
                    <a:off x="6786732" y="2500103"/>
                    <a:ext cx="1742735" cy="20185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744974">
                    <a:off x="6723417" y="2252661"/>
                    <a:ext cx="1856281" cy="367653"/>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45" name="Group 144"/>
          <p:cNvGrpSpPr/>
          <p:nvPr/>
        </p:nvGrpSpPr>
        <p:grpSpPr>
          <a:xfrm>
            <a:off x="9385299" y="831590"/>
            <a:ext cx="1143000" cy="1295400"/>
            <a:chOff x="4498188" y="329608"/>
            <a:chExt cx="1143000" cy="1295400"/>
          </a:xfrm>
        </p:grpSpPr>
        <p:grpSp>
          <p:nvGrpSpPr>
            <p:cNvPr id="146" name="Group 145"/>
            <p:cNvGrpSpPr/>
            <p:nvPr/>
          </p:nvGrpSpPr>
          <p:grpSpPr>
            <a:xfrm>
              <a:off x="4498188" y="329608"/>
              <a:ext cx="1143000" cy="1295400"/>
              <a:chOff x="3221141" y="4049352"/>
              <a:chExt cx="1143000" cy="1295400"/>
            </a:xfrm>
          </p:grpSpPr>
          <p:sp>
            <p:nvSpPr>
              <p:cNvPr id="171" name="Rectangle 170"/>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ame 171"/>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7" name="Group 146"/>
            <p:cNvGrpSpPr/>
            <p:nvPr/>
          </p:nvGrpSpPr>
          <p:grpSpPr>
            <a:xfrm>
              <a:off x="4695504" y="485375"/>
              <a:ext cx="719068" cy="1077191"/>
              <a:chOff x="1511080" y="3927564"/>
              <a:chExt cx="830687" cy="1244400"/>
            </a:xfrm>
          </p:grpSpPr>
          <p:sp>
            <p:nvSpPr>
              <p:cNvPr id="148" name="Cloud 147"/>
              <p:cNvSpPr/>
              <p:nvPr/>
            </p:nvSpPr>
            <p:spPr>
              <a:xfrm rot="21304292">
                <a:off x="1985589" y="3970319"/>
                <a:ext cx="356178" cy="66980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1511080" y="3959459"/>
                <a:ext cx="350747" cy="669803"/>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Manual Operation 149"/>
              <p:cNvSpPr/>
              <p:nvPr/>
            </p:nvSpPr>
            <p:spPr>
              <a:xfrm rot="10800000">
                <a:off x="1557582" y="4724949"/>
                <a:ext cx="759726" cy="447015"/>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Hexagon 150"/>
              <p:cNvSpPr/>
              <p:nvPr/>
            </p:nvSpPr>
            <p:spPr>
              <a:xfrm>
                <a:off x="1849786" y="4029010"/>
                <a:ext cx="175322" cy="152169"/>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766168" y="4437890"/>
                <a:ext cx="322501" cy="5870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616024" y="3927564"/>
                <a:ext cx="642845" cy="9637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a:off x="1777799" y="4578287"/>
                <a:ext cx="318861" cy="574118"/>
              </a:xfrm>
              <a:prstGeom prst="cloud">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1557583" y="4029010"/>
                <a:ext cx="759726" cy="15216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1848576" y="4654842"/>
                <a:ext cx="182892" cy="1284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 name="Group 164"/>
              <p:cNvGrpSpPr/>
              <p:nvPr/>
            </p:nvGrpSpPr>
            <p:grpSpPr>
              <a:xfrm>
                <a:off x="1536933" y="4029284"/>
                <a:ext cx="765266" cy="156029"/>
                <a:chOff x="4343400" y="5863281"/>
                <a:chExt cx="2286000" cy="844379"/>
              </a:xfrm>
            </p:grpSpPr>
            <p:grpSp>
              <p:nvGrpSpPr>
                <p:cNvPr id="158" name="Group 163"/>
                <p:cNvGrpSpPr/>
                <p:nvPr/>
              </p:nvGrpSpPr>
              <p:grpSpPr>
                <a:xfrm>
                  <a:off x="4343400" y="5863281"/>
                  <a:ext cx="2286000" cy="766119"/>
                  <a:chOff x="4343400" y="5863281"/>
                  <a:chExt cx="2286000" cy="766119"/>
                </a:xfrm>
              </p:grpSpPr>
              <p:sp>
                <p:nvSpPr>
                  <p:cNvPr id="163" name="Quad Arrow Callout 162"/>
                  <p:cNvSpPr/>
                  <p:nvPr/>
                </p:nvSpPr>
                <p:spPr>
                  <a:xfrm>
                    <a:off x="43434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Quad Arrow Callout 163"/>
                  <p:cNvSpPr/>
                  <p:nvPr/>
                </p:nvSpPr>
                <p:spPr>
                  <a:xfrm>
                    <a:off x="48768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Quad Arrow Callout 164"/>
                  <p:cNvSpPr/>
                  <p:nvPr/>
                </p:nvSpPr>
                <p:spPr>
                  <a:xfrm>
                    <a:off x="54102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Callout 165"/>
                  <p:cNvSpPr/>
                  <p:nvPr/>
                </p:nvSpPr>
                <p:spPr>
                  <a:xfrm>
                    <a:off x="5943600" y="5943600"/>
                    <a:ext cx="685800" cy="685800"/>
                  </a:xfrm>
                  <a:prstGeom prst="quadArrowCallout">
                    <a:avLst>
                      <a:gd name="adj1" fmla="val 0"/>
                      <a:gd name="adj2" fmla="val 16714"/>
                      <a:gd name="adj3" fmla="val 33286"/>
                      <a:gd name="adj4" fmla="val 4812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58"/>
                  <p:cNvGrpSpPr/>
                  <p:nvPr/>
                </p:nvGrpSpPr>
                <p:grpSpPr>
                  <a:xfrm>
                    <a:off x="4800600" y="5863281"/>
                    <a:ext cx="1396313" cy="313038"/>
                    <a:chOff x="4800600" y="5863281"/>
                    <a:chExt cx="1396313" cy="313038"/>
                  </a:xfrm>
                </p:grpSpPr>
                <p:sp>
                  <p:nvSpPr>
                    <p:cNvPr id="168" name="Isosceles Triangle 167"/>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Isosceles Triangle 169"/>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9" name="Group 159"/>
                <p:cNvGrpSpPr/>
                <p:nvPr/>
              </p:nvGrpSpPr>
              <p:grpSpPr>
                <a:xfrm flipH="1" flipV="1">
                  <a:off x="4800600" y="6394622"/>
                  <a:ext cx="1396313" cy="313038"/>
                  <a:chOff x="4800600" y="5863281"/>
                  <a:chExt cx="1396313" cy="313038"/>
                </a:xfrm>
              </p:grpSpPr>
              <p:sp>
                <p:nvSpPr>
                  <p:cNvPr id="160" name="Isosceles Triangle 159"/>
                  <p:cNvSpPr/>
                  <p:nvPr/>
                </p:nvSpPr>
                <p:spPr>
                  <a:xfrm>
                    <a:off x="4800600" y="5867400"/>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p:cNvSpPr/>
                  <p:nvPr/>
                </p:nvSpPr>
                <p:spPr>
                  <a:xfrm>
                    <a:off x="5321643" y="5863281"/>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5892113" y="5871519"/>
                    <a:ext cx="304800" cy="304800"/>
                  </a:xfrm>
                  <a:prstGeom prst="triangle">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73" name="Group 172"/>
          <p:cNvGrpSpPr/>
          <p:nvPr/>
        </p:nvGrpSpPr>
        <p:grpSpPr>
          <a:xfrm>
            <a:off x="6595054" y="2591605"/>
            <a:ext cx="1143000" cy="1295400"/>
            <a:chOff x="3137261" y="322935"/>
            <a:chExt cx="1143000" cy="1295400"/>
          </a:xfrm>
        </p:grpSpPr>
        <p:grpSp>
          <p:nvGrpSpPr>
            <p:cNvPr id="174" name="Group 173"/>
            <p:cNvGrpSpPr/>
            <p:nvPr/>
          </p:nvGrpSpPr>
          <p:grpSpPr>
            <a:xfrm>
              <a:off x="3137261" y="322935"/>
              <a:ext cx="1143000" cy="1295400"/>
              <a:chOff x="3221141" y="4049352"/>
              <a:chExt cx="1143000" cy="1295400"/>
            </a:xfrm>
          </p:grpSpPr>
          <p:sp>
            <p:nvSpPr>
              <p:cNvPr id="189" name="Rectangle 188"/>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ame 189"/>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5" name="Group 174"/>
            <p:cNvGrpSpPr/>
            <p:nvPr/>
          </p:nvGrpSpPr>
          <p:grpSpPr>
            <a:xfrm>
              <a:off x="3306313" y="479667"/>
              <a:ext cx="788236" cy="1083256"/>
              <a:chOff x="3276600" y="457200"/>
              <a:chExt cx="1002102" cy="1377168"/>
            </a:xfrm>
          </p:grpSpPr>
          <p:grpSp>
            <p:nvGrpSpPr>
              <p:cNvPr id="176" name="Group 120"/>
              <p:cNvGrpSpPr/>
              <p:nvPr/>
            </p:nvGrpSpPr>
            <p:grpSpPr>
              <a:xfrm>
                <a:off x="3276600" y="457200"/>
                <a:ext cx="1002102" cy="1377168"/>
                <a:chOff x="3962400" y="685800"/>
                <a:chExt cx="2394857" cy="2793128"/>
              </a:xfrm>
            </p:grpSpPr>
            <p:sp>
              <p:nvSpPr>
                <p:cNvPr id="178" name="Round Diagonal Corner Rectangle 177"/>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 Diagonal Corner Rectangle 178"/>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461002" y="744036"/>
                  <a:ext cx="1648917" cy="19094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49"/>
                <p:cNvGrpSpPr/>
                <p:nvPr/>
              </p:nvGrpSpPr>
              <p:grpSpPr>
                <a:xfrm>
                  <a:off x="4543774" y="2593107"/>
                  <a:ext cx="1357466" cy="885821"/>
                  <a:chOff x="5006649" y="2133600"/>
                  <a:chExt cx="1726268" cy="1383531"/>
                </a:xfrm>
              </p:grpSpPr>
              <p:sp>
                <p:nvSpPr>
                  <p:cNvPr id="187" name="Trapezoid 186"/>
                  <p:cNvSpPr/>
                  <p:nvPr/>
                </p:nvSpPr>
                <p:spPr>
                  <a:xfrm>
                    <a:off x="5006649" y="2165195"/>
                    <a:ext cx="1726268" cy="1351936"/>
                  </a:xfrm>
                  <a:prstGeom prst="trapezoid">
                    <a:avLst/>
                  </a:prstGeom>
                  <a:solidFill>
                    <a:srgbClr val="D8AE6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p:cNvSpPr/>
                  <p:nvPr/>
                </p:nvSpPr>
                <p:spPr>
                  <a:xfrm rot="10800000">
                    <a:off x="5638800" y="2133600"/>
                    <a:ext cx="609600" cy="7620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Round Diagonal Corner Rectangle 181"/>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182"/>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 Diagonal Corner Rectangle 183"/>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022380" y="2175279"/>
                  <a:ext cx="363150" cy="2637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3962400" y="1151957"/>
                  <a:ext cx="2394857" cy="214510"/>
                </a:xfrm>
                <a:prstGeom prst="rect">
                  <a:avLst/>
                </a:prstGeom>
                <a:solidFill>
                  <a:srgbClr val="F1DE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3623154" y="505796"/>
                <a:ext cx="193865" cy="161688"/>
              </a:xfrm>
              <a:prstGeom prst="ellipse">
                <a:avLst/>
              </a:prstGeom>
              <a:solidFill>
                <a:schemeClr val="accent6">
                  <a:lumMod val="50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190"/>
          <p:cNvGrpSpPr/>
          <p:nvPr/>
        </p:nvGrpSpPr>
        <p:grpSpPr>
          <a:xfrm>
            <a:off x="9462812" y="3743351"/>
            <a:ext cx="1143000" cy="1295400"/>
            <a:chOff x="1788165" y="2001354"/>
            <a:chExt cx="1143000" cy="1295400"/>
          </a:xfrm>
        </p:grpSpPr>
        <p:grpSp>
          <p:nvGrpSpPr>
            <p:cNvPr id="192" name="Group 191"/>
            <p:cNvGrpSpPr/>
            <p:nvPr/>
          </p:nvGrpSpPr>
          <p:grpSpPr>
            <a:xfrm>
              <a:off x="1788165" y="2001354"/>
              <a:ext cx="1143000" cy="1295400"/>
              <a:chOff x="3221141" y="4049352"/>
              <a:chExt cx="1143000" cy="1295400"/>
            </a:xfrm>
          </p:grpSpPr>
          <p:sp>
            <p:nvSpPr>
              <p:cNvPr id="206" name="Rectangle 205"/>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ame 206"/>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3" name="Group 192"/>
            <p:cNvGrpSpPr/>
            <p:nvPr/>
          </p:nvGrpSpPr>
          <p:grpSpPr>
            <a:xfrm>
              <a:off x="1921905" y="2056028"/>
              <a:ext cx="907774" cy="1171109"/>
              <a:chOff x="2738853" y="3429000"/>
              <a:chExt cx="1198065" cy="1545610"/>
            </a:xfrm>
          </p:grpSpPr>
          <p:sp>
            <p:nvSpPr>
              <p:cNvPr id="194" name="Trapezoid 193"/>
              <p:cNvSpPr/>
              <p:nvPr/>
            </p:nvSpPr>
            <p:spPr>
              <a:xfrm>
                <a:off x="2963497" y="4366158"/>
                <a:ext cx="710085" cy="608452"/>
              </a:xfrm>
              <a:prstGeom prst="trapezoid">
                <a:avLst>
                  <a:gd name="adj" fmla="val 25343"/>
                </a:avLst>
              </a:prstGeom>
              <a:solidFill>
                <a:srgbClr val="EACA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Isosceles Triangle 194"/>
              <p:cNvSpPr/>
              <p:nvPr/>
            </p:nvSpPr>
            <p:spPr>
              <a:xfrm rot="10800000">
                <a:off x="3139871" y="4509996"/>
                <a:ext cx="315128" cy="41632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2939362" y="3510791"/>
                <a:ext cx="764888" cy="1068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2939362" y="3885677"/>
                <a:ext cx="802035" cy="138738"/>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42"/>
              <p:cNvGrpSpPr/>
              <p:nvPr/>
            </p:nvGrpSpPr>
            <p:grpSpPr>
              <a:xfrm>
                <a:off x="2738853" y="3429000"/>
                <a:ext cx="1198065" cy="688945"/>
                <a:chOff x="5207746" y="501424"/>
                <a:chExt cx="1365913" cy="756791"/>
              </a:xfrm>
            </p:grpSpPr>
            <p:sp>
              <p:nvSpPr>
                <p:cNvPr id="199" name="Moon 198"/>
                <p:cNvSpPr/>
                <p:nvPr/>
              </p:nvSpPr>
              <p:spPr>
                <a:xfrm rot="4154328">
                  <a:off x="5343502" y="698892"/>
                  <a:ext cx="340787" cy="61229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p:cNvSpPr/>
                <p:nvPr/>
              </p:nvSpPr>
              <p:spPr>
                <a:xfrm rot="8137030">
                  <a:off x="5442337" y="550775"/>
                  <a:ext cx="502055" cy="574852"/>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3582768">
                  <a:off x="5680564" y="467827"/>
                  <a:ext cx="554415" cy="621609"/>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201"/>
                <p:cNvSpPr/>
                <p:nvPr/>
              </p:nvSpPr>
              <p:spPr>
                <a:xfrm rot="6344481">
                  <a:off x="5396085" y="585004"/>
                  <a:ext cx="389971" cy="582594"/>
                </a:xfrm>
                <a:prstGeom prst="moon">
                  <a:avLst>
                    <a:gd name="adj" fmla="val 2855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4464348">
                  <a:off x="5906901" y="549266"/>
                  <a:ext cx="323182" cy="806470"/>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7279113">
                  <a:off x="6034746" y="719302"/>
                  <a:ext cx="323182" cy="754644"/>
                </a:xfrm>
                <a:prstGeom prst="moon">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5486400" y="685800"/>
                  <a:ext cx="685800" cy="304800"/>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8" name="Group 207"/>
          <p:cNvGrpSpPr/>
          <p:nvPr/>
        </p:nvGrpSpPr>
        <p:grpSpPr>
          <a:xfrm>
            <a:off x="10815400" y="3236163"/>
            <a:ext cx="1143000" cy="1295400"/>
            <a:chOff x="5930992" y="1986437"/>
            <a:chExt cx="1143000" cy="1295400"/>
          </a:xfrm>
        </p:grpSpPr>
        <p:grpSp>
          <p:nvGrpSpPr>
            <p:cNvPr id="209" name="Group 208"/>
            <p:cNvGrpSpPr/>
            <p:nvPr/>
          </p:nvGrpSpPr>
          <p:grpSpPr>
            <a:xfrm>
              <a:off x="5930992" y="1986437"/>
              <a:ext cx="1143000" cy="1295400"/>
              <a:chOff x="3221141" y="4049352"/>
              <a:chExt cx="1143000" cy="1295400"/>
            </a:xfrm>
          </p:grpSpPr>
          <p:sp>
            <p:nvSpPr>
              <p:cNvPr id="241" name="Rectangle 240"/>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ame 241"/>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0" name="Group 209"/>
            <p:cNvGrpSpPr/>
            <p:nvPr/>
          </p:nvGrpSpPr>
          <p:grpSpPr>
            <a:xfrm>
              <a:off x="6076921" y="2117771"/>
              <a:ext cx="835511" cy="1089764"/>
              <a:chOff x="2355329" y="3761213"/>
              <a:chExt cx="1063101" cy="1386611"/>
            </a:xfrm>
          </p:grpSpPr>
          <p:sp>
            <p:nvSpPr>
              <p:cNvPr id="211" name="Trapezoid 210"/>
              <p:cNvSpPr/>
              <p:nvPr/>
            </p:nvSpPr>
            <p:spPr>
              <a:xfrm>
                <a:off x="2496727" y="4607175"/>
                <a:ext cx="761888" cy="540649"/>
              </a:xfrm>
              <a:prstGeom prst="trapezoid">
                <a:avLst/>
              </a:prstGeom>
              <a:solidFill>
                <a:srgbClr val="FFCF4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2722510" y="4573544"/>
                <a:ext cx="290245" cy="352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2552611" y="3812416"/>
                <a:ext cx="608806" cy="99344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Chord 213"/>
              <p:cNvSpPr/>
              <p:nvPr/>
            </p:nvSpPr>
            <p:spPr>
              <a:xfrm rot="7621963">
                <a:off x="2512302" y="3743117"/>
                <a:ext cx="706288" cy="742480"/>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rot="671737">
                <a:off x="2355329" y="3974692"/>
                <a:ext cx="351110" cy="107302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loud 215"/>
              <p:cNvSpPr/>
              <p:nvPr/>
            </p:nvSpPr>
            <p:spPr>
              <a:xfrm rot="20928263" flipH="1">
                <a:off x="3075988" y="4031354"/>
                <a:ext cx="342442" cy="951373"/>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2467488" y="4007698"/>
                <a:ext cx="819306" cy="169272"/>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99"/>
              <p:cNvGrpSpPr/>
              <p:nvPr/>
            </p:nvGrpSpPr>
            <p:grpSpPr>
              <a:xfrm>
                <a:off x="2480639" y="3988925"/>
                <a:ext cx="801122" cy="179928"/>
                <a:chOff x="4953000" y="3276600"/>
                <a:chExt cx="6172200" cy="990600"/>
              </a:xfrm>
            </p:grpSpPr>
            <p:grpSp>
              <p:nvGrpSpPr>
                <p:cNvPr id="221" name="Group 284"/>
                <p:cNvGrpSpPr/>
                <p:nvPr/>
              </p:nvGrpSpPr>
              <p:grpSpPr>
                <a:xfrm>
                  <a:off x="4953000" y="3276600"/>
                  <a:ext cx="1600200" cy="990600"/>
                  <a:chOff x="4953000" y="3276600"/>
                  <a:chExt cx="1600200" cy="990600"/>
                </a:xfrm>
              </p:grpSpPr>
              <p:sp>
                <p:nvSpPr>
                  <p:cNvPr id="237" name="Octagon 236"/>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Diamond 239"/>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85"/>
                <p:cNvGrpSpPr/>
                <p:nvPr/>
              </p:nvGrpSpPr>
              <p:grpSpPr>
                <a:xfrm>
                  <a:off x="6477000" y="3276600"/>
                  <a:ext cx="1600200" cy="990600"/>
                  <a:chOff x="4953000" y="3276600"/>
                  <a:chExt cx="1600200" cy="990600"/>
                </a:xfrm>
              </p:grpSpPr>
              <p:sp>
                <p:nvSpPr>
                  <p:cNvPr id="233" name="Octagon 232"/>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Diamond 233"/>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90"/>
                <p:cNvGrpSpPr/>
                <p:nvPr/>
              </p:nvGrpSpPr>
              <p:grpSpPr>
                <a:xfrm>
                  <a:off x="8001000" y="3276600"/>
                  <a:ext cx="1600200" cy="990600"/>
                  <a:chOff x="4953000" y="3276600"/>
                  <a:chExt cx="1600200" cy="990600"/>
                </a:xfrm>
              </p:grpSpPr>
              <p:sp>
                <p:nvSpPr>
                  <p:cNvPr id="229" name="Octagon 228"/>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295"/>
                <p:cNvGrpSpPr/>
                <p:nvPr/>
              </p:nvGrpSpPr>
              <p:grpSpPr>
                <a:xfrm>
                  <a:off x="9525000" y="3276600"/>
                  <a:ext cx="1600200" cy="990600"/>
                  <a:chOff x="4953000" y="3276600"/>
                  <a:chExt cx="1600200" cy="990600"/>
                </a:xfrm>
              </p:grpSpPr>
              <p:sp>
                <p:nvSpPr>
                  <p:cNvPr id="225" name="Octagon 224"/>
                  <p:cNvSpPr/>
                  <p:nvPr/>
                </p:nvSpPr>
                <p:spPr>
                  <a:xfrm>
                    <a:off x="4953000" y="3276600"/>
                    <a:ext cx="1600200" cy="990600"/>
                  </a:xfrm>
                  <a:prstGeom prst="octagon">
                    <a:avLst>
                      <a:gd name="adj" fmla="val 50000"/>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5486400" y="3505200"/>
                    <a:ext cx="450122" cy="563511"/>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Diamond 226"/>
                  <p:cNvSpPr/>
                  <p:nvPr/>
                </p:nvSpPr>
                <p:spPr>
                  <a:xfrm>
                    <a:off x="5181600" y="3581400"/>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5948596" y="3598889"/>
                    <a:ext cx="312295" cy="434715"/>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9" name="Cloud 218"/>
              <p:cNvSpPr/>
              <p:nvPr/>
            </p:nvSpPr>
            <p:spPr>
              <a:xfrm rot="20928263" flipH="1">
                <a:off x="2656966" y="4592755"/>
                <a:ext cx="449379" cy="395859"/>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2786759" y="4650842"/>
                <a:ext cx="166606" cy="10575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42"/>
          <p:cNvGrpSpPr/>
          <p:nvPr/>
        </p:nvGrpSpPr>
        <p:grpSpPr>
          <a:xfrm>
            <a:off x="10806312" y="4794902"/>
            <a:ext cx="1143000" cy="1295400"/>
            <a:chOff x="4556351" y="1968080"/>
            <a:chExt cx="1143000" cy="1295400"/>
          </a:xfrm>
        </p:grpSpPr>
        <p:grpSp>
          <p:nvGrpSpPr>
            <p:cNvPr id="244" name="Group 243"/>
            <p:cNvGrpSpPr/>
            <p:nvPr/>
          </p:nvGrpSpPr>
          <p:grpSpPr>
            <a:xfrm>
              <a:off x="4556351" y="1968080"/>
              <a:ext cx="1143000" cy="1295400"/>
              <a:chOff x="3221141" y="4049352"/>
              <a:chExt cx="1143000" cy="1295400"/>
            </a:xfrm>
          </p:grpSpPr>
          <p:sp>
            <p:nvSpPr>
              <p:cNvPr id="257" name="Rectangle 256"/>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ame 257"/>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5" name="Group 449"/>
            <p:cNvGrpSpPr/>
            <p:nvPr/>
          </p:nvGrpSpPr>
          <p:grpSpPr>
            <a:xfrm flipH="1">
              <a:off x="4716276" y="2041916"/>
              <a:ext cx="803216" cy="1163832"/>
              <a:chOff x="4661796" y="840465"/>
              <a:chExt cx="2716008" cy="3567475"/>
            </a:xfrm>
          </p:grpSpPr>
          <p:sp>
            <p:nvSpPr>
              <p:cNvPr id="246" name="Cloud 245"/>
              <p:cNvSpPr/>
              <p:nvPr/>
            </p:nvSpPr>
            <p:spPr>
              <a:xfrm>
                <a:off x="6324600" y="2057400"/>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loud 246"/>
              <p:cNvSpPr/>
              <p:nvPr/>
            </p:nvSpPr>
            <p:spPr>
              <a:xfrm>
                <a:off x="6324600" y="1371600"/>
                <a:ext cx="838200"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Cloud 247"/>
              <p:cNvSpPr/>
              <p:nvPr/>
            </p:nvSpPr>
            <p:spPr>
              <a:xfrm rot="19357175">
                <a:off x="6033395" y="84046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loud 248"/>
              <p:cNvSpPr/>
              <p:nvPr/>
            </p:nvSpPr>
            <p:spPr>
              <a:xfrm rot="1400185">
                <a:off x="4957048" y="104723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Cloud 249"/>
              <p:cNvSpPr/>
              <p:nvPr/>
            </p:nvSpPr>
            <p:spPr>
              <a:xfrm>
                <a:off x="4661796" y="1901316"/>
                <a:ext cx="1053204" cy="1832484"/>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a:off x="5028527" y="2849200"/>
                <a:ext cx="2130646" cy="15587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Moon 251"/>
              <p:cNvSpPr/>
              <p:nvPr/>
            </p:nvSpPr>
            <p:spPr>
              <a:xfrm rot="15844898">
                <a:off x="5679676" y="2769105"/>
                <a:ext cx="885067" cy="1336949"/>
              </a:xfrm>
              <a:prstGeom prst="moon">
                <a:avLst>
                  <a:gd name="adj" fmla="val 7097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5286132" y="1321418"/>
                <a:ext cx="1557010" cy="209950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loud 253"/>
              <p:cNvSpPr/>
              <p:nvPr/>
            </p:nvSpPr>
            <p:spPr>
              <a:xfrm rot="17055069">
                <a:off x="5486752" y="707305"/>
                <a:ext cx="953915" cy="13716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loud 254"/>
              <p:cNvSpPr/>
              <p:nvPr/>
            </p:nvSpPr>
            <p:spPr>
              <a:xfrm>
                <a:off x="5562600" y="2667000"/>
                <a:ext cx="1053204" cy="9144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5791200" y="2819400"/>
                <a:ext cx="542926" cy="29607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258"/>
          <p:cNvGrpSpPr/>
          <p:nvPr/>
        </p:nvGrpSpPr>
        <p:grpSpPr>
          <a:xfrm>
            <a:off x="10700203" y="140785"/>
            <a:ext cx="1143000" cy="1295400"/>
            <a:chOff x="369405" y="1989057"/>
            <a:chExt cx="1143000" cy="1295400"/>
          </a:xfrm>
        </p:grpSpPr>
        <p:grpSp>
          <p:nvGrpSpPr>
            <p:cNvPr id="260" name="Group 259"/>
            <p:cNvGrpSpPr/>
            <p:nvPr/>
          </p:nvGrpSpPr>
          <p:grpSpPr>
            <a:xfrm>
              <a:off x="369405" y="1989057"/>
              <a:ext cx="1143000" cy="1295400"/>
              <a:chOff x="3221141" y="4049352"/>
              <a:chExt cx="1143000" cy="1295400"/>
            </a:xfrm>
          </p:grpSpPr>
          <p:sp>
            <p:nvSpPr>
              <p:cNvPr id="273" name="Rectangle 272"/>
              <p:cNvSpPr/>
              <p:nvPr/>
            </p:nvSpPr>
            <p:spPr>
              <a:xfrm>
                <a:off x="3287452" y="4092278"/>
                <a:ext cx="1020236"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ame 273"/>
              <p:cNvSpPr/>
              <p:nvPr/>
            </p:nvSpPr>
            <p:spPr>
              <a:xfrm>
                <a:off x="3221141" y="4049352"/>
                <a:ext cx="1143000" cy="1295400"/>
              </a:xfrm>
              <a:prstGeom prst="frame">
                <a:avLst>
                  <a:gd name="adj1" fmla="val 52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1" name="Group 260"/>
            <p:cNvGrpSpPr/>
            <p:nvPr/>
          </p:nvGrpSpPr>
          <p:grpSpPr>
            <a:xfrm>
              <a:off x="523658" y="2116197"/>
              <a:ext cx="753016" cy="1085498"/>
              <a:chOff x="648874" y="3755600"/>
              <a:chExt cx="890167" cy="1400290"/>
            </a:xfrm>
          </p:grpSpPr>
          <p:sp>
            <p:nvSpPr>
              <p:cNvPr id="262" name="Cloud 261"/>
              <p:cNvSpPr/>
              <p:nvPr/>
            </p:nvSpPr>
            <p:spPr>
              <a:xfrm>
                <a:off x="1190864" y="3956651"/>
                <a:ext cx="33219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loud 262"/>
              <p:cNvSpPr/>
              <p:nvPr/>
            </p:nvSpPr>
            <p:spPr>
              <a:xfrm rot="19357175">
                <a:off x="1075454" y="3755600"/>
                <a:ext cx="37805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loud 263"/>
              <p:cNvSpPr/>
              <p:nvPr/>
            </p:nvSpPr>
            <p:spPr>
              <a:xfrm rot="1400185">
                <a:off x="648874" y="3833869"/>
                <a:ext cx="378057" cy="51919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a:off x="694620" y="4598759"/>
                <a:ext cx="844421" cy="557131"/>
              </a:xfrm>
              <a:prstGeom prst="trapezoid">
                <a:avLst>
                  <a:gd name="adj" fmla="val 43757"/>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rot="15844898">
                <a:off x="835245" y="4508094"/>
                <a:ext cx="540898" cy="529862"/>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266"/>
              <p:cNvSpPr/>
              <p:nvPr/>
            </p:nvSpPr>
            <p:spPr>
              <a:xfrm rot="16400088">
                <a:off x="887545" y="4592601"/>
                <a:ext cx="398698" cy="525479"/>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267"/>
              <p:cNvSpPr/>
              <p:nvPr/>
            </p:nvSpPr>
            <p:spPr>
              <a:xfrm rot="16400088">
                <a:off x="973743" y="4626462"/>
                <a:ext cx="227271" cy="518928"/>
              </a:xfrm>
              <a:prstGeom prst="moon">
                <a:avLst>
                  <a:gd name="adj" fmla="val 70972"/>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268"/>
              <p:cNvSpPr/>
              <p:nvPr/>
            </p:nvSpPr>
            <p:spPr>
              <a:xfrm>
                <a:off x="779297" y="3937655"/>
                <a:ext cx="617077" cy="79472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loud 269"/>
              <p:cNvSpPr/>
              <p:nvPr/>
            </p:nvSpPr>
            <p:spPr>
              <a:xfrm rot="17055069">
                <a:off x="867293" y="3692994"/>
                <a:ext cx="361086" cy="543595"/>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loud 270"/>
              <p:cNvSpPr/>
              <p:nvPr/>
            </p:nvSpPr>
            <p:spPr>
              <a:xfrm>
                <a:off x="888867" y="4446999"/>
                <a:ext cx="417408" cy="346128"/>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p:cNvSpPr/>
              <p:nvPr/>
            </p:nvSpPr>
            <p:spPr>
              <a:xfrm>
                <a:off x="979467" y="4504687"/>
                <a:ext cx="215173" cy="1120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TextBox 3"/>
          <p:cNvSpPr txBox="1"/>
          <p:nvPr/>
        </p:nvSpPr>
        <p:spPr>
          <a:xfrm>
            <a:off x="90482" y="6460385"/>
            <a:ext cx="3044603" cy="307777"/>
          </a:xfrm>
          <a:prstGeom prst="rect">
            <a:avLst/>
          </a:prstGeom>
          <a:noFill/>
        </p:spPr>
        <p:txBody>
          <a:bodyPr wrap="square" rtlCol="0">
            <a:spAutoFit/>
          </a:bodyPr>
          <a:lstStyle/>
          <a:p>
            <a:r>
              <a:rPr lang="en-US" sz="1400" dirty="0">
                <a:solidFill>
                  <a:schemeClr val="bg1"/>
                </a:solidFill>
              </a:rPr>
              <a:t>John 16:1-4: Acts 12:1-2</a:t>
            </a:r>
          </a:p>
        </p:txBody>
      </p:sp>
      <p:grpSp>
        <p:nvGrpSpPr>
          <p:cNvPr id="276" name="Group 275"/>
          <p:cNvGrpSpPr/>
          <p:nvPr/>
        </p:nvGrpSpPr>
        <p:grpSpPr>
          <a:xfrm>
            <a:off x="7928296" y="4824590"/>
            <a:ext cx="1116859" cy="1205770"/>
            <a:chOff x="4781838" y="304413"/>
            <a:chExt cx="886166" cy="875908"/>
          </a:xfrm>
        </p:grpSpPr>
        <p:sp>
          <p:nvSpPr>
            <p:cNvPr id="277" name="Rectangle 276"/>
            <p:cNvSpPr/>
            <p:nvPr/>
          </p:nvSpPr>
          <p:spPr>
            <a:xfrm>
              <a:off x="4781838" y="304413"/>
              <a:ext cx="886166" cy="875908"/>
            </a:xfrm>
            <a:prstGeom prst="rect">
              <a:avLst/>
            </a:prstGeom>
            <a:solidFill>
              <a:schemeClr val="tx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277"/>
            <p:cNvGrpSpPr/>
            <p:nvPr/>
          </p:nvGrpSpPr>
          <p:grpSpPr>
            <a:xfrm>
              <a:off x="4895912" y="344881"/>
              <a:ext cx="658018" cy="811841"/>
              <a:chOff x="8595195" y="4323138"/>
              <a:chExt cx="831211" cy="1029489"/>
            </a:xfrm>
          </p:grpSpPr>
          <p:grpSp>
            <p:nvGrpSpPr>
              <p:cNvPr id="279" name="Group 86"/>
              <p:cNvGrpSpPr/>
              <p:nvPr/>
            </p:nvGrpSpPr>
            <p:grpSpPr>
              <a:xfrm rot="2107423">
                <a:off x="8595195" y="4323138"/>
                <a:ext cx="299046" cy="661832"/>
                <a:chOff x="7696200" y="914400"/>
                <a:chExt cx="685800" cy="2438400"/>
              </a:xfrm>
            </p:grpSpPr>
            <p:sp>
              <p:nvSpPr>
                <p:cNvPr id="291" name="Moon 29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Oval 29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87"/>
              <p:cNvGrpSpPr/>
              <p:nvPr/>
            </p:nvGrpSpPr>
            <p:grpSpPr>
              <a:xfrm rot="19262140" flipH="1">
                <a:off x="9127360" y="4356931"/>
                <a:ext cx="299046" cy="602749"/>
                <a:chOff x="7696200" y="914400"/>
                <a:chExt cx="685800" cy="2438400"/>
              </a:xfrm>
            </p:grpSpPr>
            <p:sp>
              <p:nvSpPr>
                <p:cNvPr id="287" name="Moon 286"/>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Trapezoid 280"/>
              <p:cNvSpPr/>
              <p:nvPr/>
            </p:nvSpPr>
            <p:spPr>
              <a:xfrm>
                <a:off x="8643614" y="4936671"/>
                <a:ext cx="735210" cy="415956"/>
              </a:xfrm>
              <a:prstGeom prst="trapezoid">
                <a:avLst>
                  <a:gd name="adj" fmla="val 35557"/>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a:off x="8789752" y="4665276"/>
                <a:ext cx="418326" cy="54416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a:off x="8686301" y="4411731"/>
                <a:ext cx="643309" cy="67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loud 283"/>
              <p:cNvSpPr/>
              <p:nvPr/>
            </p:nvSpPr>
            <p:spPr>
              <a:xfrm>
                <a:off x="8808836" y="4886328"/>
                <a:ext cx="367605" cy="279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lowchart: Delay 284"/>
              <p:cNvSpPr/>
              <p:nvPr/>
            </p:nvSpPr>
            <p:spPr>
              <a:xfrm rot="16200000">
                <a:off x="8884232" y="4210353"/>
                <a:ext cx="223340" cy="45950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Oval 285"/>
              <p:cNvSpPr/>
              <p:nvPr/>
            </p:nvSpPr>
            <p:spPr>
              <a:xfrm>
                <a:off x="8927379" y="4938239"/>
                <a:ext cx="118375" cy="730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098" name="Picture 2" descr="Image result for andrew C. Ski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85703"/>
            <a:ext cx="668673" cy="936142"/>
          </a:xfrm>
          <a:prstGeom prst="rect">
            <a:avLst/>
          </a:prstGeom>
          <a:noFill/>
          <a:extLst>
            <a:ext uri="{909E8E84-426E-40DD-AFC4-6F175D3DCCD1}">
              <a14:hiddenFill xmlns:a14="http://schemas.microsoft.com/office/drawing/2010/main">
                <a:solidFill>
                  <a:srgbClr val="FFFFFF"/>
                </a:solidFill>
              </a14:hiddenFill>
            </a:ext>
          </a:extLst>
        </p:spPr>
      </p:pic>
      <p:sp>
        <p:nvSpPr>
          <p:cNvPr id="296" name="TextBox 295"/>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(2)</a:t>
            </a:r>
          </a:p>
        </p:txBody>
      </p:sp>
    </p:spTree>
    <p:extLst>
      <p:ext uri="{BB962C8B-B14F-4D97-AF65-F5344CB8AC3E}">
        <p14:creationId xmlns:p14="http://schemas.microsoft.com/office/powerpoint/2010/main" val="228017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9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1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0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7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10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243"/>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2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0296" t="15957" r="20076" b="20440"/>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16:7; Acts 2</a:t>
            </a:r>
          </a:p>
        </p:txBody>
      </p:sp>
      <p:sp>
        <p:nvSpPr>
          <p:cNvPr id="9" name="TextBox 8"/>
          <p:cNvSpPr txBox="1"/>
          <p:nvPr/>
        </p:nvSpPr>
        <p:spPr>
          <a:xfrm>
            <a:off x="155575" y="37646"/>
            <a:ext cx="12192000" cy="769441"/>
          </a:xfrm>
          <a:prstGeom prst="rect">
            <a:avLst/>
          </a:prstGeom>
          <a:noFill/>
        </p:spPr>
        <p:txBody>
          <a:bodyPr wrap="square" rtlCol="0">
            <a:spAutoFit/>
          </a:bodyPr>
          <a:lstStyle/>
          <a:p>
            <a:pPr algn="ctr"/>
            <a:r>
              <a:rPr lang="en-US" sz="4400" dirty="0">
                <a:latin typeface="Lucida Handwriting" panose="03010101010101010101" pitchFamily="66" charset="0"/>
              </a:rPr>
              <a:t>The Gift of the Holy Ghost</a:t>
            </a:r>
          </a:p>
        </p:txBody>
      </p:sp>
      <p:sp>
        <p:nvSpPr>
          <p:cNvPr id="3" name="Rectangle 2"/>
          <p:cNvSpPr/>
          <p:nvPr/>
        </p:nvSpPr>
        <p:spPr>
          <a:xfrm>
            <a:off x="460375" y="1249421"/>
            <a:ext cx="6096000" cy="4708981"/>
          </a:xfrm>
          <a:prstGeom prst="rect">
            <a:avLst/>
          </a:prstGeom>
        </p:spPr>
        <p:txBody>
          <a:bodyPr>
            <a:spAutoFit/>
          </a:bodyPr>
          <a:lstStyle/>
          <a:p>
            <a:pPr fontAlgn="base"/>
            <a:r>
              <a:rPr lang="en-US" sz="2000" b="1" dirty="0">
                <a:solidFill>
                  <a:srgbClr val="333333"/>
                </a:solidFill>
              </a:rPr>
              <a:t>During Christ's ministry the gift of the Holy Ghost was not given to the disciples. </a:t>
            </a:r>
          </a:p>
          <a:p>
            <a:pPr fontAlgn="base"/>
            <a:endParaRPr lang="en-US" sz="2000" b="1" dirty="0">
              <a:solidFill>
                <a:srgbClr val="333333"/>
              </a:solidFill>
            </a:endParaRPr>
          </a:p>
          <a:p>
            <a:pPr fontAlgn="base"/>
            <a:r>
              <a:rPr lang="en-US" sz="2000" b="1" dirty="0">
                <a:solidFill>
                  <a:srgbClr val="333333"/>
                </a:solidFill>
              </a:rPr>
              <a:t>The influence of the Holy Ghost was operative during his ministry but there was no need for the disciples to have two members of the Godhead testifying to them at the same time. </a:t>
            </a:r>
          </a:p>
          <a:p>
            <a:pPr fontAlgn="base"/>
            <a:endParaRPr lang="en-US" sz="2000" b="1" dirty="0">
              <a:solidFill>
                <a:srgbClr val="333333"/>
              </a:solidFill>
            </a:endParaRPr>
          </a:p>
          <a:p>
            <a:pPr fontAlgn="base"/>
            <a:r>
              <a:rPr lang="en-US" sz="2000" b="1" dirty="0">
                <a:solidFill>
                  <a:srgbClr val="333333"/>
                </a:solidFill>
              </a:rPr>
              <a:t>There was no need for this sort of divine redundancy.</a:t>
            </a:r>
          </a:p>
          <a:p>
            <a:pPr fontAlgn="base"/>
            <a:endParaRPr lang="en-US" sz="2000" b="1" dirty="0">
              <a:solidFill>
                <a:srgbClr val="333333"/>
              </a:solidFill>
            </a:endParaRPr>
          </a:p>
          <a:p>
            <a:pPr fontAlgn="base"/>
            <a:r>
              <a:rPr lang="en-US" sz="2000" b="1" dirty="0">
                <a:solidFill>
                  <a:srgbClr val="333333"/>
                </a:solidFill>
              </a:rPr>
              <a:t>Therefore, in order for them to benefit from the constant companionship of the Holy Ghost, they had to first lose the privilege of the constant companionship of Jesus. The Holy Ghost was poured out upon them, as promised, on the day of Pentecost.</a:t>
            </a:r>
            <a:endParaRPr lang="en-US" sz="2000" b="1" i="0" dirty="0">
              <a:solidFill>
                <a:srgbClr val="333333"/>
              </a:solidFill>
              <a:effectLst/>
            </a:endParaRPr>
          </a:p>
        </p:txBody>
      </p:sp>
      <p:pic>
        <p:nvPicPr>
          <p:cNvPr id="5122" name="Picture 2" descr="Image result for day of penteco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203" y="1751697"/>
            <a:ext cx="4758833" cy="374758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t>(3)</a:t>
            </a:r>
          </a:p>
        </p:txBody>
      </p:sp>
    </p:spTree>
    <p:extLst>
      <p:ext uri="{BB962C8B-B14F-4D97-AF65-F5344CB8AC3E}">
        <p14:creationId xmlns:p14="http://schemas.microsoft.com/office/powerpoint/2010/main" val="36533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3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16:7; Acts 2</a:t>
            </a:r>
          </a:p>
        </p:txBody>
      </p:sp>
      <p:sp>
        <p:nvSpPr>
          <p:cNvPr id="9" name="TextBox 8"/>
          <p:cNvSpPr txBox="1"/>
          <p:nvPr/>
        </p:nvSpPr>
        <p:spPr>
          <a:xfrm>
            <a:off x="155575" y="37646"/>
            <a:ext cx="12192000" cy="769441"/>
          </a:xfrm>
          <a:prstGeom prst="rect">
            <a:avLst/>
          </a:prstGeom>
          <a:noFill/>
        </p:spPr>
        <p:txBody>
          <a:bodyPr wrap="square" rtlCol="0">
            <a:spAutoFit/>
          </a:bodyPr>
          <a:lstStyle/>
          <a:p>
            <a:pPr algn="ctr"/>
            <a:r>
              <a:rPr lang="en-US" sz="4400" dirty="0">
                <a:solidFill>
                  <a:schemeClr val="bg1"/>
                </a:solidFill>
                <a:latin typeface="Lucida Handwriting" panose="03010101010101010101" pitchFamily="66" charset="0"/>
              </a:rPr>
              <a:t>To Be Alone</a:t>
            </a:r>
          </a:p>
        </p:txBody>
      </p:sp>
      <p:sp>
        <p:nvSpPr>
          <p:cNvPr id="3" name="Rectangle 2"/>
          <p:cNvSpPr/>
          <p:nvPr/>
        </p:nvSpPr>
        <p:spPr>
          <a:xfrm>
            <a:off x="786493" y="3331516"/>
            <a:ext cx="6096000" cy="954107"/>
          </a:xfrm>
          <a:prstGeom prst="rect">
            <a:avLst/>
          </a:prstGeom>
        </p:spPr>
        <p:txBody>
          <a:bodyPr>
            <a:spAutoFit/>
          </a:bodyPr>
          <a:lstStyle/>
          <a:p>
            <a:pPr fontAlgn="base"/>
            <a:r>
              <a:rPr lang="en-US" sz="2800" dirty="0">
                <a:solidFill>
                  <a:schemeClr val="bg1"/>
                </a:solidFill>
              </a:rPr>
              <a:t>Whom did Jesus promise would come after He departed? </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t>(3)</a:t>
            </a:r>
          </a:p>
        </p:txBody>
      </p:sp>
      <p:pic>
        <p:nvPicPr>
          <p:cNvPr id="6146" name="Picture 2" descr="Image result for sitting alone on chair"/>
          <p:cNvPicPr>
            <a:picLocks noChangeAspect="1" noChangeArrowheads="1"/>
          </p:cNvPicPr>
          <p:nvPr/>
        </p:nvPicPr>
        <p:blipFill rotWithShape="1">
          <a:blip r:embed="rId3">
            <a:extLst>
              <a:ext uri="{28A0092B-C50C-407E-A947-70E740481C1C}">
                <a14:useLocalDpi xmlns:a14="http://schemas.microsoft.com/office/drawing/2010/main" val="0"/>
              </a:ext>
            </a:extLst>
          </a:blip>
          <a:srcRect l="23367" t="821" r="12677"/>
          <a:stretch/>
        </p:blipFill>
        <p:spPr bwMode="auto">
          <a:xfrm>
            <a:off x="7016749" y="1011876"/>
            <a:ext cx="3940935" cy="3443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0375" y="1169788"/>
            <a:ext cx="6096000" cy="1200329"/>
          </a:xfrm>
          <a:prstGeom prst="rect">
            <a:avLst/>
          </a:prstGeom>
        </p:spPr>
        <p:txBody>
          <a:bodyPr>
            <a:spAutoFit/>
          </a:bodyPr>
          <a:lstStyle/>
          <a:p>
            <a:r>
              <a:rPr lang="en-US" sz="2400" dirty="0">
                <a:solidFill>
                  <a:schemeClr val="bg1"/>
                </a:solidFill>
                <a:latin typeface="Open Sans"/>
              </a:rPr>
              <a:t> “The Holy Ghost did not operate in the </a:t>
            </a:r>
            <a:r>
              <a:rPr lang="en-US" sz="2400" dirty="0" err="1">
                <a:solidFill>
                  <a:schemeClr val="bg1"/>
                </a:solidFill>
                <a:latin typeface="Open Sans"/>
              </a:rPr>
              <a:t>fulness</a:t>
            </a:r>
            <a:r>
              <a:rPr lang="en-US" sz="2400" dirty="0">
                <a:solidFill>
                  <a:schemeClr val="bg1"/>
                </a:solidFill>
                <a:latin typeface="Open Sans"/>
              </a:rPr>
              <a:t> among the Jews during the years of Jesus’ mortal sojourn.” </a:t>
            </a:r>
            <a:r>
              <a:rPr lang="en-US" dirty="0">
                <a:solidFill>
                  <a:schemeClr val="bg1"/>
                </a:solidFill>
                <a:latin typeface="Open Sans"/>
              </a:rPr>
              <a:t>(4) </a:t>
            </a:r>
            <a:endParaRPr lang="en-US" dirty="0">
              <a:solidFill>
                <a:schemeClr val="bg1"/>
              </a:solidFill>
            </a:endParaRPr>
          </a:p>
        </p:txBody>
      </p:sp>
      <p:sp>
        <p:nvSpPr>
          <p:cNvPr id="13" name="TextBox 12"/>
          <p:cNvSpPr txBox="1"/>
          <p:nvPr/>
        </p:nvSpPr>
        <p:spPr>
          <a:xfrm>
            <a:off x="67128" y="6421989"/>
            <a:ext cx="2286000" cy="369332"/>
          </a:xfrm>
          <a:prstGeom prst="rect">
            <a:avLst/>
          </a:prstGeom>
          <a:noFill/>
        </p:spPr>
        <p:txBody>
          <a:bodyPr wrap="square" rtlCol="0">
            <a:spAutoFit/>
          </a:bodyPr>
          <a:lstStyle/>
          <a:p>
            <a:r>
              <a:rPr lang="en-US" dirty="0">
                <a:solidFill>
                  <a:schemeClr val="bg1"/>
                </a:solidFill>
              </a:rPr>
              <a:t>John 16:7</a:t>
            </a:r>
          </a:p>
        </p:txBody>
      </p:sp>
      <p:sp>
        <p:nvSpPr>
          <p:cNvPr id="5" name="Rectangle 4"/>
          <p:cNvSpPr/>
          <p:nvPr/>
        </p:nvSpPr>
        <p:spPr>
          <a:xfrm>
            <a:off x="2869843" y="5000801"/>
            <a:ext cx="7373064" cy="1200329"/>
          </a:xfrm>
          <a:prstGeom prst="rect">
            <a:avLst/>
          </a:prstGeom>
        </p:spPr>
        <p:txBody>
          <a:bodyPr wrap="square">
            <a:spAutoFit/>
          </a:bodyPr>
          <a:lstStyle/>
          <a:p>
            <a:pPr algn="ctr" fontAlgn="base"/>
            <a:r>
              <a:rPr lang="en-US" sz="3600" dirty="0">
                <a:solidFill>
                  <a:schemeClr val="bg1"/>
                </a:solidFill>
                <a:effectLst>
                  <a:glow rad="101600">
                    <a:schemeClr val="accent2">
                      <a:satMod val="175000"/>
                      <a:alpha val="40000"/>
                    </a:schemeClr>
                  </a:glow>
                </a:effectLst>
              </a:rPr>
              <a:t>Jesus would send the Comforter, or the Holy Ghost</a:t>
            </a:r>
            <a:endParaRPr lang="en-US" sz="3600" b="1" dirty="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108237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rown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l="20296" t="15957" r="20076" b="20440"/>
          <a:stretch/>
        </p:blipFill>
        <p:spPr bwMode="auto">
          <a:xfrm>
            <a:off x="-1" y="-1"/>
            <a:ext cx="12192001"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16:7</a:t>
            </a:r>
          </a:p>
        </p:txBody>
      </p:sp>
      <p:sp>
        <p:nvSpPr>
          <p:cNvPr id="3" name="Rectangle 2"/>
          <p:cNvSpPr/>
          <p:nvPr/>
        </p:nvSpPr>
        <p:spPr>
          <a:xfrm>
            <a:off x="6465195" y="1975241"/>
            <a:ext cx="5152578" cy="3539430"/>
          </a:xfrm>
          <a:prstGeom prst="rect">
            <a:avLst/>
          </a:prstGeom>
        </p:spPr>
        <p:txBody>
          <a:bodyPr wrap="square">
            <a:spAutoFit/>
          </a:bodyPr>
          <a:lstStyle/>
          <a:p>
            <a:pPr fontAlgn="base"/>
            <a:r>
              <a:rPr lang="en-US" sz="3200" dirty="0"/>
              <a:t>“As long as Jesus was with the disciples in person, there was not the full need for them to have the constant companionship of the Spirit that there would be after Jesus left.”</a:t>
            </a:r>
            <a:endParaRPr lang="en-US" sz="3200" b="1" i="0" dirty="0">
              <a:solidFill>
                <a:srgbClr val="333333"/>
              </a:solidFill>
              <a:effectLst/>
            </a:endParaRP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t>(5)</a:t>
            </a:r>
          </a:p>
        </p:txBody>
      </p:sp>
      <p:pic>
        <p:nvPicPr>
          <p:cNvPr id="7170" name="Picture 2" descr="Image result for jesus and apost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062" y="1626324"/>
            <a:ext cx="5502937" cy="4237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7450" y="219973"/>
            <a:ext cx="1119432" cy="1562541"/>
          </a:xfrm>
          <a:prstGeom prst="rect">
            <a:avLst/>
          </a:prstGeom>
        </p:spPr>
      </p:pic>
    </p:spTree>
    <p:extLst>
      <p:ext uri="{BB962C8B-B14F-4D97-AF65-F5344CB8AC3E}">
        <p14:creationId xmlns:p14="http://schemas.microsoft.com/office/powerpoint/2010/main" val="239954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3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16:7; Acts 2</a:t>
            </a:r>
          </a:p>
        </p:txBody>
      </p:sp>
      <p:sp>
        <p:nvSpPr>
          <p:cNvPr id="9" name="TextBox 8"/>
          <p:cNvSpPr txBox="1"/>
          <p:nvPr/>
        </p:nvSpPr>
        <p:spPr>
          <a:xfrm>
            <a:off x="155575" y="37646"/>
            <a:ext cx="12192000" cy="769441"/>
          </a:xfrm>
          <a:prstGeom prst="rect">
            <a:avLst/>
          </a:prstGeom>
          <a:noFill/>
        </p:spPr>
        <p:txBody>
          <a:bodyPr wrap="square" rtlCol="0">
            <a:spAutoFit/>
          </a:bodyPr>
          <a:lstStyle/>
          <a:p>
            <a:pPr algn="ctr"/>
            <a:r>
              <a:rPr lang="en-US" sz="4400" dirty="0">
                <a:solidFill>
                  <a:schemeClr val="bg1"/>
                </a:solidFill>
                <a:latin typeface="Lucida Handwriting" panose="03010101010101010101" pitchFamily="66" charset="0"/>
              </a:rPr>
              <a:t>The Role of the Holy Ghost</a:t>
            </a:r>
          </a:p>
        </p:txBody>
      </p:sp>
      <p:sp>
        <p:nvSpPr>
          <p:cNvPr id="3" name="Rectangle 2"/>
          <p:cNvSpPr/>
          <p:nvPr/>
        </p:nvSpPr>
        <p:spPr>
          <a:xfrm>
            <a:off x="2491990" y="1422184"/>
            <a:ext cx="6096000" cy="2246769"/>
          </a:xfrm>
          <a:prstGeom prst="rect">
            <a:avLst/>
          </a:prstGeom>
        </p:spPr>
        <p:txBody>
          <a:bodyPr>
            <a:spAutoFit/>
          </a:bodyPr>
          <a:lstStyle/>
          <a:p>
            <a:pPr fontAlgn="base"/>
            <a:r>
              <a:rPr lang="en-US" sz="2800" dirty="0">
                <a:solidFill>
                  <a:schemeClr val="bg1"/>
                </a:solidFill>
              </a:rPr>
              <a:t>“’And he shall </a:t>
            </a:r>
            <a:r>
              <a:rPr lang="en-US" sz="2800" i="1" dirty="0">
                <a:solidFill>
                  <a:schemeClr val="bg1"/>
                </a:solidFill>
              </a:rPr>
              <a:t>remind</a:t>
            </a:r>
            <a:r>
              <a:rPr lang="en-US" sz="2800" dirty="0">
                <a:solidFill>
                  <a:schemeClr val="bg1"/>
                </a:solidFill>
              </a:rPr>
              <a:t> the world of sin, and of righteousness, and of judgment.‘</a:t>
            </a:r>
          </a:p>
          <a:p>
            <a:pPr fontAlgn="base"/>
            <a:endParaRPr lang="en-US" sz="2800" dirty="0">
              <a:solidFill>
                <a:schemeClr val="bg1"/>
              </a:solidFill>
            </a:endParaRPr>
          </a:p>
          <a:p>
            <a:pPr fontAlgn="base"/>
            <a:r>
              <a:rPr lang="en-US" sz="2800" dirty="0">
                <a:solidFill>
                  <a:schemeClr val="bg1"/>
                </a:solidFill>
              </a:rPr>
              <a:t>This comforter </a:t>
            </a:r>
            <a:r>
              <a:rPr lang="en-US" sz="2800" i="1" dirty="0">
                <a:solidFill>
                  <a:schemeClr val="bg1"/>
                </a:solidFill>
              </a:rPr>
              <a:t>reminds</a:t>
            </a:r>
            <a:r>
              <a:rPr lang="en-US" sz="2800" dirty="0">
                <a:solidFill>
                  <a:schemeClr val="bg1"/>
                </a:solidFill>
              </a:rPr>
              <a:t> of these things through the servants of the Lord.”</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(6)</a:t>
            </a:r>
          </a:p>
        </p:txBody>
      </p:sp>
      <p:sp>
        <p:nvSpPr>
          <p:cNvPr id="4" name="Rectangle 3"/>
          <p:cNvSpPr/>
          <p:nvPr/>
        </p:nvSpPr>
        <p:spPr>
          <a:xfrm>
            <a:off x="1210128" y="898964"/>
            <a:ext cx="10731366" cy="523220"/>
          </a:xfrm>
          <a:prstGeom prst="rect">
            <a:avLst/>
          </a:prstGeom>
        </p:spPr>
        <p:txBody>
          <a:bodyPr wrap="square">
            <a:spAutoFit/>
          </a:bodyPr>
          <a:lstStyle/>
          <a:p>
            <a:r>
              <a:rPr lang="en-US" sz="2800" dirty="0">
                <a:solidFill>
                  <a:schemeClr val="bg1"/>
                </a:solidFill>
              </a:rPr>
              <a:t>To reprove the world of sin = often kindly intent to correct a fault</a:t>
            </a:r>
          </a:p>
        </p:txBody>
      </p:sp>
      <p:sp>
        <p:nvSpPr>
          <p:cNvPr id="13" name="TextBox 12"/>
          <p:cNvSpPr txBox="1"/>
          <p:nvPr/>
        </p:nvSpPr>
        <p:spPr>
          <a:xfrm>
            <a:off x="67128" y="6421989"/>
            <a:ext cx="2286000" cy="369332"/>
          </a:xfrm>
          <a:prstGeom prst="rect">
            <a:avLst/>
          </a:prstGeom>
          <a:noFill/>
        </p:spPr>
        <p:txBody>
          <a:bodyPr wrap="square" rtlCol="0">
            <a:spAutoFit/>
          </a:bodyPr>
          <a:lstStyle/>
          <a:p>
            <a:r>
              <a:rPr lang="en-US" dirty="0">
                <a:solidFill>
                  <a:schemeClr val="bg1"/>
                </a:solidFill>
              </a:rPr>
              <a:t>John 16:8-11</a:t>
            </a:r>
          </a:p>
        </p:txBody>
      </p:sp>
      <p:grpSp>
        <p:nvGrpSpPr>
          <p:cNvPr id="16" name="Group 15"/>
          <p:cNvGrpSpPr/>
          <p:nvPr/>
        </p:nvGrpSpPr>
        <p:grpSpPr>
          <a:xfrm>
            <a:off x="460375" y="3806983"/>
            <a:ext cx="2780017" cy="2150772"/>
            <a:chOff x="460375" y="3806983"/>
            <a:chExt cx="2780017" cy="2150772"/>
          </a:xfrm>
        </p:grpSpPr>
        <p:sp>
          <p:nvSpPr>
            <p:cNvPr id="6" name="Folded Corner 5"/>
            <p:cNvSpPr/>
            <p:nvPr/>
          </p:nvSpPr>
          <p:spPr>
            <a:xfrm rot="20430252">
              <a:off x="671048" y="3806983"/>
              <a:ext cx="2253803" cy="2150772"/>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4232001"/>
              <a:ext cx="2780017" cy="1182727"/>
            </a:xfrm>
            <a:prstGeom prst="rect">
              <a:avLst/>
            </a:prstGeom>
          </p:spPr>
        </p:pic>
      </p:grpSp>
      <p:sp>
        <p:nvSpPr>
          <p:cNvPr id="19" name="Rectangle 18"/>
          <p:cNvSpPr/>
          <p:nvPr/>
        </p:nvSpPr>
        <p:spPr>
          <a:xfrm>
            <a:off x="3407551" y="4073422"/>
            <a:ext cx="8596102" cy="523220"/>
          </a:xfrm>
          <a:prstGeom prst="rect">
            <a:avLst/>
          </a:prstGeom>
        </p:spPr>
        <p:txBody>
          <a:bodyPr wrap="square">
            <a:spAutoFit/>
          </a:bodyPr>
          <a:lstStyle/>
          <a:p>
            <a:pPr fontAlgn="base"/>
            <a:r>
              <a:rPr lang="en-US" sz="2800" dirty="0">
                <a:solidFill>
                  <a:schemeClr val="bg1"/>
                </a:solidFill>
              </a:rPr>
              <a:t>The Holy Ghost will guide you in Spirit to know the truth</a:t>
            </a:r>
          </a:p>
        </p:txBody>
      </p:sp>
      <p:sp>
        <p:nvSpPr>
          <p:cNvPr id="21" name="Folded Corner 20"/>
          <p:cNvSpPr/>
          <p:nvPr/>
        </p:nvSpPr>
        <p:spPr>
          <a:xfrm rot="658378">
            <a:off x="7950761" y="4865815"/>
            <a:ext cx="1796217" cy="1685241"/>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5600" y="5239262"/>
            <a:ext cx="2347163" cy="1182727"/>
          </a:xfrm>
          <a:prstGeom prst="rect">
            <a:avLst/>
          </a:prstGeom>
        </p:spPr>
      </p:pic>
    </p:spTree>
    <p:extLst>
      <p:ext uri="{BB962C8B-B14F-4D97-AF65-F5344CB8AC3E}">
        <p14:creationId xmlns:p14="http://schemas.microsoft.com/office/powerpoint/2010/main" val="14830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3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16:7; Acts 2</a:t>
            </a:r>
          </a:p>
        </p:txBody>
      </p:sp>
      <p:sp>
        <p:nvSpPr>
          <p:cNvPr id="9" name="TextBox 8"/>
          <p:cNvSpPr txBox="1"/>
          <p:nvPr/>
        </p:nvSpPr>
        <p:spPr>
          <a:xfrm>
            <a:off x="155575" y="37646"/>
            <a:ext cx="12192000" cy="769441"/>
          </a:xfrm>
          <a:prstGeom prst="rect">
            <a:avLst/>
          </a:prstGeom>
          <a:noFill/>
        </p:spPr>
        <p:txBody>
          <a:bodyPr wrap="square" rtlCol="0">
            <a:spAutoFit/>
          </a:bodyPr>
          <a:lstStyle/>
          <a:p>
            <a:pPr algn="ctr"/>
            <a:r>
              <a:rPr lang="en-US" sz="4400" dirty="0">
                <a:solidFill>
                  <a:schemeClr val="bg1"/>
                </a:solidFill>
                <a:latin typeface="Lucida Handwriting" panose="03010101010101010101" pitchFamily="66" charset="0"/>
              </a:rPr>
              <a:t>Mission of the Holy Ghost</a:t>
            </a:r>
          </a:p>
        </p:txBody>
      </p:sp>
      <p:sp>
        <p:nvSpPr>
          <p:cNvPr id="3" name="Rectangle 2"/>
          <p:cNvSpPr/>
          <p:nvPr/>
        </p:nvSpPr>
        <p:spPr>
          <a:xfrm>
            <a:off x="5601191" y="4190882"/>
            <a:ext cx="6096000" cy="2246769"/>
          </a:xfrm>
          <a:prstGeom prst="rect">
            <a:avLst/>
          </a:prstGeom>
        </p:spPr>
        <p:txBody>
          <a:bodyPr>
            <a:spAutoFit/>
          </a:bodyPr>
          <a:lstStyle/>
          <a:p>
            <a:pPr fontAlgn="base"/>
            <a:r>
              <a:rPr lang="en-US" sz="2800" dirty="0">
                <a:solidFill>
                  <a:schemeClr val="bg1"/>
                </a:solidFill>
              </a:rPr>
              <a:t>The Holy Ghost guides the Savior’s true Church in every dispensation and also guides individuals in their efforts to find truth and live their lives in accordance with God’s will.</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(1)</a:t>
            </a:r>
          </a:p>
        </p:txBody>
      </p:sp>
      <p:sp>
        <p:nvSpPr>
          <p:cNvPr id="13" name="TextBox 12"/>
          <p:cNvSpPr txBox="1"/>
          <p:nvPr/>
        </p:nvSpPr>
        <p:spPr>
          <a:xfrm>
            <a:off x="67128" y="6421989"/>
            <a:ext cx="2286000" cy="369332"/>
          </a:xfrm>
          <a:prstGeom prst="rect">
            <a:avLst/>
          </a:prstGeom>
          <a:noFill/>
        </p:spPr>
        <p:txBody>
          <a:bodyPr wrap="square" rtlCol="0">
            <a:spAutoFit/>
          </a:bodyPr>
          <a:lstStyle/>
          <a:p>
            <a:r>
              <a:rPr lang="en-US" dirty="0">
                <a:solidFill>
                  <a:schemeClr val="bg1"/>
                </a:solidFill>
              </a:rPr>
              <a:t>John 16:8-11</a:t>
            </a:r>
          </a:p>
        </p:txBody>
      </p:sp>
      <p:sp>
        <p:nvSpPr>
          <p:cNvPr id="5" name="Rectangle 4"/>
          <p:cNvSpPr/>
          <p:nvPr/>
        </p:nvSpPr>
        <p:spPr>
          <a:xfrm>
            <a:off x="307975" y="898548"/>
            <a:ext cx="6096000" cy="3416320"/>
          </a:xfrm>
          <a:prstGeom prst="rect">
            <a:avLst/>
          </a:prstGeom>
        </p:spPr>
        <p:txBody>
          <a:bodyPr>
            <a:spAutoFit/>
          </a:bodyPr>
          <a:lstStyle/>
          <a:p>
            <a:r>
              <a:rPr lang="en-US" dirty="0">
                <a:solidFill>
                  <a:schemeClr val="bg1"/>
                </a:solidFill>
                <a:latin typeface="Abadi" panose="020B0604020104020204" pitchFamily="34" charset="0"/>
              </a:rPr>
              <a:t>The mission, then, of the Holy Ghost is to remind the world of sin-one of the greatest of which is unbelief in Jesus Christ.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Holy Ghost is to remind the world of the righteousness of Jesus Christ who was indeed the Son of God as evidenced by his return to his Father.</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 And the Holy Ghost is to remind the world of a final judgment, 'to teach them of a judgment which is to come' (DC 84:87) upon the prince of this world (Satan) and all of his followers. (3)</a:t>
            </a:r>
            <a:endParaRPr lang="en-US" dirty="0">
              <a:solidFill>
                <a:schemeClr val="bg1"/>
              </a:solidFill>
            </a:endParaRPr>
          </a:p>
        </p:txBody>
      </p:sp>
      <p:sp>
        <p:nvSpPr>
          <p:cNvPr id="7" name="Rectangle 6"/>
          <p:cNvSpPr/>
          <p:nvPr/>
        </p:nvSpPr>
        <p:spPr>
          <a:xfrm>
            <a:off x="1143000" y="4877293"/>
            <a:ext cx="4224271" cy="1200329"/>
          </a:xfrm>
          <a:prstGeom prst="rect">
            <a:avLst/>
          </a:prstGeom>
        </p:spPr>
        <p:txBody>
          <a:bodyPr wrap="square">
            <a:spAutoFit/>
          </a:bodyPr>
          <a:lstStyle/>
          <a:p>
            <a:r>
              <a:rPr lang="en-US" i="1" dirty="0">
                <a:solidFill>
                  <a:srgbClr val="FFFF00"/>
                </a:solidFill>
                <a:latin typeface="Palatino"/>
              </a:rPr>
              <a:t>Behold, I send you out to reprove the world of all their unrighteous deeds, and to teach them of a judgment which is to come. D&amp;C 84:87</a:t>
            </a:r>
            <a:endParaRPr lang="en-US" i="1" dirty="0">
              <a:solidFill>
                <a:srgbClr val="FFFF00"/>
              </a:solidFill>
            </a:endParaRPr>
          </a:p>
        </p:txBody>
      </p:sp>
      <p:pic>
        <p:nvPicPr>
          <p:cNvPr id="9218" name="Picture 2" descr="Image result for father leading child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832" y="1159756"/>
            <a:ext cx="390525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3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16:7; Acts 2</a:t>
            </a:r>
          </a:p>
        </p:txBody>
      </p:sp>
      <p:sp>
        <p:nvSpPr>
          <p:cNvPr id="9" name="TextBox 8"/>
          <p:cNvSpPr txBox="1"/>
          <p:nvPr/>
        </p:nvSpPr>
        <p:spPr>
          <a:xfrm>
            <a:off x="155575" y="37646"/>
            <a:ext cx="12192000" cy="769441"/>
          </a:xfrm>
          <a:prstGeom prst="rect">
            <a:avLst/>
          </a:prstGeom>
          <a:noFill/>
        </p:spPr>
        <p:txBody>
          <a:bodyPr wrap="square" rtlCol="0">
            <a:spAutoFit/>
          </a:bodyPr>
          <a:lstStyle/>
          <a:p>
            <a:pPr algn="ctr"/>
            <a:r>
              <a:rPr lang="en-US" sz="4400" dirty="0">
                <a:solidFill>
                  <a:schemeClr val="bg1"/>
                </a:solidFill>
                <a:latin typeface="Lucida Handwriting" panose="03010101010101010101" pitchFamily="66" charset="0"/>
              </a:rPr>
              <a:t>The Pied Piper VS The Holy Ghost</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(7)</a:t>
            </a:r>
          </a:p>
        </p:txBody>
      </p:sp>
      <p:sp>
        <p:nvSpPr>
          <p:cNvPr id="13" name="TextBox 12"/>
          <p:cNvSpPr txBox="1"/>
          <p:nvPr/>
        </p:nvSpPr>
        <p:spPr>
          <a:xfrm>
            <a:off x="67128" y="6421989"/>
            <a:ext cx="2286000" cy="369332"/>
          </a:xfrm>
          <a:prstGeom prst="rect">
            <a:avLst/>
          </a:prstGeom>
          <a:noFill/>
        </p:spPr>
        <p:txBody>
          <a:bodyPr wrap="square" rtlCol="0">
            <a:spAutoFit/>
          </a:bodyPr>
          <a:lstStyle/>
          <a:p>
            <a:r>
              <a:rPr lang="en-US" dirty="0">
                <a:solidFill>
                  <a:schemeClr val="bg1"/>
                </a:solidFill>
              </a:rPr>
              <a:t>John 16:8-11</a:t>
            </a:r>
          </a:p>
        </p:txBody>
      </p:sp>
      <p:sp>
        <p:nvSpPr>
          <p:cNvPr id="5" name="Rectangle 4"/>
          <p:cNvSpPr/>
          <p:nvPr/>
        </p:nvSpPr>
        <p:spPr>
          <a:xfrm>
            <a:off x="2580793" y="844733"/>
            <a:ext cx="7051733" cy="2554545"/>
          </a:xfrm>
          <a:prstGeom prst="rect">
            <a:avLst/>
          </a:prstGeom>
        </p:spPr>
        <p:txBody>
          <a:bodyPr wrap="square">
            <a:spAutoFit/>
          </a:bodyPr>
          <a:lstStyle/>
          <a:p>
            <a:pPr fontAlgn="base"/>
            <a:r>
              <a:rPr lang="en-US" sz="2000" i="1" dirty="0">
                <a:solidFill>
                  <a:schemeClr val="bg1"/>
                </a:solidFill>
              </a:rPr>
              <a:t>“We are surrounded—even at times bombarded—by the messages of the adversary. … Lucifer, that clever pied piper, plays his lilting melody and attracts the unsuspecting away from the safety of their chosen pathway … . </a:t>
            </a:r>
          </a:p>
          <a:p>
            <a:pPr fontAlgn="base"/>
            <a:endParaRPr lang="en-US" sz="2000" i="1" dirty="0">
              <a:solidFill>
                <a:schemeClr val="bg1"/>
              </a:solidFill>
            </a:endParaRPr>
          </a:p>
          <a:p>
            <a:pPr fontAlgn="base"/>
            <a:r>
              <a:rPr lang="en-US" sz="2000" i="1" dirty="0">
                <a:solidFill>
                  <a:schemeClr val="bg1"/>
                </a:solidFill>
              </a:rPr>
              <a:t>He seeks not just the so-called refuse of humanity; he seeks all of us, including the very elect of God. … Lucifer’s methods are cunning; his victims, numerous. …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19" y="657692"/>
            <a:ext cx="1414272" cy="1755648"/>
          </a:xfrm>
          <a:prstGeom prst="rect">
            <a:avLst/>
          </a:prstGeom>
        </p:spPr>
      </p:pic>
      <p:pic>
        <p:nvPicPr>
          <p:cNvPr id="10242" name="Picture 2" descr="Image result for the pied piper short s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4212" y="3473211"/>
            <a:ext cx="5095875" cy="2943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81693" y="3908342"/>
            <a:ext cx="5925456" cy="1938992"/>
          </a:xfrm>
          <a:prstGeom prst="rect">
            <a:avLst/>
          </a:prstGeom>
        </p:spPr>
        <p:txBody>
          <a:bodyPr wrap="square">
            <a:spAutoFit/>
          </a:bodyPr>
          <a:lstStyle/>
          <a:p>
            <a:pPr fontAlgn="base"/>
            <a:r>
              <a:rPr lang="en-US" sz="2000" i="1" dirty="0">
                <a:solidFill>
                  <a:schemeClr val="bg1"/>
                </a:solidFill>
              </a:rPr>
              <a:t>I plead with you to make a determination right here, right now, not to deviate from the path which will lead to our goal: eternal life with our Father in Heaven. … </a:t>
            </a:r>
          </a:p>
          <a:p>
            <a:pPr fontAlgn="base"/>
            <a:endParaRPr lang="en-US" sz="2000" i="1" dirty="0">
              <a:solidFill>
                <a:schemeClr val="bg1"/>
              </a:solidFill>
            </a:endParaRPr>
          </a:p>
          <a:p>
            <a:pPr fontAlgn="base"/>
            <a:r>
              <a:rPr lang="en-US" sz="2000" i="1" dirty="0">
                <a:solidFill>
                  <a:schemeClr val="bg1"/>
                </a:solidFill>
              </a:rPr>
              <a:t>No temptation, no pressure, no enticing can overcome us unless we allow such.”</a:t>
            </a:r>
          </a:p>
        </p:txBody>
      </p:sp>
    </p:spTree>
    <p:extLst>
      <p:ext uri="{BB962C8B-B14F-4D97-AF65-F5344CB8AC3E}">
        <p14:creationId xmlns:p14="http://schemas.microsoft.com/office/powerpoint/2010/main" val="133238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 result for brown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133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brown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0" y="6437651"/>
            <a:ext cx="2286000" cy="369332"/>
          </a:xfrm>
          <a:prstGeom prst="rect">
            <a:avLst/>
          </a:prstGeom>
          <a:noFill/>
        </p:spPr>
        <p:txBody>
          <a:bodyPr wrap="square" rtlCol="0">
            <a:spAutoFit/>
          </a:bodyPr>
          <a:lstStyle/>
          <a:p>
            <a:r>
              <a:rPr lang="en-US" dirty="0"/>
              <a:t>John 16:7; Acts 2</a:t>
            </a:r>
          </a:p>
        </p:txBody>
      </p:sp>
      <p:sp>
        <p:nvSpPr>
          <p:cNvPr id="9" name="TextBox 8"/>
          <p:cNvSpPr txBox="1"/>
          <p:nvPr/>
        </p:nvSpPr>
        <p:spPr>
          <a:xfrm>
            <a:off x="155575" y="37646"/>
            <a:ext cx="12192000" cy="769441"/>
          </a:xfrm>
          <a:prstGeom prst="rect">
            <a:avLst/>
          </a:prstGeom>
          <a:noFill/>
        </p:spPr>
        <p:txBody>
          <a:bodyPr wrap="square" rtlCol="0">
            <a:spAutoFit/>
          </a:bodyPr>
          <a:lstStyle/>
          <a:p>
            <a:pPr algn="ctr"/>
            <a:r>
              <a:rPr lang="en-US" sz="4400" dirty="0">
                <a:solidFill>
                  <a:schemeClr val="bg1"/>
                </a:solidFill>
                <a:latin typeface="Lucida Handwriting" panose="03010101010101010101" pitchFamily="66" charset="0"/>
              </a:rPr>
              <a:t>To Bear Witness</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(8)</a:t>
            </a:r>
          </a:p>
        </p:txBody>
      </p:sp>
      <p:sp>
        <p:nvSpPr>
          <p:cNvPr id="13" name="TextBox 12"/>
          <p:cNvSpPr txBox="1"/>
          <p:nvPr/>
        </p:nvSpPr>
        <p:spPr>
          <a:xfrm>
            <a:off x="67128" y="6421989"/>
            <a:ext cx="2286000" cy="369332"/>
          </a:xfrm>
          <a:prstGeom prst="rect">
            <a:avLst/>
          </a:prstGeom>
          <a:noFill/>
        </p:spPr>
        <p:txBody>
          <a:bodyPr wrap="square" rtlCol="0">
            <a:spAutoFit/>
          </a:bodyPr>
          <a:lstStyle/>
          <a:p>
            <a:r>
              <a:rPr lang="en-US" dirty="0">
                <a:solidFill>
                  <a:schemeClr val="bg1"/>
                </a:solidFill>
              </a:rPr>
              <a:t>John 16:13</a:t>
            </a:r>
          </a:p>
        </p:txBody>
      </p:sp>
      <p:sp>
        <p:nvSpPr>
          <p:cNvPr id="5" name="Rectangle 4"/>
          <p:cNvSpPr/>
          <p:nvPr/>
        </p:nvSpPr>
        <p:spPr>
          <a:xfrm>
            <a:off x="1916340" y="899784"/>
            <a:ext cx="8380639" cy="707886"/>
          </a:xfrm>
          <a:prstGeom prst="rect">
            <a:avLst/>
          </a:prstGeom>
        </p:spPr>
        <p:txBody>
          <a:bodyPr wrap="square">
            <a:spAutoFit/>
          </a:bodyPr>
          <a:lstStyle/>
          <a:p>
            <a:pPr algn="ctr" fontAlgn="base"/>
            <a:r>
              <a:rPr lang="en-US" sz="2000" dirty="0">
                <a:solidFill>
                  <a:schemeClr val="bg1"/>
                </a:solidFill>
              </a:rPr>
              <a:t> The Holy Ghost, whose role is to bear witness of the Father and the Son, will</a:t>
            </a:r>
          </a:p>
          <a:p>
            <a:pPr algn="ctr" fontAlgn="base"/>
            <a:r>
              <a:rPr lang="en-US" sz="2000" dirty="0">
                <a:solidFill>
                  <a:schemeClr val="bg1"/>
                </a:solidFill>
              </a:rPr>
              <a:t> </a:t>
            </a:r>
            <a:r>
              <a:rPr lang="en-US" sz="2000" dirty="0">
                <a:solidFill>
                  <a:srgbClr val="FFFF00"/>
                </a:solidFill>
              </a:rPr>
              <a:t>“not speak of himself; but whatsoever he shall hear, that shall he speak.”</a:t>
            </a:r>
            <a:r>
              <a:rPr lang="en-US" sz="2000" dirty="0">
                <a:solidFill>
                  <a:schemeClr val="bg1"/>
                </a:solidFill>
              </a:rPr>
              <a:t> </a:t>
            </a:r>
            <a:endParaRPr lang="en-US" sz="2000" i="1" dirty="0">
              <a:solidFill>
                <a:schemeClr val="bg1"/>
              </a:solidFill>
            </a:endParaRPr>
          </a:p>
        </p:txBody>
      </p:sp>
      <p:sp>
        <p:nvSpPr>
          <p:cNvPr id="6" name="Rectangle 5"/>
          <p:cNvSpPr/>
          <p:nvPr/>
        </p:nvSpPr>
        <p:spPr>
          <a:xfrm>
            <a:off x="3130403" y="1861358"/>
            <a:ext cx="4622813" cy="3785652"/>
          </a:xfrm>
          <a:prstGeom prst="rect">
            <a:avLst/>
          </a:prstGeom>
        </p:spPr>
        <p:txBody>
          <a:bodyPr wrap="square">
            <a:spAutoFit/>
          </a:bodyPr>
          <a:lstStyle/>
          <a:p>
            <a:pPr fontAlgn="base"/>
            <a:r>
              <a:rPr lang="en-US" sz="2000" dirty="0">
                <a:solidFill>
                  <a:schemeClr val="bg1"/>
                </a:solidFill>
              </a:rPr>
              <a:t> “Father in Heaven knew that you would face challenges and be required to make some decisions that would be beyond your own ability to decide correctly. </a:t>
            </a:r>
          </a:p>
          <a:p>
            <a:pPr fontAlgn="base"/>
            <a:endParaRPr lang="en-US" sz="2000" dirty="0">
              <a:solidFill>
                <a:schemeClr val="bg1"/>
              </a:solidFill>
            </a:endParaRPr>
          </a:p>
          <a:p>
            <a:pPr fontAlgn="base"/>
            <a:r>
              <a:rPr lang="en-US" sz="2000" dirty="0">
                <a:solidFill>
                  <a:schemeClr val="bg1"/>
                </a:solidFill>
              </a:rPr>
              <a:t>In His plan of happiness, He included a provision for you to receive help with such challenges and decisions during your mortal life. </a:t>
            </a:r>
          </a:p>
          <a:p>
            <a:pPr fontAlgn="base"/>
            <a:endParaRPr lang="en-US" sz="2000" dirty="0">
              <a:solidFill>
                <a:schemeClr val="bg1"/>
              </a:solidFill>
            </a:endParaRPr>
          </a:p>
          <a:p>
            <a:pPr fontAlgn="base"/>
            <a:r>
              <a:rPr lang="en-US" sz="2000" dirty="0">
                <a:solidFill>
                  <a:schemeClr val="bg1"/>
                </a:solidFill>
              </a:rPr>
              <a:t>That assistance will come to you through the Holy Ghost as spiritual guidance.”</a:t>
            </a:r>
            <a:endParaRPr lang="en-US" sz="2000" i="1" dirty="0">
              <a:solidFill>
                <a:schemeClr val="bg1"/>
              </a:solidFill>
            </a:endParaRPr>
          </a:p>
        </p:txBody>
      </p:sp>
      <p:grpSp>
        <p:nvGrpSpPr>
          <p:cNvPr id="14" name="Group 13"/>
          <p:cNvGrpSpPr/>
          <p:nvPr/>
        </p:nvGrpSpPr>
        <p:grpSpPr>
          <a:xfrm>
            <a:off x="7594410" y="4416733"/>
            <a:ext cx="3289208" cy="2390250"/>
            <a:chOff x="384206" y="4158361"/>
            <a:chExt cx="3289208" cy="2390250"/>
          </a:xfrm>
        </p:grpSpPr>
        <p:grpSp>
          <p:nvGrpSpPr>
            <p:cNvPr id="15" name="Group 14"/>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96177" y="4710243"/>
              <a:ext cx="2288807" cy="1323439"/>
            </a:xfrm>
            <a:prstGeom prst="rect">
              <a:avLst/>
            </a:prstGeom>
          </p:spPr>
          <p:txBody>
            <a:bodyPr wrap="square">
              <a:spAutoFit/>
            </a:bodyPr>
            <a:lstStyle/>
            <a:p>
              <a:pPr algn="ctr"/>
              <a:r>
                <a:rPr lang="en-US" sz="1600" dirty="0"/>
                <a:t> </a:t>
              </a:r>
              <a:r>
                <a:rPr lang="en-US" sz="1600" b="1" dirty="0"/>
                <a:t>The Holy Ghost reveals truths and instruction that come from Heavenly Father and Jesus Christ</a:t>
              </a:r>
              <a:endParaRPr lang="en-US" sz="1600"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7907" y="197080"/>
            <a:ext cx="1115093" cy="1399900"/>
          </a:xfrm>
          <a:prstGeom prst="rect">
            <a:avLst/>
          </a:prstGeom>
        </p:spPr>
      </p:pic>
      <p:pic>
        <p:nvPicPr>
          <p:cNvPr id="11266" name="Picture 2" descr="Image result for facing challenges l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02" y="1984412"/>
            <a:ext cx="2657475" cy="265747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facing challenges lds"/>
          <p:cNvPicPr>
            <a:picLocks noChangeAspect="1" noChangeArrowheads="1"/>
          </p:cNvPicPr>
          <p:nvPr/>
        </p:nvPicPr>
        <p:blipFill rotWithShape="1">
          <a:blip r:embed="rId5">
            <a:extLst>
              <a:ext uri="{28A0092B-C50C-407E-A947-70E740481C1C}">
                <a14:useLocalDpi xmlns:a14="http://schemas.microsoft.com/office/drawing/2010/main" val="0"/>
              </a:ext>
            </a:extLst>
          </a:blip>
          <a:srcRect l="31039" t="-442" r="19946" b="911"/>
          <a:stretch/>
        </p:blipFill>
        <p:spPr bwMode="auto">
          <a:xfrm>
            <a:off x="8165602" y="1921043"/>
            <a:ext cx="2382023" cy="2720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4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out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TotalTime>
  <Words>3038</Words>
  <Application>Microsoft Office PowerPoint</Application>
  <PresentationFormat>Widescreen</PresentationFormat>
  <Paragraphs>176</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Lucida Handwriting</vt:lpstr>
      <vt:lpstr>Calibri Light</vt:lpstr>
      <vt:lpstr>Lucida Calligraphy</vt:lpstr>
      <vt:lpstr>Open Sans</vt:lpstr>
      <vt:lpstr>Calibri</vt:lpstr>
      <vt:lpstr>Abadi</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74</cp:revision>
  <dcterms:created xsi:type="dcterms:W3CDTF">2016-05-16T13:36:31Z</dcterms:created>
  <dcterms:modified xsi:type="dcterms:W3CDTF">2020-08-28T23:25:17Z</dcterms:modified>
</cp:coreProperties>
</file>