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82" r:id="rId2"/>
    <p:sldId id="287" r:id="rId3"/>
    <p:sldId id="288" r:id="rId4"/>
    <p:sldId id="289" r:id="rId5"/>
    <p:sldId id="290" r:id="rId6"/>
    <p:sldId id="297" r:id="rId7"/>
    <p:sldId id="291" r:id="rId8"/>
    <p:sldId id="292" r:id="rId9"/>
    <p:sldId id="298" r:id="rId10"/>
    <p:sldId id="293" r:id="rId11"/>
    <p:sldId id="294" r:id="rId12"/>
    <p:sldId id="295" r:id="rId13"/>
    <p:sldId id="296" r:id="rId14"/>
    <p:sldId id="299" r:id="rId15"/>
    <p:sldId id="284" r:id="rId16"/>
    <p:sldId id="285" r:id="rId17"/>
    <p:sldId id="286" r:id="rId18"/>
  </p:sldIdLst>
  <p:sldSz cx="12192000" cy="6858000"/>
  <p:notesSz cx="6858000" cy="9144000"/>
  <p:embeddedFontLst>
    <p:embeddedFont>
      <p:font typeface="Abadi" panose="020B0604020104020204" pitchFamily="34" charset="0"/>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olonna MT" panose="04020805060202030203" pitchFamily="82" charset="0"/>
      <p:regular r:id="rId27"/>
    </p:embeddedFont>
    <p:embeddedFont>
      <p:font typeface="Lucida Sans" panose="020B060203050402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Palatino" pitchFamily="2" charset="0"/>
      <p:regular r:id="rId36"/>
    </p:embeddedFont>
    <p:embeddedFont>
      <p:font typeface="Verdana" panose="020B060403050404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8/28/2020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E08339-AC7E-4B3D-9777-E0FE474F4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77</a:t>
            </a:r>
          </a:p>
        </p:txBody>
      </p:sp>
      <p:sp>
        <p:nvSpPr>
          <p:cNvPr id="6" name="TextBox 5"/>
          <p:cNvSpPr txBox="1"/>
          <p:nvPr/>
        </p:nvSpPr>
        <p:spPr>
          <a:xfrm>
            <a:off x="-52065" y="686555"/>
            <a:ext cx="12192000" cy="1938992"/>
          </a:xfrm>
          <a:prstGeom prst="rect">
            <a:avLst/>
          </a:prstGeom>
          <a:noFill/>
        </p:spPr>
        <p:txBody>
          <a:bodyPr wrap="square" rtlCol="0">
            <a:spAutoFit/>
          </a:bodyPr>
          <a:lstStyle/>
          <a:p>
            <a:pPr algn="ctr"/>
            <a:r>
              <a:rPr lang="en-US" sz="6000" dirty="0">
                <a:solidFill>
                  <a:schemeClr val="bg1"/>
                </a:solidFill>
                <a:latin typeface="Verdana" panose="020B0604030504040204" pitchFamily="34" charset="0"/>
                <a:ea typeface="Verdana" panose="020B0604030504040204" pitchFamily="34" charset="0"/>
                <a:cs typeface="Verdana" panose="020B0604030504040204" pitchFamily="34" charset="0"/>
              </a:rPr>
              <a:t>The Intercessory Prayer</a:t>
            </a:r>
          </a:p>
          <a:p>
            <a:pPr algn="ctr"/>
            <a:r>
              <a:rPr lang="en-US" sz="6000" dirty="0">
                <a:solidFill>
                  <a:schemeClr val="bg1"/>
                </a:solidFill>
                <a:latin typeface="Verdana" panose="020B0604030504040204" pitchFamily="34" charset="0"/>
                <a:ea typeface="Verdana" panose="020B0604030504040204" pitchFamily="34" charset="0"/>
                <a:cs typeface="Verdana" panose="020B0604030504040204" pitchFamily="34" charset="0"/>
              </a:rPr>
              <a:t>John 17</a:t>
            </a:r>
            <a:endParaRPr lang="en-US" sz="4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2995935" y="2967335"/>
            <a:ext cx="6096000" cy="1200329"/>
          </a:xfrm>
          <a:prstGeom prst="rect">
            <a:avLst/>
          </a:prstGeom>
        </p:spPr>
        <p:txBody>
          <a:bodyPr>
            <a:spAutoFit/>
          </a:bodyPr>
          <a:lstStyle/>
          <a:p>
            <a:r>
              <a:rPr lang="en-US" i="1" dirty="0">
                <a:solidFill>
                  <a:schemeClr val="bg1"/>
                </a:solidFill>
                <a:latin typeface="Palatino"/>
              </a:rPr>
              <a:t>This is eternal lives—to know the only wise and true God, and Jesus Christ, whom he hath sent. I am he. Receive ye, therefore, my law.</a:t>
            </a:r>
          </a:p>
          <a:p>
            <a:r>
              <a:rPr lang="en-US" i="1" dirty="0">
                <a:solidFill>
                  <a:schemeClr val="bg1"/>
                </a:solidFill>
                <a:latin typeface="Palatino"/>
              </a:rPr>
              <a:t>D&amp;C 132:24</a:t>
            </a:r>
            <a:endParaRPr lang="en-US" i="1" dirty="0">
              <a:solidFill>
                <a:schemeClr val="bg1"/>
              </a:solidFill>
            </a:endParaRPr>
          </a:p>
        </p:txBody>
      </p:sp>
      <p:grpSp>
        <p:nvGrpSpPr>
          <p:cNvPr id="25" name="Group 24"/>
          <p:cNvGrpSpPr/>
          <p:nvPr/>
        </p:nvGrpSpPr>
        <p:grpSpPr>
          <a:xfrm>
            <a:off x="7606513" y="4214646"/>
            <a:ext cx="1143000" cy="1295400"/>
            <a:chOff x="7696200" y="228600"/>
            <a:chExt cx="1143000" cy="1295400"/>
          </a:xfrm>
        </p:grpSpPr>
        <p:sp>
          <p:nvSpPr>
            <p:cNvPr id="26" name="Rectangle 25"/>
            <p:cNvSpPr/>
            <p:nvPr/>
          </p:nvSpPr>
          <p:spPr>
            <a:xfrm>
              <a:off x="7772400" y="228600"/>
              <a:ext cx="990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7924800" y="381000"/>
              <a:ext cx="731516" cy="1066800"/>
              <a:chOff x="7811845" y="1066800"/>
              <a:chExt cx="1606471" cy="2362200"/>
            </a:xfrm>
          </p:grpSpPr>
          <p:sp>
            <p:nvSpPr>
              <p:cNvPr id="29" name="Rounded Rectangle 28"/>
              <p:cNvSpPr/>
              <p:nvPr/>
            </p:nvSpPr>
            <p:spPr>
              <a:xfrm>
                <a:off x="7926592" y="1503802"/>
                <a:ext cx="1434349" cy="1123720"/>
              </a:xfrm>
              <a:prstGeom prst="roundRect">
                <a:avLst>
                  <a:gd name="adj" fmla="val 3196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54"/>
              <p:cNvGrpSpPr/>
              <p:nvPr/>
            </p:nvGrpSpPr>
            <p:grpSpPr>
              <a:xfrm>
                <a:off x="7811845" y="2500162"/>
                <a:ext cx="1606471" cy="928838"/>
                <a:chOff x="4876799" y="2133600"/>
                <a:chExt cx="2133599" cy="1133729"/>
              </a:xfrm>
            </p:grpSpPr>
            <p:sp>
              <p:nvSpPr>
                <p:cNvPr id="56" name="Trapezoid 59"/>
                <p:cNvSpPr/>
                <p:nvPr/>
              </p:nvSpPr>
              <p:spPr>
                <a:xfrm>
                  <a:off x="4876799" y="2133601"/>
                  <a:ext cx="2133599" cy="1133728"/>
                </a:xfrm>
                <a:prstGeom prst="trapezoid">
                  <a:avLst>
                    <a:gd name="adj" fmla="val 5111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60"/>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67"/>
              <p:cNvGrpSpPr/>
              <p:nvPr/>
            </p:nvGrpSpPr>
            <p:grpSpPr>
              <a:xfrm rot="3964948">
                <a:off x="8077037" y="2908156"/>
                <a:ext cx="846586" cy="157044"/>
                <a:chOff x="6764312" y="5017957"/>
                <a:chExt cx="3174167" cy="544643"/>
              </a:xfrm>
            </p:grpSpPr>
            <p:sp>
              <p:nvSpPr>
                <p:cNvPr id="47" name="Rounded Rectangle 68"/>
                <p:cNvSpPr/>
                <p:nvPr/>
              </p:nvSpPr>
              <p:spPr>
                <a:xfrm>
                  <a:off x="6934200" y="5029200"/>
                  <a:ext cx="2899348" cy="5334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115"/>
                <p:cNvGrpSpPr/>
                <p:nvPr/>
              </p:nvGrpSpPr>
              <p:grpSpPr>
                <a:xfrm>
                  <a:off x="6764312" y="5017957"/>
                  <a:ext cx="3174167" cy="543394"/>
                  <a:chOff x="4419600" y="6019800"/>
                  <a:chExt cx="4553263" cy="718278"/>
                </a:xfrm>
              </p:grpSpPr>
              <p:sp>
                <p:nvSpPr>
                  <p:cNvPr id="49" name="Multiply 48"/>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ultiply 49"/>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ultiply 52"/>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ultiply 54"/>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Oval 31"/>
              <p:cNvSpPr/>
              <p:nvPr/>
            </p:nvSpPr>
            <p:spPr>
              <a:xfrm>
                <a:off x="8098714" y="1066800"/>
                <a:ext cx="1032731" cy="16231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rot="17471203">
                <a:off x="7479701" y="1710092"/>
                <a:ext cx="1239471" cy="401618"/>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p:cNvSpPr/>
              <p:nvPr/>
            </p:nvSpPr>
            <p:spPr>
              <a:xfrm rot="15759005" flipV="1">
                <a:off x="8563065" y="1700741"/>
                <a:ext cx="1239013" cy="401618"/>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Diagonal Corner Rectangle 34"/>
              <p:cNvSpPr/>
              <p:nvPr/>
            </p:nvSpPr>
            <p:spPr>
              <a:xfrm rot="21077723">
                <a:off x="8297262" y="1245829"/>
                <a:ext cx="688488" cy="437002"/>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lay 35"/>
              <p:cNvSpPr/>
              <p:nvPr/>
            </p:nvSpPr>
            <p:spPr>
              <a:xfrm rot="16200000">
                <a:off x="8485167" y="680347"/>
                <a:ext cx="374573" cy="1147479"/>
              </a:xfrm>
              <a:prstGeom prst="flowChartDe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84"/>
              <p:cNvGrpSpPr/>
              <p:nvPr/>
            </p:nvGrpSpPr>
            <p:grpSpPr>
              <a:xfrm rot="17635052" flipH="1">
                <a:off x="8306533" y="2908157"/>
                <a:ext cx="846586" cy="157044"/>
                <a:chOff x="6764312" y="5017957"/>
                <a:chExt cx="3174167" cy="544643"/>
              </a:xfrm>
            </p:grpSpPr>
            <p:sp>
              <p:nvSpPr>
                <p:cNvPr id="38" name="Rounded Rectangle 37"/>
                <p:cNvSpPr/>
                <p:nvPr/>
              </p:nvSpPr>
              <p:spPr>
                <a:xfrm>
                  <a:off x="6934200" y="5029200"/>
                  <a:ext cx="2899348" cy="5334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15"/>
                <p:cNvGrpSpPr/>
                <p:nvPr/>
              </p:nvGrpSpPr>
              <p:grpSpPr>
                <a:xfrm>
                  <a:off x="6764312" y="5017957"/>
                  <a:ext cx="3174167" cy="543394"/>
                  <a:chOff x="4419600" y="6019800"/>
                  <a:chExt cx="4553263" cy="718278"/>
                </a:xfrm>
              </p:grpSpPr>
              <p:sp>
                <p:nvSpPr>
                  <p:cNvPr id="40" name="Multiply 39"/>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ultiply 40"/>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ultiply 43"/>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ultiply 45"/>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 name="Frame 27"/>
            <p:cNvSpPr/>
            <p:nvPr/>
          </p:nvSpPr>
          <p:spPr>
            <a:xfrm>
              <a:off x="7696200" y="228600"/>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8" name="Group 57"/>
          <p:cNvGrpSpPr/>
          <p:nvPr/>
        </p:nvGrpSpPr>
        <p:grpSpPr>
          <a:xfrm>
            <a:off x="4916316" y="5422464"/>
            <a:ext cx="1143000" cy="1295400"/>
            <a:chOff x="365516" y="327549"/>
            <a:chExt cx="1143000" cy="1295400"/>
          </a:xfrm>
        </p:grpSpPr>
        <p:grpSp>
          <p:nvGrpSpPr>
            <p:cNvPr id="59" name="Group 58"/>
            <p:cNvGrpSpPr/>
            <p:nvPr/>
          </p:nvGrpSpPr>
          <p:grpSpPr>
            <a:xfrm>
              <a:off x="365516" y="327549"/>
              <a:ext cx="1143000" cy="1295400"/>
              <a:chOff x="3221141" y="4049352"/>
              <a:chExt cx="1143000" cy="1295400"/>
            </a:xfrm>
          </p:grpSpPr>
          <p:sp>
            <p:nvSpPr>
              <p:cNvPr id="70" name="Rectangle 69"/>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ame 70"/>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59"/>
            <p:cNvGrpSpPr/>
            <p:nvPr/>
          </p:nvGrpSpPr>
          <p:grpSpPr>
            <a:xfrm>
              <a:off x="464094" y="512324"/>
              <a:ext cx="913208" cy="1048780"/>
              <a:chOff x="1296592" y="3535424"/>
              <a:chExt cx="999735" cy="1192376"/>
            </a:xfrm>
          </p:grpSpPr>
          <p:sp>
            <p:nvSpPr>
              <p:cNvPr id="61" name="Cloud 60"/>
              <p:cNvSpPr/>
              <p:nvPr/>
            </p:nvSpPr>
            <p:spPr>
              <a:xfrm rot="4581231">
                <a:off x="1768927" y="3770782"/>
                <a:ext cx="685693" cy="36910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1453429" y="4260461"/>
                <a:ext cx="751506" cy="467339"/>
              </a:xfrm>
              <a:prstGeom prst="trapezoid">
                <a:avLst>
                  <a:gd name="adj" fmla="val 33633"/>
                </a:avLst>
              </a:prstGeom>
              <a:solidFill>
                <a:srgbClr val="AE88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3"/>
              <p:cNvSpPr/>
              <p:nvPr/>
            </p:nvSpPr>
            <p:spPr>
              <a:xfrm>
                <a:off x="1596888" y="4110956"/>
                <a:ext cx="467604" cy="5200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4"/>
              <p:cNvSpPr/>
              <p:nvPr/>
            </p:nvSpPr>
            <p:spPr>
              <a:xfrm>
                <a:off x="1461696" y="3596874"/>
                <a:ext cx="726853" cy="8940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a:off x="1458516" y="3535424"/>
                <a:ext cx="727649" cy="27427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p:cNvSpPr/>
              <p:nvPr/>
            </p:nvSpPr>
            <p:spPr>
              <a:xfrm rot="5799345">
                <a:off x="1138299" y="3816495"/>
                <a:ext cx="685693" cy="36910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p:cNvSpPr/>
              <p:nvPr/>
            </p:nvSpPr>
            <p:spPr>
              <a:xfrm rot="5799345">
                <a:off x="1586468" y="4213259"/>
                <a:ext cx="506384" cy="467381"/>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726554" y="4250027"/>
                <a:ext cx="215503" cy="1160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442747" y="3651564"/>
                <a:ext cx="247849" cy="158138"/>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 name="Group 71"/>
          <p:cNvGrpSpPr/>
          <p:nvPr/>
        </p:nvGrpSpPr>
        <p:grpSpPr>
          <a:xfrm>
            <a:off x="8672863" y="4203065"/>
            <a:ext cx="1143000" cy="1295400"/>
            <a:chOff x="1768038" y="327549"/>
            <a:chExt cx="1143000" cy="1295400"/>
          </a:xfrm>
        </p:grpSpPr>
        <p:grpSp>
          <p:nvGrpSpPr>
            <p:cNvPr id="73" name="Group 72"/>
            <p:cNvGrpSpPr/>
            <p:nvPr/>
          </p:nvGrpSpPr>
          <p:grpSpPr>
            <a:xfrm>
              <a:off x="1768038" y="327549"/>
              <a:ext cx="1143000" cy="1295400"/>
              <a:chOff x="3221141" y="4049352"/>
              <a:chExt cx="1143000" cy="1295400"/>
            </a:xfrm>
          </p:grpSpPr>
          <p:sp>
            <p:nvSpPr>
              <p:cNvPr id="119" name="Rectangle 118"/>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ame 119"/>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4" name="Group 73"/>
            <p:cNvGrpSpPr/>
            <p:nvPr/>
          </p:nvGrpSpPr>
          <p:grpSpPr>
            <a:xfrm>
              <a:off x="1914013" y="422370"/>
              <a:ext cx="865946" cy="1132698"/>
              <a:chOff x="5618278" y="3535424"/>
              <a:chExt cx="1080560" cy="1413423"/>
            </a:xfrm>
          </p:grpSpPr>
          <p:sp>
            <p:nvSpPr>
              <p:cNvPr id="75" name="Cloud 74"/>
              <p:cNvSpPr/>
              <p:nvPr/>
            </p:nvSpPr>
            <p:spPr>
              <a:xfrm rot="671737">
                <a:off x="5618278" y="3772508"/>
                <a:ext cx="341796" cy="77306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rot="20706537">
                <a:off x="6308136" y="3807701"/>
                <a:ext cx="390702" cy="70667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flipH="1">
                <a:off x="5776456" y="4322968"/>
                <a:ext cx="726345" cy="625879"/>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rot="10800000" flipH="1">
                <a:off x="6018573" y="4439326"/>
                <a:ext cx="242115" cy="34907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16"/>
              <p:cNvGrpSpPr/>
              <p:nvPr/>
            </p:nvGrpSpPr>
            <p:grpSpPr>
              <a:xfrm>
                <a:off x="5738387" y="4193025"/>
                <a:ext cx="810526" cy="743986"/>
                <a:chOff x="2594848" y="2213440"/>
                <a:chExt cx="2045194" cy="1982724"/>
              </a:xfrm>
              <a:solidFill>
                <a:srgbClr val="E0C13C"/>
              </a:solidFill>
            </p:grpSpPr>
            <p:sp>
              <p:nvSpPr>
                <p:cNvPr id="115" name="Pie 17"/>
                <p:cNvSpPr/>
                <p:nvPr/>
              </p:nvSpPr>
              <p:spPr>
                <a:xfrm rot="18695073">
                  <a:off x="2626083" y="2182205"/>
                  <a:ext cx="1982724" cy="2045194"/>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6" name="Group 5"/>
                <p:cNvGrpSpPr/>
                <p:nvPr/>
              </p:nvGrpSpPr>
              <p:grpSpPr>
                <a:xfrm>
                  <a:off x="2840416" y="2333435"/>
                  <a:ext cx="1586009" cy="1634505"/>
                  <a:chOff x="2838154" y="2333435"/>
                  <a:chExt cx="1586009" cy="1634505"/>
                </a:xfrm>
                <a:grpFill/>
              </p:grpSpPr>
              <p:sp>
                <p:nvSpPr>
                  <p:cNvPr id="117" name="Moon 3"/>
                  <p:cNvSpPr/>
                  <p:nvPr/>
                </p:nvSpPr>
                <p:spPr>
                  <a:xfrm rot="16200000">
                    <a:off x="2921323" y="2465100"/>
                    <a:ext cx="1419672" cy="1586008"/>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20"/>
                  <p:cNvSpPr/>
                  <p:nvPr/>
                </p:nvSpPr>
                <p:spPr>
                  <a:xfrm rot="16200000">
                    <a:off x="3004894" y="2166695"/>
                    <a:ext cx="1171765" cy="1505246"/>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Oval 79"/>
              <p:cNvSpPr/>
              <p:nvPr/>
            </p:nvSpPr>
            <p:spPr>
              <a:xfrm flipH="1">
                <a:off x="5833455" y="3624827"/>
                <a:ext cx="669348" cy="8726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oud 80"/>
              <p:cNvSpPr/>
              <p:nvPr/>
            </p:nvSpPr>
            <p:spPr>
              <a:xfrm rot="11257361">
                <a:off x="5748885" y="3535424"/>
                <a:ext cx="777286" cy="40809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5712573" y="3712982"/>
                <a:ext cx="866802" cy="151822"/>
                <a:chOff x="7105896" y="1557210"/>
                <a:chExt cx="1544762" cy="488119"/>
              </a:xfrm>
            </p:grpSpPr>
            <p:sp>
              <p:nvSpPr>
                <p:cNvPr id="83" name="Rounded Rectangle 15"/>
                <p:cNvSpPr/>
                <p:nvPr/>
              </p:nvSpPr>
              <p:spPr>
                <a:xfrm>
                  <a:off x="7105896" y="1589474"/>
                  <a:ext cx="1544762" cy="444406"/>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59"/>
                <p:cNvGrpSpPr/>
                <p:nvPr/>
              </p:nvGrpSpPr>
              <p:grpSpPr>
                <a:xfrm rot="160736">
                  <a:off x="7230848" y="1557210"/>
                  <a:ext cx="1269517" cy="488119"/>
                  <a:chOff x="3810000" y="1677648"/>
                  <a:chExt cx="4705061" cy="1827552"/>
                </a:xfrm>
              </p:grpSpPr>
              <p:grpSp>
                <p:nvGrpSpPr>
                  <p:cNvPr id="85" name="Group 37"/>
                  <p:cNvGrpSpPr/>
                  <p:nvPr/>
                </p:nvGrpSpPr>
                <p:grpSpPr>
                  <a:xfrm>
                    <a:off x="3810000" y="1828800"/>
                    <a:ext cx="1776984" cy="1676400"/>
                    <a:chOff x="3810000" y="1828800"/>
                    <a:chExt cx="4038600" cy="3810000"/>
                  </a:xfrm>
                </p:grpSpPr>
                <p:sp>
                  <p:nvSpPr>
                    <p:cNvPr id="106" name="Half Frame 10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Half Frame 10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Half Frame 10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Half Frame 10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Donut 10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Diamond 11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38"/>
                  <p:cNvGrpSpPr/>
                  <p:nvPr/>
                </p:nvGrpSpPr>
                <p:grpSpPr>
                  <a:xfrm>
                    <a:off x="5314014" y="1757596"/>
                    <a:ext cx="1776984" cy="1676400"/>
                    <a:chOff x="3810000" y="1828800"/>
                    <a:chExt cx="4038600" cy="3810000"/>
                  </a:xfrm>
                </p:grpSpPr>
                <p:sp>
                  <p:nvSpPr>
                    <p:cNvPr id="97" name="Half Frame 9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Half Frame 9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Half Frame 9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Half Frame 9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10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iamond 10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48"/>
                  <p:cNvGrpSpPr/>
                  <p:nvPr/>
                </p:nvGrpSpPr>
                <p:grpSpPr>
                  <a:xfrm>
                    <a:off x="6738077" y="1677648"/>
                    <a:ext cx="1776984" cy="1676400"/>
                    <a:chOff x="3810000" y="1828800"/>
                    <a:chExt cx="4038600" cy="3810000"/>
                  </a:xfrm>
                </p:grpSpPr>
                <p:sp>
                  <p:nvSpPr>
                    <p:cNvPr id="88" name="Half Frame 8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Half Frame 8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Half Frame 8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Half Frame 9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Donut 9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iamond 9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121" name="Group 120"/>
          <p:cNvGrpSpPr/>
          <p:nvPr/>
        </p:nvGrpSpPr>
        <p:grpSpPr>
          <a:xfrm>
            <a:off x="9758852" y="4206244"/>
            <a:ext cx="1143000" cy="1295400"/>
            <a:chOff x="7384166" y="319655"/>
            <a:chExt cx="1143000" cy="1295400"/>
          </a:xfrm>
        </p:grpSpPr>
        <p:grpSp>
          <p:nvGrpSpPr>
            <p:cNvPr id="122" name="Group 121"/>
            <p:cNvGrpSpPr/>
            <p:nvPr/>
          </p:nvGrpSpPr>
          <p:grpSpPr>
            <a:xfrm>
              <a:off x="7384166" y="319655"/>
              <a:ext cx="1143000" cy="1295400"/>
              <a:chOff x="3221141" y="4049352"/>
              <a:chExt cx="1143000" cy="1295400"/>
            </a:xfrm>
          </p:grpSpPr>
          <p:sp>
            <p:nvSpPr>
              <p:cNvPr id="131" name="Rectangle 130"/>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ame 131"/>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3" name="Group 122"/>
            <p:cNvGrpSpPr/>
            <p:nvPr/>
          </p:nvGrpSpPr>
          <p:grpSpPr>
            <a:xfrm>
              <a:off x="7529521" y="410377"/>
              <a:ext cx="828769" cy="1127302"/>
              <a:chOff x="696996" y="466773"/>
              <a:chExt cx="1748629" cy="2378505"/>
            </a:xfrm>
          </p:grpSpPr>
          <p:sp>
            <p:nvSpPr>
              <p:cNvPr id="124" name="Cloud 123"/>
              <p:cNvSpPr/>
              <p:nvPr/>
            </p:nvSpPr>
            <p:spPr>
              <a:xfrm rot="1518698" flipH="1">
                <a:off x="696996" y="641895"/>
                <a:ext cx="1036027" cy="181453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rot="20659987">
                <a:off x="1643959" y="617191"/>
                <a:ext cx="801666" cy="1823031"/>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a:off x="992554" y="1946398"/>
                <a:ext cx="1187937" cy="898880"/>
              </a:xfrm>
              <a:prstGeom prst="trapezoid">
                <a:avLst>
                  <a:gd name="adj" fmla="val 3113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321568" y="1720685"/>
                <a:ext cx="491984" cy="6018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990600" y="533400"/>
                <a:ext cx="1189892" cy="15245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2"/>
              <p:cNvSpPr/>
              <p:nvPr/>
            </p:nvSpPr>
            <p:spPr>
              <a:xfrm rot="15742615" flipH="1">
                <a:off x="1175578" y="95093"/>
                <a:ext cx="698768" cy="144212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17832791">
                <a:off x="742237" y="902367"/>
                <a:ext cx="459771" cy="236128"/>
              </a:xfrm>
              <a:prstGeom prst="ellipse">
                <a:avLst/>
              </a:prstGeom>
              <a:solidFill>
                <a:srgbClr val="927B40"/>
              </a:solidFill>
              <a:ln w="12700">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3" name="Group 132"/>
          <p:cNvGrpSpPr/>
          <p:nvPr/>
        </p:nvGrpSpPr>
        <p:grpSpPr>
          <a:xfrm>
            <a:off x="7025858" y="5406768"/>
            <a:ext cx="1143000" cy="1295400"/>
            <a:chOff x="5894688" y="322598"/>
            <a:chExt cx="1143000" cy="1295400"/>
          </a:xfrm>
        </p:grpSpPr>
        <p:grpSp>
          <p:nvGrpSpPr>
            <p:cNvPr id="134" name="Group 133"/>
            <p:cNvGrpSpPr/>
            <p:nvPr/>
          </p:nvGrpSpPr>
          <p:grpSpPr>
            <a:xfrm>
              <a:off x="5894688" y="322598"/>
              <a:ext cx="1143000" cy="1295400"/>
              <a:chOff x="3221141" y="4049352"/>
              <a:chExt cx="1143000" cy="1295400"/>
            </a:xfrm>
          </p:grpSpPr>
          <p:sp>
            <p:nvSpPr>
              <p:cNvPr id="159" name="Rectangle 158"/>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ame 159"/>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5" name="Group 134"/>
            <p:cNvGrpSpPr/>
            <p:nvPr/>
          </p:nvGrpSpPr>
          <p:grpSpPr>
            <a:xfrm>
              <a:off x="6066295" y="409381"/>
              <a:ext cx="739375" cy="1153185"/>
              <a:chOff x="2041888" y="3900411"/>
              <a:chExt cx="739375" cy="1153185"/>
            </a:xfrm>
          </p:grpSpPr>
          <p:sp>
            <p:nvSpPr>
              <p:cNvPr id="136" name="Trapezoid 135"/>
              <p:cNvSpPr/>
              <p:nvPr/>
            </p:nvSpPr>
            <p:spPr>
              <a:xfrm>
                <a:off x="2160668" y="4544092"/>
                <a:ext cx="589750" cy="509504"/>
              </a:xfrm>
              <a:prstGeom prst="trapezoid">
                <a:avLst>
                  <a:gd name="adj" fmla="val 20902"/>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53091" y="4290029"/>
                <a:ext cx="384699" cy="5287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2157955" y="4043681"/>
                <a:ext cx="591596" cy="6510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loud 138"/>
              <p:cNvSpPr/>
              <p:nvPr/>
            </p:nvSpPr>
            <p:spPr>
              <a:xfrm>
                <a:off x="2270640" y="4504806"/>
                <a:ext cx="338055" cy="425047"/>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2353307" y="4552386"/>
                <a:ext cx="151478" cy="10805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87"/>
              <p:cNvGrpSpPr/>
              <p:nvPr/>
            </p:nvGrpSpPr>
            <p:grpSpPr>
              <a:xfrm rot="19865083" flipH="1">
                <a:off x="2567368" y="4005211"/>
                <a:ext cx="213895" cy="585639"/>
                <a:chOff x="7848600" y="914400"/>
                <a:chExt cx="533400" cy="2438400"/>
              </a:xfrm>
              <a:solidFill>
                <a:schemeClr val="accent6">
                  <a:lumMod val="50000"/>
                </a:schemeClr>
              </a:solidFill>
            </p:grpSpPr>
            <p:sp>
              <p:nvSpPr>
                <p:cNvPr id="156" name="Moon 155"/>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7869616" y="1066799"/>
                  <a:ext cx="381061" cy="1828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86"/>
              <p:cNvGrpSpPr/>
              <p:nvPr/>
            </p:nvGrpSpPr>
            <p:grpSpPr>
              <a:xfrm rot="2107423">
                <a:off x="2101948" y="3966393"/>
                <a:ext cx="244451" cy="643046"/>
                <a:chOff x="7772400" y="914400"/>
                <a:chExt cx="609600" cy="2438400"/>
              </a:xfrm>
              <a:solidFill>
                <a:schemeClr val="accent6">
                  <a:lumMod val="50000"/>
                </a:schemeClr>
              </a:solidFill>
            </p:grpSpPr>
            <p:sp>
              <p:nvSpPr>
                <p:cNvPr id="153" name="Moon 152"/>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7772400" y="1066799"/>
                  <a:ext cx="512938" cy="1964257"/>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17"/>
              <p:cNvGrpSpPr/>
              <p:nvPr/>
            </p:nvGrpSpPr>
            <p:grpSpPr>
              <a:xfrm flipH="1">
                <a:off x="2041888" y="3900411"/>
                <a:ext cx="714890" cy="886463"/>
                <a:chOff x="7086307" y="108779"/>
                <a:chExt cx="1617730" cy="2051101"/>
              </a:xfrm>
              <a:solidFill>
                <a:srgbClr val="E0C13C"/>
              </a:solidFill>
            </p:grpSpPr>
            <p:sp>
              <p:nvSpPr>
                <p:cNvPr id="144" name="Rounded Rectangle 143"/>
                <p:cNvSpPr/>
                <p:nvPr/>
              </p:nvSpPr>
              <p:spPr>
                <a:xfrm rot="4035056">
                  <a:off x="7847283" y="1226925"/>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4845266">
                  <a:off x="7771081" y="1303126"/>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45"/>
                <p:cNvGrpSpPr/>
                <p:nvPr/>
              </p:nvGrpSpPr>
              <p:grpSpPr>
                <a:xfrm rot="21037220">
                  <a:off x="7086307" y="108779"/>
                  <a:ext cx="1447800" cy="1376021"/>
                  <a:chOff x="6723417" y="1711953"/>
                  <a:chExt cx="1882250" cy="1770839"/>
                </a:xfrm>
                <a:grpFill/>
              </p:grpSpPr>
              <p:sp>
                <p:nvSpPr>
                  <p:cNvPr id="147" name="Chord 146"/>
                  <p:cNvSpPr/>
                  <p:nvPr/>
                </p:nvSpPr>
                <p:spPr>
                  <a:xfrm rot="8556574">
                    <a:off x="6874226" y="1711953"/>
                    <a:ext cx="1709272" cy="1770839"/>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Chord 147"/>
                  <p:cNvSpPr/>
                  <p:nvPr/>
                </p:nvSpPr>
                <p:spPr>
                  <a:xfrm rot="8556574">
                    <a:off x="7032233" y="1750901"/>
                    <a:ext cx="1504306" cy="1584832"/>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5400000">
                    <a:off x="7677150" y="1543050"/>
                    <a:ext cx="647700" cy="10668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rot="551536">
                    <a:off x="6862932" y="2145504"/>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rot="551536">
                    <a:off x="6786732" y="2500103"/>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rot="744974">
                    <a:off x="6723417" y="2252661"/>
                    <a:ext cx="1856281" cy="36765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61" name="Group 160"/>
          <p:cNvGrpSpPr/>
          <p:nvPr/>
        </p:nvGrpSpPr>
        <p:grpSpPr>
          <a:xfrm>
            <a:off x="6010414" y="5416114"/>
            <a:ext cx="1143000" cy="1295400"/>
            <a:chOff x="4498188" y="329608"/>
            <a:chExt cx="1143000" cy="1295400"/>
          </a:xfrm>
        </p:grpSpPr>
        <p:grpSp>
          <p:nvGrpSpPr>
            <p:cNvPr id="162" name="Group 161"/>
            <p:cNvGrpSpPr/>
            <p:nvPr/>
          </p:nvGrpSpPr>
          <p:grpSpPr>
            <a:xfrm>
              <a:off x="4498188" y="329608"/>
              <a:ext cx="1143000" cy="1295400"/>
              <a:chOff x="3221141" y="4049352"/>
              <a:chExt cx="1143000" cy="1295400"/>
            </a:xfrm>
          </p:grpSpPr>
          <p:sp>
            <p:nvSpPr>
              <p:cNvPr id="187" name="Rectangle 186"/>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ame 187"/>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3" name="Group 162"/>
            <p:cNvGrpSpPr/>
            <p:nvPr/>
          </p:nvGrpSpPr>
          <p:grpSpPr>
            <a:xfrm>
              <a:off x="4695504" y="485375"/>
              <a:ext cx="719068" cy="1077191"/>
              <a:chOff x="1511080" y="3927564"/>
              <a:chExt cx="830687" cy="1244400"/>
            </a:xfrm>
          </p:grpSpPr>
          <p:sp>
            <p:nvSpPr>
              <p:cNvPr id="164" name="Cloud 163"/>
              <p:cNvSpPr/>
              <p:nvPr/>
            </p:nvSpPr>
            <p:spPr>
              <a:xfrm rot="21304292">
                <a:off x="1985589" y="3970319"/>
                <a:ext cx="356178" cy="669803"/>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loud 164"/>
              <p:cNvSpPr/>
              <p:nvPr/>
            </p:nvSpPr>
            <p:spPr>
              <a:xfrm>
                <a:off x="1511080" y="3959459"/>
                <a:ext cx="350747" cy="669803"/>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Manual Operation 165"/>
              <p:cNvSpPr/>
              <p:nvPr/>
            </p:nvSpPr>
            <p:spPr>
              <a:xfrm rot="10800000">
                <a:off x="1557582" y="4724949"/>
                <a:ext cx="759726" cy="447015"/>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Hexagon 166"/>
              <p:cNvSpPr/>
              <p:nvPr/>
            </p:nvSpPr>
            <p:spPr>
              <a:xfrm>
                <a:off x="1849786" y="4029010"/>
                <a:ext cx="175322" cy="152169"/>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1766168" y="4437890"/>
                <a:ext cx="322501" cy="58704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1616024" y="3927564"/>
                <a:ext cx="642845" cy="9637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Cloud 169"/>
              <p:cNvSpPr/>
              <p:nvPr/>
            </p:nvSpPr>
            <p:spPr>
              <a:xfrm>
                <a:off x="1777799" y="4578287"/>
                <a:ext cx="318861" cy="574118"/>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a:off x="1557583" y="4029010"/>
                <a:ext cx="759726" cy="152169"/>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1848576" y="4654842"/>
                <a:ext cx="182892" cy="12844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64"/>
              <p:cNvGrpSpPr/>
              <p:nvPr/>
            </p:nvGrpSpPr>
            <p:grpSpPr>
              <a:xfrm>
                <a:off x="1536933" y="4029284"/>
                <a:ext cx="765266" cy="156029"/>
                <a:chOff x="4343400" y="5863281"/>
                <a:chExt cx="2286000" cy="844379"/>
              </a:xfrm>
            </p:grpSpPr>
            <p:grpSp>
              <p:nvGrpSpPr>
                <p:cNvPr id="174" name="Group 163"/>
                <p:cNvGrpSpPr/>
                <p:nvPr/>
              </p:nvGrpSpPr>
              <p:grpSpPr>
                <a:xfrm>
                  <a:off x="4343400" y="5863281"/>
                  <a:ext cx="2286000" cy="766119"/>
                  <a:chOff x="4343400" y="5863281"/>
                  <a:chExt cx="2286000" cy="766119"/>
                </a:xfrm>
              </p:grpSpPr>
              <p:sp>
                <p:nvSpPr>
                  <p:cNvPr id="179" name="Quad Arrow Callout 178"/>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Quad Arrow Callout 179"/>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Quad Arrow Callout 180"/>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Quad Arrow Callout 181"/>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58"/>
                  <p:cNvGrpSpPr/>
                  <p:nvPr/>
                </p:nvGrpSpPr>
                <p:grpSpPr>
                  <a:xfrm>
                    <a:off x="4800600" y="5863281"/>
                    <a:ext cx="1396313" cy="313038"/>
                    <a:chOff x="4800600" y="5863281"/>
                    <a:chExt cx="1396313" cy="313038"/>
                  </a:xfrm>
                </p:grpSpPr>
                <p:sp>
                  <p:nvSpPr>
                    <p:cNvPr id="184" name="Isosceles Triangle 183"/>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Isosceles Triangle 184"/>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Isosceles Triangle 185"/>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5" name="Group 159"/>
                <p:cNvGrpSpPr/>
                <p:nvPr/>
              </p:nvGrpSpPr>
              <p:grpSpPr>
                <a:xfrm flipH="1" flipV="1">
                  <a:off x="4800600" y="6394622"/>
                  <a:ext cx="1396313" cy="313038"/>
                  <a:chOff x="4800600" y="5863281"/>
                  <a:chExt cx="1396313" cy="313038"/>
                </a:xfrm>
              </p:grpSpPr>
              <p:sp>
                <p:nvSpPr>
                  <p:cNvPr id="176" name="Isosceles Triangle 175"/>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Isosceles Triangle 176"/>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Isosceles Triangle 177"/>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89" name="Group 188"/>
          <p:cNvGrpSpPr/>
          <p:nvPr/>
        </p:nvGrpSpPr>
        <p:grpSpPr>
          <a:xfrm>
            <a:off x="9173814" y="2989505"/>
            <a:ext cx="1143000" cy="1295400"/>
            <a:chOff x="3137261" y="322935"/>
            <a:chExt cx="1143000" cy="1295400"/>
          </a:xfrm>
        </p:grpSpPr>
        <p:grpSp>
          <p:nvGrpSpPr>
            <p:cNvPr id="190" name="Group 189"/>
            <p:cNvGrpSpPr/>
            <p:nvPr/>
          </p:nvGrpSpPr>
          <p:grpSpPr>
            <a:xfrm>
              <a:off x="3137261" y="322935"/>
              <a:ext cx="1143000" cy="1295400"/>
              <a:chOff x="3221141" y="4049352"/>
              <a:chExt cx="1143000" cy="1295400"/>
            </a:xfrm>
          </p:grpSpPr>
          <p:sp>
            <p:nvSpPr>
              <p:cNvPr id="205" name="Rectangle 204"/>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ame 205"/>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1" name="Group 190"/>
            <p:cNvGrpSpPr/>
            <p:nvPr/>
          </p:nvGrpSpPr>
          <p:grpSpPr>
            <a:xfrm>
              <a:off x="3306313" y="479667"/>
              <a:ext cx="788236" cy="1083256"/>
              <a:chOff x="3276600" y="457200"/>
              <a:chExt cx="1002102" cy="1377168"/>
            </a:xfrm>
          </p:grpSpPr>
          <p:grpSp>
            <p:nvGrpSpPr>
              <p:cNvPr id="192" name="Group 120"/>
              <p:cNvGrpSpPr/>
              <p:nvPr/>
            </p:nvGrpSpPr>
            <p:grpSpPr>
              <a:xfrm>
                <a:off x="3276600" y="457200"/>
                <a:ext cx="1002102" cy="1377168"/>
                <a:chOff x="3962400" y="685800"/>
                <a:chExt cx="2394857" cy="2793128"/>
              </a:xfrm>
            </p:grpSpPr>
            <p:sp>
              <p:nvSpPr>
                <p:cNvPr id="194" name="Round Diagonal Corner Rectangle 193"/>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 Diagonal Corner Rectangle 194"/>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4461002" y="744036"/>
                  <a:ext cx="1648917" cy="19094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49"/>
                <p:cNvGrpSpPr/>
                <p:nvPr/>
              </p:nvGrpSpPr>
              <p:grpSpPr>
                <a:xfrm>
                  <a:off x="4543774" y="2593107"/>
                  <a:ext cx="1357466" cy="885821"/>
                  <a:chOff x="5006649" y="2133600"/>
                  <a:chExt cx="1726268" cy="1383531"/>
                </a:xfrm>
              </p:grpSpPr>
              <p:sp>
                <p:nvSpPr>
                  <p:cNvPr id="203" name="Trapezoid 202"/>
                  <p:cNvSpPr/>
                  <p:nvPr/>
                </p:nvSpPr>
                <p:spPr>
                  <a:xfrm>
                    <a:off x="5006649" y="2165195"/>
                    <a:ext cx="1726268" cy="1351936"/>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Isosceles Triangle 203"/>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Round Diagonal Corner Rectangle 197"/>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 Diagonal Corner Rectangle 198"/>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 Diagonal Corner Rectangle 199"/>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5022380" y="2175279"/>
                  <a:ext cx="363150" cy="2637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3962400" y="1151957"/>
                  <a:ext cx="2394857" cy="214510"/>
                </a:xfrm>
                <a:prstGeom prst="rect">
                  <a:avLst/>
                </a:prstGeom>
                <a:solidFill>
                  <a:srgbClr val="F1DE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Oval 192"/>
              <p:cNvSpPr/>
              <p:nvPr/>
            </p:nvSpPr>
            <p:spPr>
              <a:xfrm>
                <a:off x="3623154" y="505796"/>
                <a:ext cx="193865" cy="161688"/>
              </a:xfrm>
              <a:prstGeom prst="ellipse">
                <a:avLst/>
              </a:prstGeom>
              <a:solidFill>
                <a:schemeClr val="accent6">
                  <a:lumMod val="5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7" name="Group 206"/>
          <p:cNvGrpSpPr/>
          <p:nvPr/>
        </p:nvGrpSpPr>
        <p:grpSpPr>
          <a:xfrm>
            <a:off x="9154450" y="5397801"/>
            <a:ext cx="1143000" cy="1295400"/>
            <a:chOff x="1788165" y="2001354"/>
            <a:chExt cx="1143000" cy="1295400"/>
          </a:xfrm>
        </p:grpSpPr>
        <p:grpSp>
          <p:nvGrpSpPr>
            <p:cNvPr id="208" name="Group 207"/>
            <p:cNvGrpSpPr/>
            <p:nvPr/>
          </p:nvGrpSpPr>
          <p:grpSpPr>
            <a:xfrm>
              <a:off x="1788165" y="2001354"/>
              <a:ext cx="1143000" cy="1295400"/>
              <a:chOff x="3221141" y="4049352"/>
              <a:chExt cx="1143000" cy="1295400"/>
            </a:xfrm>
          </p:grpSpPr>
          <p:sp>
            <p:nvSpPr>
              <p:cNvPr id="222" name="Rectangle 221"/>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ame 222"/>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9" name="Group 208"/>
            <p:cNvGrpSpPr/>
            <p:nvPr/>
          </p:nvGrpSpPr>
          <p:grpSpPr>
            <a:xfrm>
              <a:off x="1921905" y="2056028"/>
              <a:ext cx="907774" cy="1171109"/>
              <a:chOff x="2738853" y="3429000"/>
              <a:chExt cx="1198065" cy="1545610"/>
            </a:xfrm>
          </p:grpSpPr>
          <p:sp>
            <p:nvSpPr>
              <p:cNvPr id="210" name="Trapezoid 209"/>
              <p:cNvSpPr/>
              <p:nvPr/>
            </p:nvSpPr>
            <p:spPr>
              <a:xfrm>
                <a:off x="2963497" y="4366158"/>
                <a:ext cx="710085" cy="608452"/>
              </a:xfrm>
              <a:prstGeom prst="trapezoid">
                <a:avLst>
                  <a:gd name="adj" fmla="val 25343"/>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Isosceles Triangle 210"/>
              <p:cNvSpPr/>
              <p:nvPr/>
            </p:nvSpPr>
            <p:spPr>
              <a:xfrm rot="10800000">
                <a:off x="3139871" y="4509996"/>
                <a:ext cx="315128" cy="416321"/>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2939362" y="3510791"/>
                <a:ext cx="764888" cy="1068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2939362" y="3885677"/>
                <a:ext cx="802035" cy="138738"/>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42"/>
              <p:cNvGrpSpPr/>
              <p:nvPr/>
            </p:nvGrpSpPr>
            <p:grpSpPr>
              <a:xfrm>
                <a:off x="2738853" y="3429000"/>
                <a:ext cx="1198065" cy="688945"/>
                <a:chOff x="5207746" y="501424"/>
                <a:chExt cx="1365913" cy="756791"/>
              </a:xfrm>
            </p:grpSpPr>
            <p:sp>
              <p:nvSpPr>
                <p:cNvPr id="215" name="Moon 214"/>
                <p:cNvSpPr/>
                <p:nvPr/>
              </p:nvSpPr>
              <p:spPr>
                <a:xfrm rot="4154328">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3582768">
                  <a:off x="5680564" y="467827"/>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4464348">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p:cNvSpPr/>
                <p:nvPr/>
              </p:nvSpPr>
              <p:spPr>
                <a:xfrm rot="7279113">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4" name="Group 223"/>
          <p:cNvGrpSpPr/>
          <p:nvPr/>
        </p:nvGrpSpPr>
        <p:grpSpPr>
          <a:xfrm>
            <a:off x="10245375" y="5382840"/>
            <a:ext cx="1143000" cy="1295400"/>
            <a:chOff x="5930992" y="1986437"/>
            <a:chExt cx="1143000" cy="1295400"/>
          </a:xfrm>
        </p:grpSpPr>
        <p:grpSp>
          <p:nvGrpSpPr>
            <p:cNvPr id="225" name="Group 224"/>
            <p:cNvGrpSpPr/>
            <p:nvPr/>
          </p:nvGrpSpPr>
          <p:grpSpPr>
            <a:xfrm>
              <a:off x="5930992" y="1986437"/>
              <a:ext cx="1143000" cy="1295400"/>
              <a:chOff x="3221141" y="4049352"/>
              <a:chExt cx="1143000" cy="1295400"/>
            </a:xfrm>
          </p:grpSpPr>
          <p:sp>
            <p:nvSpPr>
              <p:cNvPr id="257" name="Rectangle 256"/>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ame 257"/>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6" name="Group 225"/>
            <p:cNvGrpSpPr/>
            <p:nvPr/>
          </p:nvGrpSpPr>
          <p:grpSpPr>
            <a:xfrm>
              <a:off x="6076921" y="2117771"/>
              <a:ext cx="835511" cy="1089764"/>
              <a:chOff x="2355329" y="3761213"/>
              <a:chExt cx="1063101" cy="1386611"/>
            </a:xfrm>
          </p:grpSpPr>
          <p:sp>
            <p:nvSpPr>
              <p:cNvPr id="227" name="Trapezoid 226"/>
              <p:cNvSpPr/>
              <p:nvPr/>
            </p:nvSpPr>
            <p:spPr>
              <a:xfrm>
                <a:off x="2496727" y="4607175"/>
                <a:ext cx="761888" cy="540649"/>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2722510" y="4573544"/>
                <a:ext cx="290245" cy="3523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2552611" y="3812416"/>
                <a:ext cx="608806" cy="99344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Chord 229"/>
              <p:cNvSpPr/>
              <p:nvPr/>
            </p:nvSpPr>
            <p:spPr>
              <a:xfrm rot="7621963">
                <a:off x="2512302" y="3743117"/>
                <a:ext cx="706288" cy="742480"/>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Cloud 230"/>
              <p:cNvSpPr/>
              <p:nvPr/>
            </p:nvSpPr>
            <p:spPr>
              <a:xfrm rot="671737">
                <a:off x="2355329" y="3974692"/>
                <a:ext cx="351110" cy="1073028"/>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Cloud 231"/>
              <p:cNvSpPr/>
              <p:nvPr/>
            </p:nvSpPr>
            <p:spPr>
              <a:xfrm rot="20928263" flipH="1">
                <a:off x="3075988" y="4031354"/>
                <a:ext cx="342442" cy="951373"/>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2467488" y="4007698"/>
                <a:ext cx="819306" cy="169272"/>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99"/>
              <p:cNvGrpSpPr/>
              <p:nvPr/>
            </p:nvGrpSpPr>
            <p:grpSpPr>
              <a:xfrm>
                <a:off x="2480639" y="3988925"/>
                <a:ext cx="801122" cy="179928"/>
                <a:chOff x="4953000" y="3276600"/>
                <a:chExt cx="6172200" cy="990600"/>
              </a:xfrm>
            </p:grpSpPr>
            <p:grpSp>
              <p:nvGrpSpPr>
                <p:cNvPr id="237" name="Group 284"/>
                <p:cNvGrpSpPr/>
                <p:nvPr/>
              </p:nvGrpSpPr>
              <p:grpSpPr>
                <a:xfrm>
                  <a:off x="4953000" y="3276600"/>
                  <a:ext cx="1600200" cy="990600"/>
                  <a:chOff x="4953000" y="3276600"/>
                  <a:chExt cx="1600200" cy="990600"/>
                </a:xfrm>
              </p:grpSpPr>
              <p:sp>
                <p:nvSpPr>
                  <p:cNvPr id="253" name="Octagon 252"/>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55"/>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85"/>
                <p:cNvGrpSpPr/>
                <p:nvPr/>
              </p:nvGrpSpPr>
              <p:grpSpPr>
                <a:xfrm>
                  <a:off x="6477000" y="3276600"/>
                  <a:ext cx="1600200" cy="990600"/>
                  <a:chOff x="4953000" y="3276600"/>
                  <a:chExt cx="1600200" cy="990600"/>
                </a:xfrm>
              </p:grpSpPr>
              <p:sp>
                <p:nvSpPr>
                  <p:cNvPr id="249" name="Octagon 248"/>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iamond 249"/>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iamond 251"/>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90"/>
                <p:cNvGrpSpPr/>
                <p:nvPr/>
              </p:nvGrpSpPr>
              <p:grpSpPr>
                <a:xfrm>
                  <a:off x="8001000" y="3276600"/>
                  <a:ext cx="1600200" cy="990600"/>
                  <a:chOff x="4953000" y="3276600"/>
                  <a:chExt cx="1600200" cy="990600"/>
                </a:xfrm>
              </p:grpSpPr>
              <p:sp>
                <p:nvSpPr>
                  <p:cNvPr id="245" name="Octagon 244"/>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iamond 245"/>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247"/>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295"/>
                <p:cNvGrpSpPr/>
                <p:nvPr/>
              </p:nvGrpSpPr>
              <p:grpSpPr>
                <a:xfrm>
                  <a:off x="9525000" y="3276600"/>
                  <a:ext cx="1600200" cy="990600"/>
                  <a:chOff x="4953000" y="3276600"/>
                  <a:chExt cx="1600200" cy="990600"/>
                </a:xfrm>
              </p:grpSpPr>
              <p:sp>
                <p:nvSpPr>
                  <p:cNvPr id="241" name="Octagon 240"/>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Diamond 242"/>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Diamond 243"/>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5" name="Cloud 234"/>
              <p:cNvSpPr/>
              <p:nvPr/>
            </p:nvSpPr>
            <p:spPr>
              <a:xfrm rot="20928263" flipH="1">
                <a:off x="2656966" y="4592755"/>
                <a:ext cx="449379" cy="395859"/>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2786759" y="4650842"/>
                <a:ext cx="166606" cy="10575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9" name="Group 258"/>
          <p:cNvGrpSpPr/>
          <p:nvPr/>
        </p:nvGrpSpPr>
        <p:grpSpPr>
          <a:xfrm>
            <a:off x="6528959" y="4188744"/>
            <a:ext cx="1143000" cy="1295400"/>
            <a:chOff x="4556351" y="1968080"/>
            <a:chExt cx="1143000" cy="1295400"/>
          </a:xfrm>
        </p:grpSpPr>
        <p:grpSp>
          <p:nvGrpSpPr>
            <p:cNvPr id="260" name="Group 259"/>
            <p:cNvGrpSpPr/>
            <p:nvPr/>
          </p:nvGrpSpPr>
          <p:grpSpPr>
            <a:xfrm>
              <a:off x="4556351" y="1968080"/>
              <a:ext cx="1143000" cy="1295400"/>
              <a:chOff x="3221141" y="4049352"/>
              <a:chExt cx="1143000" cy="1295400"/>
            </a:xfrm>
          </p:grpSpPr>
          <p:sp>
            <p:nvSpPr>
              <p:cNvPr id="273" name="Rectangle 272"/>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ame 273"/>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1" name="Group 449"/>
            <p:cNvGrpSpPr/>
            <p:nvPr/>
          </p:nvGrpSpPr>
          <p:grpSpPr>
            <a:xfrm flipH="1">
              <a:off x="4716276" y="2041916"/>
              <a:ext cx="803216" cy="1163832"/>
              <a:chOff x="4661796" y="840465"/>
              <a:chExt cx="2716008" cy="3567475"/>
            </a:xfrm>
          </p:grpSpPr>
          <p:sp>
            <p:nvSpPr>
              <p:cNvPr id="262" name="Cloud 261"/>
              <p:cNvSpPr/>
              <p:nvPr/>
            </p:nvSpPr>
            <p:spPr>
              <a:xfrm>
                <a:off x="6324600" y="2057400"/>
                <a:ext cx="1053204" cy="18324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Cloud 262"/>
              <p:cNvSpPr/>
              <p:nvPr/>
            </p:nvSpPr>
            <p:spPr>
              <a:xfrm>
                <a:off x="6324600" y="1371600"/>
                <a:ext cx="838200"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Cloud 263"/>
              <p:cNvSpPr/>
              <p:nvPr/>
            </p:nvSpPr>
            <p:spPr>
              <a:xfrm rot="19357175">
                <a:off x="6033395" y="84046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Cloud 264"/>
              <p:cNvSpPr/>
              <p:nvPr/>
            </p:nvSpPr>
            <p:spPr>
              <a:xfrm rot="1400185">
                <a:off x="4957048" y="104723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Cloud 265"/>
              <p:cNvSpPr/>
              <p:nvPr/>
            </p:nvSpPr>
            <p:spPr>
              <a:xfrm>
                <a:off x="4661796" y="1901316"/>
                <a:ext cx="1053204" cy="18324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a:off x="5028527" y="2849200"/>
                <a:ext cx="2130646" cy="15587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67"/>
              <p:cNvSpPr/>
              <p:nvPr/>
            </p:nvSpPr>
            <p:spPr>
              <a:xfrm rot="15844898">
                <a:off x="5679676" y="2769105"/>
                <a:ext cx="885067" cy="1336949"/>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5286132" y="1321418"/>
                <a:ext cx="1557010" cy="209950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Cloud 269"/>
              <p:cNvSpPr/>
              <p:nvPr/>
            </p:nvSpPr>
            <p:spPr>
              <a:xfrm rot="17055069">
                <a:off x="5486752" y="70730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Cloud 270"/>
              <p:cNvSpPr/>
              <p:nvPr/>
            </p:nvSpPr>
            <p:spPr>
              <a:xfrm>
                <a:off x="5562600" y="2667000"/>
                <a:ext cx="1053204" cy="914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5791200" y="2819400"/>
                <a:ext cx="542926" cy="2960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5" name="Group 274"/>
          <p:cNvGrpSpPr/>
          <p:nvPr/>
        </p:nvGrpSpPr>
        <p:grpSpPr>
          <a:xfrm>
            <a:off x="8112360" y="5416114"/>
            <a:ext cx="1143000" cy="1295400"/>
            <a:chOff x="369405" y="1989057"/>
            <a:chExt cx="1143000" cy="1295400"/>
          </a:xfrm>
        </p:grpSpPr>
        <p:grpSp>
          <p:nvGrpSpPr>
            <p:cNvPr id="276" name="Group 275"/>
            <p:cNvGrpSpPr/>
            <p:nvPr/>
          </p:nvGrpSpPr>
          <p:grpSpPr>
            <a:xfrm>
              <a:off x="369405" y="1989057"/>
              <a:ext cx="1143000" cy="1295400"/>
              <a:chOff x="3221141" y="4049352"/>
              <a:chExt cx="1143000" cy="1295400"/>
            </a:xfrm>
          </p:grpSpPr>
          <p:sp>
            <p:nvSpPr>
              <p:cNvPr id="289" name="Rectangle 288"/>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ame 289"/>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7" name="Group 276"/>
            <p:cNvGrpSpPr/>
            <p:nvPr/>
          </p:nvGrpSpPr>
          <p:grpSpPr>
            <a:xfrm>
              <a:off x="523658" y="2116197"/>
              <a:ext cx="753016" cy="1085498"/>
              <a:chOff x="648874" y="3755600"/>
              <a:chExt cx="890167" cy="1400290"/>
            </a:xfrm>
          </p:grpSpPr>
          <p:sp>
            <p:nvSpPr>
              <p:cNvPr id="278" name="Cloud 277"/>
              <p:cNvSpPr/>
              <p:nvPr/>
            </p:nvSpPr>
            <p:spPr>
              <a:xfrm>
                <a:off x="1190864" y="3956651"/>
                <a:ext cx="332197" cy="519192"/>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Cloud 278"/>
              <p:cNvSpPr/>
              <p:nvPr/>
            </p:nvSpPr>
            <p:spPr>
              <a:xfrm rot="19357175">
                <a:off x="1075454" y="3755600"/>
                <a:ext cx="378057" cy="519192"/>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Cloud 279"/>
              <p:cNvSpPr/>
              <p:nvPr/>
            </p:nvSpPr>
            <p:spPr>
              <a:xfrm rot="1400185">
                <a:off x="648874" y="3833869"/>
                <a:ext cx="378057" cy="519192"/>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rapezoid 280"/>
              <p:cNvSpPr/>
              <p:nvPr/>
            </p:nvSpPr>
            <p:spPr>
              <a:xfrm>
                <a:off x="694620" y="4598759"/>
                <a:ext cx="844421" cy="557131"/>
              </a:xfrm>
              <a:prstGeom prst="trapezoid">
                <a:avLst>
                  <a:gd name="adj" fmla="val 43757"/>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281"/>
              <p:cNvSpPr/>
              <p:nvPr/>
            </p:nvSpPr>
            <p:spPr>
              <a:xfrm rot="15844898">
                <a:off x="835245" y="4508094"/>
                <a:ext cx="540898" cy="529862"/>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282"/>
              <p:cNvSpPr/>
              <p:nvPr/>
            </p:nvSpPr>
            <p:spPr>
              <a:xfrm rot="16400088">
                <a:off x="887545" y="4592601"/>
                <a:ext cx="398698" cy="525479"/>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283"/>
              <p:cNvSpPr/>
              <p:nvPr/>
            </p:nvSpPr>
            <p:spPr>
              <a:xfrm rot="16400088">
                <a:off x="973743" y="4626462"/>
                <a:ext cx="227271" cy="518928"/>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779297" y="3937655"/>
                <a:ext cx="617077" cy="79472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Cloud 285"/>
              <p:cNvSpPr/>
              <p:nvPr/>
            </p:nvSpPr>
            <p:spPr>
              <a:xfrm rot="17055069">
                <a:off x="867293" y="3692994"/>
                <a:ext cx="361086" cy="543595"/>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Cloud 286"/>
              <p:cNvSpPr/>
              <p:nvPr/>
            </p:nvSpPr>
            <p:spPr>
              <a:xfrm>
                <a:off x="888867" y="4446999"/>
                <a:ext cx="417408" cy="34612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979467" y="4504687"/>
                <a:ext cx="215173" cy="1120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8" name="Group 317">
            <a:extLst>
              <a:ext uri="{FF2B5EF4-FFF2-40B4-BE49-F238E27FC236}">
                <a16:creationId xmlns:a16="http://schemas.microsoft.com/office/drawing/2014/main" id="{E8B16028-4333-44B8-A279-B0782D870A72}"/>
              </a:ext>
            </a:extLst>
          </p:cNvPr>
          <p:cNvGrpSpPr/>
          <p:nvPr/>
        </p:nvGrpSpPr>
        <p:grpSpPr>
          <a:xfrm>
            <a:off x="791029" y="2020186"/>
            <a:ext cx="1734281" cy="4184490"/>
            <a:chOff x="1519855" y="349452"/>
            <a:chExt cx="2655905" cy="6159097"/>
          </a:xfrm>
        </p:grpSpPr>
        <p:sp>
          <p:nvSpPr>
            <p:cNvPr id="319" name="Freeform: Shape 318">
              <a:extLst>
                <a:ext uri="{FF2B5EF4-FFF2-40B4-BE49-F238E27FC236}">
                  <a16:creationId xmlns:a16="http://schemas.microsoft.com/office/drawing/2014/main" id="{85823DA9-BD31-48E7-AFD4-1E120C67A182}"/>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20" name="Oval 319">
              <a:extLst>
                <a:ext uri="{FF2B5EF4-FFF2-40B4-BE49-F238E27FC236}">
                  <a16:creationId xmlns:a16="http://schemas.microsoft.com/office/drawing/2014/main" id="{C717D2A3-532D-4ACC-82BC-96EBD7C4DEF3}"/>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rapezoid 320">
              <a:extLst>
                <a:ext uri="{FF2B5EF4-FFF2-40B4-BE49-F238E27FC236}">
                  <a16:creationId xmlns:a16="http://schemas.microsoft.com/office/drawing/2014/main" id="{31BF6DD7-0CBD-4BED-B822-63155880A411}"/>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Trapezoid 321">
              <a:extLst>
                <a:ext uri="{FF2B5EF4-FFF2-40B4-BE49-F238E27FC236}">
                  <a16:creationId xmlns:a16="http://schemas.microsoft.com/office/drawing/2014/main" id="{E7A8E6B0-3794-419F-8223-104219120085}"/>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a:extLst>
                <a:ext uri="{FF2B5EF4-FFF2-40B4-BE49-F238E27FC236}">
                  <a16:creationId xmlns:a16="http://schemas.microsoft.com/office/drawing/2014/main" id="{9B491C5A-D4D4-411C-A260-C811C0BA1C42}"/>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a:extLst>
                <a:ext uri="{FF2B5EF4-FFF2-40B4-BE49-F238E27FC236}">
                  <a16:creationId xmlns:a16="http://schemas.microsoft.com/office/drawing/2014/main" id="{7B0BA906-7361-47BF-850F-1AA77DE74B6A}"/>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rapezoid 324">
              <a:extLst>
                <a:ext uri="{FF2B5EF4-FFF2-40B4-BE49-F238E27FC236}">
                  <a16:creationId xmlns:a16="http://schemas.microsoft.com/office/drawing/2014/main" id="{8BB755F2-8E59-4B14-B151-398D62B03F27}"/>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a:extLst>
                <a:ext uri="{FF2B5EF4-FFF2-40B4-BE49-F238E27FC236}">
                  <a16:creationId xmlns:a16="http://schemas.microsoft.com/office/drawing/2014/main" id="{E6C26540-B2DB-45C8-9FA0-262ABFE29BA4}"/>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ed Rectangle 10">
              <a:extLst>
                <a:ext uri="{FF2B5EF4-FFF2-40B4-BE49-F238E27FC236}">
                  <a16:creationId xmlns:a16="http://schemas.microsoft.com/office/drawing/2014/main" id="{6708E5D9-129C-4E08-AF1A-911E10B5E8BE}"/>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ed Rectangle 11">
              <a:extLst>
                <a:ext uri="{FF2B5EF4-FFF2-40B4-BE49-F238E27FC236}">
                  <a16:creationId xmlns:a16="http://schemas.microsoft.com/office/drawing/2014/main" id="{E4DADEBE-11F2-49BE-9441-C5156BD77D85}"/>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ounded Rectangle 12">
              <a:extLst>
                <a:ext uri="{FF2B5EF4-FFF2-40B4-BE49-F238E27FC236}">
                  <a16:creationId xmlns:a16="http://schemas.microsoft.com/office/drawing/2014/main" id="{2FADF0F1-99EF-4BD0-A913-227FE12B5D5D}"/>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a:extLst>
                <a:ext uri="{FF2B5EF4-FFF2-40B4-BE49-F238E27FC236}">
                  <a16:creationId xmlns:a16="http://schemas.microsoft.com/office/drawing/2014/main" id="{B9139DF3-3DEC-4331-91E5-0C58D781059F}"/>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5">
              <a:extLst>
                <a:ext uri="{FF2B5EF4-FFF2-40B4-BE49-F238E27FC236}">
                  <a16:creationId xmlns:a16="http://schemas.microsoft.com/office/drawing/2014/main" id="{D2CE7784-1F46-4ABE-A43B-0DEF47D09E5E}"/>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rapezoid 331">
              <a:extLst>
                <a:ext uri="{FF2B5EF4-FFF2-40B4-BE49-F238E27FC236}">
                  <a16:creationId xmlns:a16="http://schemas.microsoft.com/office/drawing/2014/main" id="{79E36FD7-45E5-4A08-A266-4E551B1BFEAA}"/>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a:extLst>
                <a:ext uri="{FF2B5EF4-FFF2-40B4-BE49-F238E27FC236}">
                  <a16:creationId xmlns:a16="http://schemas.microsoft.com/office/drawing/2014/main" id="{963710C3-1C65-4187-A0F7-2FE41B85BE2B}"/>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a:extLst>
                <a:ext uri="{FF2B5EF4-FFF2-40B4-BE49-F238E27FC236}">
                  <a16:creationId xmlns:a16="http://schemas.microsoft.com/office/drawing/2014/main" id="{0FF7085C-B533-47F3-B788-762BFBFD2EF3}"/>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Freeform: Shape 334">
              <a:extLst>
                <a:ext uri="{FF2B5EF4-FFF2-40B4-BE49-F238E27FC236}">
                  <a16:creationId xmlns:a16="http://schemas.microsoft.com/office/drawing/2014/main" id="{F000AF35-C7A8-44E7-B63C-49994E4D373A}"/>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36" name="Oval 335">
              <a:extLst>
                <a:ext uri="{FF2B5EF4-FFF2-40B4-BE49-F238E27FC236}">
                  <a16:creationId xmlns:a16="http://schemas.microsoft.com/office/drawing/2014/main" id="{74B517B6-A278-44BB-8EF5-97B1F426F93B}"/>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3C01BB08-FEE4-4DCF-B3A3-20DDFA68C6F0}"/>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38" name="Oval 337">
              <a:extLst>
                <a:ext uri="{FF2B5EF4-FFF2-40B4-BE49-F238E27FC236}">
                  <a16:creationId xmlns:a16="http://schemas.microsoft.com/office/drawing/2014/main" id="{CC03C49D-5351-40A7-913B-564235035EA7}"/>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a:extLst>
                <a:ext uri="{FF2B5EF4-FFF2-40B4-BE49-F238E27FC236}">
                  <a16:creationId xmlns:a16="http://schemas.microsoft.com/office/drawing/2014/main" id="{36E8AD25-0377-47E0-93D9-9C85BA9798C7}"/>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2428" y="6462710"/>
            <a:ext cx="2286000" cy="369332"/>
          </a:xfrm>
          <a:prstGeom prst="rect">
            <a:avLst/>
          </a:prstGeom>
          <a:noFill/>
        </p:spPr>
        <p:txBody>
          <a:bodyPr wrap="square" rtlCol="0">
            <a:spAutoFit/>
          </a:bodyPr>
          <a:lstStyle/>
          <a:p>
            <a:r>
              <a:rPr lang="en-US" dirty="0">
                <a:solidFill>
                  <a:schemeClr val="bg1"/>
                </a:solidFill>
              </a:rPr>
              <a:t>John 17:14-16</a:t>
            </a:r>
          </a:p>
        </p:txBody>
      </p:sp>
      <p:sp>
        <p:nvSpPr>
          <p:cNvPr id="6" name="TextBox 5"/>
          <p:cNvSpPr txBox="1"/>
          <p:nvPr/>
        </p:nvSpPr>
        <p:spPr>
          <a:xfrm>
            <a:off x="0" y="41645"/>
            <a:ext cx="12192000" cy="830997"/>
          </a:xfrm>
          <a:prstGeom prst="rect">
            <a:avLst/>
          </a:prstGeom>
          <a:noFill/>
        </p:spPr>
        <p:txBody>
          <a:bodyPr wrap="square" rtlCol="0">
            <a:spAutoFit/>
          </a:bodyPr>
          <a:lstStyle/>
          <a:p>
            <a:pPr algn="ctr"/>
            <a:r>
              <a:rPr lang="en-US" sz="4800" dirty="0">
                <a:solidFill>
                  <a:schemeClr val="bg1"/>
                </a:solidFill>
                <a:latin typeface="Verdana" panose="020B0604030504040204" pitchFamily="34" charset="0"/>
                <a:ea typeface="Verdana" panose="020B0604030504040204" pitchFamily="34" charset="0"/>
                <a:cs typeface="Verdana" panose="020B0604030504040204" pitchFamily="34" charset="0"/>
              </a:rPr>
              <a:t>In the World—Not Of the World</a:t>
            </a:r>
          </a:p>
        </p:txBody>
      </p:sp>
      <p:sp>
        <p:nvSpPr>
          <p:cNvPr id="30" name="Rectangle 29"/>
          <p:cNvSpPr/>
          <p:nvPr/>
        </p:nvSpPr>
        <p:spPr>
          <a:xfrm>
            <a:off x="11564237" y="6463492"/>
            <a:ext cx="466794" cy="369332"/>
          </a:xfrm>
          <a:prstGeom prst="rect">
            <a:avLst/>
          </a:prstGeom>
        </p:spPr>
        <p:txBody>
          <a:bodyPr wrap="none">
            <a:spAutoFit/>
          </a:bodyPr>
          <a:lstStyle/>
          <a:p>
            <a:r>
              <a:rPr lang="en-US" dirty="0">
                <a:solidFill>
                  <a:schemeClr val="bg1"/>
                </a:solidFill>
                <a:latin typeface="Open Sans"/>
              </a:rPr>
              <a:t>(5)</a:t>
            </a:r>
            <a:endParaRPr lang="en-US" dirty="0">
              <a:solidFill>
                <a:schemeClr val="bg1"/>
              </a:solidFill>
            </a:endParaRPr>
          </a:p>
        </p:txBody>
      </p:sp>
      <p:sp>
        <p:nvSpPr>
          <p:cNvPr id="2" name="Rectangle 1"/>
          <p:cNvSpPr/>
          <p:nvPr/>
        </p:nvSpPr>
        <p:spPr>
          <a:xfrm>
            <a:off x="342789" y="1266417"/>
            <a:ext cx="5875631" cy="2554545"/>
          </a:xfrm>
          <a:prstGeom prst="rect">
            <a:avLst/>
          </a:prstGeom>
        </p:spPr>
        <p:txBody>
          <a:bodyPr wrap="square">
            <a:spAutoFit/>
          </a:bodyPr>
          <a:lstStyle/>
          <a:p>
            <a:pPr fontAlgn="base"/>
            <a:r>
              <a:rPr lang="en-US" sz="2000" dirty="0">
                <a:solidFill>
                  <a:schemeClr val="bg1"/>
                </a:solidFill>
              </a:rPr>
              <a:t>First, </a:t>
            </a:r>
            <a:r>
              <a:rPr lang="en-US" sz="2000" i="1" dirty="0">
                <a:solidFill>
                  <a:schemeClr val="bg1"/>
                </a:solidFill>
              </a:rPr>
              <a:t>‘Be in the world.’</a:t>
            </a:r>
            <a:r>
              <a:rPr lang="en-US" sz="2000" dirty="0">
                <a:solidFill>
                  <a:schemeClr val="bg1"/>
                </a:solidFill>
              </a:rPr>
              <a:t> Be involved; be informed. Try to be understanding and tolerant and to appreciate diversity. Make meaningful contributions to society through service and involvement. </a:t>
            </a:r>
          </a:p>
          <a:p>
            <a:pPr fontAlgn="base"/>
            <a:endParaRPr lang="en-US" sz="2000" dirty="0">
              <a:solidFill>
                <a:schemeClr val="bg1"/>
              </a:solidFill>
            </a:endParaRPr>
          </a:p>
          <a:p>
            <a:pPr fontAlgn="base"/>
            <a:r>
              <a:rPr lang="en-US" sz="2000" dirty="0">
                <a:solidFill>
                  <a:schemeClr val="bg1"/>
                </a:solidFill>
              </a:rPr>
              <a:t>Second, </a:t>
            </a:r>
            <a:r>
              <a:rPr lang="en-US" sz="2000" i="1" dirty="0">
                <a:solidFill>
                  <a:schemeClr val="bg1"/>
                </a:solidFill>
              </a:rPr>
              <a:t>‘Be not of the world.’</a:t>
            </a:r>
            <a:r>
              <a:rPr lang="en-US" sz="2000" dirty="0">
                <a:solidFill>
                  <a:schemeClr val="bg1"/>
                </a:solidFill>
              </a:rPr>
              <a:t> Do not follow wrong paths or bend to accommodate or accept what is not right. …</a:t>
            </a:r>
          </a:p>
        </p:txBody>
      </p:sp>
      <p:sp>
        <p:nvSpPr>
          <p:cNvPr id="7" name="Rectangle 6"/>
          <p:cNvSpPr/>
          <p:nvPr/>
        </p:nvSpPr>
        <p:spPr>
          <a:xfrm>
            <a:off x="5442858" y="4743390"/>
            <a:ext cx="6588173" cy="1323439"/>
          </a:xfrm>
          <a:prstGeom prst="rect">
            <a:avLst/>
          </a:prstGeom>
        </p:spPr>
        <p:txBody>
          <a:bodyPr wrap="square">
            <a:spAutoFit/>
          </a:bodyPr>
          <a:lstStyle/>
          <a:p>
            <a:pPr fontAlgn="base"/>
            <a:r>
              <a:rPr lang="en-US" sz="2000" dirty="0">
                <a:solidFill>
                  <a:schemeClr val="bg1"/>
                </a:solidFill>
              </a:rPr>
              <a:t>“Members of the Church need to influence more than we are influenced. We should work to stem the tide of sin and evil instead of passively being swept along by it. We each need to help solve the problem rather than avoid or ignore it.” </a:t>
            </a:r>
          </a:p>
        </p:txBody>
      </p:sp>
      <p:pic>
        <p:nvPicPr>
          <p:cNvPr id="6146" name="Picture 2" descr="Image result for in the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420" y="1065108"/>
            <a:ext cx="4855526" cy="321967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lds church influences t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345" y="3952220"/>
            <a:ext cx="428625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257" y="155445"/>
            <a:ext cx="783771" cy="979714"/>
          </a:xfrm>
          <a:prstGeom prst="rect">
            <a:avLst/>
          </a:prstGeom>
        </p:spPr>
      </p:pic>
    </p:spTree>
    <p:extLst>
      <p:ext uri="{BB962C8B-B14F-4D97-AF65-F5344CB8AC3E}">
        <p14:creationId xmlns:p14="http://schemas.microsoft.com/office/powerpoint/2010/main" val="108251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2428" y="6462710"/>
            <a:ext cx="2286000" cy="369332"/>
          </a:xfrm>
          <a:prstGeom prst="rect">
            <a:avLst/>
          </a:prstGeom>
          <a:noFill/>
        </p:spPr>
        <p:txBody>
          <a:bodyPr wrap="square" rtlCol="0">
            <a:spAutoFit/>
          </a:bodyPr>
          <a:lstStyle/>
          <a:p>
            <a:r>
              <a:rPr lang="en-US" dirty="0">
                <a:solidFill>
                  <a:schemeClr val="bg1"/>
                </a:solidFill>
              </a:rPr>
              <a:t>John 17:20-23</a:t>
            </a:r>
          </a:p>
        </p:txBody>
      </p:sp>
      <p:sp>
        <p:nvSpPr>
          <p:cNvPr id="6" name="TextBox 5"/>
          <p:cNvSpPr txBox="1"/>
          <p:nvPr/>
        </p:nvSpPr>
        <p:spPr>
          <a:xfrm>
            <a:off x="0" y="41645"/>
            <a:ext cx="12192000" cy="830997"/>
          </a:xfrm>
          <a:prstGeom prst="rect">
            <a:avLst/>
          </a:prstGeom>
          <a:noFill/>
        </p:spPr>
        <p:txBody>
          <a:bodyPr wrap="square" rtlCol="0">
            <a:spAutoFit/>
          </a:bodyPr>
          <a:lstStyle/>
          <a:p>
            <a:pPr algn="ctr"/>
            <a:r>
              <a:rPr lang="en-US" sz="4800" dirty="0">
                <a:solidFill>
                  <a:schemeClr val="bg1"/>
                </a:solidFill>
                <a:latin typeface="Verdana" panose="020B0604030504040204" pitchFamily="34" charset="0"/>
                <a:ea typeface="Verdana" panose="020B0604030504040204" pitchFamily="34" charset="0"/>
                <a:cs typeface="Verdana" panose="020B0604030504040204" pitchFamily="34" charset="0"/>
              </a:rPr>
              <a:t>Being One—In Purpose</a:t>
            </a:r>
          </a:p>
        </p:txBody>
      </p:sp>
      <p:grpSp>
        <p:nvGrpSpPr>
          <p:cNvPr id="11" name="Group 10"/>
          <p:cNvGrpSpPr/>
          <p:nvPr/>
        </p:nvGrpSpPr>
        <p:grpSpPr>
          <a:xfrm>
            <a:off x="6660632" y="1038749"/>
            <a:ext cx="3648722" cy="2651507"/>
            <a:chOff x="384206" y="4158361"/>
            <a:chExt cx="3289208" cy="2390250"/>
          </a:xfrm>
        </p:grpSpPr>
        <p:grpSp>
          <p:nvGrpSpPr>
            <p:cNvPr id="12" name="Group 11"/>
            <p:cNvGrpSpPr/>
            <p:nvPr/>
          </p:nvGrpSpPr>
          <p:grpSpPr>
            <a:xfrm>
              <a:off x="384206" y="4158361"/>
              <a:ext cx="3289208" cy="2390250"/>
              <a:chOff x="609599" y="833642"/>
              <a:chExt cx="7941747" cy="5771225"/>
            </a:xfrm>
          </p:grpSpPr>
          <p:grpSp>
            <p:nvGrpSpPr>
              <p:cNvPr id="14" name="Group 14"/>
              <p:cNvGrpSpPr/>
              <p:nvPr/>
            </p:nvGrpSpPr>
            <p:grpSpPr>
              <a:xfrm rot="10800000">
                <a:off x="7696200" y="5257800"/>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rot="10800000">
                <a:off x="939238" y="4923502"/>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99460" y="833642"/>
                <a:ext cx="621450" cy="986197"/>
                <a:chOff x="7031201" y="834275"/>
                <a:chExt cx="762000" cy="1488861"/>
              </a:xfrm>
            </p:grpSpPr>
            <p:sp>
              <p:nvSpPr>
                <p:cNvPr id="23" name="Rounded Rectangle 2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646520" y="1148254"/>
                <a:ext cx="621450" cy="1017899"/>
                <a:chOff x="7087348" y="824753"/>
                <a:chExt cx="762000" cy="1536722"/>
              </a:xfrm>
            </p:grpSpPr>
            <p:sp>
              <p:nvSpPr>
                <p:cNvPr id="21" name="Rounded Rectangle 2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29798" y="4829236"/>
              <a:ext cx="2437759" cy="1193039"/>
            </a:xfrm>
            <a:prstGeom prst="rect">
              <a:avLst/>
            </a:prstGeom>
          </p:spPr>
          <p:txBody>
            <a:bodyPr wrap="square">
              <a:spAutoFit/>
            </a:bodyPr>
            <a:lstStyle/>
            <a:p>
              <a:pPr algn="ctr"/>
              <a:r>
                <a:rPr lang="en-US" sz="1600" b="1" dirty="0"/>
                <a:t>As we come unto Jesus Christ and receive the blessings of His Atonement, we can become one with the Father and the Son</a:t>
              </a:r>
              <a:endParaRPr lang="en-US" sz="1600" dirty="0"/>
            </a:p>
          </p:txBody>
        </p:sp>
      </p:grpSp>
      <p:grpSp>
        <p:nvGrpSpPr>
          <p:cNvPr id="31" name="Group 30"/>
          <p:cNvGrpSpPr/>
          <p:nvPr/>
        </p:nvGrpSpPr>
        <p:grpSpPr>
          <a:xfrm>
            <a:off x="4893359" y="4274252"/>
            <a:ext cx="6096000" cy="2031325"/>
            <a:chOff x="5138057" y="4541939"/>
            <a:chExt cx="6096000" cy="2031325"/>
          </a:xfrm>
        </p:grpSpPr>
        <p:sp>
          <p:nvSpPr>
            <p:cNvPr id="4" name="Rectangle 3"/>
            <p:cNvSpPr/>
            <p:nvPr/>
          </p:nvSpPr>
          <p:spPr>
            <a:xfrm>
              <a:off x="5138057" y="4541939"/>
              <a:ext cx="6096000" cy="2031325"/>
            </a:xfrm>
            <a:prstGeom prst="rect">
              <a:avLst/>
            </a:prstGeom>
          </p:spPr>
          <p:txBody>
            <a:bodyPr>
              <a:spAutoFit/>
            </a:bodyPr>
            <a:lstStyle/>
            <a:p>
              <a:pPr fontAlgn="base"/>
              <a:r>
                <a:rPr lang="en-US" dirty="0">
                  <a:solidFill>
                    <a:schemeClr val="bg1"/>
                  </a:solidFill>
                  <a:latin typeface="Open Sans"/>
                </a:rPr>
                <a:t>“We should earnestly seek not just to know about the Master, but to strive, as He invited, to be one with Him  …</a:t>
              </a:r>
            </a:p>
            <a:p>
              <a:pPr fontAlgn="base"/>
              <a:endParaRPr lang="en-US" dirty="0">
                <a:solidFill>
                  <a:schemeClr val="bg1"/>
                </a:solidFill>
                <a:latin typeface="Open Sans"/>
              </a:endParaRPr>
            </a:p>
            <a:p>
              <a:pPr fontAlgn="base"/>
              <a:r>
                <a:rPr lang="en-US" dirty="0">
                  <a:solidFill>
                    <a:schemeClr val="bg1"/>
                  </a:solidFill>
                  <a:latin typeface="Open Sans"/>
                </a:rPr>
                <a:t>“… The days ahead will be filled with affliction and difficulty. But with the assuring comfort of a personal relationship with God, we will be given a </a:t>
              </a:r>
            </a:p>
            <a:p>
              <a:pPr fontAlgn="base"/>
              <a:r>
                <a:rPr lang="en-US" dirty="0">
                  <a:solidFill>
                    <a:schemeClr val="bg1"/>
                  </a:solidFill>
                  <a:latin typeface="Open Sans"/>
                </a:rPr>
                <a:t>calming courage.” (7)</a:t>
              </a:r>
              <a:endParaRPr lang="en-US" b="0" i="0" dirty="0">
                <a:solidFill>
                  <a:schemeClr val="bg1"/>
                </a:solidFill>
                <a:effectLst/>
                <a:latin typeface="Open San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40" y="5437409"/>
              <a:ext cx="832017" cy="1002430"/>
            </a:xfrm>
            <a:prstGeom prst="rect">
              <a:avLst/>
            </a:prstGeom>
          </p:spPr>
        </p:pic>
      </p:grpSp>
      <p:grpSp>
        <p:nvGrpSpPr>
          <p:cNvPr id="29" name="Group 28"/>
          <p:cNvGrpSpPr/>
          <p:nvPr/>
        </p:nvGrpSpPr>
        <p:grpSpPr>
          <a:xfrm>
            <a:off x="261257" y="253084"/>
            <a:ext cx="5875631" cy="2160253"/>
            <a:chOff x="261257" y="253084"/>
            <a:chExt cx="5875631" cy="2160253"/>
          </a:xfrm>
        </p:grpSpPr>
        <p:sp>
          <p:nvSpPr>
            <p:cNvPr id="2" name="Rectangle 1"/>
            <p:cNvSpPr/>
            <p:nvPr/>
          </p:nvSpPr>
          <p:spPr>
            <a:xfrm>
              <a:off x="261257" y="1397674"/>
              <a:ext cx="5875631" cy="1015663"/>
            </a:xfrm>
            <a:prstGeom prst="rect">
              <a:avLst/>
            </a:prstGeom>
          </p:spPr>
          <p:txBody>
            <a:bodyPr wrap="square">
              <a:spAutoFit/>
            </a:bodyPr>
            <a:lstStyle/>
            <a:p>
              <a:pPr fontAlgn="base"/>
              <a:r>
                <a:rPr lang="en-US" sz="2000" dirty="0">
                  <a:solidFill>
                    <a:schemeClr val="bg1"/>
                  </a:solidFill>
                </a:rPr>
                <a:t>“The literal meaning of the English word </a:t>
              </a:r>
              <a:r>
                <a:rPr lang="en-US" sz="2000" i="1" dirty="0">
                  <a:solidFill>
                    <a:schemeClr val="bg1"/>
                  </a:solidFill>
                </a:rPr>
                <a:t>Atonement</a:t>
              </a:r>
              <a:r>
                <a:rPr lang="en-US" sz="2000" dirty="0">
                  <a:solidFill>
                    <a:schemeClr val="bg1"/>
                  </a:solidFill>
                </a:rPr>
                <a:t> is self-evident: at-one-</a:t>
              </a:r>
              <a:r>
                <a:rPr lang="en-US" sz="2000" dirty="0" err="1">
                  <a:solidFill>
                    <a:schemeClr val="bg1"/>
                  </a:solidFill>
                </a:rPr>
                <a:t>ment</a:t>
              </a:r>
              <a:r>
                <a:rPr lang="en-US" sz="2000" dirty="0">
                  <a:solidFill>
                    <a:schemeClr val="bg1"/>
                  </a:solidFill>
                </a:rPr>
                <a:t>, the bringing together of things that have been separated or estranged.” (6)</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282" y="253084"/>
              <a:ext cx="865785" cy="1081427"/>
            </a:xfrm>
            <a:prstGeom prst="rect">
              <a:avLst/>
            </a:prstGeom>
          </p:spPr>
        </p:pic>
      </p:grpSp>
      <p:pic>
        <p:nvPicPr>
          <p:cNvPr id="8196" name="Picture 4" descr="Image result for jesus hug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9996" y="2764932"/>
            <a:ext cx="2399148" cy="33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48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2428" y="6462710"/>
            <a:ext cx="2286000" cy="369332"/>
          </a:xfrm>
          <a:prstGeom prst="rect">
            <a:avLst/>
          </a:prstGeom>
          <a:noFill/>
        </p:spPr>
        <p:txBody>
          <a:bodyPr wrap="square" rtlCol="0">
            <a:spAutoFit/>
          </a:bodyPr>
          <a:lstStyle/>
          <a:p>
            <a:r>
              <a:rPr lang="en-US" dirty="0">
                <a:solidFill>
                  <a:schemeClr val="bg1"/>
                </a:solidFill>
              </a:rPr>
              <a:t>John 17:20-23</a:t>
            </a:r>
          </a:p>
        </p:txBody>
      </p:sp>
      <p:sp>
        <p:nvSpPr>
          <p:cNvPr id="7" name="Rectangle 6"/>
          <p:cNvSpPr/>
          <p:nvPr/>
        </p:nvSpPr>
        <p:spPr>
          <a:xfrm>
            <a:off x="5809910" y="2363896"/>
            <a:ext cx="5344885" cy="2862322"/>
          </a:xfrm>
          <a:prstGeom prst="rect">
            <a:avLst/>
          </a:prstGeom>
        </p:spPr>
        <p:txBody>
          <a:bodyPr wrap="square">
            <a:spAutoFit/>
          </a:bodyPr>
          <a:lstStyle/>
          <a:p>
            <a:r>
              <a:rPr lang="en-US" sz="2000" dirty="0">
                <a:solidFill>
                  <a:schemeClr val="bg1"/>
                </a:solidFill>
                <a:latin typeface="Abadi" panose="020B0604020104020204" pitchFamily="34" charset="0"/>
              </a:rPr>
              <a:t>If we are not united, we are not His. Here unity is the test of divine ownership as thus expressed. </a:t>
            </a:r>
          </a:p>
          <a:p>
            <a:endParaRPr lang="en-US" sz="2000" dirty="0">
              <a:solidFill>
                <a:schemeClr val="bg1"/>
              </a:solidFill>
              <a:latin typeface="Abadi" panose="020B0604020104020204" pitchFamily="34" charset="0"/>
            </a:endParaRPr>
          </a:p>
          <a:p>
            <a:r>
              <a:rPr lang="en-US" sz="2000" dirty="0">
                <a:solidFill>
                  <a:schemeClr val="bg1"/>
                </a:solidFill>
                <a:latin typeface="Abadi" panose="020B0604020104020204" pitchFamily="34" charset="0"/>
              </a:rPr>
              <a:t>If we would be united in love and fellowship and harmony, this church would convert the world, who would see in us the shining example of these qualities which evidence that divine ownership."</a:t>
            </a:r>
            <a:endParaRPr lang="en-US" sz="2000" dirty="0">
              <a:solidFill>
                <a:schemeClr val="bg1"/>
              </a:solidFill>
            </a:endParaRPr>
          </a:p>
        </p:txBody>
      </p:sp>
      <p:sp>
        <p:nvSpPr>
          <p:cNvPr id="9" name="Rectangle 8"/>
          <p:cNvSpPr/>
          <p:nvPr/>
        </p:nvSpPr>
        <p:spPr>
          <a:xfrm>
            <a:off x="674914" y="703106"/>
            <a:ext cx="6096000" cy="923330"/>
          </a:xfrm>
          <a:prstGeom prst="rect">
            <a:avLst/>
          </a:prstGeom>
        </p:spPr>
        <p:txBody>
          <a:bodyPr>
            <a:spAutoFit/>
          </a:bodyPr>
          <a:lstStyle/>
          <a:p>
            <a:r>
              <a:rPr lang="en-US" i="1" dirty="0">
                <a:solidFill>
                  <a:srgbClr val="FFFF00"/>
                </a:solidFill>
                <a:latin typeface="Palatino"/>
              </a:rPr>
              <a:t> Behold, this I have given unto you … I say unto you, be one; and if ye are not one ye are not mine.</a:t>
            </a:r>
          </a:p>
          <a:p>
            <a:r>
              <a:rPr lang="en-US" i="1" dirty="0">
                <a:solidFill>
                  <a:srgbClr val="FFFF00"/>
                </a:solidFill>
                <a:latin typeface="Palatino"/>
              </a:rPr>
              <a:t>D&amp;C 38:27</a:t>
            </a:r>
            <a:endParaRPr lang="en-US" i="1" dirty="0">
              <a:solidFill>
                <a:srgbClr val="FFFF00"/>
              </a:solidFill>
            </a:endParaRPr>
          </a:p>
        </p:txBody>
      </p:sp>
      <p:sp>
        <p:nvSpPr>
          <p:cNvPr id="32" name="Rectangle 31"/>
          <p:cNvSpPr/>
          <p:nvPr/>
        </p:nvSpPr>
        <p:spPr>
          <a:xfrm>
            <a:off x="11725206" y="6437534"/>
            <a:ext cx="466794" cy="369332"/>
          </a:xfrm>
          <a:prstGeom prst="rect">
            <a:avLst/>
          </a:prstGeom>
        </p:spPr>
        <p:txBody>
          <a:bodyPr wrap="none">
            <a:spAutoFit/>
          </a:bodyPr>
          <a:lstStyle/>
          <a:p>
            <a:r>
              <a:rPr lang="en-US" dirty="0">
                <a:solidFill>
                  <a:schemeClr val="bg1"/>
                </a:solidFill>
                <a:latin typeface="Open Sans"/>
              </a:rPr>
              <a:t>(8)</a:t>
            </a:r>
            <a:endParaRPr lang="en-US" dirty="0">
              <a:solidFill>
                <a:schemeClr val="bg1"/>
              </a:solidFill>
            </a:endParaRPr>
          </a:p>
        </p:txBody>
      </p:sp>
      <p:pic>
        <p:nvPicPr>
          <p:cNvPr id="9218" name="Picture 2" descr="Image result for one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685" y="2550204"/>
            <a:ext cx="3810000" cy="272415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6155" y="276998"/>
            <a:ext cx="1097280" cy="1383792"/>
          </a:xfrm>
          <a:prstGeom prst="rect">
            <a:avLst/>
          </a:prstGeom>
        </p:spPr>
      </p:pic>
    </p:spTree>
    <p:extLst>
      <p:ext uri="{BB962C8B-B14F-4D97-AF65-F5344CB8AC3E}">
        <p14:creationId xmlns:p14="http://schemas.microsoft.com/office/powerpoint/2010/main" val="880637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2428" y="6462710"/>
            <a:ext cx="2286000" cy="369332"/>
          </a:xfrm>
          <a:prstGeom prst="rect">
            <a:avLst/>
          </a:prstGeom>
          <a:noFill/>
        </p:spPr>
        <p:txBody>
          <a:bodyPr wrap="square" rtlCol="0">
            <a:spAutoFit/>
          </a:bodyPr>
          <a:lstStyle/>
          <a:p>
            <a:r>
              <a:rPr lang="en-US" dirty="0">
                <a:solidFill>
                  <a:schemeClr val="bg1"/>
                </a:solidFill>
              </a:rPr>
              <a:t>John 17:20-23</a:t>
            </a:r>
          </a:p>
        </p:txBody>
      </p:sp>
      <p:sp>
        <p:nvSpPr>
          <p:cNvPr id="7" name="Rectangle 6"/>
          <p:cNvSpPr/>
          <p:nvPr/>
        </p:nvSpPr>
        <p:spPr>
          <a:xfrm>
            <a:off x="751115" y="1239042"/>
            <a:ext cx="5834742" cy="4401205"/>
          </a:xfrm>
          <a:prstGeom prst="rect">
            <a:avLst/>
          </a:prstGeom>
        </p:spPr>
        <p:txBody>
          <a:bodyPr wrap="square">
            <a:spAutoFit/>
          </a:bodyPr>
          <a:lstStyle/>
          <a:p>
            <a:pPr fontAlgn="base"/>
            <a:r>
              <a:rPr lang="en-US" sz="2800" dirty="0">
                <a:solidFill>
                  <a:schemeClr val="bg1"/>
                </a:solidFill>
              </a:rPr>
              <a:t>“They are distinct beings, but they are one in purpose and effort. They are united as one in bringing to pass the grand, divine plan for the salvation and exaltation of the children of God. …</a:t>
            </a:r>
          </a:p>
          <a:p>
            <a:pPr fontAlgn="base"/>
            <a:endParaRPr lang="en-US" sz="2800" dirty="0">
              <a:solidFill>
                <a:schemeClr val="bg1"/>
              </a:solidFill>
            </a:endParaRPr>
          </a:p>
          <a:p>
            <a:pPr fontAlgn="base"/>
            <a:r>
              <a:rPr lang="en-US" sz="2800" dirty="0">
                <a:solidFill>
                  <a:schemeClr val="bg1"/>
                </a:solidFill>
              </a:rPr>
              <a:t>“It is that perfect unity between the Father, the Son, and the Holy Ghost that binds these three into the oneness of the divine Godhead.”</a:t>
            </a:r>
          </a:p>
        </p:txBody>
      </p:sp>
      <p:sp>
        <p:nvSpPr>
          <p:cNvPr id="32" name="Rectangle 31"/>
          <p:cNvSpPr/>
          <p:nvPr/>
        </p:nvSpPr>
        <p:spPr>
          <a:xfrm>
            <a:off x="11725206" y="6437534"/>
            <a:ext cx="466794" cy="369332"/>
          </a:xfrm>
          <a:prstGeom prst="rect">
            <a:avLst/>
          </a:prstGeom>
        </p:spPr>
        <p:txBody>
          <a:bodyPr wrap="none">
            <a:spAutoFit/>
          </a:bodyPr>
          <a:lstStyle/>
          <a:p>
            <a:r>
              <a:rPr lang="en-US" dirty="0">
                <a:solidFill>
                  <a:schemeClr val="bg1"/>
                </a:solidFill>
                <a:latin typeface="Open Sans"/>
              </a:rPr>
              <a:t>(9)</a:t>
            </a:r>
            <a:endParaRPr lang="en-US" dirty="0">
              <a:solidFill>
                <a:schemeClr val="bg1"/>
              </a:solidFill>
            </a:endParaRPr>
          </a:p>
        </p:txBody>
      </p:sp>
      <p:sp>
        <p:nvSpPr>
          <p:cNvPr id="10" name="TextBox 9"/>
          <p:cNvSpPr txBox="1"/>
          <p:nvPr/>
        </p:nvSpPr>
        <p:spPr>
          <a:xfrm>
            <a:off x="0" y="41645"/>
            <a:ext cx="12192000" cy="830997"/>
          </a:xfrm>
          <a:prstGeom prst="rect">
            <a:avLst/>
          </a:prstGeom>
          <a:noFill/>
        </p:spPr>
        <p:txBody>
          <a:bodyPr wrap="square" rtlCol="0">
            <a:spAutoFit/>
          </a:bodyPr>
          <a:lstStyle/>
          <a:p>
            <a:pPr algn="ctr"/>
            <a:r>
              <a:rPr lang="en-US" sz="4800" dirty="0">
                <a:solidFill>
                  <a:schemeClr val="bg1"/>
                </a:solidFill>
                <a:latin typeface="Verdana" panose="020B0604030504040204" pitchFamily="34" charset="0"/>
                <a:ea typeface="Verdana" panose="020B0604030504040204" pitchFamily="34" charset="0"/>
                <a:cs typeface="Verdana" panose="020B0604030504040204" pitchFamily="34" charset="0"/>
              </a:rPr>
              <a:t>The Father and The Son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3903" y="1941270"/>
            <a:ext cx="2240745" cy="2794015"/>
          </a:xfrm>
          <a:prstGeom prst="rect">
            <a:avLst/>
          </a:prstGeom>
        </p:spPr>
      </p:pic>
    </p:spTree>
    <p:extLst>
      <p:ext uri="{BB962C8B-B14F-4D97-AF65-F5344CB8AC3E}">
        <p14:creationId xmlns:p14="http://schemas.microsoft.com/office/powerpoint/2010/main" val="418562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2428" y="6462710"/>
            <a:ext cx="2286000" cy="369332"/>
          </a:xfrm>
          <a:prstGeom prst="rect">
            <a:avLst/>
          </a:prstGeom>
          <a:noFill/>
        </p:spPr>
        <p:txBody>
          <a:bodyPr wrap="square" rtlCol="0">
            <a:spAutoFit/>
          </a:bodyPr>
          <a:lstStyle/>
          <a:p>
            <a:r>
              <a:rPr lang="en-US" dirty="0">
                <a:solidFill>
                  <a:schemeClr val="bg1"/>
                </a:solidFill>
              </a:rPr>
              <a:t>John 17:26</a:t>
            </a:r>
          </a:p>
        </p:txBody>
      </p:sp>
      <p:sp>
        <p:nvSpPr>
          <p:cNvPr id="7" name="Rectangle 6"/>
          <p:cNvSpPr/>
          <p:nvPr/>
        </p:nvSpPr>
        <p:spPr>
          <a:xfrm>
            <a:off x="1155430" y="989374"/>
            <a:ext cx="6466114" cy="2308324"/>
          </a:xfrm>
          <a:prstGeom prst="rect">
            <a:avLst/>
          </a:prstGeom>
        </p:spPr>
        <p:txBody>
          <a:bodyPr wrap="square">
            <a:spAutoFit/>
          </a:bodyPr>
          <a:lstStyle/>
          <a:p>
            <a:pPr fontAlgn="base"/>
            <a:r>
              <a:rPr lang="en-US" sz="2400" dirty="0">
                <a:solidFill>
                  <a:schemeClr val="bg1"/>
                </a:solidFill>
              </a:rPr>
              <a:t>“When filled with God’s love, we can do and see and understand things that we could not otherwise do or see or understand. Filled with His love, we can endure pain, quell fear, forgive freely, avoid contention, renew strength, and bless and help others in ways surprising even to us.</a:t>
            </a:r>
          </a:p>
        </p:txBody>
      </p:sp>
      <p:sp>
        <p:nvSpPr>
          <p:cNvPr id="32" name="Rectangle 31"/>
          <p:cNvSpPr/>
          <p:nvPr/>
        </p:nvSpPr>
        <p:spPr>
          <a:xfrm>
            <a:off x="11596965" y="6403309"/>
            <a:ext cx="577915" cy="369332"/>
          </a:xfrm>
          <a:prstGeom prst="rect">
            <a:avLst/>
          </a:prstGeom>
        </p:spPr>
        <p:txBody>
          <a:bodyPr wrap="none">
            <a:spAutoFit/>
          </a:bodyPr>
          <a:lstStyle/>
          <a:p>
            <a:r>
              <a:rPr lang="en-US" dirty="0">
                <a:solidFill>
                  <a:schemeClr val="bg1"/>
                </a:solidFill>
                <a:latin typeface="Open Sans"/>
              </a:rPr>
              <a:t>(11)</a:t>
            </a:r>
            <a:endParaRPr lang="en-US" dirty="0">
              <a:solidFill>
                <a:schemeClr val="bg1"/>
              </a:solidFill>
            </a:endParaRPr>
          </a:p>
        </p:txBody>
      </p:sp>
      <p:sp>
        <p:nvSpPr>
          <p:cNvPr id="10" name="TextBox 9"/>
          <p:cNvSpPr txBox="1"/>
          <p:nvPr/>
        </p:nvSpPr>
        <p:spPr>
          <a:xfrm>
            <a:off x="0" y="41645"/>
            <a:ext cx="12192000" cy="830997"/>
          </a:xfrm>
          <a:prstGeom prst="rect">
            <a:avLst/>
          </a:prstGeom>
          <a:noFill/>
        </p:spPr>
        <p:txBody>
          <a:bodyPr wrap="square" rtlCol="0">
            <a:spAutoFit/>
          </a:bodyPr>
          <a:lstStyle/>
          <a:p>
            <a:pPr algn="ctr"/>
            <a:r>
              <a:rPr lang="en-US" sz="4800" dirty="0">
                <a:solidFill>
                  <a:schemeClr val="bg1"/>
                </a:solidFill>
                <a:latin typeface="Verdana" panose="020B0604030504040204" pitchFamily="34" charset="0"/>
                <a:ea typeface="Verdana" panose="020B0604030504040204" pitchFamily="34" charset="0"/>
                <a:cs typeface="Verdana" panose="020B0604030504040204" pitchFamily="34" charset="0"/>
              </a:rPr>
              <a:t>The Love of God</a:t>
            </a:r>
          </a:p>
        </p:txBody>
      </p:sp>
      <p:sp>
        <p:nvSpPr>
          <p:cNvPr id="4" name="Rectangle 3"/>
          <p:cNvSpPr/>
          <p:nvPr/>
        </p:nvSpPr>
        <p:spPr>
          <a:xfrm>
            <a:off x="4650128" y="4019871"/>
            <a:ext cx="7043056" cy="2554545"/>
          </a:xfrm>
          <a:prstGeom prst="rect">
            <a:avLst/>
          </a:prstGeom>
        </p:spPr>
        <p:txBody>
          <a:bodyPr wrap="square">
            <a:spAutoFit/>
          </a:bodyPr>
          <a:lstStyle/>
          <a:p>
            <a:r>
              <a:rPr lang="en-US" sz="2000" dirty="0">
                <a:solidFill>
                  <a:schemeClr val="bg1"/>
                </a:solidFill>
                <a:latin typeface="Open Sans"/>
              </a:rPr>
              <a:t>“Jesus Christ was filled with unfathomable love as He endured incomprehensible pain, cruelty, and injustice for us. </a:t>
            </a:r>
          </a:p>
          <a:p>
            <a:endParaRPr lang="en-US" sz="2000" dirty="0">
              <a:solidFill>
                <a:schemeClr val="bg1"/>
              </a:solidFill>
              <a:latin typeface="Open Sans"/>
            </a:endParaRPr>
          </a:p>
          <a:p>
            <a:r>
              <a:rPr lang="en-US" sz="2000" dirty="0">
                <a:solidFill>
                  <a:schemeClr val="bg1"/>
                </a:solidFill>
                <a:latin typeface="Open Sans"/>
              </a:rPr>
              <a:t>Through His love for us, He rose above otherwise insurmountable barriers. His love knows no barriers. He invites us to follow Him and partake of His unlimited love so we too may rise above the pain and cruelty and injustice of this world and help and forgive and bless.”</a:t>
            </a:r>
            <a:endParaRPr lang="en-US" sz="2000" dirty="0">
              <a:solidFill>
                <a:schemeClr val="bg1"/>
              </a:solidFill>
            </a:endParaRPr>
          </a:p>
        </p:txBody>
      </p:sp>
      <p:pic>
        <p:nvPicPr>
          <p:cNvPr id="13314" name="Picture 2" descr="Image result for jesus loves me lds poster artist"/>
          <p:cNvPicPr>
            <a:picLocks noChangeAspect="1" noChangeArrowheads="1"/>
          </p:cNvPicPr>
          <p:nvPr/>
        </p:nvPicPr>
        <p:blipFill rotWithShape="1">
          <a:blip r:embed="rId3">
            <a:extLst>
              <a:ext uri="{28A0092B-C50C-407E-A947-70E740481C1C}">
                <a14:useLocalDpi xmlns:a14="http://schemas.microsoft.com/office/drawing/2010/main" val="0"/>
              </a:ext>
            </a:extLst>
          </a:blip>
          <a:srcRect l="6539" t="11750" r="10299" b="26546"/>
          <a:stretch/>
        </p:blipFill>
        <p:spPr bwMode="auto">
          <a:xfrm>
            <a:off x="7634501" y="989374"/>
            <a:ext cx="2848442" cy="274691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351736" y="3623342"/>
            <a:ext cx="2968808" cy="2779967"/>
            <a:chOff x="1400218" y="3937124"/>
            <a:chExt cx="2968808" cy="2779967"/>
          </a:xfrm>
        </p:grpSpPr>
        <p:pic>
          <p:nvPicPr>
            <p:cNvPr id="13316" name="Picture 4" descr="Image result for jesus loves me lds poster art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218" y="3937124"/>
              <a:ext cx="2968808" cy="26372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456276" y="6501647"/>
              <a:ext cx="2286000" cy="215444"/>
            </a:xfrm>
            <a:prstGeom prst="rect">
              <a:avLst/>
            </a:prstGeom>
            <a:noFill/>
          </p:spPr>
          <p:txBody>
            <a:bodyPr wrap="square" rtlCol="0">
              <a:spAutoFit/>
            </a:bodyPr>
            <a:lstStyle/>
            <a:p>
              <a:r>
                <a:rPr lang="en-US" sz="800" dirty="0">
                  <a:solidFill>
                    <a:schemeClr val="bg1"/>
                  </a:solidFill>
                </a:rPr>
                <a:t>Chad Winks</a:t>
              </a:r>
            </a:p>
          </p:txBody>
        </p:sp>
      </p:grpSp>
      <p:pic>
        <p:nvPicPr>
          <p:cNvPr id="13318" name="Picture 6" descr="Image result for john h. grobe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201" y="77982"/>
            <a:ext cx="911227" cy="1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26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535531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#145 </a:t>
            </a:r>
            <a:r>
              <a:rPr lang="en-US" i="1" dirty="0">
                <a:solidFill>
                  <a:schemeClr val="bg1"/>
                </a:solidFill>
              </a:rPr>
              <a:t>Prayer Is the Soul's Sincere Desire</a:t>
            </a:r>
          </a:p>
          <a:p>
            <a:endParaRPr lang="en-US" i="1" dirty="0">
              <a:solidFill>
                <a:schemeClr val="bg1"/>
              </a:solidFill>
            </a:endParaRPr>
          </a:p>
          <a:p>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27</a:t>
            </a:r>
          </a:p>
          <a:p>
            <a:pPr marL="342900" indent="-342900">
              <a:buFontTx/>
              <a:buAutoNum type="arabicPeriod"/>
            </a:pPr>
            <a:r>
              <a:rPr lang="en-US" dirty="0">
                <a:solidFill>
                  <a:schemeClr val="bg1"/>
                </a:solidFill>
              </a:rPr>
              <a:t>Elder Russell M. Nelson (“Lessons from the Lord’s Prayers,”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2009, 47).</a:t>
            </a:r>
          </a:p>
          <a:p>
            <a:pPr marL="342900" indent="-342900">
              <a:buFontTx/>
              <a:buAutoNum type="arabicPeriod"/>
            </a:pPr>
            <a:r>
              <a:rPr lang="en-US" dirty="0">
                <a:solidFill>
                  <a:schemeClr val="bg1"/>
                </a:solidFill>
              </a:rPr>
              <a:t>Elder Bruce R. McConkie (</a:t>
            </a:r>
            <a:r>
              <a:rPr lang="en-US" i="1" dirty="0">
                <a:solidFill>
                  <a:schemeClr val="bg1"/>
                </a:solidFill>
              </a:rPr>
              <a:t>Doctrinal New Testament Commentary,</a:t>
            </a:r>
            <a:r>
              <a:rPr lang="en-US" dirty="0">
                <a:solidFill>
                  <a:schemeClr val="bg1"/>
                </a:solidFill>
              </a:rPr>
              <a:t> 3 vols. [1965–73], 1:762). (</a:t>
            </a:r>
            <a:r>
              <a:rPr lang="en-US" i="1" dirty="0">
                <a:solidFill>
                  <a:schemeClr val="bg1"/>
                </a:solidFill>
              </a:rPr>
              <a:t>Doctrinal New Testament Commentary,</a:t>
            </a:r>
            <a:r>
              <a:rPr lang="en-US" dirty="0">
                <a:solidFill>
                  <a:schemeClr val="bg1"/>
                </a:solidFill>
              </a:rPr>
              <a:t> 1:762).</a:t>
            </a:r>
          </a:p>
          <a:p>
            <a:pPr marL="342900" indent="-342900">
              <a:buFontTx/>
              <a:buAutoNum type="arabicPeriod"/>
            </a:pPr>
            <a:r>
              <a:rPr lang="en-US" dirty="0">
                <a:solidFill>
                  <a:schemeClr val="bg1"/>
                </a:solidFill>
              </a:rPr>
              <a:t>Gospeldoctrine.com</a:t>
            </a:r>
          </a:p>
          <a:p>
            <a:pPr marL="342900" indent="-342900">
              <a:buFontTx/>
              <a:buAutoNum type="arabicPeriod"/>
            </a:pPr>
            <a:r>
              <a:rPr lang="en-US" dirty="0">
                <a:solidFill>
                  <a:schemeClr val="bg1"/>
                </a:solidFill>
              </a:rPr>
              <a:t>Elder M. Russell Ballard </a:t>
            </a:r>
            <a:r>
              <a:rPr lang="en-US" i="1" dirty="0">
                <a:solidFill>
                  <a:schemeClr val="bg1"/>
                </a:solidFill>
              </a:rPr>
              <a:t>“The Effects of Television,” Ensign, </a:t>
            </a:r>
            <a:r>
              <a:rPr lang="en-US" dirty="0">
                <a:solidFill>
                  <a:schemeClr val="bg1"/>
                </a:solidFill>
              </a:rPr>
              <a:t>May 1989, 80.</a:t>
            </a:r>
          </a:p>
          <a:p>
            <a:pPr marL="342900" indent="-342900">
              <a:buFontTx/>
              <a:buAutoNum type="arabicPeriod"/>
            </a:pPr>
            <a:r>
              <a:rPr lang="en-US" dirty="0">
                <a:solidFill>
                  <a:schemeClr val="bg1"/>
                </a:solidFill>
              </a:rPr>
              <a:t>Elder Jeffrey R. Holland (“The Atonement of Jesus Christ,”</a:t>
            </a:r>
            <a:r>
              <a:rPr lang="en-US" i="1" dirty="0">
                <a:solidFill>
                  <a:schemeClr val="bg1"/>
                </a:solidFill>
              </a:rPr>
              <a:t> Ensign,</a:t>
            </a:r>
            <a:r>
              <a:rPr lang="en-US" dirty="0">
                <a:solidFill>
                  <a:schemeClr val="bg1"/>
                </a:solidFill>
              </a:rPr>
              <a:t> Mar. 2008, 34–35). (“None Were with Him,”</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2009, 86).</a:t>
            </a:r>
          </a:p>
          <a:p>
            <a:pPr marL="342900" indent="-342900">
              <a:buFontTx/>
              <a:buAutoNum type="arabicPeriod"/>
            </a:pPr>
            <a:r>
              <a:rPr lang="en-US" dirty="0">
                <a:solidFill>
                  <a:schemeClr val="bg1"/>
                </a:solidFill>
              </a:rPr>
              <a:t>President James E. Faust (“That We Might Know Thee,”</a:t>
            </a:r>
            <a:r>
              <a:rPr lang="en-US" i="1" dirty="0">
                <a:solidFill>
                  <a:schemeClr val="bg1"/>
                </a:solidFill>
              </a:rPr>
              <a:t> Ensign,</a:t>
            </a:r>
            <a:r>
              <a:rPr lang="en-US" dirty="0">
                <a:solidFill>
                  <a:schemeClr val="bg1"/>
                </a:solidFill>
              </a:rPr>
              <a:t> Jan. 1999, 2, 5).</a:t>
            </a:r>
          </a:p>
          <a:p>
            <a:pPr marL="342900" indent="-342900">
              <a:buFontTx/>
              <a:buAutoNum type="arabicPeriod"/>
            </a:pPr>
            <a:r>
              <a:rPr lang="en-US" dirty="0">
                <a:solidFill>
                  <a:schemeClr val="bg1"/>
                </a:solidFill>
              </a:rPr>
              <a:t>President Harold B. Lee (</a:t>
            </a:r>
            <a:r>
              <a:rPr lang="en-US" i="1" dirty="0">
                <a:solidFill>
                  <a:schemeClr val="bg1"/>
                </a:solidFill>
              </a:rPr>
              <a:t>The Teachings of Harold B. Lee, </a:t>
            </a:r>
            <a:r>
              <a:rPr lang="en-US" dirty="0">
                <a:solidFill>
                  <a:schemeClr val="bg1"/>
                </a:solidFill>
              </a:rPr>
              <a:t>edited by Clyde J. Williams [Salt Lake City: </a:t>
            </a:r>
            <a:r>
              <a:rPr lang="en-US" dirty="0" err="1">
                <a:solidFill>
                  <a:schemeClr val="bg1"/>
                </a:solidFill>
              </a:rPr>
              <a:t>Bookcraft</a:t>
            </a:r>
            <a:r>
              <a:rPr lang="en-US" dirty="0">
                <a:solidFill>
                  <a:schemeClr val="bg1"/>
                </a:solidFill>
              </a:rPr>
              <a:t>, 1996], 388.)</a:t>
            </a:r>
          </a:p>
          <a:p>
            <a:pPr marL="342900" indent="-342900">
              <a:buFontTx/>
              <a:buAutoNum type="arabicPeriod"/>
            </a:pPr>
            <a:r>
              <a:rPr lang="en-US" dirty="0">
                <a:solidFill>
                  <a:schemeClr val="bg1"/>
                </a:solidFill>
              </a:rPr>
              <a:t>President Gordon B. Hinckley (“The Father, Son, and Holy Ghost,”</a:t>
            </a:r>
            <a:r>
              <a:rPr lang="en-US" i="1" dirty="0">
                <a:solidFill>
                  <a:schemeClr val="bg1"/>
                </a:solidFill>
              </a:rPr>
              <a:t> Ensign,</a:t>
            </a:r>
            <a:r>
              <a:rPr lang="en-US" dirty="0">
                <a:solidFill>
                  <a:schemeClr val="bg1"/>
                </a:solidFill>
              </a:rPr>
              <a:t> Nov. 1986, 51).</a:t>
            </a:r>
          </a:p>
          <a:p>
            <a:pPr marL="342900" indent="-342900">
              <a:buFontTx/>
              <a:buAutoNum type="arabicPeriod"/>
            </a:pPr>
            <a:r>
              <a:rPr lang="en-US" dirty="0">
                <a:solidFill>
                  <a:schemeClr val="bg1"/>
                </a:solidFill>
              </a:rPr>
              <a:t>Gospel Topics: Sons of Perdition</a:t>
            </a:r>
          </a:p>
          <a:p>
            <a:pPr marL="342900" indent="-342900">
              <a:buFontTx/>
              <a:buAutoNum type="arabicPeriod"/>
            </a:pPr>
            <a:r>
              <a:rPr lang="en-US" dirty="0">
                <a:solidFill>
                  <a:schemeClr val="bg1"/>
                </a:solidFill>
              </a:rPr>
              <a:t>Elder John H. </a:t>
            </a:r>
            <a:r>
              <a:rPr lang="en-US" dirty="0" err="1">
                <a:solidFill>
                  <a:schemeClr val="bg1"/>
                </a:solidFill>
              </a:rPr>
              <a:t>Groberg</a:t>
            </a:r>
            <a:r>
              <a:rPr lang="en-US" dirty="0">
                <a:solidFill>
                  <a:schemeClr val="bg1"/>
                </a:solidFill>
              </a:rPr>
              <a:t> (“The Power of God’s Love,”</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2004, 11).</a:t>
            </a:r>
            <a:endParaRPr lang="en-US" i="1" dirty="0">
              <a:solidFill>
                <a:schemeClr val="bg1"/>
              </a:solidFill>
            </a:endParaRPr>
          </a:p>
        </p:txBody>
      </p:sp>
      <p:sp>
        <p:nvSpPr>
          <p:cNvPr id="4" name="Footer Placeholder 14">
            <a:extLst>
              <a:ext uri="{FF2B5EF4-FFF2-40B4-BE49-F238E27FC236}">
                <a16:creationId xmlns:a16="http://schemas.microsoft.com/office/drawing/2014/main" id="{57A2D475-98F2-4765-AA0C-E1BB0FE07177}"/>
              </a:ext>
            </a:extLst>
          </p:cNvPr>
          <p:cNvSpPr>
            <a:spLocks noGrp="1"/>
          </p:cNvSpPr>
          <p:nvPr/>
        </p:nvSpPr>
        <p:spPr>
          <a:xfrm>
            <a:off x="52065" y="639198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32620970"/>
              </p:ext>
            </p:extLst>
          </p:nvPr>
        </p:nvGraphicFramePr>
        <p:xfrm>
          <a:off x="804868" y="306104"/>
          <a:ext cx="10434045" cy="687936"/>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43968">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Jesus Prays</a:t>
                      </a:r>
                      <a:r>
                        <a:rPr lang="en-US" sz="1200" b="0" i="0" u="none" strike="noStrike" kern="1200" baseline="0">
                          <a:solidFill>
                            <a:srgbClr val="000000"/>
                          </a:solidFill>
                          <a:effectLst/>
                          <a:latin typeface="Calibri" panose="020F0502020204030204" pitchFamily="34" charset="0"/>
                        </a:rPr>
                        <a:t> For His Disciples</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17:1-26</a:t>
                      </a:r>
                      <a:endParaRPr lang="en-US" sz="1800" b="0" i="0" u="none" strike="noStrike" dirty="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22" name="Rectangle 21"/>
          <p:cNvSpPr/>
          <p:nvPr/>
        </p:nvSpPr>
        <p:spPr>
          <a:xfrm>
            <a:off x="113442" y="985185"/>
            <a:ext cx="6886071" cy="646331"/>
          </a:xfrm>
          <a:prstGeom prst="rect">
            <a:avLst/>
          </a:prstGeom>
          <a:ln>
            <a:solidFill>
              <a:schemeClr val="tx1"/>
            </a:solidFill>
          </a:ln>
        </p:spPr>
        <p:txBody>
          <a:bodyPr wrap="square">
            <a:spAutoFit/>
          </a:bodyPr>
          <a:lstStyle/>
          <a:p>
            <a:r>
              <a:rPr lang="en-US" sz="1200" b="1" dirty="0"/>
              <a:t>Knowing God John 17:1-3:</a:t>
            </a:r>
          </a:p>
          <a:p>
            <a:r>
              <a:rPr lang="en-US" sz="1200" dirty="0"/>
              <a:t>Knowing God means more than believing that He exists or having an intellectual understanding about Him; it means becoming acquainted with Him through personal experience and living His teachings. (1)</a:t>
            </a:r>
          </a:p>
        </p:txBody>
      </p:sp>
      <p:sp>
        <p:nvSpPr>
          <p:cNvPr id="23" name="Rectangle 22"/>
          <p:cNvSpPr/>
          <p:nvPr/>
        </p:nvSpPr>
        <p:spPr>
          <a:xfrm>
            <a:off x="113441" y="1631516"/>
            <a:ext cx="6886071" cy="1754326"/>
          </a:xfrm>
          <a:prstGeom prst="rect">
            <a:avLst/>
          </a:prstGeom>
          <a:ln>
            <a:solidFill>
              <a:schemeClr val="tx1"/>
            </a:solidFill>
          </a:ln>
        </p:spPr>
        <p:txBody>
          <a:bodyPr wrap="square">
            <a:spAutoFit/>
          </a:bodyPr>
          <a:lstStyle/>
          <a:p>
            <a:r>
              <a:rPr lang="en-US" sz="1200" dirty="0"/>
              <a:t>The Creator:</a:t>
            </a:r>
          </a:p>
          <a:p>
            <a:pPr fontAlgn="base"/>
            <a:r>
              <a:rPr lang="en-US" sz="1200" dirty="0"/>
              <a:t>Christ is the Creator and Redeemer of worlds so numerous that they cannot be numbered by man. As to his infinite and eternal creative and redemptive enterprises the divine word attests: “And worlds without number have I created,” </a:t>
            </a:r>
            <a:r>
              <a:rPr lang="en-US" sz="1200" dirty="0" err="1"/>
              <a:t>saith</a:t>
            </a:r>
            <a:r>
              <a:rPr lang="en-US" sz="1200" dirty="0"/>
              <a:t> the Father, “and I also created them for mine own purpose; and by the Son I created them, which is mine Only Begotten. … But only an account of this earth, and the inhabitants thereof, give I unto you.” As to all of the other worlds of the Lord’s creating we know only that it is his work and his glory “to bring to pass”—through the Redeemer—“the immortality and eternal life” of all their inhabitants. (Moses 1:33, 35, 39</a:t>
            </a:r>
            <a:r>
              <a:rPr lang="en-US" sz="1200" i="1" dirty="0"/>
              <a:t>.) Christ and the Creation </a:t>
            </a:r>
            <a:r>
              <a:rPr lang="en-US" sz="1200" dirty="0"/>
              <a:t>June 1982 Ensign By Elder Bruce R. McConkie</a:t>
            </a:r>
          </a:p>
          <a:p>
            <a:endParaRPr lang="en-US" sz="1200" dirty="0"/>
          </a:p>
        </p:txBody>
      </p:sp>
      <p:sp>
        <p:nvSpPr>
          <p:cNvPr id="24" name="Rectangle 23"/>
          <p:cNvSpPr/>
          <p:nvPr/>
        </p:nvSpPr>
        <p:spPr>
          <a:xfrm>
            <a:off x="113440" y="3385842"/>
            <a:ext cx="6886072" cy="3046988"/>
          </a:xfrm>
          <a:prstGeom prst="rect">
            <a:avLst/>
          </a:prstGeom>
          <a:ln>
            <a:solidFill>
              <a:schemeClr val="tx1"/>
            </a:solidFill>
          </a:ln>
        </p:spPr>
        <p:txBody>
          <a:bodyPr wrap="square">
            <a:spAutoFit/>
          </a:bodyPr>
          <a:lstStyle/>
          <a:p>
            <a:r>
              <a:rPr lang="en-US" sz="1200" dirty="0"/>
              <a:t>At One John 17:11</a:t>
            </a:r>
          </a:p>
          <a:p>
            <a:pPr fontAlgn="base"/>
            <a:r>
              <a:rPr lang="en-US" sz="1200" dirty="0"/>
              <a:t>"The </a:t>
            </a:r>
            <a:r>
              <a:rPr lang="en-US" sz="1200" dirty="0" err="1"/>
              <a:t>Saviour</a:t>
            </a:r>
            <a:r>
              <a:rPr lang="en-US" sz="1200" dirty="0"/>
              <a:t> sought continually to impress upon the minds of his disciples that a perfect oneness reigned among all celestial beings-that the Father and the Son and their minister, the Holy Ghost, were one in their administration in heaven and among the people pertaining to this earth. Between them and all the heavenly hosts there can be no disunion, no discord, no wavering on a suggestion, on a thought or reflection, on a feeling or manifestation; for such a principle would differ widely from the character of Him who dictates them, who makes his throne the habitation of justice, mercy, equity, and truth. If the heavenly hosts were not one, they would be entirely unfit to dwell in eternal burnings with the Father and Ruler of the universe.</a:t>
            </a:r>
          </a:p>
          <a:p>
            <a:pPr fontAlgn="base"/>
            <a:r>
              <a:rPr lang="en-US" sz="1200" dirty="0"/>
              <a:t>"A perfect oneness will save a people, because intelligent beings cannot become perfectly one only by acting upon principles that pertain to eternal life. Wicked men may be partially united in evil; but, in the very nature of things, such a union is of short duration. The very principle upon which they are partially united will itself breed contention and disunion to destroy the temporary compact. Only the line of truth and righteousness can secure to any kingdom or people, either of earthly or heavenly existence, an eternal continuation of perfect union; for only truth and those who are sanctified by it can dwell in celestial glory." President Brigham Young (</a:t>
            </a:r>
            <a:r>
              <a:rPr lang="en-US" sz="1200" i="1" dirty="0"/>
              <a:t>Journal of Discourses,</a:t>
            </a:r>
            <a:r>
              <a:rPr lang="en-US" sz="1200" dirty="0"/>
              <a:t>7: 277-8.)</a:t>
            </a:r>
          </a:p>
          <a:p>
            <a:endParaRPr lang="en-US" sz="1200" dirty="0"/>
          </a:p>
        </p:txBody>
      </p:sp>
      <p:sp>
        <p:nvSpPr>
          <p:cNvPr id="25" name="Rectangle 24"/>
          <p:cNvSpPr/>
          <p:nvPr/>
        </p:nvSpPr>
        <p:spPr>
          <a:xfrm>
            <a:off x="6999512" y="985185"/>
            <a:ext cx="4930827" cy="2862322"/>
          </a:xfrm>
          <a:prstGeom prst="rect">
            <a:avLst/>
          </a:prstGeom>
          <a:ln>
            <a:solidFill>
              <a:schemeClr val="tx1"/>
            </a:solidFill>
          </a:ln>
        </p:spPr>
        <p:txBody>
          <a:bodyPr wrap="square">
            <a:spAutoFit/>
          </a:bodyPr>
          <a:lstStyle/>
          <a:p>
            <a:pPr fontAlgn="base"/>
            <a:r>
              <a:rPr lang="en-US" sz="1200" b="1" dirty="0"/>
              <a:t>One in Purpose John 17:20-23:</a:t>
            </a:r>
          </a:p>
          <a:p>
            <a:pPr fontAlgn="base"/>
            <a:r>
              <a:rPr lang="en-US" sz="1200" dirty="0"/>
              <a:t>How glorious it is to contemplate that we have been invited into that perfect unity that exists with the Father and the Son. How can this happen? …</a:t>
            </a:r>
          </a:p>
          <a:p>
            <a:pPr fontAlgn="base"/>
            <a:r>
              <a:rPr lang="en-US" sz="1200" b="1" dirty="0"/>
              <a:t>“Jesus achieved perfect unity with the Father by submitting Himself, both flesh and spirit, to the will of the Father. </a:t>
            </a:r>
            <a:r>
              <a:rPr lang="en-US" sz="1200" dirty="0"/>
              <a:t>… Referring to His Father, Jesus said, ‘I do always those things that please him’ (John 8:29). …</a:t>
            </a:r>
          </a:p>
          <a:p>
            <a:pPr fontAlgn="base"/>
            <a:r>
              <a:rPr lang="en-US" sz="1200" dirty="0"/>
              <a:t>“Surely we will not be one with God and Christ until we make Their will and interest our greatest desire. Such submissiveness is not reached in a day, but through the Holy Spirit, the Lord will tutor us if we are willing until, in process of time, it may accurately be said that He is in us as the Father is in Him. At times I tremble to consider what may be required, but I know that it is only in this perfect union that a </a:t>
            </a:r>
            <a:r>
              <a:rPr lang="en-US" sz="1200" dirty="0" err="1"/>
              <a:t>fulness</a:t>
            </a:r>
            <a:r>
              <a:rPr lang="en-US" sz="1200" dirty="0"/>
              <a:t> of joy can be found. I am grateful beyond expression that I am invited to be one with those holy beings I revere and worship as my Heavenly Father and Redeemer.” </a:t>
            </a:r>
            <a:r>
              <a:rPr lang="en-US" sz="1200" b="1" dirty="0"/>
              <a:t>Elder D. Todd </a:t>
            </a:r>
            <a:r>
              <a:rPr lang="en-US" sz="1200" b="1" dirty="0" err="1"/>
              <a:t>Christofferson</a:t>
            </a:r>
            <a:r>
              <a:rPr lang="en-US" sz="1200" b="1" dirty="0"/>
              <a:t> </a:t>
            </a:r>
            <a:r>
              <a:rPr lang="en-US" sz="1200" dirty="0"/>
              <a:t>(“That They May Be One in Us,”</a:t>
            </a:r>
            <a:r>
              <a:rPr lang="en-US" sz="1200" i="1" dirty="0"/>
              <a:t> Ensign,</a:t>
            </a:r>
            <a:r>
              <a:rPr lang="en-US" sz="1200" dirty="0"/>
              <a:t> Nov. 2002, 71–73).</a:t>
            </a:r>
          </a:p>
        </p:txBody>
      </p:sp>
      <p:sp>
        <p:nvSpPr>
          <p:cNvPr id="26" name="Rectangle 25"/>
          <p:cNvSpPr/>
          <p:nvPr/>
        </p:nvSpPr>
        <p:spPr>
          <a:xfrm>
            <a:off x="6999512" y="3847507"/>
            <a:ext cx="4930827" cy="2862322"/>
          </a:xfrm>
          <a:prstGeom prst="rect">
            <a:avLst/>
          </a:prstGeom>
          <a:ln>
            <a:solidFill>
              <a:schemeClr val="tx1"/>
            </a:solidFill>
          </a:ln>
        </p:spPr>
        <p:txBody>
          <a:bodyPr wrap="square">
            <a:spAutoFit/>
          </a:bodyPr>
          <a:lstStyle/>
          <a:p>
            <a:pPr fontAlgn="base"/>
            <a:r>
              <a:rPr lang="en-US" sz="1200" b="1" dirty="0"/>
              <a:t>*Was Judas a Son of Perdition? John 17:12</a:t>
            </a:r>
          </a:p>
          <a:p>
            <a:pPr fontAlgn="base"/>
            <a:r>
              <a:rPr lang="en-US" sz="1200" b="1" dirty="0"/>
              <a:t>President Joseph F. Smith</a:t>
            </a:r>
            <a:r>
              <a:rPr lang="en-US" sz="1200" dirty="0"/>
              <a:t> (1838–1918) wrote about whether or not Judas is a son of perdition, after first referring to Doctrine and Covenants 76:31–37, 43, which describes the knowledge that must be understood and then rejected by those who become sons of perdition: “That Judas did partake of all this knowledge—that these great truths had been revealed to him—that he had received the Holy Spirit by the gift of God, and was therefore qualified to commit the unpardonable sin, is not at all clear to me. To my mind it strongly appears that not one of the disciples possessed sufficient light, knowledge nor wisdom, at the time of the crucifixion, for either exaltation or condemnation; for it was afterward that their minds were opened to understand the scriptures, and that they were endowed with power from on high; without which they were only children in knowledge, in comparison to what they afterwards became under the influence of the Spirit.”  (</a:t>
            </a:r>
            <a:r>
              <a:rPr lang="en-US" sz="1200" i="1" dirty="0"/>
              <a:t>Gospel Doctrine,</a:t>
            </a:r>
            <a:r>
              <a:rPr lang="en-US" sz="1200" dirty="0"/>
              <a:t> 5th ed. [1939], 433).</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1283" y="6126465"/>
            <a:ext cx="458230" cy="612729"/>
          </a:xfrm>
          <a:prstGeom prst="rect">
            <a:avLst/>
          </a:prstGeom>
        </p:spPr>
      </p:pic>
    </p:spTree>
    <p:extLst>
      <p:ext uri="{BB962C8B-B14F-4D97-AF65-F5344CB8AC3E}">
        <p14:creationId xmlns:p14="http://schemas.microsoft.com/office/powerpoint/2010/main" val="2012781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39237986"/>
              </p:ext>
            </p:extLst>
          </p:nvPr>
        </p:nvGraphicFramePr>
        <p:xfrm>
          <a:off x="112938" y="131967"/>
          <a:ext cx="6015720" cy="2095500"/>
        </p:xfrm>
        <a:graphic>
          <a:graphicData uri="http://schemas.openxmlformats.org/drawingml/2006/table">
            <a:tbl>
              <a:tblPr/>
              <a:tblGrid>
                <a:gridCol w="3007860">
                  <a:extLst>
                    <a:ext uri="{9D8B030D-6E8A-4147-A177-3AD203B41FA5}">
                      <a16:colId xmlns:a16="http://schemas.microsoft.com/office/drawing/2014/main" val="20000"/>
                    </a:ext>
                  </a:extLst>
                </a:gridCol>
                <a:gridCol w="3007860">
                  <a:extLst>
                    <a:ext uri="{9D8B030D-6E8A-4147-A177-3AD203B41FA5}">
                      <a16:colId xmlns:a16="http://schemas.microsoft.com/office/drawing/2014/main" val="20001"/>
                    </a:ext>
                  </a:extLst>
                </a:gridCol>
              </a:tblGrid>
              <a:tr h="0">
                <a:tc gridSpan="2">
                  <a:txBody>
                    <a:bodyPr/>
                    <a:lstStyle/>
                    <a:p>
                      <a:pPr algn="l" fontAlgn="base"/>
                      <a:r>
                        <a:rPr lang="en-US" sz="2000" b="0" i="0" cap="all" dirty="0">
                          <a:solidFill>
                            <a:schemeClr val="tx1"/>
                          </a:solidFill>
                          <a:effectLst/>
                          <a:latin typeface="Lucida Sans" panose="020B0602030504020204" pitchFamily="34" charset="0"/>
                        </a:rPr>
                        <a:t>HOW THE FATHER AND THE SON ARE ONE</a:t>
                      </a:r>
                    </a:p>
                  </a:txBody>
                  <a:tcPr marL="95250" marR="95250" marT="66675" marB="66675" anchor="b">
                    <a:lnL>
                      <a:noFill/>
                    </a:lnL>
                    <a:lnR>
                      <a:noFill/>
                    </a:lnR>
                    <a:lnT>
                      <a:noFill/>
                    </a:lnT>
                    <a:lnB w="9525" cap="flat" cmpd="sng" algn="ctr">
                      <a:solidFill>
                        <a:srgbClr val="E5E5E5"/>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l" fontAlgn="base">
                        <a:buFont typeface="Arial" panose="020B0604020202020204" pitchFamily="34" charset="0"/>
                        <a:buNone/>
                      </a:pPr>
                      <a:r>
                        <a:rPr lang="en-US" sz="2000" dirty="0">
                          <a:solidFill>
                            <a:schemeClr val="tx1"/>
                          </a:solidFill>
                          <a:effectLst/>
                        </a:rPr>
                        <a:t>_____ 1. </a:t>
                      </a:r>
                      <a:r>
                        <a:rPr lang="en-US" sz="2000" u="none" strike="noStrike" dirty="0">
                          <a:solidFill>
                            <a:schemeClr val="tx1"/>
                          </a:solidFill>
                          <a:effectLst/>
                        </a:rPr>
                        <a:t>John 17:1, 5, 22</a:t>
                      </a:r>
                      <a:endParaRPr lang="en-US" sz="2000" dirty="0">
                        <a:solidFill>
                          <a:schemeClr val="tx1"/>
                        </a:solidFill>
                        <a:effectLst/>
                      </a:endParaRPr>
                    </a:p>
                    <a:p>
                      <a:pPr algn="l" fontAlgn="base">
                        <a:buFont typeface="Arial" panose="020B0604020202020204" pitchFamily="34" charset="0"/>
                        <a:buNone/>
                      </a:pPr>
                      <a:r>
                        <a:rPr lang="en-US" sz="2000" dirty="0">
                          <a:solidFill>
                            <a:schemeClr val="tx1"/>
                          </a:solidFill>
                          <a:effectLst/>
                        </a:rPr>
                        <a:t>_____ 2. </a:t>
                      </a:r>
                      <a:r>
                        <a:rPr lang="en-US" sz="2000" u="none" strike="noStrike" dirty="0">
                          <a:solidFill>
                            <a:schemeClr val="tx1"/>
                          </a:solidFill>
                          <a:effectLst/>
                        </a:rPr>
                        <a:t>John 17:2</a:t>
                      </a:r>
                      <a:endParaRPr lang="en-US" sz="2000" dirty="0">
                        <a:solidFill>
                          <a:schemeClr val="tx1"/>
                        </a:solidFill>
                        <a:effectLst/>
                      </a:endParaRPr>
                    </a:p>
                    <a:p>
                      <a:pPr algn="l" fontAlgn="base">
                        <a:buFont typeface="Arial" panose="020B0604020202020204" pitchFamily="34" charset="0"/>
                        <a:buNone/>
                      </a:pPr>
                      <a:r>
                        <a:rPr lang="en-US" sz="2000" dirty="0">
                          <a:solidFill>
                            <a:schemeClr val="tx1"/>
                          </a:solidFill>
                          <a:effectLst/>
                        </a:rPr>
                        <a:t>_____ 3. </a:t>
                      </a:r>
                      <a:r>
                        <a:rPr lang="en-US" sz="2000" u="none" strike="noStrike" dirty="0">
                          <a:solidFill>
                            <a:schemeClr val="tx1"/>
                          </a:solidFill>
                          <a:effectLst/>
                        </a:rPr>
                        <a:t>John 17:6–8, 17</a:t>
                      </a:r>
                      <a:endParaRPr lang="en-US" sz="2000" dirty="0">
                        <a:solidFill>
                          <a:schemeClr val="tx1"/>
                        </a:solidFill>
                        <a:effectLst/>
                      </a:endParaRPr>
                    </a:p>
                    <a:p>
                      <a:pPr algn="l" fontAlgn="base">
                        <a:buFont typeface="Arial" panose="020B0604020202020204" pitchFamily="34" charset="0"/>
                        <a:buNone/>
                      </a:pPr>
                      <a:r>
                        <a:rPr lang="en-US" sz="2000" dirty="0">
                          <a:solidFill>
                            <a:schemeClr val="tx1"/>
                          </a:solidFill>
                          <a:effectLst/>
                        </a:rPr>
                        <a:t>_____ 4.</a:t>
                      </a:r>
                      <a:r>
                        <a:rPr lang="en-US" sz="2000" u="none" strike="noStrike" dirty="0">
                          <a:solidFill>
                            <a:schemeClr val="tx1"/>
                          </a:solidFill>
                          <a:effectLst/>
                        </a:rPr>
                        <a:t>John 17:3, 18</a:t>
                      </a:r>
                      <a:endParaRPr lang="en-US" sz="2000" dirty="0">
                        <a:solidFill>
                          <a:schemeClr val="tx1"/>
                        </a:solidFill>
                        <a:effectLst/>
                      </a:endParaRPr>
                    </a:p>
                    <a:p>
                      <a:pPr algn="l" fontAlgn="base">
                        <a:buFont typeface="Arial" panose="020B0604020202020204" pitchFamily="34" charset="0"/>
                        <a:buNone/>
                      </a:pPr>
                      <a:r>
                        <a:rPr lang="en-US" sz="2000" dirty="0">
                          <a:solidFill>
                            <a:schemeClr val="tx1"/>
                          </a:solidFill>
                          <a:effectLst/>
                        </a:rPr>
                        <a:t>_____ 5. </a:t>
                      </a:r>
                      <a:r>
                        <a:rPr lang="en-US" sz="2000" u="none" strike="noStrike" dirty="0">
                          <a:solidFill>
                            <a:schemeClr val="tx1"/>
                          </a:solidFill>
                          <a:effectLst/>
                        </a:rPr>
                        <a:t>John 17:24–26</a:t>
                      </a:r>
                      <a:endParaRPr lang="en-US" sz="2000" dirty="0">
                        <a:solidFill>
                          <a:schemeClr val="tx1"/>
                        </a:solidFill>
                        <a:effectLst/>
                      </a:endParaRPr>
                    </a:p>
                  </a:txBody>
                  <a:tcPr marL="95250" marR="95250" marT="66675" marB="66675"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fontAlgn="base">
                        <a:buFont typeface="Arial" panose="020B0604020202020204" pitchFamily="34" charset="0"/>
                        <a:buNone/>
                      </a:pPr>
                      <a:r>
                        <a:rPr lang="en-US" sz="2000" dirty="0">
                          <a:solidFill>
                            <a:schemeClr val="tx1"/>
                          </a:solidFill>
                          <a:effectLst/>
                        </a:rPr>
                        <a:t>a. One in purpose</a:t>
                      </a:r>
                    </a:p>
                    <a:p>
                      <a:pPr algn="l" fontAlgn="base">
                        <a:buFont typeface="Arial" panose="020B0604020202020204" pitchFamily="34" charset="0"/>
                        <a:buNone/>
                      </a:pPr>
                      <a:r>
                        <a:rPr lang="en-US" sz="2000" dirty="0">
                          <a:solidFill>
                            <a:schemeClr val="tx1"/>
                          </a:solidFill>
                          <a:effectLst/>
                        </a:rPr>
                        <a:t>b. One in word and truth</a:t>
                      </a:r>
                    </a:p>
                    <a:p>
                      <a:pPr algn="l" fontAlgn="base">
                        <a:buFont typeface="Arial" panose="020B0604020202020204" pitchFamily="34" charset="0"/>
                        <a:buNone/>
                      </a:pPr>
                      <a:r>
                        <a:rPr lang="en-US" sz="2000" dirty="0">
                          <a:solidFill>
                            <a:schemeClr val="tx1"/>
                          </a:solidFill>
                          <a:effectLst/>
                        </a:rPr>
                        <a:t>c. One in love</a:t>
                      </a:r>
                    </a:p>
                    <a:p>
                      <a:pPr algn="l" fontAlgn="base">
                        <a:buFont typeface="Arial" panose="020B0604020202020204" pitchFamily="34" charset="0"/>
                        <a:buNone/>
                      </a:pPr>
                      <a:r>
                        <a:rPr lang="en-US" sz="2000" dirty="0">
                          <a:solidFill>
                            <a:schemeClr val="tx1"/>
                          </a:solidFill>
                          <a:effectLst/>
                        </a:rPr>
                        <a:t>d. One in power</a:t>
                      </a:r>
                    </a:p>
                    <a:p>
                      <a:pPr algn="l" fontAlgn="base">
                        <a:buFont typeface="Arial" panose="020B0604020202020204" pitchFamily="34" charset="0"/>
                        <a:buNone/>
                      </a:pPr>
                      <a:r>
                        <a:rPr lang="en-US" sz="2000" dirty="0">
                          <a:solidFill>
                            <a:schemeClr val="tx1"/>
                          </a:solidFill>
                          <a:effectLst/>
                        </a:rPr>
                        <a:t>e. One in glory</a:t>
                      </a:r>
                    </a:p>
                  </a:txBody>
                  <a:tcPr marL="95250" marR="95250" marT="66675" marB="66675"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0" y="0"/>
            <a:ext cx="6128657" cy="22274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227467"/>
            <a:ext cx="6128657" cy="22274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128657" y="0"/>
            <a:ext cx="6128657" cy="22274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128657" y="2224701"/>
            <a:ext cx="6128657" cy="22274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8657" y="4452168"/>
            <a:ext cx="6128657" cy="22274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2937279429"/>
              </p:ext>
            </p:extLst>
          </p:nvPr>
        </p:nvGraphicFramePr>
        <p:xfrm>
          <a:off x="6241595" y="126435"/>
          <a:ext cx="6015720" cy="2095500"/>
        </p:xfrm>
        <a:graphic>
          <a:graphicData uri="http://schemas.openxmlformats.org/drawingml/2006/table">
            <a:tbl>
              <a:tblPr/>
              <a:tblGrid>
                <a:gridCol w="3007860">
                  <a:extLst>
                    <a:ext uri="{9D8B030D-6E8A-4147-A177-3AD203B41FA5}">
                      <a16:colId xmlns:a16="http://schemas.microsoft.com/office/drawing/2014/main" val="20000"/>
                    </a:ext>
                  </a:extLst>
                </a:gridCol>
                <a:gridCol w="3007860">
                  <a:extLst>
                    <a:ext uri="{9D8B030D-6E8A-4147-A177-3AD203B41FA5}">
                      <a16:colId xmlns:a16="http://schemas.microsoft.com/office/drawing/2014/main" val="20001"/>
                    </a:ext>
                  </a:extLst>
                </a:gridCol>
              </a:tblGrid>
              <a:tr h="0">
                <a:tc gridSpan="2">
                  <a:txBody>
                    <a:bodyPr/>
                    <a:lstStyle/>
                    <a:p>
                      <a:pPr algn="l" fontAlgn="base"/>
                      <a:r>
                        <a:rPr lang="en-US" sz="2000" b="0" i="0" cap="all" dirty="0">
                          <a:solidFill>
                            <a:schemeClr val="tx1"/>
                          </a:solidFill>
                          <a:effectLst/>
                          <a:latin typeface="Lucida Sans" panose="020B0602030504020204" pitchFamily="34" charset="0"/>
                        </a:rPr>
                        <a:t>HOW THE FATHER AND THE SON ARE ONE</a:t>
                      </a:r>
                    </a:p>
                  </a:txBody>
                  <a:tcPr marL="95250" marR="95250" marT="66675" marB="66675" anchor="b">
                    <a:lnL>
                      <a:noFill/>
                    </a:lnL>
                    <a:lnR>
                      <a:noFill/>
                    </a:lnR>
                    <a:lnT>
                      <a:noFill/>
                    </a:lnT>
                    <a:lnB w="9525" cap="flat" cmpd="sng" algn="ctr">
                      <a:solidFill>
                        <a:srgbClr val="E5E5E5"/>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l" fontAlgn="base">
                        <a:buFont typeface="Arial" panose="020B0604020202020204" pitchFamily="34" charset="0"/>
                        <a:buNone/>
                      </a:pPr>
                      <a:r>
                        <a:rPr lang="en-US" sz="2000" dirty="0">
                          <a:solidFill>
                            <a:schemeClr val="tx1"/>
                          </a:solidFill>
                          <a:effectLst/>
                        </a:rPr>
                        <a:t>_____ 1. </a:t>
                      </a:r>
                      <a:r>
                        <a:rPr lang="en-US" sz="2000" u="none" strike="noStrike" dirty="0">
                          <a:solidFill>
                            <a:schemeClr val="tx1"/>
                          </a:solidFill>
                          <a:effectLst/>
                        </a:rPr>
                        <a:t>John 17:1, 5, 22</a:t>
                      </a:r>
                      <a:endParaRPr lang="en-US" sz="2000" dirty="0">
                        <a:solidFill>
                          <a:schemeClr val="tx1"/>
                        </a:solidFill>
                        <a:effectLst/>
                      </a:endParaRPr>
                    </a:p>
                    <a:p>
                      <a:pPr algn="l" fontAlgn="base">
                        <a:buFont typeface="Arial" panose="020B0604020202020204" pitchFamily="34" charset="0"/>
                        <a:buNone/>
                      </a:pPr>
                      <a:r>
                        <a:rPr lang="en-US" sz="2000" dirty="0">
                          <a:solidFill>
                            <a:schemeClr val="tx1"/>
                          </a:solidFill>
                          <a:effectLst/>
                        </a:rPr>
                        <a:t>_____ 2. </a:t>
                      </a:r>
                      <a:r>
                        <a:rPr lang="en-US" sz="2000" u="none" strike="noStrike" dirty="0">
                          <a:solidFill>
                            <a:schemeClr val="tx1"/>
                          </a:solidFill>
                          <a:effectLst/>
                        </a:rPr>
                        <a:t>John 17:2</a:t>
                      </a:r>
                      <a:endParaRPr lang="en-US" sz="2000" dirty="0">
                        <a:solidFill>
                          <a:schemeClr val="tx1"/>
                        </a:solidFill>
                        <a:effectLst/>
                      </a:endParaRPr>
                    </a:p>
                    <a:p>
                      <a:pPr algn="l" fontAlgn="base">
                        <a:buFont typeface="Arial" panose="020B0604020202020204" pitchFamily="34" charset="0"/>
                        <a:buNone/>
                      </a:pPr>
                      <a:r>
                        <a:rPr lang="en-US" sz="2000" dirty="0">
                          <a:solidFill>
                            <a:schemeClr val="tx1"/>
                          </a:solidFill>
                          <a:effectLst/>
                        </a:rPr>
                        <a:t>_____ 3. </a:t>
                      </a:r>
                      <a:r>
                        <a:rPr lang="en-US" sz="2000" u="none" strike="noStrike" dirty="0">
                          <a:solidFill>
                            <a:schemeClr val="tx1"/>
                          </a:solidFill>
                          <a:effectLst/>
                        </a:rPr>
                        <a:t>John 17:6–8, 17</a:t>
                      </a:r>
                      <a:endParaRPr lang="en-US" sz="2000" dirty="0">
                        <a:solidFill>
                          <a:schemeClr val="tx1"/>
                        </a:solidFill>
                        <a:effectLst/>
                      </a:endParaRPr>
                    </a:p>
                    <a:p>
                      <a:pPr algn="l" fontAlgn="base">
                        <a:buFont typeface="Arial" panose="020B0604020202020204" pitchFamily="34" charset="0"/>
                        <a:buNone/>
                      </a:pPr>
                      <a:r>
                        <a:rPr lang="en-US" sz="2000" dirty="0">
                          <a:solidFill>
                            <a:schemeClr val="tx1"/>
                          </a:solidFill>
                          <a:effectLst/>
                        </a:rPr>
                        <a:t>_____ 4.</a:t>
                      </a:r>
                      <a:r>
                        <a:rPr lang="en-US" sz="2000" u="none" strike="noStrike" dirty="0">
                          <a:solidFill>
                            <a:schemeClr val="tx1"/>
                          </a:solidFill>
                          <a:effectLst/>
                        </a:rPr>
                        <a:t>John 17:3, 18</a:t>
                      </a:r>
                      <a:endParaRPr lang="en-US" sz="2000" dirty="0">
                        <a:solidFill>
                          <a:schemeClr val="tx1"/>
                        </a:solidFill>
                        <a:effectLst/>
                      </a:endParaRPr>
                    </a:p>
                    <a:p>
                      <a:pPr algn="l" fontAlgn="base">
                        <a:buFont typeface="Arial" panose="020B0604020202020204" pitchFamily="34" charset="0"/>
                        <a:buNone/>
                      </a:pPr>
                      <a:r>
                        <a:rPr lang="en-US" sz="2000" dirty="0">
                          <a:solidFill>
                            <a:schemeClr val="tx1"/>
                          </a:solidFill>
                          <a:effectLst/>
                        </a:rPr>
                        <a:t>_____ 5. </a:t>
                      </a:r>
                      <a:r>
                        <a:rPr lang="en-US" sz="2000" u="none" strike="noStrike" dirty="0">
                          <a:solidFill>
                            <a:schemeClr val="tx1"/>
                          </a:solidFill>
                          <a:effectLst/>
                        </a:rPr>
                        <a:t>John 17:24–26</a:t>
                      </a:r>
                      <a:endParaRPr lang="en-US" sz="2000" dirty="0">
                        <a:solidFill>
                          <a:schemeClr val="tx1"/>
                        </a:solidFill>
                        <a:effectLst/>
                      </a:endParaRPr>
                    </a:p>
                  </a:txBody>
                  <a:tcPr marL="95250" marR="95250" marT="66675" marB="66675"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fontAlgn="base">
                        <a:buFont typeface="Arial" panose="020B0604020202020204" pitchFamily="34" charset="0"/>
                        <a:buNone/>
                      </a:pPr>
                      <a:r>
                        <a:rPr lang="en-US" sz="2000" dirty="0">
                          <a:solidFill>
                            <a:schemeClr val="tx1"/>
                          </a:solidFill>
                          <a:effectLst/>
                        </a:rPr>
                        <a:t>a. One in purpose</a:t>
                      </a:r>
                    </a:p>
                    <a:p>
                      <a:pPr algn="l" fontAlgn="base">
                        <a:buFont typeface="Arial" panose="020B0604020202020204" pitchFamily="34" charset="0"/>
                        <a:buNone/>
                      </a:pPr>
                      <a:r>
                        <a:rPr lang="en-US" sz="2000" dirty="0">
                          <a:solidFill>
                            <a:schemeClr val="tx1"/>
                          </a:solidFill>
                          <a:effectLst/>
                        </a:rPr>
                        <a:t>b. One in word and truth</a:t>
                      </a:r>
                    </a:p>
                    <a:p>
                      <a:pPr algn="l" fontAlgn="base">
                        <a:buFont typeface="Arial" panose="020B0604020202020204" pitchFamily="34" charset="0"/>
                        <a:buNone/>
                      </a:pPr>
                      <a:r>
                        <a:rPr lang="en-US" sz="2000" dirty="0">
                          <a:solidFill>
                            <a:schemeClr val="tx1"/>
                          </a:solidFill>
                          <a:effectLst/>
                        </a:rPr>
                        <a:t>c. One in love</a:t>
                      </a:r>
                    </a:p>
                    <a:p>
                      <a:pPr algn="l" fontAlgn="base">
                        <a:buFont typeface="Arial" panose="020B0604020202020204" pitchFamily="34" charset="0"/>
                        <a:buNone/>
                      </a:pPr>
                      <a:r>
                        <a:rPr lang="en-US" sz="2000" dirty="0">
                          <a:solidFill>
                            <a:schemeClr val="tx1"/>
                          </a:solidFill>
                          <a:effectLst/>
                        </a:rPr>
                        <a:t>d. One in power</a:t>
                      </a:r>
                    </a:p>
                    <a:p>
                      <a:pPr algn="l" fontAlgn="base">
                        <a:buFont typeface="Arial" panose="020B0604020202020204" pitchFamily="34" charset="0"/>
                        <a:buNone/>
                      </a:pPr>
                      <a:r>
                        <a:rPr lang="en-US" sz="2000" dirty="0">
                          <a:solidFill>
                            <a:schemeClr val="tx1"/>
                          </a:solidFill>
                          <a:effectLst/>
                        </a:rPr>
                        <a:t>e. One in glory</a:t>
                      </a:r>
                    </a:p>
                  </a:txBody>
                  <a:tcPr marL="95250" marR="95250" marT="66675" marB="66675"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471062001"/>
              </p:ext>
            </p:extLst>
          </p:nvPr>
        </p:nvGraphicFramePr>
        <p:xfrm>
          <a:off x="56468" y="2356668"/>
          <a:ext cx="6015720" cy="2095500"/>
        </p:xfrm>
        <a:graphic>
          <a:graphicData uri="http://schemas.openxmlformats.org/drawingml/2006/table">
            <a:tbl>
              <a:tblPr/>
              <a:tblGrid>
                <a:gridCol w="3007860">
                  <a:extLst>
                    <a:ext uri="{9D8B030D-6E8A-4147-A177-3AD203B41FA5}">
                      <a16:colId xmlns:a16="http://schemas.microsoft.com/office/drawing/2014/main" val="20000"/>
                    </a:ext>
                  </a:extLst>
                </a:gridCol>
                <a:gridCol w="3007860">
                  <a:extLst>
                    <a:ext uri="{9D8B030D-6E8A-4147-A177-3AD203B41FA5}">
                      <a16:colId xmlns:a16="http://schemas.microsoft.com/office/drawing/2014/main" val="20001"/>
                    </a:ext>
                  </a:extLst>
                </a:gridCol>
              </a:tblGrid>
              <a:tr h="0">
                <a:tc gridSpan="2">
                  <a:txBody>
                    <a:bodyPr/>
                    <a:lstStyle/>
                    <a:p>
                      <a:pPr algn="l" fontAlgn="base"/>
                      <a:r>
                        <a:rPr lang="en-US" sz="2000" b="0" i="0" cap="all" dirty="0">
                          <a:solidFill>
                            <a:schemeClr val="tx1"/>
                          </a:solidFill>
                          <a:effectLst/>
                          <a:latin typeface="Lucida Sans" panose="020B0602030504020204" pitchFamily="34" charset="0"/>
                        </a:rPr>
                        <a:t>HOW THE FATHER AND THE SON ARE ONE</a:t>
                      </a:r>
                    </a:p>
                  </a:txBody>
                  <a:tcPr marL="95250" marR="95250" marT="66675" marB="66675" anchor="b">
                    <a:lnL>
                      <a:noFill/>
                    </a:lnL>
                    <a:lnR>
                      <a:noFill/>
                    </a:lnR>
                    <a:lnT>
                      <a:noFill/>
                    </a:lnT>
                    <a:lnB w="9525" cap="flat" cmpd="sng" algn="ctr">
                      <a:solidFill>
                        <a:srgbClr val="E5E5E5"/>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l" fontAlgn="base">
                        <a:buFont typeface="Arial" panose="020B0604020202020204" pitchFamily="34" charset="0"/>
                        <a:buNone/>
                      </a:pPr>
                      <a:r>
                        <a:rPr lang="en-US" sz="2000" dirty="0">
                          <a:solidFill>
                            <a:schemeClr val="tx1"/>
                          </a:solidFill>
                          <a:effectLst/>
                        </a:rPr>
                        <a:t>_____ 1. </a:t>
                      </a:r>
                      <a:r>
                        <a:rPr lang="en-US" sz="2000" u="none" strike="noStrike" dirty="0">
                          <a:solidFill>
                            <a:schemeClr val="tx1"/>
                          </a:solidFill>
                          <a:effectLst/>
                        </a:rPr>
                        <a:t>John 17:1, 5, 22</a:t>
                      </a:r>
                      <a:endParaRPr lang="en-US" sz="2000" dirty="0">
                        <a:solidFill>
                          <a:schemeClr val="tx1"/>
                        </a:solidFill>
                        <a:effectLst/>
                      </a:endParaRPr>
                    </a:p>
                    <a:p>
                      <a:pPr algn="l" fontAlgn="base">
                        <a:buFont typeface="Arial" panose="020B0604020202020204" pitchFamily="34" charset="0"/>
                        <a:buNone/>
                      </a:pPr>
                      <a:r>
                        <a:rPr lang="en-US" sz="2000" dirty="0">
                          <a:solidFill>
                            <a:schemeClr val="tx1"/>
                          </a:solidFill>
                          <a:effectLst/>
                        </a:rPr>
                        <a:t>_____ 2. </a:t>
                      </a:r>
                      <a:r>
                        <a:rPr lang="en-US" sz="2000" u="none" strike="noStrike" dirty="0">
                          <a:solidFill>
                            <a:schemeClr val="tx1"/>
                          </a:solidFill>
                          <a:effectLst/>
                        </a:rPr>
                        <a:t>John 17:2</a:t>
                      </a:r>
                      <a:endParaRPr lang="en-US" sz="2000" dirty="0">
                        <a:solidFill>
                          <a:schemeClr val="tx1"/>
                        </a:solidFill>
                        <a:effectLst/>
                      </a:endParaRPr>
                    </a:p>
                    <a:p>
                      <a:pPr algn="l" fontAlgn="base">
                        <a:buFont typeface="Arial" panose="020B0604020202020204" pitchFamily="34" charset="0"/>
                        <a:buNone/>
                      </a:pPr>
                      <a:r>
                        <a:rPr lang="en-US" sz="2000" dirty="0">
                          <a:solidFill>
                            <a:schemeClr val="tx1"/>
                          </a:solidFill>
                          <a:effectLst/>
                        </a:rPr>
                        <a:t>_____ 3. </a:t>
                      </a:r>
                      <a:r>
                        <a:rPr lang="en-US" sz="2000" u="none" strike="noStrike" dirty="0">
                          <a:solidFill>
                            <a:schemeClr val="tx1"/>
                          </a:solidFill>
                          <a:effectLst/>
                        </a:rPr>
                        <a:t>John 17:6–8, 17</a:t>
                      </a:r>
                      <a:endParaRPr lang="en-US" sz="2000" dirty="0">
                        <a:solidFill>
                          <a:schemeClr val="tx1"/>
                        </a:solidFill>
                        <a:effectLst/>
                      </a:endParaRPr>
                    </a:p>
                    <a:p>
                      <a:pPr algn="l" fontAlgn="base">
                        <a:buFont typeface="Arial" panose="020B0604020202020204" pitchFamily="34" charset="0"/>
                        <a:buNone/>
                      </a:pPr>
                      <a:r>
                        <a:rPr lang="en-US" sz="2000" dirty="0">
                          <a:solidFill>
                            <a:schemeClr val="tx1"/>
                          </a:solidFill>
                          <a:effectLst/>
                        </a:rPr>
                        <a:t>_____ 4.</a:t>
                      </a:r>
                      <a:r>
                        <a:rPr lang="en-US" sz="2000" u="none" strike="noStrike" dirty="0">
                          <a:solidFill>
                            <a:schemeClr val="tx1"/>
                          </a:solidFill>
                          <a:effectLst/>
                        </a:rPr>
                        <a:t>John 17:3, 18</a:t>
                      </a:r>
                      <a:endParaRPr lang="en-US" sz="2000" dirty="0">
                        <a:solidFill>
                          <a:schemeClr val="tx1"/>
                        </a:solidFill>
                        <a:effectLst/>
                      </a:endParaRPr>
                    </a:p>
                    <a:p>
                      <a:pPr algn="l" fontAlgn="base">
                        <a:buFont typeface="Arial" panose="020B0604020202020204" pitchFamily="34" charset="0"/>
                        <a:buNone/>
                      </a:pPr>
                      <a:r>
                        <a:rPr lang="en-US" sz="2000" dirty="0">
                          <a:solidFill>
                            <a:schemeClr val="tx1"/>
                          </a:solidFill>
                          <a:effectLst/>
                        </a:rPr>
                        <a:t>_____ 5. </a:t>
                      </a:r>
                      <a:r>
                        <a:rPr lang="en-US" sz="2000" u="none" strike="noStrike" dirty="0">
                          <a:solidFill>
                            <a:schemeClr val="tx1"/>
                          </a:solidFill>
                          <a:effectLst/>
                        </a:rPr>
                        <a:t>John 17:24–26</a:t>
                      </a:r>
                      <a:endParaRPr lang="en-US" sz="2000" dirty="0">
                        <a:solidFill>
                          <a:schemeClr val="tx1"/>
                        </a:solidFill>
                        <a:effectLst/>
                      </a:endParaRPr>
                    </a:p>
                  </a:txBody>
                  <a:tcPr marL="95250" marR="95250" marT="66675" marB="66675"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fontAlgn="base">
                        <a:buFont typeface="Arial" panose="020B0604020202020204" pitchFamily="34" charset="0"/>
                        <a:buNone/>
                      </a:pPr>
                      <a:r>
                        <a:rPr lang="en-US" sz="2000" dirty="0">
                          <a:solidFill>
                            <a:schemeClr val="tx1"/>
                          </a:solidFill>
                          <a:effectLst/>
                        </a:rPr>
                        <a:t>a. One in purpose</a:t>
                      </a:r>
                    </a:p>
                    <a:p>
                      <a:pPr algn="l" fontAlgn="base">
                        <a:buFont typeface="Arial" panose="020B0604020202020204" pitchFamily="34" charset="0"/>
                        <a:buNone/>
                      </a:pPr>
                      <a:r>
                        <a:rPr lang="en-US" sz="2000" dirty="0">
                          <a:solidFill>
                            <a:schemeClr val="tx1"/>
                          </a:solidFill>
                          <a:effectLst/>
                        </a:rPr>
                        <a:t>b. One in word and truth</a:t>
                      </a:r>
                    </a:p>
                    <a:p>
                      <a:pPr algn="l" fontAlgn="base">
                        <a:buFont typeface="Arial" panose="020B0604020202020204" pitchFamily="34" charset="0"/>
                        <a:buNone/>
                      </a:pPr>
                      <a:r>
                        <a:rPr lang="en-US" sz="2000" dirty="0">
                          <a:solidFill>
                            <a:schemeClr val="tx1"/>
                          </a:solidFill>
                          <a:effectLst/>
                        </a:rPr>
                        <a:t>c. One in love</a:t>
                      </a:r>
                    </a:p>
                    <a:p>
                      <a:pPr algn="l" fontAlgn="base">
                        <a:buFont typeface="Arial" panose="020B0604020202020204" pitchFamily="34" charset="0"/>
                        <a:buNone/>
                      </a:pPr>
                      <a:r>
                        <a:rPr lang="en-US" sz="2000" dirty="0">
                          <a:solidFill>
                            <a:schemeClr val="tx1"/>
                          </a:solidFill>
                          <a:effectLst/>
                        </a:rPr>
                        <a:t>d. One in power</a:t>
                      </a:r>
                    </a:p>
                    <a:p>
                      <a:pPr algn="l" fontAlgn="base">
                        <a:buFont typeface="Arial" panose="020B0604020202020204" pitchFamily="34" charset="0"/>
                        <a:buNone/>
                      </a:pPr>
                      <a:r>
                        <a:rPr lang="en-US" sz="2000" dirty="0">
                          <a:solidFill>
                            <a:schemeClr val="tx1"/>
                          </a:solidFill>
                          <a:effectLst/>
                        </a:rPr>
                        <a:t>e. One in glory</a:t>
                      </a:r>
                    </a:p>
                  </a:txBody>
                  <a:tcPr marL="95250" marR="95250" marT="66675" marB="66675"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281142582"/>
              </p:ext>
            </p:extLst>
          </p:nvPr>
        </p:nvGraphicFramePr>
        <p:xfrm>
          <a:off x="6194648" y="2294833"/>
          <a:ext cx="6015720" cy="2095500"/>
        </p:xfrm>
        <a:graphic>
          <a:graphicData uri="http://schemas.openxmlformats.org/drawingml/2006/table">
            <a:tbl>
              <a:tblPr/>
              <a:tblGrid>
                <a:gridCol w="3007860">
                  <a:extLst>
                    <a:ext uri="{9D8B030D-6E8A-4147-A177-3AD203B41FA5}">
                      <a16:colId xmlns:a16="http://schemas.microsoft.com/office/drawing/2014/main" val="20000"/>
                    </a:ext>
                  </a:extLst>
                </a:gridCol>
                <a:gridCol w="3007860">
                  <a:extLst>
                    <a:ext uri="{9D8B030D-6E8A-4147-A177-3AD203B41FA5}">
                      <a16:colId xmlns:a16="http://schemas.microsoft.com/office/drawing/2014/main" val="20001"/>
                    </a:ext>
                  </a:extLst>
                </a:gridCol>
              </a:tblGrid>
              <a:tr h="0">
                <a:tc gridSpan="2">
                  <a:txBody>
                    <a:bodyPr/>
                    <a:lstStyle/>
                    <a:p>
                      <a:pPr algn="l" fontAlgn="base"/>
                      <a:r>
                        <a:rPr lang="en-US" sz="2000" b="0" i="0" cap="all" dirty="0">
                          <a:solidFill>
                            <a:schemeClr val="tx1"/>
                          </a:solidFill>
                          <a:effectLst/>
                          <a:latin typeface="Lucida Sans" panose="020B0602030504020204" pitchFamily="34" charset="0"/>
                        </a:rPr>
                        <a:t>HOW THE FATHER AND THE SON ARE ONE</a:t>
                      </a:r>
                    </a:p>
                  </a:txBody>
                  <a:tcPr marL="95250" marR="95250" marT="66675" marB="66675" anchor="b">
                    <a:lnL>
                      <a:noFill/>
                    </a:lnL>
                    <a:lnR>
                      <a:noFill/>
                    </a:lnR>
                    <a:lnT>
                      <a:noFill/>
                    </a:lnT>
                    <a:lnB w="9525" cap="flat" cmpd="sng" algn="ctr">
                      <a:solidFill>
                        <a:srgbClr val="E5E5E5"/>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l" fontAlgn="base">
                        <a:buFont typeface="Arial" panose="020B0604020202020204" pitchFamily="34" charset="0"/>
                        <a:buNone/>
                      </a:pPr>
                      <a:r>
                        <a:rPr lang="en-US" sz="2000" dirty="0">
                          <a:solidFill>
                            <a:schemeClr val="tx1"/>
                          </a:solidFill>
                          <a:effectLst/>
                        </a:rPr>
                        <a:t>_____ 1. </a:t>
                      </a:r>
                      <a:r>
                        <a:rPr lang="en-US" sz="2000" u="none" strike="noStrike" dirty="0">
                          <a:solidFill>
                            <a:schemeClr val="tx1"/>
                          </a:solidFill>
                          <a:effectLst/>
                        </a:rPr>
                        <a:t>John 17:1, 5, 22</a:t>
                      </a:r>
                      <a:endParaRPr lang="en-US" sz="2000" dirty="0">
                        <a:solidFill>
                          <a:schemeClr val="tx1"/>
                        </a:solidFill>
                        <a:effectLst/>
                      </a:endParaRPr>
                    </a:p>
                    <a:p>
                      <a:pPr algn="l" fontAlgn="base">
                        <a:buFont typeface="Arial" panose="020B0604020202020204" pitchFamily="34" charset="0"/>
                        <a:buNone/>
                      </a:pPr>
                      <a:r>
                        <a:rPr lang="en-US" sz="2000" dirty="0">
                          <a:solidFill>
                            <a:schemeClr val="tx1"/>
                          </a:solidFill>
                          <a:effectLst/>
                        </a:rPr>
                        <a:t>_____ 2. </a:t>
                      </a:r>
                      <a:r>
                        <a:rPr lang="en-US" sz="2000" u="none" strike="noStrike" dirty="0">
                          <a:solidFill>
                            <a:schemeClr val="tx1"/>
                          </a:solidFill>
                          <a:effectLst/>
                        </a:rPr>
                        <a:t>John 17:2</a:t>
                      </a:r>
                      <a:endParaRPr lang="en-US" sz="2000" dirty="0">
                        <a:solidFill>
                          <a:schemeClr val="tx1"/>
                        </a:solidFill>
                        <a:effectLst/>
                      </a:endParaRPr>
                    </a:p>
                    <a:p>
                      <a:pPr algn="l" fontAlgn="base">
                        <a:buFont typeface="Arial" panose="020B0604020202020204" pitchFamily="34" charset="0"/>
                        <a:buNone/>
                      </a:pPr>
                      <a:r>
                        <a:rPr lang="en-US" sz="2000" dirty="0">
                          <a:solidFill>
                            <a:schemeClr val="tx1"/>
                          </a:solidFill>
                          <a:effectLst/>
                        </a:rPr>
                        <a:t>_____ 3. </a:t>
                      </a:r>
                      <a:r>
                        <a:rPr lang="en-US" sz="2000" u="none" strike="noStrike" dirty="0">
                          <a:solidFill>
                            <a:schemeClr val="tx1"/>
                          </a:solidFill>
                          <a:effectLst/>
                        </a:rPr>
                        <a:t>John 17:6–8, 17</a:t>
                      </a:r>
                      <a:endParaRPr lang="en-US" sz="2000" dirty="0">
                        <a:solidFill>
                          <a:schemeClr val="tx1"/>
                        </a:solidFill>
                        <a:effectLst/>
                      </a:endParaRPr>
                    </a:p>
                    <a:p>
                      <a:pPr algn="l" fontAlgn="base">
                        <a:buFont typeface="Arial" panose="020B0604020202020204" pitchFamily="34" charset="0"/>
                        <a:buNone/>
                      </a:pPr>
                      <a:r>
                        <a:rPr lang="en-US" sz="2000" dirty="0">
                          <a:solidFill>
                            <a:schemeClr val="tx1"/>
                          </a:solidFill>
                          <a:effectLst/>
                        </a:rPr>
                        <a:t>_____ 4.</a:t>
                      </a:r>
                      <a:r>
                        <a:rPr lang="en-US" sz="2000" u="none" strike="noStrike" dirty="0">
                          <a:solidFill>
                            <a:schemeClr val="tx1"/>
                          </a:solidFill>
                          <a:effectLst/>
                        </a:rPr>
                        <a:t>John 17:3, 18</a:t>
                      </a:r>
                      <a:endParaRPr lang="en-US" sz="2000" dirty="0">
                        <a:solidFill>
                          <a:schemeClr val="tx1"/>
                        </a:solidFill>
                        <a:effectLst/>
                      </a:endParaRPr>
                    </a:p>
                    <a:p>
                      <a:pPr algn="l" fontAlgn="base">
                        <a:buFont typeface="Arial" panose="020B0604020202020204" pitchFamily="34" charset="0"/>
                        <a:buNone/>
                      </a:pPr>
                      <a:r>
                        <a:rPr lang="en-US" sz="2000" dirty="0">
                          <a:solidFill>
                            <a:schemeClr val="tx1"/>
                          </a:solidFill>
                          <a:effectLst/>
                        </a:rPr>
                        <a:t>_____ 5. </a:t>
                      </a:r>
                      <a:r>
                        <a:rPr lang="en-US" sz="2000" u="none" strike="noStrike" dirty="0">
                          <a:solidFill>
                            <a:schemeClr val="tx1"/>
                          </a:solidFill>
                          <a:effectLst/>
                        </a:rPr>
                        <a:t>John 17:24–26</a:t>
                      </a:r>
                      <a:endParaRPr lang="en-US" sz="2000" dirty="0">
                        <a:solidFill>
                          <a:schemeClr val="tx1"/>
                        </a:solidFill>
                        <a:effectLst/>
                      </a:endParaRPr>
                    </a:p>
                  </a:txBody>
                  <a:tcPr marL="95250" marR="95250" marT="66675" marB="66675"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fontAlgn="base">
                        <a:buFont typeface="Arial" panose="020B0604020202020204" pitchFamily="34" charset="0"/>
                        <a:buNone/>
                      </a:pPr>
                      <a:r>
                        <a:rPr lang="en-US" sz="2000" dirty="0">
                          <a:solidFill>
                            <a:schemeClr val="tx1"/>
                          </a:solidFill>
                          <a:effectLst/>
                        </a:rPr>
                        <a:t>a. One in purpose</a:t>
                      </a:r>
                    </a:p>
                    <a:p>
                      <a:pPr algn="l" fontAlgn="base">
                        <a:buFont typeface="Arial" panose="020B0604020202020204" pitchFamily="34" charset="0"/>
                        <a:buNone/>
                      </a:pPr>
                      <a:r>
                        <a:rPr lang="en-US" sz="2000" dirty="0">
                          <a:solidFill>
                            <a:schemeClr val="tx1"/>
                          </a:solidFill>
                          <a:effectLst/>
                        </a:rPr>
                        <a:t>b. One in word and truth</a:t>
                      </a:r>
                    </a:p>
                    <a:p>
                      <a:pPr algn="l" fontAlgn="base">
                        <a:buFont typeface="Arial" panose="020B0604020202020204" pitchFamily="34" charset="0"/>
                        <a:buNone/>
                      </a:pPr>
                      <a:r>
                        <a:rPr lang="en-US" sz="2000" dirty="0">
                          <a:solidFill>
                            <a:schemeClr val="tx1"/>
                          </a:solidFill>
                          <a:effectLst/>
                        </a:rPr>
                        <a:t>c. One in love</a:t>
                      </a:r>
                    </a:p>
                    <a:p>
                      <a:pPr algn="l" fontAlgn="base">
                        <a:buFont typeface="Arial" panose="020B0604020202020204" pitchFamily="34" charset="0"/>
                        <a:buNone/>
                      </a:pPr>
                      <a:r>
                        <a:rPr lang="en-US" sz="2000" dirty="0">
                          <a:solidFill>
                            <a:schemeClr val="tx1"/>
                          </a:solidFill>
                          <a:effectLst/>
                        </a:rPr>
                        <a:t>d. One in power</a:t>
                      </a:r>
                    </a:p>
                    <a:p>
                      <a:pPr algn="l" fontAlgn="base">
                        <a:buFont typeface="Arial" panose="020B0604020202020204" pitchFamily="34" charset="0"/>
                        <a:buNone/>
                      </a:pPr>
                      <a:r>
                        <a:rPr lang="en-US" sz="2000" dirty="0">
                          <a:solidFill>
                            <a:schemeClr val="tx1"/>
                          </a:solidFill>
                          <a:effectLst/>
                        </a:rPr>
                        <a:t>e. One in glory</a:t>
                      </a:r>
                    </a:p>
                  </a:txBody>
                  <a:tcPr marL="95250" marR="95250" marT="66675" marB="66675"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670920545"/>
              </p:ext>
            </p:extLst>
          </p:nvPr>
        </p:nvGraphicFramePr>
        <p:xfrm>
          <a:off x="84703" y="4584135"/>
          <a:ext cx="6015720" cy="2095500"/>
        </p:xfrm>
        <a:graphic>
          <a:graphicData uri="http://schemas.openxmlformats.org/drawingml/2006/table">
            <a:tbl>
              <a:tblPr/>
              <a:tblGrid>
                <a:gridCol w="3007860">
                  <a:extLst>
                    <a:ext uri="{9D8B030D-6E8A-4147-A177-3AD203B41FA5}">
                      <a16:colId xmlns:a16="http://schemas.microsoft.com/office/drawing/2014/main" val="20000"/>
                    </a:ext>
                  </a:extLst>
                </a:gridCol>
                <a:gridCol w="3007860">
                  <a:extLst>
                    <a:ext uri="{9D8B030D-6E8A-4147-A177-3AD203B41FA5}">
                      <a16:colId xmlns:a16="http://schemas.microsoft.com/office/drawing/2014/main" val="20001"/>
                    </a:ext>
                  </a:extLst>
                </a:gridCol>
              </a:tblGrid>
              <a:tr h="0">
                <a:tc gridSpan="2">
                  <a:txBody>
                    <a:bodyPr/>
                    <a:lstStyle/>
                    <a:p>
                      <a:pPr algn="l" fontAlgn="base"/>
                      <a:r>
                        <a:rPr lang="en-US" sz="2000" b="0" i="0" cap="all" dirty="0">
                          <a:solidFill>
                            <a:schemeClr val="tx1"/>
                          </a:solidFill>
                          <a:effectLst/>
                          <a:latin typeface="Lucida Sans" panose="020B0602030504020204" pitchFamily="34" charset="0"/>
                        </a:rPr>
                        <a:t>HOW THE FATHER AND THE SON ARE ONE</a:t>
                      </a:r>
                    </a:p>
                  </a:txBody>
                  <a:tcPr marL="95250" marR="95250" marT="66675" marB="66675" anchor="b">
                    <a:lnL>
                      <a:noFill/>
                    </a:lnL>
                    <a:lnR>
                      <a:noFill/>
                    </a:lnR>
                    <a:lnT>
                      <a:noFill/>
                    </a:lnT>
                    <a:lnB w="9525" cap="flat" cmpd="sng" algn="ctr">
                      <a:solidFill>
                        <a:srgbClr val="E5E5E5"/>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l" fontAlgn="base">
                        <a:buFont typeface="Arial" panose="020B0604020202020204" pitchFamily="34" charset="0"/>
                        <a:buNone/>
                      </a:pPr>
                      <a:r>
                        <a:rPr lang="en-US" sz="2000" dirty="0">
                          <a:solidFill>
                            <a:schemeClr val="tx1"/>
                          </a:solidFill>
                          <a:effectLst/>
                        </a:rPr>
                        <a:t>_____ 1. </a:t>
                      </a:r>
                      <a:r>
                        <a:rPr lang="en-US" sz="2000" u="none" strike="noStrike" dirty="0">
                          <a:solidFill>
                            <a:schemeClr val="tx1"/>
                          </a:solidFill>
                          <a:effectLst/>
                        </a:rPr>
                        <a:t>John 17:1, 5, 22</a:t>
                      </a:r>
                      <a:endParaRPr lang="en-US" sz="2000" dirty="0">
                        <a:solidFill>
                          <a:schemeClr val="tx1"/>
                        </a:solidFill>
                        <a:effectLst/>
                      </a:endParaRPr>
                    </a:p>
                    <a:p>
                      <a:pPr algn="l" fontAlgn="base">
                        <a:buFont typeface="Arial" panose="020B0604020202020204" pitchFamily="34" charset="0"/>
                        <a:buNone/>
                      </a:pPr>
                      <a:r>
                        <a:rPr lang="en-US" sz="2000" dirty="0">
                          <a:solidFill>
                            <a:schemeClr val="tx1"/>
                          </a:solidFill>
                          <a:effectLst/>
                        </a:rPr>
                        <a:t>_____ 2. </a:t>
                      </a:r>
                      <a:r>
                        <a:rPr lang="en-US" sz="2000" u="none" strike="noStrike" dirty="0">
                          <a:solidFill>
                            <a:schemeClr val="tx1"/>
                          </a:solidFill>
                          <a:effectLst/>
                        </a:rPr>
                        <a:t>John 17:2</a:t>
                      </a:r>
                      <a:endParaRPr lang="en-US" sz="2000" dirty="0">
                        <a:solidFill>
                          <a:schemeClr val="tx1"/>
                        </a:solidFill>
                        <a:effectLst/>
                      </a:endParaRPr>
                    </a:p>
                    <a:p>
                      <a:pPr algn="l" fontAlgn="base">
                        <a:buFont typeface="Arial" panose="020B0604020202020204" pitchFamily="34" charset="0"/>
                        <a:buNone/>
                      </a:pPr>
                      <a:r>
                        <a:rPr lang="en-US" sz="2000" dirty="0">
                          <a:solidFill>
                            <a:schemeClr val="tx1"/>
                          </a:solidFill>
                          <a:effectLst/>
                        </a:rPr>
                        <a:t>_____ 3. </a:t>
                      </a:r>
                      <a:r>
                        <a:rPr lang="en-US" sz="2000" u="none" strike="noStrike" dirty="0">
                          <a:solidFill>
                            <a:schemeClr val="tx1"/>
                          </a:solidFill>
                          <a:effectLst/>
                        </a:rPr>
                        <a:t>John 17:6–8, 17</a:t>
                      </a:r>
                      <a:endParaRPr lang="en-US" sz="2000" dirty="0">
                        <a:solidFill>
                          <a:schemeClr val="tx1"/>
                        </a:solidFill>
                        <a:effectLst/>
                      </a:endParaRPr>
                    </a:p>
                    <a:p>
                      <a:pPr algn="l" fontAlgn="base">
                        <a:buFont typeface="Arial" panose="020B0604020202020204" pitchFamily="34" charset="0"/>
                        <a:buNone/>
                      </a:pPr>
                      <a:r>
                        <a:rPr lang="en-US" sz="2000" dirty="0">
                          <a:solidFill>
                            <a:schemeClr val="tx1"/>
                          </a:solidFill>
                          <a:effectLst/>
                        </a:rPr>
                        <a:t>_____ 4.</a:t>
                      </a:r>
                      <a:r>
                        <a:rPr lang="en-US" sz="2000" u="none" strike="noStrike" dirty="0">
                          <a:solidFill>
                            <a:schemeClr val="tx1"/>
                          </a:solidFill>
                          <a:effectLst/>
                        </a:rPr>
                        <a:t>John 17:3, 18</a:t>
                      </a:r>
                      <a:endParaRPr lang="en-US" sz="2000" dirty="0">
                        <a:solidFill>
                          <a:schemeClr val="tx1"/>
                        </a:solidFill>
                        <a:effectLst/>
                      </a:endParaRPr>
                    </a:p>
                    <a:p>
                      <a:pPr algn="l" fontAlgn="base">
                        <a:buFont typeface="Arial" panose="020B0604020202020204" pitchFamily="34" charset="0"/>
                        <a:buNone/>
                      </a:pPr>
                      <a:r>
                        <a:rPr lang="en-US" sz="2000" dirty="0">
                          <a:solidFill>
                            <a:schemeClr val="tx1"/>
                          </a:solidFill>
                          <a:effectLst/>
                        </a:rPr>
                        <a:t>_____ 5. </a:t>
                      </a:r>
                      <a:r>
                        <a:rPr lang="en-US" sz="2000" u="none" strike="noStrike" dirty="0">
                          <a:solidFill>
                            <a:schemeClr val="tx1"/>
                          </a:solidFill>
                          <a:effectLst/>
                        </a:rPr>
                        <a:t>John 17:24–26</a:t>
                      </a:r>
                      <a:endParaRPr lang="en-US" sz="2000" dirty="0">
                        <a:solidFill>
                          <a:schemeClr val="tx1"/>
                        </a:solidFill>
                        <a:effectLst/>
                      </a:endParaRPr>
                    </a:p>
                  </a:txBody>
                  <a:tcPr marL="95250" marR="95250" marT="66675" marB="66675"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fontAlgn="base">
                        <a:buFont typeface="Arial" panose="020B0604020202020204" pitchFamily="34" charset="0"/>
                        <a:buNone/>
                      </a:pPr>
                      <a:r>
                        <a:rPr lang="en-US" sz="2000" dirty="0">
                          <a:solidFill>
                            <a:schemeClr val="tx1"/>
                          </a:solidFill>
                          <a:effectLst/>
                        </a:rPr>
                        <a:t>a. One in purpose</a:t>
                      </a:r>
                    </a:p>
                    <a:p>
                      <a:pPr algn="l" fontAlgn="base">
                        <a:buFont typeface="Arial" panose="020B0604020202020204" pitchFamily="34" charset="0"/>
                        <a:buNone/>
                      </a:pPr>
                      <a:r>
                        <a:rPr lang="en-US" sz="2000" dirty="0">
                          <a:solidFill>
                            <a:schemeClr val="tx1"/>
                          </a:solidFill>
                          <a:effectLst/>
                        </a:rPr>
                        <a:t>b. One in word and truth</a:t>
                      </a:r>
                    </a:p>
                    <a:p>
                      <a:pPr algn="l" fontAlgn="base">
                        <a:buFont typeface="Arial" panose="020B0604020202020204" pitchFamily="34" charset="0"/>
                        <a:buNone/>
                      </a:pPr>
                      <a:r>
                        <a:rPr lang="en-US" sz="2000" dirty="0">
                          <a:solidFill>
                            <a:schemeClr val="tx1"/>
                          </a:solidFill>
                          <a:effectLst/>
                        </a:rPr>
                        <a:t>c. One in love</a:t>
                      </a:r>
                    </a:p>
                    <a:p>
                      <a:pPr algn="l" fontAlgn="base">
                        <a:buFont typeface="Arial" panose="020B0604020202020204" pitchFamily="34" charset="0"/>
                        <a:buNone/>
                      </a:pPr>
                      <a:r>
                        <a:rPr lang="en-US" sz="2000" dirty="0">
                          <a:solidFill>
                            <a:schemeClr val="tx1"/>
                          </a:solidFill>
                          <a:effectLst/>
                        </a:rPr>
                        <a:t>d. One in power</a:t>
                      </a:r>
                    </a:p>
                    <a:p>
                      <a:pPr algn="l" fontAlgn="base">
                        <a:buFont typeface="Arial" panose="020B0604020202020204" pitchFamily="34" charset="0"/>
                        <a:buNone/>
                      </a:pPr>
                      <a:r>
                        <a:rPr lang="en-US" sz="2000" dirty="0">
                          <a:solidFill>
                            <a:schemeClr val="tx1"/>
                          </a:solidFill>
                          <a:effectLst/>
                        </a:rPr>
                        <a:t>e. One in glory</a:t>
                      </a:r>
                    </a:p>
                  </a:txBody>
                  <a:tcPr marL="95250" marR="95250" marT="66675" marB="66675"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895244885"/>
              </p:ext>
            </p:extLst>
          </p:nvPr>
        </p:nvGraphicFramePr>
        <p:xfrm>
          <a:off x="6185125" y="4537737"/>
          <a:ext cx="6015720" cy="2095500"/>
        </p:xfrm>
        <a:graphic>
          <a:graphicData uri="http://schemas.openxmlformats.org/drawingml/2006/table">
            <a:tbl>
              <a:tblPr/>
              <a:tblGrid>
                <a:gridCol w="3007860">
                  <a:extLst>
                    <a:ext uri="{9D8B030D-6E8A-4147-A177-3AD203B41FA5}">
                      <a16:colId xmlns:a16="http://schemas.microsoft.com/office/drawing/2014/main" val="20000"/>
                    </a:ext>
                  </a:extLst>
                </a:gridCol>
                <a:gridCol w="3007860">
                  <a:extLst>
                    <a:ext uri="{9D8B030D-6E8A-4147-A177-3AD203B41FA5}">
                      <a16:colId xmlns:a16="http://schemas.microsoft.com/office/drawing/2014/main" val="20001"/>
                    </a:ext>
                  </a:extLst>
                </a:gridCol>
              </a:tblGrid>
              <a:tr h="0">
                <a:tc gridSpan="2">
                  <a:txBody>
                    <a:bodyPr/>
                    <a:lstStyle/>
                    <a:p>
                      <a:pPr algn="l" fontAlgn="base"/>
                      <a:r>
                        <a:rPr lang="en-US" sz="2000" b="0" i="0" cap="all" dirty="0">
                          <a:solidFill>
                            <a:schemeClr val="tx1"/>
                          </a:solidFill>
                          <a:effectLst/>
                          <a:latin typeface="Lucida Sans" panose="020B0602030504020204" pitchFamily="34" charset="0"/>
                        </a:rPr>
                        <a:t>HOW THE FATHER AND THE SON ARE ONE</a:t>
                      </a:r>
                    </a:p>
                  </a:txBody>
                  <a:tcPr marL="95250" marR="95250" marT="66675" marB="66675" anchor="b">
                    <a:lnL>
                      <a:noFill/>
                    </a:lnL>
                    <a:lnR>
                      <a:noFill/>
                    </a:lnR>
                    <a:lnT>
                      <a:noFill/>
                    </a:lnT>
                    <a:lnB w="9525" cap="flat" cmpd="sng" algn="ctr">
                      <a:solidFill>
                        <a:srgbClr val="E5E5E5"/>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l" fontAlgn="base">
                        <a:buFont typeface="Arial" panose="020B0604020202020204" pitchFamily="34" charset="0"/>
                        <a:buNone/>
                      </a:pPr>
                      <a:r>
                        <a:rPr lang="en-US" sz="2000" dirty="0">
                          <a:solidFill>
                            <a:schemeClr val="tx1"/>
                          </a:solidFill>
                          <a:effectLst/>
                        </a:rPr>
                        <a:t>_____ 1. </a:t>
                      </a:r>
                      <a:r>
                        <a:rPr lang="en-US" sz="2000" u="none" strike="noStrike" dirty="0">
                          <a:solidFill>
                            <a:schemeClr val="tx1"/>
                          </a:solidFill>
                          <a:effectLst/>
                        </a:rPr>
                        <a:t>John 17:1, 5, 22</a:t>
                      </a:r>
                      <a:endParaRPr lang="en-US" sz="2000" dirty="0">
                        <a:solidFill>
                          <a:schemeClr val="tx1"/>
                        </a:solidFill>
                        <a:effectLst/>
                      </a:endParaRPr>
                    </a:p>
                    <a:p>
                      <a:pPr algn="l" fontAlgn="base">
                        <a:buFont typeface="Arial" panose="020B0604020202020204" pitchFamily="34" charset="0"/>
                        <a:buNone/>
                      </a:pPr>
                      <a:r>
                        <a:rPr lang="en-US" sz="2000" dirty="0">
                          <a:solidFill>
                            <a:schemeClr val="tx1"/>
                          </a:solidFill>
                          <a:effectLst/>
                        </a:rPr>
                        <a:t>_____ 2. </a:t>
                      </a:r>
                      <a:r>
                        <a:rPr lang="en-US" sz="2000" u="none" strike="noStrike" dirty="0">
                          <a:solidFill>
                            <a:schemeClr val="tx1"/>
                          </a:solidFill>
                          <a:effectLst/>
                        </a:rPr>
                        <a:t>John 17:2</a:t>
                      </a:r>
                      <a:endParaRPr lang="en-US" sz="2000" dirty="0">
                        <a:solidFill>
                          <a:schemeClr val="tx1"/>
                        </a:solidFill>
                        <a:effectLst/>
                      </a:endParaRPr>
                    </a:p>
                    <a:p>
                      <a:pPr algn="l" fontAlgn="base">
                        <a:buFont typeface="Arial" panose="020B0604020202020204" pitchFamily="34" charset="0"/>
                        <a:buNone/>
                      </a:pPr>
                      <a:r>
                        <a:rPr lang="en-US" sz="2000" dirty="0">
                          <a:solidFill>
                            <a:schemeClr val="tx1"/>
                          </a:solidFill>
                          <a:effectLst/>
                        </a:rPr>
                        <a:t>_____ 3. </a:t>
                      </a:r>
                      <a:r>
                        <a:rPr lang="en-US" sz="2000" u="none" strike="noStrike" dirty="0">
                          <a:solidFill>
                            <a:schemeClr val="tx1"/>
                          </a:solidFill>
                          <a:effectLst/>
                        </a:rPr>
                        <a:t>John 17:6–8, 17</a:t>
                      </a:r>
                      <a:endParaRPr lang="en-US" sz="2000" dirty="0">
                        <a:solidFill>
                          <a:schemeClr val="tx1"/>
                        </a:solidFill>
                        <a:effectLst/>
                      </a:endParaRPr>
                    </a:p>
                    <a:p>
                      <a:pPr algn="l" fontAlgn="base">
                        <a:buFont typeface="Arial" panose="020B0604020202020204" pitchFamily="34" charset="0"/>
                        <a:buNone/>
                      </a:pPr>
                      <a:r>
                        <a:rPr lang="en-US" sz="2000" dirty="0">
                          <a:solidFill>
                            <a:schemeClr val="tx1"/>
                          </a:solidFill>
                          <a:effectLst/>
                        </a:rPr>
                        <a:t>_____ 4.</a:t>
                      </a:r>
                      <a:r>
                        <a:rPr lang="en-US" sz="2000" u="none" strike="noStrike" dirty="0">
                          <a:solidFill>
                            <a:schemeClr val="tx1"/>
                          </a:solidFill>
                          <a:effectLst/>
                        </a:rPr>
                        <a:t>John 17:3, 18</a:t>
                      </a:r>
                      <a:endParaRPr lang="en-US" sz="2000" dirty="0">
                        <a:solidFill>
                          <a:schemeClr val="tx1"/>
                        </a:solidFill>
                        <a:effectLst/>
                      </a:endParaRPr>
                    </a:p>
                    <a:p>
                      <a:pPr algn="l" fontAlgn="base">
                        <a:buFont typeface="Arial" panose="020B0604020202020204" pitchFamily="34" charset="0"/>
                        <a:buNone/>
                      </a:pPr>
                      <a:r>
                        <a:rPr lang="en-US" sz="2000" dirty="0">
                          <a:solidFill>
                            <a:schemeClr val="tx1"/>
                          </a:solidFill>
                          <a:effectLst/>
                        </a:rPr>
                        <a:t>_____ 5. </a:t>
                      </a:r>
                      <a:r>
                        <a:rPr lang="en-US" sz="2000" u="none" strike="noStrike" dirty="0">
                          <a:solidFill>
                            <a:schemeClr val="tx1"/>
                          </a:solidFill>
                          <a:effectLst/>
                        </a:rPr>
                        <a:t>John 17:24–26</a:t>
                      </a:r>
                      <a:endParaRPr lang="en-US" sz="2000" dirty="0">
                        <a:solidFill>
                          <a:schemeClr val="tx1"/>
                        </a:solidFill>
                        <a:effectLst/>
                      </a:endParaRPr>
                    </a:p>
                  </a:txBody>
                  <a:tcPr marL="95250" marR="95250" marT="66675" marB="66675"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fontAlgn="base">
                        <a:buFont typeface="Arial" panose="020B0604020202020204" pitchFamily="34" charset="0"/>
                        <a:buNone/>
                      </a:pPr>
                      <a:r>
                        <a:rPr lang="en-US" sz="2000" dirty="0">
                          <a:solidFill>
                            <a:schemeClr val="tx1"/>
                          </a:solidFill>
                          <a:effectLst/>
                        </a:rPr>
                        <a:t>a. One in purpose</a:t>
                      </a:r>
                    </a:p>
                    <a:p>
                      <a:pPr algn="l" fontAlgn="base">
                        <a:buFont typeface="Arial" panose="020B0604020202020204" pitchFamily="34" charset="0"/>
                        <a:buNone/>
                      </a:pPr>
                      <a:r>
                        <a:rPr lang="en-US" sz="2000" dirty="0">
                          <a:solidFill>
                            <a:schemeClr val="tx1"/>
                          </a:solidFill>
                          <a:effectLst/>
                        </a:rPr>
                        <a:t>b. One in word and truth</a:t>
                      </a:r>
                    </a:p>
                    <a:p>
                      <a:pPr algn="l" fontAlgn="base">
                        <a:buFont typeface="Arial" panose="020B0604020202020204" pitchFamily="34" charset="0"/>
                        <a:buNone/>
                      </a:pPr>
                      <a:r>
                        <a:rPr lang="en-US" sz="2000" dirty="0">
                          <a:solidFill>
                            <a:schemeClr val="tx1"/>
                          </a:solidFill>
                          <a:effectLst/>
                        </a:rPr>
                        <a:t>c. One in love</a:t>
                      </a:r>
                    </a:p>
                    <a:p>
                      <a:pPr algn="l" fontAlgn="base">
                        <a:buFont typeface="Arial" panose="020B0604020202020204" pitchFamily="34" charset="0"/>
                        <a:buNone/>
                      </a:pPr>
                      <a:r>
                        <a:rPr lang="en-US" sz="2000" dirty="0">
                          <a:solidFill>
                            <a:schemeClr val="tx1"/>
                          </a:solidFill>
                          <a:effectLst/>
                        </a:rPr>
                        <a:t>d. One in power</a:t>
                      </a:r>
                    </a:p>
                    <a:p>
                      <a:pPr algn="l" fontAlgn="base">
                        <a:buFont typeface="Arial" panose="020B0604020202020204" pitchFamily="34" charset="0"/>
                        <a:buNone/>
                      </a:pPr>
                      <a:r>
                        <a:rPr lang="en-US" sz="2000" dirty="0">
                          <a:solidFill>
                            <a:schemeClr val="tx1"/>
                          </a:solidFill>
                          <a:effectLst/>
                        </a:rPr>
                        <a:t>e. One in glory</a:t>
                      </a:r>
                    </a:p>
                  </a:txBody>
                  <a:tcPr marL="95250" marR="95250" marT="66675" marB="66675"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22" name="Rectangle 21"/>
          <p:cNvSpPr/>
          <p:nvPr/>
        </p:nvSpPr>
        <p:spPr>
          <a:xfrm>
            <a:off x="0" y="4449402"/>
            <a:ext cx="6128657" cy="22274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278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p:cNvGrpSpPr/>
          <p:nvPr/>
        </p:nvGrpSpPr>
        <p:grpSpPr>
          <a:xfrm>
            <a:off x="259206" y="608026"/>
            <a:ext cx="11519352" cy="5670552"/>
            <a:chOff x="762000" y="507831"/>
            <a:chExt cx="2514600" cy="5100873"/>
          </a:xfrm>
        </p:grpSpPr>
        <p:sp>
          <p:nvSpPr>
            <p:cNvPr id="28" name="Rectangle 27"/>
            <p:cNvSpPr/>
            <p:nvPr/>
          </p:nvSpPr>
          <p:spPr>
            <a:xfrm>
              <a:off x="847372" y="617523"/>
              <a:ext cx="2358509" cy="4886984"/>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ame 26"/>
            <p:cNvSpPr/>
            <p:nvPr/>
          </p:nvSpPr>
          <p:spPr>
            <a:xfrm>
              <a:off x="762000" y="507831"/>
              <a:ext cx="2514600" cy="5100873"/>
            </a:xfrm>
            <a:prstGeom prst="frame">
              <a:avLst>
                <a:gd name="adj1" fmla="val 711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Rectangle 3"/>
          <p:cNvSpPr/>
          <p:nvPr/>
        </p:nvSpPr>
        <p:spPr>
          <a:xfrm>
            <a:off x="3396620" y="744092"/>
            <a:ext cx="6096000" cy="646331"/>
          </a:xfrm>
          <a:prstGeom prst="rect">
            <a:avLst/>
          </a:prstGeom>
          <a:solidFill>
            <a:srgbClr val="FFFF99"/>
          </a:solidFill>
        </p:spPr>
        <p:txBody>
          <a:bodyPr>
            <a:spAutoFit/>
          </a:bodyPr>
          <a:lstStyle/>
          <a:p>
            <a:pPr algn="ctr" fontAlgn="base"/>
            <a:r>
              <a:rPr lang="en-US" dirty="0"/>
              <a:t>What is the difference between knowing </a:t>
            </a:r>
            <a:r>
              <a:rPr lang="en-US" i="1" dirty="0"/>
              <a:t>about </a:t>
            </a:r>
            <a:r>
              <a:rPr lang="en-US" dirty="0"/>
              <a:t>someone and actually </a:t>
            </a:r>
            <a:r>
              <a:rPr lang="en-US" i="1" dirty="0"/>
              <a:t>knowing</a:t>
            </a:r>
            <a:r>
              <a:rPr lang="en-US" dirty="0"/>
              <a:t> that person?</a:t>
            </a:r>
          </a:p>
        </p:txBody>
      </p:sp>
      <p:grpSp>
        <p:nvGrpSpPr>
          <p:cNvPr id="1024" name="Group 1023"/>
          <p:cNvGrpSpPr/>
          <p:nvPr/>
        </p:nvGrpSpPr>
        <p:grpSpPr>
          <a:xfrm>
            <a:off x="851025" y="3141488"/>
            <a:ext cx="3763381" cy="2592774"/>
            <a:chOff x="851025" y="3141488"/>
            <a:chExt cx="3763381" cy="2592774"/>
          </a:xfrm>
        </p:grpSpPr>
        <p:pic>
          <p:nvPicPr>
            <p:cNvPr id="1030" name="Picture 6" descr="Image result for quotes know of chr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025" y="3443302"/>
              <a:ext cx="3681900" cy="2290960"/>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932506" y="3141488"/>
              <a:ext cx="3681900" cy="521045"/>
              <a:chOff x="932506" y="3141488"/>
              <a:chExt cx="3681900" cy="521045"/>
            </a:xfrm>
          </p:grpSpPr>
          <p:grpSp>
            <p:nvGrpSpPr>
              <p:cNvPr id="31" name="Group 30"/>
              <p:cNvGrpSpPr/>
              <p:nvPr/>
            </p:nvGrpSpPr>
            <p:grpSpPr>
              <a:xfrm>
                <a:off x="932506" y="3213940"/>
                <a:ext cx="289835" cy="448593"/>
                <a:chOff x="986827" y="1258296"/>
                <a:chExt cx="289835" cy="448593"/>
              </a:xfrm>
            </p:grpSpPr>
            <p:sp>
              <p:nvSpPr>
                <p:cNvPr id="30" name="Isosceles Triangle 29"/>
                <p:cNvSpPr/>
                <p:nvPr/>
              </p:nvSpPr>
              <p:spPr>
                <a:xfrm rot="11557194">
                  <a:off x="1025000" y="1343381"/>
                  <a:ext cx="127242" cy="363508"/>
                </a:xfrm>
                <a:prstGeom prst="triangl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86827" y="1258296"/>
                  <a:ext cx="289835" cy="2438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4324571" y="3141488"/>
                <a:ext cx="289835" cy="448593"/>
                <a:chOff x="986827" y="1258296"/>
                <a:chExt cx="289835" cy="448593"/>
              </a:xfrm>
            </p:grpSpPr>
            <p:sp>
              <p:nvSpPr>
                <p:cNvPr id="37" name="Isosceles Triangle 36"/>
                <p:cNvSpPr/>
                <p:nvPr/>
              </p:nvSpPr>
              <p:spPr>
                <a:xfrm rot="11557194">
                  <a:off x="1025000" y="1343381"/>
                  <a:ext cx="127242" cy="363508"/>
                </a:xfrm>
                <a:prstGeom prst="triangl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986827" y="1258296"/>
                  <a:ext cx="289835" cy="2438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3" name="Group 62"/>
          <p:cNvGrpSpPr/>
          <p:nvPr/>
        </p:nvGrpSpPr>
        <p:grpSpPr>
          <a:xfrm>
            <a:off x="7819496" y="3662366"/>
            <a:ext cx="3439800" cy="1976388"/>
            <a:chOff x="7819496" y="3662366"/>
            <a:chExt cx="3439800" cy="1976388"/>
          </a:xfrm>
        </p:grpSpPr>
        <p:pic>
          <p:nvPicPr>
            <p:cNvPr id="1028" name="Picture 4" descr="Image result for quotes know of christ"/>
            <p:cNvPicPr>
              <a:picLocks noChangeAspect="1" noChangeArrowheads="1"/>
            </p:cNvPicPr>
            <p:nvPr/>
          </p:nvPicPr>
          <p:blipFill rotWithShape="1">
            <a:blip r:embed="rId5">
              <a:extLst>
                <a:ext uri="{28A0092B-C50C-407E-A947-70E740481C1C}">
                  <a14:useLocalDpi xmlns:a14="http://schemas.microsoft.com/office/drawing/2010/main" val="0"/>
                </a:ext>
              </a:extLst>
            </a:blip>
            <a:srcRect l="37101" t="3399" r="1953" b="26716"/>
            <a:stretch/>
          </p:blipFill>
          <p:spPr bwMode="auto">
            <a:xfrm>
              <a:off x="7819496" y="3816757"/>
              <a:ext cx="3376426" cy="1821997"/>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7889701" y="3662366"/>
              <a:ext cx="3369595" cy="448593"/>
              <a:chOff x="7889701" y="3662366"/>
              <a:chExt cx="3369595" cy="448593"/>
            </a:xfrm>
          </p:grpSpPr>
          <p:grpSp>
            <p:nvGrpSpPr>
              <p:cNvPr id="39" name="Group 38"/>
              <p:cNvGrpSpPr/>
              <p:nvPr/>
            </p:nvGrpSpPr>
            <p:grpSpPr>
              <a:xfrm>
                <a:off x="7889701" y="3662366"/>
                <a:ext cx="289835" cy="448593"/>
                <a:chOff x="986827" y="1258296"/>
                <a:chExt cx="289835" cy="448593"/>
              </a:xfrm>
            </p:grpSpPr>
            <p:sp>
              <p:nvSpPr>
                <p:cNvPr id="40" name="Isosceles Triangle 39"/>
                <p:cNvSpPr/>
                <p:nvPr/>
              </p:nvSpPr>
              <p:spPr>
                <a:xfrm rot="11557194">
                  <a:off x="1025000" y="1343381"/>
                  <a:ext cx="127242" cy="363508"/>
                </a:xfrm>
                <a:prstGeom prst="triangl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986827" y="1258296"/>
                  <a:ext cx="289835" cy="2438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10969461" y="3662366"/>
                <a:ext cx="289835" cy="448593"/>
                <a:chOff x="986827" y="1258296"/>
                <a:chExt cx="289835" cy="448593"/>
              </a:xfrm>
            </p:grpSpPr>
            <p:sp>
              <p:nvSpPr>
                <p:cNvPr id="43" name="Isosceles Triangle 42"/>
                <p:cNvSpPr/>
                <p:nvPr/>
              </p:nvSpPr>
              <p:spPr>
                <a:xfrm rot="11557194">
                  <a:off x="1025000" y="1343381"/>
                  <a:ext cx="127242" cy="363508"/>
                </a:xfrm>
                <a:prstGeom prst="triangl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86827" y="1258296"/>
                  <a:ext cx="289835" cy="2438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4" name="Group 33"/>
          <p:cNvGrpSpPr/>
          <p:nvPr/>
        </p:nvGrpSpPr>
        <p:grpSpPr>
          <a:xfrm>
            <a:off x="4779492" y="2150188"/>
            <a:ext cx="2716041" cy="2266361"/>
            <a:chOff x="4779492" y="2150188"/>
            <a:chExt cx="2716041" cy="2266361"/>
          </a:xfrm>
        </p:grpSpPr>
        <p:pic>
          <p:nvPicPr>
            <p:cNvPr id="1032" name="Picture 8" descr="Image result for yearbook page ideas"/>
            <p:cNvPicPr>
              <a:picLocks noChangeAspect="1" noChangeArrowheads="1"/>
            </p:cNvPicPr>
            <p:nvPr/>
          </p:nvPicPr>
          <p:blipFill rotWithShape="1">
            <a:blip r:embed="rId6">
              <a:extLst>
                <a:ext uri="{28A0092B-C50C-407E-A947-70E740481C1C}">
                  <a14:useLocalDpi xmlns:a14="http://schemas.microsoft.com/office/drawing/2010/main" val="0"/>
                </a:ext>
              </a:extLst>
            </a:blip>
            <a:srcRect l="8887" t="48698" r="52370" b="8370"/>
            <a:stretch/>
          </p:blipFill>
          <p:spPr bwMode="auto">
            <a:xfrm>
              <a:off x="4779492" y="2470054"/>
              <a:ext cx="2716041" cy="1946495"/>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p:cNvGrpSpPr/>
            <p:nvPr/>
          </p:nvGrpSpPr>
          <p:grpSpPr>
            <a:xfrm>
              <a:off x="6052444" y="2150188"/>
              <a:ext cx="289835" cy="448593"/>
              <a:chOff x="986827" y="1258296"/>
              <a:chExt cx="289835" cy="448593"/>
            </a:xfrm>
          </p:grpSpPr>
          <p:sp>
            <p:nvSpPr>
              <p:cNvPr id="46" name="Isosceles Triangle 45"/>
              <p:cNvSpPr/>
              <p:nvPr/>
            </p:nvSpPr>
            <p:spPr>
              <a:xfrm rot="11557194">
                <a:off x="1025000" y="1343381"/>
                <a:ext cx="127242" cy="363508"/>
              </a:xfrm>
              <a:prstGeom prst="triangl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86827" y="1258296"/>
                <a:ext cx="289835" cy="2438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p:cNvGrpSpPr/>
          <p:nvPr/>
        </p:nvGrpSpPr>
        <p:grpSpPr>
          <a:xfrm>
            <a:off x="702153" y="1564554"/>
            <a:ext cx="4364734" cy="641470"/>
            <a:chOff x="702153" y="1564554"/>
            <a:chExt cx="4364734" cy="641470"/>
          </a:xfrm>
        </p:grpSpPr>
        <p:sp>
          <p:nvSpPr>
            <p:cNvPr id="5" name="TextBox 4"/>
            <p:cNvSpPr txBox="1"/>
            <p:nvPr/>
          </p:nvSpPr>
          <p:spPr>
            <a:xfrm>
              <a:off x="702153" y="1836692"/>
              <a:ext cx="4256685" cy="369332"/>
            </a:xfrm>
            <a:prstGeom prst="rect">
              <a:avLst/>
            </a:prstGeom>
            <a:solidFill>
              <a:schemeClr val="accent5">
                <a:lumMod val="75000"/>
              </a:schemeClr>
            </a:solidFill>
          </p:spPr>
          <p:txBody>
            <a:bodyPr wrap="square" rtlCol="0">
              <a:spAutoFit/>
            </a:bodyPr>
            <a:lstStyle/>
            <a:p>
              <a:pPr fontAlgn="base"/>
              <a:r>
                <a:rPr lang="en-US" dirty="0">
                  <a:solidFill>
                    <a:schemeClr val="bg1"/>
                  </a:solidFill>
                </a:rPr>
                <a:t>What does it take to really know someone?</a:t>
              </a:r>
            </a:p>
          </p:txBody>
        </p:sp>
        <p:grpSp>
          <p:nvGrpSpPr>
            <p:cNvPr id="48" name="Group 47"/>
            <p:cNvGrpSpPr/>
            <p:nvPr/>
          </p:nvGrpSpPr>
          <p:grpSpPr>
            <a:xfrm>
              <a:off x="758344" y="1572662"/>
              <a:ext cx="240666" cy="372492"/>
              <a:chOff x="986827" y="1258296"/>
              <a:chExt cx="289835" cy="448593"/>
            </a:xfrm>
          </p:grpSpPr>
          <p:sp>
            <p:nvSpPr>
              <p:cNvPr id="49" name="Isosceles Triangle 48"/>
              <p:cNvSpPr/>
              <p:nvPr/>
            </p:nvSpPr>
            <p:spPr>
              <a:xfrm rot="11557194">
                <a:off x="1025000" y="1343381"/>
                <a:ext cx="127242" cy="363508"/>
              </a:xfrm>
              <a:prstGeom prst="triangl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86827" y="1258296"/>
                <a:ext cx="289835" cy="2438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4826221" y="1564554"/>
              <a:ext cx="240666" cy="372492"/>
              <a:chOff x="986827" y="1258296"/>
              <a:chExt cx="289835" cy="448593"/>
            </a:xfrm>
          </p:grpSpPr>
          <p:sp>
            <p:nvSpPr>
              <p:cNvPr id="52" name="Isosceles Triangle 51"/>
              <p:cNvSpPr/>
              <p:nvPr/>
            </p:nvSpPr>
            <p:spPr>
              <a:xfrm rot="11557194">
                <a:off x="1025000" y="1343381"/>
                <a:ext cx="127242" cy="363508"/>
              </a:xfrm>
              <a:prstGeom prst="triangl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86827" y="1258296"/>
                <a:ext cx="289835" cy="2438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53362" y="1479553"/>
            <a:ext cx="3799117" cy="1205606"/>
            <a:chOff x="7553362" y="1479553"/>
            <a:chExt cx="3799117" cy="1205606"/>
          </a:xfrm>
        </p:grpSpPr>
        <p:sp>
          <p:nvSpPr>
            <p:cNvPr id="25" name="Rectangle 24"/>
            <p:cNvSpPr/>
            <p:nvPr/>
          </p:nvSpPr>
          <p:spPr>
            <a:xfrm>
              <a:off x="7558908" y="1761829"/>
              <a:ext cx="3700388" cy="923330"/>
            </a:xfrm>
            <a:prstGeom prst="rect">
              <a:avLst/>
            </a:prstGeom>
            <a:solidFill>
              <a:schemeClr val="accent5">
                <a:lumMod val="75000"/>
              </a:schemeClr>
            </a:solidFill>
          </p:spPr>
          <p:txBody>
            <a:bodyPr wrap="square">
              <a:spAutoFit/>
            </a:bodyPr>
            <a:lstStyle/>
            <a:p>
              <a:pPr fontAlgn="base"/>
              <a:r>
                <a:rPr lang="en-US" dirty="0">
                  <a:solidFill>
                    <a:schemeClr val="bg1"/>
                  </a:solidFill>
                </a:rPr>
                <a:t>Who are some individuals whom you feel would be important for you to get to know better? </a:t>
              </a:r>
            </a:p>
          </p:txBody>
        </p:sp>
        <p:grpSp>
          <p:nvGrpSpPr>
            <p:cNvPr id="54" name="Group 53"/>
            <p:cNvGrpSpPr/>
            <p:nvPr/>
          </p:nvGrpSpPr>
          <p:grpSpPr>
            <a:xfrm>
              <a:off x="7553362" y="1479553"/>
              <a:ext cx="240666" cy="372492"/>
              <a:chOff x="986827" y="1258296"/>
              <a:chExt cx="289835" cy="448593"/>
            </a:xfrm>
          </p:grpSpPr>
          <p:sp>
            <p:nvSpPr>
              <p:cNvPr id="55" name="Isosceles Triangle 54"/>
              <p:cNvSpPr/>
              <p:nvPr/>
            </p:nvSpPr>
            <p:spPr>
              <a:xfrm rot="11557194">
                <a:off x="1025000" y="1343381"/>
                <a:ext cx="127242" cy="363508"/>
              </a:xfrm>
              <a:prstGeom prst="triangl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986827" y="1258296"/>
                <a:ext cx="289835" cy="2438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11111813" y="1480043"/>
              <a:ext cx="240666" cy="372492"/>
              <a:chOff x="986827" y="1258296"/>
              <a:chExt cx="289835" cy="448593"/>
            </a:xfrm>
          </p:grpSpPr>
          <p:sp>
            <p:nvSpPr>
              <p:cNvPr id="58" name="Isosceles Triangle 57"/>
              <p:cNvSpPr/>
              <p:nvPr/>
            </p:nvSpPr>
            <p:spPr>
              <a:xfrm rot="11557194">
                <a:off x="1025000" y="1343381"/>
                <a:ext cx="127242" cy="363508"/>
              </a:xfrm>
              <a:prstGeom prst="triangl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86827" y="1258296"/>
                <a:ext cx="289835" cy="2438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p:cNvSpPr/>
          <p:nvPr/>
        </p:nvSpPr>
        <p:spPr>
          <a:xfrm>
            <a:off x="4184533" y="540550"/>
            <a:ext cx="140038" cy="2438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8050346" y="538425"/>
            <a:ext cx="140038" cy="2438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72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animEffect transition="in" filter="fade">
                                      <p:cBhvr>
                                        <p:cTn id="9" dur="500"/>
                                        <p:tgtEl>
                                          <p:spTgt spid="34"/>
                                        </p:tgtEl>
                                      </p:cBhvr>
                                    </p:animEffect>
                                  </p:childTnLst>
                                </p:cTn>
                              </p:par>
                              <p:par>
                                <p:cTn id="10" presetID="1"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2428" y="6462710"/>
            <a:ext cx="2286000" cy="369332"/>
          </a:xfrm>
          <a:prstGeom prst="rect">
            <a:avLst/>
          </a:prstGeom>
          <a:noFill/>
        </p:spPr>
        <p:txBody>
          <a:bodyPr wrap="square" rtlCol="0">
            <a:spAutoFit/>
          </a:bodyPr>
          <a:lstStyle/>
          <a:p>
            <a:r>
              <a:rPr lang="en-US" dirty="0">
                <a:solidFill>
                  <a:schemeClr val="bg1"/>
                </a:solidFill>
              </a:rPr>
              <a:t>John 17:1-3</a:t>
            </a:r>
          </a:p>
        </p:txBody>
      </p:sp>
      <p:sp>
        <p:nvSpPr>
          <p:cNvPr id="6" name="TextBox 5"/>
          <p:cNvSpPr txBox="1"/>
          <p:nvPr/>
        </p:nvSpPr>
        <p:spPr>
          <a:xfrm>
            <a:off x="0" y="41645"/>
            <a:ext cx="12192000" cy="1015663"/>
          </a:xfrm>
          <a:prstGeom prst="rect">
            <a:avLst/>
          </a:prstGeom>
          <a:noFill/>
        </p:spPr>
        <p:txBody>
          <a:bodyPr wrap="square" rtlCol="0">
            <a:spAutoFit/>
          </a:bodyPr>
          <a:lstStyle/>
          <a:p>
            <a:pPr algn="ctr"/>
            <a:r>
              <a:rPr lang="en-US" sz="6000" dirty="0">
                <a:solidFill>
                  <a:schemeClr val="bg1"/>
                </a:solidFill>
                <a:latin typeface="Verdana" panose="020B0604030504040204" pitchFamily="34" charset="0"/>
                <a:ea typeface="Verdana" panose="020B0604030504040204" pitchFamily="34" charset="0"/>
                <a:cs typeface="Verdana" panose="020B0604030504040204" pitchFamily="34" charset="0"/>
              </a:rPr>
              <a:t>Intercede</a:t>
            </a:r>
            <a:endParaRPr lang="en-US" sz="4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3319241" y="952112"/>
            <a:ext cx="6096000" cy="369332"/>
          </a:xfrm>
          <a:prstGeom prst="rect">
            <a:avLst/>
          </a:prstGeom>
        </p:spPr>
        <p:txBody>
          <a:bodyPr>
            <a:spAutoFit/>
          </a:bodyPr>
          <a:lstStyle/>
          <a:p>
            <a:r>
              <a:rPr lang="en-US" dirty="0">
                <a:solidFill>
                  <a:schemeClr val="bg1"/>
                </a:solidFill>
                <a:latin typeface="Open Sans"/>
              </a:rPr>
              <a:t>To speak to someone in behalf of another person. </a:t>
            </a:r>
            <a:endParaRPr lang="en-US" dirty="0">
              <a:solidFill>
                <a:schemeClr val="bg1"/>
              </a:solidFill>
            </a:endParaRPr>
          </a:p>
        </p:txBody>
      </p:sp>
      <p:sp>
        <p:nvSpPr>
          <p:cNvPr id="4" name="Rectangle 3"/>
          <p:cNvSpPr/>
          <p:nvPr/>
        </p:nvSpPr>
        <p:spPr>
          <a:xfrm>
            <a:off x="8944823" y="213448"/>
            <a:ext cx="2770360" cy="1477328"/>
          </a:xfrm>
          <a:prstGeom prst="rect">
            <a:avLst/>
          </a:prstGeom>
          <a:solidFill>
            <a:srgbClr val="C00000"/>
          </a:solidFill>
        </p:spPr>
        <p:txBody>
          <a:bodyPr wrap="square">
            <a:spAutoFit/>
          </a:bodyPr>
          <a:lstStyle/>
          <a:p>
            <a:r>
              <a:rPr lang="en-US" dirty="0">
                <a:solidFill>
                  <a:schemeClr val="bg1"/>
                </a:solidFill>
                <a:latin typeface="Open Sans"/>
              </a:rPr>
              <a:t>Jesus Christ spoke to Heavenly Father in behalf of His disciples, pleading that they might receive eternal life.</a:t>
            </a:r>
            <a:endParaRPr lang="en-US" dirty="0">
              <a:solidFill>
                <a:schemeClr val="bg1"/>
              </a:solidFill>
            </a:endParaRPr>
          </a:p>
        </p:txBody>
      </p:sp>
      <p:pic>
        <p:nvPicPr>
          <p:cNvPr id="2050" name="Picture 2" descr="Image result for jesus praying"/>
          <p:cNvPicPr>
            <a:picLocks noChangeAspect="1" noChangeArrowheads="1"/>
          </p:cNvPicPr>
          <p:nvPr/>
        </p:nvPicPr>
        <p:blipFill rotWithShape="1">
          <a:blip r:embed="rId3">
            <a:extLst>
              <a:ext uri="{28A0092B-C50C-407E-A947-70E740481C1C}">
                <a14:useLocalDpi xmlns:a14="http://schemas.microsoft.com/office/drawing/2010/main" val="0"/>
              </a:ext>
            </a:extLst>
          </a:blip>
          <a:srcRect b="11670"/>
          <a:stretch/>
        </p:blipFill>
        <p:spPr bwMode="auto">
          <a:xfrm>
            <a:off x="4341248" y="1517514"/>
            <a:ext cx="3541197" cy="384675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6" name="Rectangle 25"/>
          <p:cNvSpPr/>
          <p:nvPr/>
        </p:nvSpPr>
        <p:spPr>
          <a:xfrm>
            <a:off x="185663" y="203536"/>
            <a:ext cx="3123445" cy="1477328"/>
          </a:xfrm>
          <a:prstGeom prst="rect">
            <a:avLst/>
          </a:prstGeom>
          <a:solidFill>
            <a:srgbClr val="C00000"/>
          </a:solidFill>
        </p:spPr>
        <p:txBody>
          <a:bodyPr wrap="square">
            <a:spAutoFit/>
          </a:bodyPr>
          <a:lstStyle/>
          <a:p>
            <a:pPr fontAlgn="base"/>
            <a:r>
              <a:rPr lang="en-US" dirty="0">
                <a:solidFill>
                  <a:schemeClr val="bg1"/>
                </a:solidFill>
                <a:latin typeface="Open Sans"/>
              </a:rPr>
              <a:t>“[The Intercessory Prayer is] so named because the Lord prayerfully interceded with His Father for the benefit of His disciples. </a:t>
            </a:r>
          </a:p>
        </p:txBody>
      </p:sp>
      <p:sp>
        <p:nvSpPr>
          <p:cNvPr id="27" name="Rectangle 26"/>
          <p:cNvSpPr/>
          <p:nvPr/>
        </p:nvSpPr>
        <p:spPr>
          <a:xfrm>
            <a:off x="8284480" y="2845290"/>
            <a:ext cx="2669934" cy="923330"/>
          </a:xfrm>
          <a:prstGeom prst="rect">
            <a:avLst/>
          </a:prstGeom>
        </p:spPr>
        <p:txBody>
          <a:bodyPr wrap="square">
            <a:spAutoFit/>
          </a:bodyPr>
          <a:lstStyle/>
          <a:p>
            <a:r>
              <a:rPr lang="en-US" dirty="0">
                <a:solidFill>
                  <a:srgbClr val="FFFF00"/>
                </a:solidFill>
                <a:latin typeface="Open Sans"/>
              </a:rPr>
              <a:t>“‘I have finished the work which thou </a:t>
            </a:r>
            <a:r>
              <a:rPr lang="en-US" dirty="0" err="1">
                <a:solidFill>
                  <a:srgbClr val="FFFF00"/>
                </a:solidFill>
                <a:latin typeface="Open Sans"/>
              </a:rPr>
              <a:t>gavest</a:t>
            </a:r>
            <a:r>
              <a:rPr lang="en-US" dirty="0">
                <a:solidFill>
                  <a:srgbClr val="FFFF00"/>
                </a:solidFill>
                <a:latin typeface="Open Sans"/>
              </a:rPr>
              <a:t> me to do. …</a:t>
            </a:r>
            <a:endParaRPr lang="en-US" dirty="0">
              <a:solidFill>
                <a:srgbClr val="FFFF00"/>
              </a:solidFill>
            </a:endParaRPr>
          </a:p>
        </p:txBody>
      </p:sp>
      <p:sp>
        <p:nvSpPr>
          <p:cNvPr id="28" name="Rectangle 27"/>
          <p:cNvSpPr/>
          <p:nvPr/>
        </p:nvSpPr>
        <p:spPr>
          <a:xfrm>
            <a:off x="718019" y="2631793"/>
            <a:ext cx="3422211" cy="1477328"/>
          </a:xfrm>
          <a:prstGeom prst="rect">
            <a:avLst/>
          </a:prstGeom>
        </p:spPr>
        <p:txBody>
          <a:bodyPr wrap="square">
            <a:spAutoFit/>
          </a:bodyPr>
          <a:lstStyle/>
          <a:p>
            <a:pPr fontAlgn="base"/>
            <a:r>
              <a:rPr lang="en-US" i="1" dirty="0">
                <a:solidFill>
                  <a:srgbClr val="FFFF00"/>
                </a:solidFill>
                <a:latin typeface="Open Sans"/>
              </a:rPr>
              <a:t>‘These words </a:t>
            </a:r>
            <a:r>
              <a:rPr lang="en-US" i="1" dirty="0" err="1">
                <a:solidFill>
                  <a:srgbClr val="FFFF00"/>
                </a:solidFill>
                <a:latin typeface="Open Sans"/>
              </a:rPr>
              <a:t>spake</a:t>
            </a:r>
            <a:r>
              <a:rPr lang="en-US" i="1" dirty="0">
                <a:solidFill>
                  <a:srgbClr val="FFFF00"/>
                </a:solidFill>
                <a:latin typeface="Open Sans"/>
              </a:rPr>
              <a:t> Jesus, and lifted up his eyes to heaven, and said, Father, … glorify thy Son, that thy Son also may glorify thee. …</a:t>
            </a:r>
          </a:p>
        </p:txBody>
      </p:sp>
      <p:sp>
        <p:nvSpPr>
          <p:cNvPr id="30" name="Rectangle 29"/>
          <p:cNvSpPr/>
          <p:nvPr/>
        </p:nvSpPr>
        <p:spPr>
          <a:xfrm>
            <a:off x="11797634" y="6488668"/>
            <a:ext cx="466794" cy="369332"/>
          </a:xfrm>
          <a:prstGeom prst="rect">
            <a:avLst/>
          </a:prstGeom>
        </p:spPr>
        <p:txBody>
          <a:bodyPr wrap="none">
            <a:spAutoFit/>
          </a:bodyPr>
          <a:lstStyle/>
          <a:p>
            <a:r>
              <a:rPr lang="en-US" dirty="0">
                <a:solidFill>
                  <a:schemeClr val="bg1"/>
                </a:solidFill>
                <a:latin typeface="Open Sans"/>
              </a:rPr>
              <a:t>(2)</a:t>
            </a:r>
            <a:endParaRPr lang="en-US" dirty="0">
              <a:solidFill>
                <a:schemeClr val="bg1"/>
              </a:solidFill>
            </a:endParaRPr>
          </a:p>
        </p:txBody>
      </p:sp>
      <p:grpSp>
        <p:nvGrpSpPr>
          <p:cNvPr id="2048" name="Group 2047"/>
          <p:cNvGrpSpPr/>
          <p:nvPr/>
        </p:nvGrpSpPr>
        <p:grpSpPr>
          <a:xfrm>
            <a:off x="2869948" y="5520868"/>
            <a:ext cx="7496269" cy="1022999"/>
            <a:chOff x="2869948" y="5520868"/>
            <a:chExt cx="7496269" cy="1022999"/>
          </a:xfrm>
        </p:grpSpPr>
        <p:sp>
          <p:nvSpPr>
            <p:cNvPr id="29" name="Rectangle 28"/>
            <p:cNvSpPr/>
            <p:nvPr/>
          </p:nvSpPr>
          <p:spPr>
            <a:xfrm>
              <a:off x="2869948" y="5788802"/>
              <a:ext cx="7460055" cy="646331"/>
            </a:xfrm>
            <a:prstGeom prst="rect">
              <a:avLst/>
            </a:prstGeom>
          </p:spPr>
          <p:txBody>
            <a:bodyPr wrap="square">
              <a:spAutoFit/>
            </a:bodyPr>
            <a:lstStyle/>
            <a:p>
              <a:r>
                <a:rPr lang="en-US" dirty="0">
                  <a:solidFill>
                    <a:schemeClr val="bg1"/>
                  </a:solidFill>
                  <a:latin typeface="Open Sans"/>
                </a:rPr>
                <a:t>“From this prayer of the Lord we learn how keenly He feels His responsibility as our Mediator and Advocate with the Father.” </a:t>
              </a:r>
              <a:endParaRPr lang="en-US" dirty="0">
                <a:solidFill>
                  <a:schemeClr val="bg1"/>
                </a:solidFill>
              </a:endParaRP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9047" y="5520868"/>
              <a:ext cx="817170" cy="1022999"/>
            </a:xfrm>
            <a:prstGeom prst="rect">
              <a:avLst/>
            </a:prstGeom>
          </p:spPr>
        </p:pic>
      </p:grpSp>
    </p:spTree>
    <p:extLst>
      <p:ext uri="{BB962C8B-B14F-4D97-AF65-F5344CB8AC3E}">
        <p14:creationId xmlns:p14="http://schemas.microsoft.com/office/powerpoint/2010/main" val="73516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par>
                                <p:cTn id="19" presetID="10" presetClass="exit" presetSubtype="0" fill="hold" grpId="1" nodeType="withEffect">
                                  <p:stCondLst>
                                    <p:cond delay="0"/>
                                  </p:stCondLst>
                                  <p:childTnLst>
                                    <p:animEffect transition="out" filter="fade">
                                      <p:cBhvr>
                                        <p:cTn id="20" dur="500"/>
                                        <p:tgtEl>
                                          <p:spTgt spid="26"/>
                                        </p:tgtEl>
                                      </p:cBhvr>
                                    </p:animEffect>
                                    <p:set>
                                      <p:cBhvr>
                                        <p:cTn id="21" dur="1" fill="hold">
                                          <p:stCondLst>
                                            <p:cond delay="499"/>
                                          </p:stCondLst>
                                        </p:cTn>
                                        <p:tgtEl>
                                          <p:spTgt spid="26"/>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48"/>
                                        </p:tgtEl>
                                        <p:attrNameLst>
                                          <p:attrName>style.visibility</p:attrName>
                                        </p:attrNameLst>
                                      </p:cBhvr>
                                      <p:to>
                                        <p:strVal val="visible"/>
                                      </p:to>
                                    </p:set>
                                    <p:animEffect transition="in" filter="fade">
                                      <p:cBhvr>
                                        <p:cTn id="33" dur="1000"/>
                                        <p:tgtEl>
                                          <p:spTgt spid="2048"/>
                                        </p:tgtEl>
                                      </p:cBhvr>
                                    </p:animEffect>
                                    <p:anim calcmode="lin" valueType="num">
                                      <p:cBhvr>
                                        <p:cTn id="34" dur="1000" fill="hold"/>
                                        <p:tgtEl>
                                          <p:spTgt spid="2048"/>
                                        </p:tgtEl>
                                        <p:attrNameLst>
                                          <p:attrName>ppt_x</p:attrName>
                                        </p:attrNameLst>
                                      </p:cBhvr>
                                      <p:tavLst>
                                        <p:tav tm="0">
                                          <p:val>
                                            <p:strVal val="#ppt_x"/>
                                          </p:val>
                                        </p:tav>
                                        <p:tav tm="100000">
                                          <p:val>
                                            <p:strVal val="#ppt_x"/>
                                          </p:val>
                                        </p:tav>
                                      </p:tavLst>
                                    </p:anim>
                                    <p:anim calcmode="lin" valueType="num">
                                      <p:cBhvr>
                                        <p:cTn id="35" dur="1000" fill="hold"/>
                                        <p:tgtEl>
                                          <p:spTgt spid="20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6" grpId="0" animBg="1"/>
      <p:bldP spid="26" grpId="1" animBg="1"/>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2428" y="6462710"/>
            <a:ext cx="2286000" cy="369332"/>
          </a:xfrm>
          <a:prstGeom prst="rect">
            <a:avLst/>
          </a:prstGeom>
          <a:noFill/>
        </p:spPr>
        <p:txBody>
          <a:bodyPr wrap="square" rtlCol="0">
            <a:spAutoFit/>
          </a:bodyPr>
          <a:lstStyle/>
          <a:p>
            <a:r>
              <a:rPr lang="en-US" dirty="0">
                <a:solidFill>
                  <a:schemeClr val="bg1"/>
                </a:solidFill>
              </a:rPr>
              <a:t>John 17:1-3</a:t>
            </a:r>
          </a:p>
        </p:txBody>
      </p:sp>
      <p:sp>
        <p:nvSpPr>
          <p:cNvPr id="6" name="TextBox 5"/>
          <p:cNvSpPr txBox="1"/>
          <p:nvPr/>
        </p:nvSpPr>
        <p:spPr>
          <a:xfrm>
            <a:off x="0" y="41645"/>
            <a:ext cx="12192000" cy="1015663"/>
          </a:xfrm>
          <a:prstGeom prst="rect">
            <a:avLst/>
          </a:prstGeom>
          <a:noFill/>
        </p:spPr>
        <p:txBody>
          <a:bodyPr wrap="square" rtlCol="0">
            <a:spAutoFit/>
          </a:bodyPr>
          <a:lstStyle/>
          <a:p>
            <a:pPr algn="ctr"/>
            <a:r>
              <a:rPr lang="en-US" sz="6000" dirty="0">
                <a:solidFill>
                  <a:schemeClr val="bg1"/>
                </a:solidFill>
                <a:latin typeface="Verdana" panose="020B0604030504040204" pitchFamily="34" charset="0"/>
                <a:ea typeface="Verdana" panose="020B0604030504040204" pitchFamily="34" charset="0"/>
                <a:cs typeface="Verdana" panose="020B0604030504040204" pitchFamily="34" charset="0"/>
              </a:rPr>
              <a:t>Receiving Eternal Life</a:t>
            </a:r>
            <a:endParaRPr lang="en-US" sz="4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Rectangle 28"/>
          <p:cNvSpPr/>
          <p:nvPr/>
        </p:nvSpPr>
        <p:spPr>
          <a:xfrm>
            <a:off x="299617" y="1253501"/>
            <a:ext cx="5717446" cy="1754326"/>
          </a:xfrm>
          <a:prstGeom prst="rect">
            <a:avLst/>
          </a:prstGeom>
        </p:spPr>
        <p:txBody>
          <a:bodyPr wrap="square">
            <a:spAutoFit/>
          </a:bodyPr>
          <a:lstStyle/>
          <a:p>
            <a:r>
              <a:rPr lang="en-US" dirty="0">
                <a:solidFill>
                  <a:schemeClr val="bg1"/>
                </a:solidFill>
              </a:rPr>
              <a:t>“It is one thing to know about God and another to know him. We know about him when we learn that he is a personal being in whose image man is created; when we learn that the Son is in the express image of his Father’s person; when we learn that both the Father and the Son possess certain specified attributes and powers…</a:t>
            </a:r>
          </a:p>
        </p:txBody>
      </p:sp>
      <p:sp>
        <p:nvSpPr>
          <p:cNvPr id="30" name="Rectangle 29"/>
          <p:cNvSpPr/>
          <p:nvPr/>
        </p:nvSpPr>
        <p:spPr>
          <a:xfrm>
            <a:off x="11797634" y="6488668"/>
            <a:ext cx="466794" cy="369332"/>
          </a:xfrm>
          <a:prstGeom prst="rect">
            <a:avLst/>
          </a:prstGeom>
        </p:spPr>
        <p:txBody>
          <a:bodyPr wrap="none">
            <a:spAutoFit/>
          </a:bodyPr>
          <a:lstStyle/>
          <a:p>
            <a:r>
              <a:rPr lang="en-US" dirty="0">
                <a:solidFill>
                  <a:schemeClr val="bg1"/>
                </a:solidFill>
                <a:latin typeface="Open Sans"/>
              </a:rPr>
              <a:t>(3)</a:t>
            </a:r>
            <a:endParaRPr lang="en-US" dirty="0">
              <a:solidFill>
                <a:schemeClr val="bg1"/>
              </a:solidFill>
            </a:endParaRPr>
          </a:p>
        </p:txBody>
      </p:sp>
      <p:grpSp>
        <p:nvGrpSpPr>
          <p:cNvPr id="14" name="Group 13"/>
          <p:cNvGrpSpPr/>
          <p:nvPr/>
        </p:nvGrpSpPr>
        <p:grpSpPr>
          <a:xfrm>
            <a:off x="6436731" y="1068437"/>
            <a:ext cx="3289208" cy="2390250"/>
            <a:chOff x="384206" y="4158361"/>
            <a:chExt cx="3289208" cy="2390250"/>
          </a:xfrm>
        </p:grpSpPr>
        <p:grpSp>
          <p:nvGrpSpPr>
            <p:cNvPr id="15" name="Group 14"/>
            <p:cNvGrpSpPr/>
            <p:nvPr/>
          </p:nvGrpSpPr>
          <p:grpSpPr>
            <a:xfrm>
              <a:off x="384206" y="4158361"/>
              <a:ext cx="3289208" cy="2390250"/>
              <a:chOff x="609599" y="833642"/>
              <a:chExt cx="7941747" cy="5771225"/>
            </a:xfrm>
          </p:grpSpPr>
          <p:grpSp>
            <p:nvGrpSpPr>
              <p:cNvPr id="17" name="Group 14"/>
              <p:cNvGrpSpPr/>
              <p:nvPr/>
            </p:nvGrpSpPr>
            <p:grpSpPr>
              <a:xfrm rot="10800000">
                <a:off x="7696200" y="5257800"/>
                <a:ext cx="621450" cy="1347067"/>
                <a:chOff x="7010400" y="381000"/>
                <a:chExt cx="762000" cy="2033666"/>
              </a:xfrm>
            </p:grpSpPr>
            <p:sp>
              <p:nvSpPr>
                <p:cNvPr id="36" name="Rounded Rectangle 3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1"/>
              <p:cNvGrpSpPr/>
              <p:nvPr/>
            </p:nvGrpSpPr>
            <p:grpSpPr>
              <a:xfrm rot="10800000">
                <a:off x="939238" y="4923502"/>
                <a:ext cx="621450" cy="1347067"/>
                <a:chOff x="7010400" y="381000"/>
                <a:chExt cx="762000" cy="2033666"/>
              </a:xfrm>
            </p:grpSpPr>
            <p:sp>
              <p:nvSpPr>
                <p:cNvPr id="34" name="Rounded Rectangle 3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899460" y="833642"/>
                <a:ext cx="621450" cy="986197"/>
                <a:chOff x="7031201" y="834275"/>
                <a:chExt cx="762000" cy="1488861"/>
              </a:xfrm>
            </p:grpSpPr>
            <p:sp>
              <p:nvSpPr>
                <p:cNvPr id="32" name="Rounded Rectangle 3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7646520" y="1148254"/>
                <a:ext cx="621450" cy="1017899"/>
                <a:chOff x="7087348" y="824753"/>
                <a:chExt cx="762000" cy="1536722"/>
              </a:xfrm>
            </p:grpSpPr>
            <p:sp>
              <p:nvSpPr>
                <p:cNvPr id="24"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778116" y="4844787"/>
              <a:ext cx="2437759" cy="1077218"/>
            </a:xfrm>
            <a:prstGeom prst="rect">
              <a:avLst/>
            </a:prstGeom>
          </p:spPr>
          <p:txBody>
            <a:bodyPr wrap="square">
              <a:spAutoFit/>
            </a:bodyPr>
            <a:lstStyle/>
            <a:p>
              <a:pPr algn="ctr"/>
              <a:r>
                <a:rPr lang="en-US" sz="1600" dirty="0">
                  <a:solidFill>
                    <a:srgbClr val="333333"/>
                  </a:solidFill>
                  <a:latin typeface="Open Sans"/>
                </a:rPr>
                <a:t> </a:t>
              </a:r>
              <a:r>
                <a:rPr lang="en-US" sz="1600" b="1" dirty="0"/>
                <a:t>To receive eternal life, we must come to know Heavenly Father and His Son, Jesus Christ.</a:t>
              </a:r>
              <a:endParaRPr lang="en-US" sz="1600" dirty="0"/>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695" y="3181353"/>
            <a:ext cx="1566279" cy="1910096"/>
          </a:xfrm>
          <a:prstGeom prst="rect">
            <a:avLst/>
          </a:prstGeom>
        </p:spPr>
      </p:pic>
      <p:pic>
        <p:nvPicPr>
          <p:cNvPr id="3074" name="Picture 2" descr="Image result for jesus pray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0763" y="3296603"/>
            <a:ext cx="1880029" cy="18800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aby jesu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448" y="3549479"/>
            <a:ext cx="2181571" cy="154197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jesus resurrec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98367" y="3066449"/>
            <a:ext cx="1554790" cy="194001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jesus heal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1661" y="3594084"/>
            <a:ext cx="2216370" cy="15736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50990" y="161077"/>
            <a:ext cx="832339" cy="1161806"/>
          </a:xfrm>
          <a:prstGeom prst="rect">
            <a:avLst/>
          </a:prstGeom>
        </p:spPr>
      </p:pic>
      <p:sp>
        <p:nvSpPr>
          <p:cNvPr id="9" name="Rectangle 8"/>
          <p:cNvSpPr/>
          <p:nvPr/>
        </p:nvSpPr>
        <p:spPr>
          <a:xfrm>
            <a:off x="2041452" y="5438501"/>
            <a:ext cx="9292558" cy="1200329"/>
          </a:xfrm>
          <a:prstGeom prst="rect">
            <a:avLst/>
          </a:prstGeom>
        </p:spPr>
        <p:txBody>
          <a:bodyPr wrap="square">
            <a:spAutoFit/>
          </a:bodyPr>
          <a:lstStyle/>
          <a:p>
            <a:r>
              <a:rPr lang="en-US" dirty="0">
                <a:solidFill>
                  <a:schemeClr val="bg1"/>
                </a:solidFill>
                <a:latin typeface="Open Sans"/>
              </a:rPr>
              <a:t>…To know God is to think what he thinks, to feel what he feels, to have the power he possesses, to comprehend the truths he understands, and to do what he does. </a:t>
            </a:r>
          </a:p>
          <a:p>
            <a:endParaRPr lang="en-US" dirty="0">
              <a:solidFill>
                <a:schemeClr val="bg1"/>
              </a:solidFill>
              <a:latin typeface="Open Sans"/>
            </a:endParaRPr>
          </a:p>
          <a:p>
            <a:r>
              <a:rPr lang="en-US" dirty="0">
                <a:solidFill>
                  <a:schemeClr val="bg1"/>
                </a:solidFill>
                <a:latin typeface="Open Sans"/>
              </a:rPr>
              <a:t>Those who know God become like him, and have his kind of life, which is eternal life.”</a:t>
            </a:r>
            <a:endParaRPr lang="en-US" dirty="0">
              <a:solidFill>
                <a:schemeClr val="bg1"/>
              </a:solidFill>
            </a:endParaRPr>
          </a:p>
        </p:txBody>
      </p:sp>
    </p:spTree>
    <p:extLst>
      <p:ext uri="{BB962C8B-B14F-4D97-AF65-F5344CB8AC3E}">
        <p14:creationId xmlns:p14="http://schemas.microsoft.com/office/powerpoint/2010/main" val="218580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par>
                                <p:cTn id="12" presetID="42" presetClass="entr" presetSubtype="0" fill="hold" nodeType="with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1000"/>
                                        <p:tgtEl>
                                          <p:spTgt spid="3076"/>
                                        </p:tgtEl>
                                      </p:cBhvr>
                                    </p:animEffect>
                                    <p:anim calcmode="lin" valueType="num">
                                      <p:cBhvr>
                                        <p:cTn id="15" dur="1000" fill="hold"/>
                                        <p:tgtEl>
                                          <p:spTgt spid="3076"/>
                                        </p:tgtEl>
                                        <p:attrNameLst>
                                          <p:attrName>ppt_x</p:attrName>
                                        </p:attrNameLst>
                                      </p:cBhvr>
                                      <p:tavLst>
                                        <p:tav tm="0">
                                          <p:val>
                                            <p:strVal val="#ppt_x"/>
                                          </p:val>
                                        </p:tav>
                                        <p:tav tm="100000">
                                          <p:val>
                                            <p:strVal val="#ppt_x"/>
                                          </p:val>
                                        </p:tav>
                                      </p:tavLst>
                                    </p:anim>
                                    <p:anim calcmode="lin" valueType="num">
                                      <p:cBhvr>
                                        <p:cTn id="16" dur="1000" fill="hold"/>
                                        <p:tgtEl>
                                          <p:spTgt spid="307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750"/>
                                        <p:tgtEl>
                                          <p:spTgt spid="7"/>
                                        </p:tgtEl>
                                      </p:cBhvr>
                                    </p:animEffect>
                                    <p:anim calcmode="lin" valueType="num">
                                      <p:cBhvr>
                                        <p:cTn id="20" dur="1750" fill="hold"/>
                                        <p:tgtEl>
                                          <p:spTgt spid="7"/>
                                        </p:tgtEl>
                                        <p:attrNameLst>
                                          <p:attrName>ppt_x</p:attrName>
                                        </p:attrNameLst>
                                      </p:cBhvr>
                                      <p:tavLst>
                                        <p:tav tm="0">
                                          <p:val>
                                            <p:strVal val="#ppt_x"/>
                                          </p:val>
                                        </p:tav>
                                        <p:tav tm="100000">
                                          <p:val>
                                            <p:strVal val="#ppt_x"/>
                                          </p:val>
                                        </p:tav>
                                      </p:tavLst>
                                    </p:anim>
                                    <p:anim calcmode="lin" valueType="num">
                                      <p:cBhvr>
                                        <p:cTn id="21" dur="175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fade">
                                      <p:cBhvr>
                                        <p:cTn id="24" dur="2250"/>
                                        <p:tgtEl>
                                          <p:spTgt spid="3080"/>
                                        </p:tgtEl>
                                      </p:cBhvr>
                                    </p:animEffect>
                                    <p:anim calcmode="lin" valueType="num">
                                      <p:cBhvr>
                                        <p:cTn id="25" dur="2250" fill="hold"/>
                                        <p:tgtEl>
                                          <p:spTgt spid="3080"/>
                                        </p:tgtEl>
                                        <p:attrNameLst>
                                          <p:attrName>ppt_x</p:attrName>
                                        </p:attrNameLst>
                                      </p:cBhvr>
                                      <p:tavLst>
                                        <p:tav tm="0">
                                          <p:val>
                                            <p:strVal val="#ppt_x"/>
                                          </p:val>
                                        </p:tav>
                                        <p:tav tm="100000">
                                          <p:val>
                                            <p:strVal val="#ppt_x"/>
                                          </p:val>
                                        </p:tav>
                                      </p:tavLst>
                                    </p:anim>
                                    <p:anim calcmode="lin" valueType="num">
                                      <p:cBhvr>
                                        <p:cTn id="26" dur="2250" fill="hold"/>
                                        <p:tgtEl>
                                          <p:spTgt spid="308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074"/>
                                        </p:tgtEl>
                                        <p:attrNameLst>
                                          <p:attrName>style.visibility</p:attrName>
                                        </p:attrNameLst>
                                      </p:cBhvr>
                                      <p:to>
                                        <p:strVal val="visible"/>
                                      </p:to>
                                    </p:set>
                                    <p:animEffect transition="in" filter="fade">
                                      <p:cBhvr>
                                        <p:cTn id="29" dur="3000"/>
                                        <p:tgtEl>
                                          <p:spTgt spid="3074"/>
                                        </p:tgtEl>
                                      </p:cBhvr>
                                    </p:animEffect>
                                    <p:anim calcmode="lin" valueType="num">
                                      <p:cBhvr>
                                        <p:cTn id="30" dur="3000" fill="hold"/>
                                        <p:tgtEl>
                                          <p:spTgt spid="3074"/>
                                        </p:tgtEl>
                                        <p:attrNameLst>
                                          <p:attrName>ppt_x</p:attrName>
                                        </p:attrNameLst>
                                      </p:cBhvr>
                                      <p:tavLst>
                                        <p:tav tm="0">
                                          <p:val>
                                            <p:strVal val="#ppt_x"/>
                                          </p:val>
                                        </p:tav>
                                        <p:tav tm="100000">
                                          <p:val>
                                            <p:strVal val="#ppt_x"/>
                                          </p:val>
                                        </p:tav>
                                      </p:tavLst>
                                    </p:anim>
                                    <p:anim calcmode="lin" valueType="num">
                                      <p:cBhvr>
                                        <p:cTn id="31" dur="3000" fill="hold"/>
                                        <p:tgtEl>
                                          <p:spTgt spid="307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078"/>
                                        </p:tgtEl>
                                        <p:attrNameLst>
                                          <p:attrName>style.visibility</p:attrName>
                                        </p:attrNameLst>
                                      </p:cBhvr>
                                      <p:to>
                                        <p:strVal val="visible"/>
                                      </p:to>
                                    </p:set>
                                    <p:animEffect transition="in" filter="fade">
                                      <p:cBhvr>
                                        <p:cTn id="34" dur="3750"/>
                                        <p:tgtEl>
                                          <p:spTgt spid="3078"/>
                                        </p:tgtEl>
                                      </p:cBhvr>
                                    </p:animEffect>
                                    <p:anim calcmode="lin" valueType="num">
                                      <p:cBhvr>
                                        <p:cTn id="35" dur="3750" fill="hold"/>
                                        <p:tgtEl>
                                          <p:spTgt spid="3078"/>
                                        </p:tgtEl>
                                        <p:attrNameLst>
                                          <p:attrName>ppt_x</p:attrName>
                                        </p:attrNameLst>
                                      </p:cBhvr>
                                      <p:tavLst>
                                        <p:tav tm="0">
                                          <p:val>
                                            <p:strVal val="#ppt_x"/>
                                          </p:val>
                                        </p:tav>
                                        <p:tav tm="100000">
                                          <p:val>
                                            <p:strVal val="#ppt_x"/>
                                          </p:val>
                                        </p:tav>
                                      </p:tavLst>
                                    </p:anim>
                                    <p:anim calcmode="lin" valueType="num">
                                      <p:cBhvr>
                                        <p:cTn id="36" dur="375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2428" y="6462710"/>
            <a:ext cx="2286000" cy="369332"/>
          </a:xfrm>
          <a:prstGeom prst="rect">
            <a:avLst/>
          </a:prstGeom>
          <a:noFill/>
        </p:spPr>
        <p:txBody>
          <a:bodyPr wrap="square" rtlCol="0">
            <a:spAutoFit/>
          </a:bodyPr>
          <a:lstStyle/>
          <a:p>
            <a:r>
              <a:rPr lang="en-US" dirty="0">
                <a:solidFill>
                  <a:schemeClr val="bg1"/>
                </a:solidFill>
              </a:rPr>
              <a:t>John 17:1-3</a:t>
            </a:r>
          </a:p>
        </p:txBody>
      </p:sp>
      <p:sp>
        <p:nvSpPr>
          <p:cNvPr id="6" name="TextBox 5"/>
          <p:cNvSpPr txBox="1"/>
          <p:nvPr/>
        </p:nvSpPr>
        <p:spPr>
          <a:xfrm>
            <a:off x="0" y="41645"/>
            <a:ext cx="12192000" cy="1015663"/>
          </a:xfrm>
          <a:prstGeom prst="rect">
            <a:avLst/>
          </a:prstGeom>
          <a:noFill/>
        </p:spPr>
        <p:txBody>
          <a:bodyPr wrap="square" rtlCol="0">
            <a:spAutoFit/>
          </a:bodyPr>
          <a:lstStyle/>
          <a:p>
            <a:pPr algn="ctr"/>
            <a:r>
              <a:rPr lang="en-US" sz="6000" dirty="0">
                <a:solidFill>
                  <a:schemeClr val="bg1"/>
                </a:solidFill>
                <a:latin typeface="Verdana" panose="020B0604030504040204" pitchFamily="34" charset="0"/>
                <a:ea typeface="Verdana" panose="020B0604030504040204" pitchFamily="34" charset="0"/>
                <a:cs typeface="Verdana" panose="020B0604030504040204" pitchFamily="34" charset="0"/>
              </a:rPr>
              <a:t>Receiving Eternal Life</a:t>
            </a:r>
            <a:endParaRPr lang="en-US" sz="4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Rectangle 28"/>
          <p:cNvSpPr/>
          <p:nvPr/>
        </p:nvSpPr>
        <p:spPr>
          <a:xfrm>
            <a:off x="5058826" y="4180344"/>
            <a:ext cx="5848602" cy="2308324"/>
          </a:xfrm>
          <a:prstGeom prst="rect">
            <a:avLst/>
          </a:prstGeom>
        </p:spPr>
        <p:txBody>
          <a:bodyPr wrap="square">
            <a:spAutoFit/>
          </a:bodyPr>
          <a:lstStyle/>
          <a:p>
            <a:r>
              <a:rPr lang="en-US" dirty="0">
                <a:solidFill>
                  <a:schemeClr val="bg1"/>
                </a:solidFill>
              </a:rPr>
              <a:t>“We are created as much from the dust of eternity as we are from the dust of the earth.</a:t>
            </a:r>
          </a:p>
          <a:p>
            <a:endParaRPr lang="en-US" dirty="0">
              <a:solidFill>
                <a:schemeClr val="bg1"/>
              </a:solidFill>
            </a:endParaRPr>
          </a:p>
          <a:p>
            <a:r>
              <a:rPr lang="en-US" dirty="0">
                <a:solidFill>
                  <a:schemeClr val="bg1"/>
                </a:solidFill>
              </a:rPr>
              <a:t>To believe in God is to know that all the rules will be fair and that there will be wonderful surprises.</a:t>
            </a:r>
          </a:p>
          <a:p>
            <a:endParaRPr lang="en-US" dirty="0">
              <a:solidFill>
                <a:schemeClr val="bg1"/>
              </a:solidFill>
            </a:endParaRPr>
          </a:p>
          <a:p>
            <a:r>
              <a:rPr lang="en-US" dirty="0">
                <a:solidFill>
                  <a:schemeClr val="bg1"/>
                </a:solidFill>
              </a:rPr>
              <a:t>You have the Savior of the world on your side if you seek his help and follow his direction.”</a:t>
            </a:r>
          </a:p>
        </p:txBody>
      </p:sp>
      <p:grpSp>
        <p:nvGrpSpPr>
          <p:cNvPr id="31" name="Group 30"/>
          <p:cNvGrpSpPr/>
          <p:nvPr/>
        </p:nvGrpSpPr>
        <p:grpSpPr>
          <a:xfrm>
            <a:off x="1404519" y="1195696"/>
            <a:ext cx="3289208" cy="2390250"/>
            <a:chOff x="384206" y="4158361"/>
            <a:chExt cx="3289208" cy="2390250"/>
          </a:xfrm>
        </p:grpSpPr>
        <p:grpSp>
          <p:nvGrpSpPr>
            <p:cNvPr id="38" name="Group 37"/>
            <p:cNvGrpSpPr/>
            <p:nvPr/>
          </p:nvGrpSpPr>
          <p:grpSpPr>
            <a:xfrm>
              <a:off x="384206" y="4158361"/>
              <a:ext cx="3289208" cy="2390250"/>
              <a:chOff x="609599" y="833642"/>
              <a:chExt cx="7941747" cy="5771225"/>
            </a:xfrm>
          </p:grpSpPr>
          <p:grpSp>
            <p:nvGrpSpPr>
              <p:cNvPr id="40" name="Group 14"/>
              <p:cNvGrpSpPr/>
              <p:nvPr/>
            </p:nvGrpSpPr>
            <p:grpSpPr>
              <a:xfrm rot="10800000">
                <a:off x="7696200" y="5257800"/>
                <a:ext cx="621450" cy="1347067"/>
                <a:chOff x="7010400" y="381000"/>
                <a:chExt cx="762000" cy="2033666"/>
              </a:xfrm>
            </p:grpSpPr>
            <p:sp>
              <p:nvSpPr>
                <p:cNvPr id="53" name="Rounded Rectangle 5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1"/>
              <p:cNvGrpSpPr/>
              <p:nvPr/>
            </p:nvGrpSpPr>
            <p:grpSpPr>
              <a:xfrm rot="10800000">
                <a:off x="939238" y="4923502"/>
                <a:ext cx="621450" cy="1347067"/>
                <a:chOff x="7010400" y="381000"/>
                <a:chExt cx="762000" cy="2033666"/>
              </a:xfrm>
            </p:grpSpPr>
            <p:sp>
              <p:nvSpPr>
                <p:cNvPr id="51" name="Rounded Rectangle 5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899460" y="833642"/>
                <a:ext cx="621450" cy="986197"/>
                <a:chOff x="7031201" y="834275"/>
                <a:chExt cx="762000" cy="1488861"/>
              </a:xfrm>
            </p:grpSpPr>
            <p:sp>
              <p:nvSpPr>
                <p:cNvPr id="49" name="Rounded Rectangle 4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7646520" y="1148254"/>
                <a:ext cx="621450" cy="1017899"/>
                <a:chOff x="7087348" y="824753"/>
                <a:chExt cx="762000" cy="1536722"/>
              </a:xfrm>
            </p:grpSpPr>
            <p:sp>
              <p:nvSpPr>
                <p:cNvPr id="47" name="Rounded Rectangle 46"/>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Rectangle 38"/>
            <p:cNvSpPr/>
            <p:nvPr/>
          </p:nvSpPr>
          <p:spPr>
            <a:xfrm>
              <a:off x="747225" y="4834063"/>
              <a:ext cx="2437759" cy="830997"/>
            </a:xfrm>
            <a:prstGeom prst="rect">
              <a:avLst/>
            </a:prstGeom>
          </p:spPr>
          <p:txBody>
            <a:bodyPr wrap="square">
              <a:spAutoFit/>
            </a:bodyPr>
            <a:lstStyle/>
            <a:p>
              <a:pPr algn="ctr"/>
              <a:r>
                <a:rPr lang="en-US" sz="1600" dirty="0">
                  <a:latin typeface="Open Sans"/>
                </a:rPr>
                <a:t>No Christ, No peace</a:t>
              </a:r>
            </a:p>
            <a:p>
              <a:pPr algn="ctr"/>
              <a:r>
                <a:rPr lang="en-US" sz="1600" dirty="0">
                  <a:latin typeface="Open Sans"/>
                </a:rPr>
                <a:t>Know Christ, </a:t>
              </a:r>
            </a:p>
            <a:p>
              <a:pPr algn="ctr"/>
              <a:r>
                <a:rPr lang="en-US" sz="1600" dirty="0">
                  <a:latin typeface="Open Sans"/>
                </a:rPr>
                <a:t>Know Peace</a:t>
              </a:r>
              <a:endParaRPr lang="en-US" sz="1600" dirty="0"/>
            </a:p>
          </p:txBody>
        </p:sp>
      </p:grpSp>
      <p:pic>
        <p:nvPicPr>
          <p:cNvPr id="4098" name="Picture 2" descr="Image result for created from dust of ear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957" y="4033428"/>
            <a:ext cx="3616423" cy="19818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6639158" y="1146686"/>
            <a:ext cx="3177483" cy="2989688"/>
            <a:chOff x="6016398" y="1169049"/>
            <a:chExt cx="3177483" cy="2989688"/>
          </a:xfrm>
        </p:grpSpPr>
        <p:pic>
          <p:nvPicPr>
            <p:cNvPr id="4100" name="Picture 4" descr="Image result for creation hub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6398" y="1169049"/>
              <a:ext cx="2638862" cy="2752638"/>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6016398" y="3943293"/>
              <a:ext cx="3177483" cy="215444"/>
            </a:xfrm>
            <a:prstGeom prst="rect">
              <a:avLst/>
            </a:prstGeom>
            <a:noFill/>
          </p:spPr>
          <p:txBody>
            <a:bodyPr wrap="square" rtlCol="0">
              <a:spAutoFit/>
            </a:bodyPr>
            <a:lstStyle/>
            <a:p>
              <a:r>
                <a:rPr lang="en-US" sz="800" dirty="0">
                  <a:solidFill>
                    <a:schemeClr val="bg1"/>
                  </a:solidFill>
                </a:rPr>
                <a:t>Hubble Picture-Pillars of Creation</a:t>
              </a:r>
            </a:p>
          </p:txBody>
        </p:sp>
      </p:grpSp>
    </p:spTree>
    <p:extLst>
      <p:ext uri="{BB962C8B-B14F-4D97-AF65-F5344CB8AC3E}">
        <p14:creationId xmlns:p14="http://schemas.microsoft.com/office/powerpoint/2010/main" val="79671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41645"/>
            <a:ext cx="12192000" cy="1015663"/>
          </a:xfrm>
          <a:prstGeom prst="rect">
            <a:avLst/>
          </a:prstGeom>
          <a:noFill/>
        </p:spPr>
        <p:txBody>
          <a:bodyPr wrap="square" rtlCol="0">
            <a:spAutoFit/>
          </a:bodyPr>
          <a:lstStyle/>
          <a:p>
            <a:pPr algn="ctr"/>
            <a:r>
              <a:rPr lang="en-US" sz="6000">
                <a:solidFill>
                  <a:schemeClr val="bg1"/>
                </a:solidFill>
                <a:latin typeface="Verdana" panose="020B0604030504040204" pitchFamily="34" charset="0"/>
                <a:ea typeface="Verdana" panose="020B0604030504040204" pitchFamily="34" charset="0"/>
                <a:cs typeface="Verdana" panose="020B0604030504040204" pitchFamily="34" charset="0"/>
              </a:rPr>
              <a:t>Doctrinal </a:t>
            </a:r>
            <a:r>
              <a:rPr lang="en-US" sz="6000" dirty="0">
                <a:solidFill>
                  <a:schemeClr val="bg1"/>
                </a:solidFill>
                <a:latin typeface="Verdana" panose="020B0604030504040204" pitchFamily="34" charset="0"/>
                <a:ea typeface="Verdana" panose="020B0604030504040204" pitchFamily="34" charset="0"/>
                <a:cs typeface="Verdana" panose="020B0604030504040204" pitchFamily="34" charset="0"/>
              </a:rPr>
              <a:t>Mastery</a:t>
            </a:r>
            <a:endParaRPr lang="en-US" sz="4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Rectangle 28"/>
          <p:cNvSpPr/>
          <p:nvPr/>
        </p:nvSpPr>
        <p:spPr>
          <a:xfrm>
            <a:off x="5548683" y="2024973"/>
            <a:ext cx="5848602" cy="3170099"/>
          </a:xfrm>
          <a:prstGeom prst="rect">
            <a:avLst/>
          </a:prstGeom>
        </p:spPr>
        <p:txBody>
          <a:bodyPr wrap="square">
            <a:spAutoFit/>
          </a:bodyPr>
          <a:lstStyle/>
          <a:p>
            <a:r>
              <a:rPr lang="en-US" sz="4000" dirty="0">
                <a:solidFill>
                  <a:schemeClr val="bg1"/>
                </a:solidFill>
              </a:rPr>
              <a:t>And this is life eternal, that they might know thee the only true God, and Jesus Christ, whom thou hast sent.</a:t>
            </a:r>
          </a:p>
        </p:txBody>
      </p:sp>
      <p:grpSp>
        <p:nvGrpSpPr>
          <p:cNvPr id="28" name="Group 27"/>
          <p:cNvGrpSpPr/>
          <p:nvPr/>
        </p:nvGrpSpPr>
        <p:grpSpPr>
          <a:xfrm>
            <a:off x="524323" y="1608528"/>
            <a:ext cx="2810519" cy="3640943"/>
            <a:chOff x="2819400" y="3657598"/>
            <a:chExt cx="1365515" cy="2048764"/>
          </a:xfrm>
        </p:grpSpPr>
        <p:sp>
          <p:nvSpPr>
            <p:cNvPr id="30" name="Rectangle 29"/>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John 17:3</a:t>
              </a:r>
            </a:p>
          </p:txBody>
        </p:sp>
        <p:sp>
          <p:nvSpPr>
            <p:cNvPr id="34" name="Rectangle 33"/>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ight Arrow 3"/>
          <p:cNvSpPr/>
          <p:nvPr/>
        </p:nvSpPr>
        <p:spPr>
          <a:xfrm>
            <a:off x="3624943" y="2950029"/>
            <a:ext cx="1773875" cy="90351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40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250" fill="hold"/>
                                        <p:tgtEl>
                                          <p:spTgt spid="28"/>
                                        </p:tgtEl>
                                        <p:attrNameLst>
                                          <p:attrName>ppt_x</p:attrName>
                                        </p:attrNameLst>
                                      </p:cBhvr>
                                      <p:tavLst>
                                        <p:tav tm="0">
                                          <p:val>
                                            <p:strVal val="0-#ppt_w/2"/>
                                          </p:val>
                                        </p:tav>
                                        <p:tav tm="100000">
                                          <p:val>
                                            <p:strVal val="#ppt_x"/>
                                          </p:val>
                                        </p:tav>
                                      </p:tavLst>
                                    </p:anim>
                                    <p:anim calcmode="lin" valueType="num">
                                      <p:cBhvr additive="base">
                                        <p:cTn id="8" dur="125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0-#ppt_w/2"/>
                                          </p:val>
                                        </p:tav>
                                        <p:tav tm="100000">
                                          <p:val>
                                            <p:strVal val="#ppt_x"/>
                                          </p:val>
                                        </p:tav>
                                      </p:tavLst>
                                    </p:anim>
                                    <p:anim calcmode="lin" valueType="num">
                                      <p:cBhvr additive="base">
                                        <p:cTn id="12" dur="12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250" fill="hold"/>
                                        <p:tgtEl>
                                          <p:spTgt spid="29"/>
                                        </p:tgtEl>
                                        <p:attrNameLst>
                                          <p:attrName>ppt_x</p:attrName>
                                        </p:attrNameLst>
                                      </p:cBhvr>
                                      <p:tavLst>
                                        <p:tav tm="0">
                                          <p:val>
                                            <p:strVal val="0-#ppt_w/2"/>
                                          </p:val>
                                        </p:tav>
                                        <p:tav tm="100000">
                                          <p:val>
                                            <p:strVal val="#ppt_x"/>
                                          </p:val>
                                        </p:tav>
                                      </p:tavLst>
                                    </p:anim>
                                    <p:anim calcmode="lin" valueType="num">
                                      <p:cBhvr additive="base">
                                        <p:cTn id="16" dur="125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2428" y="6462710"/>
            <a:ext cx="2286000" cy="369332"/>
          </a:xfrm>
          <a:prstGeom prst="rect">
            <a:avLst/>
          </a:prstGeom>
          <a:noFill/>
        </p:spPr>
        <p:txBody>
          <a:bodyPr wrap="square" rtlCol="0">
            <a:spAutoFit/>
          </a:bodyPr>
          <a:lstStyle/>
          <a:p>
            <a:r>
              <a:rPr lang="en-US" dirty="0">
                <a:solidFill>
                  <a:schemeClr val="bg1"/>
                </a:solidFill>
              </a:rPr>
              <a:t>John 17:4-8</a:t>
            </a:r>
          </a:p>
        </p:txBody>
      </p:sp>
      <p:sp>
        <p:nvSpPr>
          <p:cNvPr id="6" name="TextBox 5"/>
          <p:cNvSpPr txBox="1"/>
          <p:nvPr/>
        </p:nvSpPr>
        <p:spPr>
          <a:xfrm>
            <a:off x="0" y="41645"/>
            <a:ext cx="12192000" cy="1015663"/>
          </a:xfrm>
          <a:prstGeom prst="rect">
            <a:avLst/>
          </a:prstGeom>
          <a:noFill/>
        </p:spPr>
        <p:txBody>
          <a:bodyPr wrap="square" rtlCol="0">
            <a:spAutoFit/>
          </a:bodyPr>
          <a:lstStyle/>
          <a:p>
            <a:pPr algn="ctr"/>
            <a:r>
              <a:rPr lang="en-US" sz="6000" dirty="0">
                <a:solidFill>
                  <a:schemeClr val="bg1"/>
                </a:solidFill>
                <a:latin typeface="Verdana" panose="020B0604030504040204" pitchFamily="34" charset="0"/>
                <a:ea typeface="Verdana" panose="020B0604030504040204" pitchFamily="34" charset="0"/>
                <a:cs typeface="Verdana" panose="020B0604030504040204" pitchFamily="34" charset="0"/>
              </a:rPr>
              <a:t>The Completion of His Mission</a:t>
            </a:r>
            <a:endParaRPr lang="en-US" sz="4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Rectangle 28"/>
          <p:cNvSpPr/>
          <p:nvPr/>
        </p:nvSpPr>
        <p:spPr>
          <a:xfrm>
            <a:off x="4950027" y="2690336"/>
            <a:ext cx="5848602" cy="1477328"/>
          </a:xfrm>
          <a:prstGeom prst="rect">
            <a:avLst/>
          </a:prstGeom>
        </p:spPr>
        <p:txBody>
          <a:bodyPr wrap="square">
            <a:spAutoFit/>
          </a:bodyPr>
          <a:lstStyle/>
          <a:p>
            <a:r>
              <a:rPr lang="en-US" dirty="0">
                <a:solidFill>
                  <a:srgbClr val="FFFF00"/>
                </a:solidFill>
              </a:rPr>
              <a:t>And there stood one among them that was like unto God, and he said unto those who were with him: We will go down, for there is space there, and we will take of these materials, and we will make an earth whereon these may dwell; Abraham 3:24</a:t>
            </a:r>
          </a:p>
        </p:txBody>
      </p:sp>
      <p:sp>
        <p:nvSpPr>
          <p:cNvPr id="30" name="Rectangle 29"/>
          <p:cNvSpPr/>
          <p:nvPr/>
        </p:nvSpPr>
        <p:spPr>
          <a:xfrm>
            <a:off x="11797634" y="6488668"/>
            <a:ext cx="466794" cy="369332"/>
          </a:xfrm>
          <a:prstGeom prst="rect">
            <a:avLst/>
          </a:prstGeom>
        </p:spPr>
        <p:txBody>
          <a:bodyPr wrap="none">
            <a:spAutoFit/>
          </a:bodyPr>
          <a:lstStyle/>
          <a:p>
            <a:r>
              <a:rPr lang="en-US" dirty="0">
                <a:solidFill>
                  <a:schemeClr val="bg1"/>
                </a:solidFill>
                <a:latin typeface="Open Sans"/>
              </a:rPr>
              <a:t>(3)</a:t>
            </a:r>
            <a:endParaRPr lang="en-US" dirty="0">
              <a:solidFill>
                <a:schemeClr val="bg1"/>
              </a:solidFill>
            </a:endParaRPr>
          </a:p>
        </p:txBody>
      </p:sp>
      <p:sp>
        <p:nvSpPr>
          <p:cNvPr id="4" name="Rectangle 3"/>
          <p:cNvSpPr/>
          <p:nvPr/>
        </p:nvSpPr>
        <p:spPr>
          <a:xfrm>
            <a:off x="1047547" y="1159847"/>
            <a:ext cx="6096000" cy="1200329"/>
          </a:xfrm>
          <a:prstGeom prst="rect">
            <a:avLst/>
          </a:prstGeom>
        </p:spPr>
        <p:txBody>
          <a:bodyPr>
            <a:spAutoFit/>
          </a:bodyPr>
          <a:lstStyle/>
          <a:p>
            <a:r>
              <a:rPr lang="en-US" dirty="0">
                <a:solidFill>
                  <a:schemeClr val="bg1"/>
                </a:solidFill>
                <a:latin typeface="Open Sans"/>
              </a:rPr>
              <a:t>“Jesus ‘was like unto God’  before the world was; he had glory and dominion then; and he then became, under the direction of the Father, the Creator of this earth and of worlds without number.</a:t>
            </a:r>
            <a:endParaRPr lang="en-US" dirty="0">
              <a:solidFill>
                <a:schemeClr val="bg1"/>
              </a:solidFill>
            </a:endParaRPr>
          </a:p>
        </p:txBody>
      </p:sp>
      <p:pic>
        <p:nvPicPr>
          <p:cNvPr id="5122" name="Picture 2" descr="Image result for hubble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2213" y="2917957"/>
            <a:ext cx="3345927" cy="317863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26327" y="5240567"/>
            <a:ext cx="6353301" cy="923330"/>
          </a:xfrm>
          <a:prstGeom prst="rect">
            <a:avLst/>
          </a:prstGeom>
        </p:spPr>
        <p:txBody>
          <a:bodyPr wrap="square">
            <a:spAutoFit/>
          </a:bodyPr>
          <a:lstStyle/>
          <a:p>
            <a:r>
              <a:rPr lang="en-US" dirty="0">
                <a:solidFill>
                  <a:schemeClr val="bg1"/>
                </a:solidFill>
                <a:latin typeface="Open Sans"/>
              </a:rPr>
              <a:t>“Jesus is certifying to the Father that the Son has done the appointed work, and asks that as a consequence he be given again the state of dignity and honor he once held.”</a:t>
            </a:r>
            <a:endParaRPr lang="en-US" dirty="0">
              <a:solidFill>
                <a:schemeClr val="bg1"/>
              </a:solidFill>
            </a:endParaRPr>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04" y="1057308"/>
            <a:ext cx="832339" cy="1161806"/>
          </a:xfrm>
          <a:prstGeom prst="rect">
            <a:avLst/>
          </a:prstGeom>
        </p:spPr>
      </p:pic>
    </p:spTree>
    <p:extLst>
      <p:ext uri="{BB962C8B-B14F-4D97-AF65-F5344CB8AC3E}">
        <p14:creationId xmlns:p14="http://schemas.microsoft.com/office/powerpoint/2010/main" val="166604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2428" y="6462710"/>
            <a:ext cx="2286000" cy="369332"/>
          </a:xfrm>
          <a:prstGeom prst="rect">
            <a:avLst/>
          </a:prstGeom>
          <a:noFill/>
        </p:spPr>
        <p:txBody>
          <a:bodyPr wrap="square" rtlCol="0">
            <a:spAutoFit/>
          </a:bodyPr>
          <a:lstStyle/>
          <a:p>
            <a:r>
              <a:rPr lang="en-US" dirty="0">
                <a:solidFill>
                  <a:schemeClr val="bg1"/>
                </a:solidFill>
              </a:rPr>
              <a:t>John 17:9-10</a:t>
            </a:r>
          </a:p>
        </p:txBody>
      </p:sp>
      <p:sp>
        <p:nvSpPr>
          <p:cNvPr id="6" name="TextBox 5"/>
          <p:cNvSpPr txBox="1"/>
          <p:nvPr/>
        </p:nvSpPr>
        <p:spPr>
          <a:xfrm>
            <a:off x="0" y="41645"/>
            <a:ext cx="12192000" cy="1015663"/>
          </a:xfrm>
          <a:prstGeom prst="rect">
            <a:avLst/>
          </a:prstGeom>
          <a:noFill/>
        </p:spPr>
        <p:txBody>
          <a:bodyPr wrap="square" rtlCol="0">
            <a:spAutoFit/>
          </a:bodyPr>
          <a:lstStyle/>
          <a:p>
            <a:pPr algn="ctr"/>
            <a:r>
              <a:rPr lang="en-US" sz="6000" dirty="0">
                <a:solidFill>
                  <a:schemeClr val="bg1"/>
                </a:solidFill>
                <a:latin typeface="Verdana" panose="020B0604030504040204" pitchFamily="34" charset="0"/>
                <a:ea typeface="Verdana" panose="020B0604030504040204" pitchFamily="34" charset="0"/>
                <a:cs typeface="Verdana" panose="020B0604030504040204" pitchFamily="34" charset="0"/>
              </a:rPr>
              <a:t>Purify</a:t>
            </a:r>
            <a:endParaRPr lang="en-US" sz="4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Rectangle 29"/>
          <p:cNvSpPr/>
          <p:nvPr/>
        </p:nvSpPr>
        <p:spPr>
          <a:xfrm>
            <a:off x="11725206" y="6437534"/>
            <a:ext cx="466794" cy="369332"/>
          </a:xfrm>
          <a:prstGeom prst="rect">
            <a:avLst/>
          </a:prstGeom>
        </p:spPr>
        <p:txBody>
          <a:bodyPr wrap="none">
            <a:spAutoFit/>
          </a:bodyPr>
          <a:lstStyle/>
          <a:p>
            <a:r>
              <a:rPr lang="en-US" dirty="0">
                <a:solidFill>
                  <a:schemeClr val="bg1"/>
                </a:solidFill>
                <a:latin typeface="Open Sans"/>
              </a:rPr>
              <a:t>(4)</a:t>
            </a:r>
            <a:endParaRPr lang="en-US" dirty="0">
              <a:solidFill>
                <a:schemeClr val="bg1"/>
              </a:solidFill>
            </a:endParaRPr>
          </a:p>
        </p:txBody>
      </p:sp>
      <p:sp>
        <p:nvSpPr>
          <p:cNvPr id="4" name="Rectangle 3"/>
          <p:cNvSpPr/>
          <p:nvPr/>
        </p:nvSpPr>
        <p:spPr>
          <a:xfrm>
            <a:off x="206829" y="1159847"/>
            <a:ext cx="6936718" cy="1477328"/>
          </a:xfrm>
          <a:prstGeom prst="rect">
            <a:avLst/>
          </a:prstGeom>
        </p:spPr>
        <p:txBody>
          <a:bodyPr wrap="square">
            <a:spAutoFit/>
          </a:bodyPr>
          <a:lstStyle/>
          <a:p>
            <a:r>
              <a:rPr lang="en-US" i="1" dirty="0">
                <a:solidFill>
                  <a:srgbClr val="FFFF00"/>
                </a:solidFill>
              </a:rPr>
              <a:t>Father, I thank thee that thou hast purified those whom I have chosen, because of their faith, and I pray for them, and also for them who shall believe on their words, that they may be purified in me, through faith on their words, even as they are purified in me.</a:t>
            </a:r>
          </a:p>
          <a:p>
            <a:r>
              <a:rPr lang="en-US" i="1" dirty="0">
                <a:solidFill>
                  <a:srgbClr val="FFFF00"/>
                </a:solidFill>
              </a:rPr>
              <a:t>3 Nephi 29:28</a:t>
            </a:r>
          </a:p>
        </p:txBody>
      </p:sp>
      <p:sp>
        <p:nvSpPr>
          <p:cNvPr id="2" name="Rectangle 1"/>
          <p:cNvSpPr/>
          <p:nvPr/>
        </p:nvSpPr>
        <p:spPr>
          <a:xfrm>
            <a:off x="1076015" y="3429000"/>
            <a:ext cx="4679599" cy="2585323"/>
          </a:xfrm>
          <a:prstGeom prst="rect">
            <a:avLst/>
          </a:prstGeom>
        </p:spPr>
        <p:txBody>
          <a:bodyPr wrap="square">
            <a:spAutoFit/>
          </a:bodyPr>
          <a:lstStyle/>
          <a:p>
            <a:r>
              <a:rPr lang="en-US" dirty="0">
                <a:solidFill>
                  <a:schemeClr val="bg1"/>
                </a:solidFill>
                <a:latin typeface="Abadi" panose="020B0604020104020204" pitchFamily="34" charset="0"/>
              </a:rPr>
              <a:t>If we remain faithful, there will come a day when we will hear him intercede on our behalf as well. The Mediator and Advocate with the Father will plead our cause…</a:t>
            </a:r>
          </a:p>
          <a:p>
            <a:endParaRPr lang="en-US" dirty="0">
              <a:solidFill>
                <a:schemeClr val="bg1"/>
              </a:solidFill>
              <a:latin typeface="Abadi" panose="020B0604020104020204" pitchFamily="34" charset="0"/>
            </a:endParaRP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When we hear these words said on our behalf we will feel as the apostles did and will be filled with joy indescribable. </a:t>
            </a:r>
            <a:endParaRPr lang="en-US" dirty="0">
              <a:solidFill>
                <a:schemeClr val="bg1"/>
              </a:solidFill>
            </a:endParaRPr>
          </a:p>
        </p:txBody>
      </p:sp>
      <p:sp>
        <p:nvSpPr>
          <p:cNvPr id="8" name="Rectangle 7"/>
          <p:cNvSpPr/>
          <p:nvPr/>
        </p:nvSpPr>
        <p:spPr>
          <a:xfrm>
            <a:off x="6582929" y="3177927"/>
            <a:ext cx="4553785" cy="3139321"/>
          </a:xfrm>
          <a:prstGeom prst="rect">
            <a:avLst/>
          </a:prstGeom>
        </p:spPr>
        <p:txBody>
          <a:bodyPr wrap="square">
            <a:spAutoFit/>
          </a:bodyPr>
          <a:lstStyle/>
          <a:p>
            <a:pPr fontAlgn="base"/>
            <a:r>
              <a:rPr lang="en-US" i="1" dirty="0">
                <a:solidFill>
                  <a:srgbClr val="FFFF00"/>
                </a:solidFill>
                <a:latin typeface="Palatino"/>
              </a:rPr>
              <a:t>Father, behold the sufferings and death of him who did no sin, in whom thou </a:t>
            </a:r>
            <a:r>
              <a:rPr lang="en-US" i="1" dirty="0" err="1">
                <a:solidFill>
                  <a:srgbClr val="FFFF00"/>
                </a:solidFill>
                <a:latin typeface="Palatino"/>
              </a:rPr>
              <a:t>wast</a:t>
            </a:r>
            <a:r>
              <a:rPr lang="en-US" i="1" dirty="0">
                <a:solidFill>
                  <a:srgbClr val="FFFF00"/>
                </a:solidFill>
                <a:latin typeface="Palatino"/>
              </a:rPr>
              <a:t> well pleased; behold the blood of thy Son which was shed, the blood of him whom thou </a:t>
            </a:r>
            <a:r>
              <a:rPr lang="en-US" i="1" dirty="0" err="1">
                <a:solidFill>
                  <a:srgbClr val="FFFF00"/>
                </a:solidFill>
                <a:latin typeface="Palatino"/>
              </a:rPr>
              <a:t>gavest</a:t>
            </a:r>
            <a:r>
              <a:rPr lang="en-US" i="1" dirty="0">
                <a:solidFill>
                  <a:srgbClr val="FFFF00"/>
                </a:solidFill>
                <a:latin typeface="Palatino"/>
              </a:rPr>
              <a:t> that thyself might be glorified;</a:t>
            </a:r>
          </a:p>
          <a:p>
            <a:pPr fontAlgn="base"/>
            <a:endParaRPr lang="en-US" i="1" dirty="0">
              <a:solidFill>
                <a:srgbClr val="FFFF00"/>
              </a:solidFill>
              <a:latin typeface="Palatino"/>
            </a:endParaRPr>
          </a:p>
          <a:p>
            <a:pPr fontAlgn="base"/>
            <a:r>
              <a:rPr lang="en-US" i="1" dirty="0">
                <a:solidFill>
                  <a:srgbClr val="FFFF00"/>
                </a:solidFill>
                <a:latin typeface="Palatino"/>
              </a:rPr>
              <a:t>Wherefore, Father, spare these my brethren that believe on my name, that they may come unto me and have everlasting life.</a:t>
            </a:r>
          </a:p>
          <a:p>
            <a:pPr fontAlgn="base"/>
            <a:r>
              <a:rPr lang="en-US" b="0" i="1" dirty="0">
                <a:solidFill>
                  <a:srgbClr val="FFFF00"/>
                </a:solidFill>
                <a:effectLst/>
                <a:latin typeface="Palatino"/>
              </a:rPr>
              <a:t>D&amp;C 45:4-5</a:t>
            </a:r>
          </a:p>
        </p:txBody>
      </p:sp>
      <p:pic>
        <p:nvPicPr>
          <p:cNvPr id="7170" name="Picture 2" descr="Image result for jesus and heavenly father throne"/>
          <p:cNvPicPr>
            <a:picLocks noChangeAspect="1" noChangeArrowheads="1"/>
          </p:cNvPicPr>
          <p:nvPr/>
        </p:nvPicPr>
        <p:blipFill rotWithShape="1">
          <a:blip r:embed="rId3">
            <a:extLst>
              <a:ext uri="{28A0092B-C50C-407E-A947-70E740481C1C}">
                <a14:useLocalDpi xmlns:a14="http://schemas.microsoft.com/office/drawing/2010/main" val="0"/>
              </a:ext>
            </a:extLst>
          </a:blip>
          <a:srcRect l="28892" t="3973" r="24897" b="59602"/>
          <a:stretch/>
        </p:blipFill>
        <p:spPr bwMode="auto">
          <a:xfrm>
            <a:off x="7935686" y="707570"/>
            <a:ext cx="2264228" cy="223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16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fade">
                                      <p:cBhvr>
                                        <p:cTn id="14" dur="5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2428" y="6462710"/>
            <a:ext cx="2286000" cy="369332"/>
          </a:xfrm>
          <a:prstGeom prst="rect">
            <a:avLst/>
          </a:prstGeom>
          <a:noFill/>
        </p:spPr>
        <p:txBody>
          <a:bodyPr wrap="square" rtlCol="0">
            <a:spAutoFit/>
          </a:bodyPr>
          <a:lstStyle/>
          <a:p>
            <a:r>
              <a:rPr lang="en-US" dirty="0">
                <a:solidFill>
                  <a:schemeClr val="bg1"/>
                </a:solidFill>
              </a:rPr>
              <a:t>John 17:12</a:t>
            </a:r>
          </a:p>
        </p:txBody>
      </p:sp>
      <p:sp>
        <p:nvSpPr>
          <p:cNvPr id="7" name="Rectangle 6"/>
          <p:cNvSpPr/>
          <p:nvPr/>
        </p:nvSpPr>
        <p:spPr>
          <a:xfrm>
            <a:off x="560615" y="910978"/>
            <a:ext cx="4735285" cy="1938992"/>
          </a:xfrm>
          <a:prstGeom prst="rect">
            <a:avLst/>
          </a:prstGeom>
        </p:spPr>
        <p:txBody>
          <a:bodyPr wrap="square">
            <a:spAutoFit/>
          </a:bodyPr>
          <a:lstStyle/>
          <a:p>
            <a:pPr fontAlgn="base"/>
            <a:r>
              <a:rPr lang="en-US" sz="2000" dirty="0">
                <a:solidFill>
                  <a:schemeClr val="bg1"/>
                </a:solidFill>
              </a:rPr>
              <a:t>The Greek word from which “perdition” is translated </a:t>
            </a:r>
            <a:r>
              <a:rPr lang="en-US" sz="2000" i="1" dirty="0">
                <a:solidFill>
                  <a:schemeClr val="bg1"/>
                </a:solidFill>
              </a:rPr>
              <a:t>(</a:t>
            </a:r>
            <a:r>
              <a:rPr lang="en-US" sz="2000" i="1" dirty="0" err="1">
                <a:solidFill>
                  <a:schemeClr val="bg1"/>
                </a:solidFill>
              </a:rPr>
              <a:t>apōleia</a:t>
            </a:r>
            <a:r>
              <a:rPr lang="en-US" sz="2000" i="1" dirty="0">
                <a:solidFill>
                  <a:schemeClr val="bg1"/>
                </a:solidFill>
              </a:rPr>
              <a:t>)</a:t>
            </a:r>
            <a:r>
              <a:rPr lang="en-US" sz="2000" dirty="0">
                <a:solidFill>
                  <a:schemeClr val="bg1"/>
                </a:solidFill>
              </a:rPr>
              <a:t> = a condition of being lost or destroyed.</a:t>
            </a:r>
          </a:p>
          <a:p>
            <a:pPr fontAlgn="base"/>
            <a:endParaRPr lang="en-US" sz="2000" dirty="0">
              <a:solidFill>
                <a:schemeClr val="bg1"/>
              </a:solidFill>
            </a:endParaRPr>
          </a:p>
          <a:p>
            <a:pPr fontAlgn="base"/>
            <a:r>
              <a:rPr lang="en-US" sz="2000" dirty="0">
                <a:solidFill>
                  <a:schemeClr val="bg1"/>
                </a:solidFill>
              </a:rPr>
              <a:t>Elsewhere in the New Testament, </a:t>
            </a:r>
            <a:r>
              <a:rPr lang="en-US" sz="2000" i="1" dirty="0" err="1">
                <a:solidFill>
                  <a:schemeClr val="bg1"/>
                </a:solidFill>
              </a:rPr>
              <a:t>apōleia</a:t>
            </a:r>
            <a:r>
              <a:rPr lang="en-US" sz="2000" dirty="0">
                <a:solidFill>
                  <a:schemeClr val="bg1"/>
                </a:solidFill>
              </a:rPr>
              <a:t> is translated as “destruction”  (1)</a:t>
            </a:r>
          </a:p>
        </p:txBody>
      </p:sp>
      <p:sp>
        <p:nvSpPr>
          <p:cNvPr id="32" name="Rectangle 31"/>
          <p:cNvSpPr/>
          <p:nvPr/>
        </p:nvSpPr>
        <p:spPr>
          <a:xfrm>
            <a:off x="11725206" y="6437534"/>
            <a:ext cx="466794" cy="369332"/>
          </a:xfrm>
          <a:prstGeom prst="rect">
            <a:avLst/>
          </a:prstGeom>
        </p:spPr>
        <p:txBody>
          <a:bodyPr wrap="none">
            <a:spAutoFit/>
          </a:bodyPr>
          <a:lstStyle/>
          <a:p>
            <a:r>
              <a:rPr lang="en-US" dirty="0">
                <a:solidFill>
                  <a:schemeClr val="bg1"/>
                </a:solidFill>
                <a:latin typeface="Open Sans"/>
              </a:rPr>
              <a:t>(6)</a:t>
            </a:r>
            <a:endParaRPr lang="en-US" dirty="0">
              <a:solidFill>
                <a:schemeClr val="bg1"/>
              </a:solidFill>
            </a:endParaRPr>
          </a:p>
        </p:txBody>
      </p:sp>
      <p:sp>
        <p:nvSpPr>
          <p:cNvPr id="10" name="TextBox 9"/>
          <p:cNvSpPr txBox="1"/>
          <p:nvPr/>
        </p:nvSpPr>
        <p:spPr>
          <a:xfrm>
            <a:off x="0" y="41645"/>
            <a:ext cx="12192000" cy="830997"/>
          </a:xfrm>
          <a:prstGeom prst="rect">
            <a:avLst/>
          </a:prstGeom>
          <a:noFill/>
        </p:spPr>
        <p:txBody>
          <a:bodyPr wrap="square" rtlCol="0">
            <a:spAutoFit/>
          </a:bodyPr>
          <a:lstStyle/>
          <a:p>
            <a:pPr algn="ctr"/>
            <a:r>
              <a:rPr lang="en-US" sz="4800" dirty="0">
                <a:solidFill>
                  <a:schemeClr val="bg1"/>
                </a:solidFill>
                <a:latin typeface="Verdana" panose="020B0604030504040204" pitchFamily="34" charset="0"/>
                <a:ea typeface="Verdana" panose="020B0604030504040204" pitchFamily="34" charset="0"/>
                <a:cs typeface="Verdana" panose="020B0604030504040204" pitchFamily="34" charset="0"/>
              </a:rPr>
              <a:t>Who is a Son of Perdition?</a:t>
            </a:r>
          </a:p>
        </p:txBody>
      </p:sp>
      <p:sp>
        <p:nvSpPr>
          <p:cNvPr id="6" name="Rectangle 5"/>
          <p:cNvSpPr/>
          <p:nvPr/>
        </p:nvSpPr>
        <p:spPr>
          <a:xfrm>
            <a:off x="4615543" y="3629808"/>
            <a:ext cx="6683828" cy="2585323"/>
          </a:xfrm>
          <a:prstGeom prst="rect">
            <a:avLst/>
          </a:prstGeom>
        </p:spPr>
        <p:txBody>
          <a:bodyPr wrap="square">
            <a:spAutoFit/>
          </a:bodyPr>
          <a:lstStyle/>
          <a:p>
            <a:r>
              <a:rPr lang="en-US" dirty="0">
                <a:solidFill>
                  <a:schemeClr val="bg1"/>
                </a:solidFill>
                <a:latin typeface="Open Sans"/>
              </a:rPr>
              <a:t>“We know the divine plan required Jesus to be crucified, but it is wrenching to think that one of His special witnesses who sat at His feet, heard Him pray, watched Him heal, and felt His touch could betray Him and all that He was for 30 pieces of silver. </a:t>
            </a:r>
          </a:p>
          <a:p>
            <a:endParaRPr lang="en-US" dirty="0">
              <a:solidFill>
                <a:schemeClr val="bg1"/>
              </a:solidFill>
              <a:latin typeface="Open Sans"/>
            </a:endParaRPr>
          </a:p>
          <a:p>
            <a:r>
              <a:rPr lang="en-US" dirty="0">
                <a:solidFill>
                  <a:schemeClr val="bg1"/>
                </a:solidFill>
                <a:latin typeface="Open Sans"/>
              </a:rPr>
              <a:t>We are not the ones to judge Judas’s fate, but Jesus said of His betrayer, ‘Good [were it] for that man if he had not been born.”</a:t>
            </a:r>
          </a:p>
          <a:p>
            <a:endParaRPr lang="en-US" dirty="0">
              <a:solidFill>
                <a:schemeClr val="bg1"/>
              </a:solidFill>
              <a:latin typeface="Open Sans"/>
            </a:endParaRPr>
          </a:p>
          <a:p>
            <a:r>
              <a:rPr lang="en-US" dirty="0">
                <a:solidFill>
                  <a:schemeClr val="bg1"/>
                </a:solidFill>
                <a:latin typeface="Open Sans"/>
              </a:rPr>
              <a:t>*See Commentary by Joseph F. Smith</a:t>
            </a:r>
            <a:endParaRPr lang="en-US" dirty="0">
              <a:solidFill>
                <a:schemeClr val="bg1"/>
              </a:solidFill>
            </a:endParaRPr>
          </a:p>
        </p:txBody>
      </p:sp>
      <p:sp>
        <p:nvSpPr>
          <p:cNvPr id="8" name="Rectangle 7"/>
          <p:cNvSpPr/>
          <p:nvPr/>
        </p:nvSpPr>
        <p:spPr>
          <a:xfrm>
            <a:off x="5856514" y="1067490"/>
            <a:ext cx="5116286" cy="2031325"/>
          </a:xfrm>
          <a:prstGeom prst="rect">
            <a:avLst/>
          </a:prstGeom>
          <a:solidFill>
            <a:schemeClr val="accent2">
              <a:lumMod val="50000"/>
            </a:schemeClr>
          </a:solidFill>
        </p:spPr>
        <p:txBody>
          <a:bodyPr wrap="square">
            <a:spAutoFit/>
          </a:bodyPr>
          <a:lstStyle/>
          <a:p>
            <a:r>
              <a:rPr lang="en-US" dirty="0">
                <a:solidFill>
                  <a:schemeClr val="bg1"/>
                </a:solidFill>
                <a:latin typeface="Open Sans"/>
              </a:rPr>
              <a:t>Sons of perdition are those who receive “no forgiveness in this world nor in the world to come—having denied the Holy Spirit after having received it, and having denied the Only Begotten Son of the Father, having crucified him unto themselves and put him to an open shame.” (10)</a:t>
            </a:r>
            <a:endParaRPr lang="en-US" dirty="0">
              <a:solidFill>
                <a:schemeClr val="bg1"/>
              </a:solidFill>
            </a:endParaRPr>
          </a:p>
        </p:txBody>
      </p:sp>
      <p:pic>
        <p:nvPicPr>
          <p:cNvPr id="10242" name="Picture 2" descr="Image result for judas iscari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428" y="3210691"/>
            <a:ext cx="2764048" cy="32062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4641" y="203096"/>
            <a:ext cx="855518" cy="106860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79156" y="5730874"/>
            <a:ext cx="694316" cy="928415"/>
          </a:xfrm>
          <a:prstGeom prst="rect">
            <a:avLst/>
          </a:prstGeom>
        </p:spPr>
      </p:pic>
    </p:spTree>
    <p:extLst>
      <p:ext uri="{BB962C8B-B14F-4D97-AF65-F5344CB8AC3E}">
        <p14:creationId xmlns:p14="http://schemas.microsoft.com/office/powerpoint/2010/main" val="154956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3170</Words>
  <Application>Microsoft Office PowerPoint</Application>
  <PresentationFormat>Widescreen</PresentationFormat>
  <Paragraphs>213</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Verdana</vt:lpstr>
      <vt:lpstr>Lucida Sans</vt:lpstr>
      <vt:lpstr>Arial</vt:lpstr>
      <vt:lpstr>Colonna MT</vt:lpstr>
      <vt:lpstr>Calibri Light</vt:lpstr>
      <vt:lpstr>Calibri</vt:lpstr>
      <vt:lpstr>Open Sans</vt:lpstr>
      <vt:lpstr>Abadi</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73</cp:revision>
  <dcterms:created xsi:type="dcterms:W3CDTF">2016-05-16T13:36:31Z</dcterms:created>
  <dcterms:modified xsi:type="dcterms:W3CDTF">2020-08-28T23:26:47Z</dcterms:modified>
</cp:coreProperties>
</file>