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43"/>
  </p:notesMasterIdLst>
  <p:sldIdLst>
    <p:sldId id="282" r:id="rId2"/>
    <p:sldId id="310" r:id="rId3"/>
    <p:sldId id="312" r:id="rId4"/>
    <p:sldId id="313" r:id="rId5"/>
    <p:sldId id="314" r:id="rId6"/>
    <p:sldId id="318" r:id="rId7"/>
    <p:sldId id="311" r:id="rId8"/>
    <p:sldId id="290" r:id="rId9"/>
    <p:sldId id="291" r:id="rId10"/>
    <p:sldId id="319" r:id="rId11"/>
    <p:sldId id="294" r:id="rId12"/>
    <p:sldId id="321" r:id="rId13"/>
    <p:sldId id="298" r:id="rId14"/>
    <p:sldId id="299" r:id="rId15"/>
    <p:sldId id="322" r:id="rId16"/>
    <p:sldId id="300" r:id="rId17"/>
    <p:sldId id="317" r:id="rId18"/>
    <p:sldId id="303" r:id="rId19"/>
    <p:sldId id="304" r:id="rId20"/>
    <p:sldId id="306" r:id="rId21"/>
    <p:sldId id="307" r:id="rId22"/>
    <p:sldId id="308" r:id="rId23"/>
    <p:sldId id="309" r:id="rId24"/>
    <p:sldId id="325" r:id="rId25"/>
    <p:sldId id="326" r:id="rId26"/>
    <p:sldId id="328" r:id="rId27"/>
    <p:sldId id="330" r:id="rId28"/>
    <p:sldId id="331" r:id="rId29"/>
    <p:sldId id="327" r:id="rId30"/>
    <p:sldId id="333" r:id="rId31"/>
    <p:sldId id="335" r:id="rId32"/>
    <p:sldId id="332" r:id="rId33"/>
    <p:sldId id="336" r:id="rId34"/>
    <p:sldId id="337" r:id="rId35"/>
    <p:sldId id="284" r:id="rId36"/>
    <p:sldId id="285" r:id="rId37"/>
    <p:sldId id="286" r:id="rId38"/>
    <p:sldId id="323" r:id="rId39"/>
    <p:sldId id="329" r:id="rId40"/>
    <p:sldId id="334" r:id="rId41"/>
    <p:sldId id="316" r:id="rId42"/>
  </p:sldIdLst>
  <p:sldSz cx="12192000" cy="6858000"/>
  <p:notesSz cx="6858000" cy="9144000"/>
  <p:embeddedFontLst>
    <p:embeddedFont>
      <p:font typeface="Abadi" panose="020B0604020104020204" pitchFamily="34" charset="0"/>
      <p:regular r:id="rId44"/>
    </p:embeddedFont>
    <p:embeddedFont>
      <p:font typeface="Arial Rounded MT Bold" panose="020F0704030504030204" pitchFamily="34" charset="0"/>
      <p:regular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Copperplate Gothic Light" panose="020E0507020206020404" pitchFamily="34" charset="0"/>
      <p:regular r:id="rId52"/>
    </p:embeddedFont>
    <p:embeddedFont>
      <p:font typeface="helvetica" panose="020B0604020202020204" pitchFamily="34" charset="0"/>
      <p:regular r:id="rId53"/>
      <p:bold r:id="rId54"/>
      <p:italic r:id="rId55"/>
      <p:boldItalic r:id="rId56"/>
    </p:embeddedFont>
    <p:embeddedFont>
      <p:font typeface="Open Sans" panose="020B0606030504020204" pitchFamily="34" charset="0"/>
      <p:regular r:id="rId57"/>
      <p:bold r:id="rId58"/>
      <p:italic r:id="rId59"/>
      <p:boldItalic r:id="rId60"/>
    </p:embeddedFont>
    <p:embeddedFont>
      <p:font typeface="Palatino" pitchFamily="2"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4DE7A-B0A5-4C62-A5B6-076CA6188874}" type="datetimeFigureOut">
              <a:rPr lang="en-US" smtClean="0"/>
              <a:pPr/>
              <a:t>8/28/2020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A57A5-2AFA-4289-AB8D-AFAA30F6128F}" type="slidenum">
              <a:rPr lang="en-US" smtClean="0"/>
              <a:pPr/>
              <a:t>‹#›</a:t>
            </a:fld>
            <a:endParaRPr lang="en-US"/>
          </a:p>
        </p:txBody>
      </p:sp>
    </p:spTree>
    <p:extLst>
      <p:ext uri="{BB962C8B-B14F-4D97-AF65-F5344CB8AC3E}">
        <p14:creationId xmlns:p14="http://schemas.microsoft.com/office/powerpoint/2010/main" val="310694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ED1E60-F7E4-49B1-83A0-CDF9BDB3AF90}" type="datetimeFigureOut">
              <a:rPr lang="en-US" smtClean="0"/>
              <a:pPr/>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3624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0126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56759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8571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D1E60-F7E4-49B1-83A0-CDF9BDB3AF90}" type="datetimeFigureOut">
              <a:rPr lang="en-US" smtClean="0"/>
              <a:pPr/>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13079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ED1E60-F7E4-49B1-83A0-CDF9BDB3AF90}" type="datetimeFigureOut">
              <a:rPr lang="en-US" smtClean="0"/>
              <a:pPr/>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02287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ED1E60-F7E4-49B1-83A0-CDF9BDB3AF90}" type="datetimeFigureOut">
              <a:rPr lang="en-US" smtClean="0"/>
              <a:pPr/>
              <a:t>8/28/2020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73092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ED1E60-F7E4-49B1-83A0-CDF9BDB3AF90}" type="datetimeFigureOut">
              <a:rPr lang="en-US" smtClean="0"/>
              <a:pPr/>
              <a:t>8/28/2020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1414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D1E60-F7E4-49B1-83A0-CDF9BDB3AF90}" type="datetimeFigureOut">
              <a:rPr lang="en-US" smtClean="0"/>
              <a:pPr/>
              <a:t>8/28/2020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3751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182743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18832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D1E60-F7E4-49B1-83A0-CDF9BDB3AF90}" type="datetimeFigureOut">
              <a:rPr lang="en-US" smtClean="0"/>
              <a:pPr/>
              <a:t>8/28/2020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7C6EC-E220-4FD2-9392-C8108E83BB9D}" type="slidenum">
              <a:rPr lang="en-US" smtClean="0"/>
              <a:pPr/>
              <a:t>‹#›</a:t>
            </a:fld>
            <a:endParaRPr lang="en-US"/>
          </a:p>
        </p:txBody>
      </p:sp>
    </p:spTree>
    <p:extLst>
      <p:ext uri="{BB962C8B-B14F-4D97-AF65-F5344CB8AC3E}">
        <p14:creationId xmlns:p14="http://schemas.microsoft.com/office/powerpoint/2010/main" val="2309149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1.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JTBOp2cNygU"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2286000" cy="369332"/>
          </a:xfrm>
          <a:prstGeom prst="rect">
            <a:avLst/>
          </a:prstGeom>
          <a:noFill/>
        </p:spPr>
        <p:txBody>
          <a:bodyPr wrap="square" rtlCol="0">
            <a:spAutoFit/>
          </a:bodyPr>
          <a:lstStyle/>
          <a:p>
            <a:r>
              <a:rPr lang="en-US" dirty="0"/>
              <a:t>Lesson 79</a:t>
            </a:r>
          </a:p>
        </p:txBody>
      </p:sp>
      <p:sp>
        <p:nvSpPr>
          <p:cNvPr id="6" name="TextBox 5"/>
          <p:cNvSpPr txBox="1"/>
          <p:nvPr/>
        </p:nvSpPr>
        <p:spPr>
          <a:xfrm>
            <a:off x="0" y="686555"/>
            <a:ext cx="12192000" cy="1631216"/>
          </a:xfrm>
          <a:prstGeom prst="rect">
            <a:avLst/>
          </a:prstGeom>
          <a:noFill/>
        </p:spPr>
        <p:txBody>
          <a:bodyPr wrap="square" rtlCol="0">
            <a:spAutoFit/>
          </a:bodyPr>
          <a:lstStyle/>
          <a:p>
            <a:pPr algn="ctr"/>
            <a:r>
              <a:rPr lang="en-US" sz="6000" dirty="0">
                <a:latin typeface="Arial Rounded MT Bold" panose="020F0704030504030204" pitchFamily="34" charset="0"/>
              </a:rPr>
              <a:t>Christ is Risen</a:t>
            </a:r>
          </a:p>
          <a:p>
            <a:pPr algn="ctr"/>
            <a:r>
              <a:rPr lang="en-US" sz="4000" dirty="0">
                <a:latin typeface="Arial Rounded MT Bold" panose="020F0704030504030204" pitchFamily="34" charset="0"/>
              </a:rPr>
              <a:t>John 20</a:t>
            </a:r>
          </a:p>
        </p:txBody>
      </p:sp>
      <p:sp>
        <p:nvSpPr>
          <p:cNvPr id="25" name="TextBox 24"/>
          <p:cNvSpPr txBox="1"/>
          <p:nvPr/>
        </p:nvSpPr>
        <p:spPr>
          <a:xfrm>
            <a:off x="1504448" y="2854585"/>
            <a:ext cx="4800600" cy="523220"/>
          </a:xfrm>
          <a:prstGeom prst="rect">
            <a:avLst/>
          </a:prstGeom>
          <a:noFill/>
        </p:spPr>
        <p:txBody>
          <a:bodyPr wrap="square" rtlCol="0">
            <a:spAutoFit/>
          </a:bodyPr>
          <a:lstStyle/>
          <a:p>
            <a:r>
              <a:rPr lang="en-US" sz="2800" dirty="0">
                <a:latin typeface="Copperplate Gothic Light" pitchFamily="34" charset="0"/>
              </a:rPr>
              <a:t>Matthew 28:1-8</a:t>
            </a:r>
          </a:p>
        </p:txBody>
      </p:sp>
      <p:sp>
        <p:nvSpPr>
          <p:cNvPr id="26" name="TextBox 25"/>
          <p:cNvSpPr txBox="1"/>
          <p:nvPr/>
        </p:nvSpPr>
        <p:spPr>
          <a:xfrm>
            <a:off x="3398534" y="3681900"/>
            <a:ext cx="4800600" cy="523220"/>
          </a:xfrm>
          <a:prstGeom prst="rect">
            <a:avLst/>
          </a:prstGeom>
          <a:noFill/>
        </p:spPr>
        <p:txBody>
          <a:bodyPr wrap="square" rtlCol="0">
            <a:spAutoFit/>
          </a:bodyPr>
          <a:lstStyle/>
          <a:p>
            <a:r>
              <a:rPr lang="en-US" sz="2800" dirty="0">
                <a:latin typeface="Copperplate Gothic Light" pitchFamily="34" charset="0"/>
              </a:rPr>
              <a:t>Mark 16:2-11</a:t>
            </a:r>
          </a:p>
        </p:txBody>
      </p:sp>
      <p:sp>
        <p:nvSpPr>
          <p:cNvPr id="27" name="TextBox 26"/>
          <p:cNvSpPr txBox="1"/>
          <p:nvPr/>
        </p:nvSpPr>
        <p:spPr>
          <a:xfrm>
            <a:off x="5610501" y="4476598"/>
            <a:ext cx="4800600" cy="523220"/>
          </a:xfrm>
          <a:prstGeom prst="rect">
            <a:avLst/>
          </a:prstGeom>
          <a:noFill/>
        </p:spPr>
        <p:txBody>
          <a:bodyPr wrap="square" rtlCol="0">
            <a:spAutoFit/>
          </a:bodyPr>
          <a:lstStyle/>
          <a:p>
            <a:r>
              <a:rPr lang="en-US" sz="2800" dirty="0">
                <a:latin typeface="Copperplate Gothic Light" pitchFamily="34" charset="0"/>
              </a:rPr>
              <a:t>Luke 24:1-12</a:t>
            </a:r>
          </a:p>
        </p:txBody>
      </p:sp>
      <p:sp>
        <p:nvSpPr>
          <p:cNvPr id="28" name="TextBox 27"/>
          <p:cNvSpPr txBox="1"/>
          <p:nvPr/>
        </p:nvSpPr>
        <p:spPr>
          <a:xfrm>
            <a:off x="7805883" y="5399639"/>
            <a:ext cx="4800600" cy="523220"/>
          </a:xfrm>
          <a:prstGeom prst="rect">
            <a:avLst/>
          </a:prstGeom>
          <a:noFill/>
        </p:spPr>
        <p:txBody>
          <a:bodyPr wrap="square" rtlCol="0">
            <a:spAutoFit/>
          </a:bodyPr>
          <a:lstStyle/>
          <a:p>
            <a:r>
              <a:rPr lang="en-US" sz="2800" dirty="0">
                <a:latin typeface="Copperplate Gothic Light" pitchFamily="34" charset="0"/>
              </a:rPr>
              <a:t>John 20:1-18</a:t>
            </a:r>
          </a:p>
        </p:txBody>
      </p:sp>
      <p:grpSp>
        <p:nvGrpSpPr>
          <p:cNvPr id="29" name="Group 117"/>
          <p:cNvGrpSpPr/>
          <p:nvPr/>
        </p:nvGrpSpPr>
        <p:grpSpPr>
          <a:xfrm>
            <a:off x="568276" y="2564170"/>
            <a:ext cx="807595" cy="1736058"/>
            <a:chOff x="533400" y="381000"/>
            <a:chExt cx="2281003" cy="4903390"/>
          </a:xfrm>
        </p:grpSpPr>
        <p:sp>
          <p:nvSpPr>
            <p:cNvPr id="30" name="Cloud 29"/>
            <p:cNvSpPr/>
            <p:nvPr/>
          </p:nvSpPr>
          <p:spPr>
            <a:xfrm rot="4581231">
              <a:off x="1610138" y="791062"/>
              <a:ext cx="1143000" cy="57979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47"/>
            <p:cNvGrpSpPr/>
            <p:nvPr/>
          </p:nvGrpSpPr>
          <p:grpSpPr>
            <a:xfrm rot="2613352">
              <a:off x="991411" y="4510244"/>
              <a:ext cx="666047" cy="774146"/>
              <a:chOff x="6106804" y="4039302"/>
              <a:chExt cx="666047" cy="774146"/>
            </a:xfrm>
          </p:grpSpPr>
          <p:sp>
            <p:nvSpPr>
              <p:cNvPr id="78" name="Oval 77"/>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46"/>
            <p:cNvGrpSpPr/>
            <p:nvPr/>
          </p:nvGrpSpPr>
          <p:grpSpPr>
            <a:xfrm>
              <a:off x="1708441" y="4507745"/>
              <a:ext cx="666047" cy="774146"/>
              <a:chOff x="6106804" y="4039302"/>
              <a:chExt cx="666047" cy="774146"/>
            </a:xfrm>
          </p:grpSpPr>
          <p:sp>
            <p:nvSpPr>
              <p:cNvPr id="75" name="Oval 43"/>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44"/>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45"/>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p:cNvSpPr/>
            <p:nvPr/>
          </p:nvSpPr>
          <p:spPr>
            <a:xfrm>
              <a:off x="2364699" y="3319072"/>
              <a:ext cx="449704" cy="6595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33400" y="3301584"/>
              <a:ext cx="449704" cy="6595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rot="20773405">
              <a:off x="1805173" y="1603726"/>
              <a:ext cx="797234" cy="2138955"/>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rot="1174596">
              <a:off x="749865" y="1706723"/>
              <a:ext cx="797234" cy="206082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a:off x="926892" y="1676400"/>
              <a:ext cx="1676400" cy="3048000"/>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a:off x="926892" y="1524000"/>
              <a:ext cx="1676400" cy="2590800"/>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21233260">
              <a:off x="1879594" y="1705855"/>
              <a:ext cx="606621" cy="248116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p:cNvSpPr/>
            <p:nvPr/>
          </p:nvSpPr>
          <p:spPr>
            <a:xfrm rot="508364">
              <a:off x="924667" y="1684677"/>
              <a:ext cx="654826" cy="2458330"/>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3"/>
            <p:cNvSpPr/>
            <p:nvPr/>
          </p:nvSpPr>
          <p:spPr>
            <a:xfrm>
              <a:off x="1372849" y="1340370"/>
              <a:ext cx="734519" cy="86693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
            <p:cNvSpPr/>
            <p:nvPr/>
          </p:nvSpPr>
          <p:spPr>
            <a:xfrm>
              <a:off x="1160488" y="483433"/>
              <a:ext cx="1141751" cy="149027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26"/>
            <p:cNvGrpSpPr/>
            <p:nvPr/>
          </p:nvGrpSpPr>
          <p:grpSpPr>
            <a:xfrm rot="4901522">
              <a:off x="1079356" y="2773919"/>
              <a:ext cx="2209671" cy="524419"/>
              <a:chOff x="5029200" y="1371600"/>
              <a:chExt cx="6791793" cy="1933731"/>
            </a:xfrm>
          </p:grpSpPr>
          <p:grpSp>
            <p:nvGrpSpPr>
              <p:cNvPr id="63" name="Group 16"/>
              <p:cNvGrpSpPr/>
              <p:nvPr/>
            </p:nvGrpSpPr>
            <p:grpSpPr>
              <a:xfrm>
                <a:off x="5029200" y="1371600"/>
                <a:ext cx="1752600" cy="1905000"/>
                <a:chOff x="5029200" y="1371600"/>
                <a:chExt cx="1752600" cy="1905000"/>
              </a:xfrm>
            </p:grpSpPr>
            <p:sp>
              <p:nvSpPr>
                <p:cNvPr id="73" name="4-Point Star 14"/>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4-Point Star 15"/>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17"/>
              <p:cNvGrpSpPr/>
              <p:nvPr/>
            </p:nvGrpSpPr>
            <p:grpSpPr>
              <a:xfrm>
                <a:off x="6713095" y="1400331"/>
                <a:ext cx="1752600" cy="1905000"/>
                <a:chOff x="5029200" y="1371600"/>
                <a:chExt cx="1752600" cy="1905000"/>
              </a:xfrm>
            </p:grpSpPr>
            <p:sp>
              <p:nvSpPr>
                <p:cNvPr id="71" name="4-Point Star 70"/>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4-Point Star 71"/>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20"/>
              <p:cNvGrpSpPr/>
              <p:nvPr/>
            </p:nvGrpSpPr>
            <p:grpSpPr>
              <a:xfrm>
                <a:off x="8404486" y="1389088"/>
                <a:ext cx="1752600" cy="1905000"/>
                <a:chOff x="5029200" y="1371600"/>
                <a:chExt cx="1752600" cy="1905000"/>
              </a:xfrm>
            </p:grpSpPr>
            <p:sp>
              <p:nvSpPr>
                <p:cNvPr id="69" name="4-Point Star 68"/>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4-Point Star 69"/>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23"/>
              <p:cNvGrpSpPr/>
              <p:nvPr/>
            </p:nvGrpSpPr>
            <p:grpSpPr>
              <a:xfrm>
                <a:off x="10068393" y="1389089"/>
                <a:ext cx="1752600" cy="1905000"/>
                <a:chOff x="5029200" y="1371600"/>
                <a:chExt cx="1752600" cy="1905000"/>
              </a:xfrm>
            </p:grpSpPr>
            <p:sp>
              <p:nvSpPr>
                <p:cNvPr id="67" name="4-Point Star 24"/>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4-Point Star 25"/>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27"/>
            <p:cNvGrpSpPr/>
            <p:nvPr/>
          </p:nvGrpSpPr>
          <p:grpSpPr>
            <a:xfrm rot="5740360">
              <a:off x="115989" y="2768133"/>
              <a:ext cx="2209671" cy="524419"/>
              <a:chOff x="5029200" y="1371600"/>
              <a:chExt cx="6791793" cy="1933731"/>
            </a:xfrm>
          </p:grpSpPr>
          <p:grpSp>
            <p:nvGrpSpPr>
              <p:cNvPr id="51" name="Group 16"/>
              <p:cNvGrpSpPr/>
              <p:nvPr/>
            </p:nvGrpSpPr>
            <p:grpSpPr>
              <a:xfrm>
                <a:off x="5029200" y="1371600"/>
                <a:ext cx="1752600" cy="1905000"/>
                <a:chOff x="5029200" y="1371600"/>
                <a:chExt cx="1752600" cy="1905000"/>
              </a:xfrm>
            </p:grpSpPr>
            <p:sp>
              <p:nvSpPr>
                <p:cNvPr id="61" name="4-Point Star 60"/>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4-Point Star 61"/>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17"/>
              <p:cNvGrpSpPr/>
              <p:nvPr/>
            </p:nvGrpSpPr>
            <p:grpSpPr>
              <a:xfrm>
                <a:off x="6713095" y="1400331"/>
                <a:ext cx="1752600" cy="1905000"/>
                <a:chOff x="5029200" y="1371600"/>
                <a:chExt cx="1752600" cy="1905000"/>
              </a:xfrm>
            </p:grpSpPr>
            <p:sp>
              <p:nvSpPr>
                <p:cNvPr id="59" name="4-Point Star 58"/>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4-Point Star 59"/>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20"/>
              <p:cNvGrpSpPr/>
              <p:nvPr/>
            </p:nvGrpSpPr>
            <p:grpSpPr>
              <a:xfrm>
                <a:off x="8404486" y="1389088"/>
                <a:ext cx="1752600" cy="1905000"/>
                <a:chOff x="5029200" y="1371600"/>
                <a:chExt cx="1752600" cy="1905000"/>
              </a:xfrm>
            </p:grpSpPr>
            <p:sp>
              <p:nvSpPr>
                <p:cNvPr id="57" name="4-Point Star 56"/>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4-Point Star 57"/>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23"/>
              <p:cNvGrpSpPr/>
              <p:nvPr/>
            </p:nvGrpSpPr>
            <p:grpSpPr>
              <a:xfrm>
                <a:off x="10068393" y="1389089"/>
                <a:ext cx="1752600" cy="1905000"/>
                <a:chOff x="5029200" y="1371600"/>
                <a:chExt cx="1752600" cy="1905000"/>
              </a:xfrm>
            </p:grpSpPr>
            <p:sp>
              <p:nvSpPr>
                <p:cNvPr id="55" name="4-Point Star 27"/>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4-Point Star 55"/>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 name="Rounded Rectangle 44"/>
            <p:cNvSpPr/>
            <p:nvPr/>
          </p:nvSpPr>
          <p:spPr>
            <a:xfrm>
              <a:off x="1460292" y="2438400"/>
              <a:ext cx="533400" cy="228600"/>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447800" y="2881859"/>
              <a:ext cx="545892" cy="242341"/>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p:cNvSpPr/>
            <p:nvPr/>
          </p:nvSpPr>
          <p:spPr>
            <a:xfrm>
              <a:off x="1155492" y="381000"/>
              <a:ext cx="1143000" cy="457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p:cNvSpPr/>
            <p:nvPr/>
          </p:nvSpPr>
          <p:spPr>
            <a:xfrm rot="5799345">
              <a:off x="619539" y="867262"/>
              <a:ext cx="1143000" cy="57979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oud 48"/>
            <p:cNvSpPr/>
            <p:nvPr/>
          </p:nvSpPr>
          <p:spPr>
            <a:xfrm rot="5799345">
              <a:off x="1332146" y="1533361"/>
              <a:ext cx="844105" cy="734169"/>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609591" y="1565826"/>
              <a:ext cx="324239" cy="25489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7162800" y="5021513"/>
            <a:ext cx="612806" cy="1368402"/>
            <a:chOff x="6934200" y="1265656"/>
            <a:chExt cx="1985484" cy="4373144"/>
          </a:xfrm>
        </p:grpSpPr>
        <p:sp>
          <p:nvSpPr>
            <p:cNvPr id="82" name="Oval 81"/>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rot="6724914" flipH="1">
              <a:off x="6809060" y="3667864"/>
              <a:ext cx="601800" cy="35152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rot="3549535" flipH="1">
              <a:off x="8409583" y="3649135"/>
              <a:ext cx="601800" cy="35152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loud 88"/>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oud 89"/>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Isosceles Triangle 91"/>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24"/>
            <p:cNvGrpSpPr/>
            <p:nvPr/>
          </p:nvGrpSpPr>
          <p:grpSpPr>
            <a:xfrm>
              <a:off x="7108136" y="2388756"/>
              <a:ext cx="1544360" cy="2210894"/>
              <a:chOff x="4553133" y="901823"/>
              <a:chExt cx="2186627" cy="3449921"/>
            </a:xfrm>
          </p:grpSpPr>
          <p:sp>
            <p:nvSpPr>
              <p:cNvPr id="160" name="Double Wave 23"/>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6"/>
              <p:cNvGrpSpPr/>
              <p:nvPr/>
            </p:nvGrpSpPr>
            <p:grpSpPr>
              <a:xfrm>
                <a:off x="4694566" y="901823"/>
                <a:ext cx="2045194" cy="1982724"/>
                <a:chOff x="2594848" y="2213440"/>
                <a:chExt cx="2045194" cy="1982724"/>
              </a:xfrm>
              <a:solidFill>
                <a:srgbClr val="E0C13C"/>
              </a:solidFill>
            </p:grpSpPr>
            <p:sp>
              <p:nvSpPr>
                <p:cNvPr id="162" name="Pie 17"/>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3" name="Group 5"/>
                <p:cNvGrpSpPr/>
                <p:nvPr/>
              </p:nvGrpSpPr>
              <p:grpSpPr>
                <a:xfrm>
                  <a:off x="2840416" y="2333435"/>
                  <a:ext cx="1586009" cy="1634505"/>
                  <a:chOff x="2838154" y="2333435"/>
                  <a:chExt cx="1586009" cy="1634505"/>
                </a:xfrm>
                <a:grpFill/>
              </p:grpSpPr>
              <p:sp>
                <p:nvSpPr>
                  <p:cNvPr id="164" name="Moon 3"/>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20"/>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4" name="Oval 93"/>
            <p:cNvSpPr/>
            <p:nvPr/>
          </p:nvSpPr>
          <p:spPr>
            <a:xfrm flipH="1">
              <a:off x="7377452" y="1418345"/>
              <a:ext cx="1192870" cy="149042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58"/>
            <p:cNvGrpSpPr/>
            <p:nvPr/>
          </p:nvGrpSpPr>
          <p:grpSpPr>
            <a:xfrm rot="175281">
              <a:off x="7281771" y="4966315"/>
              <a:ext cx="1319546" cy="446802"/>
              <a:chOff x="3810000" y="1677648"/>
              <a:chExt cx="4705061" cy="1827552"/>
            </a:xfrm>
          </p:grpSpPr>
          <p:grpSp>
            <p:nvGrpSpPr>
              <p:cNvPr id="130" name="Group 37"/>
              <p:cNvGrpSpPr/>
              <p:nvPr/>
            </p:nvGrpSpPr>
            <p:grpSpPr>
              <a:xfrm>
                <a:off x="3810000" y="1828800"/>
                <a:ext cx="1776984" cy="1676400"/>
                <a:chOff x="3810000" y="1828800"/>
                <a:chExt cx="4038600" cy="3810000"/>
              </a:xfrm>
            </p:grpSpPr>
            <p:sp>
              <p:nvSpPr>
                <p:cNvPr id="151" name="Half Frame 15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Half Frame 15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Half Frame 15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Half Frame 15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Donut 15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Diamond 15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38"/>
              <p:cNvGrpSpPr/>
              <p:nvPr/>
            </p:nvGrpSpPr>
            <p:grpSpPr>
              <a:xfrm>
                <a:off x="5314014" y="1757596"/>
                <a:ext cx="1776984" cy="1676400"/>
                <a:chOff x="3810000" y="1828800"/>
                <a:chExt cx="4038600" cy="3810000"/>
              </a:xfrm>
            </p:grpSpPr>
            <p:sp>
              <p:nvSpPr>
                <p:cNvPr id="142" name="Half Frame 14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 name="Half Frame 142"/>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Half Frame 143"/>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Half Frame 144"/>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Donut 14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Diamond 14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iamond 14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14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48"/>
              <p:cNvGrpSpPr/>
              <p:nvPr/>
            </p:nvGrpSpPr>
            <p:grpSpPr>
              <a:xfrm>
                <a:off x="6738077" y="1677648"/>
                <a:ext cx="1776984" cy="1676400"/>
                <a:chOff x="3810000" y="1828800"/>
                <a:chExt cx="4038600" cy="3810000"/>
              </a:xfrm>
            </p:grpSpPr>
            <p:sp>
              <p:nvSpPr>
                <p:cNvPr id="133" name="Half Frame 132"/>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Donut 136"/>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Diamond 137"/>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iamond 139"/>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140"/>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6" name="Cloud 95"/>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p:cNvGrpSpPr/>
            <p:nvPr/>
          </p:nvGrpSpPr>
          <p:grpSpPr>
            <a:xfrm>
              <a:off x="7162023" y="1568903"/>
              <a:ext cx="1544762" cy="259293"/>
              <a:chOff x="7105896" y="1557210"/>
              <a:chExt cx="1544762" cy="488119"/>
            </a:xfrm>
          </p:grpSpPr>
          <p:sp>
            <p:nvSpPr>
              <p:cNvPr id="98" name="Rounded Rectangle 15"/>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59"/>
              <p:cNvGrpSpPr/>
              <p:nvPr/>
            </p:nvGrpSpPr>
            <p:grpSpPr>
              <a:xfrm rot="160736">
                <a:off x="7230848" y="1557210"/>
                <a:ext cx="1269517" cy="488119"/>
                <a:chOff x="3810000" y="1677648"/>
                <a:chExt cx="4705061" cy="1827552"/>
              </a:xfrm>
            </p:grpSpPr>
            <p:grpSp>
              <p:nvGrpSpPr>
                <p:cNvPr id="100" name="Group 37"/>
                <p:cNvGrpSpPr/>
                <p:nvPr/>
              </p:nvGrpSpPr>
              <p:grpSpPr>
                <a:xfrm>
                  <a:off x="3810000" y="1828800"/>
                  <a:ext cx="1776984" cy="1676400"/>
                  <a:chOff x="3810000" y="1828800"/>
                  <a:chExt cx="4038600" cy="3810000"/>
                </a:xfrm>
              </p:grpSpPr>
              <p:sp>
                <p:nvSpPr>
                  <p:cNvPr id="121" name="Half Frame 12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Half Frame 12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Half Frame 12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Half Frame 12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Donut 12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Diamond 12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38"/>
                <p:cNvGrpSpPr/>
                <p:nvPr/>
              </p:nvGrpSpPr>
              <p:grpSpPr>
                <a:xfrm>
                  <a:off x="5314014" y="1757596"/>
                  <a:ext cx="1776984" cy="1676400"/>
                  <a:chOff x="3810000" y="1828800"/>
                  <a:chExt cx="4038600" cy="3810000"/>
                </a:xfrm>
              </p:grpSpPr>
              <p:sp>
                <p:nvSpPr>
                  <p:cNvPr id="112" name="Half Frame 11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Half Frame 112"/>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Half Frame 113"/>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Half Frame 114"/>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Donut 11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Diamond 11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1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48"/>
                <p:cNvGrpSpPr/>
                <p:nvPr/>
              </p:nvGrpSpPr>
              <p:grpSpPr>
                <a:xfrm>
                  <a:off x="6738077" y="1677648"/>
                  <a:ext cx="1776984" cy="1676400"/>
                  <a:chOff x="3810000" y="1828800"/>
                  <a:chExt cx="4038600" cy="3810000"/>
                </a:xfrm>
              </p:grpSpPr>
              <p:sp>
                <p:nvSpPr>
                  <p:cNvPr id="103" name="Half Frame 102"/>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Half Frame 103"/>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Half Frame 104"/>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Half Frame 105"/>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Donut 106"/>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Diamond 107"/>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66" name="Group 165"/>
          <p:cNvGrpSpPr/>
          <p:nvPr/>
        </p:nvGrpSpPr>
        <p:grpSpPr>
          <a:xfrm>
            <a:off x="2635908" y="3601097"/>
            <a:ext cx="690825" cy="1585843"/>
            <a:chOff x="2438400" y="618365"/>
            <a:chExt cx="2286586" cy="5249035"/>
          </a:xfrm>
        </p:grpSpPr>
        <p:sp>
          <p:nvSpPr>
            <p:cNvPr id="167" name="Round Diagonal Corner Rectangle 166"/>
            <p:cNvSpPr/>
            <p:nvPr/>
          </p:nvSpPr>
          <p:spPr>
            <a:xfrm rot="6243236" flipH="1" flipV="1">
              <a:off x="2381857" y="1513740"/>
              <a:ext cx="1341226"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 Diagonal Corner Rectangle 167"/>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47"/>
            <p:cNvGrpSpPr/>
            <p:nvPr/>
          </p:nvGrpSpPr>
          <p:grpSpPr>
            <a:xfrm>
              <a:off x="3471131" y="5233160"/>
              <a:ext cx="501493" cy="634240"/>
              <a:chOff x="6106804" y="4039302"/>
              <a:chExt cx="666047" cy="774146"/>
            </a:xfrm>
          </p:grpSpPr>
          <p:sp>
            <p:nvSpPr>
              <p:cNvPr id="231" name="Oval 230"/>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rot="20163506">
                <a:off x="6387712" y="4392141"/>
                <a:ext cx="362627" cy="315996"/>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47"/>
            <p:cNvGrpSpPr/>
            <p:nvPr/>
          </p:nvGrpSpPr>
          <p:grpSpPr>
            <a:xfrm rot="2613352">
              <a:off x="3086557" y="5132460"/>
              <a:ext cx="501493" cy="634240"/>
              <a:chOff x="6106804" y="4039302"/>
              <a:chExt cx="666047" cy="774146"/>
            </a:xfrm>
          </p:grpSpPr>
          <p:sp>
            <p:nvSpPr>
              <p:cNvPr id="228" name="Oval 227"/>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rot="20163506">
                <a:off x="6387712" y="4392141"/>
                <a:ext cx="362627" cy="315996"/>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77"/>
            <p:cNvGrpSpPr/>
            <p:nvPr/>
          </p:nvGrpSpPr>
          <p:grpSpPr>
            <a:xfrm>
              <a:off x="2438400" y="2059236"/>
              <a:ext cx="2286586" cy="3431088"/>
              <a:chOff x="3886200" y="1447800"/>
              <a:chExt cx="3036880" cy="4187946"/>
            </a:xfrm>
          </p:grpSpPr>
          <p:grpSp>
            <p:nvGrpSpPr>
              <p:cNvPr id="216" name="Group 54"/>
              <p:cNvGrpSpPr/>
              <p:nvPr/>
            </p:nvGrpSpPr>
            <p:grpSpPr>
              <a:xfrm>
                <a:off x="3886200" y="1447800"/>
                <a:ext cx="3036880" cy="4187946"/>
                <a:chOff x="4419600" y="2060454"/>
                <a:chExt cx="3036880" cy="4187946"/>
              </a:xfrm>
            </p:grpSpPr>
            <p:sp>
              <p:nvSpPr>
                <p:cNvPr id="219" name="Oval 218"/>
                <p:cNvSpPr/>
                <p:nvPr/>
              </p:nvSpPr>
              <p:spPr>
                <a:xfrm rot="20216319">
                  <a:off x="6881857" y="3709053"/>
                  <a:ext cx="574623" cy="844447"/>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rot="1354115">
                  <a:off x="4419600" y="3736540"/>
                  <a:ext cx="574623" cy="844447"/>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Trapezoid 220"/>
                <p:cNvSpPr/>
                <p:nvPr/>
              </p:nvSpPr>
              <p:spPr>
                <a:xfrm rot="20102191">
                  <a:off x="6267526" y="2091421"/>
                  <a:ext cx="990600" cy="2115430"/>
                </a:xfrm>
                <a:prstGeom prst="trapezoid">
                  <a:avLst>
                    <a:gd name="adj" fmla="val 34133"/>
                  </a:avLst>
                </a:prstGeom>
                <a:solidFill>
                  <a:schemeClr val="bg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rapezoid 221"/>
                <p:cNvSpPr/>
                <p:nvPr/>
              </p:nvSpPr>
              <p:spPr>
                <a:xfrm rot="1327004">
                  <a:off x="4648115" y="2060454"/>
                  <a:ext cx="990600" cy="2115430"/>
                </a:xfrm>
                <a:prstGeom prst="trapezoid">
                  <a:avLst>
                    <a:gd name="adj" fmla="val 34133"/>
                  </a:avLst>
                </a:prstGeom>
                <a:solidFill>
                  <a:schemeClr val="bg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rapezoid 222"/>
                <p:cNvSpPr/>
                <p:nvPr/>
              </p:nvSpPr>
              <p:spPr>
                <a:xfrm>
                  <a:off x="4876800" y="2133600"/>
                  <a:ext cx="2133600" cy="4114800"/>
                </a:xfrm>
                <a:prstGeom prst="trapezoid">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Isosceles Triangle 223"/>
                <p:cNvSpPr/>
                <p:nvPr/>
              </p:nvSpPr>
              <p:spPr>
                <a:xfrm rot="10800000">
                  <a:off x="5638800" y="2133600"/>
                  <a:ext cx="609600" cy="762000"/>
                </a:xfrm>
                <a:prstGeom prst="triangl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225"/>
                <p:cNvSpPr/>
                <p:nvPr/>
              </p:nvSpPr>
              <p:spPr>
                <a:xfrm rot="366654" flipH="1">
                  <a:off x="4940183" y="2083789"/>
                  <a:ext cx="706763" cy="3952346"/>
                </a:xfrm>
                <a:prstGeom prst="trapezoid">
                  <a:avLst>
                    <a:gd name="adj" fmla="val 34133"/>
                  </a:avLst>
                </a:prstGeom>
                <a:solidFill>
                  <a:schemeClr val="bg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226"/>
                <p:cNvSpPr/>
                <p:nvPr/>
              </p:nvSpPr>
              <p:spPr>
                <a:xfrm rot="21233346">
                  <a:off x="6229030" y="2067506"/>
                  <a:ext cx="706763" cy="3967808"/>
                </a:xfrm>
                <a:prstGeom prst="trapezoid">
                  <a:avLst>
                    <a:gd name="adj" fmla="val 34133"/>
                  </a:avLst>
                </a:prstGeom>
                <a:solidFill>
                  <a:schemeClr val="bg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7" name="Oval 216"/>
              <p:cNvSpPr/>
              <p:nvPr/>
            </p:nvSpPr>
            <p:spPr>
              <a:xfrm rot="662489">
                <a:off x="4497112" y="1621162"/>
                <a:ext cx="381000" cy="1677051"/>
              </a:xfrm>
              <a:prstGeom prst="ellipse">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rot="20760750">
                <a:off x="5888734" y="1668594"/>
                <a:ext cx="381000" cy="1700366"/>
              </a:xfrm>
              <a:prstGeom prst="ellipse">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67"/>
            <p:cNvGrpSpPr/>
            <p:nvPr/>
          </p:nvGrpSpPr>
          <p:grpSpPr>
            <a:xfrm rot="3964948">
              <a:off x="3047837" y="2527156"/>
              <a:ext cx="846586" cy="157044"/>
              <a:chOff x="6764312" y="5017957"/>
              <a:chExt cx="3174167" cy="544643"/>
            </a:xfrm>
          </p:grpSpPr>
          <p:sp>
            <p:nvSpPr>
              <p:cNvPr id="207" name="Rounded Rectangle 206"/>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115"/>
              <p:cNvGrpSpPr/>
              <p:nvPr/>
            </p:nvGrpSpPr>
            <p:grpSpPr>
              <a:xfrm>
                <a:off x="6764312" y="5017957"/>
                <a:ext cx="3174167" cy="543394"/>
                <a:chOff x="4419600" y="6019800"/>
                <a:chExt cx="4553263" cy="718278"/>
              </a:xfrm>
            </p:grpSpPr>
            <p:sp>
              <p:nvSpPr>
                <p:cNvPr id="209" name="Multiply 208"/>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Multiply 209"/>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Diamond 210"/>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Diamond 211"/>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Multiply 212"/>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Diamond 213"/>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Multiply 214"/>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3" name="Oval 172"/>
            <p:cNvSpPr/>
            <p:nvPr/>
          </p:nvSpPr>
          <p:spPr>
            <a:xfrm>
              <a:off x="3069514" y="685800"/>
              <a:ext cx="1032731" cy="1623152"/>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 Diagonal Corner Rectangle 173"/>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lowchart: Delay 174"/>
            <p:cNvSpPr/>
            <p:nvPr/>
          </p:nvSpPr>
          <p:spPr>
            <a:xfrm rot="16200000">
              <a:off x="3396747" y="128560"/>
              <a:ext cx="374573" cy="1354183"/>
            </a:xfrm>
            <a:prstGeom prst="flowChartDelay">
              <a:avLst/>
            </a:prstGeom>
            <a:solidFill>
              <a:schemeClr val="bg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6" name="Group 84"/>
            <p:cNvGrpSpPr/>
            <p:nvPr/>
          </p:nvGrpSpPr>
          <p:grpSpPr>
            <a:xfrm rot="17635052" flipH="1">
              <a:off x="3277333" y="2527157"/>
              <a:ext cx="846586" cy="157044"/>
              <a:chOff x="6764312" y="5017957"/>
              <a:chExt cx="3174167" cy="544643"/>
            </a:xfrm>
          </p:grpSpPr>
          <p:sp>
            <p:nvSpPr>
              <p:cNvPr id="198" name="Rounded Rectangle 197"/>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9" name="Group 115"/>
              <p:cNvGrpSpPr/>
              <p:nvPr/>
            </p:nvGrpSpPr>
            <p:grpSpPr>
              <a:xfrm>
                <a:off x="6764312" y="5017957"/>
                <a:ext cx="3174167" cy="543394"/>
                <a:chOff x="4419600" y="6019800"/>
                <a:chExt cx="4553263" cy="718278"/>
              </a:xfrm>
            </p:grpSpPr>
            <p:sp>
              <p:nvSpPr>
                <p:cNvPr id="200" name="Multiply 199"/>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Multiply 200"/>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Diamond 201"/>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Diamond 202"/>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Multiply 203"/>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Diamond 204"/>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Multiply 205"/>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7" name="Group 94"/>
            <p:cNvGrpSpPr/>
            <p:nvPr/>
          </p:nvGrpSpPr>
          <p:grpSpPr>
            <a:xfrm flipH="1">
              <a:off x="2725269" y="5305541"/>
              <a:ext cx="1764485" cy="211849"/>
              <a:chOff x="6764312" y="5017957"/>
              <a:chExt cx="3174167" cy="544643"/>
            </a:xfrm>
          </p:grpSpPr>
          <p:sp>
            <p:nvSpPr>
              <p:cNvPr id="189" name="Rounded Rectangle 188"/>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15"/>
              <p:cNvGrpSpPr/>
              <p:nvPr/>
            </p:nvGrpSpPr>
            <p:grpSpPr>
              <a:xfrm>
                <a:off x="6764312" y="5017957"/>
                <a:ext cx="3174167" cy="543394"/>
                <a:chOff x="4419600" y="6019800"/>
                <a:chExt cx="4553263" cy="718278"/>
              </a:xfrm>
            </p:grpSpPr>
            <p:sp>
              <p:nvSpPr>
                <p:cNvPr id="191" name="Multiply 190"/>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Multiply 191"/>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iamond 192"/>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Diamond 193"/>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Multiply 194"/>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Diamond 195"/>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Multiply 196"/>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8" name="Rounded Rectangle 177"/>
            <p:cNvSpPr/>
            <p:nvPr/>
          </p:nvSpPr>
          <p:spPr>
            <a:xfrm>
              <a:off x="2862156" y="919233"/>
              <a:ext cx="1434349" cy="250702"/>
            </a:xfrm>
            <a:prstGeom prst="roundRect">
              <a:avLst>
                <a:gd name="adj" fmla="val 31968"/>
              </a:avLst>
            </a:prstGeom>
            <a:solidFill>
              <a:schemeClr val="bg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 name="Group 84"/>
            <p:cNvGrpSpPr/>
            <p:nvPr/>
          </p:nvGrpSpPr>
          <p:grpSpPr>
            <a:xfrm flipH="1">
              <a:off x="2958376" y="971261"/>
              <a:ext cx="1241512" cy="164101"/>
              <a:chOff x="6764312" y="5017957"/>
              <a:chExt cx="3174167" cy="544643"/>
            </a:xfrm>
          </p:grpSpPr>
          <p:sp>
            <p:nvSpPr>
              <p:cNvPr id="180" name="Rounded Rectangle 179"/>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15"/>
              <p:cNvGrpSpPr/>
              <p:nvPr/>
            </p:nvGrpSpPr>
            <p:grpSpPr>
              <a:xfrm>
                <a:off x="6764312" y="5017957"/>
                <a:ext cx="3174167" cy="543394"/>
                <a:chOff x="4419600" y="6019800"/>
                <a:chExt cx="4553263" cy="718278"/>
              </a:xfrm>
            </p:grpSpPr>
            <p:sp>
              <p:nvSpPr>
                <p:cNvPr id="182" name="Multiply 181"/>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Multiply 182"/>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iamond 183"/>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Diamond 184"/>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Multiply 185"/>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Diamond 186"/>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Multiply 187"/>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34" name="Group 159"/>
          <p:cNvGrpSpPr/>
          <p:nvPr/>
        </p:nvGrpSpPr>
        <p:grpSpPr>
          <a:xfrm>
            <a:off x="4831797" y="4245854"/>
            <a:ext cx="732788" cy="1608436"/>
            <a:chOff x="6172200" y="838200"/>
            <a:chExt cx="2362200" cy="4812748"/>
          </a:xfrm>
        </p:grpSpPr>
        <p:sp>
          <p:nvSpPr>
            <p:cNvPr id="235" name="Cloud 234"/>
            <p:cNvSpPr/>
            <p:nvPr/>
          </p:nvSpPr>
          <p:spPr>
            <a:xfrm rot="18382183">
              <a:off x="6366850" y="1239255"/>
              <a:ext cx="811804" cy="527215"/>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Cloud 235"/>
            <p:cNvSpPr/>
            <p:nvPr/>
          </p:nvSpPr>
          <p:spPr>
            <a:xfrm rot="5749123">
              <a:off x="7608274" y="1294247"/>
              <a:ext cx="748244" cy="527215"/>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rot="6128217">
              <a:off x="7471454" y="5064338"/>
              <a:ext cx="476330" cy="66494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p:cNvSpPr/>
            <p:nvPr/>
          </p:nvSpPr>
          <p:spPr>
            <a:xfrm rot="4472555">
              <a:off x="6854616" y="5080308"/>
              <a:ext cx="476330" cy="66494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p:cNvSpPr/>
            <p:nvPr/>
          </p:nvSpPr>
          <p:spPr>
            <a:xfrm rot="2901859">
              <a:off x="6303943" y="3357581"/>
              <a:ext cx="384472" cy="64795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p:cNvSpPr/>
            <p:nvPr/>
          </p:nvSpPr>
          <p:spPr>
            <a:xfrm rot="20226769">
              <a:off x="8076666" y="3320225"/>
              <a:ext cx="457734" cy="57219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Trapezoid 240"/>
            <p:cNvSpPr/>
            <p:nvPr/>
          </p:nvSpPr>
          <p:spPr>
            <a:xfrm>
              <a:off x="7405412" y="4162184"/>
              <a:ext cx="625262" cy="1215920"/>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rapezoid 241"/>
            <p:cNvSpPr/>
            <p:nvPr/>
          </p:nvSpPr>
          <p:spPr>
            <a:xfrm>
              <a:off x="6780150" y="4162184"/>
              <a:ext cx="625262" cy="1215920"/>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rapezoid 242"/>
            <p:cNvSpPr/>
            <p:nvPr/>
          </p:nvSpPr>
          <p:spPr>
            <a:xfrm>
              <a:off x="6502253" y="2374067"/>
              <a:ext cx="1806313" cy="267666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rapezoid 243"/>
            <p:cNvSpPr/>
            <p:nvPr/>
          </p:nvSpPr>
          <p:spPr>
            <a:xfrm rot="10800000">
              <a:off x="7127517" y="2374067"/>
              <a:ext cx="555789" cy="292977"/>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rapezoid 244"/>
            <p:cNvSpPr/>
            <p:nvPr/>
          </p:nvSpPr>
          <p:spPr>
            <a:xfrm rot="1442139">
              <a:off x="6432499" y="2221432"/>
              <a:ext cx="627799" cy="1541002"/>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rapezoid 245"/>
            <p:cNvSpPr/>
            <p:nvPr/>
          </p:nvSpPr>
          <p:spPr>
            <a:xfrm rot="20249249">
              <a:off x="7745414" y="2212148"/>
              <a:ext cx="572700" cy="1541002"/>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a:off x="6710675" y="943572"/>
              <a:ext cx="1320000" cy="164506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loud 247"/>
            <p:cNvSpPr/>
            <p:nvPr/>
          </p:nvSpPr>
          <p:spPr>
            <a:xfrm rot="600599">
              <a:off x="6753239" y="838200"/>
              <a:ext cx="1278512" cy="682573"/>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9" name="Group 162"/>
            <p:cNvGrpSpPr/>
            <p:nvPr/>
          </p:nvGrpSpPr>
          <p:grpSpPr>
            <a:xfrm>
              <a:off x="6629400" y="1143000"/>
              <a:ext cx="1524000" cy="228600"/>
              <a:chOff x="6571728" y="1086622"/>
              <a:chExt cx="1528420" cy="286099"/>
            </a:xfrm>
          </p:grpSpPr>
          <p:sp>
            <p:nvSpPr>
              <p:cNvPr id="275" name="Rounded Rectangle 274"/>
              <p:cNvSpPr/>
              <p:nvPr/>
            </p:nvSpPr>
            <p:spPr>
              <a:xfrm>
                <a:off x="6571728" y="1086622"/>
                <a:ext cx="1528420" cy="286099"/>
              </a:xfrm>
              <a:prstGeom prst="roundRect">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rapezoid 275"/>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rapezoid 276"/>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rapezoid 277"/>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rapezoid 278"/>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rapezoid 279"/>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Cloud 249"/>
            <p:cNvSpPr/>
            <p:nvPr/>
          </p:nvSpPr>
          <p:spPr>
            <a:xfrm rot="985445">
              <a:off x="6909699" y="2058571"/>
              <a:ext cx="803565" cy="700722"/>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p:cNvSpPr/>
            <p:nvPr/>
          </p:nvSpPr>
          <p:spPr>
            <a:xfrm rot="21421785">
              <a:off x="7156526" y="2191668"/>
              <a:ext cx="331199" cy="14951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2" name="Group 163"/>
            <p:cNvGrpSpPr/>
            <p:nvPr/>
          </p:nvGrpSpPr>
          <p:grpSpPr>
            <a:xfrm>
              <a:off x="6629395" y="3352800"/>
              <a:ext cx="1428751" cy="1371600"/>
              <a:chOff x="7543801" y="3581401"/>
              <a:chExt cx="1176618" cy="1066800"/>
            </a:xfrm>
          </p:grpSpPr>
          <p:sp>
            <p:nvSpPr>
              <p:cNvPr id="270" name="Rounded Rectangle 269"/>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1" name="Group 162"/>
              <p:cNvGrpSpPr/>
              <p:nvPr/>
            </p:nvGrpSpPr>
            <p:grpSpPr>
              <a:xfrm>
                <a:off x="7543801" y="3581401"/>
                <a:ext cx="457200" cy="1066800"/>
                <a:chOff x="6827799" y="4800600"/>
                <a:chExt cx="868401" cy="2043177"/>
              </a:xfrm>
              <a:solidFill>
                <a:srgbClr val="D98A33"/>
              </a:solidFill>
            </p:grpSpPr>
            <p:sp>
              <p:nvSpPr>
                <p:cNvPr id="272" name="Double Wave 271"/>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Double Wave 272"/>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ounded Rectangle 273"/>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3" name="Group 169"/>
            <p:cNvGrpSpPr/>
            <p:nvPr/>
          </p:nvGrpSpPr>
          <p:grpSpPr>
            <a:xfrm>
              <a:off x="6477000" y="4495800"/>
              <a:ext cx="1800069" cy="609600"/>
              <a:chOff x="0" y="4648200"/>
              <a:chExt cx="3986134" cy="1541489"/>
            </a:xfrm>
          </p:grpSpPr>
          <p:grpSp>
            <p:nvGrpSpPr>
              <p:cNvPr id="255" name="Group 138"/>
              <p:cNvGrpSpPr/>
              <p:nvPr/>
            </p:nvGrpSpPr>
            <p:grpSpPr>
              <a:xfrm>
                <a:off x="0" y="4648200"/>
                <a:ext cx="1600200" cy="1524000"/>
                <a:chOff x="533400" y="4648200"/>
                <a:chExt cx="1905000" cy="1828800"/>
              </a:xfrm>
            </p:grpSpPr>
            <p:sp>
              <p:nvSpPr>
                <p:cNvPr id="266" name="Plus 265"/>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Diamond 266"/>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Diamond 267"/>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iamond 268"/>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 name="Group 139"/>
              <p:cNvGrpSpPr/>
              <p:nvPr/>
            </p:nvGrpSpPr>
            <p:grpSpPr>
              <a:xfrm>
                <a:off x="1182973" y="4665689"/>
                <a:ext cx="1600200" cy="1524000"/>
                <a:chOff x="533400" y="4648200"/>
                <a:chExt cx="1905000" cy="1828800"/>
              </a:xfrm>
            </p:grpSpPr>
            <p:sp>
              <p:nvSpPr>
                <p:cNvPr id="262" name="Plus 261"/>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Diamond 262"/>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Diamond 263"/>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Diamond 264"/>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144"/>
              <p:cNvGrpSpPr/>
              <p:nvPr/>
            </p:nvGrpSpPr>
            <p:grpSpPr>
              <a:xfrm>
                <a:off x="2385934" y="4665689"/>
                <a:ext cx="1600200" cy="1524000"/>
                <a:chOff x="533400" y="4648200"/>
                <a:chExt cx="1905000" cy="1828800"/>
              </a:xfrm>
            </p:grpSpPr>
            <p:sp>
              <p:nvSpPr>
                <p:cNvPr id="258" name="Plus 257"/>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Diamond 258"/>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Diamond 259"/>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Diamond 260"/>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81" name="Group 113"/>
          <p:cNvGrpSpPr/>
          <p:nvPr/>
        </p:nvGrpSpPr>
        <p:grpSpPr>
          <a:xfrm>
            <a:off x="9500680" y="1674099"/>
            <a:ext cx="1618869" cy="3629207"/>
            <a:chOff x="3962400" y="2590800"/>
            <a:chExt cx="1734242" cy="4038600"/>
          </a:xfrm>
          <a:solidFill>
            <a:schemeClr val="bg1"/>
          </a:solidFill>
        </p:grpSpPr>
        <p:grpSp>
          <p:nvGrpSpPr>
            <p:cNvPr id="282" name="Group 33"/>
            <p:cNvGrpSpPr/>
            <p:nvPr/>
          </p:nvGrpSpPr>
          <p:grpSpPr>
            <a:xfrm>
              <a:off x="3962400" y="2590800"/>
              <a:ext cx="1734242" cy="4038600"/>
              <a:chOff x="3657600" y="2286000"/>
              <a:chExt cx="2039042" cy="4343400"/>
            </a:xfrm>
            <a:grpFill/>
          </p:grpSpPr>
          <p:sp>
            <p:nvSpPr>
              <p:cNvPr id="285" name="Cloud 284"/>
              <p:cNvSpPr/>
              <p:nvPr/>
            </p:nvSpPr>
            <p:spPr>
              <a:xfrm rot="21271638">
                <a:off x="3657600" y="2474204"/>
                <a:ext cx="1961567" cy="1790543"/>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p:cNvSpPr/>
              <p:nvPr/>
            </p:nvSpPr>
            <p:spPr>
              <a:xfrm rot="976600">
                <a:off x="3659021" y="4666138"/>
                <a:ext cx="392055" cy="58460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Trapezoid 286"/>
              <p:cNvSpPr/>
              <p:nvPr/>
            </p:nvSpPr>
            <p:spPr>
              <a:xfrm rot="808127">
                <a:off x="3714051" y="3484622"/>
                <a:ext cx="1066507" cy="1570435"/>
              </a:xfrm>
              <a:prstGeom prst="trapezoid">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rapezoid 287"/>
              <p:cNvSpPr/>
              <p:nvPr/>
            </p:nvSpPr>
            <p:spPr>
              <a:xfrm>
                <a:off x="4148478" y="3435044"/>
                <a:ext cx="1083714" cy="1102900"/>
              </a:xfrm>
              <a:prstGeom prst="trapezoid">
                <a:avLst>
                  <a:gd name="adj" fmla="val 24886"/>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rot="886948" flipH="1">
                <a:off x="4662397" y="6201166"/>
                <a:ext cx="566825" cy="42823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p:cNvSpPr/>
              <p:nvPr/>
            </p:nvSpPr>
            <p:spPr>
              <a:xfrm rot="20713052">
                <a:off x="3974324" y="6201166"/>
                <a:ext cx="566825" cy="42823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rapezoid 290"/>
              <p:cNvSpPr/>
              <p:nvPr/>
            </p:nvSpPr>
            <p:spPr>
              <a:xfrm>
                <a:off x="3684029" y="3493091"/>
                <a:ext cx="2012613" cy="2902365"/>
              </a:xfrm>
              <a:prstGeom prst="trapezoid">
                <a:avLst>
                  <a:gd name="adj" fmla="val 34948"/>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p:cNvSpPr/>
              <p:nvPr/>
            </p:nvSpPr>
            <p:spPr>
              <a:xfrm>
                <a:off x="4114800" y="4724400"/>
                <a:ext cx="1083714" cy="17414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rapezoid 292"/>
              <p:cNvSpPr/>
              <p:nvPr/>
            </p:nvSpPr>
            <p:spPr>
              <a:xfrm rot="381480" flipH="1">
                <a:off x="3824767" y="3394405"/>
                <a:ext cx="921926" cy="3070285"/>
              </a:xfrm>
              <a:prstGeom prst="trapezoid">
                <a:avLst>
                  <a:gd name="adj" fmla="val 4512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rapezoid 293"/>
              <p:cNvSpPr/>
              <p:nvPr/>
            </p:nvSpPr>
            <p:spPr>
              <a:xfrm rot="20990305" flipH="1">
                <a:off x="4550322" y="3401638"/>
                <a:ext cx="921926" cy="3070285"/>
              </a:xfrm>
              <a:prstGeom prst="trapezoid">
                <a:avLst>
                  <a:gd name="adj" fmla="val 32128"/>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5"/>
              <p:cNvSpPr/>
              <p:nvPr/>
            </p:nvSpPr>
            <p:spPr>
              <a:xfrm rot="533072">
                <a:off x="4994948" y="4677383"/>
                <a:ext cx="422659" cy="576048"/>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Trapezoid 295"/>
              <p:cNvSpPr/>
              <p:nvPr/>
            </p:nvSpPr>
            <p:spPr>
              <a:xfrm rot="20882837" flipH="1">
                <a:off x="4650336" y="3354843"/>
                <a:ext cx="921926" cy="1588871"/>
              </a:xfrm>
              <a:prstGeom prst="trapezoid">
                <a:avLst>
                  <a:gd name="adj" fmla="val 4520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p:cNvSpPr/>
              <p:nvPr/>
            </p:nvSpPr>
            <p:spPr>
              <a:xfrm flipH="1">
                <a:off x="4327344" y="3067684"/>
                <a:ext cx="560192" cy="879972"/>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p:cNvSpPr/>
              <p:nvPr/>
            </p:nvSpPr>
            <p:spPr>
              <a:xfrm>
                <a:off x="4157886" y="2440592"/>
                <a:ext cx="944094" cy="131402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p:cNvSpPr/>
              <p:nvPr/>
            </p:nvSpPr>
            <p:spPr>
              <a:xfrm>
                <a:off x="4023016" y="2286000"/>
                <a:ext cx="674353" cy="463775"/>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p:cNvSpPr/>
              <p:nvPr/>
            </p:nvSpPr>
            <p:spPr>
              <a:xfrm>
                <a:off x="4629934" y="2286000"/>
                <a:ext cx="674353" cy="463775"/>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Block Arc 300"/>
              <p:cNvSpPr/>
              <p:nvPr/>
            </p:nvSpPr>
            <p:spPr>
              <a:xfrm rot="10800000">
                <a:off x="4157885" y="2388634"/>
                <a:ext cx="1011529" cy="1411457"/>
              </a:xfrm>
              <a:prstGeom prst="blockArc">
                <a:avLst>
                  <a:gd name="adj1" fmla="val 10379194"/>
                  <a:gd name="adj2" fmla="val 20911045"/>
                  <a:gd name="adj3" fmla="val 14867"/>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2" name="Block Arc 301"/>
              <p:cNvSpPr/>
              <p:nvPr/>
            </p:nvSpPr>
            <p:spPr>
              <a:xfrm rot="21435521">
                <a:off x="4364566" y="3305263"/>
                <a:ext cx="530732" cy="224272"/>
              </a:xfrm>
              <a:prstGeom prst="blockArc">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3" name="Cloud 302"/>
              <p:cNvSpPr/>
              <p:nvPr/>
            </p:nvSpPr>
            <p:spPr>
              <a:xfrm rot="21271638">
                <a:off x="4911209" y="2425715"/>
                <a:ext cx="562781" cy="1569934"/>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Cloud 303"/>
              <p:cNvSpPr/>
              <p:nvPr/>
            </p:nvSpPr>
            <p:spPr>
              <a:xfrm rot="273561">
                <a:off x="3834873" y="2479839"/>
                <a:ext cx="516390" cy="1527454"/>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p:cNvSpPr/>
              <p:nvPr/>
            </p:nvSpPr>
            <p:spPr>
              <a:xfrm>
                <a:off x="4079210" y="2361117"/>
                <a:ext cx="393374" cy="375591"/>
              </a:xfrm>
              <a:prstGeom prst="ellipse">
                <a:avLst/>
              </a:prstGeom>
              <a:solidFill>
                <a:schemeClr val="accent6">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p:cNvSpPr/>
              <p:nvPr/>
            </p:nvSpPr>
            <p:spPr>
              <a:xfrm>
                <a:off x="4865958" y="2361117"/>
                <a:ext cx="393374" cy="375591"/>
              </a:xfrm>
              <a:prstGeom prst="ellipse">
                <a:avLst/>
              </a:prstGeom>
              <a:solidFill>
                <a:schemeClr val="accent6">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rot="243071">
                <a:off x="5213534" y="2745830"/>
                <a:ext cx="311218" cy="1060926"/>
              </a:xfrm>
              <a:prstGeom prst="ellipse">
                <a:avLst/>
              </a:prstGeom>
              <a:solidFill>
                <a:schemeClr val="accent6">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p:cNvSpPr/>
              <p:nvPr/>
            </p:nvSpPr>
            <p:spPr>
              <a:xfrm>
                <a:off x="3775315" y="2757523"/>
                <a:ext cx="311218" cy="1060926"/>
              </a:xfrm>
              <a:prstGeom prst="ellipse">
                <a:avLst/>
              </a:prstGeom>
              <a:solidFill>
                <a:schemeClr val="accent6">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3" name="Moon 282"/>
            <p:cNvSpPr/>
            <p:nvPr/>
          </p:nvSpPr>
          <p:spPr>
            <a:xfrm rot="17176324">
              <a:off x="4576396" y="3889935"/>
              <a:ext cx="305419" cy="396934"/>
            </a:xfrm>
            <a:prstGeom prst="moon">
              <a:avLst>
                <a:gd name="adj" fmla="val 64386"/>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Moon 283"/>
            <p:cNvSpPr/>
            <p:nvPr/>
          </p:nvSpPr>
          <p:spPr>
            <a:xfrm rot="15360050">
              <a:off x="4665753" y="3990805"/>
              <a:ext cx="305419" cy="396934"/>
            </a:xfrm>
            <a:prstGeom prst="moon">
              <a:avLst>
                <a:gd name="adj" fmla="val 64386"/>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9" name="Rectangle 308"/>
          <p:cNvSpPr/>
          <p:nvPr/>
        </p:nvSpPr>
        <p:spPr>
          <a:xfrm>
            <a:off x="10246" y="5409892"/>
            <a:ext cx="5285721" cy="1384995"/>
          </a:xfrm>
          <a:prstGeom prst="rect">
            <a:avLst/>
          </a:prstGeom>
        </p:spPr>
        <p:txBody>
          <a:bodyPr wrap="square">
            <a:spAutoFit/>
          </a:bodyPr>
          <a:lstStyle/>
          <a:p>
            <a:pPr algn="ctr" fontAlgn="base"/>
            <a:r>
              <a:rPr lang="en-US" sz="1400" i="1" dirty="0">
                <a:solidFill>
                  <a:srgbClr val="333333"/>
                </a:solidFill>
                <a:latin typeface="Palatino"/>
              </a:rPr>
              <a:t> But now is Christ risen from the dead, and become the </a:t>
            </a:r>
            <a:r>
              <a:rPr lang="en-US" sz="1400" i="1" dirty="0" err="1">
                <a:solidFill>
                  <a:srgbClr val="333333"/>
                </a:solidFill>
                <a:latin typeface="Palatino"/>
              </a:rPr>
              <a:t>firstfruits</a:t>
            </a:r>
            <a:r>
              <a:rPr lang="en-US" sz="1400" i="1" dirty="0">
                <a:solidFill>
                  <a:srgbClr val="333333"/>
                </a:solidFill>
                <a:latin typeface="Palatino"/>
              </a:rPr>
              <a:t> of them that slept.</a:t>
            </a:r>
          </a:p>
          <a:p>
            <a:pPr algn="ctr" fontAlgn="base"/>
            <a:r>
              <a:rPr lang="en-US" sz="1400" i="1" dirty="0">
                <a:solidFill>
                  <a:srgbClr val="333333"/>
                </a:solidFill>
                <a:latin typeface="Palatino"/>
              </a:rPr>
              <a:t>For since by man came death, by man came also the resurrection of the dead.</a:t>
            </a:r>
          </a:p>
          <a:p>
            <a:pPr algn="ctr" fontAlgn="base"/>
            <a:r>
              <a:rPr lang="en-US" sz="1400" i="1" dirty="0">
                <a:solidFill>
                  <a:srgbClr val="333333"/>
                </a:solidFill>
                <a:latin typeface="Palatino"/>
              </a:rPr>
              <a:t>For as in Adam all die, even so in Christ shall all be made alive.</a:t>
            </a:r>
          </a:p>
          <a:p>
            <a:pPr algn="ctr" fontAlgn="base"/>
            <a:r>
              <a:rPr lang="en-US" sz="1400" b="0" i="1" dirty="0">
                <a:solidFill>
                  <a:srgbClr val="333333"/>
                </a:solidFill>
                <a:effectLst/>
                <a:latin typeface="Palatino"/>
              </a:rPr>
              <a:t>1 Corinthians 15:20-22</a:t>
            </a:r>
          </a:p>
        </p:txBody>
      </p:sp>
      <p:sp>
        <p:nvSpPr>
          <p:cNvPr id="310" name="Footer Placeholder 14">
            <a:extLst>
              <a:ext uri="{FF2B5EF4-FFF2-40B4-BE49-F238E27FC236}">
                <a16:creationId xmlns:a16="http://schemas.microsoft.com/office/drawing/2014/main" id="{6190C593-DD66-4C08-9ED2-1908EA94925E}"/>
              </a:ext>
            </a:extLst>
          </p:cNvPr>
          <p:cNvSpPr>
            <a:spLocks noGrp="1"/>
          </p:cNvSpPr>
          <p:nvPr/>
        </p:nvSpPr>
        <p:spPr>
          <a:xfrm>
            <a:off x="6669678" y="648829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Presentation by ©http://fashionsbylynda.com/blog/</a:t>
            </a:r>
          </a:p>
        </p:txBody>
      </p:sp>
    </p:spTree>
    <p:extLst>
      <p:ext uri="{BB962C8B-B14F-4D97-AF65-F5344CB8AC3E}">
        <p14:creationId xmlns:p14="http://schemas.microsoft.com/office/powerpoint/2010/main" val="171003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mary and mary to sepulcre lds"/>
          <p:cNvPicPr>
            <a:picLocks noChangeAspect="1" noChangeArrowheads="1"/>
          </p:cNvPicPr>
          <p:nvPr/>
        </p:nvPicPr>
        <p:blipFill rotWithShape="1">
          <a:blip r:embed="rId2">
            <a:extLst>
              <a:ext uri="{28A0092B-C50C-407E-A947-70E740481C1C}">
                <a14:useLocalDpi xmlns:a14="http://schemas.microsoft.com/office/drawing/2010/main" val="0"/>
              </a:ext>
            </a:extLst>
          </a:blip>
          <a:srcRect l="-1" r="57500" b="75397"/>
          <a:stretch/>
        </p:blipFill>
        <p:spPr bwMode="auto">
          <a:xfrm>
            <a:off x="0" y="0"/>
            <a:ext cx="12050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8895" y="821856"/>
            <a:ext cx="6781800" cy="1200329"/>
          </a:xfrm>
          <a:prstGeom prst="rect">
            <a:avLst/>
          </a:prstGeom>
          <a:noFill/>
        </p:spPr>
        <p:txBody>
          <a:bodyPr wrap="square" rtlCol="0">
            <a:spAutoFit/>
          </a:bodyPr>
          <a:lstStyle/>
          <a:p>
            <a:r>
              <a:rPr lang="en-US" sz="3600" dirty="0">
                <a:solidFill>
                  <a:schemeClr val="bg1"/>
                </a:solidFill>
              </a:rPr>
              <a:t>The women are favored by angelic visitation and assurance</a:t>
            </a:r>
          </a:p>
        </p:txBody>
      </p:sp>
      <p:sp>
        <p:nvSpPr>
          <p:cNvPr id="7" name="TextBox 6"/>
          <p:cNvSpPr txBox="1"/>
          <p:nvPr/>
        </p:nvSpPr>
        <p:spPr>
          <a:xfrm>
            <a:off x="97972" y="6559658"/>
            <a:ext cx="2514600" cy="307777"/>
          </a:xfrm>
          <a:prstGeom prst="rect">
            <a:avLst/>
          </a:prstGeom>
          <a:noFill/>
        </p:spPr>
        <p:txBody>
          <a:bodyPr wrap="square" rtlCol="0">
            <a:spAutoFit/>
          </a:bodyPr>
          <a:lstStyle/>
          <a:p>
            <a:r>
              <a:rPr lang="en-US" sz="1400" dirty="0">
                <a:solidFill>
                  <a:schemeClr val="bg1"/>
                </a:solidFill>
              </a:rPr>
              <a:t>Matthew 28:5-7; Luke 24:10</a:t>
            </a:r>
          </a:p>
        </p:txBody>
      </p:sp>
      <p:sp>
        <p:nvSpPr>
          <p:cNvPr id="2" name="TextBox 1"/>
          <p:cNvSpPr txBox="1"/>
          <p:nvPr/>
        </p:nvSpPr>
        <p:spPr>
          <a:xfrm>
            <a:off x="7600462" y="5906111"/>
            <a:ext cx="3782786" cy="707886"/>
          </a:xfrm>
          <a:prstGeom prst="rect">
            <a:avLst/>
          </a:prstGeom>
          <a:noFill/>
        </p:spPr>
        <p:txBody>
          <a:bodyPr wrap="square" rtlCol="0">
            <a:spAutoFit/>
          </a:bodyPr>
          <a:lstStyle/>
          <a:p>
            <a:r>
              <a:rPr lang="en-US" sz="2000" dirty="0">
                <a:solidFill>
                  <a:schemeClr val="bg1"/>
                </a:solidFill>
              </a:rPr>
              <a:t>Then Mary ran to tell Simon, Peter and the other disciple (John)</a:t>
            </a:r>
          </a:p>
        </p:txBody>
      </p:sp>
      <p:sp>
        <p:nvSpPr>
          <p:cNvPr id="10" name="TextBox 9"/>
          <p:cNvSpPr txBox="1"/>
          <p:nvPr/>
        </p:nvSpPr>
        <p:spPr>
          <a:xfrm>
            <a:off x="0" y="0"/>
            <a:ext cx="12191999" cy="707886"/>
          </a:xfrm>
          <a:prstGeom prst="rect">
            <a:avLst/>
          </a:prstGeom>
          <a:noFill/>
        </p:spPr>
        <p:txBody>
          <a:bodyPr wrap="square" rtlCol="0">
            <a:spAutoFit/>
          </a:bodyPr>
          <a:lstStyle/>
          <a:p>
            <a:pPr algn="ctr"/>
            <a:r>
              <a:rPr lang="en-US" sz="4000" dirty="0">
                <a:solidFill>
                  <a:schemeClr val="bg1"/>
                </a:solidFill>
                <a:latin typeface="Arial Rounded MT Bold" panose="020F0704030504030204" pitchFamily="34" charset="0"/>
              </a:rPr>
              <a:t>“He is Not Here”</a:t>
            </a:r>
          </a:p>
        </p:txBody>
      </p:sp>
      <p:grpSp>
        <p:nvGrpSpPr>
          <p:cNvPr id="3" name="Group 2"/>
          <p:cNvGrpSpPr/>
          <p:nvPr/>
        </p:nvGrpSpPr>
        <p:grpSpPr>
          <a:xfrm>
            <a:off x="8453511" y="1422021"/>
            <a:ext cx="2504158" cy="4262930"/>
            <a:chOff x="8054984" y="1358247"/>
            <a:chExt cx="2504158" cy="4262930"/>
          </a:xfrm>
        </p:grpSpPr>
        <p:pic>
          <p:nvPicPr>
            <p:cNvPr id="25604" name="Picture 4" descr="Image result for tissot mary"/>
            <p:cNvPicPr>
              <a:picLocks noChangeAspect="1" noChangeArrowheads="1"/>
            </p:cNvPicPr>
            <p:nvPr/>
          </p:nvPicPr>
          <p:blipFill rotWithShape="1">
            <a:blip r:embed="rId3">
              <a:extLst>
                <a:ext uri="{28A0092B-C50C-407E-A947-70E740481C1C}">
                  <a14:useLocalDpi xmlns:a14="http://schemas.microsoft.com/office/drawing/2010/main" val="0"/>
                </a:ext>
              </a:extLst>
            </a:blip>
            <a:srcRect t="17685" r="28059"/>
            <a:stretch/>
          </p:blipFill>
          <p:spPr bwMode="auto">
            <a:xfrm>
              <a:off x="8054985" y="1358247"/>
              <a:ext cx="2504157" cy="42629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54984" y="5336724"/>
              <a:ext cx="2504157" cy="261610"/>
            </a:xfrm>
            <a:prstGeom prst="rect">
              <a:avLst/>
            </a:prstGeom>
            <a:noFill/>
          </p:spPr>
          <p:txBody>
            <a:bodyPr wrap="square" rtlCol="0">
              <a:spAutoFit/>
            </a:bodyPr>
            <a:lstStyle/>
            <a:p>
              <a:r>
                <a:rPr lang="en-US" sz="1100" dirty="0" err="1">
                  <a:solidFill>
                    <a:schemeClr val="bg1"/>
                  </a:solidFill>
                </a:rPr>
                <a:t>Tissot</a:t>
              </a:r>
              <a:endParaRPr lang="en-US" sz="1100" dirty="0">
                <a:solidFill>
                  <a:schemeClr val="bg1"/>
                </a:solidFill>
              </a:endParaRPr>
            </a:p>
          </p:txBody>
        </p:sp>
      </p:grpSp>
      <p:pic>
        <p:nvPicPr>
          <p:cNvPr id="15" name="Picture 14" descr="Slide2.JPG"/>
          <p:cNvPicPr>
            <a:picLocks noChangeAspect="1"/>
          </p:cNvPicPr>
          <p:nvPr/>
        </p:nvPicPr>
        <p:blipFill>
          <a:blip r:embed="rId4" cstate="print"/>
          <a:srcRect l="20000" t="17778" r="40000" b="36667"/>
          <a:stretch>
            <a:fillRect/>
          </a:stretch>
        </p:blipFill>
        <p:spPr>
          <a:xfrm>
            <a:off x="3929742" y="3712937"/>
            <a:ext cx="3126151" cy="2670254"/>
          </a:xfrm>
          <a:prstGeom prst="rect">
            <a:avLst/>
          </a:prstGeom>
        </p:spPr>
      </p:pic>
      <p:pic>
        <p:nvPicPr>
          <p:cNvPr id="16" name="Picture 15" descr="Jesus-resurrection.jpg"/>
          <p:cNvPicPr>
            <a:picLocks noChangeAspect="1"/>
          </p:cNvPicPr>
          <p:nvPr/>
        </p:nvPicPr>
        <p:blipFill rotWithShape="1">
          <a:blip r:embed="rId5" cstate="print"/>
          <a:srcRect l="6383" t="46450" r="10426" b="4607"/>
          <a:stretch/>
        </p:blipFill>
        <p:spPr>
          <a:xfrm>
            <a:off x="1654628" y="2022184"/>
            <a:ext cx="3748453" cy="1585937"/>
          </a:xfrm>
          <a:prstGeom prst="rect">
            <a:avLst/>
          </a:prstGeom>
        </p:spPr>
      </p:pic>
    </p:spTree>
    <p:extLst>
      <p:ext uri="{BB962C8B-B14F-4D97-AF65-F5344CB8AC3E}">
        <p14:creationId xmlns:p14="http://schemas.microsoft.com/office/powerpoint/2010/main" val="236220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8857" y="6550223"/>
            <a:ext cx="2514600" cy="307777"/>
          </a:xfrm>
          <a:prstGeom prst="rect">
            <a:avLst/>
          </a:prstGeom>
          <a:noFill/>
        </p:spPr>
        <p:txBody>
          <a:bodyPr wrap="square" rtlCol="0">
            <a:spAutoFit/>
          </a:bodyPr>
          <a:lstStyle/>
          <a:p>
            <a:r>
              <a:rPr lang="en-US" sz="1400" dirty="0"/>
              <a:t>John 20:2; Luke 24:11</a:t>
            </a:r>
          </a:p>
        </p:txBody>
      </p:sp>
      <p:sp>
        <p:nvSpPr>
          <p:cNvPr id="6" name="TextBox 5"/>
          <p:cNvSpPr txBox="1"/>
          <p:nvPr/>
        </p:nvSpPr>
        <p:spPr>
          <a:xfrm>
            <a:off x="1240970" y="671770"/>
            <a:ext cx="9035143" cy="954107"/>
          </a:xfrm>
          <a:prstGeom prst="rect">
            <a:avLst/>
          </a:prstGeom>
          <a:noFill/>
        </p:spPr>
        <p:txBody>
          <a:bodyPr wrap="square" rtlCol="0">
            <a:spAutoFit/>
          </a:bodyPr>
          <a:lstStyle/>
          <a:p>
            <a:r>
              <a:rPr lang="en-US" sz="2800" dirty="0"/>
              <a:t>…they have taken away the Lord out of the </a:t>
            </a:r>
            <a:r>
              <a:rPr lang="en-US" sz="2800" dirty="0" err="1"/>
              <a:t>sepulchre</a:t>
            </a:r>
            <a:r>
              <a:rPr lang="en-US" sz="2800" dirty="0"/>
              <a:t>, and we know not where they have laid him.”</a:t>
            </a:r>
          </a:p>
        </p:txBody>
      </p:sp>
      <p:sp>
        <p:nvSpPr>
          <p:cNvPr id="11" name="TextBox 10"/>
          <p:cNvSpPr txBox="1"/>
          <p:nvPr/>
        </p:nvSpPr>
        <p:spPr>
          <a:xfrm>
            <a:off x="3456215" y="5602327"/>
            <a:ext cx="8458200" cy="954107"/>
          </a:xfrm>
          <a:prstGeom prst="rect">
            <a:avLst/>
          </a:prstGeom>
          <a:noFill/>
        </p:spPr>
        <p:txBody>
          <a:bodyPr wrap="square" rtlCol="0">
            <a:spAutoFit/>
          </a:bodyPr>
          <a:lstStyle/>
          <a:p>
            <a:r>
              <a:rPr lang="en-US" sz="2800" dirty="0"/>
              <a:t>“And their words seemed to them as idle tales, and they believed them not.”</a:t>
            </a:r>
          </a:p>
        </p:txBody>
      </p:sp>
      <p:pic>
        <p:nvPicPr>
          <p:cNvPr id="13" name="Picture 12" descr="mary peter john.jpg"/>
          <p:cNvPicPr>
            <a:picLocks noChangeAspect="1"/>
          </p:cNvPicPr>
          <p:nvPr/>
        </p:nvPicPr>
        <p:blipFill rotWithShape="1">
          <a:blip r:embed="rId3" cstate="print"/>
          <a:srcRect t="1305" r="2173"/>
          <a:stretch/>
        </p:blipFill>
        <p:spPr>
          <a:xfrm>
            <a:off x="1366157" y="1872343"/>
            <a:ext cx="6047014" cy="3483518"/>
          </a:xfrm>
          <a:prstGeom prst="rect">
            <a:avLst/>
          </a:prstGeom>
        </p:spPr>
      </p:pic>
      <p:sp>
        <p:nvSpPr>
          <p:cNvPr id="14" name="TextBox 13"/>
          <p:cNvSpPr txBox="1"/>
          <p:nvPr/>
        </p:nvSpPr>
        <p:spPr>
          <a:xfrm>
            <a:off x="0" y="0"/>
            <a:ext cx="12191999" cy="707886"/>
          </a:xfrm>
          <a:prstGeom prst="rect">
            <a:avLst/>
          </a:prstGeom>
          <a:noFill/>
        </p:spPr>
        <p:txBody>
          <a:bodyPr wrap="square" rtlCol="0">
            <a:spAutoFit/>
          </a:bodyPr>
          <a:lstStyle/>
          <a:p>
            <a:pPr algn="ctr"/>
            <a:r>
              <a:rPr lang="en-US" sz="4000" dirty="0">
                <a:latin typeface="Arial Rounded MT Bold" panose="020F0704030504030204" pitchFamily="34" charset="0"/>
              </a:rPr>
              <a:t>Idle Tales</a:t>
            </a:r>
          </a:p>
        </p:txBody>
      </p:sp>
      <p:sp>
        <p:nvSpPr>
          <p:cNvPr id="2" name="Rectangle 1"/>
          <p:cNvSpPr/>
          <p:nvPr/>
        </p:nvSpPr>
        <p:spPr>
          <a:xfrm>
            <a:off x="7696200" y="2154396"/>
            <a:ext cx="4131128" cy="2862322"/>
          </a:xfrm>
          <a:prstGeom prst="rect">
            <a:avLst/>
          </a:prstGeom>
        </p:spPr>
        <p:txBody>
          <a:bodyPr wrap="square">
            <a:spAutoFit/>
          </a:bodyPr>
          <a:lstStyle/>
          <a:p>
            <a:r>
              <a:rPr lang="en-US" dirty="0">
                <a:solidFill>
                  <a:srgbClr val="333333"/>
                </a:solidFill>
                <a:latin typeface="Abadi" panose="020B0604020104020204" pitchFamily="34" charset="0"/>
              </a:rPr>
              <a:t>"Like the apostles of old, this knowledge and belief should transform all of us to be confident, settled, unafraid, and at peace in our lives as followers of the divine Christ. </a:t>
            </a:r>
          </a:p>
          <a:p>
            <a:endParaRPr lang="en-US" dirty="0">
              <a:solidFill>
                <a:srgbClr val="333333"/>
              </a:solidFill>
              <a:latin typeface="Abadi" panose="020B0604020104020204" pitchFamily="34" charset="0"/>
            </a:endParaRPr>
          </a:p>
          <a:p>
            <a:r>
              <a:rPr lang="en-US" dirty="0">
                <a:solidFill>
                  <a:srgbClr val="333333"/>
                </a:solidFill>
                <a:latin typeface="Abadi" panose="020B0604020104020204" pitchFamily="34" charset="0"/>
              </a:rPr>
              <a:t>It should help us carry all burdens, bear any sorrows, and fully savor all joys and happiness that can be found in this life.“ (5)</a:t>
            </a:r>
            <a:endParaRPr lang="en-US"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333" t="1808" r="10714" b="32286"/>
          <a:stretch/>
        </p:blipFill>
        <p:spPr>
          <a:xfrm>
            <a:off x="10738241" y="271348"/>
            <a:ext cx="1176174" cy="1458686"/>
          </a:xfrm>
          <a:prstGeom prst="rect">
            <a:avLst/>
          </a:prstGeom>
        </p:spPr>
      </p:pic>
    </p:spTree>
    <p:extLst>
      <p:ext uri="{BB962C8B-B14F-4D97-AF65-F5344CB8AC3E}">
        <p14:creationId xmlns:p14="http://schemas.microsoft.com/office/powerpoint/2010/main" val="151261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8857" y="6550223"/>
            <a:ext cx="2514600" cy="307777"/>
          </a:xfrm>
          <a:prstGeom prst="rect">
            <a:avLst/>
          </a:prstGeom>
          <a:noFill/>
        </p:spPr>
        <p:txBody>
          <a:bodyPr wrap="square" rtlCol="0">
            <a:spAutoFit/>
          </a:bodyPr>
          <a:lstStyle/>
          <a:p>
            <a:r>
              <a:rPr lang="en-US" sz="1400" dirty="0"/>
              <a:t>John 20:3</a:t>
            </a:r>
          </a:p>
        </p:txBody>
      </p:sp>
      <p:sp>
        <p:nvSpPr>
          <p:cNvPr id="14" name="TextBox 13"/>
          <p:cNvSpPr txBox="1"/>
          <p:nvPr/>
        </p:nvSpPr>
        <p:spPr>
          <a:xfrm>
            <a:off x="0" y="0"/>
            <a:ext cx="12191999" cy="707886"/>
          </a:xfrm>
          <a:prstGeom prst="rect">
            <a:avLst/>
          </a:prstGeom>
          <a:noFill/>
        </p:spPr>
        <p:txBody>
          <a:bodyPr wrap="square" rtlCol="0">
            <a:spAutoFit/>
          </a:bodyPr>
          <a:lstStyle/>
          <a:p>
            <a:pPr algn="ctr"/>
            <a:r>
              <a:rPr lang="en-US" sz="4000" dirty="0">
                <a:latin typeface="Arial Rounded MT Bold" panose="020F0704030504030204" pitchFamily="34" charset="0"/>
              </a:rPr>
              <a:t>Peter and That Other Disciple</a:t>
            </a:r>
          </a:p>
        </p:txBody>
      </p:sp>
      <p:sp>
        <p:nvSpPr>
          <p:cNvPr id="15" name="TextBox 14"/>
          <p:cNvSpPr txBox="1"/>
          <p:nvPr/>
        </p:nvSpPr>
        <p:spPr>
          <a:xfrm>
            <a:off x="2090057" y="3929428"/>
            <a:ext cx="8458200" cy="1200329"/>
          </a:xfrm>
          <a:prstGeom prst="rect">
            <a:avLst/>
          </a:prstGeom>
          <a:noFill/>
        </p:spPr>
        <p:txBody>
          <a:bodyPr wrap="square" rtlCol="0">
            <a:spAutoFit/>
          </a:bodyPr>
          <a:lstStyle/>
          <a:p>
            <a:pPr algn="ctr"/>
            <a:r>
              <a:rPr lang="en-US" sz="3600" dirty="0"/>
              <a:t>It was probably John the Beloved that ran with Peter to the </a:t>
            </a:r>
            <a:r>
              <a:rPr lang="en-US" sz="3600" dirty="0" err="1"/>
              <a:t>sepulchre</a:t>
            </a:r>
            <a:r>
              <a:rPr lang="en-US" sz="3600" dirty="0"/>
              <a:t>. </a:t>
            </a:r>
          </a:p>
        </p:txBody>
      </p:sp>
      <p:grpSp>
        <p:nvGrpSpPr>
          <p:cNvPr id="2" name="Group 1"/>
          <p:cNvGrpSpPr/>
          <p:nvPr/>
        </p:nvGrpSpPr>
        <p:grpSpPr>
          <a:xfrm>
            <a:off x="2242457" y="5129757"/>
            <a:ext cx="9352054" cy="1587396"/>
            <a:chOff x="2242457" y="5129757"/>
            <a:chExt cx="9352054" cy="1587396"/>
          </a:xfrm>
        </p:grpSpPr>
        <p:sp>
          <p:nvSpPr>
            <p:cNvPr id="17" name="TextBox 16"/>
            <p:cNvSpPr txBox="1"/>
            <p:nvPr/>
          </p:nvSpPr>
          <p:spPr>
            <a:xfrm>
              <a:off x="2242457" y="5393714"/>
              <a:ext cx="8458200" cy="1323439"/>
            </a:xfrm>
            <a:prstGeom prst="rect">
              <a:avLst/>
            </a:prstGeom>
            <a:noFill/>
          </p:spPr>
          <p:txBody>
            <a:bodyPr wrap="square" rtlCol="0">
              <a:spAutoFit/>
            </a:bodyPr>
            <a:lstStyle/>
            <a:p>
              <a:r>
                <a:rPr lang="en-US" sz="2000" dirty="0"/>
                <a:t>“Peter, and “that other disciple” who, doubtless, was John, set forth in haste, running together toward the </a:t>
              </a:r>
              <a:r>
                <a:rPr lang="en-US" sz="2000" dirty="0" err="1"/>
                <a:t>sepulchre</a:t>
              </a:r>
              <a:r>
                <a:rPr lang="en-US" sz="2000" dirty="0"/>
                <a:t>. John outran his companion, and on reaching the tomb stooped to look in, and so caught a glimpse of the linen cerements lying on the floor; [but it was Peter who entered first].” (4)</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0417" y="5129757"/>
              <a:ext cx="1184094" cy="1575291"/>
            </a:xfrm>
            <a:prstGeom prst="rect">
              <a:avLst/>
            </a:prstGeom>
          </p:spPr>
        </p:pic>
      </p:grpSp>
      <p:pic>
        <p:nvPicPr>
          <p:cNvPr id="20" name="Picture 19" descr="Peter-John.jpg"/>
          <p:cNvPicPr>
            <a:picLocks noChangeAspect="1"/>
          </p:cNvPicPr>
          <p:nvPr/>
        </p:nvPicPr>
        <p:blipFill>
          <a:blip r:embed="rId4" cstate="print"/>
          <a:srcRect t="2856" r="6376" b="8326"/>
          <a:stretch>
            <a:fillRect/>
          </a:stretch>
        </p:blipFill>
        <p:spPr>
          <a:xfrm>
            <a:off x="3766456" y="886760"/>
            <a:ext cx="4659086" cy="3042668"/>
          </a:xfrm>
          <a:prstGeom prst="rect">
            <a:avLst/>
          </a:prstGeom>
        </p:spPr>
      </p:pic>
    </p:spTree>
    <p:extLst>
      <p:ext uri="{BB962C8B-B14F-4D97-AF65-F5344CB8AC3E}">
        <p14:creationId xmlns:p14="http://schemas.microsoft.com/office/powerpoint/2010/main" val="101111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5171" y="304800"/>
            <a:ext cx="9884229" cy="1200329"/>
          </a:xfrm>
          <a:prstGeom prst="rect">
            <a:avLst/>
          </a:prstGeom>
          <a:noFill/>
        </p:spPr>
        <p:txBody>
          <a:bodyPr wrap="square" rtlCol="0">
            <a:spAutoFit/>
          </a:bodyPr>
          <a:lstStyle/>
          <a:p>
            <a:r>
              <a:rPr lang="en-US" sz="3600" dirty="0"/>
              <a:t>“And he (John) stooping down, and looking in, saw the linen clothes lying; yet went he not in.”</a:t>
            </a:r>
          </a:p>
        </p:txBody>
      </p:sp>
      <p:sp>
        <p:nvSpPr>
          <p:cNvPr id="7" name="TextBox 6"/>
          <p:cNvSpPr txBox="1"/>
          <p:nvPr/>
        </p:nvSpPr>
        <p:spPr>
          <a:xfrm>
            <a:off x="0" y="6550223"/>
            <a:ext cx="2514600" cy="307777"/>
          </a:xfrm>
          <a:prstGeom prst="rect">
            <a:avLst/>
          </a:prstGeom>
          <a:noFill/>
        </p:spPr>
        <p:txBody>
          <a:bodyPr wrap="square" rtlCol="0">
            <a:spAutoFit/>
          </a:bodyPr>
          <a:lstStyle/>
          <a:p>
            <a:r>
              <a:rPr lang="en-US" sz="1400" dirty="0"/>
              <a:t>John 20:5-6; Luke 24:12</a:t>
            </a:r>
          </a:p>
        </p:txBody>
      </p:sp>
      <p:sp>
        <p:nvSpPr>
          <p:cNvPr id="6" name="TextBox 5"/>
          <p:cNvSpPr txBox="1"/>
          <p:nvPr/>
        </p:nvSpPr>
        <p:spPr>
          <a:xfrm>
            <a:off x="4844143" y="3766458"/>
            <a:ext cx="7086600" cy="1754326"/>
          </a:xfrm>
          <a:prstGeom prst="rect">
            <a:avLst/>
          </a:prstGeom>
          <a:noFill/>
        </p:spPr>
        <p:txBody>
          <a:bodyPr wrap="square" rtlCol="0">
            <a:spAutoFit/>
          </a:bodyPr>
          <a:lstStyle/>
          <a:p>
            <a:r>
              <a:rPr lang="en-US" sz="3600" dirty="0"/>
              <a:t>“Then cometh Simon Peter following him, and went into the </a:t>
            </a:r>
            <a:r>
              <a:rPr lang="en-US" sz="3600" dirty="0" err="1"/>
              <a:t>sepulchre</a:t>
            </a:r>
            <a:r>
              <a:rPr lang="en-US" sz="3600" dirty="0"/>
              <a:t>, and </a:t>
            </a:r>
            <a:r>
              <a:rPr lang="en-US" sz="3600" dirty="0" err="1"/>
              <a:t>seeth</a:t>
            </a:r>
            <a:r>
              <a:rPr lang="en-US" sz="3600" dirty="0"/>
              <a:t> the linen clothes lie.”</a:t>
            </a:r>
          </a:p>
        </p:txBody>
      </p:sp>
      <p:pic>
        <p:nvPicPr>
          <p:cNvPr id="12" name="Picture 11" descr="the-empty-tomb-jesus-resurrection.jpg"/>
          <p:cNvPicPr>
            <a:picLocks noChangeAspect="1"/>
          </p:cNvPicPr>
          <p:nvPr/>
        </p:nvPicPr>
        <p:blipFill>
          <a:blip r:embed="rId3" cstate="print"/>
          <a:srcRect t="3968" r="9322" b="3968"/>
          <a:stretch>
            <a:fillRect/>
          </a:stretch>
        </p:blipFill>
        <p:spPr>
          <a:xfrm>
            <a:off x="1257299" y="1866899"/>
            <a:ext cx="3026775" cy="3750129"/>
          </a:xfrm>
          <a:prstGeom prst="rect">
            <a:avLst/>
          </a:prstGeom>
        </p:spPr>
      </p:pic>
    </p:spTree>
    <p:extLst>
      <p:ext uri="{BB962C8B-B14F-4D97-AF65-F5344CB8AC3E}">
        <p14:creationId xmlns:p14="http://schemas.microsoft.com/office/powerpoint/2010/main" val="304451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56657" y="3380747"/>
            <a:ext cx="5551714" cy="1200329"/>
          </a:xfrm>
          <a:prstGeom prst="rect">
            <a:avLst/>
          </a:prstGeom>
          <a:noFill/>
        </p:spPr>
        <p:txBody>
          <a:bodyPr wrap="square" rtlCol="0">
            <a:spAutoFit/>
          </a:bodyPr>
          <a:lstStyle/>
          <a:p>
            <a:r>
              <a:rPr lang="en-US" sz="2400" dirty="0"/>
              <a:t>“And the napkin, that was about his head, not lying with the linen clothes, but wrapped together in a place by itself.”</a:t>
            </a:r>
          </a:p>
        </p:txBody>
      </p:sp>
      <p:sp>
        <p:nvSpPr>
          <p:cNvPr id="7" name="TextBox 6"/>
          <p:cNvSpPr txBox="1"/>
          <p:nvPr/>
        </p:nvSpPr>
        <p:spPr>
          <a:xfrm>
            <a:off x="0" y="6550223"/>
            <a:ext cx="2514600" cy="307777"/>
          </a:xfrm>
          <a:prstGeom prst="rect">
            <a:avLst/>
          </a:prstGeom>
          <a:noFill/>
        </p:spPr>
        <p:txBody>
          <a:bodyPr wrap="square" rtlCol="0">
            <a:spAutoFit/>
          </a:bodyPr>
          <a:lstStyle/>
          <a:p>
            <a:r>
              <a:rPr lang="en-US" sz="1400" dirty="0"/>
              <a:t>John 20:7-8, 10</a:t>
            </a:r>
          </a:p>
        </p:txBody>
      </p:sp>
      <p:sp>
        <p:nvSpPr>
          <p:cNvPr id="8" name="TextBox 7"/>
          <p:cNvSpPr txBox="1"/>
          <p:nvPr/>
        </p:nvSpPr>
        <p:spPr>
          <a:xfrm>
            <a:off x="5304804" y="223007"/>
            <a:ext cx="4800600" cy="1200329"/>
          </a:xfrm>
          <a:prstGeom prst="rect">
            <a:avLst/>
          </a:prstGeom>
          <a:noFill/>
        </p:spPr>
        <p:txBody>
          <a:bodyPr wrap="square" rtlCol="0">
            <a:spAutoFit/>
          </a:bodyPr>
          <a:lstStyle/>
          <a:p>
            <a:r>
              <a:rPr lang="en-US" sz="2400" dirty="0"/>
              <a:t>“Then went in also that other disciple, which came first to the </a:t>
            </a:r>
            <a:r>
              <a:rPr lang="en-US" sz="2400" dirty="0" err="1"/>
              <a:t>sepulchre</a:t>
            </a:r>
            <a:r>
              <a:rPr lang="en-US" sz="2400" dirty="0"/>
              <a:t> and he saw, and believed.”</a:t>
            </a:r>
          </a:p>
        </p:txBody>
      </p:sp>
      <p:sp>
        <p:nvSpPr>
          <p:cNvPr id="2" name="Rectangle 1"/>
          <p:cNvSpPr/>
          <p:nvPr/>
        </p:nvSpPr>
        <p:spPr>
          <a:xfrm>
            <a:off x="7108371" y="1971913"/>
            <a:ext cx="4528457" cy="2585323"/>
          </a:xfrm>
          <a:prstGeom prst="rect">
            <a:avLst/>
          </a:prstGeom>
        </p:spPr>
        <p:txBody>
          <a:bodyPr wrap="square">
            <a:spAutoFit/>
          </a:bodyPr>
          <a:lstStyle/>
          <a:p>
            <a:r>
              <a:rPr lang="en-US" dirty="0">
                <a:solidFill>
                  <a:srgbClr val="000000"/>
                </a:solidFill>
                <a:latin typeface="helvetica" panose="020B0604020202020204" pitchFamily="34" charset="0"/>
              </a:rPr>
              <a:t>Peter </a:t>
            </a:r>
            <a:r>
              <a:rPr lang="en-US" dirty="0" err="1">
                <a:solidFill>
                  <a:srgbClr val="000000"/>
                </a:solidFill>
                <a:latin typeface="helvetica" panose="020B0604020202020204" pitchFamily="34" charset="0"/>
              </a:rPr>
              <a:t>seeth</a:t>
            </a:r>
            <a:r>
              <a:rPr lang="en-US" dirty="0">
                <a:solidFill>
                  <a:srgbClr val="000000"/>
                </a:solidFill>
                <a:latin typeface="helvetica" panose="020B0604020202020204" pitchFamily="34" charset="0"/>
              </a:rPr>
              <a:t> the linen clothes lie, and the napkin that was about his head not lying with the linen clothes, but wrapped together in a place by itself. All these circumstances prove that the thing was done leisurely; order and regularity being observed through the whole. Hurry and confusion necessarily mark every act of robbery. (2)</a:t>
            </a:r>
            <a:endParaRPr lang="en-US" dirty="0"/>
          </a:p>
        </p:txBody>
      </p:sp>
      <p:sp>
        <p:nvSpPr>
          <p:cNvPr id="10" name="Rectangle 9"/>
          <p:cNvSpPr/>
          <p:nvPr/>
        </p:nvSpPr>
        <p:spPr>
          <a:xfrm>
            <a:off x="1442853" y="5079661"/>
            <a:ext cx="6861463" cy="923330"/>
          </a:xfrm>
          <a:prstGeom prst="rect">
            <a:avLst/>
          </a:prstGeom>
        </p:spPr>
        <p:txBody>
          <a:bodyPr wrap="square">
            <a:spAutoFit/>
          </a:bodyPr>
          <a:lstStyle/>
          <a:p>
            <a:r>
              <a:rPr lang="en-US" dirty="0">
                <a:solidFill>
                  <a:srgbClr val="000000"/>
                </a:solidFill>
                <a:latin typeface="helvetica" panose="020B0604020202020204" pitchFamily="34" charset="0"/>
              </a:rPr>
              <a:t>It must have been John, the Beloved as “that other disciple”. </a:t>
            </a:r>
          </a:p>
          <a:p>
            <a:r>
              <a:rPr lang="en-US" dirty="0">
                <a:solidFill>
                  <a:srgbClr val="000000"/>
                </a:solidFill>
                <a:latin typeface="helvetica" panose="020B0604020202020204" pitchFamily="34" charset="0"/>
              </a:rPr>
              <a:t>The other authors do not mention the napkin. </a:t>
            </a:r>
          </a:p>
          <a:p>
            <a:r>
              <a:rPr lang="en-US" dirty="0">
                <a:solidFill>
                  <a:srgbClr val="000000"/>
                </a:solidFill>
                <a:latin typeface="helvetica" panose="020B0604020202020204" pitchFamily="34" charset="0"/>
              </a:rPr>
              <a:t>John had an eye for detail.</a:t>
            </a:r>
            <a:endParaRPr lang="en-US" dirty="0"/>
          </a:p>
        </p:txBody>
      </p:sp>
      <p:sp>
        <p:nvSpPr>
          <p:cNvPr id="11" name="TextBox 10"/>
          <p:cNvSpPr txBox="1"/>
          <p:nvPr/>
        </p:nvSpPr>
        <p:spPr>
          <a:xfrm>
            <a:off x="5426528" y="6367611"/>
            <a:ext cx="8458200" cy="400110"/>
          </a:xfrm>
          <a:prstGeom prst="rect">
            <a:avLst/>
          </a:prstGeom>
          <a:noFill/>
        </p:spPr>
        <p:txBody>
          <a:bodyPr wrap="square" rtlCol="0">
            <a:spAutoFit/>
          </a:bodyPr>
          <a:lstStyle/>
          <a:p>
            <a:r>
              <a:rPr lang="en-US" sz="2000" dirty="0"/>
              <a:t>“Then the disciples went away again unto their own home.”</a:t>
            </a:r>
          </a:p>
        </p:txBody>
      </p:sp>
      <p:pic>
        <p:nvPicPr>
          <p:cNvPr id="12" name="Picture 11" descr="peter and john.jpg"/>
          <p:cNvPicPr>
            <a:picLocks noChangeAspect="1"/>
          </p:cNvPicPr>
          <p:nvPr/>
        </p:nvPicPr>
        <p:blipFill>
          <a:blip r:embed="rId3" cstate="print"/>
          <a:stretch>
            <a:fillRect/>
          </a:stretch>
        </p:blipFill>
        <p:spPr>
          <a:xfrm>
            <a:off x="914399" y="685800"/>
            <a:ext cx="3320143" cy="2583486"/>
          </a:xfrm>
          <a:prstGeom prst="rect">
            <a:avLst/>
          </a:prstGeom>
        </p:spPr>
      </p:pic>
      <p:pic>
        <p:nvPicPr>
          <p:cNvPr id="15362" name="Picture 2" descr="https://upload.wikimedia.org/wikipedia/commons/thumb/e/e2/Adamclarke.jpg/200px-Adamclarke.jpg"/>
          <p:cNvPicPr>
            <a:picLocks noChangeAspect="1" noChangeArrowheads="1"/>
          </p:cNvPicPr>
          <p:nvPr/>
        </p:nvPicPr>
        <p:blipFill rotWithShape="1">
          <a:blip r:embed="rId4">
            <a:extLst>
              <a:ext uri="{28A0092B-C50C-407E-A947-70E740481C1C}">
                <a14:useLocalDpi xmlns:a14="http://schemas.microsoft.com/office/drawing/2010/main" val="0"/>
              </a:ext>
            </a:extLst>
          </a:blip>
          <a:srcRect l="4288" t="11085" r="-823" b="5274"/>
          <a:stretch/>
        </p:blipFill>
        <p:spPr bwMode="auto">
          <a:xfrm>
            <a:off x="8886207" y="4340987"/>
            <a:ext cx="1219197" cy="164791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97106" y="4557236"/>
            <a:ext cx="679492" cy="1719340"/>
            <a:chOff x="6934200" y="1265656"/>
            <a:chExt cx="1985484" cy="4373144"/>
          </a:xfrm>
        </p:grpSpPr>
        <p:sp>
          <p:nvSpPr>
            <p:cNvPr id="14" name="Oval 13"/>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6724914" flipH="1">
              <a:off x="6809060" y="3667864"/>
              <a:ext cx="601800" cy="35152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3549535" flipH="1">
              <a:off x="8409583" y="3649135"/>
              <a:ext cx="601800" cy="35152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7108136" y="2388756"/>
              <a:ext cx="1544360" cy="2210894"/>
              <a:chOff x="4553133" y="901823"/>
              <a:chExt cx="2186627" cy="3449921"/>
            </a:xfrm>
          </p:grpSpPr>
          <p:sp>
            <p:nvSpPr>
              <p:cNvPr id="92" name="Double Wave 23"/>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16"/>
              <p:cNvGrpSpPr/>
              <p:nvPr/>
            </p:nvGrpSpPr>
            <p:grpSpPr>
              <a:xfrm>
                <a:off x="4694566" y="901823"/>
                <a:ext cx="2045194" cy="1982724"/>
                <a:chOff x="2594848" y="2213440"/>
                <a:chExt cx="2045194" cy="1982724"/>
              </a:xfrm>
              <a:solidFill>
                <a:srgbClr val="E0C13C"/>
              </a:solidFill>
            </p:grpSpPr>
            <p:sp>
              <p:nvSpPr>
                <p:cNvPr id="94" name="Pie 17"/>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5" name="Group 5"/>
                <p:cNvGrpSpPr/>
                <p:nvPr/>
              </p:nvGrpSpPr>
              <p:grpSpPr>
                <a:xfrm>
                  <a:off x="2840416" y="2333435"/>
                  <a:ext cx="1586009" cy="1634505"/>
                  <a:chOff x="2838154" y="2333435"/>
                  <a:chExt cx="1586009" cy="1634505"/>
                </a:xfrm>
                <a:grpFill/>
              </p:grpSpPr>
              <p:sp>
                <p:nvSpPr>
                  <p:cNvPr id="96" name="Moon 3"/>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20"/>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6" name="Oval 25"/>
            <p:cNvSpPr/>
            <p:nvPr/>
          </p:nvSpPr>
          <p:spPr>
            <a:xfrm flipH="1">
              <a:off x="7377452" y="1418345"/>
              <a:ext cx="1192870" cy="149042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8"/>
            <p:cNvGrpSpPr/>
            <p:nvPr/>
          </p:nvGrpSpPr>
          <p:grpSpPr>
            <a:xfrm rot="175281">
              <a:off x="7281771" y="4966315"/>
              <a:ext cx="1319546" cy="446802"/>
              <a:chOff x="3810000" y="1677648"/>
              <a:chExt cx="4705061" cy="1827552"/>
            </a:xfrm>
          </p:grpSpPr>
          <p:grpSp>
            <p:nvGrpSpPr>
              <p:cNvPr id="62" name="Group 37"/>
              <p:cNvGrpSpPr/>
              <p:nvPr/>
            </p:nvGrpSpPr>
            <p:grpSpPr>
              <a:xfrm>
                <a:off x="3810000" y="1828800"/>
                <a:ext cx="1776984" cy="1676400"/>
                <a:chOff x="3810000" y="1828800"/>
                <a:chExt cx="4038600" cy="3810000"/>
              </a:xfrm>
            </p:grpSpPr>
            <p:sp>
              <p:nvSpPr>
                <p:cNvPr id="83" name="Half Frame 82"/>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Half Frame 83"/>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Half Frame 84"/>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Half Frame 85"/>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Donut 86"/>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Diamond 87"/>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38"/>
              <p:cNvGrpSpPr/>
              <p:nvPr/>
            </p:nvGrpSpPr>
            <p:grpSpPr>
              <a:xfrm>
                <a:off x="5314014" y="1757596"/>
                <a:ext cx="1776984" cy="1676400"/>
                <a:chOff x="3810000" y="1828800"/>
                <a:chExt cx="4038600" cy="3810000"/>
              </a:xfrm>
            </p:grpSpPr>
            <p:sp>
              <p:nvSpPr>
                <p:cNvPr id="74" name="Half Frame 73"/>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Half Frame 74"/>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Half Frame 75"/>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Half Frame 76"/>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77"/>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iamond 78"/>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48"/>
              <p:cNvGrpSpPr/>
              <p:nvPr/>
            </p:nvGrpSpPr>
            <p:grpSpPr>
              <a:xfrm>
                <a:off x="6738077" y="1677648"/>
                <a:ext cx="1776984" cy="1676400"/>
                <a:chOff x="3810000" y="1828800"/>
                <a:chExt cx="4038600" cy="3810000"/>
              </a:xfrm>
            </p:grpSpPr>
            <p:sp>
              <p:nvSpPr>
                <p:cNvPr id="65" name="Half Frame 64"/>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68"/>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iamond 69"/>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 name="Cloud 27"/>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7162023" y="1568903"/>
              <a:ext cx="1544762" cy="259293"/>
              <a:chOff x="7105896" y="1557210"/>
              <a:chExt cx="1544762" cy="488119"/>
            </a:xfrm>
          </p:grpSpPr>
          <p:sp>
            <p:nvSpPr>
              <p:cNvPr id="30" name="Rounded Rectangle 15"/>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59"/>
              <p:cNvGrpSpPr/>
              <p:nvPr/>
            </p:nvGrpSpPr>
            <p:grpSpPr>
              <a:xfrm rot="160736">
                <a:off x="7230848" y="1557210"/>
                <a:ext cx="1269517" cy="488119"/>
                <a:chOff x="3810000" y="1677648"/>
                <a:chExt cx="4705061" cy="1827552"/>
              </a:xfrm>
            </p:grpSpPr>
            <p:grpSp>
              <p:nvGrpSpPr>
                <p:cNvPr id="32" name="Group 37"/>
                <p:cNvGrpSpPr/>
                <p:nvPr/>
              </p:nvGrpSpPr>
              <p:grpSpPr>
                <a:xfrm>
                  <a:off x="3810000" y="1828800"/>
                  <a:ext cx="1776984" cy="1676400"/>
                  <a:chOff x="3810000" y="1828800"/>
                  <a:chExt cx="4038600" cy="3810000"/>
                </a:xfrm>
              </p:grpSpPr>
              <p:sp>
                <p:nvSpPr>
                  <p:cNvPr id="53" name="Half Frame 52"/>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Half Frame 53"/>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Half Frame 54"/>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Half Frame 55"/>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56"/>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iamond 57"/>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8"/>
                <p:cNvGrpSpPr/>
                <p:nvPr/>
              </p:nvGrpSpPr>
              <p:grpSpPr>
                <a:xfrm>
                  <a:off x="5314014" y="1757596"/>
                  <a:ext cx="1776984" cy="1676400"/>
                  <a:chOff x="3810000" y="1828800"/>
                  <a:chExt cx="4038600" cy="3810000"/>
                </a:xfrm>
              </p:grpSpPr>
              <p:sp>
                <p:nvSpPr>
                  <p:cNvPr id="44" name="Half Frame 43"/>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Half Frame 44"/>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Half Frame 45"/>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Half Frame 46"/>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47"/>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iamond 48"/>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48"/>
                <p:cNvGrpSpPr/>
                <p:nvPr/>
              </p:nvGrpSpPr>
              <p:grpSpPr>
                <a:xfrm>
                  <a:off x="6738077" y="1677648"/>
                  <a:ext cx="1776984" cy="1676400"/>
                  <a:chOff x="3810000" y="1828800"/>
                  <a:chExt cx="4038600" cy="3810000"/>
                </a:xfrm>
              </p:grpSpPr>
              <p:sp>
                <p:nvSpPr>
                  <p:cNvPr id="35" name="Half Frame 34"/>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Half Frame 35"/>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Half Frame 36"/>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Half Frame 37"/>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38"/>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iamond 39"/>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317983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fade">
                                      <p:cBhvr>
                                        <p:cTn id="13" dur="500"/>
                                        <p:tgtEl>
                                          <p:spTgt spid="1536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26"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80">
                                          <p:stCondLst>
                                            <p:cond delay="0"/>
                                          </p:stCondLst>
                                        </p:cTn>
                                        <p:tgtEl>
                                          <p:spTgt spid="13"/>
                                        </p:tgtEl>
                                      </p:cBhvr>
                                    </p:animEffect>
                                    <p:anim calcmode="lin" valueType="num">
                                      <p:cBhvr>
                                        <p:cTn id="2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6" dur="26">
                                          <p:stCondLst>
                                            <p:cond delay="650"/>
                                          </p:stCondLst>
                                        </p:cTn>
                                        <p:tgtEl>
                                          <p:spTgt spid="13"/>
                                        </p:tgtEl>
                                      </p:cBhvr>
                                      <p:to x="100000" y="60000"/>
                                    </p:animScale>
                                    <p:animScale>
                                      <p:cBhvr>
                                        <p:cTn id="27" dur="166" decel="50000">
                                          <p:stCondLst>
                                            <p:cond delay="676"/>
                                          </p:stCondLst>
                                        </p:cTn>
                                        <p:tgtEl>
                                          <p:spTgt spid="13"/>
                                        </p:tgtEl>
                                      </p:cBhvr>
                                      <p:to x="100000" y="100000"/>
                                    </p:animScale>
                                    <p:animScale>
                                      <p:cBhvr>
                                        <p:cTn id="28" dur="26">
                                          <p:stCondLst>
                                            <p:cond delay="1312"/>
                                          </p:stCondLst>
                                        </p:cTn>
                                        <p:tgtEl>
                                          <p:spTgt spid="13"/>
                                        </p:tgtEl>
                                      </p:cBhvr>
                                      <p:to x="100000" y="80000"/>
                                    </p:animScale>
                                    <p:animScale>
                                      <p:cBhvr>
                                        <p:cTn id="29" dur="166" decel="50000">
                                          <p:stCondLst>
                                            <p:cond delay="1338"/>
                                          </p:stCondLst>
                                        </p:cTn>
                                        <p:tgtEl>
                                          <p:spTgt spid="13"/>
                                        </p:tgtEl>
                                      </p:cBhvr>
                                      <p:to x="100000" y="100000"/>
                                    </p:animScale>
                                    <p:animScale>
                                      <p:cBhvr>
                                        <p:cTn id="30" dur="26">
                                          <p:stCondLst>
                                            <p:cond delay="1642"/>
                                          </p:stCondLst>
                                        </p:cTn>
                                        <p:tgtEl>
                                          <p:spTgt spid="13"/>
                                        </p:tgtEl>
                                      </p:cBhvr>
                                      <p:to x="100000" y="90000"/>
                                    </p:animScale>
                                    <p:animScale>
                                      <p:cBhvr>
                                        <p:cTn id="31" dur="166" decel="50000">
                                          <p:stCondLst>
                                            <p:cond delay="1668"/>
                                          </p:stCondLst>
                                        </p:cTn>
                                        <p:tgtEl>
                                          <p:spTgt spid="13"/>
                                        </p:tgtEl>
                                      </p:cBhvr>
                                      <p:to x="100000" y="100000"/>
                                    </p:animScale>
                                    <p:animScale>
                                      <p:cBhvr>
                                        <p:cTn id="32" dur="26">
                                          <p:stCondLst>
                                            <p:cond delay="1808"/>
                                          </p:stCondLst>
                                        </p:cTn>
                                        <p:tgtEl>
                                          <p:spTgt spid="13"/>
                                        </p:tgtEl>
                                      </p:cBhvr>
                                      <p:to x="100000" y="95000"/>
                                    </p:animScale>
                                    <p:animScale>
                                      <p:cBhvr>
                                        <p:cTn id="33" dur="166" decel="50000">
                                          <p:stCondLst>
                                            <p:cond delay="1834"/>
                                          </p:stCondLst>
                                        </p:cTn>
                                        <p:tgtEl>
                                          <p:spTgt spid="13"/>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3209" y="735955"/>
            <a:ext cx="5872244" cy="3046988"/>
          </a:xfrm>
          <a:prstGeom prst="rect">
            <a:avLst/>
          </a:prstGeom>
          <a:noFill/>
        </p:spPr>
        <p:txBody>
          <a:bodyPr wrap="square" rtlCol="0">
            <a:spAutoFit/>
          </a:bodyPr>
          <a:lstStyle/>
          <a:p>
            <a:r>
              <a:rPr lang="en-US" sz="2400" dirty="0"/>
              <a:t>The head covering over the body of Jesus Christ in the grave was a neatly “folded napkin.”   </a:t>
            </a:r>
          </a:p>
          <a:p>
            <a:endParaRPr lang="en-US" sz="2400" dirty="0"/>
          </a:p>
          <a:p>
            <a:r>
              <a:rPr lang="en-US" sz="2400" dirty="0"/>
              <a:t>It goes on to say that among Jews of the time a master would let his servants know whether he was finished eating or coming back to the table by the way he left his napkin. </a:t>
            </a:r>
          </a:p>
        </p:txBody>
      </p:sp>
      <p:sp>
        <p:nvSpPr>
          <p:cNvPr id="7" name="TextBox 6"/>
          <p:cNvSpPr txBox="1"/>
          <p:nvPr/>
        </p:nvSpPr>
        <p:spPr>
          <a:xfrm>
            <a:off x="0" y="6550223"/>
            <a:ext cx="2514600" cy="307777"/>
          </a:xfrm>
          <a:prstGeom prst="rect">
            <a:avLst/>
          </a:prstGeom>
          <a:noFill/>
        </p:spPr>
        <p:txBody>
          <a:bodyPr wrap="square" rtlCol="0">
            <a:spAutoFit/>
          </a:bodyPr>
          <a:lstStyle/>
          <a:p>
            <a:r>
              <a:rPr lang="en-US" sz="1400" dirty="0"/>
              <a:t>John 20:7</a:t>
            </a:r>
          </a:p>
        </p:txBody>
      </p:sp>
      <p:sp>
        <p:nvSpPr>
          <p:cNvPr id="11" name="TextBox 10"/>
          <p:cNvSpPr txBox="1"/>
          <p:nvPr/>
        </p:nvSpPr>
        <p:spPr>
          <a:xfrm>
            <a:off x="0" y="0"/>
            <a:ext cx="12191999" cy="707886"/>
          </a:xfrm>
          <a:prstGeom prst="rect">
            <a:avLst/>
          </a:prstGeom>
          <a:noFill/>
        </p:spPr>
        <p:txBody>
          <a:bodyPr wrap="square" rtlCol="0">
            <a:spAutoFit/>
          </a:bodyPr>
          <a:lstStyle/>
          <a:p>
            <a:pPr algn="ctr"/>
            <a:r>
              <a:rPr lang="en-US" sz="4000" dirty="0">
                <a:latin typeface="Arial Rounded MT Bold" panose="020F0704030504030204" pitchFamily="34" charset="0"/>
              </a:rPr>
              <a:t>Neatly Folded Napkin</a:t>
            </a:r>
          </a:p>
        </p:txBody>
      </p:sp>
      <p:sp>
        <p:nvSpPr>
          <p:cNvPr id="3" name="Rectangle 2"/>
          <p:cNvSpPr/>
          <p:nvPr/>
        </p:nvSpPr>
        <p:spPr>
          <a:xfrm>
            <a:off x="5285014" y="3811012"/>
            <a:ext cx="6754585" cy="3046988"/>
          </a:xfrm>
          <a:prstGeom prst="rect">
            <a:avLst/>
          </a:prstGeom>
        </p:spPr>
        <p:txBody>
          <a:bodyPr wrap="square">
            <a:spAutoFit/>
          </a:bodyPr>
          <a:lstStyle/>
          <a:p>
            <a:r>
              <a:rPr lang="en-US" sz="2400" dirty="0"/>
              <a:t>If he tossed it aside, he was finished.  </a:t>
            </a:r>
          </a:p>
          <a:p>
            <a:endParaRPr lang="en-US" sz="2400" dirty="0"/>
          </a:p>
          <a:p>
            <a:r>
              <a:rPr lang="en-US" sz="2400" dirty="0"/>
              <a:t>If he folded it, he was not finished and would return.  </a:t>
            </a:r>
          </a:p>
          <a:p>
            <a:endParaRPr lang="en-US" sz="2400" dirty="0"/>
          </a:p>
          <a:p>
            <a:r>
              <a:rPr lang="en-US" sz="2400" dirty="0"/>
              <a:t>The hidden message in the story is that by laying his “napkin” aside and neatly folded Jesus was saying he was coming back.</a:t>
            </a:r>
          </a:p>
          <a:p>
            <a:r>
              <a:rPr lang="en-US" sz="2400" dirty="0"/>
              <a:t>See notes*</a:t>
            </a:r>
          </a:p>
        </p:txBody>
      </p:sp>
      <p:pic>
        <p:nvPicPr>
          <p:cNvPr id="37890" name="Picture 2" descr="Image result for napkin on jesus 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661" y="1514504"/>
            <a:ext cx="428625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Image result for napkin on jesus h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142" y="4325256"/>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18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7892"/>
                                        </p:tgtEl>
                                        <p:attrNameLst>
                                          <p:attrName>style.visibility</p:attrName>
                                        </p:attrNameLst>
                                      </p:cBhvr>
                                      <p:to>
                                        <p:strVal val="visible"/>
                                      </p:to>
                                    </p:set>
                                    <p:animEffect transition="in" filter="fade">
                                      <p:cBhvr>
                                        <p:cTn id="17" dur="500"/>
                                        <p:tgtEl>
                                          <p:spTgt spid="3789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550223"/>
            <a:ext cx="3124200" cy="307777"/>
          </a:xfrm>
          <a:prstGeom prst="rect">
            <a:avLst/>
          </a:prstGeom>
          <a:noFill/>
        </p:spPr>
        <p:txBody>
          <a:bodyPr wrap="square" rtlCol="0">
            <a:spAutoFit/>
          </a:bodyPr>
          <a:lstStyle/>
          <a:p>
            <a:r>
              <a:rPr lang="en-US" sz="1400" dirty="0"/>
              <a:t>John 20:10-11</a:t>
            </a:r>
          </a:p>
        </p:txBody>
      </p:sp>
      <p:sp>
        <p:nvSpPr>
          <p:cNvPr id="6" name="TextBox 5"/>
          <p:cNvSpPr txBox="1"/>
          <p:nvPr/>
        </p:nvSpPr>
        <p:spPr>
          <a:xfrm>
            <a:off x="258537" y="707886"/>
            <a:ext cx="4955720" cy="830997"/>
          </a:xfrm>
          <a:prstGeom prst="rect">
            <a:avLst/>
          </a:prstGeom>
          <a:noFill/>
        </p:spPr>
        <p:txBody>
          <a:bodyPr wrap="square" rtlCol="0">
            <a:spAutoFit/>
          </a:bodyPr>
          <a:lstStyle/>
          <a:p>
            <a:pPr algn="ctr"/>
            <a:r>
              <a:rPr lang="en-US" sz="2400" dirty="0"/>
              <a:t>Mary followed Peter and John to the tomb, stayed and wept.</a:t>
            </a:r>
          </a:p>
        </p:txBody>
      </p:sp>
      <p:sp>
        <p:nvSpPr>
          <p:cNvPr id="10" name="TextBox 9"/>
          <p:cNvSpPr txBox="1"/>
          <p:nvPr/>
        </p:nvSpPr>
        <p:spPr>
          <a:xfrm>
            <a:off x="0" y="0"/>
            <a:ext cx="12191999" cy="707886"/>
          </a:xfrm>
          <a:prstGeom prst="rect">
            <a:avLst/>
          </a:prstGeom>
          <a:noFill/>
        </p:spPr>
        <p:txBody>
          <a:bodyPr wrap="square" rtlCol="0">
            <a:spAutoFit/>
          </a:bodyPr>
          <a:lstStyle/>
          <a:p>
            <a:pPr algn="ctr"/>
            <a:r>
              <a:rPr lang="en-US" sz="4000" dirty="0">
                <a:latin typeface="Arial Rounded MT Bold" panose="020F0704030504030204" pitchFamily="34" charset="0"/>
              </a:rPr>
              <a:t>Jesus Appears to Mary</a:t>
            </a:r>
          </a:p>
        </p:txBody>
      </p:sp>
      <p:grpSp>
        <p:nvGrpSpPr>
          <p:cNvPr id="2" name="Group 1"/>
          <p:cNvGrpSpPr/>
          <p:nvPr/>
        </p:nvGrpSpPr>
        <p:grpSpPr>
          <a:xfrm>
            <a:off x="7535634" y="786368"/>
            <a:ext cx="3747407" cy="5917743"/>
            <a:chOff x="4931228" y="-172131"/>
            <a:chExt cx="3747407" cy="5917743"/>
          </a:xfrm>
        </p:grpSpPr>
        <p:pic>
          <p:nvPicPr>
            <p:cNvPr id="16386" name="Picture 2" descr="Mary At The Tomb: "/>
            <p:cNvPicPr>
              <a:picLocks noChangeAspect="1" noChangeArrowheads="1"/>
            </p:cNvPicPr>
            <p:nvPr/>
          </p:nvPicPr>
          <p:blipFill rotWithShape="1">
            <a:blip r:embed="rId3">
              <a:extLst>
                <a:ext uri="{28A0092B-C50C-407E-A947-70E740481C1C}">
                  <a14:useLocalDpi xmlns:a14="http://schemas.microsoft.com/office/drawing/2010/main" val="0"/>
                </a:ext>
              </a:extLst>
            </a:blip>
            <a:srcRect l="1643" b="8845"/>
            <a:stretch/>
          </p:blipFill>
          <p:spPr bwMode="auto">
            <a:xfrm>
              <a:off x="4931228" y="-172131"/>
              <a:ext cx="3747407" cy="57565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931228" y="5514780"/>
              <a:ext cx="3124200" cy="230832"/>
            </a:xfrm>
            <a:prstGeom prst="rect">
              <a:avLst/>
            </a:prstGeom>
            <a:noFill/>
          </p:spPr>
          <p:txBody>
            <a:bodyPr wrap="square" rtlCol="0">
              <a:spAutoFit/>
            </a:bodyPr>
            <a:lstStyle/>
            <a:p>
              <a:r>
                <a:rPr lang="en-US" sz="900" dirty="0"/>
                <a:t>Harold Copping</a:t>
              </a:r>
            </a:p>
          </p:txBody>
        </p:sp>
      </p:grpSp>
      <p:sp>
        <p:nvSpPr>
          <p:cNvPr id="3" name="Rectangle 2"/>
          <p:cNvSpPr/>
          <p:nvPr/>
        </p:nvSpPr>
        <p:spPr>
          <a:xfrm>
            <a:off x="1145721" y="4118788"/>
            <a:ext cx="6096000" cy="2585323"/>
          </a:xfrm>
          <a:prstGeom prst="rect">
            <a:avLst/>
          </a:prstGeom>
        </p:spPr>
        <p:txBody>
          <a:bodyPr>
            <a:spAutoFit/>
          </a:bodyPr>
          <a:lstStyle/>
          <a:p>
            <a:r>
              <a:rPr lang="en-US" dirty="0">
                <a:latin typeface="Open Sans"/>
              </a:rPr>
              <a:t>Mary Magdalene, or Mary of </a:t>
            </a:r>
            <a:r>
              <a:rPr lang="en-US" dirty="0" err="1">
                <a:latin typeface="Open Sans"/>
              </a:rPr>
              <a:t>Magdala</a:t>
            </a:r>
            <a:r>
              <a:rPr lang="en-US" dirty="0">
                <a:latin typeface="Open Sans"/>
              </a:rPr>
              <a:t>, likely came from a town called </a:t>
            </a:r>
            <a:r>
              <a:rPr lang="en-US" dirty="0" err="1">
                <a:latin typeface="Open Sans"/>
              </a:rPr>
              <a:t>Magdala</a:t>
            </a:r>
            <a:r>
              <a:rPr lang="en-US" dirty="0">
                <a:latin typeface="Open Sans"/>
              </a:rPr>
              <a:t> on the western shore of the Sea of Galilee. </a:t>
            </a:r>
          </a:p>
          <a:p>
            <a:endParaRPr lang="en-US" dirty="0">
              <a:latin typeface="Open Sans"/>
            </a:endParaRPr>
          </a:p>
          <a:p>
            <a:r>
              <a:rPr lang="en-US" dirty="0">
                <a:latin typeface="Open Sans"/>
              </a:rPr>
              <a:t>According to Mark 16:9 and Luke 8:2, the Savior cleansed her of “seven devils.” </a:t>
            </a:r>
          </a:p>
          <a:p>
            <a:endParaRPr lang="en-US" dirty="0">
              <a:latin typeface="Open Sans"/>
            </a:endParaRPr>
          </a:p>
          <a:p>
            <a:r>
              <a:rPr lang="en-US" dirty="0">
                <a:latin typeface="Open Sans"/>
              </a:rPr>
              <a:t>She was a disciple of Jesus Christ and “became one of the closest friends Christ had among women.” (4)</a:t>
            </a:r>
            <a:endParaRPr lang="en-US" dirty="0"/>
          </a:p>
        </p:txBody>
      </p:sp>
      <p:sp>
        <p:nvSpPr>
          <p:cNvPr id="12" name="Rectangle 11"/>
          <p:cNvSpPr/>
          <p:nvPr/>
        </p:nvSpPr>
        <p:spPr>
          <a:xfrm>
            <a:off x="3418113" y="1731674"/>
            <a:ext cx="4245429" cy="1200329"/>
          </a:xfrm>
          <a:prstGeom prst="rect">
            <a:avLst/>
          </a:prstGeom>
        </p:spPr>
        <p:txBody>
          <a:bodyPr wrap="square">
            <a:spAutoFit/>
          </a:bodyPr>
          <a:lstStyle/>
          <a:p>
            <a:r>
              <a:rPr lang="en-US" dirty="0">
                <a:solidFill>
                  <a:srgbClr val="333333"/>
                </a:solidFill>
                <a:latin typeface="Open Sans"/>
              </a:rPr>
              <a:t>She is the only person mentioned in each of the four Gospels as a witness to the Crucifixion, burial, and empty tomb.(1)</a:t>
            </a:r>
            <a:endParaRPr lang="en-US" dirty="0"/>
          </a:p>
        </p:txBody>
      </p:sp>
      <p:pic>
        <p:nvPicPr>
          <p:cNvPr id="15" name="Picture 14" descr="mary-magdalene-tomb-empty-150x150.jpg"/>
          <p:cNvPicPr>
            <a:picLocks noChangeAspect="1"/>
          </p:cNvPicPr>
          <p:nvPr/>
        </p:nvPicPr>
        <p:blipFill>
          <a:blip r:embed="rId4" cstate="print"/>
          <a:srcRect l="19444" t="22223"/>
          <a:stretch>
            <a:fillRect/>
          </a:stretch>
        </p:blipFill>
        <p:spPr>
          <a:xfrm>
            <a:off x="914400" y="1649343"/>
            <a:ext cx="2209800" cy="2133600"/>
          </a:xfrm>
          <a:prstGeom prst="rect">
            <a:avLst/>
          </a:prstGeom>
        </p:spPr>
      </p:pic>
    </p:spTree>
    <p:extLst>
      <p:ext uri="{BB962C8B-B14F-4D97-AF65-F5344CB8AC3E}">
        <p14:creationId xmlns:p14="http://schemas.microsoft.com/office/powerpoint/2010/main" val="264554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mary and mary to sepulcre lds"/>
          <p:cNvPicPr>
            <a:picLocks noChangeAspect="1" noChangeArrowheads="1"/>
          </p:cNvPicPr>
          <p:nvPr/>
        </p:nvPicPr>
        <p:blipFill rotWithShape="1">
          <a:blip r:embed="rId2">
            <a:extLst>
              <a:ext uri="{28A0092B-C50C-407E-A947-70E740481C1C}">
                <a14:useLocalDpi xmlns:a14="http://schemas.microsoft.com/office/drawing/2010/main" val="0"/>
              </a:ext>
            </a:extLst>
          </a:blip>
          <a:srcRect l="-1" r="57500" b="75397"/>
          <a:stretch/>
        </p:blipFill>
        <p:spPr bwMode="auto">
          <a:xfrm>
            <a:off x="0" y="0"/>
            <a:ext cx="12050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7972" y="6559658"/>
            <a:ext cx="2514600" cy="307777"/>
          </a:xfrm>
          <a:prstGeom prst="rect">
            <a:avLst/>
          </a:prstGeom>
          <a:noFill/>
        </p:spPr>
        <p:txBody>
          <a:bodyPr wrap="square" rtlCol="0">
            <a:spAutoFit/>
          </a:bodyPr>
          <a:lstStyle/>
          <a:p>
            <a:r>
              <a:rPr lang="en-US" sz="1400" dirty="0">
                <a:solidFill>
                  <a:schemeClr val="bg1"/>
                </a:solidFill>
              </a:rPr>
              <a:t>Luke 24:5-8; John 20:12</a:t>
            </a:r>
          </a:p>
        </p:txBody>
      </p:sp>
      <p:sp>
        <p:nvSpPr>
          <p:cNvPr id="10" name="TextBox 9"/>
          <p:cNvSpPr txBox="1"/>
          <p:nvPr/>
        </p:nvSpPr>
        <p:spPr>
          <a:xfrm>
            <a:off x="0" y="0"/>
            <a:ext cx="12191999" cy="707886"/>
          </a:xfrm>
          <a:prstGeom prst="rect">
            <a:avLst/>
          </a:prstGeom>
          <a:noFill/>
        </p:spPr>
        <p:txBody>
          <a:bodyPr wrap="square" rtlCol="0">
            <a:spAutoFit/>
          </a:bodyPr>
          <a:lstStyle/>
          <a:p>
            <a:pPr algn="ctr"/>
            <a:r>
              <a:rPr lang="en-US" sz="4000" dirty="0">
                <a:solidFill>
                  <a:schemeClr val="bg1"/>
                </a:solidFill>
                <a:latin typeface="Arial Rounded MT Bold" panose="020F0704030504030204" pitchFamily="34" charset="0"/>
              </a:rPr>
              <a:t>“Why Seek Ye Among the Living?”</a:t>
            </a:r>
          </a:p>
        </p:txBody>
      </p:sp>
      <p:pic>
        <p:nvPicPr>
          <p:cNvPr id="13" name="Picture 2" descr="Image result for mary and mary to the sepulchre"/>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3298371" y="827708"/>
            <a:ext cx="5374586" cy="35830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58827" y="5730190"/>
            <a:ext cx="6096000" cy="646331"/>
          </a:xfrm>
          <a:prstGeom prst="rect">
            <a:avLst/>
          </a:prstGeom>
        </p:spPr>
        <p:txBody>
          <a:bodyPr>
            <a:spAutoFit/>
          </a:bodyPr>
          <a:lstStyle/>
          <a:p>
            <a:r>
              <a:rPr lang="en-US" i="1" dirty="0">
                <a:solidFill>
                  <a:schemeClr val="bg1"/>
                </a:solidFill>
                <a:latin typeface="Open Sans"/>
              </a:rPr>
              <a:t>The Son of man must be delivered into the hands of sinful men, and be crucified, and the third day rise again.</a:t>
            </a:r>
            <a:endParaRPr lang="en-US" i="1" dirty="0">
              <a:solidFill>
                <a:schemeClr val="bg1"/>
              </a:solidFill>
            </a:endParaRPr>
          </a:p>
        </p:txBody>
      </p:sp>
      <p:sp>
        <p:nvSpPr>
          <p:cNvPr id="8" name="Rectangle 7"/>
          <p:cNvSpPr/>
          <p:nvPr/>
        </p:nvSpPr>
        <p:spPr>
          <a:xfrm>
            <a:off x="1551425" y="4848956"/>
            <a:ext cx="9655207"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Remember What He Has Taught?</a:t>
            </a:r>
          </a:p>
        </p:txBody>
      </p:sp>
      <p:sp>
        <p:nvSpPr>
          <p:cNvPr id="11" name="Rectangle 10"/>
          <p:cNvSpPr/>
          <p:nvPr/>
        </p:nvSpPr>
        <p:spPr>
          <a:xfrm>
            <a:off x="9028059" y="1588348"/>
            <a:ext cx="2674505" cy="1754326"/>
          </a:xfrm>
          <a:prstGeom prst="rect">
            <a:avLst/>
          </a:prstGeom>
        </p:spPr>
        <p:txBody>
          <a:bodyPr wrap="square">
            <a:spAutoFit/>
          </a:bodyPr>
          <a:lstStyle/>
          <a:p>
            <a:r>
              <a:rPr lang="en-US" dirty="0">
                <a:solidFill>
                  <a:srgbClr val="FFFF00"/>
                </a:solidFill>
                <a:latin typeface="Palatino"/>
              </a:rPr>
              <a:t>And they shall scourge </a:t>
            </a:r>
            <a:r>
              <a:rPr lang="en-US" i="1" dirty="0">
                <a:solidFill>
                  <a:srgbClr val="FFFF00"/>
                </a:solidFill>
                <a:latin typeface="Palatino"/>
              </a:rPr>
              <a:t>him,</a:t>
            </a:r>
            <a:r>
              <a:rPr lang="en-US" dirty="0">
                <a:solidFill>
                  <a:srgbClr val="FFFF00"/>
                </a:solidFill>
                <a:latin typeface="Palatino"/>
              </a:rPr>
              <a:t> and put him to death: and the third day he shall rise again.</a:t>
            </a:r>
          </a:p>
          <a:p>
            <a:r>
              <a:rPr lang="en-US" dirty="0">
                <a:solidFill>
                  <a:srgbClr val="FFFF00"/>
                </a:solidFill>
                <a:latin typeface="Palatino"/>
              </a:rPr>
              <a:t>Luke 18:33</a:t>
            </a:r>
            <a:endParaRPr lang="en-US" dirty="0">
              <a:solidFill>
                <a:srgbClr val="FFFF00"/>
              </a:solidFill>
            </a:endParaRPr>
          </a:p>
        </p:txBody>
      </p:sp>
      <p:sp>
        <p:nvSpPr>
          <p:cNvPr id="14" name="Rectangle 13"/>
          <p:cNvSpPr/>
          <p:nvPr/>
        </p:nvSpPr>
        <p:spPr>
          <a:xfrm>
            <a:off x="268763" y="1265899"/>
            <a:ext cx="3091543" cy="1754326"/>
          </a:xfrm>
          <a:prstGeom prst="rect">
            <a:avLst/>
          </a:prstGeom>
        </p:spPr>
        <p:txBody>
          <a:bodyPr wrap="square">
            <a:spAutoFit/>
          </a:bodyPr>
          <a:lstStyle/>
          <a:p>
            <a:r>
              <a:rPr lang="en-US" dirty="0">
                <a:solidFill>
                  <a:srgbClr val="FFFF00"/>
                </a:solidFill>
                <a:latin typeface="Palatino"/>
              </a:rPr>
              <a:t>And shall deliver him to the Gentiles to mock, and to scourge, and to crucify </a:t>
            </a:r>
            <a:r>
              <a:rPr lang="en-US" i="1" dirty="0">
                <a:solidFill>
                  <a:srgbClr val="FFFF00"/>
                </a:solidFill>
                <a:latin typeface="Palatino"/>
              </a:rPr>
              <a:t>him:</a:t>
            </a:r>
            <a:r>
              <a:rPr lang="en-US" dirty="0">
                <a:solidFill>
                  <a:srgbClr val="FFFF00"/>
                </a:solidFill>
                <a:latin typeface="Palatino"/>
              </a:rPr>
              <a:t> and the third day he shall rise again.</a:t>
            </a:r>
          </a:p>
          <a:p>
            <a:r>
              <a:rPr lang="en-US" dirty="0">
                <a:solidFill>
                  <a:srgbClr val="FFFF00"/>
                </a:solidFill>
                <a:latin typeface="Palatino"/>
              </a:rPr>
              <a:t>Matthew 20:19</a:t>
            </a:r>
            <a:endParaRPr lang="en-US" dirty="0">
              <a:solidFill>
                <a:srgbClr val="FFFF00"/>
              </a:solidFill>
            </a:endParaRPr>
          </a:p>
        </p:txBody>
      </p:sp>
      <p:sp>
        <p:nvSpPr>
          <p:cNvPr id="15" name="Rectangle 14"/>
          <p:cNvSpPr/>
          <p:nvPr/>
        </p:nvSpPr>
        <p:spPr>
          <a:xfrm>
            <a:off x="268763" y="3206365"/>
            <a:ext cx="2967674" cy="1754326"/>
          </a:xfrm>
          <a:prstGeom prst="rect">
            <a:avLst/>
          </a:prstGeom>
        </p:spPr>
        <p:txBody>
          <a:bodyPr wrap="square">
            <a:spAutoFit/>
          </a:bodyPr>
          <a:lstStyle/>
          <a:p>
            <a:r>
              <a:rPr lang="en-US" dirty="0">
                <a:solidFill>
                  <a:srgbClr val="FFFF00"/>
                </a:solidFill>
                <a:latin typeface="Palatino"/>
              </a:rPr>
              <a:t>And they shall mock him, and shall scourge him, and shall spit upon him, and shall kill him: and the third day he shall rise again.</a:t>
            </a:r>
          </a:p>
          <a:p>
            <a:r>
              <a:rPr lang="en-US" dirty="0">
                <a:solidFill>
                  <a:srgbClr val="FFFF00"/>
                </a:solidFill>
                <a:latin typeface="Palatino"/>
              </a:rPr>
              <a:t>Mark 10:34</a:t>
            </a:r>
            <a:endParaRPr lang="en-US" dirty="0">
              <a:solidFill>
                <a:srgbClr val="FFFF00"/>
              </a:solidFill>
            </a:endParaRPr>
          </a:p>
        </p:txBody>
      </p:sp>
    </p:spTree>
    <p:extLst>
      <p:ext uri="{BB962C8B-B14F-4D97-AF65-F5344CB8AC3E}">
        <p14:creationId xmlns:p14="http://schemas.microsoft.com/office/powerpoint/2010/main" val="194487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mary and mary to sepulcre lds"/>
          <p:cNvPicPr>
            <a:picLocks noChangeAspect="1" noChangeArrowheads="1"/>
          </p:cNvPicPr>
          <p:nvPr/>
        </p:nvPicPr>
        <p:blipFill rotWithShape="1">
          <a:blip r:embed="rId2">
            <a:extLst>
              <a:ext uri="{28A0092B-C50C-407E-A947-70E740481C1C}">
                <a14:useLocalDpi xmlns:a14="http://schemas.microsoft.com/office/drawing/2010/main" val="0"/>
              </a:ext>
            </a:extLst>
          </a:blip>
          <a:srcRect l="-1" r="57500" b="75397"/>
          <a:stretch/>
        </p:blipFill>
        <p:spPr bwMode="auto">
          <a:xfrm>
            <a:off x="0" y="0"/>
            <a:ext cx="12050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153400" y="6211670"/>
            <a:ext cx="2514600" cy="584775"/>
          </a:xfrm>
          <a:prstGeom prst="rect">
            <a:avLst/>
          </a:prstGeom>
          <a:noFill/>
        </p:spPr>
        <p:txBody>
          <a:bodyPr wrap="square" rtlCol="0">
            <a:spAutoFit/>
          </a:bodyPr>
          <a:lstStyle/>
          <a:p>
            <a:r>
              <a:rPr lang="en-US" sz="3200" dirty="0"/>
              <a:t>John 20:13</a:t>
            </a:r>
          </a:p>
        </p:txBody>
      </p:sp>
      <p:sp>
        <p:nvSpPr>
          <p:cNvPr id="6" name="TextBox 5"/>
          <p:cNvSpPr txBox="1"/>
          <p:nvPr/>
        </p:nvSpPr>
        <p:spPr>
          <a:xfrm>
            <a:off x="3810000" y="2928526"/>
            <a:ext cx="4343400" cy="1200329"/>
          </a:xfrm>
          <a:prstGeom prst="rect">
            <a:avLst/>
          </a:prstGeom>
          <a:noFill/>
        </p:spPr>
        <p:txBody>
          <a:bodyPr wrap="square" rtlCol="0">
            <a:spAutoFit/>
          </a:bodyPr>
          <a:lstStyle/>
          <a:p>
            <a:r>
              <a:rPr lang="en-US" sz="2400" dirty="0">
                <a:solidFill>
                  <a:schemeClr val="bg1"/>
                </a:solidFill>
              </a:rPr>
              <a:t>…Because they have taken away my Lord, and I know not where they have laid him.”</a:t>
            </a:r>
          </a:p>
        </p:txBody>
      </p:sp>
      <p:sp>
        <p:nvSpPr>
          <p:cNvPr id="11" name="TextBox 10"/>
          <p:cNvSpPr txBox="1"/>
          <p:nvPr/>
        </p:nvSpPr>
        <p:spPr>
          <a:xfrm>
            <a:off x="0" y="0"/>
            <a:ext cx="12191999" cy="707886"/>
          </a:xfrm>
          <a:prstGeom prst="rect">
            <a:avLst/>
          </a:prstGeom>
          <a:noFill/>
        </p:spPr>
        <p:txBody>
          <a:bodyPr wrap="square" rtlCol="0">
            <a:spAutoFit/>
          </a:bodyPr>
          <a:lstStyle/>
          <a:p>
            <a:pPr algn="ctr"/>
            <a:r>
              <a:rPr lang="en-US" sz="4000" dirty="0">
                <a:solidFill>
                  <a:schemeClr val="bg1"/>
                </a:solidFill>
                <a:latin typeface="Arial Rounded MT Bold" panose="020F0704030504030204" pitchFamily="34" charset="0"/>
              </a:rPr>
              <a:t>“Why </a:t>
            </a:r>
            <a:r>
              <a:rPr lang="en-US" sz="4000" dirty="0" err="1">
                <a:solidFill>
                  <a:schemeClr val="bg1"/>
                </a:solidFill>
                <a:latin typeface="Arial Rounded MT Bold" panose="020F0704030504030204" pitchFamily="34" charset="0"/>
              </a:rPr>
              <a:t>Weepest</a:t>
            </a:r>
            <a:r>
              <a:rPr lang="en-US" sz="4000" dirty="0">
                <a:solidFill>
                  <a:schemeClr val="bg1"/>
                </a:solidFill>
                <a:latin typeface="Arial Rounded MT Bold" panose="020F0704030504030204" pitchFamily="34" charset="0"/>
              </a:rPr>
              <a:t> Thou?”</a:t>
            </a:r>
          </a:p>
        </p:txBody>
      </p:sp>
      <p:pic>
        <p:nvPicPr>
          <p:cNvPr id="12" name="Picture 2" descr="Image result for mary and mary to the sepulchr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rcRect t="4524" r="53673"/>
          <a:stretch/>
        </p:blipFill>
        <p:spPr bwMode="auto">
          <a:xfrm>
            <a:off x="939769" y="1603263"/>
            <a:ext cx="2489873" cy="342096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Image result for mary weeping at the cross"/>
          <p:cNvPicPr>
            <a:picLocks noChangeAspect="1" noChangeArrowheads="1"/>
          </p:cNvPicPr>
          <p:nvPr/>
        </p:nvPicPr>
        <p:blipFill rotWithShape="1">
          <a:blip r:embed="rId5">
            <a:extLst>
              <a:ext uri="{28A0092B-C50C-407E-A947-70E740481C1C}">
                <a14:useLocalDpi xmlns:a14="http://schemas.microsoft.com/office/drawing/2010/main" val="0"/>
              </a:ext>
            </a:extLst>
          </a:blip>
          <a:srcRect l="44023" t="2732" b="1"/>
          <a:stretch/>
        </p:blipFill>
        <p:spPr bwMode="auto">
          <a:xfrm>
            <a:off x="8394710" y="1603263"/>
            <a:ext cx="2866738" cy="31896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7972" y="6559658"/>
            <a:ext cx="2514600" cy="307777"/>
          </a:xfrm>
          <a:prstGeom prst="rect">
            <a:avLst/>
          </a:prstGeom>
          <a:noFill/>
        </p:spPr>
        <p:txBody>
          <a:bodyPr wrap="square" rtlCol="0">
            <a:spAutoFit/>
          </a:bodyPr>
          <a:lstStyle/>
          <a:p>
            <a:r>
              <a:rPr lang="en-US" sz="1400" dirty="0">
                <a:solidFill>
                  <a:schemeClr val="bg1"/>
                </a:solidFill>
              </a:rPr>
              <a:t>John 20:13</a:t>
            </a:r>
          </a:p>
        </p:txBody>
      </p:sp>
    </p:spTree>
    <p:extLst>
      <p:ext uri="{BB962C8B-B14F-4D97-AF65-F5344CB8AC3E}">
        <p14:creationId xmlns:p14="http://schemas.microsoft.com/office/powerpoint/2010/main" val="3712043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1262082"/>
            <a:ext cx="3581400" cy="1938992"/>
          </a:xfrm>
          <a:prstGeom prst="rect">
            <a:avLst/>
          </a:prstGeom>
          <a:noFill/>
        </p:spPr>
        <p:txBody>
          <a:bodyPr wrap="square" rtlCol="0">
            <a:spAutoFit/>
          </a:bodyPr>
          <a:lstStyle/>
          <a:p>
            <a:r>
              <a:rPr lang="en-US" sz="2400" dirty="0"/>
              <a:t>“And when she had thus said, she turned herself back, and saw Jesus standing, and knew not that it was Jesus.”</a:t>
            </a:r>
          </a:p>
        </p:txBody>
      </p:sp>
      <p:sp>
        <p:nvSpPr>
          <p:cNvPr id="7" name="TextBox 6"/>
          <p:cNvSpPr txBox="1"/>
          <p:nvPr/>
        </p:nvSpPr>
        <p:spPr>
          <a:xfrm>
            <a:off x="76200" y="6515920"/>
            <a:ext cx="2514600" cy="307777"/>
          </a:xfrm>
          <a:prstGeom prst="rect">
            <a:avLst/>
          </a:prstGeom>
          <a:noFill/>
        </p:spPr>
        <p:txBody>
          <a:bodyPr wrap="square" rtlCol="0">
            <a:spAutoFit/>
          </a:bodyPr>
          <a:lstStyle/>
          <a:p>
            <a:r>
              <a:rPr lang="en-US" sz="1400" dirty="0"/>
              <a:t>John 20:14; Mark 16:9</a:t>
            </a:r>
          </a:p>
        </p:txBody>
      </p:sp>
      <p:pic>
        <p:nvPicPr>
          <p:cNvPr id="9" name="Picture 8" descr="jesus-is-ressurected-Res-05-600.jpg"/>
          <p:cNvPicPr>
            <a:picLocks noChangeAspect="1"/>
          </p:cNvPicPr>
          <p:nvPr/>
        </p:nvPicPr>
        <p:blipFill>
          <a:blip r:embed="rId3" cstate="print"/>
          <a:stretch>
            <a:fillRect/>
          </a:stretch>
        </p:blipFill>
        <p:spPr>
          <a:xfrm>
            <a:off x="4833257" y="1363708"/>
            <a:ext cx="4991100" cy="3327400"/>
          </a:xfrm>
          <a:prstGeom prst="rect">
            <a:avLst/>
          </a:prstGeom>
        </p:spPr>
      </p:pic>
      <p:sp>
        <p:nvSpPr>
          <p:cNvPr id="8" name="TextBox 7"/>
          <p:cNvSpPr txBox="1"/>
          <p:nvPr/>
        </p:nvSpPr>
        <p:spPr>
          <a:xfrm>
            <a:off x="0" y="0"/>
            <a:ext cx="12191999" cy="707886"/>
          </a:xfrm>
          <a:prstGeom prst="rect">
            <a:avLst/>
          </a:prstGeom>
          <a:noFill/>
        </p:spPr>
        <p:txBody>
          <a:bodyPr wrap="square" rtlCol="0">
            <a:spAutoFit/>
          </a:bodyPr>
          <a:lstStyle/>
          <a:p>
            <a:pPr algn="ctr"/>
            <a:r>
              <a:rPr lang="en-US" sz="4000" dirty="0">
                <a:latin typeface="Arial Rounded MT Bold" panose="020F0704030504030204" pitchFamily="34" charset="0"/>
              </a:rPr>
              <a:t>Turn Around</a:t>
            </a:r>
          </a:p>
        </p:txBody>
      </p:sp>
      <p:sp>
        <p:nvSpPr>
          <p:cNvPr id="10" name="TextBox 9"/>
          <p:cNvSpPr txBox="1"/>
          <p:nvPr/>
        </p:nvSpPr>
        <p:spPr>
          <a:xfrm>
            <a:off x="4365172" y="5020618"/>
            <a:ext cx="6455228" cy="830997"/>
          </a:xfrm>
          <a:prstGeom prst="rect">
            <a:avLst/>
          </a:prstGeom>
          <a:noFill/>
        </p:spPr>
        <p:txBody>
          <a:bodyPr wrap="square" rtlCol="0">
            <a:spAutoFit/>
          </a:bodyPr>
          <a:lstStyle/>
          <a:p>
            <a:r>
              <a:rPr lang="en-US" sz="2400" dirty="0"/>
              <a:t>“Now when Jesus was risen early the first day of the week, he appeared first to Mary Magdalene…”</a:t>
            </a:r>
          </a:p>
        </p:txBody>
      </p:sp>
    </p:spTree>
    <p:extLst>
      <p:ext uri="{BB962C8B-B14F-4D97-AF65-F5344CB8AC3E}">
        <p14:creationId xmlns:p14="http://schemas.microsoft.com/office/powerpoint/2010/main" val="249837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media.ldscdn.org/images/media-library/new-testament-seminary-curriculum-images/timeline-last-week-1475248-wallpaper.jpg"/>
          <p:cNvPicPr>
            <a:picLocks noChangeAspect="1" noChangeArrowheads="1"/>
          </p:cNvPicPr>
          <p:nvPr/>
        </p:nvPicPr>
        <p:blipFill rotWithShape="1">
          <a:blip r:embed="rId2">
            <a:extLst>
              <a:ext uri="{28A0092B-C50C-407E-A947-70E740481C1C}">
                <a14:useLocalDpi xmlns:a14="http://schemas.microsoft.com/office/drawing/2010/main" val="0"/>
              </a:ext>
            </a:extLst>
          </a:blip>
          <a:srcRect t="6865" b="5346"/>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389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4043" y="720779"/>
            <a:ext cx="4855028" cy="954107"/>
          </a:xfrm>
          <a:prstGeom prst="rect">
            <a:avLst/>
          </a:prstGeom>
          <a:noFill/>
        </p:spPr>
        <p:txBody>
          <a:bodyPr wrap="square" rtlCol="0">
            <a:spAutoFit/>
          </a:bodyPr>
          <a:lstStyle/>
          <a:p>
            <a:r>
              <a:rPr lang="en-US" sz="2800" dirty="0"/>
              <a:t>“Jesus </a:t>
            </a:r>
            <a:r>
              <a:rPr lang="en-US" sz="2800" dirty="0" err="1"/>
              <a:t>saith</a:t>
            </a:r>
            <a:r>
              <a:rPr lang="en-US" sz="2800" dirty="0"/>
              <a:t> unto her, Woman, why </a:t>
            </a:r>
            <a:r>
              <a:rPr lang="en-US" sz="2800" dirty="0" err="1"/>
              <a:t>weepest</a:t>
            </a:r>
            <a:r>
              <a:rPr lang="en-US" sz="2800" dirty="0"/>
              <a:t> thou?...</a:t>
            </a:r>
          </a:p>
        </p:txBody>
      </p:sp>
      <p:sp>
        <p:nvSpPr>
          <p:cNvPr id="7" name="TextBox 6"/>
          <p:cNvSpPr txBox="1"/>
          <p:nvPr/>
        </p:nvSpPr>
        <p:spPr>
          <a:xfrm>
            <a:off x="43543" y="6543173"/>
            <a:ext cx="2514600" cy="307777"/>
          </a:xfrm>
          <a:prstGeom prst="rect">
            <a:avLst/>
          </a:prstGeom>
          <a:noFill/>
        </p:spPr>
        <p:txBody>
          <a:bodyPr wrap="square" rtlCol="0">
            <a:spAutoFit/>
          </a:bodyPr>
          <a:lstStyle/>
          <a:p>
            <a:r>
              <a:rPr lang="en-US" sz="1400" dirty="0"/>
              <a:t>John 20:15</a:t>
            </a:r>
          </a:p>
        </p:txBody>
      </p:sp>
      <p:sp>
        <p:nvSpPr>
          <p:cNvPr id="10" name="TextBox 9"/>
          <p:cNvSpPr txBox="1"/>
          <p:nvPr/>
        </p:nvSpPr>
        <p:spPr>
          <a:xfrm>
            <a:off x="3989614" y="1551499"/>
            <a:ext cx="4909457" cy="2062103"/>
          </a:xfrm>
          <a:prstGeom prst="rect">
            <a:avLst/>
          </a:prstGeom>
          <a:noFill/>
        </p:spPr>
        <p:txBody>
          <a:bodyPr wrap="square" rtlCol="0">
            <a:spAutoFit/>
          </a:bodyPr>
          <a:lstStyle/>
          <a:p>
            <a:r>
              <a:rPr lang="en-US" sz="3200" dirty="0"/>
              <a:t>…Sir, if thou have borne him hence, tell me where thou hast laid him, and I will take him away.”</a:t>
            </a:r>
          </a:p>
        </p:txBody>
      </p:sp>
      <p:sp>
        <p:nvSpPr>
          <p:cNvPr id="11" name="TextBox 10"/>
          <p:cNvSpPr txBox="1"/>
          <p:nvPr/>
        </p:nvSpPr>
        <p:spPr>
          <a:xfrm>
            <a:off x="4305300" y="184389"/>
            <a:ext cx="3581400" cy="646331"/>
          </a:xfrm>
          <a:prstGeom prst="rect">
            <a:avLst/>
          </a:prstGeom>
          <a:noFill/>
        </p:spPr>
        <p:txBody>
          <a:bodyPr wrap="square" rtlCol="0">
            <a:spAutoFit/>
          </a:bodyPr>
          <a:lstStyle/>
          <a:p>
            <a:r>
              <a:rPr lang="en-US" sz="3600" dirty="0">
                <a:latin typeface="Arial Rounded MT Bold" panose="020F0704030504030204" pitchFamily="34" charset="0"/>
              </a:rPr>
              <a:t>The Gardener</a:t>
            </a:r>
          </a:p>
        </p:txBody>
      </p:sp>
      <p:sp>
        <p:nvSpPr>
          <p:cNvPr id="9" name="Rectangle 8"/>
          <p:cNvSpPr/>
          <p:nvPr/>
        </p:nvSpPr>
        <p:spPr>
          <a:xfrm>
            <a:off x="4218185" y="3760321"/>
            <a:ext cx="7761514" cy="2862322"/>
          </a:xfrm>
          <a:prstGeom prst="rect">
            <a:avLst/>
          </a:prstGeom>
        </p:spPr>
        <p:txBody>
          <a:bodyPr wrap="square">
            <a:spAutoFit/>
          </a:bodyPr>
          <a:lstStyle/>
          <a:p>
            <a:pPr fontAlgn="base"/>
            <a:r>
              <a:rPr lang="en-US" dirty="0"/>
              <a:t>"The Savior was speaking not just to the sorrowing Mary. He was also speaking to us-men, women, and children and all of mankind ever born or yet to be born, for the tears of sorrow, pain, or remorse are the common lot of mankind.</a:t>
            </a:r>
          </a:p>
          <a:p>
            <a:pPr fontAlgn="base"/>
            <a:endParaRPr lang="en-US" dirty="0"/>
          </a:p>
          <a:p>
            <a:pPr fontAlgn="base"/>
            <a:r>
              <a:rPr lang="en-US" dirty="0"/>
              <a:t>Some have so much, while others struggle with so very little...Jesus said, 'Be not faithless, but believing' . </a:t>
            </a:r>
          </a:p>
          <a:p>
            <a:pPr fontAlgn="base"/>
            <a:endParaRPr lang="en-US" dirty="0"/>
          </a:p>
          <a:p>
            <a:pPr fontAlgn="base"/>
            <a:r>
              <a:rPr lang="en-US" dirty="0"/>
              <a:t>Through faith and righteousness all of the inequities, injuries, and pains of this life can be fully compensated for and made right. Blessings denied in this life will be fully recompensed in the eternities.“ (6)</a:t>
            </a:r>
            <a:endParaRPr lang="en-US" b="0" i="0" dirty="0">
              <a:effectLs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7698" y="2268088"/>
            <a:ext cx="1197102" cy="1442292"/>
          </a:xfrm>
          <a:prstGeom prst="rect">
            <a:avLst/>
          </a:prstGeom>
        </p:spPr>
      </p:pic>
      <p:grpSp>
        <p:nvGrpSpPr>
          <p:cNvPr id="2" name="Group 1"/>
          <p:cNvGrpSpPr/>
          <p:nvPr/>
        </p:nvGrpSpPr>
        <p:grpSpPr>
          <a:xfrm>
            <a:off x="523071" y="1992085"/>
            <a:ext cx="3108668" cy="4012166"/>
            <a:chOff x="523071" y="1992085"/>
            <a:chExt cx="3108668" cy="4012166"/>
          </a:xfrm>
        </p:grpSpPr>
        <p:pic>
          <p:nvPicPr>
            <p:cNvPr id="14" name="Picture 13" descr="Jesus%20appears%20to%20Mary%20Magdalene--Olsen.jpg"/>
            <p:cNvPicPr>
              <a:picLocks noChangeAspect="1"/>
            </p:cNvPicPr>
            <p:nvPr/>
          </p:nvPicPr>
          <p:blipFill>
            <a:blip r:embed="rId4" cstate="print"/>
            <a:stretch>
              <a:fillRect/>
            </a:stretch>
          </p:blipFill>
          <p:spPr>
            <a:xfrm>
              <a:off x="586446" y="1992085"/>
              <a:ext cx="3045293" cy="3810000"/>
            </a:xfrm>
            <a:prstGeom prst="rect">
              <a:avLst/>
            </a:prstGeom>
          </p:spPr>
        </p:pic>
        <p:sp>
          <p:nvSpPr>
            <p:cNvPr id="12" name="TextBox 11"/>
            <p:cNvSpPr txBox="1"/>
            <p:nvPr/>
          </p:nvSpPr>
          <p:spPr>
            <a:xfrm>
              <a:off x="523071" y="5758030"/>
              <a:ext cx="2514600" cy="246221"/>
            </a:xfrm>
            <a:prstGeom prst="rect">
              <a:avLst/>
            </a:prstGeom>
            <a:noFill/>
          </p:spPr>
          <p:txBody>
            <a:bodyPr wrap="square" rtlCol="0">
              <a:spAutoFit/>
            </a:bodyPr>
            <a:lstStyle/>
            <a:p>
              <a:r>
                <a:rPr lang="en-US" sz="1000" dirty="0"/>
                <a:t>Greg Olsen</a:t>
              </a:r>
            </a:p>
          </p:txBody>
        </p:sp>
      </p:grpSp>
    </p:spTree>
    <p:extLst>
      <p:ext uri="{BB962C8B-B14F-4D97-AF65-F5344CB8AC3E}">
        <p14:creationId xmlns:p14="http://schemas.microsoft.com/office/powerpoint/2010/main" val="327635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27615" y="488875"/>
            <a:ext cx="5932714" cy="646331"/>
          </a:xfrm>
          <a:prstGeom prst="rect">
            <a:avLst/>
          </a:prstGeom>
          <a:noFill/>
        </p:spPr>
        <p:txBody>
          <a:bodyPr wrap="square" rtlCol="0">
            <a:spAutoFit/>
          </a:bodyPr>
          <a:lstStyle/>
          <a:p>
            <a:r>
              <a:rPr lang="en-US" sz="3600" dirty="0"/>
              <a:t>“Jesus </a:t>
            </a:r>
            <a:r>
              <a:rPr lang="en-US" sz="3600" dirty="0" err="1"/>
              <a:t>saith</a:t>
            </a:r>
            <a:r>
              <a:rPr lang="en-US" sz="3600" dirty="0"/>
              <a:t> unto her, Mary…</a:t>
            </a:r>
          </a:p>
        </p:txBody>
      </p:sp>
      <p:sp>
        <p:nvSpPr>
          <p:cNvPr id="7" name="TextBox 6"/>
          <p:cNvSpPr txBox="1"/>
          <p:nvPr/>
        </p:nvSpPr>
        <p:spPr>
          <a:xfrm>
            <a:off x="0" y="6539886"/>
            <a:ext cx="2514600" cy="307777"/>
          </a:xfrm>
          <a:prstGeom prst="rect">
            <a:avLst/>
          </a:prstGeom>
          <a:noFill/>
        </p:spPr>
        <p:txBody>
          <a:bodyPr wrap="square" rtlCol="0">
            <a:spAutoFit/>
          </a:bodyPr>
          <a:lstStyle/>
          <a:p>
            <a:r>
              <a:rPr lang="en-US" sz="1400" dirty="0"/>
              <a:t>John 20:16</a:t>
            </a:r>
          </a:p>
        </p:txBody>
      </p:sp>
      <p:sp>
        <p:nvSpPr>
          <p:cNvPr id="9" name="TextBox 8"/>
          <p:cNvSpPr txBox="1"/>
          <p:nvPr/>
        </p:nvSpPr>
        <p:spPr>
          <a:xfrm>
            <a:off x="4305300" y="82855"/>
            <a:ext cx="3581400" cy="646331"/>
          </a:xfrm>
          <a:prstGeom prst="rect">
            <a:avLst/>
          </a:prstGeom>
          <a:noFill/>
        </p:spPr>
        <p:txBody>
          <a:bodyPr wrap="square" rtlCol="0">
            <a:spAutoFit/>
          </a:bodyPr>
          <a:lstStyle/>
          <a:p>
            <a:pPr algn="ctr"/>
            <a:r>
              <a:rPr lang="en-US" sz="3600" dirty="0" err="1">
                <a:latin typeface="Arial Rounded MT Bold" panose="020F0704030504030204" pitchFamily="34" charset="0"/>
              </a:rPr>
              <a:t>Rabboni</a:t>
            </a:r>
            <a:endParaRPr lang="en-US" sz="3600" dirty="0">
              <a:latin typeface="Arial Rounded MT Bold" panose="020F0704030504030204" pitchFamily="34" charset="0"/>
            </a:endParaRPr>
          </a:p>
        </p:txBody>
      </p:sp>
      <p:sp>
        <p:nvSpPr>
          <p:cNvPr id="2" name="Rectangle 1"/>
          <p:cNvSpPr/>
          <p:nvPr/>
        </p:nvSpPr>
        <p:spPr>
          <a:xfrm>
            <a:off x="589190" y="1597724"/>
            <a:ext cx="6096000" cy="4524315"/>
          </a:xfrm>
          <a:prstGeom prst="rect">
            <a:avLst/>
          </a:prstGeom>
        </p:spPr>
        <p:txBody>
          <a:bodyPr>
            <a:spAutoFit/>
          </a:bodyPr>
          <a:lstStyle/>
          <a:p>
            <a:r>
              <a:rPr lang="en-US" dirty="0">
                <a:latin typeface="Open Sans"/>
              </a:rPr>
              <a:t>The Aramaic word </a:t>
            </a:r>
            <a:r>
              <a:rPr lang="en-US" i="1" dirty="0" err="1">
                <a:latin typeface="Open Sans"/>
              </a:rPr>
              <a:t>Rabboni</a:t>
            </a:r>
            <a:r>
              <a:rPr lang="en-US" i="1" dirty="0">
                <a:latin typeface="Open Sans"/>
              </a:rPr>
              <a:t>,</a:t>
            </a:r>
            <a:r>
              <a:rPr lang="en-US" dirty="0">
                <a:latin typeface="Open Sans"/>
              </a:rPr>
              <a:t> used by Mary to address the resurrected Savior, is used only twice in the New Testament. </a:t>
            </a:r>
          </a:p>
          <a:p>
            <a:endParaRPr lang="en-US" dirty="0">
              <a:latin typeface="Open Sans"/>
            </a:endParaRPr>
          </a:p>
          <a:p>
            <a:r>
              <a:rPr lang="en-US" dirty="0">
                <a:latin typeface="Open Sans"/>
              </a:rPr>
              <a:t>The King James translators retained the Aramaic word and John’s translation for his readers, which is “Master.”</a:t>
            </a:r>
          </a:p>
          <a:p>
            <a:endParaRPr lang="en-US" dirty="0">
              <a:latin typeface="Open Sans"/>
            </a:endParaRPr>
          </a:p>
          <a:p>
            <a:r>
              <a:rPr lang="en-US" dirty="0">
                <a:latin typeface="Open Sans"/>
              </a:rPr>
              <a:t>In Mark 10:51, the word is translated as “Lord.” </a:t>
            </a:r>
          </a:p>
          <a:p>
            <a:endParaRPr lang="en-US" dirty="0">
              <a:latin typeface="Open Sans"/>
            </a:endParaRPr>
          </a:p>
          <a:p>
            <a:r>
              <a:rPr lang="en-US" dirty="0">
                <a:latin typeface="Open Sans"/>
              </a:rPr>
              <a:t>The title </a:t>
            </a:r>
            <a:r>
              <a:rPr lang="en-US" i="1" dirty="0">
                <a:latin typeface="Open Sans"/>
              </a:rPr>
              <a:t>Rabbi</a:t>
            </a:r>
            <a:r>
              <a:rPr lang="en-US" dirty="0">
                <a:latin typeface="Open Sans"/>
              </a:rPr>
              <a:t> was used for respected teachers among first-century Jews. </a:t>
            </a:r>
          </a:p>
          <a:p>
            <a:endParaRPr lang="en-US" i="1" dirty="0">
              <a:latin typeface="Open Sans"/>
            </a:endParaRPr>
          </a:p>
          <a:p>
            <a:r>
              <a:rPr lang="en-US" i="1" dirty="0" err="1">
                <a:latin typeface="Open Sans"/>
              </a:rPr>
              <a:t>Rabboni</a:t>
            </a:r>
            <a:r>
              <a:rPr lang="en-US" i="1" dirty="0">
                <a:latin typeface="Open Sans"/>
              </a:rPr>
              <a:t>,</a:t>
            </a:r>
            <a:r>
              <a:rPr lang="en-US" dirty="0">
                <a:latin typeface="Open Sans"/>
              </a:rPr>
              <a:t> a more lofty form of the title </a:t>
            </a:r>
            <a:r>
              <a:rPr lang="en-US" i="1" dirty="0">
                <a:latin typeface="Open Sans"/>
              </a:rPr>
              <a:t>Rabbi,</a:t>
            </a:r>
            <a:r>
              <a:rPr lang="en-US" dirty="0">
                <a:latin typeface="Open Sans"/>
              </a:rPr>
              <a:t> was a title that was rarely used and was usually reserved for highly esteemed teachers who had both divine knowledge and authority to teach others.</a:t>
            </a:r>
            <a:endParaRPr lang="en-US" dirty="0"/>
          </a:p>
        </p:txBody>
      </p:sp>
      <p:pic>
        <p:nvPicPr>
          <p:cNvPr id="13" name="Picture 12" descr="Jesus-Resurrection-17.jpg"/>
          <p:cNvPicPr>
            <a:picLocks noChangeAspect="1"/>
          </p:cNvPicPr>
          <p:nvPr/>
        </p:nvPicPr>
        <p:blipFill>
          <a:blip r:embed="rId3" cstate="print"/>
          <a:stretch>
            <a:fillRect/>
          </a:stretch>
        </p:blipFill>
        <p:spPr>
          <a:xfrm>
            <a:off x="7026729" y="2396403"/>
            <a:ext cx="4267200" cy="3200400"/>
          </a:xfrm>
          <a:prstGeom prst="rect">
            <a:avLst/>
          </a:prstGeom>
        </p:spPr>
      </p:pic>
      <p:sp>
        <p:nvSpPr>
          <p:cNvPr id="10" name="TextBox 9"/>
          <p:cNvSpPr txBox="1"/>
          <p:nvPr/>
        </p:nvSpPr>
        <p:spPr>
          <a:xfrm>
            <a:off x="9597736" y="6550223"/>
            <a:ext cx="2514600" cy="307777"/>
          </a:xfrm>
          <a:prstGeom prst="rect">
            <a:avLst/>
          </a:prstGeom>
          <a:noFill/>
        </p:spPr>
        <p:txBody>
          <a:bodyPr wrap="square" rtlCol="0">
            <a:spAutoFit/>
          </a:bodyPr>
          <a:lstStyle/>
          <a:p>
            <a:pPr algn="r"/>
            <a:r>
              <a:rPr lang="en-US" sz="1400" dirty="0"/>
              <a:t>(1)</a:t>
            </a:r>
          </a:p>
        </p:txBody>
      </p:sp>
    </p:spTree>
    <p:extLst>
      <p:ext uri="{BB962C8B-B14F-4D97-AF65-F5344CB8AC3E}">
        <p14:creationId xmlns:p14="http://schemas.microsoft.com/office/powerpoint/2010/main" val="311222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9278" y="897210"/>
            <a:ext cx="6186022" cy="400110"/>
          </a:xfrm>
          <a:prstGeom prst="rect">
            <a:avLst/>
          </a:prstGeom>
          <a:noFill/>
        </p:spPr>
        <p:txBody>
          <a:bodyPr wrap="square" rtlCol="0">
            <a:spAutoFit/>
          </a:bodyPr>
          <a:lstStyle/>
          <a:p>
            <a:r>
              <a:rPr lang="en-US" sz="2000" dirty="0"/>
              <a:t>“…touch me not; for I am not yet ascended to my Father…</a:t>
            </a:r>
          </a:p>
        </p:txBody>
      </p:sp>
      <p:sp>
        <p:nvSpPr>
          <p:cNvPr id="7" name="TextBox 6"/>
          <p:cNvSpPr txBox="1"/>
          <p:nvPr/>
        </p:nvSpPr>
        <p:spPr>
          <a:xfrm>
            <a:off x="0" y="6550223"/>
            <a:ext cx="2514600" cy="307777"/>
          </a:xfrm>
          <a:prstGeom prst="rect">
            <a:avLst/>
          </a:prstGeom>
          <a:noFill/>
        </p:spPr>
        <p:txBody>
          <a:bodyPr wrap="square" rtlCol="0">
            <a:spAutoFit/>
          </a:bodyPr>
          <a:lstStyle/>
          <a:p>
            <a:r>
              <a:rPr lang="en-US" sz="1400" dirty="0"/>
              <a:t>John 20:17</a:t>
            </a:r>
          </a:p>
        </p:txBody>
      </p:sp>
      <p:pic>
        <p:nvPicPr>
          <p:cNvPr id="12" name="Picture 2" descr="http://oneyearbibleimages.com/maryjesusresurrection.gif"/>
          <p:cNvPicPr>
            <a:picLocks noChangeAspect="1" noChangeArrowheads="1"/>
          </p:cNvPicPr>
          <p:nvPr/>
        </p:nvPicPr>
        <p:blipFill>
          <a:blip r:embed="rId3" cstate="print"/>
          <a:srcRect/>
          <a:stretch>
            <a:fillRect/>
          </a:stretch>
        </p:blipFill>
        <p:spPr bwMode="auto">
          <a:xfrm>
            <a:off x="6829170" y="913769"/>
            <a:ext cx="2961017" cy="2408963"/>
          </a:xfrm>
          <a:prstGeom prst="rect">
            <a:avLst/>
          </a:prstGeom>
          <a:noFill/>
        </p:spPr>
      </p:pic>
      <p:sp>
        <p:nvSpPr>
          <p:cNvPr id="8" name="TextBox 7"/>
          <p:cNvSpPr txBox="1"/>
          <p:nvPr/>
        </p:nvSpPr>
        <p:spPr>
          <a:xfrm>
            <a:off x="4002575" y="117160"/>
            <a:ext cx="4186850" cy="646331"/>
          </a:xfrm>
          <a:prstGeom prst="rect">
            <a:avLst/>
          </a:prstGeom>
          <a:noFill/>
        </p:spPr>
        <p:txBody>
          <a:bodyPr wrap="square" rtlCol="0">
            <a:spAutoFit/>
          </a:bodyPr>
          <a:lstStyle/>
          <a:p>
            <a:pPr algn="ctr"/>
            <a:r>
              <a:rPr lang="en-US" sz="3600" dirty="0">
                <a:latin typeface="Arial Rounded MT Bold" panose="020F0704030504030204" pitchFamily="34" charset="0"/>
              </a:rPr>
              <a:t>“Touch Me Not”</a:t>
            </a:r>
          </a:p>
        </p:txBody>
      </p:sp>
      <p:sp>
        <p:nvSpPr>
          <p:cNvPr id="3" name="Rectangle 2"/>
          <p:cNvSpPr/>
          <p:nvPr/>
        </p:nvSpPr>
        <p:spPr>
          <a:xfrm>
            <a:off x="6829170" y="3465291"/>
            <a:ext cx="4878298" cy="3139321"/>
          </a:xfrm>
          <a:prstGeom prst="rect">
            <a:avLst/>
          </a:prstGeom>
        </p:spPr>
        <p:txBody>
          <a:bodyPr wrap="square">
            <a:spAutoFit/>
          </a:bodyPr>
          <a:lstStyle/>
          <a:p>
            <a:r>
              <a:rPr lang="en-US" dirty="0">
                <a:solidFill>
                  <a:srgbClr val="333333"/>
                </a:solidFill>
                <a:latin typeface="Open Sans"/>
              </a:rPr>
              <a:t>Some give the meaning as ‘Do not cling to me any longer,’ or ‘Do not hold me any longer.’ </a:t>
            </a:r>
          </a:p>
          <a:p>
            <a:endParaRPr lang="en-US" dirty="0">
              <a:solidFill>
                <a:srgbClr val="333333"/>
              </a:solidFill>
              <a:latin typeface="Open Sans"/>
            </a:endParaRPr>
          </a:p>
          <a:p>
            <a:r>
              <a:rPr lang="en-US" dirty="0">
                <a:solidFill>
                  <a:srgbClr val="333333"/>
                </a:solidFill>
                <a:latin typeface="Open Sans"/>
              </a:rPr>
              <a:t>Some speak of ceasing to hold him or cling to him, leaving the inference that Mary was already holding him. </a:t>
            </a:r>
          </a:p>
          <a:p>
            <a:endParaRPr lang="en-US" dirty="0">
              <a:solidFill>
                <a:srgbClr val="333333"/>
              </a:solidFill>
              <a:latin typeface="Open Sans"/>
            </a:endParaRPr>
          </a:p>
          <a:p>
            <a:r>
              <a:rPr lang="en-US" dirty="0">
                <a:solidFill>
                  <a:srgbClr val="333333"/>
                </a:solidFill>
                <a:latin typeface="Open Sans"/>
              </a:rPr>
              <a:t>There is valid reason for supposing that the thought conveyed to Mary by the Risen Lord was to this effect: ‘You cannot hold me here, for I am going to ascend to my Father.’” </a:t>
            </a:r>
            <a:endParaRPr lang="en-US" dirty="0"/>
          </a:p>
        </p:txBody>
      </p:sp>
      <p:sp>
        <p:nvSpPr>
          <p:cNvPr id="13" name="Rectangle 12"/>
          <p:cNvSpPr/>
          <p:nvPr/>
        </p:nvSpPr>
        <p:spPr>
          <a:xfrm>
            <a:off x="478757" y="4762611"/>
            <a:ext cx="6602157" cy="1477328"/>
          </a:xfrm>
          <a:prstGeom prst="rect">
            <a:avLst/>
          </a:prstGeom>
        </p:spPr>
        <p:txBody>
          <a:bodyPr wrap="square">
            <a:spAutoFit/>
          </a:bodyPr>
          <a:lstStyle/>
          <a:p>
            <a:r>
              <a:rPr lang="en-US" dirty="0">
                <a:solidFill>
                  <a:srgbClr val="333333"/>
                </a:solidFill>
                <a:latin typeface="Open Sans"/>
              </a:rPr>
              <a:t>The King James Version =  ‘Touch me not.’ </a:t>
            </a:r>
          </a:p>
          <a:p>
            <a:endParaRPr lang="en-US" dirty="0">
              <a:solidFill>
                <a:srgbClr val="333333"/>
              </a:solidFill>
              <a:latin typeface="Open Sans"/>
            </a:endParaRPr>
          </a:p>
          <a:p>
            <a:r>
              <a:rPr lang="en-US" dirty="0">
                <a:solidFill>
                  <a:srgbClr val="333333"/>
                </a:solidFill>
                <a:latin typeface="Open Sans"/>
              </a:rPr>
              <a:t>The </a:t>
            </a:r>
            <a:r>
              <a:rPr lang="en-US" dirty="0">
                <a:solidFill>
                  <a:srgbClr val="2F393A"/>
                </a:solidFill>
                <a:latin typeface="Open Sans"/>
              </a:rPr>
              <a:t>Joseph Smith</a:t>
            </a:r>
            <a:r>
              <a:rPr lang="en-US" dirty="0">
                <a:solidFill>
                  <a:srgbClr val="333333"/>
                </a:solidFill>
                <a:latin typeface="Open Sans"/>
              </a:rPr>
              <a:t> Translation = ‘Hold me not.’ </a:t>
            </a:r>
          </a:p>
          <a:p>
            <a:endParaRPr lang="en-US" dirty="0">
              <a:solidFill>
                <a:srgbClr val="333333"/>
              </a:solidFill>
              <a:latin typeface="Open Sans"/>
            </a:endParaRPr>
          </a:p>
          <a:p>
            <a:r>
              <a:rPr lang="en-US" dirty="0">
                <a:solidFill>
                  <a:srgbClr val="333333"/>
                </a:solidFill>
                <a:latin typeface="Open Sans"/>
              </a:rPr>
              <a:t>Greek Variations = ‘Do not cling to me’ or ‘Do not hold me.’</a:t>
            </a:r>
            <a:endParaRPr lang="en-US" dirty="0"/>
          </a:p>
        </p:txBody>
      </p:sp>
      <p:sp>
        <p:nvSpPr>
          <p:cNvPr id="4" name="Rectangle 3"/>
          <p:cNvSpPr/>
          <p:nvPr/>
        </p:nvSpPr>
        <p:spPr>
          <a:xfrm>
            <a:off x="11707468" y="6430696"/>
            <a:ext cx="466794" cy="369332"/>
          </a:xfrm>
          <a:prstGeom prst="rect">
            <a:avLst/>
          </a:prstGeom>
        </p:spPr>
        <p:txBody>
          <a:bodyPr wrap="none">
            <a:spAutoFit/>
          </a:bodyPr>
          <a:lstStyle/>
          <a:p>
            <a:r>
              <a:rPr lang="en-US" dirty="0">
                <a:solidFill>
                  <a:srgbClr val="333333"/>
                </a:solidFill>
                <a:latin typeface="Open Sans"/>
              </a:rPr>
              <a:t>(7)</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0465" y="170573"/>
            <a:ext cx="800400" cy="1117225"/>
          </a:xfrm>
          <a:prstGeom prst="rect">
            <a:avLst/>
          </a:prstGeom>
        </p:spPr>
      </p:pic>
      <p:grpSp>
        <p:nvGrpSpPr>
          <p:cNvPr id="9" name="Group 8"/>
          <p:cNvGrpSpPr/>
          <p:nvPr/>
        </p:nvGrpSpPr>
        <p:grpSpPr>
          <a:xfrm>
            <a:off x="513542" y="1465344"/>
            <a:ext cx="5802086" cy="3287243"/>
            <a:chOff x="513542" y="1465344"/>
            <a:chExt cx="5802086" cy="3287243"/>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7165" t="10697" r="4307" b="15273"/>
            <a:stretch/>
          </p:blipFill>
          <p:spPr>
            <a:xfrm>
              <a:off x="513542" y="1465344"/>
              <a:ext cx="5802086" cy="3092554"/>
            </a:xfrm>
            <a:prstGeom prst="rect">
              <a:avLst/>
            </a:prstGeom>
          </p:spPr>
        </p:pic>
        <p:sp>
          <p:nvSpPr>
            <p:cNvPr id="14" name="TextBox 13"/>
            <p:cNvSpPr txBox="1"/>
            <p:nvPr/>
          </p:nvSpPr>
          <p:spPr>
            <a:xfrm>
              <a:off x="513542" y="4506366"/>
              <a:ext cx="2514600" cy="246221"/>
            </a:xfrm>
            <a:prstGeom prst="rect">
              <a:avLst/>
            </a:prstGeom>
            <a:noFill/>
          </p:spPr>
          <p:txBody>
            <a:bodyPr wrap="square" rtlCol="0">
              <a:spAutoFit/>
            </a:bodyPr>
            <a:lstStyle/>
            <a:p>
              <a:r>
                <a:rPr lang="en-US" sz="1000" dirty="0" err="1"/>
                <a:t>Tissot</a:t>
              </a:r>
              <a:endParaRPr lang="en-US" sz="1000" dirty="0"/>
            </a:p>
          </p:txBody>
        </p:sp>
      </p:grpSp>
    </p:spTree>
    <p:extLst>
      <p:ext uri="{BB962C8B-B14F-4D97-AF65-F5344CB8AC3E}">
        <p14:creationId xmlns:p14="http://schemas.microsoft.com/office/powerpoint/2010/main" val="278021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3072" y="980843"/>
            <a:ext cx="6172200" cy="2246769"/>
          </a:xfrm>
          <a:prstGeom prst="rect">
            <a:avLst/>
          </a:prstGeom>
          <a:noFill/>
        </p:spPr>
        <p:txBody>
          <a:bodyPr wrap="square" rtlCol="0">
            <a:spAutoFit/>
          </a:bodyPr>
          <a:lstStyle/>
          <a:p>
            <a:r>
              <a:rPr lang="en-US" sz="2800" dirty="0"/>
              <a:t>Jesus Christ’s appearance to Mary Magdalene makes clear that after His Resurrection, there would be a respectful separation between the mortal disciples and the immortal Christ. </a:t>
            </a:r>
          </a:p>
        </p:txBody>
      </p:sp>
      <p:sp>
        <p:nvSpPr>
          <p:cNvPr id="7" name="TextBox 6"/>
          <p:cNvSpPr txBox="1"/>
          <p:nvPr/>
        </p:nvSpPr>
        <p:spPr>
          <a:xfrm>
            <a:off x="33835" y="6510043"/>
            <a:ext cx="2514600" cy="307777"/>
          </a:xfrm>
          <a:prstGeom prst="rect">
            <a:avLst/>
          </a:prstGeom>
          <a:noFill/>
        </p:spPr>
        <p:txBody>
          <a:bodyPr wrap="square" rtlCol="0">
            <a:spAutoFit/>
          </a:bodyPr>
          <a:lstStyle/>
          <a:p>
            <a:r>
              <a:rPr lang="en-US" sz="1400" dirty="0"/>
              <a:t>John 20:17</a:t>
            </a:r>
          </a:p>
        </p:txBody>
      </p:sp>
      <p:sp>
        <p:nvSpPr>
          <p:cNvPr id="2" name="Rectangle 1"/>
          <p:cNvSpPr/>
          <p:nvPr/>
        </p:nvSpPr>
        <p:spPr>
          <a:xfrm>
            <a:off x="4650463" y="3933414"/>
            <a:ext cx="7541537" cy="830997"/>
          </a:xfrm>
          <a:prstGeom prst="rect">
            <a:avLst/>
          </a:prstGeom>
        </p:spPr>
        <p:txBody>
          <a:bodyPr wrap="square">
            <a:spAutoFit/>
          </a:bodyPr>
          <a:lstStyle/>
          <a:p>
            <a:r>
              <a:rPr lang="en-US" sz="2400" dirty="0"/>
              <a:t>Jesus’s appearance also clarifies that He did not go directly into the presence of God the Father after His death.</a:t>
            </a:r>
          </a:p>
        </p:txBody>
      </p:sp>
      <p:sp>
        <p:nvSpPr>
          <p:cNvPr id="3" name="Rectangle 2"/>
          <p:cNvSpPr/>
          <p:nvPr/>
        </p:nvSpPr>
        <p:spPr>
          <a:xfrm>
            <a:off x="4650463" y="5242672"/>
            <a:ext cx="6690887" cy="1200329"/>
          </a:xfrm>
          <a:prstGeom prst="rect">
            <a:avLst/>
          </a:prstGeom>
        </p:spPr>
        <p:txBody>
          <a:bodyPr wrap="square">
            <a:spAutoFit/>
          </a:bodyPr>
          <a:lstStyle/>
          <a:p>
            <a:r>
              <a:rPr lang="en-US" sz="2400" dirty="0"/>
              <a:t>In the same way, after we die, our spirits will go to the world of spirits and await the time when they will be reunited with our physical bodies.</a:t>
            </a:r>
          </a:p>
        </p:txBody>
      </p:sp>
      <p:sp>
        <p:nvSpPr>
          <p:cNvPr id="9" name="TextBox 8"/>
          <p:cNvSpPr txBox="1"/>
          <p:nvPr/>
        </p:nvSpPr>
        <p:spPr>
          <a:xfrm>
            <a:off x="208231" y="82855"/>
            <a:ext cx="11805718" cy="646331"/>
          </a:xfrm>
          <a:prstGeom prst="rect">
            <a:avLst/>
          </a:prstGeom>
          <a:noFill/>
        </p:spPr>
        <p:txBody>
          <a:bodyPr wrap="square" rtlCol="0">
            <a:spAutoFit/>
          </a:bodyPr>
          <a:lstStyle/>
          <a:p>
            <a:pPr algn="ctr"/>
            <a:r>
              <a:rPr lang="en-US" sz="3600" dirty="0">
                <a:latin typeface="Arial Rounded MT Bold" panose="020F0704030504030204" pitchFamily="34" charset="0"/>
              </a:rPr>
              <a:t>After Resurrection</a:t>
            </a:r>
          </a:p>
        </p:txBody>
      </p:sp>
      <p:sp>
        <p:nvSpPr>
          <p:cNvPr id="10" name="Rectangle 9"/>
          <p:cNvSpPr/>
          <p:nvPr/>
        </p:nvSpPr>
        <p:spPr>
          <a:xfrm>
            <a:off x="11707468" y="6430696"/>
            <a:ext cx="466794" cy="369332"/>
          </a:xfrm>
          <a:prstGeom prst="rect">
            <a:avLst/>
          </a:prstGeom>
        </p:spPr>
        <p:txBody>
          <a:bodyPr wrap="none">
            <a:spAutoFit/>
          </a:bodyPr>
          <a:lstStyle/>
          <a:p>
            <a:r>
              <a:rPr lang="en-US" dirty="0">
                <a:solidFill>
                  <a:srgbClr val="333333"/>
                </a:solidFill>
                <a:latin typeface="Open Sans"/>
              </a:rPr>
              <a:t>(1)</a:t>
            </a:r>
            <a:endParaRPr lang="en-US" dirty="0"/>
          </a:p>
        </p:txBody>
      </p:sp>
      <p:pic>
        <p:nvPicPr>
          <p:cNvPr id="1028" name="Picture 4" descr="Image result for spirit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23" y="3653907"/>
            <a:ext cx="3750905" cy="208383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003342" y="980843"/>
            <a:ext cx="2835778" cy="2958204"/>
            <a:chOff x="7003342" y="980843"/>
            <a:chExt cx="2835778" cy="2958204"/>
          </a:xfrm>
        </p:grpSpPr>
        <p:pic>
          <p:nvPicPr>
            <p:cNvPr id="1026" name="Picture 2" descr="Image result for christ appears to mary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3342" y="980843"/>
              <a:ext cx="2835778" cy="27507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003342" y="3692826"/>
              <a:ext cx="2514600" cy="246221"/>
            </a:xfrm>
            <a:prstGeom prst="rect">
              <a:avLst/>
            </a:prstGeom>
            <a:noFill/>
          </p:spPr>
          <p:txBody>
            <a:bodyPr wrap="square" rtlCol="0">
              <a:spAutoFit/>
            </a:bodyPr>
            <a:lstStyle/>
            <a:p>
              <a:r>
                <a:rPr lang="en-US" sz="1000" dirty="0"/>
                <a:t>Joseph </a:t>
              </a:r>
              <a:r>
                <a:rPr lang="en-US" sz="1000" dirty="0" err="1"/>
                <a:t>Brickey</a:t>
              </a:r>
              <a:endParaRPr lang="en-US" sz="1000" dirty="0"/>
            </a:p>
          </p:txBody>
        </p:sp>
      </p:grpSp>
    </p:spTree>
    <p:extLst>
      <p:ext uri="{BB962C8B-B14F-4D97-AF65-F5344CB8AC3E}">
        <p14:creationId xmlns:p14="http://schemas.microsoft.com/office/powerpoint/2010/main" val="402415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Image result for mary and mary to sepulcre lds"/>
          <p:cNvPicPr>
            <a:picLocks noChangeAspect="1" noChangeArrowheads="1"/>
          </p:cNvPicPr>
          <p:nvPr/>
        </p:nvPicPr>
        <p:blipFill rotWithShape="1">
          <a:blip r:embed="rId2">
            <a:extLst>
              <a:ext uri="{28A0092B-C50C-407E-A947-70E740481C1C}">
                <a14:useLocalDpi xmlns:a14="http://schemas.microsoft.com/office/drawing/2010/main" val="0"/>
              </a:ext>
            </a:extLst>
          </a:blip>
          <a:srcRect l="-1" r="57500" b="75397"/>
          <a:stretch/>
        </p:blipFill>
        <p:spPr bwMode="auto">
          <a:xfrm>
            <a:off x="0" y="0"/>
            <a:ext cx="12050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0862" y="1037314"/>
            <a:ext cx="4229101" cy="4401205"/>
          </a:xfrm>
          <a:prstGeom prst="rect">
            <a:avLst/>
          </a:prstGeom>
          <a:noFill/>
        </p:spPr>
        <p:txBody>
          <a:bodyPr wrap="square" rtlCol="0">
            <a:spAutoFit/>
          </a:bodyPr>
          <a:lstStyle/>
          <a:p>
            <a:r>
              <a:rPr lang="en-US" sz="2000" i="1" dirty="0">
                <a:solidFill>
                  <a:schemeClr val="bg1"/>
                </a:solidFill>
              </a:rPr>
              <a:t>Behold, it has been made known unto me, by an angel, that the spirits of all men, as soon as they are departed from this mortal body; yea, the spirits of all men, whether they be good or evil, are taken home to that God who gave them life. And then shall it come to pass that the spirits of those who are righteous, are received into a state of happiness, which is called paradise; a state of rest; a state of peace, where they shall rest from all their troubles and from all care, and sorrow. </a:t>
            </a:r>
          </a:p>
          <a:p>
            <a:r>
              <a:rPr lang="en-US" sz="2000" i="1" dirty="0">
                <a:solidFill>
                  <a:schemeClr val="bg1"/>
                </a:solidFill>
              </a:rPr>
              <a:t>Alma 40:11-12</a:t>
            </a:r>
          </a:p>
        </p:txBody>
      </p:sp>
      <p:sp>
        <p:nvSpPr>
          <p:cNvPr id="7" name="TextBox 6"/>
          <p:cNvSpPr txBox="1"/>
          <p:nvPr/>
        </p:nvSpPr>
        <p:spPr>
          <a:xfrm>
            <a:off x="76200" y="6550223"/>
            <a:ext cx="3505200" cy="307777"/>
          </a:xfrm>
          <a:prstGeom prst="rect">
            <a:avLst/>
          </a:prstGeom>
          <a:noFill/>
        </p:spPr>
        <p:txBody>
          <a:bodyPr wrap="square" rtlCol="0">
            <a:spAutoFit/>
          </a:bodyPr>
          <a:lstStyle/>
          <a:p>
            <a:r>
              <a:rPr lang="en-US" sz="1400" dirty="0">
                <a:solidFill>
                  <a:schemeClr val="bg1"/>
                </a:solidFill>
              </a:rPr>
              <a:t>Mark 16:1-2</a:t>
            </a:r>
          </a:p>
        </p:txBody>
      </p:sp>
      <p:sp>
        <p:nvSpPr>
          <p:cNvPr id="10" name="TextBox 9"/>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Arial Rounded MT Bold" panose="020F0704030504030204" pitchFamily="34" charset="0"/>
              </a:rPr>
              <a:t>Between Death and Resurrection</a:t>
            </a:r>
          </a:p>
        </p:txBody>
      </p:sp>
      <p:grpSp>
        <p:nvGrpSpPr>
          <p:cNvPr id="8" name="Group 7"/>
          <p:cNvGrpSpPr/>
          <p:nvPr/>
        </p:nvGrpSpPr>
        <p:grpSpPr>
          <a:xfrm>
            <a:off x="6473750" y="856250"/>
            <a:ext cx="5055446" cy="2216575"/>
            <a:chOff x="6473750" y="856250"/>
            <a:chExt cx="5055446" cy="2216575"/>
          </a:xfrm>
        </p:grpSpPr>
        <p:sp>
          <p:nvSpPr>
            <p:cNvPr id="3" name="TextBox 2"/>
            <p:cNvSpPr txBox="1"/>
            <p:nvPr/>
          </p:nvSpPr>
          <p:spPr>
            <a:xfrm>
              <a:off x="6473750" y="1133833"/>
              <a:ext cx="3589566" cy="1938992"/>
            </a:xfrm>
            <a:prstGeom prst="rect">
              <a:avLst/>
            </a:prstGeom>
            <a:noFill/>
          </p:spPr>
          <p:txBody>
            <a:bodyPr wrap="square" rtlCol="0">
              <a:spAutoFit/>
            </a:bodyPr>
            <a:lstStyle/>
            <a:p>
              <a:r>
                <a:rPr lang="en-US" sz="2000" dirty="0">
                  <a:solidFill>
                    <a:schemeClr val="bg1"/>
                  </a:solidFill>
                </a:rPr>
                <a:t>While divested of His body Christ ministered among the departed, both in paradise and in the prison realm where dwelt in a state of durance the spirits of the disobedient. (4)</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02" y="856250"/>
              <a:ext cx="1184094" cy="1575291"/>
            </a:xfrm>
            <a:prstGeom prst="rect">
              <a:avLst/>
            </a:prstGeom>
          </p:spPr>
        </p:pic>
      </p:grpSp>
      <p:grpSp>
        <p:nvGrpSpPr>
          <p:cNvPr id="16" name="Group 15"/>
          <p:cNvGrpSpPr/>
          <p:nvPr/>
        </p:nvGrpSpPr>
        <p:grpSpPr>
          <a:xfrm>
            <a:off x="5060237" y="3229356"/>
            <a:ext cx="2467623" cy="2427514"/>
            <a:chOff x="5229053" y="3991352"/>
            <a:chExt cx="2467623" cy="2427514"/>
          </a:xfrm>
        </p:grpSpPr>
        <p:pic>
          <p:nvPicPr>
            <p:cNvPr id="4098" name="Picture 2" descr="Image result for tissot mary"/>
            <p:cNvPicPr>
              <a:picLocks noChangeAspect="1" noChangeArrowheads="1"/>
            </p:cNvPicPr>
            <p:nvPr/>
          </p:nvPicPr>
          <p:blipFill rotWithShape="1">
            <a:blip r:embed="rId4">
              <a:extLst>
                <a:ext uri="{28A0092B-C50C-407E-A947-70E740481C1C}">
                  <a14:useLocalDpi xmlns:a14="http://schemas.microsoft.com/office/drawing/2010/main" val="0"/>
                </a:ext>
              </a:extLst>
            </a:blip>
            <a:srcRect r="7137" b="54032"/>
            <a:stretch/>
          </p:blipFill>
          <p:spPr bwMode="auto">
            <a:xfrm>
              <a:off x="5250824" y="3991352"/>
              <a:ext cx="2445852" cy="23948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229053" y="6203422"/>
              <a:ext cx="500744" cy="215444"/>
            </a:xfrm>
            <a:prstGeom prst="rect">
              <a:avLst/>
            </a:prstGeom>
            <a:noFill/>
          </p:spPr>
          <p:txBody>
            <a:bodyPr wrap="square" rtlCol="0">
              <a:spAutoFit/>
            </a:bodyPr>
            <a:lstStyle/>
            <a:p>
              <a:pPr algn="r"/>
              <a:r>
                <a:rPr lang="en-US" sz="800" dirty="0" err="1">
                  <a:solidFill>
                    <a:schemeClr val="bg1"/>
                  </a:solidFill>
                </a:rPr>
                <a:t>Tissot</a:t>
              </a:r>
              <a:endParaRPr lang="en-US" sz="800" dirty="0">
                <a:solidFill>
                  <a:schemeClr val="bg1"/>
                </a:solidFill>
              </a:endParaRPr>
            </a:p>
          </p:txBody>
        </p:sp>
      </p:grpSp>
      <p:grpSp>
        <p:nvGrpSpPr>
          <p:cNvPr id="17" name="Group 16"/>
          <p:cNvGrpSpPr/>
          <p:nvPr/>
        </p:nvGrpSpPr>
        <p:grpSpPr>
          <a:xfrm>
            <a:off x="8317564" y="3304899"/>
            <a:ext cx="2633466" cy="2052499"/>
            <a:chOff x="8389397" y="4172819"/>
            <a:chExt cx="2633466" cy="2052499"/>
          </a:xfrm>
        </p:grpSpPr>
        <p:pic>
          <p:nvPicPr>
            <p:cNvPr id="4102" name="Picture 6" descr="Image result for tissot jesus resurrected"/>
            <p:cNvPicPr>
              <a:picLocks noChangeAspect="1" noChangeArrowheads="1"/>
            </p:cNvPicPr>
            <p:nvPr/>
          </p:nvPicPr>
          <p:blipFill rotWithShape="1">
            <a:blip r:embed="rId5">
              <a:extLst>
                <a:ext uri="{28A0092B-C50C-407E-A947-70E740481C1C}">
                  <a14:useLocalDpi xmlns:a14="http://schemas.microsoft.com/office/drawing/2010/main" val="0"/>
                </a:ext>
              </a:extLst>
            </a:blip>
            <a:srcRect l="29246" t="-654" r="31029"/>
            <a:stretch/>
          </p:blipFill>
          <p:spPr bwMode="auto">
            <a:xfrm>
              <a:off x="8523515" y="4172819"/>
              <a:ext cx="2499348" cy="203192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8389397" y="6009874"/>
              <a:ext cx="500744" cy="215444"/>
            </a:xfrm>
            <a:prstGeom prst="rect">
              <a:avLst/>
            </a:prstGeom>
            <a:noFill/>
          </p:spPr>
          <p:txBody>
            <a:bodyPr wrap="square" rtlCol="0">
              <a:spAutoFit/>
            </a:bodyPr>
            <a:lstStyle/>
            <a:p>
              <a:pPr algn="r"/>
              <a:r>
                <a:rPr lang="en-US" sz="800" dirty="0" err="1">
                  <a:solidFill>
                    <a:schemeClr val="bg1"/>
                  </a:solidFill>
                </a:rPr>
                <a:t>Tissot</a:t>
              </a:r>
              <a:endParaRPr lang="en-US" sz="800" dirty="0">
                <a:solidFill>
                  <a:schemeClr val="bg1"/>
                </a:solidFill>
              </a:endParaRPr>
            </a:p>
          </p:txBody>
        </p:sp>
      </p:grpSp>
      <p:grpSp>
        <p:nvGrpSpPr>
          <p:cNvPr id="6" name="Group 5"/>
          <p:cNvGrpSpPr/>
          <p:nvPr/>
        </p:nvGrpSpPr>
        <p:grpSpPr>
          <a:xfrm>
            <a:off x="1907973" y="5699305"/>
            <a:ext cx="9434740" cy="926372"/>
            <a:chOff x="1907973" y="5699305"/>
            <a:chExt cx="9434740" cy="926372"/>
          </a:xfrm>
        </p:grpSpPr>
        <p:sp>
          <p:nvSpPr>
            <p:cNvPr id="2" name="Rectangle 1"/>
            <p:cNvSpPr/>
            <p:nvPr/>
          </p:nvSpPr>
          <p:spPr>
            <a:xfrm>
              <a:off x="2625412" y="5794680"/>
              <a:ext cx="8717301" cy="830997"/>
            </a:xfrm>
            <a:prstGeom prst="rect">
              <a:avLst/>
            </a:prstGeom>
          </p:spPr>
          <p:txBody>
            <a:bodyPr wrap="square">
              <a:spAutoFit/>
            </a:bodyPr>
            <a:lstStyle/>
            <a:p>
              <a:r>
                <a:rPr lang="en-US" sz="1600" dirty="0">
                  <a:solidFill>
                    <a:schemeClr val="bg1"/>
                  </a:solidFill>
                  <a:latin typeface="Abadi" panose="020B0604020104020204" pitchFamily="34" charset="0"/>
                </a:rPr>
                <a:t>"During that period between death and resurrection, Jesus went into the spirit world, as he had promised the thieves on the cross. There he organized the preaching of the gospel to the spirits in prison.“ (8)</a:t>
              </a:r>
              <a:endParaRPr lang="en-US" sz="1600" dirty="0">
                <a:solidFill>
                  <a:schemeClr val="bg1"/>
                </a:solidFil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7973" y="5699305"/>
              <a:ext cx="679339" cy="926372"/>
            </a:xfrm>
            <a:prstGeom prst="rect">
              <a:avLst/>
            </a:prstGeom>
          </p:spPr>
        </p:pic>
      </p:grpSp>
    </p:spTree>
    <p:extLst>
      <p:ext uri="{BB962C8B-B14F-4D97-AF65-F5344CB8AC3E}">
        <p14:creationId xmlns:p14="http://schemas.microsoft.com/office/powerpoint/2010/main" val="178496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835" y="6510043"/>
            <a:ext cx="2514600" cy="307777"/>
          </a:xfrm>
          <a:prstGeom prst="rect">
            <a:avLst/>
          </a:prstGeom>
          <a:noFill/>
        </p:spPr>
        <p:txBody>
          <a:bodyPr wrap="square" rtlCol="0">
            <a:spAutoFit/>
          </a:bodyPr>
          <a:lstStyle/>
          <a:p>
            <a:r>
              <a:rPr lang="en-US" sz="1400" dirty="0"/>
              <a:t>John 20:18; Mark 16:11</a:t>
            </a:r>
          </a:p>
        </p:txBody>
      </p:sp>
      <p:sp>
        <p:nvSpPr>
          <p:cNvPr id="3" name="Rectangle 2"/>
          <p:cNvSpPr/>
          <p:nvPr/>
        </p:nvSpPr>
        <p:spPr>
          <a:xfrm>
            <a:off x="960629" y="1228397"/>
            <a:ext cx="5811364" cy="5016758"/>
          </a:xfrm>
          <a:prstGeom prst="rect">
            <a:avLst/>
          </a:prstGeom>
        </p:spPr>
        <p:txBody>
          <a:bodyPr wrap="square">
            <a:spAutoFit/>
          </a:bodyPr>
          <a:lstStyle/>
          <a:p>
            <a:r>
              <a:rPr lang="en-US" sz="2000" dirty="0"/>
              <a:t>       "On that Sunday, the disciples were downhearted, frightened men. It seems it would have been easier for them to believe that Jesus had died and stayed dead. Yet their conversion to the reality of Christ's resurrection strengthens their witness for those who otherwise might disbelieve that vital truth. </a:t>
            </a:r>
          </a:p>
          <a:p>
            <a:endParaRPr lang="en-US" sz="2000" dirty="0"/>
          </a:p>
          <a:p>
            <a:r>
              <a:rPr lang="en-US" sz="2000" dirty="0"/>
              <a:t>Each Gospel writer makes it clear that the disciples were not swept into belief because they wanted to be. </a:t>
            </a:r>
          </a:p>
          <a:p>
            <a:endParaRPr lang="en-US" sz="2000" dirty="0"/>
          </a:p>
          <a:p>
            <a:r>
              <a:rPr lang="en-US" sz="2000" dirty="0"/>
              <a:t>Rather, they believed in spite of their own inclinations to the contrary. </a:t>
            </a:r>
          </a:p>
          <a:p>
            <a:endParaRPr lang="en-US" sz="2000" dirty="0"/>
          </a:p>
          <a:p>
            <a:r>
              <a:rPr lang="en-US" sz="2000" dirty="0"/>
              <a:t>The evidence of the truth eventually became overwhelming when the Lord appeared to them in person."</a:t>
            </a:r>
          </a:p>
        </p:txBody>
      </p:sp>
      <p:sp>
        <p:nvSpPr>
          <p:cNvPr id="9" name="TextBox 8"/>
          <p:cNvSpPr txBox="1"/>
          <p:nvPr/>
        </p:nvSpPr>
        <p:spPr>
          <a:xfrm>
            <a:off x="208231" y="82855"/>
            <a:ext cx="11805718" cy="646331"/>
          </a:xfrm>
          <a:prstGeom prst="rect">
            <a:avLst/>
          </a:prstGeom>
          <a:noFill/>
        </p:spPr>
        <p:txBody>
          <a:bodyPr wrap="square" rtlCol="0">
            <a:spAutoFit/>
          </a:bodyPr>
          <a:lstStyle/>
          <a:p>
            <a:pPr algn="ctr"/>
            <a:r>
              <a:rPr lang="en-US" sz="3600" dirty="0">
                <a:latin typeface="Arial Rounded MT Bold" panose="020F0704030504030204" pitchFamily="34" charset="0"/>
              </a:rPr>
              <a:t>Mary’s Witness</a:t>
            </a:r>
          </a:p>
        </p:txBody>
      </p:sp>
      <p:sp>
        <p:nvSpPr>
          <p:cNvPr id="10" name="Rectangle 9"/>
          <p:cNvSpPr/>
          <p:nvPr/>
        </p:nvSpPr>
        <p:spPr>
          <a:xfrm>
            <a:off x="11716522" y="6501168"/>
            <a:ext cx="402674" cy="307777"/>
          </a:xfrm>
          <a:prstGeom prst="rect">
            <a:avLst/>
          </a:prstGeom>
        </p:spPr>
        <p:txBody>
          <a:bodyPr wrap="none">
            <a:spAutoFit/>
          </a:bodyPr>
          <a:lstStyle/>
          <a:p>
            <a:r>
              <a:rPr lang="en-US" sz="1400" dirty="0">
                <a:solidFill>
                  <a:srgbClr val="333333"/>
                </a:solidFill>
                <a:latin typeface="Open Sans"/>
              </a:rPr>
              <a:t>(9)</a:t>
            </a:r>
            <a:endParaRPr lang="en-US" sz="1400" dirty="0"/>
          </a:p>
        </p:txBody>
      </p:sp>
      <p:pic>
        <p:nvPicPr>
          <p:cNvPr id="4098" name="Picture 2" descr="Image result for Richard Drap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980" y="82855"/>
            <a:ext cx="970644" cy="145596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7645085" y="4225112"/>
            <a:ext cx="3289208" cy="2390250"/>
            <a:chOff x="384206" y="4158361"/>
            <a:chExt cx="3289208" cy="2390250"/>
          </a:xfrm>
        </p:grpSpPr>
        <p:grpSp>
          <p:nvGrpSpPr>
            <p:cNvPr id="13" name="Group 12"/>
            <p:cNvGrpSpPr/>
            <p:nvPr/>
          </p:nvGrpSpPr>
          <p:grpSpPr>
            <a:xfrm>
              <a:off x="384206" y="4158361"/>
              <a:ext cx="3289208" cy="2390250"/>
              <a:chOff x="609599" y="833642"/>
              <a:chExt cx="7941747" cy="5771225"/>
            </a:xfrm>
          </p:grpSpPr>
          <p:grpSp>
            <p:nvGrpSpPr>
              <p:cNvPr id="15" name="Group 14"/>
              <p:cNvGrpSpPr/>
              <p:nvPr/>
            </p:nvGrpSpPr>
            <p:grpSpPr>
              <a:xfrm rot="10800000">
                <a:off x="7696200" y="5257800"/>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1"/>
              <p:cNvGrpSpPr/>
              <p:nvPr/>
            </p:nvGrpSpPr>
            <p:grpSpPr>
              <a:xfrm rot="10800000">
                <a:off x="939238" y="4923502"/>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99460" y="833642"/>
                <a:ext cx="621450" cy="986197"/>
                <a:chOff x="7031201" y="834275"/>
                <a:chExt cx="762000" cy="1488861"/>
              </a:xfrm>
            </p:grpSpPr>
            <p:sp>
              <p:nvSpPr>
                <p:cNvPr id="24" name="Rounded Rectangle 23"/>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646520" y="1148254"/>
                <a:ext cx="621450" cy="1017899"/>
                <a:chOff x="7087348" y="824753"/>
                <a:chExt cx="762000" cy="1536722"/>
              </a:xfrm>
            </p:grpSpPr>
            <p:sp>
              <p:nvSpPr>
                <p:cNvPr id="22" name="Rounded Rectangle 21"/>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747225" y="4834063"/>
              <a:ext cx="2437759" cy="830997"/>
            </a:xfrm>
            <a:prstGeom prst="rect">
              <a:avLst/>
            </a:prstGeom>
          </p:spPr>
          <p:txBody>
            <a:bodyPr wrap="square">
              <a:spAutoFit/>
            </a:bodyPr>
            <a:lstStyle/>
            <a:p>
              <a:pPr algn="ctr"/>
              <a:r>
                <a:rPr lang="en-US" sz="1600" dirty="0">
                  <a:solidFill>
                    <a:srgbClr val="333333"/>
                  </a:solidFill>
                  <a:latin typeface="Open Sans"/>
                </a:rPr>
                <a:t> </a:t>
              </a:r>
              <a:r>
                <a:rPr lang="en-US" sz="1600" b="1" dirty="0"/>
                <a:t>Jesus Christ overcame death through His Resurrection</a:t>
              </a:r>
              <a:endParaRPr lang="en-US" sz="1600" dirty="0"/>
            </a:p>
          </p:txBody>
        </p:sp>
      </p:grpSp>
      <p:pic>
        <p:nvPicPr>
          <p:cNvPr id="4102" name="Picture 6" descr="Image result for mary tells disciples jesus is alive"/>
          <p:cNvPicPr>
            <a:picLocks noChangeAspect="1" noChangeArrowheads="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521570" y="1221501"/>
            <a:ext cx="2924293" cy="243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30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835" y="6510043"/>
            <a:ext cx="2514600" cy="307777"/>
          </a:xfrm>
          <a:prstGeom prst="rect">
            <a:avLst/>
          </a:prstGeom>
          <a:noFill/>
        </p:spPr>
        <p:txBody>
          <a:bodyPr wrap="square" rtlCol="0">
            <a:spAutoFit/>
          </a:bodyPr>
          <a:lstStyle/>
          <a:p>
            <a:r>
              <a:rPr lang="en-US" sz="1400" dirty="0"/>
              <a:t>Matthew 26:9-10</a:t>
            </a:r>
          </a:p>
        </p:txBody>
      </p:sp>
      <p:sp>
        <p:nvSpPr>
          <p:cNvPr id="3" name="Rectangle 2"/>
          <p:cNvSpPr/>
          <p:nvPr/>
        </p:nvSpPr>
        <p:spPr>
          <a:xfrm>
            <a:off x="960629" y="1228397"/>
            <a:ext cx="5811364" cy="2246769"/>
          </a:xfrm>
          <a:prstGeom prst="rect">
            <a:avLst/>
          </a:prstGeom>
        </p:spPr>
        <p:txBody>
          <a:bodyPr wrap="square">
            <a:spAutoFit/>
          </a:bodyPr>
          <a:lstStyle/>
          <a:p>
            <a:r>
              <a:rPr lang="en-US" sz="2000" dirty="0"/>
              <a:t>“… Jesus chose to appear to and be handled by a group of other women-all before he came even to Peter and the rest of the Twelve... We know that women in general are more spiritual than men, and certainly their instincts and desires to render compassionate service exceed those of their male counterparts.”(7) See Notes*</a:t>
            </a:r>
          </a:p>
        </p:txBody>
      </p:sp>
      <p:sp>
        <p:nvSpPr>
          <p:cNvPr id="9" name="TextBox 8"/>
          <p:cNvSpPr txBox="1"/>
          <p:nvPr/>
        </p:nvSpPr>
        <p:spPr>
          <a:xfrm>
            <a:off x="208231" y="82855"/>
            <a:ext cx="11805718" cy="646331"/>
          </a:xfrm>
          <a:prstGeom prst="rect">
            <a:avLst/>
          </a:prstGeom>
          <a:noFill/>
        </p:spPr>
        <p:txBody>
          <a:bodyPr wrap="square" rtlCol="0">
            <a:spAutoFit/>
          </a:bodyPr>
          <a:lstStyle/>
          <a:p>
            <a:pPr algn="ctr"/>
            <a:r>
              <a:rPr lang="en-US" sz="3600" dirty="0">
                <a:latin typeface="Arial Rounded MT Bold" panose="020F0704030504030204" pitchFamily="34" charset="0"/>
              </a:rPr>
              <a:t>Other Women Witnesses The Savior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82" y="82855"/>
            <a:ext cx="857647" cy="1197132"/>
          </a:xfrm>
          <a:prstGeom prst="rect">
            <a:avLst/>
          </a:prstGeom>
        </p:spPr>
      </p:pic>
      <p:sp>
        <p:nvSpPr>
          <p:cNvPr id="4" name="Rectangle 3"/>
          <p:cNvSpPr/>
          <p:nvPr/>
        </p:nvSpPr>
        <p:spPr>
          <a:xfrm>
            <a:off x="4160507" y="4383266"/>
            <a:ext cx="6096000" cy="1754326"/>
          </a:xfrm>
          <a:prstGeom prst="rect">
            <a:avLst/>
          </a:prstGeom>
        </p:spPr>
        <p:txBody>
          <a:bodyPr>
            <a:spAutoFit/>
          </a:bodyPr>
          <a:lstStyle/>
          <a:p>
            <a:r>
              <a:rPr lang="en-US" dirty="0"/>
              <a:t> It appears reasonable and probable that between Mary's impulsive attempt to touch the Lord, and the action of the other women who held Him by the feet as they bowed in worshipful reverence, Christ did ascend to the Father, and that later He returned to earth to continue His ministry in the resurrected state." (4)</a:t>
            </a: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9058" y="4855405"/>
            <a:ext cx="1184094" cy="1575291"/>
          </a:xfrm>
          <a:prstGeom prst="rect">
            <a:avLst/>
          </a:prstGeom>
        </p:spPr>
      </p:pic>
      <p:grpSp>
        <p:nvGrpSpPr>
          <p:cNvPr id="5" name="Group 4"/>
          <p:cNvGrpSpPr/>
          <p:nvPr/>
        </p:nvGrpSpPr>
        <p:grpSpPr>
          <a:xfrm>
            <a:off x="7298784" y="1487365"/>
            <a:ext cx="3389947" cy="2513279"/>
            <a:chOff x="7298784" y="1487365"/>
            <a:chExt cx="3389947" cy="2513279"/>
          </a:xfrm>
        </p:grpSpPr>
        <p:pic>
          <p:nvPicPr>
            <p:cNvPr id="5122" name="Picture 2" descr="Image result for jesus appears to other women"/>
            <p:cNvPicPr>
              <a:picLocks noChangeAspect="1" noChangeArrowheads="1"/>
            </p:cNvPicPr>
            <p:nvPr/>
          </p:nvPicPr>
          <p:blipFill rotWithShape="1">
            <a:blip r:embed="rId5">
              <a:extLst>
                <a:ext uri="{28A0092B-C50C-407E-A947-70E740481C1C}">
                  <a14:useLocalDpi xmlns:a14="http://schemas.microsoft.com/office/drawing/2010/main" val="0"/>
                </a:ext>
              </a:extLst>
            </a:blip>
            <a:srcRect r="1000" b="7122"/>
            <a:stretch/>
          </p:blipFill>
          <p:spPr bwMode="auto">
            <a:xfrm>
              <a:off x="7298784" y="1487365"/>
              <a:ext cx="3389947" cy="234438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7298784" y="3785200"/>
              <a:ext cx="2514600" cy="215444"/>
            </a:xfrm>
            <a:prstGeom prst="rect">
              <a:avLst/>
            </a:prstGeom>
            <a:noFill/>
          </p:spPr>
          <p:txBody>
            <a:bodyPr wrap="square" rtlCol="0">
              <a:spAutoFit/>
            </a:bodyPr>
            <a:lstStyle/>
            <a:p>
              <a:r>
                <a:rPr lang="en-US" sz="800" dirty="0" err="1"/>
                <a:t>Tissot</a:t>
              </a:r>
              <a:endParaRPr lang="en-US" sz="800" dirty="0"/>
            </a:p>
          </p:txBody>
        </p:sp>
      </p:grpSp>
      <p:pic>
        <p:nvPicPr>
          <p:cNvPr id="5124" name="Picture 4" descr="Image result for jesus fee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527" t="4686" r="15662" b="4225"/>
          <a:stretch/>
        </p:blipFill>
        <p:spPr bwMode="auto">
          <a:xfrm>
            <a:off x="1549508" y="3939162"/>
            <a:ext cx="2122151" cy="2106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72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835" y="6510043"/>
            <a:ext cx="2514600" cy="307777"/>
          </a:xfrm>
          <a:prstGeom prst="rect">
            <a:avLst/>
          </a:prstGeom>
          <a:noFill/>
        </p:spPr>
        <p:txBody>
          <a:bodyPr wrap="square" rtlCol="0">
            <a:spAutoFit/>
          </a:bodyPr>
          <a:lstStyle/>
          <a:p>
            <a:r>
              <a:rPr lang="en-US" sz="1400" dirty="0"/>
              <a:t>Mark 16:12; Luke 24:13</a:t>
            </a:r>
          </a:p>
        </p:txBody>
      </p:sp>
      <p:sp>
        <p:nvSpPr>
          <p:cNvPr id="3" name="Rectangle 2"/>
          <p:cNvSpPr/>
          <p:nvPr/>
        </p:nvSpPr>
        <p:spPr>
          <a:xfrm>
            <a:off x="5378720" y="1653910"/>
            <a:ext cx="5811364" cy="4401205"/>
          </a:xfrm>
          <a:prstGeom prst="rect">
            <a:avLst/>
          </a:prstGeom>
        </p:spPr>
        <p:txBody>
          <a:bodyPr wrap="square">
            <a:spAutoFit/>
          </a:bodyPr>
          <a:lstStyle/>
          <a:p>
            <a:r>
              <a:rPr lang="en-US" sz="2000" dirty="0"/>
              <a:t>Christ appeared "in another form." </a:t>
            </a:r>
          </a:p>
          <a:p>
            <a:endParaRPr lang="en-US" sz="2000" dirty="0"/>
          </a:p>
          <a:p>
            <a:r>
              <a:rPr lang="en-US" sz="2000" dirty="0"/>
              <a:t>In what form did he appear? </a:t>
            </a:r>
          </a:p>
          <a:p>
            <a:endParaRPr lang="en-US" sz="2000" dirty="0"/>
          </a:p>
          <a:p>
            <a:r>
              <a:rPr lang="en-US" sz="2000" dirty="0"/>
              <a:t>The scriptures don't tell us exactly how it was that these two faithful disciples didn't immediately recognize Jesus as the resurrected Lord. Luke's version says their "eyes were </a:t>
            </a:r>
            <a:r>
              <a:rPr lang="en-US" sz="2000" dirty="0" err="1"/>
              <a:t>holden</a:t>
            </a:r>
            <a:r>
              <a:rPr lang="en-US" sz="2000" dirty="0"/>
              <a:t>" at least until their "eyes were opened... and he vanished out of their sight.”</a:t>
            </a:r>
          </a:p>
          <a:p>
            <a:endParaRPr lang="en-US" sz="2000" dirty="0"/>
          </a:p>
          <a:p>
            <a:r>
              <a:rPr lang="en-US" sz="2000" dirty="0"/>
              <a:t>Mark insinuates it was because he appeared to them "in another form," which gives the impression that His appearance was altered. Perhaps this was how their "eyes were </a:t>
            </a:r>
            <a:r>
              <a:rPr lang="en-US" sz="2000" dirty="0" err="1"/>
              <a:t>holden</a:t>
            </a:r>
            <a:r>
              <a:rPr lang="en-US" sz="2000" dirty="0"/>
              <a:t>."</a:t>
            </a:r>
          </a:p>
        </p:txBody>
      </p:sp>
      <p:sp>
        <p:nvSpPr>
          <p:cNvPr id="9" name="TextBox 8"/>
          <p:cNvSpPr txBox="1"/>
          <p:nvPr/>
        </p:nvSpPr>
        <p:spPr>
          <a:xfrm>
            <a:off x="208231" y="82855"/>
            <a:ext cx="11805718" cy="646331"/>
          </a:xfrm>
          <a:prstGeom prst="rect">
            <a:avLst/>
          </a:prstGeom>
          <a:noFill/>
        </p:spPr>
        <p:txBody>
          <a:bodyPr wrap="square" rtlCol="0">
            <a:spAutoFit/>
          </a:bodyPr>
          <a:lstStyle/>
          <a:p>
            <a:pPr algn="ctr"/>
            <a:r>
              <a:rPr lang="en-US" sz="3600" dirty="0">
                <a:latin typeface="Arial Rounded MT Bold" panose="020F0704030504030204" pitchFamily="34" charset="0"/>
              </a:rPr>
              <a:t>Two Witnesses On the Road to Emmaus</a:t>
            </a:r>
          </a:p>
        </p:txBody>
      </p:sp>
      <p:sp>
        <p:nvSpPr>
          <p:cNvPr id="15" name="Rectangle 14"/>
          <p:cNvSpPr/>
          <p:nvPr/>
        </p:nvSpPr>
        <p:spPr>
          <a:xfrm>
            <a:off x="11630800" y="6488668"/>
            <a:ext cx="595035" cy="369332"/>
          </a:xfrm>
          <a:prstGeom prst="rect">
            <a:avLst/>
          </a:prstGeom>
        </p:spPr>
        <p:txBody>
          <a:bodyPr wrap="none">
            <a:spAutoFit/>
          </a:bodyPr>
          <a:lstStyle/>
          <a:p>
            <a:r>
              <a:rPr lang="en-US" dirty="0">
                <a:solidFill>
                  <a:srgbClr val="333333"/>
                </a:solidFill>
                <a:latin typeface="Open Sans"/>
              </a:rPr>
              <a:t>(10)</a:t>
            </a:r>
            <a:endParaRPr lang="en-US" dirty="0"/>
          </a:p>
        </p:txBody>
      </p:sp>
      <p:grpSp>
        <p:nvGrpSpPr>
          <p:cNvPr id="11" name="Group 10"/>
          <p:cNvGrpSpPr/>
          <p:nvPr/>
        </p:nvGrpSpPr>
        <p:grpSpPr>
          <a:xfrm>
            <a:off x="1100321" y="2070832"/>
            <a:ext cx="3747263" cy="2878245"/>
            <a:chOff x="1100321" y="2070832"/>
            <a:chExt cx="3747263" cy="2878245"/>
          </a:xfrm>
        </p:grpSpPr>
        <p:pic>
          <p:nvPicPr>
            <p:cNvPr id="13" name="Picture 2" descr="Image result for mary magdalene and mary at tomb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627" y="2070832"/>
              <a:ext cx="3702957" cy="271633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100321" y="4733633"/>
              <a:ext cx="965329" cy="215444"/>
            </a:xfrm>
            <a:prstGeom prst="rect">
              <a:avLst/>
            </a:prstGeom>
          </p:spPr>
          <p:txBody>
            <a:bodyPr wrap="none">
              <a:spAutoFit/>
            </a:bodyPr>
            <a:lstStyle/>
            <a:p>
              <a:r>
                <a:rPr lang="en-US" sz="800" dirty="0">
                  <a:latin typeface="arial" panose="020B0604020202020204" pitchFamily="34" charset="0"/>
                </a:rPr>
                <a:t>Jon McNaughton</a:t>
              </a:r>
              <a:endParaRPr lang="en-US" sz="800" dirty="0"/>
            </a:p>
          </p:txBody>
        </p:sp>
      </p:grpSp>
    </p:spTree>
    <p:extLst>
      <p:ext uri="{BB962C8B-B14F-4D97-AF65-F5344CB8AC3E}">
        <p14:creationId xmlns:p14="http://schemas.microsoft.com/office/powerpoint/2010/main" val="376460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835" y="6510043"/>
            <a:ext cx="2514600" cy="307777"/>
          </a:xfrm>
          <a:prstGeom prst="rect">
            <a:avLst/>
          </a:prstGeom>
          <a:noFill/>
        </p:spPr>
        <p:txBody>
          <a:bodyPr wrap="square" rtlCol="0">
            <a:spAutoFit/>
          </a:bodyPr>
          <a:lstStyle/>
          <a:p>
            <a:r>
              <a:rPr lang="en-US" sz="1400" dirty="0"/>
              <a:t>Luke 24:34; 1 Corinthians 15:5</a:t>
            </a:r>
          </a:p>
        </p:txBody>
      </p:sp>
      <p:sp>
        <p:nvSpPr>
          <p:cNvPr id="3" name="Rectangle 2"/>
          <p:cNvSpPr/>
          <p:nvPr/>
        </p:nvSpPr>
        <p:spPr>
          <a:xfrm>
            <a:off x="5623424" y="1185508"/>
            <a:ext cx="5811364" cy="5324535"/>
          </a:xfrm>
          <a:prstGeom prst="rect">
            <a:avLst/>
          </a:prstGeom>
        </p:spPr>
        <p:txBody>
          <a:bodyPr wrap="square">
            <a:spAutoFit/>
          </a:bodyPr>
          <a:lstStyle/>
          <a:p>
            <a:r>
              <a:rPr lang="en-US" sz="2000" dirty="0"/>
              <a:t>"This is the sole mention made by the Gospel-writers of Christ's personal appearance to Simon Peter on that day. </a:t>
            </a:r>
          </a:p>
          <a:p>
            <a:endParaRPr lang="en-US" sz="2000" dirty="0"/>
          </a:p>
          <a:p>
            <a:r>
              <a:rPr lang="en-US" sz="2000" dirty="0"/>
              <a:t>The interview between the Lord and His once recreant but now repentant apostle must have been affecting in the extreme. </a:t>
            </a:r>
          </a:p>
          <a:p>
            <a:endParaRPr lang="en-US" sz="2000" dirty="0"/>
          </a:p>
          <a:p>
            <a:r>
              <a:rPr lang="en-US" sz="2000" dirty="0"/>
              <a:t>Peter's remorseful penitence over his denial of Christ in the palace of the high priest was deep and pitiful; he may have doubted that ever again would the Master call him His servant; but hope must have been engendered through the message from the tomb brought by the women...</a:t>
            </a:r>
          </a:p>
          <a:p>
            <a:endParaRPr lang="en-US" sz="2000" dirty="0"/>
          </a:p>
          <a:p>
            <a:r>
              <a:rPr lang="en-US" sz="2000" dirty="0"/>
              <a:t>To the repentant Peter came the Lord, doubtless with forgiveness and loving assurance."</a:t>
            </a:r>
          </a:p>
        </p:txBody>
      </p:sp>
      <p:sp>
        <p:nvSpPr>
          <p:cNvPr id="9" name="TextBox 8"/>
          <p:cNvSpPr txBox="1"/>
          <p:nvPr/>
        </p:nvSpPr>
        <p:spPr>
          <a:xfrm>
            <a:off x="208231" y="82855"/>
            <a:ext cx="11805718" cy="646331"/>
          </a:xfrm>
          <a:prstGeom prst="rect">
            <a:avLst/>
          </a:prstGeom>
          <a:noFill/>
        </p:spPr>
        <p:txBody>
          <a:bodyPr wrap="square" rtlCol="0">
            <a:spAutoFit/>
          </a:bodyPr>
          <a:lstStyle/>
          <a:p>
            <a:pPr algn="ctr"/>
            <a:r>
              <a:rPr lang="en-US" sz="3600" dirty="0">
                <a:latin typeface="Arial Rounded MT Bold" panose="020F0704030504030204" pitchFamily="34" charset="0"/>
              </a:rPr>
              <a:t>Peter Sees the Lord</a:t>
            </a:r>
          </a:p>
        </p:txBody>
      </p:sp>
      <p:sp>
        <p:nvSpPr>
          <p:cNvPr id="10" name="Rectangle 9"/>
          <p:cNvSpPr/>
          <p:nvPr/>
        </p:nvSpPr>
        <p:spPr>
          <a:xfrm>
            <a:off x="11707468" y="6430696"/>
            <a:ext cx="466794" cy="369332"/>
          </a:xfrm>
          <a:prstGeom prst="rect">
            <a:avLst/>
          </a:prstGeom>
        </p:spPr>
        <p:txBody>
          <a:bodyPr wrap="none">
            <a:spAutoFit/>
          </a:bodyPr>
          <a:lstStyle/>
          <a:p>
            <a:r>
              <a:rPr lang="en-US" dirty="0">
                <a:solidFill>
                  <a:srgbClr val="333333"/>
                </a:solidFill>
                <a:latin typeface="Open Sans"/>
              </a:rPr>
              <a:t>(4)</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876" y="122005"/>
            <a:ext cx="755824" cy="1005531"/>
          </a:xfrm>
          <a:prstGeom prst="rect">
            <a:avLst/>
          </a:prstGeom>
        </p:spPr>
      </p:pic>
      <p:pic>
        <p:nvPicPr>
          <p:cNvPr id="8194" name="Picture 2" descr="Image result for jesus forgives peter"/>
          <p:cNvPicPr>
            <a:picLocks noChangeAspect="1" noChangeArrowheads="1"/>
          </p:cNvPicPr>
          <p:nvPr/>
        </p:nvPicPr>
        <p:blipFill rotWithShape="1">
          <a:blip r:embed="rId4">
            <a:extLst>
              <a:ext uri="{28A0092B-C50C-407E-A947-70E740481C1C}">
                <a14:useLocalDpi xmlns:a14="http://schemas.microsoft.com/office/drawing/2010/main" val="0"/>
              </a:ext>
            </a:extLst>
          </a:blip>
          <a:srcRect l="3251" t="5912" r="3154" b="4469"/>
          <a:stretch/>
        </p:blipFill>
        <p:spPr bwMode="auto">
          <a:xfrm>
            <a:off x="653930" y="2050157"/>
            <a:ext cx="4672754" cy="3195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33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835" y="6510043"/>
            <a:ext cx="2514600" cy="307777"/>
          </a:xfrm>
          <a:prstGeom prst="rect">
            <a:avLst/>
          </a:prstGeom>
          <a:noFill/>
        </p:spPr>
        <p:txBody>
          <a:bodyPr wrap="square" rtlCol="0">
            <a:spAutoFit/>
          </a:bodyPr>
          <a:lstStyle/>
          <a:p>
            <a:r>
              <a:rPr lang="en-US" sz="1400" dirty="0"/>
              <a:t>John 20:19-20</a:t>
            </a:r>
          </a:p>
        </p:txBody>
      </p:sp>
      <p:sp>
        <p:nvSpPr>
          <p:cNvPr id="3" name="Rectangle 2"/>
          <p:cNvSpPr/>
          <p:nvPr/>
        </p:nvSpPr>
        <p:spPr>
          <a:xfrm>
            <a:off x="774552" y="1774376"/>
            <a:ext cx="5811364" cy="2246769"/>
          </a:xfrm>
          <a:prstGeom prst="rect">
            <a:avLst/>
          </a:prstGeom>
        </p:spPr>
        <p:txBody>
          <a:bodyPr wrap="square">
            <a:spAutoFit/>
          </a:bodyPr>
          <a:lstStyle/>
          <a:p>
            <a:r>
              <a:rPr lang="en-US" sz="2000" dirty="0"/>
              <a:t>“In an instant the eyes that had been filled with ever-flowing tears dried. The lips that had whispered prayers of distress and grief now filled the air with wondrous praise, for Jesus the Christ, the Son of the living God, stood before them as the </a:t>
            </a:r>
            <a:r>
              <a:rPr lang="en-US" sz="2000" dirty="0" err="1"/>
              <a:t>firstfruits</a:t>
            </a:r>
            <a:r>
              <a:rPr lang="en-US" sz="2000" dirty="0"/>
              <a:t> of the Resurrection, the proof that death is merely the beginning of a new and wondrous existence” (3)</a:t>
            </a:r>
          </a:p>
        </p:txBody>
      </p:sp>
      <p:sp>
        <p:nvSpPr>
          <p:cNvPr id="9" name="TextBox 8"/>
          <p:cNvSpPr txBox="1"/>
          <p:nvPr/>
        </p:nvSpPr>
        <p:spPr>
          <a:xfrm>
            <a:off x="208231" y="82855"/>
            <a:ext cx="11805718" cy="646331"/>
          </a:xfrm>
          <a:prstGeom prst="rect">
            <a:avLst/>
          </a:prstGeom>
          <a:noFill/>
        </p:spPr>
        <p:txBody>
          <a:bodyPr wrap="square" rtlCol="0">
            <a:spAutoFit/>
          </a:bodyPr>
          <a:lstStyle/>
          <a:p>
            <a:pPr algn="ctr"/>
            <a:r>
              <a:rPr lang="en-US" sz="3600" dirty="0">
                <a:latin typeface="Arial Rounded MT Bold" panose="020F0704030504030204" pitchFamily="34" charset="0"/>
              </a:rPr>
              <a:t>The 10 Apostles See the Lord</a:t>
            </a:r>
          </a:p>
        </p:txBody>
      </p:sp>
      <p:sp>
        <p:nvSpPr>
          <p:cNvPr id="10" name="Rectangle 9"/>
          <p:cNvSpPr/>
          <p:nvPr/>
        </p:nvSpPr>
        <p:spPr>
          <a:xfrm>
            <a:off x="11707468" y="6430696"/>
            <a:ext cx="466794" cy="369332"/>
          </a:xfrm>
          <a:prstGeom prst="rect">
            <a:avLst/>
          </a:prstGeom>
        </p:spPr>
        <p:txBody>
          <a:bodyPr wrap="none">
            <a:spAutoFit/>
          </a:bodyPr>
          <a:lstStyle/>
          <a:p>
            <a:r>
              <a:rPr lang="en-US" dirty="0">
                <a:solidFill>
                  <a:srgbClr val="333333"/>
                </a:solidFill>
                <a:latin typeface="Open Sans"/>
              </a:rPr>
              <a:t>(3)</a:t>
            </a:r>
            <a:endParaRPr lang="en-US" dirty="0"/>
          </a:p>
        </p:txBody>
      </p:sp>
      <p:pic>
        <p:nvPicPr>
          <p:cNvPr id="6146" name="Picture 2" descr="Elder Joseph B. Wirthl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31" y="103499"/>
            <a:ext cx="10763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apostles see the lo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0468" y="1415767"/>
            <a:ext cx="3231773" cy="37344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61012" y="5370802"/>
            <a:ext cx="6096000" cy="830997"/>
          </a:xfrm>
          <a:prstGeom prst="rect">
            <a:avLst/>
          </a:prstGeom>
        </p:spPr>
        <p:txBody>
          <a:bodyPr>
            <a:spAutoFit/>
          </a:bodyPr>
          <a:lstStyle/>
          <a:p>
            <a:r>
              <a:rPr lang="en-US" sz="2400" dirty="0">
                <a:latin typeface="Open Sans"/>
              </a:rPr>
              <a:t>Which Apostle was not present when the other disciples saw the resurrected Lord?</a:t>
            </a:r>
            <a:endParaRPr lang="en-US" sz="2400" dirty="0"/>
          </a:p>
        </p:txBody>
      </p:sp>
      <p:grpSp>
        <p:nvGrpSpPr>
          <p:cNvPr id="31" name="Group 483"/>
          <p:cNvGrpSpPr/>
          <p:nvPr/>
        </p:nvGrpSpPr>
        <p:grpSpPr>
          <a:xfrm>
            <a:off x="1808018" y="4373974"/>
            <a:ext cx="1143000" cy="2133600"/>
            <a:chOff x="869243" y="304800"/>
            <a:chExt cx="3111707" cy="6095999"/>
          </a:xfrm>
        </p:grpSpPr>
        <p:sp>
          <p:nvSpPr>
            <p:cNvPr id="32" name="Cloud 31"/>
            <p:cNvSpPr/>
            <p:nvPr/>
          </p:nvSpPr>
          <p:spPr>
            <a:xfrm>
              <a:off x="2729163" y="879231"/>
              <a:ext cx="904374" cy="148340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p:cNvSpPr/>
            <p:nvPr/>
          </p:nvSpPr>
          <p:spPr>
            <a:xfrm rot="19357175">
              <a:off x="2414968" y="304800"/>
              <a:ext cx="1029224" cy="148340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p:cNvSpPr/>
            <p:nvPr/>
          </p:nvSpPr>
          <p:spPr>
            <a:xfrm rot="1400185">
              <a:off x="1253647" y="528425"/>
              <a:ext cx="1029224" cy="148340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6128217">
              <a:off x="2599910" y="5789497"/>
              <a:ext cx="508459" cy="714146"/>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4472555">
              <a:off x="1932241" y="5770418"/>
              <a:ext cx="465798" cy="750592"/>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a:off x="1378185" y="2713826"/>
              <a:ext cx="2298855" cy="3371400"/>
            </a:xfrm>
            <a:prstGeom prst="trapezoi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2901859">
              <a:off x="1021687" y="3731146"/>
              <a:ext cx="519750" cy="82463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20226769">
              <a:off x="3383265" y="3887342"/>
              <a:ext cx="530504" cy="655912"/>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p:cNvSpPr/>
            <p:nvPr/>
          </p:nvSpPr>
          <p:spPr>
            <a:xfrm rot="1442139">
              <a:off x="1296254" y="2512351"/>
              <a:ext cx="641134" cy="1766454"/>
            </a:xfrm>
            <a:prstGeom prst="trapezoi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rot="20249249">
              <a:off x="3044709" y="2514369"/>
              <a:ext cx="641134" cy="1766454"/>
            </a:xfrm>
            <a:prstGeom prst="trapezoi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rot="21277925">
              <a:off x="2785040" y="2606313"/>
              <a:ext cx="608984" cy="3435274"/>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15844898">
              <a:off x="1724582" y="2490478"/>
              <a:ext cx="1545422" cy="1442498"/>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16400088">
              <a:off x="1876544" y="2731632"/>
              <a:ext cx="1139136" cy="1430567"/>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p:cNvSpPr/>
            <p:nvPr/>
          </p:nvSpPr>
          <p:spPr>
            <a:xfrm rot="16400088">
              <a:off x="2122759" y="2827936"/>
              <a:ext cx="649347" cy="1412732"/>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608711" y="824958"/>
              <a:ext cx="1679932" cy="227064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p:cNvSpPr/>
            <p:nvPr/>
          </p:nvSpPr>
          <p:spPr>
            <a:xfrm rot="17055069">
              <a:off x="1823944" y="162547"/>
              <a:ext cx="1031674" cy="147988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p:cNvSpPr/>
            <p:nvPr/>
          </p:nvSpPr>
          <p:spPr>
            <a:xfrm>
              <a:off x="1907005" y="2280226"/>
              <a:ext cx="1136352" cy="98893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2153653" y="2445049"/>
              <a:ext cx="585789" cy="32021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21215670">
              <a:off x="2901344" y="5460467"/>
              <a:ext cx="564019" cy="253057"/>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rot="21215670">
              <a:off x="2907187" y="5038525"/>
              <a:ext cx="488987" cy="279905"/>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rot="21215670">
              <a:off x="2886751" y="4628571"/>
              <a:ext cx="475781" cy="210469"/>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34"/>
            <p:cNvGrpSpPr/>
            <p:nvPr/>
          </p:nvGrpSpPr>
          <p:grpSpPr>
            <a:xfrm>
              <a:off x="1371600" y="5486400"/>
              <a:ext cx="1611443" cy="590264"/>
              <a:chOff x="4343400" y="1905000"/>
              <a:chExt cx="2892972" cy="1143000"/>
            </a:xfrm>
            <a:solidFill>
              <a:srgbClr val="F3D497"/>
            </a:solidFill>
          </p:grpSpPr>
          <p:sp>
            <p:nvSpPr>
              <p:cNvPr id="60" name="Quad Arrow Callout 28"/>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Quad Arrow Callout 29"/>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Quad Arrow Callout 61"/>
              <p:cNvSpPr/>
              <p:nvPr/>
            </p:nvSpPr>
            <p:spPr>
              <a:xfrm>
                <a:off x="61722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35"/>
            <p:cNvGrpSpPr/>
            <p:nvPr/>
          </p:nvGrpSpPr>
          <p:grpSpPr>
            <a:xfrm rot="19800181">
              <a:off x="3262405" y="3875651"/>
              <a:ext cx="718545" cy="321447"/>
              <a:chOff x="4343400" y="1905000"/>
              <a:chExt cx="1978572" cy="1143000"/>
            </a:xfrm>
            <a:solidFill>
              <a:srgbClr val="F3D497"/>
            </a:solidFill>
          </p:grpSpPr>
          <p:sp>
            <p:nvSpPr>
              <p:cNvPr id="58" name="Quad Arrow Callout 57"/>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Quad Arrow Callout 58"/>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39"/>
            <p:cNvGrpSpPr/>
            <p:nvPr/>
          </p:nvGrpSpPr>
          <p:grpSpPr>
            <a:xfrm rot="1249093">
              <a:off x="955780" y="3864669"/>
              <a:ext cx="754699" cy="371495"/>
              <a:chOff x="4343400" y="1905000"/>
              <a:chExt cx="1978572" cy="1143000"/>
            </a:xfrm>
            <a:solidFill>
              <a:srgbClr val="F3D497"/>
            </a:solidFill>
          </p:grpSpPr>
          <p:sp>
            <p:nvSpPr>
              <p:cNvPr id="56" name="Quad Arrow Callout 55"/>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Quad Arrow Callout 56"/>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2564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down)">
                                      <p:cBhvr>
                                        <p:cTn id="14" dur="580">
                                          <p:stCondLst>
                                            <p:cond delay="0"/>
                                          </p:stCondLst>
                                        </p:cTn>
                                        <p:tgtEl>
                                          <p:spTgt spid="31"/>
                                        </p:tgtEl>
                                      </p:cBhvr>
                                    </p:animEffect>
                                    <p:anim calcmode="lin" valueType="num">
                                      <p:cBhvr>
                                        <p:cTn id="1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0" dur="26">
                                          <p:stCondLst>
                                            <p:cond delay="650"/>
                                          </p:stCondLst>
                                        </p:cTn>
                                        <p:tgtEl>
                                          <p:spTgt spid="31"/>
                                        </p:tgtEl>
                                      </p:cBhvr>
                                      <p:to x="100000" y="60000"/>
                                    </p:animScale>
                                    <p:animScale>
                                      <p:cBhvr>
                                        <p:cTn id="21" dur="166" decel="50000">
                                          <p:stCondLst>
                                            <p:cond delay="676"/>
                                          </p:stCondLst>
                                        </p:cTn>
                                        <p:tgtEl>
                                          <p:spTgt spid="31"/>
                                        </p:tgtEl>
                                      </p:cBhvr>
                                      <p:to x="100000" y="100000"/>
                                    </p:animScale>
                                    <p:animScale>
                                      <p:cBhvr>
                                        <p:cTn id="22" dur="26">
                                          <p:stCondLst>
                                            <p:cond delay="1312"/>
                                          </p:stCondLst>
                                        </p:cTn>
                                        <p:tgtEl>
                                          <p:spTgt spid="31"/>
                                        </p:tgtEl>
                                      </p:cBhvr>
                                      <p:to x="100000" y="80000"/>
                                    </p:animScale>
                                    <p:animScale>
                                      <p:cBhvr>
                                        <p:cTn id="23" dur="166" decel="50000">
                                          <p:stCondLst>
                                            <p:cond delay="1338"/>
                                          </p:stCondLst>
                                        </p:cTn>
                                        <p:tgtEl>
                                          <p:spTgt spid="31"/>
                                        </p:tgtEl>
                                      </p:cBhvr>
                                      <p:to x="100000" y="100000"/>
                                    </p:animScale>
                                    <p:animScale>
                                      <p:cBhvr>
                                        <p:cTn id="24" dur="26">
                                          <p:stCondLst>
                                            <p:cond delay="1642"/>
                                          </p:stCondLst>
                                        </p:cTn>
                                        <p:tgtEl>
                                          <p:spTgt spid="31"/>
                                        </p:tgtEl>
                                      </p:cBhvr>
                                      <p:to x="100000" y="90000"/>
                                    </p:animScale>
                                    <p:animScale>
                                      <p:cBhvr>
                                        <p:cTn id="25" dur="166" decel="50000">
                                          <p:stCondLst>
                                            <p:cond delay="1668"/>
                                          </p:stCondLst>
                                        </p:cTn>
                                        <p:tgtEl>
                                          <p:spTgt spid="31"/>
                                        </p:tgtEl>
                                      </p:cBhvr>
                                      <p:to x="100000" y="100000"/>
                                    </p:animScale>
                                    <p:animScale>
                                      <p:cBhvr>
                                        <p:cTn id="26" dur="26">
                                          <p:stCondLst>
                                            <p:cond delay="1808"/>
                                          </p:stCondLst>
                                        </p:cTn>
                                        <p:tgtEl>
                                          <p:spTgt spid="31"/>
                                        </p:tgtEl>
                                      </p:cBhvr>
                                      <p:to x="100000" y="95000"/>
                                    </p:animScale>
                                    <p:animScale>
                                      <p:cBhvr>
                                        <p:cTn id="27"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mary and mary to sepulcre lds"/>
          <p:cNvPicPr>
            <a:picLocks noChangeAspect="1" noChangeArrowheads="1"/>
          </p:cNvPicPr>
          <p:nvPr/>
        </p:nvPicPr>
        <p:blipFill rotWithShape="1">
          <a:blip r:embed="rId2">
            <a:extLst>
              <a:ext uri="{28A0092B-C50C-407E-A947-70E740481C1C}">
                <a14:useLocalDpi xmlns:a14="http://schemas.microsoft.com/office/drawing/2010/main" val="0"/>
              </a:ext>
            </a:extLst>
          </a:blip>
          <a:srcRect l="-1" r="57500" b="75397"/>
          <a:stretch/>
        </p:blipFill>
        <p:spPr bwMode="auto">
          <a:xfrm>
            <a:off x="0" y="0"/>
            <a:ext cx="12050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1514" y="0"/>
            <a:ext cx="12333513" cy="707886"/>
          </a:xfrm>
          <a:prstGeom prst="rect">
            <a:avLst/>
          </a:prstGeom>
          <a:noFill/>
        </p:spPr>
        <p:txBody>
          <a:bodyPr wrap="square" rtlCol="0">
            <a:spAutoFit/>
          </a:bodyPr>
          <a:lstStyle/>
          <a:p>
            <a:pPr algn="ctr"/>
            <a:r>
              <a:rPr lang="en-US" sz="4000" dirty="0">
                <a:solidFill>
                  <a:schemeClr val="bg1"/>
                </a:solidFill>
                <a:latin typeface="Arial Rounded MT Bold" panose="020F0704030504030204" pitchFamily="34" charset="0"/>
              </a:rPr>
              <a:t>Previously…</a:t>
            </a:r>
          </a:p>
        </p:txBody>
      </p:sp>
      <p:sp>
        <p:nvSpPr>
          <p:cNvPr id="2" name="Rectangle 1"/>
          <p:cNvSpPr/>
          <p:nvPr/>
        </p:nvSpPr>
        <p:spPr>
          <a:xfrm>
            <a:off x="239485" y="1048435"/>
            <a:ext cx="6096000" cy="646331"/>
          </a:xfrm>
          <a:prstGeom prst="rect">
            <a:avLst/>
          </a:prstGeom>
        </p:spPr>
        <p:txBody>
          <a:bodyPr>
            <a:spAutoFit/>
          </a:bodyPr>
          <a:lstStyle/>
          <a:p>
            <a:r>
              <a:rPr lang="en-US" dirty="0">
                <a:solidFill>
                  <a:schemeClr val="bg1"/>
                </a:solidFill>
                <a:latin typeface="Open Sans"/>
              </a:rPr>
              <a:t>The Lord’s covenant people observed the Sabbath from sundown on Friday to sundown on Saturday.</a:t>
            </a:r>
            <a:endParaRPr lang="en-US" dirty="0">
              <a:solidFill>
                <a:schemeClr val="bg1"/>
              </a:solidFill>
            </a:endParaRPr>
          </a:p>
        </p:txBody>
      </p:sp>
      <p:sp>
        <p:nvSpPr>
          <p:cNvPr id="3" name="Rectangle 2"/>
          <p:cNvSpPr/>
          <p:nvPr/>
        </p:nvSpPr>
        <p:spPr>
          <a:xfrm>
            <a:off x="6477000" y="4309293"/>
            <a:ext cx="5127172" cy="1477328"/>
          </a:xfrm>
          <a:prstGeom prst="rect">
            <a:avLst/>
          </a:prstGeom>
        </p:spPr>
        <p:txBody>
          <a:bodyPr wrap="square">
            <a:spAutoFit/>
          </a:bodyPr>
          <a:lstStyle/>
          <a:p>
            <a:r>
              <a:rPr lang="en-US" dirty="0">
                <a:solidFill>
                  <a:schemeClr val="bg1"/>
                </a:solidFill>
                <a:latin typeface="Open Sans"/>
              </a:rPr>
              <a:t>After Jesus died at about 3:00 p.m. on Friday, His body was placed in a tomb late that afternoon and a large stone was set to seal the entrance of the tomb. The Sabbath then began at sunset. </a:t>
            </a:r>
            <a:endParaRPr lang="en-US" dirty="0">
              <a:solidFill>
                <a:schemeClr val="bg1"/>
              </a:solidFill>
            </a:endParaRPr>
          </a:p>
        </p:txBody>
      </p:sp>
      <p:pic>
        <p:nvPicPr>
          <p:cNvPr id="30722" name="Picture 2" descr="Image result for mary magdalene and mary at tomb lds"/>
          <p:cNvPicPr>
            <a:picLocks noChangeAspect="1" noChangeArrowheads="1"/>
          </p:cNvPicPr>
          <p:nvPr/>
        </p:nvPicPr>
        <p:blipFill rotWithShape="1">
          <a:blip r:embed="rId3">
            <a:extLst>
              <a:ext uri="{28A0092B-C50C-407E-A947-70E740481C1C}">
                <a14:useLocalDpi xmlns:a14="http://schemas.microsoft.com/office/drawing/2010/main" val="0"/>
              </a:ext>
            </a:extLst>
          </a:blip>
          <a:srcRect l="-1" t="1947" r="878"/>
          <a:stretch/>
        </p:blipFill>
        <p:spPr bwMode="auto">
          <a:xfrm>
            <a:off x="1181100" y="2401644"/>
            <a:ext cx="4844142" cy="299491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7085" y="6387161"/>
            <a:ext cx="5127172" cy="307777"/>
          </a:xfrm>
          <a:prstGeom prst="rect">
            <a:avLst/>
          </a:prstGeom>
        </p:spPr>
        <p:txBody>
          <a:bodyPr wrap="square">
            <a:spAutoFit/>
          </a:bodyPr>
          <a:lstStyle/>
          <a:p>
            <a:r>
              <a:rPr lang="en-US" sz="1400" dirty="0">
                <a:solidFill>
                  <a:schemeClr val="bg1"/>
                </a:solidFill>
                <a:latin typeface="Open Sans"/>
              </a:rPr>
              <a:t>John 19:41-42 </a:t>
            </a:r>
            <a:endParaRPr lang="en-US" sz="1400" dirty="0">
              <a:solidFill>
                <a:schemeClr val="bg1"/>
              </a:solidFill>
            </a:endParaRPr>
          </a:p>
        </p:txBody>
      </p:sp>
      <p:grpSp>
        <p:nvGrpSpPr>
          <p:cNvPr id="4" name="Group 3"/>
          <p:cNvGrpSpPr/>
          <p:nvPr/>
        </p:nvGrpSpPr>
        <p:grpSpPr>
          <a:xfrm>
            <a:off x="7068331" y="1110085"/>
            <a:ext cx="3866637" cy="2583118"/>
            <a:chOff x="6792308" y="964405"/>
            <a:chExt cx="3866637" cy="2583118"/>
          </a:xfrm>
        </p:grpSpPr>
        <p:pic>
          <p:nvPicPr>
            <p:cNvPr id="3074" name="Picture 2" descr="Image result for joseph brickey art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2308" y="964405"/>
              <a:ext cx="3722914" cy="250179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820222" y="3332079"/>
              <a:ext cx="3838723" cy="215444"/>
            </a:xfrm>
            <a:prstGeom prst="rect">
              <a:avLst/>
            </a:prstGeom>
          </p:spPr>
          <p:txBody>
            <a:bodyPr wrap="square">
              <a:spAutoFit/>
            </a:bodyPr>
            <a:lstStyle/>
            <a:p>
              <a:r>
                <a:rPr lang="en-US" sz="800" dirty="0">
                  <a:solidFill>
                    <a:schemeClr val="bg1"/>
                  </a:solidFill>
                  <a:latin typeface="Open Sans"/>
                </a:rPr>
                <a:t>Joseph </a:t>
              </a:r>
              <a:r>
                <a:rPr lang="en-US" sz="800" dirty="0" err="1">
                  <a:solidFill>
                    <a:schemeClr val="bg1"/>
                  </a:solidFill>
                  <a:latin typeface="Open Sans"/>
                </a:rPr>
                <a:t>Brickey</a:t>
              </a:r>
              <a:r>
                <a:rPr lang="en-US" sz="800" dirty="0">
                  <a:solidFill>
                    <a:schemeClr val="bg1"/>
                  </a:solidFill>
                  <a:latin typeface="Open Sans"/>
                </a:rPr>
                <a:t> </a:t>
              </a:r>
              <a:endParaRPr lang="en-US" sz="800" dirty="0">
                <a:solidFill>
                  <a:schemeClr val="bg1"/>
                </a:solidFill>
              </a:endParaRPr>
            </a:p>
          </p:txBody>
        </p:sp>
      </p:grpSp>
    </p:spTree>
    <p:extLst>
      <p:ext uri="{BB962C8B-B14F-4D97-AF65-F5344CB8AC3E}">
        <p14:creationId xmlns:p14="http://schemas.microsoft.com/office/powerpoint/2010/main" val="20213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500"/>
                                        <p:tgtEl>
                                          <p:spTgt spid="307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835" y="6510043"/>
            <a:ext cx="4999892" cy="307777"/>
          </a:xfrm>
          <a:prstGeom prst="rect">
            <a:avLst/>
          </a:prstGeom>
          <a:noFill/>
        </p:spPr>
        <p:txBody>
          <a:bodyPr wrap="square" rtlCol="0">
            <a:spAutoFit/>
          </a:bodyPr>
          <a:lstStyle/>
          <a:p>
            <a:r>
              <a:rPr lang="en-US" sz="1400" dirty="0"/>
              <a:t>John 20:22; D&amp;C 35:6; D&amp;C 42:43-44 (laying on of the hands)</a:t>
            </a:r>
          </a:p>
        </p:txBody>
      </p:sp>
      <p:sp>
        <p:nvSpPr>
          <p:cNvPr id="3" name="Rectangle 2"/>
          <p:cNvSpPr/>
          <p:nvPr/>
        </p:nvSpPr>
        <p:spPr>
          <a:xfrm>
            <a:off x="662291" y="812041"/>
            <a:ext cx="7221888" cy="5016758"/>
          </a:xfrm>
          <a:prstGeom prst="rect">
            <a:avLst/>
          </a:prstGeom>
        </p:spPr>
        <p:txBody>
          <a:bodyPr wrap="square">
            <a:spAutoFit/>
          </a:bodyPr>
          <a:lstStyle/>
          <a:p>
            <a:r>
              <a:rPr lang="en-US" sz="2000" dirty="0"/>
              <a:t>Interestingly, the Savior doesn't always follow protocol. Instead of giving the Gift of the Holy Ghost by the laying on of hands, he breathes upon the apostles and says, 'Receive ye the Holy Ghost.' </a:t>
            </a:r>
          </a:p>
          <a:p>
            <a:endParaRPr lang="en-US" sz="2000" dirty="0"/>
          </a:p>
          <a:p>
            <a:r>
              <a:rPr lang="en-US" sz="2000" dirty="0"/>
              <a:t>Many times he performed miracles without the laying on of hands. </a:t>
            </a:r>
          </a:p>
          <a:p>
            <a:endParaRPr lang="en-US" sz="2000" dirty="0"/>
          </a:p>
          <a:p>
            <a:r>
              <a:rPr lang="en-US" sz="2000" dirty="0"/>
              <a:t>We are instructed to administer ordinances by the laying on of hands, 'now I give unto thee a commandment, that thou shalt baptize by water, and they shall receive the Holy Ghost by the laying on of the hands, even as the apostles of old'. </a:t>
            </a:r>
          </a:p>
          <a:p>
            <a:endParaRPr lang="en-US" sz="2000" dirty="0"/>
          </a:p>
          <a:p>
            <a:r>
              <a:rPr lang="en-US" sz="2000" dirty="0"/>
              <a:t>Similarly, though the Master administered to the sick in a variety of ways, we are commanded to attend to this by the laying on of hands, 'whosoever among you are sick...the elders of the church, two or more, shall be called, and shall pray for and lay their hands upon them in my name'.”</a:t>
            </a:r>
          </a:p>
        </p:txBody>
      </p:sp>
      <p:sp>
        <p:nvSpPr>
          <p:cNvPr id="9" name="TextBox 8"/>
          <p:cNvSpPr txBox="1"/>
          <p:nvPr/>
        </p:nvSpPr>
        <p:spPr>
          <a:xfrm>
            <a:off x="208231" y="82855"/>
            <a:ext cx="11805718" cy="646331"/>
          </a:xfrm>
          <a:prstGeom prst="rect">
            <a:avLst/>
          </a:prstGeom>
          <a:noFill/>
        </p:spPr>
        <p:txBody>
          <a:bodyPr wrap="square" rtlCol="0">
            <a:spAutoFit/>
          </a:bodyPr>
          <a:lstStyle/>
          <a:p>
            <a:pPr algn="ctr"/>
            <a:r>
              <a:rPr lang="en-US" sz="3600" dirty="0">
                <a:latin typeface="Arial Rounded MT Bold" panose="020F0704030504030204" pitchFamily="34" charset="0"/>
              </a:rPr>
              <a:t>“Receive Ye the Holy Ghost”</a:t>
            </a:r>
          </a:p>
        </p:txBody>
      </p:sp>
      <p:sp>
        <p:nvSpPr>
          <p:cNvPr id="10" name="Rectangle 9"/>
          <p:cNvSpPr/>
          <p:nvPr/>
        </p:nvSpPr>
        <p:spPr>
          <a:xfrm>
            <a:off x="11707468" y="6430696"/>
            <a:ext cx="595035" cy="369332"/>
          </a:xfrm>
          <a:prstGeom prst="rect">
            <a:avLst/>
          </a:prstGeom>
        </p:spPr>
        <p:txBody>
          <a:bodyPr wrap="none">
            <a:spAutoFit/>
          </a:bodyPr>
          <a:lstStyle/>
          <a:p>
            <a:r>
              <a:rPr lang="en-US" dirty="0">
                <a:solidFill>
                  <a:srgbClr val="333333"/>
                </a:solidFill>
                <a:latin typeface="Open Sans"/>
              </a:rPr>
              <a:t>(10)</a:t>
            </a:r>
            <a:endParaRPr lang="en-US" dirty="0"/>
          </a:p>
        </p:txBody>
      </p:sp>
      <p:pic>
        <p:nvPicPr>
          <p:cNvPr id="11266" name="Picture 2" descr="Image result for breath of jesus"/>
          <p:cNvPicPr>
            <a:picLocks noChangeAspect="1" noChangeArrowheads="1"/>
          </p:cNvPicPr>
          <p:nvPr/>
        </p:nvPicPr>
        <p:blipFill rotWithShape="1">
          <a:blip r:embed="rId3">
            <a:extLst>
              <a:ext uri="{28A0092B-C50C-407E-A947-70E740481C1C}">
                <a14:useLocalDpi xmlns:a14="http://schemas.microsoft.com/office/drawing/2010/main" val="0"/>
              </a:ext>
            </a:extLst>
          </a:blip>
          <a:srcRect l="30557" t="1207"/>
          <a:stretch/>
        </p:blipFill>
        <p:spPr bwMode="auto">
          <a:xfrm>
            <a:off x="8546470" y="2406372"/>
            <a:ext cx="3267515" cy="3058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52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835" y="6510043"/>
            <a:ext cx="4999892" cy="307777"/>
          </a:xfrm>
          <a:prstGeom prst="rect">
            <a:avLst/>
          </a:prstGeom>
          <a:noFill/>
        </p:spPr>
        <p:txBody>
          <a:bodyPr wrap="square" rtlCol="0">
            <a:spAutoFit/>
          </a:bodyPr>
          <a:lstStyle/>
          <a:p>
            <a:r>
              <a:rPr lang="en-US" sz="1400" dirty="0"/>
              <a:t>John 20:23; Matthew 16:19; Matthew 18:18; D&amp;C 132:45-46</a:t>
            </a:r>
          </a:p>
        </p:txBody>
      </p:sp>
      <p:sp>
        <p:nvSpPr>
          <p:cNvPr id="3" name="Rectangle 2"/>
          <p:cNvSpPr/>
          <p:nvPr/>
        </p:nvSpPr>
        <p:spPr>
          <a:xfrm>
            <a:off x="598917" y="1208308"/>
            <a:ext cx="7221888" cy="4093428"/>
          </a:xfrm>
          <a:prstGeom prst="rect">
            <a:avLst/>
          </a:prstGeom>
        </p:spPr>
        <p:txBody>
          <a:bodyPr wrap="square">
            <a:spAutoFit/>
          </a:bodyPr>
          <a:lstStyle/>
          <a:p>
            <a:r>
              <a:rPr lang="en-US" sz="2000" dirty="0"/>
              <a:t>The “keys of the kingdom of heaven” that the Savior had earlier bestowed on the Apostles gave them the power to bind or loose on earth and in heaven. </a:t>
            </a:r>
          </a:p>
          <a:p>
            <a:endParaRPr lang="en-US" sz="2000" dirty="0"/>
          </a:p>
          <a:p>
            <a:r>
              <a:rPr lang="en-US" sz="2000" dirty="0"/>
              <a:t>The Savior used similar language as He instructed the Apostles about their authority to remit or retain sins.</a:t>
            </a:r>
          </a:p>
          <a:p>
            <a:endParaRPr lang="en-US" sz="2000" dirty="0"/>
          </a:p>
          <a:p>
            <a:r>
              <a:rPr lang="en-US" sz="2000" dirty="0"/>
              <a:t>This same apostolic power is always found in the true Church. </a:t>
            </a:r>
          </a:p>
          <a:p>
            <a:endParaRPr lang="en-US" sz="2000" dirty="0"/>
          </a:p>
          <a:p>
            <a:r>
              <a:rPr lang="en-US" sz="2000" dirty="0"/>
              <a:t>The Lord said to Joseph Smith: “I have conferred upon you the keys and power of the priesthood … ; and whosesoever sins you remit on earth shall be remitted eternally in the heavens; and whosesoever sins you retain on earth shall be retained in heaven”</a:t>
            </a:r>
          </a:p>
        </p:txBody>
      </p:sp>
      <p:sp>
        <p:nvSpPr>
          <p:cNvPr id="9" name="TextBox 8"/>
          <p:cNvSpPr txBox="1"/>
          <p:nvPr/>
        </p:nvSpPr>
        <p:spPr>
          <a:xfrm>
            <a:off x="208231" y="82855"/>
            <a:ext cx="11805718" cy="646331"/>
          </a:xfrm>
          <a:prstGeom prst="rect">
            <a:avLst/>
          </a:prstGeom>
          <a:noFill/>
        </p:spPr>
        <p:txBody>
          <a:bodyPr wrap="square" rtlCol="0">
            <a:spAutoFit/>
          </a:bodyPr>
          <a:lstStyle/>
          <a:p>
            <a:pPr algn="ctr"/>
            <a:r>
              <a:rPr lang="en-US" sz="3600" dirty="0">
                <a:latin typeface="Arial Rounded MT Bold" panose="020F0704030504030204" pitchFamily="34" charset="0"/>
              </a:rPr>
              <a:t>Given the Authority to Remit Sins</a:t>
            </a:r>
          </a:p>
        </p:txBody>
      </p:sp>
      <p:sp>
        <p:nvSpPr>
          <p:cNvPr id="10" name="Rectangle 9"/>
          <p:cNvSpPr/>
          <p:nvPr/>
        </p:nvSpPr>
        <p:spPr>
          <a:xfrm>
            <a:off x="11630800" y="6448488"/>
            <a:ext cx="466794" cy="369332"/>
          </a:xfrm>
          <a:prstGeom prst="rect">
            <a:avLst/>
          </a:prstGeom>
        </p:spPr>
        <p:txBody>
          <a:bodyPr wrap="none">
            <a:spAutoFit/>
          </a:bodyPr>
          <a:lstStyle/>
          <a:p>
            <a:r>
              <a:rPr lang="en-US" dirty="0">
                <a:solidFill>
                  <a:srgbClr val="333333"/>
                </a:solidFill>
                <a:latin typeface="Open Sans"/>
              </a:rPr>
              <a:t>(1)</a:t>
            </a:r>
            <a:endParaRPr lang="en-US" dirty="0"/>
          </a:p>
        </p:txBody>
      </p:sp>
      <p:grpSp>
        <p:nvGrpSpPr>
          <p:cNvPr id="2" name="Group 1"/>
          <p:cNvGrpSpPr/>
          <p:nvPr/>
        </p:nvGrpSpPr>
        <p:grpSpPr>
          <a:xfrm>
            <a:off x="8103453" y="1576196"/>
            <a:ext cx="3260313" cy="4208444"/>
            <a:chOff x="8103453" y="1576196"/>
            <a:chExt cx="3260313" cy="4208444"/>
          </a:xfrm>
        </p:grpSpPr>
        <p:pic>
          <p:nvPicPr>
            <p:cNvPr id="12290" name="Picture 2" descr="Image result for joseph brickey art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7774" y="1576196"/>
              <a:ext cx="3205992" cy="40074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103453" y="5538419"/>
              <a:ext cx="2514600" cy="246221"/>
            </a:xfrm>
            <a:prstGeom prst="rect">
              <a:avLst/>
            </a:prstGeom>
            <a:noFill/>
          </p:spPr>
          <p:txBody>
            <a:bodyPr wrap="square" rtlCol="0">
              <a:spAutoFit/>
            </a:bodyPr>
            <a:lstStyle/>
            <a:p>
              <a:r>
                <a:rPr lang="en-US" sz="1000" dirty="0"/>
                <a:t>Joseph </a:t>
              </a:r>
              <a:r>
                <a:rPr lang="en-US" sz="1000" dirty="0" err="1"/>
                <a:t>Brickey</a:t>
              </a:r>
              <a:endParaRPr lang="en-US" sz="1000" dirty="0"/>
            </a:p>
          </p:txBody>
        </p:sp>
      </p:grpSp>
    </p:spTree>
    <p:extLst>
      <p:ext uri="{BB962C8B-B14F-4D97-AF65-F5344CB8AC3E}">
        <p14:creationId xmlns:p14="http://schemas.microsoft.com/office/powerpoint/2010/main" val="422315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835" y="6510043"/>
            <a:ext cx="2514600" cy="307777"/>
          </a:xfrm>
          <a:prstGeom prst="rect">
            <a:avLst/>
          </a:prstGeom>
          <a:noFill/>
        </p:spPr>
        <p:txBody>
          <a:bodyPr wrap="square" rtlCol="0">
            <a:spAutoFit/>
          </a:bodyPr>
          <a:lstStyle/>
          <a:p>
            <a:r>
              <a:rPr lang="en-US" sz="1400" dirty="0"/>
              <a:t>John 20:26-27</a:t>
            </a:r>
          </a:p>
        </p:txBody>
      </p:sp>
      <p:sp>
        <p:nvSpPr>
          <p:cNvPr id="9" name="TextBox 8"/>
          <p:cNvSpPr txBox="1"/>
          <p:nvPr/>
        </p:nvSpPr>
        <p:spPr>
          <a:xfrm>
            <a:off x="208231" y="82855"/>
            <a:ext cx="11805718" cy="646331"/>
          </a:xfrm>
          <a:prstGeom prst="rect">
            <a:avLst/>
          </a:prstGeom>
          <a:noFill/>
        </p:spPr>
        <p:txBody>
          <a:bodyPr wrap="square" rtlCol="0">
            <a:spAutoFit/>
          </a:bodyPr>
          <a:lstStyle/>
          <a:p>
            <a:pPr algn="ctr"/>
            <a:r>
              <a:rPr lang="en-US" sz="3600" dirty="0">
                <a:latin typeface="Arial Rounded MT Bold" panose="020F0704030504030204" pitchFamily="34" charset="0"/>
              </a:rPr>
              <a:t>The 11 Apostles See the Lord</a:t>
            </a:r>
          </a:p>
        </p:txBody>
      </p:sp>
      <p:sp>
        <p:nvSpPr>
          <p:cNvPr id="10" name="Rectangle 9"/>
          <p:cNvSpPr/>
          <p:nvPr/>
        </p:nvSpPr>
        <p:spPr>
          <a:xfrm>
            <a:off x="11707468" y="6430696"/>
            <a:ext cx="595035" cy="369332"/>
          </a:xfrm>
          <a:prstGeom prst="rect">
            <a:avLst/>
          </a:prstGeom>
        </p:spPr>
        <p:txBody>
          <a:bodyPr wrap="none">
            <a:spAutoFit/>
          </a:bodyPr>
          <a:lstStyle/>
          <a:p>
            <a:r>
              <a:rPr lang="en-US" dirty="0">
                <a:solidFill>
                  <a:srgbClr val="333333"/>
                </a:solidFill>
                <a:latin typeface="Open Sans"/>
              </a:rPr>
              <a:t>(12)</a:t>
            </a:r>
            <a:endParaRPr lang="en-US" dirty="0"/>
          </a:p>
        </p:txBody>
      </p:sp>
      <p:grpSp>
        <p:nvGrpSpPr>
          <p:cNvPr id="11" name="Group 10"/>
          <p:cNvGrpSpPr/>
          <p:nvPr/>
        </p:nvGrpSpPr>
        <p:grpSpPr>
          <a:xfrm>
            <a:off x="1985178" y="4369280"/>
            <a:ext cx="3289208" cy="2390250"/>
            <a:chOff x="384206" y="4158361"/>
            <a:chExt cx="3289208" cy="2390250"/>
          </a:xfrm>
        </p:grpSpPr>
        <p:grpSp>
          <p:nvGrpSpPr>
            <p:cNvPr id="12" name="Group 11"/>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833642"/>
                <a:ext cx="621450" cy="986197"/>
                <a:chOff x="7031201" y="834275"/>
                <a:chExt cx="762000" cy="1488861"/>
              </a:xfrm>
            </p:grpSpPr>
            <p:sp>
              <p:nvSpPr>
                <p:cNvPr id="23" name="Rounded Rectangle 2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761641" y="4834063"/>
              <a:ext cx="2437759" cy="1077218"/>
            </a:xfrm>
            <a:prstGeom prst="rect">
              <a:avLst/>
            </a:prstGeom>
          </p:spPr>
          <p:txBody>
            <a:bodyPr wrap="square">
              <a:spAutoFit/>
            </a:bodyPr>
            <a:lstStyle/>
            <a:p>
              <a:pPr algn="ctr"/>
              <a:r>
                <a:rPr lang="en-US" sz="1600" dirty="0"/>
                <a:t> </a:t>
              </a:r>
              <a:r>
                <a:rPr lang="en-US" sz="1600" b="1" dirty="0"/>
                <a:t>We will be blessed if we choose to believe in Jesus Christ even when we cannot see Him</a:t>
              </a:r>
              <a:endParaRPr lang="en-US" sz="1600" dirty="0"/>
            </a:p>
          </p:txBody>
        </p:sp>
      </p:grpSp>
      <p:grpSp>
        <p:nvGrpSpPr>
          <p:cNvPr id="4" name="Group 3"/>
          <p:cNvGrpSpPr/>
          <p:nvPr/>
        </p:nvGrpSpPr>
        <p:grpSpPr>
          <a:xfrm>
            <a:off x="8493468" y="876627"/>
            <a:ext cx="2747652" cy="4276861"/>
            <a:chOff x="6768975" y="1336288"/>
            <a:chExt cx="3628855" cy="4977944"/>
          </a:xfrm>
        </p:grpSpPr>
        <p:pic>
          <p:nvPicPr>
            <p:cNvPr id="10242" name="Picture 2" descr="Image result for Thomas disciple of J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005" y="1336288"/>
              <a:ext cx="3552825"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68975" y="6098788"/>
              <a:ext cx="772562" cy="215444"/>
            </a:xfrm>
            <a:prstGeom prst="rect">
              <a:avLst/>
            </a:prstGeom>
          </p:spPr>
          <p:txBody>
            <a:bodyPr wrap="square">
              <a:spAutoFit/>
            </a:bodyPr>
            <a:lstStyle/>
            <a:p>
              <a:r>
                <a:rPr lang="en-US" sz="800" dirty="0">
                  <a:solidFill>
                    <a:srgbClr val="000000"/>
                  </a:solidFill>
                  <a:latin typeface="Calibri" panose="020F0502020204030204" pitchFamily="34" charset="0"/>
                </a:rPr>
                <a:t>Jeff Ward</a:t>
              </a:r>
              <a:endParaRPr lang="en-US" sz="800" dirty="0">
                <a:effectLst/>
              </a:endParaRPr>
            </a:p>
          </p:txBody>
        </p:sp>
      </p:grpSp>
      <p:sp>
        <p:nvSpPr>
          <p:cNvPr id="5" name="Rectangle 4"/>
          <p:cNvSpPr/>
          <p:nvPr/>
        </p:nvSpPr>
        <p:spPr>
          <a:xfrm>
            <a:off x="424778" y="988569"/>
            <a:ext cx="8015754" cy="3416320"/>
          </a:xfrm>
          <a:prstGeom prst="rect">
            <a:avLst/>
          </a:prstGeom>
        </p:spPr>
        <p:txBody>
          <a:bodyPr wrap="square">
            <a:spAutoFit/>
          </a:bodyPr>
          <a:lstStyle/>
          <a:p>
            <a:pPr fontAlgn="base"/>
            <a:r>
              <a:rPr lang="en-US" dirty="0">
                <a:solidFill>
                  <a:srgbClr val="333333"/>
                </a:solidFill>
                <a:latin typeface="Open Sans"/>
              </a:rPr>
              <a:t>“We think of Thomas as one who had traveled and talked with the Master, and who had been chosen by him. Inwardly we wish that Thomas could have turned toward the future with confidence in the things which were not then visible, instead of saying in effect, ‘To see is to believe.’ …</a:t>
            </a:r>
          </a:p>
          <a:p>
            <a:pPr fontAlgn="base"/>
            <a:endParaRPr lang="en-US" dirty="0">
              <a:solidFill>
                <a:srgbClr val="333333"/>
              </a:solidFill>
              <a:latin typeface="Open Sans"/>
            </a:endParaRPr>
          </a:p>
          <a:p>
            <a:pPr fontAlgn="base"/>
            <a:r>
              <a:rPr lang="en-US" dirty="0">
                <a:solidFill>
                  <a:srgbClr val="333333"/>
                </a:solidFill>
                <a:latin typeface="Open Sans"/>
              </a:rPr>
              <a:t>“A week later, the disciples were again together in the same house in Jerusalem. This time Thomas was with them. The door was closed, but Jesus came and stood in the midst of them and said, ‘… Peace be unto you.</a:t>
            </a:r>
          </a:p>
          <a:p>
            <a:pPr fontAlgn="base"/>
            <a:endParaRPr lang="en-US" dirty="0">
              <a:solidFill>
                <a:srgbClr val="333333"/>
              </a:solidFill>
              <a:latin typeface="Open Sans"/>
            </a:endParaRPr>
          </a:p>
          <a:p>
            <a:pPr fontAlgn="base"/>
            <a:r>
              <a:rPr lang="en-US" dirty="0">
                <a:solidFill>
                  <a:srgbClr val="333333"/>
                </a:solidFill>
                <a:latin typeface="Open Sans"/>
              </a:rPr>
              <a:t>“‘Then </a:t>
            </a:r>
            <a:r>
              <a:rPr lang="en-US" dirty="0" err="1">
                <a:solidFill>
                  <a:srgbClr val="333333"/>
                </a:solidFill>
                <a:latin typeface="Open Sans"/>
              </a:rPr>
              <a:t>saith</a:t>
            </a:r>
            <a:r>
              <a:rPr lang="en-US" dirty="0">
                <a:solidFill>
                  <a:srgbClr val="333333"/>
                </a:solidFill>
                <a:latin typeface="Open Sans"/>
              </a:rPr>
              <a:t> he to Thomas, Reach hither thy finger, and behold my hands; and reach hither thy hand, and thrust it into my side: and be not faithless, but believing.’”</a:t>
            </a:r>
            <a:endParaRPr lang="en-US" b="0" i="0" dirty="0">
              <a:solidFill>
                <a:srgbClr val="333333"/>
              </a:solidFill>
              <a:effectLst/>
              <a:latin typeface="Open San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27" y="184137"/>
            <a:ext cx="618407" cy="804432"/>
          </a:xfrm>
          <a:prstGeom prst="rect">
            <a:avLst/>
          </a:prstGeom>
        </p:spPr>
      </p:pic>
      <p:sp>
        <p:nvSpPr>
          <p:cNvPr id="29" name="Rectangle 28"/>
          <p:cNvSpPr/>
          <p:nvPr/>
        </p:nvSpPr>
        <p:spPr>
          <a:xfrm>
            <a:off x="5598696" y="5198446"/>
            <a:ext cx="6096000" cy="1200329"/>
          </a:xfrm>
          <a:prstGeom prst="rect">
            <a:avLst/>
          </a:prstGeom>
        </p:spPr>
        <p:txBody>
          <a:bodyPr>
            <a:spAutoFit/>
          </a:bodyPr>
          <a:lstStyle/>
          <a:p>
            <a:r>
              <a:rPr lang="en-US" b="1" dirty="0">
                <a:solidFill>
                  <a:srgbClr val="333333"/>
                </a:solidFill>
                <a:latin typeface="Palatino"/>
              </a:rPr>
              <a:t>Thomas Was Devoted to Jesus:</a:t>
            </a:r>
          </a:p>
          <a:p>
            <a:r>
              <a:rPr lang="en-US" i="1" dirty="0">
                <a:solidFill>
                  <a:srgbClr val="333333"/>
                </a:solidFill>
                <a:latin typeface="Palatino"/>
              </a:rPr>
              <a:t>Then said Thomas, which is called </a:t>
            </a:r>
            <a:r>
              <a:rPr lang="en-US" i="1" dirty="0" err="1">
                <a:solidFill>
                  <a:srgbClr val="333333"/>
                </a:solidFill>
                <a:latin typeface="Palatino"/>
              </a:rPr>
              <a:t>Didymus</a:t>
            </a:r>
            <a:r>
              <a:rPr lang="en-US" i="1" dirty="0">
                <a:solidFill>
                  <a:srgbClr val="333333"/>
                </a:solidFill>
                <a:latin typeface="Palatino"/>
              </a:rPr>
              <a:t>, unto his fellow disciples, Let us also go, that we may die with him.</a:t>
            </a:r>
          </a:p>
          <a:p>
            <a:r>
              <a:rPr lang="en-US" i="1" dirty="0">
                <a:solidFill>
                  <a:srgbClr val="333333"/>
                </a:solidFill>
                <a:latin typeface="Palatino"/>
              </a:rPr>
              <a:t>John 11:16</a:t>
            </a:r>
            <a:endParaRPr lang="en-US" i="1" dirty="0"/>
          </a:p>
        </p:txBody>
      </p:sp>
    </p:spTree>
    <p:extLst>
      <p:ext uri="{BB962C8B-B14F-4D97-AF65-F5344CB8AC3E}">
        <p14:creationId xmlns:p14="http://schemas.microsoft.com/office/powerpoint/2010/main" val="179646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834" y="6510043"/>
            <a:ext cx="5995773" cy="307777"/>
          </a:xfrm>
          <a:prstGeom prst="rect">
            <a:avLst/>
          </a:prstGeom>
          <a:noFill/>
        </p:spPr>
        <p:txBody>
          <a:bodyPr wrap="square" rtlCol="0">
            <a:spAutoFit/>
          </a:bodyPr>
          <a:lstStyle/>
          <a:p>
            <a:r>
              <a:rPr lang="en-US" sz="1400" dirty="0"/>
              <a:t>John 20:27; 3 Nephi 11:11-17; Zechariah 12:9-10; D&amp;C 45:51-52; D&amp;C 6:34-37</a:t>
            </a:r>
          </a:p>
        </p:txBody>
      </p:sp>
      <p:sp>
        <p:nvSpPr>
          <p:cNvPr id="9" name="TextBox 8"/>
          <p:cNvSpPr txBox="1"/>
          <p:nvPr/>
        </p:nvSpPr>
        <p:spPr>
          <a:xfrm>
            <a:off x="208231" y="82855"/>
            <a:ext cx="11805718" cy="646331"/>
          </a:xfrm>
          <a:prstGeom prst="rect">
            <a:avLst/>
          </a:prstGeom>
          <a:noFill/>
        </p:spPr>
        <p:txBody>
          <a:bodyPr wrap="square" rtlCol="0">
            <a:spAutoFit/>
          </a:bodyPr>
          <a:lstStyle/>
          <a:p>
            <a:pPr algn="ctr"/>
            <a:r>
              <a:rPr lang="en-US" sz="3600" dirty="0">
                <a:latin typeface="Arial Rounded MT Bold" panose="020F0704030504030204" pitchFamily="34" charset="0"/>
              </a:rPr>
              <a:t>Retaining His Wounds</a:t>
            </a:r>
          </a:p>
        </p:txBody>
      </p:sp>
      <p:sp>
        <p:nvSpPr>
          <p:cNvPr id="10" name="Rectangle 9"/>
          <p:cNvSpPr/>
          <p:nvPr/>
        </p:nvSpPr>
        <p:spPr>
          <a:xfrm>
            <a:off x="11630799" y="6488668"/>
            <a:ext cx="466794" cy="369332"/>
          </a:xfrm>
          <a:prstGeom prst="rect">
            <a:avLst/>
          </a:prstGeom>
        </p:spPr>
        <p:txBody>
          <a:bodyPr wrap="none">
            <a:spAutoFit/>
          </a:bodyPr>
          <a:lstStyle/>
          <a:p>
            <a:r>
              <a:rPr lang="en-US" dirty="0">
                <a:solidFill>
                  <a:srgbClr val="333333"/>
                </a:solidFill>
                <a:latin typeface="Open Sans"/>
              </a:rPr>
              <a:t>(1)</a:t>
            </a:r>
            <a:endParaRPr lang="en-US" dirty="0"/>
          </a:p>
        </p:txBody>
      </p:sp>
      <p:sp>
        <p:nvSpPr>
          <p:cNvPr id="5" name="Rectangle 4"/>
          <p:cNvSpPr/>
          <p:nvPr/>
        </p:nvSpPr>
        <p:spPr>
          <a:xfrm>
            <a:off x="2217365" y="840133"/>
            <a:ext cx="8015754" cy="2585323"/>
          </a:xfrm>
          <a:prstGeom prst="rect">
            <a:avLst/>
          </a:prstGeom>
        </p:spPr>
        <p:txBody>
          <a:bodyPr wrap="square">
            <a:spAutoFit/>
          </a:bodyPr>
          <a:lstStyle/>
          <a:p>
            <a:pPr fontAlgn="base"/>
            <a:r>
              <a:rPr lang="en-US" dirty="0"/>
              <a:t>Several possible reasons why Jesus Christ has retained the wounds of the Crucifixion in His hands, feet, and side: </a:t>
            </a:r>
          </a:p>
          <a:p>
            <a:pPr fontAlgn="base"/>
            <a:endParaRPr lang="en-US" dirty="0"/>
          </a:p>
          <a:p>
            <a:pPr marL="342900" indent="-342900" fontAlgn="base">
              <a:buAutoNum type="arabicPeriod"/>
            </a:pPr>
            <a:r>
              <a:rPr lang="en-US" dirty="0"/>
              <a:t>To substantiate His literal, physical Resurrection </a:t>
            </a:r>
          </a:p>
          <a:p>
            <a:pPr marL="342900" indent="-342900" fontAlgn="base">
              <a:buAutoNum type="arabicPeriod"/>
            </a:pPr>
            <a:endParaRPr lang="en-US" dirty="0"/>
          </a:p>
          <a:p>
            <a:pPr marL="342900" indent="-342900" fontAlgn="base">
              <a:buAutoNum type="arabicPeriod"/>
            </a:pPr>
            <a:r>
              <a:rPr lang="en-US" dirty="0"/>
              <a:t>To testify that He is the Messiah of whom the prophets wrote</a:t>
            </a:r>
          </a:p>
          <a:p>
            <a:pPr marL="342900" indent="-342900" fontAlgn="base">
              <a:buAutoNum type="arabicPeriod"/>
            </a:pPr>
            <a:endParaRPr lang="en-US" dirty="0"/>
          </a:p>
          <a:p>
            <a:pPr marL="342900" indent="-342900" fontAlgn="base">
              <a:buAutoNum type="arabicPeriod"/>
            </a:pPr>
            <a:r>
              <a:rPr lang="en-US" dirty="0"/>
              <a:t>To identify Himself as the Messiah to the Jews in the last days and to assure the faithful of His power to save and bless</a:t>
            </a:r>
            <a:endParaRPr lang="en-US" b="0" i="0" dirty="0">
              <a:solidFill>
                <a:srgbClr val="333333"/>
              </a:solidFill>
              <a:effectLst/>
              <a:latin typeface="Open Sans"/>
            </a:endParaRPr>
          </a:p>
        </p:txBody>
      </p:sp>
      <p:pic>
        <p:nvPicPr>
          <p:cNvPr id="13314" name="Picture 2" descr="Jesus Chr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723" y="3425456"/>
            <a:ext cx="2056166" cy="293093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christus salt lak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2757" y="3425456"/>
            <a:ext cx="2011266" cy="298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4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christus salt lake"/>
          <p:cNvPicPr>
            <a:picLocks noChangeAspect="1" noChangeArrowheads="1"/>
          </p:cNvPicPr>
          <p:nvPr/>
        </p:nvPicPr>
        <p:blipFill rotWithShape="1">
          <a:blip r:embed="rId2">
            <a:extLst>
              <a:ext uri="{28A0092B-C50C-407E-A947-70E740481C1C}">
                <a14:useLocalDpi xmlns:a14="http://schemas.microsoft.com/office/drawing/2010/main" val="0"/>
              </a:ext>
            </a:extLst>
          </a:blip>
          <a:srcRect r="1997" b="12715"/>
          <a:stretch/>
        </p:blipFill>
        <p:spPr bwMode="auto">
          <a:xfrm>
            <a:off x="0" y="-1"/>
            <a:ext cx="12192000" cy="69411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8860" y="547964"/>
            <a:ext cx="6446802" cy="5078313"/>
          </a:xfrm>
          <a:prstGeom prst="rect">
            <a:avLst/>
          </a:prstGeom>
        </p:spPr>
        <p:txBody>
          <a:bodyPr wrap="square">
            <a:spAutoFit/>
          </a:bodyPr>
          <a:lstStyle/>
          <a:p>
            <a:pPr fontAlgn="base"/>
            <a:r>
              <a:rPr lang="en-US" dirty="0">
                <a:solidFill>
                  <a:schemeClr val="bg1"/>
                </a:solidFill>
              </a:rPr>
              <a:t>“Even though the power of the Resurrection could have—and undoubtedly one day will have—completely restored and made new the wounds from the crucifixion, nevertheless Christ chose to retain those wounds for a purpose, including for his appearance in the last days when he will show those marks and reveal that he was wounded ‘in the house of [his] friends’.</a:t>
            </a:r>
          </a:p>
          <a:p>
            <a:pPr fontAlgn="base"/>
            <a:endParaRPr lang="en-US" dirty="0">
              <a:solidFill>
                <a:schemeClr val="bg1"/>
              </a:solidFill>
            </a:endParaRPr>
          </a:p>
          <a:p>
            <a:pPr fontAlgn="base"/>
            <a:r>
              <a:rPr lang="en-US" dirty="0">
                <a:solidFill>
                  <a:schemeClr val="bg1"/>
                </a:solidFill>
              </a:rPr>
              <a:t>“The wounds in his hands, feet, and side are signs that in mortality painful things happen even to the pure and the perfect, signs that tribulation is </a:t>
            </a:r>
            <a:r>
              <a:rPr lang="en-US" i="1" dirty="0">
                <a:solidFill>
                  <a:schemeClr val="bg1"/>
                </a:solidFill>
              </a:rPr>
              <a:t>not</a:t>
            </a:r>
            <a:r>
              <a:rPr lang="en-US" dirty="0">
                <a:solidFill>
                  <a:schemeClr val="bg1"/>
                </a:solidFill>
              </a:rPr>
              <a:t> evidence that God does not love us. It is a significant and hopeful fact that it is the </a:t>
            </a:r>
            <a:r>
              <a:rPr lang="en-US" i="1" dirty="0">
                <a:solidFill>
                  <a:schemeClr val="bg1"/>
                </a:solidFill>
              </a:rPr>
              <a:t>wounded</a:t>
            </a:r>
            <a:r>
              <a:rPr lang="en-US" dirty="0">
                <a:solidFill>
                  <a:schemeClr val="bg1"/>
                </a:solidFill>
              </a:rPr>
              <a:t> Christ who comes to our rescue. He who bears the scars of sacrifice, the lesions of love, the emblems of humility and forgiveness is the Captain of our Soul. </a:t>
            </a:r>
          </a:p>
          <a:p>
            <a:pPr fontAlgn="base"/>
            <a:endParaRPr lang="en-US" dirty="0">
              <a:solidFill>
                <a:schemeClr val="bg1"/>
              </a:solidFill>
            </a:endParaRPr>
          </a:p>
          <a:p>
            <a:pPr fontAlgn="base"/>
            <a:r>
              <a:rPr lang="en-US" dirty="0">
                <a:solidFill>
                  <a:schemeClr val="bg1"/>
                </a:solidFill>
              </a:rPr>
              <a:t>That evidence of pain in mortality is undoubtedly intended to give courage to others who are also hurt and wounded by life, perhaps even in the house of their friends.”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172" y="5694218"/>
            <a:ext cx="817560" cy="1021190"/>
          </a:xfrm>
          <a:prstGeom prst="rect">
            <a:avLst/>
          </a:prstGeom>
        </p:spPr>
      </p:pic>
      <p:sp>
        <p:nvSpPr>
          <p:cNvPr id="10" name="Rectangle 9"/>
          <p:cNvSpPr/>
          <p:nvPr/>
        </p:nvSpPr>
        <p:spPr>
          <a:xfrm>
            <a:off x="11596965" y="6480026"/>
            <a:ext cx="595035" cy="369332"/>
          </a:xfrm>
          <a:prstGeom prst="rect">
            <a:avLst/>
          </a:prstGeom>
        </p:spPr>
        <p:txBody>
          <a:bodyPr wrap="none">
            <a:spAutoFit/>
          </a:bodyPr>
          <a:lstStyle/>
          <a:p>
            <a:r>
              <a:rPr lang="en-US" dirty="0">
                <a:solidFill>
                  <a:schemeClr val="bg1"/>
                </a:solidFill>
                <a:latin typeface="Open Sans"/>
              </a:rPr>
              <a:t>(12)</a:t>
            </a:r>
            <a:endParaRPr lang="en-US" dirty="0">
              <a:solidFill>
                <a:schemeClr val="bg1"/>
              </a:solidFill>
            </a:endParaRPr>
          </a:p>
        </p:txBody>
      </p:sp>
    </p:spTree>
    <p:extLst>
      <p:ext uri="{BB962C8B-B14F-4D97-AF65-F5344CB8AC3E}">
        <p14:creationId xmlns:p14="http://schemas.microsoft.com/office/powerpoint/2010/main" val="18549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6740307"/>
          </a:xfrm>
          <a:prstGeom prst="rect">
            <a:avLst/>
          </a:prstGeom>
          <a:noFill/>
        </p:spPr>
        <p:txBody>
          <a:bodyPr wrap="square" rtlCol="0">
            <a:spAutoFit/>
          </a:bodyPr>
          <a:lstStyle/>
          <a:p>
            <a:r>
              <a:rPr lang="en-US" dirty="0"/>
              <a:t>Sources;</a:t>
            </a:r>
          </a:p>
          <a:p>
            <a:r>
              <a:rPr lang="en-US" dirty="0"/>
              <a:t>Suggested Hymn: #200 </a:t>
            </a:r>
            <a:r>
              <a:rPr lang="en-US" i="1" dirty="0"/>
              <a:t>Christ the Lord is Risen Today</a:t>
            </a:r>
          </a:p>
          <a:p>
            <a:endParaRPr lang="en-US" i="1" dirty="0"/>
          </a:p>
          <a:p>
            <a:r>
              <a:rPr lang="en-US" i="1" dirty="0"/>
              <a:t>Videos: </a:t>
            </a:r>
          </a:p>
          <a:p>
            <a:r>
              <a:rPr lang="en-US" b="1" dirty="0"/>
              <a:t>Jesus is Resurrected</a:t>
            </a:r>
          </a:p>
          <a:p>
            <a:r>
              <a:rPr lang="en-US" b="1" i="1" dirty="0"/>
              <a:t>He is Risen</a:t>
            </a:r>
          </a:p>
          <a:p>
            <a:r>
              <a:rPr lang="en-US" b="1" i="1" dirty="0"/>
              <a:t>The Risen Lord Appears to the Apostles</a:t>
            </a:r>
          </a:p>
          <a:p>
            <a:r>
              <a:rPr lang="en-US" b="1" i="1" dirty="0"/>
              <a:t>Blessed Are They Who Have Not Seen, and Yet Have Believed (2:29)</a:t>
            </a:r>
          </a:p>
          <a:p>
            <a:r>
              <a:rPr lang="en-US" b="1" dirty="0"/>
              <a:t>General Conference Montage</a:t>
            </a:r>
            <a:r>
              <a:rPr lang="en-US" dirty="0"/>
              <a:t>(1:58)</a:t>
            </a:r>
          </a:p>
          <a:p>
            <a:r>
              <a:rPr lang="en-US" i="1" dirty="0">
                <a:hlinkClick r:id="rId3"/>
              </a:rPr>
              <a:t>https://www.youtube.com/watch?v=JTBOp2cNygU</a:t>
            </a:r>
            <a:endParaRPr lang="en-US" i="1" dirty="0"/>
          </a:p>
          <a:p>
            <a:endParaRPr lang="en-US" dirty="0"/>
          </a:p>
          <a:p>
            <a:pPr marL="342900" indent="-342900">
              <a:buFontTx/>
              <a:buAutoNum type="arabicPeriod"/>
            </a:pPr>
            <a:r>
              <a:rPr lang="en-US" dirty="0"/>
              <a:t>New Testament Institute Student Manual Chapter 28</a:t>
            </a:r>
          </a:p>
          <a:p>
            <a:pPr marL="342900" indent="-342900">
              <a:buFontTx/>
              <a:buAutoNum type="arabicPeriod"/>
            </a:pPr>
            <a:r>
              <a:rPr lang="en-US" dirty="0"/>
              <a:t>Adam Clarke Commentary </a:t>
            </a:r>
          </a:p>
          <a:p>
            <a:pPr marL="342900" indent="-342900">
              <a:buFontTx/>
              <a:buAutoNum type="arabicPeriod"/>
            </a:pPr>
            <a:r>
              <a:rPr lang="en-US" dirty="0"/>
              <a:t>Elder Joseph B. Wirthlin (“Sunday Will Come,”</a:t>
            </a:r>
            <a:r>
              <a:rPr lang="en-US" i="1" dirty="0"/>
              <a:t> Ensign</a:t>
            </a:r>
            <a:r>
              <a:rPr lang="en-US" dirty="0"/>
              <a:t> or </a:t>
            </a:r>
            <a:r>
              <a:rPr lang="en-US" i="1" dirty="0"/>
              <a:t>Liahona,</a:t>
            </a:r>
            <a:r>
              <a:rPr lang="en-US" dirty="0"/>
              <a:t> Nov. 2006, 29–30).</a:t>
            </a:r>
          </a:p>
          <a:p>
            <a:pPr marL="342900" indent="-342900">
              <a:buFontTx/>
              <a:buAutoNum type="arabicPeriod"/>
            </a:pPr>
            <a:r>
              <a:rPr lang="en-US" dirty="0"/>
              <a:t>Elder James E. </a:t>
            </a:r>
            <a:r>
              <a:rPr lang="en-US" dirty="0" err="1"/>
              <a:t>Talmage</a:t>
            </a:r>
            <a:r>
              <a:rPr lang="en-US" dirty="0"/>
              <a:t> </a:t>
            </a:r>
            <a:r>
              <a:rPr lang="en-US" i="1" dirty="0"/>
              <a:t>Jesus the Christ p. 264, 638, </a:t>
            </a:r>
            <a:r>
              <a:rPr lang="en-US" dirty="0"/>
              <a:t>672, 682</a:t>
            </a:r>
          </a:p>
          <a:p>
            <a:pPr marL="342900" indent="-342900">
              <a:buFontTx/>
              <a:buAutoNum type="arabicPeriod"/>
            </a:pPr>
            <a:r>
              <a:rPr lang="en-US" dirty="0"/>
              <a:t>President David O. McKay  (</a:t>
            </a:r>
            <a:r>
              <a:rPr lang="en-US" i="1" dirty="0"/>
              <a:t>Reach Up for the Light</a:t>
            </a:r>
            <a:r>
              <a:rPr lang="en-US" dirty="0"/>
              <a:t> [Salt Lake City: Deseret Book Co., 1990], 136.)</a:t>
            </a:r>
          </a:p>
          <a:p>
            <a:pPr marL="342900" indent="-342900">
              <a:buFontTx/>
              <a:buAutoNum type="arabicPeriod"/>
            </a:pPr>
            <a:r>
              <a:rPr lang="en-US" dirty="0"/>
              <a:t>President James E. ("Woman, Why </a:t>
            </a:r>
            <a:r>
              <a:rPr lang="en-US" dirty="0" err="1"/>
              <a:t>Weepest</a:t>
            </a:r>
            <a:r>
              <a:rPr lang="en-US" dirty="0"/>
              <a:t> Thou?" </a:t>
            </a:r>
            <a:r>
              <a:rPr lang="en-US" i="1" dirty="0"/>
              <a:t>Ensign</a:t>
            </a:r>
            <a:r>
              <a:rPr lang="en-US" dirty="0"/>
              <a:t>, Nov. 1996, 52)</a:t>
            </a:r>
          </a:p>
          <a:p>
            <a:pPr marL="342900" indent="-342900">
              <a:buFontTx/>
              <a:buAutoNum type="arabicPeriod"/>
            </a:pPr>
            <a:r>
              <a:rPr lang="en-US" dirty="0">
                <a:latin typeface="Open Sans"/>
              </a:rPr>
              <a:t>Bruce R. McConkie (</a:t>
            </a:r>
            <a:r>
              <a:rPr lang="en-US" i="1" dirty="0">
                <a:latin typeface="Open Sans"/>
              </a:rPr>
              <a:t>The Mortal Messiah,</a:t>
            </a:r>
            <a:r>
              <a:rPr lang="en-US" dirty="0">
                <a:latin typeface="Open Sans"/>
              </a:rPr>
              <a:t> 4 vols. [1979–81], 4:264) and (</a:t>
            </a:r>
            <a:r>
              <a:rPr lang="en-US" i="1" dirty="0"/>
              <a:t>The Mortal Messiah: From Bethlehem to Calvary,</a:t>
            </a:r>
            <a:r>
              <a:rPr lang="en-US" dirty="0"/>
              <a:t> 4 vols. [Salt Lake City: Deseret Book Co., 1979-1981], 4: 265</a:t>
            </a:r>
            <a:endParaRPr lang="en-US" dirty="0">
              <a:latin typeface="Open Sans"/>
            </a:endParaRPr>
          </a:p>
          <a:p>
            <a:pPr marL="342900" indent="-342900">
              <a:buFontTx/>
              <a:buAutoNum type="arabicPeriod"/>
            </a:pPr>
            <a:r>
              <a:rPr lang="en-US" dirty="0">
                <a:latin typeface="Abadi" panose="020B0604020104020204" pitchFamily="34" charset="0"/>
              </a:rPr>
              <a:t>Elder Theodore M. Burton ("Neither Cryptic Nor Hidden," </a:t>
            </a:r>
            <a:r>
              <a:rPr lang="en-US" i="1" dirty="0">
                <a:latin typeface="Abadi" panose="020B0604020104020204" pitchFamily="34" charset="0"/>
              </a:rPr>
              <a:t>Ensign</a:t>
            </a:r>
            <a:r>
              <a:rPr lang="en-US" dirty="0">
                <a:latin typeface="Abadi" panose="020B0604020104020204" pitchFamily="34" charset="0"/>
              </a:rPr>
              <a:t>, May 1977, 28)</a:t>
            </a:r>
          </a:p>
          <a:p>
            <a:pPr marL="342900" indent="-342900">
              <a:buFontTx/>
              <a:buAutoNum type="arabicPeriod"/>
            </a:pPr>
            <a:r>
              <a:rPr lang="en-US" dirty="0"/>
              <a:t>Richard D. Draper, "The Reality of the Resurrection," </a:t>
            </a:r>
            <a:r>
              <a:rPr lang="en-US" i="1" dirty="0"/>
              <a:t>Ensign</a:t>
            </a:r>
            <a:r>
              <a:rPr lang="en-US" dirty="0"/>
              <a:t>, Apr. 1994, 39</a:t>
            </a:r>
            <a:endParaRPr lang="en-US" i="1" dirty="0"/>
          </a:p>
          <a:p>
            <a:pPr marL="342900" indent="-342900">
              <a:buFontTx/>
              <a:buAutoNum type="arabicPeriod"/>
            </a:pPr>
            <a:r>
              <a:rPr lang="en-US" dirty="0"/>
              <a:t>Gospeldoctrine.com </a:t>
            </a:r>
          </a:p>
          <a:p>
            <a:pPr marL="342900" indent="-342900">
              <a:buFontTx/>
              <a:buAutoNum type="arabicPeriod"/>
            </a:pPr>
            <a:r>
              <a:rPr lang="en-US" dirty="0"/>
              <a:t>Pres. Howard W. Hunter (in Conference Report, Oct. 1962, 22–23).</a:t>
            </a:r>
          </a:p>
          <a:p>
            <a:pPr marL="342900" indent="-342900">
              <a:buFontTx/>
              <a:buAutoNum type="arabicPeriod"/>
            </a:pPr>
            <a:r>
              <a:rPr lang="en-US" dirty="0"/>
              <a:t>Elder Jeffrey R. Holland (</a:t>
            </a:r>
            <a:r>
              <a:rPr lang="en-US" i="1" dirty="0"/>
              <a:t>Christ and the New Covenant</a:t>
            </a:r>
            <a:r>
              <a:rPr lang="en-US" dirty="0"/>
              <a:t>[1997], 258–59).</a:t>
            </a:r>
          </a:p>
        </p:txBody>
      </p:sp>
      <p:grpSp>
        <p:nvGrpSpPr>
          <p:cNvPr id="2" name="Group 7"/>
          <p:cNvGrpSpPr/>
          <p:nvPr/>
        </p:nvGrpSpPr>
        <p:grpSpPr>
          <a:xfrm>
            <a:off x="3868848" y="903207"/>
            <a:ext cx="1071418" cy="970800"/>
            <a:chOff x="5305110" y="533400"/>
            <a:chExt cx="1705290" cy="1545145"/>
          </a:xfrm>
        </p:grpSpPr>
        <p:sp>
          <p:nvSpPr>
            <p:cNvPr id="9" name="Right Arrow Callout 8"/>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09230" y="828172"/>
              <a:ext cx="674690" cy="67469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5992529" y="1058411"/>
              <a:ext cx="381000" cy="2286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14">
            <a:extLst>
              <a:ext uri="{FF2B5EF4-FFF2-40B4-BE49-F238E27FC236}">
                <a16:creationId xmlns:a16="http://schemas.microsoft.com/office/drawing/2014/main" id="{BC16F6D6-1DFA-41F6-9BD2-8D8B0DB4554A}"/>
              </a:ext>
            </a:extLst>
          </p:cNvPr>
          <p:cNvSpPr>
            <a:spLocks noGrp="1"/>
          </p:cNvSpPr>
          <p:nvPr/>
        </p:nvSpPr>
        <p:spPr>
          <a:xfrm>
            <a:off x="6722706"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476867675"/>
              </p:ext>
            </p:extLst>
          </p:nvPr>
        </p:nvGraphicFramePr>
        <p:xfrm>
          <a:off x="804868" y="306104"/>
          <a:ext cx="10434045" cy="2407776"/>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Women Find the</a:t>
                      </a:r>
                      <a:r>
                        <a:rPr lang="en-US" sz="1200" baseline="0" dirty="0"/>
                        <a:t> Tomb Opened</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28:1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16:2-4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24:1, 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20:1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Mary Magdalene Runs Immediately to Tell the Apostles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20:2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43968">
                <a:tc>
                  <a:txBody>
                    <a:bodyPr/>
                    <a:lstStyle/>
                    <a:p>
                      <a:r>
                        <a:rPr lang="en-US" sz="1200" dirty="0"/>
                        <a:t>Peter and John Witness the Empty tomb</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24:12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20:3-10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43968">
                <a:tc>
                  <a:txBody>
                    <a:bodyPr/>
                    <a:lstStyle/>
                    <a:p>
                      <a:r>
                        <a:rPr lang="en-US" sz="1200" dirty="0"/>
                        <a:t>Jesus Appears to Mary Magdalene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16:9-11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20:11-18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343968">
                <a:tc>
                  <a:txBody>
                    <a:bodyPr/>
                    <a:lstStyle/>
                    <a:p>
                      <a:r>
                        <a:rPr lang="en-US" sz="1200" dirty="0"/>
                        <a:t>Jesus Appears to 10 Apostles and Those with Them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16:14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24:36-48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20:19-23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343968">
                <a:tc>
                  <a:txBody>
                    <a:bodyPr/>
                    <a:lstStyle/>
                    <a:p>
                      <a:r>
                        <a:rPr lang="en-US" sz="1200" dirty="0"/>
                        <a:t>Jesus Again</a:t>
                      </a:r>
                      <a:r>
                        <a:rPr lang="en-US" sz="1200" baseline="0" dirty="0"/>
                        <a:t> Appears to Apostles including Thomas</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20:24-29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bl>
          </a:graphicData>
        </a:graphic>
      </p:graphicFrame>
      <p:sp>
        <p:nvSpPr>
          <p:cNvPr id="22" name="Rectangle 21"/>
          <p:cNvSpPr/>
          <p:nvPr/>
        </p:nvSpPr>
        <p:spPr>
          <a:xfrm>
            <a:off x="99588" y="3075683"/>
            <a:ext cx="6948730" cy="3046988"/>
          </a:xfrm>
          <a:prstGeom prst="rect">
            <a:avLst/>
          </a:prstGeom>
          <a:ln>
            <a:solidFill>
              <a:schemeClr val="tx1"/>
            </a:solidFill>
          </a:ln>
        </p:spPr>
        <p:txBody>
          <a:bodyPr wrap="square">
            <a:spAutoFit/>
          </a:bodyPr>
          <a:lstStyle/>
          <a:p>
            <a:r>
              <a:rPr lang="en-US" sz="1200" b="1" dirty="0"/>
              <a:t>The Size of the Stone John 20:1:</a:t>
            </a:r>
          </a:p>
          <a:p>
            <a:r>
              <a:rPr lang="en-US" sz="1200" dirty="0"/>
              <a:t>The entrance of a Jewish tomb was quite small, so the stone needed to cover the opening would only be 4-6’ in diameter, and approximately 1’ thick.  How much would such a stone weigh?  Depending on the type of stone used, it could weigh between </a:t>
            </a:r>
            <a:r>
              <a:rPr lang="en-US" sz="1200" b="1" dirty="0"/>
              <a:t>1-2 tons (2000-4000 pounds)</a:t>
            </a:r>
            <a:r>
              <a:rPr lang="en-US" sz="1200" dirty="0"/>
              <a:t>. This is quite heavy, but two men could move it into place (Mt 27:60; John 19:38-42).  The more difficult task was removing the stone.</a:t>
            </a:r>
          </a:p>
          <a:p>
            <a:r>
              <a:rPr lang="en-US" sz="1200" dirty="0"/>
              <a:t>Generally speaking, the rolling stone was set inside a groove in front of the entrance, and secured from falling over by a stone wall that stood in front of tomb opening (the rolling stone was sandwiched between the tomb entrance and stone wall as the pictures below illustrate).  Often, the groove was not level, but slightly sloped.  To close the tomb, the stone would be rolled down the groove at a decline and come to rest in front of the entrance.  To open the tomb, the stone would have to be rolled up the groove at an incline.</a:t>
            </a:r>
          </a:p>
          <a:p>
            <a:r>
              <a:rPr lang="en-US" sz="1200" dirty="0"/>
              <a:t>Given the structure of such tombs, it would not have been possible for Jesus to simply push the stone over from the inside of the tomb.  He would have to roll the 2000+ pound stone back up the groove without having anything to grip.  </a:t>
            </a:r>
            <a:r>
              <a:rPr lang="en-US" sz="1200" b="1" dirty="0"/>
              <a:t>Such a feat would not be possible for one healthy man, yet alone a man who had just been beaten (and hung on a cross) by the Romans</a:t>
            </a:r>
            <a:r>
              <a:rPr lang="en-US" sz="1200" dirty="0"/>
              <a:t>.</a:t>
            </a:r>
          </a:p>
          <a:p>
            <a:r>
              <a:rPr lang="en-US" sz="1200" b="1" dirty="0"/>
              <a:t>The Size of the Stone Covering Jesus’ Tomb</a:t>
            </a:r>
          </a:p>
          <a:p>
            <a:r>
              <a:rPr lang="en-US" sz="1200" dirty="0"/>
              <a:t>Posted by Theosophical Ruminator </a:t>
            </a:r>
          </a:p>
        </p:txBody>
      </p:sp>
      <p:pic>
        <p:nvPicPr>
          <p:cNvPr id="23" name="Picture 4" descr="https://theosophical.files.wordpress.com/2011/03/michmashtomb.jpg?w=5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193" y="3075683"/>
            <a:ext cx="2093480" cy="27419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mary magdalene and mary at tomb l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9549" y="3261486"/>
            <a:ext cx="2541332" cy="167727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9376323" y="4938765"/>
            <a:ext cx="2919083" cy="600164"/>
          </a:xfrm>
          <a:prstGeom prst="rect">
            <a:avLst/>
          </a:prstGeom>
        </p:spPr>
        <p:txBody>
          <a:bodyPr wrap="square">
            <a:spAutoFit/>
          </a:bodyPr>
          <a:lstStyle/>
          <a:p>
            <a:r>
              <a:rPr lang="en-US" sz="1100" dirty="0">
                <a:latin typeface="arial" panose="020B0604020202020204" pitchFamily="34" charset="0"/>
              </a:rPr>
              <a:t>The Herodian family tomb west of the Old City provides an idea of what Joseph of Arimathea's tomb would have looked like</a:t>
            </a:r>
            <a:endParaRPr lang="en-US" sz="1100" dirty="0"/>
          </a:p>
        </p:txBody>
      </p:sp>
    </p:spTree>
    <p:extLst>
      <p:ext uri="{BB962C8B-B14F-4D97-AF65-F5344CB8AC3E}">
        <p14:creationId xmlns:p14="http://schemas.microsoft.com/office/powerpoint/2010/main" val="2012781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85"/>
            <a:ext cx="5169530" cy="2123658"/>
          </a:xfrm>
          <a:prstGeom prst="rect">
            <a:avLst/>
          </a:prstGeom>
          <a:ln>
            <a:solidFill>
              <a:schemeClr val="tx1"/>
            </a:solidFill>
          </a:ln>
        </p:spPr>
        <p:txBody>
          <a:bodyPr wrap="square">
            <a:spAutoFit/>
          </a:bodyPr>
          <a:lstStyle/>
          <a:p>
            <a:r>
              <a:rPr lang="en-US" sz="1200" b="1" dirty="0"/>
              <a:t>Idle Tales Luke 24:11:</a:t>
            </a:r>
          </a:p>
          <a:p>
            <a:r>
              <a:rPr lang="en-US" sz="1200" dirty="0"/>
              <a:t>"Perhaps the apostles should not be unduly criticized for not believing that Jesus, having been crucified and buried in a tomb, had come back to earth as a glorified being. In all human experience, this had never happened before. This was completely unprecedented. This was a different experience from the raising of </a:t>
            </a:r>
            <a:r>
              <a:rPr lang="en-US" sz="1200" dirty="0" err="1"/>
              <a:t>Jairus's</a:t>
            </a:r>
            <a:r>
              <a:rPr lang="en-US" sz="1200" dirty="0"/>
              <a:t> daughter (Mark 5:22-24, 35-43), the young man of Nain (Luke 7:11-15), or Lazarus (John 11:1-44). They all died again. Jesus, however, became a resurrected being. He would never die again. So it was that to the apostles the story of Mary Magdalene and the other women who witnessed the resurrection 'seemed to them as idle tales, and they believed them not.' ("Luke 24:11Luke 24:11.)</a:t>
            </a:r>
          </a:p>
        </p:txBody>
      </p:sp>
      <p:sp>
        <p:nvSpPr>
          <p:cNvPr id="5" name="Rectangle 4"/>
          <p:cNvSpPr/>
          <p:nvPr/>
        </p:nvSpPr>
        <p:spPr>
          <a:xfrm>
            <a:off x="0" y="2136143"/>
            <a:ext cx="5169530" cy="4524315"/>
          </a:xfrm>
          <a:prstGeom prst="rect">
            <a:avLst/>
          </a:prstGeom>
          <a:ln>
            <a:solidFill>
              <a:schemeClr val="tx1"/>
            </a:solidFill>
          </a:ln>
        </p:spPr>
        <p:txBody>
          <a:bodyPr wrap="square">
            <a:spAutoFit/>
          </a:bodyPr>
          <a:lstStyle/>
          <a:p>
            <a:r>
              <a:rPr lang="en-US" sz="1200" b="1" dirty="0"/>
              <a:t>*Neatly Folded Napkin John 20:7</a:t>
            </a:r>
          </a:p>
          <a:p>
            <a:r>
              <a:rPr lang="en-US" sz="1200" dirty="0"/>
              <a:t>The head covering over the body of Jesus Christ in the grave was a neatly “folded napkin.”   It goes on to say that among Jews of the time a master would let his servants know whether he was finished eating or coming back to the table by the way he left his napkin.  If he tossed it aside, he was finished.  If he folded it, he was not finished and would return.  The hidden message in the story is that by laying his “napkin” aside and neatly folded Jesus was saying he was coming back.</a:t>
            </a:r>
          </a:p>
          <a:p>
            <a:r>
              <a:rPr lang="en-US" sz="1200" dirty="0"/>
              <a:t>https://www.truthorfiction.com/folded-napkin/</a:t>
            </a:r>
          </a:p>
          <a:p>
            <a:endParaRPr lang="en-US" sz="1200" dirty="0"/>
          </a:p>
          <a:p>
            <a:r>
              <a:rPr lang="en-US" sz="1200" dirty="0"/>
              <a:t>The folded napkin had to do with the Master and Servant, and every Jewish boy knew this tradition.</a:t>
            </a:r>
          </a:p>
          <a:p>
            <a:r>
              <a:rPr lang="en-US" sz="1200" dirty="0"/>
              <a:t>When the servant set the dinner table for the master, he made sure that it was exactly the way the master wanted it. The table was furnished perfectly, and then the servant would wait, just out of sight, until the master had finished eating, and the servant would not dare touch that table, until the master was finished. Now if the master was done eating, he would rise from the table, wipe his fingers, his mouth, and clean his beard, and would wad up that napkin and toss it onto the table. The servant would then know to clear the table. For in those days, the wadded napkin meant, 'I'm done'. But if the master got up from the table, and folded his napkin, and laid it beside his plate, the servant would not dare touch the table, because..........</a:t>
            </a:r>
          </a:p>
          <a:p>
            <a:r>
              <a:rPr lang="en-US" sz="1200" dirty="0"/>
              <a:t>The folded napkin meant, 'I'm coming back!‘</a:t>
            </a:r>
          </a:p>
          <a:p>
            <a:r>
              <a:rPr lang="en-US" sz="1200" dirty="0"/>
              <a:t>http://www.propheticrevelation.net/misc/the_folded_napkin.htm</a:t>
            </a:r>
          </a:p>
        </p:txBody>
      </p:sp>
      <p:sp>
        <p:nvSpPr>
          <p:cNvPr id="8" name="Rectangle 7"/>
          <p:cNvSpPr/>
          <p:nvPr/>
        </p:nvSpPr>
        <p:spPr>
          <a:xfrm>
            <a:off x="5169530" y="12485"/>
            <a:ext cx="7022469" cy="1569660"/>
          </a:xfrm>
          <a:prstGeom prst="rect">
            <a:avLst/>
          </a:prstGeom>
          <a:ln>
            <a:solidFill>
              <a:schemeClr val="tx1"/>
            </a:solidFill>
          </a:ln>
        </p:spPr>
        <p:txBody>
          <a:bodyPr wrap="square">
            <a:spAutoFit/>
          </a:bodyPr>
          <a:lstStyle/>
          <a:p>
            <a:r>
              <a:rPr lang="en-US" sz="1200" b="1" dirty="0"/>
              <a:t>Mary: John 20:11:</a:t>
            </a:r>
          </a:p>
          <a:p>
            <a:r>
              <a:rPr lang="en-US" sz="1200" dirty="0"/>
              <a:t>“No woman should question how the Savior values womanhood. The grieving Mary Magdalene was the first to visit the </a:t>
            </a:r>
            <a:r>
              <a:rPr lang="en-US" sz="1200" dirty="0" err="1"/>
              <a:t>sepulchre</a:t>
            </a:r>
            <a:r>
              <a:rPr lang="en-US" sz="1200" dirty="0"/>
              <a:t> after the Crucifixion, and when she saw that the stone had been rolled away and that the tomb was empty, she ran to tell Peter and John. The two Apostles came to see and then went away sorrowing. But Mary stayed. She had stood near the cross [see Matthew 27:56; Mark 15:40; John 19:25]. She had been at the burial [see Matthew 27:61; Mark 15:47]. And now she stood weeping by the empty </a:t>
            </a:r>
            <a:r>
              <a:rPr lang="en-US" sz="1200" dirty="0" err="1"/>
              <a:t>sepulchre</a:t>
            </a:r>
            <a:r>
              <a:rPr lang="en-US" sz="1200" dirty="0"/>
              <a:t> [see John 20:11]. There she was honored to be the first mortal to see the risen Lord.” President James E. Faust  (“Woman, Why </a:t>
            </a:r>
            <a:r>
              <a:rPr lang="en-US" sz="1200" dirty="0" err="1"/>
              <a:t>Weepest</a:t>
            </a:r>
            <a:r>
              <a:rPr lang="en-US" sz="1200" dirty="0"/>
              <a:t> Thou?”</a:t>
            </a:r>
            <a:r>
              <a:rPr lang="en-US" sz="1200" i="1" dirty="0"/>
              <a:t> Ensign,</a:t>
            </a:r>
            <a:r>
              <a:rPr lang="en-US" sz="1200" dirty="0"/>
              <a:t> Nov. 1996, 54).</a:t>
            </a:r>
          </a:p>
        </p:txBody>
      </p:sp>
      <p:sp>
        <p:nvSpPr>
          <p:cNvPr id="9" name="Rectangle 8"/>
          <p:cNvSpPr/>
          <p:nvPr/>
        </p:nvSpPr>
        <p:spPr>
          <a:xfrm>
            <a:off x="5169531" y="1583531"/>
            <a:ext cx="7022469" cy="2308324"/>
          </a:xfrm>
          <a:prstGeom prst="rect">
            <a:avLst/>
          </a:prstGeom>
          <a:ln>
            <a:solidFill>
              <a:schemeClr val="tx1"/>
            </a:solidFill>
          </a:ln>
        </p:spPr>
        <p:txBody>
          <a:bodyPr wrap="square">
            <a:spAutoFit/>
          </a:bodyPr>
          <a:lstStyle/>
          <a:p>
            <a:pPr fontAlgn="base"/>
            <a:r>
              <a:rPr lang="en-US" sz="1200" b="1" dirty="0"/>
              <a:t>Jesus Spoke to Mary Calling Her by Her Name John 20:16:</a:t>
            </a:r>
          </a:p>
          <a:p>
            <a:pPr fontAlgn="base"/>
            <a:r>
              <a:rPr lang="en-US" sz="1200" dirty="0"/>
              <a:t>"Jesus then spoke to her but one word-and the tenderness with which the word was uttered revealed to her his identity...But only one word was spoken to the woman and she no longer supposed him to be the gardener. 'Jesus </a:t>
            </a:r>
            <a:r>
              <a:rPr lang="en-US" sz="1200" dirty="0" err="1"/>
              <a:t>saith</a:t>
            </a:r>
            <a:r>
              <a:rPr lang="en-US" sz="1200" dirty="0"/>
              <a:t> unto her, Mary.'</a:t>
            </a:r>
          </a:p>
          <a:p>
            <a:pPr fontAlgn="base"/>
            <a:r>
              <a:rPr lang="en-US" sz="1200" dirty="0"/>
              <a:t>"The burden of a saddened heart was lifted when she heard her name thus spoken. Many times before she had thus been addressed by her Lord, but never before had her name been spoken by immortal lips. It was a woman's name, not the name of a disciple, that the resurrected Son of God first uttered. To him Mary was the most favored of names. It was not only the name of the first woman to whom Christ spoke as the risen Lord. It was the name of the sainted mother who had given him birth; it was the name of the sister of Lazarus who had seen him restore life to her brother; it was the name of the mother of James and John; and many others whom he loved no doubt bore the name which he had spoken to the woman in the garden near the place of his burial." Matthew Cowley (</a:t>
            </a:r>
            <a:r>
              <a:rPr lang="en-US" sz="1200" i="1" dirty="0"/>
              <a:t>Matthew Cowley Speaks</a:t>
            </a:r>
            <a:r>
              <a:rPr lang="en-US" sz="1200" dirty="0"/>
              <a:t> [Salt Lake City: Deseret Book Co., 1954], 323.)</a:t>
            </a:r>
          </a:p>
        </p:txBody>
      </p:sp>
      <p:sp>
        <p:nvSpPr>
          <p:cNvPr id="10" name="Rectangle 9"/>
          <p:cNvSpPr/>
          <p:nvPr/>
        </p:nvSpPr>
        <p:spPr>
          <a:xfrm>
            <a:off x="5169529" y="3891855"/>
            <a:ext cx="7022470" cy="2677656"/>
          </a:xfrm>
          <a:prstGeom prst="rect">
            <a:avLst/>
          </a:prstGeom>
          <a:ln>
            <a:solidFill>
              <a:schemeClr val="tx1"/>
            </a:solidFill>
          </a:ln>
        </p:spPr>
        <p:txBody>
          <a:bodyPr wrap="square">
            <a:spAutoFit/>
          </a:bodyPr>
          <a:lstStyle/>
          <a:p>
            <a:r>
              <a:rPr lang="en-US" sz="1200" b="1" dirty="0"/>
              <a:t>Touch Me Not John 20:17:</a:t>
            </a:r>
          </a:p>
          <a:p>
            <a:r>
              <a:rPr lang="en-US" sz="1200" dirty="0"/>
              <a:t>"One may wonder why Jesus had forbidden Mary Magdalene to touch Him, and then, so soon after, had permitted other women to hold Him by the feet as they bowed in reverence. We may assume that Mary's emotional approach had been prompted more by a feeling of personal yet holy affection than by an impulse of devotional worship such as the other women evinced. Though the resurrected Christ manifested the same friendly and intimate regard as He had shown in the mortal state toward those with whom He had been closely associated, He was no longer one of them in the literal sense. There was about Him a divine dignity that forbade close personal familiarity. To Mary Magdalene Christ had said: 'Touch me not; for I am not yet ascended to my Father.' If the second clause was spoken in explanation of the first, we have to infer that no human hand was to be permitted to touch the Lord's resurrected and immortalized body until after He had presented Himself to the Father. It appears reasonable and probable that between Mary's impulsive attempt to touch the Lord, and the action of the other women who held Him by the feet as they bowed in worshipful reverence, Christ did ascend to the Father, and that later He returned to earth to continue His ministry in the resurrected state.” Elder James E. </a:t>
            </a:r>
            <a:r>
              <a:rPr lang="en-US" sz="1200" dirty="0" err="1"/>
              <a:t>Talmage</a:t>
            </a:r>
            <a:r>
              <a:rPr lang="en-US" sz="1200" dirty="0"/>
              <a:t> (</a:t>
            </a:r>
            <a:r>
              <a:rPr lang="en-US" sz="1200" i="1" dirty="0"/>
              <a:t>Jesus the Christ</a:t>
            </a:r>
            <a:r>
              <a:rPr lang="en-US" sz="1200" dirty="0"/>
              <a:t>, p. 682.)</a:t>
            </a:r>
          </a:p>
        </p:txBody>
      </p:sp>
    </p:spTree>
    <p:extLst>
      <p:ext uri="{BB962C8B-B14F-4D97-AF65-F5344CB8AC3E}">
        <p14:creationId xmlns:p14="http://schemas.microsoft.com/office/powerpoint/2010/main" val="2012781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5243270" cy="3231654"/>
          </a:xfrm>
          <a:prstGeom prst="rect">
            <a:avLst/>
          </a:prstGeom>
          <a:ln>
            <a:solidFill>
              <a:schemeClr val="tx1"/>
            </a:solidFill>
          </a:ln>
        </p:spPr>
        <p:txBody>
          <a:bodyPr wrap="square">
            <a:spAutoFit/>
          </a:bodyPr>
          <a:lstStyle/>
          <a:p>
            <a:r>
              <a:rPr lang="en-US" sz="1200" b="1" dirty="0"/>
              <a:t>I Am Not Yet Ascended to My Father John 20:17:</a:t>
            </a:r>
          </a:p>
          <a:p>
            <a:pPr fontAlgn="base"/>
            <a:r>
              <a:rPr lang="en-US" sz="1200" dirty="0"/>
              <a:t>"...we as members of the Church also stand in jeopardy if we do not do our temple work. Much of our time is taken up with the mundane details of everyday living, which must be done, of course; but those who are members of His kingdom at this critical time should endeavor to give much time and effort to this important work.</a:t>
            </a:r>
          </a:p>
          <a:p>
            <a:pPr fontAlgn="base"/>
            <a:r>
              <a:rPr lang="en-US" sz="1200" dirty="0"/>
              <a:t>"These things of eternity pertaining to the spirit world and the hereafter were on the mind of the Savior when he was crucified. This is reflected in his statement to the repentant thief, which has puzzled many people: '...To day shalt thou be with me in paradise.'</a:t>
            </a:r>
          </a:p>
          <a:p>
            <a:pPr fontAlgn="base"/>
            <a:r>
              <a:rPr lang="en-US" sz="1200" dirty="0"/>
              <a:t>"You will remember also that when the woman came to the tomb of the buried Savior, the Savior was not in his tomb. When he met her in the garden, he said, 'Touch me not; for I am not yet ascended to my Father [in heaven]: but ... I ascend unto my Father, and your Father; and to my God, and your God.' (John 20:17.) He had still not been to see his Heavenly Father, so he hadn't gone directly to the heaven we think of. He had gone some other place." ("The Things of Eternity-Stand We in Jeopardy?" President Spencer W. Kimball </a:t>
            </a:r>
            <a:r>
              <a:rPr lang="en-US" sz="1200" i="1" dirty="0"/>
              <a:t>Ensign,</a:t>
            </a:r>
            <a:r>
              <a:rPr lang="en-US" sz="1200" dirty="0"/>
              <a:t> Jan. 1977, 5)</a:t>
            </a:r>
            <a:endParaRPr lang="en-US" sz="1200" b="1" dirty="0"/>
          </a:p>
        </p:txBody>
      </p:sp>
      <p:sp>
        <p:nvSpPr>
          <p:cNvPr id="7" name="Rectangle 6"/>
          <p:cNvSpPr/>
          <p:nvPr/>
        </p:nvSpPr>
        <p:spPr>
          <a:xfrm>
            <a:off x="0" y="3231654"/>
            <a:ext cx="5243270" cy="1384995"/>
          </a:xfrm>
          <a:prstGeom prst="rect">
            <a:avLst/>
          </a:prstGeom>
          <a:ln>
            <a:solidFill>
              <a:schemeClr val="tx1"/>
            </a:solidFill>
          </a:ln>
        </p:spPr>
        <p:txBody>
          <a:bodyPr wrap="square">
            <a:spAutoFit/>
          </a:bodyPr>
          <a:lstStyle/>
          <a:p>
            <a:r>
              <a:rPr lang="en-US" sz="1200" b="1" dirty="0"/>
              <a:t>Jesus Appears to Other Women Matthew 28:9-10:</a:t>
            </a:r>
          </a:p>
          <a:p>
            <a:r>
              <a:rPr lang="en-US" sz="1200" dirty="0"/>
              <a:t>"Does the Lord respect women? Do women matter to the Lord? The answer is yes-a resounding yes!...Of this you may be certain: The Lord especially loves righteous women-women who are not only faithful but filled with faith, women who are optimistic and cheerful because they know who they are and where they are going, women who are striving to live and serve as women of God." Elder M. Russell Ballard ("Women of Righteousness", </a:t>
            </a:r>
            <a:r>
              <a:rPr lang="en-US" sz="1200" i="1" dirty="0"/>
              <a:t>Ensign</a:t>
            </a:r>
            <a:r>
              <a:rPr lang="en-US" sz="1200" dirty="0"/>
              <a:t>, Apr. 2002, 66)</a:t>
            </a:r>
            <a:endParaRPr lang="en-US" sz="1200" b="1" dirty="0"/>
          </a:p>
        </p:txBody>
      </p:sp>
      <p:sp>
        <p:nvSpPr>
          <p:cNvPr id="8" name="Rectangle 7"/>
          <p:cNvSpPr/>
          <p:nvPr/>
        </p:nvSpPr>
        <p:spPr>
          <a:xfrm>
            <a:off x="0" y="4616649"/>
            <a:ext cx="5243270" cy="1938992"/>
          </a:xfrm>
          <a:prstGeom prst="rect">
            <a:avLst/>
          </a:prstGeom>
          <a:ln>
            <a:solidFill>
              <a:schemeClr val="tx1"/>
            </a:solidFill>
          </a:ln>
        </p:spPr>
        <p:txBody>
          <a:bodyPr wrap="square">
            <a:spAutoFit/>
          </a:bodyPr>
          <a:lstStyle/>
          <a:p>
            <a:r>
              <a:rPr lang="en-US" sz="1200" b="1" dirty="0"/>
              <a:t>Receiving the Holy Ghost John 20:22:</a:t>
            </a:r>
          </a:p>
          <a:p>
            <a:r>
              <a:rPr lang="en-US" sz="1200" dirty="0"/>
              <a:t>“They thus </a:t>
            </a:r>
            <a:r>
              <a:rPr lang="en-US" sz="1200" i="1" dirty="0"/>
              <a:t>received,</a:t>
            </a:r>
            <a:r>
              <a:rPr lang="en-US" sz="1200" dirty="0"/>
              <a:t> but did not at that moment actually </a:t>
            </a:r>
            <a:r>
              <a:rPr lang="en-US" sz="1200" i="1" dirty="0"/>
              <a:t>enjoy,</a:t>
            </a:r>
            <a:r>
              <a:rPr lang="en-US" sz="1200" dirty="0"/>
              <a:t> the gift of the Holy Ghost. … The gift of the Holy Ghost is the </a:t>
            </a:r>
            <a:r>
              <a:rPr lang="en-US" sz="1200" i="1" dirty="0"/>
              <a:t>right,</a:t>
            </a:r>
            <a:r>
              <a:rPr lang="en-US" sz="1200" dirty="0"/>
              <a:t> based on faithfulness, to receive the constant companionship of this member of the Godhead; and this gift is conferred by the laying on of hands following baptism. This gift offers certain blessings provided there is full compliance with the law involved; everyone upon whom the gift is bestowed does not in fact </a:t>
            </a:r>
            <a:r>
              <a:rPr lang="en-US" sz="1200" i="1" dirty="0"/>
              <a:t>enjoy</a:t>
            </a:r>
            <a:r>
              <a:rPr lang="en-US" sz="1200" dirty="0"/>
              <a:t> or </a:t>
            </a:r>
            <a:r>
              <a:rPr lang="en-US" sz="1200" i="1" dirty="0"/>
              <a:t>possess</a:t>
            </a:r>
            <a:r>
              <a:rPr lang="en-US" sz="1200" dirty="0"/>
              <a:t> the offered gift. In the case of the apostles the actual enjoyment of the gift was delayed until the day of Pentecost. (Acts 2.)” Elder Bruce R. McConkie (</a:t>
            </a:r>
            <a:r>
              <a:rPr lang="en-US" sz="1200" i="1" dirty="0"/>
              <a:t>Doctrinal New Testament Commentary,</a:t>
            </a:r>
            <a:r>
              <a:rPr lang="en-US" sz="1200" dirty="0"/>
              <a:t> 1:857).</a:t>
            </a:r>
          </a:p>
        </p:txBody>
      </p:sp>
      <p:sp>
        <p:nvSpPr>
          <p:cNvPr id="9" name="Rectangle 8"/>
          <p:cNvSpPr/>
          <p:nvPr/>
        </p:nvSpPr>
        <p:spPr>
          <a:xfrm>
            <a:off x="5243270" y="0"/>
            <a:ext cx="6880634" cy="3600986"/>
          </a:xfrm>
          <a:prstGeom prst="rect">
            <a:avLst/>
          </a:prstGeom>
          <a:ln>
            <a:solidFill>
              <a:schemeClr val="tx1"/>
            </a:solidFill>
          </a:ln>
        </p:spPr>
        <p:txBody>
          <a:bodyPr wrap="square">
            <a:spAutoFit/>
          </a:bodyPr>
          <a:lstStyle/>
          <a:p>
            <a:pPr fontAlgn="base"/>
            <a:r>
              <a:rPr lang="en-US" sz="1200" b="1" dirty="0"/>
              <a:t>Thomas John 20:28-29:</a:t>
            </a:r>
          </a:p>
          <a:p>
            <a:pPr fontAlgn="base"/>
            <a:r>
              <a:rPr lang="en-US" sz="1200" dirty="0"/>
              <a:t>“The record does not indicate that Thomas accepted this invitation—this loving rebuke by the Lord. Thomas could see the print of the nails and the wound of the spear. He only answered: ‘… My Lord and my God’ [John 20:28]. Now he believed, but Thomas had missed the highest form of faith.</a:t>
            </a:r>
          </a:p>
          <a:p>
            <a:pPr fontAlgn="base"/>
            <a:r>
              <a:rPr lang="en-US" sz="1200" dirty="0"/>
              <a:t>“‘Jesus </a:t>
            </a:r>
            <a:r>
              <a:rPr lang="en-US" sz="1200" dirty="0" err="1"/>
              <a:t>saith</a:t>
            </a:r>
            <a:r>
              <a:rPr lang="en-US" sz="1200" dirty="0"/>
              <a:t> unto him, Thomas, because thou hast seen me, thou hast believed: blessed are they that have not seen, and yet have believed’ [John 20:29].</a:t>
            </a:r>
          </a:p>
          <a:p>
            <a:pPr fontAlgn="base"/>
            <a:r>
              <a:rPr lang="en-US" sz="1200" dirty="0"/>
              <a:t>“This occurrence stands as one of the great lessons of all times. Thomas had said, ‘To see is to believe,’ but Christ answered: ‘To believe is to see’” Pres. Howard W. Hunter (in Conference Report, Oct. 1962, 22–23).</a:t>
            </a:r>
          </a:p>
          <a:p>
            <a:pPr fontAlgn="base"/>
            <a:endParaRPr lang="en-US" sz="1200" dirty="0"/>
          </a:p>
          <a:p>
            <a:pPr fontAlgn="base"/>
            <a:r>
              <a:rPr lang="en-US" sz="1200" dirty="0"/>
              <a:t> “Have you not heard others speak as Thomas spoke? ‘Give us,’ they say, ‘the empirical evidence. Prove before our very eyes, and our ears, and our hands, else we will not believe.’ This is the language of the time in which we live. Thomas the Doubter has become the example of men in all ages who refuse to accept other than that which they can physically prove and explain—as if they could prove love, or faith, or even such physical phenomena as electricity.”</a:t>
            </a:r>
          </a:p>
          <a:p>
            <a:pPr fontAlgn="base"/>
            <a:r>
              <a:rPr lang="en-US" sz="1200" dirty="0"/>
              <a:t>President Hinckley then quoted John 20:26–29 and continued: “To all within the sound of my voice who may have doubts, I repeat the words given Thomas as he felt the wounded hands of the Lord: ‘Be not faithless, but believing.’ Believe in Jesus Christ, the Son of God, the greatest figure of time and eternity” President Spencer W. Kimball (“Be Not Faithless,”</a:t>
            </a:r>
            <a:r>
              <a:rPr lang="en-US" sz="1200" i="1" dirty="0"/>
              <a:t> Ensign,</a:t>
            </a:r>
            <a:r>
              <a:rPr lang="en-US" sz="1200" dirty="0"/>
              <a:t> May 1978, 59).</a:t>
            </a:r>
          </a:p>
          <a:p>
            <a:pPr fontAlgn="base"/>
            <a:endParaRPr lang="en-US" sz="1200" dirty="0"/>
          </a:p>
        </p:txBody>
      </p:sp>
      <p:sp>
        <p:nvSpPr>
          <p:cNvPr id="10" name="Rectangle 9"/>
          <p:cNvSpPr/>
          <p:nvPr/>
        </p:nvSpPr>
        <p:spPr>
          <a:xfrm>
            <a:off x="5243270" y="3600986"/>
            <a:ext cx="6880634" cy="2492990"/>
          </a:xfrm>
          <a:prstGeom prst="rect">
            <a:avLst/>
          </a:prstGeom>
          <a:ln>
            <a:solidFill>
              <a:schemeClr val="tx1"/>
            </a:solidFill>
          </a:ln>
        </p:spPr>
        <p:txBody>
          <a:bodyPr wrap="square">
            <a:spAutoFit/>
          </a:bodyPr>
          <a:lstStyle/>
          <a:p>
            <a:r>
              <a:rPr lang="en-US" sz="1200" b="1" dirty="0"/>
              <a:t> No Doubt John 20:29-31:</a:t>
            </a:r>
          </a:p>
          <a:p>
            <a:r>
              <a:rPr lang="en-US" sz="1200" dirty="0"/>
              <a:t>“Can anyone doubt the veracity of that account? No event of history has been more certainly confirmed. There is the testimony of all who saw and felt and spoke with the risen Lord. He appeared on two continents in two hemispheres and taught the people before His final ascension. Two sacred volumes, two testaments speak of this most glorious of all events in all of human history. But these are only accounts, the faithless critic says. To which we reply that beyond these is the witness and the testimony, borne by the power of the Holy Ghost, of the truth and validity of this most remarkable event. Through the centuries untold numbers have paid with the sacrifice of their comforts, their fortunes, their very lives for the convictions they carried in their hearts of the reality of the risen, living Lord.</a:t>
            </a:r>
          </a:p>
          <a:p>
            <a:r>
              <a:rPr lang="en-US" sz="1200" dirty="0"/>
              <a:t>“And then comes the ringing testimony of the Prophet of this dispensation that in a wondrous theophany he saw and was spoken to by the Almighty Father and the Risen Son. That vision, glorious beyond description, became the wellspring of this The Church of Jesus Christ of Latter-day Saints” President Gordon B. Hinckley (“This Glorious Easter Morn,” </a:t>
            </a:r>
            <a:r>
              <a:rPr lang="en-US" sz="1200" i="1" dirty="0"/>
              <a:t>Ensign,</a:t>
            </a:r>
            <a:r>
              <a:rPr lang="en-US" sz="1200" dirty="0"/>
              <a:t> May 1996, 67).</a:t>
            </a:r>
          </a:p>
        </p:txBody>
      </p:sp>
    </p:spTree>
    <p:extLst>
      <p:ext uri="{BB962C8B-B14F-4D97-AF65-F5344CB8AC3E}">
        <p14:creationId xmlns:p14="http://schemas.microsoft.com/office/powerpoint/2010/main" val="852055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16813876"/>
              </p:ext>
            </p:extLst>
          </p:nvPr>
        </p:nvGraphicFramePr>
        <p:xfrm>
          <a:off x="194146" y="140244"/>
          <a:ext cx="11584412" cy="6705600"/>
        </p:xfrm>
        <a:graphic>
          <a:graphicData uri="http://schemas.openxmlformats.org/drawingml/2006/table">
            <a:tbl>
              <a:tblPr firstRow="1" bandRow="1">
                <a:tableStyleId>{5940675A-B579-460E-94D1-54222C63F5DA}</a:tableStyleId>
              </a:tblPr>
              <a:tblGrid>
                <a:gridCol w="8381495">
                  <a:extLst>
                    <a:ext uri="{9D8B030D-6E8A-4147-A177-3AD203B41FA5}">
                      <a16:colId xmlns:a16="http://schemas.microsoft.com/office/drawing/2014/main" val="20000"/>
                    </a:ext>
                  </a:extLst>
                </a:gridCol>
                <a:gridCol w="3202917">
                  <a:extLst>
                    <a:ext uri="{9D8B030D-6E8A-4147-A177-3AD203B41FA5}">
                      <a16:colId xmlns:a16="http://schemas.microsoft.com/office/drawing/2014/main" val="20001"/>
                    </a:ext>
                  </a:extLst>
                </a:gridCol>
              </a:tblGrid>
              <a:tr h="370840">
                <a:tc>
                  <a:txBody>
                    <a:bodyPr/>
                    <a:lstStyle/>
                    <a:p>
                      <a:pPr algn="ctr"/>
                      <a:r>
                        <a:rPr lang="en-US" dirty="0"/>
                        <a:t>Order of Appearances of the Resurrected Savior</a:t>
                      </a:r>
                    </a:p>
                  </a:txBody>
                  <a:tcPr/>
                </a:tc>
                <a:tc>
                  <a:txBody>
                    <a:bodyPr/>
                    <a:lstStyle/>
                    <a:p>
                      <a:pPr algn="ctr"/>
                      <a:r>
                        <a:rPr lang="en-US" dirty="0"/>
                        <a:t>Scripture</a:t>
                      </a:r>
                    </a:p>
                  </a:txBody>
                  <a:tcPr/>
                </a:tc>
                <a:extLst>
                  <a:ext uri="{0D108BD9-81ED-4DB2-BD59-A6C34878D82A}">
                    <a16:rowId xmlns:a16="http://schemas.microsoft.com/office/drawing/2014/main" val="10000"/>
                  </a:ext>
                </a:extLst>
              </a:tr>
              <a:tr h="370840">
                <a:tc>
                  <a:txBody>
                    <a:bodyPr/>
                    <a:lstStyle/>
                    <a:p>
                      <a:r>
                        <a:rPr lang="en-US" sz="1800" dirty="0">
                          <a:solidFill>
                            <a:srgbClr val="333333"/>
                          </a:solidFill>
                          <a:latin typeface="Open Sans"/>
                        </a:rPr>
                        <a:t>To Mary Magdalene, near the </a:t>
                      </a:r>
                      <a:r>
                        <a:rPr lang="en-US" sz="1800" dirty="0" err="1">
                          <a:solidFill>
                            <a:srgbClr val="333333"/>
                          </a:solidFill>
                          <a:latin typeface="Open Sans"/>
                        </a:rPr>
                        <a:t>sepulchre</a:t>
                      </a:r>
                      <a:r>
                        <a:rPr lang="en-US" sz="1800" dirty="0">
                          <a:solidFill>
                            <a:srgbClr val="333333"/>
                          </a:solidFill>
                          <a:latin typeface="Open Sans"/>
                        </a:rPr>
                        <a:t> </a:t>
                      </a:r>
                      <a:endParaRPr lang="en-US" dirty="0"/>
                    </a:p>
                  </a:txBody>
                  <a:tcPr/>
                </a:tc>
                <a:tc>
                  <a:txBody>
                    <a:bodyPr/>
                    <a:lstStyle/>
                    <a:p>
                      <a:r>
                        <a:rPr lang="en-US" dirty="0"/>
                        <a:t>Mark 16:9, 10</a:t>
                      </a:r>
                    </a:p>
                    <a:p>
                      <a:r>
                        <a:rPr lang="en-US" dirty="0"/>
                        <a:t>John</a:t>
                      </a:r>
                      <a:r>
                        <a:rPr lang="en-US" baseline="0" dirty="0"/>
                        <a:t> 20:14</a:t>
                      </a:r>
                      <a:endParaRPr lang="en-US" dirty="0"/>
                    </a:p>
                  </a:txBody>
                  <a:tcPr/>
                </a:tc>
                <a:extLst>
                  <a:ext uri="{0D108BD9-81ED-4DB2-BD59-A6C34878D82A}">
                    <a16:rowId xmlns:a16="http://schemas.microsoft.com/office/drawing/2014/main" val="10001"/>
                  </a:ext>
                </a:extLst>
              </a:tr>
              <a:tr h="370840">
                <a:tc>
                  <a:txBody>
                    <a:bodyPr/>
                    <a:lstStyle/>
                    <a:p>
                      <a:r>
                        <a:rPr lang="en-US" dirty="0"/>
                        <a:t>To other women, somewhere between the </a:t>
                      </a:r>
                      <a:r>
                        <a:rPr lang="en-US" dirty="0" err="1"/>
                        <a:t>sepulchre</a:t>
                      </a:r>
                      <a:r>
                        <a:rPr lang="en-US" dirty="0"/>
                        <a:t> and Jerusalem</a:t>
                      </a:r>
                    </a:p>
                  </a:txBody>
                  <a:tcPr/>
                </a:tc>
                <a:tc>
                  <a:txBody>
                    <a:bodyPr/>
                    <a:lstStyle/>
                    <a:p>
                      <a:r>
                        <a:rPr lang="en-US" dirty="0"/>
                        <a:t>Matthew 28:9</a:t>
                      </a:r>
                    </a:p>
                  </a:txBody>
                  <a:tcPr/>
                </a:tc>
                <a:extLst>
                  <a:ext uri="{0D108BD9-81ED-4DB2-BD59-A6C34878D82A}">
                    <a16:rowId xmlns:a16="http://schemas.microsoft.com/office/drawing/2014/main" val="10002"/>
                  </a:ext>
                </a:extLst>
              </a:tr>
              <a:tr h="370840">
                <a:tc>
                  <a:txBody>
                    <a:bodyPr/>
                    <a:lstStyle/>
                    <a:p>
                      <a:r>
                        <a:rPr lang="en-US" sz="1800" dirty="0">
                          <a:solidFill>
                            <a:srgbClr val="333333"/>
                          </a:solidFill>
                          <a:latin typeface="Open Sans"/>
                        </a:rPr>
                        <a:t>To two disciples on the road to Emmaus </a:t>
                      </a:r>
                      <a:endParaRPr lang="en-US" dirty="0"/>
                    </a:p>
                  </a:txBody>
                  <a:tcPr/>
                </a:tc>
                <a:tc>
                  <a:txBody>
                    <a:bodyPr/>
                    <a:lstStyle/>
                    <a:p>
                      <a:r>
                        <a:rPr lang="en-US" dirty="0"/>
                        <a:t>Mark 16:12</a:t>
                      </a:r>
                    </a:p>
                    <a:p>
                      <a:r>
                        <a:rPr lang="en-US" dirty="0"/>
                        <a:t>Luke 24:13</a:t>
                      </a:r>
                    </a:p>
                  </a:txBody>
                  <a:tcPr/>
                </a:tc>
                <a:extLst>
                  <a:ext uri="{0D108BD9-81ED-4DB2-BD59-A6C34878D82A}">
                    <a16:rowId xmlns:a16="http://schemas.microsoft.com/office/drawing/2014/main" val="10003"/>
                  </a:ext>
                </a:extLst>
              </a:tr>
              <a:tr h="370840">
                <a:tc>
                  <a:txBody>
                    <a:bodyPr/>
                    <a:lstStyle/>
                    <a:p>
                      <a:r>
                        <a:rPr lang="en-US" sz="1800" dirty="0">
                          <a:solidFill>
                            <a:srgbClr val="333333"/>
                          </a:solidFill>
                          <a:latin typeface="Open Sans"/>
                        </a:rPr>
                        <a:t>To Peter, in or near Jerusalem </a:t>
                      </a:r>
                      <a:endParaRPr lang="en-US" dirty="0"/>
                    </a:p>
                  </a:txBody>
                  <a:tcPr/>
                </a:tc>
                <a:tc>
                  <a:txBody>
                    <a:bodyPr/>
                    <a:lstStyle/>
                    <a:p>
                      <a:r>
                        <a:rPr lang="en-US" dirty="0"/>
                        <a:t>Luke 24:34</a:t>
                      </a:r>
                    </a:p>
                    <a:p>
                      <a:r>
                        <a:rPr lang="en-US" dirty="0"/>
                        <a:t>1 Corinthians</a:t>
                      </a:r>
                      <a:r>
                        <a:rPr lang="en-US" baseline="0" dirty="0"/>
                        <a:t> 15:5</a:t>
                      </a:r>
                      <a:endParaRPr lang="en-US" dirty="0"/>
                    </a:p>
                  </a:txBody>
                  <a:tcPr/>
                </a:tc>
                <a:extLst>
                  <a:ext uri="{0D108BD9-81ED-4DB2-BD59-A6C34878D82A}">
                    <a16:rowId xmlns:a16="http://schemas.microsoft.com/office/drawing/2014/main" val="10004"/>
                  </a:ext>
                </a:extLst>
              </a:tr>
              <a:tr h="370840">
                <a:tc>
                  <a:txBody>
                    <a:bodyPr/>
                    <a:lstStyle/>
                    <a:p>
                      <a:r>
                        <a:rPr lang="en-US" sz="1800" dirty="0">
                          <a:solidFill>
                            <a:srgbClr val="333333"/>
                          </a:solidFill>
                          <a:latin typeface="Open Sans"/>
                        </a:rPr>
                        <a:t>To ten of the apostles and others at Jerusalem </a:t>
                      </a:r>
                      <a:endParaRPr lang="en-US" dirty="0"/>
                    </a:p>
                  </a:txBody>
                  <a:tcPr/>
                </a:tc>
                <a:tc>
                  <a:txBody>
                    <a:bodyPr/>
                    <a:lstStyle/>
                    <a:p>
                      <a:r>
                        <a:rPr lang="en-US" dirty="0"/>
                        <a:t>Luke 24:36</a:t>
                      </a:r>
                    </a:p>
                    <a:p>
                      <a:r>
                        <a:rPr lang="en-US" dirty="0"/>
                        <a:t>John 20:19</a:t>
                      </a:r>
                    </a:p>
                  </a:txBody>
                  <a:tcPr/>
                </a:tc>
                <a:extLst>
                  <a:ext uri="{0D108BD9-81ED-4DB2-BD59-A6C34878D82A}">
                    <a16:rowId xmlns:a16="http://schemas.microsoft.com/office/drawing/2014/main" val="10005"/>
                  </a:ext>
                </a:extLst>
              </a:tr>
              <a:tr h="370840">
                <a:tc>
                  <a:txBody>
                    <a:bodyPr/>
                    <a:lstStyle/>
                    <a:p>
                      <a:r>
                        <a:rPr lang="en-US" sz="1800" dirty="0">
                          <a:solidFill>
                            <a:srgbClr val="333333"/>
                          </a:solidFill>
                          <a:latin typeface="Open Sans"/>
                        </a:rPr>
                        <a:t>To the eleven apostles at Jerusalem --Thomas</a:t>
                      </a:r>
                      <a:endParaRPr lang="en-US" dirty="0"/>
                    </a:p>
                  </a:txBody>
                  <a:tcPr/>
                </a:tc>
                <a:tc>
                  <a:txBody>
                    <a:bodyPr/>
                    <a:lstStyle/>
                    <a:p>
                      <a:r>
                        <a:rPr lang="en-US" dirty="0"/>
                        <a:t>Mark 16:14</a:t>
                      </a:r>
                    </a:p>
                    <a:p>
                      <a:r>
                        <a:rPr lang="en-US" dirty="0"/>
                        <a:t>John 20:26</a:t>
                      </a:r>
                    </a:p>
                  </a:txBody>
                  <a:tcPr/>
                </a:tc>
                <a:extLst>
                  <a:ext uri="{0D108BD9-81ED-4DB2-BD59-A6C34878D82A}">
                    <a16:rowId xmlns:a16="http://schemas.microsoft.com/office/drawing/2014/main" val="10006"/>
                  </a:ext>
                </a:extLst>
              </a:tr>
              <a:tr h="370840">
                <a:tc>
                  <a:txBody>
                    <a:bodyPr/>
                    <a:lstStyle/>
                    <a:p>
                      <a:r>
                        <a:rPr lang="en-US" sz="1800" dirty="0">
                          <a:solidFill>
                            <a:srgbClr val="333333"/>
                          </a:solidFill>
                          <a:latin typeface="Open Sans"/>
                        </a:rPr>
                        <a:t>To the apostles at the Sea of </a:t>
                      </a:r>
                      <a:r>
                        <a:rPr lang="en-US" sz="1800" dirty="0" err="1">
                          <a:solidFill>
                            <a:srgbClr val="333333"/>
                          </a:solidFill>
                          <a:latin typeface="Open Sans"/>
                        </a:rPr>
                        <a:t>Tiberias</a:t>
                      </a:r>
                      <a:r>
                        <a:rPr lang="en-US" sz="1800" dirty="0">
                          <a:solidFill>
                            <a:srgbClr val="333333"/>
                          </a:solidFill>
                          <a:latin typeface="Open Sans"/>
                        </a:rPr>
                        <a:t>, Galilee</a:t>
                      </a:r>
                      <a:endParaRPr lang="en-US" dirty="0"/>
                    </a:p>
                  </a:txBody>
                  <a:tcPr/>
                </a:tc>
                <a:tc>
                  <a:txBody>
                    <a:bodyPr/>
                    <a:lstStyle/>
                    <a:p>
                      <a:r>
                        <a:rPr lang="en-US" dirty="0"/>
                        <a:t>John 21</a:t>
                      </a:r>
                    </a:p>
                  </a:txBody>
                  <a:tcPr/>
                </a:tc>
                <a:extLst>
                  <a:ext uri="{0D108BD9-81ED-4DB2-BD59-A6C34878D82A}">
                    <a16:rowId xmlns:a16="http://schemas.microsoft.com/office/drawing/2014/main" val="10007"/>
                  </a:ext>
                </a:extLst>
              </a:tr>
              <a:tr h="370840">
                <a:tc>
                  <a:txBody>
                    <a:bodyPr/>
                    <a:lstStyle/>
                    <a:p>
                      <a:r>
                        <a:rPr lang="en-US" sz="1800" dirty="0">
                          <a:solidFill>
                            <a:srgbClr val="333333"/>
                          </a:solidFill>
                          <a:latin typeface="Open Sans"/>
                        </a:rPr>
                        <a:t>To the eleven apostles on a mountain in Galilee </a:t>
                      </a:r>
                      <a:endParaRPr lang="en-US" dirty="0"/>
                    </a:p>
                  </a:txBody>
                  <a:tcPr/>
                </a:tc>
                <a:tc>
                  <a:txBody>
                    <a:bodyPr/>
                    <a:lstStyle/>
                    <a:p>
                      <a:r>
                        <a:rPr lang="en-US" dirty="0"/>
                        <a:t>Matthew 28:16</a:t>
                      </a:r>
                    </a:p>
                  </a:txBody>
                  <a:tcPr/>
                </a:tc>
                <a:extLst>
                  <a:ext uri="{0D108BD9-81ED-4DB2-BD59-A6C34878D82A}">
                    <a16:rowId xmlns:a16="http://schemas.microsoft.com/office/drawing/2014/main" val="10008"/>
                  </a:ext>
                </a:extLst>
              </a:tr>
              <a:tr h="370840">
                <a:tc>
                  <a:txBody>
                    <a:bodyPr/>
                    <a:lstStyle/>
                    <a:p>
                      <a:r>
                        <a:rPr lang="en-US" sz="1800" dirty="0">
                          <a:solidFill>
                            <a:srgbClr val="333333"/>
                          </a:solidFill>
                          <a:latin typeface="Open Sans"/>
                        </a:rPr>
                        <a:t>To five hundred brethren at once </a:t>
                      </a:r>
                      <a:endParaRPr lang="en-US" dirty="0"/>
                    </a:p>
                  </a:txBody>
                  <a:tcPr/>
                </a:tc>
                <a:tc>
                  <a:txBody>
                    <a:bodyPr/>
                    <a:lstStyle/>
                    <a:p>
                      <a:r>
                        <a:rPr lang="en-US" dirty="0"/>
                        <a:t>1 Corinthians 15:6</a:t>
                      </a:r>
                    </a:p>
                  </a:txBody>
                  <a:tcPr/>
                </a:tc>
                <a:extLst>
                  <a:ext uri="{0D108BD9-81ED-4DB2-BD59-A6C34878D82A}">
                    <a16:rowId xmlns:a16="http://schemas.microsoft.com/office/drawing/2014/main" val="10009"/>
                  </a:ext>
                </a:extLst>
              </a:tr>
              <a:tr h="370840">
                <a:tc>
                  <a:txBody>
                    <a:bodyPr/>
                    <a:lstStyle/>
                    <a:p>
                      <a:r>
                        <a:rPr lang="en-US" sz="1800" dirty="0">
                          <a:solidFill>
                            <a:srgbClr val="333333"/>
                          </a:solidFill>
                          <a:latin typeface="Open Sans"/>
                        </a:rPr>
                        <a:t>To James (note: no record of this manifestation is made by the Gospel-writers)</a:t>
                      </a:r>
                      <a:endParaRPr lang="en-US" dirty="0"/>
                    </a:p>
                  </a:txBody>
                  <a:tcPr/>
                </a:tc>
                <a:tc>
                  <a:txBody>
                    <a:bodyPr/>
                    <a:lstStyle/>
                    <a:p>
                      <a:r>
                        <a:rPr lang="en-US" dirty="0"/>
                        <a:t>1 Corinthians 15:7</a:t>
                      </a:r>
                    </a:p>
                  </a:txBody>
                  <a:tcPr/>
                </a:tc>
                <a:extLst>
                  <a:ext uri="{0D108BD9-81ED-4DB2-BD59-A6C34878D82A}">
                    <a16:rowId xmlns:a16="http://schemas.microsoft.com/office/drawing/2014/main" val="10010"/>
                  </a:ext>
                </a:extLst>
              </a:tr>
              <a:tr h="370840">
                <a:tc>
                  <a:txBody>
                    <a:bodyPr/>
                    <a:lstStyle/>
                    <a:p>
                      <a:r>
                        <a:rPr lang="en-US" sz="1800" dirty="0"/>
                        <a:t>To the eleven apostles at the time of the ascension, Mount of Olives, near Bethany </a:t>
                      </a:r>
                      <a:endParaRPr lang="en-US" dirty="0"/>
                    </a:p>
                  </a:txBody>
                  <a:tcPr/>
                </a:tc>
                <a:tc>
                  <a:txBody>
                    <a:bodyPr/>
                    <a:lstStyle/>
                    <a:p>
                      <a:r>
                        <a:rPr lang="en-US" dirty="0"/>
                        <a:t>Mark 16:19</a:t>
                      </a:r>
                    </a:p>
                    <a:p>
                      <a:r>
                        <a:rPr lang="en-US" dirty="0"/>
                        <a:t>Luke 24:50-51</a:t>
                      </a:r>
                    </a:p>
                  </a:txBody>
                  <a:tcPr/>
                </a:tc>
                <a:extLst>
                  <a:ext uri="{0D108BD9-81ED-4DB2-BD59-A6C34878D82A}">
                    <a16:rowId xmlns:a16="http://schemas.microsoft.com/office/drawing/2014/main" val="10011"/>
                  </a:ext>
                </a:extLst>
              </a:tr>
              <a:tr h="370840">
                <a:tc>
                  <a:txBody>
                    <a:bodyPr/>
                    <a:lstStyle/>
                    <a:p>
                      <a:r>
                        <a:rPr lang="en-US" dirty="0"/>
                        <a:t>To the Nephites in the Americas</a:t>
                      </a:r>
                    </a:p>
                  </a:txBody>
                  <a:tcPr/>
                </a:tc>
                <a:tc>
                  <a:txBody>
                    <a:bodyPr/>
                    <a:lstStyle/>
                    <a:p>
                      <a:r>
                        <a:rPr lang="en-US" dirty="0"/>
                        <a:t>3 Nephi 10-28</a:t>
                      </a: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744225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mary and mary to sepulcre lds"/>
          <p:cNvPicPr>
            <a:picLocks noChangeAspect="1" noChangeArrowheads="1"/>
          </p:cNvPicPr>
          <p:nvPr/>
        </p:nvPicPr>
        <p:blipFill rotWithShape="1">
          <a:blip r:embed="rId2">
            <a:extLst>
              <a:ext uri="{28A0092B-C50C-407E-A947-70E740481C1C}">
                <a14:useLocalDpi xmlns:a14="http://schemas.microsoft.com/office/drawing/2010/main" val="0"/>
              </a:ext>
            </a:extLst>
          </a:blip>
          <a:srcRect l="-1" r="57500" b="75397"/>
          <a:stretch/>
        </p:blipFill>
        <p:spPr bwMode="auto">
          <a:xfrm>
            <a:off x="0" y="0"/>
            <a:ext cx="12050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08918" y="428178"/>
            <a:ext cx="8251372" cy="6001643"/>
          </a:xfrm>
          <a:prstGeom prst="rect">
            <a:avLst/>
          </a:prstGeom>
        </p:spPr>
        <p:txBody>
          <a:bodyPr wrap="square">
            <a:spAutoFit/>
          </a:bodyPr>
          <a:lstStyle/>
          <a:p>
            <a:pPr fontAlgn="base"/>
            <a:r>
              <a:rPr lang="en-US" sz="2400" dirty="0">
                <a:solidFill>
                  <a:schemeClr val="bg1"/>
                </a:solidFill>
              </a:rPr>
              <a:t>“I think of how dark that Friday was when Christ was lifted up on the cross.</a:t>
            </a:r>
          </a:p>
          <a:p>
            <a:pPr fontAlgn="base"/>
            <a:endParaRPr lang="en-US" sz="2400" dirty="0">
              <a:solidFill>
                <a:schemeClr val="bg1"/>
              </a:solidFill>
            </a:endParaRPr>
          </a:p>
          <a:p>
            <a:pPr fontAlgn="base"/>
            <a:r>
              <a:rPr lang="en-US" sz="2400" dirty="0">
                <a:solidFill>
                  <a:schemeClr val="bg1"/>
                </a:solidFill>
              </a:rPr>
              <a:t>On that terrible Friday the earth shook and grew dark. Frightful storms lashed at the earth.</a:t>
            </a:r>
          </a:p>
          <a:p>
            <a:pPr fontAlgn="base"/>
            <a:endParaRPr lang="en-US" sz="2400" dirty="0">
              <a:solidFill>
                <a:schemeClr val="bg1"/>
              </a:solidFill>
            </a:endParaRPr>
          </a:p>
          <a:p>
            <a:pPr fontAlgn="base"/>
            <a:r>
              <a:rPr lang="en-US" sz="2400" dirty="0">
                <a:solidFill>
                  <a:schemeClr val="bg1"/>
                </a:solidFill>
              </a:rPr>
              <a:t>Those evil men who sought His life rejoiced. </a:t>
            </a:r>
          </a:p>
          <a:p>
            <a:pPr fontAlgn="base"/>
            <a:endParaRPr lang="en-US" sz="2400" dirty="0">
              <a:solidFill>
                <a:schemeClr val="bg1"/>
              </a:solidFill>
            </a:endParaRPr>
          </a:p>
          <a:p>
            <a:pPr fontAlgn="base"/>
            <a:r>
              <a:rPr lang="en-US" sz="2400" dirty="0">
                <a:solidFill>
                  <a:schemeClr val="bg1"/>
                </a:solidFill>
              </a:rPr>
              <a:t>Now that Jesus was no more, surely those who followed Him would disperse. On that day they stood triumphant.</a:t>
            </a:r>
          </a:p>
          <a:p>
            <a:pPr fontAlgn="base"/>
            <a:endParaRPr lang="en-US" sz="2400" dirty="0">
              <a:solidFill>
                <a:schemeClr val="bg1"/>
              </a:solidFill>
            </a:endParaRPr>
          </a:p>
          <a:p>
            <a:pPr fontAlgn="base"/>
            <a:r>
              <a:rPr lang="en-US" sz="2400" dirty="0">
                <a:solidFill>
                  <a:schemeClr val="bg1"/>
                </a:solidFill>
              </a:rPr>
              <a:t>On that day the veil of the temple was rent in twain.</a:t>
            </a:r>
          </a:p>
          <a:p>
            <a:pPr fontAlgn="base"/>
            <a:endParaRPr lang="en-US" sz="2400" dirty="0">
              <a:solidFill>
                <a:schemeClr val="bg1"/>
              </a:solidFill>
            </a:endParaRPr>
          </a:p>
          <a:p>
            <a:pPr fontAlgn="base"/>
            <a:r>
              <a:rPr lang="en-US" sz="2400" dirty="0">
                <a:solidFill>
                  <a:schemeClr val="bg1"/>
                </a:solidFill>
              </a:rPr>
              <a:t>Mary Magdalene and Mary, the mother of Jesus, were both overcome with grief and despair. The superb man they had loved and honored hung lifeless upon the cross.”</a:t>
            </a:r>
          </a:p>
        </p:txBody>
      </p:sp>
      <p:sp>
        <p:nvSpPr>
          <p:cNvPr id="11" name="Rectangle 10"/>
          <p:cNvSpPr/>
          <p:nvPr/>
        </p:nvSpPr>
        <p:spPr>
          <a:xfrm>
            <a:off x="6923314" y="6581001"/>
            <a:ext cx="5127172" cy="276999"/>
          </a:xfrm>
          <a:prstGeom prst="rect">
            <a:avLst/>
          </a:prstGeom>
        </p:spPr>
        <p:txBody>
          <a:bodyPr wrap="square">
            <a:spAutoFit/>
          </a:bodyPr>
          <a:lstStyle/>
          <a:p>
            <a:pPr algn="r"/>
            <a:r>
              <a:rPr lang="en-US" sz="1200" dirty="0">
                <a:solidFill>
                  <a:schemeClr val="bg1"/>
                </a:solidFill>
                <a:latin typeface="Open Sans"/>
              </a:rPr>
              <a:t>(3) </a:t>
            </a:r>
            <a:endParaRPr lang="en-US" sz="12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9491" y="5606143"/>
            <a:ext cx="882539" cy="1113357"/>
          </a:xfrm>
          <a:prstGeom prst="rect">
            <a:avLst/>
          </a:prstGeom>
        </p:spPr>
      </p:pic>
      <p:pic>
        <p:nvPicPr>
          <p:cNvPr id="31748" name="Picture 4" descr="Image result for jesus on the cro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961" y="4916204"/>
            <a:ext cx="2020756" cy="1513617"/>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Image result for temple of solomon rent tw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392" y="2313213"/>
            <a:ext cx="1656134" cy="2231571"/>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Image result for earthquake at jesus death"/>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44690" y="276998"/>
            <a:ext cx="2264228" cy="169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22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31750"/>
                                        </p:tgtEl>
                                        <p:attrNameLst>
                                          <p:attrName>style.visibility</p:attrName>
                                        </p:attrNameLst>
                                      </p:cBhvr>
                                      <p:to>
                                        <p:strVal val="visible"/>
                                      </p:to>
                                    </p:set>
                                    <p:animEffect transition="in" filter="fade">
                                      <p:cBhvr>
                                        <p:cTn id="21" dur="500"/>
                                        <p:tgtEl>
                                          <p:spTgt spid="3175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10" end="10"/>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31748"/>
                                        </p:tgtEl>
                                        <p:attrNameLst>
                                          <p:attrName>style.visibility</p:attrName>
                                        </p:attrNameLst>
                                      </p:cBhvr>
                                      <p:to>
                                        <p:strVal val="visible"/>
                                      </p:to>
                                    </p:set>
                                    <p:animEffect transition="in" filter="fade">
                                      <p:cBhvr>
                                        <p:cTn id="28"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6158" y="369332"/>
            <a:ext cx="6096000" cy="2123658"/>
          </a:xfrm>
          <a:prstGeom prst="rect">
            <a:avLst/>
          </a:prstGeom>
          <a:ln>
            <a:solidFill>
              <a:schemeClr val="tx1"/>
            </a:solidFill>
          </a:ln>
        </p:spPr>
        <p:txBody>
          <a:bodyPr>
            <a:spAutoFit/>
          </a:bodyPr>
          <a:lstStyle/>
          <a:p>
            <a:r>
              <a:rPr lang="en-US" sz="1200" b="1" dirty="0">
                <a:solidFill>
                  <a:srgbClr val="000000"/>
                </a:solidFill>
                <a:latin typeface="Arial" panose="020B0604020202020204" pitchFamily="34" charset="0"/>
              </a:rPr>
              <a:t>Women VS Men: Women are more soulful than men</a:t>
            </a:r>
            <a:r>
              <a:rPr lang="en-US" sz="1200" dirty="0">
                <a:solidFill>
                  <a:srgbClr val="000000"/>
                </a:solidFill>
                <a:latin typeface="Arial" panose="020B0604020202020204" pitchFamily="34" charset="0"/>
              </a:rPr>
              <a:t>. While men may excel in physical prowess, women are far ahead when it comes to spiritual strength. Women are more sensitive to matters of the soul, more receptive to ideas of faith, more drawn to the divine than men. The feminine soul has an openness to the abstract and a grasp of the intangible that a male soul can only yearn for. This is why G‑d told Abraham, the first Jewish man, "Whatever Sarah your wife tells you, listen to her voice." She was the greater prophet, her soul more intuitive than his.</a:t>
            </a:r>
          </a:p>
          <a:p>
            <a:r>
              <a:rPr lang="en-US" sz="1200" dirty="0"/>
              <a:t>The Torah gives men more physical mitzvahs to tame the body and give the soul extra power. Women don't need this help, because although men can jump higher in the air, women can reach higher into the heavens.</a:t>
            </a:r>
          </a:p>
          <a:p>
            <a:r>
              <a:rPr lang="en-US" sz="1200" dirty="0"/>
              <a:t>http://www.chabad.org/library/article_cdo/aid/2576222/jewish/The-Gender-Gap.htm</a:t>
            </a:r>
          </a:p>
        </p:txBody>
      </p:sp>
      <p:sp>
        <p:nvSpPr>
          <p:cNvPr id="4" name="TextBox 3"/>
          <p:cNvSpPr txBox="1"/>
          <p:nvPr/>
        </p:nvSpPr>
        <p:spPr>
          <a:xfrm>
            <a:off x="4689695" y="0"/>
            <a:ext cx="2797521" cy="369332"/>
          </a:xfrm>
          <a:prstGeom prst="rect">
            <a:avLst/>
          </a:prstGeom>
          <a:noFill/>
        </p:spPr>
        <p:txBody>
          <a:bodyPr wrap="square" rtlCol="0">
            <a:spAutoFit/>
          </a:bodyPr>
          <a:lstStyle/>
          <a:p>
            <a:r>
              <a:rPr lang="en-US" dirty="0"/>
              <a:t>*Something of Interest</a:t>
            </a:r>
          </a:p>
        </p:txBody>
      </p:sp>
      <p:sp>
        <p:nvSpPr>
          <p:cNvPr id="5" name="Rectangle 4"/>
          <p:cNvSpPr/>
          <p:nvPr/>
        </p:nvSpPr>
        <p:spPr>
          <a:xfrm>
            <a:off x="196158" y="2492463"/>
            <a:ext cx="6096000" cy="4339650"/>
          </a:xfrm>
          <a:prstGeom prst="rect">
            <a:avLst/>
          </a:prstGeom>
          <a:ln>
            <a:solidFill>
              <a:schemeClr val="tx1"/>
            </a:solidFill>
          </a:ln>
        </p:spPr>
        <p:txBody>
          <a:bodyPr>
            <a:spAutoFit/>
          </a:bodyPr>
          <a:lstStyle/>
          <a:p>
            <a:r>
              <a:rPr lang="en-US" sz="1200" dirty="0"/>
              <a:t>…</a:t>
            </a:r>
            <a:r>
              <a:rPr lang="en-US" sz="1200" b="1" dirty="0"/>
              <a:t>countless studies have shown that women are more likely to be religious than men</a:t>
            </a:r>
            <a:r>
              <a:rPr lang="en-US" sz="1200" dirty="0"/>
              <a:t>. Now, that doesn’t mean that every study shows such a difference, or that the difference is always significant. Nor does it mean that the difference is discernable on every measure of religiosity/secularity -- for example, orthodox Jewish men are more likely to regularly attend synagogue than orthodox Jewish women.</a:t>
            </a:r>
          </a:p>
          <a:p>
            <a:r>
              <a:rPr lang="en-US" sz="1200" dirty="0"/>
              <a:t>Consider, for example, that according to the American Religious Identification Survey, men currently make up 58% of Americans who claim “no religion,” 70% of Americans who self-identify as atheist, and 75% of those who self identify as agnostic. Or consider the Pew Forum’s Religious Landscape national survey, which found that 86% of American women claim to be religious affiliated, but only 79% of American men claim as much; 77% of women believe in God with absolute certainly, but only 65% of men do; 66% of women pray daily, but only 49% of men do; 63% of women say that religion is very important in their lives, but only 49% of men say as much; 44% of women attend religious services on a weekly basis, but only 34% of men do. The differences may or may not be significant – social science gets fuzzy here -- but they are consistent.</a:t>
            </a:r>
          </a:p>
          <a:p>
            <a:r>
              <a:rPr lang="en-US" sz="1200" dirty="0"/>
              <a:t>In short, on just about whatever measures one uses to assess religiosity – frequency of prayer, belief in God, church attendance, or self-identification – women are more likely than men in the United States to be religious.</a:t>
            </a:r>
          </a:p>
          <a:p>
            <a:r>
              <a:rPr lang="en-US" sz="1200" dirty="0"/>
              <a:t>…are these averages and percentages universal? Do we find similar differences in other countries around the world?</a:t>
            </a:r>
          </a:p>
          <a:p>
            <a:r>
              <a:rPr lang="en-US" sz="1200" dirty="0"/>
              <a:t>Yes.</a:t>
            </a:r>
          </a:p>
          <a:p>
            <a:r>
              <a:rPr lang="en-US" sz="1200" dirty="0"/>
              <a:t>To see the article further: https://www.psychologytoday.com/blog/the-secular-life/201409/why-are-women-more-religious-men</a:t>
            </a:r>
          </a:p>
        </p:txBody>
      </p:sp>
      <p:sp>
        <p:nvSpPr>
          <p:cNvPr id="6" name="Rectangle 5"/>
          <p:cNvSpPr/>
          <p:nvPr/>
        </p:nvSpPr>
        <p:spPr>
          <a:xfrm>
            <a:off x="6292158" y="369332"/>
            <a:ext cx="5699157" cy="2677656"/>
          </a:xfrm>
          <a:prstGeom prst="rect">
            <a:avLst/>
          </a:prstGeom>
          <a:ln>
            <a:solidFill>
              <a:schemeClr val="tx1"/>
            </a:solidFill>
          </a:ln>
        </p:spPr>
        <p:txBody>
          <a:bodyPr wrap="square">
            <a:spAutoFit/>
          </a:bodyPr>
          <a:lstStyle/>
          <a:p>
            <a:pPr fontAlgn="base"/>
            <a:r>
              <a:rPr lang="en-US" sz="1200" dirty="0"/>
              <a:t>"</a:t>
            </a:r>
            <a:r>
              <a:rPr lang="en-US" sz="1200" b="1" dirty="0"/>
              <a:t>A mountain of Gallup survey data attests to the idea that women are more religious than men, hold their beliefs more firmly, practice their faith more consistently, and work more vigorously for the congregation," </a:t>
            </a:r>
            <a:r>
              <a:rPr lang="en-US" sz="1200" dirty="0"/>
              <a:t>Gallup wrote.</a:t>
            </a:r>
          </a:p>
          <a:p>
            <a:pPr fontAlgn="base"/>
            <a:r>
              <a:rPr lang="en-US" sz="1200" dirty="0"/>
              <a:t>Among the reasons women tend to be more religious, he says:</a:t>
            </a:r>
          </a:p>
          <a:p>
            <a:pPr fontAlgn="base"/>
            <a:r>
              <a:rPr lang="en-US" sz="1200" dirty="0"/>
              <a:t>Mothers have tended to spend more time raising children, which often means overseeing their involvement in church activities.</a:t>
            </a:r>
          </a:p>
          <a:p>
            <a:pPr fontAlgn="base"/>
            <a:r>
              <a:rPr lang="en-US" sz="1200" dirty="0"/>
              <a:t>Though two-income households are more common today, in the past women often had more flexible daily schedules, permitting more church involvement during the week.</a:t>
            </a:r>
          </a:p>
          <a:p>
            <a:pPr fontAlgn="base"/>
            <a:r>
              <a:rPr lang="en-US" sz="1200" dirty="0"/>
              <a:t>Women tend to be more open about sharing personal problems and are more relational than men. Other Gallup research shows a higher proportion of women than men say they have a "best friend" in their congregation, he wrote.</a:t>
            </a:r>
          </a:p>
          <a:p>
            <a:pPr fontAlgn="base"/>
            <a:r>
              <a:rPr lang="en-US" sz="1200" dirty="0"/>
              <a:t>Lastly, Gallup argued, "More so than men, women lean toward an empirical [depending on experience or observation] rather than a rational basis for faith.“</a:t>
            </a:r>
          </a:p>
          <a:p>
            <a:pPr fontAlgn="base"/>
            <a:r>
              <a:rPr lang="en-US" sz="1200" dirty="0"/>
              <a:t>http://www.livescience.com/7689-women-religious-men.html</a:t>
            </a:r>
          </a:p>
        </p:txBody>
      </p:sp>
      <p:sp>
        <p:nvSpPr>
          <p:cNvPr id="7" name="Rectangle 6"/>
          <p:cNvSpPr/>
          <p:nvPr/>
        </p:nvSpPr>
        <p:spPr>
          <a:xfrm>
            <a:off x="6292157" y="3046724"/>
            <a:ext cx="5699157" cy="3231654"/>
          </a:xfrm>
          <a:prstGeom prst="rect">
            <a:avLst/>
          </a:prstGeom>
          <a:ln>
            <a:solidFill>
              <a:schemeClr val="tx1"/>
            </a:solidFill>
          </a:ln>
        </p:spPr>
        <p:txBody>
          <a:bodyPr wrap="square">
            <a:spAutoFit/>
          </a:bodyPr>
          <a:lstStyle/>
          <a:p>
            <a:r>
              <a:rPr lang="en-US" sz="1200" b="1" dirty="0"/>
              <a:t>BYU Religious Study Center Gender and Religious Devotion </a:t>
            </a:r>
          </a:p>
          <a:p>
            <a:r>
              <a:rPr lang="en-US" sz="1200" b="1" dirty="0"/>
              <a:t>The Religiosity of Mormon Men and Women through the Life Cycle</a:t>
            </a:r>
          </a:p>
          <a:p>
            <a:r>
              <a:rPr lang="en-US" sz="1200" dirty="0"/>
              <a:t>Small Excerpt:</a:t>
            </a:r>
          </a:p>
          <a:p>
            <a:r>
              <a:rPr lang="en-US" sz="1200" dirty="0"/>
              <a:t>Mormon men and women are quite different in the way they evaluate their own religious devotion. In the United States and many other societies, women are typically more religious than men. A recent Gallup poll (1993, pp. 43, 55) found that 46 percent of American women attended religious services weekly, while only 39 percent of men did so. In addition, 66 percent of women and only 48 percent of men said that religion was very important in their lives.</a:t>
            </a:r>
          </a:p>
          <a:p>
            <a:r>
              <a:rPr lang="en-US" sz="1200" dirty="0"/>
              <a:t>Are LDS people different? Religious devotion among LDS people generally followed the same pattern of other Americans, with some interesting variations, as the data in table 10.1 demonstrate. Mormon women were typically slightly more religious than Mormon men.</a:t>
            </a:r>
          </a:p>
          <a:p>
            <a:endParaRPr lang="en-US" sz="1200" dirty="0"/>
          </a:p>
          <a:p>
            <a:r>
              <a:rPr lang="en-US" sz="1200" dirty="0"/>
              <a:t>For Further Information: </a:t>
            </a:r>
          </a:p>
          <a:p>
            <a:r>
              <a:rPr lang="en-US" sz="1200" dirty="0"/>
              <a:t>https://rsc.byu.edu/archived/latter-day-saint-social-life-social-research-lds-church-and-its-members/10-religiosity</a:t>
            </a:r>
          </a:p>
        </p:txBody>
      </p:sp>
    </p:spTree>
    <p:extLst>
      <p:ext uri="{BB962C8B-B14F-4D97-AF65-F5344CB8AC3E}">
        <p14:creationId xmlns:p14="http://schemas.microsoft.com/office/powerpoint/2010/main" val="102749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flipH="1">
            <a:off x="4561117" y="178072"/>
            <a:ext cx="7630883" cy="65248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444444"/>
                </a:solidFill>
                <a:effectLst/>
                <a:cs typeface="Arial" panose="020B0604020202020204" pitchFamily="34" charset="0"/>
              </a:rPr>
              <a:t>Monsieur James </a:t>
            </a:r>
            <a:r>
              <a:rPr kumimoji="0" lang="en-US" altLang="en-US" sz="1100" b="0" i="0" u="none" strike="noStrike" cap="none" normalizeH="0" baseline="0" dirty="0" err="1">
                <a:ln>
                  <a:noFill/>
                </a:ln>
                <a:solidFill>
                  <a:srgbClr val="444444"/>
                </a:solidFill>
                <a:effectLst/>
                <a:cs typeface="Arial" panose="020B0604020202020204" pitchFamily="34" charset="0"/>
              </a:rPr>
              <a:t>Tissot</a:t>
            </a:r>
            <a:r>
              <a:rPr kumimoji="0" lang="en-US" altLang="en-US" sz="1100" b="0" i="0" u="none" strike="noStrike" cap="none" normalizeH="0" baseline="0" dirty="0">
                <a:ln>
                  <a:noFill/>
                </a:ln>
                <a:solidFill>
                  <a:srgbClr val="444444"/>
                </a:solidFill>
                <a:effectLst/>
                <a:cs typeface="Arial" panose="020B0604020202020204" pitchFamily="34" charset="0"/>
              </a:rPr>
              <a:t> is now a man of sixty-two, yet his vigor of mind and body is remarkable. One might al­most speak of his vigor of soul, for the spiritual quality in this distinguished artist is one of his most striking characteristics. Not only is he deeply religious in his daily life, but he is something beyond that: he is a mystic and seer of visions.</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444444"/>
                </a:solidFill>
                <a:effectLst/>
                <a:cs typeface="Arial" panose="020B0604020202020204" pitchFamily="34" charset="0"/>
              </a:rPr>
              <a:t>But the </a:t>
            </a:r>
            <a:r>
              <a:rPr kumimoji="0" lang="en-US" altLang="en-US" sz="1100" b="0" i="0" u="none" strike="noStrike" cap="none" normalizeH="0" baseline="0" dirty="0" err="1">
                <a:ln>
                  <a:noFill/>
                </a:ln>
                <a:solidFill>
                  <a:srgbClr val="444444"/>
                </a:solidFill>
                <a:effectLst/>
                <a:cs typeface="Arial" panose="020B0604020202020204" pitchFamily="34" charset="0"/>
              </a:rPr>
              <a:t>Tissot</a:t>
            </a:r>
            <a:r>
              <a:rPr kumimoji="0" lang="en-US" altLang="en-US" sz="1100" b="0" i="0" u="none" strike="noStrike" cap="none" normalizeH="0" baseline="0" dirty="0">
                <a:ln>
                  <a:noFill/>
                </a:ln>
                <a:solidFill>
                  <a:srgbClr val="444444"/>
                </a:solidFill>
                <a:effectLst/>
                <a:cs typeface="Arial" panose="020B0604020202020204" pitchFamily="34" charset="0"/>
              </a:rPr>
              <a:t> of today, the man of soli­tude and meditation, the reverent worshiper, the almost ecstatic believer in divine mys­teries, is a very different </a:t>
            </a:r>
            <a:r>
              <a:rPr kumimoji="0" lang="en-US" altLang="en-US" sz="1100" b="0" i="0" u="none" strike="noStrike" cap="none" normalizeH="0" baseline="0" dirty="0" err="1">
                <a:ln>
                  <a:noFill/>
                </a:ln>
                <a:solidFill>
                  <a:srgbClr val="444444"/>
                </a:solidFill>
                <a:effectLst/>
                <a:cs typeface="Arial" panose="020B0604020202020204" pitchFamily="34" charset="0"/>
              </a:rPr>
              <a:t>Tissot</a:t>
            </a:r>
            <a:r>
              <a:rPr kumimoji="0" lang="en-US" altLang="en-US" sz="1100" b="0" i="0" u="none" strike="noStrike" cap="none" normalizeH="0" baseline="0" dirty="0">
                <a:ln>
                  <a:noFill/>
                </a:ln>
                <a:solidFill>
                  <a:srgbClr val="444444"/>
                </a:solidFill>
                <a:effectLst/>
                <a:cs typeface="Arial" panose="020B0604020202020204" pitchFamily="34" charset="0"/>
              </a:rPr>
              <a:t> from the one who left Paris twelve years ago to undertake a great work in Palestine. Up to that time </a:t>
            </a:r>
            <a:r>
              <a:rPr kumimoji="0" lang="en-US" altLang="en-US" sz="1100" b="0" i="0" u="none" strike="noStrike" cap="none" normalizeH="0" baseline="0" dirty="0" err="1">
                <a:ln>
                  <a:noFill/>
                </a:ln>
                <a:solidFill>
                  <a:srgbClr val="444444"/>
                </a:solidFill>
                <a:effectLst/>
                <a:cs typeface="Arial" panose="020B0604020202020204" pitchFamily="34" charset="0"/>
              </a:rPr>
              <a:t>Tissot</a:t>
            </a:r>
            <a:r>
              <a:rPr kumimoji="0" lang="en-US" altLang="en-US" sz="1100" b="0" i="0" u="none" strike="noStrike" cap="none" normalizeH="0" baseline="0" dirty="0">
                <a:ln>
                  <a:noFill/>
                </a:ln>
                <a:solidFill>
                  <a:srgbClr val="444444"/>
                </a:solidFill>
                <a:effectLst/>
                <a:cs typeface="Arial" panose="020B0604020202020204" pitchFamily="34" charset="0"/>
              </a:rPr>
              <a:t> had been known as an artist of unusual power and versatility, but an artist who was also much of a </a:t>
            </a:r>
            <a:r>
              <a:rPr kumimoji="0" lang="en-US" altLang="en-US" sz="1100" b="0" i="0" u="none" strike="noStrike" cap="none" normalizeH="0" baseline="0" dirty="0" err="1">
                <a:ln>
                  <a:noFill/>
                </a:ln>
                <a:solidFill>
                  <a:srgbClr val="444444"/>
                </a:solidFill>
                <a:effectLst/>
                <a:cs typeface="Arial" panose="020B0604020202020204" pitchFamily="34" charset="0"/>
              </a:rPr>
              <a:t>worldling</a:t>
            </a:r>
            <a:r>
              <a:rPr kumimoji="0" lang="en-US" altLang="en-US" sz="1100" b="0" i="0" u="none" strike="noStrike" cap="none" normalizeH="0" baseline="0" dirty="0">
                <a:ln>
                  <a:noFill/>
                </a:ln>
                <a:solidFill>
                  <a:srgbClr val="444444"/>
                </a:solidFill>
                <a:effectLst/>
                <a:cs typeface="Arial" panose="020B0604020202020204" pitchFamily="34" charset="0"/>
              </a:rPr>
              <a:t>. He was a traveler and a cosmopolitan; he was at home in many cities. Ten years of his life were spent in London, where he earned some millions of francs from his paintings and where his house was famous among grand establishments for the beautiful things within and without it. This was the house that later passed into the hands of </a:t>
            </a:r>
            <a:r>
              <a:rPr kumimoji="0" lang="en-US" altLang="en-US" sz="1100" b="0" i="0" u="none" strike="noStrike" cap="none" normalizeH="0" baseline="0" dirty="0" err="1">
                <a:ln>
                  <a:noFill/>
                </a:ln>
                <a:solidFill>
                  <a:srgbClr val="444444"/>
                </a:solidFill>
                <a:effectLst/>
                <a:cs typeface="Arial" panose="020B0604020202020204" pitchFamily="34" charset="0"/>
              </a:rPr>
              <a:t>Tissot's</a:t>
            </a:r>
            <a:r>
              <a:rPr kumimoji="0" lang="en-US" altLang="en-US" sz="1100" b="0" i="0" u="none" strike="noStrike" cap="none" normalizeH="0" baseline="0" dirty="0">
                <a:ln>
                  <a:noFill/>
                </a:ln>
                <a:solidFill>
                  <a:srgbClr val="444444"/>
                </a:solidFill>
                <a:effectLst/>
                <a:cs typeface="Arial" panose="020B0604020202020204" pitchFamily="34" charset="0"/>
              </a:rPr>
              <a:t> friend Alma-Tadema.</a:t>
            </a:r>
          </a:p>
          <a:p>
            <a:pPr lvl="0"/>
            <a:r>
              <a:rPr lang="en-US" sz="1100" dirty="0"/>
              <a:t>The cause of this sudden change in a man of mature years was sought for eagerly by </a:t>
            </a:r>
            <a:r>
              <a:rPr lang="en-US" sz="1100" dirty="0" err="1"/>
              <a:t>Tissot's</a:t>
            </a:r>
            <a:r>
              <a:rPr lang="en-US" sz="1100" dirty="0"/>
              <a:t> friends. There was much gossip about him in Paris and London. It was rumored that he had entered a monastery. There was no doubt that he went to prayer frequently, that he shunned the busy and frivolous paths once trodden by him with pleasure. People who had known him well saw little of him now. But why this change had come on, or just what it meant, remained in the realm of conjecture. It is sufficient for us to know that the death of a very dear friend about this time had much to do with turning M. </a:t>
            </a:r>
            <a:r>
              <a:rPr lang="en-US" sz="1100" dirty="0" err="1"/>
              <a:t>Tissot's</a:t>
            </a:r>
            <a:r>
              <a:rPr lang="en-US" sz="1100" dirty="0"/>
              <a:t> thoughts in a new direction. He saw life more sadly and more seriously. He felt himself alone in the world, for he had never married, and with ebbing fires of the body, the soul fires began to burn more brightly. The worship of God was no longer a subject of speculation, but a real thing that had come into his heart. And now in the East a star of guidance shone out clear, a sign in the heavens beckoning this man, calling him to Jerusalem, and he heard the call and answered it. </a:t>
            </a:r>
            <a:r>
              <a:rPr lang="en-US" sz="1100" dirty="0" err="1"/>
              <a:t>Tissot</a:t>
            </a:r>
            <a:r>
              <a:rPr lang="en-US" sz="1100" dirty="0"/>
              <a:t> the artist became </a:t>
            </a:r>
            <a:r>
              <a:rPr lang="en-US" sz="1100" dirty="0" err="1"/>
              <a:t>Tissot</a:t>
            </a:r>
            <a:r>
              <a:rPr lang="en-US" sz="1100" dirty="0"/>
              <a:t> the pilgrim.</a:t>
            </a:r>
          </a:p>
          <a:p>
            <a:pPr lvl="0"/>
            <a:endParaRPr lang="en-US" sz="1100" dirty="0"/>
          </a:p>
          <a:p>
            <a:pPr lvl="0"/>
            <a:r>
              <a:rPr lang="en-US" sz="1100" dirty="0"/>
              <a:t>Ten years to do 500 paintings: so stands the record. And although these paintings, measured by inches, are not so very large, yet they present such variety of scene and incident, such knowledge of antiquity, such faithfulness in smallest details, such understanding of Oriental character, such convincingness in the setting forth of Christ's 'life, and withal such power of the imagina­tion and spiritual insight, that one would think twenty years all too short for the task. What other artist ever painted one picture a week with merit in it and kept up that aver­age for 500 weeks? Nor does this take ac­count of hundreds of sketches done in prep­aration, nor of hundreds of initial letters and chapter endings and delicate bits of page decoration (two or three hours for each), done by this indefatigable man for the great French edition of his work just pub­lished. There was needed strength of soul as well as ar­tistic power for this business!</a:t>
            </a:r>
          </a:p>
          <a:p>
            <a:pPr lvl="0"/>
            <a:endParaRPr kumimoji="0" lang="en-US" altLang="en-US" sz="1100" b="0" i="0" u="none" strike="noStrike" cap="none" normalizeH="0" baseline="0" dirty="0">
              <a:ln>
                <a:noFill/>
              </a:ln>
              <a:solidFill>
                <a:srgbClr val="444444"/>
              </a:solidFill>
              <a:effectLst/>
              <a:cs typeface="Arial" panose="020B0604020202020204" pitchFamily="34" charset="0"/>
            </a:endParaRPr>
          </a:p>
          <a:p>
            <a:pPr lvl="0"/>
            <a:r>
              <a:rPr lang="en-US" sz="1100" dirty="0"/>
              <a:t>“To do my work best I must be able to think and feel quite alone, I must have solitude.  So, for weeks at a time, I would withdraw from Paris to a wonderful lonely valley, shaped like a vast amphitheater, where the wind blows always and a little river runs.  This is one of nature’s worship spots, where reverence is in the air. Hun­dreds of years ago godly men chose this place for a monastery, and on the ruins of their building I have made my home for con­templation. Ah, the days that I have spent there listening to the wind sigh and watching the river flow!“</a:t>
            </a:r>
          </a:p>
          <a:p>
            <a:pPr lvl="0"/>
            <a:r>
              <a:rPr lang="en-US" sz="1100" i="1" dirty="0"/>
              <a:t>Originally published in McClure’s Magazine in March of 1899.</a:t>
            </a:r>
            <a:endParaRPr kumimoji="0" lang="en-US" altLang="en-US" sz="1100" b="0" i="0" u="none" strike="noStrike" cap="none" normalizeH="0" baseline="0" dirty="0">
              <a:ln>
                <a:noFill/>
              </a:ln>
              <a:solidFill>
                <a:srgbClr val="444444"/>
              </a:solidFill>
              <a:effectLst/>
              <a:cs typeface="Arial" panose="020B0604020202020204" pitchFamily="34" charset="0"/>
            </a:endParaRPr>
          </a:p>
          <a:p>
            <a:pPr lvl="0"/>
            <a:r>
              <a:rPr lang="en-US" altLang="en-US" sz="1100" dirty="0"/>
              <a:t>For further read: http://www.digitalhistoryproject.com/2012/05/artist-james-j-tissot-his-paintings-of.html</a:t>
            </a:r>
            <a:endParaRPr kumimoji="0" lang="en-US" altLang="en-US" sz="1100" b="0" i="0" u="none" strike="noStrike" cap="none" normalizeH="0" baseline="0" dirty="0">
              <a:ln>
                <a:noFill/>
              </a:ln>
              <a:solidFill>
                <a:schemeClr val="tx1"/>
              </a:solidFill>
              <a:effectLst/>
            </a:endParaRPr>
          </a:p>
        </p:txBody>
      </p:sp>
      <p:pic>
        <p:nvPicPr>
          <p:cNvPr id="34822" name="Picture 6" descr="Image result for tissot art jesus appears to ma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265" y="923330"/>
            <a:ext cx="2362421" cy="29278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1633" y="0"/>
            <a:ext cx="3201517" cy="923330"/>
          </a:xfrm>
          <a:prstGeom prst="rect">
            <a:avLst/>
          </a:prstGeom>
        </p:spPr>
        <p:txBody>
          <a:bodyPr wrap="none">
            <a:spAutoFit/>
          </a:bodyPr>
          <a:lstStyle/>
          <a:p>
            <a:pPr algn="ctr"/>
            <a:r>
              <a:rPr lang="en-US" altLang="en-US" dirty="0">
                <a:solidFill>
                  <a:srgbClr val="444444"/>
                </a:solidFill>
                <a:cs typeface="Arial" panose="020B0604020202020204" pitchFamily="34" charset="0"/>
              </a:rPr>
              <a:t>Monsieur James </a:t>
            </a:r>
            <a:r>
              <a:rPr lang="en-US" altLang="en-US" dirty="0" err="1">
                <a:solidFill>
                  <a:srgbClr val="444444"/>
                </a:solidFill>
                <a:cs typeface="Arial" panose="020B0604020202020204" pitchFamily="34" charset="0"/>
              </a:rPr>
              <a:t>Tissot</a:t>
            </a:r>
            <a:endParaRPr lang="en-US" altLang="en-US" dirty="0">
              <a:solidFill>
                <a:srgbClr val="444444"/>
              </a:solidFill>
              <a:cs typeface="Arial" panose="020B0604020202020204" pitchFamily="34" charset="0"/>
            </a:endParaRPr>
          </a:p>
          <a:p>
            <a:pPr algn="ctr"/>
            <a:r>
              <a:rPr lang="en-US" dirty="0"/>
              <a:t>5 October 1836 – 8 August 1902</a:t>
            </a:r>
          </a:p>
          <a:p>
            <a:pPr algn="ctr"/>
            <a:r>
              <a:rPr lang="en-US" altLang="en-US" dirty="0">
                <a:solidFill>
                  <a:srgbClr val="444444"/>
                </a:solidFill>
                <a:cs typeface="Arial" panose="020B0604020202020204" pitchFamily="34" charset="0"/>
              </a:rPr>
              <a:t>A French painter </a:t>
            </a:r>
            <a:endParaRPr lang="en-US" dirty="0"/>
          </a:p>
        </p:txBody>
      </p:sp>
      <p:sp>
        <p:nvSpPr>
          <p:cNvPr id="7" name="Rectangle 6"/>
          <p:cNvSpPr/>
          <p:nvPr/>
        </p:nvSpPr>
        <p:spPr>
          <a:xfrm>
            <a:off x="-14374" y="3902168"/>
            <a:ext cx="4650225" cy="2800767"/>
          </a:xfrm>
          <a:prstGeom prst="rect">
            <a:avLst/>
          </a:prstGeom>
        </p:spPr>
        <p:txBody>
          <a:bodyPr wrap="square">
            <a:spAutoFit/>
          </a:bodyPr>
          <a:lstStyle/>
          <a:p>
            <a:r>
              <a:rPr lang="en-US" sz="1100" dirty="0">
                <a:latin typeface="Arial" panose="020B0604020202020204" pitchFamily="34" charset="0"/>
              </a:rPr>
              <a:t>Jacques </a:t>
            </a:r>
            <a:r>
              <a:rPr lang="en-US" sz="1100" dirty="0" err="1">
                <a:latin typeface="Arial" panose="020B0604020202020204" pitchFamily="34" charset="0"/>
              </a:rPr>
              <a:t>Tissot</a:t>
            </a:r>
            <a:r>
              <a:rPr lang="en-US" sz="1100" dirty="0">
                <a:latin typeface="Arial" panose="020B0604020202020204" pitchFamily="34" charset="0"/>
              </a:rPr>
              <a:t> was born in the port town of Nantes, France and spent his early childhood there. His father, Marcel </a:t>
            </a:r>
            <a:r>
              <a:rPr lang="en-US" sz="1100" dirty="0" err="1">
                <a:latin typeface="Arial" panose="020B0604020202020204" pitchFamily="34" charset="0"/>
              </a:rPr>
              <a:t>Théodore</a:t>
            </a:r>
            <a:r>
              <a:rPr lang="en-US" sz="1100" dirty="0">
                <a:latin typeface="Arial" panose="020B0604020202020204" pitchFamily="34" charset="0"/>
              </a:rPr>
              <a:t> </a:t>
            </a:r>
            <a:r>
              <a:rPr lang="en-US" sz="1100" dirty="0" err="1">
                <a:latin typeface="Arial" panose="020B0604020202020204" pitchFamily="34" charset="0"/>
              </a:rPr>
              <a:t>Tissot</a:t>
            </a:r>
            <a:r>
              <a:rPr lang="en-US" sz="1100" dirty="0">
                <a:latin typeface="Arial" panose="020B0604020202020204" pitchFamily="34" charset="0"/>
              </a:rPr>
              <a:t>, was a successful drapery merchant. His mother, Marie Durand, assisted her husband in the family business and designed hats. A devout Catholic, </a:t>
            </a:r>
            <a:r>
              <a:rPr lang="en-US" sz="1100" dirty="0" err="1">
                <a:latin typeface="Arial" panose="020B0604020202020204" pitchFamily="34" charset="0"/>
              </a:rPr>
              <a:t>Tissot's</a:t>
            </a:r>
            <a:r>
              <a:rPr lang="en-US" sz="1100" dirty="0">
                <a:latin typeface="Arial" panose="020B0604020202020204" pitchFamily="34" charset="0"/>
              </a:rPr>
              <a:t> mother instilled pious devotion in the future artist from a very young age. </a:t>
            </a:r>
            <a:r>
              <a:rPr lang="en-US" sz="1100" dirty="0" err="1">
                <a:latin typeface="Arial" panose="020B0604020202020204" pitchFamily="34" charset="0"/>
              </a:rPr>
              <a:t>Tissot's</a:t>
            </a:r>
            <a:r>
              <a:rPr lang="en-US" sz="1100" dirty="0">
                <a:latin typeface="Arial" panose="020B0604020202020204" pitchFamily="34" charset="0"/>
              </a:rPr>
              <a:t> youth spent in Nantes likely contributed to his frequent depiction of shipping vessels and boats in his later works. The involvement of his parents in the fashion industry is believed to have been an influence on his painting style, as he depicted women's clothing in fine detail. By the time </a:t>
            </a:r>
            <a:r>
              <a:rPr lang="en-US" sz="1100" dirty="0" err="1">
                <a:latin typeface="Arial" panose="020B0604020202020204" pitchFamily="34" charset="0"/>
              </a:rPr>
              <a:t>Tissot</a:t>
            </a:r>
            <a:r>
              <a:rPr lang="en-US" sz="1100" dirty="0">
                <a:latin typeface="Arial" panose="020B0604020202020204" pitchFamily="34" charset="0"/>
              </a:rPr>
              <a:t> was 17, he knew he wanted to pursue painting as a career. His father opposed this, preferring his son to follow a business profession, but the young </a:t>
            </a:r>
            <a:r>
              <a:rPr lang="en-US" sz="1100" dirty="0" err="1">
                <a:latin typeface="Arial" panose="020B0604020202020204" pitchFamily="34" charset="0"/>
              </a:rPr>
              <a:t>Tissot</a:t>
            </a:r>
            <a:r>
              <a:rPr lang="en-US" sz="1100" dirty="0">
                <a:latin typeface="Arial" panose="020B0604020202020204" pitchFamily="34" charset="0"/>
              </a:rPr>
              <a:t> gained his mother's support for his chosen vocation. Around this time, he began using the given name of James. By 1854 he was commonly known as James </a:t>
            </a:r>
            <a:r>
              <a:rPr lang="en-US" sz="1100" dirty="0" err="1">
                <a:latin typeface="Arial" panose="020B0604020202020204" pitchFamily="34" charset="0"/>
              </a:rPr>
              <a:t>Tissot</a:t>
            </a:r>
            <a:r>
              <a:rPr lang="en-US" sz="1100" dirty="0">
                <a:latin typeface="Arial" panose="020B0604020202020204" pitchFamily="34" charset="0"/>
              </a:rPr>
              <a:t>; he may have adopted it because of his increasing interest in everything English. Wikipedia</a:t>
            </a:r>
            <a:endParaRPr lang="en-US" sz="1100" dirty="0"/>
          </a:p>
        </p:txBody>
      </p:sp>
    </p:spTree>
    <p:extLst>
      <p:ext uri="{BB962C8B-B14F-4D97-AF65-F5344CB8AC3E}">
        <p14:creationId xmlns:p14="http://schemas.microsoft.com/office/powerpoint/2010/main" val="719711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mary and mary to sepulcre lds"/>
          <p:cNvPicPr>
            <a:picLocks noChangeAspect="1" noChangeArrowheads="1"/>
          </p:cNvPicPr>
          <p:nvPr/>
        </p:nvPicPr>
        <p:blipFill rotWithShape="1">
          <a:blip r:embed="rId2">
            <a:extLst>
              <a:ext uri="{28A0092B-C50C-407E-A947-70E740481C1C}">
                <a14:useLocalDpi xmlns:a14="http://schemas.microsoft.com/office/drawing/2010/main" val="0"/>
              </a:ext>
            </a:extLst>
          </a:blip>
          <a:srcRect l="-1" r="57500" b="75397"/>
          <a:stretch/>
        </p:blipFill>
        <p:spPr bwMode="auto">
          <a:xfrm>
            <a:off x="0" y="0"/>
            <a:ext cx="12050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40455" y="428178"/>
            <a:ext cx="8251372" cy="6001643"/>
          </a:xfrm>
          <a:prstGeom prst="rect">
            <a:avLst/>
          </a:prstGeom>
        </p:spPr>
        <p:txBody>
          <a:bodyPr wrap="square">
            <a:spAutoFit/>
          </a:bodyPr>
          <a:lstStyle/>
          <a:p>
            <a:pPr fontAlgn="base"/>
            <a:r>
              <a:rPr lang="en-US" sz="2400" dirty="0">
                <a:solidFill>
                  <a:schemeClr val="bg1"/>
                </a:solidFill>
              </a:rPr>
              <a:t>“On that Friday the Apostles were devastated. </a:t>
            </a:r>
          </a:p>
          <a:p>
            <a:pPr fontAlgn="base"/>
            <a:endParaRPr lang="en-US" sz="2400" dirty="0">
              <a:solidFill>
                <a:schemeClr val="bg1"/>
              </a:solidFill>
            </a:endParaRPr>
          </a:p>
          <a:p>
            <a:pPr fontAlgn="base"/>
            <a:r>
              <a:rPr lang="en-US" sz="2400" dirty="0">
                <a:solidFill>
                  <a:schemeClr val="bg1"/>
                </a:solidFill>
              </a:rPr>
              <a:t>Jesus, their Savior—the man who had walked on water and raised the dead—was Himself at the mercy of wicked men. </a:t>
            </a:r>
          </a:p>
          <a:p>
            <a:pPr fontAlgn="base"/>
            <a:endParaRPr lang="en-US" sz="2400" dirty="0">
              <a:solidFill>
                <a:schemeClr val="bg1"/>
              </a:solidFill>
            </a:endParaRPr>
          </a:p>
          <a:p>
            <a:pPr fontAlgn="base"/>
            <a:r>
              <a:rPr lang="en-US" sz="2400" dirty="0">
                <a:solidFill>
                  <a:schemeClr val="bg1"/>
                </a:solidFill>
              </a:rPr>
              <a:t>They watched helplessly as He was overcome by His enemies.</a:t>
            </a:r>
          </a:p>
          <a:p>
            <a:pPr fontAlgn="base"/>
            <a:endParaRPr lang="en-US" sz="2400" dirty="0">
              <a:solidFill>
                <a:schemeClr val="bg1"/>
              </a:solidFill>
            </a:endParaRPr>
          </a:p>
          <a:p>
            <a:pPr fontAlgn="base"/>
            <a:r>
              <a:rPr lang="en-US" sz="2400" dirty="0">
                <a:solidFill>
                  <a:schemeClr val="bg1"/>
                </a:solidFill>
              </a:rPr>
              <a:t>On that Friday the Savior of mankind was humiliated and bruised, abused and reviled.</a:t>
            </a:r>
          </a:p>
          <a:p>
            <a:pPr fontAlgn="base"/>
            <a:endParaRPr lang="en-US" sz="2400" dirty="0">
              <a:solidFill>
                <a:schemeClr val="bg1"/>
              </a:solidFill>
            </a:endParaRPr>
          </a:p>
          <a:p>
            <a:pPr fontAlgn="base"/>
            <a:r>
              <a:rPr lang="en-US" sz="2400" dirty="0">
                <a:solidFill>
                  <a:schemeClr val="bg1"/>
                </a:solidFill>
              </a:rPr>
              <a:t>It was a Friday filled with devastating, consuming sorrow that gnawed at the souls of those who loved and honored the Son of God.</a:t>
            </a:r>
          </a:p>
          <a:p>
            <a:pPr fontAlgn="base"/>
            <a:endParaRPr lang="en-US" sz="2400" dirty="0">
              <a:solidFill>
                <a:schemeClr val="bg1"/>
              </a:solidFill>
            </a:endParaRPr>
          </a:p>
          <a:p>
            <a:pPr fontAlgn="base"/>
            <a:r>
              <a:rPr lang="en-US" sz="2400" dirty="0">
                <a:solidFill>
                  <a:schemeClr val="bg1"/>
                </a:solidFill>
              </a:rPr>
              <a:t>I think that of all the days since the beginning of this world’s history, that Friday was the darkest.” </a:t>
            </a:r>
          </a:p>
        </p:txBody>
      </p:sp>
      <p:sp>
        <p:nvSpPr>
          <p:cNvPr id="11" name="Rectangle 10"/>
          <p:cNvSpPr/>
          <p:nvPr/>
        </p:nvSpPr>
        <p:spPr>
          <a:xfrm>
            <a:off x="6923314" y="6581001"/>
            <a:ext cx="5127172" cy="276999"/>
          </a:xfrm>
          <a:prstGeom prst="rect">
            <a:avLst/>
          </a:prstGeom>
        </p:spPr>
        <p:txBody>
          <a:bodyPr wrap="square">
            <a:spAutoFit/>
          </a:bodyPr>
          <a:lstStyle/>
          <a:p>
            <a:pPr algn="r"/>
            <a:r>
              <a:rPr lang="en-US" sz="1200" dirty="0">
                <a:solidFill>
                  <a:schemeClr val="bg1"/>
                </a:solidFill>
                <a:latin typeface="Open Sans"/>
              </a:rPr>
              <a:t>(3) </a:t>
            </a:r>
            <a:endParaRPr lang="en-US" sz="12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9491" y="5606143"/>
            <a:ext cx="882539" cy="1113357"/>
          </a:xfrm>
          <a:prstGeom prst="rect">
            <a:avLst/>
          </a:prstGeom>
        </p:spPr>
      </p:pic>
      <p:pic>
        <p:nvPicPr>
          <p:cNvPr id="32772" name="Picture 4" descr="Image result for sad apost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16" y="219755"/>
            <a:ext cx="2445534" cy="1837645"/>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Image result for jesus carries cro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837" y="2391575"/>
            <a:ext cx="2251266" cy="2256292"/>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Image result for john the beloved at jesus dea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837" y="4860991"/>
            <a:ext cx="2206979" cy="1858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49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2774"/>
                                        </p:tgtEl>
                                        <p:attrNameLst>
                                          <p:attrName>style.visibility</p:attrName>
                                        </p:attrNameLst>
                                      </p:cBhvr>
                                      <p:to>
                                        <p:strVal val="visible"/>
                                      </p:to>
                                    </p:set>
                                    <p:animEffect transition="in" filter="fade">
                                      <p:cBhvr>
                                        <p:cTn id="17" dur="500"/>
                                        <p:tgtEl>
                                          <p:spTgt spid="3277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776"/>
                                        </p:tgtEl>
                                        <p:attrNameLst>
                                          <p:attrName>style.visibility</p:attrName>
                                        </p:attrNameLst>
                                      </p:cBhvr>
                                      <p:to>
                                        <p:strVal val="visible"/>
                                      </p:to>
                                    </p:set>
                                    <p:animEffect transition="in" filter="fade">
                                      <p:cBhvr>
                                        <p:cTn id="26" dur="500"/>
                                        <p:tgtEl>
                                          <p:spTgt spid="3277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Image result for mary and mary to sepulcre lds"/>
          <p:cNvPicPr>
            <a:picLocks noChangeAspect="1" noChangeArrowheads="1"/>
          </p:cNvPicPr>
          <p:nvPr/>
        </p:nvPicPr>
        <p:blipFill rotWithShape="1">
          <a:blip r:embed="rId2">
            <a:extLst>
              <a:ext uri="{28A0092B-C50C-407E-A947-70E740481C1C}">
                <a14:useLocalDpi xmlns:a14="http://schemas.microsoft.com/office/drawing/2010/main" val="0"/>
              </a:ext>
            </a:extLst>
          </a:blip>
          <a:srcRect l="-1" r="57500" b="75397"/>
          <a:stretch/>
        </p:blipFill>
        <p:spPr bwMode="auto">
          <a:xfrm>
            <a:off x="0" y="0"/>
            <a:ext cx="12050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7443" y="2228671"/>
            <a:ext cx="4229101" cy="3416320"/>
          </a:xfrm>
          <a:prstGeom prst="rect">
            <a:avLst/>
          </a:prstGeom>
          <a:noFill/>
        </p:spPr>
        <p:txBody>
          <a:bodyPr wrap="square" rtlCol="0">
            <a:spAutoFit/>
          </a:bodyPr>
          <a:lstStyle/>
          <a:p>
            <a:r>
              <a:rPr lang="en-US" sz="2400" dirty="0">
                <a:solidFill>
                  <a:schemeClr val="bg1"/>
                </a:solidFill>
              </a:rPr>
              <a:t>This was the time they left their own houses, and by the rising of the sun they got to the tomb. </a:t>
            </a:r>
          </a:p>
          <a:p>
            <a:endParaRPr lang="en-US" sz="2400" dirty="0">
              <a:solidFill>
                <a:schemeClr val="bg1"/>
              </a:solidFill>
            </a:endParaRPr>
          </a:p>
          <a:p>
            <a:r>
              <a:rPr lang="en-US" sz="2400" dirty="0">
                <a:solidFill>
                  <a:schemeClr val="bg1"/>
                </a:solidFill>
              </a:rPr>
              <a:t>As the preceding day was the Sabbath, they could not, consistently with the observances of that day, approach the tomb.</a:t>
            </a:r>
          </a:p>
        </p:txBody>
      </p:sp>
      <p:sp>
        <p:nvSpPr>
          <p:cNvPr id="7" name="TextBox 6"/>
          <p:cNvSpPr txBox="1"/>
          <p:nvPr/>
        </p:nvSpPr>
        <p:spPr>
          <a:xfrm>
            <a:off x="76200" y="6550223"/>
            <a:ext cx="3505200" cy="307777"/>
          </a:xfrm>
          <a:prstGeom prst="rect">
            <a:avLst/>
          </a:prstGeom>
          <a:noFill/>
        </p:spPr>
        <p:txBody>
          <a:bodyPr wrap="square" rtlCol="0">
            <a:spAutoFit/>
          </a:bodyPr>
          <a:lstStyle/>
          <a:p>
            <a:r>
              <a:rPr lang="en-US" sz="1400" dirty="0">
                <a:solidFill>
                  <a:schemeClr val="bg1"/>
                </a:solidFill>
              </a:rPr>
              <a:t>Mark 16:1-2</a:t>
            </a:r>
          </a:p>
        </p:txBody>
      </p:sp>
      <p:sp>
        <p:nvSpPr>
          <p:cNvPr id="10" name="TextBox 9"/>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Anoint--Embalm</a:t>
            </a:r>
            <a:endParaRPr lang="en-US" sz="4400" dirty="0">
              <a:solidFill>
                <a:schemeClr val="bg1"/>
              </a:solidFill>
              <a:latin typeface="Arial Rounded MT Bold" panose="020F0704030504030204" pitchFamily="34" charset="0"/>
            </a:endParaRPr>
          </a:p>
        </p:txBody>
      </p:sp>
      <p:pic>
        <p:nvPicPr>
          <p:cNvPr id="11" name="Picture 10" descr="Robert Anning Bell, The Women going to the sepulchre, Royal Academy of Arts, London, 1912.jpg"/>
          <p:cNvPicPr>
            <a:picLocks noChangeAspect="1"/>
          </p:cNvPicPr>
          <p:nvPr/>
        </p:nvPicPr>
        <p:blipFill>
          <a:blip r:embed="rId3" cstate="print"/>
          <a:stretch>
            <a:fillRect/>
          </a:stretch>
        </p:blipFill>
        <p:spPr>
          <a:xfrm>
            <a:off x="5399315" y="2428227"/>
            <a:ext cx="5715000" cy="3409950"/>
          </a:xfrm>
          <a:prstGeom prst="rect">
            <a:avLst/>
          </a:prstGeom>
        </p:spPr>
      </p:pic>
      <p:sp>
        <p:nvSpPr>
          <p:cNvPr id="2" name="Rectangle 1"/>
          <p:cNvSpPr/>
          <p:nvPr/>
        </p:nvSpPr>
        <p:spPr>
          <a:xfrm>
            <a:off x="3292928" y="1129724"/>
            <a:ext cx="6096000" cy="646331"/>
          </a:xfrm>
          <a:prstGeom prst="rect">
            <a:avLst/>
          </a:prstGeom>
        </p:spPr>
        <p:txBody>
          <a:bodyPr>
            <a:spAutoFit/>
          </a:bodyPr>
          <a:lstStyle/>
          <a:p>
            <a:r>
              <a:rPr lang="en-US" dirty="0">
                <a:solidFill>
                  <a:schemeClr val="bg1"/>
                </a:solidFill>
                <a:latin typeface="arial" panose="020B0604020202020204" pitchFamily="34" charset="0"/>
              </a:rPr>
              <a:t>To preserve (a corpse) from decay, originally with spices and now usually by arterial injection of a preservative.</a:t>
            </a:r>
            <a:endParaRPr lang="en-US" dirty="0">
              <a:solidFill>
                <a:schemeClr val="bg1"/>
              </a:solidFill>
            </a:endParaRPr>
          </a:p>
        </p:txBody>
      </p:sp>
      <p:sp>
        <p:nvSpPr>
          <p:cNvPr id="13" name="TextBox 12"/>
          <p:cNvSpPr txBox="1"/>
          <p:nvPr/>
        </p:nvSpPr>
        <p:spPr>
          <a:xfrm>
            <a:off x="8523515" y="6418866"/>
            <a:ext cx="3505200" cy="307777"/>
          </a:xfrm>
          <a:prstGeom prst="rect">
            <a:avLst/>
          </a:prstGeom>
          <a:noFill/>
        </p:spPr>
        <p:txBody>
          <a:bodyPr wrap="square" rtlCol="0">
            <a:spAutoFit/>
          </a:bodyPr>
          <a:lstStyle/>
          <a:p>
            <a:pPr algn="r"/>
            <a:r>
              <a:rPr lang="en-US" sz="1400" dirty="0">
                <a:solidFill>
                  <a:schemeClr val="bg1"/>
                </a:solidFill>
              </a:rPr>
              <a:t>(2)</a:t>
            </a:r>
          </a:p>
        </p:txBody>
      </p:sp>
    </p:spTree>
    <p:extLst>
      <p:ext uri="{BB962C8B-B14F-4D97-AF65-F5344CB8AC3E}">
        <p14:creationId xmlns:p14="http://schemas.microsoft.com/office/powerpoint/2010/main" val="174450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result for mary and mary to sepulcre lds"/>
          <p:cNvPicPr>
            <a:picLocks noChangeAspect="1" noChangeArrowheads="1"/>
          </p:cNvPicPr>
          <p:nvPr/>
        </p:nvPicPr>
        <p:blipFill rotWithShape="1">
          <a:blip r:embed="rId2">
            <a:extLst>
              <a:ext uri="{28A0092B-C50C-407E-A947-70E740481C1C}">
                <a14:useLocalDpi xmlns:a14="http://schemas.microsoft.com/office/drawing/2010/main" val="0"/>
              </a:ext>
            </a:extLst>
          </a:blip>
          <a:srcRect l="-1" r="57500" b="75397"/>
          <a:stretch/>
        </p:blipFill>
        <p:spPr bwMode="auto">
          <a:xfrm>
            <a:off x="-141514"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549165"/>
            <a:ext cx="4386943" cy="307777"/>
          </a:xfrm>
          <a:prstGeom prst="rect">
            <a:avLst/>
          </a:prstGeom>
          <a:noFill/>
        </p:spPr>
        <p:txBody>
          <a:bodyPr wrap="square" rtlCol="0">
            <a:spAutoFit/>
          </a:bodyPr>
          <a:lstStyle/>
          <a:p>
            <a:r>
              <a:rPr lang="en-US" sz="1400" dirty="0">
                <a:solidFill>
                  <a:schemeClr val="bg1"/>
                </a:solidFill>
              </a:rPr>
              <a:t>Matthew 28:1-4</a:t>
            </a:r>
          </a:p>
        </p:txBody>
      </p:sp>
      <p:sp>
        <p:nvSpPr>
          <p:cNvPr id="10" name="TextBox 9"/>
          <p:cNvSpPr txBox="1"/>
          <p:nvPr/>
        </p:nvSpPr>
        <p:spPr>
          <a:xfrm>
            <a:off x="-141514" y="0"/>
            <a:ext cx="12333513" cy="707886"/>
          </a:xfrm>
          <a:prstGeom prst="rect">
            <a:avLst/>
          </a:prstGeom>
          <a:noFill/>
        </p:spPr>
        <p:txBody>
          <a:bodyPr wrap="square" rtlCol="0">
            <a:spAutoFit/>
          </a:bodyPr>
          <a:lstStyle/>
          <a:p>
            <a:pPr algn="ctr"/>
            <a:r>
              <a:rPr lang="en-US" sz="4000" dirty="0">
                <a:solidFill>
                  <a:schemeClr val="bg1"/>
                </a:solidFill>
                <a:latin typeface="Arial Rounded MT Bold" panose="020F0704030504030204" pitchFamily="34" charset="0"/>
              </a:rPr>
              <a:t>The Earthquake</a:t>
            </a:r>
          </a:p>
        </p:txBody>
      </p:sp>
      <p:sp>
        <p:nvSpPr>
          <p:cNvPr id="14" name="TextBox 13"/>
          <p:cNvSpPr txBox="1"/>
          <p:nvPr/>
        </p:nvSpPr>
        <p:spPr>
          <a:xfrm>
            <a:off x="54430" y="1027445"/>
            <a:ext cx="5900056" cy="1384995"/>
          </a:xfrm>
          <a:prstGeom prst="rect">
            <a:avLst/>
          </a:prstGeom>
          <a:noFill/>
        </p:spPr>
        <p:txBody>
          <a:bodyPr wrap="square" rtlCol="0">
            <a:spAutoFit/>
          </a:bodyPr>
          <a:lstStyle/>
          <a:p>
            <a:pPr algn="ctr"/>
            <a:r>
              <a:rPr lang="en-US" sz="2800" dirty="0">
                <a:solidFill>
                  <a:schemeClr val="bg1"/>
                </a:solidFill>
              </a:rPr>
              <a:t>There was a great earthquake and an angel rolled back the stone of the tomb and sat upon it.</a:t>
            </a:r>
          </a:p>
        </p:txBody>
      </p:sp>
      <p:pic>
        <p:nvPicPr>
          <p:cNvPr id="29698" name="Picture 2" descr="Image result for mary and mary to sepulcre lds"/>
          <p:cNvPicPr>
            <a:picLocks noChangeAspect="1" noChangeArrowheads="1"/>
          </p:cNvPicPr>
          <p:nvPr/>
        </p:nvPicPr>
        <p:blipFill rotWithShape="1">
          <a:blip r:embed="rId2">
            <a:extLst>
              <a:ext uri="{28A0092B-C50C-407E-A947-70E740481C1C}">
                <a14:useLocalDpi xmlns:a14="http://schemas.microsoft.com/office/drawing/2010/main" val="0"/>
              </a:ext>
            </a:extLst>
          </a:blip>
          <a:srcRect r="38556" b="-1225"/>
          <a:stretch/>
        </p:blipFill>
        <p:spPr bwMode="auto">
          <a:xfrm>
            <a:off x="7063271" y="841602"/>
            <a:ext cx="4127242" cy="52360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mary and mary to sepulcre lds"/>
          <p:cNvPicPr>
            <a:picLocks noChangeAspect="1" noChangeArrowheads="1"/>
          </p:cNvPicPr>
          <p:nvPr/>
        </p:nvPicPr>
        <p:blipFill rotWithShape="1">
          <a:blip r:embed="rId2">
            <a:extLst>
              <a:ext uri="{28A0092B-C50C-407E-A947-70E740481C1C}">
                <a14:useLocalDpi xmlns:a14="http://schemas.microsoft.com/office/drawing/2010/main" val="0"/>
              </a:ext>
            </a:extLst>
          </a:blip>
          <a:srcRect t="3996" r="69834" b="-1225"/>
          <a:stretch/>
        </p:blipFill>
        <p:spPr bwMode="auto">
          <a:xfrm>
            <a:off x="7100592" y="1048273"/>
            <a:ext cx="2026300" cy="502935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0" y="3459616"/>
            <a:ext cx="5900056" cy="954107"/>
          </a:xfrm>
          <a:prstGeom prst="rect">
            <a:avLst/>
          </a:prstGeom>
          <a:noFill/>
        </p:spPr>
        <p:txBody>
          <a:bodyPr wrap="square" rtlCol="0">
            <a:spAutoFit/>
          </a:bodyPr>
          <a:lstStyle/>
          <a:p>
            <a:pPr algn="ctr"/>
            <a:r>
              <a:rPr lang="en-US" sz="2800" dirty="0">
                <a:solidFill>
                  <a:schemeClr val="bg1"/>
                </a:solidFill>
              </a:rPr>
              <a:t>The guards were afraid and became as dead men.</a:t>
            </a:r>
          </a:p>
        </p:txBody>
      </p:sp>
      <p:sp>
        <p:nvSpPr>
          <p:cNvPr id="2" name="Rectangle 1"/>
          <p:cNvSpPr/>
          <p:nvPr/>
        </p:nvSpPr>
        <p:spPr>
          <a:xfrm>
            <a:off x="2523928" y="5376130"/>
            <a:ext cx="4539343" cy="923330"/>
          </a:xfrm>
          <a:prstGeom prst="rect">
            <a:avLst/>
          </a:prstGeom>
        </p:spPr>
        <p:txBody>
          <a:bodyPr wrap="square">
            <a:spAutoFit/>
          </a:bodyPr>
          <a:lstStyle/>
          <a:p>
            <a:r>
              <a:rPr lang="en-US" dirty="0">
                <a:solidFill>
                  <a:schemeClr val="bg1"/>
                </a:solidFill>
                <a:latin typeface="helvetica" panose="020B0604020202020204" pitchFamily="34" charset="0"/>
              </a:rPr>
              <a:t>God can, by one and the same means, comfort his servants, and terrify his enemies. (2)</a:t>
            </a:r>
            <a:endParaRPr lang="en-US" dirty="0">
              <a:solidFill>
                <a:schemeClr val="bg1"/>
              </a:solidFill>
            </a:endParaRPr>
          </a:p>
        </p:txBody>
      </p:sp>
    </p:spTree>
    <p:extLst>
      <p:ext uri="{BB962C8B-B14F-4D97-AF65-F5344CB8AC3E}">
        <p14:creationId xmlns:p14="http://schemas.microsoft.com/office/powerpoint/2010/main" val="426273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result for mary and mary to sepulcre lds"/>
          <p:cNvPicPr>
            <a:picLocks noChangeAspect="1" noChangeArrowheads="1"/>
          </p:cNvPicPr>
          <p:nvPr/>
        </p:nvPicPr>
        <p:blipFill rotWithShape="1">
          <a:blip r:embed="rId2">
            <a:extLst>
              <a:ext uri="{28A0092B-C50C-407E-A947-70E740481C1C}">
                <a14:useLocalDpi xmlns:a14="http://schemas.microsoft.com/office/drawing/2010/main" val="0"/>
              </a:ext>
            </a:extLst>
          </a:blip>
          <a:srcRect l="-1" r="57500" b="7539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8457" y="849238"/>
            <a:ext cx="5181601" cy="1384995"/>
          </a:xfrm>
          <a:prstGeom prst="rect">
            <a:avLst/>
          </a:prstGeom>
          <a:noFill/>
        </p:spPr>
        <p:txBody>
          <a:bodyPr wrap="square" rtlCol="0">
            <a:spAutoFit/>
          </a:bodyPr>
          <a:lstStyle/>
          <a:p>
            <a:r>
              <a:rPr lang="en-US" sz="2800" dirty="0">
                <a:solidFill>
                  <a:schemeClr val="bg1"/>
                </a:solidFill>
              </a:rPr>
              <a:t>“The first day of the week cometh Mary Magdalene early, when it was yet dark, unto the </a:t>
            </a:r>
            <a:r>
              <a:rPr lang="en-US" sz="2800" dirty="0" err="1">
                <a:solidFill>
                  <a:schemeClr val="bg1"/>
                </a:solidFill>
              </a:rPr>
              <a:t>sepulchre</a:t>
            </a:r>
            <a:r>
              <a:rPr lang="en-US" sz="2800" dirty="0">
                <a:solidFill>
                  <a:schemeClr val="bg1"/>
                </a:solidFill>
              </a:rPr>
              <a:t>.”</a:t>
            </a:r>
          </a:p>
        </p:txBody>
      </p:sp>
      <p:sp>
        <p:nvSpPr>
          <p:cNvPr id="7" name="TextBox 6"/>
          <p:cNvSpPr txBox="1"/>
          <p:nvPr/>
        </p:nvSpPr>
        <p:spPr>
          <a:xfrm>
            <a:off x="0" y="6549165"/>
            <a:ext cx="4386943" cy="307777"/>
          </a:xfrm>
          <a:prstGeom prst="rect">
            <a:avLst/>
          </a:prstGeom>
          <a:noFill/>
        </p:spPr>
        <p:txBody>
          <a:bodyPr wrap="square" rtlCol="0">
            <a:spAutoFit/>
          </a:bodyPr>
          <a:lstStyle/>
          <a:p>
            <a:r>
              <a:rPr lang="en-US" sz="1400" dirty="0">
                <a:solidFill>
                  <a:schemeClr val="bg1"/>
                </a:solidFill>
              </a:rPr>
              <a:t>John 20:1; Matthew 28:1</a:t>
            </a:r>
          </a:p>
        </p:txBody>
      </p:sp>
      <p:sp>
        <p:nvSpPr>
          <p:cNvPr id="6" name="TextBox 5"/>
          <p:cNvSpPr txBox="1"/>
          <p:nvPr/>
        </p:nvSpPr>
        <p:spPr>
          <a:xfrm>
            <a:off x="753835" y="3387275"/>
            <a:ext cx="4816929" cy="1815882"/>
          </a:xfrm>
          <a:prstGeom prst="rect">
            <a:avLst/>
          </a:prstGeom>
          <a:noFill/>
        </p:spPr>
        <p:txBody>
          <a:bodyPr wrap="square" rtlCol="0">
            <a:spAutoFit/>
          </a:bodyPr>
          <a:lstStyle/>
          <a:p>
            <a:r>
              <a:rPr lang="en-US" sz="2800" dirty="0">
                <a:solidFill>
                  <a:schemeClr val="bg1"/>
                </a:solidFill>
              </a:rPr>
              <a:t>“…the first day of the week, came Mary Magdalene and the other Mary to see the </a:t>
            </a:r>
            <a:r>
              <a:rPr lang="en-US" sz="2800" dirty="0" err="1">
                <a:solidFill>
                  <a:schemeClr val="bg1"/>
                </a:solidFill>
              </a:rPr>
              <a:t>sepulchre</a:t>
            </a:r>
            <a:r>
              <a:rPr lang="en-US" sz="2800" dirty="0">
                <a:solidFill>
                  <a:schemeClr val="bg1"/>
                </a:solidFill>
              </a:rPr>
              <a:t>.”</a:t>
            </a:r>
          </a:p>
        </p:txBody>
      </p:sp>
      <p:sp>
        <p:nvSpPr>
          <p:cNvPr id="12" name="TextBox 11"/>
          <p:cNvSpPr txBox="1"/>
          <p:nvPr/>
        </p:nvSpPr>
        <p:spPr>
          <a:xfrm>
            <a:off x="0" y="0"/>
            <a:ext cx="12191999" cy="707886"/>
          </a:xfrm>
          <a:prstGeom prst="rect">
            <a:avLst/>
          </a:prstGeom>
          <a:noFill/>
        </p:spPr>
        <p:txBody>
          <a:bodyPr wrap="square" rtlCol="0">
            <a:spAutoFit/>
          </a:bodyPr>
          <a:lstStyle/>
          <a:p>
            <a:pPr algn="ctr"/>
            <a:r>
              <a:rPr lang="en-US" sz="4000" dirty="0" err="1">
                <a:solidFill>
                  <a:schemeClr val="bg1"/>
                </a:solidFill>
                <a:latin typeface="Arial Rounded MT Bold" panose="020F0704030504030204" pitchFamily="34" charset="0"/>
              </a:rPr>
              <a:t>Sepulchre</a:t>
            </a:r>
            <a:endParaRPr lang="en-US" sz="4000" dirty="0">
              <a:solidFill>
                <a:schemeClr val="bg1"/>
              </a:solidFill>
              <a:latin typeface="Arial Rounded MT Bold" panose="020F0704030504030204" pitchFamily="34" charset="0"/>
            </a:endParaRPr>
          </a:p>
        </p:txBody>
      </p:sp>
      <p:grpSp>
        <p:nvGrpSpPr>
          <p:cNvPr id="3" name="Group 2"/>
          <p:cNvGrpSpPr/>
          <p:nvPr/>
        </p:nvGrpSpPr>
        <p:grpSpPr>
          <a:xfrm>
            <a:off x="6379030" y="812393"/>
            <a:ext cx="3200400" cy="5736772"/>
            <a:chOff x="6379029" y="812393"/>
            <a:chExt cx="3820885" cy="6851302"/>
          </a:xfrm>
        </p:grpSpPr>
        <p:pic>
          <p:nvPicPr>
            <p:cNvPr id="26628" name="Picture 4" descr="Image result for mary and mary to sepulcre lds"/>
            <p:cNvPicPr>
              <a:picLocks noChangeAspect="1" noChangeArrowheads="1"/>
            </p:cNvPicPr>
            <p:nvPr/>
          </p:nvPicPr>
          <p:blipFill rotWithShape="1">
            <a:blip r:embed="rId2">
              <a:extLst>
                <a:ext uri="{28A0092B-C50C-407E-A947-70E740481C1C}">
                  <a14:useLocalDpi xmlns:a14="http://schemas.microsoft.com/office/drawing/2010/main" val="0"/>
                </a:ext>
              </a:extLst>
            </a:blip>
            <a:srcRect l="51046" t="635"/>
            <a:stretch/>
          </p:blipFill>
          <p:spPr bwMode="auto">
            <a:xfrm>
              <a:off x="6379029" y="849238"/>
              <a:ext cx="3820885" cy="68144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mary and mary to sepulcre lds"/>
            <p:cNvPicPr>
              <a:picLocks noChangeAspect="1" noChangeArrowheads="1"/>
            </p:cNvPicPr>
            <p:nvPr/>
          </p:nvPicPr>
          <p:blipFill rotWithShape="1">
            <a:blip r:embed="rId2">
              <a:extLst>
                <a:ext uri="{28A0092B-C50C-407E-A947-70E740481C1C}">
                  <a14:useLocalDpi xmlns:a14="http://schemas.microsoft.com/office/drawing/2010/main" val="0"/>
                </a:ext>
              </a:extLst>
            </a:blip>
            <a:srcRect l="92055" t="9047" r="2230" b="80318"/>
            <a:stretch/>
          </p:blipFill>
          <p:spPr bwMode="auto">
            <a:xfrm>
              <a:off x="9416142" y="812393"/>
              <a:ext cx="696686" cy="7293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738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mary and mary to sepulcre lds"/>
          <p:cNvPicPr>
            <a:picLocks noChangeAspect="1" noChangeArrowheads="1"/>
          </p:cNvPicPr>
          <p:nvPr/>
        </p:nvPicPr>
        <p:blipFill rotWithShape="1">
          <a:blip r:embed="rId2">
            <a:extLst>
              <a:ext uri="{28A0092B-C50C-407E-A947-70E740481C1C}">
                <a14:useLocalDpi xmlns:a14="http://schemas.microsoft.com/office/drawing/2010/main" val="0"/>
              </a:ext>
            </a:extLst>
          </a:blip>
          <a:srcRect l="-1" r="57500" b="75397"/>
          <a:stretch/>
        </p:blipFill>
        <p:spPr bwMode="auto">
          <a:xfrm>
            <a:off x="0" y="0"/>
            <a:ext cx="12050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0" y="685801"/>
            <a:ext cx="6781800" cy="1200329"/>
          </a:xfrm>
          <a:prstGeom prst="rect">
            <a:avLst/>
          </a:prstGeom>
          <a:noFill/>
        </p:spPr>
        <p:txBody>
          <a:bodyPr wrap="square" rtlCol="0">
            <a:spAutoFit/>
          </a:bodyPr>
          <a:lstStyle/>
          <a:p>
            <a:r>
              <a:rPr lang="en-US" sz="3600" dirty="0">
                <a:solidFill>
                  <a:schemeClr val="bg1"/>
                </a:solidFill>
              </a:rPr>
              <a:t>“…and </a:t>
            </a:r>
            <a:r>
              <a:rPr lang="en-US" sz="3600" dirty="0" err="1">
                <a:solidFill>
                  <a:schemeClr val="bg1"/>
                </a:solidFill>
              </a:rPr>
              <a:t>seeth</a:t>
            </a:r>
            <a:r>
              <a:rPr lang="en-US" sz="3600" dirty="0">
                <a:solidFill>
                  <a:schemeClr val="bg1"/>
                </a:solidFill>
              </a:rPr>
              <a:t> the stone taken away from the </a:t>
            </a:r>
            <a:r>
              <a:rPr lang="en-US" sz="3600" dirty="0" err="1">
                <a:solidFill>
                  <a:schemeClr val="bg1"/>
                </a:solidFill>
              </a:rPr>
              <a:t>sepulchre</a:t>
            </a:r>
            <a:r>
              <a:rPr lang="en-US" sz="3600" dirty="0">
                <a:solidFill>
                  <a:schemeClr val="bg1"/>
                </a:solidFill>
              </a:rPr>
              <a:t>.”</a:t>
            </a:r>
          </a:p>
        </p:txBody>
      </p:sp>
      <p:sp>
        <p:nvSpPr>
          <p:cNvPr id="7" name="TextBox 6"/>
          <p:cNvSpPr txBox="1"/>
          <p:nvPr/>
        </p:nvSpPr>
        <p:spPr>
          <a:xfrm>
            <a:off x="97972" y="6559658"/>
            <a:ext cx="2514600" cy="307777"/>
          </a:xfrm>
          <a:prstGeom prst="rect">
            <a:avLst/>
          </a:prstGeom>
          <a:noFill/>
        </p:spPr>
        <p:txBody>
          <a:bodyPr wrap="square" rtlCol="0">
            <a:spAutoFit/>
          </a:bodyPr>
          <a:lstStyle/>
          <a:p>
            <a:r>
              <a:rPr lang="en-US" sz="1400" dirty="0">
                <a:solidFill>
                  <a:schemeClr val="bg1"/>
                </a:solidFill>
              </a:rPr>
              <a:t>John 20:1-2</a:t>
            </a:r>
          </a:p>
        </p:txBody>
      </p:sp>
      <p:sp>
        <p:nvSpPr>
          <p:cNvPr id="10" name="TextBox 9"/>
          <p:cNvSpPr txBox="1"/>
          <p:nvPr/>
        </p:nvSpPr>
        <p:spPr>
          <a:xfrm>
            <a:off x="0" y="0"/>
            <a:ext cx="12191999" cy="707886"/>
          </a:xfrm>
          <a:prstGeom prst="rect">
            <a:avLst/>
          </a:prstGeom>
          <a:noFill/>
        </p:spPr>
        <p:txBody>
          <a:bodyPr wrap="square" rtlCol="0">
            <a:spAutoFit/>
          </a:bodyPr>
          <a:lstStyle/>
          <a:p>
            <a:pPr algn="ctr"/>
            <a:r>
              <a:rPr lang="en-US" sz="4000" dirty="0">
                <a:solidFill>
                  <a:schemeClr val="bg1"/>
                </a:solidFill>
                <a:latin typeface="Arial Rounded MT Bold" panose="020F0704030504030204" pitchFamily="34" charset="0"/>
              </a:rPr>
              <a:t>The Stone</a:t>
            </a:r>
          </a:p>
        </p:txBody>
      </p:sp>
      <p:pic>
        <p:nvPicPr>
          <p:cNvPr id="25602" name="Picture 2" descr="https://theosophical.files.wordpress.com/2011/03/rollingstonetombofthekings.jpg?w=510"/>
          <p:cNvPicPr>
            <a:picLocks noChangeAspect="1" noChangeArrowheads="1"/>
          </p:cNvPicPr>
          <p:nvPr/>
        </p:nvPicPr>
        <p:blipFill rotWithShape="1">
          <a:blip r:embed="rId3">
            <a:extLst>
              <a:ext uri="{28A0092B-C50C-407E-A947-70E740481C1C}">
                <a14:useLocalDpi xmlns:a14="http://schemas.microsoft.com/office/drawing/2010/main" val="0"/>
              </a:ext>
            </a:extLst>
          </a:blip>
          <a:srcRect l="7912" t="14286" r="6998" b="18666"/>
          <a:stretch/>
        </p:blipFill>
        <p:spPr bwMode="auto">
          <a:xfrm>
            <a:off x="7087576" y="2486092"/>
            <a:ext cx="3338914" cy="34466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resurrection-of-jesus-bob-whitehead.jpg"/>
          <p:cNvPicPr>
            <a:picLocks noChangeAspect="1"/>
          </p:cNvPicPr>
          <p:nvPr/>
        </p:nvPicPr>
        <p:blipFill rotWithShape="1">
          <a:blip r:embed="rId4" cstate="print"/>
          <a:srcRect r="2143" b="12143"/>
          <a:stretch/>
        </p:blipFill>
        <p:spPr>
          <a:xfrm>
            <a:off x="1355272" y="2214479"/>
            <a:ext cx="4474029" cy="4016829"/>
          </a:xfrm>
          <a:prstGeom prst="rect">
            <a:avLst/>
          </a:prstGeom>
        </p:spPr>
      </p:pic>
    </p:spTree>
    <p:extLst>
      <p:ext uri="{BB962C8B-B14F-4D97-AF65-F5344CB8AC3E}">
        <p14:creationId xmlns:p14="http://schemas.microsoft.com/office/powerpoint/2010/main" val="469909020"/>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1248</TotalTime>
  <Words>8537</Words>
  <Application>Microsoft Office PowerPoint</Application>
  <PresentationFormat>Widescreen</PresentationFormat>
  <Paragraphs>441</Paragraphs>
  <Slides>41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 Rounded MT Bold</vt:lpstr>
      <vt:lpstr>Arial</vt:lpstr>
      <vt:lpstr>Copperplate Gothic Light</vt:lpstr>
      <vt:lpstr>Calibri Light</vt:lpstr>
      <vt:lpstr>Calibri</vt:lpstr>
      <vt:lpstr>Abadi</vt:lpstr>
      <vt:lpstr>Arial</vt:lpstr>
      <vt:lpstr>Open Sans</vt:lpstr>
      <vt:lpstr>helvetica</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108</cp:revision>
  <dcterms:created xsi:type="dcterms:W3CDTF">2016-05-16T13:36:31Z</dcterms:created>
  <dcterms:modified xsi:type="dcterms:W3CDTF">2020-08-28T23:36:29Z</dcterms:modified>
</cp:coreProperties>
</file>