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embeddedFontLst>
    <p:embeddedFont>
      <p:font typeface="Agency FB" panose="020B0503020202020204" pitchFamily="34" charset="0"/>
      <p:regular r:id="rId11"/>
      <p:bold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EC71-77F5-4F1D-AE02-D78BE5ED14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9E4F3C-1A12-4049-AF21-7946D390C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501EAE-5220-4F4E-BD16-038320515466}"/>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5" name="Footer Placeholder 4">
            <a:extLst>
              <a:ext uri="{FF2B5EF4-FFF2-40B4-BE49-F238E27FC236}">
                <a16:creationId xmlns:a16="http://schemas.microsoft.com/office/drawing/2014/main" id="{4EBD29E2-635F-4A4C-95B8-3D60F3E96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23FB5-2C34-464F-9D98-C083FB9C9383}"/>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90588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EEEE-39AE-4D93-A69A-562EEE518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BDA87-FC9B-4066-9522-318771866F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7B455-1DE5-4298-A68A-73244B6BB077}"/>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5" name="Footer Placeholder 4">
            <a:extLst>
              <a:ext uri="{FF2B5EF4-FFF2-40B4-BE49-F238E27FC236}">
                <a16:creationId xmlns:a16="http://schemas.microsoft.com/office/drawing/2014/main" id="{2250FAE5-9CAF-4017-B8C0-DD817CB73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46F9C-9779-4D0A-B5E7-7A80E0B09FF8}"/>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95104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9315A-E8E7-4258-B507-17DC0F2664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D5423-D8A5-4EEE-882F-D4E6E058DA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65E06-63CC-4425-A2BB-17FA088D2888}"/>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5" name="Footer Placeholder 4">
            <a:extLst>
              <a:ext uri="{FF2B5EF4-FFF2-40B4-BE49-F238E27FC236}">
                <a16:creationId xmlns:a16="http://schemas.microsoft.com/office/drawing/2014/main" id="{AAD63C7B-5FB8-4170-BBE2-FAC5C2780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38904-E22D-4352-A1BD-421D94D8A916}"/>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9947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E91A-DF06-4DC5-B7A0-ACE54D7DD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15628-F1A5-438F-B1C8-844C684506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F38AC-10F7-4D1E-8F19-8F738BA097F3}"/>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5" name="Footer Placeholder 4">
            <a:extLst>
              <a:ext uri="{FF2B5EF4-FFF2-40B4-BE49-F238E27FC236}">
                <a16:creationId xmlns:a16="http://schemas.microsoft.com/office/drawing/2014/main" id="{6873E7F5-8CEE-4502-827E-418DF8806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B6050-6AC9-49DF-B1FD-AFE1C3DA24CE}"/>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92113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BFFC-5C55-495D-B778-AEA1C6600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A64482-0004-4489-B08E-DD2C81542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57D14C-756D-4EA6-9F90-D1B2C0392E54}"/>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5" name="Footer Placeholder 4">
            <a:extLst>
              <a:ext uri="{FF2B5EF4-FFF2-40B4-BE49-F238E27FC236}">
                <a16:creationId xmlns:a16="http://schemas.microsoft.com/office/drawing/2014/main" id="{05165FAD-E837-4BC2-8E11-700B207B5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B5F18-4A20-404A-B9D1-01425F52B3DF}"/>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328836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2772-0D4A-4DD4-BEF1-947E2192B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C54654-94EC-49A4-BAF0-FBD96FAB88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CEF94-8DAC-446C-B9E4-AB4C7F9FAB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C4217E-C7F6-4AE8-A651-165B489980C4}"/>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6" name="Footer Placeholder 5">
            <a:extLst>
              <a:ext uri="{FF2B5EF4-FFF2-40B4-BE49-F238E27FC236}">
                <a16:creationId xmlns:a16="http://schemas.microsoft.com/office/drawing/2014/main" id="{5B213D69-013C-463D-9855-ABEB553AA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BC35F-36C8-4493-853D-EFD23BB06B31}"/>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351643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6A46-B88A-41CA-B321-042664F7E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C3ED89-B6CC-4BD4-A388-B83B51838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A35F5C-C674-476B-9D83-E31DEC474E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B7A99F-DFC5-4177-BF17-6B90C30F8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E4C218-7350-4D85-A713-8FAFACBD2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1B119-011E-4782-8766-4A44F8B659B9}"/>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8" name="Footer Placeholder 7">
            <a:extLst>
              <a:ext uri="{FF2B5EF4-FFF2-40B4-BE49-F238E27FC236}">
                <a16:creationId xmlns:a16="http://schemas.microsoft.com/office/drawing/2014/main" id="{EE8F8A86-FD82-4DC5-BF51-9E47A1DD37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AA2E79-424F-44A5-B4AB-F36BF9153FB1}"/>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345432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43D0-FBA3-41CB-ADE8-594ED092F1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89BBD6-CD26-4A29-B872-01831FDB4D33}"/>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4" name="Footer Placeholder 3">
            <a:extLst>
              <a:ext uri="{FF2B5EF4-FFF2-40B4-BE49-F238E27FC236}">
                <a16:creationId xmlns:a16="http://schemas.microsoft.com/office/drawing/2014/main" id="{0158EF7D-4334-4664-834D-1C581C7AF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60AE9D-A06D-4947-B612-B301E599DE5F}"/>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14358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CB7F9C-7565-4AA5-A692-9992B0D7E31E}"/>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3" name="Footer Placeholder 2">
            <a:extLst>
              <a:ext uri="{FF2B5EF4-FFF2-40B4-BE49-F238E27FC236}">
                <a16:creationId xmlns:a16="http://schemas.microsoft.com/office/drawing/2014/main" id="{D7FF0B88-4727-4D61-9B39-3B9CEF4CAD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64A9E-F2C2-4939-8CF6-F07497109FD4}"/>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117477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2F57-C16C-4129-9875-D4D0CD729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065FCF-F9CE-4A55-8345-23D6A1523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151FA-3FB0-4D28-A857-6C4069C5A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E5C32A-559A-4635-85D3-05EF8A2D5A76}"/>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6" name="Footer Placeholder 5">
            <a:extLst>
              <a:ext uri="{FF2B5EF4-FFF2-40B4-BE49-F238E27FC236}">
                <a16:creationId xmlns:a16="http://schemas.microsoft.com/office/drawing/2014/main" id="{6D46144C-84AE-4447-90C5-1185E7463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D3BAA-4489-45FE-9B8C-FF46F1FD2647}"/>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298260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5C6E-BBAD-4D90-AEEE-4E107107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6C4251-267E-4D6D-9490-9E24F025F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32AC8E-8CCC-4C1B-932D-2FE7E3626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8F13B0-479F-462B-981C-1803F5B4F714}"/>
              </a:ext>
            </a:extLst>
          </p:cNvPr>
          <p:cNvSpPr>
            <a:spLocks noGrp="1"/>
          </p:cNvSpPr>
          <p:nvPr>
            <p:ph type="dt" sz="half" idx="10"/>
          </p:nvPr>
        </p:nvSpPr>
        <p:spPr/>
        <p:txBody>
          <a:bodyPr/>
          <a:lstStyle/>
          <a:p>
            <a:fld id="{E03650E8-02BA-47CB-930A-27F74BFB9170}" type="datetimeFigureOut">
              <a:rPr lang="en-US" smtClean="0"/>
              <a:t>7/2/2020</a:t>
            </a:fld>
            <a:endParaRPr lang="en-US"/>
          </a:p>
        </p:txBody>
      </p:sp>
      <p:sp>
        <p:nvSpPr>
          <p:cNvPr id="6" name="Footer Placeholder 5">
            <a:extLst>
              <a:ext uri="{FF2B5EF4-FFF2-40B4-BE49-F238E27FC236}">
                <a16:creationId xmlns:a16="http://schemas.microsoft.com/office/drawing/2014/main" id="{2DDA2985-D230-42AD-8091-D786F8E40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D5AA2-5A04-427D-8799-2CA3FDE40B6C}"/>
              </a:ext>
            </a:extLst>
          </p:cNvPr>
          <p:cNvSpPr>
            <a:spLocks noGrp="1"/>
          </p:cNvSpPr>
          <p:nvPr>
            <p:ph type="sldNum" sz="quarter" idx="12"/>
          </p:nvPr>
        </p:nvSpPr>
        <p:spPr/>
        <p:txBody>
          <a:bodyPr/>
          <a:lstStyle/>
          <a:p>
            <a:fld id="{FD6992B3-2946-4225-8E4D-CDAE4A1D0AAC}" type="slidenum">
              <a:rPr lang="en-US" smtClean="0"/>
              <a:t>‹#›</a:t>
            </a:fld>
            <a:endParaRPr lang="en-US"/>
          </a:p>
        </p:txBody>
      </p:sp>
    </p:spTree>
    <p:extLst>
      <p:ext uri="{BB962C8B-B14F-4D97-AF65-F5344CB8AC3E}">
        <p14:creationId xmlns:p14="http://schemas.microsoft.com/office/powerpoint/2010/main" val="413573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81659-B8FA-4424-94B1-660E802E3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45151B-8BAF-4EE3-AF9F-62A072170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3DD56-779F-4DB6-9168-A9B563EB13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650E8-02BA-47CB-930A-27F74BFB9170}" type="datetimeFigureOut">
              <a:rPr lang="en-US" smtClean="0"/>
              <a:t>7/2/2020</a:t>
            </a:fld>
            <a:endParaRPr lang="en-US"/>
          </a:p>
        </p:txBody>
      </p:sp>
      <p:sp>
        <p:nvSpPr>
          <p:cNvPr id="5" name="Footer Placeholder 4">
            <a:extLst>
              <a:ext uri="{FF2B5EF4-FFF2-40B4-BE49-F238E27FC236}">
                <a16:creationId xmlns:a16="http://schemas.microsoft.com/office/drawing/2014/main" id="{B7AB6690-E8ED-4173-B60C-29EDD6444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4BAAFA-489A-448B-BE0A-B646FE0C1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92B3-2946-4225-8E4D-CDAE4A1D0AAC}" type="slidenum">
              <a:rPr lang="en-US" smtClean="0"/>
              <a:t>‹#›</a:t>
            </a:fld>
            <a:endParaRPr lang="en-US"/>
          </a:p>
        </p:txBody>
      </p:sp>
    </p:spTree>
    <p:extLst>
      <p:ext uri="{BB962C8B-B14F-4D97-AF65-F5344CB8AC3E}">
        <p14:creationId xmlns:p14="http://schemas.microsoft.com/office/powerpoint/2010/main" val="2704178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AA12E-5241-41E7-9C6E-11C9668A9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444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CA276D-9554-4152-8735-F7DFEF2BE8A4}"/>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671690"/>
            <a:ext cx="5410200" cy="6186309"/>
          </a:xfrm>
          <a:prstGeom prst="rect">
            <a:avLst/>
          </a:prstGeom>
          <a:noFill/>
        </p:spPr>
        <p:txBody>
          <a:bodyPr wrap="square" rtlCol="0">
            <a:spAutoFit/>
          </a:bodyPr>
          <a:lstStyle/>
          <a:p>
            <a:pPr fontAlgn="base"/>
            <a:r>
              <a:rPr lang="en-US" dirty="0">
                <a:solidFill>
                  <a:schemeClr val="bg1"/>
                </a:solidFill>
              </a:rPr>
              <a:t>President Gordon B. Hinckley</a:t>
            </a:r>
          </a:p>
          <a:p>
            <a:pPr fontAlgn="base"/>
            <a:endParaRPr lang="en-US" dirty="0">
              <a:solidFill>
                <a:schemeClr val="bg1"/>
              </a:solidFill>
            </a:endParaRPr>
          </a:p>
          <a:p>
            <a:pPr fontAlgn="base"/>
            <a:r>
              <a:rPr lang="en-US" dirty="0">
                <a:solidFill>
                  <a:schemeClr val="bg1"/>
                </a:solidFill>
              </a:rPr>
              <a:t>“He said, ‘I’ve got to talk with someone. I’m all alone. …’</a:t>
            </a:r>
          </a:p>
          <a:p>
            <a:pPr fontAlgn="base"/>
            <a:r>
              <a:rPr lang="en-US" dirty="0">
                <a:solidFill>
                  <a:schemeClr val="bg1"/>
                </a:solidFill>
              </a:rPr>
              <a:t>“And I said, ‘What’s your problem?’</a:t>
            </a:r>
          </a:p>
          <a:p>
            <a:pPr fontAlgn="base"/>
            <a:r>
              <a:rPr lang="en-US" dirty="0">
                <a:solidFill>
                  <a:schemeClr val="bg1"/>
                </a:solidFill>
              </a:rPr>
              <a:t>“And he said, ‘When I joined the Church a little less than a year ago, my father told me to get out of his home and never come back. And I’ve never been back.’</a:t>
            </a:r>
          </a:p>
          <a:p>
            <a:pPr fontAlgn="base"/>
            <a:endParaRPr lang="en-US" dirty="0">
              <a:solidFill>
                <a:schemeClr val="bg1"/>
              </a:solidFill>
            </a:endParaRPr>
          </a:p>
          <a:p>
            <a:pPr fontAlgn="base"/>
            <a:r>
              <a:rPr lang="en-US" dirty="0">
                <a:solidFill>
                  <a:schemeClr val="bg1"/>
                </a:solidFill>
              </a:rPr>
              <a:t>“He continued, ‘A few months later the cricket club of which I was a member read me off its list, barring me from membership with the boys with whom I had grown up and with whom I had been so close and friendly.’</a:t>
            </a:r>
          </a:p>
          <a:p>
            <a:pPr fontAlgn="base"/>
            <a:endParaRPr lang="en-US" dirty="0">
              <a:solidFill>
                <a:schemeClr val="bg1"/>
              </a:solidFill>
            </a:endParaRPr>
          </a:p>
          <a:p>
            <a:pPr fontAlgn="base"/>
            <a:r>
              <a:rPr lang="en-US" dirty="0">
                <a:solidFill>
                  <a:schemeClr val="bg1"/>
                </a:solidFill>
              </a:rPr>
              <a:t>“Then he said, ‘Last month my boss fired me because I was a member of this church, and I have been unable to get another job. …</a:t>
            </a:r>
          </a:p>
          <a:p>
            <a:pPr fontAlgn="base"/>
            <a:endParaRPr lang="en-US" dirty="0">
              <a:solidFill>
                <a:schemeClr val="bg1"/>
              </a:solidFill>
            </a:endParaRPr>
          </a:p>
          <a:p>
            <a:pPr fontAlgn="base"/>
            <a:r>
              <a:rPr lang="en-US" dirty="0">
                <a:solidFill>
                  <a:schemeClr val="bg1"/>
                </a:solidFill>
              </a:rPr>
              <a:t>“‘And last night the girl with whom I have gone for a year and a half said she would never marry me because I’m a Mormon’”</a:t>
            </a:r>
          </a:p>
          <a:p>
            <a:pPr fontAlgn="base"/>
            <a:r>
              <a:rPr lang="en-US" dirty="0">
                <a:solidFill>
                  <a:schemeClr val="bg1"/>
                </a:solidFill>
              </a:rPr>
              <a:t> </a:t>
            </a:r>
            <a:endParaRPr lang="en-US" sz="1200" dirty="0">
              <a:solidFill>
                <a:schemeClr val="bg1"/>
              </a:solidFill>
            </a:endParaRP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A Conversation with a Young Man in London</a:t>
            </a:r>
          </a:p>
        </p:txBody>
      </p:sp>
      <p:pic>
        <p:nvPicPr>
          <p:cNvPr id="3" name="Picture 2">
            <a:extLst>
              <a:ext uri="{FF2B5EF4-FFF2-40B4-BE49-F238E27FC236}">
                <a16:creationId xmlns:a16="http://schemas.microsoft.com/office/drawing/2014/main" id="{B95689B6-E363-410F-845D-23A5BD591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028" y="873898"/>
            <a:ext cx="2133600" cy="1600200"/>
          </a:xfrm>
          <a:prstGeom prst="rect">
            <a:avLst/>
          </a:prstGeom>
        </p:spPr>
      </p:pic>
      <p:pic>
        <p:nvPicPr>
          <p:cNvPr id="8" name="Picture 7">
            <a:extLst>
              <a:ext uri="{FF2B5EF4-FFF2-40B4-BE49-F238E27FC236}">
                <a16:creationId xmlns:a16="http://schemas.microsoft.com/office/drawing/2014/main" id="{D34BF171-C1B0-49DE-AF3B-2211E0BEE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148" y="2649234"/>
            <a:ext cx="1981200" cy="1371600"/>
          </a:xfrm>
          <a:prstGeom prst="rect">
            <a:avLst/>
          </a:prstGeom>
        </p:spPr>
      </p:pic>
      <p:pic>
        <p:nvPicPr>
          <p:cNvPr id="11" name="Picture 10">
            <a:extLst>
              <a:ext uri="{FF2B5EF4-FFF2-40B4-BE49-F238E27FC236}">
                <a16:creationId xmlns:a16="http://schemas.microsoft.com/office/drawing/2014/main" id="{0D5B3015-D242-4076-BFB5-996C7793C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629" y="4848962"/>
            <a:ext cx="1432560" cy="1901952"/>
          </a:xfrm>
          <a:prstGeom prst="rect">
            <a:avLst/>
          </a:prstGeom>
        </p:spPr>
      </p:pic>
      <p:pic>
        <p:nvPicPr>
          <p:cNvPr id="13" name="Picture 12">
            <a:extLst>
              <a:ext uri="{FF2B5EF4-FFF2-40B4-BE49-F238E27FC236}">
                <a16:creationId xmlns:a16="http://schemas.microsoft.com/office/drawing/2014/main" id="{B9DD1189-B2B5-4633-ACD4-2BDC6DB89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496" y="3871291"/>
            <a:ext cx="1476375" cy="2209800"/>
          </a:xfrm>
          <a:prstGeom prst="rect">
            <a:avLst/>
          </a:prstGeom>
        </p:spPr>
      </p:pic>
    </p:spTree>
    <p:extLst>
      <p:ext uri="{BB962C8B-B14F-4D97-AF65-F5344CB8AC3E}">
        <p14:creationId xmlns:p14="http://schemas.microsoft.com/office/powerpoint/2010/main" val="30724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350C7-76A1-4196-A7DF-73F4CEFC4FF7}"/>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762001"/>
            <a:ext cx="5410200" cy="2585323"/>
          </a:xfrm>
          <a:prstGeom prst="rect">
            <a:avLst/>
          </a:prstGeom>
          <a:noFill/>
        </p:spPr>
        <p:txBody>
          <a:bodyPr wrap="square" rtlCol="0">
            <a:spAutoFit/>
          </a:bodyPr>
          <a:lstStyle/>
          <a:p>
            <a:pPr fontAlgn="base"/>
            <a:r>
              <a:rPr lang="en-US" dirty="0">
                <a:solidFill>
                  <a:schemeClr val="bg1"/>
                </a:solidFill>
              </a:rPr>
              <a:t>After Joseph Smith’s Conversation with the Methodist Preacher</a:t>
            </a:r>
          </a:p>
          <a:p>
            <a:pPr fontAlgn="base"/>
            <a:endParaRPr lang="en-US" dirty="0">
              <a:solidFill>
                <a:schemeClr val="bg1"/>
              </a:solidFill>
            </a:endParaRPr>
          </a:p>
          <a:p>
            <a:pPr fontAlgn="base"/>
            <a:r>
              <a:rPr lang="en-US" dirty="0">
                <a:solidFill>
                  <a:schemeClr val="bg1"/>
                </a:solidFill>
              </a:rPr>
              <a:t>“…he treated my communication not only lightly, but with great contempt, saying it was all of the devil, that there were no such things as visions or revelations in these days; that all such things had ceased with the apostles, and that there would never be any more of them.</a:t>
            </a: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Severely Tested</a:t>
            </a:r>
          </a:p>
        </p:txBody>
      </p:sp>
      <p:sp>
        <p:nvSpPr>
          <p:cNvPr id="10" name="Rectangle 9"/>
          <p:cNvSpPr/>
          <p:nvPr/>
        </p:nvSpPr>
        <p:spPr>
          <a:xfrm>
            <a:off x="5943600" y="3733800"/>
            <a:ext cx="4572000" cy="2862322"/>
          </a:xfrm>
          <a:prstGeom prst="rect">
            <a:avLst/>
          </a:prstGeom>
        </p:spPr>
        <p:txBody>
          <a:bodyPr>
            <a:spAutoFit/>
          </a:bodyPr>
          <a:lstStyle/>
          <a:p>
            <a:r>
              <a:rPr lang="en-US" dirty="0">
                <a:solidFill>
                  <a:schemeClr val="bg1"/>
                </a:solidFill>
              </a:rPr>
              <a:t>“…cause of great persecution, which continued to increase; and though I was an obscure boy, only between fourteen and fifteen years of age, and my circumstances in life such as to make a boy of no consequence in the world, yet men of high standing would take notice sufficient to excite the public mind against me, and create a bitter persecution; and this was common among all the sects—all united to persecute me.”</a:t>
            </a:r>
          </a:p>
        </p:txBody>
      </p:sp>
      <p:sp>
        <p:nvSpPr>
          <p:cNvPr id="11" name="TextBox 10"/>
          <p:cNvSpPr txBox="1"/>
          <p:nvPr/>
        </p:nvSpPr>
        <p:spPr>
          <a:xfrm>
            <a:off x="114300" y="6473470"/>
            <a:ext cx="3124200" cy="369332"/>
          </a:xfrm>
          <a:prstGeom prst="rect">
            <a:avLst/>
          </a:prstGeom>
          <a:noFill/>
        </p:spPr>
        <p:txBody>
          <a:bodyPr wrap="square" rtlCol="0">
            <a:spAutoFit/>
          </a:bodyPr>
          <a:lstStyle/>
          <a:p>
            <a:r>
              <a:rPr lang="en-US" dirty="0">
                <a:solidFill>
                  <a:schemeClr val="bg1"/>
                </a:solidFill>
              </a:rPr>
              <a:t>Joseph Smith –History 1:22-23</a:t>
            </a:r>
          </a:p>
        </p:txBody>
      </p:sp>
      <p:pic>
        <p:nvPicPr>
          <p:cNvPr id="3" name="Picture 2">
            <a:extLst>
              <a:ext uri="{FF2B5EF4-FFF2-40B4-BE49-F238E27FC236}">
                <a16:creationId xmlns:a16="http://schemas.microsoft.com/office/drawing/2014/main" id="{6D486949-E1BD-4782-89A1-B27C6D33D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224" y="3410272"/>
            <a:ext cx="2276475" cy="3048000"/>
          </a:xfrm>
          <a:prstGeom prst="rect">
            <a:avLst/>
          </a:prstGeom>
        </p:spPr>
      </p:pic>
      <p:pic>
        <p:nvPicPr>
          <p:cNvPr id="8" name="Picture 7">
            <a:extLst>
              <a:ext uri="{FF2B5EF4-FFF2-40B4-BE49-F238E27FC236}">
                <a16:creationId xmlns:a16="http://schemas.microsoft.com/office/drawing/2014/main" id="{0FEA20E1-372B-4AE3-9E7D-9296253D7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612" y="615346"/>
            <a:ext cx="2381250" cy="2886075"/>
          </a:xfrm>
          <a:prstGeom prst="rect">
            <a:avLst/>
          </a:prstGeom>
        </p:spPr>
      </p:pic>
    </p:spTree>
    <p:extLst>
      <p:ext uri="{BB962C8B-B14F-4D97-AF65-F5344CB8AC3E}">
        <p14:creationId xmlns:p14="http://schemas.microsoft.com/office/powerpoint/2010/main" val="35855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6271EC-69B2-4F56-A52E-815EB9D6BFEC}"/>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The Persecutors</a:t>
            </a:r>
          </a:p>
        </p:txBody>
      </p:sp>
      <p:sp>
        <p:nvSpPr>
          <p:cNvPr id="11" name="TextBox 10"/>
          <p:cNvSpPr txBox="1"/>
          <p:nvPr/>
        </p:nvSpPr>
        <p:spPr>
          <a:xfrm>
            <a:off x="266700" y="6488668"/>
            <a:ext cx="3124200" cy="369332"/>
          </a:xfrm>
          <a:prstGeom prst="rect">
            <a:avLst/>
          </a:prstGeom>
          <a:noFill/>
        </p:spPr>
        <p:txBody>
          <a:bodyPr wrap="square" rtlCol="0">
            <a:spAutoFit/>
          </a:bodyPr>
          <a:lstStyle/>
          <a:p>
            <a:r>
              <a:rPr lang="en-US" dirty="0">
                <a:solidFill>
                  <a:schemeClr val="bg1"/>
                </a:solidFill>
              </a:rPr>
              <a:t>Joseph Smith –History 1:22-23</a:t>
            </a:r>
          </a:p>
        </p:txBody>
      </p:sp>
      <p:sp>
        <p:nvSpPr>
          <p:cNvPr id="9" name="Rectangle 8"/>
          <p:cNvSpPr/>
          <p:nvPr/>
        </p:nvSpPr>
        <p:spPr>
          <a:xfrm>
            <a:off x="1828800" y="914401"/>
            <a:ext cx="4572000" cy="646331"/>
          </a:xfrm>
          <a:prstGeom prst="rect">
            <a:avLst/>
          </a:prstGeom>
        </p:spPr>
        <p:txBody>
          <a:bodyPr>
            <a:spAutoFit/>
          </a:bodyPr>
          <a:lstStyle/>
          <a:p>
            <a:r>
              <a:rPr lang="en-US" dirty="0">
                <a:solidFill>
                  <a:schemeClr val="bg1"/>
                </a:solidFill>
              </a:rPr>
              <a:t>People of high standing in the community who claimed to be Christians</a:t>
            </a:r>
          </a:p>
        </p:txBody>
      </p:sp>
      <p:sp>
        <p:nvSpPr>
          <p:cNvPr id="12" name="Rectangle 11"/>
          <p:cNvSpPr/>
          <p:nvPr/>
        </p:nvSpPr>
        <p:spPr>
          <a:xfrm>
            <a:off x="5029200" y="3810001"/>
            <a:ext cx="5181600" cy="2215991"/>
          </a:xfrm>
          <a:prstGeom prst="rect">
            <a:avLst/>
          </a:prstGeom>
        </p:spPr>
        <p:txBody>
          <a:bodyPr wrap="square">
            <a:spAutoFit/>
          </a:bodyPr>
          <a:lstStyle/>
          <a:p>
            <a:pPr algn="ctr"/>
            <a:r>
              <a:rPr lang="en-US" sz="2800" dirty="0">
                <a:solidFill>
                  <a:srgbClr val="FFFF00"/>
                </a:solidFill>
              </a:rPr>
              <a:t>According to Joseph Smith, why did he experience this persecution at such a young age? </a:t>
            </a:r>
          </a:p>
          <a:p>
            <a:endParaRPr lang="en-US" dirty="0">
              <a:solidFill>
                <a:srgbClr val="FFFF00"/>
              </a:solidFill>
            </a:endParaRPr>
          </a:p>
          <a:p>
            <a:r>
              <a:rPr lang="en-US" dirty="0">
                <a:solidFill>
                  <a:schemeClr val="bg1"/>
                </a:solidFill>
              </a:rPr>
              <a:t>Satan recognized that Joseph Smith would be</a:t>
            </a:r>
          </a:p>
          <a:p>
            <a:r>
              <a:rPr lang="en-US" dirty="0">
                <a:solidFill>
                  <a:schemeClr val="bg1"/>
                </a:solidFill>
              </a:rPr>
              <a:t> “a disturber and an annoyer of his kingdom”</a:t>
            </a:r>
          </a:p>
        </p:txBody>
      </p:sp>
      <p:pic>
        <p:nvPicPr>
          <p:cNvPr id="3" name="Picture 2">
            <a:extLst>
              <a:ext uri="{FF2B5EF4-FFF2-40B4-BE49-F238E27FC236}">
                <a16:creationId xmlns:a16="http://schemas.microsoft.com/office/drawing/2014/main" id="{EFF8CB8D-FD4A-49C5-8AEC-0CF95D10F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41300"/>
            <a:ext cx="8153710" cy="4073385"/>
          </a:xfrm>
          <a:prstGeom prst="rect">
            <a:avLst/>
          </a:prstGeom>
        </p:spPr>
      </p:pic>
    </p:spTree>
    <p:extLst>
      <p:ext uri="{BB962C8B-B14F-4D97-AF65-F5344CB8AC3E}">
        <p14:creationId xmlns:p14="http://schemas.microsoft.com/office/powerpoint/2010/main" val="38024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087084-22C7-44BB-8975-F57E3278725A}"/>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Staying True to Testimony</a:t>
            </a:r>
          </a:p>
        </p:txBody>
      </p:sp>
      <p:sp>
        <p:nvSpPr>
          <p:cNvPr id="11" name="TextBox 10"/>
          <p:cNvSpPr txBox="1"/>
          <p:nvPr/>
        </p:nvSpPr>
        <p:spPr>
          <a:xfrm>
            <a:off x="72887" y="6438036"/>
            <a:ext cx="3124200" cy="369332"/>
          </a:xfrm>
          <a:prstGeom prst="rect">
            <a:avLst/>
          </a:prstGeom>
          <a:noFill/>
        </p:spPr>
        <p:txBody>
          <a:bodyPr wrap="square" rtlCol="0">
            <a:spAutoFit/>
          </a:bodyPr>
          <a:lstStyle/>
          <a:p>
            <a:r>
              <a:rPr lang="en-US" dirty="0">
                <a:solidFill>
                  <a:schemeClr val="bg1"/>
                </a:solidFill>
              </a:rPr>
              <a:t>Joseph Smith –History 1:24</a:t>
            </a:r>
          </a:p>
        </p:txBody>
      </p:sp>
      <p:sp>
        <p:nvSpPr>
          <p:cNvPr id="9" name="Rectangle 8"/>
          <p:cNvSpPr/>
          <p:nvPr/>
        </p:nvSpPr>
        <p:spPr>
          <a:xfrm>
            <a:off x="1828800" y="914401"/>
            <a:ext cx="4572000" cy="646331"/>
          </a:xfrm>
          <a:prstGeom prst="rect">
            <a:avLst/>
          </a:prstGeom>
        </p:spPr>
        <p:txBody>
          <a:bodyPr>
            <a:spAutoFit/>
          </a:bodyPr>
          <a:lstStyle/>
          <a:p>
            <a:r>
              <a:rPr lang="en-US" dirty="0">
                <a:solidFill>
                  <a:schemeClr val="bg1"/>
                </a:solidFill>
              </a:rPr>
              <a:t>Joseph Smith felt like Paul in his defense to King Agrippa</a:t>
            </a:r>
          </a:p>
        </p:txBody>
      </p:sp>
      <p:sp>
        <p:nvSpPr>
          <p:cNvPr id="13" name="Rectangle 12"/>
          <p:cNvSpPr/>
          <p:nvPr/>
        </p:nvSpPr>
        <p:spPr>
          <a:xfrm>
            <a:off x="1905000" y="1828800"/>
            <a:ext cx="3276600" cy="923330"/>
          </a:xfrm>
          <a:prstGeom prst="rect">
            <a:avLst/>
          </a:prstGeom>
        </p:spPr>
        <p:txBody>
          <a:bodyPr wrap="square">
            <a:spAutoFit/>
          </a:bodyPr>
          <a:lstStyle/>
          <a:p>
            <a:r>
              <a:rPr lang="en-US" dirty="0">
                <a:solidFill>
                  <a:schemeClr val="bg1"/>
                </a:solidFill>
              </a:rPr>
              <a:t>Paul had been mocked for his testimony of Jesus Christ and yet remained true to it</a:t>
            </a:r>
          </a:p>
        </p:txBody>
      </p:sp>
      <p:sp>
        <p:nvSpPr>
          <p:cNvPr id="15" name="Rectangle 14"/>
          <p:cNvSpPr/>
          <p:nvPr/>
        </p:nvSpPr>
        <p:spPr>
          <a:xfrm>
            <a:off x="4648200" y="4419600"/>
            <a:ext cx="6019800" cy="1938992"/>
          </a:xfrm>
          <a:prstGeom prst="rect">
            <a:avLst/>
          </a:prstGeom>
        </p:spPr>
        <p:txBody>
          <a:bodyPr wrap="square">
            <a:spAutoFit/>
          </a:bodyPr>
          <a:lstStyle/>
          <a:p>
            <a:r>
              <a:rPr lang="en-US" dirty="0">
                <a:solidFill>
                  <a:schemeClr val="bg1"/>
                </a:solidFill>
              </a:rPr>
              <a:t>Paul had been whipped, in prison many times, beaten with rods, stoned, three times shipwrecked, in perils of robbers, countrymen, heathen, wilderness, sea, and false teachers.</a:t>
            </a:r>
          </a:p>
          <a:p>
            <a:r>
              <a:rPr lang="en-US" dirty="0">
                <a:solidFill>
                  <a:schemeClr val="bg1"/>
                </a:solidFill>
              </a:rPr>
              <a:t>He is weary, and in pan and hungry and thirst with fasting,</a:t>
            </a:r>
          </a:p>
          <a:p>
            <a:r>
              <a:rPr lang="en-US" dirty="0">
                <a:solidFill>
                  <a:schemeClr val="bg1"/>
                </a:solidFill>
              </a:rPr>
              <a:t>naked and cold </a:t>
            </a:r>
          </a:p>
          <a:p>
            <a:r>
              <a:rPr lang="en-US" dirty="0">
                <a:solidFill>
                  <a:schemeClr val="bg1"/>
                </a:solidFill>
              </a:rPr>
              <a:t>But his testimony remains true</a:t>
            </a:r>
          </a:p>
          <a:p>
            <a:r>
              <a:rPr lang="en-US" sz="1200" dirty="0">
                <a:solidFill>
                  <a:schemeClr val="bg1"/>
                </a:solidFill>
              </a:rPr>
              <a:t>2 Corinthians 11:23-27</a:t>
            </a:r>
          </a:p>
        </p:txBody>
      </p:sp>
      <p:pic>
        <p:nvPicPr>
          <p:cNvPr id="3" name="Picture 2">
            <a:extLst>
              <a:ext uri="{FF2B5EF4-FFF2-40B4-BE49-F238E27FC236}">
                <a16:creationId xmlns:a16="http://schemas.microsoft.com/office/drawing/2014/main" id="{C4DE05BC-AF25-4A7D-A4A5-BA282D44A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790" y="1219995"/>
            <a:ext cx="3730752" cy="2218944"/>
          </a:xfrm>
          <a:prstGeom prst="rect">
            <a:avLst/>
          </a:prstGeom>
        </p:spPr>
      </p:pic>
      <p:pic>
        <p:nvPicPr>
          <p:cNvPr id="6" name="Picture 5">
            <a:extLst>
              <a:ext uri="{FF2B5EF4-FFF2-40B4-BE49-F238E27FC236}">
                <a16:creationId xmlns:a16="http://schemas.microsoft.com/office/drawing/2014/main" id="{C8C3F9A8-AD44-4EC0-8A55-7630B293B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36" y="3048298"/>
            <a:ext cx="2438400" cy="3095625"/>
          </a:xfrm>
          <a:prstGeom prst="rect">
            <a:avLst/>
          </a:prstGeom>
        </p:spPr>
      </p:pic>
    </p:spTree>
    <p:extLst>
      <p:ext uri="{BB962C8B-B14F-4D97-AF65-F5344CB8AC3E}">
        <p14:creationId xmlns:p14="http://schemas.microsoft.com/office/powerpoint/2010/main" val="12517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CC7EF4-35EF-4AF6-ABA0-A0A22281E939}"/>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Remaining True in Difficult Times</a:t>
            </a:r>
          </a:p>
        </p:txBody>
      </p:sp>
      <p:sp>
        <p:nvSpPr>
          <p:cNvPr id="11" name="TextBox 10"/>
          <p:cNvSpPr txBox="1"/>
          <p:nvPr/>
        </p:nvSpPr>
        <p:spPr>
          <a:xfrm>
            <a:off x="1524000" y="6488668"/>
            <a:ext cx="3124200" cy="369332"/>
          </a:xfrm>
          <a:prstGeom prst="rect">
            <a:avLst/>
          </a:prstGeom>
          <a:noFill/>
        </p:spPr>
        <p:txBody>
          <a:bodyPr wrap="square" rtlCol="0">
            <a:spAutoFit/>
          </a:bodyPr>
          <a:lstStyle/>
          <a:p>
            <a:r>
              <a:rPr lang="en-US" dirty="0">
                <a:solidFill>
                  <a:schemeClr val="bg1"/>
                </a:solidFill>
              </a:rPr>
              <a:t>Joseph Smith –History 1:25</a:t>
            </a:r>
          </a:p>
        </p:txBody>
      </p:sp>
      <p:sp>
        <p:nvSpPr>
          <p:cNvPr id="9" name="Rectangle 8"/>
          <p:cNvSpPr/>
          <p:nvPr/>
        </p:nvSpPr>
        <p:spPr>
          <a:xfrm>
            <a:off x="3361037" y="769442"/>
            <a:ext cx="6079524" cy="646331"/>
          </a:xfrm>
          <a:prstGeom prst="rect">
            <a:avLst/>
          </a:prstGeom>
        </p:spPr>
        <p:txBody>
          <a:bodyPr wrap="square">
            <a:spAutoFit/>
          </a:bodyPr>
          <a:lstStyle/>
          <a:p>
            <a:r>
              <a:rPr lang="en-US" b="1" i="1" dirty="0">
                <a:solidFill>
                  <a:schemeClr val="bg1"/>
                </a:solidFill>
              </a:rPr>
              <a:t>During difficult times, we can draw strength from the examples of faithful individuals in the scriptures</a:t>
            </a:r>
            <a:endParaRPr lang="en-US" dirty="0">
              <a:solidFill>
                <a:schemeClr val="bg1"/>
              </a:solidFill>
            </a:endParaRPr>
          </a:p>
        </p:txBody>
      </p:sp>
      <p:sp>
        <p:nvSpPr>
          <p:cNvPr id="10" name="Rectangle 9"/>
          <p:cNvSpPr/>
          <p:nvPr/>
        </p:nvSpPr>
        <p:spPr>
          <a:xfrm>
            <a:off x="3647301" y="1607121"/>
            <a:ext cx="5941541" cy="1200329"/>
          </a:xfrm>
          <a:prstGeom prst="rect">
            <a:avLst/>
          </a:prstGeom>
        </p:spPr>
        <p:txBody>
          <a:bodyPr wrap="square">
            <a:spAutoFit/>
          </a:bodyPr>
          <a:lstStyle/>
          <a:p>
            <a:pPr algn="ctr"/>
            <a:r>
              <a:rPr lang="en-US" sz="2400" dirty="0">
                <a:solidFill>
                  <a:srgbClr val="FFFF00"/>
                </a:solidFill>
              </a:rPr>
              <a:t>When have you been strengthened by studying the experience of a faithful individual in the scriptures?</a:t>
            </a:r>
          </a:p>
        </p:txBody>
      </p:sp>
      <p:sp>
        <p:nvSpPr>
          <p:cNvPr id="13" name="Rectangle 12"/>
          <p:cNvSpPr/>
          <p:nvPr/>
        </p:nvSpPr>
        <p:spPr>
          <a:xfrm>
            <a:off x="5486400" y="3352800"/>
            <a:ext cx="4572000" cy="2308324"/>
          </a:xfrm>
          <a:prstGeom prst="rect">
            <a:avLst/>
          </a:prstGeom>
        </p:spPr>
        <p:txBody>
          <a:bodyPr>
            <a:spAutoFit/>
          </a:bodyPr>
          <a:lstStyle/>
          <a:p>
            <a:pPr fontAlgn="base"/>
            <a:r>
              <a:rPr lang="en-US" b="1" i="1" dirty="0">
                <a:solidFill>
                  <a:schemeClr val="bg1"/>
                </a:solidFill>
              </a:rPr>
              <a:t>The knowledge we receive from God is true even if the world rejects it.</a:t>
            </a:r>
          </a:p>
          <a:p>
            <a:pPr fontAlgn="base"/>
            <a:endParaRPr lang="en-US" i="1" dirty="0">
              <a:solidFill>
                <a:schemeClr val="bg1"/>
              </a:solidFill>
            </a:endParaRPr>
          </a:p>
          <a:p>
            <a:pPr fontAlgn="base"/>
            <a:r>
              <a:rPr lang="en-US" b="1" i="1" dirty="0">
                <a:solidFill>
                  <a:schemeClr val="bg1"/>
                </a:solidFill>
              </a:rPr>
              <a:t>We should be more concerned about what God thinks of us than what men think.</a:t>
            </a:r>
          </a:p>
          <a:p>
            <a:pPr fontAlgn="base"/>
            <a:endParaRPr lang="en-US" i="1" dirty="0">
              <a:solidFill>
                <a:schemeClr val="bg1"/>
              </a:solidFill>
            </a:endParaRPr>
          </a:p>
          <a:p>
            <a:pPr fontAlgn="base"/>
            <a:r>
              <a:rPr lang="en-US" b="1" i="1" dirty="0">
                <a:solidFill>
                  <a:schemeClr val="bg1"/>
                </a:solidFill>
              </a:rPr>
              <a:t>Even if we are hated and persecuted for our testimonies, we must remain true to them.</a:t>
            </a:r>
            <a:endParaRPr lang="en-US" i="1" dirty="0">
              <a:solidFill>
                <a:schemeClr val="bg1"/>
              </a:solidFill>
            </a:endParaRPr>
          </a:p>
        </p:txBody>
      </p:sp>
      <p:pic>
        <p:nvPicPr>
          <p:cNvPr id="14" name="Picture 13">
            <a:extLst>
              <a:ext uri="{FF2B5EF4-FFF2-40B4-BE49-F238E27FC236}">
                <a16:creationId xmlns:a16="http://schemas.microsoft.com/office/drawing/2014/main" id="{70DAF7D6-6A54-4870-A36A-23A83EC7E07F}"/>
              </a:ext>
            </a:extLst>
          </p:cNvPr>
          <p:cNvPicPr>
            <a:picLocks noChangeAspect="1"/>
          </p:cNvPicPr>
          <p:nvPr/>
        </p:nvPicPr>
        <p:blipFill rotWithShape="1">
          <a:blip r:embed="rId2">
            <a:extLst>
              <a:ext uri="{28A0092B-C50C-407E-A947-70E740481C1C}">
                <a14:useLocalDpi xmlns:a14="http://schemas.microsoft.com/office/drawing/2010/main" val="0"/>
              </a:ext>
            </a:extLst>
          </a:blip>
          <a:srcRect l="32334"/>
          <a:stretch/>
        </p:blipFill>
        <p:spPr>
          <a:xfrm>
            <a:off x="3810515" y="4963145"/>
            <a:ext cx="1600465" cy="1578864"/>
          </a:xfrm>
          <a:prstGeom prst="rect">
            <a:avLst/>
          </a:prstGeom>
        </p:spPr>
      </p:pic>
      <p:pic>
        <p:nvPicPr>
          <p:cNvPr id="17" name="Picture 16">
            <a:extLst>
              <a:ext uri="{FF2B5EF4-FFF2-40B4-BE49-F238E27FC236}">
                <a16:creationId xmlns:a16="http://schemas.microsoft.com/office/drawing/2014/main" id="{C6F9BD0E-13F4-4F34-B86C-7AB793E74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84" y="2742155"/>
            <a:ext cx="2924175" cy="1905000"/>
          </a:xfrm>
          <a:prstGeom prst="rect">
            <a:avLst/>
          </a:prstGeom>
        </p:spPr>
      </p:pic>
      <p:pic>
        <p:nvPicPr>
          <p:cNvPr id="6" name="Picture 5">
            <a:extLst>
              <a:ext uri="{FF2B5EF4-FFF2-40B4-BE49-F238E27FC236}">
                <a16:creationId xmlns:a16="http://schemas.microsoft.com/office/drawing/2014/main" id="{F11BD474-63F5-4400-B58B-97509936F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515" y="4927331"/>
            <a:ext cx="1597152" cy="1597152"/>
          </a:xfrm>
          <a:prstGeom prst="rect">
            <a:avLst/>
          </a:prstGeom>
        </p:spPr>
      </p:pic>
      <p:pic>
        <p:nvPicPr>
          <p:cNvPr id="3" name="Picture 2">
            <a:extLst>
              <a:ext uri="{FF2B5EF4-FFF2-40B4-BE49-F238E27FC236}">
                <a16:creationId xmlns:a16="http://schemas.microsoft.com/office/drawing/2014/main" id="{5ACA4A33-0C5D-41F3-A3C4-EFA31C056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761" y="2722873"/>
            <a:ext cx="2970598" cy="1954341"/>
          </a:xfrm>
          <a:prstGeom prst="rect">
            <a:avLst/>
          </a:prstGeom>
        </p:spPr>
      </p:pic>
    </p:spTree>
    <p:extLst>
      <p:ext uri="{BB962C8B-B14F-4D97-AF65-F5344CB8AC3E}">
        <p14:creationId xmlns:p14="http://schemas.microsoft.com/office/powerpoint/2010/main" val="36342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10EF8-D8B9-4356-AAD9-2D72BD72191A}"/>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700" y="914400"/>
            <a:ext cx="4572000" cy="4154984"/>
          </a:xfrm>
          <a:prstGeom prst="rect">
            <a:avLst/>
          </a:prstGeom>
          <a:noFill/>
        </p:spPr>
        <p:txBody>
          <a:bodyPr wrap="square" rtlCol="0">
            <a:spAutoFit/>
          </a:bodyPr>
          <a:lstStyle/>
          <a:p>
            <a:pPr fontAlgn="base"/>
            <a:r>
              <a:rPr lang="en-US" dirty="0">
                <a:solidFill>
                  <a:schemeClr val="bg1"/>
                </a:solidFill>
              </a:rPr>
              <a:t>“I said, ‘If this has cost you so much, why don’t you leave the Church and go back to your father’s home and to your cricket club and to the job that meant so much to you and to the girl you think you love?’</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“He said nothing for what seemed to be a long time. Then, putting his head down in his hands, he sobbed and sobbed. Finally, he looked up through his tears and said, ‘I couldn’t do that. I know this is true, and if it were to cost me my life, I could never give it up’” </a:t>
            </a:r>
          </a:p>
          <a:p>
            <a:pPr fontAlgn="base"/>
            <a:r>
              <a:rPr lang="en-US" sz="1200" dirty="0">
                <a:solidFill>
                  <a:schemeClr val="bg1"/>
                </a:solidFill>
              </a:rPr>
              <a:t>President Gordon B. Hinckley</a:t>
            </a: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The Rest of the Story</a:t>
            </a:r>
          </a:p>
        </p:txBody>
      </p:sp>
      <p:pic>
        <p:nvPicPr>
          <p:cNvPr id="14" name="Picture 13" descr="Gordon b hinckley 1.jpg"/>
          <p:cNvPicPr>
            <a:picLocks noChangeAspect="1"/>
          </p:cNvPicPr>
          <p:nvPr/>
        </p:nvPicPr>
        <p:blipFill>
          <a:blip r:embed="rId2" cstate="print"/>
          <a:stretch>
            <a:fillRect/>
          </a:stretch>
        </p:blipFill>
        <p:spPr>
          <a:xfrm>
            <a:off x="245403" y="5069384"/>
            <a:ext cx="1266380" cy="1579066"/>
          </a:xfrm>
          <a:prstGeom prst="rect">
            <a:avLst/>
          </a:prstGeom>
        </p:spPr>
      </p:pic>
      <p:pic>
        <p:nvPicPr>
          <p:cNvPr id="3" name="Picture 2">
            <a:extLst>
              <a:ext uri="{FF2B5EF4-FFF2-40B4-BE49-F238E27FC236}">
                <a16:creationId xmlns:a16="http://schemas.microsoft.com/office/drawing/2014/main" id="{16209981-AC46-4417-B4B3-C93ABF2D8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588" y="691495"/>
            <a:ext cx="2366319" cy="2081484"/>
          </a:xfrm>
          <a:prstGeom prst="rect">
            <a:avLst/>
          </a:prstGeom>
        </p:spPr>
      </p:pic>
      <p:pic>
        <p:nvPicPr>
          <p:cNvPr id="8" name="Picture 7">
            <a:extLst>
              <a:ext uri="{FF2B5EF4-FFF2-40B4-BE49-F238E27FC236}">
                <a16:creationId xmlns:a16="http://schemas.microsoft.com/office/drawing/2014/main" id="{0278BA73-9CA8-483C-9A96-670A3B837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807" y="2948290"/>
            <a:ext cx="4191621" cy="1674339"/>
          </a:xfrm>
          <a:prstGeom prst="rect">
            <a:avLst/>
          </a:prstGeom>
        </p:spPr>
      </p:pic>
      <p:pic>
        <p:nvPicPr>
          <p:cNvPr id="11" name="Picture 10">
            <a:extLst>
              <a:ext uri="{FF2B5EF4-FFF2-40B4-BE49-F238E27FC236}">
                <a16:creationId xmlns:a16="http://schemas.microsoft.com/office/drawing/2014/main" id="{38A9A87F-730B-4146-90D3-5E6135AE7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3829" y="4716519"/>
            <a:ext cx="1962150" cy="2095500"/>
          </a:xfrm>
          <a:prstGeom prst="rect">
            <a:avLst/>
          </a:prstGeom>
        </p:spPr>
      </p:pic>
    </p:spTree>
    <p:extLst>
      <p:ext uri="{BB962C8B-B14F-4D97-AF65-F5344CB8AC3E}">
        <p14:creationId xmlns:p14="http://schemas.microsoft.com/office/powerpoint/2010/main" val="1647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88E08A-8615-49ED-8E66-374EC2A2E525}"/>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Until Further Directed</a:t>
            </a:r>
          </a:p>
        </p:txBody>
      </p:sp>
      <p:sp>
        <p:nvSpPr>
          <p:cNvPr id="11" name="TextBox 10"/>
          <p:cNvSpPr txBox="1"/>
          <p:nvPr/>
        </p:nvSpPr>
        <p:spPr>
          <a:xfrm>
            <a:off x="1524000" y="6488668"/>
            <a:ext cx="3124200" cy="369332"/>
          </a:xfrm>
          <a:prstGeom prst="rect">
            <a:avLst/>
          </a:prstGeom>
          <a:noFill/>
        </p:spPr>
        <p:txBody>
          <a:bodyPr wrap="square" rtlCol="0">
            <a:spAutoFit/>
          </a:bodyPr>
          <a:lstStyle/>
          <a:p>
            <a:r>
              <a:rPr lang="en-US" dirty="0">
                <a:solidFill>
                  <a:schemeClr val="bg1"/>
                </a:solidFill>
              </a:rPr>
              <a:t>Joseph Smith –History 1:26</a:t>
            </a:r>
          </a:p>
        </p:txBody>
      </p:sp>
      <p:sp>
        <p:nvSpPr>
          <p:cNvPr id="9" name="Rectangle 8"/>
          <p:cNvSpPr/>
          <p:nvPr/>
        </p:nvSpPr>
        <p:spPr>
          <a:xfrm>
            <a:off x="420130" y="1449861"/>
            <a:ext cx="6365789" cy="3539430"/>
          </a:xfrm>
          <a:prstGeom prst="rect">
            <a:avLst/>
          </a:prstGeom>
        </p:spPr>
        <p:txBody>
          <a:bodyPr wrap="square">
            <a:spAutoFit/>
          </a:bodyPr>
          <a:lstStyle/>
          <a:p>
            <a:r>
              <a:rPr lang="en-US" sz="2800" dirty="0">
                <a:solidFill>
                  <a:schemeClr val="bg1"/>
                </a:solidFill>
              </a:rPr>
              <a:t>“I had now got my mind satisfied so far as the sectarian world was concerned—that it was not my duty to join with any of them, but to continue as I was until further directed. I had found the testimony of James to be true—that a man who lacked wisdom might ask of God, and obtain, and not be upbraided.”</a:t>
            </a:r>
          </a:p>
        </p:txBody>
      </p:sp>
      <p:pic>
        <p:nvPicPr>
          <p:cNvPr id="20482" name="Picture 2" descr="http://scottwoodward.org/Pictures/JosephSmith.jpg"/>
          <p:cNvPicPr>
            <a:picLocks noChangeAspect="1" noChangeArrowheads="1"/>
          </p:cNvPicPr>
          <p:nvPr/>
        </p:nvPicPr>
        <p:blipFill>
          <a:blip r:embed="rId2" cstate="print"/>
          <a:srcRect/>
          <a:stretch>
            <a:fillRect/>
          </a:stretch>
        </p:blipFill>
        <p:spPr bwMode="auto">
          <a:xfrm>
            <a:off x="8011299" y="1184186"/>
            <a:ext cx="2733675" cy="3762376"/>
          </a:xfrm>
          <a:prstGeom prst="rect">
            <a:avLst/>
          </a:prstGeom>
          <a:noFill/>
        </p:spPr>
      </p:pic>
    </p:spTree>
    <p:extLst>
      <p:ext uri="{BB962C8B-B14F-4D97-AF65-F5344CB8AC3E}">
        <p14:creationId xmlns:p14="http://schemas.microsoft.com/office/powerpoint/2010/main" val="422769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9F9361-CE7B-4C72-80A6-753382177E33}"/>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4313" y="278297"/>
            <a:ext cx="9144000"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The Loneliness of Leadership 1:03 and 0:58</a:t>
            </a:r>
          </a:p>
          <a:p>
            <a:r>
              <a:rPr lang="en-US" dirty="0">
                <a:solidFill>
                  <a:schemeClr val="bg1"/>
                </a:solidFill>
              </a:rPr>
              <a:t>Joseph Smith and the Minister (1:57)</a:t>
            </a:r>
          </a:p>
          <a:p>
            <a:endParaRPr lang="en-US" dirty="0">
              <a:solidFill>
                <a:schemeClr val="bg1"/>
              </a:solidFill>
            </a:endParaRPr>
          </a:p>
          <a:p>
            <a:r>
              <a:rPr lang="en-US" dirty="0">
                <a:solidFill>
                  <a:schemeClr val="bg1"/>
                </a:solidFill>
              </a:rPr>
              <a:t>President Gordon B. Hinckley (“The Loneliness of Leadership” [Brigham Young University devotional address, Nov. 4, 1969], 3, speeches.byu.edu ).</a:t>
            </a:r>
          </a:p>
          <a:p>
            <a:endParaRPr lang="en-US" dirty="0">
              <a:solidFill>
                <a:schemeClr val="bg1"/>
              </a:solidFill>
            </a:endParaRPr>
          </a:p>
          <a:p>
            <a:r>
              <a:rPr lang="en-US" dirty="0">
                <a:solidFill>
                  <a:schemeClr val="bg1"/>
                </a:solidFill>
              </a:rPr>
              <a:t>Picture of Methodist Pastor—not the one Joseph talked to. The Reverend Joseph Sutcliffe, An Early Scriptural Geologist and Methodist Pastor.</a:t>
            </a:r>
          </a:p>
        </p:txBody>
      </p:sp>
      <p:sp>
        <p:nvSpPr>
          <p:cNvPr id="6" name="Footer Placeholder 14">
            <a:extLst>
              <a:ext uri="{FF2B5EF4-FFF2-40B4-BE49-F238E27FC236}">
                <a16:creationId xmlns:a16="http://schemas.microsoft.com/office/drawing/2014/main" id="{0EEC0BE3-B68C-4CE1-9940-2AB6396A0626}"/>
              </a:ext>
            </a:extLst>
          </p:cNvPr>
          <p:cNvSpPr>
            <a:spLocks noGrp="1"/>
          </p:cNvSpPr>
          <p:nvPr/>
        </p:nvSpPr>
        <p:spPr>
          <a:xfrm>
            <a:off x="118605" y="63404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83AF2BB0-6B85-4D72-91D7-547C98631708}"/>
              </a:ext>
            </a:extLst>
          </p:cNvPr>
          <p:cNvGrpSpPr/>
          <p:nvPr/>
        </p:nvGrpSpPr>
        <p:grpSpPr>
          <a:xfrm>
            <a:off x="4719450" y="760886"/>
            <a:ext cx="868449" cy="1087071"/>
            <a:chOff x="7543800" y="3810000"/>
            <a:chExt cx="1143000" cy="1447800"/>
          </a:xfrm>
        </p:grpSpPr>
        <p:sp>
          <p:nvSpPr>
            <p:cNvPr id="9" name="Trapezoid 8">
              <a:extLst>
                <a:ext uri="{FF2B5EF4-FFF2-40B4-BE49-F238E27FC236}">
                  <a16:creationId xmlns:a16="http://schemas.microsoft.com/office/drawing/2014/main" id="{9EF9AF9D-E9B9-4F19-96A4-2BC0BF74120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CFA31E4E-B877-41EE-8E00-DA6F8D9A09F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75718FF8-AF20-4AC5-BD68-E9AD3F61530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8810019D-1971-4648-AC5A-1A471DC5A84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FA6501E-24CB-40F2-96F5-B03588AD8443}"/>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06350F2D-3F23-428C-9ACA-2F1C4C6ED073}"/>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50C69CC7-DEC4-446B-97AE-DFBD03D6C16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B1D253D-BE84-4BB3-8FAA-33C040B6116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9E11F7-CFB6-46F4-BC53-F6CCF4293AE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DE2BB7E-4609-401B-A3AD-C5803D17A82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78E73255-D9A4-4444-A513-AD003262401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605070A-5E92-468E-8389-A6B2BB54F889}"/>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B457FDED-2662-4ED5-ABD7-05BB58A3FC88}"/>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8B69B9A3-BEB1-4759-83CF-F0683D10293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8D182D-0B97-46A8-A7DF-AC568E16361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269B21D-61E9-4A2B-858F-221D90C7AC0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E02E1B-8752-47C8-8AC0-FA98B26C2AB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F6C3A1A9-86BC-4655-AE2A-CEE155B2906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861992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883</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Agency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cp:revision>
  <dcterms:created xsi:type="dcterms:W3CDTF">2018-01-24T20:26:12Z</dcterms:created>
  <dcterms:modified xsi:type="dcterms:W3CDTF">2020-07-02T15:08:04Z</dcterms:modified>
</cp:coreProperties>
</file>