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9" r:id="rId3"/>
    <p:sldId id="260" r:id="rId4"/>
    <p:sldId id="261" r:id="rId5"/>
    <p:sldId id="262" r:id="rId6"/>
    <p:sldId id="265" r:id="rId7"/>
    <p:sldId id="266" r:id="rId8"/>
    <p:sldId id="267" r:id="rId9"/>
    <p:sldId id="268" r:id="rId10"/>
    <p:sldId id="269" r:id="rId11"/>
    <p:sldId id="270" r:id="rId12"/>
    <p:sldId id="271" r:id="rId13"/>
    <p:sldId id="275" r:id="rId14"/>
    <p:sldId id="276" r:id="rId15"/>
    <p:sldId id="274" r:id="rId16"/>
    <p:sldId id="277" r:id="rId17"/>
    <p:sldId id="272" r:id="rId18"/>
    <p:sldId id="273" r:id="rId19"/>
    <p:sldId id="257" r:id="rId20"/>
    <p:sldId id="258" r:id="rId21"/>
    <p:sldId id="264" r:id="rId22"/>
    <p:sldId id="263" r:id="rId23"/>
  </p:sldIdLst>
  <p:sldSz cx="12192000" cy="6858000"/>
  <p:notesSz cx="6858000" cy="9144000"/>
  <p:embeddedFontLst>
    <p:embeddedFont>
      <p:font typeface="Algerian" panose="04020705040A02060702" pitchFamily="82" charset="0"/>
      <p:regular r:id="rId24"/>
    </p:embeddedFont>
    <p:embeddedFont>
      <p:font typeface="Calibri" panose="020F0502020204030204" pitchFamily="34" charset="0"/>
      <p:regular r:id="rId25"/>
      <p:bold r:id="rId26"/>
      <p:italic r:id="rId27"/>
      <p:boldItalic r:id="rId28"/>
    </p:embeddedFont>
    <p:embeddedFont>
      <p:font typeface="Calibri Light" panose="020F0302020204030204" pitchFamily="34" charset="0"/>
      <p:regular r:id="rId29"/>
      <p:italic r:id="rId30"/>
    </p:embeddedFont>
    <p:embeddedFont>
      <p:font typeface="Open Sans" panose="020B0606030504020204" pitchFamily="34" charset="0"/>
      <p:regular r:id="rId31"/>
      <p:bold r:id="rId32"/>
      <p:italic r:id="rId33"/>
      <p:boldItalic r:id="rId34"/>
    </p:embeddedFont>
    <p:embeddedFont>
      <p:font typeface="Palatino"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60" d="100"/>
          <a:sy n="60" d="100"/>
        </p:scale>
        <p:origin x="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31C5A9-653D-4014-8B6F-2C62B88D889E}"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1289860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1C5A9-653D-4014-8B6F-2C62B88D889E}"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3622602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1C5A9-653D-4014-8B6F-2C62B88D889E}"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321044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31C5A9-653D-4014-8B6F-2C62B88D889E}"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3935923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31C5A9-653D-4014-8B6F-2C62B88D889E}" type="datetimeFigureOut">
              <a:rPr lang="en-US" smtClean="0"/>
              <a:pPr/>
              <a:t>8/19/2020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351218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31C5A9-653D-4014-8B6F-2C62B88D889E}"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36885636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31C5A9-653D-4014-8B6F-2C62B88D889E}" type="datetimeFigureOut">
              <a:rPr lang="en-US" smtClean="0"/>
              <a:pPr/>
              <a:t>8/19/2020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532358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31C5A9-653D-4014-8B6F-2C62B88D889E}" type="datetimeFigureOut">
              <a:rPr lang="en-US" smtClean="0"/>
              <a:pPr/>
              <a:t>8/19/2020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468036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31C5A9-653D-4014-8B6F-2C62B88D889E}" type="datetimeFigureOut">
              <a:rPr lang="en-US" smtClean="0"/>
              <a:pPr/>
              <a:t>8/19/2020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3452682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31C5A9-653D-4014-8B6F-2C62B88D889E}"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3734920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31C5A9-653D-4014-8B6F-2C62B88D889E}" type="datetimeFigureOut">
              <a:rPr lang="en-US" smtClean="0"/>
              <a:pPr/>
              <a:t>8/19/2020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D845FB-75B0-4EE9-98A5-F236FCB3E208}" type="slidenum">
              <a:rPr lang="en-US" smtClean="0"/>
              <a:pPr/>
              <a:t>‹#›</a:t>
            </a:fld>
            <a:endParaRPr lang="en-US"/>
          </a:p>
        </p:txBody>
      </p:sp>
    </p:spTree>
    <p:extLst>
      <p:ext uri="{BB962C8B-B14F-4D97-AF65-F5344CB8AC3E}">
        <p14:creationId xmlns:p14="http://schemas.microsoft.com/office/powerpoint/2010/main" val="4058680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1C5A9-653D-4014-8B6F-2C62B88D889E}" type="datetimeFigureOut">
              <a:rPr lang="en-US" smtClean="0"/>
              <a:pPr/>
              <a:t>8/19/2020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D845FB-75B0-4EE9-98A5-F236FCB3E208}" type="slidenum">
              <a:rPr lang="en-US" smtClean="0"/>
              <a:pPr/>
              <a:t>‹#›</a:t>
            </a:fld>
            <a:endParaRPr lang="en-US"/>
          </a:p>
        </p:txBody>
      </p:sp>
    </p:spTree>
    <p:extLst>
      <p:ext uri="{BB962C8B-B14F-4D97-AF65-F5344CB8AC3E}">
        <p14:creationId xmlns:p14="http://schemas.microsoft.com/office/powerpoint/2010/main" val="41264393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lds.org/ensign/1999/10/as-flaming-fire-and-a-ministering-angel?lang=eng" TargetMode="External"/><Relationship Id="rId2" Type="http://schemas.openxmlformats.org/officeDocument/2006/relationships/hyperlink" Target="https://www.lds.org/ensign/1975/02/simon-peter?lang=eng" TargetMode="External"/><Relationship Id="rId1" Type="http://schemas.openxmlformats.org/officeDocument/2006/relationships/slideLayout" Target="../slideLayouts/slideLayout7.xml"/><Relationship Id="rId4" Type="http://schemas.openxmlformats.org/officeDocument/2006/relationships/hyperlink" Target="https://www.lds.org/ensign/1975/09/i-have-a-question?lang=en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1.gif"/><Relationship Id="rId4" Type="http://schemas.openxmlformats.org/officeDocument/2006/relationships/image" Target="../media/image10.gi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32B3E5-BCA5-40A6-AB28-093519B1B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1068309" cy="369332"/>
          </a:xfrm>
          <a:prstGeom prst="rect">
            <a:avLst/>
          </a:prstGeom>
          <a:noFill/>
        </p:spPr>
        <p:txBody>
          <a:bodyPr wrap="square" rtlCol="0">
            <a:spAutoFit/>
          </a:bodyPr>
          <a:lstStyle/>
          <a:p>
            <a:r>
              <a:rPr lang="en-US" dirty="0">
                <a:solidFill>
                  <a:schemeClr val="bg1"/>
                </a:solidFill>
              </a:rPr>
              <a:t>Lesson 8</a:t>
            </a:r>
          </a:p>
        </p:txBody>
      </p:sp>
      <p:grpSp>
        <p:nvGrpSpPr>
          <p:cNvPr id="6" name="Group 5"/>
          <p:cNvGrpSpPr/>
          <p:nvPr/>
        </p:nvGrpSpPr>
        <p:grpSpPr>
          <a:xfrm>
            <a:off x="4460054" y="3746843"/>
            <a:ext cx="2743200" cy="2743200"/>
            <a:chOff x="668311" y="3665095"/>
            <a:chExt cx="2743200" cy="2743200"/>
          </a:xfrm>
        </p:grpSpPr>
        <p:grpSp>
          <p:nvGrpSpPr>
            <p:cNvPr id="7" name="Group 6"/>
            <p:cNvGrpSpPr/>
            <p:nvPr/>
          </p:nvGrpSpPr>
          <p:grpSpPr>
            <a:xfrm rot="1444907">
              <a:off x="1580844" y="3971597"/>
              <a:ext cx="853498" cy="2039006"/>
              <a:chOff x="3200400" y="381000"/>
              <a:chExt cx="1828800" cy="4419600"/>
            </a:xfrm>
          </p:grpSpPr>
          <p:sp>
            <p:nvSpPr>
              <p:cNvPr id="9" name="Flowchart: Delay 8"/>
              <p:cNvSpPr/>
              <p:nvPr/>
            </p:nvSpPr>
            <p:spPr>
              <a:xfrm rot="16200000">
                <a:off x="2667000" y="914400"/>
                <a:ext cx="2895600" cy="1828800"/>
              </a:xfrm>
              <a:prstGeom prst="flowChartDelay">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p:cNvSpPr/>
              <p:nvPr/>
            </p:nvSpPr>
            <p:spPr>
              <a:xfrm>
                <a:off x="3200400" y="3048000"/>
                <a:ext cx="1828800" cy="457200"/>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3810000" y="3200400"/>
                <a:ext cx="533400" cy="1600200"/>
              </a:xfrm>
              <a:prstGeom prst="roundRect">
                <a:avLst>
                  <a:gd name="adj" fmla="val 32883"/>
                </a:avLst>
              </a:prstGeom>
              <a:solidFill>
                <a:srgbClr val="F5D56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a:off x="3538152" y="3122141"/>
                <a:ext cx="1231557" cy="296562"/>
              </a:xfrm>
              <a:prstGeom prst="clou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3581401" y="3124201"/>
                <a:ext cx="990600" cy="228600"/>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quot;No&quot; Symbol 7"/>
            <p:cNvSpPr/>
            <p:nvPr/>
          </p:nvSpPr>
          <p:spPr>
            <a:xfrm>
              <a:off x="668311" y="3665095"/>
              <a:ext cx="2743200" cy="2743200"/>
            </a:xfrm>
            <a:prstGeom prst="noSmoking">
              <a:avLst>
                <a:gd name="adj" fmla="val 9460"/>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TextBox 13"/>
          <p:cNvSpPr txBox="1"/>
          <p:nvPr/>
        </p:nvSpPr>
        <p:spPr>
          <a:xfrm>
            <a:off x="0" y="840463"/>
            <a:ext cx="12192000" cy="2585323"/>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Resisting Temptation</a:t>
            </a:r>
          </a:p>
          <a:p>
            <a:pPr algn="ctr"/>
            <a:r>
              <a:rPr lang="en-US" sz="5400" dirty="0">
                <a:solidFill>
                  <a:schemeClr val="bg1"/>
                </a:solidFill>
                <a:latin typeface="Algerian" panose="04020705040A02060702" pitchFamily="82" charset="0"/>
              </a:rPr>
              <a:t>And Fishers of Men</a:t>
            </a:r>
          </a:p>
          <a:p>
            <a:pPr algn="ctr"/>
            <a:r>
              <a:rPr lang="en-US" sz="5400" dirty="0">
                <a:solidFill>
                  <a:schemeClr val="bg1"/>
                </a:solidFill>
                <a:latin typeface="Algerian" panose="04020705040A02060702" pitchFamily="82" charset="0"/>
              </a:rPr>
              <a:t>Matthew 4</a:t>
            </a:r>
          </a:p>
        </p:txBody>
      </p:sp>
      <p:grpSp>
        <p:nvGrpSpPr>
          <p:cNvPr id="15" name="Group 117"/>
          <p:cNvGrpSpPr/>
          <p:nvPr/>
        </p:nvGrpSpPr>
        <p:grpSpPr>
          <a:xfrm>
            <a:off x="1439502" y="3158126"/>
            <a:ext cx="1457608" cy="3133368"/>
            <a:chOff x="533400" y="381000"/>
            <a:chExt cx="2281003" cy="4903390"/>
          </a:xfrm>
        </p:grpSpPr>
        <p:sp>
          <p:nvSpPr>
            <p:cNvPr id="16" name="Cloud 15"/>
            <p:cNvSpPr/>
            <p:nvPr/>
          </p:nvSpPr>
          <p:spPr>
            <a:xfrm rot="4581231">
              <a:off x="1610138" y="7910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7"/>
            <p:cNvGrpSpPr/>
            <p:nvPr/>
          </p:nvGrpSpPr>
          <p:grpSpPr>
            <a:xfrm rot="2613352">
              <a:off x="991411" y="4510244"/>
              <a:ext cx="666047" cy="774146"/>
              <a:chOff x="6106804" y="4039302"/>
              <a:chExt cx="666047" cy="774146"/>
            </a:xfrm>
          </p:grpSpPr>
          <p:sp>
            <p:nvSpPr>
              <p:cNvPr id="64" name="Oval 63"/>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46"/>
            <p:cNvGrpSpPr/>
            <p:nvPr/>
          </p:nvGrpSpPr>
          <p:grpSpPr>
            <a:xfrm>
              <a:off x="1708441" y="4507745"/>
              <a:ext cx="666047" cy="774146"/>
              <a:chOff x="6106804" y="4039302"/>
              <a:chExt cx="666047" cy="774146"/>
            </a:xfrm>
          </p:grpSpPr>
          <p:sp>
            <p:nvSpPr>
              <p:cNvPr id="61" name="Oval 43"/>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44"/>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45"/>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a:off x="2364699" y="3319072"/>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33400" y="3301584"/>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0773405">
              <a:off x="1805173" y="1603726"/>
              <a:ext cx="797234" cy="213895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174596">
              <a:off x="749865" y="1706723"/>
              <a:ext cx="797234" cy="206082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a:off x="926892" y="1676400"/>
              <a:ext cx="1676400" cy="3048000"/>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a:off x="926892" y="1524000"/>
              <a:ext cx="1676400" cy="2590800"/>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rot="21233260">
              <a:off x="1879594" y="1705855"/>
              <a:ext cx="606621" cy="248116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apezoid 25"/>
            <p:cNvSpPr/>
            <p:nvPr/>
          </p:nvSpPr>
          <p:spPr>
            <a:xfrm rot="508364">
              <a:off x="924667" y="1684677"/>
              <a:ext cx="654826" cy="2458330"/>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3"/>
            <p:cNvSpPr/>
            <p:nvPr/>
          </p:nvSpPr>
          <p:spPr>
            <a:xfrm>
              <a:off x="1372849" y="1340370"/>
              <a:ext cx="734519" cy="8669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4"/>
            <p:cNvSpPr/>
            <p:nvPr/>
          </p:nvSpPr>
          <p:spPr>
            <a:xfrm>
              <a:off x="1160488" y="483433"/>
              <a:ext cx="1141751" cy="149027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6"/>
            <p:cNvGrpSpPr/>
            <p:nvPr/>
          </p:nvGrpSpPr>
          <p:grpSpPr>
            <a:xfrm rot="4901522">
              <a:off x="1079356" y="2773919"/>
              <a:ext cx="2209671" cy="524419"/>
              <a:chOff x="5029200" y="1371600"/>
              <a:chExt cx="6791793" cy="1933731"/>
            </a:xfrm>
          </p:grpSpPr>
          <p:grpSp>
            <p:nvGrpSpPr>
              <p:cNvPr id="49" name="Group 16"/>
              <p:cNvGrpSpPr/>
              <p:nvPr/>
            </p:nvGrpSpPr>
            <p:grpSpPr>
              <a:xfrm>
                <a:off x="5029200" y="1371600"/>
                <a:ext cx="1752600" cy="1905000"/>
                <a:chOff x="5029200" y="1371600"/>
                <a:chExt cx="1752600" cy="1905000"/>
              </a:xfrm>
            </p:grpSpPr>
            <p:sp>
              <p:nvSpPr>
                <p:cNvPr id="59" name="4-Point Star 1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4-Point Star 1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7"/>
              <p:cNvGrpSpPr/>
              <p:nvPr/>
            </p:nvGrpSpPr>
            <p:grpSpPr>
              <a:xfrm>
                <a:off x="6713095" y="1400331"/>
                <a:ext cx="1752600" cy="1905000"/>
                <a:chOff x="5029200" y="1371600"/>
                <a:chExt cx="1752600" cy="1905000"/>
              </a:xfrm>
            </p:grpSpPr>
            <p:sp>
              <p:nvSpPr>
                <p:cNvPr id="57" name="4-Point Star 56"/>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4-Point Star 57"/>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20"/>
              <p:cNvGrpSpPr/>
              <p:nvPr/>
            </p:nvGrpSpPr>
            <p:grpSpPr>
              <a:xfrm>
                <a:off x="8404486" y="1389088"/>
                <a:ext cx="1752600" cy="1905000"/>
                <a:chOff x="5029200" y="1371600"/>
                <a:chExt cx="1752600" cy="1905000"/>
              </a:xfrm>
            </p:grpSpPr>
            <p:sp>
              <p:nvSpPr>
                <p:cNvPr id="55" name="4-Point Star 5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4-Point Star 5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23"/>
              <p:cNvGrpSpPr/>
              <p:nvPr/>
            </p:nvGrpSpPr>
            <p:grpSpPr>
              <a:xfrm>
                <a:off x="10068393" y="1389089"/>
                <a:ext cx="1752600" cy="1905000"/>
                <a:chOff x="5029200" y="1371600"/>
                <a:chExt cx="1752600" cy="1905000"/>
              </a:xfrm>
            </p:grpSpPr>
            <p:sp>
              <p:nvSpPr>
                <p:cNvPr id="53" name="4-Point Star 2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4-Point Star 2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 name="Group 27"/>
            <p:cNvGrpSpPr/>
            <p:nvPr/>
          </p:nvGrpSpPr>
          <p:grpSpPr>
            <a:xfrm rot="5740360">
              <a:off x="115989" y="2768133"/>
              <a:ext cx="2209671" cy="524419"/>
              <a:chOff x="5029200" y="1371600"/>
              <a:chExt cx="6791793" cy="1933731"/>
            </a:xfrm>
          </p:grpSpPr>
          <p:grpSp>
            <p:nvGrpSpPr>
              <p:cNvPr id="37" name="Group 16"/>
              <p:cNvGrpSpPr/>
              <p:nvPr/>
            </p:nvGrpSpPr>
            <p:grpSpPr>
              <a:xfrm>
                <a:off x="5029200" y="1371600"/>
                <a:ext cx="1752600" cy="1905000"/>
                <a:chOff x="5029200" y="1371600"/>
                <a:chExt cx="1752600" cy="1905000"/>
              </a:xfrm>
            </p:grpSpPr>
            <p:sp>
              <p:nvSpPr>
                <p:cNvPr id="47" name="4-Point Star 46"/>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4-Point Star 47"/>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17"/>
              <p:cNvGrpSpPr/>
              <p:nvPr/>
            </p:nvGrpSpPr>
            <p:grpSpPr>
              <a:xfrm>
                <a:off x="6713095" y="1400331"/>
                <a:ext cx="1752600" cy="1905000"/>
                <a:chOff x="5029200" y="1371600"/>
                <a:chExt cx="1752600" cy="1905000"/>
              </a:xfrm>
            </p:grpSpPr>
            <p:sp>
              <p:nvSpPr>
                <p:cNvPr id="45" name="4-Point Star 4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4-Point Star 4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20"/>
              <p:cNvGrpSpPr/>
              <p:nvPr/>
            </p:nvGrpSpPr>
            <p:grpSpPr>
              <a:xfrm>
                <a:off x="8404486" y="1389088"/>
                <a:ext cx="1752600" cy="1905000"/>
                <a:chOff x="5029200" y="1371600"/>
                <a:chExt cx="1752600" cy="1905000"/>
              </a:xfrm>
            </p:grpSpPr>
            <p:sp>
              <p:nvSpPr>
                <p:cNvPr id="43" name="4-Point Star 42"/>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4-Point Star 43"/>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23"/>
              <p:cNvGrpSpPr/>
              <p:nvPr/>
            </p:nvGrpSpPr>
            <p:grpSpPr>
              <a:xfrm>
                <a:off x="10068393" y="1389089"/>
                <a:ext cx="1752600" cy="1905000"/>
                <a:chOff x="5029200" y="1371600"/>
                <a:chExt cx="1752600" cy="1905000"/>
              </a:xfrm>
            </p:grpSpPr>
            <p:sp>
              <p:nvSpPr>
                <p:cNvPr id="41" name="4-Point Star 27"/>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4-Point Star 41"/>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1" name="Rounded Rectangle 30"/>
            <p:cNvSpPr/>
            <p:nvPr/>
          </p:nvSpPr>
          <p:spPr>
            <a:xfrm>
              <a:off x="1460292" y="2438400"/>
              <a:ext cx="533400" cy="228600"/>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447800" y="2881859"/>
              <a:ext cx="545892" cy="24234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loud 32"/>
            <p:cNvSpPr/>
            <p:nvPr/>
          </p:nvSpPr>
          <p:spPr>
            <a:xfrm>
              <a:off x="1155492" y="381000"/>
              <a:ext cx="1143000" cy="457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5799345">
              <a:off x="619539" y="8672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p:cNvSpPr/>
            <p:nvPr/>
          </p:nvSpPr>
          <p:spPr>
            <a:xfrm rot="5799345">
              <a:off x="1332146" y="1533361"/>
              <a:ext cx="844105" cy="734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609591" y="1565826"/>
              <a:ext cx="324239" cy="25489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7" name="Group 396"/>
          <p:cNvGrpSpPr/>
          <p:nvPr/>
        </p:nvGrpSpPr>
        <p:grpSpPr>
          <a:xfrm>
            <a:off x="9353496" y="5538124"/>
            <a:ext cx="1080726" cy="507622"/>
            <a:chOff x="4572000" y="4495800"/>
            <a:chExt cx="3987418" cy="1872910"/>
          </a:xfrm>
        </p:grpSpPr>
        <p:grpSp>
          <p:nvGrpSpPr>
            <p:cNvPr id="398" name="Group 33"/>
            <p:cNvGrpSpPr/>
            <p:nvPr/>
          </p:nvGrpSpPr>
          <p:grpSpPr>
            <a:xfrm>
              <a:off x="4572000" y="4495800"/>
              <a:ext cx="3073018" cy="1187110"/>
              <a:chOff x="4495800" y="439707"/>
              <a:chExt cx="3073018" cy="1187110"/>
            </a:xfrm>
          </p:grpSpPr>
          <p:sp>
            <p:nvSpPr>
              <p:cNvPr id="403" name="Isosceles Triangle 402"/>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Oval 403"/>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Oval 404"/>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9" name="Group 63"/>
            <p:cNvGrpSpPr/>
            <p:nvPr/>
          </p:nvGrpSpPr>
          <p:grpSpPr>
            <a:xfrm>
              <a:off x="5486400" y="5181600"/>
              <a:ext cx="3073018" cy="1187110"/>
              <a:chOff x="4495800" y="439707"/>
              <a:chExt cx="3073018" cy="1187110"/>
            </a:xfrm>
          </p:grpSpPr>
          <p:sp>
            <p:nvSpPr>
              <p:cNvPr id="400" name="Isosceles Triangle 399"/>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Oval 400"/>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Oval 401"/>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06" name="Group 405"/>
          <p:cNvGrpSpPr/>
          <p:nvPr/>
        </p:nvGrpSpPr>
        <p:grpSpPr>
          <a:xfrm rot="780274">
            <a:off x="9916096" y="5537116"/>
            <a:ext cx="1080726" cy="507622"/>
            <a:chOff x="4572000" y="4495800"/>
            <a:chExt cx="3987418" cy="1872910"/>
          </a:xfrm>
        </p:grpSpPr>
        <p:grpSp>
          <p:nvGrpSpPr>
            <p:cNvPr id="407" name="Group 33"/>
            <p:cNvGrpSpPr/>
            <p:nvPr/>
          </p:nvGrpSpPr>
          <p:grpSpPr>
            <a:xfrm>
              <a:off x="4572000" y="4495800"/>
              <a:ext cx="3073018" cy="1187110"/>
              <a:chOff x="4495800" y="439707"/>
              <a:chExt cx="3073018" cy="1187110"/>
            </a:xfrm>
          </p:grpSpPr>
          <p:sp>
            <p:nvSpPr>
              <p:cNvPr id="412" name="Isosceles Triangle 411"/>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3" name="Oval 412"/>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4" name="Oval 413"/>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8" name="Group 63"/>
            <p:cNvGrpSpPr/>
            <p:nvPr/>
          </p:nvGrpSpPr>
          <p:grpSpPr>
            <a:xfrm>
              <a:off x="5486400" y="5181600"/>
              <a:ext cx="3073018" cy="1187110"/>
              <a:chOff x="4495800" y="439707"/>
              <a:chExt cx="3073018" cy="1187110"/>
            </a:xfrm>
          </p:grpSpPr>
          <p:sp>
            <p:nvSpPr>
              <p:cNvPr id="409" name="Isosceles Triangle 408"/>
              <p:cNvSpPr/>
              <p:nvPr/>
            </p:nvSpPr>
            <p:spPr>
              <a:xfrm rot="15886994">
                <a:off x="6302545" y="360543"/>
                <a:ext cx="1187110" cy="1345437"/>
              </a:xfrm>
              <a:prstGeom prst="triangl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 name="Oval 409"/>
              <p:cNvSpPr/>
              <p:nvPr/>
            </p:nvSpPr>
            <p:spPr>
              <a:xfrm>
                <a:off x="4495800" y="609600"/>
                <a:ext cx="2590800" cy="83820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Oval 410"/>
              <p:cNvSpPr/>
              <p:nvPr/>
            </p:nvSpPr>
            <p:spPr>
              <a:xfrm>
                <a:off x="4724400" y="762000"/>
                <a:ext cx="28575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7" name="Group 66"/>
          <p:cNvGrpSpPr/>
          <p:nvPr/>
        </p:nvGrpSpPr>
        <p:grpSpPr>
          <a:xfrm>
            <a:off x="8196284" y="4334973"/>
            <a:ext cx="3392765" cy="2068312"/>
            <a:chOff x="381000" y="228600"/>
            <a:chExt cx="7977949" cy="4863550"/>
          </a:xfrm>
        </p:grpSpPr>
        <p:grpSp>
          <p:nvGrpSpPr>
            <p:cNvPr id="68" name="Group 165"/>
            <p:cNvGrpSpPr/>
            <p:nvPr/>
          </p:nvGrpSpPr>
          <p:grpSpPr>
            <a:xfrm>
              <a:off x="381000" y="228600"/>
              <a:ext cx="7804836" cy="2811257"/>
              <a:chOff x="533400" y="2971800"/>
              <a:chExt cx="7804836" cy="2811257"/>
            </a:xfrm>
          </p:grpSpPr>
          <p:grpSp>
            <p:nvGrpSpPr>
              <p:cNvPr id="241" name="Group 49"/>
              <p:cNvGrpSpPr/>
              <p:nvPr/>
            </p:nvGrpSpPr>
            <p:grpSpPr>
              <a:xfrm>
                <a:off x="533400" y="3352800"/>
                <a:ext cx="2318436" cy="2430257"/>
                <a:chOff x="1110564" y="792455"/>
                <a:chExt cx="4739687" cy="4968287"/>
              </a:xfrm>
            </p:grpSpPr>
            <p:grpSp>
              <p:nvGrpSpPr>
                <p:cNvPr id="365" name="Group 1"/>
                <p:cNvGrpSpPr/>
                <p:nvPr/>
              </p:nvGrpSpPr>
              <p:grpSpPr>
                <a:xfrm rot="18433119">
                  <a:off x="916210" y="2135953"/>
                  <a:ext cx="3063287" cy="376292"/>
                  <a:chOff x="2819400" y="1600200"/>
                  <a:chExt cx="8458200" cy="381000"/>
                </a:xfrm>
              </p:grpSpPr>
              <p:sp>
                <p:nvSpPr>
                  <p:cNvPr id="390"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6" name="Group 9"/>
                <p:cNvGrpSpPr/>
                <p:nvPr/>
              </p:nvGrpSpPr>
              <p:grpSpPr>
                <a:xfrm rot="2494695">
                  <a:off x="2786964" y="2035859"/>
                  <a:ext cx="3063287" cy="376292"/>
                  <a:chOff x="2819400" y="1600200"/>
                  <a:chExt cx="8458200" cy="381000"/>
                </a:xfrm>
              </p:grpSpPr>
              <p:sp>
                <p:nvSpPr>
                  <p:cNvPr id="383" name="Flowchart: Summing Junction 1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Flowchart: Summing Junction 1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Flowchart: Summing Junction 1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Flowchart: Summing Junction 1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Flowchart: Summing Junction 1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Flowchart: Summing Junction 1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lowchart: Summing Junction 1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7" name="Group 17"/>
                <p:cNvGrpSpPr/>
                <p:nvPr/>
              </p:nvGrpSpPr>
              <p:grpSpPr>
                <a:xfrm rot="18433119">
                  <a:off x="2897410" y="4040953"/>
                  <a:ext cx="3063287" cy="376292"/>
                  <a:chOff x="2819400" y="1600200"/>
                  <a:chExt cx="8458200" cy="381000"/>
                </a:xfrm>
              </p:grpSpPr>
              <p:sp>
                <p:nvSpPr>
                  <p:cNvPr id="376" name="Flowchart: Summing Junction 1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7" name="Flowchart: Summing Junction 1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Flowchart: Summing Junction 2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9" name="Flowchart: Summing Junction 2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Flowchart: Summing Junction 2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1" name="Flowchart: Summing Junction 2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Flowchart: Summing Junction 2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8" name="Group 25"/>
                <p:cNvGrpSpPr/>
                <p:nvPr/>
              </p:nvGrpSpPr>
              <p:grpSpPr>
                <a:xfrm rot="2494695">
                  <a:off x="1110564" y="4169459"/>
                  <a:ext cx="3063287" cy="376292"/>
                  <a:chOff x="2819400" y="1600200"/>
                  <a:chExt cx="8458200" cy="381000"/>
                </a:xfrm>
              </p:grpSpPr>
              <p:sp>
                <p:nvSpPr>
                  <p:cNvPr id="369" name="Flowchart: Summing Junction 36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Flowchart: Summing Junction 36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Flowchart: Summing Junction 37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2" name="Flowchart: Summing Junction 37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Flowchart: Summing Junction 37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4" name="Flowchart: Summing Junction 37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Flowchart: Summing Junction 37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2" name="Group 33"/>
              <p:cNvGrpSpPr/>
              <p:nvPr/>
            </p:nvGrpSpPr>
            <p:grpSpPr>
              <a:xfrm>
                <a:off x="1524000" y="3429000"/>
                <a:ext cx="2000937" cy="245794"/>
                <a:chOff x="2819400" y="1600200"/>
                <a:chExt cx="8458200" cy="381000"/>
              </a:xfrm>
            </p:grpSpPr>
            <p:sp>
              <p:nvSpPr>
                <p:cNvPr id="358" name="Flowchart: Summing Junction 35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Flowchart: Summing Junction 35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Flowchart: Summing Junction 35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Flowchart: Summing Junction 36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Flowchart: Summing Junction 36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Flowchart: Summing Junction 36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Flowchart: Summing Junction 4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3" name="Group 50"/>
              <p:cNvGrpSpPr/>
              <p:nvPr/>
            </p:nvGrpSpPr>
            <p:grpSpPr>
              <a:xfrm>
                <a:off x="2438400" y="3352800"/>
                <a:ext cx="2318436" cy="2430257"/>
                <a:chOff x="1110564" y="792455"/>
                <a:chExt cx="4739687" cy="4968287"/>
              </a:xfrm>
            </p:grpSpPr>
            <p:grpSp>
              <p:nvGrpSpPr>
                <p:cNvPr id="326" name="Group 1"/>
                <p:cNvGrpSpPr/>
                <p:nvPr/>
              </p:nvGrpSpPr>
              <p:grpSpPr>
                <a:xfrm rot="18433119">
                  <a:off x="916210" y="2135953"/>
                  <a:ext cx="3063287" cy="376292"/>
                  <a:chOff x="2819400" y="1600200"/>
                  <a:chExt cx="8458200" cy="381000"/>
                </a:xfrm>
              </p:grpSpPr>
              <p:sp>
                <p:nvSpPr>
                  <p:cNvPr id="351"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7" name="Group 9"/>
                <p:cNvGrpSpPr/>
                <p:nvPr/>
              </p:nvGrpSpPr>
              <p:grpSpPr>
                <a:xfrm rot="2494695">
                  <a:off x="2786964" y="2035859"/>
                  <a:ext cx="3063287" cy="376292"/>
                  <a:chOff x="2819400" y="1600200"/>
                  <a:chExt cx="8458200" cy="381000"/>
                </a:xfrm>
              </p:grpSpPr>
              <p:sp>
                <p:nvSpPr>
                  <p:cNvPr id="344" name="Flowchart: Summing Junction 34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Flowchart: Summing Junction 34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Flowchart: Summing Junction 34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Flowchart: Summing Junction 7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Flowchart: Summing Junction 7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Flowchart: Summing Junction 7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Flowchart: Summing Junction 7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8" name="Group 17"/>
                <p:cNvGrpSpPr/>
                <p:nvPr/>
              </p:nvGrpSpPr>
              <p:grpSpPr>
                <a:xfrm rot="18433119">
                  <a:off x="2897410" y="4040953"/>
                  <a:ext cx="3063287" cy="376292"/>
                  <a:chOff x="2819400" y="1600200"/>
                  <a:chExt cx="8458200" cy="381000"/>
                </a:xfrm>
              </p:grpSpPr>
              <p:sp>
                <p:nvSpPr>
                  <p:cNvPr id="337" name="Flowchart: Summing Junction 33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Flowchart: Summing Junction 337"/>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Flowchart: Summing Junction 338"/>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Flowchart: Summing Junction 339"/>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Flowchart: Summing Junction 340"/>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Flowchart: Summing Junction 341"/>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Flowchart: Summing Junction 342"/>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 name="Group 25"/>
                <p:cNvGrpSpPr/>
                <p:nvPr/>
              </p:nvGrpSpPr>
              <p:grpSpPr>
                <a:xfrm rot="2494695">
                  <a:off x="1110564" y="4169459"/>
                  <a:ext cx="3063287" cy="376292"/>
                  <a:chOff x="2819400" y="1600200"/>
                  <a:chExt cx="8458200" cy="381000"/>
                </a:xfrm>
              </p:grpSpPr>
              <p:sp>
                <p:nvSpPr>
                  <p:cNvPr id="330" name="Flowchart: Summing Junction 32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1" name="Flowchart: Summing Junction 33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2" name="Flowchart: Summing Junction 33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Flowchart: Summing Junction 33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4" name="Flowchart: Summing Junction 33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Flowchart: Summing Junction 33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Flowchart: Summing Junction 33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4" name="Group 83"/>
              <p:cNvGrpSpPr/>
              <p:nvPr/>
            </p:nvGrpSpPr>
            <p:grpSpPr>
              <a:xfrm>
                <a:off x="4267200" y="3124200"/>
                <a:ext cx="2318436" cy="2430257"/>
                <a:chOff x="1110564" y="792455"/>
                <a:chExt cx="4739687" cy="4968287"/>
              </a:xfrm>
            </p:grpSpPr>
            <p:grpSp>
              <p:nvGrpSpPr>
                <p:cNvPr id="294" name="Group 1"/>
                <p:cNvGrpSpPr/>
                <p:nvPr/>
              </p:nvGrpSpPr>
              <p:grpSpPr>
                <a:xfrm rot="18433119">
                  <a:off x="916210" y="2135953"/>
                  <a:ext cx="3063287" cy="376292"/>
                  <a:chOff x="2819400" y="1600200"/>
                  <a:chExt cx="8458200" cy="381000"/>
                </a:xfrm>
              </p:grpSpPr>
              <p:sp>
                <p:nvSpPr>
                  <p:cNvPr id="319"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5"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9"/>
                <p:cNvGrpSpPr/>
                <p:nvPr/>
              </p:nvGrpSpPr>
              <p:grpSpPr>
                <a:xfrm rot="2494695">
                  <a:off x="2786964" y="2035859"/>
                  <a:ext cx="3063287" cy="376292"/>
                  <a:chOff x="2819400" y="1600200"/>
                  <a:chExt cx="8458200" cy="381000"/>
                </a:xfrm>
              </p:grpSpPr>
              <p:sp>
                <p:nvSpPr>
                  <p:cNvPr id="312" name="Flowchart: Summing Junction 311"/>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Flowchart: Summing Junction 312"/>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Flowchart: Summing Junction 10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Flowchart: Summing Junction 10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Flowchart: Summing Junction 10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Flowchart: Summing Junction 10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Flowchart: Summing Junction 317"/>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17"/>
                <p:cNvGrpSpPr/>
                <p:nvPr/>
              </p:nvGrpSpPr>
              <p:grpSpPr>
                <a:xfrm rot="18433119">
                  <a:off x="2897410" y="4040953"/>
                  <a:ext cx="3063287" cy="376292"/>
                  <a:chOff x="2819400" y="1600200"/>
                  <a:chExt cx="8458200" cy="381000"/>
                </a:xfrm>
              </p:grpSpPr>
              <p:sp>
                <p:nvSpPr>
                  <p:cNvPr id="305" name="Flowchart: Summing Junction 30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Flowchart: Summing Junction 30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Flowchart: Summing Junction 30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Flowchart: Summing Junction 30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Flowchart: Summing Junction 30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Flowchart: Summing Junction 30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Flowchart: Summing Junction 31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5"/>
                <p:cNvGrpSpPr/>
                <p:nvPr/>
              </p:nvGrpSpPr>
              <p:grpSpPr>
                <a:xfrm rot="2494695">
                  <a:off x="1110564" y="4169459"/>
                  <a:ext cx="3063287" cy="376292"/>
                  <a:chOff x="2819400" y="1600200"/>
                  <a:chExt cx="8458200" cy="381000"/>
                </a:xfrm>
              </p:grpSpPr>
              <p:sp>
                <p:nvSpPr>
                  <p:cNvPr id="298" name="Flowchart: Summing Junction 29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Flowchart: Summing Junction 29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Flowchart: Summing Junction 29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Flowchart: Summing Junction 30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Flowchart: Summing Junction 30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Flowchart: Summing Junction 30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Flowchart: Summing Junction 30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5" name="Group 116"/>
              <p:cNvGrpSpPr/>
              <p:nvPr/>
            </p:nvGrpSpPr>
            <p:grpSpPr>
              <a:xfrm>
                <a:off x="6019800" y="2971800"/>
                <a:ext cx="2318436" cy="2430257"/>
                <a:chOff x="1110564" y="792455"/>
                <a:chExt cx="4739687" cy="4968287"/>
              </a:xfrm>
            </p:grpSpPr>
            <p:grpSp>
              <p:nvGrpSpPr>
                <p:cNvPr id="262" name="Group 1"/>
                <p:cNvGrpSpPr/>
                <p:nvPr/>
              </p:nvGrpSpPr>
              <p:grpSpPr>
                <a:xfrm rot="18433119">
                  <a:off x="916210" y="2135953"/>
                  <a:ext cx="3063287" cy="376292"/>
                  <a:chOff x="2819400" y="1600200"/>
                  <a:chExt cx="8458200" cy="381000"/>
                </a:xfrm>
              </p:grpSpPr>
              <p:sp>
                <p:nvSpPr>
                  <p:cNvPr id="287"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3" name="Group 9"/>
                <p:cNvGrpSpPr/>
                <p:nvPr/>
              </p:nvGrpSpPr>
              <p:grpSpPr>
                <a:xfrm rot="2494695">
                  <a:off x="2786964" y="2035859"/>
                  <a:ext cx="3063287" cy="376292"/>
                  <a:chOff x="2819400" y="1600200"/>
                  <a:chExt cx="8458200" cy="381000"/>
                </a:xfrm>
              </p:grpSpPr>
              <p:sp>
                <p:nvSpPr>
                  <p:cNvPr id="280" name="Flowchart: Summing Junction 27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lowchart: Summing Junction 28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2" name="Flowchart: Summing Junction 28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3" name="Flowchart: Summing Junction 28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Flowchart: Summing Junction 28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5" name="Flowchart: Summing Junction 28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Flowchart: Summing Junction 28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4" name="Group 17"/>
                <p:cNvGrpSpPr/>
                <p:nvPr/>
              </p:nvGrpSpPr>
              <p:grpSpPr>
                <a:xfrm rot="18433119">
                  <a:off x="2897410" y="4040953"/>
                  <a:ext cx="3063287" cy="376292"/>
                  <a:chOff x="2819400" y="1600200"/>
                  <a:chExt cx="8458200" cy="381000"/>
                </a:xfrm>
              </p:grpSpPr>
              <p:sp>
                <p:nvSpPr>
                  <p:cNvPr id="273" name="Flowchart: Summing Junction 27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Flowchart: Summing Junction 27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Flowchart: Summing Junction 27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Flowchart: Summing Junction 27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lowchart: Summing Junction 27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8" name="Flowchart: Summing Junction 27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lowchart: Summing Junction 27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5" name="Group 25"/>
                <p:cNvGrpSpPr/>
                <p:nvPr/>
              </p:nvGrpSpPr>
              <p:grpSpPr>
                <a:xfrm rot="2494695">
                  <a:off x="1110564" y="4169459"/>
                  <a:ext cx="3063287" cy="376292"/>
                  <a:chOff x="2819400" y="1600200"/>
                  <a:chExt cx="8458200" cy="381000"/>
                </a:xfrm>
              </p:grpSpPr>
              <p:sp>
                <p:nvSpPr>
                  <p:cNvPr id="266" name="Flowchart: Summing Junction 26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7" name="Flowchart: Summing Junction 26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8" name="Flowchart: Summing Junction 26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9" name="Flowchart: Summing Junction 26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0" name="Flowchart: Summing Junction 269"/>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Flowchart: Summing Junction 270"/>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Flowchart: Summing Junction 271"/>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6" name="Group 149"/>
              <p:cNvGrpSpPr/>
              <p:nvPr/>
            </p:nvGrpSpPr>
            <p:grpSpPr>
              <a:xfrm rot="21046076">
                <a:off x="3352800" y="3352800"/>
                <a:ext cx="2000937" cy="245794"/>
                <a:chOff x="2819400" y="1600200"/>
                <a:chExt cx="8458200" cy="381000"/>
              </a:xfrm>
            </p:grpSpPr>
            <p:sp>
              <p:nvSpPr>
                <p:cNvPr id="255" name="Flowchart: Summing Junction 25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Flowchart: Summing Junction 25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Flowchart: Summing Junction 25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Flowchart: Summing Junction 25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Flowchart: Summing Junction 25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0" name="Flowchart: Summing Junction 25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1" name="Flowchart: Summing Junction 26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157"/>
              <p:cNvGrpSpPr/>
              <p:nvPr/>
            </p:nvGrpSpPr>
            <p:grpSpPr>
              <a:xfrm rot="21046076">
                <a:off x="5188357" y="3130716"/>
                <a:ext cx="2000937" cy="245794"/>
                <a:chOff x="2819400" y="1600200"/>
                <a:chExt cx="8458200" cy="381000"/>
              </a:xfrm>
            </p:grpSpPr>
            <p:sp>
              <p:nvSpPr>
                <p:cNvPr id="248" name="Flowchart: Summing Junction 24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Flowchart: Summing Junction 24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Flowchart: Summing Junction 24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Flowchart: Summing Junction 25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Flowchart: Summing Junction 25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Flowchart: Summing Junction 25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Flowchart: Summing Junction 25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9" name="Group 49"/>
            <p:cNvGrpSpPr/>
            <p:nvPr/>
          </p:nvGrpSpPr>
          <p:grpSpPr>
            <a:xfrm rot="10800000">
              <a:off x="6040513" y="2280893"/>
              <a:ext cx="2318436" cy="2430257"/>
              <a:chOff x="1110564" y="792455"/>
              <a:chExt cx="4739687" cy="4968287"/>
            </a:xfrm>
          </p:grpSpPr>
          <p:grpSp>
            <p:nvGrpSpPr>
              <p:cNvPr id="209" name="Group 1"/>
              <p:cNvGrpSpPr/>
              <p:nvPr/>
            </p:nvGrpSpPr>
            <p:grpSpPr>
              <a:xfrm rot="18433119">
                <a:off x="916210" y="2135953"/>
                <a:ext cx="3063287" cy="376292"/>
                <a:chOff x="2819400" y="1600200"/>
                <a:chExt cx="8458200" cy="381000"/>
              </a:xfrm>
            </p:grpSpPr>
            <p:sp>
              <p:nvSpPr>
                <p:cNvPr id="234"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0" name="Group 9"/>
              <p:cNvGrpSpPr/>
              <p:nvPr/>
            </p:nvGrpSpPr>
            <p:grpSpPr>
              <a:xfrm rot="2494695">
                <a:off x="2786964" y="2035859"/>
                <a:ext cx="3063287" cy="376292"/>
                <a:chOff x="2819400" y="1600200"/>
                <a:chExt cx="8458200" cy="381000"/>
              </a:xfrm>
            </p:grpSpPr>
            <p:sp>
              <p:nvSpPr>
                <p:cNvPr id="227" name="Flowchart: Summing Junction 1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Flowchart: Summing Junction 1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Flowchart: Summing Junction 1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Flowchart: Summing Junction 1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Flowchart: Summing Junction 1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Flowchart: Summing Junction 1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Flowchart: Summing Junction 1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17"/>
              <p:cNvGrpSpPr/>
              <p:nvPr/>
            </p:nvGrpSpPr>
            <p:grpSpPr>
              <a:xfrm rot="18433119">
                <a:off x="2897410" y="4040953"/>
                <a:ext cx="3063287" cy="376292"/>
                <a:chOff x="2819400" y="1600200"/>
                <a:chExt cx="8458200" cy="381000"/>
              </a:xfrm>
            </p:grpSpPr>
            <p:sp>
              <p:nvSpPr>
                <p:cNvPr id="220" name="Flowchart: Summing Junction 21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Flowchart: Summing Junction 22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lowchart: Summing Junction 22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Flowchart: Summing Junction 22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Flowchart: Summing Junction 22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Flowchart: Summing Junction 2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Flowchart: Summing Junction 2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2" name="Group 25"/>
              <p:cNvGrpSpPr/>
              <p:nvPr/>
            </p:nvGrpSpPr>
            <p:grpSpPr>
              <a:xfrm rot="2494695">
                <a:off x="1110564" y="4169459"/>
                <a:ext cx="3063287" cy="376292"/>
                <a:chOff x="2819400" y="1600200"/>
                <a:chExt cx="8458200" cy="381000"/>
              </a:xfrm>
            </p:grpSpPr>
            <p:sp>
              <p:nvSpPr>
                <p:cNvPr id="213" name="Flowchart: Summing Junction 2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lowchart: Summing Junction 21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lowchart: Summing Junction 21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lowchart: Summing Junction 21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Flowchart: Summing Junction 21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Flowchart: Summing Junction 21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Flowchart: Summing Junction 21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0" name="Group 33"/>
            <p:cNvGrpSpPr/>
            <p:nvPr/>
          </p:nvGrpSpPr>
          <p:grpSpPr>
            <a:xfrm rot="10800000">
              <a:off x="5367412" y="4389156"/>
              <a:ext cx="2000937" cy="245794"/>
              <a:chOff x="2819400" y="1600200"/>
              <a:chExt cx="8458200" cy="381000"/>
            </a:xfrm>
          </p:grpSpPr>
          <p:sp>
            <p:nvSpPr>
              <p:cNvPr id="202" name="Flowchart: Summing Junction 201"/>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lowchart: Summing Junction 202"/>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lowchart: Summing Junction 203"/>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Flowchart: Summing Junction 204"/>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Flowchart: Summing Junction 205"/>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Flowchart: Summing Junction 206"/>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Flowchart: Summing Junction 207"/>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0"/>
            <p:cNvGrpSpPr/>
            <p:nvPr/>
          </p:nvGrpSpPr>
          <p:grpSpPr>
            <a:xfrm rot="10800000">
              <a:off x="4135513" y="2280893"/>
              <a:ext cx="2318436" cy="2430257"/>
              <a:chOff x="1110564" y="792455"/>
              <a:chExt cx="4739687" cy="4968287"/>
            </a:xfrm>
          </p:grpSpPr>
          <p:grpSp>
            <p:nvGrpSpPr>
              <p:cNvPr id="170" name="Group 1"/>
              <p:cNvGrpSpPr/>
              <p:nvPr/>
            </p:nvGrpSpPr>
            <p:grpSpPr>
              <a:xfrm rot="18433119">
                <a:off x="916210" y="2135953"/>
                <a:ext cx="3063287" cy="376292"/>
                <a:chOff x="2819400" y="1600200"/>
                <a:chExt cx="8458200" cy="381000"/>
              </a:xfrm>
            </p:grpSpPr>
            <p:sp>
              <p:nvSpPr>
                <p:cNvPr id="195"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1" name="Group 9"/>
              <p:cNvGrpSpPr/>
              <p:nvPr/>
            </p:nvGrpSpPr>
            <p:grpSpPr>
              <a:xfrm rot="2494695">
                <a:off x="2786964" y="2035859"/>
                <a:ext cx="3063287" cy="376292"/>
                <a:chOff x="2819400" y="1600200"/>
                <a:chExt cx="8458200" cy="381000"/>
              </a:xfrm>
            </p:grpSpPr>
            <p:sp>
              <p:nvSpPr>
                <p:cNvPr id="188" name="Flowchart: Summing Junction 18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Flowchart: Summing Junction 18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Flowchart: Summing Junction 18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Flowchart: Summing Junction 19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Summing Junction 19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Flowchart: Summing Junction 19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Flowchart: Summing Junction 19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2" name="Group 17"/>
              <p:cNvGrpSpPr/>
              <p:nvPr/>
            </p:nvGrpSpPr>
            <p:grpSpPr>
              <a:xfrm rot="18433119">
                <a:off x="2897410" y="4040953"/>
                <a:ext cx="3063287" cy="376292"/>
                <a:chOff x="2819400" y="1600200"/>
                <a:chExt cx="8458200" cy="381000"/>
              </a:xfrm>
            </p:grpSpPr>
            <p:sp>
              <p:nvSpPr>
                <p:cNvPr id="181" name="Flowchart: Summing Junction 180"/>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Flowchart: Summing Junction 181"/>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Flowchart: Summing Junction 182"/>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Flowchart: Summing Junction 183"/>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Flowchart: Summing Junction 184"/>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Flowchart: Summing Junction 185"/>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lowchart: Summing Junction 186"/>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3" name="Group 25"/>
              <p:cNvGrpSpPr/>
              <p:nvPr/>
            </p:nvGrpSpPr>
            <p:grpSpPr>
              <a:xfrm rot="2494695">
                <a:off x="1110564" y="4169459"/>
                <a:ext cx="3063287" cy="376292"/>
                <a:chOff x="2819400" y="1600200"/>
                <a:chExt cx="8458200" cy="381000"/>
              </a:xfrm>
            </p:grpSpPr>
            <p:sp>
              <p:nvSpPr>
                <p:cNvPr id="174" name="Flowchart: Summing Junction 5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Flowchart: Summing Junction 5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Flowchart: Summing Junction 5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Flowchart: Summing Junction 5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Flowchart: Summing Junction 17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Flowchart: Summing Junction 17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Flowchart: Summing Junction 17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2" name="Group 83"/>
            <p:cNvGrpSpPr/>
            <p:nvPr/>
          </p:nvGrpSpPr>
          <p:grpSpPr>
            <a:xfrm rot="10800000">
              <a:off x="2306713" y="2509493"/>
              <a:ext cx="2318436" cy="2430257"/>
              <a:chOff x="1110564" y="792455"/>
              <a:chExt cx="4739687" cy="4968287"/>
            </a:xfrm>
          </p:grpSpPr>
          <p:grpSp>
            <p:nvGrpSpPr>
              <p:cNvPr id="138" name="Group 1"/>
              <p:cNvGrpSpPr/>
              <p:nvPr/>
            </p:nvGrpSpPr>
            <p:grpSpPr>
              <a:xfrm rot="18433119">
                <a:off x="916210" y="2135953"/>
                <a:ext cx="3063287" cy="376292"/>
                <a:chOff x="2819400" y="1600200"/>
                <a:chExt cx="8458200" cy="381000"/>
              </a:xfrm>
            </p:grpSpPr>
            <p:sp>
              <p:nvSpPr>
                <p:cNvPr id="163"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9"/>
              <p:cNvGrpSpPr/>
              <p:nvPr/>
            </p:nvGrpSpPr>
            <p:grpSpPr>
              <a:xfrm rot="2494695">
                <a:off x="2786964" y="2035859"/>
                <a:ext cx="3063287" cy="376292"/>
                <a:chOff x="2819400" y="1600200"/>
                <a:chExt cx="8458200" cy="381000"/>
              </a:xfrm>
            </p:grpSpPr>
            <p:sp>
              <p:nvSpPr>
                <p:cNvPr id="156" name="Flowchart: Summing Junction 155"/>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lowchart: Summing Junction 156"/>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lowchart: Summing Junction 157"/>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lowchart: Summing Junction 158"/>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Flowchart: Summing Junction 159"/>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Flowchart: Summing Junction 160"/>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Flowchart: Summing Junction 161"/>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0" name="Group 17"/>
              <p:cNvGrpSpPr/>
              <p:nvPr/>
            </p:nvGrpSpPr>
            <p:grpSpPr>
              <a:xfrm rot="18433119">
                <a:off x="2897410" y="4040953"/>
                <a:ext cx="3063287" cy="376292"/>
                <a:chOff x="2819400" y="1600200"/>
                <a:chExt cx="8458200" cy="381000"/>
              </a:xfrm>
            </p:grpSpPr>
            <p:sp>
              <p:nvSpPr>
                <p:cNvPr id="149" name="Flowchart: Summing Junction 14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Flowchart: Summing Junction 14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lowchart: Summing Junction 15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Flowchart: Summing Junction 15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Flowchart: Summing Junction 15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lowchart: Summing Junction 15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Flowchart: Summing Junction 15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25"/>
              <p:cNvGrpSpPr/>
              <p:nvPr/>
            </p:nvGrpSpPr>
            <p:grpSpPr>
              <a:xfrm rot="2494695">
                <a:off x="1110564" y="4169459"/>
                <a:ext cx="3063287" cy="376292"/>
                <a:chOff x="2819400" y="1600200"/>
                <a:chExt cx="8458200" cy="381000"/>
              </a:xfrm>
            </p:grpSpPr>
            <p:sp>
              <p:nvSpPr>
                <p:cNvPr id="142" name="Flowchart: Summing Junction 141"/>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lowchart: Summing Junction 142"/>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Flowchart: Summing Junction 143"/>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Summing Junction 144"/>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Flowchart: Summing Junction 145"/>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Flowchart: Summing Junction 146"/>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Flowchart: Summing Junction 147"/>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3" name="Group 116"/>
            <p:cNvGrpSpPr/>
            <p:nvPr/>
          </p:nvGrpSpPr>
          <p:grpSpPr>
            <a:xfrm rot="10800000">
              <a:off x="554113" y="2661893"/>
              <a:ext cx="2318436" cy="2430257"/>
              <a:chOff x="1110564" y="792455"/>
              <a:chExt cx="4739687" cy="4968287"/>
            </a:xfrm>
          </p:grpSpPr>
          <p:grpSp>
            <p:nvGrpSpPr>
              <p:cNvPr id="106" name="Group 1"/>
              <p:cNvGrpSpPr/>
              <p:nvPr/>
            </p:nvGrpSpPr>
            <p:grpSpPr>
              <a:xfrm rot="18433119">
                <a:off x="916210" y="2135953"/>
                <a:ext cx="3063287" cy="376292"/>
                <a:chOff x="2819400" y="1600200"/>
                <a:chExt cx="8458200" cy="381000"/>
              </a:xfrm>
            </p:grpSpPr>
            <p:sp>
              <p:nvSpPr>
                <p:cNvPr id="131" name="Flowchart: Summing Junction 2"/>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Flowchart: Summing Junction 3"/>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Flowchart: Summing Junction 4"/>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Flowchart: Summing Junction 5"/>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Flowchart: Summing Junction 6"/>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Flowchart: Summing Junction 7"/>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Flowchart: Summing Junction 8"/>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Group 9"/>
              <p:cNvGrpSpPr/>
              <p:nvPr/>
            </p:nvGrpSpPr>
            <p:grpSpPr>
              <a:xfrm rot="2494695">
                <a:off x="2786964" y="2035859"/>
                <a:ext cx="3063287" cy="376292"/>
                <a:chOff x="2819400" y="1600200"/>
                <a:chExt cx="8458200" cy="381000"/>
              </a:xfrm>
            </p:grpSpPr>
            <p:sp>
              <p:nvSpPr>
                <p:cNvPr id="124" name="Flowchart: Summing Junction 123"/>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Flowchart: Summing Junction 124"/>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Flowchart: Summing Junction 125"/>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Flowchart: Summing Junction 126"/>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Flowchart: Summing Junction 127"/>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Flowchart: Summing Junction 128"/>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lowchart: Summing Junction 129"/>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7"/>
              <p:cNvGrpSpPr/>
              <p:nvPr/>
            </p:nvGrpSpPr>
            <p:grpSpPr>
              <a:xfrm rot="18433119">
                <a:off x="2897410" y="4040953"/>
                <a:ext cx="3063287" cy="376292"/>
                <a:chOff x="2819400" y="1600200"/>
                <a:chExt cx="8458200" cy="381000"/>
              </a:xfrm>
            </p:grpSpPr>
            <p:sp>
              <p:nvSpPr>
                <p:cNvPr id="117" name="Flowchart: Summing Junction 116"/>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Flowchart: Summing Junction 117"/>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Flowchart: Summing Junction 118"/>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Summing Junction 119"/>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Flowchart: Summing Junction 120"/>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Summing Junction 121"/>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Flowchart: Summing Junction 122"/>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25"/>
              <p:cNvGrpSpPr/>
              <p:nvPr/>
            </p:nvGrpSpPr>
            <p:grpSpPr>
              <a:xfrm rot="2494695">
                <a:off x="1110564" y="4169459"/>
                <a:ext cx="3063287" cy="376292"/>
                <a:chOff x="2819400" y="1600200"/>
                <a:chExt cx="8458200" cy="381000"/>
              </a:xfrm>
            </p:grpSpPr>
            <p:sp>
              <p:nvSpPr>
                <p:cNvPr id="110" name="Flowchart: Summing Junction 109"/>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Summing Junction 110"/>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Flowchart: Summing Junction 111"/>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Flowchart: Summing Junction 112"/>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Flowchart: Summing Junction 113"/>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Flowchart: Summing Junction 114"/>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Flowchart: Summing Junction 115"/>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74" name="Group 149"/>
            <p:cNvGrpSpPr/>
            <p:nvPr/>
          </p:nvGrpSpPr>
          <p:grpSpPr>
            <a:xfrm rot="10246076">
              <a:off x="3538612" y="4465356"/>
              <a:ext cx="2000937" cy="245794"/>
              <a:chOff x="2819400" y="1600200"/>
              <a:chExt cx="8458200" cy="381000"/>
            </a:xfrm>
          </p:grpSpPr>
          <p:sp>
            <p:nvSpPr>
              <p:cNvPr id="99" name="Flowchart: Summing Junction 98"/>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lowchart: Summing Junction 99"/>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lowchart: Summing Junction 100"/>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Flowchart: Summing Junction 101"/>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Flowchart: Summing Junction 102"/>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Flowchart: Summing Junction 103"/>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lowchart: Summing Junction 104"/>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157"/>
            <p:cNvGrpSpPr/>
            <p:nvPr/>
          </p:nvGrpSpPr>
          <p:grpSpPr>
            <a:xfrm rot="10246076">
              <a:off x="1703055" y="4687440"/>
              <a:ext cx="2000937" cy="245794"/>
              <a:chOff x="2819400" y="1600200"/>
              <a:chExt cx="8458200" cy="381000"/>
            </a:xfrm>
          </p:grpSpPr>
          <p:sp>
            <p:nvSpPr>
              <p:cNvPr id="92" name="Flowchart: Summing Junction 91"/>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Flowchart: Summing Junction 92"/>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lowchart: Summing Junction 93"/>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Summing Junction 94"/>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lowchart: Summing Junction 95"/>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lowchart: Summing Junction 96"/>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lowchart: Summing Junction 97"/>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157"/>
            <p:cNvGrpSpPr/>
            <p:nvPr/>
          </p:nvGrpSpPr>
          <p:grpSpPr>
            <a:xfrm rot="16200000">
              <a:off x="-267970" y="2782572"/>
              <a:ext cx="2000937" cy="245794"/>
              <a:chOff x="2819400" y="1600200"/>
              <a:chExt cx="8458200" cy="381000"/>
            </a:xfrm>
          </p:grpSpPr>
          <p:sp>
            <p:nvSpPr>
              <p:cNvPr id="85" name="Flowchart: Summing Junction 84"/>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lowchart: Summing Junction 85"/>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lowchart: Summing Junction 86"/>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lowchart: Summing Junction 87"/>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lowchart: Summing Junction 88"/>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lowchart: Summing Junction 89"/>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lowchart: Summing Junction 90"/>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157"/>
            <p:cNvGrpSpPr/>
            <p:nvPr/>
          </p:nvGrpSpPr>
          <p:grpSpPr>
            <a:xfrm rot="16200000">
              <a:off x="7047230" y="2249172"/>
              <a:ext cx="2000937" cy="245794"/>
              <a:chOff x="2819400" y="1600200"/>
              <a:chExt cx="8458200" cy="381000"/>
            </a:xfrm>
          </p:grpSpPr>
          <p:sp>
            <p:nvSpPr>
              <p:cNvPr id="78" name="Flowchart: Summing Junction 77"/>
              <p:cNvSpPr/>
              <p:nvPr/>
            </p:nvSpPr>
            <p:spPr>
              <a:xfrm>
                <a:off x="2819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lowchart: Summing Junction 78"/>
              <p:cNvSpPr/>
              <p:nvPr/>
            </p:nvSpPr>
            <p:spPr>
              <a:xfrm>
                <a:off x="3962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lowchart: Summing Junction 79"/>
              <p:cNvSpPr/>
              <p:nvPr/>
            </p:nvSpPr>
            <p:spPr>
              <a:xfrm>
                <a:off x="5105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lowchart: Summing Junction 80"/>
              <p:cNvSpPr/>
              <p:nvPr/>
            </p:nvSpPr>
            <p:spPr>
              <a:xfrm>
                <a:off x="6248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lowchart: Summing Junction 81"/>
              <p:cNvSpPr/>
              <p:nvPr/>
            </p:nvSpPr>
            <p:spPr>
              <a:xfrm>
                <a:off x="7391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lowchart: Summing Junction 82"/>
              <p:cNvSpPr/>
              <p:nvPr/>
            </p:nvSpPr>
            <p:spPr>
              <a:xfrm>
                <a:off x="8534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lowchart: Summing Junction 83"/>
              <p:cNvSpPr/>
              <p:nvPr/>
            </p:nvSpPr>
            <p:spPr>
              <a:xfrm>
                <a:off x="9677400" y="1600200"/>
                <a:ext cx="1600200" cy="381000"/>
              </a:xfrm>
              <a:prstGeom prst="flowChartSummingJuncti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27589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276999"/>
          </a:xfrm>
          <a:prstGeom prst="rect">
            <a:avLst/>
          </a:prstGeom>
        </p:spPr>
        <p:txBody>
          <a:bodyPr>
            <a:spAutoFit/>
          </a:bodyPr>
          <a:lstStyle/>
          <a:p>
            <a:r>
              <a:rPr lang="en-US" sz="1200" b="0" i="0" dirty="0">
                <a:solidFill>
                  <a:schemeClr val="bg1"/>
                </a:solidFill>
                <a:effectLst/>
              </a:rPr>
              <a:t>Matthew 4:16</a:t>
            </a:r>
            <a:endParaRPr lang="en-US" sz="1200" dirty="0">
              <a:solidFill>
                <a:schemeClr val="bg1"/>
              </a:solidFill>
            </a:endParaRPr>
          </a:p>
        </p:txBody>
      </p:sp>
      <p:grpSp>
        <p:nvGrpSpPr>
          <p:cNvPr id="11" name="Group 10"/>
          <p:cNvGrpSpPr/>
          <p:nvPr/>
        </p:nvGrpSpPr>
        <p:grpSpPr>
          <a:xfrm>
            <a:off x="355251" y="83596"/>
            <a:ext cx="3754661" cy="2728492"/>
            <a:chOff x="384206" y="4158361"/>
            <a:chExt cx="3289208" cy="2390250"/>
          </a:xfrm>
        </p:grpSpPr>
        <p:grpSp>
          <p:nvGrpSpPr>
            <p:cNvPr id="14" name="Group 13"/>
            <p:cNvGrpSpPr/>
            <p:nvPr/>
          </p:nvGrpSpPr>
          <p:grpSpPr>
            <a:xfrm>
              <a:off x="384206" y="4158361"/>
              <a:ext cx="3289208" cy="2390250"/>
              <a:chOff x="609599" y="833642"/>
              <a:chExt cx="7941747" cy="5771225"/>
            </a:xfrm>
          </p:grpSpPr>
          <p:grpSp>
            <p:nvGrpSpPr>
              <p:cNvPr id="16" name="Group 14"/>
              <p:cNvGrpSpPr/>
              <p:nvPr/>
            </p:nvGrpSpPr>
            <p:grpSpPr>
              <a:xfrm rot="10800000">
                <a:off x="7696200" y="5257800"/>
                <a:ext cx="621450" cy="1347067"/>
                <a:chOff x="7010400" y="381000"/>
                <a:chExt cx="762000" cy="2033666"/>
              </a:xfrm>
            </p:grpSpPr>
            <p:sp>
              <p:nvSpPr>
                <p:cNvPr id="29" name="Rounded Rectangle 28"/>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1"/>
              <p:cNvGrpSpPr/>
              <p:nvPr/>
            </p:nvGrpSpPr>
            <p:grpSpPr>
              <a:xfrm rot="10800000">
                <a:off x="939238" y="4923502"/>
                <a:ext cx="621450" cy="1347067"/>
                <a:chOff x="7010400" y="381000"/>
                <a:chExt cx="762000" cy="2033666"/>
              </a:xfrm>
            </p:grpSpPr>
            <p:sp>
              <p:nvSpPr>
                <p:cNvPr id="27" name="Rounded Rectangle 2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p:cNvGrpSpPr/>
              <p:nvPr/>
            </p:nvGrpSpPr>
            <p:grpSpPr>
              <a:xfrm>
                <a:off x="899460" y="833642"/>
                <a:ext cx="621450" cy="986197"/>
                <a:chOff x="7031201" y="834275"/>
                <a:chExt cx="762000" cy="1488861"/>
              </a:xfrm>
            </p:grpSpPr>
            <p:sp>
              <p:nvSpPr>
                <p:cNvPr id="25" name="Rounded Rectangle 24"/>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7646520" y="1148254"/>
                <a:ext cx="621450" cy="1017899"/>
                <a:chOff x="7087348" y="824753"/>
                <a:chExt cx="762000" cy="1536722"/>
              </a:xfrm>
            </p:grpSpPr>
            <p:sp>
              <p:nvSpPr>
                <p:cNvPr id="23" name="Rounded Rectangle 22"/>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 name="Rectangle 14"/>
            <p:cNvSpPr/>
            <p:nvPr/>
          </p:nvSpPr>
          <p:spPr>
            <a:xfrm>
              <a:off x="896176" y="4834063"/>
              <a:ext cx="2288808" cy="1159377"/>
            </a:xfrm>
            <a:prstGeom prst="rect">
              <a:avLst/>
            </a:prstGeom>
          </p:spPr>
          <p:txBody>
            <a:bodyPr wrap="square">
              <a:spAutoFit/>
            </a:bodyPr>
            <a:lstStyle/>
            <a:p>
              <a:pPr algn="ctr"/>
              <a:r>
                <a:rPr lang="en-US" sz="2000" b="1" dirty="0"/>
                <a:t>Jesus Christ brings light into the lives of those who are in darkness</a:t>
              </a:r>
              <a:endParaRPr lang="en-US" sz="2000" dirty="0"/>
            </a:p>
          </p:txBody>
        </p:sp>
      </p:grpSp>
      <p:sp>
        <p:nvSpPr>
          <p:cNvPr id="5" name="Rectangle 4"/>
          <p:cNvSpPr/>
          <p:nvPr/>
        </p:nvSpPr>
        <p:spPr>
          <a:xfrm>
            <a:off x="2661633" y="5181866"/>
            <a:ext cx="6096000" cy="1200329"/>
          </a:xfrm>
          <a:prstGeom prst="rect">
            <a:avLst/>
          </a:prstGeom>
        </p:spPr>
        <p:txBody>
          <a:bodyPr>
            <a:spAutoFit/>
          </a:bodyPr>
          <a:lstStyle/>
          <a:p>
            <a:r>
              <a:rPr lang="en-US" sz="2400" dirty="0">
                <a:solidFill>
                  <a:schemeClr val="bg1"/>
                </a:solidFill>
                <a:latin typeface="Open Sans"/>
              </a:rPr>
              <a:t>T</a:t>
            </a:r>
            <a:r>
              <a:rPr lang="en-US" sz="2400" b="0" i="0" dirty="0">
                <a:solidFill>
                  <a:schemeClr val="bg1"/>
                </a:solidFill>
                <a:effectLst/>
                <a:latin typeface="Open Sans"/>
              </a:rPr>
              <a:t>he Savior began to preach repentance in preparation for the kingdom of heaven being established among the people.</a:t>
            </a:r>
            <a:endParaRPr lang="en-US" sz="2400" dirty="0">
              <a:solidFill>
                <a:schemeClr val="bg1"/>
              </a:solidFill>
            </a:endParaRPr>
          </a:p>
        </p:txBody>
      </p:sp>
      <p:sp>
        <p:nvSpPr>
          <p:cNvPr id="6" name="Rectangle 5"/>
          <p:cNvSpPr/>
          <p:nvPr/>
        </p:nvSpPr>
        <p:spPr>
          <a:xfrm>
            <a:off x="4786648" y="228290"/>
            <a:ext cx="6096000" cy="1200329"/>
          </a:xfrm>
          <a:prstGeom prst="rect">
            <a:avLst/>
          </a:prstGeom>
        </p:spPr>
        <p:txBody>
          <a:bodyPr>
            <a:spAutoFit/>
          </a:bodyPr>
          <a:lstStyle/>
          <a:p>
            <a:r>
              <a:rPr lang="en-US" sz="2400" dirty="0">
                <a:solidFill>
                  <a:schemeClr val="bg1"/>
                </a:solidFill>
              </a:rPr>
              <a:t>Jesus Christ spent the majority of His life and ministry in the villages of Galilee—places like Capernaum, Nain, Nazareth, and Bethsaida</a:t>
            </a:r>
          </a:p>
        </p:txBody>
      </p:sp>
      <p:pic>
        <p:nvPicPr>
          <p:cNvPr id="9218" name="Picture 2" descr="https://www.enterthebible.org/media/maps/source/NT2_1cGalile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942" b="29375"/>
          <a:stretch/>
        </p:blipFill>
        <p:spPr bwMode="auto">
          <a:xfrm>
            <a:off x="5709633" y="1628992"/>
            <a:ext cx="4193150" cy="335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2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21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307777"/>
          </a:xfrm>
          <a:prstGeom prst="rect">
            <a:avLst/>
          </a:prstGeom>
        </p:spPr>
        <p:txBody>
          <a:bodyPr>
            <a:spAutoFit/>
          </a:bodyPr>
          <a:lstStyle/>
          <a:p>
            <a:r>
              <a:rPr lang="en-US" sz="1400" b="0" i="0" dirty="0">
                <a:solidFill>
                  <a:schemeClr val="bg1"/>
                </a:solidFill>
                <a:effectLst/>
              </a:rPr>
              <a:t>Matthew 4:18-22</a:t>
            </a:r>
            <a:endParaRPr lang="en-US" sz="1400" dirty="0">
              <a:solidFill>
                <a:schemeClr val="bg1"/>
              </a:solidFill>
            </a:endParaRPr>
          </a:p>
        </p:txBody>
      </p:sp>
      <p:sp>
        <p:nvSpPr>
          <p:cNvPr id="31" name="TextBox 30"/>
          <p:cNvSpPr txBox="1"/>
          <p:nvPr/>
        </p:nvSpPr>
        <p:spPr>
          <a:xfrm>
            <a:off x="6725877" y="4826059"/>
            <a:ext cx="5486400" cy="1200329"/>
          </a:xfrm>
          <a:prstGeom prst="rect">
            <a:avLst/>
          </a:prstGeom>
          <a:noFill/>
        </p:spPr>
        <p:txBody>
          <a:bodyPr wrap="square" rtlCol="0">
            <a:spAutoFit/>
          </a:bodyPr>
          <a:lstStyle/>
          <a:p>
            <a:r>
              <a:rPr lang="en-US" sz="2400" dirty="0">
                <a:solidFill>
                  <a:schemeClr val="bg1"/>
                </a:solidFill>
              </a:rPr>
              <a:t>Luke 5:7</a:t>
            </a:r>
          </a:p>
          <a:p>
            <a:r>
              <a:rPr lang="en-US" sz="2400" dirty="0">
                <a:solidFill>
                  <a:schemeClr val="bg1"/>
                </a:solidFill>
              </a:rPr>
              <a:t> “…Fear not; from henceforth thou </a:t>
            </a:r>
            <a:r>
              <a:rPr lang="en-US" sz="2400" dirty="0" err="1">
                <a:solidFill>
                  <a:schemeClr val="bg1"/>
                </a:solidFill>
              </a:rPr>
              <a:t>shalt</a:t>
            </a:r>
            <a:r>
              <a:rPr lang="en-US" sz="2400" dirty="0">
                <a:solidFill>
                  <a:schemeClr val="bg1"/>
                </a:solidFill>
              </a:rPr>
              <a:t> catch men.”</a:t>
            </a:r>
          </a:p>
        </p:txBody>
      </p:sp>
      <p:sp>
        <p:nvSpPr>
          <p:cNvPr id="32" name="TextBox 31"/>
          <p:cNvSpPr txBox="1"/>
          <p:nvPr/>
        </p:nvSpPr>
        <p:spPr>
          <a:xfrm>
            <a:off x="1907966" y="1257835"/>
            <a:ext cx="6629400" cy="830997"/>
          </a:xfrm>
          <a:prstGeom prst="rect">
            <a:avLst/>
          </a:prstGeom>
          <a:noFill/>
        </p:spPr>
        <p:txBody>
          <a:bodyPr wrap="square" rtlCol="0">
            <a:spAutoFit/>
          </a:bodyPr>
          <a:lstStyle/>
          <a:p>
            <a:r>
              <a:rPr lang="en-US" sz="2400" dirty="0">
                <a:solidFill>
                  <a:schemeClr val="bg1"/>
                </a:solidFill>
              </a:rPr>
              <a:t>Matthew 4:19</a:t>
            </a:r>
          </a:p>
          <a:p>
            <a:r>
              <a:rPr lang="en-US" sz="2400" dirty="0">
                <a:solidFill>
                  <a:schemeClr val="bg1"/>
                </a:solidFill>
              </a:rPr>
              <a:t>“…Follow me and I will make you fishers of men.”</a:t>
            </a:r>
          </a:p>
        </p:txBody>
      </p:sp>
      <p:sp>
        <p:nvSpPr>
          <p:cNvPr id="33" name="TextBox 32"/>
          <p:cNvSpPr txBox="1"/>
          <p:nvPr/>
        </p:nvSpPr>
        <p:spPr>
          <a:xfrm>
            <a:off x="4038600" y="2667000"/>
            <a:ext cx="6629400" cy="1200329"/>
          </a:xfrm>
          <a:prstGeom prst="rect">
            <a:avLst/>
          </a:prstGeom>
          <a:noFill/>
        </p:spPr>
        <p:txBody>
          <a:bodyPr wrap="square" rtlCol="0">
            <a:spAutoFit/>
          </a:bodyPr>
          <a:lstStyle/>
          <a:p>
            <a:r>
              <a:rPr lang="en-US" sz="2400" dirty="0">
                <a:solidFill>
                  <a:schemeClr val="bg1"/>
                </a:solidFill>
              </a:rPr>
              <a:t>Mark 1:17</a:t>
            </a:r>
          </a:p>
          <a:p>
            <a:r>
              <a:rPr lang="en-US" sz="2400" dirty="0">
                <a:solidFill>
                  <a:schemeClr val="bg1"/>
                </a:solidFill>
              </a:rPr>
              <a:t>“…Come ye after me, and I will make you to become fishers of men.</a:t>
            </a:r>
          </a:p>
        </p:txBody>
      </p:sp>
      <p:grpSp>
        <p:nvGrpSpPr>
          <p:cNvPr id="34" name="Group 117"/>
          <p:cNvGrpSpPr/>
          <p:nvPr/>
        </p:nvGrpSpPr>
        <p:grpSpPr>
          <a:xfrm>
            <a:off x="791476" y="495358"/>
            <a:ext cx="1040365" cy="2236435"/>
            <a:chOff x="533400" y="381000"/>
            <a:chExt cx="2281003" cy="4903390"/>
          </a:xfrm>
        </p:grpSpPr>
        <p:sp>
          <p:nvSpPr>
            <p:cNvPr id="35" name="Cloud 34"/>
            <p:cNvSpPr/>
            <p:nvPr/>
          </p:nvSpPr>
          <p:spPr>
            <a:xfrm rot="4581231">
              <a:off x="1610138" y="7910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47"/>
            <p:cNvGrpSpPr/>
            <p:nvPr/>
          </p:nvGrpSpPr>
          <p:grpSpPr>
            <a:xfrm rot="2613352">
              <a:off x="991411" y="4510244"/>
              <a:ext cx="666047" cy="774146"/>
              <a:chOff x="6106804" y="4039302"/>
              <a:chExt cx="666047" cy="774146"/>
            </a:xfrm>
          </p:grpSpPr>
          <p:sp>
            <p:nvSpPr>
              <p:cNvPr id="83" name="Oval 82"/>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46"/>
            <p:cNvGrpSpPr/>
            <p:nvPr/>
          </p:nvGrpSpPr>
          <p:grpSpPr>
            <a:xfrm>
              <a:off x="1708441" y="4507745"/>
              <a:ext cx="666047" cy="774146"/>
              <a:chOff x="6106804" y="4039302"/>
              <a:chExt cx="666047" cy="774146"/>
            </a:xfrm>
          </p:grpSpPr>
          <p:sp>
            <p:nvSpPr>
              <p:cNvPr id="80" name="Oval 43"/>
              <p:cNvSpPr/>
              <p:nvPr/>
            </p:nvSpPr>
            <p:spPr>
              <a:xfrm rot="20163506">
                <a:off x="6229710" y="4039302"/>
                <a:ext cx="543141" cy="774146"/>
              </a:xfrm>
              <a:prstGeom prst="ellipse">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44"/>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45"/>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Oval 37"/>
            <p:cNvSpPr/>
            <p:nvPr/>
          </p:nvSpPr>
          <p:spPr>
            <a:xfrm>
              <a:off x="2364699" y="3319072"/>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533400" y="3301584"/>
              <a:ext cx="449704" cy="65956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20773405">
              <a:off x="1805173" y="1603726"/>
              <a:ext cx="797234" cy="2138955"/>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1174596">
              <a:off x="749865" y="1706723"/>
              <a:ext cx="797234" cy="2060821"/>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a:off x="926892" y="1676400"/>
              <a:ext cx="1676400" cy="3048000"/>
            </a:xfrm>
            <a:prstGeom prst="trapezoid">
              <a:avLst>
                <a:gd name="adj" fmla="val 31259"/>
              </a:avLst>
            </a:prstGeom>
            <a:solidFill>
              <a:srgbClr val="DBAE3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a:off x="926892" y="1524000"/>
              <a:ext cx="1676400" cy="2590800"/>
            </a:xfrm>
            <a:prstGeom prst="trapezoid">
              <a:avLst>
                <a:gd name="adj" fmla="val 32153"/>
              </a:avLst>
            </a:prstGeom>
            <a:solidFill>
              <a:srgbClr val="AE881E"/>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21233260">
              <a:off x="1879594" y="1705855"/>
              <a:ext cx="606621" cy="2481166"/>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apezoid 44"/>
            <p:cNvSpPr/>
            <p:nvPr/>
          </p:nvSpPr>
          <p:spPr>
            <a:xfrm rot="508364">
              <a:off x="924667" y="1684677"/>
              <a:ext cx="654826" cy="2458330"/>
            </a:xfrm>
            <a:prstGeom prst="trapezoid">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3"/>
            <p:cNvSpPr/>
            <p:nvPr/>
          </p:nvSpPr>
          <p:spPr>
            <a:xfrm>
              <a:off x="1372849" y="1340370"/>
              <a:ext cx="734519" cy="86693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
            <p:cNvSpPr/>
            <p:nvPr/>
          </p:nvSpPr>
          <p:spPr>
            <a:xfrm>
              <a:off x="1160488" y="483433"/>
              <a:ext cx="1141751" cy="149027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26"/>
            <p:cNvGrpSpPr/>
            <p:nvPr/>
          </p:nvGrpSpPr>
          <p:grpSpPr>
            <a:xfrm rot="4901522">
              <a:off x="1079356" y="2773919"/>
              <a:ext cx="2209671" cy="524419"/>
              <a:chOff x="5029200" y="1371600"/>
              <a:chExt cx="6791793" cy="1933731"/>
            </a:xfrm>
          </p:grpSpPr>
          <p:grpSp>
            <p:nvGrpSpPr>
              <p:cNvPr id="68" name="Group 16"/>
              <p:cNvGrpSpPr/>
              <p:nvPr/>
            </p:nvGrpSpPr>
            <p:grpSpPr>
              <a:xfrm>
                <a:off x="5029200" y="1371600"/>
                <a:ext cx="1752600" cy="1905000"/>
                <a:chOff x="5029200" y="1371600"/>
                <a:chExt cx="1752600" cy="1905000"/>
              </a:xfrm>
            </p:grpSpPr>
            <p:sp>
              <p:nvSpPr>
                <p:cNvPr id="78" name="4-Point Star 1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4-Point Star 1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9" name="Group 17"/>
              <p:cNvGrpSpPr/>
              <p:nvPr/>
            </p:nvGrpSpPr>
            <p:grpSpPr>
              <a:xfrm>
                <a:off x="6713095" y="1400331"/>
                <a:ext cx="1752600" cy="1905000"/>
                <a:chOff x="5029200" y="1371600"/>
                <a:chExt cx="1752600" cy="1905000"/>
              </a:xfrm>
            </p:grpSpPr>
            <p:sp>
              <p:nvSpPr>
                <p:cNvPr id="76" name="4-Point Star 75"/>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4-Point Star 76"/>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20"/>
              <p:cNvGrpSpPr/>
              <p:nvPr/>
            </p:nvGrpSpPr>
            <p:grpSpPr>
              <a:xfrm>
                <a:off x="8404486" y="1389088"/>
                <a:ext cx="1752600" cy="1905000"/>
                <a:chOff x="5029200" y="1371600"/>
                <a:chExt cx="1752600" cy="1905000"/>
              </a:xfrm>
            </p:grpSpPr>
            <p:sp>
              <p:nvSpPr>
                <p:cNvPr id="74" name="4-Point Star 73"/>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4-Point Star 74"/>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23"/>
              <p:cNvGrpSpPr/>
              <p:nvPr/>
            </p:nvGrpSpPr>
            <p:grpSpPr>
              <a:xfrm>
                <a:off x="10068393" y="1389089"/>
                <a:ext cx="1752600" cy="1905000"/>
                <a:chOff x="5029200" y="1371600"/>
                <a:chExt cx="1752600" cy="1905000"/>
              </a:xfrm>
            </p:grpSpPr>
            <p:sp>
              <p:nvSpPr>
                <p:cNvPr id="72" name="4-Point Star 24"/>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4-Point Star 25"/>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9" name="Group 27"/>
            <p:cNvGrpSpPr/>
            <p:nvPr/>
          </p:nvGrpSpPr>
          <p:grpSpPr>
            <a:xfrm rot="5740360">
              <a:off x="115989" y="2768133"/>
              <a:ext cx="2209671" cy="524419"/>
              <a:chOff x="5029200" y="1371600"/>
              <a:chExt cx="6791793" cy="1933731"/>
            </a:xfrm>
          </p:grpSpPr>
          <p:grpSp>
            <p:nvGrpSpPr>
              <p:cNvPr id="56" name="Group 16"/>
              <p:cNvGrpSpPr/>
              <p:nvPr/>
            </p:nvGrpSpPr>
            <p:grpSpPr>
              <a:xfrm>
                <a:off x="5029200" y="1371600"/>
                <a:ext cx="1752600" cy="1905000"/>
                <a:chOff x="5029200" y="1371600"/>
                <a:chExt cx="1752600" cy="1905000"/>
              </a:xfrm>
            </p:grpSpPr>
            <p:sp>
              <p:nvSpPr>
                <p:cNvPr id="66" name="4-Point Star 65"/>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4-Point Star 66"/>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17"/>
              <p:cNvGrpSpPr/>
              <p:nvPr/>
            </p:nvGrpSpPr>
            <p:grpSpPr>
              <a:xfrm>
                <a:off x="6713095" y="1400331"/>
                <a:ext cx="1752600" cy="1905000"/>
                <a:chOff x="5029200" y="1371600"/>
                <a:chExt cx="1752600" cy="1905000"/>
              </a:xfrm>
            </p:grpSpPr>
            <p:sp>
              <p:nvSpPr>
                <p:cNvPr id="64" name="4-Point Star 63"/>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4-Point Star 64"/>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20"/>
              <p:cNvGrpSpPr/>
              <p:nvPr/>
            </p:nvGrpSpPr>
            <p:grpSpPr>
              <a:xfrm>
                <a:off x="8404486" y="1389088"/>
                <a:ext cx="1752600" cy="1905000"/>
                <a:chOff x="5029200" y="1371600"/>
                <a:chExt cx="1752600" cy="1905000"/>
              </a:xfrm>
            </p:grpSpPr>
            <p:sp>
              <p:nvSpPr>
                <p:cNvPr id="62" name="4-Point Star 61"/>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4-Point Star 62"/>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23"/>
              <p:cNvGrpSpPr/>
              <p:nvPr/>
            </p:nvGrpSpPr>
            <p:grpSpPr>
              <a:xfrm>
                <a:off x="10068393" y="1389089"/>
                <a:ext cx="1752600" cy="1905000"/>
                <a:chOff x="5029200" y="1371600"/>
                <a:chExt cx="1752600" cy="1905000"/>
              </a:xfrm>
            </p:grpSpPr>
            <p:sp>
              <p:nvSpPr>
                <p:cNvPr id="60" name="4-Point Star 27"/>
                <p:cNvSpPr/>
                <p:nvPr/>
              </p:nvSpPr>
              <p:spPr>
                <a:xfrm>
                  <a:off x="5029200" y="1371600"/>
                  <a:ext cx="1752600" cy="1905000"/>
                </a:xfrm>
                <a:prstGeom prst="star4">
                  <a:avLst>
                    <a:gd name="adj" fmla="val 24303"/>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4-Point Star 60"/>
                <p:cNvSpPr/>
                <p:nvPr/>
              </p:nvSpPr>
              <p:spPr>
                <a:xfrm>
                  <a:off x="5372725" y="1697636"/>
                  <a:ext cx="1054308" cy="1189220"/>
                </a:xfrm>
                <a:prstGeom prst="star4">
                  <a:avLst>
                    <a:gd name="adj" fmla="val 2430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Rounded Rectangle 49"/>
            <p:cNvSpPr/>
            <p:nvPr/>
          </p:nvSpPr>
          <p:spPr>
            <a:xfrm>
              <a:off x="1460292" y="2438400"/>
              <a:ext cx="533400" cy="228600"/>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1447800" y="2881859"/>
              <a:ext cx="545892" cy="242341"/>
            </a:xfrm>
            <a:prstGeom prst="roundRect">
              <a:avLst/>
            </a:prstGeom>
            <a:solidFill>
              <a:srgbClr val="93731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loud 51"/>
            <p:cNvSpPr/>
            <p:nvPr/>
          </p:nvSpPr>
          <p:spPr>
            <a:xfrm>
              <a:off x="1155492" y="381000"/>
              <a:ext cx="1143000" cy="457200"/>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loud 52"/>
            <p:cNvSpPr/>
            <p:nvPr/>
          </p:nvSpPr>
          <p:spPr>
            <a:xfrm rot="5799345">
              <a:off x="619539" y="867262"/>
              <a:ext cx="1143000" cy="579798"/>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loud 53"/>
            <p:cNvSpPr/>
            <p:nvPr/>
          </p:nvSpPr>
          <p:spPr>
            <a:xfrm rot="5799345">
              <a:off x="1332146" y="1533361"/>
              <a:ext cx="844105" cy="734169"/>
            </a:xfrm>
            <a:prstGeom prst="cloud">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609591" y="1565826"/>
              <a:ext cx="324239" cy="25489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p:cNvGrpSpPr/>
          <p:nvPr/>
        </p:nvGrpSpPr>
        <p:grpSpPr>
          <a:xfrm>
            <a:off x="2918431" y="2444669"/>
            <a:ext cx="1033290" cy="2371999"/>
            <a:chOff x="2438400" y="618365"/>
            <a:chExt cx="2286586" cy="5249035"/>
          </a:xfrm>
        </p:grpSpPr>
        <p:sp>
          <p:nvSpPr>
            <p:cNvPr id="87" name="Round Diagonal Corner Rectangle 86"/>
            <p:cNvSpPr/>
            <p:nvPr/>
          </p:nvSpPr>
          <p:spPr>
            <a:xfrm rot="6243236" flipH="1" flipV="1">
              <a:off x="2381857" y="1513740"/>
              <a:ext cx="1341226"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 Diagonal Corner Rectangle 87"/>
            <p:cNvSpPr/>
            <p:nvPr/>
          </p:nvSpPr>
          <p:spPr>
            <a:xfrm rot="15759005" flipV="1">
              <a:off x="3479056" y="1477128"/>
              <a:ext cx="1317475" cy="401618"/>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9" name="Group 47"/>
            <p:cNvGrpSpPr/>
            <p:nvPr/>
          </p:nvGrpSpPr>
          <p:grpSpPr>
            <a:xfrm>
              <a:off x="3471131" y="5233160"/>
              <a:ext cx="501493" cy="634240"/>
              <a:chOff x="6106804" y="4039302"/>
              <a:chExt cx="666047" cy="774146"/>
            </a:xfrm>
          </p:grpSpPr>
          <p:sp>
            <p:nvSpPr>
              <p:cNvPr id="151" name="Oval 150"/>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rot="20163506">
                <a:off x="6387712" y="4392141"/>
                <a:ext cx="362627" cy="315996"/>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47"/>
            <p:cNvGrpSpPr/>
            <p:nvPr/>
          </p:nvGrpSpPr>
          <p:grpSpPr>
            <a:xfrm rot="2613352">
              <a:off x="3086557" y="5132460"/>
              <a:ext cx="501493" cy="634240"/>
              <a:chOff x="6106804" y="4039302"/>
              <a:chExt cx="666047" cy="774146"/>
            </a:xfrm>
          </p:grpSpPr>
          <p:sp>
            <p:nvSpPr>
              <p:cNvPr id="148" name="Oval 147"/>
              <p:cNvSpPr/>
              <p:nvPr/>
            </p:nvSpPr>
            <p:spPr>
              <a:xfrm rot="20163506">
                <a:off x="6229710" y="4039302"/>
                <a:ext cx="543141" cy="774146"/>
              </a:xfrm>
              <a:prstGeom prst="ellipse">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rot="20163506">
                <a:off x="6387712" y="4392141"/>
                <a:ext cx="362627" cy="315996"/>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rot="20163506">
                <a:off x="6106804" y="4062465"/>
                <a:ext cx="528885" cy="284304"/>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77"/>
            <p:cNvGrpSpPr/>
            <p:nvPr/>
          </p:nvGrpSpPr>
          <p:grpSpPr>
            <a:xfrm>
              <a:off x="2438400" y="2059236"/>
              <a:ext cx="2286586" cy="3431088"/>
              <a:chOff x="3886200" y="1447800"/>
              <a:chExt cx="3036880" cy="4187946"/>
            </a:xfrm>
          </p:grpSpPr>
          <p:grpSp>
            <p:nvGrpSpPr>
              <p:cNvPr id="136" name="Group 54"/>
              <p:cNvGrpSpPr/>
              <p:nvPr/>
            </p:nvGrpSpPr>
            <p:grpSpPr>
              <a:xfrm>
                <a:off x="3886200" y="1447800"/>
                <a:ext cx="3036880" cy="4187946"/>
                <a:chOff x="4419600" y="2060454"/>
                <a:chExt cx="3036880" cy="4187946"/>
              </a:xfrm>
            </p:grpSpPr>
            <p:sp>
              <p:nvSpPr>
                <p:cNvPr id="139" name="Oval 138"/>
                <p:cNvSpPr/>
                <p:nvPr/>
              </p:nvSpPr>
              <p:spPr>
                <a:xfrm rot="20216319">
                  <a:off x="6881857" y="3709053"/>
                  <a:ext cx="574623" cy="844447"/>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1354115">
                  <a:off x="4419600" y="3736540"/>
                  <a:ext cx="574623" cy="844447"/>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rapezoid 140"/>
                <p:cNvSpPr/>
                <p:nvPr/>
              </p:nvSpPr>
              <p:spPr>
                <a:xfrm rot="20102191">
                  <a:off x="6267526" y="2091421"/>
                  <a:ext cx="990600" cy="2115430"/>
                </a:xfrm>
                <a:prstGeom prst="trapezoid">
                  <a:avLst>
                    <a:gd name="adj" fmla="val 34133"/>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Trapezoid 141"/>
                <p:cNvSpPr/>
                <p:nvPr/>
              </p:nvSpPr>
              <p:spPr>
                <a:xfrm rot="1327004">
                  <a:off x="4648115" y="2060454"/>
                  <a:ext cx="990600" cy="2115430"/>
                </a:xfrm>
                <a:prstGeom prst="trapezoid">
                  <a:avLst>
                    <a:gd name="adj" fmla="val 34133"/>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Trapezoid 142"/>
                <p:cNvSpPr/>
                <p:nvPr/>
              </p:nvSpPr>
              <p:spPr>
                <a:xfrm>
                  <a:off x="4876800" y="2133600"/>
                  <a:ext cx="2133600" cy="4114800"/>
                </a:xfrm>
                <a:prstGeom prst="trapezoid">
                  <a:avLst/>
                </a:prstGeom>
                <a:solidFill>
                  <a:schemeClr val="bg2">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Isosceles Triangle 143"/>
                <p:cNvSpPr/>
                <p:nvPr/>
              </p:nvSpPr>
              <p:spPr>
                <a:xfrm rot="10800000">
                  <a:off x="5638800" y="2133600"/>
                  <a:ext cx="609600" cy="762000"/>
                </a:xfrm>
                <a:prstGeom prst="triangl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p:cNvSpPr/>
                <p:nvPr/>
              </p:nvSpPr>
              <p:spPr>
                <a:xfrm>
                  <a:off x="5181600" y="4419600"/>
                  <a:ext cx="1524000" cy="228600"/>
                </a:xfrm>
                <a:prstGeom prst="rect">
                  <a:avLst/>
                </a:prstGeom>
                <a:solidFill>
                  <a:schemeClr val="bg2">
                    <a:lumMod val="1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p:cNvSpPr/>
                <p:nvPr/>
              </p:nvSpPr>
              <p:spPr>
                <a:xfrm rot="366654" flipH="1">
                  <a:off x="4940183" y="2083789"/>
                  <a:ext cx="706763" cy="3952346"/>
                </a:xfrm>
                <a:prstGeom prst="trapezoid">
                  <a:avLst>
                    <a:gd name="adj" fmla="val 34133"/>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Trapezoid 146"/>
                <p:cNvSpPr/>
                <p:nvPr/>
              </p:nvSpPr>
              <p:spPr>
                <a:xfrm rot="21233346">
                  <a:off x="6229030" y="2067506"/>
                  <a:ext cx="706763" cy="3967808"/>
                </a:xfrm>
                <a:prstGeom prst="trapezoid">
                  <a:avLst>
                    <a:gd name="adj" fmla="val 34133"/>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7" name="Oval 136"/>
              <p:cNvSpPr/>
              <p:nvPr/>
            </p:nvSpPr>
            <p:spPr>
              <a:xfrm rot="662489">
                <a:off x="4497112" y="1621162"/>
                <a:ext cx="381000" cy="1677051"/>
              </a:xfrm>
              <a:prstGeom prst="ellipse">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20760750">
                <a:off x="5888734" y="1668594"/>
                <a:ext cx="381000" cy="1700366"/>
              </a:xfrm>
              <a:prstGeom prst="ellipse">
                <a:avLst/>
              </a:prstGeom>
              <a:solidFill>
                <a:schemeClr val="bg2">
                  <a:lumMod val="50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67"/>
            <p:cNvGrpSpPr/>
            <p:nvPr/>
          </p:nvGrpSpPr>
          <p:grpSpPr>
            <a:xfrm rot="3964948">
              <a:off x="3047837" y="2527156"/>
              <a:ext cx="846586" cy="157044"/>
              <a:chOff x="6764312" y="5017957"/>
              <a:chExt cx="3174167" cy="544643"/>
            </a:xfrm>
          </p:grpSpPr>
          <p:sp>
            <p:nvSpPr>
              <p:cNvPr id="127" name="Rounded Rectangle 126"/>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8" name="Group 115"/>
              <p:cNvGrpSpPr/>
              <p:nvPr/>
            </p:nvGrpSpPr>
            <p:grpSpPr>
              <a:xfrm>
                <a:off x="6764312" y="5017957"/>
                <a:ext cx="3174167" cy="543394"/>
                <a:chOff x="4419600" y="6019800"/>
                <a:chExt cx="4553263" cy="718278"/>
              </a:xfrm>
            </p:grpSpPr>
            <p:sp>
              <p:nvSpPr>
                <p:cNvPr id="129" name="Multiply 128"/>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Multiply 129"/>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Diamond 131"/>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ultiply 132"/>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Diamond 133"/>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ultiply 134"/>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3" name="Oval 92"/>
            <p:cNvSpPr/>
            <p:nvPr/>
          </p:nvSpPr>
          <p:spPr>
            <a:xfrm>
              <a:off x="3069514" y="685800"/>
              <a:ext cx="1032731" cy="1623152"/>
            </a:xfrm>
            <a:prstGeom prst="ellipse">
              <a:avLst/>
            </a:prstGeom>
            <a:solidFill>
              <a:schemeClr val="accent6">
                <a:lumMod val="60000"/>
                <a:lumOff val="4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 Diagonal Corner Rectangle 93"/>
            <p:cNvSpPr/>
            <p:nvPr/>
          </p:nvSpPr>
          <p:spPr>
            <a:xfrm rot="21077723">
              <a:off x="3103774" y="873946"/>
              <a:ext cx="897967" cy="437002"/>
            </a:xfrm>
            <a:prstGeom prst="round2DiagRect">
              <a:avLst>
                <a:gd name="adj1" fmla="val 0"/>
                <a:gd name="adj2" fmla="val 50000"/>
              </a:avLst>
            </a:prstGeom>
            <a:solidFill>
              <a:srgbClr val="6633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lowchart: Delay 94"/>
            <p:cNvSpPr/>
            <p:nvPr/>
          </p:nvSpPr>
          <p:spPr>
            <a:xfrm rot="16200000">
              <a:off x="3396747" y="128560"/>
              <a:ext cx="374573" cy="1354183"/>
            </a:xfrm>
            <a:prstGeom prst="flowChartDelay">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84"/>
            <p:cNvGrpSpPr/>
            <p:nvPr/>
          </p:nvGrpSpPr>
          <p:grpSpPr>
            <a:xfrm rot="17635052" flipH="1">
              <a:off x="3277333" y="2527157"/>
              <a:ext cx="846586" cy="157044"/>
              <a:chOff x="6764312" y="5017957"/>
              <a:chExt cx="3174167" cy="544643"/>
            </a:xfrm>
          </p:grpSpPr>
          <p:sp>
            <p:nvSpPr>
              <p:cNvPr id="118" name="Rounded Rectangle 117"/>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9" name="Group 115"/>
              <p:cNvGrpSpPr/>
              <p:nvPr/>
            </p:nvGrpSpPr>
            <p:grpSpPr>
              <a:xfrm>
                <a:off x="6764312" y="5017957"/>
                <a:ext cx="3174167" cy="543394"/>
                <a:chOff x="4419600" y="6019800"/>
                <a:chExt cx="4553263" cy="718278"/>
              </a:xfrm>
            </p:grpSpPr>
            <p:sp>
              <p:nvSpPr>
                <p:cNvPr id="120" name="Multiply 119"/>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Multiply 120"/>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Diamond 121"/>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Multiply 123"/>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Diamond 124"/>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Multiply 125"/>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7" name="Group 94"/>
            <p:cNvGrpSpPr/>
            <p:nvPr/>
          </p:nvGrpSpPr>
          <p:grpSpPr>
            <a:xfrm flipH="1">
              <a:off x="2725269" y="5305541"/>
              <a:ext cx="1764485" cy="211849"/>
              <a:chOff x="6764312" y="5017957"/>
              <a:chExt cx="3174167" cy="544643"/>
            </a:xfrm>
          </p:grpSpPr>
          <p:sp>
            <p:nvSpPr>
              <p:cNvPr id="109" name="Rounded Rectangle 108"/>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15"/>
              <p:cNvGrpSpPr/>
              <p:nvPr/>
            </p:nvGrpSpPr>
            <p:grpSpPr>
              <a:xfrm>
                <a:off x="6764312" y="5017957"/>
                <a:ext cx="3174167" cy="543394"/>
                <a:chOff x="4419600" y="6019800"/>
                <a:chExt cx="4553263" cy="718278"/>
              </a:xfrm>
            </p:grpSpPr>
            <p:sp>
              <p:nvSpPr>
                <p:cNvPr id="111" name="Multiply 110"/>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Multiply 111"/>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Diamond 112"/>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Diamond 113"/>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ultiply 114"/>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Diamond 115"/>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Multiply 116"/>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98" name="Rounded Rectangle 97"/>
            <p:cNvSpPr/>
            <p:nvPr/>
          </p:nvSpPr>
          <p:spPr>
            <a:xfrm>
              <a:off x="2862156" y="919233"/>
              <a:ext cx="1434349" cy="250702"/>
            </a:xfrm>
            <a:prstGeom prst="roundRect">
              <a:avLst>
                <a:gd name="adj" fmla="val 31968"/>
              </a:avLst>
            </a:prstGeom>
            <a:solidFill>
              <a:schemeClr val="bg2">
                <a:lumMod val="5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84"/>
            <p:cNvGrpSpPr/>
            <p:nvPr/>
          </p:nvGrpSpPr>
          <p:grpSpPr>
            <a:xfrm flipH="1">
              <a:off x="2958376" y="971261"/>
              <a:ext cx="1241512" cy="164101"/>
              <a:chOff x="6764312" y="5017957"/>
              <a:chExt cx="3174167" cy="544643"/>
            </a:xfrm>
          </p:grpSpPr>
          <p:sp>
            <p:nvSpPr>
              <p:cNvPr id="100" name="Rounded Rectangle 99"/>
              <p:cNvSpPr/>
              <p:nvPr/>
            </p:nvSpPr>
            <p:spPr>
              <a:xfrm>
                <a:off x="6934200" y="5029200"/>
                <a:ext cx="2899348" cy="533400"/>
              </a:xfrm>
              <a:prstGeom prst="roundRect">
                <a:avLst/>
              </a:prstGeom>
              <a:solidFill>
                <a:schemeClr val="accent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15"/>
              <p:cNvGrpSpPr/>
              <p:nvPr/>
            </p:nvGrpSpPr>
            <p:grpSpPr>
              <a:xfrm>
                <a:off x="6764312" y="5017957"/>
                <a:ext cx="3174167" cy="543394"/>
                <a:chOff x="4419600" y="6019800"/>
                <a:chExt cx="4553263" cy="718278"/>
              </a:xfrm>
            </p:grpSpPr>
            <p:sp>
              <p:nvSpPr>
                <p:cNvPr id="102" name="Multiply 101"/>
                <p:cNvSpPr/>
                <p:nvPr/>
              </p:nvSpPr>
              <p:spPr>
                <a:xfrm>
                  <a:off x="4419600" y="6019800"/>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ultiply 102"/>
                <p:cNvSpPr/>
                <p:nvPr/>
              </p:nvSpPr>
              <p:spPr>
                <a:xfrm>
                  <a:off x="5461416" y="602229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a:off x="5471410" y="6096000"/>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p:cNvSpPr/>
                <p:nvPr/>
              </p:nvSpPr>
              <p:spPr>
                <a:xfrm>
                  <a:off x="6553201" y="6128479"/>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ultiply 105"/>
                <p:cNvSpPr/>
                <p:nvPr/>
              </p:nvSpPr>
              <p:spPr>
                <a:xfrm>
                  <a:off x="6550702" y="6052278"/>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p:cNvSpPr/>
                <p:nvPr/>
              </p:nvSpPr>
              <p:spPr>
                <a:xfrm>
                  <a:off x="7649981" y="6130978"/>
                  <a:ext cx="243590" cy="529652"/>
                </a:xfrm>
                <a:prstGeom prst="diamond">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ultiply 107"/>
                <p:cNvSpPr/>
                <p:nvPr/>
              </p:nvSpPr>
              <p:spPr>
                <a:xfrm>
                  <a:off x="7677463" y="6024797"/>
                  <a:ext cx="1295400" cy="685800"/>
                </a:xfrm>
                <a:prstGeom prst="mathMultiply">
                  <a:avLst/>
                </a:prstGeom>
                <a:solidFill>
                  <a:srgbClr val="E9B87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4" name="Group 159"/>
          <p:cNvGrpSpPr/>
          <p:nvPr/>
        </p:nvGrpSpPr>
        <p:grpSpPr>
          <a:xfrm>
            <a:off x="5504504" y="4185440"/>
            <a:ext cx="1188283" cy="2608224"/>
            <a:chOff x="6172200" y="838200"/>
            <a:chExt cx="2362200" cy="4812748"/>
          </a:xfrm>
        </p:grpSpPr>
        <p:sp>
          <p:nvSpPr>
            <p:cNvPr id="155" name="Cloud 154"/>
            <p:cNvSpPr/>
            <p:nvPr/>
          </p:nvSpPr>
          <p:spPr>
            <a:xfrm rot="18382183">
              <a:off x="6366850" y="1239255"/>
              <a:ext cx="81180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Cloud 155"/>
            <p:cNvSpPr/>
            <p:nvPr/>
          </p:nvSpPr>
          <p:spPr>
            <a:xfrm rot="5749123">
              <a:off x="7608274" y="1294247"/>
              <a:ext cx="748244" cy="527215"/>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6128217">
              <a:off x="7471454" y="506433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4472555">
              <a:off x="6854616" y="5080308"/>
              <a:ext cx="476330" cy="664949"/>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2901859">
              <a:off x="6303943" y="3357581"/>
              <a:ext cx="384472" cy="64795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20226769">
              <a:off x="8076666" y="3320225"/>
              <a:ext cx="457734" cy="572197"/>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Trapezoid 160"/>
            <p:cNvSpPr/>
            <p:nvPr/>
          </p:nvSpPr>
          <p:spPr>
            <a:xfrm>
              <a:off x="7405412" y="4162184"/>
              <a:ext cx="625262" cy="121592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Trapezoid 161"/>
            <p:cNvSpPr/>
            <p:nvPr/>
          </p:nvSpPr>
          <p:spPr>
            <a:xfrm>
              <a:off x="6780150" y="4162184"/>
              <a:ext cx="625262" cy="1215920"/>
            </a:xfrm>
            <a:prstGeom prst="trapezoid">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rapezoid 162"/>
            <p:cNvSpPr/>
            <p:nvPr/>
          </p:nvSpPr>
          <p:spPr>
            <a:xfrm>
              <a:off x="6502253" y="2374067"/>
              <a:ext cx="1806313" cy="2676665"/>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a:xfrm rot="10800000">
              <a:off x="7127517" y="2374067"/>
              <a:ext cx="555789" cy="292977"/>
            </a:xfrm>
            <a:prstGeom prst="trapezoid">
              <a:avLst>
                <a:gd name="adj" fmla="val 37308"/>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Trapezoid 164"/>
            <p:cNvSpPr/>
            <p:nvPr/>
          </p:nvSpPr>
          <p:spPr>
            <a:xfrm rot="1442139">
              <a:off x="6432499" y="2221432"/>
              <a:ext cx="627799"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Trapezoid 165"/>
            <p:cNvSpPr/>
            <p:nvPr/>
          </p:nvSpPr>
          <p:spPr>
            <a:xfrm rot="20249249">
              <a:off x="7745414" y="2212148"/>
              <a:ext cx="572700" cy="1541002"/>
            </a:xfrm>
            <a:prstGeom prst="trapezoi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p:nvSpPr>
          <p:spPr>
            <a:xfrm>
              <a:off x="6710675" y="943572"/>
              <a:ext cx="1320000" cy="1645069"/>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Cloud 167"/>
            <p:cNvSpPr/>
            <p:nvPr/>
          </p:nvSpPr>
          <p:spPr>
            <a:xfrm rot="600599">
              <a:off x="6753239" y="838200"/>
              <a:ext cx="1278512" cy="682573"/>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9" name="Group 162"/>
            <p:cNvGrpSpPr/>
            <p:nvPr/>
          </p:nvGrpSpPr>
          <p:grpSpPr>
            <a:xfrm>
              <a:off x="6629400" y="1143000"/>
              <a:ext cx="1524000" cy="228600"/>
              <a:chOff x="6571728" y="1086622"/>
              <a:chExt cx="1528420" cy="286099"/>
            </a:xfrm>
          </p:grpSpPr>
          <p:sp>
            <p:nvSpPr>
              <p:cNvPr id="195" name="Rounded Rectangle 194"/>
              <p:cNvSpPr/>
              <p:nvPr/>
            </p:nvSpPr>
            <p:spPr>
              <a:xfrm>
                <a:off x="6571728" y="1086622"/>
                <a:ext cx="1528420" cy="286099"/>
              </a:xfrm>
              <a:prstGeom prst="roundRect">
                <a:avLst>
                  <a:gd name="adj"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Trapezoid 195"/>
              <p:cNvSpPr/>
              <p:nvPr/>
            </p:nvSpPr>
            <p:spPr>
              <a:xfrm rot="10800000">
                <a:off x="6710675"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Trapezoid 196"/>
              <p:cNvSpPr/>
              <p:nvPr/>
            </p:nvSpPr>
            <p:spPr>
              <a:xfrm rot="10800000">
                <a:off x="6988569"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Trapezoid 197"/>
              <p:cNvSpPr/>
              <p:nvPr/>
            </p:nvSpPr>
            <p:spPr>
              <a:xfrm rot="10800000">
                <a:off x="7266464"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Trapezoid 198"/>
              <p:cNvSpPr/>
              <p:nvPr/>
            </p:nvSpPr>
            <p:spPr>
              <a:xfrm rot="10800000">
                <a:off x="7544358"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Trapezoid 199"/>
              <p:cNvSpPr/>
              <p:nvPr/>
            </p:nvSpPr>
            <p:spPr>
              <a:xfrm rot="10800000">
                <a:off x="7822253" y="1086622"/>
                <a:ext cx="138947" cy="286099"/>
              </a:xfrm>
              <a:prstGeom prst="trapezoid">
                <a:avLst>
                  <a:gd name="adj" fmla="val 37308"/>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0" name="Cloud 169"/>
            <p:cNvSpPr/>
            <p:nvPr/>
          </p:nvSpPr>
          <p:spPr>
            <a:xfrm rot="985445">
              <a:off x="6909699" y="2058571"/>
              <a:ext cx="803565" cy="700722"/>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21421785">
              <a:off x="7156526" y="2191668"/>
              <a:ext cx="331199" cy="14951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2" name="Group 163"/>
            <p:cNvGrpSpPr/>
            <p:nvPr/>
          </p:nvGrpSpPr>
          <p:grpSpPr>
            <a:xfrm>
              <a:off x="6629395" y="3352800"/>
              <a:ext cx="1428751" cy="1371600"/>
              <a:chOff x="7543801" y="3581401"/>
              <a:chExt cx="1176618" cy="1066800"/>
            </a:xfrm>
          </p:grpSpPr>
          <p:sp>
            <p:nvSpPr>
              <p:cNvPr id="190" name="Rounded Rectangle 189"/>
              <p:cNvSpPr/>
              <p:nvPr/>
            </p:nvSpPr>
            <p:spPr>
              <a:xfrm>
                <a:off x="7696201" y="3657600"/>
                <a:ext cx="1024218" cy="172434"/>
              </a:xfrm>
              <a:prstGeom prst="roundRect">
                <a:avLst/>
              </a:prstGeom>
              <a:solidFill>
                <a:srgbClr val="D98A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1" name="Group 162"/>
              <p:cNvGrpSpPr/>
              <p:nvPr/>
            </p:nvGrpSpPr>
            <p:grpSpPr>
              <a:xfrm>
                <a:off x="7543801" y="3581401"/>
                <a:ext cx="457200" cy="1066800"/>
                <a:chOff x="6827799" y="4800600"/>
                <a:chExt cx="868401" cy="2043177"/>
              </a:xfrm>
              <a:solidFill>
                <a:srgbClr val="D98A33"/>
              </a:solidFill>
            </p:grpSpPr>
            <p:sp>
              <p:nvSpPr>
                <p:cNvPr id="192" name="Double Wave 191"/>
                <p:cNvSpPr/>
                <p:nvPr/>
              </p:nvSpPr>
              <p:spPr>
                <a:xfrm rot="16516316">
                  <a:off x="6407650" y="5697864"/>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Double Wave 192"/>
                <p:cNvSpPr/>
                <p:nvPr/>
              </p:nvSpPr>
              <p:spPr>
                <a:xfrm rot="17633710">
                  <a:off x="6141999" y="5700777"/>
                  <a:ext cx="1828800" cy="457200"/>
                </a:xfrm>
                <a:prstGeom prst="doubleWave">
                  <a:avLst>
                    <a:gd name="adj1" fmla="val 12500"/>
                    <a:gd name="adj2" fmla="val -10000"/>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ounded Rectangle 193"/>
                <p:cNvSpPr/>
                <p:nvPr/>
              </p:nvSpPr>
              <p:spPr>
                <a:xfrm>
                  <a:off x="7010400" y="4800600"/>
                  <a:ext cx="685800" cy="609600"/>
                </a:xfrm>
                <a:prstGeom prst="roundRect">
                  <a:avLst>
                    <a:gd name="adj" fmla="val 3165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3" name="Group 169"/>
            <p:cNvGrpSpPr/>
            <p:nvPr/>
          </p:nvGrpSpPr>
          <p:grpSpPr>
            <a:xfrm>
              <a:off x="6477000" y="4495800"/>
              <a:ext cx="1800069" cy="609600"/>
              <a:chOff x="0" y="4648200"/>
              <a:chExt cx="3986134" cy="1541489"/>
            </a:xfrm>
          </p:grpSpPr>
          <p:grpSp>
            <p:nvGrpSpPr>
              <p:cNvPr id="175" name="Group 138"/>
              <p:cNvGrpSpPr/>
              <p:nvPr/>
            </p:nvGrpSpPr>
            <p:grpSpPr>
              <a:xfrm>
                <a:off x="0" y="4648200"/>
                <a:ext cx="1600200" cy="1524000"/>
                <a:chOff x="533400" y="4648200"/>
                <a:chExt cx="1905000" cy="1828800"/>
              </a:xfrm>
            </p:grpSpPr>
            <p:sp>
              <p:nvSpPr>
                <p:cNvPr id="186" name="Plus 185"/>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Diamond 186"/>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Diamond 188"/>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6" name="Group 139"/>
              <p:cNvGrpSpPr/>
              <p:nvPr/>
            </p:nvGrpSpPr>
            <p:grpSpPr>
              <a:xfrm>
                <a:off x="1182973" y="4665689"/>
                <a:ext cx="1600200" cy="1524000"/>
                <a:chOff x="533400" y="4648200"/>
                <a:chExt cx="1905000" cy="1828800"/>
              </a:xfrm>
            </p:grpSpPr>
            <p:sp>
              <p:nvSpPr>
                <p:cNvPr id="182" name="Plus 181"/>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Diamond 183"/>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Diamond 184"/>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7" name="Group 144"/>
              <p:cNvGrpSpPr/>
              <p:nvPr/>
            </p:nvGrpSpPr>
            <p:grpSpPr>
              <a:xfrm>
                <a:off x="2385934" y="4665689"/>
                <a:ext cx="1600200" cy="1524000"/>
                <a:chOff x="533400" y="4648200"/>
                <a:chExt cx="1905000" cy="1828800"/>
              </a:xfrm>
            </p:grpSpPr>
            <p:sp>
              <p:nvSpPr>
                <p:cNvPr id="178" name="Plus 177"/>
                <p:cNvSpPr/>
                <p:nvPr/>
              </p:nvSpPr>
              <p:spPr>
                <a:xfrm>
                  <a:off x="533400" y="4648200"/>
                  <a:ext cx="1905000" cy="1828800"/>
                </a:xfrm>
                <a:prstGeom prst="mathPlu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Diamond 178"/>
                <p:cNvSpPr/>
                <p:nvPr/>
              </p:nvSpPr>
              <p:spPr>
                <a:xfrm>
                  <a:off x="1295400" y="5181600"/>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1822554" y="500421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p:cNvSpPr/>
                <p:nvPr/>
              </p:nvSpPr>
              <p:spPr>
                <a:xfrm>
                  <a:off x="758252" y="4974237"/>
                  <a:ext cx="368508" cy="685800"/>
                </a:xfrm>
                <a:prstGeom prst="diamond">
                  <a:avLst/>
                </a:prstGeom>
                <a:solidFill>
                  <a:srgbClr val="D5B35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Fishers of Men</a:t>
            </a:r>
          </a:p>
        </p:txBody>
      </p:sp>
    </p:spTree>
    <p:extLst>
      <p:ext uri="{BB962C8B-B14F-4D97-AF65-F5344CB8AC3E}">
        <p14:creationId xmlns:p14="http://schemas.microsoft.com/office/powerpoint/2010/main" val="333045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307777"/>
          </a:xfrm>
          <a:prstGeom prst="rect">
            <a:avLst/>
          </a:prstGeom>
        </p:spPr>
        <p:txBody>
          <a:bodyPr>
            <a:spAutoFit/>
          </a:bodyPr>
          <a:lstStyle/>
          <a:p>
            <a:r>
              <a:rPr lang="en-US" sz="1400" b="0" i="0" dirty="0">
                <a:solidFill>
                  <a:schemeClr val="bg1"/>
                </a:solidFill>
                <a:effectLst/>
              </a:rPr>
              <a:t>Matthew 4:18-22</a:t>
            </a:r>
            <a:endParaRPr lang="en-US" sz="1400" dirty="0">
              <a:solidFill>
                <a:schemeClr val="bg1"/>
              </a:solidFill>
            </a:endParaRPr>
          </a:p>
        </p:txBody>
      </p:sp>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The Calling</a:t>
            </a:r>
          </a:p>
        </p:txBody>
      </p:sp>
      <p:pic>
        <p:nvPicPr>
          <p:cNvPr id="10242" name="Picture 2" descr="Calling of the Fisherm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085" y="963099"/>
            <a:ext cx="5012071" cy="376462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87207" y="1366516"/>
            <a:ext cx="4226494" cy="1384995"/>
          </a:xfrm>
          <a:prstGeom prst="rect">
            <a:avLst/>
          </a:prstGeom>
        </p:spPr>
        <p:txBody>
          <a:bodyPr wrap="square">
            <a:spAutoFit/>
          </a:bodyPr>
          <a:lstStyle/>
          <a:p>
            <a:r>
              <a:rPr lang="en-US" sz="2800" b="0" i="0" dirty="0">
                <a:solidFill>
                  <a:schemeClr val="bg1"/>
                </a:solidFill>
                <a:effectLst/>
                <a:latin typeface="Open Sans"/>
              </a:rPr>
              <a:t>What did the Savior call Peter, Andrew, James, and John to do?</a:t>
            </a:r>
            <a:endParaRPr lang="en-US" sz="2800" dirty="0">
              <a:solidFill>
                <a:schemeClr val="bg1"/>
              </a:solidFill>
            </a:endParaRPr>
          </a:p>
        </p:txBody>
      </p:sp>
      <p:sp>
        <p:nvSpPr>
          <p:cNvPr id="3" name="Rectangle 2"/>
          <p:cNvSpPr/>
          <p:nvPr/>
        </p:nvSpPr>
        <p:spPr>
          <a:xfrm>
            <a:off x="2240924" y="5139199"/>
            <a:ext cx="4422809" cy="1200329"/>
          </a:xfrm>
          <a:prstGeom prst="rect">
            <a:avLst/>
          </a:prstGeom>
        </p:spPr>
        <p:txBody>
          <a:bodyPr wrap="square">
            <a:spAutoFit/>
          </a:bodyPr>
          <a:lstStyle/>
          <a:p>
            <a:r>
              <a:rPr lang="en-US" sz="2400" b="0" i="0" dirty="0">
                <a:solidFill>
                  <a:schemeClr val="bg1"/>
                </a:solidFill>
                <a:effectLst/>
                <a:latin typeface="Open Sans"/>
              </a:rPr>
              <a:t>What would these men be sacrificing to follow the Savior and assist in His work?</a:t>
            </a:r>
            <a:endParaRPr lang="en-US" sz="2400" dirty="0">
              <a:solidFill>
                <a:schemeClr val="bg1"/>
              </a:solidFill>
            </a:endParaRPr>
          </a:p>
        </p:txBody>
      </p:sp>
      <p:grpSp>
        <p:nvGrpSpPr>
          <p:cNvPr id="202" name="Group 201"/>
          <p:cNvGrpSpPr/>
          <p:nvPr/>
        </p:nvGrpSpPr>
        <p:grpSpPr>
          <a:xfrm>
            <a:off x="7258327" y="3706160"/>
            <a:ext cx="3754661" cy="2728492"/>
            <a:chOff x="384206" y="4158361"/>
            <a:chExt cx="3289208" cy="2390250"/>
          </a:xfrm>
        </p:grpSpPr>
        <p:grpSp>
          <p:nvGrpSpPr>
            <p:cNvPr id="203" name="Group 202"/>
            <p:cNvGrpSpPr/>
            <p:nvPr/>
          </p:nvGrpSpPr>
          <p:grpSpPr>
            <a:xfrm>
              <a:off x="384206" y="4158361"/>
              <a:ext cx="3289208" cy="2390250"/>
              <a:chOff x="609599" y="833642"/>
              <a:chExt cx="7941747" cy="5771225"/>
            </a:xfrm>
          </p:grpSpPr>
          <p:grpSp>
            <p:nvGrpSpPr>
              <p:cNvPr id="205" name="Group 14"/>
              <p:cNvGrpSpPr/>
              <p:nvPr/>
            </p:nvGrpSpPr>
            <p:grpSpPr>
              <a:xfrm rot="10800000">
                <a:off x="7696200" y="5257800"/>
                <a:ext cx="621450" cy="1347067"/>
                <a:chOff x="7010400" y="381000"/>
                <a:chExt cx="762000" cy="2033666"/>
              </a:xfrm>
            </p:grpSpPr>
            <p:sp>
              <p:nvSpPr>
                <p:cNvPr id="218" name="Rounded Rectangle 21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6" name="Group 11"/>
              <p:cNvGrpSpPr/>
              <p:nvPr/>
            </p:nvGrpSpPr>
            <p:grpSpPr>
              <a:xfrm rot="10800000">
                <a:off x="939238" y="4923502"/>
                <a:ext cx="621450" cy="1347067"/>
                <a:chOff x="7010400" y="381000"/>
                <a:chExt cx="762000" cy="2033666"/>
              </a:xfrm>
            </p:grpSpPr>
            <p:sp>
              <p:nvSpPr>
                <p:cNvPr id="216" name="Rounded Rectangle 21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0" name="Group 209"/>
              <p:cNvGrpSpPr/>
              <p:nvPr/>
            </p:nvGrpSpPr>
            <p:grpSpPr>
              <a:xfrm>
                <a:off x="899460" y="833642"/>
                <a:ext cx="621450" cy="986197"/>
                <a:chOff x="7031201" y="834275"/>
                <a:chExt cx="762000" cy="1488861"/>
              </a:xfrm>
            </p:grpSpPr>
            <p:sp>
              <p:nvSpPr>
                <p:cNvPr id="214" name="Rounded Rectangle 21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1" name="Group 210"/>
              <p:cNvGrpSpPr/>
              <p:nvPr/>
            </p:nvGrpSpPr>
            <p:grpSpPr>
              <a:xfrm>
                <a:off x="7646520" y="1148254"/>
                <a:ext cx="621450" cy="1017899"/>
                <a:chOff x="7087348" y="824753"/>
                <a:chExt cx="762000" cy="1536722"/>
              </a:xfrm>
            </p:grpSpPr>
            <p:sp>
              <p:nvSpPr>
                <p:cNvPr id="212" name="Rounded Rectangle 21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4" name="Rectangle 203"/>
            <p:cNvSpPr/>
            <p:nvPr/>
          </p:nvSpPr>
          <p:spPr>
            <a:xfrm>
              <a:off x="896176" y="4834063"/>
              <a:ext cx="2288808" cy="1159377"/>
            </a:xfrm>
            <a:prstGeom prst="rect">
              <a:avLst/>
            </a:prstGeom>
          </p:spPr>
          <p:txBody>
            <a:bodyPr wrap="square">
              <a:spAutoFit/>
            </a:bodyPr>
            <a:lstStyle/>
            <a:p>
              <a:pPr algn="ctr"/>
              <a:r>
                <a:rPr lang="en-US" sz="1600" b="1" dirty="0"/>
                <a:t>If we immediately respond to the Savior’s invitations to follow Him, He can make more out of our lives than we can on our own.</a:t>
              </a:r>
              <a:endParaRPr lang="en-US" sz="1600" dirty="0"/>
            </a:p>
          </p:txBody>
        </p:sp>
      </p:grpSp>
    </p:spTree>
    <p:extLst>
      <p:ext uri="{BB962C8B-B14F-4D97-AF65-F5344CB8AC3E}">
        <p14:creationId xmlns:p14="http://schemas.microsoft.com/office/powerpoint/2010/main" val="400762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202"/>
                                        </p:tgtEl>
                                        <p:attrNameLst>
                                          <p:attrName>style.visibility</p:attrName>
                                        </p:attrNameLst>
                                      </p:cBhvr>
                                      <p:to>
                                        <p:strVal val="visible"/>
                                      </p:to>
                                    </p:set>
                                    <p:animEffect transition="in" filter="barn(outVertical)">
                                      <p:cBhvr>
                                        <p:cTn id="11" dur="500"/>
                                        <p:tgtEl>
                                          <p:spTgt spid="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Peter</a:t>
            </a:r>
          </a:p>
        </p:txBody>
      </p:sp>
      <p:sp>
        <p:nvSpPr>
          <p:cNvPr id="119" name="TextBox 118"/>
          <p:cNvSpPr txBox="1"/>
          <p:nvPr/>
        </p:nvSpPr>
        <p:spPr>
          <a:xfrm>
            <a:off x="350942" y="768073"/>
            <a:ext cx="9286816" cy="5632311"/>
          </a:xfrm>
          <a:prstGeom prst="rect">
            <a:avLst/>
          </a:prstGeom>
          <a:noFill/>
        </p:spPr>
        <p:txBody>
          <a:bodyPr wrap="square" rtlCol="0">
            <a:spAutoFit/>
          </a:bodyPr>
          <a:lstStyle/>
          <a:p>
            <a:r>
              <a:rPr lang="en-US" dirty="0">
                <a:solidFill>
                  <a:schemeClr val="bg1"/>
                </a:solidFill>
              </a:rPr>
              <a:t>He was the son of Jonah and the brother of Andrew and his name means “Rock”. He was also known as Simon.  His Aramaic name, Cephas, of which Peter is the Greek equivalent, was given him by the Lord</a:t>
            </a:r>
          </a:p>
          <a:p>
            <a:endParaRPr lang="en-US" dirty="0">
              <a:solidFill>
                <a:schemeClr val="bg1"/>
              </a:solidFill>
            </a:endParaRPr>
          </a:p>
          <a:p>
            <a:r>
              <a:rPr lang="en-US" dirty="0">
                <a:solidFill>
                  <a:schemeClr val="bg1"/>
                </a:solidFill>
              </a:rPr>
              <a:t>He was originally a fisherman on the coast of Galilee</a:t>
            </a:r>
          </a:p>
          <a:p>
            <a:r>
              <a:rPr lang="en-US" dirty="0">
                <a:solidFill>
                  <a:schemeClr val="bg1"/>
                </a:solidFill>
              </a:rPr>
              <a:t> </a:t>
            </a:r>
          </a:p>
          <a:p>
            <a:r>
              <a:rPr lang="en-US" dirty="0">
                <a:solidFill>
                  <a:schemeClr val="bg1"/>
                </a:solidFill>
              </a:rPr>
              <a:t>He was present at miraculous occasions and the Transfiguration</a:t>
            </a:r>
          </a:p>
          <a:p>
            <a:endParaRPr lang="en-US" dirty="0">
              <a:solidFill>
                <a:schemeClr val="bg1"/>
              </a:solidFill>
            </a:endParaRPr>
          </a:p>
          <a:p>
            <a:r>
              <a:rPr lang="en-US" dirty="0">
                <a:solidFill>
                  <a:schemeClr val="bg1"/>
                </a:solidFill>
              </a:rPr>
              <a:t>He was acting first presidency of the church in their day. However, he denied Christ three times</a:t>
            </a:r>
          </a:p>
          <a:p>
            <a:endParaRPr lang="en-US" dirty="0">
              <a:solidFill>
                <a:schemeClr val="bg1"/>
              </a:solidFill>
            </a:endParaRPr>
          </a:p>
          <a:p>
            <a:r>
              <a:rPr lang="en-US" dirty="0">
                <a:solidFill>
                  <a:schemeClr val="bg1"/>
                </a:solidFill>
              </a:rPr>
              <a:t>He was in Jerusalem at Pentecost and in prison with Cornelius and has a vision to take the gospel to the gentiles</a:t>
            </a:r>
          </a:p>
          <a:p>
            <a:endParaRPr lang="en-US" dirty="0">
              <a:solidFill>
                <a:schemeClr val="bg1"/>
              </a:solidFill>
            </a:endParaRPr>
          </a:p>
          <a:p>
            <a:r>
              <a:rPr lang="en-US" dirty="0">
                <a:solidFill>
                  <a:schemeClr val="bg1"/>
                </a:solidFill>
              </a:rPr>
              <a:t>He held the keys of the kingdom</a:t>
            </a:r>
          </a:p>
          <a:p>
            <a:endParaRPr lang="en-US" dirty="0">
              <a:solidFill>
                <a:schemeClr val="bg1"/>
              </a:solidFill>
            </a:endParaRPr>
          </a:p>
          <a:p>
            <a:r>
              <a:rPr lang="en-US" dirty="0">
                <a:solidFill>
                  <a:schemeClr val="bg1"/>
                </a:solidFill>
              </a:rPr>
              <a:t>Tradition says Peter probably died by crucifixion in Rome. (About AD 64) Head downward. (7)</a:t>
            </a:r>
          </a:p>
          <a:p>
            <a:endParaRPr lang="en-US" dirty="0">
              <a:solidFill>
                <a:schemeClr val="bg1"/>
              </a:solidFill>
            </a:endParaRPr>
          </a:p>
          <a:p>
            <a:r>
              <a:rPr lang="en-US" dirty="0">
                <a:solidFill>
                  <a:schemeClr val="bg1"/>
                </a:solidFill>
              </a:rPr>
              <a:t>In the latter days Peter, with James and John, came from heaven and literally conferred the Melchizedek Priesthood and the keys thereof upon Joseph Smith and Oliver Cowdery. This took place in May or June 1829, near Harmony, Pennsylvania.</a:t>
            </a:r>
          </a:p>
        </p:txBody>
      </p:sp>
      <p:sp>
        <p:nvSpPr>
          <p:cNvPr id="6" name="TextBox 5"/>
          <p:cNvSpPr txBox="1"/>
          <p:nvPr/>
        </p:nvSpPr>
        <p:spPr>
          <a:xfrm>
            <a:off x="11397465" y="6481343"/>
            <a:ext cx="738893" cy="373488"/>
          </a:xfrm>
          <a:prstGeom prst="rect">
            <a:avLst/>
          </a:prstGeom>
          <a:noFill/>
        </p:spPr>
        <p:txBody>
          <a:bodyPr wrap="square" rtlCol="0">
            <a:spAutoFit/>
          </a:bodyPr>
          <a:lstStyle/>
          <a:p>
            <a:pPr algn="r"/>
            <a:r>
              <a:rPr lang="en-US" dirty="0">
                <a:solidFill>
                  <a:schemeClr val="bg1"/>
                </a:solidFill>
              </a:rPr>
              <a:t>(6)</a:t>
            </a:r>
          </a:p>
        </p:txBody>
      </p:sp>
      <p:grpSp>
        <p:nvGrpSpPr>
          <p:cNvPr id="33" name="Group 32">
            <a:extLst>
              <a:ext uri="{FF2B5EF4-FFF2-40B4-BE49-F238E27FC236}">
                <a16:creationId xmlns:a16="http://schemas.microsoft.com/office/drawing/2014/main" id="{33138CAE-C7F7-4B9D-90B8-8011867523F1}"/>
              </a:ext>
            </a:extLst>
          </p:cNvPr>
          <p:cNvGrpSpPr/>
          <p:nvPr/>
        </p:nvGrpSpPr>
        <p:grpSpPr>
          <a:xfrm>
            <a:off x="9907219" y="1164480"/>
            <a:ext cx="1785400" cy="4525869"/>
            <a:chOff x="5199743" y="533154"/>
            <a:chExt cx="1886857" cy="4783054"/>
          </a:xfrm>
        </p:grpSpPr>
        <p:grpSp>
          <p:nvGrpSpPr>
            <p:cNvPr id="34" name="Group 33">
              <a:extLst>
                <a:ext uri="{FF2B5EF4-FFF2-40B4-BE49-F238E27FC236}">
                  <a16:creationId xmlns:a16="http://schemas.microsoft.com/office/drawing/2014/main" id="{EBE6480F-F344-403C-93BA-0C854E2FE5AE}"/>
                </a:ext>
              </a:extLst>
            </p:cNvPr>
            <p:cNvGrpSpPr/>
            <p:nvPr/>
          </p:nvGrpSpPr>
          <p:grpSpPr>
            <a:xfrm>
              <a:off x="5199743" y="793067"/>
              <a:ext cx="1886857" cy="4523141"/>
              <a:chOff x="5199743" y="793067"/>
              <a:chExt cx="1886857" cy="4523141"/>
            </a:xfrm>
          </p:grpSpPr>
          <p:sp>
            <p:nvSpPr>
              <p:cNvPr id="37" name="Round Diagonal Corner Rectangle 790">
                <a:extLst>
                  <a:ext uri="{FF2B5EF4-FFF2-40B4-BE49-F238E27FC236}">
                    <a16:creationId xmlns:a16="http://schemas.microsoft.com/office/drawing/2014/main" id="{52ECA7CD-1205-435F-8679-0665BBA3678B}"/>
                  </a:ext>
                </a:extLst>
              </p:cNvPr>
              <p:cNvSpPr/>
              <p:nvPr/>
            </p:nvSpPr>
            <p:spPr>
              <a:xfrm rot="12394047">
                <a:off x="6060365" y="997117"/>
                <a:ext cx="886017" cy="1611023"/>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 Diagonal Corner Rectangle 791">
                <a:extLst>
                  <a:ext uri="{FF2B5EF4-FFF2-40B4-BE49-F238E27FC236}">
                    <a16:creationId xmlns:a16="http://schemas.microsoft.com/office/drawing/2014/main" id="{D6B59EF9-F57D-4142-8385-1103DFBB7997}"/>
                  </a:ext>
                </a:extLst>
              </p:cNvPr>
              <p:cNvSpPr/>
              <p:nvPr/>
            </p:nvSpPr>
            <p:spPr>
              <a:xfrm rot="19994265" flipH="1">
                <a:off x="5236892" y="1001484"/>
                <a:ext cx="931493" cy="1734812"/>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0ABF3E10-382A-4E7F-9F93-80EAA2CD2DE9}"/>
                  </a:ext>
                </a:extLst>
              </p:cNvPr>
              <p:cNvSpPr/>
              <p:nvPr/>
            </p:nvSpPr>
            <p:spPr>
              <a:xfrm>
                <a:off x="5498238" y="793067"/>
                <a:ext cx="1299147" cy="177272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3">
                <a:extLst>
                  <a:ext uri="{FF2B5EF4-FFF2-40B4-BE49-F238E27FC236}">
                    <a16:creationId xmlns:a16="http://schemas.microsoft.com/office/drawing/2014/main" id="{0D170F5F-90DB-4C60-A026-B8D93D54C321}"/>
                  </a:ext>
                </a:extLst>
              </p:cNvPr>
              <p:cNvGrpSpPr/>
              <p:nvPr/>
            </p:nvGrpSpPr>
            <p:grpSpPr>
              <a:xfrm rot="2754858">
                <a:off x="5674192" y="4718893"/>
                <a:ext cx="448734" cy="745895"/>
                <a:chOff x="1676400" y="2133600"/>
                <a:chExt cx="1447800" cy="2088845"/>
              </a:xfrm>
            </p:grpSpPr>
            <p:sp>
              <p:nvSpPr>
                <p:cNvPr id="57" name="Oval 56">
                  <a:extLst>
                    <a:ext uri="{FF2B5EF4-FFF2-40B4-BE49-F238E27FC236}">
                      <a16:creationId xmlns:a16="http://schemas.microsoft.com/office/drawing/2014/main" id="{C33D2772-5596-484D-A8EE-E778E63A83F2}"/>
                    </a:ext>
                  </a:extLst>
                </p:cNvPr>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Moon 57">
                  <a:extLst>
                    <a:ext uri="{FF2B5EF4-FFF2-40B4-BE49-F238E27FC236}">
                      <a16:creationId xmlns:a16="http://schemas.microsoft.com/office/drawing/2014/main" id="{487B26E3-5CBB-4977-999C-097A984DBDFF}"/>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Moon 58">
                  <a:extLst>
                    <a:ext uri="{FF2B5EF4-FFF2-40B4-BE49-F238E27FC236}">
                      <a16:creationId xmlns:a16="http://schemas.microsoft.com/office/drawing/2014/main" id="{8AA2247D-E228-4019-B18D-F88CBCD9D3FB}"/>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5">
                <a:extLst>
                  <a:ext uri="{FF2B5EF4-FFF2-40B4-BE49-F238E27FC236}">
                    <a16:creationId xmlns:a16="http://schemas.microsoft.com/office/drawing/2014/main" id="{15512A25-487D-47D4-A183-B250E2EF5629}"/>
                  </a:ext>
                </a:extLst>
              </p:cNvPr>
              <p:cNvGrpSpPr/>
              <p:nvPr/>
            </p:nvGrpSpPr>
            <p:grpSpPr>
              <a:xfrm rot="18845142" flipH="1">
                <a:off x="6055984" y="4618707"/>
                <a:ext cx="488027" cy="752549"/>
                <a:chOff x="1676400" y="2133600"/>
                <a:chExt cx="1447800" cy="2088845"/>
              </a:xfrm>
            </p:grpSpPr>
            <p:sp>
              <p:nvSpPr>
                <p:cNvPr id="54" name="Oval 53">
                  <a:extLst>
                    <a:ext uri="{FF2B5EF4-FFF2-40B4-BE49-F238E27FC236}">
                      <a16:creationId xmlns:a16="http://schemas.microsoft.com/office/drawing/2014/main" id="{9DA1E613-275B-42A9-8152-FE9F7E33DA77}"/>
                    </a:ext>
                  </a:extLst>
                </p:cNvPr>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oon 54">
                  <a:extLst>
                    <a:ext uri="{FF2B5EF4-FFF2-40B4-BE49-F238E27FC236}">
                      <a16:creationId xmlns:a16="http://schemas.microsoft.com/office/drawing/2014/main" id="{015E8A31-F625-4707-8824-E618F99D56FA}"/>
                    </a:ext>
                  </a:extLst>
                </p:cNvPr>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oon 55">
                  <a:extLst>
                    <a:ext uri="{FF2B5EF4-FFF2-40B4-BE49-F238E27FC236}">
                      <a16:creationId xmlns:a16="http://schemas.microsoft.com/office/drawing/2014/main" id="{E7F306A7-95DC-471B-9D37-B9FF54D5D99F}"/>
                    </a:ext>
                  </a:extLst>
                </p:cNvPr>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9">
                <a:extLst>
                  <a:ext uri="{FF2B5EF4-FFF2-40B4-BE49-F238E27FC236}">
                    <a16:creationId xmlns:a16="http://schemas.microsoft.com/office/drawing/2014/main" id="{49211D90-0B64-4CD2-A3F0-556524DED45C}"/>
                  </a:ext>
                </a:extLst>
              </p:cNvPr>
              <p:cNvGrpSpPr/>
              <p:nvPr/>
            </p:nvGrpSpPr>
            <p:grpSpPr>
              <a:xfrm>
                <a:off x="5199743" y="2466218"/>
                <a:ext cx="1886857" cy="2489323"/>
                <a:chOff x="4419600" y="2060454"/>
                <a:chExt cx="3045502" cy="4187946"/>
              </a:xfrm>
            </p:grpSpPr>
            <p:sp>
              <p:nvSpPr>
                <p:cNvPr id="45" name="Oval 44">
                  <a:extLst>
                    <a:ext uri="{FF2B5EF4-FFF2-40B4-BE49-F238E27FC236}">
                      <a16:creationId xmlns:a16="http://schemas.microsoft.com/office/drawing/2014/main" id="{3B060642-2DF4-4274-A3EA-7EF65861B865}"/>
                    </a:ext>
                  </a:extLst>
                </p:cNvPr>
                <p:cNvSpPr/>
                <p:nvPr/>
              </p:nvSpPr>
              <p:spPr>
                <a:xfrm>
                  <a:off x="6890479" y="3785016"/>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C1C36D2-5F94-484D-AE78-EC81B4BA8D36}"/>
                    </a:ext>
                  </a:extLst>
                </p:cNvPr>
                <p:cNvSpPr/>
                <p:nvPr/>
              </p:nvSpPr>
              <p:spPr>
                <a:xfrm>
                  <a:off x="4419600" y="3810000"/>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a:extLst>
                    <a:ext uri="{FF2B5EF4-FFF2-40B4-BE49-F238E27FC236}">
                      <a16:creationId xmlns:a16="http://schemas.microsoft.com/office/drawing/2014/main" id="{7ED3A94C-C68D-4E1B-85C3-E275C7B4D199}"/>
                    </a:ext>
                  </a:extLst>
                </p:cNvPr>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rapezoid 47">
                  <a:extLst>
                    <a:ext uri="{FF2B5EF4-FFF2-40B4-BE49-F238E27FC236}">
                      <a16:creationId xmlns:a16="http://schemas.microsoft.com/office/drawing/2014/main" id="{E1A0549F-4476-4915-A293-2BCDE14A20A7}"/>
                    </a:ext>
                  </a:extLst>
                </p:cNvPr>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apezoid 48">
                  <a:extLst>
                    <a:ext uri="{FF2B5EF4-FFF2-40B4-BE49-F238E27FC236}">
                      <a16:creationId xmlns:a16="http://schemas.microsoft.com/office/drawing/2014/main" id="{B884A663-754F-4FB5-B8BD-0A4E26CB9903}"/>
                    </a:ext>
                  </a:extLst>
                </p:cNvPr>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38CD6929-722A-4216-BF78-21B89FD16C43}"/>
                    </a:ext>
                  </a:extLst>
                </p:cNvPr>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9C8566E-25F7-4C76-A12F-AE65659953C1}"/>
                    </a:ext>
                  </a:extLst>
                </p:cNvPr>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rapezoid 51">
                  <a:extLst>
                    <a:ext uri="{FF2B5EF4-FFF2-40B4-BE49-F238E27FC236}">
                      <a16:creationId xmlns:a16="http://schemas.microsoft.com/office/drawing/2014/main" id="{7899472D-56A6-449E-9959-29D1B86B45EB}"/>
                    </a:ext>
                  </a:extLst>
                </p:cNvPr>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rapezoid 52">
                  <a:extLst>
                    <a:ext uri="{FF2B5EF4-FFF2-40B4-BE49-F238E27FC236}">
                      <a16:creationId xmlns:a16="http://schemas.microsoft.com/office/drawing/2014/main" id="{A8610107-805A-4281-ACC5-0FE2707966D0}"/>
                    </a:ext>
                  </a:extLst>
                </p:cNvPr>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3" name="Round Diagonal Corner Rectangle 796">
                <a:extLst>
                  <a:ext uri="{FF2B5EF4-FFF2-40B4-BE49-F238E27FC236}">
                    <a16:creationId xmlns:a16="http://schemas.microsoft.com/office/drawing/2014/main" id="{F9032308-C11D-4AC5-91D3-353B67ACE181}"/>
                  </a:ext>
                </a:extLst>
              </p:cNvPr>
              <p:cNvSpPr/>
              <p:nvPr/>
            </p:nvSpPr>
            <p:spPr>
              <a:xfrm rot="18574207">
                <a:off x="5703823" y="2046219"/>
                <a:ext cx="768013" cy="723734"/>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00B989D-B54A-4948-96AD-610134D68CB0}"/>
                  </a:ext>
                </a:extLst>
              </p:cNvPr>
              <p:cNvSpPr/>
              <p:nvPr/>
            </p:nvSpPr>
            <p:spPr>
              <a:xfrm>
                <a:off x="5940533" y="2121796"/>
                <a:ext cx="365028" cy="267801"/>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Freeform 788">
              <a:extLst>
                <a:ext uri="{FF2B5EF4-FFF2-40B4-BE49-F238E27FC236}">
                  <a16:creationId xmlns:a16="http://schemas.microsoft.com/office/drawing/2014/main" id="{63DCF39A-9E76-4274-8276-1B6045CE5604}"/>
                </a:ext>
              </a:extLst>
            </p:cNvPr>
            <p:cNvSpPr/>
            <p:nvPr/>
          </p:nvSpPr>
          <p:spPr>
            <a:xfrm rot="18574207">
              <a:off x="5459704" y="571184"/>
              <a:ext cx="1178245" cy="1102186"/>
            </a:xfrm>
            <a:custGeom>
              <a:avLst/>
              <a:gdLst>
                <a:gd name="connsiteX0" fmla="*/ 858975 w 1178245"/>
                <a:gd name="connsiteY0" fmla="*/ 205312 h 1102186"/>
                <a:gd name="connsiteX1" fmla="*/ 868139 w 1178245"/>
                <a:gd name="connsiteY1" fmla="*/ 330547 h 1102186"/>
                <a:gd name="connsiteX2" fmla="*/ 837395 w 1178245"/>
                <a:gd name="connsiteY2" fmla="*/ 385212 h 1102186"/>
                <a:gd name="connsiteX3" fmla="*/ 845051 w 1178245"/>
                <a:gd name="connsiteY3" fmla="*/ 385212 h 1102186"/>
                <a:gd name="connsiteX4" fmla="*/ 1178245 w 1178245"/>
                <a:gd name="connsiteY4" fmla="*/ 718406 h 1102186"/>
                <a:gd name="connsiteX5" fmla="*/ 1178244 w 1178245"/>
                <a:gd name="connsiteY5" fmla="*/ 991119 h 1102186"/>
                <a:gd name="connsiteX6" fmla="*/ 1067177 w 1178245"/>
                <a:gd name="connsiteY6" fmla="*/ 1102186 h 1102186"/>
                <a:gd name="connsiteX7" fmla="*/ 845051 w 1178245"/>
                <a:gd name="connsiteY7" fmla="*/ 1102186 h 1102186"/>
                <a:gd name="connsiteX8" fmla="*/ 511857 w 1178245"/>
                <a:gd name="connsiteY8" fmla="*/ 768992 h 1102186"/>
                <a:gd name="connsiteX9" fmla="*/ 511857 w 1178245"/>
                <a:gd name="connsiteY9" fmla="*/ 696795 h 1102186"/>
                <a:gd name="connsiteX10" fmla="*/ 487314 w 1178245"/>
                <a:gd name="connsiteY10" fmla="*/ 701198 h 1102186"/>
                <a:gd name="connsiteX11" fmla="*/ 292721 w 1178245"/>
                <a:gd name="connsiteY11" fmla="*/ 658529 h 1102186"/>
                <a:gd name="connsiteX12" fmla="*/ 57929 w 1178245"/>
                <a:gd name="connsiteY12" fmla="*/ 526483 h 1102186"/>
                <a:gd name="connsiteX13" fmla="*/ 14603 w 1178245"/>
                <a:gd name="connsiteY13" fmla="*/ 371793 h 1102186"/>
                <a:gd name="connsiteX14" fmla="*/ 125963 w 1178245"/>
                <a:gd name="connsiteY14" fmla="*/ 173785 h 1102186"/>
                <a:gd name="connsiteX15" fmla="*/ 590021 w 1178245"/>
                <a:gd name="connsiteY15" fmla="*/ 43810 h 1102186"/>
                <a:gd name="connsiteX16" fmla="*/ 824813 w 1178245"/>
                <a:gd name="connsiteY16" fmla="*/ 175858 h 1102186"/>
                <a:gd name="connsiteX17" fmla="*/ 858975 w 1178245"/>
                <a:gd name="connsiteY17" fmla="*/ 205312 h 1102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8245" h="1102186">
                  <a:moveTo>
                    <a:pt x="858975" y="205312"/>
                  </a:moveTo>
                  <a:cubicBezTo>
                    <a:pt x="886058" y="240327"/>
                    <a:pt x="891203" y="289536"/>
                    <a:pt x="868139" y="330547"/>
                  </a:cubicBezTo>
                  <a:lnTo>
                    <a:pt x="837395" y="385212"/>
                  </a:lnTo>
                  <a:lnTo>
                    <a:pt x="845051" y="385212"/>
                  </a:lnTo>
                  <a:cubicBezTo>
                    <a:pt x="1029069" y="385212"/>
                    <a:pt x="1178245" y="534388"/>
                    <a:pt x="1178245" y="718406"/>
                  </a:cubicBezTo>
                  <a:cubicBezTo>
                    <a:pt x="1178245" y="809310"/>
                    <a:pt x="1178244" y="900215"/>
                    <a:pt x="1178244" y="991119"/>
                  </a:cubicBezTo>
                  <a:cubicBezTo>
                    <a:pt x="1178244" y="1052460"/>
                    <a:pt x="1128518" y="1102186"/>
                    <a:pt x="1067177" y="1102186"/>
                  </a:cubicBezTo>
                  <a:lnTo>
                    <a:pt x="845051" y="1102186"/>
                  </a:lnTo>
                  <a:cubicBezTo>
                    <a:pt x="661033" y="1102186"/>
                    <a:pt x="511857" y="953010"/>
                    <a:pt x="511857" y="768992"/>
                  </a:cubicBezTo>
                  <a:lnTo>
                    <a:pt x="511857" y="696795"/>
                  </a:lnTo>
                  <a:lnTo>
                    <a:pt x="487314" y="701198"/>
                  </a:lnTo>
                  <a:cubicBezTo>
                    <a:pt x="421899" y="706564"/>
                    <a:pt x="354236" y="693125"/>
                    <a:pt x="292721" y="658529"/>
                  </a:cubicBezTo>
                  <a:lnTo>
                    <a:pt x="57929" y="526483"/>
                  </a:lnTo>
                  <a:cubicBezTo>
                    <a:pt x="3249" y="495730"/>
                    <a:pt x="-16149" y="426474"/>
                    <a:pt x="14603" y="371793"/>
                  </a:cubicBezTo>
                  <a:lnTo>
                    <a:pt x="125963" y="173785"/>
                  </a:lnTo>
                  <a:cubicBezTo>
                    <a:pt x="218218" y="9747"/>
                    <a:pt x="425983" y="-48445"/>
                    <a:pt x="590021" y="43810"/>
                  </a:cubicBezTo>
                  <a:cubicBezTo>
                    <a:pt x="668285" y="87825"/>
                    <a:pt x="746549" y="131842"/>
                    <a:pt x="824813" y="175858"/>
                  </a:cubicBezTo>
                  <a:cubicBezTo>
                    <a:pt x="838483" y="183546"/>
                    <a:pt x="849948" y="193640"/>
                    <a:pt x="858975" y="205312"/>
                  </a:cubicBezTo>
                  <a:close/>
                </a:path>
              </a:pathLst>
            </a:cu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35">
              <a:extLst>
                <a:ext uri="{FF2B5EF4-FFF2-40B4-BE49-F238E27FC236}">
                  <a16:creationId xmlns:a16="http://schemas.microsoft.com/office/drawing/2014/main" id="{465C554E-1C1A-4BE2-B2E9-C5CCCE549496}"/>
                </a:ext>
              </a:extLst>
            </p:cNvPr>
            <p:cNvSpPr/>
            <p:nvPr/>
          </p:nvSpPr>
          <p:spPr>
            <a:xfrm>
              <a:off x="5236394" y="1074555"/>
              <a:ext cx="1697806" cy="197056"/>
            </a:xfrm>
            <a:prstGeom prst="rect">
              <a:avLst/>
            </a:prstGeom>
            <a:solidFill>
              <a:srgbClr val="F0CD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4230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down)">
                                      <p:cBhvr>
                                        <p:cTn id="9" dur="580">
                                          <p:stCondLst>
                                            <p:cond delay="0"/>
                                          </p:stCondLst>
                                        </p:cTn>
                                        <p:tgtEl>
                                          <p:spTgt spid="33"/>
                                        </p:tgtEl>
                                      </p:cBhvr>
                                    </p:animEffect>
                                    <p:anim calcmode="lin" valueType="num">
                                      <p:cBhvr>
                                        <p:cTn id="1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5" dur="26">
                                          <p:stCondLst>
                                            <p:cond delay="650"/>
                                          </p:stCondLst>
                                        </p:cTn>
                                        <p:tgtEl>
                                          <p:spTgt spid="33"/>
                                        </p:tgtEl>
                                      </p:cBhvr>
                                      <p:to x="100000" y="60000"/>
                                    </p:animScale>
                                    <p:animScale>
                                      <p:cBhvr>
                                        <p:cTn id="16" dur="166" decel="50000">
                                          <p:stCondLst>
                                            <p:cond delay="676"/>
                                          </p:stCondLst>
                                        </p:cTn>
                                        <p:tgtEl>
                                          <p:spTgt spid="33"/>
                                        </p:tgtEl>
                                      </p:cBhvr>
                                      <p:to x="100000" y="100000"/>
                                    </p:animScale>
                                    <p:animScale>
                                      <p:cBhvr>
                                        <p:cTn id="17" dur="26">
                                          <p:stCondLst>
                                            <p:cond delay="1312"/>
                                          </p:stCondLst>
                                        </p:cTn>
                                        <p:tgtEl>
                                          <p:spTgt spid="33"/>
                                        </p:tgtEl>
                                      </p:cBhvr>
                                      <p:to x="100000" y="80000"/>
                                    </p:animScale>
                                    <p:animScale>
                                      <p:cBhvr>
                                        <p:cTn id="18" dur="166" decel="50000">
                                          <p:stCondLst>
                                            <p:cond delay="1338"/>
                                          </p:stCondLst>
                                        </p:cTn>
                                        <p:tgtEl>
                                          <p:spTgt spid="33"/>
                                        </p:tgtEl>
                                      </p:cBhvr>
                                      <p:to x="100000" y="100000"/>
                                    </p:animScale>
                                    <p:animScale>
                                      <p:cBhvr>
                                        <p:cTn id="19" dur="26">
                                          <p:stCondLst>
                                            <p:cond delay="1642"/>
                                          </p:stCondLst>
                                        </p:cTn>
                                        <p:tgtEl>
                                          <p:spTgt spid="33"/>
                                        </p:tgtEl>
                                      </p:cBhvr>
                                      <p:to x="100000" y="90000"/>
                                    </p:animScale>
                                    <p:animScale>
                                      <p:cBhvr>
                                        <p:cTn id="20" dur="166" decel="50000">
                                          <p:stCondLst>
                                            <p:cond delay="1668"/>
                                          </p:stCondLst>
                                        </p:cTn>
                                        <p:tgtEl>
                                          <p:spTgt spid="33"/>
                                        </p:tgtEl>
                                      </p:cBhvr>
                                      <p:to x="100000" y="100000"/>
                                    </p:animScale>
                                    <p:animScale>
                                      <p:cBhvr>
                                        <p:cTn id="21" dur="26">
                                          <p:stCondLst>
                                            <p:cond delay="1808"/>
                                          </p:stCondLst>
                                        </p:cTn>
                                        <p:tgtEl>
                                          <p:spTgt spid="33"/>
                                        </p:tgtEl>
                                      </p:cBhvr>
                                      <p:to x="100000" y="95000"/>
                                    </p:animScale>
                                    <p:animScale>
                                      <p:cBhvr>
                                        <p:cTn id="22" dur="166" decel="50000">
                                          <p:stCondLst>
                                            <p:cond delay="1834"/>
                                          </p:stCondLst>
                                        </p:cTn>
                                        <p:tgtEl>
                                          <p:spTgt spid="3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James</a:t>
            </a:r>
          </a:p>
        </p:txBody>
      </p:sp>
      <p:sp>
        <p:nvSpPr>
          <p:cNvPr id="119" name="TextBox 118"/>
          <p:cNvSpPr txBox="1"/>
          <p:nvPr/>
        </p:nvSpPr>
        <p:spPr>
          <a:xfrm>
            <a:off x="350072" y="1085299"/>
            <a:ext cx="9286816" cy="4801314"/>
          </a:xfrm>
          <a:prstGeom prst="rect">
            <a:avLst/>
          </a:prstGeom>
          <a:noFill/>
        </p:spPr>
        <p:txBody>
          <a:bodyPr wrap="square" rtlCol="0">
            <a:spAutoFit/>
          </a:bodyPr>
          <a:lstStyle/>
          <a:p>
            <a:r>
              <a:rPr lang="en-US" dirty="0">
                <a:solidFill>
                  <a:schemeClr val="bg1"/>
                </a:solidFill>
              </a:rPr>
              <a:t>He was the son of Zebedee, one of the Twelve, and brother of John (however there are several persons of this name)</a:t>
            </a:r>
          </a:p>
          <a:p>
            <a:endParaRPr lang="en-US" dirty="0">
              <a:solidFill>
                <a:schemeClr val="bg1"/>
              </a:solidFill>
            </a:endParaRPr>
          </a:p>
          <a:p>
            <a:r>
              <a:rPr lang="en-US" dirty="0">
                <a:solidFill>
                  <a:schemeClr val="bg1"/>
                </a:solidFill>
              </a:rPr>
              <a:t>He is also known as Jacob (Hebrew) </a:t>
            </a:r>
          </a:p>
          <a:p>
            <a:endParaRPr lang="en-US" dirty="0">
              <a:solidFill>
                <a:schemeClr val="bg1"/>
              </a:solidFill>
            </a:endParaRPr>
          </a:p>
          <a:p>
            <a:r>
              <a:rPr lang="en-US" dirty="0">
                <a:solidFill>
                  <a:schemeClr val="bg1"/>
                </a:solidFill>
              </a:rPr>
              <a:t>He was called with the other fishermen to follow Jesus.</a:t>
            </a:r>
          </a:p>
          <a:p>
            <a:endParaRPr lang="en-US" dirty="0">
              <a:solidFill>
                <a:schemeClr val="bg1"/>
              </a:solidFill>
            </a:endParaRPr>
          </a:p>
          <a:p>
            <a:r>
              <a:rPr lang="en-US" dirty="0">
                <a:solidFill>
                  <a:schemeClr val="bg1"/>
                </a:solidFill>
              </a:rPr>
              <a:t>He was given the name of </a:t>
            </a:r>
            <a:r>
              <a:rPr lang="en-US" dirty="0" err="1">
                <a:solidFill>
                  <a:schemeClr val="bg1"/>
                </a:solidFill>
              </a:rPr>
              <a:t>Boanerges</a:t>
            </a:r>
            <a:r>
              <a:rPr lang="en-US" dirty="0">
                <a:solidFill>
                  <a:schemeClr val="bg1"/>
                </a:solidFill>
              </a:rPr>
              <a:t> Meaning “son of Thunder”</a:t>
            </a:r>
          </a:p>
          <a:p>
            <a:endParaRPr lang="en-US" dirty="0">
              <a:solidFill>
                <a:schemeClr val="bg1"/>
              </a:solidFill>
            </a:endParaRPr>
          </a:p>
          <a:p>
            <a:r>
              <a:rPr lang="en-US" dirty="0">
                <a:solidFill>
                  <a:schemeClr val="bg1"/>
                </a:solidFill>
              </a:rPr>
              <a:t>He was baptized by John the Baptist</a:t>
            </a:r>
          </a:p>
          <a:p>
            <a:endParaRPr lang="en-US" dirty="0">
              <a:solidFill>
                <a:schemeClr val="bg1"/>
              </a:solidFill>
            </a:endParaRPr>
          </a:p>
          <a:p>
            <a:r>
              <a:rPr lang="en-US" dirty="0">
                <a:solidFill>
                  <a:schemeClr val="bg1"/>
                </a:solidFill>
              </a:rPr>
              <a:t>He was one of the three chosen to be with the Lord during special occasions: The raising of the daughter of </a:t>
            </a:r>
            <a:r>
              <a:rPr lang="en-US" dirty="0" err="1">
                <a:solidFill>
                  <a:schemeClr val="bg1"/>
                </a:solidFill>
              </a:rPr>
              <a:t>Jairus</a:t>
            </a:r>
            <a:r>
              <a:rPr lang="en-US" dirty="0">
                <a:solidFill>
                  <a:schemeClr val="bg1"/>
                </a:solidFill>
              </a:rPr>
              <a:t>, at the transfiguration, and at Gethsemane</a:t>
            </a:r>
          </a:p>
          <a:p>
            <a:endParaRPr lang="en-US" dirty="0">
              <a:solidFill>
                <a:schemeClr val="bg1"/>
              </a:solidFill>
            </a:endParaRPr>
          </a:p>
          <a:p>
            <a:r>
              <a:rPr lang="en-US" dirty="0">
                <a:solidFill>
                  <a:schemeClr val="bg1"/>
                </a:solidFill>
              </a:rPr>
              <a:t>He was killed by Herod in about AD 44 (Acts 12:2)</a:t>
            </a:r>
          </a:p>
          <a:p>
            <a:endParaRPr lang="en-US" dirty="0">
              <a:solidFill>
                <a:schemeClr val="bg1"/>
              </a:solidFill>
            </a:endParaRPr>
          </a:p>
          <a:p>
            <a:r>
              <a:rPr lang="en-US" dirty="0">
                <a:solidFill>
                  <a:schemeClr val="bg1"/>
                </a:solidFill>
              </a:rPr>
              <a:t>He was the first apostle martyred in early church times</a:t>
            </a:r>
          </a:p>
        </p:txBody>
      </p:sp>
      <p:sp>
        <p:nvSpPr>
          <p:cNvPr id="6" name="TextBox 5"/>
          <p:cNvSpPr txBox="1"/>
          <p:nvPr/>
        </p:nvSpPr>
        <p:spPr>
          <a:xfrm>
            <a:off x="11397465" y="6481343"/>
            <a:ext cx="738893" cy="373488"/>
          </a:xfrm>
          <a:prstGeom prst="rect">
            <a:avLst/>
          </a:prstGeom>
          <a:noFill/>
        </p:spPr>
        <p:txBody>
          <a:bodyPr wrap="square" rtlCol="0">
            <a:spAutoFit/>
          </a:bodyPr>
          <a:lstStyle/>
          <a:p>
            <a:pPr algn="r"/>
            <a:r>
              <a:rPr lang="en-US" dirty="0">
                <a:solidFill>
                  <a:schemeClr val="bg1"/>
                </a:solidFill>
              </a:rPr>
              <a:t>(6)</a:t>
            </a:r>
          </a:p>
        </p:txBody>
      </p:sp>
      <p:grpSp>
        <p:nvGrpSpPr>
          <p:cNvPr id="33" name="Group 32"/>
          <p:cNvGrpSpPr/>
          <p:nvPr/>
        </p:nvGrpSpPr>
        <p:grpSpPr>
          <a:xfrm>
            <a:off x="9637758" y="1691403"/>
            <a:ext cx="2172169" cy="4065431"/>
            <a:chOff x="304800" y="466773"/>
            <a:chExt cx="2438400" cy="4679887"/>
          </a:xfrm>
        </p:grpSpPr>
        <p:sp>
          <p:nvSpPr>
            <p:cNvPr id="34" name="Cloud 33"/>
            <p:cNvSpPr/>
            <p:nvPr/>
          </p:nvSpPr>
          <p:spPr>
            <a:xfrm rot="1518698" flipH="1">
              <a:off x="696996" y="641895"/>
              <a:ext cx="1036027" cy="1814534"/>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p:cNvSpPr/>
            <p:nvPr/>
          </p:nvSpPr>
          <p:spPr>
            <a:xfrm rot="20659987">
              <a:off x="1643959" y="617191"/>
              <a:ext cx="801666" cy="1823031"/>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243016" y="3074956"/>
              <a:ext cx="500184" cy="68920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04800" y="2936552"/>
              <a:ext cx="500184" cy="76444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2225333">
              <a:off x="1231250" y="4469525"/>
              <a:ext cx="392724" cy="6771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20622370">
              <a:off x="1676400" y="4504465"/>
              <a:ext cx="441568" cy="600935"/>
            </a:xfrm>
            <a:prstGeom prst="ellipse">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1996156">
              <a:off x="472312" y="2060908"/>
              <a:ext cx="828604"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rot="2041752">
              <a:off x="596736" y="1887584"/>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apezoid 41"/>
            <p:cNvSpPr/>
            <p:nvPr/>
          </p:nvSpPr>
          <p:spPr>
            <a:xfrm rot="19870960">
              <a:off x="1838378" y="2064868"/>
              <a:ext cx="778308" cy="1425120"/>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20036208">
              <a:off x="1686346" y="1909261"/>
              <a:ext cx="823712" cy="1289946"/>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a:off x="992554" y="1946398"/>
              <a:ext cx="1187938" cy="2859016"/>
            </a:xfrm>
            <a:prstGeom prst="trapezoid">
              <a:avLst/>
            </a:prstGeom>
            <a:solidFill>
              <a:srgbClr val="CC99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321568" y="1720685"/>
              <a:ext cx="491984" cy="601898"/>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apezoid 45"/>
            <p:cNvSpPr/>
            <p:nvPr/>
          </p:nvSpPr>
          <p:spPr>
            <a:xfrm rot="21335299">
              <a:off x="1640514" y="1893719"/>
              <a:ext cx="573620" cy="269387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apezoid 46"/>
            <p:cNvSpPr/>
            <p:nvPr/>
          </p:nvSpPr>
          <p:spPr>
            <a:xfrm rot="353417">
              <a:off x="978550" y="1870292"/>
              <a:ext cx="573620" cy="2736017"/>
            </a:xfrm>
            <a:prstGeom prst="trapezoid">
              <a:avLst/>
            </a:prstGeom>
            <a:solidFill>
              <a:srgbClr val="F4DA6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90600" y="533400"/>
              <a:ext cx="1189892" cy="1524545"/>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474350" y="2246140"/>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1455960" y="3356998"/>
              <a:ext cx="312616" cy="150474"/>
            </a:xfrm>
            <a:prstGeom prst="rect">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2"/>
            <p:cNvSpPr/>
            <p:nvPr/>
          </p:nvSpPr>
          <p:spPr>
            <a:xfrm rot="15742615" flipH="1">
              <a:off x="1175578" y="95093"/>
              <a:ext cx="698768" cy="1442128"/>
            </a:xfrm>
            <a:prstGeom prst="cloud">
              <a:avLst/>
            </a:prstGeom>
            <a:solidFill>
              <a:srgbClr val="927B4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17832791">
              <a:off x="742237" y="902367"/>
              <a:ext cx="459771" cy="236128"/>
            </a:xfrm>
            <a:prstGeom prst="ellipse">
              <a:avLst/>
            </a:prstGeom>
            <a:solidFill>
              <a:srgbClr val="927B40"/>
            </a:solidFill>
            <a:ln w="12700">
              <a:solidFill>
                <a:srgbClr val="927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4000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down)">
                                      <p:cBhvr>
                                        <p:cTn id="11" dur="580">
                                          <p:stCondLst>
                                            <p:cond delay="0"/>
                                          </p:stCondLst>
                                        </p:cTn>
                                        <p:tgtEl>
                                          <p:spTgt spid="33"/>
                                        </p:tgtEl>
                                      </p:cBhvr>
                                    </p:animEffect>
                                    <p:anim calcmode="lin" valueType="num">
                                      <p:cBhvr>
                                        <p:cTn id="1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7" dur="26">
                                          <p:stCondLst>
                                            <p:cond delay="650"/>
                                          </p:stCondLst>
                                        </p:cTn>
                                        <p:tgtEl>
                                          <p:spTgt spid="33"/>
                                        </p:tgtEl>
                                      </p:cBhvr>
                                      <p:to x="100000" y="60000"/>
                                    </p:animScale>
                                    <p:animScale>
                                      <p:cBhvr>
                                        <p:cTn id="18" dur="166" decel="50000">
                                          <p:stCondLst>
                                            <p:cond delay="676"/>
                                          </p:stCondLst>
                                        </p:cTn>
                                        <p:tgtEl>
                                          <p:spTgt spid="33"/>
                                        </p:tgtEl>
                                      </p:cBhvr>
                                      <p:to x="100000" y="100000"/>
                                    </p:animScale>
                                    <p:animScale>
                                      <p:cBhvr>
                                        <p:cTn id="19" dur="26">
                                          <p:stCondLst>
                                            <p:cond delay="1312"/>
                                          </p:stCondLst>
                                        </p:cTn>
                                        <p:tgtEl>
                                          <p:spTgt spid="33"/>
                                        </p:tgtEl>
                                      </p:cBhvr>
                                      <p:to x="100000" y="80000"/>
                                    </p:animScale>
                                    <p:animScale>
                                      <p:cBhvr>
                                        <p:cTn id="20" dur="166" decel="50000">
                                          <p:stCondLst>
                                            <p:cond delay="1338"/>
                                          </p:stCondLst>
                                        </p:cTn>
                                        <p:tgtEl>
                                          <p:spTgt spid="33"/>
                                        </p:tgtEl>
                                      </p:cBhvr>
                                      <p:to x="100000" y="100000"/>
                                    </p:animScale>
                                    <p:animScale>
                                      <p:cBhvr>
                                        <p:cTn id="21" dur="26">
                                          <p:stCondLst>
                                            <p:cond delay="1642"/>
                                          </p:stCondLst>
                                        </p:cTn>
                                        <p:tgtEl>
                                          <p:spTgt spid="33"/>
                                        </p:tgtEl>
                                      </p:cBhvr>
                                      <p:to x="100000" y="90000"/>
                                    </p:animScale>
                                    <p:animScale>
                                      <p:cBhvr>
                                        <p:cTn id="22" dur="166" decel="50000">
                                          <p:stCondLst>
                                            <p:cond delay="1668"/>
                                          </p:stCondLst>
                                        </p:cTn>
                                        <p:tgtEl>
                                          <p:spTgt spid="33"/>
                                        </p:tgtEl>
                                      </p:cBhvr>
                                      <p:to x="100000" y="100000"/>
                                    </p:animScale>
                                    <p:animScale>
                                      <p:cBhvr>
                                        <p:cTn id="23" dur="26">
                                          <p:stCondLst>
                                            <p:cond delay="1808"/>
                                          </p:stCondLst>
                                        </p:cTn>
                                        <p:tgtEl>
                                          <p:spTgt spid="33"/>
                                        </p:tgtEl>
                                      </p:cBhvr>
                                      <p:to x="100000" y="95000"/>
                                    </p:animScale>
                                    <p:animScale>
                                      <p:cBhvr>
                                        <p:cTn id="24" dur="166" decel="50000">
                                          <p:stCondLst>
                                            <p:cond delay="1834"/>
                                          </p:stCondLst>
                                        </p:cTn>
                                        <p:tgtEl>
                                          <p:spTgt spid="33"/>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9">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19">
                                            <p:txEl>
                                              <p:pRg st="12" end="1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1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John</a:t>
            </a:r>
          </a:p>
        </p:txBody>
      </p:sp>
      <p:grpSp>
        <p:nvGrpSpPr>
          <p:cNvPr id="5" name="Group 4"/>
          <p:cNvGrpSpPr/>
          <p:nvPr/>
        </p:nvGrpSpPr>
        <p:grpSpPr>
          <a:xfrm>
            <a:off x="8650604" y="1023478"/>
            <a:ext cx="2727970" cy="4807874"/>
            <a:chOff x="949038" y="838201"/>
            <a:chExt cx="2727970" cy="4807874"/>
          </a:xfrm>
        </p:grpSpPr>
        <p:grpSp>
          <p:nvGrpSpPr>
            <p:cNvPr id="26" name="Group 25"/>
            <p:cNvGrpSpPr/>
            <p:nvPr/>
          </p:nvGrpSpPr>
          <p:grpSpPr>
            <a:xfrm>
              <a:off x="949038" y="838201"/>
              <a:ext cx="2214084" cy="4807874"/>
              <a:chOff x="949038" y="838201"/>
              <a:chExt cx="2214084" cy="4807874"/>
            </a:xfrm>
          </p:grpSpPr>
          <p:sp>
            <p:nvSpPr>
              <p:cNvPr id="27" name="Oval 26"/>
              <p:cNvSpPr/>
              <p:nvPr/>
            </p:nvSpPr>
            <p:spPr>
              <a:xfrm rot="649721" flipH="1">
                <a:off x="2013362" y="5240566"/>
                <a:ext cx="666155" cy="40550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649721" flipH="1">
                <a:off x="1403761" y="5240566"/>
                <a:ext cx="666155" cy="405509"/>
              </a:xfrm>
              <a:prstGeom prst="ellipse">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apezoid 28"/>
              <p:cNvSpPr/>
              <p:nvPr/>
            </p:nvSpPr>
            <p:spPr>
              <a:xfrm flipH="1">
                <a:off x="1295400" y="2438400"/>
                <a:ext cx="1554334" cy="2963662"/>
              </a:xfrm>
              <a:prstGeom prst="trapezoid">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6724914" flipH="1">
                <a:off x="811957" y="3462930"/>
                <a:ext cx="666155" cy="3919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3549535" flipH="1">
                <a:off x="2596757" y="3442199"/>
                <a:ext cx="666155" cy="391993"/>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apezoid 31"/>
              <p:cNvSpPr/>
              <p:nvPr/>
            </p:nvSpPr>
            <p:spPr>
              <a:xfrm rot="1217087" flipH="1">
                <a:off x="1145212" y="2348349"/>
                <a:ext cx="596675" cy="1301615"/>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rapezoid 32"/>
              <p:cNvSpPr/>
              <p:nvPr/>
            </p:nvSpPr>
            <p:spPr>
              <a:xfrm rot="20382913">
                <a:off x="2375775" y="2355258"/>
                <a:ext cx="649515" cy="1348794"/>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loud 33"/>
              <p:cNvSpPr/>
              <p:nvPr/>
            </p:nvSpPr>
            <p:spPr>
              <a:xfrm rot="671737">
                <a:off x="1015697" y="1253487"/>
                <a:ext cx="679260" cy="1461487"/>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loud 34"/>
              <p:cNvSpPr/>
              <p:nvPr/>
            </p:nvSpPr>
            <p:spPr>
              <a:xfrm rot="20706537">
                <a:off x="2386670" y="1320019"/>
                <a:ext cx="776452" cy="1335968"/>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apezoid 35"/>
              <p:cNvSpPr/>
              <p:nvPr/>
            </p:nvSpPr>
            <p:spPr>
              <a:xfrm flipH="1">
                <a:off x="1330050" y="2294138"/>
                <a:ext cx="1443485" cy="2582662"/>
              </a:xfrm>
              <a:prstGeom prst="trapezoid">
                <a:avLst/>
              </a:prstGeom>
              <a:solidFill>
                <a:srgbClr val="BEA34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Isosceles Triangle 36"/>
              <p:cNvSpPr/>
              <p:nvPr/>
            </p:nvSpPr>
            <p:spPr>
              <a:xfrm rot="10800000" flipH="1">
                <a:off x="1811213" y="2514114"/>
                <a:ext cx="481162" cy="659924"/>
              </a:xfrm>
              <a:prstGeom prst="triangl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loud 37"/>
              <p:cNvSpPr/>
              <p:nvPr/>
            </p:nvSpPr>
            <p:spPr>
              <a:xfrm rot="16200000">
                <a:off x="1647905" y="409497"/>
                <a:ext cx="809896" cy="1667303"/>
              </a:xfrm>
              <a:prstGeom prst="cloud">
                <a:avLst/>
              </a:prstGeom>
              <a:solidFill>
                <a:srgbClr val="99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24"/>
              <p:cNvGrpSpPr/>
              <p:nvPr/>
            </p:nvGrpSpPr>
            <p:grpSpPr>
              <a:xfrm>
                <a:off x="1247274" y="2057400"/>
                <a:ext cx="1590993" cy="2447636"/>
                <a:chOff x="4685529" y="914400"/>
                <a:chExt cx="2020071" cy="3450364"/>
              </a:xfrm>
            </p:grpSpPr>
            <p:sp>
              <p:nvSpPr>
                <p:cNvPr id="105" name="Double Wave 104"/>
                <p:cNvSpPr/>
                <p:nvPr/>
              </p:nvSpPr>
              <p:spPr>
                <a:xfrm rot="16807465">
                  <a:off x="3495878" y="2478567"/>
                  <a:ext cx="3075848" cy="696545"/>
                </a:xfrm>
                <a:prstGeom prst="doubleWave">
                  <a:avLst>
                    <a:gd name="adj1" fmla="val 6250"/>
                    <a:gd name="adj2" fmla="val -10000"/>
                  </a:avLst>
                </a:prstGeom>
                <a:solidFill>
                  <a:srgbClr val="E0C13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 name="Group 16"/>
                <p:cNvGrpSpPr/>
                <p:nvPr/>
              </p:nvGrpSpPr>
              <p:grpSpPr>
                <a:xfrm>
                  <a:off x="4724400" y="914400"/>
                  <a:ext cx="1981200" cy="2070031"/>
                  <a:chOff x="2624682" y="2226017"/>
                  <a:chExt cx="1981200" cy="2070031"/>
                </a:xfrm>
                <a:solidFill>
                  <a:srgbClr val="E0C13C"/>
                </a:solidFill>
              </p:grpSpPr>
              <p:sp>
                <p:nvSpPr>
                  <p:cNvPr id="107" name="Pie 17"/>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08" name="Group 5"/>
                  <p:cNvGrpSpPr/>
                  <p:nvPr/>
                </p:nvGrpSpPr>
                <p:grpSpPr>
                  <a:xfrm>
                    <a:off x="2860626" y="2312121"/>
                    <a:ext cx="1565800" cy="1655817"/>
                    <a:chOff x="2858364" y="2312121"/>
                    <a:chExt cx="1565800" cy="1655817"/>
                  </a:xfrm>
                  <a:grpFill/>
                </p:grpSpPr>
                <p:sp>
                  <p:nvSpPr>
                    <p:cNvPr id="109" name="Moon 3"/>
                    <p:cNvSpPr/>
                    <p:nvPr/>
                  </p:nvSpPr>
                  <p:spPr>
                    <a:xfrm rot="16200000">
                      <a:off x="2817081" y="2360856"/>
                      <a:ext cx="1648365" cy="1565800"/>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Moon 20"/>
                    <p:cNvSpPr/>
                    <p:nvPr/>
                  </p:nvSpPr>
                  <p:spPr>
                    <a:xfrm rot="16200000">
                      <a:off x="3018106" y="2179907"/>
                      <a:ext cx="1193080" cy="1457507"/>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40" name="Oval 39"/>
              <p:cNvSpPr/>
              <p:nvPr/>
            </p:nvSpPr>
            <p:spPr>
              <a:xfrm flipH="1">
                <a:off x="1443324" y="974294"/>
                <a:ext cx="1330212" cy="164980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58"/>
              <p:cNvGrpSpPr/>
              <p:nvPr/>
            </p:nvGrpSpPr>
            <p:grpSpPr>
              <a:xfrm>
                <a:off x="1236689" y="4868055"/>
                <a:ext cx="1586459" cy="585867"/>
                <a:chOff x="3810000" y="1677648"/>
                <a:chExt cx="4705061" cy="1827552"/>
              </a:xfrm>
            </p:grpSpPr>
            <p:grpSp>
              <p:nvGrpSpPr>
                <p:cNvPr id="75" name="Group 37"/>
                <p:cNvGrpSpPr/>
                <p:nvPr/>
              </p:nvGrpSpPr>
              <p:grpSpPr>
                <a:xfrm>
                  <a:off x="3810000" y="1828800"/>
                  <a:ext cx="1776984" cy="1676400"/>
                  <a:chOff x="3810000" y="1828800"/>
                  <a:chExt cx="4038600" cy="3810000"/>
                </a:xfrm>
              </p:grpSpPr>
              <p:sp>
                <p:nvSpPr>
                  <p:cNvPr id="96" name="Half Frame 9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Half Frame 9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Half Frame 9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Half Frame 9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onut 9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Diamond 10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Diamond 10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38"/>
                <p:cNvGrpSpPr/>
                <p:nvPr/>
              </p:nvGrpSpPr>
              <p:grpSpPr>
                <a:xfrm>
                  <a:off x="5314014" y="1757596"/>
                  <a:ext cx="1776984" cy="1676400"/>
                  <a:chOff x="3810000" y="1828800"/>
                  <a:chExt cx="4038600" cy="3810000"/>
                </a:xfrm>
              </p:grpSpPr>
              <p:sp>
                <p:nvSpPr>
                  <p:cNvPr id="87" name="Half Frame 8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Half Frame 8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0" name="Half Frame 8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Donut 9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Diamond 9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Diamond 9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iamond 9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Diamond 9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48"/>
                <p:cNvGrpSpPr/>
                <p:nvPr/>
              </p:nvGrpSpPr>
              <p:grpSpPr>
                <a:xfrm>
                  <a:off x="6738077" y="1677648"/>
                  <a:ext cx="1776984" cy="1676400"/>
                  <a:chOff x="3810000" y="1828800"/>
                  <a:chExt cx="4038600" cy="3810000"/>
                </a:xfrm>
              </p:grpSpPr>
              <p:sp>
                <p:nvSpPr>
                  <p:cNvPr id="78" name="Half Frame 7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Half Frame 50"/>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Half Frame 51"/>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1" name="Half Frame 52"/>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Donut 8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Diamond 8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Diamond 8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Diamond 8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90"/>
              <p:cNvGrpSpPr/>
              <p:nvPr/>
            </p:nvGrpSpPr>
            <p:grpSpPr>
              <a:xfrm>
                <a:off x="1140502" y="1128010"/>
                <a:ext cx="1722619" cy="206116"/>
                <a:chOff x="3733800" y="723275"/>
                <a:chExt cx="1930420" cy="585867"/>
              </a:xfrm>
            </p:grpSpPr>
            <p:sp>
              <p:nvSpPr>
                <p:cNvPr id="43" name="Rounded Rectangle 15"/>
                <p:cNvSpPr/>
                <p:nvPr/>
              </p:nvSpPr>
              <p:spPr>
                <a:xfrm>
                  <a:off x="3733800" y="762000"/>
                  <a:ext cx="1930420" cy="533400"/>
                </a:xfrm>
                <a:prstGeom prst="roundRect">
                  <a:avLst>
                    <a:gd name="adj" fmla="val 5000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59"/>
                <p:cNvGrpSpPr/>
                <p:nvPr/>
              </p:nvGrpSpPr>
              <p:grpSpPr>
                <a:xfrm rot="228535">
                  <a:off x="3889947" y="723275"/>
                  <a:ext cx="1586459" cy="585867"/>
                  <a:chOff x="3810000" y="1677648"/>
                  <a:chExt cx="4705061" cy="1827552"/>
                </a:xfrm>
              </p:grpSpPr>
              <p:grpSp>
                <p:nvGrpSpPr>
                  <p:cNvPr id="45" name="Group 37"/>
                  <p:cNvGrpSpPr/>
                  <p:nvPr/>
                </p:nvGrpSpPr>
                <p:grpSpPr>
                  <a:xfrm>
                    <a:off x="3810000" y="1828800"/>
                    <a:ext cx="1776984" cy="1676400"/>
                    <a:chOff x="3810000" y="1828800"/>
                    <a:chExt cx="4038600" cy="3810000"/>
                  </a:xfrm>
                </p:grpSpPr>
                <p:sp>
                  <p:nvSpPr>
                    <p:cNvPr id="66" name="Half Frame 65"/>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Half Frame 66"/>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Half Frame 67"/>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Half Frame 68"/>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onut 69"/>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iamond 70"/>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Diamond 72"/>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iamond 73"/>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38"/>
                  <p:cNvGrpSpPr/>
                  <p:nvPr/>
                </p:nvGrpSpPr>
                <p:grpSpPr>
                  <a:xfrm>
                    <a:off x="5314014" y="1757596"/>
                    <a:ext cx="1776984" cy="1676400"/>
                    <a:chOff x="3810000" y="1828800"/>
                    <a:chExt cx="4038600" cy="3810000"/>
                  </a:xfrm>
                </p:grpSpPr>
                <p:sp>
                  <p:nvSpPr>
                    <p:cNvPr id="57" name="Half Frame 56"/>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Half Frame 57"/>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Half Frame 58"/>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Half Frame 59"/>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Donut 60"/>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Diamond 61"/>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Diamond 62"/>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Diamond 63"/>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iamond 64"/>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8"/>
                  <p:cNvGrpSpPr/>
                  <p:nvPr/>
                </p:nvGrpSpPr>
                <p:grpSpPr>
                  <a:xfrm>
                    <a:off x="6738077" y="1677648"/>
                    <a:ext cx="1776984" cy="1676400"/>
                    <a:chOff x="3810000" y="1828800"/>
                    <a:chExt cx="4038600" cy="3810000"/>
                  </a:xfrm>
                </p:grpSpPr>
                <p:sp>
                  <p:nvSpPr>
                    <p:cNvPr id="48" name="Half Frame 47"/>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Half Frame 48"/>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Half Frame 49"/>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Half Frame 50"/>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Donut 51"/>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iamond 52"/>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Diamond 53"/>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Diamond 54"/>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Diamond 55"/>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11" name="Group 110"/>
            <p:cNvGrpSpPr/>
            <p:nvPr/>
          </p:nvGrpSpPr>
          <p:grpSpPr>
            <a:xfrm>
              <a:off x="2971800" y="4114800"/>
              <a:ext cx="705208" cy="1226388"/>
              <a:chOff x="3002170" y="4083585"/>
              <a:chExt cx="705208" cy="1226388"/>
            </a:xfrm>
          </p:grpSpPr>
          <p:grpSp>
            <p:nvGrpSpPr>
              <p:cNvPr id="112" name="Group 111"/>
              <p:cNvGrpSpPr/>
              <p:nvPr/>
            </p:nvGrpSpPr>
            <p:grpSpPr>
              <a:xfrm rot="5591829">
                <a:off x="2725661" y="4482027"/>
                <a:ext cx="1104455" cy="551437"/>
                <a:chOff x="4495800" y="3048000"/>
                <a:chExt cx="1828800" cy="762000"/>
              </a:xfrm>
            </p:grpSpPr>
            <p:sp>
              <p:nvSpPr>
                <p:cNvPr id="116" name="Oval 115"/>
                <p:cNvSpPr/>
                <p:nvPr/>
              </p:nvSpPr>
              <p:spPr>
                <a:xfrm>
                  <a:off x="4495800" y="3200400"/>
                  <a:ext cx="1524000" cy="3810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Isosceles Triangle 116"/>
                <p:cNvSpPr/>
                <p:nvPr/>
              </p:nvSpPr>
              <p:spPr>
                <a:xfrm rot="16200000">
                  <a:off x="5638800" y="3124200"/>
                  <a:ext cx="762000" cy="6096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rot="4686033">
                <a:off x="2879432" y="4360094"/>
                <a:ext cx="1104455" cy="551437"/>
                <a:chOff x="4495800" y="3048000"/>
                <a:chExt cx="1828800" cy="762000"/>
              </a:xfrm>
            </p:grpSpPr>
            <p:sp>
              <p:nvSpPr>
                <p:cNvPr id="114" name="Oval 113"/>
                <p:cNvSpPr/>
                <p:nvPr/>
              </p:nvSpPr>
              <p:spPr>
                <a:xfrm>
                  <a:off x="4495800" y="3200400"/>
                  <a:ext cx="1524000" cy="381000"/>
                </a:xfrm>
                <a:prstGeom prst="ellips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114"/>
                <p:cNvSpPr/>
                <p:nvPr/>
              </p:nvSpPr>
              <p:spPr>
                <a:xfrm rot="16200000">
                  <a:off x="5638800" y="3124200"/>
                  <a:ext cx="762000" cy="609600"/>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8" name="Freeform 117"/>
            <p:cNvSpPr/>
            <p:nvPr/>
          </p:nvSpPr>
          <p:spPr>
            <a:xfrm>
              <a:off x="3072636" y="3837134"/>
              <a:ext cx="257442" cy="495023"/>
            </a:xfrm>
            <a:custGeom>
              <a:avLst/>
              <a:gdLst>
                <a:gd name="connsiteX0" fmla="*/ 15338 w 257442"/>
                <a:gd name="connsiteY0" fmla="*/ 15338 h 495023"/>
                <a:gd name="connsiteX1" fmla="*/ 120269 w 257442"/>
                <a:gd name="connsiteY1" fmla="*/ 120269 h 495023"/>
                <a:gd name="connsiteX2" fmla="*/ 210210 w 257442"/>
                <a:gd name="connsiteY2" fmla="*/ 225200 h 495023"/>
                <a:gd name="connsiteX3" fmla="*/ 225200 w 257442"/>
                <a:gd name="connsiteY3" fmla="*/ 285161 h 495023"/>
                <a:gd name="connsiteX4" fmla="*/ 240190 w 257442"/>
                <a:gd name="connsiteY4" fmla="*/ 330132 h 495023"/>
                <a:gd name="connsiteX5" fmla="*/ 255180 w 257442"/>
                <a:gd name="connsiteY5" fmla="*/ 420073 h 495023"/>
                <a:gd name="connsiteX6" fmla="*/ 255180 w 257442"/>
                <a:gd name="connsiteY6" fmla="*/ 495023 h 49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42" h="495023">
                  <a:moveTo>
                    <a:pt x="15338" y="15338"/>
                  </a:moveTo>
                  <a:cubicBezTo>
                    <a:pt x="117094" y="49257"/>
                    <a:pt x="0" y="0"/>
                    <a:pt x="120269" y="120269"/>
                  </a:cubicBezTo>
                  <a:cubicBezTo>
                    <a:pt x="192969" y="192969"/>
                    <a:pt x="164551" y="156711"/>
                    <a:pt x="210210" y="225200"/>
                  </a:cubicBezTo>
                  <a:cubicBezTo>
                    <a:pt x="215207" y="245187"/>
                    <a:pt x="219540" y="265352"/>
                    <a:pt x="225200" y="285161"/>
                  </a:cubicBezTo>
                  <a:cubicBezTo>
                    <a:pt x="229541" y="300354"/>
                    <a:pt x="236762" y="314707"/>
                    <a:pt x="240190" y="330132"/>
                  </a:cubicBezTo>
                  <a:cubicBezTo>
                    <a:pt x="246783" y="359802"/>
                    <a:pt x="252428" y="389804"/>
                    <a:pt x="255180" y="420073"/>
                  </a:cubicBezTo>
                  <a:cubicBezTo>
                    <a:pt x="257442" y="444954"/>
                    <a:pt x="255180" y="470040"/>
                    <a:pt x="255180" y="495023"/>
                  </a:cubicBezTo>
                </a:path>
              </a:pathLst>
            </a:cu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9" name="TextBox 118"/>
          <p:cNvSpPr txBox="1"/>
          <p:nvPr/>
        </p:nvSpPr>
        <p:spPr>
          <a:xfrm>
            <a:off x="387342" y="874159"/>
            <a:ext cx="8058214" cy="5909310"/>
          </a:xfrm>
          <a:prstGeom prst="rect">
            <a:avLst/>
          </a:prstGeom>
          <a:noFill/>
        </p:spPr>
        <p:txBody>
          <a:bodyPr wrap="square" rtlCol="0">
            <a:spAutoFit/>
          </a:bodyPr>
          <a:lstStyle/>
          <a:p>
            <a:r>
              <a:rPr lang="en-US" dirty="0">
                <a:solidFill>
                  <a:schemeClr val="bg1"/>
                </a:solidFill>
              </a:rPr>
              <a:t>He was the son of Zebedee, along with his brother James</a:t>
            </a:r>
          </a:p>
          <a:p>
            <a:endParaRPr lang="en-US" dirty="0">
              <a:solidFill>
                <a:schemeClr val="bg1"/>
              </a:solidFill>
            </a:endParaRPr>
          </a:p>
          <a:p>
            <a:r>
              <a:rPr lang="en-US" dirty="0">
                <a:solidFill>
                  <a:schemeClr val="bg1"/>
                </a:solidFill>
              </a:rPr>
              <a:t>He was one of the original 12 Apostles and a special witness to the acts and teaching of Jesus</a:t>
            </a:r>
          </a:p>
          <a:p>
            <a:r>
              <a:rPr lang="en-US" dirty="0">
                <a:solidFill>
                  <a:schemeClr val="bg1"/>
                </a:solidFill>
              </a:rPr>
              <a:t> </a:t>
            </a:r>
          </a:p>
          <a:p>
            <a:r>
              <a:rPr lang="en-US" dirty="0">
                <a:solidFill>
                  <a:schemeClr val="bg1"/>
                </a:solidFill>
              </a:rPr>
              <a:t>Like Peter, he was a fisherman when Jesus called him.</a:t>
            </a:r>
          </a:p>
          <a:p>
            <a:endParaRPr lang="en-US" dirty="0">
              <a:solidFill>
                <a:schemeClr val="bg1"/>
              </a:solidFill>
            </a:endParaRPr>
          </a:p>
          <a:p>
            <a:r>
              <a:rPr lang="en-US" dirty="0">
                <a:solidFill>
                  <a:schemeClr val="bg1"/>
                </a:solidFill>
              </a:rPr>
              <a:t>He and James were two of the apostles Jesus appointed “To take the keys of Presidency.”</a:t>
            </a:r>
          </a:p>
          <a:p>
            <a:endParaRPr lang="en-US" dirty="0">
              <a:solidFill>
                <a:schemeClr val="bg1"/>
              </a:solidFill>
            </a:endParaRPr>
          </a:p>
          <a:p>
            <a:r>
              <a:rPr lang="en-US" dirty="0">
                <a:solidFill>
                  <a:schemeClr val="bg1"/>
                </a:solidFill>
              </a:rPr>
              <a:t>He was acting first presidency of the church in their day.</a:t>
            </a:r>
          </a:p>
          <a:p>
            <a:endParaRPr lang="en-US" dirty="0">
              <a:solidFill>
                <a:schemeClr val="bg1"/>
              </a:solidFill>
            </a:endParaRPr>
          </a:p>
          <a:p>
            <a:r>
              <a:rPr lang="en-US" dirty="0">
                <a:solidFill>
                  <a:schemeClr val="bg1"/>
                </a:solidFill>
              </a:rPr>
              <a:t>From Jesus he received the name </a:t>
            </a:r>
            <a:r>
              <a:rPr lang="en-US" dirty="0" err="1">
                <a:solidFill>
                  <a:schemeClr val="bg1"/>
                </a:solidFill>
              </a:rPr>
              <a:t>Boanerges</a:t>
            </a:r>
            <a:r>
              <a:rPr lang="en-US" dirty="0">
                <a:solidFill>
                  <a:schemeClr val="bg1"/>
                </a:solidFill>
              </a:rPr>
              <a:t>, “a son of thunder”</a:t>
            </a:r>
          </a:p>
          <a:p>
            <a:endParaRPr lang="en-US" dirty="0">
              <a:solidFill>
                <a:schemeClr val="bg1"/>
              </a:solidFill>
            </a:endParaRPr>
          </a:p>
          <a:p>
            <a:r>
              <a:rPr lang="en-US" dirty="0">
                <a:solidFill>
                  <a:schemeClr val="bg1"/>
                </a:solidFill>
              </a:rPr>
              <a:t>He was present at the raising of </a:t>
            </a:r>
            <a:r>
              <a:rPr lang="en-US" dirty="0" err="1">
                <a:solidFill>
                  <a:schemeClr val="bg1"/>
                </a:solidFill>
              </a:rPr>
              <a:t>Jairus‘s</a:t>
            </a:r>
            <a:r>
              <a:rPr lang="en-US" dirty="0">
                <a:solidFill>
                  <a:schemeClr val="bg1"/>
                </a:solidFill>
              </a:rPr>
              <a:t> daughter, at the Transfiguration, and present at Gethsemane.</a:t>
            </a:r>
          </a:p>
          <a:p>
            <a:endParaRPr lang="en-US" dirty="0">
              <a:solidFill>
                <a:schemeClr val="bg1"/>
              </a:solidFill>
            </a:endParaRPr>
          </a:p>
          <a:p>
            <a:r>
              <a:rPr lang="en-US" dirty="0">
                <a:solidFill>
                  <a:schemeClr val="bg1"/>
                </a:solidFill>
              </a:rPr>
              <a:t>He was banished to Patmos, there he wrote Revelation. </a:t>
            </a:r>
          </a:p>
          <a:p>
            <a:endParaRPr lang="en-US" dirty="0">
              <a:solidFill>
                <a:schemeClr val="bg1"/>
              </a:solidFill>
            </a:endParaRPr>
          </a:p>
          <a:p>
            <a:r>
              <a:rPr lang="en-US" dirty="0">
                <a:solidFill>
                  <a:schemeClr val="bg1"/>
                </a:solidFill>
              </a:rPr>
              <a:t>John did not die but has been allowed to remain on the earth as a ministering servant until the time of the Lord’s Second Coming (D&amp;C 7; 3 Nephi 28:6)</a:t>
            </a:r>
          </a:p>
        </p:txBody>
      </p:sp>
      <p:sp>
        <p:nvSpPr>
          <p:cNvPr id="6" name="TextBox 5"/>
          <p:cNvSpPr txBox="1"/>
          <p:nvPr/>
        </p:nvSpPr>
        <p:spPr>
          <a:xfrm>
            <a:off x="11397465" y="6481343"/>
            <a:ext cx="738893" cy="373488"/>
          </a:xfrm>
          <a:prstGeom prst="rect">
            <a:avLst/>
          </a:prstGeom>
          <a:noFill/>
        </p:spPr>
        <p:txBody>
          <a:bodyPr wrap="square" rtlCol="0">
            <a:spAutoFit/>
          </a:bodyPr>
          <a:lstStyle/>
          <a:p>
            <a:pPr algn="r"/>
            <a:r>
              <a:rPr lang="en-US" dirty="0">
                <a:solidFill>
                  <a:schemeClr val="bg1"/>
                </a:solidFill>
              </a:rPr>
              <a:t>(6)</a:t>
            </a:r>
          </a:p>
        </p:txBody>
      </p:sp>
    </p:spTree>
    <p:extLst>
      <p:ext uri="{BB962C8B-B14F-4D97-AF65-F5344CB8AC3E}">
        <p14:creationId xmlns:p14="http://schemas.microsoft.com/office/powerpoint/2010/main" val="279274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down)">
                                      <p:cBhvr>
                                        <p:cTn id="9" dur="580">
                                          <p:stCondLst>
                                            <p:cond delay="0"/>
                                          </p:stCondLst>
                                        </p:cTn>
                                        <p:tgtEl>
                                          <p:spTgt spid="5"/>
                                        </p:tgtEl>
                                      </p:cBhvr>
                                    </p:animEffect>
                                    <p:anim calcmode="lin" valueType="num">
                                      <p:cBhvr>
                                        <p:cTn id="1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5" dur="26">
                                          <p:stCondLst>
                                            <p:cond delay="650"/>
                                          </p:stCondLst>
                                        </p:cTn>
                                        <p:tgtEl>
                                          <p:spTgt spid="5"/>
                                        </p:tgtEl>
                                      </p:cBhvr>
                                      <p:to x="100000" y="60000"/>
                                    </p:animScale>
                                    <p:animScale>
                                      <p:cBhvr>
                                        <p:cTn id="16" dur="166" decel="50000">
                                          <p:stCondLst>
                                            <p:cond delay="676"/>
                                          </p:stCondLst>
                                        </p:cTn>
                                        <p:tgtEl>
                                          <p:spTgt spid="5"/>
                                        </p:tgtEl>
                                      </p:cBhvr>
                                      <p:to x="100000" y="100000"/>
                                    </p:animScale>
                                    <p:animScale>
                                      <p:cBhvr>
                                        <p:cTn id="17" dur="26">
                                          <p:stCondLst>
                                            <p:cond delay="1312"/>
                                          </p:stCondLst>
                                        </p:cTn>
                                        <p:tgtEl>
                                          <p:spTgt spid="5"/>
                                        </p:tgtEl>
                                      </p:cBhvr>
                                      <p:to x="100000" y="80000"/>
                                    </p:animScale>
                                    <p:animScale>
                                      <p:cBhvr>
                                        <p:cTn id="18" dur="166" decel="50000">
                                          <p:stCondLst>
                                            <p:cond delay="1338"/>
                                          </p:stCondLst>
                                        </p:cTn>
                                        <p:tgtEl>
                                          <p:spTgt spid="5"/>
                                        </p:tgtEl>
                                      </p:cBhvr>
                                      <p:to x="100000" y="100000"/>
                                    </p:animScale>
                                    <p:animScale>
                                      <p:cBhvr>
                                        <p:cTn id="19" dur="26">
                                          <p:stCondLst>
                                            <p:cond delay="1642"/>
                                          </p:stCondLst>
                                        </p:cTn>
                                        <p:tgtEl>
                                          <p:spTgt spid="5"/>
                                        </p:tgtEl>
                                      </p:cBhvr>
                                      <p:to x="100000" y="90000"/>
                                    </p:animScale>
                                    <p:animScale>
                                      <p:cBhvr>
                                        <p:cTn id="20" dur="166" decel="50000">
                                          <p:stCondLst>
                                            <p:cond delay="1668"/>
                                          </p:stCondLst>
                                        </p:cTn>
                                        <p:tgtEl>
                                          <p:spTgt spid="5"/>
                                        </p:tgtEl>
                                      </p:cBhvr>
                                      <p:to x="100000" y="100000"/>
                                    </p:animScale>
                                    <p:animScale>
                                      <p:cBhvr>
                                        <p:cTn id="21" dur="26">
                                          <p:stCondLst>
                                            <p:cond delay="1808"/>
                                          </p:stCondLst>
                                        </p:cTn>
                                        <p:tgtEl>
                                          <p:spTgt spid="5"/>
                                        </p:tgtEl>
                                      </p:cBhvr>
                                      <p:to x="100000" y="95000"/>
                                    </p:animScale>
                                    <p:animScale>
                                      <p:cBhvr>
                                        <p:cTn id="22" dur="166" decel="50000">
                                          <p:stCondLst>
                                            <p:cond delay="1834"/>
                                          </p:stCondLst>
                                        </p:cTn>
                                        <p:tgtEl>
                                          <p:spTgt spid="5"/>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9">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9">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9">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201" name="TextBox 200"/>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Andrew</a:t>
            </a:r>
          </a:p>
        </p:txBody>
      </p:sp>
      <p:sp>
        <p:nvSpPr>
          <p:cNvPr id="119" name="TextBox 118"/>
          <p:cNvSpPr txBox="1"/>
          <p:nvPr/>
        </p:nvSpPr>
        <p:spPr>
          <a:xfrm>
            <a:off x="552062" y="1273206"/>
            <a:ext cx="8343082" cy="5324535"/>
          </a:xfrm>
          <a:prstGeom prst="rect">
            <a:avLst/>
          </a:prstGeom>
          <a:noFill/>
        </p:spPr>
        <p:txBody>
          <a:bodyPr wrap="square" rtlCol="0">
            <a:spAutoFit/>
          </a:bodyPr>
          <a:lstStyle/>
          <a:p>
            <a:r>
              <a:rPr lang="en-US" sz="2000" dirty="0">
                <a:solidFill>
                  <a:schemeClr val="bg1"/>
                </a:solidFill>
              </a:rPr>
              <a:t>He was the son of Jonah and the elder brother of Simon Peter</a:t>
            </a:r>
          </a:p>
          <a:p>
            <a:endParaRPr lang="en-US" sz="2000" dirty="0">
              <a:solidFill>
                <a:schemeClr val="bg1"/>
              </a:solidFill>
            </a:endParaRPr>
          </a:p>
          <a:p>
            <a:r>
              <a:rPr lang="en-US" sz="2000" dirty="0">
                <a:solidFill>
                  <a:schemeClr val="bg1"/>
                </a:solidFill>
              </a:rPr>
              <a:t>He was a disciple of John the Baptist and Peter followed him 60 miles to hear the gospel</a:t>
            </a:r>
          </a:p>
          <a:p>
            <a:endParaRPr lang="en-US" sz="2000" dirty="0">
              <a:solidFill>
                <a:schemeClr val="bg1"/>
              </a:solidFill>
            </a:endParaRPr>
          </a:p>
          <a:p>
            <a:r>
              <a:rPr lang="en-US" sz="2000" dirty="0">
                <a:solidFill>
                  <a:schemeClr val="bg1"/>
                </a:solidFill>
              </a:rPr>
              <a:t>He was a fisherman along with his brother</a:t>
            </a:r>
          </a:p>
          <a:p>
            <a:endParaRPr lang="en-US" sz="2000" dirty="0">
              <a:solidFill>
                <a:schemeClr val="bg1"/>
              </a:solidFill>
            </a:endParaRPr>
          </a:p>
          <a:p>
            <a:r>
              <a:rPr lang="en-US" sz="2000" dirty="0">
                <a:solidFill>
                  <a:schemeClr val="bg1"/>
                </a:solidFill>
              </a:rPr>
              <a:t>He was one of the earliest called to be a disciple of Jesus Christ and was one of the Twelve</a:t>
            </a:r>
          </a:p>
          <a:p>
            <a:endParaRPr lang="en-US" sz="2000" dirty="0">
              <a:solidFill>
                <a:schemeClr val="bg1"/>
              </a:solidFill>
            </a:endParaRPr>
          </a:p>
          <a:p>
            <a:r>
              <a:rPr lang="en-US" sz="2000" dirty="0">
                <a:solidFill>
                  <a:schemeClr val="bg1"/>
                </a:solidFill>
              </a:rPr>
              <a:t>Andrew literally brought a young boy to Jesus, and Jesus multiplied the fish and bread to feed the multitude</a:t>
            </a:r>
          </a:p>
          <a:p>
            <a:endParaRPr lang="en-US" sz="2000" dirty="0">
              <a:solidFill>
                <a:schemeClr val="bg1"/>
              </a:solidFill>
            </a:endParaRPr>
          </a:p>
          <a:p>
            <a:r>
              <a:rPr lang="en-US" sz="2000" dirty="0">
                <a:solidFill>
                  <a:schemeClr val="bg1"/>
                </a:solidFill>
              </a:rPr>
              <a:t>Philip and Andrew went together to take the inquiring gentiles to Jesus just after the Triumphal Entry and Jesus’ end of His mortal ministry</a:t>
            </a:r>
          </a:p>
          <a:p>
            <a:endParaRPr lang="en-US" sz="2000" dirty="0">
              <a:solidFill>
                <a:schemeClr val="bg1"/>
              </a:solidFill>
            </a:endParaRPr>
          </a:p>
          <a:p>
            <a:r>
              <a:rPr lang="en-US" sz="2000" dirty="0">
                <a:solidFill>
                  <a:schemeClr val="bg1"/>
                </a:solidFill>
              </a:rPr>
              <a:t>Tradition says that Andrew was crucified at </a:t>
            </a:r>
            <a:r>
              <a:rPr lang="en-US" sz="2000" dirty="0" err="1">
                <a:solidFill>
                  <a:schemeClr val="bg1"/>
                </a:solidFill>
              </a:rPr>
              <a:t>Patras</a:t>
            </a:r>
            <a:r>
              <a:rPr lang="en-US" sz="2000" dirty="0">
                <a:solidFill>
                  <a:schemeClr val="bg1"/>
                </a:solidFill>
              </a:rPr>
              <a:t>, in Achaia about AD 70</a:t>
            </a:r>
          </a:p>
        </p:txBody>
      </p:sp>
      <p:sp>
        <p:nvSpPr>
          <p:cNvPr id="6" name="TextBox 5"/>
          <p:cNvSpPr txBox="1"/>
          <p:nvPr/>
        </p:nvSpPr>
        <p:spPr>
          <a:xfrm>
            <a:off x="11397465" y="6481343"/>
            <a:ext cx="738893" cy="373488"/>
          </a:xfrm>
          <a:prstGeom prst="rect">
            <a:avLst/>
          </a:prstGeom>
          <a:noFill/>
        </p:spPr>
        <p:txBody>
          <a:bodyPr wrap="square" rtlCol="0">
            <a:spAutoFit/>
          </a:bodyPr>
          <a:lstStyle/>
          <a:p>
            <a:pPr algn="r"/>
            <a:r>
              <a:rPr lang="en-US" dirty="0">
                <a:solidFill>
                  <a:schemeClr val="bg1"/>
                </a:solidFill>
              </a:rPr>
              <a:t>(6)</a:t>
            </a:r>
          </a:p>
        </p:txBody>
      </p:sp>
      <p:grpSp>
        <p:nvGrpSpPr>
          <p:cNvPr id="33" name="Group 32"/>
          <p:cNvGrpSpPr/>
          <p:nvPr/>
        </p:nvGrpSpPr>
        <p:grpSpPr>
          <a:xfrm>
            <a:off x="9174118" y="1286432"/>
            <a:ext cx="1803042" cy="4712203"/>
            <a:chOff x="3200399" y="228600"/>
            <a:chExt cx="2548824" cy="5462666"/>
          </a:xfrm>
        </p:grpSpPr>
        <p:grpSp>
          <p:nvGrpSpPr>
            <p:cNvPr id="34" name="Group 47"/>
            <p:cNvGrpSpPr/>
            <p:nvPr/>
          </p:nvGrpSpPr>
          <p:grpSpPr>
            <a:xfrm>
              <a:off x="4373404" y="5022623"/>
              <a:ext cx="569609" cy="668643"/>
              <a:chOff x="6106804" y="4039302"/>
              <a:chExt cx="666047" cy="774146"/>
            </a:xfrm>
          </p:grpSpPr>
          <p:sp>
            <p:nvSpPr>
              <p:cNvPr id="59" name="Oval 58"/>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47"/>
            <p:cNvGrpSpPr/>
            <p:nvPr/>
          </p:nvGrpSpPr>
          <p:grpSpPr>
            <a:xfrm rot="2613352">
              <a:off x="3936594" y="4916461"/>
              <a:ext cx="569609" cy="668643"/>
              <a:chOff x="6106804" y="4039302"/>
              <a:chExt cx="666047" cy="774146"/>
            </a:xfrm>
          </p:grpSpPr>
          <p:sp>
            <p:nvSpPr>
              <p:cNvPr id="56" name="Oval 55"/>
              <p:cNvSpPr/>
              <p:nvPr/>
            </p:nvSpPr>
            <p:spPr>
              <a:xfrm rot="20163506">
                <a:off x="6229710" y="4039302"/>
                <a:ext cx="543141" cy="774146"/>
              </a:xfrm>
              <a:prstGeom prst="ellipse">
                <a:avLst/>
              </a:prstGeom>
              <a:solidFill>
                <a:srgbClr val="6633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20163506">
                <a:off x="6387712" y="4392141"/>
                <a:ext cx="362627" cy="31599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20163506">
                <a:off x="6106804" y="4062465"/>
                <a:ext cx="528885" cy="284304"/>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ounded Rectangle 35"/>
            <p:cNvSpPr/>
            <p:nvPr/>
          </p:nvSpPr>
          <p:spPr>
            <a:xfrm>
              <a:off x="3721734" y="689307"/>
              <a:ext cx="1629173" cy="1184675"/>
            </a:xfrm>
            <a:prstGeom prst="roundRect">
              <a:avLst>
                <a:gd name="adj" fmla="val 31968"/>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257800" y="3048000"/>
              <a:ext cx="491423" cy="72936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200399" y="3124201"/>
              <a:ext cx="457201" cy="6096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apezoid 38"/>
            <p:cNvSpPr/>
            <p:nvPr/>
          </p:nvSpPr>
          <p:spPr>
            <a:xfrm rot="20102191">
              <a:off x="4780762" y="1703283"/>
              <a:ext cx="847170" cy="1827133"/>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apezoid 39"/>
            <p:cNvSpPr/>
            <p:nvPr/>
          </p:nvSpPr>
          <p:spPr>
            <a:xfrm rot="1327004">
              <a:off x="3395827" y="1676536"/>
              <a:ext cx="847170" cy="1827133"/>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apezoid 40"/>
            <p:cNvSpPr/>
            <p:nvPr/>
          </p:nvSpPr>
          <p:spPr>
            <a:xfrm>
              <a:off x="3591401" y="1739713"/>
              <a:ext cx="1824674" cy="3554024"/>
            </a:xfrm>
            <a:prstGeom prst="trapezoid">
              <a:avLst/>
            </a:prstGeom>
            <a:solidFill>
              <a:srgbClr val="F9EBAD"/>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p:cNvSpPr/>
            <p:nvPr/>
          </p:nvSpPr>
          <p:spPr>
            <a:xfrm rot="10800000">
              <a:off x="4243070" y="1739713"/>
              <a:ext cx="521335" cy="658153"/>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apezoid 42"/>
            <p:cNvSpPr/>
            <p:nvPr/>
          </p:nvSpPr>
          <p:spPr>
            <a:xfrm rot="366654" flipH="1">
              <a:off x="3645606" y="1696691"/>
              <a:ext cx="604430" cy="3413709"/>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apezoid 43"/>
            <p:cNvSpPr/>
            <p:nvPr/>
          </p:nvSpPr>
          <p:spPr>
            <a:xfrm rot="21233346">
              <a:off x="4747840" y="1682627"/>
              <a:ext cx="604430" cy="3427064"/>
            </a:xfrm>
            <a:prstGeom prst="trapezoid">
              <a:avLst>
                <a:gd name="adj" fmla="val 34133"/>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rot="662489">
              <a:off x="3722856" y="1826272"/>
              <a:ext cx="325835" cy="1448498"/>
            </a:xfrm>
            <a:prstGeom prst="ellipse">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20760750">
              <a:off x="4912984" y="1867240"/>
              <a:ext cx="325835" cy="1468635"/>
            </a:xfrm>
            <a:prstGeom prst="ellipse">
              <a:avLst/>
            </a:prstGeom>
            <a:solidFill>
              <a:schemeClr val="bg2">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3917235" y="228600"/>
              <a:ext cx="1173005" cy="1711197"/>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 Diagonal Corner Rectangle 47"/>
            <p:cNvSpPr/>
            <p:nvPr/>
          </p:nvSpPr>
          <p:spPr>
            <a:xfrm rot="17471203">
              <a:off x="3264704" y="890404"/>
              <a:ext cx="1306704" cy="456169"/>
            </a:xfrm>
            <a:prstGeom prst="round2DiagRect">
              <a:avLst>
                <a:gd name="adj1" fmla="val 0"/>
                <a:gd name="adj2" fmla="val 5000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 Diagonal Corner Rectangle 48"/>
            <p:cNvSpPr/>
            <p:nvPr/>
          </p:nvSpPr>
          <p:spPr>
            <a:xfrm rot="15759005" flipV="1">
              <a:off x="4495200" y="880545"/>
              <a:ext cx="1306221" cy="456169"/>
            </a:xfrm>
            <a:prstGeom prst="round2DiagRect">
              <a:avLst>
                <a:gd name="adj1" fmla="val 0"/>
                <a:gd name="adj2" fmla="val 5000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 Diagonal Corner Rectangle 49"/>
            <p:cNvSpPr/>
            <p:nvPr/>
          </p:nvSpPr>
          <p:spPr>
            <a:xfrm rot="21077723">
              <a:off x="4142751" y="417340"/>
              <a:ext cx="782003" cy="460707"/>
            </a:xfrm>
            <a:prstGeom prst="round2DiagRect">
              <a:avLst>
                <a:gd name="adj1" fmla="val 0"/>
                <a:gd name="adj2" fmla="val 50000"/>
              </a:avLst>
            </a:prstGeom>
            <a:solidFill>
              <a:schemeClr val="tx1">
                <a:lumMod val="85000"/>
                <a:lumOff val="1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Delay 50"/>
            <p:cNvSpPr/>
            <p:nvPr/>
          </p:nvSpPr>
          <p:spPr>
            <a:xfrm rot="16200000">
              <a:off x="4371459" y="-225624"/>
              <a:ext cx="394892" cy="1303339"/>
            </a:xfrm>
            <a:prstGeom prst="flowChartDelay">
              <a:avLst/>
            </a:prstGeom>
            <a:solidFill>
              <a:schemeClr val="bg2">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3657600" y="3429000"/>
              <a:ext cx="1676400" cy="228600"/>
            </a:xfrm>
            <a:prstGeom prst="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Wave 52"/>
            <p:cNvSpPr/>
            <p:nvPr/>
          </p:nvSpPr>
          <p:spPr>
            <a:xfrm rot="15210751">
              <a:off x="4724729" y="3843514"/>
              <a:ext cx="762000" cy="253453"/>
            </a:xfrm>
            <a:prstGeom prst="wav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Wave 53"/>
            <p:cNvSpPr/>
            <p:nvPr/>
          </p:nvSpPr>
          <p:spPr>
            <a:xfrm rot="16200000">
              <a:off x="4572330" y="3843513"/>
              <a:ext cx="762000" cy="253453"/>
            </a:xfrm>
            <a:prstGeom prst="wav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4876800" y="3429000"/>
              <a:ext cx="304800" cy="228600"/>
            </a:xfrm>
            <a:prstGeom prst="roundRect">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35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animEffect transition="in" filter="wipe(down)">
                                      <p:cBhvr>
                                        <p:cTn id="9" dur="580">
                                          <p:stCondLst>
                                            <p:cond delay="0"/>
                                          </p:stCondLst>
                                        </p:cTn>
                                        <p:tgtEl>
                                          <p:spTgt spid="33"/>
                                        </p:tgtEl>
                                      </p:cBhvr>
                                    </p:animEffect>
                                    <p:anim calcmode="lin" valueType="num">
                                      <p:cBhvr>
                                        <p:cTn id="1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5" dur="26">
                                          <p:stCondLst>
                                            <p:cond delay="650"/>
                                          </p:stCondLst>
                                        </p:cTn>
                                        <p:tgtEl>
                                          <p:spTgt spid="33"/>
                                        </p:tgtEl>
                                      </p:cBhvr>
                                      <p:to x="100000" y="60000"/>
                                    </p:animScale>
                                    <p:animScale>
                                      <p:cBhvr>
                                        <p:cTn id="16" dur="166" decel="50000">
                                          <p:stCondLst>
                                            <p:cond delay="676"/>
                                          </p:stCondLst>
                                        </p:cTn>
                                        <p:tgtEl>
                                          <p:spTgt spid="33"/>
                                        </p:tgtEl>
                                      </p:cBhvr>
                                      <p:to x="100000" y="100000"/>
                                    </p:animScale>
                                    <p:animScale>
                                      <p:cBhvr>
                                        <p:cTn id="17" dur="26">
                                          <p:stCondLst>
                                            <p:cond delay="1312"/>
                                          </p:stCondLst>
                                        </p:cTn>
                                        <p:tgtEl>
                                          <p:spTgt spid="33"/>
                                        </p:tgtEl>
                                      </p:cBhvr>
                                      <p:to x="100000" y="80000"/>
                                    </p:animScale>
                                    <p:animScale>
                                      <p:cBhvr>
                                        <p:cTn id="18" dur="166" decel="50000">
                                          <p:stCondLst>
                                            <p:cond delay="1338"/>
                                          </p:stCondLst>
                                        </p:cTn>
                                        <p:tgtEl>
                                          <p:spTgt spid="33"/>
                                        </p:tgtEl>
                                      </p:cBhvr>
                                      <p:to x="100000" y="100000"/>
                                    </p:animScale>
                                    <p:animScale>
                                      <p:cBhvr>
                                        <p:cTn id="19" dur="26">
                                          <p:stCondLst>
                                            <p:cond delay="1642"/>
                                          </p:stCondLst>
                                        </p:cTn>
                                        <p:tgtEl>
                                          <p:spTgt spid="33"/>
                                        </p:tgtEl>
                                      </p:cBhvr>
                                      <p:to x="100000" y="90000"/>
                                    </p:animScale>
                                    <p:animScale>
                                      <p:cBhvr>
                                        <p:cTn id="20" dur="166" decel="50000">
                                          <p:stCondLst>
                                            <p:cond delay="1668"/>
                                          </p:stCondLst>
                                        </p:cTn>
                                        <p:tgtEl>
                                          <p:spTgt spid="33"/>
                                        </p:tgtEl>
                                      </p:cBhvr>
                                      <p:to x="100000" y="100000"/>
                                    </p:animScale>
                                    <p:animScale>
                                      <p:cBhvr>
                                        <p:cTn id="21" dur="26">
                                          <p:stCondLst>
                                            <p:cond delay="1808"/>
                                          </p:stCondLst>
                                        </p:cTn>
                                        <p:tgtEl>
                                          <p:spTgt spid="33"/>
                                        </p:tgtEl>
                                      </p:cBhvr>
                                      <p:to x="100000" y="95000"/>
                                    </p:animScale>
                                    <p:animScale>
                                      <p:cBhvr>
                                        <p:cTn id="22" dur="166" decel="50000">
                                          <p:stCondLst>
                                            <p:cond delay="1834"/>
                                          </p:stCondLst>
                                        </p:cTn>
                                        <p:tgtEl>
                                          <p:spTgt spid="33"/>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9">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9">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307777"/>
          </a:xfrm>
          <a:prstGeom prst="rect">
            <a:avLst/>
          </a:prstGeom>
        </p:spPr>
        <p:txBody>
          <a:bodyPr>
            <a:spAutoFit/>
          </a:bodyPr>
          <a:lstStyle/>
          <a:p>
            <a:r>
              <a:rPr lang="en-US" sz="1400" b="0" i="0" dirty="0">
                <a:solidFill>
                  <a:schemeClr val="bg1"/>
                </a:solidFill>
                <a:effectLst/>
              </a:rPr>
              <a:t>Matthew 4:18-22</a:t>
            </a:r>
            <a:endParaRPr lang="en-US" sz="1400" dirty="0">
              <a:solidFill>
                <a:schemeClr val="bg1"/>
              </a:solidFill>
            </a:endParaRPr>
          </a:p>
        </p:txBody>
      </p:sp>
      <p:sp>
        <p:nvSpPr>
          <p:cNvPr id="2" name="Rectangle 1"/>
          <p:cNvSpPr/>
          <p:nvPr/>
        </p:nvSpPr>
        <p:spPr>
          <a:xfrm>
            <a:off x="757629" y="825604"/>
            <a:ext cx="7446213" cy="5262979"/>
          </a:xfrm>
          <a:prstGeom prst="rect">
            <a:avLst/>
          </a:prstGeom>
        </p:spPr>
        <p:txBody>
          <a:bodyPr wrap="square">
            <a:spAutoFit/>
          </a:bodyPr>
          <a:lstStyle/>
          <a:p>
            <a:r>
              <a:rPr lang="en-US" sz="2800" dirty="0">
                <a:solidFill>
                  <a:schemeClr val="bg1"/>
                </a:solidFill>
              </a:rPr>
              <a:t>“Men and women who turn their lives over to God will discover that He can make a lot more out of their lives than they can. </a:t>
            </a:r>
          </a:p>
          <a:p>
            <a:endParaRPr lang="en-US" sz="2800" dirty="0">
              <a:solidFill>
                <a:schemeClr val="bg1"/>
              </a:solidFill>
            </a:endParaRPr>
          </a:p>
          <a:p>
            <a:r>
              <a:rPr lang="en-US" sz="2800" dirty="0">
                <a:solidFill>
                  <a:schemeClr val="bg1"/>
                </a:solidFill>
              </a:rPr>
              <a:t>He will deepen their joys, expand their vision, quicken their minds, strengthen their muscles, lift their spirits, multiply their blessings, increase their opportunities, comfort their souls, raise up friends, and pour out peace. </a:t>
            </a:r>
          </a:p>
          <a:p>
            <a:endParaRPr lang="en-US" sz="2800" dirty="0">
              <a:solidFill>
                <a:schemeClr val="bg1"/>
              </a:solidFill>
            </a:endParaRPr>
          </a:p>
          <a:p>
            <a:r>
              <a:rPr lang="en-US" sz="2800" dirty="0">
                <a:solidFill>
                  <a:schemeClr val="bg1"/>
                </a:solidFill>
              </a:rPr>
              <a:t>Whoever will lose his life in the service of God will find eternal life.”</a:t>
            </a:r>
          </a:p>
        </p:txBody>
      </p:sp>
      <p:sp>
        <p:nvSpPr>
          <p:cNvPr id="5" name="Rectangle 4"/>
          <p:cNvSpPr/>
          <p:nvPr/>
        </p:nvSpPr>
        <p:spPr>
          <a:xfrm>
            <a:off x="11592153" y="6465972"/>
            <a:ext cx="495649" cy="369332"/>
          </a:xfrm>
          <a:prstGeom prst="rect">
            <a:avLst/>
          </a:prstGeom>
        </p:spPr>
        <p:txBody>
          <a:bodyPr wrap="none">
            <a:spAutoFit/>
          </a:bodyPr>
          <a:lstStyle/>
          <a:p>
            <a:r>
              <a:rPr lang="en-US" dirty="0">
                <a:solidFill>
                  <a:schemeClr val="bg1"/>
                </a:solidFill>
              </a:rPr>
              <a:t> (5)</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5672" y="1611361"/>
            <a:ext cx="2398948" cy="3394010"/>
          </a:xfrm>
          <a:prstGeom prst="rect">
            <a:avLst/>
          </a:prstGeom>
        </p:spPr>
      </p:pic>
    </p:spTree>
    <p:extLst>
      <p:ext uri="{BB962C8B-B14F-4D97-AF65-F5344CB8AC3E}">
        <p14:creationId xmlns:p14="http://schemas.microsoft.com/office/powerpoint/2010/main" val="149591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0" name="Rectangle 9"/>
          <p:cNvSpPr/>
          <p:nvPr/>
        </p:nvSpPr>
        <p:spPr>
          <a:xfrm>
            <a:off x="40740" y="6527527"/>
            <a:ext cx="6096000" cy="307777"/>
          </a:xfrm>
          <a:prstGeom prst="rect">
            <a:avLst/>
          </a:prstGeom>
        </p:spPr>
        <p:txBody>
          <a:bodyPr>
            <a:spAutoFit/>
          </a:bodyPr>
          <a:lstStyle/>
          <a:p>
            <a:r>
              <a:rPr lang="en-US" sz="1400" b="0" i="0" dirty="0">
                <a:solidFill>
                  <a:schemeClr val="bg1"/>
                </a:solidFill>
                <a:effectLst/>
              </a:rPr>
              <a:t>Matthew 4:23-25</a:t>
            </a:r>
            <a:endParaRPr lang="en-US" sz="1400" dirty="0">
              <a:solidFill>
                <a:schemeClr val="bg1"/>
              </a:solidFill>
            </a:endParaRPr>
          </a:p>
        </p:txBody>
      </p:sp>
      <p:sp>
        <p:nvSpPr>
          <p:cNvPr id="201" name="TextBox 200"/>
          <p:cNvSpPr txBox="1"/>
          <p:nvPr/>
        </p:nvSpPr>
        <p:spPr>
          <a:xfrm>
            <a:off x="81481" y="17476"/>
            <a:ext cx="12110519" cy="769441"/>
          </a:xfrm>
          <a:prstGeom prst="rect">
            <a:avLst/>
          </a:prstGeom>
          <a:noFill/>
        </p:spPr>
        <p:txBody>
          <a:bodyPr wrap="square" rtlCol="0">
            <a:spAutoFit/>
          </a:bodyPr>
          <a:lstStyle/>
          <a:p>
            <a:pPr algn="ctr"/>
            <a:r>
              <a:rPr lang="en-US" sz="4400" dirty="0">
                <a:solidFill>
                  <a:schemeClr val="bg1"/>
                </a:solidFill>
                <a:latin typeface="Algerian" panose="04020705040A02060702" pitchFamily="82" charset="0"/>
              </a:rPr>
              <a:t>Teaching, Preaching, and Healing</a:t>
            </a:r>
          </a:p>
        </p:txBody>
      </p:sp>
      <p:sp>
        <p:nvSpPr>
          <p:cNvPr id="2" name="Rectangle 1"/>
          <p:cNvSpPr/>
          <p:nvPr/>
        </p:nvSpPr>
        <p:spPr>
          <a:xfrm>
            <a:off x="340013" y="910615"/>
            <a:ext cx="6454870" cy="3539430"/>
          </a:xfrm>
          <a:prstGeom prst="rect">
            <a:avLst/>
          </a:prstGeom>
        </p:spPr>
        <p:txBody>
          <a:bodyPr wrap="square">
            <a:spAutoFit/>
          </a:bodyPr>
          <a:lstStyle/>
          <a:p>
            <a:pPr fontAlgn="base"/>
            <a:r>
              <a:rPr lang="en-US" sz="2800" dirty="0">
                <a:solidFill>
                  <a:schemeClr val="bg1"/>
                </a:solidFill>
              </a:rPr>
              <a:t>“…from this earliest beginning, from the first hour, healing is mentioned almost as if it were a synonym for teaching and preaching. At least there is a clear relationship among the three. In fact, the passage that follows says more about the healing than the teaching or the preaching. …</a:t>
            </a:r>
          </a:p>
        </p:txBody>
      </p:sp>
      <p:sp>
        <p:nvSpPr>
          <p:cNvPr id="5" name="Rectangle 4"/>
          <p:cNvSpPr/>
          <p:nvPr/>
        </p:nvSpPr>
        <p:spPr>
          <a:xfrm>
            <a:off x="6096000" y="3904589"/>
            <a:ext cx="4660006" cy="2677656"/>
          </a:xfrm>
          <a:prstGeom prst="rect">
            <a:avLst/>
          </a:prstGeom>
        </p:spPr>
        <p:txBody>
          <a:bodyPr wrap="square">
            <a:spAutoFit/>
          </a:bodyPr>
          <a:lstStyle/>
          <a:p>
            <a:r>
              <a:rPr lang="en-US" sz="2400" b="0" i="0" dirty="0">
                <a:solidFill>
                  <a:schemeClr val="bg1"/>
                </a:solidFill>
                <a:effectLst/>
                <a:latin typeface="Open Sans"/>
              </a:rPr>
              <a:t>“…our teaching can lead to healing of the spiritual kind. … As with the Master, wouldn’t it be wonderful to measure the success of our teaching by the healing that takes place in the lives of others?</a:t>
            </a:r>
            <a:endParaRPr lang="en-US" sz="2400" dirty="0">
              <a:solidFill>
                <a:schemeClr val="bg1"/>
              </a:solidFill>
            </a:endParaRPr>
          </a:p>
        </p:txBody>
      </p:sp>
      <p:sp>
        <p:nvSpPr>
          <p:cNvPr id="6" name="TextBox 5"/>
          <p:cNvSpPr txBox="1"/>
          <p:nvPr/>
        </p:nvSpPr>
        <p:spPr>
          <a:xfrm>
            <a:off x="11560935" y="6342861"/>
            <a:ext cx="631065" cy="369332"/>
          </a:xfrm>
          <a:prstGeom prst="rect">
            <a:avLst/>
          </a:prstGeom>
          <a:noFill/>
        </p:spPr>
        <p:txBody>
          <a:bodyPr wrap="square" rtlCol="0">
            <a:spAutoFit/>
          </a:bodyPr>
          <a:lstStyle/>
          <a:p>
            <a:r>
              <a:rPr lang="en-US" dirty="0">
                <a:solidFill>
                  <a:schemeClr val="bg1"/>
                </a:solidFill>
              </a:rPr>
              <a:t>(4)</a:t>
            </a:r>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0613" y="5202250"/>
            <a:ext cx="1150212" cy="1436697"/>
          </a:xfrm>
          <a:prstGeom prst="rect">
            <a:avLst/>
          </a:prstGeom>
        </p:spPr>
      </p:pic>
      <p:pic>
        <p:nvPicPr>
          <p:cNvPr id="12290" name="Picture 2" descr="https://media.ldscdn.org/images/media-library/bible-images-the-life-of-jesus-christ/teachings/jesus-authority-questioned-1138449-wallpaper.jpg?download=tru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4895" y="1038519"/>
            <a:ext cx="3975279" cy="265018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s://media.ldscdn.org/images/media-library/beliefs-practices/sacrament-meeting-298791-wallpaper.jpg?download=tr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7964" y="4239166"/>
            <a:ext cx="3403251" cy="226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14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0" y="0"/>
            <a:ext cx="12192000" cy="6463308"/>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#220 </a:t>
            </a:r>
            <a:r>
              <a:rPr lang="en-US" i="1" dirty="0">
                <a:solidFill>
                  <a:schemeClr val="bg1"/>
                </a:solidFill>
              </a:rPr>
              <a:t>Lord, I Would Follow Thee</a:t>
            </a:r>
          </a:p>
          <a:p>
            <a:endParaRPr lang="en-US" dirty="0">
              <a:solidFill>
                <a:schemeClr val="bg1"/>
              </a:solidFill>
            </a:endParaRPr>
          </a:p>
          <a:p>
            <a:pPr marL="342900" indent="-342900">
              <a:buAutoNum type="arabicPeriod"/>
            </a:pPr>
            <a:r>
              <a:rPr lang="en-US" dirty="0">
                <a:solidFill>
                  <a:schemeClr val="bg1"/>
                </a:solidFill>
              </a:rPr>
              <a:t>Elder Quentin L. Cook </a:t>
            </a:r>
            <a:r>
              <a:rPr lang="en-US" i="1" dirty="0">
                <a:solidFill>
                  <a:schemeClr val="bg1"/>
                </a:solidFill>
              </a:rPr>
              <a:t>Choose Wisely </a:t>
            </a:r>
            <a:r>
              <a:rPr lang="en-US" dirty="0">
                <a:solidFill>
                  <a:schemeClr val="bg1"/>
                </a:solidFill>
              </a:rPr>
              <a:t>October 2014 General Conference</a:t>
            </a:r>
          </a:p>
          <a:p>
            <a:pPr marL="342900" indent="-342900">
              <a:buAutoNum type="arabicPeriod"/>
            </a:pPr>
            <a:endParaRPr lang="en-US" dirty="0">
              <a:solidFill>
                <a:schemeClr val="bg1"/>
              </a:solidFill>
            </a:endParaRPr>
          </a:p>
          <a:p>
            <a:pPr marL="342900" indent="-342900">
              <a:buFontTx/>
              <a:buAutoNum type="arabicPeriod"/>
            </a:pPr>
            <a:r>
              <a:rPr lang="en-US" dirty="0">
                <a:solidFill>
                  <a:schemeClr val="bg1"/>
                </a:solidFill>
              </a:rPr>
              <a:t>Elder Bruce R. McConkie (</a:t>
            </a:r>
            <a:r>
              <a:rPr lang="en-US" i="1" dirty="0">
                <a:solidFill>
                  <a:schemeClr val="bg1"/>
                </a:solidFill>
              </a:rPr>
              <a:t>Doctrinal New Testament Commentary,</a:t>
            </a:r>
            <a:r>
              <a:rPr lang="en-US" dirty="0">
                <a:solidFill>
                  <a:schemeClr val="bg1"/>
                </a:solidFill>
              </a:rPr>
              <a:t> 1:128). Joseph Smith Translation, Matthew 4:1–2; Luke 4:2]” </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James E. Talmage  </a:t>
            </a:r>
            <a:r>
              <a:rPr lang="en-US" i="1" dirty="0">
                <a:solidFill>
                  <a:schemeClr val="bg1"/>
                </a:solidFill>
              </a:rPr>
              <a:t>Jesus the Christ </a:t>
            </a:r>
            <a:r>
              <a:rPr lang="en-US" dirty="0">
                <a:solidFill>
                  <a:schemeClr val="bg1"/>
                </a:solidFill>
              </a:rPr>
              <a:t> Chapter 10</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Jeffrey R. Holland, “The Inconvenient Messiah,”</a:t>
            </a:r>
            <a:r>
              <a:rPr lang="en-US" i="1" dirty="0">
                <a:solidFill>
                  <a:schemeClr val="bg1"/>
                </a:solidFill>
              </a:rPr>
              <a:t> Ensign,</a:t>
            </a:r>
            <a:r>
              <a:rPr lang="en-US" dirty="0">
                <a:solidFill>
                  <a:schemeClr val="bg1"/>
                </a:solidFill>
              </a:rPr>
              <a:t> Feb. 1984, 68–73.</a:t>
            </a:r>
          </a:p>
          <a:p>
            <a:r>
              <a:rPr lang="en-US" dirty="0">
                <a:solidFill>
                  <a:schemeClr val="bg1"/>
                </a:solidFill>
              </a:rPr>
              <a:t>	“Teaching, Preaching, Healing,”</a:t>
            </a:r>
            <a:r>
              <a:rPr lang="en-US" i="1" dirty="0">
                <a:solidFill>
                  <a:schemeClr val="bg1"/>
                </a:solidFill>
              </a:rPr>
              <a:t> Ensign,</a:t>
            </a:r>
            <a:r>
              <a:rPr lang="en-US" dirty="0">
                <a:solidFill>
                  <a:schemeClr val="bg1"/>
                </a:solidFill>
              </a:rPr>
              <a:t> Jan. 2003, 33–34, 37.</a:t>
            </a:r>
          </a:p>
          <a:p>
            <a:pPr marL="342900" indent="-342900">
              <a:buFontTx/>
              <a:buAutoNum type="arabicPeriod"/>
            </a:pPr>
            <a:endParaRPr lang="en-US" dirty="0">
              <a:solidFill>
                <a:schemeClr val="bg1"/>
              </a:solidFill>
            </a:endParaRPr>
          </a:p>
          <a:p>
            <a:pPr marL="342900" indent="-342900">
              <a:buAutoNum type="arabicPeriod" startAt="5"/>
            </a:pPr>
            <a:r>
              <a:rPr lang="en-US" dirty="0">
                <a:solidFill>
                  <a:schemeClr val="bg1"/>
                </a:solidFill>
              </a:rPr>
              <a:t>President Ezra Taft Benson (“Jesus Christ—Gifts and Expectations,”</a:t>
            </a:r>
            <a:r>
              <a:rPr lang="en-US" i="1" dirty="0">
                <a:solidFill>
                  <a:schemeClr val="bg1"/>
                </a:solidFill>
              </a:rPr>
              <a:t> Ensign,</a:t>
            </a:r>
            <a:r>
              <a:rPr lang="en-US" dirty="0">
                <a:solidFill>
                  <a:schemeClr val="bg1"/>
                </a:solidFill>
              </a:rPr>
              <a:t> Dec. 1988, 4).</a:t>
            </a:r>
          </a:p>
          <a:p>
            <a:pPr marL="342900" indent="-342900">
              <a:buAutoNum type="arabicPeriod" startAt="5"/>
            </a:pPr>
            <a:endParaRPr lang="en-US" dirty="0">
              <a:solidFill>
                <a:schemeClr val="bg1"/>
              </a:solidFill>
            </a:endParaRPr>
          </a:p>
          <a:p>
            <a:pPr marL="342900" indent="-342900">
              <a:buAutoNum type="arabicPeriod" startAt="5"/>
            </a:pPr>
            <a:r>
              <a:rPr lang="en-US" dirty="0">
                <a:solidFill>
                  <a:schemeClr val="bg1"/>
                </a:solidFill>
              </a:rPr>
              <a:t>Bible Dictionary</a:t>
            </a:r>
          </a:p>
          <a:p>
            <a:pPr marL="342900" indent="-342900">
              <a:buAutoNum type="arabicPeriod" startAt="5"/>
            </a:pPr>
            <a:endParaRPr lang="en-US" dirty="0">
              <a:solidFill>
                <a:schemeClr val="bg1"/>
              </a:solidFill>
            </a:endParaRPr>
          </a:p>
          <a:p>
            <a:pPr fontAlgn="base"/>
            <a:r>
              <a:rPr lang="en-US" i="1" dirty="0">
                <a:solidFill>
                  <a:schemeClr val="bg1"/>
                </a:solidFill>
              </a:rPr>
              <a:t>7.  Commentary on Genesis, </a:t>
            </a:r>
            <a:r>
              <a:rPr lang="en-US" dirty="0">
                <a:solidFill>
                  <a:schemeClr val="bg1"/>
                </a:solidFill>
              </a:rPr>
              <a:t>cit. Eusebius, </a:t>
            </a:r>
            <a:r>
              <a:rPr lang="en-US" i="1" dirty="0">
                <a:solidFill>
                  <a:schemeClr val="bg1"/>
                </a:solidFill>
              </a:rPr>
              <a:t>History </a:t>
            </a:r>
            <a:r>
              <a:rPr lang="en-US" dirty="0">
                <a:solidFill>
                  <a:schemeClr val="bg1"/>
                </a:solidFill>
              </a:rPr>
              <a:t>3:1 from </a:t>
            </a:r>
            <a:r>
              <a:rPr lang="en-US" i="1" dirty="0">
                <a:solidFill>
                  <a:schemeClr val="bg1"/>
                </a:solidFill>
              </a:rPr>
              <a:t>Simon Peter </a:t>
            </a:r>
            <a:r>
              <a:rPr lang="en-US" dirty="0">
                <a:solidFill>
                  <a:schemeClr val="bg1"/>
                </a:solidFill>
                <a:effectLst/>
              </a:rPr>
              <a:t>By Dr. </a:t>
            </a:r>
            <a:r>
              <a:rPr lang="en-US" dirty="0">
                <a:solidFill>
                  <a:schemeClr val="bg1"/>
                </a:solidFill>
              </a:rPr>
              <a:t>Richard Lloyd Anderson  Ensign Feb. 1975 </a:t>
            </a:r>
            <a:endParaRPr lang="en-US" dirty="0">
              <a:solidFill>
                <a:schemeClr val="bg1"/>
              </a:solidFill>
              <a:effectLst/>
            </a:endParaRPr>
          </a:p>
          <a:p>
            <a:pPr marL="342900" indent="-342900">
              <a:buAutoNum type="arabicPeriod" startAt="5"/>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dirty="0">
              <a:solidFill>
                <a:schemeClr val="bg1"/>
              </a:solidFill>
            </a:endParaRPr>
          </a:p>
        </p:txBody>
      </p:sp>
      <p:sp>
        <p:nvSpPr>
          <p:cNvPr id="6" name="Footer Placeholder 14">
            <a:extLst>
              <a:ext uri="{FF2B5EF4-FFF2-40B4-BE49-F238E27FC236}">
                <a16:creationId xmlns:a16="http://schemas.microsoft.com/office/drawing/2014/main" id="{10817895-8877-4A4B-BAFC-25EDECA684E4}"/>
              </a:ext>
            </a:extLst>
          </p:cNvPr>
          <p:cNvSpPr>
            <a:spLocks noGrp="1"/>
          </p:cNvSpPr>
          <p:nvPr/>
        </p:nvSpPr>
        <p:spPr>
          <a:xfrm>
            <a:off x="0" y="6492875"/>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666361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(1)</a:t>
            </a:r>
          </a:p>
        </p:txBody>
      </p:sp>
      <p:sp>
        <p:nvSpPr>
          <p:cNvPr id="14" name="TextBox 13"/>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Focus</a:t>
            </a:r>
          </a:p>
        </p:txBody>
      </p:sp>
      <p:pic>
        <p:nvPicPr>
          <p:cNvPr id="67" name="Picture 2" descr="http://orig13.deviantart.net/417b/f/2014/222/8/0/psychedelic_rain_by_rufusshinra4179-d117p8w.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3947" y="1100875"/>
            <a:ext cx="6204106" cy="465307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8024" y="1771822"/>
            <a:ext cx="2900127" cy="3139321"/>
          </a:xfrm>
          <a:prstGeom prst="rect">
            <a:avLst/>
          </a:prstGeom>
        </p:spPr>
        <p:txBody>
          <a:bodyPr wrap="square">
            <a:spAutoFit/>
          </a:bodyPr>
          <a:lstStyle/>
          <a:p>
            <a:r>
              <a:rPr lang="en-US" b="0" i="0" dirty="0">
                <a:solidFill>
                  <a:schemeClr val="bg1"/>
                </a:solidFill>
                <a:effectLst/>
                <a:latin typeface="Open Sans"/>
              </a:rPr>
              <a:t>“Distractions and opposition to righteousness are not just on the Internet; they are everywhere. </a:t>
            </a:r>
          </a:p>
          <a:p>
            <a:endParaRPr lang="en-US" dirty="0">
              <a:solidFill>
                <a:schemeClr val="bg1"/>
              </a:solidFill>
              <a:latin typeface="Open Sans"/>
            </a:endParaRPr>
          </a:p>
          <a:p>
            <a:r>
              <a:rPr lang="en-US" b="0" i="0" dirty="0">
                <a:solidFill>
                  <a:schemeClr val="bg1"/>
                </a:solidFill>
                <a:effectLst/>
                <a:latin typeface="Open Sans"/>
              </a:rPr>
              <a:t>They affect not just the youth but all of us. </a:t>
            </a:r>
          </a:p>
          <a:p>
            <a:endParaRPr lang="en-US" dirty="0">
              <a:solidFill>
                <a:schemeClr val="bg1"/>
              </a:solidFill>
              <a:latin typeface="Open Sans"/>
            </a:endParaRPr>
          </a:p>
          <a:p>
            <a:r>
              <a:rPr lang="en-US" b="0" i="0" dirty="0">
                <a:solidFill>
                  <a:schemeClr val="bg1"/>
                </a:solidFill>
                <a:effectLst/>
                <a:latin typeface="Open Sans"/>
              </a:rPr>
              <a:t>We live in a world that is literally in commotion.”</a:t>
            </a:r>
            <a:r>
              <a:rPr lang="en-US" baseline="30000" dirty="0">
                <a:solidFill>
                  <a:schemeClr val="bg1"/>
                </a:solidFill>
                <a:latin typeface="Open Sans"/>
              </a:rPr>
              <a:t> </a:t>
            </a:r>
          </a:p>
        </p:txBody>
      </p:sp>
      <p:sp>
        <p:nvSpPr>
          <p:cNvPr id="3" name="Rectangle 2"/>
          <p:cNvSpPr/>
          <p:nvPr/>
        </p:nvSpPr>
        <p:spPr>
          <a:xfrm>
            <a:off x="9198053" y="1654064"/>
            <a:ext cx="3060071" cy="2862322"/>
          </a:xfrm>
          <a:prstGeom prst="rect">
            <a:avLst/>
          </a:prstGeom>
        </p:spPr>
        <p:txBody>
          <a:bodyPr wrap="square">
            <a:spAutoFit/>
          </a:bodyPr>
          <a:lstStyle/>
          <a:p>
            <a:r>
              <a:rPr lang="en-US" b="0" i="0" dirty="0">
                <a:solidFill>
                  <a:schemeClr val="bg1"/>
                </a:solidFill>
                <a:effectLst/>
                <a:latin typeface="Open Sans"/>
              </a:rPr>
              <a:t>“We are surrounded by obsessive portrayals of “fun and games” and immoral and dysfunctional lives.</a:t>
            </a:r>
          </a:p>
          <a:p>
            <a:endParaRPr lang="en-US" dirty="0">
              <a:solidFill>
                <a:schemeClr val="bg1"/>
              </a:solidFill>
              <a:latin typeface="Open Sans"/>
            </a:endParaRPr>
          </a:p>
          <a:p>
            <a:endParaRPr lang="en-US" b="0" i="0" dirty="0">
              <a:solidFill>
                <a:schemeClr val="bg1"/>
              </a:solidFill>
              <a:effectLst/>
              <a:latin typeface="Open Sans"/>
            </a:endParaRPr>
          </a:p>
          <a:p>
            <a:r>
              <a:rPr lang="en-US" b="0" i="0" dirty="0">
                <a:solidFill>
                  <a:schemeClr val="bg1"/>
                </a:solidFill>
                <a:effectLst/>
                <a:latin typeface="Open Sans"/>
              </a:rPr>
              <a:t>[Some of] these are presented as normal conduct in much of the media.”</a:t>
            </a:r>
            <a:endParaRPr lang="en-US" dirty="0">
              <a:solidFill>
                <a:schemeClr val="bg1"/>
              </a:solidFill>
            </a:endParaRPr>
          </a:p>
        </p:txBody>
      </p:sp>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7339" y="5568398"/>
            <a:ext cx="1095375" cy="1095375"/>
          </a:xfrm>
          <a:prstGeom prst="rect">
            <a:avLst/>
          </a:prstGeom>
        </p:spPr>
      </p:pic>
      <p:sp>
        <p:nvSpPr>
          <p:cNvPr id="69" name="Rectangle 68"/>
          <p:cNvSpPr/>
          <p:nvPr/>
        </p:nvSpPr>
        <p:spPr>
          <a:xfrm>
            <a:off x="3556503" y="5832776"/>
            <a:ext cx="5160474" cy="830997"/>
          </a:xfrm>
          <a:prstGeom prst="rect">
            <a:avLst/>
          </a:prstGeom>
        </p:spPr>
        <p:txBody>
          <a:bodyPr wrap="square">
            <a:spAutoFit/>
          </a:bodyPr>
          <a:lstStyle/>
          <a:p>
            <a:pPr algn="ctr"/>
            <a:r>
              <a:rPr lang="en-US" sz="2400" dirty="0">
                <a:solidFill>
                  <a:srgbClr val="FFFF00"/>
                </a:solidFill>
                <a:latin typeface="Open Sans"/>
              </a:rPr>
              <a:t>Were you able to focus on the words or the picture?</a:t>
            </a:r>
            <a:endParaRPr lang="en-US" sz="2400" baseline="30000" dirty="0">
              <a:solidFill>
                <a:srgbClr val="FFFF00"/>
              </a:solidFill>
              <a:latin typeface="Open Sans"/>
            </a:endParaRPr>
          </a:p>
        </p:txBody>
      </p:sp>
    </p:spTree>
    <p:extLst>
      <p:ext uri="{BB962C8B-B14F-4D97-AF65-F5344CB8AC3E}">
        <p14:creationId xmlns:p14="http://schemas.microsoft.com/office/powerpoint/2010/main" val="357911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68"/>
                                        </p:tgtEl>
                                        <p:attrNameLst>
                                          <p:attrName>style.visibility</p:attrName>
                                        </p:attrNameLst>
                                      </p:cBhvr>
                                      <p:to>
                                        <p:strVal val="visible"/>
                                      </p:to>
                                    </p:set>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 calcmode="lin" valueType="num">
                                      <p:cBhvr>
                                        <p:cTn id="35" dur="500" fill="hold"/>
                                        <p:tgtEl>
                                          <p:spTgt spid="69"/>
                                        </p:tgtEl>
                                        <p:attrNameLst>
                                          <p:attrName>ppt_w</p:attrName>
                                        </p:attrNameLst>
                                      </p:cBhvr>
                                      <p:tavLst>
                                        <p:tav tm="0">
                                          <p:val>
                                            <p:fltVal val="0"/>
                                          </p:val>
                                        </p:tav>
                                        <p:tav tm="100000">
                                          <p:val>
                                            <p:strVal val="#ppt_w"/>
                                          </p:val>
                                        </p:tav>
                                      </p:tavLst>
                                    </p:anim>
                                    <p:anim calcmode="lin" valueType="num">
                                      <p:cBhvr>
                                        <p:cTn id="36" dur="500" fill="hold"/>
                                        <p:tgtEl>
                                          <p:spTgt spid="69"/>
                                        </p:tgtEl>
                                        <p:attrNameLst>
                                          <p:attrName>ppt_h</p:attrName>
                                        </p:attrNameLst>
                                      </p:cBhvr>
                                      <p:tavLst>
                                        <p:tav tm="0">
                                          <p:val>
                                            <p:fltVal val="0"/>
                                          </p:val>
                                        </p:tav>
                                        <p:tav tm="100000">
                                          <p:val>
                                            <p:strVal val="#ppt_h"/>
                                          </p:val>
                                        </p:tav>
                                      </p:tavLst>
                                    </p:anim>
                                    <p:animEffect transition="in" filter="fade">
                                      <p:cBhvr>
                                        <p:cTn id="37" dur="500"/>
                                        <p:tgtEl>
                                          <p:spTgt spid="69"/>
                                        </p:tgtEl>
                                      </p:cBhvr>
                                    </p:animEffect>
                                  </p:childTnLst>
                                </p:cTn>
                              </p:par>
                              <p:par>
                                <p:cTn id="38" presetID="10" presetClass="exit" presetSubtype="0" fill="hold" nodeType="withEffect">
                                  <p:stCondLst>
                                    <p:cond delay="0"/>
                                  </p:stCondLst>
                                  <p:childTnLst>
                                    <p:animEffect transition="out" filter="fade">
                                      <p:cBhvr>
                                        <p:cTn id="39" dur="500"/>
                                        <p:tgtEl>
                                          <p:spTgt spid="67"/>
                                        </p:tgtEl>
                                      </p:cBhvr>
                                    </p:animEffect>
                                    <p:set>
                                      <p:cBhvr>
                                        <p:cTn id="40" dur="1" fill="hold">
                                          <p:stCondLst>
                                            <p:cond delay="499"/>
                                          </p:stCondLst>
                                        </p:cTn>
                                        <p:tgtEl>
                                          <p:spTgt spid="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658843" y="4717322"/>
            <a:ext cx="7100934" cy="1754326"/>
            <a:chOff x="96571" y="3579185"/>
            <a:chExt cx="7100934" cy="1754326"/>
          </a:xfrm>
        </p:grpSpPr>
        <p:sp>
          <p:nvSpPr>
            <p:cNvPr id="5" name="Rectangle 4"/>
            <p:cNvSpPr/>
            <p:nvPr/>
          </p:nvSpPr>
          <p:spPr>
            <a:xfrm>
              <a:off x="717325" y="3579185"/>
              <a:ext cx="6480180" cy="1754326"/>
            </a:xfrm>
            <a:prstGeom prst="rect">
              <a:avLst/>
            </a:prstGeom>
          </p:spPr>
          <p:txBody>
            <a:bodyPr wrap="square">
              <a:spAutoFit/>
            </a:bodyPr>
            <a:lstStyle/>
            <a:p>
              <a:r>
                <a:rPr lang="en-US" dirty="0">
                  <a:hlinkClick r:id="rId2"/>
                </a:rPr>
                <a:t>https://www.lds.org/ensign/1975/02/simon-peter?lang=eng</a:t>
              </a:r>
              <a:endParaRPr lang="en-US" dirty="0"/>
            </a:p>
            <a:p>
              <a:r>
                <a:rPr lang="en-US" dirty="0">
                  <a:hlinkClick r:id="rId3"/>
                </a:rPr>
                <a:t>https://www.lds.org/ensign/1999/10/as-flaming-fire-and-a-ministering-angel?lang=eng</a:t>
              </a:r>
              <a:endParaRPr lang="en-US" dirty="0"/>
            </a:p>
            <a:p>
              <a:r>
                <a:rPr lang="en-US" dirty="0">
                  <a:hlinkClick r:id="rId4"/>
                </a:rPr>
                <a:t>https://www.lds.org/ensign/1975/09/i-have-a-question?lang=eng</a:t>
              </a:r>
              <a:endParaRPr lang="en-US" dirty="0"/>
            </a:p>
            <a:p>
              <a:endParaRPr lang="en-US" dirty="0"/>
            </a:p>
            <a:p>
              <a:endParaRPr lang="en-US" dirty="0"/>
            </a:p>
          </p:txBody>
        </p:sp>
        <p:sp>
          <p:nvSpPr>
            <p:cNvPr id="6" name="TextBox 5"/>
            <p:cNvSpPr txBox="1"/>
            <p:nvPr/>
          </p:nvSpPr>
          <p:spPr>
            <a:xfrm>
              <a:off x="96571" y="3579185"/>
              <a:ext cx="1584102" cy="1200329"/>
            </a:xfrm>
            <a:prstGeom prst="rect">
              <a:avLst/>
            </a:prstGeom>
            <a:noFill/>
          </p:spPr>
          <p:txBody>
            <a:bodyPr wrap="square" rtlCol="0">
              <a:spAutoFit/>
            </a:bodyPr>
            <a:lstStyle/>
            <a:p>
              <a:r>
                <a:rPr lang="en-US" dirty="0"/>
                <a:t>Peter</a:t>
              </a:r>
            </a:p>
            <a:p>
              <a:r>
                <a:rPr lang="en-US" dirty="0"/>
                <a:t>John</a:t>
              </a:r>
            </a:p>
            <a:p>
              <a:endParaRPr lang="en-US" dirty="0"/>
            </a:p>
            <a:p>
              <a:r>
                <a:rPr lang="en-US" dirty="0"/>
                <a:t>James</a:t>
              </a:r>
            </a:p>
          </p:txBody>
        </p:sp>
      </p:grpSp>
      <p:graphicFrame>
        <p:nvGraphicFramePr>
          <p:cNvPr id="10" name="Table 9"/>
          <p:cNvGraphicFramePr>
            <a:graphicFrameLocks noGrp="1"/>
          </p:cNvGraphicFramePr>
          <p:nvPr/>
        </p:nvGraphicFramePr>
        <p:xfrm>
          <a:off x="152400" y="457200"/>
          <a:ext cx="8763000" cy="2966720"/>
        </p:xfrm>
        <a:graphic>
          <a:graphicData uri="http://schemas.openxmlformats.org/drawingml/2006/table">
            <a:tbl>
              <a:tblPr firstRow="1" bandRow="1">
                <a:tableStyleId>{5940675A-B579-460E-94D1-54222C63F5DA}</a:tableStyleId>
              </a:tblPr>
              <a:tblGrid>
                <a:gridCol w="39624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066800">
                  <a:extLst>
                    <a:ext uri="{9D8B030D-6E8A-4147-A177-3AD203B41FA5}">
                      <a16:colId xmlns:a16="http://schemas.microsoft.com/office/drawing/2014/main" val="20004"/>
                    </a:ext>
                  </a:extLst>
                </a:gridCol>
              </a:tblGrid>
              <a:tr h="370840">
                <a:tc>
                  <a:txBody>
                    <a:bodyPr/>
                    <a:lstStyle/>
                    <a:p>
                      <a:pPr algn="ctr"/>
                      <a:r>
                        <a:rPr lang="en-US" sz="1200" b="1" dirty="0"/>
                        <a:t>Event</a:t>
                      </a:r>
                    </a:p>
                  </a:txBody>
                  <a:tcPr/>
                </a:tc>
                <a:tc>
                  <a:txBody>
                    <a:bodyPr/>
                    <a:lstStyle/>
                    <a:p>
                      <a:pPr algn="ctr"/>
                      <a:r>
                        <a:rPr lang="en-US" sz="1200" b="1" dirty="0"/>
                        <a:t>Matthew</a:t>
                      </a:r>
                    </a:p>
                  </a:txBody>
                  <a:tcPr/>
                </a:tc>
                <a:tc>
                  <a:txBody>
                    <a:bodyPr/>
                    <a:lstStyle/>
                    <a:p>
                      <a:pPr algn="ctr"/>
                      <a:r>
                        <a:rPr lang="en-US" sz="1200" b="1" dirty="0"/>
                        <a:t>Mark</a:t>
                      </a:r>
                    </a:p>
                  </a:txBody>
                  <a:tcPr/>
                </a:tc>
                <a:tc>
                  <a:txBody>
                    <a:bodyPr/>
                    <a:lstStyle/>
                    <a:p>
                      <a:pPr algn="ctr"/>
                      <a:r>
                        <a:rPr lang="en-US" sz="1200" b="1" dirty="0"/>
                        <a:t>Luke </a:t>
                      </a:r>
                    </a:p>
                  </a:txBody>
                  <a:tcPr/>
                </a:tc>
                <a:tc>
                  <a:txBody>
                    <a:bodyPr/>
                    <a:lstStyle/>
                    <a:p>
                      <a:pPr algn="ctr"/>
                      <a:r>
                        <a:rPr lang="en-US" sz="1200" b="1" dirty="0"/>
                        <a:t>John</a:t>
                      </a:r>
                    </a:p>
                  </a:txBody>
                  <a:tcPr/>
                </a:tc>
                <a:extLst>
                  <a:ext uri="{0D108BD9-81ED-4DB2-BD59-A6C34878D82A}">
                    <a16:rowId xmlns:a16="http://schemas.microsoft.com/office/drawing/2014/main" val="10000"/>
                  </a:ext>
                </a:extLst>
              </a:tr>
              <a:tr h="370840">
                <a:tc>
                  <a:txBody>
                    <a:bodyPr/>
                    <a:lstStyle/>
                    <a:p>
                      <a:r>
                        <a:rPr lang="en-US" sz="1200" dirty="0"/>
                        <a:t>Fast</a:t>
                      </a:r>
                      <a:r>
                        <a:rPr lang="en-US" sz="1200" baseline="0" dirty="0"/>
                        <a:t> and Temptation of Jesus</a:t>
                      </a:r>
                      <a:endParaRPr lang="en-US" sz="1200" dirty="0"/>
                    </a:p>
                  </a:txBody>
                  <a:tcPr/>
                </a:tc>
                <a:tc>
                  <a:txBody>
                    <a:bodyPr/>
                    <a:lstStyle/>
                    <a:p>
                      <a:r>
                        <a:rPr lang="en-US" sz="1200" dirty="0"/>
                        <a:t>4:1-11</a:t>
                      </a:r>
                    </a:p>
                  </a:txBody>
                  <a:tcPr/>
                </a:tc>
                <a:tc>
                  <a:txBody>
                    <a:bodyPr/>
                    <a:lstStyle/>
                    <a:p>
                      <a:r>
                        <a:rPr lang="en-US" sz="1200" dirty="0"/>
                        <a:t>1:12,</a:t>
                      </a:r>
                      <a:r>
                        <a:rPr lang="en-US" sz="1200" baseline="0" dirty="0"/>
                        <a:t> 13</a:t>
                      </a:r>
                      <a:endParaRPr lang="en-US" sz="1200" dirty="0"/>
                    </a:p>
                  </a:txBody>
                  <a:tcPr/>
                </a:tc>
                <a:tc>
                  <a:txBody>
                    <a:bodyPr/>
                    <a:lstStyle/>
                    <a:p>
                      <a:r>
                        <a:rPr lang="en-US" sz="1200" dirty="0"/>
                        <a:t>4:1-13</a:t>
                      </a:r>
                    </a:p>
                  </a:txBody>
                  <a:tcPr/>
                </a:tc>
                <a:tc>
                  <a:txBody>
                    <a:bodyPr/>
                    <a:lstStyle/>
                    <a:p>
                      <a:endParaRPr lang="en-US" sz="1200" dirty="0"/>
                    </a:p>
                  </a:txBody>
                  <a:tcPr/>
                </a:tc>
                <a:extLst>
                  <a:ext uri="{0D108BD9-81ED-4DB2-BD59-A6C34878D82A}">
                    <a16:rowId xmlns:a16="http://schemas.microsoft.com/office/drawing/2014/main" val="10001"/>
                  </a:ext>
                </a:extLst>
              </a:tr>
              <a:tr h="370840">
                <a:tc>
                  <a:txBody>
                    <a:bodyPr/>
                    <a:lstStyle/>
                    <a:p>
                      <a:r>
                        <a:rPr lang="en-US" sz="1200" dirty="0"/>
                        <a:t>Jesus Leaves Judea for Galilee</a:t>
                      </a:r>
                    </a:p>
                  </a:txBody>
                  <a:tcPr/>
                </a:tc>
                <a:tc>
                  <a:txBody>
                    <a:bodyPr/>
                    <a:lstStyle/>
                    <a:p>
                      <a:r>
                        <a:rPr lang="en-US" sz="1200" dirty="0"/>
                        <a:t>4:12</a:t>
                      </a:r>
                    </a:p>
                  </a:txBody>
                  <a:tcPr/>
                </a:tc>
                <a:tc>
                  <a:txBody>
                    <a:bodyPr/>
                    <a:lstStyle/>
                    <a:p>
                      <a:r>
                        <a:rPr lang="en-US" sz="1200" dirty="0"/>
                        <a:t>1:14</a:t>
                      </a:r>
                    </a:p>
                  </a:txBody>
                  <a:tcPr/>
                </a:tc>
                <a:tc>
                  <a:txBody>
                    <a:bodyPr/>
                    <a:lstStyle/>
                    <a:p>
                      <a:r>
                        <a:rPr lang="en-US" sz="1200" dirty="0"/>
                        <a:t>4:14</a:t>
                      </a:r>
                    </a:p>
                  </a:txBody>
                  <a:tcPr/>
                </a:tc>
                <a:tc>
                  <a:txBody>
                    <a:bodyPr/>
                    <a:lstStyle/>
                    <a:p>
                      <a:r>
                        <a:rPr lang="en-US" sz="1200" dirty="0"/>
                        <a:t>4:1-3</a:t>
                      </a:r>
                    </a:p>
                  </a:txBody>
                  <a:tcPr/>
                </a:tc>
                <a:extLst>
                  <a:ext uri="{0D108BD9-81ED-4DB2-BD59-A6C34878D82A}">
                    <a16:rowId xmlns:a16="http://schemas.microsoft.com/office/drawing/2014/main" val="10002"/>
                  </a:ext>
                </a:extLst>
              </a:tr>
              <a:tr h="370840">
                <a:tc>
                  <a:txBody>
                    <a:bodyPr/>
                    <a:lstStyle/>
                    <a:p>
                      <a:r>
                        <a:rPr lang="en-US" sz="1200" dirty="0"/>
                        <a:t>Fast</a:t>
                      </a:r>
                      <a:r>
                        <a:rPr lang="en-US" sz="1200" baseline="0" dirty="0"/>
                        <a:t> and Temptation of Jesus</a:t>
                      </a:r>
                      <a:endParaRPr lang="en-US" sz="1200" dirty="0"/>
                    </a:p>
                  </a:txBody>
                  <a:tcPr>
                    <a:solidFill>
                      <a:schemeClr val="accent5">
                        <a:lumMod val="20000"/>
                        <a:lumOff val="80000"/>
                      </a:schemeClr>
                    </a:solidFill>
                  </a:tcPr>
                </a:tc>
                <a:tc>
                  <a:txBody>
                    <a:bodyPr/>
                    <a:lstStyle/>
                    <a:p>
                      <a:r>
                        <a:rPr lang="en-US" sz="1200" dirty="0"/>
                        <a:t>4:1-11</a:t>
                      </a:r>
                    </a:p>
                  </a:txBody>
                  <a:tcPr>
                    <a:solidFill>
                      <a:schemeClr val="accent5">
                        <a:lumMod val="20000"/>
                        <a:lumOff val="80000"/>
                      </a:schemeClr>
                    </a:solidFill>
                  </a:tcPr>
                </a:tc>
                <a:tc>
                  <a:txBody>
                    <a:bodyPr/>
                    <a:lstStyle/>
                    <a:p>
                      <a:r>
                        <a:rPr lang="en-US" sz="1200" dirty="0"/>
                        <a:t>1:12,</a:t>
                      </a:r>
                      <a:r>
                        <a:rPr lang="en-US" sz="1200" baseline="0" dirty="0"/>
                        <a:t> 13</a:t>
                      </a:r>
                      <a:endParaRPr lang="en-US" sz="1200" dirty="0"/>
                    </a:p>
                  </a:txBody>
                  <a:tcPr>
                    <a:solidFill>
                      <a:schemeClr val="accent5">
                        <a:lumMod val="20000"/>
                        <a:lumOff val="80000"/>
                      </a:schemeClr>
                    </a:solidFill>
                  </a:tcPr>
                </a:tc>
                <a:tc>
                  <a:txBody>
                    <a:bodyPr/>
                    <a:lstStyle/>
                    <a:p>
                      <a:r>
                        <a:rPr lang="en-US" sz="1200" dirty="0"/>
                        <a:t>4:1-13</a:t>
                      </a:r>
                    </a:p>
                  </a:txBody>
                  <a:tcPr>
                    <a:solidFill>
                      <a:schemeClr val="accent5">
                        <a:lumMod val="20000"/>
                        <a:lumOff val="80000"/>
                      </a:schemeClr>
                    </a:solidFill>
                  </a:tcPr>
                </a:tc>
                <a:tc>
                  <a:txBody>
                    <a:bodyPr/>
                    <a:lstStyle/>
                    <a:p>
                      <a:endParaRPr lang="en-US" sz="1200" dirty="0"/>
                    </a:p>
                  </a:txBody>
                  <a:tcPr>
                    <a:solidFill>
                      <a:schemeClr val="accent5">
                        <a:lumMod val="20000"/>
                        <a:lumOff val="80000"/>
                      </a:schemeClr>
                    </a:solidFill>
                  </a:tcPr>
                </a:tc>
                <a:extLst>
                  <a:ext uri="{0D108BD9-81ED-4DB2-BD59-A6C34878D82A}">
                    <a16:rowId xmlns:a16="http://schemas.microsoft.com/office/drawing/2014/main" val="10003"/>
                  </a:ext>
                </a:extLst>
              </a:tr>
              <a:tr h="370840">
                <a:tc>
                  <a:txBody>
                    <a:bodyPr/>
                    <a:lstStyle/>
                    <a:p>
                      <a:r>
                        <a:rPr lang="en-US" sz="1200" dirty="0"/>
                        <a:t>Jesus Leaves Judea for Galilee</a:t>
                      </a:r>
                    </a:p>
                  </a:txBody>
                  <a:tcPr/>
                </a:tc>
                <a:tc>
                  <a:txBody>
                    <a:bodyPr/>
                    <a:lstStyle/>
                    <a:p>
                      <a:r>
                        <a:rPr lang="en-US" sz="1200" dirty="0"/>
                        <a:t>4:12</a:t>
                      </a:r>
                    </a:p>
                  </a:txBody>
                  <a:tcPr/>
                </a:tc>
                <a:tc>
                  <a:txBody>
                    <a:bodyPr/>
                    <a:lstStyle/>
                    <a:p>
                      <a:r>
                        <a:rPr lang="en-US" sz="1200" dirty="0"/>
                        <a:t>1:14</a:t>
                      </a:r>
                    </a:p>
                  </a:txBody>
                  <a:tcPr/>
                </a:tc>
                <a:tc>
                  <a:txBody>
                    <a:bodyPr/>
                    <a:lstStyle/>
                    <a:p>
                      <a:r>
                        <a:rPr lang="en-US" sz="1200" dirty="0"/>
                        <a:t>4:14</a:t>
                      </a:r>
                    </a:p>
                  </a:txBody>
                  <a:tcPr/>
                </a:tc>
                <a:tc>
                  <a:txBody>
                    <a:bodyPr/>
                    <a:lstStyle/>
                    <a:p>
                      <a:r>
                        <a:rPr lang="en-US" sz="1200" dirty="0"/>
                        <a:t>4:1-3</a:t>
                      </a:r>
                    </a:p>
                  </a:txBody>
                  <a:tcPr/>
                </a:tc>
                <a:extLst>
                  <a:ext uri="{0D108BD9-81ED-4DB2-BD59-A6C34878D82A}">
                    <a16:rowId xmlns:a16="http://schemas.microsoft.com/office/drawing/2014/main" val="10004"/>
                  </a:ext>
                </a:extLst>
              </a:tr>
              <a:tr h="370840">
                <a:tc>
                  <a:txBody>
                    <a:bodyPr/>
                    <a:lstStyle/>
                    <a:p>
                      <a:r>
                        <a:rPr lang="en-US" sz="1200" dirty="0"/>
                        <a:t>Goes to Capernaum</a:t>
                      </a:r>
                    </a:p>
                  </a:txBody>
                  <a:tcPr/>
                </a:tc>
                <a:tc>
                  <a:txBody>
                    <a:bodyPr/>
                    <a:lstStyle/>
                    <a:p>
                      <a:r>
                        <a:rPr lang="en-US" sz="1200" dirty="0"/>
                        <a:t>4:13-17</a:t>
                      </a:r>
                    </a:p>
                  </a:txBody>
                  <a:tcPr/>
                </a:tc>
                <a:tc>
                  <a:txBody>
                    <a:bodyPr/>
                    <a:lstStyle/>
                    <a:p>
                      <a:r>
                        <a:rPr lang="en-US" sz="1200" dirty="0"/>
                        <a:t>1:15</a:t>
                      </a:r>
                    </a:p>
                  </a:txBody>
                  <a:tcPr/>
                </a:tc>
                <a:tc>
                  <a:txBody>
                    <a:bodyPr/>
                    <a:lstStyle/>
                    <a:p>
                      <a:r>
                        <a:rPr lang="en-US" sz="1200" dirty="0"/>
                        <a:t> </a:t>
                      </a:r>
                    </a:p>
                  </a:txBody>
                  <a:tcPr/>
                </a:tc>
                <a:tc>
                  <a:txBody>
                    <a:bodyPr/>
                    <a:lstStyle/>
                    <a:p>
                      <a:endParaRPr lang="en-US" sz="1200" dirty="0"/>
                    </a:p>
                  </a:txBody>
                  <a:tcPr/>
                </a:tc>
                <a:extLst>
                  <a:ext uri="{0D108BD9-81ED-4DB2-BD59-A6C34878D82A}">
                    <a16:rowId xmlns:a16="http://schemas.microsoft.com/office/drawing/2014/main" val="10005"/>
                  </a:ext>
                </a:extLst>
              </a:tr>
              <a:tr h="370840">
                <a:tc>
                  <a:txBody>
                    <a:bodyPr/>
                    <a:lstStyle/>
                    <a:p>
                      <a:r>
                        <a:rPr lang="en-US" sz="1200" dirty="0"/>
                        <a:t>Fishers of Men:</a:t>
                      </a:r>
                      <a:r>
                        <a:rPr lang="en-US" sz="1200" baseline="0" dirty="0"/>
                        <a:t> Peter, Andrew, James, and John</a:t>
                      </a:r>
                      <a:endParaRPr lang="en-US" sz="1200" dirty="0"/>
                    </a:p>
                  </a:txBody>
                  <a:tcPr/>
                </a:tc>
                <a:tc>
                  <a:txBody>
                    <a:bodyPr/>
                    <a:lstStyle/>
                    <a:p>
                      <a:r>
                        <a:rPr lang="en-US" sz="1200" dirty="0"/>
                        <a:t>4:18-22</a:t>
                      </a:r>
                    </a:p>
                  </a:txBody>
                  <a:tcPr/>
                </a:tc>
                <a:tc>
                  <a:txBody>
                    <a:bodyPr/>
                    <a:lstStyle/>
                    <a:p>
                      <a:r>
                        <a:rPr lang="en-US" sz="1200" dirty="0"/>
                        <a:t>1:16-20</a:t>
                      </a:r>
                    </a:p>
                  </a:txBody>
                  <a:tcPr/>
                </a:tc>
                <a:tc>
                  <a:txBody>
                    <a:bodyPr/>
                    <a:lstStyle/>
                    <a:p>
                      <a:r>
                        <a:rPr lang="en-US" sz="1200" dirty="0"/>
                        <a:t>5:1-11</a:t>
                      </a:r>
                    </a:p>
                  </a:txBody>
                  <a:tcPr/>
                </a:tc>
                <a:tc>
                  <a:txBody>
                    <a:bodyPr/>
                    <a:lstStyle/>
                    <a:p>
                      <a:r>
                        <a:rPr lang="en-US" sz="1200" dirty="0"/>
                        <a:t> </a:t>
                      </a:r>
                    </a:p>
                  </a:txBody>
                  <a:tcPr/>
                </a:tc>
                <a:extLst>
                  <a:ext uri="{0D108BD9-81ED-4DB2-BD59-A6C34878D82A}">
                    <a16:rowId xmlns:a16="http://schemas.microsoft.com/office/drawing/2014/main" val="10006"/>
                  </a:ext>
                </a:extLst>
              </a:tr>
              <a:tr h="370840">
                <a:tc>
                  <a:txBody>
                    <a:bodyPr/>
                    <a:lstStyle/>
                    <a:p>
                      <a:r>
                        <a:rPr lang="en-US" sz="1200" dirty="0"/>
                        <a:t>Jesus Preaches and Heals in Galilee</a:t>
                      </a:r>
                    </a:p>
                  </a:txBody>
                  <a:tcPr/>
                </a:tc>
                <a:tc>
                  <a:txBody>
                    <a:bodyPr/>
                    <a:lstStyle/>
                    <a:p>
                      <a:r>
                        <a:rPr lang="en-US" sz="1200" dirty="0"/>
                        <a:t>4:23-25</a:t>
                      </a:r>
                    </a:p>
                  </a:txBody>
                  <a:tcPr/>
                </a:tc>
                <a:tc>
                  <a:txBody>
                    <a:bodyPr/>
                    <a:lstStyle/>
                    <a:p>
                      <a:r>
                        <a:rPr lang="en-US" sz="1200" dirty="0"/>
                        <a:t>1:35-39</a:t>
                      </a:r>
                    </a:p>
                  </a:txBody>
                  <a:tcPr/>
                </a:tc>
                <a:tc>
                  <a:txBody>
                    <a:bodyPr/>
                    <a:lstStyle/>
                    <a:p>
                      <a:r>
                        <a:rPr lang="en-US" sz="1200" dirty="0"/>
                        <a:t>4:42-44</a:t>
                      </a:r>
                    </a:p>
                  </a:txBody>
                  <a:tcPr/>
                </a:tc>
                <a:tc>
                  <a:txBody>
                    <a:bodyPr/>
                    <a:lstStyle/>
                    <a:p>
                      <a:endParaRPr lang="en-US" sz="1200" dirty="0"/>
                    </a:p>
                  </a:txBody>
                  <a:tcPr/>
                </a:tc>
                <a:extLst>
                  <a:ext uri="{0D108BD9-81ED-4DB2-BD59-A6C34878D82A}">
                    <a16:rowId xmlns:a16="http://schemas.microsoft.com/office/drawing/2014/main" val="10007"/>
                  </a:ext>
                </a:extLst>
              </a:tr>
            </a:tbl>
          </a:graphicData>
        </a:graphic>
      </p:graphicFrame>
      <p:sp>
        <p:nvSpPr>
          <p:cNvPr id="11" name="TextBox 10"/>
          <p:cNvSpPr txBox="1"/>
          <p:nvPr/>
        </p:nvSpPr>
        <p:spPr>
          <a:xfrm>
            <a:off x="152400" y="76200"/>
            <a:ext cx="8763000" cy="369332"/>
          </a:xfrm>
          <a:prstGeom prst="rect">
            <a:avLst/>
          </a:prstGeom>
          <a:noFill/>
        </p:spPr>
        <p:txBody>
          <a:bodyPr wrap="square" rtlCol="0">
            <a:spAutoFit/>
          </a:bodyPr>
          <a:lstStyle/>
          <a:p>
            <a:pPr algn="ctr"/>
            <a:r>
              <a:rPr lang="en-US" dirty="0"/>
              <a:t>Opening Events in Jesus’ Ministry</a:t>
            </a:r>
          </a:p>
        </p:txBody>
      </p:sp>
      <p:sp>
        <p:nvSpPr>
          <p:cNvPr id="13" name="TextBox 12"/>
          <p:cNvSpPr txBox="1"/>
          <p:nvPr/>
        </p:nvSpPr>
        <p:spPr>
          <a:xfrm>
            <a:off x="262647" y="3443910"/>
            <a:ext cx="7848600" cy="369332"/>
          </a:xfrm>
          <a:prstGeom prst="rect">
            <a:avLst/>
          </a:prstGeom>
          <a:noFill/>
        </p:spPr>
        <p:txBody>
          <a:bodyPr wrap="square" rtlCol="0">
            <a:spAutoFit/>
          </a:bodyPr>
          <a:lstStyle/>
          <a:p>
            <a:r>
              <a:rPr lang="en-US" dirty="0"/>
              <a:t>Source: </a:t>
            </a:r>
            <a:r>
              <a:rPr lang="en-US" i="1" dirty="0"/>
              <a:t>Horizontal Harmony of the Four Gospels </a:t>
            </a:r>
            <a:r>
              <a:rPr lang="en-US" dirty="0"/>
              <a:t>by Thomas M. Mumford</a:t>
            </a:r>
            <a:r>
              <a:rPr lang="en-US" i="1" dirty="0"/>
              <a:t> </a:t>
            </a:r>
            <a:endParaRPr lang="en-US" dirty="0"/>
          </a:p>
        </p:txBody>
      </p:sp>
    </p:spTree>
    <p:extLst>
      <p:ext uri="{BB962C8B-B14F-4D97-AF65-F5344CB8AC3E}">
        <p14:creationId xmlns:p14="http://schemas.microsoft.com/office/powerpoint/2010/main" val="2025259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3231654"/>
          </a:xfrm>
          <a:prstGeom prst="rect">
            <a:avLst/>
          </a:prstGeom>
          <a:ln>
            <a:solidFill>
              <a:schemeClr val="tx1"/>
            </a:solidFill>
          </a:ln>
        </p:spPr>
        <p:txBody>
          <a:bodyPr>
            <a:spAutoFit/>
          </a:bodyPr>
          <a:lstStyle/>
          <a:p>
            <a:r>
              <a:rPr lang="en-US" sz="1200" b="1" i="0" dirty="0">
                <a:solidFill>
                  <a:srgbClr val="333333"/>
                </a:solidFill>
                <a:effectLst/>
                <a:latin typeface="Open Sans"/>
              </a:rPr>
              <a:t>Matthew 4:1   Communion with God</a:t>
            </a:r>
          </a:p>
          <a:p>
            <a:r>
              <a:rPr lang="en-US" sz="1200" b="0" i="0" dirty="0">
                <a:solidFill>
                  <a:srgbClr val="333333"/>
                </a:solidFill>
                <a:effectLst/>
                <a:latin typeface="Open Sans"/>
              </a:rPr>
              <a:t>The circumstances attending this time of exile and test must have been related by Jesus Himself, for of other human witnesses there were none. The recorded narratives deal principally with events marking the close of the forty-day period, but considered in their entirety they place beyond doubt the fact that the season was one of fasting and prayer. Christ’s realization that He was the chosen and foreordained Messiah came to Him gradually. As shown by His words to His mother on the occasion of the memorable interview with the doctors in the temple courts, He knew, when but a Boy of twelve years, that in a particular and personal sense He was the Son of God; yet it is evident that a comprehension of the full purport of His earthly mission developed within Him only as He progressed step by step in wisdom. His acknowledgment by the Father, and the continued companionship of the Holy Ghost, opened His soul to the glorious fact of His divinity. He had much to think about, much that demanded prayer and the communion with God that prayer alone could insure. Throughout the period of retirement, he ate not, but chose to fast, that His mortal body might the more completely be subjected to His divine spirit. James E </a:t>
            </a:r>
            <a:r>
              <a:rPr lang="en-US" sz="1200" b="0" i="0" dirty="0" err="1">
                <a:solidFill>
                  <a:srgbClr val="333333"/>
                </a:solidFill>
                <a:effectLst/>
                <a:latin typeface="Open Sans"/>
              </a:rPr>
              <a:t>Talmage</a:t>
            </a:r>
            <a:r>
              <a:rPr lang="en-US" sz="1200" b="0" i="0" dirty="0">
                <a:solidFill>
                  <a:srgbClr val="333333"/>
                </a:solidFill>
                <a:effectLst/>
                <a:latin typeface="Open Sans"/>
              </a:rPr>
              <a:t> </a:t>
            </a:r>
            <a:r>
              <a:rPr lang="en-US" sz="1200" b="0" i="1" dirty="0">
                <a:solidFill>
                  <a:srgbClr val="333333"/>
                </a:solidFill>
                <a:effectLst/>
                <a:latin typeface="Open Sans"/>
              </a:rPr>
              <a:t>Jesus the Christ Chapter 10</a:t>
            </a:r>
            <a:endParaRPr lang="en-US" sz="1200" dirty="0"/>
          </a:p>
        </p:txBody>
      </p:sp>
      <p:sp>
        <p:nvSpPr>
          <p:cNvPr id="3" name="Rectangle 2"/>
          <p:cNvSpPr/>
          <p:nvPr/>
        </p:nvSpPr>
        <p:spPr>
          <a:xfrm>
            <a:off x="0" y="3231654"/>
            <a:ext cx="6096000" cy="3231654"/>
          </a:xfrm>
          <a:prstGeom prst="rect">
            <a:avLst/>
          </a:prstGeom>
          <a:ln>
            <a:solidFill>
              <a:schemeClr val="tx1"/>
            </a:solidFill>
          </a:ln>
        </p:spPr>
        <p:txBody>
          <a:bodyPr>
            <a:spAutoFit/>
          </a:bodyPr>
          <a:lstStyle/>
          <a:p>
            <a:r>
              <a:rPr lang="en-US" sz="1200" b="1" i="0" dirty="0">
                <a:solidFill>
                  <a:srgbClr val="333333"/>
                </a:solidFill>
                <a:effectLst/>
                <a:latin typeface="Open Sans"/>
              </a:rPr>
              <a:t>Was Jesus Capable of Sinning?</a:t>
            </a:r>
          </a:p>
          <a:p>
            <a:r>
              <a:rPr lang="en-US" sz="1200" dirty="0"/>
              <a:t>The question as to whether He was capable of sinning. Had there been no possibility of His yielding to the lures of Satan, there would have been no real test in the temptations, no genuine victory in the result. Our Lord was sinless yet </a:t>
            </a:r>
            <a:r>
              <a:rPr lang="en-US" sz="1200" dirty="0" err="1"/>
              <a:t>peccable</a:t>
            </a:r>
            <a:r>
              <a:rPr lang="en-US" sz="1200" dirty="0"/>
              <a:t> (capable); </a:t>
            </a:r>
          </a:p>
          <a:p>
            <a:endParaRPr lang="en-US" sz="1200" dirty="0"/>
          </a:p>
          <a:p>
            <a:r>
              <a:rPr lang="en-US" sz="1200" dirty="0"/>
              <a:t>He had the capacity, the ability to sin had He willed so to do. Had He been bereft of the faculty to sin, He would have been shorn of His free agency; and it was to safeguard and insure the agency of man that He had offered Himself, before the world was, as a redeeming sacrifice. To say that He could not sin because He was the embodiment of righteousness is no denial of His agency of choice between evil and good. A thoroughly truthful man cannot culpably lie; nevertheless his insurance against falsehood is not that of external compulsion, but of internal restraint due to his cultivated companionship of the spirit of truth. A really honest man will neither take nor covet his neighbor’s goods, indeed it may be said that he cannot steal; yet he is capable of stealing should he so elect. His honesty is an armor against temptation; but the coat of mail, the helmet, the breastplate, and the greaves, are but an outward covering; the man within may be vulnerable </a:t>
            </a:r>
            <a:r>
              <a:rPr lang="en-US" sz="1200" b="1" dirty="0"/>
              <a:t>if he can be reached</a:t>
            </a:r>
            <a:r>
              <a:rPr lang="en-US" sz="1200" dirty="0"/>
              <a:t>.</a:t>
            </a:r>
            <a:r>
              <a:rPr lang="en-US" sz="1200" b="0" i="0" dirty="0">
                <a:solidFill>
                  <a:srgbClr val="333333"/>
                </a:solidFill>
                <a:effectLst/>
                <a:latin typeface="Open Sans"/>
              </a:rPr>
              <a:t>. James E </a:t>
            </a:r>
            <a:r>
              <a:rPr lang="en-US" sz="1200" b="0" i="0" dirty="0" err="1">
                <a:solidFill>
                  <a:srgbClr val="333333"/>
                </a:solidFill>
                <a:effectLst/>
                <a:latin typeface="Open Sans"/>
              </a:rPr>
              <a:t>Talmage</a:t>
            </a:r>
            <a:r>
              <a:rPr lang="en-US" sz="1200" b="0" i="0" dirty="0">
                <a:solidFill>
                  <a:srgbClr val="333333"/>
                </a:solidFill>
                <a:effectLst/>
                <a:latin typeface="Open Sans"/>
              </a:rPr>
              <a:t> </a:t>
            </a:r>
            <a:r>
              <a:rPr lang="en-US" sz="1200" b="0" i="1" dirty="0">
                <a:solidFill>
                  <a:srgbClr val="333333"/>
                </a:solidFill>
                <a:effectLst/>
                <a:latin typeface="Open Sans"/>
              </a:rPr>
              <a:t>Jesus the Christ Chapter 10</a:t>
            </a:r>
            <a:endParaRPr lang="en-US" sz="1200" dirty="0"/>
          </a:p>
        </p:txBody>
      </p:sp>
      <p:sp>
        <p:nvSpPr>
          <p:cNvPr id="4" name="Rectangle 3"/>
          <p:cNvSpPr/>
          <p:nvPr/>
        </p:nvSpPr>
        <p:spPr>
          <a:xfrm>
            <a:off x="6096000" y="0"/>
            <a:ext cx="6096000" cy="1569660"/>
          </a:xfrm>
          <a:prstGeom prst="rect">
            <a:avLst/>
          </a:prstGeom>
          <a:ln>
            <a:solidFill>
              <a:schemeClr val="tx1"/>
            </a:solidFill>
          </a:ln>
        </p:spPr>
        <p:txBody>
          <a:bodyPr>
            <a:spAutoFit/>
          </a:bodyPr>
          <a:lstStyle/>
          <a:p>
            <a:r>
              <a:rPr lang="en-US" sz="1200" b="1" dirty="0"/>
              <a:t>Fasting: </a:t>
            </a:r>
          </a:p>
          <a:p>
            <a:r>
              <a:rPr lang="en-US" sz="1200" dirty="0"/>
              <a:t>“Fasting, coupled with mighty prayer, is powerful. It can fill our minds with the revelations of the Spirit. It can strengthen us against times of temptation. Fasting and prayer can help develop within us courage and confidence. They can strengthen our character and build self-restraint and discipline. Often when we fast, our righteous prayers and petitions have greater power. Testimonies grow. We mature spiritually and emotionally and sanctify our souls. Each time we fast, we gain a little more control over our worldly appetites and passions” Elder Joseph B. </a:t>
            </a:r>
            <a:r>
              <a:rPr lang="en-US" sz="1200" dirty="0" err="1"/>
              <a:t>Wirthlin</a:t>
            </a:r>
            <a:r>
              <a:rPr lang="en-US" sz="1200" dirty="0"/>
              <a:t>  (“The Law of the Fast,”</a:t>
            </a:r>
            <a:r>
              <a:rPr lang="en-US" sz="1200" i="1" dirty="0"/>
              <a:t> Ensign,</a:t>
            </a:r>
            <a:r>
              <a:rPr lang="en-US" sz="1200" dirty="0"/>
              <a:t> May 2001, 73).</a:t>
            </a:r>
          </a:p>
        </p:txBody>
      </p:sp>
      <p:sp>
        <p:nvSpPr>
          <p:cNvPr id="5" name="Rectangle 4"/>
          <p:cNvSpPr/>
          <p:nvPr/>
        </p:nvSpPr>
        <p:spPr>
          <a:xfrm>
            <a:off x="6096000" y="1569660"/>
            <a:ext cx="6096000" cy="1015663"/>
          </a:xfrm>
          <a:prstGeom prst="rect">
            <a:avLst/>
          </a:prstGeom>
          <a:ln>
            <a:solidFill>
              <a:schemeClr val="tx1"/>
            </a:solidFill>
          </a:ln>
        </p:spPr>
        <p:txBody>
          <a:bodyPr>
            <a:spAutoFit/>
          </a:bodyPr>
          <a:lstStyle/>
          <a:p>
            <a:r>
              <a:rPr lang="en-US" sz="1200" b="1" dirty="0"/>
              <a:t>Temptation:</a:t>
            </a:r>
          </a:p>
          <a:p>
            <a:r>
              <a:rPr lang="en-US" sz="1200" dirty="0"/>
              <a:t>“It is extremely difficult, if not impossible, for the devil to enter a door that is closed. He seems to have no keys for locked doors. But if a door is slightly ajar, he gets his toe in, and soon this is followed by his foot, then by his leg and his body and his head, and finally he is in all the way” (</a:t>
            </a:r>
            <a:r>
              <a:rPr lang="en-US" sz="1200" i="1" dirty="0"/>
              <a:t>Teachings of Presidents of the Church: Spencer W. Kimball</a:t>
            </a:r>
            <a:r>
              <a:rPr lang="en-US" sz="1200" dirty="0"/>
              <a:t> [2006], 106–7).</a:t>
            </a:r>
          </a:p>
        </p:txBody>
      </p:sp>
      <p:sp>
        <p:nvSpPr>
          <p:cNvPr id="6" name="Rectangle 5"/>
          <p:cNvSpPr/>
          <p:nvPr/>
        </p:nvSpPr>
        <p:spPr>
          <a:xfrm>
            <a:off x="6096000" y="2585323"/>
            <a:ext cx="6096000" cy="2123658"/>
          </a:xfrm>
          <a:prstGeom prst="rect">
            <a:avLst/>
          </a:prstGeom>
          <a:ln>
            <a:solidFill>
              <a:schemeClr val="tx1"/>
            </a:solidFill>
          </a:ln>
        </p:spPr>
        <p:txBody>
          <a:bodyPr>
            <a:spAutoFit/>
          </a:bodyPr>
          <a:lstStyle/>
          <a:p>
            <a:r>
              <a:rPr lang="en-US" sz="1200" b="1" dirty="0"/>
              <a:t>Matthew 4:16 Galilee:</a:t>
            </a:r>
          </a:p>
          <a:p>
            <a:r>
              <a:rPr lang="en-US" sz="1200" dirty="0"/>
              <a:t>Jesus Christ spent the majority of His life and ministry in the villages of Galilee—places like Capernaum, Nain, Nazareth, and Bethsaida. During Old Testament times this area was the inheritance of the tribes of Zebulun and Naphtali. Over the centuries, numerous battles were waged to secure control over this strategic region. Some have suggested that because so many people lost their lives in battle here, Isaiah referred to the people of this region as “them which sat in the region and shadow of death” (Matthew 4:16). Isaiah prophesied that in this death-stricken land a “great light” would spring up (Isaiah 9:2). That light is Jesus Christ, the Light of the World. Matthew wanted his readers to know that the Savior’s ministry in the land of Galilee was a fulfillment of this messianic prophecy. New Testament Student Manual Institute Chapter 2</a:t>
            </a:r>
          </a:p>
        </p:txBody>
      </p:sp>
    </p:spTree>
    <p:extLst>
      <p:ext uri="{BB962C8B-B14F-4D97-AF65-F5344CB8AC3E}">
        <p14:creationId xmlns:p14="http://schemas.microsoft.com/office/powerpoint/2010/main" val="2359493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98286094"/>
              </p:ext>
            </p:extLst>
          </p:nvPr>
        </p:nvGraphicFramePr>
        <p:xfrm>
          <a:off x="0" y="0"/>
          <a:ext cx="12192000" cy="2252810"/>
        </p:xfrm>
        <a:graphic>
          <a:graphicData uri="http://schemas.openxmlformats.org/drawingml/2006/table">
            <a:tbl>
              <a:tblPr firstRow="1" bandRow="1">
                <a:tableStyleId>{5940675A-B579-460E-94D1-54222C63F5DA}</a:tableStyleId>
              </a:tblPr>
              <a:tblGrid>
                <a:gridCol w="2245325">
                  <a:extLst>
                    <a:ext uri="{9D8B030D-6E8A-4147-A177-3AD203B41FA5}">
                      <a16:colId xmlns:a16="http://schemas.microsoft.com/office/drawing/2014/main" val="20000"/>
                    </a:ext>
                  </a:extLst>
                </a:gridCol>
                <a:gridCol w="4295403">
                  <a:extLst>
                    <a:ext uri="{9D8B030D-6E8A-4147-A177-3AD203B41FA5}">
                      <a16:colId xmlns:a16="http://schemas.microsoft.com/office/drawing/2014/main" val="20001"/>
                    </a:ext>
                  </a:extLst>
                </a:gridCol>
                <a:gridCol w="5651272">
                  <a:extLst>
                    <a:ext uri="{9D8B030D-6E8A-4147-A177-3AD203B41FA5}">
                      <a16:colId xmlns:a16="http://schemas.microsoft.com/office/drawing/2014/main" val="20002"/>
                    </a:ext>
                  </a:extLst>
                </a:gridCol>
              </a:tblGrid>
              <a:tr h="588905">
                <a:tc>
                  <a:txBody>
                    <a:bodyPr/>
                    <a:lstStyle/>
                    <a:p>
                      <a:pPr algn="ctr"/>
                      <a:endParaRPr lang="en-US" sz="1200" dirty="0">
                        <a:solidFill>
                          <a:schemeClr val="tx1"/>
                        </a:solidFill>
                      </a:endParaRPr>
                    </a:p>
                  </a:txBody>
                  <a:tcPr/>
                </a:tc>
                <a:tc>
                  <a:txBody>
                    <a:bodyPr/>
                    <a:lstStyle/>
                    <a:p>
                      <a:pPr algn="ctr"/>
                      <a:r>
                        <a:rPr lang="en-US" sz="1600" dirty="0"/>
                        <a:t>What Satan Tempted Jesus to Do</a:t>
                      </a:r>
                      <a:endParaRPr lang="en-US" sz="1600" dirty="0">
                        <a:solidFill>
                          <a:schemeClr val="tx1"/>
                        </a:solidFill>
                      </a:endParaRPr>
                    </a:p>
                  </a:txBody>
                  <a:tcPr/>
                </a:tc>
                <a:tc>
                  <a:txBody>
                    <a:bodyPr/>
                    <a:lstStyle/>
                    <a:p>
                      <a:pPr algn="ctr"/>
                      <a:r>
                        <a:rPr lang="en-US" sz="1600" dirty="0"/>
                        <a:t>How Jesus Responded to the Temptation</a:t>
                      </a:r>
                      <a:endParaRPr lang="en-US" sz="1600" dirty="0">
                        <a:solidFill>
                          <a:schemeClr val="tx1"/>
                        </a:solidFill>
                      </a:endParaRPr>
                    </a:p>
                  </a:txBody>
                  <a:tcPr/>
                </a:tc>
                <a:extLst>
                  <a:ext uri="{0D108BD9-81ED-4DB2-BD59-A6C34878D82A}">
                    <a16:rowId xmlns:a16="http://schemas.microsoft.com/office/drawing/2014/main" val="10000"/>
                  </a:ext>
                </a:extLst>
              </a:tr>
              <a:tr h="554635">
                <a:tc>
                  <a:txBody>
                    <a:bodyPr/>
                    <a:lstStyle/>
                    <a:p>
                      <a:r>
                        <a:rPr lang="en-US" sz="1200" dirty="0"/>
                        <a:t>Matthew 4:3-4</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1"/>
                  </a:ext>
                </a:extLst>
              </a:tr>
              <a:tr h="554635">
                <a:tc>
                  <a:txBody>
                    <a:bodyPr/>
                    <a:lstStyle/>
                    <a:p>
                      <a:r>
                        <a:rPr lang="en-US" sz="1200" dirty="0"/>
                        <a:t>Mathew 4:5-7</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2"/>
                  </a:ext>
                </a:extLst>
              </a:tr>
              <a:tr h="554635">
                <a:tc>
                  <a:txBody>
                    <a:bodyPr/>
                    <a:lstStyle/>
                    <a:p>
                      <a:r>
                        <a:rPr lang="en-US" sz="1200" dirty="0"/>
                        <a:t>Matthew 4:8-11</a:t>
                      </a:r>
                      <a:endParaRPr lang="en-US" sz="1200" dirty="0">
                        <a:solidFill>
                          <a:schemeClr val="tx1"/>
                        </a:solidFill>
                      </a:endParaRPr>
                    </a:p>
                  </a:txBody>
                  <a:tcPr/>
                </a:tc>
                <a:tc>
                  <a:txBody>
                    <a:bodyPr/>
                    <a:lstStyle/>
                    <a:p>
                      <a:endParaRPr lang="en-US" sz="120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3"/>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689533937"/>
              </p:ext>
            </p:extLst>
          </p:nvPr>
        </p:nvGraphicFramePr>
        <p:xfrm>
          <a:off x="0" y="2252810"/>
          <a:ext cx="12192000" cy="2252810"/>
        </p:xfrm>
        <a:graphic>
          <a:graphicData uri="http://schemas.openxmlformats.org/drawingml/2006/table">
            <a:tbl>
              <a:tblPr firstRow="1" bandRow="1">
                <a:tableStyleId>{5940675A-B579-460E-94D1-54222C63F5DA}</a:tableStyleId>
              </a:tblPr>
              <a:tblGrid>
                <a:gridCol w="2245325">
                  <a:extLst>
                    <a:ext uri="{9D8B030D-6E8A-4147-A177-3AD203B41FA5}">
                      <a16:colId xmlns:a16="http://schemas.microsoft.com/office/drawing/2014/main" val="20000"/>
                    </a:ext>
                  </a:extLst>
                </a:gridCol>
                <a:gridCol w="4295403">
                  <a:extLst>
                    <a:ext uri="{9D8B030D-6E8A-4147-A177-3AD203B41FA5}">
                      <a16:colId xmlns:a16="http://schemas.microsoft.com/office/drawing/2014/main" val="20001"/>
                    </a:ext>
                  </a:extLst>
                </a:gridCol>
                <a:gridCol w="5651272">
                  <a:extLst>
                    <a:ext uri="{9D8B030D-6E8A-4147-A177-3AD203B41FA5}">
                      <a16:colId xmlns:a16="http://schemas.microsoft.com/office/drawing/2014/main" val="20002"/>
                    </a:ext>
                  </a:extLst>
                </a:gridCol>
              </a:tblGrid>
              <a:tr h="588905">
                <a:tc>
                  <a:txBody>
                    <a:bodyPr/>
                    <a:lstStyle/>
                    <a:p>
                      <a:pPr algn="ctr"/>
                      <a:endParaRPr lang="en-US" sz="1200" dirty="0">
                        <a:solidFill>
                          <a:schemeClr val="tx1"/>
                        </a:solidFill>
                      </a:endParaRPr>
                    </a:p>
                  </a:txBody>
                  <a:tcPr/>
                </a:tc>
                <a:tc>
                  <a:txBody>
                    <a:bodyPr/>
                    <a:lstStyle/>
                    <a:p>
                      <a:pPr algn="ctr"/>
                      <a:r>
                        <a:rPr lang="en-US" sz="1600" dirty="0"/>
                        <a:t>What Satan Tempted Jesus to Do</a:t>
                      </a:r>
                      <a:endParaRPr lang="en-US" sz="1600" dirty="0">
                        <a:solidFill>
                          <a:schemeClr val="tx1"/>
                        </a:solidFill>
                      </a:endParaRPr>
                    </a:p>
                  </a:txBody>
                  <a:tcPr/>
                </a:tc>
                <a:tc>
                  <a:txBody>
                    <a:bodyPr/>
                    <a:lstStyle/>
                    <a:p>
                      <a:pPr algn="ctr"/>
                      <a:r>
                        <a:rPr lang="en-US" sz="1600" dirty="0"/>
                        <a:t>How Jesus Responded to the Temptation</a:t>
                      </a:r>
                      <a:endParaRPr lang="en-US" sz="1600" dirty="0">
                        <a:solidFill>
                          <a:schemeClr val="tx1"/>
                        </a:solidFill>
                      </a:endParaRPr>
                    </a:p>
                  </a:txBody>
                  <a:tcPr/>
                </a:tc>
                <a:extLst>
                  <a:ext uri="{0D108BD9-81ED-4DB2-BD59-A6C34878D82A}">
                    <a16:rowId xmlns:a16="http://schemas.microsoft.com/office/drawing/2014/main" val="10000"/>
                  </a:ext>
                </a:extLst>
              </a:tr>
              <a:tr h="554635">
                <a:tc>
                  <a:txBody>
                    <a:bodyPr/>
                    <a:lstStyle/>
                    <a:p>
                      <a:r>
                        <a:rPr lang="en-US" sz="1200" dirty="0"/>
                        <a:t>Matthew 4:3-4</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1"/>
                  </a:ext>
                </a:extLst>
              </a:tr>
              <a:tr h="554635">
                <a:tc>
                  <a:txBody>
                    <a:bodyPr/>
                    <a:lstStyle/>
                    <a:p>
                      <a:r>
                        <a:rPr lang="en-US" sz="1200" dirty="0"/>
                        <a:t>Mathew 4:5-7</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2"/>
                  </a:ext>
                </a:extLst>
              </a:tr>
              <a:tr h="554635">
                <a:tc>
                  <a:txBody>
                    <a:bodyPr/>
                    <a:lstStyle/>
                    <a:p>
                      <a:r>
                        <a:rPr lang="en-US" sz="1200" dirty="0"/>
                        <a:t>Matthew 4:8-11</a:t>
                      </a:r>
                      <a:endParaRPr lang="en-US" sz="1200" dirty="0">
                        <a:solidFill>
                          <a:schemeClr val="tx1"/>
                        </a:solidFill>
                      </a:endParaRPr>
                    </a:p>
                  </a:txBody>
                  <a:tcPr/>
                </a:tc>
                <a:tc>
                  <a:txBody>
                    <a:bodyPr/>
                    <a:lstStyle/>
                    <a:p>
                      <a:endParaRPr lang="en-US" sz="120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835228563"/>
              </p:ext>
            </p:extLst>
          </p:nvPr>
        </p:nvGraphicFramePr>
        <p:xfrm>
          <a:off x="0" y="4505620"/>
          <a:ext cx="12192000" cy="2252810"/>
        </p:xfrm>
        <a:graphic>
          <a:graphicData uri="http://schemas.openxmlformats.org/drawingml/2006/table">
            <a:tbl>
              <a:tblPr firstRow="1" bandRow="1">
                <a:tableStyleId>{5940675A-B579-460E-94D1-54222C63F5DA}</a:tableStyleId>
              </a:tblPr>
              <a:tblGrid>
                <a:gridCol w="2245325">
                  <a:extLst>
                    <a:ext uri="{9D8B030D-6E8A-4147-A177-3AD203B41FA5}">
                      <a16:colId xmlns:a16="http://schemas.microsoft.com/office/drawing/2014/main" val="20000"/>
                    </a:ext>
                  </a:extLst>
                </a:gridCol>
                <a:gridCol w="4295403">
                  <a:extLst>
                    <a:ext uri="{9D8B030D-6E8A-4147-A177-3AD203B41FA5}">
                      <a16:colId xmlns:a16="http://schemas.microsoft.com/office/drawing/2014/main" val="20001"/>
                    </a:ext>
                  </a:extLst>
                </a:gridCol>
                <a:gridCol w="5651272">
                  <a:extLst>
                    <a:ext uri="{9D8B030D-6E8A-4147-A177-3AD203B41FA5}">
                      <a16:colId xmlns:a16="http://schemas.microsoft.com/office/drawing/2014/main" val="20002"/>
                    </a:ext>
                  </a:extLst>
                </a:gridCol>
              </a:tblGrid>
              <a:tr h="588905">
                <a:tc>
                  <a:txBody>
                    <a:bodyPr/>
                    <a:lstStyle/>
                    <a:p>
                      <a:pPr algn="ctr"/>
                      <a:endParaRPr lang="en-US" sz="1200" dirty="0">
                        <a:solidFill>
                          <a:schemeClr val="tx1"/>
                        </a:solidFill>
                      </a:endParaRPr>
                    </a:p>
                  </a:txBody>
                  <a:tcPr/>
                </a:tc>
                <a:tc>
                  <a:txBody>
                    <a:bodyPr/>
                    <a:lstStyle/>
                    <a:p>
                      <a:pPr algn="ctr"/>
                      <a:r>
                        <a:rPr lang="en-US" sz="1600" dirty="0"/>
                        <a:t>What Satan Tempted Jesus to Do</a:t>
                      </a:r>
                      <a:endParaRPr lang="en-US" sz="1600" dirty="0">
                        <a:solidFill>
                          <a:schemeClr val="tx1"/>
                        </a:solidFill>
                      </a:endParaRPr>
                    </a:p>
                  </a:txBody>
                  <a:tcPr/>
                </a:tc>
                <a:tc>
                  <a:txBody>
                    <a:bodyPr/>
                    <a:lstStyle/>
                    <a:p>
                      <a:pPr algn="ctr"/>
                      <a:r>
                        <a:rPr lang="en-US" sz="1600" dirty="0"/>
                        <a:t>How Jesus Responded to the Temptation</a:t>
                      </a:r>
                      <a:endParaRPr lang="en-US" sz="1600" dirty="0">
                        <a:solidFill>
                          <a:schemeClr val="tx1"/>
                        </a:solidFill>
                      </a:endParaRPr>
                    </a:p>
                  </a:txBody>
                  <a:tcPr/>
                </a:tc>
                <a:extLst>
                  <a:ext uri="{0D108BD9-81ED-4DB2-BD59-A6C34878D82A}">
                    <a16:rowId xmlns:a16="http://schemas.microsoft.com/office/drawing/2014/main" val="10000"/>
                  </a:ext>
                </a:extLst>
              </a:tr>
              <a:tr h="554635">
                <a:tc>
                  <a:txBody>
                    <a:bodyPr/>
                    <a:lstStyle/>
                    <a:p>
                      <a:r>
                        <a:rPr lang="en-US" sz="1200" dirty="0"/>
                        <a:t>Matthew 4:3-4</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1"/>
                  </a:ext>
                </a:extLst>
              </a:tr>
              <a:tr h="554635">
                <a:tc>
                  <a:txBody>
                    <a:bodyPr/>
                    <a:lstStyle/>
                    <a:p>
                      <a:r>
                        <a:rPr lang="en-US" sz="1200" dirty="0"/>
                        <a:t>Mathew 4:5-7</a:t>
                      </a:r>
                      <a:endParaRPr lang="en-US" sz="1200" dirty="0">
                        <a:solidFill>
                          <a:schemeClr val="tx1"/>
                        </a:solidFill>
                      </a:endParaRPr>
                    </a:p>
                  </a:txBody>
                  <a:tcPr/>
                </a:tc>
                <a:tc>
                  <a:txBody>
                    <a:bodyPr/>
                    <a:lstStyle/>
                    <a:p>
                      <a:endParaRPr lang="en-US" sz="1200" dirty="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2"/>
                  </a:ext>
                </a:extLst>
              </a:tr>
              <a:tr h="554635">
                <a:tc>
                  <a:txBody>
                    <a:bodyPr/>
                    <a:lstStyle/>
                    <a:p>
                      <a:r>
                        <a:rPr lang="en-US" sz="1200" dirty="0"/>
                        <a:t>Matthew 4:8-11</a:t>
                      </a:r>
                      <a:endParaRPr lang="en-US" sz="1200" dirty="0">
                        <a:solidFill>
                          <a:schemeClr val="tx1"/>
                        </a:solidFill>
                      </a:endParaRPr>
                    </a:p>
                  </a:txBody>
                  <a:tcPr/>
                </a:tc>
                <a:tc>
                  <a:txBody>
                    <a:bodyPr/>
                    <a:lstStyle/>
                    <a:p>
                      <a:endParaRPr lang="en-US" sz="1200">
                        <a:solidFill>
                          <a:schemeClr val="tx1"/>
                        </a:solidFill>
                      </a:endParaRPr>
                    </a:p>
                  </a:txBody>
                  <a:tcPr/>
                </a:tc>
                <a:tc>
                  <a:txBody>
                    <a:bodyPr/>
                    <a:lstStyle/>
                    <a:p>
                      <a:endParaRPr lang="en-US" sz="1200" dirty="0">
                        <a:solidFill>
                          <a:schemeClr val="tx1"/>
                        </a:solidFill>
                      </a:endParaRPr>
                    </a:p>
                  </a:txBody>
                  <a:tcPr/>
                </a:tc>
                <a:extLst>
                  <a:ext uri="{0D108BD9-81ED-4DB2-BD59-A6C34878D82A}">
                    <a16:rowId xmlns:a16="http://schemas.microsoft.com/office/drawing/2014/main" val="10003"/>
                  </a:ext>
                </a:extLst>
              </a:tr>
            </a:tbl>
          </a:graphicData>
        </a:graphic>
      </p:graphicFrame>
      <p:cxnSp>
        <p:nvCxnSpPr>
          <p:cNvPr id="10" name="Straight Connector 9"/>
          <p:cNvCxnSpPr/>
          <p:nvPr/>
        </p:nvCxnSpPr>
        <p:spPr>
          <a:xfrm>
            <a:off x="0" y="225281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4505620"/>
            <a:ext cx="1219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180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(1)</a:t>
            </a:r>
          </a:p>
        </p:txBody>
      </p:sp>
      <p:sp>
        <p:nvSpPr>
          <p:cNvPr id="14" name="TextBox 13"/>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Forty Days and Forty Nights</a:t>
            </a:r>
          </a:p>
        </p:txBody>
      </p:sp>
      <p:sp>
        <p:nvSpPr>
          <p:cNvPr id="2" name="Rectangle 1"/>
          <p:cNvSpPr/>
          <p:nvPr/>
        </p:nvSpPr>
        <p:spPr>
          <a:xfrm>
            <a:off x="356567" y="1637087"/>
            <a:ext cx="2900127" cy="923330"/>
          </a:xfrm>
          <a:prstGeom prst="rect">
            <a:avLst/>
          </a:prstGeom>
        </p:spPr>
        <p:txBody>
          <a:bodyPr wrap="square">
            <a:spAutoFit/>
          </a:bodyPr>
          <a:lstStyle/>
          <a:p>
            <a:r>
              <a:rPr lang="en-US" i="1" dirty="0">
                <a:solidFill>
                  <a:srgbClr val="FFFF00"/>
                </a:solidFill>
              </a:rPr>
              <a:t>Then was Jesus led up of the Spirit into the wilderness to be tempted of the devil.</a:t>
            </a:r>
            <a:endParaRPr lang="en-US" i="1" baseline="30000" dirty="0">
              <a:solidFill>
                <a:srgbClr val="FFFF00"/>
              </a:solidFill>
              <a:latin typeface="Open Sans"/>
            </a:endParaRPr>
          </a:p>
        </p:txBody>
      </p:sp>
      <p:sp>
        <p:nvSpPr>
          <p:cNvPr id="3" name="Rectangle 2"/>
          <p:cNvSpPr/>
          <p:nvPr/>
        </p:nvSpPr>
        <p:spPr>
          <a:xfrm>
            <a:off x="460731" y="3607524"/>
            <a:ext cx="3060071" cy="1938992"/>
          </a:xfrm>
          <a:prstGeom prst="rect">
            <a:avLst/>
          </a:prstGeom>
        </p:spPr>
        <p:txBody>
          <a:bodyPr wrap="square">
            <a:spAutoFit/>
          </a:bodyPr>
          <a:lstStyle/>
          <a:p>
            <a:r>
              <a:rPr lang="en-US" sz="2000" dirty="0">
                <a:solidFill>
                  <a:schemeClr val="bg1"/>
                </a:solidFill>
              </a:rPr>
              <a:t>Jesus Christ did not go “into the wilderness to be tempted of the devil”, nor did the devil have power to transport Jesus Christ in order to tempt Him </a:t>
            </a:r>
          </a:p>
        </p:txBody>
      </p:sp>
      <p:pic>
        <p:nvPicPr>
          <p:cNvPr id="1026" name="Picture 2" descr="Judean wilderne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8484" y="1245619"/>
            <a:ext cx="4879744" cy="351341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80086" y="2932414"/>
            <a:ext cx="3621359" cy="523220"/>
          </a:xfrm>
          <a:prstGeom prst="rect">
            <a:avLst/>
          </a:prstGeom>
        </p:spPr>
        <p:txBody>
          <a:bodyPr wrap="square">
            <a:spAutoFit/>
          </a:bodyPr>
          <a:lstStyle/>
          <a:p>
            <a:r>
              <a:rPr lang="en-US" sz="2800" i="1" dirty="0">
                <a:solidFill>
                  <a:srgbClr val="FFFF00"/>
                </a:solidFill>
              </a:rPr>
              <a:t>To Be = To be with God</a:t>
            </a:r>
            <a:endParaRPr lang="en-US" sz="2800" i="1" baseline="30000" dirty="0">
              <a:solidFill>
                <a:srgbClr val="FFFF00"/>
              </a:solidFill>
              <a:latin typeface="Open Sans"/>
            </a:endParaRPr>
          </a:p>
        </p:txBody>
      </p:sp>
      <p:sp>
        <p:nvSpPr>
          <p:cNvPr id="12" name="TextBox 11"/>
          <p:cNvSpPr txBox="1"/>
          <p:nvPr/>
        </p:nvSpPr>
        <p:spPr>
          <a:xfrm>
            <a:off x="0" y="6473178"/>
            <a:ext cx="2254827" cy="369332"/>
          </a:xfrm>
          <a:prstGeom prst="rect">
            <a:avLst/>
          </a:prstGeom>
          <a:noFill/>
        </p:spPr>
        <p:txBody>
          <a:bodyPr wrap="square" rtlCol="0">
            <a:spAutoFit/>
          </a:bodyPr>
          <a:lstStyle/>
          <a:p>
            <a:r>
              <a:rPr lang="en-US" dirty="0">
                <a:solidFill>
                  <a:schemeClr val="bg1"/>
                </a:solidFill>
              </a:rPr>
              <a:t>Matthew 4:1-5</a:t>
            </a:r>
          </a:p>
        </p:txBody>
      </p:sp>
      <p:sp>
        <p:nvSpPr>
          <p:cNvPr id="6" name="Rectangle 5"/>
          <p:cNvSpPr/>
          <p:nvPr/>
        </p:nvSpPr>
        <p:spPr>
          <a:xfrm>
            <a:off x="8680047" y="1821753"/>
            <a:ext cx="3396579" cy="1477328"/>
          </a:xfrm>
          <a:prstGeom prst="rect">
            <a:avLst/>
          </a:prstGeom>
        </p:spPr>
        <p:txBody>
          <a:bodyPr wrap="square">
            <a:spAutoFit/>
          </a:bodyPr>
          <a:lstStyle/>
          <a:p>
            <a:r>
              <a:rPr lang="en-US" b="0" i="1" dirty="0">
                <a:solidFill>
                  <a:srgbClr val="FFFF00"/>
                </a:solidFill>
                <a:effectLst/>
                <a:latin typeface="Palatino"/>
              </a:rPr>
              <a:t>Then Jesus was taken up into the holy city, and the Spirit </a:t>
            </a:r>
            <a:r>
              <a:rPr lang="en-US" b="0" i="1" dirty="0" err="1">
                <a:solidFill>
                  <a:srgbClr val="FFFF00"/>
                </a:solidFill>
                <a:effectLst/>
                <a:latin typeface="Palatino"/>
              </a:rPr>
              <a:t>setteth</a:t>
            </a:r>
            <a:r>
              <a:rPr lang="en-US" b="0" i="1" dirty="0">
                <a:solidFill>
                  <a:srgbClr val="FFFF00"/>
                </a:solidFill>
                <a:effectLst/>
                <a:latin typeface="Palatino"/>
              </a:rPr>
              <a:t> him on the pinnacle of the temple.</a:t>
            </a:r>
          </a:p>
          <a:p>
            <a:r>
              <a:rPr lang="en-US" i="1" dirty="0">
                <a:solidFill>
                  <a:srgbClr val="FFFF00"/>
                </a:solidFill>
                <a:latin typeface="Palatino"/>
              </a:rPr>
              <a:t>JST Matthew 4:5</a:t>
            </a:r>
            <a:endParaRPr lang="en-US" i="1" dirty="0">
              <a:solidFill>
                <a:srgbClr val="FFFF00"/>
              </a:solidFill>
            </a:endParaRPr>
          </a:p>
        </p:txBody>
      </p:sp>
      <p:sp>
        <p:nvSpPr>
          <p:cNvPr id="7" name="Rectangle 6"/>
          <p:cNvSpPr/>
          <p:nvPr/>
        </p:nvSpPr>
        <p:spPr>
          <a:xfrm>
            <a:off x="6344313" y="5550473"/>
            <a:ext cx="6096000" cy="646331"/>
          </a:xfrm>
          <a:prstGeom prst="rect">
            <a:avLst/>
          </a:prstGeom>
        </p:spPr>
        <p:txBody>
          <a:bodyPr>
            <a:spAutoFit/>
          </a:bodyPr>
          <a:lstStyle/>
          <a:p>
            <a:r>
              <a:rPr lang="en-US" b="0" i="1" dirty="0">
                <a:solidFill>
                  <a:srgbClr val="FFFF00"/>
                </a:solidFill>
                <a:effectLst/>
                <a:latin typeface="Palatino"/>
              </a:rPr>
              <a:t>And again, Jesus was in the Spirit, and it taketh him … JST Matthew 4:8</a:t>
            </a:r>
            <a:endParaRPr lang="en-US" i="1" dirty="0">
              <a:solidFill>
                <a:srgbClr val="FFFF00"/>
              </a:solidFill>
            </a:endParaRPr>
          </a:p>
        </p:txBody>
      </p:sp>
    </p:spTree>
    <p:extLst>
      <p:ext uri="{BB962C8B-B14F-4D97-AF65-F5344CB8AC3E}">
        <p14:creationId xmlns:p14="http://schemas.microsoft.com/office/powerpoint/2010/main" val="428230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(2)</a:t>
            </a:r>
          </a:p>
        </p:txBody>
      </p:sp>
      <p:sp>
        <p:nvSpPr>
          <p:cNvPr id="3" name="Rectangle 2"/>
          <p:cNvSpPr/>
          <p:nvPr/>
        </p:nvSpPr>
        <p:spPr>
          <a:xfrm>
            <a:off x="4029860" y="874714"/>
            <a:ext cx="5924631" cy="4832092"/>
          </a:xfrm>
          <a:prstGeom prst="rect">
            <a:avLst/>
          </a:prstGeom>
        </p:spPr>
        <p:txBody>
          <a:bodyPr wrap="square">
            <a:spAutoFit/>
          </a:bodyPr>
          <a:lstStyle/>
          <a:p>
            <a:r>
              <a:rPr lang="en-US" sz="2800" dirty="0">
                <a:solidFill>
                  <a:schemeClr val="bg1"/>
                </a:solidFill>
              </a:rPr>
              <a:t>“Jesus did not go into the wilderness to be tempted of the devil; righteous men do not seek out temptation. </a:t>
            </a:r>
          </a:p>
          <a:p>
            <a:endParaRPr lang="en-US" sz="2800" dirty="0">
              <a:solidFill>
                <a:schemeClr val="bg1"/>
              </a:solidFill>
            </a:endParaRPr>
          </a:p>
          <a:p>
            <a:r>
              <a:rPr lang="en-US" sz="2800" dirty="0">
                <a:solidFill>
                  <a:schemeClr val="bg1"/>
                </a:solidFill>
              </a:rPr>
              <a:t>He went ‘to be with God.’ Probably he was visited by the Father; without question he received transcendent spiritual manifestations. </a:t>
            </a:r>
          </a:p>
          <a:p>
            <a:endParaRPr lang="en-US" sz="2800" dirty="0">
              <a:solidFill>
                <a:schemeClr val="bg1"/>
              </a:solidFill>
            </a:endParaRPr>
          </a:p>
          <a:p>
            <a:r>
              <a:rPr lang="en-US" sz="2800" dirty="0">
                <a:solidFill>
                  <a:schemeClr val="bg1"/>
                </a:solidFill>
              </a:rPr>
              <a:t>The temptations came after he ‘had communed with God,’ ‘after forty days’</a:t>
            </a:r>
          </a:p>
        </p:txBody>
      </p:sp>
      <p:sp>
        <p:nvSpPr>
          <p:cNvPr id="12" name="TextBox 11"/>
          <p:cNvSpPr txBox="1"/>
          <p:nvPr/>
        </p:nvSpPr>
        <p:spPr>
          <a:xfrm>
            <a:off x="0" y="6473178"/>
            <a:ext cx="2254827" cy="369332"/>
          </a:xfrm>
          <a:prstGeom prst="rect">
            <a:avLst/>
          </a:prstGeom>
          <a:noFill/>
        </p:spPr>
        <p:txBody>
          <a:bodyPr wrap="square" rtlCol="0">
            <a:spAutoFit/>
          </a:bodyPr>
          <a:lstStyle/>
          <a:p>
            <a:r>
              <a:rPr lang="en-US" dirty="0">
                <a:solidFill>
                  <a:schemeClr val="bg1"/>
                </a:solidFill>
              </a:rPr>
              <a:t>Matthew 4:1-5</a:t>
            </a:r>
          </a:p>
        </p:txBody>
      </p:sp>
      <p:grpSp>
        <p:nvGrpSpPr>
          <p:cNvPr id="8" name="Group 7"/>
          <p:cNvGrpSpPr/>
          <p:nvPr/>
        </p:nvGrpSpPr>
        <p:grpSpPr>
          <a:xfrm>
            <a:off x="370610" y="874714"/>
            <a:ext cx="3378753" cy="3605999"/>
            <a:chOff x="370610" y="874714"/>
            <a:chExt cx="3378753" cy="3605999"/>
          </a:xfrm>
        </p:grpSpPr>
        <p:pic>
          <p:nvPicPr>
            <p:cNvPr id="2052" name="Picture 4" descr="https://s-media-cache-ak0.pinimg.com/736x/e5/e1/c3/e5e1c327e2e79c14fc71e7170a1588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521" y="874714"/>
              <a:ext cx="3302842" cy="33751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370610" y="4249881"/>
              <a:ext cx="2254827" cy="230832"/>
            </a:xfrm>
            <a:prstGeom prst="rect">
              <a:avLst/>
            </a:prstGeom>
            <a:noFill/>
          </p:spPr>
          <p:txBody>
            <a:bodyPr wrap="square" rtlCol="0">
              <a:spAutoFit/>
            </a:bodyPr>
            <a:lstStyle/>
            <a:p>
              <a:r>
                <a:rPr lang="en-US" sz="900" dirty="0">
                  <a:solidFill>
                    <a:schemeClr val="bg1"/>
                  </a:solidFill>
                </a:rPr>
                <a:t>Greg Olsen</a:t>
              </a:r>
            </a:p>
          </p:txBody>
        </p:sp>
      </p:gr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56225" y="5342817"/>
            <a:ext cx="942109" cy="1315027"/>
          </a:xfrm>
          <a:prstGeom prst="rect">
            <a:avLst/>
          </a:prstGeom>
        </p:spPr>
      </p:pic>
    </p:spTree>
    <p:extLst>
      <p:ext uri="{BB962C8B-B14F-4D97-AF65-F5344CB8AC3E}">
        <p14:creationId xmlns:p14="http://schemas.microsoft.com/office/powerpoint/2010/main" val="1465480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2" name="TextBox 11"/>
          <p:cNvSpPr txBox="1"/>
          <p:nvPr/>
        </p:nvSpPr>
        <p:spPr>
          <a:xfrm>
            <a:off x="0" y="6473178"/>
            <a:ext cx="2254827" cy="369332"/>
          </a:xfrm>
          <a:prstGeom prst="rect">
            <a:avLst/>
          </a:prstGeom>
          <a:noFill/>
        </p:spPr>
        <p:txBody>
          <a:bodyPr wrap="square" rtlCol="0">
            <a:spAutoFit/>
          </a:bodyPr>
          <a:lstStyle/>
          <a:p>
            <a:r>
              <a:rPr lang="en-US" dirty="0">
                <a:solidFill>
                  <a:schemeClr val="bg1"/>
                </a:solidFill>
              </a:rPr>
              <a:t>Matthew 4:3-11</a:t>
            </a:r>
          </a:p>
        </p:txBody>
      </p:sp>
      <p:graphicFrame>
        <p:nvGraphicFramePr>
          <p:cNvPr id="7" name="Table 6"/>
          <p:cNvGraphicFramePr>
            <a:graphicFrameLocks noGrp="1"/>
          </p:cNvGraphicFramePr>
          <p:nvPr>
            <p:extLst>
              <p:ext uri="{D42A27DB-BD31-4B8C-83A1-F6EECF244321}">
                <p14:modId xmlns:p14="http://schemas.microsoft.com/office/powerpoint/2010/main" val="1150348532"/>
              </p:ext>
            </p:extLst>
          </p:nvPr>
        </p:nvGraphicFramePr>
        <p:xfrm>
          <a:off x="317500" y="396872"/>
          <a:ext cx="11600874" cy="5022865"/>
        </p:xfrm>
        <a:graphic>
          <a:graphicData uri="http://schemas.openxmlformats.org/drawingml/2006/table">
            <a:tbl>
              <a:tblPr firstRow="1" bandRow="1">
                <a:tableStyleId>{284E427A-3D55-4303-BF80-6455036E1DE7}</a:tableStyleId>
              </a:tblPr>
              <a:tblGrid>
                <a:gridCol w="3866958">
                  <a:extLst>
                    <a:ext uri="{9D8B030D-6E8A-4147-A177-3AD203B41FA5}">
                      <a16:colId xmlns:a16="http://schemas.microsoft.com/office/drawing/2014/main" val="20000"/>
                    </a:ext>
                  </a:extLst>
                </a:gridCol>
                <a:gridCol w="3866958">
                  <a:extLst>
                    <a:ext uri="{9D8B030D-6E8A-4147-A177-3AD203B41FA5}">
                      <a16:colId xmlns:a16="http://schemas.microsoft.com/office/drawing/2014/main" val="20001"/>
                    </a:ext>
                  </a:extLst>
                </a:gridCol>
                <a:gridCol w="3866958">
                  <a:extLst>
                    <a:ext uri="{9D8B030D-6E8A-4147-A177-3AD203B41FA5}">
                      <a16:colId xmlns:a16="http://schemas.microsoft.com/office/drawing/2014/main" val="20002"/>
                    </a:ext>
                  </a:extLst>
                </a:gridCol>
              </a:tblGrid>
              <a:tr h="1234501">
                <a:tc>
                  <a:txBody>
                    <a:bodyPr/>
                    <a:lstStyle/>
                    <a:p>
                      <a:pPr algn="ctr"/>
                      <a:endParaRPr lang="en-US" sz="2800" dirty="0">
                        <a:solidFill>
                          <a:schemeClr val="bg1"/>
                        </a:solidFill>
                      </a:endParaRPr>
                    </a:p>
                  </a:txBody>
                  <a:tcPr/>
                </a:tc>
                <a:tc>
                  <a:txBody>
                    <a:bodyPr/>
                    <a:lstStyle/>
                    <a:p>
                      <a:pPr algn="ctr"/>
                      <a:r>
                        <a:rPr lang="en-US" sz="2800" dirty="0">
                          <a:solidFill>
                            <a:schemeClr val="bg1"/>
                          </a:solidFill>
                        </a:rPr>
                        <a:t>What Satan Tempted Jesus to Do</a:t>
                      </a:r>
                    </a:p>
                  </a:txBody>
                  <a:tcPr/>
                </a:tc>
                <a:tc>
                  <a:txBody>
                    <a:bodyPr/>
                    <a:lstStyle/>
                    <a:p>
                      <a:pPr algn="ctr"/>
                      <a:r>
                        <a:rPr lang="en-US" sz="2800" dirty="0">
                          <a:solidFill>
                            <a:schemeClr val="bg1"/>
                          </a:solidFill>
                        </a:rPr>
                        <a:t>How Jesus Responded to the temptation</a:t>
                      </a:r>
                    </a:p>
                  </a:txBody>
                  <a:tcPr/>
                </a:tc>
                <a:extLst>
                  <a:ext uri="{0D108BD9-81ED-4DB2-BD59-A6C34878D82A}">
                    <a16:rowId xmlns:a16="http://schemas.microsoft.com/office/drawing/2014/main" val="10000"/>
                  </a:ext>
                </a:extLst>
              </a:tr>
              <a:tr h="1162662">
                <a:tc>
                  <a:txBody>
                    <a:bodyPr/>
                    <a:lstStyle/>
                    <a:p>
                      <a:pPr algn="ctr"/>
                      <a:r>
                        <a:rPr lang="en-US" sz="2400" dirty="0">
                          <a:solidFill>
                            <a:schemeClr val="bg1"/>
                          </a:solidFill>
                        </a:rPr>
                        <a:t>Matthew 4:3-4</a:t>
                      </a:r>
                    </a:p>
                  </a:txBody>
                  <a:tcPr/>
                </a:tc>
                <a:tc>
                  <a:txBody>
                    <a:bodyPr/>
                    <a:lstStyle/>
                    <a:p>
                      <a:pPr algn="ctr"/>
                      <a:r>
                        <a:rPr lang="en-US" dirty="0">
                          <a:solidFill>
                            <a:schemeClr val="bg1"/>
                          </a:solidFill>
                        </a:rPr>
                        <a:t>Turn the stones</a:t>
                      </a:r>
                      <a:r>
                        <a:rPr lang="en-US" baseline="0" dirty="0">
                          <a:solidFill>
                            <a:schemeClr val="bg1"/>
                          </a:solidFill>
                        </a:rPr>
                        <a:t> into bread</a:t>
                      </a:r>
                      <a:endParaRPr lang="en-US" dirty="0">
                        <a:solidFill>
                          <a:schemeClr val="bg1"/>
                        </a:solidFill>
                      </a:endParaRPr>
                    </a:p>
                  </a:txBody>
                  <a:tcPr/>
                </a:tc>
                <a:tc>
                  <a:txBody>
                    <a:bodyPr/>
                    <a:lstStyle/>
                    <a:p>
                      <a:r>
                        <a:rPr lang="en-US" sz="1800" b="0" i="1" kern="1200" dirty="0">
                          <a:solidFill>
                            <a:schemeClr val="bg1"/>
                          </a:solidFill>
                          <a:effectLst/>
                          <a:latin typeface="+mn-lt"/>
                          <a:ea typeface="+mn-ea"/>
                          <a:cs typeface="+mn-cs"/>
                        </a:rPr>
                        <a:t>Physical</a:t>
                      </a:r>
                      <a:r>
                        <a:rPr lang="en-US" sz="1800" b="0" i="1" kern="1200" baseline="0" dirty="0">
                          <a:solidFill>
                            <a:schemeClr val="bg1"/>
                          </a:solidFill>
                          <a:effectLst/>
                          <a:latin typeface="+mn-lt"/>
                          <a:ea typeface="+mn-ea"/>
                          <a:cs typeface="+mn-cs"/>
                        </a:rPr>
                        <a:t> = Hunger </a:t>
                      </a:r>
                    </a:p>
                    <a:p>
                      <a:r>
                        <a:rPr lang="en-US" sz="1800" b="0" i="1" kern="1200" dirty="0">
                          <a:solidFill>
                            <a:schemeClr val="bg1"/>
                          </a:solidFill>
                          <a:effectLst/>
                          <a:latin typeface="+mn-lt"/>
                          <a:ea typeface="+mn-ea"/>
                          <a:cs typeface="+mn-cs"/>
                        </a:rPr>
                        <a:t>Man shall not live (mortality) by bread alone, but by every word (revelation) that </a:t>
                      </a:r>
                      <a:r>
                        <a:rPr lang="en-US" sz="1800" b="0" i="1" kern="1200" dirty="0" err="1">
                          <a:solidFill>
                            <a:schemeClr val="bg1"/>
                          </a:solidFill>
                          <a:effectLst/>
                          <a:latin typeface="+mn-lt"/>
                          <a:ea typeface="+mn-ea"/>
                          <a:cs typeface="+mn-cs"/>
                        </a:rPr>
                        <a:t>proceedeth</a:t>
                      </a:r>
                      <a:r>
                        <a:rPr lang="en-US" sz="1800" b="0" i="1" kern="1200" dirty="0">
                          <a:solidFill>
                            <a:schemeClr val="bg1"/>
                          </a:solidFill>
                          <a:effectLst/>
                          <a:latin typeface="+mn-lt"/>
                          <a:ea typeface="+mn-ea"/>
                          <a:cs typeface="+mn-cs"/>
                        </a:rPr>
                        <a:t> out of the mouth of God.</a:t>
                      </a:r>
                      <a:endParaRPr lang="en-US" i="1" dirty="0">
                        <a:solidFill>
                          <a:schemeClr val="bg1"/>
                        </a:solidFill>
                      </a:endParaRPr>
                    </a:p>
                  </a:txBody>
                  <a:tcPr/>
                </a:tc>
                <a:extLst>
                  <a:ext uri="{0D108BD9-81ED-4DB2-BD59-A6C34878D82A}">
                    <a16:rowId xmlns:a16="http://schemas.microsoft.com/office/drawing/2014/main" val="10001"/>
                  </a:ext>
                </a:extLst>
              </a:tr>
              <a:tr h="1162662">
                <a:tc>
                  <a:txBody>
                    <a:bodyPr/>
                    <a:lstStyle/>
                    <a:p>
                      <a:pPr algn="ctr"/>
                      <a:r>
                        <a:rPr lang="en-US" sz="2400" dirty="0">
                          <a:solidFill>
                            <a:schemeClr val="bg1"/>
                          </a:solidFill>
                        </a:rPr>
                        <a:t>Mathew 4:5-7</a:t>
                      </a:r>
                    </a:p>
                  </a:txBody>
                  <a:tcPr/>
                </a:tc>
                <a:tc>
                  <a:txBody>
                    <a:bodyPr/>
                    <a:lstStyle/>
                    <a:p>
                      <a:pPr algn="ctr"/>
                      <a:r>
                        <a:rPr lang="en-US" dirty="0">
                          <a:solidFill>
                            <a:schemeClr val="bg1"/>
                          </a:solidFill>
                        </a:rPr>
                        <a:t>                          Jump ---</a:t>
                      </a:r>
                      <a:r>
                        <a:rPr lang="en-US" sz="1800" b="0" i="0" kern="1200" dirty="0">
                          <a:solidFill>
                            <a:schemeClr val="bg1"/>
                          </a:solidFill>
                          <a:effectLst/>
                          <a:latin typeface="+mn-lt"/>
                          <a:ea typeface="+mn-ea"/>
                          <a:cs typeface="+mn-cs"/>
                        </a:rPr>
                        <a:t>Satan tempted Jesus to tempt the Father</a:t>
                      </a:r>
                      <a:endParaRPr lang="en-US" dirty="0">
                        <a:solidFill>
                          <a:schemeClr val="bg1"/>
                        </a:solidFill>
                      </a:endParaRPr>
                    </a:p>
                  </a:txBody>
                  <a:tcPr/>
                </a:tc>
                <a:tc>
                  <a:txBody>
                    <a:bodyPr/>
                    <a:lstStyle/>
                    <a:p>
                      <a:r>
                        <a:rPr lang="en-US" sz="1800" b="0" i="1" kern="1200" dirty="0">
                          <a:solidFill>
                            <a:schemeClr val="bg1"/>
                          </a:solidFill>
                          <a:effectLst/>
                          <a:latin typeface="+mn-lt"/>
                          <a:ea typeface="+mn-ea"/>
                          <a:cs typeface="+mn-cs"/>
                        </a:rPr>
                        <a:t>Thou shalt not</a:t>
                      </a:r>
                      <a:r>
                        <a:rPr lang="en-US" sz="1800" b="0" i="1" kern="1200" baseline="30000" dirty="0">
                          <a:solidFill>
                            <a:schemeClr val="bg1"/>
                          </a:solidFill>
                          <a:effectLst/>
                          <a:latin typeface="+mn-lt"/>
                          <a:ea typeface="+mn-ea"/>
                          <a:cs typeface="+mn-cs"/>
                        </a:rPr>
                        <a:t> </a:t>
                      </a:r>
                      <a:r>
                        <a:rPr lang="en-US" sz="1800" b="0" i="1" u="none" strike="noStrike" kern="1200" dirty="0">
                          <a:solidFill>
                            <a:schemeClr val="bg1"/>
                          </a:solidFill>
                          <a:effectLst/>
                          <a:latin typeface="+mn-lt"/>
                          <a:ea typeface="+mn-ea"/>
                          <a:cs typeface="+mn-cs"/>
                        </a:rPr>
                        <a:t>tempt</a:t>
                      </a:r>
                      <a:r>
                        <a:rPr lang="en-US" sz="1800" b="0" i="1" kern="1200" dirty="0">
                          <a:solidFill>
                            <a:schemeClr val="bg1"/>
                          </a:solidFill>
                          <a:effectLst/>
                          <a:latin typeface="+mn-lt"/>
                          <a:ea typeface="+mn-ea"/>
                          <a:cs typeface="+mn-cs"/>
                        </a:rPr>
                        <a:t> the Lord thy God</a:t>
                      </a:r>
                      <a:r>
                        <a:rPr lang="en-US" sz="1800" b="0" i="0" kern="1200" dirty="0">
                          <a:solidFill>
                            <a:schemeClr val="bg1"/>
                          </a:solidFill>
                          <a:effectLst/>
                          <a:latin typeface="+mn-lt"/>
                          <a:ea typeface="+mn-ea"/>
                          <a:cs typeface="+mn-cs"/>
                        </a:rPr>
                        <a:t>.</a:t>
                      </a:r>
                      <a:endParaRPr lang="en-US" dirty="0">
                        <a:solidFill>
                          <a:schemeClr val="bg1"/>
                        </a:solidFill>
                      </a:endParaRPr>
                    </a:p>
                  </a:txBody>
                  <a:tcPr/>
                </a:tc>
                <a:extLst>
                  <a:ext uri="{0D108BD9-81ED-4DB2-BD59-A6C34878D82A}">
                    <a16:rowId xmlns:a16="http://schemas.microsoft.com/office/drawing/2014/main" val="10002"/>
                  </a:ext>
                </a:extLst>
              </a:tr>
              <a:tr h="1162662">
                <a:tc>
                  <a:txBody>
                    <a:bodyPr/>
                    <a:lstStyle/>
                    <a:p>
                      <a:pPr algn="ctr"/>
                      <a:r>
                        <a:rPr lang="en-US" sz="2400" dirty="0">
                          <a:solidFill>
                            <a:schemeClr val="bg1"/>
                          </a:solidFill>
                        </a:rPr>
                        <a:t>Matthew 4:8-11</a:t>
                      </a:r>
                    </a:p>
                  </a:txBody>
                  <a:tcPr/>
                </a:tc>
                <a:tc>
                  <a:txBody>
                    <a:bodyPr/>
                    <a:lstStyle/>
                    <a:p>
                      <a:r>
                        <a:rPr lang="en-US" dirty="0">
                          <a:solidFill>
                            <a:schemeClr val="bg1"/>
                          </a:solidFill>
                        </a:rPr>
                        <a:t>If you worship me you can have all</a:t>
                      </a:r>
                    </a:p>
                  </a:txBody>
                  <a:tcPr/>
                </a:tc>
                <a:tc>
                  <a:txBody>
                    <a:bodyPr/>
                    <a:lstStyle/>
                    <a:p>
                      <a:r>
                        <a:rPr lang="en-US" sz="1800" b="0" i="1" kern="1200" dirty="0">
                          <a:solidFill>
                            <a:schemeClr val="bg1"/>
                          </a:solidFill>
                          <a:effectLst/>
                          <a:latin typeface="+mn-lt"/>
                          <a:ea typeface="+mn-ea"/>
                          <a:cs typeface="+mn-cs"/>
                        </a:rPr>
                        <a:t>Spiritual --Thou shalt </a:t>
                      </a:r>
                      <a:r>
                        <a:rPr lang="en-US" sz="1800" b="0" i="1" u="none" strike="noStrike" kern="1200" dirty="0">
                          <a:solidFill>
                            <a:schemeClr val="bg1"/>
                          </a:solidFill>
                          <a:effectLst/>
                          <a:latin typeface="+mn-lt"/>
                          <a:ea typeface="+mn-ea"/>
                          <a:cs typeface="+mn-cs"/>
                        </a:rPr>
                        <a:t>worship</a:t>
                      </a:r>
                      <a:r>
                        <a:rPr lang="en-US" sz="1800" b="0" i="1" kern="1200" dirty="0">
                          <a:solidFill>
                            <a:schemeClr val="bg1"/>
                          </a:solidFill>
                          <a:effectLst/>
                          <a:latin typeface="+mn-lt"/>
                          <a:ea typeface="+mn-ea"/>
                          <a:cs typeface="+mn-cs"/>
                        </a:rPr>
                        <a:t> the Lord thy God, and him only shalt thou serve.</a:t>
                      </a:r>
                      <a:endParaRPr lang="en-US" i="1" dirty="0">
                        <a:solidFill>
                          <a:schemeClr val="bg1"/>
                        </a:solidFill>
                      </a:endParaRPr>
                    </a:p>
                  </a:txBody>
                  <a:tcPr/>
                </a:tc>
                <a:extLst>
                  <a:ext uri="{0D108BD9-81ED-4DB2-BD59-A6C34878D82A}">
                    <a16:rowId xmlns:a16="http://schemas.microsoft.com/office/drawing/2014/main" val="10003"/>
                  </a:ext>
                </a:extLst>
              </a:tr>
            </a:tbl>
          </a:graphicData>
        </a:graphic>
      </p:graphicFrame>
      <p:grpSp>
        <p:nvGrpSpPr>
          <p:cNvPr id="26" name="Group 25"/>
          <p:cNvGrpSpPr/>
          <p:nvPr/>
        </p:nvGrpSpPr>
        <p:grpSpPr>
          <a:xfrm>
            <a:off x="4333009" y="1968237"/>
            <a:ext cx="3041071" cy="667439"/>
            <a:chOff x="4333009" y="1968237"/>
            <a:chExt cx="3041071" cy="667439"/>
          </a:xfrm>
        </p:grpSpPr>
        <p:grpSp>
          <p:nvGrpSpPr>
            <p:cNvPr id="14" name="Group 13"/>
            <p:cNvGrpSpPr/>
            <p:nvPr/>
          </p:nvGrpSpPr>
          <p:grpSpPr>
            <a:xfrm>
              <a:off x="6317671" y="1968237"/>
              <a:ext cx="1056409" cy="644152"/>
              <a:chOff x="3886200" y="2743200"/>
              <a:chExt cx="3124200" cy="1905000"/>
            </a:xfrm>
          </p:grpSpPr>
          <p:sp>
            <p:nvSpPr>
              <p:cNvPr id="16" name="Rounded Rectangle 15"/>
              <p:cNvSpPr/>
              <p:nvPr/>
            </p:nvSpPr>
            <p:spPr>
              <a:xfrm>
                <a:off x="4267200" y="2819400"/>
                <a:ext cx="2667000" cy="18288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0"/>
              <p:cNvGrpSpPr/>
              <p:nvPr/>
            </p:nvGrpSpPr>
            <p:grpSpPr>
              <a:xfrm>
                <a:off x="3886200" y="2819400"/>
                <a:ext cx="990600" cy="1828800"/>
                <a:chOff x="6019800" y="2209800"/>
                <a:chExt cx="1828800" cy="1981200"/>
              </a:xfrm>
            </p:grpSpPr>
            <p:sp>
              <p:nvSpPr>
                <p:cNvPr id="20" name="Rounded Rectangle 19"/>
                <p:cNvSpPr/>
                <p:nvPr/>
              </p:nvSpPr>
              <p:spPr>
                <a:xfrm>
                  <a:off x="6096000" y="2895600"/>
                  <a:ext cx="1752600" cy="1295400"/>
                </a:xfrm>
                <a:prstGeom prst="roundRect">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6019800" y="2209800"/>
                  <a:ext cx="1828800" cy="9144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172200" y="2514600"/>
                  <a:ext cx="1600200" cy="9906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Oval 17"/>
              <p:cNvSpPr/>
              <p:nvPr/>
            </p:nvSpPr>
            <p:spPr>
              <a:xfrm>
                <a:off x="5334000" y="2743200"/>
                <a:ext cx="1676400" cy="838200"/>
              </a:xfrm>
              <a:prstGeom prst="ellipse">
                <a:avLst/>
              </a:prstGeom>
              <a:solidFill>
                <a:srgbClr val="CC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4953000" y="2819400"/>
                <a:ext cx="1981200" cy="1066800"/>
              </a:xfrm>
              <a:prstGeom prst="ellipse">
                <a:avLst/>
              </a:prstGeom>
              <a:solidFill>
                <a:srgbClr val="CC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4333009" y="2132583"/>
              <a:ext cx="1008093" cy="503093"/>
              <a:chOff x="4333009" y="2132583"/>
              <a:chExt cx="1008093" cy="503093"/>
            </a:xfrm>
          </p:grpSpPr>
          <p:sp>
            <p:nvSpPr>
              <p:cNvPr id="11" name="Freeform 10"/>
              <p:cNvSpPr/>
              <p:nvPr/>
            </p:nvSpPr>
            <p:spPr>
              <a:xfrm>
                <a:off x="4333009" y="2132583"/>
                <a:ext cx="727364" cy="413190"/>
              </a:xfrm>
              <a:custGeom>
                <a:avLst/>
                <a:gdLst>
                  <a:gd name="connsiteX0" fmla="*/ 457200 w 727364"/>
                  <a:gd name="connsiteY0" fmla="*/ 18335 h 413190"/>
                  <a:gd name="connsiteX1" fmla="*/ 457200 w 727364"/>
                  <a:gd name="connsiteY1" fmla="*/ 18335 h 413190"/>
                  <a:gd name="connsiteX2" fmla="*/ 363682 w 727364"/>
                  <a:gd name="connsiteY2" fmla="*/ 7944 h 413190"/>
                  <a:gd name="connsiteX3" fmla="*/ 249382 w 727364"/>
                  <a:gd name="connsiteY3" fmla="*/ 28726 h 413190"/>
                  <a:gd name="connsiteX4" fmla="*/ 207818 w 727364"/>
                  <a:gd name="connsiteY4" fmla="*/ 39117 h 413190"/>
                  <a:gd name="connsiteX5" fmla="*/ 176646 w 727364"/>
                  <a:gd name="connsiteY5" fmla="*/ 49508 h 413190"/>
                  <a:gd name="connsiteX6" fmla="*/ 93518 w 727364"/>
                  <a:gd name="connsiteY6" fmla="*/ 70290 h 413190"/>
                  <a:gd name="connsiteX7" fmla="*/ 62346 w 727364"/>
                  <a:gd name="connsiteY7" fmla="*/ 101462 h 413190"/>
                  <a:gd name="connsiteX8" fmla="*/ 31173 w 727364"/>
                  <a:gd name="connsiteY8" fmla="*/ 122244 h 413190"/>
                  <a:gd name="connsiteX9" fmla="*/ 10391 w 727364"/>
                  <a:gd name="connsiteY9" fmla="*/ 184590 h 413190"/>
                  <a:gd name="connsiteX10" fmla="*/ 0 w 727364"/>
                  <a:gd name="connsiteY10" fmla="*/ 215762 h 413190"/>
                  <a:gd name="connsiteX11" fmla="*/ 31173 w 727364"/>
                  <a:gd name="connsiteY11" fmla="*/ 371626 h 413190"/>
                  <a:gd name="connsiteX12" fmla="*/ 62346 w 727364"/>
                  <a:gd name="connsiteY12" fmla="*/ 402799 h 413190"/>
                  <a:gd name="connsiteX13" fmla="*/ 114300 w 727364"/>
                  <a:gd name="connsiteY13" fmla="*/ 413190 h 413190"/>
                  <a:gd name="connsiteX14" fmla="*/ 322118 w 727364"/>
                  <a:gd name="connsiteY14" fmla="*/ 402799 h 413190"/>
                  <a:gd name="connsiteX15" fmla="*/ 353291 w 727364"/>
                  <a:gd name="connsiteY15" fmla="*/ 382017 h 413190"/>
                  <a:gd name="connsiteX16" fmla="*/ 477982 w 727364"/>
                  <a:gd name="connsiteY16" fmla="*/ 371626 h 413190"/>
                  <a:gd name="connsiteX17" fmla="*/ 623455 w 727364"/>
                  <a:gd name="connsiteY17" fmla="*/ 350844 h 413190"/>
                  <a:gd name="connsiteX18" fmla="*/ 654627 w 727364"/>
                  <a:gd name="connsiteY18" fmla="*/ 340453 h 413190"/>
                  <a:gd name="connsiteX19" fmla="*/ 716973 w 727364"/>
                  <a:gd name="connsiteY19" fmla="*/ 278108 h 413190"/>
                  <a:gd name="connsiteX20" fmla="*/ 727364 w 727364"/>
                  <a:gd name="connsiteY20" fmla="*/ 246935 h 413190"/>
                  <a:gd name="connsiteX21" fmla="*/ 716973 w 727364"/>
                  <a:gd name="connsiteY21" fmla="*/ 132635 h 413190"/>
                  <a:gd name="connsiteX22" fmla="*/ 633846 w 727364"/>
                  <a:gd name="connsiteY22" fmla="*/ 80681 h 413190"/>
                  <a:gd name="connsiteX23" fmla="*/ 561109 w 727364"/>
                  <a:gd name="connsiteY23" fmla="*/ 39117 h 413190"/>
                  <a:gd name="connsiteX24" fmla="*/ 529936 w 727364"/>
                  <a:gd name="connsiteY24" fmla="*/ 18335 h 413190"/>
                  <a:gd name="connsiteX25" fmla="*/ 498764 w 727364"/>
                  <a:gd name="connsiteY25" fmla="*/ 7944 h 413190"/>
                  <a:gd name="connsiteX26" fmla="*/ 457200 w 727364"/>
                  <a:gd name="connsiteY26" fmla="*/ 18335 h 41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364" h="413190">
                    <a:moveTo>
                      <a:pt x="457200" y="18335"/>
                    </a:moveTo>
                    <a:lnTo>
                      <a:pt x="457200" y="18335"/>
                    </a:lnTo>
                    <a:cubicBezTo>
                      <a:pt x="426027" y="14871"/>
                      <a:pt x="395047" y="7944"/>
                      <a:pt x="363682" y="7944"/>
                    </a:cubicBezTo>
                    <a:cubicBezTo>
                      <a:pt x="286308" y="7944"/>
                      <a:pt x="300527" y="14113"/>
                      <a:pt x="249382" y="28726"/>
                    </a:cubicBezTo>
                    <a:cubicBezTo>
                      <a:pt x="235650" y="32649"/>
                      <a:pt x="221550" y="35194"/>
                      <a:pt x="207818" y="39117"/>
                    </a:cubicBezTo>
                    <a:cubicBezTo>
                      <a:pt x="197287" y="42126"/>
                      <a:pt x="187272" y="46852"/>
                      <a:pt x="176646" y="49508"/>
                    </a:cubicBezTo>
                    <a:lnTo>
                      <a:pt x="93518" y="70290"/>
                    </a:lnTo>
                    <a:cubicBezTo>
                      <a:pt x="83127" y="80681"/>
                      <a:pt x="73635" y="92055"/>
                      <a:pt x="62346" y="101462"/>
                    </a:cubicBezTo>
                    <a:cubicBezTo>
                      <a:pt x="52752" y="109457"/>
                      <a:pt x="37792" y="111654"/>
                      <a:pt x="31173" y="122244"/>
                    </a:cubicBezTo>
                    <a:cubicBezTo>
                      <a:pt x="19563" y="140820"/>
                      <a:pt x="17318" y="163808"/>
                      <a:pt x="10391" y="184590"/>
                    </a:cubicBezTo>
                    <a:lnTo>
                      <a:pt x="0" y="215762"/>
                    </a:lnTo>
                    <a:cubicBezTo>
                      <a:pt x="7354" y="304008"/>
                      <a:pt x="-11524" y="320389"/>
                      <a:pt x="31173" y="371626"/>
                    </a:cubicBezTo>
                    <a:cubicBezTo>
                      <a:pt x="40581" y="382915"/>
                      <a:pt x="49202" y="396227"/>
                      <a:pt x="62346" y="402799"/>
                    </a:cubicBezTo>
                    <a:cubicBezTo>
                      <a:pt x="78142" y="410697"/>
                      <a:pt x="96982" y="409726"/>
                      <a:pt x="114300" y="413190"/>
                    </a:cubicBezTo>
                    <a:cubicBezTo>
                      <a:pt x="183573" y="409726"/>
                      <a:pt x="253341" y="411770"/>
                      <a:pt x="322118" y="402799"/>
                    </a:cubicBezTo>
                    <a:cubicBezTo>
                      <a:pt x="334502" y="401184"/>
                      <a:pt x="341045" y="384466"/>
                      <a:pt x="353291" y="382017"/>
                    </a:cubicBezTo>
                    <a:cubicBezTo>
                      <a:pt x="394189" y="373837"/>
                      <a:pt x="436481" y="375776"/>
                      <a:pt x="477982" y="371626"/>
                    </a:cubicBezTo>
                    <a:cubicBezTo>
                      <a:pt x="543001" y="365124"/>
                      <a:pt x="563000" y="360920"/>
                      <a:pt x="623455" y="350844"/>
                    </a:cubicBezTo>
                    <a:cubicBezTo>
                      <a:pt x="633846" y="347380"/>
                      <a:pt x="645117" y="345887"/>
                      <a:pt x="654627" y="340453"/>
                    </a:cubicBezTo>
                    <a:cubicBezTo>
                      <a:pt x="684989" y="323103"/>
                      <a:pt x="701867" y="308320"/>
                      <a:pt x="716973" y="278108"/>
                    </a:cubicBezTo>
                    <a:cubicBezTo>
                      <a:pt x="721871" y="268311"/>
                      <a:pt x="723900" y="257326"/>
                      <a:pt x="727364" y="246935"/>
                    </a:cubicBezTo>
                    <a:cubicBezTo>
                      <a:pt x="723900" y="208835"/>
                      <a:pt x="724989" y="170043"/>
                      <a:pt x="716973" y="132635"/>
                    </a:cubicBezTo>
                    <a:cubicBezTo>
                      <a:pt x="706587" y="84167"/>
                      <a:pt x="668489" y="103776"/>
                      <a:pt x="633846" y="80681"/>
                    </a:cubicBezTo>
                    <a:cubicBezTo>
                      <a:pt x="557898" y="30049"/>
                      <a:pt x="653393" y="91851"/>
                      <a:pt x="561109" y="39117"/>
                    </a:cubicBezTo>
                    <a:cubicBezTo>
                      <a:pt x="550266" y="32921"/>
                      <a:pt x="541106" y="23920"/>
                      <a:pt x="529936" y="18335"/>
                    </a:cubicBezTo>
                    <a:cubicBezTo>
                      <a:pt x="520140" y="13437"/>
                      <a:pt x="509019" y="11790"/>
                      <a:pt x="498764" y="7944"/>
                    </a:cubicBezTo>
                    <a:cubicBezTo>
                      <a:pt x="439916" y="-14124"/>
                      <a:pt x="464127" y="16603"/>
                      <a:pt x="457200" y="18335"/>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4590998" y="2354728"/>
                <a:ext cx="598205" cy="280948"/>
              </a:xfrm>
              <a:custGeom>
                <a:avLst/>
                <a:gdLst>
                  <a:gd name="connsiteX0" fmla="*/ 457200 w 727364"/>
                  <a:gd name="connsiteY0" fmla="*/ 18335 h 413190"/>
                  <a:gd name="connsiteX1" fmla="*/ 457200 w 727364"/>
                  <a:gd name="connsiteY1" fmla="*/ 18335 h 413190"/>
                  <a:gd name="connsiteX2" fmla="*/ 363682 w 727364"/>
                  <a:gd name="connsiteY2" fmla="*/ 7944 h 413190"/>
                  <a:gd name="connsiteX3" fmla="*/ 249382 w 727364"/>
                  <a:gd name="connsiteY3" fmla="*/ 28726 h 413190"/>
                  <a:gd name="connsiteX4" fmla="*/ 207818 w 727364"/>
                  <a:gd name="connsiteY4" fmla="*/ 39117 h 413190"/>
                  <a:gd name="connsiteX5" fmla="*/ 176646 w 727364"/>
                  <a:gd name="connsiteY5" fmla="*/ 49508 h 413190"/>
                  <a:gd name="connsiteX6" fmla="*/ 93518 w 727364"/>
                  <a:gd name="connsiteY6" fmla="*/ 70290 h 413190"/>
                  <a:gd name="connsiteX7" fmla="*/ 62346 w 727364"/>
                  <a:gd name="connsiteY7" fmla="*/ 101462 h 413190"/>
                  <a:gd name="connsiteX8" fmla="*/ 31173 w 727364"/>
                  <a:gd name="connsiteY8" fmla="*/ 122244 h 413190"/>
                  <a:gd name="connsiteX9" fmla="*/ 10391 w 727364"/>
                  <a:gd name="connsiteY9" fmla="*/ 184590 h 413190"/>
                  <a:gd name="connsiteX10" fmla="*/ 0 w 727364"/>
                  <a:gd name="connsiteY10" fmla="*/ 215762 h 413190"/>
                  <a:gd name="connsiteX11" fmla="*/ 31173 w 727364"/>
                  <a:gd name="connsiteY11" fmla="*/ 371626 h 413190"/>
                  <a:gd name="connsiteX12" fmla="*/ 62346 w 727364"/>
                  <a:gd name="connsiteY12" fmla="*/ 402799 h 413190"/>
                  <a:gd name="connsiteX13" fmla="*/ 114300 w 727364"/>
                  <a:gd name="connsiteY13" fmla="*/ 413190 h 413190"/>
                  <a:gd name="connsiteX14" fmla="*/ 322118 w 727364"/>
                  <a:gd name="connsiteY14" fmla="*/ 402799 h 413190"/>
                  <a:gd name="connsiteX15" fmla="*/ 353291 w 727364"/>
                  <a:gd name="connsiteY15" fmla="*/ 382017 h 413190"/>
                  <a:gd name="connsiteX16" fmla="*/ 477982 w 727364"/>
                  <a:gd name="connsiteY16" fmla="*/ 371626 h 413190"/>
                  <a:gd name="connsiteX17" fmla="*/ 623455 w 727364"/>
                  <a:gd name="connsiteY17" fmla="*/ 350844 h 413190"/>
                  <a:gd name="connsiteX18" fmla="*/ 654627 w 727364"/>
                  <a:gd name="connsiteY18" fmla="*/ 340453 h 413190"/>
                  <a:gd name="connsiteX19" fmla="*/ 716973 w 727364"/>
                  <a:gd name="connsiteY19" fmla="*/ 278108 h 413190"/>
                  <a:gd name="connsiteX20" fmla="*/ 727364 w 727364"/>
                  <a:gd name="connsiteY20" fmla="*/ 246935 h 413190"/>
                  <a:gd name="connsiteX21" fmla="*/ 716973 w 727364"/>
                  <a:gd name="connsiteY21" fmla="*/ 132635 h 413190"/>
                  <a:gd name="connsiteX22" fmla="*/ 633846 w 727364"/>
                  <a:gd name="connsiteY22" fmla="*/ 80681 h 413190"/>
                  <a:gd name="connsiteX23" fmla="*/ 561109 w 727364"/>
                  <a:gd name="connsiteY23" fmla="*/ 39117 h 413190"/>
                  <a:gd name="connsiteX24" fmla="*/ 529936 w 727364"/>
                  <a:gd name="connsiteY24" fmla="*/ 18335 h 413190"/>
                  <a:gd name="connsiteX25" fmla="*/ 498764 w 727364"/>
                  <a:gd name="connsiteY25" fmla="*/ 7944 h 413190"/>
                  <a:gd name="connsiteX26" fmla="*/ 457200 w 727364"/>
                  <a:gd name="connsiteY26" fmla="*/ 18335 h 41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364" h="413190">
                    <a:moveTo>
                      <a:pt x="457200" y="18335"/>
                    </a:moveTo>
                    <a:lnTo>
                      <a:pt x="457200" y="18335"/>
                    </a:lnTo>
                    <a:cubicBezTo>
                      <a:pt x="426027" y="14871"/>
                      <a:pt x="395047" y="7944"/>
                      <a:pt x="363682" y="7944"/>
                    </a:cubicBezTo>
                    <a:cubicBezTo>
                      <a:pt x="286308" y="7944"/>
                      <a:pt x="300527" y="14113"/>
                      <a:pt x="249382" y="28726"/>
                    </a:cubicBezTo>
                    <a:cubicBezTo>
                      <a:pt x="235650" y="32649"/>
                      <a:pt x="221550" y="35194"/>
                      <a:pt x="207818" y="39117"/>
                    </a:cubicBezTo>
                    <a:cubicBezTo>
                      <a:pt x="197287" y="42126"/>
                      <a:pt x="187272" y="46852"/>
                      <a:pt x="176646" y="49508"/>
                    </a:cubicBezTo>
                    <a:lnTo>
                      <a:pt x="93518" y="70290"/>
                    </a:lnTo>
                    <a:cubicBezTo>
                      <a:pt x="83127" y="80681"/>
                      <a:pt x="73635" y="92055"/>
                      <a:pt x="62346" y="101462"/>
                    </a:cubicBezTo>
                    <a:cubicBezTo>
                      <a:pt x="52752" y="109457"/>
                      <a:pt x="37792" y="111654"/>
                      <a:pt x="31173" y="122244"/>
                    </a:cubicBezTo>
                    <a:cubicBezTo>
                      <a:pt x="19563" y="140820"/>
                      <a:pt x="17318" y="163808"/>
                      <a:pt x="10391" y="184590"/>
                    </a:cubicBezTo>
                    <a:lnTo>
                      <a:pt x="0" y="215762"/>
                    </a:lnTo>
                    <a:cubicBezTo>
                      <a:pt x="7354" y="304008"/>
                      <a:pt x="-11524" y="320389"/>
                      <a:pt x="31173" y="371626"/>
                    </a:cubicBezTo>
                    <a:cubicBezTo>
                      <a:pt x="40581" y="382915"/>
                      <a:pt x="49202" y="396227"/>
                      <a:pt x="62346" y="402799"/>
                    </a:cubicBezTo>
                    <a:cubicBezTo>
                      <a:pt x="78142" y="410697"/>
                      <a:pt x="96982" y="409726"/>
                      <a:pt x="114300" y="413190"/>
                    </a:cubicBezTo>
                    <a:cubicBezTo>
                      <a:pt x="183573" y="409726"/>
                      <a:pt x="253341" y="411770"/>
                      <a:pt x="322118" y="402799"/>
                    </a:cubicBezTo>
                    <a:cubicBezTo>
                      <a:pt x="334502" y="401184"/>
                      <a:pt x="341045" y="384466"/>
                      <a:pt x="353291" y="382017"/>
                    </a:cubicBezTo>
                    <a:cubicBezTo>
                      <a:pt x="394189" y="373837"/>
                      <a:pt x="436481" y="375776"/>
                      <a:pt x="477982" y="371626"/>
                    </a:cubicBezTo>
                    <a:cubicBezTo>
                      <a:pt x="543001" y="365124"/>
                      <a:pt x="563000" y="360920"/>
                      <a:pt x="623455" y="350844"/>
                    </a:cubicBezTo>
                    <a:cubicBezTo>
                      <a:pt x="633846" y="347380"/>
                      <a:pt x="645117" y="345887"/>
                      <a:pt x="654627" y="340453"/>
                    </a:cubicBezTo>
                    <a:cubicBezTo>
                      <a:pt x="684989" y="323103"/>
                      <a:pt x="701867" y="308320"/>
                      <a:pt x="716973" y="278108"/>
                    </a:cubicBezTo>
                    <a:cubicBezTo>
                      <a:pt x="721871" y="268311"/>
                      <a:pt x="723900" y="257326"/>
                      <a:pt x="727364" y="246935"/>
                    </a:cubicBezTo>
                    <a:cubicBezTo>
                      <a:pt x="723900" y="208835"/>
                      <a:pt x="724989" y="170043"/>
                      <a:pt x="716973" y="132635"/>
                    </a:cubicBezTo>
                    <a:cubicBezTo>
                      <a:pt x="706587" y="84167"/>
                      <a:pt x="668489" y="103776"/>
                      <a:pt x="633846" y="80681"/>
                    </a:cubicBezTo>
                    <a:cubicBezTo>
                      <a:pt x="557898" y="30049"/>
                      <a:pt x="653393" y="91851"/>
                      <a:pt x="561109" y="39117"/>
                    </a:cubicBezTo>
                    <a:cubicBezTo>
                      <a:pt x="550266" y="32921"/>
                      <a:pt x="541106" y="23920"/>
                      <a:pt x="529936" y="18335"/>
                    </a:cubicBezTo>
                    <a:cubicBezTo>
                      <a:pt x="520140" y="13437"/>
                      <a:pt x="509019" y="11790"/>
                      <a:pt x="498764" y="7944"/>
                    </a:cubicBezTo>
                    <a:cubicBezTo>
                      <a:pt x="439916" y="-14124"/>
                      <a:pt x="464127" y="16603"/>
                      <a:pt x="457200" y="18335"/>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7508205">
                <a:off x="4907805" y="2181703"/>
                <a:ext cx="445138" cy="421457"/>
              </a:xfrm>
              <a:custGeom>
                <a:avLst/>
                <a:gdLst>
                  <a:gd name="connsiteX0" fmla="*/ 457200 w 727364"/>
                  <a:gd name="connsiteY0" fmla="*/ 18335 h 413190"/>
                  <a:gd name="connsiteX1" fmla="*/ 457200 w 727364"/>
                  <a:gd name="connsiteY1" fmla="*/ 18335 h 413190"/>
                  <a:gd name="connsiteX2" fmla="*/ 363682 w 727364"/>
                  <a:gd name="connsiteY2" fmla="*/ 7944 h 413190"/>
                  <a:gd name="connsiteX3" fmla="*/ 249382 w 727364"/>
                  <a:gd name="connsiteY3" fmla="*/ 28726 h 413190"/>
                  <a:gd name="connsiteX4" fmla="*/ 207818 w 727364"/>
                  <a:gd name="connsiteY4" fmla="*/ 39117 h 413190"/>
                  <a:gd name="connsiteX5" fmla="*/ 176646 w 727364"/>
                  <a:gd name="connsiteY5" fmla="*/ 49508 h 413190"/>
                  <a:gd name="connsiteX6" fmla="*/ 93518 w 727364"/>
                  <a:gd name="connsiteY6" fmla="*/ 70290 h 413190"/>
                  <a:gd name="connsiteX7" fmla="*/ 62346 w 727364"/>
                  <a:gd name="connsiteY7" fmla="*/ 101462 h 413190"/>
                  <a:gd name="connsiteX8" fmla="*/ 31173 w 727364"/>
                  <a:gd name="connsiteY8" fmla="*/ 122244 h 413190"/>
                  <a:gd name="connsiteX9" fmla="*/ 10391 w 727364"/>
                  <a:gd name="connsiteY9" fmla="*/ 184590 h 413190"/>
                  <a:gd name="connsiteX10" fmla="*/ 0 w 727364"/>
                  <a:gd name="connsiteY10" fmla="*/ 215762 h 413190"/>
                  <a:gd name="connsiteX11" fmla="*/ 31173 w 727364"/>
                  <a:gd name="connsiteY11" fmla="*/ 371626 h 413190"/>
                  <a:gd name="connsiteX12" fmla="*/ 62346 w 727364"/>
                  <a:gd name="connsiteY12" fmla="*/ 402799 h 413190"/>
                  <a:gd name="connsiteX13" fmla="*/ 114300 w 727364"/>
                  <a:gd name="connsiteY13" fmla="*/ 413190 h 413190"/>
                  <a:gd name="connsiteX14" fmla="*/ 322118 w 727364"/>
                  <a:gd name="connsiteY14" fmla="*/ 402799 h 413190"/>
                  <a:gd name="connsiteX15" fmla="*/ 353291 w 727364"/>
                  <a:gd name="connsiteY15" fmla="*/ 382017 h 413190"/>
                  <a:gd name="connsiteX16" fmla="*/ 477982 w 727364"/>
                  <a:gd name="connsiteY16" fmla="*/ 371626 h 413190"/>
                  <a:gd name="connsiteX17" fmla="*/ 623455 w 727364"/>
                  <a:gd name="connsiteY17" fmla="*/ 350844 h 413190"/>
                  <a:gd name="connsiteX18" fmla="*/ 654627 w 727364"/>
                  <a:gd name="connsiteY18" fmla="*/ 340453 h 413190"/>
                  <a:gd name="connsiteX19" fmla="*/ 716973 w 727364"/>
                  <a:gd name="connsiteY19" fmla="*/ 278108 h 413190"/>
                  <a:gd name="connsiteX20" fmla="*/ 727364 w 727364"/>
                  <a:gd name="connsiteY20" fmla="*/ 246935 h 413190"/>
                  <a:gd name="connsiteX21" fmla="*/ 716973 w 727364"/>
                  <a:gd name="connsiteY21" fmla="*/ 132635 h 413190"/>
                  <a:gd name="connsiteX22" fmla="*/ 633846 w 727364"/>
                  <a:gd name="connsiteY22" fmla="*/ 80681 h 413190"/>
                  <a:gd name="connsiteX23" fmla="*/ 561109 w 727364"/>
                  <a:gd name="connsiteY23" fmla="*/ 39117 h 413190"/>
                  <a:gd name="connsiteX24" fmla="*/ 529936 w 727364"/>
                  <a:gd name="connsiteY24" fmla="*/ 18335 h 413190"/>
                  <a:gd name="connsiteX25" fmla="*/ 498764 w 727364"/>
                  <a:gd name="connsiteY25" fmla="*/ 7944 h 413190"/>
                  <a:gd name="connsiteX26" fmla="*/ 457200 w 727364"/>
                  <a:gd name="connsiteY26" fmla="*/ 18335 h 41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27364" h="413190">
                    <a:moveTo>
                      <a:pt x="457200" y="18335"/>
                    </a:moveTo>
                    <a:lnTo>
                      <a:pt x="457200" y="18335"/>
                    </a:lnTo>
                    <a:cubicBezTo>
                      <a:pt x="426027" y="14871"/>
                      <a:pt x="395047" y="7944"/>
                      <a:pt x="363682" y="7944"/>
                    </a:cubicBezTo>
                    <a:cubicBezTo>
                      <a:pt x="286308" y="7944"/>
                      <a:pt x="300527" y="14113"/>
                      <a:pt x="249382" y="28726"/>
                    </a:cubicBezTo>
                    <a:cubicBezTo>
                      <a:pt x="235650" y="32649"/>
                      <a:pt x="221550" y="35194"/>
                      <a:pt x="207818" y="39117"/>
                    </a:cubicBezTo>
                    <a:cubicBezTo>
                      <a:pt x="197287" y="42126"/>
                      <a:pt x="187272" y="46852"/>
                      <a:pt x="176646" y="49508"/>
                    </a:cubicBezTo>
                    <a:lnTo>
                      <a:pt x="93518" y="70290"/>
                    </a:lnTo>
                    <a:cubicBezTo>
                      <a:pt x="83127" y="80681"/>
                      <a:pt x="73635" y="92055"/>
                      <a:pt x="62346" y="101462"/>
                    </a:cubicBezTo>
                    <a:cubicBezTo>
                      <a:pt x="52752" y="109457"/>
                      <a:pt x="37792" y="111654"/>
                      <a:pt x="31173" y="122244"/>
                    </a:cubicBezTo>
                    <a:cubicBezTo>
                      <a:pt x="19563" y="140820"/>
                      <a:pt x="17318" y="163808"/>
                      <a:pt x="10391" y="184590"/>
                    </a:cubicBezTo>
                    <a:lnTo>
                      <a:pt x="0" y="215762"/>
                    </a:lnTo>
                    <a:cubicBezTo>
                      <a:pt x="7354" y="304008"/>
                      <a:pt x="-11524" y="320389"/>
                      <a:pt x="31173" y="371626"/>
                    </a:cubicBezTo>
                    <a:cubicBezTo>
                      <a:pt x="40581" y="382915"/>
                      <a:pt x="49202" y="396227"/>
                      <a:pt x="62346" y="402799"/>
                    </a:cubicBezTo>
                    <a:cubicBezTo>
                      <a:pt x="78142" y="410697"/>
                      <a:pt x="96982" y="409726"/>
                      <a:pt x="114300" y="413190"/>
                    </a:cubicBezTo>
                    <a:cubicBezTo>
                      <a:pt x="183573" y="409726"/>
                      <a:pt x="253341" y="411770"/>
                      <a:pt x="322118" y="402799"/>
                    </a:cubicBezTo>
                    <a:cubicBezTo>
                      <a:pt x="334502" y="401184"/>
                      <a:pt x="341045" y="384466"/>
                      <a:pt x="353291" y="382017"/>
                    </a:cubicBezTo>
                    <a:cubicBezTo>
                      <a:pt x="394189" y="373837"/>
                      <a:pt x="436481" y="375776"/>
                      <a:pt x="477982" y="371626"/>
                    </a:cubicBezTo>
                    <a:cubicBezTo>
                      <a:pt x="543001" y="365124"/>
                      <a:pt x="563000" y="360920"/>
                      <a:pt x="623455" y="350844"/>
                    </a:cubicBezTo>
                    <a:cubicBezTo>
                      <a:pt x="633846" y="347380"/>
                      <a:pt x="645117" y="345887"/>
                      <a:pt x="654627" y="340453"/>
                    </a:cubicBezTo>
                    <a:cubicBezTo>
                      <a:pt x="684989" y="323103"/>
                      <a:pt x="701867" y="308320"/>
                      <a:pt x="716973" y="278108"/>
                    </a:cubicBezTo>
                    <a:cubicBezTo>
                      <a:pt x="721871" y="268311"/>
                      <a:pt x="723900" y="257326"/>
                      <a:pt x="727364" y="246935"/>
                    </a:cubicBezTo>
                    <a:cubicBezTo>
                      <a:pt x="723900" y="208835"/>
                      <a:pt x="724989" y="170043"/>
                      <a:pt x="716973" y="132635"/>
                    </a:cubicBezTo>
                    <a:cubicBezTo>
                      <a:pt x="706587" y="84167"/>
                      <a:pt x="668489" y="103776"/>
                      <a:pt x="633846" y="80681"/>
                    </a:cubicBezTo>
                    <a:cubicBezTo>
                      <a:pt x="557898" y="30049"/>
                      <a:pt x="653393" y="91851"/>
                      <a:pt x="561109" y="39117"/>
                    </a:cubicBezTo>
                    <a:cubicBezTo>
                      <a:pt x="550266" y="32921"/>
                      <a:pt x="541106" y="23920"/>
                      <a:pt x="529936" y="18335"/>
                    </a:cubicBezTo>
                    <a:cubicBezTo>
                      <a:pt x="520140" y="13437"/>
                      <a:pt x="509019" y="11790"/>
                      <a:pt x="498764" y="7944"/>
                    </a:cubicBezTo>
                    <a:cubicBezTo>
                      <a:pt x="439916" y="-14124"/>
                      <a:pt x="464127" y="16603"/>
                      <a:pt x="457200" y="18335"/>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ight Arrow 24"/>
            <p:cNvSpPr/>
            <p:nvPr/>
          </p:nvSpPr>
          <p:spPr>
            <a:xfrm>
              <a:off x="5455227" y="2194929"/>
              <a:ext cx="616731" cy="360725"/>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4310096" y="3109825"/>
            <a:ext cx="519853" cy="1022882"/>
            <a:chOff x="-152400" y="685800"/>
            <a:chExt cx="3200400" cy="6297234"/>
          </a:xfrm>
        </p:grpSpPr>
        <p:sp>
          <p:nvSpPr>
            <p:cNvPr id="28" name="Freeform 27"/>
            <p:cNvSpPr/>
            <p:nvPr/>
          </p:nvSpPr>
          <p:spPr>
            <a:xfrm>
              <a:off x="-152400" y="2819400"/>
              <a:ext cx="2993181" cy="4163634"/>
            </a:xfrm>
            <a:custGeom>
              <a:avLst/>
              <a:gdLst>
                <a:gd name="connsiteX0" fmla="*/ 107092 w 2993181"/>
                <a:gd name="connsiteY0" fmla="*/ 0 h 4163634"/>
                <a:gd name="connsiteX1" fmla="*/ 107092 w 2993181"/>
                <a:gd name="connsiteY1" fmla="*/ 0 h 4163634"/>
                <a:gd name="connsiteX2" fmla="*/ 172995 w 2993181"/>
                <a:gd name="connsiteY2" fmla="*/ 24713 h 4163634"/>
                <a:gd name="connsiteX3" fmla="*/ 296562 w 2993181"/>
                <a:gd name="connsiteY3" fmla="*/ 32951 h 4163634"/>
                <a:gd name="connsiteX4" fmla="*/ 436606 w 2993181"/>
                <a:gd name="connsiteY4" fmla="*/ 49427 h 4163634"/>
                <a:gd name="connsiteX5" fmla="*/ 617838 w 2993181"/>
                <a:gd name="connsiteY5" fmla="*/ 65902 h 4163634"/>
                <a:gd name="connsiteX6" fmla="*/ 675503 w 2993181"/>
                <a:gd name="connsiteY6" fmla="*/ 82378 h 4163634"/>
                <a:gd name="connsiteX7" fmla="*/ 766119 w 2993181"/>
                <a:gd name="connsiteY7" fmla="*/ 90616 h 4163634"/>
                <a:gd name="connsiteX8" fmla="*/ 881449 w 2993181"/>
                <a:gd name="connsiteY8" fmla="*/ 107092 h 4163634"/>
                <a:gd name="connsiteX9" fmla="*/ 922638 w 2993181"/>
                <a:gd name="connsiteY9" fmla="*/ 115329 h 4163634"/>
                <a:gd name="connsiteX10" fmla="*/ 1013254 w 2993181"/>
                <a:gd name="connsiteY10" fmla="*/ 123567 h 4163634"/>
                <a:gd name="connsiteX11" fmla="*/ 1120346 w 2993181"/>
                <a:gd name="connsiteY11" fmla="*/ 148281 h 4163634"/>
                <a:gd name="connsiteX12" fmla="*/ 1416908 w 2993181"/>
                <a:gd name="connsiteY12" fmla="*/ 164756 h 4163634"/>
                <a:gd name="connsiteX13" fmla="*/ 1449860 w 2993181"/>
                <a:gd name="connsiteY13" fmla="*/ 172994 h 4163634"/>
                <a:gd name="connsiteX14" fmla="*/ 1524000 w 2993181"/>
                <a:gd name="connsiteY14" fmla="*/ 189470 h 4163634"/>
                <a:gd name="connsiteX15" fmla="*/ 1548714 w 2993181"/>
                <a:gd name="connsiteY15" fmla="*/ 197708 h 4163634"/>
                <a:gd name="connsiteX16" fmla="*/ 1639330 w 2993181"/>
                <a:gd name="connsiteY16" fmla="*/ 205946 h 4163634"/>
                <a:gd name="connsiteX17" fmla="*/ 1738184 w 2993181"/>
                <a:gd name="connsiteY17" fmla="*/ 222421 h 4163634"/>
                <a:gd name="connsiteX18" fmla="*/ 1762898 w 2993181"/>
                <a:gd name="connsiteY18" fmla="*/ 230659 h 4163634"/>
                <a:gd name="connsiteX19" fmla="*/ 1869989 w 2993181"/>
                <a:gd name="connsiteY19" fmla="*/ 247135 h 4163634"/>
                <a:gd name="connsiteX20" fmla="*/ 1894703 w 2993181"/>
                <a:gd name="connsiteY20" fmla="*/ 255373 h 4163634"/>
                <a:gd name="connsiteX21" fmla="*/ 1960606 w 2993181"/>
                <a:gd name="connsiteY21" fmla="*/ 271848 h 4163634"/>
                <a:gd name="connsiteX22" fmla="*/ 2010033 w 2993181"/>
                <a:gd name="connsiteY22" fmla="*/ 288324 h 4163634"/>
                <a:gd name="connsiteX23" fmla="*/ 2034746 w 2993181"/>
                <a:gd name="connsiteY23" fmla="*/ 304800 h 4163634"/>
                <a:gd name="connsiteX24" fmla="*/ 2100649 w 2993181"/>
                <a:gd name="connsiteY24" fmla="*/ 321275 h 4163634"/>
                <a:gd name="connsiteX25" fmla="*/ 2125362 w 2993181"/>
                <a:gd name="connsiteY25" fmla="*/ 337751 h 4163634"/>
                <a:gd name="connsiteX26" fmla="*/ 2150076 w 2993181"/>
                <a:gd name="connsiteY26" fmla="*/ 345989 h 4163634"/>
                <a:gd name="connsiteX27" fmla="*/ 2356022 w 2993181"/>
                <a:gd name="connsiteY27" fmla="*/ 354227 h 4163634"/>
                <a:gd name="connsiteX28" fmla="*/ 2430162 w 2993181"/>
                <a:gd name="connsiteY28" fmla="*/ 370702 h 4163634"/>
                <a:gd name="connsiteX29" fmla="*/ 2496065 w 2993181"/>
                <a:gd name="connsiteY29" fmla="*/ 387178 h 4163634"/>
                <a:gd name="connsiteX30" fmla="*/ 2520779 w 2993181"/>
                <a:gd name="connsiteY30" fmla="*/ 395416 h 4163634"/>
                <a:gd name="connsiteX31" fmla="*/ 2603157 w 2993181"/>
                <a:gd name="connsiteY31" fmla="*/ 403654 h 4163634"/>
                <a:gd name="connsiteX32" fmla="*/ 2702011 w 2993181"/>
                <a:gd name="connsiteY32" fmla="*/ 420129 h 4163634"/>
                <a:gd name="connsiteX33" fmla="*/ 2751438 w 2993181"/>
                <a:gd name="connsiteY33" fmla="*/ 436605 h 4163634"/>
                <a:gd name="connsiteX34" fmla="*/ 2784389 w 2993181"/>
                <a:gd name="connsiteY34" fmla="*/ 461319 h 4163634"/>
                <a:gd name="connsiteX35" fmla="*/ 2809103 w 2993181"/>
                <a:gd name="connsiteY35" fmla="*/ 477794 h 4163634"/>
                <a:gd name="connsiteX36" fmla="*/ 2858530 w 2993181"/>
                <a:gd name="connsiteY36" fmla="*/ 510746 h 4163634"/>
                <a:gd name="connsiteX37" fmla="*/ 2907957 w 2993181"/>
                <a:gd name="connsiteY37" fmla="*/ 560173 h 4163634"/>
                <a:gd name="connsiteX38" fmla="*/ 2965622 w 2993181"/>
                <a:gd name="connsiteY38" fmla="*/ 626075 h 4163634"/>
                <a:gd name="connsiteX39" fmla="*/ 2982098 w 2993181"/>
                <a:gd name="connsiteY39" fmla="*/ 650789 h 4163634"/>
                <a:gd name="connsiteX40" fmla="*/ 2982098 w 2993181"/>
                <a:gd name="connsiteY40" fmla="*/ 782594 h 4163634"/>
                <a:gd name="connsiteX41" fmla="*/ 2957384 w 2993181"/>
                <a:gd name="connsiteY41" fmla="*/ 799070 h 4163634"/>
                <a:gd name="connsiteX42" fmla="*/ 2940908 w 2993181"/>
                <a:gd name="connsiteY42" fmla="*/ 848497 h 4163634"/>
                <a:gd name="connsiteX43" fmla="*/ 2891481 w 2993181"/>
                <a:gd name="connsiteY43" fmla="*/ 922637 h 4163634"/>
                <a:gd name="connsiteX44" fmla="*/ 2875006 w 2993181"/>
                <a:gd name="connsiteY44" fmla="*/ 947351 h 4163634"/>
                <a:gd name="connsiteX45" fmla="*/ 2858530 w 2993181"/>
                <a:gd name="connsiteY45" fmla="*/ 996778 h 4163634"/>
                <a:gd name="connsiteX46" fmla="*/ 2817341 w 2993181"/>
                <a:gd name="connsiteY46" fmla="*/ 1070919 h 4163634"/>
                <a:gd name="connsiteX47" fmla="*/ 2784389 w 2993181"/>
                <a:gd name="connsiteY47" fmla="*/ 1095632 h 4163634"/>
                <a:gd name="connsiteX48" fmla="*/ 2767914 w 2993181"/>
                <a:gd name="connsiteY48" fmla="*/ 1145059 h 4163634"/>
                <a:gd name="connsiteX49" fmla="*/ 2751438 w 2993181"/>
                <a:gd name="connsiteY49" fmla="*/ 1202724 h 4163634"/>
                <a:gd name="connsiteX50" fmla="*/ 2718487 w 2993181"/>
                <a:gd name="connsiteY50" fmla="*/ 1252151 h 4163634"/>
                <a:gd name="connsiteX51" fmla="*/ 2685535 w 2993181"/>
                <a:gd name="connsiteY51" fmla="*/ 1301578 h 4163634"/>
                <a:gd name="connsiteX52" fmla="*/ 2660822 w 2993181"/>
                <a:gd name="connsiteY52" fmla="*/ 1408670 h 4163634"/>
                <a:gd name="connsiteX53" fmla="*/ 2636108 w 2993181"/>
                <a:gd name="connsiteY53" fmla="*/ 1507524 h 4163634"/>
                <a:gd name="connsiteX54" fmla="*/ 2619633 w 2993181"/>
                <a:gd name="connsiteY54" fmla="*/ 1556951 h 4163634"/>
                <a:gd name="connsiteX55" fmla="*/ 2611395 w 2993181"/>
                <a:gd name="connsiteY55" fmla="*/ 1581665 h 4163634"/>
                <a:gd name="connsiteX56" fmla="*/ 2594919 w 2993181"/>
                <a:gd name="connsiteY56" fmla="*/ 1606378 h 4163634"/>
                <a:gd name="connsiteX57" fmla="*/ 2570206 w 2993181"/>
                <a:gd name="connsiteY57" fmla="*/ 1861751 h 4163634"/>
                <a:gd name="connsiteX58" fmla="*/ 2578444 w 2993181"/>
                <a:gd name="connsiteY58" fmla="*/ 2265405 h 4163634"/>
                <a:gd name="connsiteX59" fmla="*/ 2586681 w 2993181"/>
                <a:gd name="connsiteY59" fmla="*/ 2306594 h 4163634"/>
                <a:gd name="connsiteX60" fmla="*/ 2594919 w 2993181"/>
                <a:gd name="connsiteY60" fmla="*/ 2372497 h 4163634"/>
                <a:gd name="connsiteX61" fmla="*/ 2611395 w 2993181"/>
                <a:gd name="connsiteY61" fmla="*/ 2479589 h 4163634"/>
                <a:gd name="connsiteX62" fmla="*/ 2619633 w 2993181"/>
                <a:gd name="connsiteY62" fmla="*/ 2553729 h 4163634"/>
                <a:gd name="connsiteX63" fmla="*/ 2636108 w 2993181"/>
                <a:gd name="connsiteY63" fmla="*/ 2603156 h 4163634"/>
                <a:gd name="connsiteX64" fmla="*/ 2644346 w 2993181"/>
                <a:gd name="connsiteY64" fmla="*/ 2660821 h 4163634"/>
                <a:gd name="connsiteX65" fmla="*/ 2652584 w 2993181"/>
                <a:gd name="connsiteY65" fmla="*/ 2702010 h 4163634"/>
                <a:gd name="connsiteX66" fmla="*/ 2669060 w 2993181"/>
                <a:gd name="connsiteY66" fmla="*/ 2875005 h 4163634"/>
                <a:gd name="connsiteX67" fmla="*/ 2677298 w 2993181"/>
                <a:gd name="connsiteY67" fmla="*/ 3089189 h 4163634"/>
                <a:gd name="connsiteX68" fmla="*/ 2685535 w 2993181"/>
                <a:gd name="connsiteY68" fmla="*/ 3130378 h 4163634"/>
                <a:gd name="connsiteX69" fmla="*/ 2702011 w 2993181"/>
                <a:gd name="connsiteY69" fmla="*/ 3278659 h 4163634"/>
                <a:gd name="connsiteX70" fmla="*/ 2718487 w 2993181"/>
                <a:gd name="connsiteY70" fmla="*/ 3509319 h 4163634"/>
                <a:gd name="connsiteX71" fmla="*/ 2743200 w 2993181"/>
                <a:gd name="connsiteY71" fmla="*/ 3583459 h 4163634"/>
                <a:gd name="connsiteX72" fmla="*/ 2751438 w 2993181"/>
                <a:gd name="connsiteY72" fmla="*/ 3608173 h 4163634"/>
                <a:gd name="connsiteX73" fmla="*/ 2767914 w 2993181"/>
                <a:gd name="connsiteY73" fmla="*/ 3781167 h 4163634"/>
                <a:gd name="connsiteX74" fmla="*/ 2776152 w 2993181"/>
                <a:gd name="connsiteY74" fmla="*/ 3871783 h 4163634"/>
                <a:gd name="connsiteX75" fmla="*/ 2792627 w 2993181"/>
                <a:gd name="connsiteY75" fmla="*/ 3954162 h 4163634"/>
                <a:gd name="connsiteX76" fmla="*/ 2817341 w 2993181"/>
                <a:gd name="connsiteY76" fmla="*/ 4085967 h 4163634"/>
                <a:gd name="connsiteX77" fmla="*/ 2809103 w 2993181"/>
                <a:gd name="connsiteY77" fmla="*/ 4151870 h 4163634"/>
                <a:gd name="connsiteX78" fmla="*/ 2421925 w 2993181"/>
                <a:gd name="connsiteY78" fmla="*/ 4135394 h 4163634"/>
                <a:gd name="connsiteX79" fmla="*/ 1894703 w 2993181"/>
                <a:gd name="connsiteY79" fmla="*/ 4143632 h 4163634"/>
                <a:gd name="connsiteX80" fmla="*/ 1853514 w 2993181"/>
                <a:gd name="connsiteY80" fmla="*/ 4151870 h 4163634"/>
                <a:gd name="connsiteX81" fmla="*/ 1070919 w 2993181"/>
                <a:gd name="connsiteY81" fmla="*/ 4143632 h 4163634"/>
                <a:gd name="connsiteX82" fmla="*/ 988541 w 2993181"/>
                <a:gd name="connsiteY82" fmla="*/ 4135394 h 4163634"/>
                <a:gd name="connsiteX83" fmla="*/ 963827 w 2993181"/>
                <a:gd name="connsiteY83" fmla="*/ 4127156 h 4163634"/>
                <a:gd name="connsiteX84" fmla="*/ 897925 w 2993181"/>
                <a:gd name="connsiteY84" fmla="*/ 4118919 h 4163634"/>
                <a:gd name="connsiteX85" fmla="*/ 733168 w 2993181"/>
                <a:gd name="connsiteY85" fmla="*/ 4094205 h 4163634"/>
                <a:gd name="connsiteX86" fmla="*/ 222422 w 2993181"/>
                <a:gd name="connsiteY86" fmla="*/ 4085967 h 4163634"/>
                <a:gd name="connsiteX87" fmla="*/ 131806 w 2993181"/>
                <a:gd name="connsiteY87" fmla="*/ 4077729 h 4163634"/>
                <a:gd name="connsiteX88" fmla="*/ 98854 w 2993181"/>
                <a:gd name="connsiteY88" fmla="*/ 4069492 h 4163634"/>
                <a:gd name="connsiteX89" fmla="*/ 123568 w 2993181"/>
                <a:gd name="connsiteY89" fmla="*/ 3978875 h 4163634"/>
                <a:gd name="connsiteX90" fmla="*/ 156519 w 2993181"/>
                <a:gd name="connsiteY90" fmla="*/ 3855308 h 4163634"/>
                <a:gd name="connsiteX91" fmla="*/ 172995 w 2993181"/>
                <a:gd name="connsiteY91" fmla="*/ 3764692 h 4163634"/>
                <a:gd name="connsiteX92" fmla="*/ 164757 w 2993181"/>
                <a:gd name="connsiteY92" fmla="*/ 3566983 h 4163634"/>
                <a:gd name="connsiteX93" fmla="*/ 148281 w 2993181"/>
                <a:gd name="connsiteY93" fmla="*/ 3542270 h 4163634"/>
                <a:gd name="connsiteX94" fmla="*/ 131806 w 2993181"/>
                <a:gd name="connsiteY94" fmla="*/ 3492843 h 4163634"/>
                <a:gd name="connsiteX95" fmla="*/ 123568 w 2993181"/>
                <a:gd name="connsiteY95" fmla="*/ 3468129 h 4163634"/>
                <a:gd name="connsiteX96" fmla="*/ 115330 w 2993181"/>
                <a:gd name="connsiteY96" fmla="*/ 3435178 h 4163634"/>
                <a:gd name="connsiteX97" fmla="*/ 98854 w 2993181"/>
                <a:gd name="connsiteY97" fmla="*/ 3410465 h 4163634"/>
                <a:gd name="connsiteX98" fmla="*/ 82379 w 2993181"/>
                <a:gd name="connsiteY98" fmla="*/ 3377513 h 4163634"/>
                <a:gd name="connsiteX99" fmla="*/ 74141 w 2993181"/>
                <a:gd name="connsiteY99" fmla="*/ 3336324 h 4163634"/>
                <a:gd name="connsiteX100" fmla="*/ 41189 w 2993181"/>
                <a:gd name="connsiteY100" fmla="*/ 3278659 h 4163634"/>
                <a:gd name="connsiteX101" fmla="*/ 32952 w 2993181"/>
                <a:gd name="connsiteY101" fmla="*/ 3212756 h 4163634"/>
                <a:gd name="connsiteX102" fmla="*/ 16476 w 2993181"/>
                <a:gd name="connsiteY102" fmla="*/ 3097427 h 4163634"/>
                <a:gd name="connsiteX103" fmla="*/ 8238 w 2993181"/>
                <a:gd name="connsiteY103" fmla="*/ 2809102 h 4163634"/>
                <a:gd name="connsiteX104" fmla="*/ 0 w 2993181"/>
                <a:gd name="connsiteY104" fmla="*/ 2710248 h 4163634"/>
                <a:gd name="connsiteX105" fmla="*/ 8238 w 2993181"/>
                <a:gd name="connsiteY105" fmla="*/ 1985319 h 4163634"/>
                <a:gd name="connsiteX106" fmla="*/ 16476 w 2993181"/>
                <a:gd name="connsiteY106" fmla="*/ 1960605 h 4163634"/>
                <a:gd name="connsiteX107" fmla="*/ 24714 w 2993181"/>
                <a:gd name="connsiteY107" fmla="*/ 1919416 h 4163634"/>
                <a:gd name="connsiteX108" fmla="*/ 41189 w 2993181"/>
                <a:gd name="connsiteY108" fmla="*/ 1787610 h 4163634"/>
                <a:gd name="connsiteX109" fmla="*/ 49427 w 2993181"/>
                <a:gd name="connsiteY109" fmla="*/ 1738183 h 4163634"/>
                <a:gd name="connsiteX110" fmla="*/ 57665 w 2993181"/>
                <a:gd name="connsiteY110" fmla="*/ 1713470 h 4163634"/>
                <a:gd name="connsiteX111" fmla="*/ 74141 w 2993181"/>
                <a:gd name="connsiteY111" fmla="*/ 1622854 h 4163634"/>
                <a:gd name="connsiteX112" fmla="*/ 82379 w 2993181"/>
                <a:gd name="connsiteY112" fmla="*/ 1491048 h 4163634"/>
                <a:gd name="connsiteX113" fmla="*/ 90616 w 2993181"/>
                <a:gd name="connsiteY113" fmla="*/ 1441621 h 4163634"/>
                <a:gd name="connsiteX114" fmla="*/ 107092 w 2993181"/>
                <a:gd name="connsiteY114" fmla="*/ 1293340 h 4163634"/>
                <a:gd name="connsiteX115" fmla="*/ 115330 w 2993181"/>
                <a:gd name="connsiteY115" fmla="*/ 1194486 h 4163634"/>
                <a:gd name="connsiteX116" fmla="*/ 123568 w 2993181"/>
                <a:gd name="connsiteY116" fmla="*/ 1145059 h 4163634"/>
                <a:gd name="connsiteX117" fmla="*/ 148281 w 2993181"/>
                <a:gd name="connsiteY117" fmla="*/ 733167 h 4163634"/>
                <a:gd name="connsiteX118" fmla="*/ 140044 w 2993181"/>
                <a:gd name="connsiteY118" fmla="*/ 222421 h 4163634"/>
                <a:gd name="connsiteX119" fmla="*/ 131806 w 2993181"/>
                <a:gd name="connsiteY119" fmla="*/ 140043 h 4163634"/>
                <a:gd name="connsiteX120" fmla="*/ 123568 w 2993181"/>
                <a:gd name="connsiteY120" fmla="*/ 98854 h 4163634"/>
                <a:gd name="connsiteX121" fmla="*/ 107092 w 2993181"/>
                <a:gd name="connsiteY121" fmla="*/ 0 h 416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993181" h="4163634">
                  <a:moveTo>
                    <a:pt x="107092" y="0"/>
                  </a:moveTo>
                  <a:lnTo>
                    <a:pt x="107092" y="0"/>
                  </a:lnTo>
                  <a:cubicBezTo>
                    <a:pt x="129060" y="8238"/>
                    <a:pt x="149881" y="20693"/>
                    <a:pt x="172995" y="24713"/>
                  </a:cubicBezTo>
                  <a:cubicBezTo>
                    <a:pt x="213665" y="31786"/>
                    <a:pt x="255424" y="29523"/>
                    <a:pt x="296562" y="32951"/>
                  </a:cubicBezTo>
                  <a:cubicBezTo>
                    <a:pt x="328611" y="35622"/>
                    <a:pt x="403095" y="45238"/>
                    <a:pt x="436606" y="49427"/>
                  </a:cubicBezTo>
                  <a:cubicBezTo>
                    <a:pt x="514708" y="75462"/>
                    <a:pt x="429634" y="49537"/>
                    <a:pt x="617838" y="65902"/>
                  </a:cubicBezTo>
                  <a:cubicBezTo>
                    <a:pt x="696032" y="72701"/>
                    <a:pt x="611809" y="73279"/>
                    <a:pt x="675503" y="82378"/>
                  </a:cubicBezTo>
                  <a:cubicBezTo>
                    <a:pt x="705528" y="86667"/>
                    <a:pt x="735914" y="87870"/>
                    <a:pt x="766119" y="90616"/>
                  </a:cubicBezTo>
                  <a:cubicBezTo>
                    <a:pt x="824256" y="109995"/>
                    <a:pt x="765945" y="92655"/>
                    <a:pt x="881449" y="107092"/>
                  </a:cubicBezTo>
                  <a:cubicBezTo>
                    <a:pt x="895342" y="108829"/>
                    <a:pt x="908745" y="113592"/>
                    <a:pt x="922638" y="115329"/>
                  </a:cubicBezTo>
                  <a:cubicBezTo>
                    <a:pt x="952734" y="119091"/>
                    <a:pt x="983049" y="120821"/>
                    <a:pt x="1013254" y="123567"/>
                  </a:cubicBezTo>
                  <a:cubicBezTo>
                    <a:pt x="1061591" y="155792"/>
                    <a:pt x="1026272" y="137828"/>
                    <a:pt x="1120346" y="148281"/>
                  </a:cubicBezTo>
                  <a:cubicBezTo>
                    <a:pt x="1288790" y="166997"/>
                    <a:pt x="1073075" y="152477"/>
                    <a:pt x="1416908" y="164756"/>
                  </a:cubicBezTo>
                  <a:lnTo>
                    <a:pt x="1449860" y="172994"/>
                  </a:lnTo>
                  <a:cubicBezTo>
                    <a:pt x="1474528" y="178687"/>
                    <a:pt x="1499440" y="183330"/>
                    <a:pt x="1524000" y="189470"/>
                  </a:cubicBezTo>
                  <a:cubicBezTo>
                    <a:pt x="1532424" y="191576"/>
                    <a:pt x="1540118" y="196480"/>
                    <a:pt x="1548714" y="197708"/>
                  </a:cubicBezTo>
                  <a:cubicBezTo>
                    <a:pt x="1578739" y="201997"/>
                    <a:pt x="1609125" y="203200"/>
                    <a:pt x="1639330" y="205946"/>
                  </a:cubicBezTo>
                  <a:cubicBezTo>
                    <a:pt x="1697271" y="225257"/>
                    <a:pt x="1627816" y="204026"/>
                    <a:pt x="1738184" y="222421"/>
                  </a:cubicBezTo>
                  <a:cubicBezTo>
                    <a:pt x="1746749" y="223849"/>
                    <a:pt x="1754474" y="228553"/>
                    <a:pt x="1762898" y="230659"/>
                  </a:cubicBezTo>
                  <a:cubicBezTo>
                    <a:pt x="1800637" y="240094"/>
                    <a:pt x="1829972" y="242133"/>
                    <a:pt x="1869989" y="247135"/>
                  </a:cubicBezTo>
                  <a:cubicBezTo>
                    <a:pt x="1878227" y="249881"/>
                    <a:pt x="1886325" y="253088"/>
                    <a:pt x="1894703" y="255373"/>
                  </a:cubicBezTo>
                  <a:cubicBezTo>
                    <a:pt x="1916549" y="261331"/>
                    <a:pt x="1939124" y="264687"/>
                    <a:pt x="1960606" y="271848"/>
                  </a:cubicBezTo>
                  <a:lnTo>
                    <a:pt x="2010033" y="288324"/>
                  </a:lnTo>
                  <a:cubicBezTo>
                    <a:pt x="2018271" y="293816"/>
                    <a:pt x="2025442" y="301417"/>
                    <a:pt x="2034746" y="304800"/>
                  </a:cubicBezTo>
                  <a:cubicBezTo>
                    <a:pt x="2056026" y="312538"/>
                    <a:pt x="2100649" y="321275"/>
                    <a:pt x="2100649" y="321275"/>
                  </a:cubicBezTo>
                  <a:cubicBezTo>
                    <a:pt x="2108887" y="326767"/>
                    <a:pt x="2116507" y="333323"/>
                    <a:pt x="2125362" y="337751"/>
                  </a:cubicBezTo>
                  <a:cubicBezTo>
                    <a:pt x="2133129" y="341634"/>
                    <a:pt x="2141414" y="345370"/>
                    <a:pt x="2150076" y="345989"/>
                  </a:cubicBezTo>
                  <a:cubicBezTo>
                    <a:pt x="2218605" y="350884"/>
                    <a:pt x="2287373" y="351481"/>
                    <a:pt x="2356022" y="354227"/>
                  </a:cubicBezTo>
                  <a:cubicBezTo>
                    <a:pt x="2408641" y="371767"/>
                    <a:pt x="2348971" y="353304"/>
                    <a:pt x="2430162" y="370702"/>
                  </a:cubicBezTo>
                  <a:cubicBezTo>
                    <a:pt x="2452303" y="375446"/>
                    <a:pt x="2474583" y="380017"/>
                    <a:pt x="2496065" y="387178"/>
                  </a:cubicBezTo>
                  <a:cubicBezTo>
                    <a:pt x="2504303" y="389924"/>
                    <a:pt x="2512196" y="394096"/>
                    <a:pt x="2520779" y="395416"/>
                  </a:cubicBezTo>
                  <a:cubicBezTo>
                    <a:pt x="2548054" y="399612"/>
                    <a:pt x="2575698" y="400908"/>
                    <a:pt x="2603157" y="403654"/>
                  </a:cubicBezTo>
                  <a:cubicBezTo>
                    <a:pt x="2670732" y="426179"/>
                    <a:pt x="2564057" y="392539"/>
                    <a:pt x="2702011" y="420129"/>
                  </a:cubicBezTo>
                  <a:cubicBezTo>
                    <a:pt x="2719041" y="423535"/>
                    <a:pt x="2751438" y="436605"/>
                    <a:pt x="2751438" y="436605"/>
                  </a:cubicBezTo>
                  <a:cubicBezTo>
                    <a:pt x="2762422" y="444843"/>
                    <a:pt x="2773217" y="453339"/>
                    <a:pt x="2784389" y="461319"/>
                  </a:cubicBezTo>
                  <a:cubicBezTo>
                    <a:pt x="2792446" y="467074"/>
                    <a:pt x="2801497" y="471456"/>
                    <a:pt x="2809103" y="477794"/>
                  </a:cubicBezTo>
                  <a:cubicBezTo>
                    <a:pt x="2850243" y="512077"/>
                    <a:pt x="2815096" y="496268"/>
                    <a:pt x="2858530" y="510746"/>
                  </a:cubicBezTo>
                  <a:cubicBezTo>
                    <a:pt x="2875006" y="527222"/>
                    <a:pt x="2895033" y="540786"/>
                    <a:pt x="2907957" y="560173"/>
                  </a:cubicBezTo>
                  <a:cubicBezTo>
                    <a:pt x="2946400" y="617838"/>
                    <a:pt x="2924432" y="598617"/>
                    <a:pt x="2965622" y="626075"/>
                  </a:cubicBezTo>
                  <a:cubicBezTo>
                    <a:pt x="2971114" y="634313"/>
                    <a:pt x="2977670" y="641933"/>
                    <a:pt x="2982098" y="650789"/>
                  </a:cubicBezTo>
                  <a:cubicBezTo>
                    <a:pt x="3001584" y="689762"/>
                    <a:pt x="2991297" y="748096"/>
                    <a:pt x="2982098" y="782594"/>
                  </a:cubicBezTo>
                  <a:cubicBezTo>
                    <a:pt x="2979547" y="792161"/>
                    <a:pt x="2965622" y="793578"/>
                    <a:pt x="2957384" y="799070"/>
                  </a:cubicBezTo>
                  <a:cubicBezTo>
                    <a:pt x="2951892" y="815546"/>
                    <a:pt x="2950541" y="834047"/>
                    <a:pt x="2940908" y="848497"/>
                  </a:cubicBezTo>
                  <a:lnTo>
                    <a:pt x="2891481" y="922637"/>
                  </a:lnTo>
                  <a:cubicBezTo>
                    <a:pt x="2885989" y="930875"/>
                    <a:pt x="2878137" y="937958"/>
                    <a:pt x="2875006" y="947351"/>
                  </a:cubicBezTo>
                  <a:lnTo>
                    <a:pt x="2858530" y="996778"/>
                  </a:lnTo>
                  <a:cubicBezTo>
                    <a:pt x="2849551" y="1023714"/>
                    <a:pt x="2842519" y="1052036"/>
                    <a:pt x="2817341" y="1070919"/>
                  </a:cubicBezTo>
                  <a:lnTo>
                    <a:pt x="2784389" y="1095632"/>
                  </a:lnTo>
                  <a:cubicBezTo>
                    <a:pt x="2778897" y="1112108"/>
                    <a:pt x="2772126" y="1128211"/>
                    <a:pt x="2767914" y="1145059"/>
                  </a:cubicBezTo>
                  <a:cubicBezTo>
                    <a:pt x="2765975" y="1152815"/>
                    <a:pt x="2756810" y="1193055"/>
                    <a:pt x="2751438" y="1202724"/>
                  </a:cubicBezTo>
                  <a:cubicBezTo>
                    <a:pt x="2741822" y="1220033"/>
                    <a:pt x="2724749" y="1233366"/>
                    <a:pt x="2718487" y="1252151"/>
                  </a:cubicBezTo>
                  <a:cubicBezTo>
                    <a:pt x="2706565" y="1287917"/>
                    <a:pt x="2716389" y="1270725"/>
                    <a:pt x="2685535" y="1301578"/>
                  </a:cubicBezTo>
                  <a:cubicBezTo>
                    <a:pt x="2664833" y="1363686"/>
                    <a:pt x="2669377" y="1340229"/>
                    <a:pt x="2660822" y="1408670"/>
                  </a:cubicBezTo>
                  <a:cubicBezTo>
                    <a:pt x="2650055" y="1494804"/>
                    <a:pt x="2666948" y="1461263"/>
                    <a:pt x="2636108" y="1507524"/>
                  </a:cubicBezTo>
                  <a:lnTo>
                    <a:pt x="2619633" y="1556951"/>
                  </a:lnTo>
                  <a:cubicBezTo>
                    <a:pt x="2616887" y="1565189"/>
                    <a:pt x="2616212" y="1574440"/>
                    <a:pt x="2611395" y="1581665"/>
                  </a:cubicBezTo>
                  <a:lnTo>
                    <a:pt x="2594919" y="1606378"/>
                  </a:lnTo>
                  <a:cubicBezTo>
                    <a:pt x="2556719" y="1720983"/>
                    <a:pt x="2579138" y="1638452"/>
                    <a:pt x="2570206" y="1861751"/>
                  </a:cubicBezTo>
                  <a:cubicBezTo>
                    <a:pt x="2572952" y="1996302"/>
                    <a:pt x="2573463" y="2130918"/>
                    <a:pt x="2578444" y="2265405"/>
                  </a:cubicBezTo>
                  <a:cubicBezTo>
                    <a:pt x="2578962" y="2279397"/>
                    <a:pt x="2584552" y="2292755"/>
                    <a:pt x="2586681" y="2306594"/>
                  </a:cubicBezTo>
                  <a:cubicBezTo>
                    <a:pt x="2590047" y="2328475"/>
                    <a:pt x="2592474" y="2350494"/>
                    <a:pt x="2594919" y="2372497"/>
                  </a:cubicBezTo>
                  <a:cubicBezTo>
                    <a:pt x="2605538" y="2468066"/>
                    <a:pt x="2593953" y="2427263"/>
                    <a:pt x="2611395" y="2479589"/>
                  </a:cubicBezTo>
                  <a:cubicBezTo>
                    <a:pt x="2614141" y="2504302"/>
                    <a:pt x="2614757" y="2529346"/>
                    <a:pt x="2619633" y="2553729"/>
                  </a:cubicBezTo>
                  <a:cubicBezTo>
                    <a:pt x="2623039" y="2570759"/>
                    <a:pt x="2636108" y="2603156"/>
                    <a:pt x="2636108" y="2603156"/>
                  </a:cubicBezTo>
                  <a:cubicBezTo>
                    <a:pt x="2638854" y="2622378"/>
                    <a:pt x="2641154" y="2641668"/>
                    <a:pt x="2644346" y="2660821"/>
                  </a:cubicBezTo>
                  <a:cubicBezTo>
                    <a:pt x="2646648" y="2674632"/>
                    <a:pt x="2651191" y="2688078"/>
                    <a:pt x="2652584" y="2702010"/>
                  </a:cubicBezTo>
                  <a:cubicBezTo>
                    <a:pt x="2673619" y="2912361"/>
                    <a:pt x="2649307" y="2756488"/>
                    <a:pt x="2669060" y="2875005"/>
                  </a:cubicBezTo>
                  <a:cubicBezTo>
                    <a:pt x="2671806" y="2946400"/>
                    <a:pt x="2672698" y="3017890"/>
                    <a:pt x="2677298" y="3089189"/>
                  </a:cubicBezTo>
                  <a:cubicBezTo>
                    <a:pt x="2678199" y="3103161"/>
                    <a:pt x="2684142" y="3116446"/>
                    <a:pt x="2685535" y="3130378"/>
                  </a:cubicBezTo>
                  <a:cubicBezTo>
                    <a:pt x="2700646" y="3281496"/>
                    <a:pt x="2679394" y="3210811"/>
                    <a:pt x="2702011" y="3278659"/>
                  </a:cubicBezTo>
                  <a:cubicBezTo>
                    <a:pt x="2702416" y="3285543"/>
                    <a:pt x="2712251" y="3478140"/>
                    <a:pt x="2718487" y="3509319"/>
                  </a:cubicBezTo>
                  <a:cubicBezTo>
                    <a:pt x="2723596" y="3534863"/>
                    <a:pt x="2734962" y="3558746"/>
                    <a:pt x="2743200" y="3583459"/>
                  </a:cubicBezTo>
                  <a:lnTo>
                    <a:pt x="2751438" y="3608173"/>
                  </a:lnTo>
                  <a:cubicBezTo>
                    <a:pt x="2771928" y="3895023"/>
                    <a:pt x="2748750" y="3608694"/>
                    <a:pt x="2767914" y="3781167"/>
                  </a:cubicBezTo>
                  <a:cubicBezTo>
                    <a:pt x="2771263" y="3811311"/>
                    <a:pt x="2772608" y="3841661"/>
                    <a:pt x="2776152" y="3871783"/>
                  </a:cubicBezTo>
                  <a:cubicBezTo>
                    <a:pt x="2790656" y="3995068"/>
                    <a:pt x="2777352" y="3862512"/>
                    <a:pt x="2792627" y="3954162"/>
                  </a:cubicBezTo>
                  <a:cubicBezTo>
                    <a:pt x="2814720" y="4086716"/>
                    <a:pt x="2784198" y="3953397"/>
                    <a:pt x="2817341" y="4085967"/>
                  </a:cubicBezTo>
                  <a:cubicBezTo>
                    <a:pt x="2814595" y="4107935"/>
                    <a:pt x="2830940" y="4148230"/>
                    <a:pt x="2809103" y="4151870"/>
                  </a:cubicBezTo>
                  <a:cubicBezTo>
                    <a:pt x="2657813" y="4177085"/>
                    <a:pt x="2552305" y="4157124"/>
                    <a:pt x="2421925" y="4135394"/>
                  </a:cubicBezTo>
                  <a:lnTo>
                    <a:pt x="1894703" y="4143632"/>
                  </a:lnTo>
                  <a:cubicBezTo>
                    <a:pt x="1880707" y="4144038"/>
                    <a:pt x="1867516" y="4151870"/>
                    <a:pt x="1853514" y="4151870"/>
                  </a:cubicBezTo>
                  <a:cubicBezTo>
                    <a:pt x="1592635" y="4151870"/>
                    <a:pt x="1331784" y="4146378"/>
                    <a:pt x="1070919" y="4143632"/>
                  </a:cubicBezTo>
                  <a:cubicBezTo>
                    <a:pt x="1043460" y="4140886"/>
                    <a:pt x="1015816" y="4139590"/>
                    <a:pt x="988541" y="4135394"/>
                  </a:cubicBezTo>
                  <a:cubicBezTo>
                    <a:pt x="979958" y="4134074"/>
                    <a:pt x="972371" y="4128709"/>
                    <a:pt x="963827" y="4127156"/>
                  </a:cubicBezTo>
                  <a:cubicBezTo>
                    <a:pt x="942046" y="4123196"/>
                    <a:pt x="919762" y="4122558"/>
                    <a:pt x="897925" y="4118919"/>
                  </a:cubicBezTo>
                  <a:cubicBezTo>
                    <a:pt x="820390" y="4105997"/>
                    <a:pt x="811970" y="4096394"/>
                    <a:pt x="733168" y="4094205"/>
                  </a:cubicBezTo>
                  <a:cubicBezTo>
                    <a:pt x="562963" y="4089477"/>
                    <a:pt x="392671" y="4088713"/>
                    <a:pt x="222422" y="4085967"/>
                  </a:cubicBezTo>
                  <a:cubicBezTo>
                    <a:pt x="192217" y="4083221"/>
                    <a:pt x="161870" y="4081737"/>
                    <a:pt x="131806" y="4077729"/>
                  </a:cubicBezTo>
                  <a:cubicBezTo>
                    <a:pt x="120583" y="4076233"/>
                    <a:pt x="103917" y="4079619"/>
                    <a:pt x="98854" y="4069492"/>
                  </a:cubicBezTo>
                  <a:cubicBezTo>
                    <a:pt x="94196" y="4060177"/>
                    <a:pt x="122884" y="3980928"/>
                    <a:pt x="123568" y="3978875"/>
                  </a:cubicBezTo>
                  <a:cubicBezTo>
                    <a:pt x="137405" y="3937364"/>
                    <a:pt x="149812" y="3902254"/>
                    <a:pt x="156519" y="3855308"/>
                  </a:cubicBezTo>
                  <a:cubicBezTo>
                    <a:pt x="166358" y="3786435"/>
                    <a:pt x="160048" y="3816480"/>
                    <a:pt x="172995" y="3764692"/>
                  </a:cubicBezTo>
                  <a:cubicBezTo>
                    <a:pt x="170249" y="3698789"/>
                    <a:pt x="172041" y="3632540"/>
                    <a:pt x="164757" y="3566983"/>
                  </a:cubicBezTo>
                  <a:cubicBezTo>
                    <a:pt x="163664" y="3557143"/>
                    <a:pt x="152302" y="3551317"/>
                    <a:pt x="148281" y="3542270"/>
                  </a:cubicBezTo>
                  <a:cubicBezTo>
                    <a:pt x="141228" y="3526400"/>
                    <a:pt x="137298" y="3509319"/>
                    <a:pt x="131806" y="3492843"/>
                  </a:cubicBezTo>
                  <a:cubicBezTo>
                    <a:pt x="129060" y="3484605"/>
                    <a:pt x="125674" y="3476553"/>
                    <a:pt x="123568" y="3468129"/>
                  </a:cubicBezTo>
                  <a:cubicBezTo>
                    <a:pt x="120822" y="3457145"/>
                    <a:pt x="119790" y="3445584"/>
                    <a:pt x="115330" y="3435178"/>
                  </a:cubicBezTo>
                  <a:cubicBezTo>
                    <a:pt x="111430" y="3426078"/>
                    <a:pt x="103766" y="3419061"/>
                    <a:pt x="98854" y="3410465"/>
                  </a:cubicBezTo>
                  <a:cubicBezTo>
                    <a:pt x="92761" y="3399803"/>
                    <a:pt x="87871" y="3388497"/>
                    <a:pt x="82379" y="3377513"/>
                  </a:cubicBezTo>
                  <a:cubicBezTo>
                    <a:pt x="79633" y="3363783"/>
                    <a:pt x="78569" y="3349607"/>
                    <a:pt x="74141" y="3336324"/>
                  </a:cubicBezTo>
                  <a:cubicBezTo>
                    <a:pt x="67174" y="3315422"/>
                    <a:pt x="53241" y="3296736"/>
                    <a:pt x="41189" y="3278659"/>
                  </a:cubicBezTo>
                  <a:cubicBezTo>
                    <a:pt x="38443" y="3256691"/>
                    <a:pt x="35397" y="3234759"/>
                    <a:pt x="32952" y="3212756"/>
                  </a:cubicBezTo>
                  <a:cubicBezTo>
                    <a:pt x="21716" y="3111626"/>
                    <a:pt x="32175" y="3160222"/>
                    <a:pt x="16476" y="3097427"/>
                  </a:cubicBezTo>
                  <a:cubicBezTo>
                    <a:pt x="13730" y="3001319"/>
                    <a:pt x="12326" y="2905163"/>
                    <a:pt x="8238" y="2809102"/>
                  </a:cubicBezTo>
                  <a:cubicBezTo>
                    <a:pt x="6832" y="2776066"/>
                    <a:pt x="0" y="2743314"/>
                    <a:pt x="0" y="2710248"/>
                  </a:cubicBezTo>
                  <a:cubicBezTo>
                    <a:pt x="0" y="2468589"/>
                    <a:pt x="2928" y="2226919"/>
                    <a:pt x="8238" y="1985319"/>
                  </a:cubicBezTo>
                  <a:cubicBezTo>
                    <a:pt x="8429" y="1976637"/>
                    <a:pt x="14370" y="1969029"/>
                    <a:pt x="16476" y="1960605"/>
                  </a:cubicBezTo>
                  <a:cubicBezTo>
                    <a:pt x="19872" y="1947021"/>
                    <a:pt x="22734" y="1933277"/>
                    <a:pt x="24714" y="1919416"/>
                  </a:cubicBezTo>
                  <a:cubicBezTo>
                    <a:pt x="61581" y="1661352"/>
                    <a:pt x="8755" y="1998441"/>
                    <a:pt x="41189" y="1787610"/>
                  </a:cubicBezTo>
                  <a:cubicBezTo>
                    <a:pt x="43729" y="1771101"/>
                    <a:pt x="45804" y="1754488"/>
                    <a:pt x="49427" y="1738183"/>
                  </a:cubicBezTo>
                  <a:cubicBezTo>
                    <a:pt x="51311" y="1729706"/>
                    <a:pt x="55559" y="1721894"/>
                    <a:pt x="57665" y="1713470"/>
                  </a:cubicBezTo>
                  <a:cubicBezTo>
                    <a:pt x="63422" y="1690443"/>
                    <a:pt x="70469" y="1644887"/>
                    <a:pt x="74141" y="1622854"/>
                  </a:cubicBezTo>
                  <a:cubicBezTo>
                    <a:pt x="76887" y="1578919"/>
                    <a:pt x="78394" y="1534888"/>
                    <a:pt x="82379" y="1491048"/>
                  </a:cubicBezTo>
                  <a:cubicBezTo>
                    <a:pt x="83891" y="1474414"/>
                    <a:pt x="88954" y="1458241"/>
                    <a:pt x="90616" y="1441621"/>
                  </a:cubicBezTo>
                  <a:cubicBezTo>
                    <a:pt x="105689" y="1290885"/>
                    <a:pt x="87736" y="1370766"/>
                    <a:pt x="107092" y="1293340"/>
                  </a:cubicBezTo>
                  <a:cubicBezTo>
                    <a:pt x="109838" y="1260389"/>
                    <a:pt x="111678" y="1227349"/>
                    <a:pt x="115330" y="1194486"/>
                  </a:cubicBezTo>
                  <a:cubicBezTo>
                    <a:pt x="117175" y="1177885"/>
                    <a:pt x="122378" y="1161719"/>
                    <a:pt x="123568" y="1145059"/>
                  </a:cubicBezTo>
                  <a:cubicBezTo>
                    <a:pt x="133368" y="1007864"/>
                    <a:pt x="148281" y="733167"/>
                    <a:pt x="148281" y="733167"/>
                  </a:cubicBezTo>
                  <a:cubicBezTo>
                    <a:pt x="145535" y="562918"/>
                    <a:pt x="144772" y="392626"/>
                    <a:pt x="140044" y="222421"/>
                  </a:cubicBezTo>
                  <a:cubicBezTo>
                    <a:pt x="139278" y="194835"/>
                    <a:pt x="135453" y="167397"/>
                    <a:pt x="131806" y="140043"/>
                  </a:cubicBezTo>
                  <a:cubicBezTo>
                    <a:pt x="129955" y="126164"/>
                    <a:pt x="125548" y="112715"/>
                    <a:pt x="123568" y="98854"/>
                  </a:cubicBezTo>
                  <a:cubicBezTo>
                    <a:pt x="114724" y="36944"/>
                    <a:pt x="109838" y="16476"/>
                    <a:pt x="107092" y="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1795158" y="685800"/>
              <a:ext cx="1252842" cy="2527030"/>
              <a:chOff x="3369330" y="990600"/>
              <a:chExt cx="1891155" cy="3847529"/>
            </a:xfrm>
          </p:grpSpPr>
          <p:sp>
            <p:nvSpPr>
              <p:cNvPr id="38" name="Rounded Rectangle 37"/>
              <p:cNvSpPr/>
              <p:nvPr/>
            </p:nvSpPr>
            <p:spPr>
              <a:xfrm>
                <a:off x="3969136" y="1851513"/>
                <a:ext cx="473009" cy="180480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rot="5745961">
                <a:off x="4829111" y="2296036"/>
                <a:ext cx="221193" cy="64155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rot="19242442">
                <a:off x="4383575" y="1823704"/>
                <a:ext cx="263635" cy="970284"/>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rot="1069183">
                <a:off x="3771165" y="3357495"/>
                <a:ext cx="310163" cy="1467978"/>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rot="9295279">
                <a:off x="4266027" y="3422313"/>
                <a:ext cx="285031" cy="72072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3828296" y="990600"/>
                <a:ext cx="754690" cy="7547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rot="8114643">
                <a:off x="3369330" y="2096811"/>
                <a:ext cx="1062605" cy="258840"/>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4402138" y="3967783"/>
                <a:ext cx="252342" cy="870346"/>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rot="240782">
                <a:off x="3453400" y="2446870"/>
                <a:ext cx="221193" cy="753305"/>
              </a:xfrm>
              <a:prstGeom prst="roundRect">
                <a:avLst>
                  <a:gd name="adj" fmla="val 5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rot="1922468">
              <a:off x="2571225" y="3110688"/>
              <a:ext cx="245320" cy="501338"/>
              <a:chOff x="3107480" y="2927662"/>
              <a:chExt cx="475020" cy="729938"/>
            </a:xfrm>
          </p:grpSpPr>
          <p:sp>
            <p:nvSpPr>
              <p:cNvPr id="35" name="Moon 34"/>
              <p:cNvSpPr/>
              <p:nvPr/>
            </p:nvSpPr>
            <p:spPr>
              <a:xfrm>
                <a:off x="3200400" y="2929070"/>
                <a:ext cx="152400" cy="3810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35"/>
              <p:cNvSpPr/>
              <p:nvPr/>
            </p:nvSpPr>
            <p:spPr>
              <a:xfrm rot="19397167">
                <a:off x="3107480" y="2976956"/>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p:cNvSpPr/>
              <p:nvPr/>
            </p:nvSpPr>
            <p:spPr>
              <a:xfrm rot="12969248">
                <a:off x="3337181" y="2927662"/>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rot="1922468">
              <a:off x="2350231" y="3813977"/>
              <a:ext cx="245320" cy="501338"/>
              <a:chOff x="3107480" y="2927662"/>
              <a:chExt cx="475020" cy="729938"/>
            </a:xfrm>
          </p:grpSpPr>
          <p:sp>
            <p:nvSpPr>
              <p:cNvPr id="32" name="Moon 31"/>
              <p:cNvSpPr/>
              <p:nvPr/>
            </p:nvSpPr>
            <p:spPr>
              <a:xfrm>
                <a:off x="3200400" y="2929070"/>
                <a:ext cx="152400" cy="381000"/>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Moon 32"/>
              <p:cNvSpPr/>
              <p:nvPr/>
            </p:nvSpPr>
            <p:spPr>
              <a:xfrm rot="19397167">
                <a:off x="3107480" y="2976956"/>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Moon 33"/>
              <p:cNvSpPr/>
              <p:nvPr/>
            </p:nvSpPr>
            <p:spPr>
              <a:xfrm rot="12969248">
                <a:off x="3337181" y="2927662"/>
                <a:ext cx="245319" cy="680644"/>
              </a:xfrm>
              <a:prstGeom prst="moon">
                <a:avLst>
                  <a:gd name="adj" fmla="val 875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7" name="Group 46"/>
          <p:cNvGrpSpPr/>
          <p:nvPr/>
        </p:nvGrpSpPr>
        <p:grpSpPr>
          <a:xfrm>
            <a:off x="5420128" y="4591928"/>
            <a:ext cx="1065022" cy="827809"/>
            <a:chOff x="914400" y="304800"/>
            <a:chExt cx="7772400" cy="5257800"/>
          </a:xfrm>
        </p:grpSpPr>
        <p:sp>
          <p:nvSpPr>
            <p:cNvPr id="48" name="Rounded Rectangle 47"/>
            <p:cNvSpPr/>
            <p:nvPr/>
          </p:nvSpPr>
          <p:spPr>
            <a:xfrm>
              <a:off x="1600200" y="304800"/>
              <a:ext cx="76200" cy="1524000"/>
            </a:xfrm>
            <a:prstGeom prst="roundRect">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9" name="Group 12"/>
            <p:cNvGrpSpPr/>
            <p:nvPr/>
          </p:nvGrpSpPr>
          <p:grpSpPr>
            <a:xfrm>
              <a:off x="1122405" y="3952103"/>
              <a:ext cx="7346092" cy="1381897"/>
              <a:chOff x="1122405" y="3952103"/>
              <a:chExt cx="7346092" cy="1381897"/>
            </a:xfrm>
          </p:grpSpPr>
          <p:sp>
            <p:nvSpPr>
              <p:cNvPr id="94" name="Rounded Rectangle 1"/>
              <p:cNvSpPr/>
              <p:nvPr/>
            </p:nvSpPr>
            <p:spPr>
              <a:xfrm>
                <a:off x="11430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2"/>
              <p:cNvSpPr/>
              <p:nvPr/>
            </p:nvSpPr>
            <p:spPr>
              <a:xfrm>
                <a:off x="25908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3"/>
              <p:cNvSpPr/>
              <p:nvPr/>
            </p:nvSpPr>
            <p:spPr>
              <a:xfrm>
                <a:off x="40386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ounded Rectangle 4"/>
              <p:cNvSpPr/>
              <p:nvPr/>
            </p:nvSpPr>
            <p:spPr>
              <a:xfrm>
                <a:off x="54864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ounded Rectangle 5"/>
              <p:cNvSpPr/>
              <p:nvPr/>
            </p:nvSpPr>
            <p:spPr>
              <a:xfrm>
                <a:off x="6934200" y="4648200"/>
                <a:ext cx="1530178"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ounded Rectangle 6"/>
              <p:cNvSpPr/>
              <p:nvPr/>
            </p:nvSpPr>
            <p:spPr>
              <a:xfrm>
                <a:off x="19050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ounded Rectangle 7"/>
              <p:cNvSpPr/>
              <p:nvPr/>
            </p:nvSpPr>
            <p:spPr>
              <a:xfrm>
                <a:off x="33528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ounded Rectangle 8"/>
              <p:cNvSpPr/>
              <p:nvPr/>
            </p:nvSpPr>
            <p:spPr>
              <a:xfrm>
                <a:off x="48006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ounded Rectangle 9"/>
              <p:cNvSpPr/>
              <p:nvPr/>
            </p:nvSpPr>
            <p:spPr>
              <a:xfrm>
                <a:off x="62484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ounded Rectangle 10"/>
              <p:cNvSpPr/>
              <p:nvPr/>
            </p:nvSpPr>
            <p:spPr>
              <a:xfrm>
                <a:off x="1122405" y="3960341"/>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ounded Rectangle 11"/>
              <p:cNvSpPr/>
              <p:nvPr/>
            </p:nvSpPr>
            <p:spPr>
              <a:xfrm>
                <a:off x="7663248" y="3952103"/>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13"/>
            <p:cNvGrpSpPr/>
            <p:nvPr/>
          </p:nvGrpSpPr>
          <p:grpSpPr>
            <a:xfrm>
              <a:off x="1089453" y="2584621"/>
              <a:ext cx="7346092" cy="1381897"/>
              <a:chOff x="1122405" y="3952103"/>
              <a:chExt cx="7346092" cy="1381897"/>
            </a:xfrm>
          </p:grpSpPr>
          <p:sp>
            <p:nvSpPr>
              <p:cNvPr id="83" name="Rounded Rectangle 82"/>
              <p:cNvSpPr/>
              <p:nvPr/>
            </p:nvSpPr>
            <p:spPr>
              <a:xfrm>
                <a:off x="11430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ed Rectangle 83"/>
              <p:cNvSpPr/>
              <p:nvPr/>
            </p:nvSpPr>
            <p:spPr>
              <a:xfrm>
                <a:off x="25908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84"/>
              <p:cNvSpPr/>
              <p:nvPr/>
            </p:nvSpPr>
            <p:spPr>
              <a:xfrm>
                <a:off x="40386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ed Rectangle 85"/>
              <p:cNvSpPr/>
              <p:nvPr/>
            </p:nvSpPr>
            <p:spPr>
              <a:xfrm>
                <a:off x="5486400" y="46482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ounded Rectangle 86"/>
              <p:cNvSpPr/>
              <p:nvPr/>
            </p:nvSpPr>
            <p:spPr>
              <a:xfrm>
                <a:off x="6934200" y="4648200"/>
                <a:ext cx="1530178"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p:cNvSpPr/>
              <p:nvPr/>
            </p:nvSpPr>
            <p:spPr>
              <a:xfrm>
                <a:off x="19050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ounded Rectangle 20"/>
              <p:cNvSpPr/>
              <p:nvPr/>
            </p:nvSpPr>
            <p:spPr>
              <a:xfrm>
                <a:off x="33528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21"/>
              <p:cNvSpPr/>
              <p:nvPr/>
            </p:nvSpPr>
            <p:spPr>
              <a:xfrm>
                <a:off x="48006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ed Rectangle 90"/>
              <p:cNvSpPr/>
              <p:nvPr/>
            </p:nvSpPr>
            <p:spPr>
              <a:xfrm>
                <a:off x="6248400" y="3962400"/>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ed Rectangle 91"/>
              <p:cNvSpPr/>
              <p:nvPr/>
            </p:nvSpPr>
            <p:spPr>
              <a:xfrm>
                <a:off x="1122405" y="3960341"/>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ed Rectangle 92"/>
              <p:cNvSpPr/>
              <p:nvPr/>
            </p:nvSpPr>
            <p:spPr>
              <a:xfrm>
                <a:off x="7663248" y="3952103"/>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ounded Rectangle 50"/>
            <p:cNvSpPr/>
            <p:nvPr/>
          </p:nvSpPr>
          <p:spPr>
            <a:xfrm>
              <a:off x="1060621" y="1919415"/>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2518719" y="1919415"/>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6991864" y="1894702"/>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5558480" y="1907058"/>
              <a:ext cx="1447800"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32"/>
            <p:cNvGrpSpPr/>
            <p:nvPr/>
          </p:nvGrpSpPr>
          <p:grpSpPr>
            <a:xfrm>
              <a:off x="1081216" y="1200664"/>
              <a:ext cx="2924433" cy="716693"/>
              <a:chOff x="1081216" y="1200664"/>
              <a:chExt cx="2924433" cy="716693"/>
            </a:xfrm>
          </p:grpSpPr>
          <p:sp>
            <p:nvSpPr>
              <p:cNvPr id="80" name="Rounded Rectangle 79"/>
              <p:cNvSpPr/>
              <p:nvPr/>
            </p:nvSpPr>
            <p:spPr>
              <a:xfrm>
                <a:off x="1081216" y="1200664"/>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80"/>
              <p:cNvSpPr/>
              <p:nvPr/>
            </p:nvSpPr>
            <p:spPr>
              <a:xfrm>
                <a:off x="2123302" y="1231557"/>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ed Rectangle 81"/>
              <p:cNvSpPr/>
              <p:nvPr/>
            </p:nvSpPr>
            <p:spPr>
              <a:xfrm>
                <a:off x="3200400" y="1219200"/>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33"/>
            <p:cNvGrpSpPr/>
            <p:nvPr/>
          </p:nvGrpSpPr>
          <p:grpSpPr>
            <a:xfrm>
              <a:off x="5486400" y="1219200"/>
              <a:ext cx="2924433" cy="716693"/>
              <a:chOff x="1081216" y="1200664"/>
              <a:chExt cx="2924433" cy="716693"/>
            </a:xfrm>
          </p:grpSpPr>
          <p:sp>
            <p:nvSpPr>
              <p:cNvPr id="77" name="Rounded Rectangle 76"/>
              <p:cNvSpPr/>
              <p:nvPr/>
            </p:nvSpPr>
            <p:spPr>
              <a:xfrm>
                <a:off x="1081216" y="1200664"/>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ed Rectangle 77"/>
              <p:cNvSpPr/>
              <p:nvPr/>
            </p:nvSpPr>
            <p:spPr>
              <a:xfrm>
                <a:off x="2123302" y="1231557"/>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ed Rectangle 78"/>
              <p:cNvSpPr/>
              <p:nvPr/>
            </p:nvSpPr>
            <p:spPr>
              <a:xfrm>
                <a:off x="3200400" y="1219200"/>
                <a:ext cx="805249" cy="685800"/>
              </a:xfrm>
              <a:prstGeom prst="roundRect">
                <a:avLst/>
              </a:prstGeom>
              <a:blipFill>
                <a:blip r:embed="rId3" cstate="print"/>
                <a:tile tx="0" ty="0" sx="100000" sy="100000" flip="none" algn="tl"/>
              </a:bli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Flowchart: Delay 56"/>
            <p:cNvSpPr/>
            <p:nvPr/>
          </p:nvSpPr>
          <p:spPr>
            <a:xfrm rot="16200000">
              <a:off x="3771900" y="3467100"/>
              <a:ext cx="2057400" cy="1676400"/>
            </a:xfrm>
            <a:prstGeom prst="flowChartDelay">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ounded Rectangle 57"/>
            <p:cNvSpPr/>
            <p:nvPr/>
          </p:nvSpPr>
          <p:spPr>
            <a:xfrm>
              <a:off x="4324866" y="3521675"/>
              <a:ext cx="86496" cy="1816443"/>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ounded Rectangle 58"/>
            <p:cNvSpPr/>
            <p:nvPr/>
          </p:nvSpPr>
          <p:spPr>
            <a:xfrm>
              <a:off x="5156475" y="3472249"/>
              <a:ext cx="107503" cy="1841156"/>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Delay 59"/>
            <p:cNvSpPr/>
            <p:nvPr/>
          </p:nvSpPr>
          <p:spPr>
            <a:xfrm rot="16200000">
              <a:off x="4629669" y="338163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Flowchart: Delay 60"/>
            <p:cNvSpPr/>
            <p:nvPr/>
          </p:nvSpPr>
          <p:spPr>
            <a:xfrm rot="16200000">
              <a:off x="4633788" y="3904733"/>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Flowchart: Delay 61"/>
            <p:cNvSpPr/>
            <p:nvPr/>
          </p:nvSpPr>
          <p:spPr>
            <a:xfrm rot="16200000">
              <a:off x="4633788" y="437429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Flowchart: Delay 62"/>
            <p:cNvSpPr/>
            <p:nvPr/>
          </p:nvSpPr>
          <p:spPr>
            <a:xfrm rot="16200000">
              <a:off x="4648204" y="4866501"/>
              <a:ext cx="352168" cy="446905"/>
            </a:xfrm>
            <a:prstGeom prst="flowChartDelay">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ounded Rectangle 63"/>
            <p:cNvSpPr/>
            <p:nvPr/>
          </p:nvSpPr>
          <p:spPr>
            <a:xfrm>
              <a:off x="4094207" y="3818237"/>
              <a:ext cx="96793" cy="1515763"/>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5420499" y="3785285"/>
              <a:ext cx="82378" cy="1540475"/>
            </a:xfrm>
            <a:prstGeom prst="roundRect">
              <a:avLst/>
            </a:prstGeom>
            <a:solidFill>
              <a:srgbClr val="6F3505"/>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49"/>
            <p:cNvGrpSpPr/>
            <p:nvPr/>
          </p:nvGrpSpPr>
          <p:grpSpPr>
            <a:xfrm>
              <a:off x="5791200" y="3276600"/>
              <a:ext cx="244573" cy="829692"/>
              <a:chOff x="4022627" y="618108"/>
              <a:chExt cx="609600" cy="1328393"/>
            </a:xfrm>
          </p:grpSpPr>
          <p:sp>
            <p:nvSpPr>
              <p:cNvPr id="75" name="Teardrop 74"/>
              <p:cNvSpPr/>
              <p:nvPr/>
            </p:nvSpPr>
            <p:spPr>
              <a:xfrm rot="8535873">
                <a:off x="4139313" y="618108"/>
                <a:ext cx="413420" cy="379278"/>
              </a:xfrm>
              <a:prstGeom prst="teardrop">
                <a:avLst>
                  <a:gd name="adj" fmla="val 19266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lowchart: Extract 75"/>
              <p:cNvSpPr/>
              <p:nvPr/>
            </p:nvSpPr>
            <p:spPr>
              <a:xfrm rot="10800000">
                <a:off x="4022627" y="1108301"/>
                <a:ext cx="609600" cy="838200"/>
              </a:xfrm>
              <a:prstGeom prst="flowChartExtra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50"/>
            <p:cNvGrpSpPr/>
            <p:nvPr/>
          </p:nvGrpSpPr>
          <p:grpSpPr>
            <a:xfrm>
              <a:off x="3480486" y="3291016"/>
              <a:ext cx="244573" cy="829692"/>
              <a:chOff x="4022627" y="618108"/>
              <a:chExt cx="609600" cy="1328393"/>
            </a:xfrm>
          </p:grpSpPr>
          <p:sp>
            <p:nvSpPr>
              <p:cNvPr id="73" name="Teardrop 72"/>
              <p:cNvSpPr/>
              <p:nvPr/>
            </p:nvSpPr>
            <p:spPr>
              <a:xfrm rot="8535873">
                <a:off x="4139313" y="618108"/>
                <a:ext cx="413420" cy="379278"/>
              </a:xfrm>
              <a:prstGeom prst="teardrop">
                <a:avLst>
                  <a:gd name="adj" fmla="val 192664"/>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lowchart: Extract 73"/>
              <p:cNvSpPr/>
              <p:nvPr/>
            </p:nvSpPr>
            <p:spPr>
              <a:xfrm rot="10800000">
                <a:off x="4022627" y="1108301"/>
                <a:ext cx="609600" cy="838200"/>
              </a:xfrm>
              <a:prstGeom prst="flowChartExtract">
                <a:avLst/>
              </a:prstGeom>
              <a:solidFill>
                <a:schemeClr val="bg1">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Double Wave 67"/>
            <p:cNvSpPr/>
            <p:nvPr/>
          </p:nvSpPr>
          <p:spPr>
            <a:xfrm>
              <a:off x="937054" y="304800"/>
              <a:ext cx="838200" cy="381000"/>
            </a:xfrm>
            <a:prstGeom prst="doubleWave">
              <a:avLst>
                <a:gd name="adj1" fmla="val 6250"/>
                <a:gd name="adj2" fmla="val 10000"/>
              </a:avLst>
            </a:prstGeom>
            <a:solidFill>
              <a:srgbClr val="C0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loud 68"/>
            <p:cNvSpPr/>
            <p:nvPr/>
          </p:nvSpPr>
          <p:spPr>
            <a:xfrm>
              <a:off x="914400" y="4267200"/>
              <a:ext cx="914400" cy="1295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a:off x="7772400" y="4267200"/>
              <a:ext cx="914400" cy="1295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loud 70"/>
            <p:cNvSpPr/>
            <p:nvPr/>
          </p:nvSpPr>
          <p:spPr>
            <a:xfrm>
              <a:off x="7239000" y="4724400"/>
              <a:ext cx="762000" cy="8382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loud 71"/>
            <p:cNvSpPr/>
            <p:nvPr/>
          </p:nvSpPr>
          <p:spPr>
            <a:xfrm rot="4662359">
              <a:off x="1641171" y="4692893"/>
              <a:ext cx="724457" cy="979400"/>
            </a:xfrm>
            <a:prstGeom prst="cloud">
              <a:avLst/>
            </a:prstGeom>
            <a:solidFill>
              <a:schemeClr val="accent3">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49188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(3)</a:t>
            </a:r>
          </a:p>
        </p:txBody>
      </p:sp>
      <p:sp>
        <p:nvSpPr>
          <p:cNvPr id="12" name="TextBox 11"/>
          <p:cNvSpPr txBox="1"/>
          <p:nvPr/>
        </p:nvSpPr>
        <p:spPr>
          <a:xfrm>
            <a:off x="600263" y="940487"/>
            <a:ext cx="2660395" cy="1938992"/>
          </a:xfrm>
          <a:prstGeom prst="rect">
            <a:avLst/>
          </a:prstGeom>
          <a:noFill/>
        </p:spPr>
        <p:txBody>
          <a:bodyPr wrap="square" rtlCol="0">
            <a:spAutoFit/>
          </a:bodyPr>
          <a:lstStyle/>
          <a:p>
            <a:r>
              <a:rPr lang="en-US" sz="2400" dirty="0">
                <a:solidFill>
                  <a:schemeClr val="bg1"/>
                </a:solidFill>
              </a:rPr>
              <a:t>Satan tries to appeal to our desires to satisfy our physical appetites</a:t>
            </a:r>
          </a:p>
        </p:txBody>
      </p:sp>
      <p:sp>
        <p:nvSpPr>
          <p:cNvPr id="13" name="TextBox 12"/>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Satan</a:t>
            </a:r>
          </a:p>
        </p:txBody>
      </p:sp>
      <p:sp>
        <p:nvSpPr>
          <p:cNvPr id="7" name="Rectangle 6"/>
          <p:cNvSpPr/>
          <p:nvPr/>
        </p:nvSpPr>
        <p:spPr>
          <a:xfrm>
            <a:off x="3168094" y="3320448"/>
            <a:ext cx="3771900" cy="1200329"/>
          </a:xfrm>
          <a:prstGeom prst="rect">
            <a:avLst/>
          </a:prstGeom>
        </p:spPr>
        <p:txBody>
          <a:bodyPr wrap="square">
            <a:spAutoFit/>
          </a:bodyPr>
          <a:lstStyle/>
          <a:p>
            <a:r>
              <a:rPr lang="en-US" sz="2400" b="0" i="0" dirty="0">
                <a:solidFill>
                  <a:schemeClr val="bg1"/>
                </a:solidFill>
                <a:effectLst/>
              </a:rPr>
              <a:t>Satan promised rewards that were not his to give and that he could not provide</a:t>
            </a:r>
            <a:endParaRPr lang="en-US" sz="2400" dirty="0">
              <a:solidFill>
                <a:schemeClr val="bg1"/>
              </a:solidFill>
            </a:endParaRPr>
          </a:p>
        </p:txBody>
      </p:sp>
      <p:sp>
        <p:nvSpPr>
          <p:cNvPr id="10" name="Rectangle 9"/>
          <p:cNvSpPr/>
          <p:nvPr/>
        </p:nvSpPr>
        <p:spPr>
          <a:xfrm>
            <a:off x="3891994" y="5200582"/>
            <a:ext cx="6096000" cy="830997"/>
          </a:xfrm>
          <a:prstGeom prst="rect">
            <a:avLst/>
          </a:prstGeom>
        </p:spPr>
        <p:txBody>
          <a:bodyPr>
            <a:spAutoFit/>
          </a:bodyPr>
          <a:lstStyle/>
          <a:p>
            <a:r>
              <a:rPr lang="en-US" sz="2400" b="0" i="0" dirty="0">
                <a:solidFill>
                  <a:schemeClr val="bg1"/>
                </a:solidFill>
                <a:effectLst/>
              </a:rPr>
              <a:t>Satan targets our weakest or most vulnerable areas and repeatedly tempts us</a:t>
            </a:r>
            <a:endParaRPr lang="en-US" sz="2400" dirty="0">
              <a:solidFill>
                <a:schemeClr val="bg1"/>
              </a:solidFill>
            </a:endParaRPr>
          </a:p>
        </p:txBody>
      </p:sp>
      <p:pic>
        <p:nvPicPr>
          <p:cNvPr id="4100" name="Picture 4" descr="https://media3.giphy.com/media/IgOEWPOgK6uVa/100.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01398" y="1186681"/>
            <a:ext cx="2835342" cy="144660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05245" y="4777881"/>
            <a:ext cx="3159533" cy="1780762"/>
            <a:chOff x="405245" y="4777881"/>
            <a:chExt cx="3159533" cy="1780762"/>
          </a:xfrm>
        </p:grpSpPr>
        <p:sp>
          <p:nvSpPr>
            <p:cNvPr id="11" name="Rectangle 10"/>
            <p:cNvSpPr/>
            <p:nvPr/>
          </p:nvSpPr>
          <p:spPr>
            <a:xfrm>
              <a:off x="405245" y="4841536"/>
              <a:ext cx="3159533" cy="1717107"/>
            </a:xfrm>
            <a:prstGeom prst="rect">
              <a:avLst/>
            </a:prstGeom>
            <a:solidFill>
              <a:schemeClr val="tx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4" name="Picture 8" descr="http://www.netanimations.net/frog-catching-bug.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746" y="4777881"/>
              <a:ext cx="2486025" cy="1676400"/>
            </a:xfrm>
            <a:prstGeom prst="rect">
              <a:avLst/>
            </a:prstGeom>
            <a:noFill/>
            <a:extLst>
              <a:ext uri="{909E8E84-426E-40DD-AFC4-6F175D3DCCD1}">
                <a14:hiddenFill xmlns:a14="http://schemas.microsoft.com/office/drawing/2010/main">
                  <a:solidFill>
                    <a:srgbClr val="FFFFFF"/>
                  </a:solidFill>
                </a14:hiddenFill>
              </a:ext>
            </a:extLst>
          </p:spPr>
        </p:pic>
      </p:grpSp>
      <p:pic>
        <p:nvPicPr>
          <p:cNvPr id="4106" name="Picture 10" descr="https://hengboksoul.files.wordpress.com/2015/06/forever-alone.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998" y="2640959"/>
            <a:ext cx="3733511" cy="2113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0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(3)</a:t>
            </a:r>
          </a:p>
        </p:txBody>
      </p:sp>
      <p:sp>
        <p:nvSpPr>
          <p:cNvPr id="3" name="Rectangle 2"/>
          <p:cNvSpPr/>
          <p:nvPr/>
        </p:nvSpPr>
        <p:spPr>
          <a:xfrm>
            <a:off x="717795" y="708406"/>
            <a:ext cx="7279985" cy="1384995"/>
          </a:xfrm>
          <a:prstGeom prst="rect">
            <a:avLst/>
          </a:prstGeom>
        </p:spPr>
        <p:txBody>
          <a:bodyPr wrap="square">
            <a:spAutoFit/>
          </a:bodyPr>
          <a:lstStyle/>
          <a:p>
            <a:r>
              <a:rPr lang="en-US" sz="2800" dirty="0">
                <a:solidFill>
                  <a:srgbClr val="FFFF00"/>
                </a:solidFill>
              </a:rPr>
              <a:t>And when the devil had ended all the temptation, he departed from him for a season.</a:t>
            </a:r>
          </a:p>
          <a:p>
            <a:r>
              <a:rPr lang="en-US" sz="2800" dirty="0">
                <a:solidFill>
                  <a:srgbClr val="FFFF00"/>
                </a:solidFill>
              </a:rPr>
              <a:t>Luke 4:13</a:t>
            </a:r>
          </a:p>
        </p:txBody>
      </p:sp>
      <p:sp>
        <p:nvSpPr>
          <p:cNvPr id="12" name="TextBox 11"/>
          <p:cNvSpPr txBox="1"/>
          <p:nvPr/>
        </p:nvSpPr>
        <p:spPr>
          <a:xfrm>
            <a:off x="0" y="6473178"/>
            <a:ext cx="2254827" cy="369332"/>
          </a:xfrm>
          <a:prstGeom prst="rect">
            <a:avLst/>
          </a:prstGeom>
          <a:noFill/>
        </p:spPr>
        <p:txBody>
          <a:bodyPr wrap="square" rtlCol="0">
            <a:spAutoFit/>
          </a:bodyPr>
          <a:lstStyle/>
          <a:p>
            <a:r>
              <a:rPr lang="en-US" dirty="0">
                <a:solidFill>
                  <a:schemeClr val="bg1"/>
                </a:solidFill>
              </a:rPr>
              <a:t>Matthew 4:1-5</a:t>
            </a:r>
          </a:p>
        </p:txBody>
      </p:sp>
      <p:sp>
        <p:nvSpPr>
          <p:cNvPr id="2" name="Rectangle 1"/>
          <p:cNvSpPr/>
          <p:nvPr/>
        </p:nvSpPr>
        <p:spPr>
          <a:xfrm>
            <a:off x="6826827" y="3176703"/>
            <a:ext cx="3522518" cy="2862322"/>
          </a:xfrm>
          <a:prstGeom prst="rect">
            <a:avLst/>
          </a:prstGeom>
        </p:spPr>
        <p:txBody>
          <a:bodyPr wrap="square">
            <a:spAutoFit/>
          </a:bodyPr>
          <a:lstStyle/>
          <a:p>
            <a:r>
              <a:rPr lang="en-US" b="0" i="0" dirty="0">
                <a:solidFill>
                  <a:schemeClr val="bg1"/>
                </a:solidFill>
                <a:effectLst/>
                <a:latin typeface="Open Sans"/>
              </a:rPr>
              <a:t>“This victory over the devil and his wiles, this triumph over the cravings of the flesh, the harassing doubts of the mind, the suggested reaching out for fame and material wealth, were great but not final successes in the struggle between Jesus, the embodied God, and Satan, the fallen angel of light.”</a:t>
            </a:r>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8075" y="5283314"/>
            <a:ext cx="1033188" cy="1374530"/>
          </a:xfrm>
          <a:prstGeom prst="rect">
            <a:avLst/>
          </a:prstGeom>
        </p:spPr>
      </p:pic>
      <p:pic>
        <p:nvPicPr>
          <p:cNvPr id="4098" name="Picture 2" descr="https://s-media-cache-ak0.pinimg.com/236x/53/ee/7a/53ee7ae699bc70af2562b8845d6a3f5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7215" y="2093401"/>
            <a:ext cx="2681144" cy="42375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592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5" name="TextBox 4"/>
          <p:cNvSpPr txBox="1"/>
          <p:nvPr/>
        </p:nvSpPr>
        <p:spPr>
          <a:xfrm>
            <a:off x="11064180" y="6454281"/>
            <a:ext cx="1068309" cy="369332"/>
          </a:xfrm>
          <a:prstGeom prst="rect">
            <a:avLst/>
          </a:prstGeom>
          <a:noFill/>
        </p:spPr>
        <p:txBody>
          <a:bodyPr wrap="square" rtlCol="0">
            <a:spAutoFit/>
          </a:bodyPr>
          <a:lstStyle/>
          <a:p>
            <a:pPr algn="r"/>
            <a:r>
              <a:rPr lang="en-US" dirty="0">
                <a:solidFill>
                  <a:schemeClr val="bg1"/>
                </a:solidFill>
              </a:rPr>
              <a:t>(4)</a:t>
            </a:r>
          </a:p>
        </p:txBody>
      </p:sp>
      <p:sp>
        <p:nvSpPr>
          <p:cNvPr id="7" name="Rectangle 6"/>
          <p:cNvSpPr/>
          <p:nvPr/>
        </p:nvSpPr>
        <p:spPr>
          <a:xfrm>
            <a:off x="117765" y="394222"/>
            <a:ext cx="6096000" cy="2031325"/>
          </a:xfrm>
          <a:prstGeom prst="rect">
            <a:avLst/>
          </a:prstGeom>
        </p:spPr>
        <p:txBody>
          <a:bodyPr>
            <a:spAutoFit/>
          </a:bodyPr>
          <a:lstStyle/>
          <a:p>
            <a:r>
              <a:rPr lang="en-US" b="0" i="0" dirty="0">
                <a:solidFill>
                  <a:schemeClr val="bg1"/>
                </a:solidFill>
                <a:effectLst/>
                <a:latin typeface="Open Sans"/>
              </a:rPr>
              <a:t>“Whatever else Satan may do, he will certainly appeal to our appetites. Far better to play on natural, acknowledged needs than struggle to plant in us artificial ones. </a:t>
            </a:r>
          </a:p>
          <a:p>
            <a:endParaRPr lang="en-US" dirty="0">
              <a:solidFill>
                <a:schemeClr val="bg1"/>
              </a:solidFill>
              <a:latin typeface="Open Sans"/>
            </a:endParaRPr>
          </a:p>
          <a:p>
            <a:r>
              <a:rPr lang="en-US" b="0" i="0" dirty="0">
                <a:solidFill>
                  <a:schemeClr val="bg1"/>
                </a:solidFill>
                <a:effectLst/>
                <a:latin typeface="Open Sans"/>
              </a:rPr>
              <a:t>Here Jesus experiences the real and very understandable hunger for food by which he must sustain his mortal life. </a:t>
            </a:r>
          </a:p>
          <a:p>
            <a:r>
              <a:rPr lang="en-US" dirty="0">
                <a:solidFill>
                  <a:schemeClr val="bg1"/>
                </a:solidFill>
                <a:latin typeface="Open Sans"/>
              </a:rPr>
              <a:t>….</a:t>
            </a:r>
            <a:r>
              <a:rPr lang="en-US" b="0" i="0" dirty="0">
                <a:solidFill>
                  <a:schemeClr val="bg1"/>
                </a:solidFill>
                <a:effectLst/>
                <a:latin typeface="Open Sans"/>
              </a:rPr>
              <a:t>Why not simply turn the stones to bread and eat?</a:t>
            </a:r>
            <a:endParaRPr lang="en-US" dirty="0">
              <a:solidFill>
                <a:schemeClr val="bg1"/>
              </a:solidFill>
            </a:endParaRPr>
          </a:p>
        </p:txBody>
      </p:sp>
      <p:sp>
        <p:nvSpPr>
          <p:cNvPr id="8" name="Rectangle 7"/>
          <p:cNvSpPr/>
          <p:nvPr/>
        </p:nvSpPr>
        <p:spPr>
          <a:xfrm>
            <a:off x="5739247" y="3051648"/>
            <a:ext cx="6096000" cy="2308324"/>
          </a:xfrm>
          <a:prstGeom prst="rect">
            <a:avLst/>
          </a:prstGeom>
        </p:spPr>
        <p:txBody>
          <a:bodyPr>
            <a:spAutoFit/>
          </a:bodyPr>
          <a:lstStyle/>
          <a:p>
            <a:r>
              <a:rPr lang="en-US" b="0" i="0" dirty="0">
                <a:solidFill>
                  <a:schemeClr val="bg1"/>
                </a:solidFill>
                <a:effectLst/>
                <a:latin typeface="Open Sans"/>
              </a:rPr>
              <a:t>“The temptation is </a:t>
            </a:r>
            <a:r>
              <a:rPr lang="en-US" b="0" i="1" dirty="0">
                <a:solidFill>
                  <a:schemeClr val="bg1"/>
                </a:solidFill>
                <a:effectLst/>
                <a:latin typeface="Open Sans"/>
              </a:rPr>
              <a:t>not </a:t>
            </a:r>
            <a:r>
              <a:rPr lang="en-US" b="0" i="0" dirty="0">
                <a:solidFill>
                  <a:schemeClr val="bg1"/>
                </a:solidFill>
                <a:effectLst/>
                <a:latin typeface="Open Sans"/>
              </a:rPr>
              <a:t>in the eating. He has eaten before, he will soon eat again, he must eat for the rest of his mortal life. </a:t>
            </a:r>
          </a:p>
          <a:p>
            <a:endParaRPr lang="en-US" dirty="0">
              <a:solidFill>
                <a:schemeClr val="bg1"/>
              </a:solidFill>
              <a:latin typeface="Open Sans"/>
            </a:endParaRPr>
          </a:p>
          <a:p>
            <a:r>
              <a:rPr lang="en-US" dirty="0">
                <a:solidFill>
                  <a:schemeClr val="bg1"/>
                </a:solidFill>
                <a:latin typeface="Open Sans"/>
              </a:rPr>
              <a:t>…</a:t>
            </a:r>
            <a:r>
              <a:rPr lang="en-US" b="0" i="0" dirty="0">
                <a:solidFill>
                  <a:schemeClr val="bg1"/>
                </a:solidFill>
                <a:effectLst/>
                <a:latin typeface="Open Sans"/>
              </a:rPr>
              <a:t>But Christ will not ask selfishly for unearned bread. He will postpone gratification, indefinitely if necessary, rather than appease appetite—even ravenous appetite—with what is not his.</a:t>
            </a:r>
            <a:endParaRPr lang="en-US" dirty="0">
              <a:solidFill>
                <a:schemeClr val="bg1"/>
              </a:solidFill>
            </a:endParaRPr>
          </a:p>
        </p:txBody>
      </p:sp>
      <p:sp>
        <p:nvSpPr>
          <p:cNvPr id="10" name="Rectangle 9"/>
          <p:cNvSpPr/>
          <p:nvPr/>
        </p:nvSpPr>
        <p:spPr>
          <a:xfrm>
            <a:off x="1438365" y="6226526"/>
            <a:ext cx="9042860" cy="523220"/>
          </a:xfrm>
          <a:prstGeom prst="rect">
            <a:avLst/>
          </a:prstGeom>
        </p:spPr>
        <p:txBody>
          <a:bodyPr wrap="none">
            <a:spAutoFit/>
          </a:bodyPr>
          <a:lstStyle/>
          <a:p>
            <a:r>
              <a:rPr lang="en-US" sz="2800" b="0" i="0" dirty="0">
                <a:solidFill>
                  <a:schemeClr val="bg1"/>
                </a:solidFill>
                <a:effectLst/>
                <a:latin typeface="Open Sans"/>
              </a:rPr>
              <a:t>“Salvation comes only through discipline and sacrifice.” </a:t>
            </a:r>
            <a:endParaRPr lang="en-US" sz="2800" dirty="0">
              <a:solidFill>
                <a:schemeClr val="bg1"/>
              </a:solidFill>
            </a:endParaRPr>
          </a:p>
        </p:txBody>
      </p:sp>
      <p:pic>
        <p:nvPicPr>
          <p:cNvPr id="7170" name="Picture 2" descr="http://www.hightime1311.com/wp-content/uploads/2015/03/satanic-frui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29262" y="312056"/>
            <a:ext cx="4115965" cy="2297042"/>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descr="Image result for r rated movie sig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4" name="Picture 6" descr="http://4.bp.blogspot.com/-aLI1JsW4uc0/TVcrHkGcYjI/AAAAAAAAErE/vKxZBT8X5T8/s1600/Rated%2B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753" y="2810388"/>
            <a:ext cx="4572000" cy="16383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wallblog.co.uk/files/2013/01/SkittlesLogo-300x2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375" y="4447730"/>
            <a:ext cx="1683328" cy="140277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http://themindunleashed.org/wp-content/uploads/2015/11/drug-a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65164" y="4205810"/>
            <a:ext cx="2417330" cy="18311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20613" y="5202250"/>
            <a:ext cx="1150212" cy="1436697"/>
          </a:xfrm>
          <a:prstGeom prst="rect">
            <a:avLst/>
          </a:prstGeom>
        </p:spPr>
      </p:pic>
      <p:grpSp>
        <p:nvGrpSpPr>
          <p:cNvPr id="21" name="Group 20"/>
          <p:cNvGrpSpPr/>
          <p:nvPr/>
        </p:nvGrpSpPr>
        <p:grpSpPr>
          <a:xfrm>
            <a:off x="6909915" y="138490"/>
            <a:ext cx="3754661" cy="2728492"/>
            <a:chOff x="384206" y="4158361"/>
            <a:chExt cx="3289208" cy="2390250"/>
          </a:xfrm>
        </p:grpSpPr>
        <p:grpSp>
          <p:nvGrpSpPr>
            <p:cNvPr id="22" name="Group 21"/>
            <p:cNvGrpSpPr/>
            <p:nvPr/>
          </p:nvGrpSpPr>
          <p:grpSpPr>
            <a:xfrm>
              <a:off x="384206" y="4158361"/>
              <a:ext cx="3289208" cy="2390250"/>
              <a:chOff x="609599" y="833642"/>
              <a:chExt cx="7941747" cy="5771225"/>
            </a:xfrm>
          </p:grpSpPr>
          <p:grpSp>
            <p:nvGrpSpPr>
              <p:cNvPr id="24" name="Group 14"/>
              <p:cNvGrpSpPr/>
              <p:nvPr/>
            </p:nvGrpSpPr>
            <p:grpSpPr>
              <a:xfrm rot="10800000">
                <a:off x="7696200" y="5257800"/>
                <a:ext cx="621450" cy="1347067"/>
                <a:chOff x="7010400" y="381000"/>
                <a:chExt cx="762000" cy="2033666"/>
              </a:xfrm>
            </p:grpSpPr>
            <p:sp>
              <p:nvSpPr>
                <p:cNvPr id="37" name="Rounded Rectangle 36"/>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1"/>
              <p:cNvGrpSpPr/>
              <p:nvPr/>
            </p:nvGrpSpPr>
            <p:grpSpPr>
              <a:xfrm rot="10800000">
                <a:off x="939238" y="4923502"/>
                <a:ext cx="621450" cy="1347067"/>
                <a:chOff x="7010400" y="381000"/>
                <a:chExt cx="762000" cy="2033666"/>
              </a:xfrm>
            </p:grpSpPr>
            <p:sp>
              <p:nvSpPr>
                <p:cNvPr id="35" name="Rounded Rectangle 3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899460" y="833642"/>
                <a:ext cx="621450" cy="986197"/>
                <a:chOff x="7031201" y="834275"/>
                <a:chExt cx="762000" cy="1488861"/>
              </a:xfrm>
            </p:grpSpPr>
            <p:sp>
              <p:nvSpPr>
                <p:cNvPr id="33" name="Rounded Rectangle 32"/>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7646520" y="1148254"/>
                <a:ext cx="621450" cy="1017899"/>
                <a:chOff x="7087348" y="824753"/>
                <a:chExt cx="762000" cy="1536722"/>
              </a:xfrm>
            </p:grpSpPr>
            <p:sp>
              <p:nvSpPr>
                <p:cNvPr id="31" name="Rounded Rectangle 30"/>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3" name="Rectangle 22"/>
            <p:cNvSpPr/>
            <p:nvPr/>
          </p:nvSpPr>
          <p:spPr>
            <a:xfrm>
              <a:off x="896176" y="4834063"/>
              <a:ext cx="2288808" cy="1051528"/>
            </a:xfrm>
            <a:prstGeom prst="rect">
              <a:avLst/>
            </a:prstGeom>
          </p:spPr>
          <p:txBody>
            <a:bodyPr wrap="square">
              <a:spAutoFit/>
            </a:bodyPr>
            <a:lstStyle/>
            <a:p>
              <a:pPr algn="ctr"/>
              <a:r>
                <a:rPr lang="en-US" b="1" dirty="0"/>
                <a:t>When we recall and apply truths taught in the scriptures, we can resist the devil’s temptations</a:t>
              </a:r>
              <a:endParaRPr lang="en-US" dirty="0"/>
            </a:p>
          </p:txBody>
        </p:sp>
      </p:grpSp>
    </p:spTree>
    <p:extLst>
      <p:ext uri="{BB962C8B-B14F-4D97-AF65-F5344CB8AC3E}">
        <p14:creationId xmlns:p14="http://schemas.microsoft.com/office/powerpoint/2010/main" val="1492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6"/>
                                        </p:tgtEl>
                                        <p:attrNameLst>
                                          <p:attrName>style.visibility</p:attrName>
                                        </p:attrNameLst>
                                      </p:cBhvr>
                                      <p:to>
                                        <p:strVal val="visible"/>
                                      </p:to>
                                    </p:set>
                                    <p:animEffect transition="in" filter="fade">
                                      <p:cBhvr>
                                        <p:cTn id="13" dur="500"/>
                                        <p:tgtEl>
                                          <p:spTgt spid="7176"/>
                                        </p:tgtEl>
                                      </p:cBhvr>
                                    </p:animEffect>
                                  </p:childTnLst>
                                </p:cTn>
                              </p:par>
                              <p:par>
                                <p:cTn id="14" presetID="10" presetClass="entr" presetSubtype="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Effect transition="in" filter="fade">
                                      <p:cBhvr>
                                        <p:cTn id="16" dur="500"/>
                                        <p:tgtEl>
                                          <p:spTgt spid="7174"/>
                                        </p:tgtEl>
                                      </p:cBhvr>
                                    </p:animEffect>
                                  </p:childTnLst>
                                </p:cTn>
                              </p:par>
                              <p:par>
                                <p:cTn id="17" presetID="10" presetClass="entr" presetSubtype="0" fill="hold" nodeType="withEffect">
                                  <p:stCondLst>
                                    <p:cond delay="0"/>
                                  </p:stCondLst>
                                  <p:childTnLst>
                                    <p:set>
                                      <p:cBhvr>
                                        <p:cTn id="18" dur="1" fill="hold">
                                          <p:stCondLst>
                                            <p:cond delay="0"/>
                                          </p:stCondLst>
                                        </p:cTn>
                                        <p:tgtEl>
                                          <p:spTgt spid="7178"/>
                                        </p:tgtEl>
                                        <p:attrNameLst>
                                          <p:attrName>style.visibility</p:attrName>
                                        </p:attrNameLst>
                                      </p:cBhvr>
                                      <p:to>
                                        <p:strVal val="visible"/>
                                      </p:to>
                                    </p:set>
                                    <p:animEffect transition="in" filter="fade">
                                      <p:cBhvr>
                                        <p:cTn id="19" dur="500"/>
                                        <p:tgtEl>
                                          <p:spTgt spid="7178"/>
                                        </p:tgtEl>
                                      </p:cBhvr>
                                    </p:animEffect>
                                  </p:childTnLst>
                                </p:cTn>
                              </p:par>
                              <p:par>
                                <p:cTn id="20" presetID="1" presetClass="entr" presetSubtype="0" fill="hold" nodeType="with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outVertical)">
                                      <p:cBhvr>
                                        <p:cTn id="34" dur="500"/>
                                        <p:tgtEl>
                                          <p:spTgt spid="21"/>
                                        </p:tgtEl>
                                      </p:cBhvr>
                                    </p:animEffect>
                                  </p:childTnLst>
                                </p:cTn>
                              </p:par>
                              <p:par>
                                <p:cTn id="35" presetID="10" presetClass="exit" presetSubtype="0" fill="hold" nodeType="withEffect">
                                  <p:stCondLst>
                                    <p:cond delay="0"/>
                                  </p:stCondLst>
                                  <p:childTnLst>
                                    <p:animEffect transition="out" filter="fade">
                                      <p:cBhvr>
                                        <p:cTn id="36" dur="250"/>
                                        <p:tgtEl>
                                          <p:spTgt spid="7170"/>
                                        </p:tgtEl>
                                      </p:cBhvr>
                                    </p:animEffect>
                                    <p:set>
                                      <p:cBhvr>
                                        <p:cTn id="37" dur="1" fill="hold">
                                          <p:stCondLst>
                                            <p:cond delay="249"/>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831"/>
          </a:xfrm>
          <a:prstGeom prst="rect">
            <a:avLst/>
          </a:prstGeom>
        </p:spPr>
      </p:pic>
      <p:sp>
        <p:nvSpPr>
          <p:cNvPr id="12" name="TextBox 11"/>
          <p:cNvSpPr txBox="1"/>
          <p:nvPr/>
        </p:nvSpPr>
        <p:spPr>
          <a:xfrm>
            <a:off x="4026157" y="771873"/>
            <a:ext cx="4718598" cy="461665"/>
          </a:xfrm>
          <a:prstGeom prst="rect">
            <a:avLst/>
          </a:prstGeom>
          <a:noFill/>
        </p:spPr>
        <p:txBody>
          <a:bodyPr wrap="square" rtlCol="0">
            <a:spAutoFit/>
          </a:bodyPr>
          <a:lstStyle/>
          <a:p>
            <a:pPr algn="ctr"/>
            <a:r>
              <a:rPr lang="en-US" sz="2400" dirty="0">
                <a:solidFill>
                  <a:schemeClr val="bg1"/>
                </a:solidFill>
              </a:rPr>
              <a:t>City of Capernaum—by the sea</a:t>
            </a:r>
          </a:p>
        </p:txBody>
      </p:sp>
      <p:sp>
        <p:nvSpPr>
          <p:cNvPr id="13" name="TextBox 12"/>
          <p:cNvSpPr txBox="1"/>
          <p:nvPr/>
        </p:nvSpPr>
        <p:spPr>
          <a:xfrm>
            <a:off x="81481" y="17476"/>
            <a:ext cx="12110519"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Jesus in Galilee</a:t>
            </a:r>
          </a:p>
        </p:txBody>
      </p:sp>
      <p:sp>
        <p:nvSpPr>
          <p:cNvPr id="10" name="Rectangle 9"/>
          <p:cNvSpPr/>
          <p:nvPr/>
        </p:nvSpPr>
        <p:spPr>
          <a:xfrm>
            <a:off x="40740" y="6527527"/>
            <a:ext cx="6096000" cy="276999"/>
          </a:xfrm>
          <a:prstGeom prst="rect">
            <a:avLst/>
          </a:prstGeom>
        </p:spPr>
        <p:txBody>
          <a:bodyPr>
            <a:spAutoFit/>
          </a:bodyPr>
          <a:lstStyle/>
          <a:p>
            <a:r>
              <a:rPr lang="en-US" sz="1200" b="0" i="0" dirty="0">
                <a:solidFill>
                  <a:schemeClr val="bg1"/>
                </a:solidFill>
                <a:effectLst/>
              </a:rPr>
              <a:t>Matthew 4:12-17; Isaiah 9:1-2</a:t>
            </a:r>
            <a:endParaRPr lang="en-US" sz="1200" dirty="0">
              <a:solidFill>
                <a:schemeClr val="bg1"/>
              </a:solidFill>
            </a:endParaRPr>
          </a:p>
        </p:txBody>
      </p:sp>
      <p:pic>
        <p:nvPicPr>
          <p:cNvPr id="8196" name="Picture 4" descr="http://store.lindacurley.com/media/catalog/product/cache/1/image/9df78eab33525d08d6e5fb8d27136e95/s/e/sea_of_galilee_finis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1996" y="1800816"/>
            <a:ext cx="4579924" cy="30262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27953" y="1257255"/>
            <a:ext cx="6516884" cy="1631216"/>
          </a:xfrm>
          <a:prstGeom prst="rect">
            <a:avLst/>
          </a:prstGeom>
        </p:spPr>
        <p:txBody>
          <a:bodyPr wrap="square">
            <a:spAutoFit/>
          </a:bodyPr>
          <a:lstStyle/>
          <a:p>
            <a:r>
              <a:rPr lang="en-US" sz="2000" i="1" dirty="0">
                <a:solidFill>
                  <a:srgbClr val="FFFF00"/>
                </a:solidFill>
              </a:rPr>
              <a:t>Nevertheless the dimness shall not be such as was in her vexation, when at the first he lightly afflicted the land of Zebulun and the land of Naphtali, and afterward did more grievously afflict her by the way of the sea, beyond Jordan, in Galilee of the nations.</a:t>
            </a:r>
          </a:p>
        </p:txBody>
      </p:sp>
      <p:sp>
        <p:nvSpPr>
          <p:cNvPr id="3" name="Rectangle 2"/>
          <p:cNvSpPr/>
          <p:nvPr/>
        </p:nvSpPr>
        <p:spPr>
          <a:xfrm>
            <a:off x="7084915" y="4656337"/>
            <a:ext cx="4667006" cy="1631216"/>
          </a:xfrm>
          <a:prstGeom prst="rect">
            <a:avLst/>
          </a:prstGeom>
        </p:spPr>
        <p:txBody>
          <a:bodyPr wrap="square">
            <a:spAutoFit/>
          </a:bodyPr>
          <a:lstStyle/>
          <a:p>
            <a:endParaRPr lang="en-US" sz="2000" i="1" dirty="0">
              <a:solidFill>
                <a:srgbClr val="FFFF00"/>
              </a:solidFill>
            </a:endParaRPr>
          </a:p>
          <a:p>
            <a:r>
              <a:rPr lang="en-US" sz="2000" i="1" dirty="0">
                <a:solidFill>
                  <a:srgbClr val="FFFF00"/>
                </a:solidFill>
              </a:rPr>
              <a:t>The people that walked in darkness have seen a great light: they that dwell in the land of the shadow of death, upon them hath the light shined. </a:t>
            </a:r>
          </a:p>
        </p:txBody>
      </p:sp>
      <p:grpSp>
        <p:nvGrpSpPr>
          <p:cNvPr id="8" name="Group 7"/>
          <p:cNvGrpSpPr/>
          <p:nvPr/>
        </p:nvGrpSpPr>
        <p:grpSpPr>
          <a:xfrm>
            <a:off x="1318721" y="2866555"/>
            <a:ext cx="4853195" cy="3659658"/>
            <a:chOff x="1318721" y="2866555"/>
            <a:chExt cx="4853195" cy="3659658"/>
          </a:xfrm>
        </p:grpSpPr>
        <p:pic>
          <p:nvPicPr>
            <p:cNvPr id="8198" name="Picture 6" descr="map, Galile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8721" y="2866555"/>
              <a:ext cx="4853195" cy="36345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rot="10800000" flipV="1">
              <a:off x="2846231" y="6126103"/>
              <a:ext cx="3325685" cy="400110"/>
            </a:xfrm>
            <a:prstGeom prst="rect">
              <a:avLst/>
            </a:prstGeom>
          </p:spPr>
          <p:txBody>
            <a:bodyPr wrap="square">
              <a:spAutoFit/>
            </a:bodyPr>
            <a:lstStyle/>
            <a:p>
              <a:r>
                <a:rPr lang="en-US" sz="1000" b="0" i="0" dirty="0">
                  <a:effectLst/>
                  <a:latin typeface="Open Sans"/>
                </a:rPr>
                <a:t>The Old Testament lands of Zebulun and Naphtali became the land of Galilee in New Testament times</a:t>
              </a:r>
              <a:endParaRPr lang="en-US" sz="1000" dirty="0"/>
            </a:p>
          </p:txBody>
        </p:sp>
      </p:grpSp>
    </p:spTree>
    <p:extLst>
      <p:ext uri="{BB962C8B-B14F-4D97-AF65-F5344CB8AC3E}">
        <p14:creationId xmlns:p14="http://schemas.microsoft.com/office/powerpoint/2010/main" val="222708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1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2987</Words>
  <Application>Microsoft Office PowerPoint</Application>
  <PresentationFormat>Widescreen</PresentationFormat>
  <Paragraphs>263</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Open Sans</vt:lpstr>
      <vt:lpstr>Palatino</vt:lpstr>
      <vt:lpstr>Arial</vt:lpstr>
      <vt:lpstr>Algerian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33</cp:revision>
  <dcterms:created xsi:type="dcterms:W3CDTF">2016-05-28T13:30:57Z</dcterms:created>
  <dcterms:modified xsi:type="dcterms:W3CDTF">2020-08-20T02:17:26Z</dcterms:modified>
</cp:coreProperties>
</file>