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336" r:id="rId2"/>
    <p:sldId id="314" r:id="rId3"/>
    <p:sldId id="315" r:id="rId4"/>
    <p:sldId id="316" r:id="rId5"/>
    <p:sldId id="317" r:id="rId6"/>
    <p:sldId id="318" r:id="rId7"/>
    <p:sldId id="319" r:id="rId8"/>
    <p:sldId id="320" r:id="rId9"/>
    <p:sldId id="321" r:id="rId10"/>
    <p:sldId id="322" r:id="rId11"/>
    <p:sldId id="323" r:id="rId12"/>
    <p:sldId id="324" r:id="rId13"/>
    <p:sldId id="325" r:id="rId14"/>
    <p:sldId id="337" r:id="rId15"/>
    <p:sldId id="326" r:id="rId16"/>
    <p:sldId id="339" r:id="rId17"/>
    <p:sldId id="327" r:id="rId18"/>
    <p:sldId id="338" r:id="rId19"/>
    <p:sldId id="328" r:id="rId20"/>
    <p:sldId id="329" r:id="rId21"/>
    <p:sldId id="330" r:id="rId22"/>
    <p:sldId id="332" r:id="rId23"/>
    <p:sldId id="331" r:id="rId24"/>
    <p:sldId id="333" r:id="rId25"/>
    <p:sldId id="334" r:id="rId26"/>
    <p:sldId id="284" r:id="rId27"/>
    <p:sldId id="285" r:id="rId28"/>
  </p:sldIdLst>
  <p:sldSz cx="12192000" cy="6858000"/>
  <p:notesSz cx="6858000" cy="9144000"/>
  <p:embeddedFontLst>
    <p:embeddedFont>
      <p:font typeface="Abadi" panose="020B0604020104020204" pitchFamily="34"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Eurostile" panose="020B0500000000000000" pitchFamily="34" charset="0"/>
      <p:bold r:id="rId37"/>
      <p:italic r:id="rId38"/>
    </p:embeddedFont>
    <p:embeddedFont>
      <p:font typeface="Open Sans" panose="020B060603050402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 name="Picture 337">
            <a:extLst>
              <a:ext uri="{FF2B5EF4-FFF2-40B4-BE49-F238E27FC236}">
                <a16:creationId xmlns:a16="http://schemas.microsoft.com/office/drawing/2014/main" id="{172A8E56-0BC8-41A7-80B5-E4BD139AA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34" name="Group 333"/>
          <p:cNvGrpSpPr/>
          <p:nvPr/>
        </p:nvGrpSpPr>
        <p:grpSpPr>
          <a:xfrm>
            <a:off x="1665515" y="1350314"/>
            <a:ext cx="9209289" cy="4953000"/>
            <a:chOff x="1959429" y="653143"/>
            <a:chExt cx="9209289" cy="4953000"/>
          </a:xfrm>
        </p:grpSpPr>
        <p:grpSp>
          <p:nvGrpSpPr>
            <p:cNvPr id="5" name="Group 49"/>
            <p:cNvGrpSpPr/>
            <p:nvPr/>
          </p:nvGrpSpPr>
          <p:grpSpPr>
            <a:xfrm rot="10800000">
              <a:off x="8492832" y="2685615"/>
              <a:ext cx="2675886" cy="2474954"/>
              <a:chOff x="1110564" y="792455"/>
              <a:chExt cx="4739687" cy="4968287"/>
            </a:xfrm>
          </p:grpSpPr>
          <p:grpSp>
            <p:nvGrpSpPr>
              <p:cNvPr id="145" name="Group 1"/>
              <p:cNvGrpSpPr/>
              <p:nvPr/>
            </p:nvGrpSpPr>
            <p:grpSpPr>
              <a:xfrm rot="18433119">
                <a:off x="916210" y="2135953"/>
                <a:ext cx="3063287" cy="376292"/>
                <a:chOff x="2819400" y="1600200"/>
                <a:chExt cx="8458200" cy="381000"/>
              </a:xfrm>
            </p:grpSpPr>
            <p:sp>
              <p:nvSpPr>
                <p:cNvPr id="170"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9"/>
              <p:cNvGrpSpPr/>
              <p:nvPr/>
            </p:nvGrpSpPr>
            <p:grpSpPr>
              <a:xfrm rot="2494695">
                <a:off x="2786964" y="2035859"/>
                <a:ext cx="3063287" cy="376292"/>
                <a:chOff x="2819400" y="1600200"/>
                <a:chExt cx="8458200" cy="381000"/>
              </a:xfrm>
            </p:grpSpPr>
            <p:sp>
              <p:nvSpPr>
                <p:cNvPr id="163"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7"/>
              <p:cNvGrpSpPr/>
              <p:nvPr/>
            </p:nvGrpSpPr>
            <p:grpSpPr>
              <a:xfrm rot="18433119">
                <a:off x="2897410" y="4040953"/>
                <a:ext cx="3063287" cy="376292"/>
                <a:chOff x="2819400" y="1600200"/>
                <a:chExt cx="8458200" cy="381000"/>
              </a:xfrm>
            </p:grpSpPr>
            <p:sp>
              <p:nvSpPr>
                <p:cNvPr id="156" name="Flowchart: Summing Junction 15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lowchart: Summing Junction 15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Summing Junction 15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Summing Junction 15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Summing Junction 15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25"/>
              <p:cNvGrpSpPr/>
              <p:nvPr/>
            </p:nvGrpSpPr>
            <p:grpSpPr>
              <a:xfrm rot="2494695">
                <a:off x="1110564" y="4169459"/>
                <a:ext cx="3063287" cy="376292"/>
                <a:chOff x="2819400" y="1600200"/>
                <a:chExt cx="8458200" cy="381000"/>
              </a:xfrm>
            </p:grpSpPr>
            <p:sp>
              <p:nvSpPr>
                <p:cNvPr id="149" name="Flowchart: Summing Junction 2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Summing Junction 14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Summing Junction 15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Summing Junction 15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Summing Junction 15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Summing Junction 15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Summing Junction 15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a:off x="1959429" y="653143"/>
              <a:ext cx="9008165" cy="4953000"/>
              <a:chOff x="1959429" y="653143"/>
              <a:chExt cx="9008165" cy="4953000"/>
            </a:xfrm>
          </p:grpSpPr>
          <p:grpSp>
            <p:nvGrpSpPr>
              <p:cNvPr id="4" name="Group 165"/>
              <p:cNvGrpSpPr/>
              <p:nvPr/>
            </p:nvGrpSpPr>
            <p:grpSpPr>
              <a:xfrm>
                <a:off x="1959429" y="653143"/>
                <a:ext cx="9008165" cy="2862961"/>
                <a:chOff x="533400" y="2971800"/>
                <a:chExt cx="7804836" cy="2811257"/>
              </a:xfrm>
            </p:grpSpPr>
            <p:grpSp>
              <p:nvGrpSpPr>
                <p:cNvPr id="177" name="Group 49"/>
                <p:cNvGrpSpPr/>
                <p:nvPr/>
              </p:nvGrpSpPr>
              <p:grpSpPr>
                <a:xfrm>
                  <a:off x="533400" y="3352800"/>
                  <a:ext cx="2318436" cy="2430257"/>
                  <a:chOff x="1110564" y="792455"/>
                  <a:chExt cx="4739687" cy="4968287"/>
                </a:xfrm>
              </p:grpSpPr>
              <p:grpSp>
                <p:nvGrpSpPr>
                  <p:cNvPr id="301" name="Group 1"/>
                  <p:cNvGrpSpPr/>
                  <p:nvPr/>
                </p:nvGrpSpPr>
                <p:grpSpPr>
                  <a:xfrm rot="18433119">
                    <a:off x="916210" y="2135953"/>
                    <a:ext cx="3063287" cy="376292"/>
                    <a:chOff x="2819400" y="1600200"/>
                    <a:chExt cx="8458200" cy="381000"/>
                  </a:xfrm>
                </p:grpSpPr>
                <p:sp>
                  <p:nvSpPr>
                    <p:cNvPr id="326"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9"/>
                  <p:cNvGrpSpPr/>
                  <p:nvPr/>
                </p:nvGrpSpPr>
                <p:grpSpPr>
                  <a:xfrm rot="2494695">
                    <a:off x="2786964" y="2035859"/>
                    <a:ext cx="3063287" cy="376292"/>
                    <a:chOff x="2819400" y="1600200"/>
                    <a:chExt cx="8458200" cy="381000"/>
                  </a:xfrm>
                </p:grpSpPr>
                <p:sp>
                  <p:nvSpPr>
                    <p:cNvPr id="319"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17"/>
                  <p:cNvGrpSpPr/>
                  <p:nvPr/>
                </p:nvGrpSpPr>
                <p:grpSpPr>
                  <a:xfrm rot="18433119">
                    <a:off x="2897410" y="4040953"/>
                    <a:ext cx="3063287" cy="376292"/>
                    <a:chOff x="2819400" y="1600200"/>
                    <a:chExt cx="8458200" cy="381000"/>
                  </a:xfrm>
                </p:grpSpPr>
                <p:sp>
                  <p:nvSpPr>
                    <p:cNvPr id="312" name="Flowchart: Summing Junction 1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lowchart: Summing Junction 1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lowchart: Summing Junction 2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lowchart: Summing Junction 2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Summing Junction 2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25"/>
                  <p:cNvGrpSpPr/>
                  <p:nvPr/>
                </p:nvGrpSpPr>
                <p:grpSpPr>
                  <a:xfrm rot="2494695">
                    <a:off x="1110564" y="4169459"/>
                    <a:ext cx="3063287" cy="376292"/>
                    <a:chOff x="2819400" y="1600200"/>
                    <a:chExt cx="8458200" cy="381000"/>
                  </a:xfrm>
                </p:grpSpPr>
                <p:sp>
                  <p:nvSpPr>
                    <p:cNvPr id="305" name="Flowchart: Summing Junction 30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lowchart: Summing Junction 30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lowchart: Summing Junction 30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lowchart: Summing Junction 30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lowchart: Summing Junction 30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lowchart: Summing Junction 30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lowchart: Summing Junction 31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8" name="Group 33"/>
                <p:cNvGrpSpPr/>
                <p:nvPr/>
              </p:nvGrpSpPr>
              <p:grpSpPr>
                <a:xfrm>
                  <a:off x="1524000" y="3429000"/>
                  <a:ext cx="2000937" cy="245794"/>
                  <a:chOff x="2819400" y="1600200"/>
                  <a:chExt cx="8458200" cy="381000"/>
                </a:xfrm>
              </p:grpSpPr>
              <p:sp>
                <p:nvSpPr>
                  <p:cNvPr id="294" name="Flowchart: Summing Junction 293"/>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lowchart: Summing Junction 29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lowchart: Summing Junction 29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lowchart: Summing Junction 29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Summing Junction 29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Summing Junction 29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lowchart: Summing Junction 4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50"/>
                <p:cNvGrpSpPr/>
                <p:nvPr/>
              </p:nvGrpSpPr>
              <p:grpSpPr>
                <a:xfrm>
                  <a:off x="2438400" y="3352800"/>
                  <a:ext cx="2318436" cy="2430257"/>
                  <a:chOff x="1110564" y="792455"/>
                  <a:chExt cx="4739687" cy="4968287"/>
                </a:xfrm>
              </p:grpSpPr>
              <p:grpSp>
                <p:nvGrpSpPr>
                  <p:cNvPr id="262" name="Group 1"/>
                  <p:cNvGrpSpPr/>
                  <p:nvPr/>
                </p:nvGrpSpPr>
                <p:grpSpPr>
                  <a:xfrm rot="18433119">
                    <a:off x="916210" y="2135953"/>
                    <a:ext cx="3063287" cy="376292"/>
                    <a:chOff x="2819400" y="1600200"/>
                    <a:chExt cx="8458200" cy="381000"/>
                  </a:xfrm>
                </p:grpSpPr>
                <p:sp>
                  <p:nvSpPr>
                    <p:cNvPr id="287"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2494695">
                    <a:off x="2786964" y="2035859"/>
                    <a:ext cx="3063287" cy="376292"/>
                    <a:chOff x="2819400" y="1600200"/>
                    <a:chExt cx="8458200" cy="381000"/>
                  </a:xfrm>
                </p:grpSpPr>
                <p:sp>
                  <p:nvSpPr>
                    <p:cNvPr id="280" name="Flowchart: Summing Junction 27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lowchart: Summing Junction 28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Summing Junction 28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lowchart: Summing Junction 7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lowchart: Summing Junction 7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lowchart: Summing Junction 7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lowchart: Summing Junction 7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7"/>
                  <p:cNvGrpSpPr/>
                  <p:nvPr/>
                </p:nvGrpSpPr>
                <p:grpSpPr>
                  <a:xfrm rot="18433119">
                    <a:off x="2897410" y="4040953"/>
                    <a:ext cx="3063287" cy="376292"/>
                    <a:chOff x="2819400" y="1600200"/>
                    <a:chExt cx="8458200" cy="381000"/>
                  </a:xfrm>
                </p:grpSpPr>
                <p:sp>
                  <p:nvSpPr>
                    <p:cNvPr id="273" name="Flowchart: Summing Junction 27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Summing Junction 27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lowchart: Summing Junction 27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lowchart: Summing Junction 27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lowchart: Summing Junction 27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lowchart: Summing Junction 27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lowchart: Summing Junction 27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5"/>
                  <p:cNvGrpSpPr/>
                  <p:nvPr/>
                </p:nvGrpSpPr>
                <p:grpSpPr>
                  <a:xfrm rot="2494695">
                    <a:off x="1110564" y="4169459"/>
                    <a:ext cx="3063287" cy="376292"/>
                    <a:chOff x="2819400" y="1600200"/>
                    <a:chExt cx="8458200" cy="381000"/>
                  </a:xfrm>
                </p:grpSpPr>
                <p:sp>
                  <p:nvSpPr>
                    <p:cNvPr id="266" name="Flowchart: Summing Junction 26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Summing Junction 26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lowchart: Summing Junction 26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lowchart: Summing Junction 26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Summing Junction 26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lowchart: Summing Junction 27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Summing Junction 27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83"/>
                <p:cNvGrpSpPr/>
                <p:nvPr/>
              </p:nvGrpSpPr>
              <p:grpSpPr>
                <a:xfrm>
                  <a:off x="4267200" y="3124200"/>
                  <a:ext cx="2318436" cy="2430257"/>
                  <a:chOff x="1110564" y="792455"/>
                  <a:chExt cx="4739687" cy="4968287"/>
                </a:xfrm>
              </p:grpSpPr>
              <p:grpSp>
                <p:nvGrpSpPr>
                  <p:cNvPr id="230" name="Group 1"/>
                  <p:cNvGrpSpPr/>
                  <p:nvPr/>
                </p:nvGrpSpPr>
                <p:grpSpPr>
                  <a:xfrm rot="18433119">
                    <a:off x="916210" y="2135953"/>
                    <a:ext cx="3063287" cy="376292"/>
                    <a:chOff x="2819400" y="1600200"/>
                    <a:chExt cx="8458200" cy="381000"/>
                  </a:xfrm>
                </p:grpSpPr>
                <p:sp>
                  <p:nvSpPr>
                    <p:cNvPr id="255"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9"/>
                  <p:cNvGrpSpPr/>
                  <p:nvPr/>
                </p:nvGrpSpPr>
                <p:grpSpPr>
                  <a:xfrm rot="2494695">
                    <a:off x="2786964" y="2035859"/>
                    <a:ext cx="3063287" cy="376292"/>
                    <a:chOff x="2819400" y="1600200"/>
                    <a:chExt cx="8458200" cy="381000"/>
                  </a:xfrm>
                </p:grpSpPr>
                <p:sp>
                  <p:nvSpPr>
                    <p:cNvPr id="248" name="Flowchart: Summing Junction 247"/>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Summing Junction 248"/>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Summing Junction 10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Summing Junction 10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Summing Junction 10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Summing Junction 10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Summing Junction 253"/>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7"/>
                  <p:cNvGrpSpPr/>
                  <p:nvPr/>
                </p:nvGrpSpPr>
                <p:grpSpPr>
                  <a:xfrm rot="18433119">
                    <a:off x="2897410" y="4040953"/>
                    <a:ext cx="3063287" cy="376292"/>
                    <a:chOff x="2819400" y="1600200"/>
                    <a:chExt cx="8458200" cy="381000"/>
                  </a:xfrm>
                </p:grpSpPr>
                <p:sp>
                  <p:nvSpPr>
                    <p:cNvPr id="241" name="Flowchart: Summing Junction 24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lowchart: Summing Junction 24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Summing Junction 24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Summing Junction 24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Summing Junction 24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Summing Junction 24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Summing Junction 24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5"/>
                  <p:cNvGrpSpPr/>
                  <p:nvPr/>
                </p:nvGrpSpPr>
                <p:grpSpPr>
                  <a:xfrm rot="2494695">
                    <a:off x="1110564" y="4169459"/>
                    <a:ext cx="3063287" cy="376292"/>
                    <a:chOff x="2819400" y="1600200"/>
                    <a:chExt cx="8458200" cy="381000"/>
                  </a:xfrm>
                </p:grpSpPr>
                <p:sp>
                  <p:nvSpPr>
                    <p:cNvPr id="234" name="Flowchart: Summing Junction 233"/>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Summing Junction 23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lowchart: Summing Junction 23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lowchart: Summing Junction 23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Summing Junction 23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Summing Junction 23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lowchart: Summing Junction 23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1" name="Group 116"/>
                <p:cNvGrpSpPr/>
                <p:nvPr/>
              </p:nvGrpSpPr>
              <p:grpSpPr>
                <a:xfrm>
                  <a:off x="6019800" y="2971800"/>
                  <a:ext cx="2318436" cy="2430257"/>
                  <a:chOff x="1110564" y="792455"/>
                  <a:chExt cx="4739687" cy="4968287"/>
                </a:xfrm>
              </p:grpSpPr>
              <p:grpSp>
                <p:nvGrpSpPr>
                  <p:cNvPr id="198" name="Group 1"/>
                  <p:cNvGrpSpPr/>
                  <p:nvPr/>
                </p:nvGrpSpPr>
                <p:grpSpPr>
                  <a:xfrm rot="18433119">
                    <a:off x="916210" y="2135953"/>
                    <a:ext cx="3063287" cy="376292"/>
                    <a:chOff x="2819400" y="1600200"/>
                    <a:chExt cx="8458200" cy="381000"/>
                  </a:xfrm>
                </p:grpSpPr>
                <p:sp>
                  <p:nvSpPr>
                    <p:cNvPr id="223"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9"/>
                  <p:cNvGrpSpPr/>
                  <p:nvPr/>
                </p:nvGrpSpPr>
                <p:grpSpPr>
                  <a:xfrm rot="2494695">
                    <a:off x="2786964" y="2035859"/>
                    <a:ext cx="3063287" cy="376292"/>
                    <a:chOff x="2819400" y="1600200"/>
                    <a:chExt cx="8458200" cy="381000"/>
                  </a:xfrm>
                </p:grpSpPr>
                <p:sp>
                  <p:nvSpPr>
                    <p:cNvPr id="216" name="Flowchart: Summing Junction 21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Summing Junction 21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Summing Junction 21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Summing Junction 21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Summing Junction 21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lowchart: Summing Junction 22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Summing Junction 22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7"/>
                  <p:cNvGrpSpPr/>
                  <p:nvPr/>
                </p:nvGrpSpPr>
                <p:grpSpPr>
                  <a:xfrm rot="18433119">
                    <a:off x="2897410" y="4040953"/>
                    <a:ext cx="3063287" cy="376292"/>
                    <a:chOff x="2819400" y="1600200"/>
                    <a:chExt cx="8458200" cy="381000"/>
                  </a:xfrm>
                </p:grpSpPr>
                <p:sp>
                  <p:nvSpPr>
                    <p:cNvPr id="209" name="Flowchart: Summing Junction 20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Summing Junction 20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Summing Junction 21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Summing Junction 21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lowchart: Summing Junction 21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Summing Junction 21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lowchart: Summing Junction 21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5"/>
                  <p:cNvGrpSpPr/>
                  <p:nvPr/>
                </p:nvGrpSpPr>
                <p:grpSpPr>
                  <a:xfrm rot="2494695">
                    <a:off x="1110564" y="4169459"/>
                    <a:ext cx="3063287" cy="376292"/>
                    <a:chOff x="2819400" y="1600200"/>
                    <a:chExt cx="8458200" cy="381000"/>
                  </a:xfrm>
                </p:grpSpPr>
                <p:sp>
                  <p:nvSpPr>
                    <p:cNvPr id="202" name="Flowchart: Summing Junction 201"/>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Summing Junction 202"/>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Summing Junction 203"/>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Summing Junction 204"/>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Summing Junction 205"/>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Summing Junction 206"/>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Summing Junction 207"/>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149"/>
                <p:cNvGrpSpPr/>
                <p:nvPr/>
              </p:nvGrpSpPr>
              <p:grpSpPr>
                <a:xfrm rot="21046076">
                  <a:off x="3352800" y="3352800"/>
                  <a:ext cx="2000937" cy="245794"/>
                  <a:chOff x="2819400" y="1600200"/>
                  <a:chExt cx="8458200" cy="381000"/>
                </a:xfrm>
              </p:grpSpPr>
              <p:sp>
                <p:nvSpPr>
                  <p:cNvPr id="191" name="Flowchart: Summing Junction 19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Summing Junction 19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Summing Junction 19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Summing Junction 19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Summing Junction 19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Summing Junction 19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Summing Junction 19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57"/>
                <p:cNvGrpSpPr/>
                <p:nvPr/>
              </p:nvGrpSpPr>
              <p:grpSpPr>
                <a:xfrm rot="21046076">
                  <a:off x="5188357" y="3130716"/>
                  <a:ext cx="2000937" cy="245794"/>
                  <a:chOff x="2819400" y="1600200"/>
                  <a:chExt cx="8458200" cy="381000"/>
                </a:xfrm>
              </p:grpSpPr>
              <p:sp>
                <p:nvSpPr>
                  <p:cNvPr id="184" name="Flowchart: Summing Junction 183"/>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Summing Junction 18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Summing Junction 18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Summing Junction 18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Summing Junction 18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Summing Junction 18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Summing Junction 18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33"/>
              <p:cNvGrpSpPr/>
              <p:nvPr/>
            </p:nvGrpSpPr>
            <p:grpSpPr>
              <a:xfrm rot="10800000">
                <a:off x="7714633" y="4890220"/>
                <a:ext cx="2309436" cy="250315"/>
                <a:chOff x="2819400" y="1600200"/>
                <a:chExt cx="8458200" cy="381000"/>
              </a:xfrm>
            </p:grpSpPr>
            <p:sp>
              <p:nvSpPr>
                <p:cNvPr id="138" name="Flowchart: Summing Junction 137"/>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Summing Junction 138"/>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Summing Junction 139"/>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Summing Junction 140"/>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Summing Junction 141"/>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Summing Junction 142"/>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Summing Junction 143"/>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50"/>
              <p:cNvGrpSpPr/>
              <p:nvPr/>
            </p:nvGrpSpPr>
            <p:grpSpPr>
              <a:xfrm rot="10800000">
                <a:off x="6292803" y="2743182"/>
                <a:ext cx="2675886" cy="2474954"/>
                <a:chOff x="1110564" y="792455"/>
                <a:chExt cx="4739687" cy="4968287"/>
              </a:xfrm>
            </p:grpSpPr>
            <p:grpSp>
              <p:nvGrpSpPr>
                <p:cNvPr id="106" name="Group 1"/>
                <p:cNvGrpSpPr/>
                <p:nvPr/>
              </p:nvGrpSpPr>
              <p:grpSpPr>
                <a:xfrm rot="18433119">
                  <a:off x="916210" y="2135953"/>
                  <a:ext cx="3063287" cy="376292"/>
                  <a:chOff x="2819400" y="1600200"/>
                  <a:chExt cx="8458200" cy="381000"/>
                </a:xfrm>
              </p:grpSpPr>
              <p:sp>
                <p:nvSpPr>
                  <p:cNvPr id="131"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9"/>
                <p:cNvGrpSpPr/>
                <p:nvPr/>
              </p:nvGrpSpPr>
              <p:grpSpPr>
                <a:xfrm rot="2494695">
                  <a:off x="2786964" y="2035859"/>
                  <a:ext cx="3063287" cy="376292"/>
                  <a:chOff x="2819400" y="1600200"/>
                  <a:chExt cx="8458200" cy="381000"/>
                </a:xfrm>
              </p:grpSpPr>
              <p:sp>
                <p:nvSpPr>
                  <p:cNvPr id="124" name="Flowchart: Summing Junction 123"/>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Summing Junction 12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Summing Junction 12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Summing Junction 12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Summing Junction 12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Summing Junction 12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Summing Junction 12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7"/>
                <p:cNvGrpSpPr/>
                <p:nvPr/>
              </p:nvGrpSpPr>
              <p:grpSpPr>
                <a:xfrm rot="18433119">
                  <a:off x="2897410" y="4040953"/>
                  <a:ext cx="3063287" cy="376292"/>
                  <a:chOff x="2819400" y="1600200"/>
                  <a:chExt cx="8458200" cy="381000"/>
                </a:xfrm>
              </p:grpSpPr>
              <p:sp>
                <p:nvSpPr>
                  <p:cNvPr id="117" name="Flowchart: Summing Junction 11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Summing Junction 11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Summing Junction 11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Summing Junction 11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Summing Junction 12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Summing Junction 12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Summing Junction 12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25"/>
                <p:cNvGrpSpPr/>
                <p:nvPr/>
              </p:nvGrpSpPr>
              <p:grpSpPr>
                <a:xfrm rot="2494695">
                  <a:off x="1110564" y="4169459"/>
                  <a:ext cx="3063287" cy="376292"/>
                  <a:chOff x="2819400" y="1600200"/>
                  <a:chExt cx="8458200" cy="381000"/>
                </a:xfrm>
              </p:grpSpPr>
              <p:sp>
                <p:nvSpPr>
                  <p:cNvPr id="110" name="Flowchart: Summing Junction 5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Summing Junction 5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Summing Junction 5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Summing Junction 5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Summing Junction 11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Summing Junction 11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Summing Junction 11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83"/>
              <p:cNvGrpSpPr/>
              <p:nvPr/>
            </p:nvGrpSpPr>
            <p:grpSpPr>
              <a:xfrm rot="10800000">
                <a:off x="4182043" y="2975986"/>
                <a:ext cx="2675886" cy="2474954"/>
                <a:chOff x="1110564" y="792455"/>
                <a:chExt cx="4739687" cy="4968287"/>
              </a:xfrm>
            </p:grpSpPr>
            <p:grpSp>
              <p:nvGrpSpPr>
                <p:cNvPr id="74" name="Group 1"/>
                <p:cNvGrpSpPr/>
                <p:nvPr/>
              </p:nvGrpSpPr>
              <p:grpSpPr>
                <a:xfrm rot="18433119">
                  <a:off x="916210" y="2135953"/>
                  <a:ext cx="3063287" cy="376292"/>
                  <a:chOff x="2819400" y="1600200"/>
                  <a:chExt cx="8458200" cy="381000"/>
                </a:xfrm>
              </p:grpSpPr>
              <p:sp>
                <p:nvSpPr>
                  <p:cNvPr id="99"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9"/>
                <p:cNvGrpSpPr/>
                <p:nvPr/>
              </p:nvGrpSpPr>
              <p:grpSpPr>
                <a:xfrm rot="2494695">
                  <a:off x="2786964" y="2035859"/>
                  <a:ext cx="3063287" cy="376292"/>
                  <a:chOff x="2819400" y="1600200"/>
                  <a:chExt cx="8458200" cy="381000"/>
                </a:xfrm>
              </p:grpSpPr>
              <p:sp>
                <p:nvSpPr>
                  <p:cNvPr id="92" name="Flowchart: Summing Junction 91"/>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Summing Junction 92"/>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Summing Junction 93"/>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Summing Junction 94"/>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Summing Junction 95"/>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Summing Junction 96"/>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Summing Junction 97"/>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7"/>
                <p:cNvGrpSpPr/>
                <p:nvPr/>
              </p:nvGrpSpPr>
              <p:grpSpPr>
                <a:xfrm rot="18433119">
                  <a:off x="2897410" y="4040953"/>
                  <a:ext cx="3063287" cy="376292"/>
                  <a:chOff x="2819400" y="1600200"/>
                  <a:chExt cx="8458200" cy="381000"/>
                </a:xfrm>
              </p:grpSpPr>
              <p:sp>
                <p:nvSpPr>
                  <p:cNvPr id="85" name="Flowchart: Summing Junction 8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Summing Junction 8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Summing Junction 8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Summing Junction 8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Summing Junction 8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Summing Junction 8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Summing Junction 9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5"/>
                <p:cNvGrpSpPr/>
                <p:nvPr/>
              </p:nvGrpSpPr>
              <p:grpSpPr>
                <a:xfrm rot="2494695">
                  <a:off x="1110564" y="4169459"/>
                  <a:ext cx="3063287" cy="376292"/>
                  <a:chOff x="2819400" y="1600200"/>
                  <a:chExt cx="8458200" cy="381000"/>
                </a:xfrm>
              </p:grpSpPr>
              <p:sp>
                <p:nvSpPr>
                  <p:cNvPr id="78" name="Flowchart: Summing Junction 77"/>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Summing Junction 78"/>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Summing Junction 79"/>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Summing Junction 80"/>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Summing Junction 81"/>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Summing Junction 82"/>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Summing Junction 83"/>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116"/>
              <p:cNvGrpSpPr/>
              <p:nvPr/>
            </p:nvGrpSpPr>
            <p:grpSpPr>
              <a:xfrm rot="10800000">
                <a:off x="2159232" y="3131189"/>
                <a:ext cx="2675886" cy="2474954"/>
                <a:chOff x="1110564" y="792455"/>
                <a:chExt cx="4739687" cy="4968287"/>
              </a:xfrm>
            </p:grpSpPr>
            <p:grpSp>
              <p:nvGrpSpPr>
                <p:cNvPr id="42" name="Group 1"/>
                <p:cNvGrpSpPr/>
                <p:nvPr/>
              </p:nvGrpSpPr>
              <p:grpSpPr>
                <a:xfrm rot="18433119">
                  <a:off x="916210" y="2135953"/>
                  <a:ext cx="3063287" cy="376292"/>
                  <a:chOff x="2819400" y="1600200"/>
                  <a:chExt cx="8458200" cy="381000"/>
                </a:xfrm>
              </p:grpSpPr>
              <p:sp>
                <p:nvSpPr>
                  <p:cNvPr id="67"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9"/>
                <p:cNvGrpSpPr/>
                <p:nvPr/>
              </p:nvGrpSpPr>
              <p:grpSpPr>
                <a:xfrm rot="2494695">
                  <a:off x="2786964" y="2035859"/>
                  <a:ext cx="3063287" cy="376292"/>
                  <a:chOff x="2819400" y="1600200"/>
                  <a:chExt cx="8458200" cy="381000"/>
                </a:xfrm>
              </p:grpSpPr>
              <p:sp>
                <p:nvSpPr>
                  <p:cNvPr id="60" name="Flowchart: Summing Junction 5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Summing Junction 6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Summing Junction 6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Summing Junction 6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umming Junction 6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Summing Junction 6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umming Junction 6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7"/>
                <p:cNvGrpSpPr/>
                <p:nvPr/>
              </p:nvGrpSpPr>
              <p:grpSpPr>
                <a:xfrm rot="18433119">
                  <a:off x="2897410" y="4040953"/>
                  <a:ext cx="3063287" cy="376292"/>
                  <a:chOff x="2819400" y="1600200"/>
                  <a:chExt cx="8458200" cy="381000"/>
                </a:xfrm>
              </p:grpSpPr>
              <p:sp>
                <p:nvSpPr>
                  <p:cNvPr id="53" name="Flowchart: Summing Junction 5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Summing Junction 5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Summing Junction 5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umming Junction 5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5"/>
                <p:cNvGrpSpPr/>
                <p:nvPr/>
              </p:nvGrpSpPr>
              <p:grpSpPr>
                <a:xfrm rot="2494695">
                  <a:off x="1110564" y="4169459"/>
                  <a:ext cx="3063287" cy="376292"/>
                  <a:chOff x="2819400" y="1600200"/>
                  <a:chExt cx="8458200" cy="381000"/>
                </a:xfrm>
              </p:grpSpPr>
              <p:sp>
                <p:nvSpPr>
                  <p:cNvPr id="46" name="Flowchart: Summing Junction 4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4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Summing Junction 5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umming Junction 5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149"/>
              <p:cNvGrpSpPr/>
              <p:nvPr/>
            </p:nvGrpSpPr>
            <p:grpSpPr>
              <a:xfrm rot="10246076">
                <a:off x="5603873" y="4967821"/>
                <a:ext cx="2309436" cy="250315"/>
                <a:chOff x="2819400" y="1600200"/>
                <a:chExt cx="8458200" cy="381000"/>
              </a:xfrm>
            </p:grpSpPr>
            <p:sp>
              <p:nvSpPr>
                <p:cNvPr id="35" name="Flowchart: Summing Junction 3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umming Junction 3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umming Junction 3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Summing Junction 3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Summing Junction 3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Summing Junction 3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Summing Junction 4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57"/>
              <p:cNvGrpSpPr/>
              <p:nvPr/>
            </p:nvGrpSpPr>
            <p:grpSpPr>
              <a:xfrm rot="10246076">
                <a:off x="3485315" y="5193990"/>
                <a:ext cx="2309436" cy="250315"/>
                <a:chOff x="2819400" y="1600200"/>
                <a:chExt cx="8458200" cy="381000"/>
              </a:xfrm>
            </p:grpSpPr>
            <p:sp>
              <p:nvSpPr>
                <p:cNvPr id="28" name="Flowchart: Summing Junction 27"/>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umming Junction 28"/>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umming Junction 29"/>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umming Junction 30"/>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7"/>
              <p:cNvGrpSpPr/>
              <p:nvPr/>
            </p:nvGrpSpPr>
            <p:grpSpPr>
              <a:xfrm rot="16200000">
                <a:off x="1346252" y="3237400"/>
                <a:ext cx="2037738" cy="283690"/>
                <a:chOff x="2819400" y="1600200"/>
                <a:chExt cx="8458200" cy="381000"/>
              </a:xfrm>
            </p:grpSpPr>
            <p:sp>
              <p:nvSpPr>
                <p:cNvPr id="21" name="Flowchart: Summing Junction 2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Summing Junction 2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umming Junction 2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umming Junction 2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umming Junction 2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Summing Junction 2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umming Junction 2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57"/>
              <p:cNvGrpSpPr/>
              <p:nvPr/>
            </p:nvGrpSpPr>
            <p:grpSpPr>
              <a:xfrm rot="16200000">
                <a:off x="9789290" y="2694190"/>
                <a:ext cx="2037738" cy="283690"/>
                <a:chOff x="2819400" y="1600200"/>
                <a:chExt cx="8458200" cy="381000"/>
              </a:xfrm>
            </p:grpSpPr>
            <p:sp>
              <p:nvSpPr>
                <p:cNvPr id="14" name="Flowchart: Summing Junction 13"/>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umming Junction 1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umming Junction 1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umming Junction 1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Summing Junction 1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33" name="TextBox 332"/>
          <p:cNvSpPr txBox="1"/>
          <p:nvPr/>
        </p:nvSpPr>
        <p:spPr>
          <a:xfrm>
            <a:off x="3023353" y="129125"/>
            <a:ext cx="8066405" cy="1200329"/>
          </a:xfrm>
          <a:prstGeom prst="rect">
            <a:avLst/>
          </a:prstGeom>
          <a:noFill/>
        </p:spPr>
        <p:txBody>
          <a:bodyPr wrap="square" rtlCol="0">
            <a:spAutoFit/>
          </a:bodyPr>
          <a:lstStyle/>
          <a:p>
            <a:pPr algn="ctr"/>
            <a:r>
              <a:rPr lang="en-US" sz="7200" dirty="0">
                <a:solidFill>
                  <a:schemeClr val="bg1"/>
                </a:solidFill>
                <a:latin typeface="Eurostile" pitchFamily="34" charset="0"/>
              </a:rPr>
              <a:t>Fishers of Men</a:t>
            </a:r>
          </a:p>
        </p:txBody>
      </p:sp>
      <p:sp>
        <p:nvSpPr>
          <p:cNvPr id="335" name="TextBox 334"/>
          <p:cNvSpPr txBox="1"/>
          <p:nvPr/>
        </p:nvSpPr>
        <p:spPr>
          <a:xfrm>
            <a:off x="0" y="0"/>
            <a:ext cx="2213052" cy="369332"/>
          </a:xfrm>
          <a:prstGeom prst="rect">
            <a:avLst/>
          </a:prstGeom>
          <a:noFill/>
        </p:spPr>
        <p:txBody>
          <a:bodyPr wrap="square" rtlCol="0">
            <a:spAutoFit/>
          </a:bodyPr>
          <a:lstStyle/>
          <a:p>
            <a:r>
              <a:rPr lang="en-US" b="1" dirty="0">
                <a:solidFill>
                  <a:schemeClr val="bg1"/>
                </a:solidFill>
              </a:rPr>
              <a:t>Lesson 80 Part 1</a:t>
            </a:r>
          </a:p>
        </p:txBody>
      </p:sp>
      <p:sp>
        <p:nvSpPr>
          <p:cNvPr id="336" name="Rectangle 335"/>
          <p:cNvSpPr/>
          <p:nvPr/>
        </p:nvSpPr>
        <p:spPr>
          <a:xfrm>
            <a:off x="542164" y="1216834"/>
            <a:ext cx="1826142" cy="646331"/>
          </a:xfrm>
          <a:prstGeom prst="rect">
            <a:avLst/>
          </a:prstGeom>
        </p:spPr>
        <p:txBody>
          <a:bodyPr wrap="none">
            <a:spAutoFit/>
          </a:bodyPr>
          <a:lstStyle/>
          <a:p>
            <a:pPr algn="ctr"/>
            <a:r>
              <a:rPr lang="en-US" sz="3600" dirty="0">
                <a:solidFill>
                  <a:schemeClr val="bg1"/>
                </a:solidFill>
                <a:latin typeface="Eurostile" pitchFamily="34" charset="0"/>
              </a:rPr>
              <a:t>John 21</a:t>
            </a:r>
          </a:p>
        </p:txBody>
      </p:sp>
    </p:spTree>
    <p:extLst>
      <p:ext uri="{BB962C8B-B14F-4D97-AF65-F5344CB8AC3E}">
        <p14:creationId xmlns:p14="http://schemas.microsoft.com/office/powerpoint/2010/main" val="244511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6502063"/>
            <a:ext cx="2514600" cy="307777"/>
          </a:xfrm>
          <a:prstGeom prst="rect">
            <a:avLst/>
          </a:prstGeom>
          <a:noFill/>
        </p:spPr>
        <p:txBody>
          <a:bodyPr wrap="square" rtlCol="0">
            <a:spAutoFit/>
          </a:bodyPr>
          <a:lstStyle/>
          <a:p>
            <a:r>
              <a:rPr lang="en-US" sz="1400" dirty="0">
                <a:solidFill>
                  <a:schemeClr val="bg1"/>
                </a:solidFill>
              </a:rPr>
              <a:t>John 21:4</a:t>
            </a:r>
          </a:p>
        </p:txBody>
      </p:sp>
      <p:sp>
        <p:nvSpPr>
          <p:cNvPr id="5" name="TextBox 4"/>
          <p:cNvSpPr txBox="1"/>
          <p:nvPr/>
        </p:nvSpPr>
        <p:spPr>
          <a:xfrm>
            <a:off x="772886" y="304800"/>
            <a:ext cx="6629400" cy="1938992"/>
          </a:xfrm>
          <a:prstGeom prst="rect">
            <a:avLst/>
          </a:prstGeom>
          <a:noFill/>
        </p:spPr>
        <p:txBody>
          <a:bodyPr wrap="square" rtlCol="0">
            <a:spAutoFit/>
          </a:bodyPr>
          <a:lstStyle/>
          <a:p>
            <a:r>
              <a:rPr lang="en-US" sz="4000" dirty="0">
                <a:solidFill>
                  <a:schemeClr val="bg1"/>
                </a:solidFill>
              </a:rPr>
              <a:t>“But when the morning was now come, Jesus stood on the shore: </a:t>
            </a:r>
            <a:endParaRPr lang="en-US" sz="2000" dirty="0">
              <a:solidFill>
                <a:schemeClr val="bg1"/>
              </a:solidFill>
            </a:endParaRPr>
          </a:p>
        </p:txBody>
      </p:sp>
      <p:sp>
        <p:nvSpPr>
          <p:cNvPr id="6" name="TextBox 5"/>
          <p:cNvSpPr txBox="1"/>
          <p:nvPr/>
        </p:nvSpPr>
        <p:spPr>
          <a:xfrm>
            <a:off x="2819401" y="5332512"/>
            <a:ext cx="6629400" cy="1323439"/>
          </a:xfrm>
          <a:prstGeom prst="rect">
            <a:avLst/>
          </a:prstGeom>
          <a:noFill/>
        </p:spPr>
        <p:txBody>
          <a:bodyPr wrap="square" rtlCol="0">
            <a:spAutoFit/>
          </a:bodyPr>
          <a:lstStyle/>
          <a:p>
            <a:r>
              <a:rPr lang="en-US" sz="4000" dirty="0">
                <a:solidFill>
                  <a:schemeClr val="bg1"/>
                </a:solidFill>
              </a:rPr>
              <a:t>“…but the disciples knew not that it was Jesus.”</a:t>
            </a:r>
            <a:endParaRPr lang="en-US" sz="2000" dirty="0">
              <a:solidFill>
                <a:schemeClr val="bg1"/>
              </a:solidFill>
            </a:endParaRPr>
          </a:p>
        </p:txBody>
      </p:sp>
      <p:grpSp>
        <p:nvGrpSpPr>
          <p:cNvPr id="2" name="Group 1"/>
          <p:cNvGrpSpPr/>
          <p:nvPr/>
        </p:nvGrpSpPr>
        <p:grpSpPr>
          <a:xfrm>
            <a:off x="3601812" y="1691835"/>
            <a:ext cx="6964135" cy="3483021"/>
            <a:chOff x="3601812" y="1691835"/>
            <a:chExt cx="6964135" cy="3483021"/>
          </a:xfrm>
        </p:grpSpPr>
        <p:pic>
          <p:nvPicPr>
            <p:cNvPr id="34818" name="Picture 2" descr="Image result for jesus on the shore of the s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812" y="1691835"/>
              <a:ext cx="6964135" cy="34743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01812" y="4959412"/>
              <a:ext cx="2514600" cy="215444"/>
            </a:xfrm>
            <a:prstGeom prst="rect">
              <a:avLst/>
            </a:prstGeom>
            <a:noFill/>
          </p:spPr>
          <p:txBody>
            <a:bodyPr wrap="square" rtlCol="0">
              <a:spAutoFit/>
            </a:bodyPr>
            <a:lstStyle/>
            <a:p>
              <a:r>
                <a:rPr lang="en-US" sz="800" dirty="0">
                  <a:solidFill>
                    <a:schemeClr val="bg1"/>
                  </a:solidFill>
                </a:rPr>
                <a:t>Greg Olsen</a:t>
              </a:r>
            </a:p>
          </p:txBody>
        </p:sp>
      </p:grpSp>
    </p:spTree>
    <p:extLst>
      <p:ext uri="{BB962C8B-B14F-4D97-AF65-F5344CB8AC3E}">
        <p14:creationId xmlns:p14="http://schemas.microsoft.com/office/powerpoint/2010/main" val="14378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7972" y="6550223"/>
            <a:ext cx="4103913" cy="307777"/>
          </a:xfrm>
          <a:prstGeom prst="rect">
            <a:avLst/>
          </a:prstGeom>
          <a:noFill/>
        </p:spPr>
        <p:txBody>
          <a:bodyPr wrap="square" rtlCol="0">
            <a:spAutoFit/>
          </a:bodyPr>
          <a:lstStyle/>
          <a:p>
            <a:r>
              <a:rPr lang="en-US" sz="1400" dirty="0">
                <a:solidFill>
                  <a:schemeClr val="bg1"/>
                </a:solidFill>
              </a:rPr>
              <a:t>John 21:; John 4:49; John 16:215</a:t>
            </a:r>
          </a:p>
        </p:txBody>
      </p:sp>
      <p:sp>
        <p:nvSpPr>
          <p:cNvPr id="5" name="TextBox 4"/>
          <p:cNvSpPr txBox="1"/>
          <p:nvPr/>
        </p:nvSpPr>
        <p:spPr>
          <a:xfrm>
            <a:off x="642257" y="304801"/>
            <a:ext cx="7739743" cy="707886"/>
          </a:xfrm>
          <a:prstGeom prst="rect">
            <a:avLst/>
          </a:prstGeom>
          <a:noFill/>
        </p:spPr>
        <p:txBody>
          <a:bodyPr wrap="square" rtlCol="0">
            <a:spAutoFit/>
          </a:bodyPr>
          <a:lstStyle/>
          <a:p>
            <a:r>
              <a:rPr lang="en-US" sz="4000" dirty="0">
                <a:solidFill>
                  <a:schemeClr val="bg1"/>
                </a:solidFill>
              </a:rPr>
              <a:t>“…Children, have ye any meat?”</a:t>
            </a:r>
            <a:endParaRPr lang="en-US" sz="2000" dirty="0">
              <a:solidFill>
                <a:schemeClr val="bg1"/>
              </a:solidFill>
            </a:endParaRPr>
          </a:p>
        </p:txBody>
      </p:sp>
      <p:sp>
        <p:nvSpPr>
          <p:cNvPr id="6" name="TextBox 5"/>
          <p:cNvSpPr txBox="1"/>
          <p:nvPr/>
        </p:nvSpPr>
        <p:spPr>
          <a:xfrm>
            <a:off x="3548742" y="5738846"/>
            <a:ext cx="6629400" cy="707886"/>
          </a:xfrm>
          <a:prstGeom prst="rect">
            <a:avLst/>
          </a:prstGeom>
          <a:noFill/>
        </p:spPr>
        <p:txBody>
          <a:bodyPr wrap="square" rtlCol="0">
            <a:spAutoFit/>
          </a:bodyPr>
          <a:lstStyle/>
          <a:p>
            <a:r>
              <a:rPr lang="en-US" sz="4000" dirty="0">
                <a:solidFill>
                  <a:schemeClr val="bg1"/>
                </a:solidFill>
              </a:rPr>
              <a:t>“…They answered him, No.”</a:t>
            </a:r>
            <a:endParaRPr lang="en-US" sz="2000" dirty="0">
              <a:solidFill>
                <a:schemeClr val="bg1"/>
              </a:solidFill>
            </a:endParaRPr>
          </a:p>
        </p:txBody>
      </p:sp>
      <p:pic>
        <p:nvPicPr>
          <p:cNvPr id="7" name="Picture 6" descr="Galilee, sea of galilee, sea, disciple, fish, fishing, fished, fisherman, john 21, seas, disciples, Fishes, fishermen"/>
          <p:cNvPicPr>
            <a:picLocks noChangeAspect="1" noChangeArrowheads="1"/>
          </p:cNvPicPr>
          <p:nvPr/>
        </p:nvPicPr>
        <p:blipFill>
          <a:blip r:embed="rId3" cstate="print"/>
          <a:srcRect r="4681" b="36000"/>
          <a:stretch>
            <a:fillRect/>
          </a:stretch>
        </p:blipFill>
        <p:spPr bwMode="auto">
          <a:xfrm>
            <a:off x="468086" y="1632408"/>
            <a:ext cx="3298820" cy="3298820"/>
          </a:xfrm>
          <a:prstGeom prst="rect">
            <a:avLst/>
          </a:prstGeom>
          <a:noFill/>
        </p:spPr>
      </p:pic>
      <p:sp>
        <p:nvSpPr>
          <p:cNvPr id="2" name="Rectangle 1"/>
          <p:cNvSpPr/>
          <p:nvPr/>
        </p:nvSpPr>
        <p:spPr>
          <a:xfrm>
            <a:off x="4370614" y="1210937"/>
            <a:ext cx="7124700" cy="2554545"/>
          </a:xfrm>
          <a:prstGeom prst="rect">
            <a:avLst/>
          </a:prstGeom>
        </p:spPr>
        <p:txBody>
          <a:bodyPr wrap="square">
            <a:spAutoFit/>
          </a:bodyPr>
          <a:lstStyle/>
          <a:p>
            <a:r>
              <a:rPr lang="en-US" sz="2000" dirty="0">
                <a:solidFill>
                  <a:schemeClr val="bg1"/>
                </a:solidFill>
                <a:latin typeface="Open Sans"/>
              </a:rPr>
              <a:t>Children…</a:t>
            </a:r>
          </a:p>
          <a:p>
            <a:endParaRPr lang="en-US" sz="2000" dirty="0">
              <a:solidFill>
                <a:schemeClr val="bg1"/>
              </a:solidFill>
              <a:latin typeface="Open Sans"/>
            </a:endParaRPr>
          </a:p>
          <a:p>
            <a:r>
              <a:rPr lang="en-US" sz="2000" dirty="0">
                <a:solidFill>
                  <a:schemeClr val="bg1"/>
                </a:solidFill>
                <a:latin typeface="Open Sans"/>
              </a:rPr>
              <a:t>“Although the Apostles had been with the Savior for several years, the Savior’s use of this word may have indicated that His disciples still needed to grow and develop in their faith.</a:t>
            </a:r>
          </a:p>
          <a:p>
            <a:endParaRPr lang="en-US" sz="2000" dirty="0">
              <a:solidFill>
                <a:schemeClr val="bg1"/>
              </a:solidFill>
              <a:latin typeface="Open Sans"/>
            </a:endParaRPr>
          </a:p>
          <a:p>
            <a:r>
              <a:rPr lang="en-US" sz="2000" dirty="0">
                <a:solidFill>
                  <a:schemeClr val="bg1"/>
                </a:solidFill>
                <a:latin typeface="Open Sans"/>
              </a:rPr>
              <a:t> In a similar way, in 1832 the Lord told the Prophet Joseph Smith and other early members of the restored Church…</a:t>
            </a:r>
            <a:endParaRPr lang="en-US" sz="2000" dirty="0">
              <a:solidFill>
                <a:schemeClr val="bg1"/>
              </a:solidFill>
            </a:endParaRPr>
          </a:p>
        </p:txBody>
      </p:sp>
      <p:sp>
        <p:nvSpPr>
          <p:cNvPr id="3" name="Rectangle 2"/>
          <p:cNvSpPr/>
          <p:nvPr/>
        </p:nvSpPr>
        <p:spPr>
          <a:xfrm>
            <a:off x="4884964" y="4158027"/>
            <a:ext cx="6096000" cy="1477328"/>
          </a:xfrm>
          <a:prstGeom prst="rect">
            <a:avLst/>
          </a:prstGeom>
        </p:spPr>
        <p:txBody>
          <a:bodyPr>
            <a:spAutoFit/>
          </a:bodyPr>
          <a:lstStyle/>
          <a:p>
            <a:r>
              <a:rPr lang="en-US" i="1" dirty="0">
                <a:solidFill>
                  <a:srgbClr val="FFFF00"/>
                </a:solidFill>
                <a:latin typeface="Open Sans"/>
              </a:rPr>
              <a:t>“Ye are little children, and ye have not as yet understood how great blessings the Father hath in his own hands and prepared for you; and ye cannot bear all things now; nevertheless, be of good cheer, for I will lead you along” (</a:t>
            </a:r>
            <a:r>
              <a:rPr lang="en-US" i="1" u="sng" dirty="0">
                <a:solidFill>
                  <a:srgbClr val="FFFF00"/>
                </a:solidFill>
                <a:latin typeface="Open Sans"/>
              </a:rPr>
              <a:t>D&amp;C 78:17–18</a:t>
            </a:r>
            <a:r>
              <a:rPr lang="en-US" i="1" dirty="0">
                <a:solidFill>
                  <a:srgbClr val="FFFF00"/>
                </a:solidFill>
                <a:latin typeface="Open Sans"/>
              </a:rPr>
              <a:t>).</a:t>
            </a:r>
            <a:endParaRPr lang="en-US" i="1" dirty="0">
              <a:solidFill>
                <a:srgbClr val="FFFF00"/>
              </a:solidFill>
            </a:endParaRPr>
          </a:p>
        </p:txBody>
      </p:sp>
    </p:spTree>
    <p:extLst>
      <p:ext uri="{BB962C8B-B14F-4D97-AF65-F5344CB8AC3E}">
        <p14:creationId xmlns:p14="http://schemas.microsoft.com/office/powerpoint/2010/main" val="361784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541725"/>
            <a:ext cx="2514600" cy="307777"/>
          </a:xfrm>
          <a:prstGeom prst="rect">
            <a:avLst/>
          </a:prstGeom>
          <a:noFill/>
        </p:spPr>
        <p:txBody>
          <a:bodyPr wrap="square" rtlCol="0">
            <a:spAutoFit/>
          </a:bodyPr>
          <a:lstStyle/>
          <a:p>
            <a:r>
              <a:rPr lang="en-US" sz="1400" dirty="0">
                <a:solidFill>
                  <a:schemeClr val="bg1"/>
                </a:solidFill>
              </a:rPr>
              <a:t>John 21:7</a:t>
            </a:r>
          </a:p>
        </p:txBody>
      </p:sp>
      <p:sp>
        <p:nvSpPr>
          <p:cNvPr id="5" name="TextBox 4"/>
          <p:cNvSpPr txBox="1"/>
          <p:nvPr/>
        </p:nvSpPr>
        <p:spPr>
          <a:xfrm>
            <a:off x="419100" y="290781"/>
            <a:ext cx="6629400" cy="1323439"/>
          </a:xfrm>
          <a:prstGeom prst="rect">
            <a:avLst/>
          </a:prstGeom>
          <a:noFill/>
        </p:spPr>
        <p:txBody>
          <a:bodyPr wrap="square" rtlCol="0">
            <a:spAutoFit/>
          </a:bodyPr>
          <a:lstStyle/>
          <a:p>
            <a:r>
              <a:rPr lang="en-US" sz="4000" dirty="0">
                <a:solidFill>
                  <a:schemeClr val="bg1"/>
                </a:solidFill>
              </a:rPr>
              <a:t>“Cast the net on the right side of the ship, and ye shall find,”</a:t>
            </a:r>
            <a:endParaRPr lang="en-US" sz="2000" dirty="0">
              <a:solidFill>
                <a:schemeClr val="bg1"/>
              </a:solidFill>
            </a:endParaRPr>
          </a:p>
        </p:txBody>
      </p:sp>
      <p:sp>
        <p:nvSpPr>
          <p:cNvPr id="6" name="TextBox 5"/>
          <p:cNvSpPr txBox="1"/>
          <p:nvPr/>
        </p:nvSpPr>
        <p:spPr>
          <a:xfrm>
            <a:off x="3276600" y="4710636"/>
            <a:ext cx="8534400" cy="1938992"/>
          </a:xfrm>
          <a:prstGeom prst="rect">
            <a:avLst/>
          </a:prstGeom>
          <a:noFill/>
        </p:spPr>
        <p:txBody>
          <a:bodyPr wrap="square" rtlCol="0">
            <a:spAutoFit/>
          </a:bodyPr>
          <a:lstStyle/>
          <a:p>
            <a:r>
              <a:rPr lang="en-US" sz="4000" dirty="0">
                <a:solidFill>
                  <a:schemeClr val="bg1"/>
                </a:solidFill>
              </a:rPr>
              <a:t>“…They cast therefore, and now they were not able to draw it for the multitude of fishes.</a:t>
            </a:r>
            <a:endParaRPr lang="en-US" sz="2000" dirty="0">
              <a:solidFill>
                <a:schemeClr val="bg1"/>
              </a:solidFill>
            </a:endParaRPr>
          </a:p>
        </p:txBody>
      </p:sp>
      <p:pic>
        <p:nvPicPr>
          <p:cNvPr id="9" name="Picture 8" descr="imagesCAIYQP6Y.jpg"/>
          <p:cNvPicPr>
            <a:picLocks noChangeAspect="1"/>
          </p:cNvPicPr>
          <p:nvPr/>
        </p:nvPicPr>
        <p:blipFill>
          <a:blip r:embed="rId3" cstate="print"/>
          <a:stretch>
            <a:fillRect/>
          </a:stretch>
        </p:blipFill>
        <p:spPr>
          <a:xfrm>
            <a:off x="3733800" y="1905000"/>
            <a:ext cx="4267200" cy="2839628"/>
          </a:xfrm>
          <a:prstGeom prst="rect">
            <a:avLst/>
          </a:prstGeom>
        </p:spPr>
      </p:pic>
    </p:spTree>
    <p:extLst>
      <p:ext uri="{BB962C8B-B14F-4D97-AF65-F5344CB8AC3E}">
        <p14:creationId xmlns:p14="http://schemas.microsoft.com/office/powerpoint/2010/main" val="389735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304800"/>
            <a:ext cx="6629400" cy="707886"/>
          </a:xfrm>
          <a:prstGeom prst="rect">
            <a:avLst/>
          </a:prstGeom>
          <a:noFill/>
        </p:spPr>
        <p:txBody>
          <a:bodyPr wrap="square" rtlCol="0">
            <a:spAutoFit/>
          </a:bodyPr>
          <a:lstStyle/>
          <a:p>
            <a:r>
              <a:rPr lang="en-US" sz="4000" dirty="0">
                <a:solidFill>
                  <a:schemeClr val="bg1"/>
                </a:solidFill>
              </a:rPr>
              <a:t>“…It is the Lord…”</a:t>
            </a:r>
            <a:endParaRPr lang="en-US" sz="2000" dirty="0">
              <a:solidFill>
                <a:schemeClr val="bg1"/>
              </a:solidFill>
            </a:endParaRPr>
          </a:p>
        </p:txBody>
      </p:sp>
      <p:sp>
        <p:nvSpPr>
          <p:cNvPr id="9" name="TextBox 8"/>
          <p:cNvSpPr txBox="1"/>
          <p:nvPr/>
        </p:nvSpPr>
        <p:spPr>
          <a:xfrm>
            <a:off x="4615543" y="4727460"/>
            <a:ext cx="6629400" cy="1323439"/>
          </a:xfrm>
          <a:prstGeom prst="rect">
            <a:avLst/>
          </a:prstGeom>
          <a:noFill/>
        </p:spPr>
        <p:txBody>
          <a:bodyPr wrap="square" rtlCol="0">
            <a:spAutoFit/>
          </a:bodyPr>
          <a:lstStyle/>
          <a:p>
            <a:r>
              <a:rPr lang="en-US" sz="4000" dirty="0">
                <a:solidFill>
                  <a:schemeClr val="bg1"/>
                </a:solidFill>
              </a:rPr>
              <a:t>When Simon Peter heard this he ‘cast himself into the sea’</a:t>
            </a:r>
            <a:endParaRPr lang="en-US" sz="2000" dirty="0">
              <a:solidFill>
                <a:schemeClr val="bg1"/>
              </a:solidFill>
            </a:endParaRPr>
          </a:p>
        </p:txBody>
      </p:sp>
      <p:sp>
        <p:nvSpPr>
          <p:cNvPr id="10" name="TextBox 9"/>
          <p:cNvSpPr txBox="1"/>
          <p:nvPr/>
        </p:nvSpPr>
        <p:spPr>
          <a:xfrm>
            <a:off x="0" y="6502306"/>
            <a:ext cx="2514600" cy="307777"/>
          </a:xfrm>
          <a:prstGeom prst="rect">
            <a:avLst/>
          </a:prstGeom>
          <a:noFill/>
        </p:spPr>
        <p:txBody>
          <a:bodyPr wrap="square" rtlCol="0">
            <a:spAutoFit/>
          </a:bodyPr>
          <a:lstStyle/>
          <a:p>
            <a:r>
              <a:rPr lang="en-US" sz="1400" dirty="0">
                <a:solidFill>
                  <a:schemeClr val="bg1"/>
                </a:solidFill>
              </a:rPr>
              <a:t>John 21:7</a:t>
            </a:r>
          </a:p>
        </p:txBody>
      </p:sp>
      <p:pic>
        <p:nvPicPr>
          <p:cNvPr id="31748" name="Picture 4" descr="Image result for jesus and apostles at sea of galil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1012686"/>
            <a:ext cx="5075917" cy="353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40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502306"/>
            <a:ext cx="2514600" cy="307777"/>
          </a:xfrm>
          <a:prstGeom prst="rect">
            <a:avLst/>
          </a:prstGeom>
          <a:noFill/>
        </p:spPr>
        <p:txBody>
          <a:bodyPr wrap="square" rtlCol="0">
            <a:spAutoFit/>
          </a:bodyPr>
          <a:lstStyle/>
          <a:p>
            <a:r>
              <a:rPr lang="en-US" sz="1400" dirty="0">
                <a:solidFill>
                  <a:schemeClr val="bg1"/>
                </a:solidFill>
              </a:rPr>
              <a:t>John 21:9-13</a:t>
            </a:r>
          </a:p>
        </p:txBody>
      </p:sp>
      <p:sp>
        <p:nvSpPr>
          <p:cNvPr id="2" name="Rectangle 1"/>
          <p:cNvSpPr/>
          <p:nvPr/>
        </p:nvSpPr>
        <p:spPr>
          <a:xfrm>
            <a:off x="1066800" y="496000"/>
            <a:ext cx="6096000" cy="1754326"/>
          </a:xfrm>
          <a:prstGeom prst="rect">
            <a:avLst/>
          </a:prstGeom>
        </p:spPr>
        <p:txBody>
          <a:bodyPr>
            <a:spAutoFit/>
          </a:bodyPr>
          <a:lstStyle/>
          <a:p>
            <a:r>
              <a:rPr lang="en-US" dirty="0">
                <a:solidFill>
                  <a:schemeClr val="bg1"/>
                </a:solidFill>
                <a:latin typeface="Abadi" panose="020B0604020104020204" pitchFamily="34" charset="0"/>
              </a:rPr>
              <a:t>"When they came to shore they found a fire of coals with fish broiling and a supply of bread...Jesus then gave them bread and fish to eat, and although the account does not so state, he himself must also have eaten, for, as in the upper room, such would have been one of the main purposes of providing the food." (3)</a:t>
            </a:r>
            <a:endParaRPr lang="en-US" dirty="0">
              <a:solidFill>
                <a:schemeClr val="bg1"/>
              </a:solidFill>
            </a:endParaRPr>
          </a:p>
        </p:txBody>
      </p:sp>
      <p:pic>
        <p:nvPicPr>
          <p:cNvPr id="52226" name="Picture 2" descr="Image result for john 21:9-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914" y="2358930"/>
            <a:ext cx="5181600" cy="4143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85" y="138793"/>
            <a:ext cx="740229" cy="1033236"/>
          </a:xfrm>
          <a:prstGeom prst="rect">
            <a:avLst/>
          </a:prstGeom>
        </p:spPr>
      </p:pic>
      <p:grpSp>
        <p:nvGrpSpPr>
          <p:cNvPr id="5" name="Group 4"/>
          <p:cNvGrpSpPr/>
          <p:nvPr/>
        </p:nvGrpSpPr>
        <p:grpSpPr>
          <a:xfrm>
            <a:off x="7619999" y="2358930"/>
            <a:ext cx="4178342" cy="2957899"/>
            <a:chOff x="7619999" y="2358930"/>
            <a:chExt cx="4178342" cy="2957899"/>
          </a:xfrm>
        </p:grpSpPr>
        <p:sp>
          <p:nvSpPr>
            <p:cNvPr id="3" name="Rectangle 2"/>
            <p:cNvSpPr/>
            <p:nvPr/>
          </p:nvSpPr>
          <p:spPr>
            <a:xfrm>
              <a:off x="7619999" y="3562503"/>
              <a:ext cx="4082143" cy="1754326"/>
            </a:xfrm>
            <a:prstGeom prst="rect">
              <a:avLst/>
            </a:prstGeom>
          </p:spPr>
          <p:txBody>
            <a:bodyPr wrap="square">
              <a:spAutoFit/>
            </a:bodyPr>
            <a:lstStyle/>
            <a:p>
              <a:r>
                <a:rPr lang="en-US" dirty="0">
                  <a:solidFill>
                    <a:schemeClr val="bg1"/>
                  </a:solidFill>
                  <a:latin typeface="Abadi" panose="020B0604020104020204" pitchFamily="34" charset="0"/>
                </a:rPr>
                <a:t>… it was the Master who prepared His disciples to be fed more than fish and bread. He let them eat first. And then He taught them of spiritual feeding. And He gave a commandment to them which still stands for each of us." (4)</a:t>
              </a:r>
              <a:endParaRPr lang="en-US" dirty="0">
                <a:solidFill>
                  <a:schemeClr val="bg1"/>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2165" y="2358930"/>
              <a:ext cx="896176" cy="1117310"/>
            </a:xfrm>
            <a:prstGeom prst="rect">
              <a:avLst/>
            </a:prstGeom>
          </p:spPr>
        </p:pic>
      </p:grpSp>
    </p:spTree>
    <p:extLst>
      <p:ext uri="{BB962C8B-B14F-4D97-AF65-F5344CB8AC3E}">
        <p14:creationId xmlns:p14="http://schemas.microsoft.com/office/powerpoint/2010/main" val="260159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304801"/>
            <a:ext cx="6629400" cy="1323439"/>
          </a:xfrm>
          <a:prstGeom prst="rect">
            <a:avLst/>
          </a:prstGeom>
          <a:noFill/>
        </p:spPr>
        <p:txBody>
          <a:bodyPr wrap="square" rtlCol="0">
            <a:spAutoFit/>
          </a:bodyPr>
          <a:lstStyle/>
          <a:p>
            <a:r>
              <a:rPr lang="en-US" sz="4000" dirty="0">
                <a:solidFill>
                  <a:schemeClr val="bg1"/>
                </a:solidFill>
              </a:rPr>
              <a:t>“…so when they had dined, Jesus </a:t>
            </a:r>
            <a:r>
              <a:rPr lang="en-US" sz="4000" dirty="0" err="1">
                <a:solidFill>
                  <a:schemeClr val="bg1"/>
                </a:solidFill>
              </a:rPr>
              <a:t>saith</a:t>
            </a:r>
            <a:r>
              <a:rPr lang="en-US" sz="4000" dirty="0">
                <a:solidFill>
                  <a:schemeClr val="bg1"/>
                </a:solidFill>
              </a:rPr>
              <a:t> to Simon Peter…</a:t>
            </a:r>
            <a:endParaRPr lang="en-US" sz="2000" dirty="0">
              <a:solidFill>
                <a:schemeClr val="bg1"/>
              </a:solidFill>
            </a:endParaRPr>
          </a:p>
        </p:txBody>
      </p:sp>
      <p:sp>
        <p:nvSpPr>
          <p:cNvPr id="9" name="TextBox 8"/>
          <p:cNvSpPr txBox="1"/>
          <p:nvPr/>
        </p:nvSpPr>
        <p:spPr>
          <a:xfrm>
            <a:off x="2514600" y="4419601"/>
            <a:ext cx="6629400" cy="1323439"/>
          </a:xfrm>
          <a:prstGeom prst="rect">
            <a:avLst/>
          </a:prstGeom>
          <a:noFill/>
        </p:spPr>
        <p:txBody>
          <a:bodyPr wrap="square" rtlCol="0">
            <a:spAutoFit/>
          </a:bodyPr>
          <a:lstStyle/>
          <a:p>
            <a:r>
              <a:rPr lang="en-US" sz="4000" dirty="0">
                <a:solidFill>
                  <a:schemeClr val="bg1"/>
                </a:solidFill>
              </a:rPr>
              <a:t>…Simon, son of Jonas, </a:t>
            </a:r>
            <a:r>
              <a:rPr lang="en-US" sz="4000" dirty="0" err="1">
                <a:solidFill>
                  <a:schemeClr val="bg1"/>
                </a:solidFill>
              </a:rPr>
              <a:t>lovest</a:t>
            </a:r>
            <a:r>
              <a:rPr lang="en-US" sz="4000" dirty="0">
                <a:solidFill>
                  <a:schemeClr val="bg1"/>
                </a:solidFill>
              </a:rPr>
              <a:t> thou me more than these?”</a:t>
            </a:r>
            <a:endParaRPr lang="en-US" sz="2000" dirty="0">
              <a:solidFill>
                <a:schemeClr val="bg1"/>
              </a:solidFill>
            </a:endParaRPr>
          </a:p>
        </p:txBody>
      </p:sp>
      <p:sp>
        <p:nvSpPr>
          <p:cNvPr id="10" name="TextBox 9"/>
          <p:cNvSpPr txBox="1"/>
          <p:nvPr/>
        </p:nvSpPr>
        <p:spPr>
          <a:xfrm>
            <a:off x="76200" y="6432751"/>
            <a:ext cx="2514600" cy="307777"/>
          </a:xfrm>
          <a:prstGeom prst="rect">
            <a:avLst/>
          </a:prstGeom>
          <a:noFill/>
        </p:spPr>
        <p:txBody>
          <a:bodyPr wrap="square" rtlCol="0">
            <a:spAutoFit/>
          </a:bodyPr>
          <a:lstStyle/>
          <a:p>
            <a:r>
              <a:rPr lang="en-US" sz="1400" dirty="0">
                <a:solidFill>
                  <a:schemeClr val="bg1"/>
                </a:solidFill>
              </a:rPr>
              <a:t>John 21:15</a:t>
            </a:r>
          </a:p>
        </p:txBody>
      </p:sp>
      <p:pic>
        <p:nvPicPr>
          <p:cNvPr id="12290" name="Picture 2" descr="https://encrypted-tbn3.gstatic.com/images?q=tbn:ANd9GcSpqhHMZ8Tl7Todsl263ggd41MMiOxI6mLjwKBBtYz6u87uQO7QKw"/>
          <p:cNvPicPr>
            <a:picLocks noChangeAspect="1" noChangeArrowheads="1"/>
          </p:cNvPicPr>
          <p:nvPr/>
        </p:nvPicPr>
        <p:blipFill>
          <a:blip r:embed="rId3" cstate="print"/>
          <a:srcRect/>
          <a:stretch>
            <a:fillRect/>
          </a:stretch>
        </p:blipFill>
        <p:spPr bwMode="auto">
          <a:xfrm>
            <a:off x="3891642" y="1696894"/>
            <a:ext cx="2231571" cy="2654053"/>
          </a:xfrm>
          <a:prstGeom prst="rect">
            <a:avLst/>
          </a:prstGeom>
          <a:noFill/>
        </p:spPr>
      </p:pic>
      <p:pic>
        <p:nvPicPr>
          <p:cNvPr id="7" name="Picture 2" descr="http://0.tqn.com/d/goisrael/1/0/g/3/-/-/jesuschrist.jpg"/>
          <p:cNvPicPr>
            <a:picLocks noChangeAspect="1" noChangeArrowheads="1"/>
          </p:cNvPicPr>
          <p:nvPr/>
        </p:nvPicPr>
        <p:blipFill>
          <a:blip r:embed="rId4" cstate="print"/>
          <a:srcRect l="3333" t="9955" r="3333" b="15380"/>
          <a:stretch>
            <a:fillRect/>
          </a:stretch>
        </p:blipFill>
        <p:spPr bwMode="auto">
          <a:xfrm>
            <a:off x="8937172" y="3709720"/>
            <a:ext cx="2560320" cy="2743200"/>
          </a:xfrm>
          <a:prstGeom prst="rect">
            <a:avLst/>
          </a:prstGeom>
          <a:noFill/>
        </p:spPr>
      </p:pic>
    </p:spTree>
    <p:extLst>
      <p:ext uri="{BB962C8B-B14F-4D97-AF65-F5344CB8AC3E}">
        <p14:creationId xmlns:p14="http://schemas.microsoft.com/office/powerpoint/2010/main" val="158251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4429" y="-78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6812" y="116241"/>
            <a:ext cx="6629400" cy="707886"/>
          </a:xfrm>
          <a:prstGeom prst="rect">
            <a:avLst/>
          </a:prstGeom>
          <a:noFill/>
        </p:spPr>
        <p:txBody>
          <a:bodyPr wrap="square" rtlCol="0">
            <a:spAutoFit/>
          </a:bodyPr>
          <a:lstStyle/>
          <a:p>
            <a:r>
              <a:rPr lang="en-US" sz="4000" b="1" i="1" dirty="0">
                <a:solidFill>
                  <a:srgbClr val="FFFF00"/>
                </a:solidFill>
              </a:rPr>
              <a:t>Feed my lambs</a:t>
            </a:r>
            <a:endParaRPr lang="en-US" sz="2000" b="1" i="1" dirty="0">
              <a:solidFill>
                <a:srgbClr val="FFFF00"/>
              </a:solidFill>
            </a:endParaRPr>
          </a:p>
        </p:txBody>
      </p:sp>
      <p:sp>
        <p:nvSpPr>
          <p:cNvPr id="10" name="TextBox 9"/>
          <p:cNvSpPr txBox="1"/>
          <p:nvPr/>
        </p:nvSpPr>
        <p:spPr>
          <a:xfrm>
            <a:off x="76200" y="6550223"/>
            <a:ext cx="2514600" cy="307777"/>
          </a:xfrm>
          <a:prstGeom prst="rect">
            <a:avLst/>
          </a:prstGeom>
          <a:noFill/>
        </p:spPr>
        <p:txBody>
          <a:bodyPr wrap="square" rtlCol="0">
            <a:spAutoFit/>
          </a:bodyPr>
          <a:lstStyle/>
          <a:p>
            <a:r>
              <a:rPr lang="en-US" sz="1400" dirty="0">
                <a:solidFill>
                  <a:schemeClr val="bg1"/>
                </a:solidFill>
              </a:rPr>
              <a:t>John 21:15</a:t>
            </a:r>
          </a:p>
        </p:txBody>
      </p:sp>
      <p:grpSp>
        <p:nvGrpSpPr>
          <p:cNvPr id="12" name="Group 11"/>
          <p:cNvGrpSpPr/>
          <p:nvPr/>
        </p:nvGrpSpPr>
        <p:grpSpPr>
          <a:xfrm>
            <a:off x="3678185" y="2143280"/>
            <a:ext cx="5141232" cy="2672216"/>
            <a:chOff x="6803571" y="1996426"/>
            <a:chExt cx="5141232" cy="2672216"/>
          </a:xfrm>
        </p:grpSpPr>
        <p:pic>
          <p:nvPicPr>
            <p:cNvPr id="29700" name="Picture 4" descr="Image result for feed my sh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657" y="1996426"/>
              <a:ext cx="5054146" cy="26218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03571" y="4453198"/>
              <a:ext cx="2514600" cy="215444"/>
            </a:xfrm>
            <a:prstGeom prst="rect">
              <a:avLst/>
            </a:prstGeom>
            <a:noFill/>
          </p:spPr>
          <p:txBody>
            <a:bodyPr wrap="square" rtlCol="0">
              <a:spAutoFit/>
            </a:bodyPr>
            <a:lstStyle/>
            <a:p>
              <a:r>
                <a:rPr lang="en-US" sz="800" dirty="0">
                  <a:solidFill>
                    <a:schemeClr val="bg1"/>
                  </a:solidFill>
                </a:rPr>
                <a:t>Jay Bryant Ward</a:t>
              </a:r>
            </a:p>
          </p:txBody>
        </p:sp>
      </p:grpSp>
      <p:sp>
        <p:nvSpPr>
          <p:cNvPr id="8" name="Rectangle 7"/>
          <p:cNvSpPr/>
          <p:nvPr/>
        </p:nvSpPr>
        <p:spPr>
          <a:xfrm>
            <a:off x="4935485" y="5796172"/>
            <a:ext cx="6096000" cy="954107"/>
          </a:xfrm>
          <a:prstGeom prst="rect">
            <a:avLst/>
          </a:prstGeom>
        </p:spPr>
        <p:txBody>
          <a:bodyPr>
            <a:spAutoFit/>
          </a:bodyPr>
          <a:lstStyle/>
          <a:p>
            <a:pPr algn="ctr" fontAlgn="base"/>
            <a:r>
              <a:rPr lang="en-US" sz="2800" i="1" dirty="0">
                <a:solidFill>
                  <a:srgbClr val="FFFF00"/>
                </a:solidFill>
                <a:latin typeface="Open Sans"/>
              </a:rPr>
              <a:t>Little lambs need to be nourished in order to grow</a:t>
            </a:r>
            <a:endParaRPr lang="en-US" sz="2800" b="0" i="1" dirty="0">
              <a:solidFill>
                <a:srgbClr val="FFFF00"/>
              </a:solidFill>
              <a:effectLst/>
              <a:latin typeface="Open Sans"/>
            </a:endParaRPr>
          </a:p>
        </p:txBody>
      </p:sp>
      <p:sp>
        <p:nvSpPr>
          <p:cNvPr id="13" name="Rectangle 12"/>
          <p:cNvSpPr/>
          <p:nvPr/>
        </p:nvSpPr>
        <p:spPr>
          <a:xfrm>
            <a:off x="11532845" y="6487888"/>
            <a:ext cx="659155" cy="369332"/>
          </a:xfrm>
          <a:prstGeom prst="rect">
            <a:avLst/>
          </a:prstGeom>
        </p:spPr>
        <p:txBody>
          <a:bodyPr wrap="none">
            <a:spAutoFit/>
          </a:bodyPr>
          <a:lstStyle/>
          <a:p>
            <a:pPr fontAlgn="base"/>
            <a:r>
              <a:rPr lang="en-US" dirty="0">
                <a:solidFill>
                  <a:schemeClr val="bg1"/>
                </a:solidFill>
                <a:latin typeface="Open Sans"/>
              </a:rPr>
              <a:t>(5,7)</a:t>
            </a:r>
          </a:p>
        </p:txBody>
      </p:sp>
      <p:grpSp>
        <p:nvGrpSpPr>
          <p:cNvPr id="18" name="Group 17"/>
          <p:cNvGrpSpPr/>
          <p:nvPr/>
        </p:nvGrpSpPr>
        <p:grpSpPr>
          <a:xfrm>
            <a:off x="135326" y="4835010"/>
            <a:ext cx="7878113" cy="976549"/>
            <a:chOff x="135326" y="4835010"/>
            <a:chExt cx="7878113" cy="976549"/>
          </a:xfrm>
        </p:grpSpPr>
        <p:sp>
          <p:nvSpPr>
            <p:cNvPr id="2" name="Rectangle 1"/>
            <p:cNvSpPr/>
            <p:nvPr/>
          </p:nvSpPr>
          <p:spPr>
            <a:xfrm>
              <a:off x="949152" y="4861619"/>
              <a:ext cx="7064287" cy="923330"/>
            </a:xfrm>
            <a:prstGeom prst="rect">
              <a:avLst/>
            </a:prstGeom>
          </p:spPr>
          <p:txBody>
            <a:bodyPr wrap="square">
              <a:spAutoFit/>
            </a:bodyPr>
            <a:lstStyle/>
            <a:p>
              <a:r>
                <a:rPr lang="en-US" dirty="0">
                  <a:solidFill>
                    <a:schemeClr val="bg1"/>
                  </a:solidFill>
                  <a:latin typeface="Abadi" panose="020B0604020104020204" pitchFamily="34" charset="0"/>
                </a:rPr>
                <a:t>“Anyone serving in any capacity in the Church in which he is responsible for the spiritual or temporal well-being of any of the Lord's children is a shepherd to those sheep.” </a:t>
              </a:r>
              <a:endParaRPr lang="en-US" dirty="0">
                <a:solidFill>
                  <a:schemeClr val="bg1"/>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326" y="4835010"/>
              <a:ext cx="684805" cy="976549"/>
            </a:xfrm>
            <a:prstGeom prst="rect">
              <a:avLst/>
            </a:prstGeom>
          </p:spPr>
        </p:pic>
      </p:grpSp>
      <p:grpSp>
        <p:nvGrpSpPr>
          <p:cNvPr id="17" name="Group 16"/>
          <p:cNvGrpSpPr/>
          <p:nvPr/>
        </p:nvGrpSpPr>
        <p:grpSpPr>
          <a:xfrm>
            <a:off x="3324561" y="1081020"/>
            <a:ext cx="6803667" cy="924110"/>
            <a:chOff x="3324561" y="1081020"/>
            <a:chExt cx="6803667" cy="924110"/>
          </a:xfrm>
        </p:grpSpPr>
        <p:sp>
          <p:nvSpPr>
            <p:cNvPr id="4" name="Rectangle 3"/>
            <p:cNvSpPr/>
            <p:nvPr/>
          </p:nvSpPr>
          <p:spPr>
            <a:xfrm>
              <a:off x="3324561" y="1081800"/>
              <a:ext cx="6096000" cy="923330"/>
            </a:xfrm>
            <a:prstGeom prst="rect">
              <a:avLst/>
            </a:prstGeom>
          </p:spPr>
          <p:txBody>
            <a:bodyPr>
              <a:spAutoFit/>
            </a:bodyPr>
            <a:lstStyle/>
            <a:p>
              <a:pPr fontAlgn="base"/>
              <a:r>
                <a:rPr lang="en-US" dirty="0">
                  <a:solidFill>
                    <a:schemeClr val="bg1"/>
                  </a:solidFill>
                  <a:latin typeface="Open Sans"/>
                </a:rPr>
                <a:t>“The word </a:t>
              </a:r>
              <a:r>
                <a:rPr lang="en-US" i="1" dirty="0">
                  <a:solidFill>
                    <a:schemeClr val="bg1"/>
                  </a:solidFill>
                  <a:latin typeface="Open Sans"/>
                </a:rPr>
                <a:t>feed</a:t>
              </a:r>
              <a:r>
                <a:rPr lang="en-US" dirty="0">
                  <a:solidFill>
                    <a:schemeClr val="bg1"/>
                  </a:solidFill>
                  <a:latin typeface="Open Sans"/>
                </a:rPr>
                <a:t> comes from the Greek term </a:t>
              </a:r>
              <a:r>
                <a:rPr lang="en-US" i="1" dirty="0" err="1">
                  <a:solidFill>
                    <a:schemeClr val="bg1"/>
                  </a:solidFill>
                  <a:latin typeface="Open Sans"/>
                </a:rPr>
                <a:t>bosko</a:t>
              </a:r>
              <a:r>
                <a:rPr lang="en-US" i="1" dirty="0">
                  <a:solidFill>
                    <a:schemeClr val="bg1"/>
                  </a:solidFill>
                  <a:latin typeface="Open Sans"/>
                </a:rPr>
                <a:t>,</a:t>
              </a:r>
              <a:r>
                <a:rPr lang="en-US" dirty="0">
                  <a:solidFill>
                    <a:schemeClr val="bg1"/>
                  </a:solidFill>
                  <a:latin typeface="Open Sans"/>
                </a:rPr>
                <a:t> which means ‘to nourish or to pasture.’ The word </a:t>
              </a:r>
              <a:r>
                <a:rPr lang="en-US" i="1" dirty="0">
                  <a:solidFill>
                    <a:schemeClr val="bg1"/>
                  </a:solidFill>
                  <a:latin typeface="Open Sans"/>
                </a:rPr>
                <a:t>lamb</a:t>
              </a:r>
              <a:r>
                <a:rPr lang="en-US" dirty="0">
                  <a:solidFill>
                    <a:schemeClr val="bg1"/>
                  </a:solidFill>
                  <a:latin typeface="Open Sans"/>
                </a:rPr>
                <a:t> comes from the diminutive term </a:t>
              </a:r>
              <a:r>
                <a:rPr lang="en-US" i="1" dirty="0" err="1">
                  <a:solidFill>
                    <a:schemeClr val="bg1"/>
                  </a:solidFill>
                  <a:latin typeface="Open Sans"/>
                </a:rPr>
                <a:t>arnion</a:t>
              </a:r>
              <a:r>
                <a:rPr lang="en-US" i="1" dirty="0">
                  <a:solidFill>
                    <a:schemeClr val="bg1"/>
                  </a:solidFill>
                  <a:latin typeface="Open Sans"/>
                </a:rPr>
                <a:t>, </a:t>
              </a:r>
              <a:r>
                <a:rPr lang="en-US" dirty="0">
                  <a:solidFill>
                    <a:schemeClr val="bg1"/>
                  </a:solidFill>
                  <a:latin typeface="Open Sans"/>
                </a:rPr>
                <a:t>meaning ‘little lamb.’”</a:t>
              </a:r>
              <a:endParaRPr lang="en-US" b="0" i="0" dirty="0">
                <a:solidFill>
                  <a:schemeClr val="bg1"/>
                </a:solidFill>
                <a:effectLst/>
                <a:latin typeface="Open Sans"/>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3842" y="1081020"/>
              <a:ext cx="724386" cy="905483"/>
            </a:xfrm>
            <a:prstGeom prst="rect">
              <a:avLst/>
            </a:prstGeom>
          </p:spPr>
        </p:pic>
      </p:grpSp>
    </p:spTree>
    <p:extLst>
      <p:ext uri="{BB962C8B-B14F-4D97-AF65-F5344CB8AC3E}">
        <p14:creationId xmlns:p14="http://schemas.microsoft.com/office/powerpoint/2010/main" val="31055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200" y="6550223"/>
            <a:ext cx="2514600" cy="307777"/>
          </a:xfrm>
          <a:prstGeom prst="rect">
            <a:avLst/>
          </a:prstGeom>
          <a:noFill/>
        </p:spPr>
        <p:txBody>
          <a:bodyPr wrap="square" rtlCol="0">
            <a:spAutoFit/>
          </a:bodyPr>
          <a:lstStyle/>
          <a:p>
            <a:r>
              <a:rPr lang="en-US" sz="1400" dirty="0">
                <a:solidFill>
                  <a:schemeClr val="bg1"/>
                </a:solidFill>
              </a:rPr>
              <a:t>John 21:16</a:t>
            </a:r>
          </a:p>
        </p:txBody>
      </p:sp>
      <p:sp>
        <p:nvSpPr>
          <p:cNvPr id="6" name="TextBox 5"/>
          <p:cNvSpPr txBox="1"/>
          <p:nvPr/>
        </p:nvSpPr>
        <p:spPr>
          <a:xfrm>
            <a:off x="204561" y="199839"/>
            <a:ext cx="6629400" cy="707886"/>
          </a:xfrm>
          <a:prstGeom prst="rect">
            <a:avLst/>
          </a:prstGeom>
          <a:noFill/>
        </p:spPr>
        <p:txBody>
          <a:bodyPr wrap="square" rtlCol="0">
            <a:spAutoFit/>
          </a:bodyPr>
          <a:lstStyle/>
          <a:p>
            <a:r>
              <a:rPr lang="en-US" sz="4000" b="1" i="1" dirty="0">
                <a:solidFill>
                  <a:srgbClr val="FFFF00"/>
                </a:solidFill>
              </a:rPr>
              <a:t>Feed my sheep</a:t>
            </a:r>
            <a:endParaRPr lang="en-US" sz="2000" b="1" i="1" dirty="0">
              <a:solidFill>
                <a:srgbClr val="FFFF00"/>
              </a:solidFill>
            </a:endParaRPr>
          </a:p>
        </p:txBody>
      </p:sp>
      <p:pic>
        <p:nvPicPr>
          <p:cNvPr id="1026" name="Picture 2" descr="Image result for jesus as shephe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174" y="2143985"/>
            <a:ext cx="4476750" cy="35623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131627" y="3386551"/>
            <a:ext cx="4650944" cy="1077218"/>
          </a:xfrm>
          <a:prstGeom prst="rect">
            <a:avLst/>
          </a:prstGeom>
        </p:spPr>
        <p:txBody>
          <a:bodyPr wrap="square">
            <a:spAutoFit/>
          </a:bodyPr>
          <a:lstStyle/>
          <a:p>
            <a:pPr algn="ctr" fontAlgn="base"/>
            <a:r>
              <a:rPr lang="en-US" sz="3200" i="1" dirty="0">
                <a:solidFill>
                  <a:srgbClr val="FFFF00"/>
                </a:solidFill>
                <a:latin typeface="Open Sans"/>
              </a:rPr>
              <a:t>Sheep need to be tended</a:t>
            </a:r>
            <a:endParaRPr lang="en-US" sz="3200" b="0" i="1" dirty="0">
              <a:solidFill>
                <a:srgbClr val="FFFF00"/>
              </a:solidFill>
              <a:effectLst/>
              <a:latin typeface="Open Sans"/>
            </a:endParaRPr>
          </a:p>
        </p:txBody>
      </p:sp>
      <p:sp>
        <p:nvSpPr>
          <p:cNvPr id="13" name="Rectangle 12"/>
          <p:cNvSpPr/>
          <p:nvPr/>
        </p:nvSpPr>
        <p:spPr>
          <a:xfrm>
            <a:off x="11602500" y="6365557"/>
            <a:ext cx="659155" cy="369332"/>
          </a:xfrm>
          <a:prstGeom prst="rect">
            <a:avLst/>
          </a:prstGeom>
        </p:spPr>
        <p:txBody>
          <a:bodyPr wrap="none">
            <a:spAutoFit/>
          </a:bodyPr>
          <a:lstStyle/>
          <a:p>
            <a:pPr fontAlgn="base"/>
            <a:r>
              <a:rPr lang="en-US" dirty="0">
                <a:solidFill>
                  <a:schemeClr val="bg1"/>
                </a:solidFill>
                <a:latin typeface="Open Sans"/>
              </a:rPr>
              <a:t>(5,7)</a:t>
            </a:r>
          </a:p>
        </p:txBody>
      </p:sp>
      <p:grpSp>
        <p:nvGrpSpPr>
          <p:cNvPr id="15" name="Group 14"/>
          <p:cNvGrpSpPr/>
          <p:nvPr/>
        </p:nvGrpSpPr>
        <p:grpSpPr>
          <a:xfrm>
            <a:off x="1333500" y="1087959"/>
            <a:ext cx="8449952" cy="1004382"/>
            <a:chOff x="1333500" y="1087959"/>
            <a:chExt cx="8449952" cy="1004382"/>
          </a:xfrm>
        </p:grpSpPr>
        <p:sp>
          <p:nvSpPr>
            <p:cNvPr id="4" name="Rectangle 3"/>
            <p:cNvSpPr/>
            <p:nvPr/>
          </p:nvSpPr>
          <p:spPr>
            <a:xfrm>
              <a:off x="1333500" y="1087959"/>
              <a:ext cx="6790099" cy="923330"/>
            </a:xfrm>
            <a:prstGeom prst="rect">
              <a:avLst/>
            </a:prstGeom>
          </p:spPr>
          <p:txBody>
            <a:bodyPr wrap="square">
              <a:spAutoFit/>
            </a:bodyPr>
            <a:lstStyle/>
            <a:p>
              <a:pPr fontAlgn="base"/>
              <a:r>
                <a:rPr lang="en-US" dirty="0">
                  <a:solidFill>
                    <a:schemeClr val="bg1"/>
                  </a:solidFill>
                  <a:latin typeface="Open Sans"/>
                </a:rPr>
                <a:t>“The word </a:t>
              </a:r>
              <a:r>
                <a:rPr lang="en-US" i="1" dirty="0">
                  <a:solidFill>
                    <a:schemeClr val="bg1"/>
                  </a:solidFill>
                  <a:latin typeface="Open Sans"/>
                </a:rPr>
                <a:t>feed</a:t>
              </a:r>
              <a:r>
                <a:rPr lang="en-US" dirty="0">
                  <a:solidFill>
                    <a:schemeClr val="bg1"/>
                  </a:solidFill>
                  <a:latin typeface="Open Sans"/>
                </a:rPr>
                <a:t> comes from a different term, </a:t>
              </a:r>
              <a:r>
                <a:rPr lang="en-US" i="1" dirty="0" err="1">
                  <a:solidFill>
                    <a:schemeClr val="bg1"/>
                  </a:solidFill>
                  <a:latin typeface="Open Sans"/>
                </a:rPr>
                <a:t>poimaino</a:t>
              </a:r>
              <a:r>
                <a:rPr lang="en-US" i="1" dirty="0">
                  <a:solidFill>
                    <a:schemeClr val="bg1"/>
                  </a:solidFill>
                  <a:latin typeface="Open Sans"/>
                </a:rPr>
                <a:t>,</a:t>
              </a:r>
              <a:r>
                <a:rPr lang="en-US" dirty="0">
                  <a:solidFill>
                    <a:schemeClr val="bg1"/>
                  </a:solidFill>
                  <a:latin typeface="Open Sans"/>
                </a:rPr>
                <a:t> which means ‘to shepherd, to tend, or to care.’ The word </a:t>
              </a:r>
              <a:r>
                <a:rPr lang="en-US" i="1" dirty="0">
                  <a:solidFill>
                    <a:schemeClr val="bg1"/>
                  </a:solidFill>
                  <a:latin typeface="Open Sans"/>
                </a:rPr>
                <a:t>sheep</a:t>
              </a:r>
              <a:r>
                <a:rPr lang="en-US" dirty="0">
                  <a:solidFill>
                    <a:schemeClr val="bg1"/>
                  </a:solidFill>
                  <a:latin typeface="Open Sans"/>
                </a:rPr>
                <a:t> comes from the term </a:t>
              </a:r>
              <a:r>
                <a:rPr lang="en-US" i="1" dirty="0" err="1">
                  <a:solidFill>
                    <a:schemeClr val="bg1"/>
                  </a:solidFill>
                  <a:latin typeface="Open Sans"/>
                </a:rPr>
                <a:t>probaton</a:t>
              </a:r>
              <a:r>
                <a:rPr lang="en-US" i="1" dirty="0">
                  <a:solidFill>
                    <a:schemeClr val="bg1"/>
                  </a:solidFill>
                  <a:latin typeface="Open Sans"/>
                </a:rPr>
                <a:t>, </a:t>
              </a:r>
              <a:r>
                <a:rPr lang="en-US" dirty="0">
                  <a:solidFill>
                    <a:schemeClr val="bg1"/>
                  </a:solidFill>
                  <a:latin typeface="Open Sans"/>
                </a:rPr>
                <a:t>meaning ‘mature sheep.’</a:t>
              </a:r>
              <a:endParaRPr lang="en-US" b="0" i="0" dirty="0">
                <a:solidFill>
                  <a:schemeClr val="bg1"/>
                </a:solidFill>
                <a:effectLst/>
                <a:latin typeface="Open Sans"/>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066" y="1186858"/>
              <a:ext cx="724386" cy="905483"/>
            </a:xfrm>
            <a:prstGeom prst="rect">
              <a:avLst/>
            </a:prstGeom>
          </p:spPr>
        </p:pic>
      </p:grpSp>
      <p:grpSp>
        <p:nvGrpSpPr>
          <p:cNvPr id="16" name="Group 15"/>
          <p:cNvGrpSpPr/>
          <p:nvPr/>
        </p:nvGrpSpPr>
        <p:grpSpPr>
          <a:xfrm>
            <a:off x="1333500" y="5673923"/>
            <a:ext cx="6962973" cy="976549"/>
            <a:chOff x="1333500" y="5673923"/>
            <a:chExt cx="6962973" cy="976549"/>
          </a:xfrm>
        </p:grpSpPr>
        <p:sp>
          <p:nvSpPr>
            <p:cNvPr id="3" name="Rectangle 2"/>
            <p:cNvSpPr/>
            <p:nvPr/>
          </p:nvSpPr>
          <p:spPr>
            <a:xfrm>
              <a:off x="2200473" y="5839033"/>
              <a:ext cx="6096000" cy="646331"/>
            </a:xfrm>
            <a:prstGeom prst="rect">
              <a:avLst/>
            </a:prstGeom>
          </p:spPr>
          <p:txBody>
            <a:bodyPr>
              <a:spAutoFit/>
            </a:bodyPr>
            <a:lstStyle/>
            <a:p>
              <a:r>
                <a:rPr lang="en-US" dirty="0">
                  <a:solidFill>
                    <a:schemeClr val="bg1"/>
                  </a:solidFill>
                  <a:latin typeface="Abadi" panose="020B0604020104020204" pitchFamily="34" charset="0"/>
                </a:rPr>
                <a:t>“The Lord holds his shepherds accountable for the safety [meaning the salvation] of his sheep.”</a:t>
              </a:r>
              <a:endParaRPr lang="en-US" dirty="0">
                <a:solidFill>
                  <a:schemeClr val="bg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3500" y="5673923"/>
              <a:ext cx="684805" cy="976549"/>
            </a:xfrm>
            <a:prstGeom prst="rect">
              <a:avLst/>
            </a:prstGeom>
          </p:spPr>
        </p:pic>
      </p:grpSp>
    </p:spTree>
    <p:extLst>
      <p:ext uri="{BB962C8B-B14F-4D97-AF65-F5344CB8AC3E}">
        <p14:creationId xmlns:p14="http://schemas.microsoft.com/office/powerpoint/2010/main" val="198700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200" y="6550223"/>
            <a:ext cx="2514600" cy="307777"/>
          </a:xfrm>
          <a:prstGeom prst="rect">
            <a:avLst/>
          </a:prstGeom>
          <a:noFill/>
        </p:spPr>
        <p:txBody>
          <a:bodyPr wrap="square" rtlCol="0">
            <a:spAutoFit/>
          </a:bodyPr>
          <a:lstStyle/>
          <a:p>
            <a:r>
              <a:rPr lang="en-US" sz="1400" dirty="0">
                <a:solidFill>
                  <a:schemeClr val="bg1"/>
                </a:solidFill>
              </a:rPr>
              <a:t>John 21:17</a:t>
            </a:r>
          </a:p>
        </p:txBody>
      </p:sp>
      <p:sp>
        <p:nvSpPr>
          <p:cNvPr id="7" name="TextBox 6"/>
          <p:cNvSpPr txBox="1"/>
          <p:nvPr/>
        </p:nvSpPr>
        <p:spPr>
          <a:xfrm>
            <a:off x="159891" y="91533"/>
            <a:ext cx="6248400" cy="707886"/>
          </a:xfrm>
          <a:prstGeom prst="rect">
            <a:avLst/>
          </a:prstGeom>
          <a:noFill/>
        </p:spPr>
        <p:txBody>
          <a:bodyPr wrap="square" rtlCol="0">
            <a:spAutoFit/>
          </a:bodyPr>
          <a:lstStyle/>
          <a:p>
            <a:r>
              <a:rPr lang="en-US" sz="4000" b="1" i="1" dirty="0">
                <a:solidFill>
                  <a:srgbClr val="FFFF00"/>
                </a:solidFill>
              </a:rPr>
              <a:t>Feed my sheep</a:t>
            </a:r>
            <a:endParaRPr lang="en-US" sz="2000" b="1" i="1" dirty="0">
              <a:solidFill>
                <a:srgbClr val="FFFF00"/>
              </a:solidFill>
            </a:endParaRPr>
          </a:p>
        </p:txBody>
      </p:sp>
      <p:pic>
        <p:nvPicPr>
          <p:cNvPr id="2050" name="Picture 2" descr="Image result for jesus feeding sh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2825" y="2280810"/>
            <a:ext cx="2761306" cy="27613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668285" y="2982233"/>
            <a:ext cx="3186820" cy="1077218"/>
          </a:xfrm>
          <a:prstGeom prst="rect">
            <a:avLst/>
          </a:prstGeom>
        </p:spPr>
        <p:txBody>
          <a:bodyPr wrap="square">
            <a:spAutoFit/>
          </a:bodyPr>
          <a:lstStyle/>
          <a:p>
            <a:pPr algn="ctr" fontAlgn="base"/>
            <a:r>
              <a:rPr lang="en-US" sz="3200" i="1" dirty="0">
                <a:solidFill>
                  <a:srgbClr val="FFFF00"/>
                </a:solidFill>
                <a:latin typeface="Open Sans"/>
              </a:rPr>
              <a:t>Sheep need to be nourished</a:t>
            </a:r>
            <a:endParaRPr lang="en-US" sz="3200" b="0" i="1" dirty="0">
              <a:solidFill>
                <a:srgbClr val="FFFF00"/>
              </a:solidFill>
              <a:effectLst/>
              <a:latin typeface="Open Sans"/>
            </a:endParaRPr>
          </a:p>
        </p:txBody>
      </p:sp>
      <p:sp>
        <p:nvSpPr>
          <p:cNvPr id="15" name="Rectangle 14"/>
          <p:cNvSpPr/>
          <p:nvPr/>
        </p:nvSpPr>
        <p:spPr>
          <a:xfrm>
            <a:off x="11587273" y="6365557"/>
            <a:ext cx="659155" cy="369332"/>
          </a:xfrm>
          <a:prstGeom prst="rect">
            <a:avLst/>
          </a:prstGeom>
        </p:spPr>
        <p:txBody>
          <a:bodyPr wrap="none">
            <a:spAutoFit/>
          </a:bodyPr>
          <a:lstStyle/>
          <a:p>
            <a:pPr fontAlgn="base"/>
            <a:r>
              <a:rPr lang="en-US" dirty="0">
                <a:solidFill>
                  <a:schemeClr val="bg1"/>
                </a:solidFill>
                <a:latin typeface="Open Sans"/>
              </a:rPr>
              <a:t>(6,7)</a:t>
            </a:r>
          </a:p>
        </p:txBody>
      </p:sp>
      <p:grpSp>
        <p:nvGrpSpPr>
          <p:cNvPr id="16" name="Group 15"/>
          <p:cNvGrpSpPr/>
          <p:nvPr/>
        </p:nvGrpSpPr>
        <p:grpSpPr>
          <a:xfrm>
            <a:off x="2939359" y="890952"/>
            <a:ext cx="6684529" cy="1200329"/>
            <a:chOff x="2939359" y="890952"/>
            <a:chExt cx="6684529" cy="1200329"/>
          </a:xfrm>
        </p:grpSpPr>
        <p:sp>
          <p:nvSpPr>
            <p:cNvPr id="4" name="Rectangle 3"/>
            <p:cNvSpPr/>
            <p:nvPr/>
          </p:nvSpPr>
          <p:spPr>
            <a:xfrm>
              <a:off x="2939359" y="890952"/>
              <a:ext cx="6096000" cy="1200329"/>
            </a:xfrm>
            <a:prstGeom prst="rect">
              <a:avLst/>
            </a:prstGeom>
          </p:spPr>
          <p:txBody>
            <a:bodyPr>
              <a:spAutoFit/>
            </a:bodyPr>
            <a:lstStyle/>
            <a:p>
              <a:pPr fontAlgn="base"/>
              <a:r>
                <a:rPr lang="en-US" dirty="0">
                  <a:solidFill>
                    <a:schemeClr val="bg1"/>
                  </a:solidFill>
                  <a:latin typeface="Open Sans"/>
                </a:rPr>
                <a:t>“The word </a:t>
              </a:r>
              <a:r>
                <a:rPr lang="en-US" i="1" dirty="0">
                  <a:solidFill>
                    <a:schemeClr val="bg1"/>
                  </a:solidFill>
                  <a:latin typeface="Open Sans"/>
                </a:rPr>
                <a:t>feed</a:t>
              </a:r>
              <a:r>
                <a:rPr lang="en-US" dirty="0">
                  <a:solidFill>
                    <a:schemeClr val="bg1"/>
                  </a:solidFill>
                  <a:latin typeface="Open Sans"/>
                </a:rPr>
                <a:t> again comes from the Greek </a:t>
              </a:r>
              <a:r>
                <a:rPr lang="en-US" i="1" dirty="0" err="1">
                  <a:solidFill>
                    <a:schemeClr val="bg1"/>
                  </a:solidFill>
                  <a:latin typeface="Open Sans"/>
                </a:rPr>
                <a:t>bosko</a:t>
              </a:r>
              <a:r>
                <a:rPr lang="en-US" i="1" dirty="0">
                  <a:solidFill>
                    <a:schemeClr val="bg1"/>
                  </a:solidFill>
                  <a:latin typeface="Open Sans"/>
                </a:rPr>
                <a:t>,</a:t>
              </a:r>
              <a:r>
                <a:rPr lang="en-US" dirty="0">
                  <a:solidFill>
                    <a:schemeClr val="bg1"/>
                  </a:solidFill>
                  <a:latin typeface="Open Sans"/>
                </a:rPr>
                <a:t> referring to nourishment. The word </a:t>
              </a:r>
              <a:r>
                <a:rPr lang="en-US" i="1" dirty="0">
                  <a:solidFill>
                    <a:schemeClr val="bg1"/>
                  </a:solidFill>
                  <a:latin typeface="Open Sans"/>
                </a:rPr>
                <a:t>sheep </a:t>
              </a:r>
              <a:r>
                <a:rPr lang="en-US" dirty="0">
                  <a:solidFill>
                    <a:schemeClr val="bg1"/>
                  </a:solidFill>
                  <a:latin typeface="Open Sans"/>
                </a:rPr>
                <a:t>was again translated from the Greek term </a:t>
              </a:r>
              <a:r>
                <a:rPr lang="en-US" i="1" dirty="0" err="1">
                  <a:solidFill>
                    <a:schemeClr val="bg1"/>
                  </a:solidFill>
                  <a:latin typeface="Open Sans"/>
                </a:rPr>
                <a:t>probaton</a:t>
              </a:r>
              <a:r>
                <a:rPr lang="en-US" i="1" dirty="0">
                  <a:solidFill>
                    <a:schemeClr val="bg1"/>
                  </a:solidFill>
                  <a:latin typeface="Open Sans"/>
                </a:rPr>
                <a:t>, </a:t>
              </a:r>
              <a:r>
                <a:rPr lang="en-US" dirty="0">
                  <a:solidFill>
                    <a:schemeClr val="bg1"/>
                  </a:solidFill>
                  <a:latin typeface="Open Sans"/>
                </a:rPr>
                <a:t>referring to adult sheep.”</a:t>
              </a:r>
              <a:endParaRPr lang="en-US" b="0" i="0" dirty="0">
                <a:solidFill>
                  <a:schemeClr val="bg1"/>
                </a:solidFill>
                <a:effectLst/>
                <a:latin typeface="Open Sans"/>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9502" y="1038375"/>
              <a:ext cx="724386" cy="905483"/>
            </a:xfrm>
            <a:prstGeom prst="rect">
              <a:avLst/>
            </a:prstGeom>
          </p:spPr>
        </p:pic>
      </p:grpSp>
      <p:grpSp>
        <p:nvGrpSpPr>
          <p:cNvPr id="19" name="Group 18"/>
          <p:cNvGrpSpPr/>
          <p:nvPr/>
        </p:nvGrpSpPr>
        <p:grpSpPr>
          <a:xfrm>
            <a:off x="1229308" y="5349894"/>
            <a:ext cx="9437833" cy="1200329"/>
            <a:chOff x="1229308" y="5349894"/>
            <a:chExt cx="9437833" cy="1200329"/>
          </a:xfrm>
        </p:grpSpPr>
        <p:sp>
          <p:nvSpPr>
            <p:cNvPr id="11" name="Rectangle 10"/>
            <p:cNvSpPr/>
            <p:nvPr/>
          </p:nvSpPr>
          <p:spPr>
            <a:xfrm>
              <a:off x="2149440" y="5349894"/>
              <a:ext cx="8517701" cy="1200329"/>
            </a:xfrm>
            <a:prstGeom prst="rect">
              <a:avLst/>
            </a:prstGeom>
          </p:spPr>
          <p:txBody>
            <a:bodyPr wrap="square">
              <a:spAutoFit/>
            </a:bodyPr>
            <a:lstStyle/>
            <a:p>
              <a:r>
                <a:rPr lang="en-US" dirty="0">
                  <a:solidFill>
                    <a:schemeClr val="bg1"/>
                  </a:solidFill>
                  <a:latin typeface="Abadi" panose="020B0604020104020204" pitchFamily="34" charset="0"/>
                </a:rPr>
                <a:t>"Today our prophet is calling for enthusiastic and dynamic love for our Heavenly Father's children. He asks us to see the spiritual hunger around us and to respond by willingly sharing our abundance. No power on earth can accomplish as much as one righteous man or woman or boy or girl." </a:t>
              </a:r>
              <a:endParaRPr lang="en-US" dirty="0">
                <a:solidFill>
                  <a:schemeClr val="bg1"/>
                </a:solidFill>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9308" y="5465790"/>
              <a:ext cx="774830" cy="968538"/>
            </a:xfrm>
            <a:prstGeom prst="rect">
              <a:avLst/>
            </a:prstGeom>
          </p:spPr>
        </p:pic>
      </p:grpSp>
    </p:spTree>
    <p:extLst>
      <p:ext uri="{BB962C8B-B14F-4D97-AF65-F5344CB8AC3E}">
        <p14:creationId xmlns:p14="http://schemas.microsoft.com/office/powerpoint/2010/main" val="405135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6686" y="381000"/>
            <a:ext cx="8686800" cy="5262979"/>
          </a:xfrm>
          <a:prstGeom prst="rect">
            <a:avLst/>
          </a:prstGeom>
          <a:noFill/>
        </p:spPr>
        <p:txBody>
          <a:bodyPr wrap="square" rtlCol="0">
            <a:spAutoFit/>
          </a:bodyPr>
          <a:lstStyle/>
          <a:p>
            <a:r>
              <a:rPr lang="en-US" sz="2800" dirty="0">
                <a:solidFill>
                  <a:schemeClr val="bg1"/>
                </a:solidFill>
              </a:rPr>
              <a:t>“Jesus responded… </a:t>
            </a:r>
          </a:p>
          <a:p>
            <a:endParaRPr lang="en-US" sz="2800" dirty="0">
              <a:solidFill>
                <a:schemeClr val="bg1"/>
              </a:solidFill>
            </a:endParaRPr>
          </a:p>
          <a:p>
            <a:r>
              <a:rPr lang="en-US" sz="2800" dirty="0">
                <a:solidFill>
                  <a:schemeClr val="bg1"/>
                </a:solidFill>
              </a:rPr>
              <a:t>‘Then Peter, why are you here? Why are we back on this same shore, by these same nets, having this same conversation? Wasn’t it obvious then and isn’t it obvious now that if I want fish, I can get fish? What I need, Peter, are disciples—and I need them forever.</a:t>
            </a:r>
          </a:p>
          <a:p>
            <a:endParaRPr lang="en-US" sz="2800" dirty="0">
              <a:solidFill>
                <a:schemeClr val="bg1"/>
              </a:solidFill>
            </a:endParaRPr>
          </a:p>
          <a:p>
            <a:r>
              <a:rPr lang="en-US" sz="2800" dirty="0">
                <a:solidFill>
                  <a:schemeClr val="bg1"/>
                </a:solidFill>
              </a:rPr>
              <a:t> I need someone to feed my sheep</a:t>
            </a:r>
          </a:p>
          <a:p>
            <a:r>
              <a:rPr lang="en-US" sz="2800" dirty="0">
                <a:solidFill>
                  <a:schemeClr val="bg1"/>
                </a:solidFill>
              </a:rPr>
              <a:t> and save my lambs. I need </a:t>
            </a:r>
          </a:p>
          <a:p>
            <a:r>
              <a:rPr lang="en-US" sz="2800" dirty="0">
                <a:solidFill>
                  <a:schemeClr val="bg1"/>
                </a:solidFill>
              </a:rPr>
              <a:t>someone to preach my gospel </a:t>
            </a:r>
          </a:p>
          <a:p>
            <a:r>
              <a:rPr lang="en-US" sz="2800" dirty="0">
                <a:solidFill>
                  <a:schemeClr val="bg1"/>
                </a:solidFill>
              </a:rPr>
              <a:t>and defend my faith….”</a:t>
            </a:r>
          </a:p>
        </p:txBody>
      </p:sp>
      <p:pic>
        <p:nvPicPr>
          <p:cNvPr id="6" name="Picture 6" descr="http://revphil2011.files.wordpress.com/2011/06/jesus-peter-lovest-thou-me-2.jpg"/>
          <p:cNvPicPr>
            <a:picLocks noChangeAspect="1" noChangeArrowheads="1"/>
          </p:cNvPicPr>
          <p:nvPr/>
        </p:nvPicPr>
        <p:blipFill>
          <a:blip r:embed="rId3" cstate="print"/>
          <a:srcRect/>
          <a:stretch>
            <a:fillRect/>
          </a:stretch>
        </p:blipFill>
        <p:spPr bwMode="auto">
          <a:xfrm>
            <a:off x="7173091" y="3214826"/>
            <a:ext cx="2343150" cy="3273842"/>
          </a:xfrm>
          <a:prstGeom prst="rect">
            <a:avLst/>
          </a:prstGeom>
          <a:noFill/>
        </p:spPr>
      </p:pic>
      <p:sp>
        <p:nvSpPr>
          <p:cNvPr id="2" name="Rectangle 1"/>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pic>
        <p:nvPicPr>
          <p:cNvPr id="8" name="Picture 2" descr="http://www.lds.org/bc/content/shared/content/images/leaders/jeffrey-r-holland-large.jpg"/>
          <p:cNvPicPr>
            <a:picLocks noChangeAspect="1" noChangeArrowheads="1"/>
          </p:cNvPicPr>
          <p:nvPr/>
        </p:nvPicPr>
        <p:blipFill>
          <a:blip r:embed="rId4" cstate="print"/>
          <a:srcRect/>
          <a:stretch>
            <a:fillRect/>
          </a:stretch>
        </p:blipFill>
        <p:spPr bwMode="auto">
          <a:xfrm>
            <a:off x="11096042" y="152402"/>
            <a:ext cx="878244" cy="1099456"/>
          </a:xfrm>
          <a:prstGeom prst="rect">
            <a:avLst/>
          </a:prstGeom>
          <a:noFill/>
        </p:spPr>
      </p:pic>
    </p:spTree>
    <p:extLst>
      <p:ext uri="{BB962C8B-B14F-4D97-AF65-F5344CB8AC3E}">
        <p14:creationId xmlns:p14="http://schemas.microsoft.com/office/powerpoint/2010/main" val="26753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5942" y="524600"/>
            <a:ext cx="5029200" cy="707886"/>
          </a:xfrm>
          <a:prstGeom prst="rect">
            <a:avLst/>
          </a:prstGeom>
          <a:noFill/>
        </p:spPr>
        <p:txBody>
          <a:bodyPr wrap="square" rtlCol="0">
            <a:spAutoFit/>
          </a:bodyPr>
          <a:lstStyle/>
          <a:p>
            <a:r>
              <a:rPr lang="en-US" sz="4000" dirty="0">
                <a:solidFill>
                  <a:schemeClr val="bg1"/>
                </a:solidFill>
              </a:rPr>
              <a:t>On the Sea of Galilee</a:t>
            </a:r>
          </a:p>
        </p:txBody>
      </p:sp>
      <p:sp>
        <p:nvSpPr>
          <p:cNvPr id="6" name="TextBox 5"/>
          <p:cNvSpPr txBox="1"/>
          <p:nvPr/>
        </p:nvSpPr>
        <p:spPr>
          <a:xfrm>
            <a:off x="1905000" y="5562600"/>
            <a:ext cx="8763000" cy="707886"/>
          </a:xfrm>
          <a:prstGeom prst="rect">
            <a:avLst/>
          </a:prstGeom>
          <a:noFill/>
        </p:spPr>
        <p:txBody>
          <a:bodyPr wrap="square" rtlCol="0">
            <a:spAutoFit/>
          </a:bodyPr>
          <a:lstStyle/>
          <a:p>
            <a:r>
              <a:rPr lang="en-US" sz="4000" dirty="0">
                <a:solidFill>
                  <a:schemeClr val="bg1"/>
                </a:solidFill>
              </a:rPr>
              <a:t>A stranger calls out then enters a boat</a:t>
            </a:r>
          </a:p>
        </p:txBody>
      </p:sp>
      <p:pic>
        <p:nvPicPr>
          <p:cNvPr id="7" name="Picture 6" descr="galboat.jpg"/>
          <p:cNvPicPr>
            <a:picLocks noChangeAspect="1"/>
          </p:cNvPicPr>
          <p:nvPr/>
        </p:nvPicPr>
        <p:blipFill>
          <a:blip r:embed="rId3" cstate="print"/>
          <a:srcRect r="3704" b="19192"/>
          <a:stretch>
            <a:fillRect/>
          </a:stretch>
        </p:blipFill>
        <p:spPr>
          <a:xfrm>
            <a:off x="7391400" y="3161621"/>
            <a:ext cx="3276600" cy="2268415"/>
          </a:xfrm>
          <a:prstGeom prst="rect">
            <a:avLst/>
          </a:prstGeom>
        </p:spPr>
      </p:pic>
      <p:pic>
        <p:nvPicPr>
          <p:cNvPr id="8" name="Picture 7" descr="4005c.gif"/>
          <p:cNvPicPr>
            <a:picLocks noChangeAspect="1"/>
          </p:cNvPicPr>
          <p:nvPr/>
        </p:nvPicPr>
        <p:blipFill>
          <a:blip r:embed="rId4" cstate="print"/>
          <a:stretch>
            <a:fillRect/>
          </a:stretch>
        </p:blipFill>
        <p:spPr>
          <a:xfrm>
            <a:off x="762000" y="2258743"/>
            <a:ext cx="3200400" cy="3107365"/>
          </a:xfrm>
          <a:prstGeom prst="rect">
            <a:avLst/>
          </a:prstGeom>
        </p:spPr>
      </p:pic>
      <p:pic>
        <p:nvPicPr>
          <p:cNvPr id="9" name="Picture 8" descr="http://www.cortright.org/seaofgal.gif"/>
          <p:cNvPicPr>
            <a:picLocks noChangeAspect="1" noChangeArrowheads="1"/>
          </p:cNvPicPr>
          <p:nvPr/>
        </p:nvPicPr>
        <p:blipFill>
          <a:blip r:embed="rId5" cstate="print"/>
          <a:srcRect r="57500" b="30000"/>
          <a:stretch>
            <a:fillRect/>
          </a:stretch>
        </p:blipFill>
        <p:spPr bwMode="auto">
          <a:xfrm>
            <a:off x="4876800" y="381000"/>
            <a:ext cx="2286000" cy="2823883"/>
          </a:xfrm>
          <a:prstGeom prst="rect">
            <a:avLst/>
          </a:prstGeom>
          <a:noFill/>
        </p:spPr>
      </p:pic>
      <p:grpSp>
        <p:nvGrpSpPr>
          <p:cNvPr id="3" name="Group 2"/>
          <p:cNvGrpSpPr/>
          <p:nvPr/>
        </p:nvGrpSpPr>
        <p:grpSpPr>
          <a:xfrm>
            <a:off x="8333014" y="253464"/>
            <a:ext cx="3401787" cy="2337337"/>
            <a:chOff x="8115299" y="242973"/>
            <a:chExt cx="3401787" cy="2337337"/>
          </a:xfrm>
        </p:grpSpPr>
        <p:pic>
          <p:nvPicPr>
            <p:cNvPr id="43010" name="Picture 2" descr="Sea of Galilee near Caperna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6202" y="242973"/>
              <a:ext cx="2634796" cy="1979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5299" y="2180200"/>
              <a:ext cx="3401787" cy="400110"/>
            </a:xfrm>
            <a:prstGeom prst="rect">
              <a:avLst/>
            </a:prstGeom>
          </p:spPr>
          <p:txBody>
            <a:bodyPr wrap="square">
              <a:spAutoFit/>
            </a:bodyPr>
            <a:lstStyle/>
            <a:p>
              <a:r>
                <a:rPr lang="en-US" sz="1000" i="1" dirty="0">
                  <a:solidFill>
                    <a:schemeClr val="bg1"/>
                  </a:solidFill>
                  <a:latin typeface="Open Sans"/>
                </a:rPr>
                <a:t>North shore of the Sea of Galilee near Capernaum. John referred to the Sea of Galilee as “the sea of </a:t>
              </a:r>
              <a:r>
                <a:rPr lang="en-US" sz="1000" i="1" dirty="0" err="1">
                  <a:solidFill>
                    <a:schemeClr val="bg1"/>
                  </a:solidFill>
                  <a:latin typeface="Open Sans"/>
                </a:rPr>
                <a:t>Tiberias</a:t>
              </a:r>
              <a:r>
                <a:rPr lang="en-US" sz="1000" i="1" dirty="0">
                  <a:solidFill>
                    <a:schemeClr val="bg1"/>
                  </a:solidFill>
                  <a:latin typeface="Open Sans"/>
                </a:rPr>
                <a:t>” </a:t>
              </a:r>
              <a:endParaRPr lang="en-US" sz="1000" dirty="0">
                <a:solidFill>
                  <a:schemeClr val="bg1"/>
                </a:solidFill>
              </a:endParaRPr>
            </a:p>
          </p:txBody>
        </p:sp>
      </p:grpSp>
    </p:spTree>
    <p:extLst>
      <p:ext uri="{BB962C8B-B14F-4D97-AF65-F5344CB8AC3E}">
        <p14:creationId xmlns:p14="http://schemas.microsoft.com/office/powerpoint/2010/main" val="224560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78427" y="378649"/>
            <a:ext cx="9089571" cy="2062103"/>
          </a:xfrm>
          <a:prstGeom prst="rect">
            <a:avLst/>
          </a:prstGeom>
          <a:noFill/>
        </p:spPr>
        <p:txBody>
          <a:bodyPr wrap="square" rtlCol="0">
            <a:spAutoFit/>
          </a:bodyPr>
          <a:lstStyle/>
          <a:p>
            <a:r>
              <a:rPr lang="en-US" sz="3200" dirty="0">
                <a:solidFill>
                  <a:schemeClr val="bg1"/>
                </a:solidFill>
              </a:rPr>
              <a:t>“…for the second and presumably the last time, I am asking you to leave all this and to go teach and testify, labor and serve loyally until the day in which they will do to you exactly what they did to me.”</a:t>
            </a:r>
          </a:p>
        </p:txBody>
      </p:sp>
      <p:sp>
        <p:nvSpPr>
          <p:cNvPr id="8" name="Rectangle 7"/>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grpSp>
        <p:nvGrpSpPr>
          <p:cNvPr id="2" name="Group 1"/>
          <p:cNvGrpSpPr/>
          <p:nvPr/>
        </p:nvGrpSpPr>
        <p:grpSpPr>
          <a:xfrm>
            <a:off x="4114800" y="2440752"/>
            <a:ext cx="3167742" cy="4273065"/>
            <a:chOff x="2247841" y="-125640"/>
            <a:chExt cx="3804616" cy="5312318"/>
          </a:xfrm>
        </p:grpSpPr>
        <p:pic>
          <p:nvPicPr>
            <p:cNvPr id="50178" name="Picture 2" descr="Image result for jesus and apostles at sea of galilee"/>
            <p:cNvPicPr>
              <a:picLocks noChangeAspect="1" noChangeArrowheads="1"/>
            </p:cNvPicPr>
            <p:nvPr/>
          </p:nvPicPr>
          <p:blipFill rotWithShape="1">
            <a:blip r:embed="rId3">
              <a:extLst>
                <a:ext uri="{28A0092B-C50C-407E-A947-70E740481C1C}">
                  <a14:useLocalDpi xmlns:a14="http://schemas.microsoft.com/office/drawing/2010/main" val="0"/>
                </a:ext>
              </a:extLst>
            </a:blip>
            <a:srcRect r="1857" b="7086"/>
            <a:stretch/>
          </p:blipFill>
          <p:spPr bwMode="auto">
            <a:xfrm>
              <a:off x="2313212" y="-125640"/>
              <a:ext cx="3739245" cy="51330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47841" y="4918836"/>
              <a:ext cx="2514598" cy="267842"/>
            </a:xfrm>
            <a:prstGeom prst="rect">
              <a:avLst/>
            </a:prstGeom>
            <a:noFill/>
          </p:spPr>
          <p:txBody>
            <a:bodyPr wrap="square" rtlCol="0">
              <a:spAutoFit/>
            </a:bodyPr>
            <a:lstStyle/>
            <a:p>
              <a:r>
                <a:rPr lang="en-US" sz="800" dirty="0">
                  <a:solidFill>
                    <a:schemeClr val="bg1"/>
                  </a:solidFill>
                </a:rPr>
                <a:t>Harold Copping</a:t>
              </a:r>
            </a:p>
          </p:txBody>
        </p:sp>
      </p:grpSp>
      <p:pic>
        <p:nvPicPr>
          <p:cNvPr id="10" name="Picture 2" descr="http://www.lds.org/bc/content/shared/content/images/leaders/jeffrey-r-holland-large.jpg"/>
          <p:cNvPicPr>
            <a:picLocks noChangeAspect="1" noChangeArrowheads="1"/>
          </p:cNvPicPr>
          <p:nvPr/>
        </p:nvPicPr>
        <p:blipFill>
          <a:blip r:embed="rId4" cstate="print"/>
          <a:srcRect/>
          <a:stretch>
            <a:fillRect/>
          </a:stretch>
        </p:blipFill>
        <p:spPr bwMode="auto">
          <a:xfrm>
            <a:off x="11096042" y="152402"/>
            <a:ext cx="878244" cy="1099456"/>
          </a:xfrm>
          <a:prstGeom prst="rect">
            <a:avLst/>
          </a:prstGeom>
          <a:noFill/>
        </p:spPr>
      </p:pic>
    </p:spTree>
    <p:extLst>
      <p:ext uri="{BB962C8B-B14F-4D97-AF65-F5344CB8AC3E}">
        <p14:creationId xmlns:p14="http://schemas.microsoft.com/office/powerpoint/2010/main" val="198447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304800"/>
            <a:ext cx="4876800" cy="1754326"/>
          </a:xfrm>
          <a:prstGeom prst="rect">
            <a:avLst/>
          </a:prstGeom>
          <a:noFill/>
        </p:spPr>
        <p:txBody>
          <a:bodyPr wrap="square" rtlCol="0">
            <a:spAutoFit/>
          </a:bodyPr>
          <a:lstStyle/>
          <a:p>
            <a:r>
              <a:rPr lang="en-US" sz="3600" dirty="0">
                <a:solidFill>
                  <a:schemeClr val="bg1"/>
                </a:solidFill>
              </a:rPr>
              <a:t>“This </a:t>
            </a:r>
            <a:r>
              <a:rPr lang="en-US" sz="3600" dirty="0" err="1">
                <a:solidFill>
                  <a:schemeClr val="bg1"/>
                </a:solidFill>
              </a:rPr>
              <a:t>spake</a:t>
            </a:r>
            <a:r>
              <a:rPr lang="en-US" sz="3600" dirty="0">
                <a:solidFill>
                  <a:schemeClr val="bg1"/>
                </a:solidFill>
              </a:rPr>
              <a:t> he, signifying by what death he should glorify God…</a:t>
            </a:r>
          </a:p>
        </p:txBody>
      </p:sp>
      <p:sp>
        <p:nvSpPr>
          <p:cNvPr id="7" name="TextBox 6"/>
          <p:cNvSpPr txBox="1"/>
          <p:nvPr/>
        </p:nvSpPr>
        <p:spPr>
          <a:xfrm>
            <a:off x="4267199" y="4722912"/>
            <a:ext cx="6578851" cy="1200329"/>
          </a:xfrm>
          <a:prstGeom prst="rect">
            <a:avLst/>
          </a:prstGeom>
          <a:noFill/>
        </p:spPr>
        <p:txBody>
          <a:bodyPr wrap="square" rtlCol="0">
            <a:spAutoFit/>
          </a:bodyPr>
          <a:lstStyle/>
          <a:p>
            <a:r>
              <a:rPr lang="en-US" sz="3600" dirty="0">
                <a:solidFill>
                  <a:schemeClr val="bg1"/>
                </a:solidFill>
              </a:rPr>
              <a:t>…And when he had spoken this, he </a:t>
            </a:r>
            <a:r>
              <a:rPr lang="en-US" sz="3600" dirty="0" err="1">
                <a:solidFill>
                  <a:schemeClr val="bg1"/>
                </a:solidFill>
              </a:rPr>
              <a:t>saith</a:t>
            </a:r>
            <a:r>
              <a:rPr lang="en-US" sz="3600" dirty="0">
                <a:solidFill>
                  <a:schemeClr val="bg1"/>
                </a:solidFill>
              </a:rPr>
              <a:t> unto him, Follow me.”</a:t>
            </a:r>
          </a:p>
        </p:txBody>
      </p:sp>
      <p:sp>
        <p:nvSpPr>
          <p:cNvPr id="8" name="TextBox 7"/>
          <p:cNvSpPr txBox="1"/>
          <p:nvPr/>
        </p:nvSpPr>
        <p:spPr>
          <a:xfrm>
            <a:off x="97972" y="6477238"/>
            <a:ext cx="2514600" cy="307777"/>
          </a:xfrm>
          <a:prstGeom prst="rect">
            <a:avLst/>
          </a:prstGeom>
          <a:noFill/>
        </p:spPr>
        <p:txBody>
          <a:bodyPr wrap="square" rtlCol="0">
            <a:spAutoFit/>
          </a:bodyPr>
          <a:lstStyle/>
          <a:p>
            <a:r>
              <a:rPr lang="en-US" sz="1400" dirty="0">
                <a:solidFill>
                  <a:schemeClr val="bg1"/>
                </a:solidFill>
              </a:rPr>
              <a:t>John 21:15-19</a:t>
            </a:r>
          </a:p>
        </p:txBody>
      </p:sp>
      <p:pic>
        <p:nvPicPr>
          <p:cNvPr id="10" name="Picture 2" descr="http://www.joyfulheart.com/easter/images-tissot/tissot-feed-my-lambs-495x737.jpg"/>
          <p:cNvPicPr>
            <a:picLocks noChangeAspect="1" noChangeArrowheads="1"/>
          </p:cNvPicPr>
          <p:nvPr/>
        </p:nvPicPr>
        <p:blipFill>
          <a:blip r:embed="rId3" cstate="print"/>
          <a:srcRect/>
          <a:stretch>
            <a:fillRect/>
          </a:stretch>
        </p:blipFill>
        <p:spPr bwMode="auto">
          <a:xfrm>
            <a:off x="7249886" y="243661"/>
            <a:ext cx="2606838" cy="3884190"/>
          </a:xfrm>
          <a:prstGeom prst="rect">
            <a:avLst/>
          </a:prstGeom>
          <a:noFill/>
        </p:spPr>
      </p:pic>
      <p:pic>
        <p:nvPicPr>
          <p:cNvPr id="49154" name="Picture 2" descr="Image result for jesus and apostles at sea of galil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301" y="2692947"/>
            <a:ext cx="2353356" cy="378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784190" y="2103224"/>
            <a:ext cx="3289208" cy="2390250"/>
            <a:chOff x="384206" y="4158361"/>
            <a:chExt cx="3289208" cy="2390250"/>
          </a:xfrm>
        </p:grpSpPr>
        <p:grpSp>
          <p:nvGrpSpPr>
            <p:cNvPr id="10" name="Group 9"/>
            <p:cNvGrpSpPr/>
            <p:nvPr/>
          </p:nvGrpSpPr>
          <p:grpSpPr>
            <a:xfrm>
              <a:off x="384206" y="4158361"/>
              <a:ext cx="3289208" cy="2390250"/>
              <a:chOff x="609599" y="833642"/>
              <a:chExt cx="7941747" cy="5771225"/>
            </a:xfrm>
          </p:grpSpPr>
          <p:grpSp>
            <p:nvGrpSpPr>
              <p:cNvPr id="12" name="Group 14"/>
              <p:cNvGrpSpPr/>
              <p:nvPr/>
            </p:nvGrpSpPr>
            <p:grpSpPr>
              <a:xfrm rot="10800000">
                <a:off x="7696200" y="5257800"/>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rot="10800000">
                <a:off x="939238" y="4923502"/>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99460" y="833642"/>
                <a:ext cx="621450" cy="986197"/>
                <a:chOff x="7031201" y="834275"/>
                <a:chExt cx="762000" cy="1488861"/>
              </a:xfrm>
            </p:grpSpPr>
            <p:sp>
              <p:nvSpPr>
                <p:cNvPr id="21" name="Rounded Rectangle 2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646520" y="1148254"/>
                <a:ext cx="621450" cy="1017899"/>
                <a:chOff x="7087348" y="824753"/>
                <a:chExt cx="762000" cy="1536722"/>
              </a:xfrm>
            </p:grpSpPr>
            <p:sp>
              <p:nvSpPr>
                <p:cNvPr id="19" name="Rounded Rectangle 1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78227" y="4694273"/>
              <a:ext cx="2245348" cy="1323439"/>
            </a:xfrm>
            <a:prstGeom prst="rect">
              <a:avLst/>
            </a:prstGeom>
          </p:spPr>
          <p:txBody>
            <a:bodyPr wrap="square">
              <a:spAutoFit/>
            </a:bodyPr>
            <a:lstStyle/>
            <a:p>
              <a:pPr algn="ctr"/>
              <a:r>
                <a:rPr lang="en-US" sz="1600" dirty="0">
                  <a:solidFill>
                    <a:srgbClr val="333333"/>
                  </a:solidFill>
                  <a:latin typeface="Open Sans"/>
                </a:rPr>
                <a:t> </a:t>
              </a:r>
              <a:r>
                <a:rPr lang="en-US" sz="1600" dirty="0"/>
                <a:t> </a:t>
              </a:r>
              <a:r>
                <a:rPr lang="en-US" sz="1600" b="1" dirty="0"/>
                <a:t>If we love the Savior and Heavenly Father more than anything else, we will feed Their sheep</a:t>
              </a:r>
              <a:endParaRPr lang="en-US" sz="1600" dirty="0"/>
            </a:p>
          </p:txBody>
        </p:sp>
      </p:grpSp>
      <p:pic>
        <p:nvPicPr>
          <p:cNvPr id="4098" name="Picture 2" descr="Image result for lds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17" y="287840"/>
            <a:ext cx="4286250" cy="26955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lds peop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3025" y="285744"/>
            <a:ext cx="2864541" cy="191208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602163" y="1159627"/>
            <a:ext cx="2938851" cy="2457968"/>
            <a:chOff x="8602163" y="1159627"/>
            <a:chExt cx="2938851" cy="2457968"/>
          </a:xfrm>
        </p:grpSpPr>
        <p:pic>
          <p:nvPicPr>
            <p:cNvPr id="4104" name="Picture 8" descr="Image result for lds peop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9689" y="1159627"/>
              <a:ext cx="2921325" cy="22873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02163" y="3402151"/>
              <a:ext cx="883575" cy="215444"/>
            </a:xfrm>
            <a:prstGeom prst="rect">
              <a:avLst/>
            </a:prstGeom>
          </p:spPr>
          <p:txBody>
            <a:bodyPr wrap="none">
              <a:spAutoFit/>
            </a:bodyPr>
            <a:lstStyle/>
            <a:p>
              <a:pPr fontAlgn="base"/>
              <a:r>
                <a:rPr lang="en-US" sz="800" dirty="0">
                  <a:solidFill>
                    <a:schemeClr val="bg1"/>
                  </a:solidFill>
                  <a:latin typeface="Open Sans"/>
                </a:rPr>
                <a:t>Meagan </a:t>
              </a:r>
              <a:r>
                <a:rPr lang="en-US" sz="800" dirty="0" err="1">
                  <a:solidFill>
                    <a:schemeClr val="bg1"/>
                  </a:solidFill>
                  <a:latin typeface="Open Sans"/>
                </a:rPr>
                <a:t>Rieker</a:t>
              </a:r>
              <a:endParaRPr lang="en-US" sz="800" dirty="0">
                <a:solidFill>
                  <a:schemeClr val="bg1"/>
                </a:solidFill>
                <a:latin typeface="Open Sans"/>
              </a:endParaRPr>
            </a:p>
          </p:txBody>
        </p:sp>
      </p:grpSp>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l="22292" t="3600" r="33352" b="24937"/>
          <a:stretch/>
        </p:blipFill>
        <p:spPr>
          <a:xfrm rot="5400000">
            <a:off x="5060311" y="4178995"/>
            <a:ext cx="2231907" cy="2696889"/>
          </a:xfrm>
          <a:prstGeom prst="rect">
            <a:avLst/>
          </a:prstGeom>
        </p:spPr>
      </p:pic>
      <p:pic>
        <p:nvPicPr>
          <p:cNvPr id="4106" name="Picture 10" descr="Image result for lds peop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589" y="3719141"/>
            <a:ext cx="3003916" cy="240313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410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5334" y="3876183"/>
            <a:ext cx="3447926" cy="2569883"/>
          </a:xfrm>
          <a:prstGeom prst="rect">
            <a:avLst/>
          </a:prstGeom>
        </p:spPr>
      </p:pic>
    </p:spTree>
    <p:extLst>
      <p:ext uri="{BB962C8B-B14F-4D97-AF65-F5344CB8AC3E}">
        <p14:creationId xmlns:p14="http://schemas.microsoft.com/office/powerpoint/2010/main" val="291865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304801"/>
            <a:ext cx="8686800" cy="4031873"/>
          </a:xfrm>
          <a:prstGeom prst="rect">
            <a:avLst/>
          </a:prstGeom>
          <a:noFill/>
        </p:spPr>
        <p:txBody>
          <a:bodyPr wrap="square" rtlCol="0">
            <a:spAutoFit/>
          </a:bodyPr>
          <a:lstStyle/>
          <a:p>
            <a:r>
              <a:rPr lang="en-US" sz="3200" dirty="0">
                <a:solidFill>
                  <a:schemeClr val="bg1"/>
                </a:solidFill>
              </a:rPr>
              <a:t>“The Crucifixion, Atonement, and Resurrection of Jesus Christ mark the beginning of a Christian life, not the end of it. It was this truth, this reality, that allowed a handful of Galilean fishermen-turned-again-Apostles without “a single synagogue or sword” to leave those nets a second time and go on to shape the history of the world in which we now live.”</a:t>
            </a:r>
          </a:p>
        </p:txBody>
      </p:sp>
      <p:sp>
        <p:nvSpPr>
          <p:cNvPr id="9" name="Rectangle 8"/>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pic>
        <p:nvPicPr>
          <p:cNvPr id="6" name="Picture 2" descr="http://www.lds.org/bc/content/shared/content/images/leaders/jeffrey-r-holland-large.jpg"/>
          <p:cNvPicPr>
            <a:picLocks noChangeAspect="1" noChangeArrowheads="1"/>
          </p:cNvPicPr>
          <p:nvPr/>
        </p:nvPicPr>
        <p:blipFill>
          <a:blip r:embed="rId3" cstate="print"/>
          <a:srcRect/>
          <a:stretch>
            <a:fillRect/>
          </a:stretch>
        </p:blipFill>
        <p:spPr bwMode="auto">
          <a:xfrm>
            <a:off x="11096042" y="152402"/>
            <a:ext cx="878244" cy="1099456"/>
          </a:xfrm>
          <a:prstGeom prst="rect">
            <a:avLst/>
          </a:prstGeom>
          <a:noFill/>
        </p:spPr>
      </p:pic>
      <p:grpSp>
        <p:nvGrpSpPr>
          <p:cNvPr id="3" name="Group 2"/>
          <p:cNvGrpSpPr/>
          <p:nvPr/>
        </p:nvGrpSpPr>
        <p:grpSpPr>
          <a:xfrm>
            <a:off x="5279572" y="3962400"/>
            <a:ext cx="2099002" cy="2726987"/>
            <a:chOff x="5279572" y="3962400"/>
            <a:chExt cx="2099002" cy="2726987"/>
          </a:xfrm>
        </p:grpSpPr>
        <p:pic>
          <p:nvPicPr>
            <p:cNvPr id="7" name="Picture 6" descr="light-of-the-world.jpg"/>
            <p:cNvPicPr>
              <a:picLocks noChangeAspect="1"/>
            </p:cNvPicPr>
            <p:nvPr/>
          </p:nvPicPr>
          <p:blipFill>
            <a:blip r:embed="rId4" cstate="print"/>
            <a:stretch>
              <a:fillRect/>
            </a:stretch>
          </p:blipFill>
          <p:spPr>
            <a:xfrm>
              <a:off x="5334000" y="3962400"/>
              <a:ext cx="2044574" cy="2555718"/>
            </a:xfrm>
            <a:prstGeom prst="rect">
              <a:avLst/>
            </a:prstGeom>
          </p:spPr>
        </p:pic>
        <p:sp>
          <p:nvSpPr>
            <p:cNvPr id="2" name="Rectangle 1"/>
            <p:cNvSpPr/>
            <p:nvPr/>
          </p:nvSpPr>
          <p:spPr>
            <a:xfrm>
              <a:off x="5279572" y="6473943"/>
              <a:ext cx="792205" cy="215444"/>
            </a:xfrm>
            <a:prstGeom prst="rect">
              <a:avLst/>
            </a:prstGeom>
          </p:spPr>
          <p:txBody>
            <a:bodyPr wrap="none">
              <a:spAutoFit/>
            </a:bodyPr>
            <a:lstStyle/>
            <a:p>
              <a:pPr fontAlgn="base"/>
              <a:r>
                <a:rPr lang="en-US" sz="800" dirty="0">
                  <a:solidFill>
                    <a:schemeClr val="bg1"/>
                  </a:solidFill>
                  <a:latin typeface="Open Sans"/>
                </a:rPr>
                <a:t>Howard Lyon</a:t>
              </a:r>
            </a:p>
          </p:txBody>
        </p:sp>
      </p:grpSp>
    </p:spTree>
    <p:extLst>
      <p:ext uri="{BB962C8B-B14F-4D97-AF65-F5344CB8AC3E}">
        <p14:creationId xmlns:p14="http://schemas.microsoft.com/office/powerpoint/2010/main" val="1105100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83208" y="639186"/>
            <a:ext cx="8680010" cy="2308324"/>
          </a:xfrm>
          <a:prstGeom prst="rect">
            <a:avLst/>
          </a:prstGeom>
          <a:noFill/>
        </p:spPr>
        <p:txBody>
          <a:bodyPr wrap="square" rtlCol="0">
            <a:spAutoFit/>
          </a:bodyPr>
          <a:lstStyle/>
          <a:p>
            <a:r>
              <a:rPr lang="en-US" sz="4800" dirty="0">
                <a:solidFill>
                  <a:schemeClr val="bg1"/>
                </a:solidFill>
              </a:rPr>
              <a:t>“Your Father in Heaven expects your loyalty and your love at every stage of your life.”</a:t>
            </a:r>
          </a:p>
        </p:txBody>
      </p:sp>
      <p:pic>
        <p:nvPicPr>
          <p:cNvPr id="1026" name="Picture 2" descr="http://www.lds.org/bc/content/shared/content/images/leaders/jeffrey-r-holland-large.jpg"/>
          <p:cNvPicPr>
            <a:picLocks noChangeAspect="1" noChangeArrowheads="1"/>
          </p:cNvPicPr>
          <p:nvPr/>
        </p:nvPicPr>
        <p:blipFill>
          <a:blip r:embed="rId3" cstate="print"/>
          <a:srcRect/>
          <a:stretch>
            <a:fillRect/>
          </a:stretch>
        </p:blipFill>
        <p:spPr bwMode="auto">
          <a:xfrm>
            <a:off x="11253457" y="133295"/>
            <a:ext cx="808210" cy="1011782"/>
          </a:xfrm>
          <a:prstGeom prst="rect">
            <a:avLst/>
          </a:prstGeom>
          <a:noFill/>
        </p:spPr>
      </p:pic>
      <p:sp>
        <p:nvSpPr>
          <p:cNvPr id="8" name="Rectangle 7"/>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pic>
        <p:nvPicPr>
          <p:cNvPr id="3074" name="Picture 2" descr="Image result for stages of life"/>
          <p:cNvPicPr>
            <a:picLocks noChangeAspect="1" noChangeArrowheads="1"/>
          </p:cNvPicPr>
          <p:nvPr/>
        </p:nvPicPr>
        <p:blipFill rotWithShape="1">
          <a:blip r:embed="rId4">
            <a:extLst>
              <a:ext uri="{28A0092B-C50C-407E-A947-70E740481C1C}">
                <a14:useLocalDpi xmlns:a14="http://schemas.microsoft.com/office/drawing/2010/main" val="0"/>
              </a:ext>
            </a:extLst>
          </a:blip>
          <a:srcRect r="11086"/>
          <a:stretch/>
        </p:blipFill>
        <p:spPr bwMode="auto">
          <a:xfrm>
            <a:off x="3159036" y="3053834"/>
            <a:ext cx="5928354"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27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81200" y="914401"/>
            <a:ext cx="8229600" cy="830997"/>
          </a:xfrm>
          <a:prstGeom prst="rect">
            <a:avLst/>
          </a:prstGeom>
          <a:noFill/>
        </p:spPr>
        <p:txBody>
          <a:bodyPr wrap="square" rtlCol="0">
            <a:spAutoFit/>
          </a:bodyPr>
          <a:lstStyle/>
          <a:p>
            <a:r>
              <a:rPr lang="en-US" sz="4800" dirty="0">
                <a:solidFill>
                  <a:schemeClr val="bg1"/>
                </a:solidFill>
              </a:rPr>
              <a:t>Leave those nets and follow Him</a:t>
            </a:r>
          </a:p>
        </p:txBody>
      </p:sp>
      <p:pic>
        <p:nvPicPr>
          <p:cNvPr id="7" name="Picture 4" descr="http://4.bp.blogspot.com/-dnj9YM-bNUc/Tr_shsNIF8I/AAAAAAAAAaY/MFZ1ZuEvC04/s1600/fishermen.jpg"/>
          <p:cNvPicPr>
            <a:picLocks noChangeAspect="1" noChangeArrowheads="1"/>
          </p:cNvPicPr>
          <p:nvPr/>
        </p:nvPicPr>
        <p:blipFill>
          <a:blip r:embed="rId3" cstate="print"/>
          <a:srcRect/>
          <a:stretch>
            <a:fillRect/>
          </a:stretch>
        </p:blipFill>
        <p:spPr bwMode="auto">
          <a:xfrm>
            <a:off x="3702868" y="2160761"/>
            <a:ext cx="5474706" cy="3876093"/>
          </a:xfrm>
          <a:prstGeom prst="rect">
            <a:avLst/>
          </a:prstGeom>
          <a:noFill/>
        </p:spPr>
      </p:pic>
      <p:sp>
        <p:nvSpPr>
          <p:cNvPr id="8" name="Rectangle 7"/>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spTree>
    <p:extLst>
      <p:ext uri="{BB962C8B-B14F-4D97-AF65-F5344CB8AC3E}">
        <p14:creationId xmlns:p14="http://schemas.microsoft.com/office/powerpoint/2010/main" val="816990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#116 </a:t>
            </a:r>
            <a:r>
              <a:rPr lang="en-US" i="1">
                <a:solidFill>
                  <a:schemeClr val="bg1"/>
                </a:solidFill>
              </a:rPr>
              <a:t>Come Follow Me</a:t>
            </a:r>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 </a:t>
            </a:r>
            <a:r>
              <a:rPr lang="en-US" b="1" dirty="0">
                <a:solidFill>
                  <a:schemeClr val="bg1"/>
                </a:solidFill>
              </a:rPr>
              <a:t>Feed My Sheep</a:t>
            </a:r>
            <a:r>
              <a:rPr lang="en-US" dirty="0">
                <a:solidFill>
                  <a:schemeClr val="bg1"/>
                </a:solidFill>
              </a:rPr>
              <a:t> (5:45)</a:t>
            </a:r>
            <a:r>
              <a:rPr lang="en-US" i="1" dirty="0">
                <a:solidFill>
                  <a:schemeClr val="bg1"/>
                </a:solidFill>
              </a:rPr>
              <a:t> </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28</a:t>
            </a:r>
          </a:p>
          <a:p>
            <a:pPr marL="342900" indent="-342900">
              <a:buFontTx/>
              <a:buAutoNum type="arabicPeriod"/>
            </a:pPr>
            <a:r>
              <a:rPr lang="en-US" dirty="0">
                <a:solidFill>
                  <a:schemeClr val="bg1"/>
                </a:solidFill>
              </a:rPr>
              <a:t>Jeffrey R. Holland Oct. 2012 General Conference Report </a:t>
            </a:r>
            <a:r>
              <a:rPr lang="en-US" i="1" dirty="0">
                <a:solidFill>
                  <a:schemeClr val="bg1"/>
                </a:solidFill>
              </a:rPr>
              <a:t>The First Great Commandment </a:t>
            </a:r>
            <a:endParaRPr lang="en-US" dirty="0">
              <a:solidFill>
                <a:schemeClr val="bg1"/>
              </a:solidFill>
            </a:endParaRPr>
          </a:p>
          <a:p>
            <a:pPr marL="342900" indent="-342900">
              <a:buFontTx/>
              <a:buAutoNum type="arabicPeriod"/>
            </a:pPr>
            <a:r>
              <a:rPr lang="en-US" dirty="0">
                <a:solidFill>
                  <a:schemeClr val="bg1"/>
                </a:solidFill>
              </a:rPr>
              <a:t>Elder Bruce R. McConkie (</a:t>
            </a:r>
            <a:r>
              <a:rPr lang="en-US" i="1" dirty="0">
                <a:solidFill>
                  <a:schemeClr val="bg1"/>
                </a:solidFill>
              </a:rPr>
              <a:t>The Mortal Messiah: From Bethlehem to Calvary,</a:t>
            </a:r>
            <a:r>
              <a:rPr lang="en-US" dirty="0">
                <a:solidFill>
                  <a:schemeClr val="bg1"/>
                </a:solidFill>
              </a:rPr>
              <a:t> 4 vols. [Salt Lake City: Deseret Book Co., 1979-1981], 4: 289.)</a:t>
            </a:r>
          </a:p>
          <a:p>
            <a:pPr marL="342900" indent="-342900">
              <a:buFontTx/>
              <a:buAutoNum type="arabicPeriod"/>
            </a:pPr>
            <a:r>
              <a:rPr lang="en-US" dirty="0">
                <a:solidFill>
                  <a:schemeClr val="bg1"/>
                </a:solidFill>
              </a:rPr>
              <a:t>President Henry B. Eyring ("Feed My Lambs," </a:t>
            </a:r>
            <a:r>
              <a:rPr lang="en-US" i="1" dirty="0">
                <a:solidFill>
                  <a:schemeClr val="bg1"/>
                </a:solidFill>
              </a:rPr>
              <a:t>Ensign</a:t>
            </a:r>
            <a:r>
              <a:rPr lang="en-US" dirty="0">
                <a:solidFill>
                  <a:schemeClr val="bg1"/>
                </a:solidFill>
              </a:rPr>
              <a:t>, Nov. 1997, 82)</a:t>
            </a:r>
          </a:p>
          <a:p>
            <a:pPr marL="342900" indent="-342900">
              <a:buFontTx/>
              <a:buAutoNum type="arabicPeriod"/>
            </a:pPr>
            <a:r>
              <a:rPr lang="en-US" dirty="0">
                <a:solidFill>
                  <a:schemeClr val="bg1"/>
                </a:solidFill>
              </a:rPr>
              <a:t>President David O. McKay (</a:t>
            </a:r>
            <a:r>
              <a:rPr lang="en-US" i="1" dirty="0">
                <a:solidFill>
                  <a:schemeClr val="bg1"/>
                </a:solidFill>
              </a:rPr>
              <a:t>Improvement Era, 1949</a:t>
            </a:r>
            <a:r>
              <a:rPr lang="en-US" dirty="0">
                <a:solidFill>
                  <a:schemeClr val="bg1"/>
                </a:solidFill>
              </a:rPr>
              <a:t>, Vol. </a:t>
            </a:r>
            <a:r>
              <a:rPr lang="en-US" dirty="0" err="1">
                <a:solidFill>
                  <a:schemeClr val="bg1"/>
                </a:solidFill>
              </a:rPr>
              <a:t>Lii</a:t>
            </a:r>
            <a:r>
              <a:rPr lang="en-US" dirty="0">
                <a:solidFill>
                  <a:schemeClr val="bg1"/>
                </a:solidFill>
              </a:rPr>
              <a:t>. December, 1949. No. 12) </a:t>
            </a:r>
          </a:p>
          <a:p>
            <a:pPr marL="342900" indent="-342900">
              <a:buFontTx/>
              <a:buAutoNum type="arabicPeriod"/>
            </a:pPr>
            <a:r>
              <a:rPr lang="en-US" dirty="0">
                <a:solidFill>
                  <a:schemeClr val="bg1"/>
                </a:solidFill>
              </a:rPr>
              <a:t>Elder M. Russell Ballard ("Feasting at the Lord's Table," </a:t>
            </a:r>
            <a:r>
              <a:rPr lang="en-US" i="1" dirty="0">
                <a:solidFill>
                  <a:schemeClr val="bg1"/>
                </a:solidFill>
              </a:rPr>
              <a:t>Ensign</a:t>
            </a:r>
            <a:r>
              <a:rPr lang="en-US" dirty="0">
                <a:solidFill>
                  <a:schemeClr val="bg1"/>
                </a:solidFill>
              </a:rPr>
              <a:t>, May 1996, 81)</a:t>
            </a:r>
          </a:p>
          <a:p>
            <a:pPr marL="342900" indent="-342900">
              <a:buFontTx/>
              <a:buAutoNum type="arabicPeriod"/>
            </a:pPr>
            <a:r>
              <a:rPr lang="en-US" dirty="0">
                <a:solidFill>
                  <a:schemeClr val="bg1"/>
                </a:solidFill>
              </a:rPr>
              <a:t>Elder Russell M. Nelson (“Shepherds, Lambs, and Home Teachers,” </a:t>
            </a:r>
            <a:r>
              <a:rPr lang="en-US" i="1" dirty="0">
                <a:solidFill>
                  <a:schemeClr val="bg1"/>
                </a:solidFill>
              </a:rPr>
              <a:t> Ensign,</a:t>
            </a:r>
            <a:r>
              <a:rPr lang="en-US" dirty="0">
                <a:solidFill>
                  <a:schemeClr val="bg1"/>
                </a:solidFill>
              </a:rPr>
              <a:t> Aug. 1994, 16).</a:t>
            </a:r>
            <a:endParaRPr lang="en-US" i="1" dirty="0">
              <a:solidFill>
                <a:schemeClr val="bg1"/>
              </a:solidFill>
            </a:endParaRPr>
          </a:p>
        </p:txBody>
      </p:sp>
      <p:grpSp>
        <p:nvGrpSpPr>
          <p:cNvPr id="2" name="Group 7"/>
          <p:cNvGrpSpPr/>
          <p:nvPr/>
        </p:nvGrpSpPr>
        <p:grpSpPr>
          <a:xfrm>
            <a:off x="3029527" y="98598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826EF89B-D42B-4A13-8263-82800AD50C87}"/>
              </a:ext>
            </a:extLst>
          </p:cNvPr>
          <p:cNvSpPr>
            <a:spLocks noGrp="1"/>
          </p:cNvSpPr>
          <p:nvPr/>
        </p:nvSpPr>
        <p:spPr>
          <a:xfrm>
            <a:off x="56645" y="648508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58642081"/>
              </p:ext>
            </p:extLst>
          </p:nvPr>
        </p:nvGraphicFramePr>
        <p:xfrm>
          <a:off x="804868" y="306104"/>
          <a:ext cx="10434045" cy="2177040"/>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Jesus Visits and Eats with 7 Disciples at the Sea of </a:t>
                      </a:r>
                      <a:r>
                        <a:rPr lang="en-US" sz="1200" dirty="0" err="1"/>
                        <a:t>Tiberias</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21:1-14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Peter’s Love for Jesus to Be manifest by Service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21:15-17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43968">
                <a:tc>
                  <a:txBody>
                    <a:bodyPr/>
                    <a:lstStyle/>
                    <a:p>
                      <a:r>
                        <a:rPr lang="en-US" sz="1200" dirty="0"/>
                        <a:t>Peter’s Death Foretold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21:18, 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343968">
                <a:tc>
                  <a:txBody>
                    <a:bodyPr/>
                    <a:lstStyle/>
                    <a:p>
                      <a:r>
                        <a:rPr lang="en-US" sz="1200" dirty="0"/>
                        <a:t>Peter’s Questions Jesus About John’s Future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21:20-23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343968">
                <a:tc>
                  <a:txBody>
                    <a:bodyPr/>
                    <a:lstStyle/>
                    <a:p>
                      <a:r>
                        <a:rPr lang="en-US" sz="1200" dirty="0"/>
                        <a:t>John’s Concluding Testimony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20:30, 31</a:t>
                      </a:r>
                    </a:p>
                    <a:p>
                      <a:r>
                        <a:rPr lang="en-US" sz="1200" dirty="0"/>
                        <a:t>21:24, 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
        <p:nvSpPr>
          <p:cNvPr id="22" name="Rectangle 21"/>
          <p:cNvSpPr/>
          <p:nvPr/>
        </p:nvSpPr>
        <p:spPr>
          <a:xfrm>
            <a:off x="0" y="2520294"/>
            <a:ext cx="6096000" cy="1015663"/>
          </a:xfrm>
          <a:prstGeom prst="rect">
            <a:avLst/>
          </a:prstGeom>
          <a:ln>
            <a:solidFill>
              <a:schemeClr val="tx1"/>
            </a:solidFill>
          </a:ln>
        </p:spPr>
        <p:txBody>
          <a:bodyPr>
            <a:spAutoFit/>
          </a:bodyPr>
          <a:lstStyle/>
          <a:p>
            <a:r>
              <a:rPr lang="en-US" sz="1200" b="1" dirty="0"/>
              <a:t>Naked: John 21:7:</a:t>
            </a:r>
          </a:p>
          <a:p>
            <a:r>
              <a:rPr lang="en-US" sz="1200" dirty="0"/>
              <a:t>The Greek term translated as “naked” in the King James Version does not always mean “nude” but can mean “lightly clad” or “without an outer garment.” When Peter recognized the Lord, he quickly put on his outer cloak and “cast himself into the sea”. This detail reveals how eager Peter was to be with the Savior. (1)</a:t>
            </a:r>
          </a:p>
        </p:txBody>
      </p:sp>
      <p:sp>
        <p:nvSpPr>
          <p:cNvPr id="23" name="Rectangle 22"/>
          <p:cNvSpPr/>
          <p:nvPr/>
        </p:nvSpPr>
        <p:spPr>
          <a:xfrm>
            <a:off x="0" y="3540994"/>
            <a:ext cx="6096000" cy="1015663"/>
          </a:xfrm>
          <a:prstGeom prst="rect">
            <a:avLst/>
          </a:prstGeom>
          <a:ln>
            <a:solidFill>
              <a:schemeClr val="tx1"/>
            </a:solidFill>
          </a:ln>
        </p:spPr>
        <p:txBody>
          <a:bodyPr>
            <a:spAutoFit/>
          </a:bodyPr>
          <a:lstStyle/>
          <a:p>
            <a:r>
              <a:rPr lang="en-US" sz="1200" b="1" dirty="0"/>
              <a:t>Feed My Sheep John 21:15-17:</a:t>
            </a:r>
          </a:p>
          <a:p>
            <a:r>
              <a:rPr lang="en-US" sz="1200" dirty="0"/>
              <a:t>“This is the call of Christ to every Christian today: ‘Feed my lambs. … Feed my sheep’—share my gospel with young and old, lifting, blessing, comforting, encouraging, and building them, especially those who think and believe differently than we do.” Elder Robert D. Hales (“Being a More Christian </a:t>
            </a:r>
            <a:r>
              <a:rPr lang="en-US" sz="1200" dirty="0" err="1"/>
              <a:t>Christian</a:t>
            </a:r>
            <a:r>
              <a:rPr lang="en-US" sz="1200" dirty="0"/>
              <a:t>,”</a:t>
            </a:r>
            <a:r>
              <a:rPr lang="en-US" sz="1200" i="1" dirty="0"/>
              <a:t> Ensign</a:t>
            </a:r>
            <a:r>
              <a:rPr lang="en-US" sz="1200" dirty="0"/>
              <a:t> or </a:t>
            </a:r>
            <a:r>
              <a:rPr lang="en-US" sz="1200" i="1" dirty="0"/>
              <a:t>Liahona,</a:t>
            </a:r>
            <a:r>
              <a:rPr lang="en-US" sz="1200" dirty="0"/>
              <a:t> Nov. 2012, 91).</a:t>
            </a:r>
          </a:p>
        </p:txBody>
      </p:sp>
    </p:spTree>
    <p:extLst>
      <p:ext uri="{BB962C8B-B14F-4D97-AF65-F5344CB8AC3E}">
        <p14:creationId xmlns:p14="http://schemas.microsoft.com/office/powerpoint/2010/main" val="201278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81200" y="304800"/>
            <a:ext cx="8153400" cy="1938992"/>
          </a:xfrm>
          <a:prstGeom prst="rect">
            <a:avLst/>
          </a:prstGeom>
          <a:noFill/>
        </p:spPr>
        <p:txBody>
          <a:bodyPr wrap="square" rtlCol="0">
            <a:spAutoFit/>
          </a:bodyPr>
          <a:lstStyle/>
          <a:p>
            <a:r>
              <a:rPr lang="en-US" sz="4000" i="1" dirty="0">
                <a:solidFill>
                  <a:srgbClr val="FFFF00"/>
                </a:solidFill>
              </a:rPr>
              <a:t>“And Simon answering said unto him, Master, we have toiled all the night, and have taken nothing…</a:t>
            </a:r>
          </a:p>
        </p:txBody>
      </p:sp>
      <p:sp>
        <p:nvSpPr>
          <p:cNvPr id="7" name="TextBox 6"/>
          <p:cNvSpPr txBox="1"/>
          <p:nvPr/>
        </p:nvSpPr>
        <p:spPr>
          <a:xfrm>
            <a:off x="2427514" y="5226784"/>
            <a:ext cx="6019800" cy="1323439"/>
          </a:xfrm>
          <a:prstGeom prst="rect">
            <a:avLst/>
          </a:prstGeom>
          <a:noFill/>
        </p:spPr>
        <p:txBody>
          <a:bodyPr wrap="square" rtlCol="0">
            <a:spAutoFit/>
          </a:bodyPr>
          <a:lstStyle/>
          <a:p>
            <a:r>
              <a:rPr lang="en-US" sz="4000" i="1" dirty="0">
                <a:solidFill>
                  <a:srgbClr val="FFFF00"/>
                </a:solidFill>
              </a:rPr>
              <a:t>“…nevertheless at thy word I will let down the net.”</a:t>
            </a:r>
          </a:p>
        </p:txBody>
      </p:sp>
      <p:sp>
        <p:nvSpPr>
          <p:cNvPr id="8" name="TextBox 7"/>
          <p:cNvSpPr txBox="1"/>
          <p:nvPr/>
        </p:nvSpPr>
        <p:spPr>
          <a:xfrm>
            <a:off x="119742" y="6550223"/>
            <a:ext cx="2514600" cy="307777"/>
          </a:xfrm>
          <a:prstGeom prst="rect">
            <a:avLst/>
          </a:prstGeom>
          <a:noFill/>
        </p:spPr>
        <p:txBody>
          <a:bodyPr wrap="square" rtlCol="0">
            <a:spAutoFit/>
          </a:bodyPr>
          <a:lstStyle/>
          <a:p>
            <a:r>
              <a:rPr lang="en-US" sz="1400" dirty="0">
                <a:solidFill>
                  <a:schemeClr val="bg1"/>
                </a:solidFill>
              </a:rPr>
              <a:t>Luke 5:5</a:t>
            </a:r>
          </a:p>
        </p:txBody>
      </p:sp>
      <p:pic>
        <p:nvPicPr>
          <p:cNvPr id="3" name="Picture 2">
            <a:extLst>
              <a:ext uri="{FF2B5EF4-FFF2-40B4-BE49-F238E27FC236}">
                <a16:creationId xmlns:a16="http://schemas.microsoft.com/office/drawing/2014/main" id="{17CB2110-B5FB-4D8C-BEAB-ED72ADBA6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004" y="2309157"/>
            <a:ext cx="3810000" cy="2609850"/>
          </a:xfrm>
          <a:prstGeom prst="rect">
            <a:avLst/>
          </a:prstGeom>
        </p:spPr>
      </p:pic>
    </p:spTree>
    <p:extLst>
      <p:ext uri="{BB962C8B-B14F-4D97-AF65-F5344CB8AC3E}">
        <p14:creationId xmlns:p14="http://schemas.microsoft.com/office/powerpoint/2010/main" val="21520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609600"/>
            <a:ext cx="6629400" cy="1938992"/>
          </a:xfrm>
          <a:prstGeom prst="rect">
            <a:avLst/>
          </a:prstGeom>
          <a:noFill/>
        </p:spPr>
        <p:txBody>
          <a:bodyPr wrap="square" rtlCol="0">
            <a:spAutoFit/>
          </a:bodyPr>
          <a:lstStyle/>
          <a:p>
            <a:r>
              <a:rPr lang="en-US" sz="4000" dirty="0">
                <a:solidFill>
                  <a:schemeClr val="bg1"/>
                </a:solidFill>
              </a:rPr>
              <a:t>“And when they had this done, they </a:t>
            </a:r>
            <a:r>
              <a:rPr lang="en-US" sz="4000" dirty="0" err="1">
                <a:solidFill>
                  <a:schemeClr val="bg1"/>
                </a:solidFill>
              </a:rPr>
              <a:t>inclosed</a:t>
            </a:r>
            <a:r>
              <a:rPr lang="en-US" sz="4000" dirty="0">
                <a:solidFill>
                  <a:schemeClr val="bg1"/>
                </a:solidFill>
              </a:rPr>
              <a:t> a great multitude of fishes: and their net brake.”</a:t>
            </a:r>
          </a:p>
        </p:txBody>
      </p:sp>
      <p:sp>
        <p:nvSpPr>
          <p:cNvPr id="8" name="TextBox 7"/>
          <p:cNvSpPr txBox="1"/>
          <p:nvPr/>
        </p:nvSpPr>
        <p:spPr>
          <a:xfrm>
            <a:off x="10886" y="6550223"/>
            <a:ext cx="2514600" cy="307777"/>
          </a:xfrm>
          <a:prstGeom prst="rect">
            <a:avLst/>
          </a:prstGeom>
          <a:noFill/>
        </p:spPr>
        <p:txBody>
          <a:bodyPr wrap="square" rtlCol="0">
            <a:spAutoFit/>
          </a:bodyPr>
          <a:lstStyle/>
          <a:p>
            <a:r>
              <a:rPr lang="en-US" sz="1400" dirty="0">
                <a:solidFill>
                  <a:schemeClr val="bg1"/>
                </a:solidFill>
              </a:rPr>
              <a:t>Luke 5:6</a:t>
            </a:r>
          </a:p>
        </p:txBody>
      </p:sp>
      <p:pic>
        <p:nvPicPr>
          <p:cNvPr id="5" name="Picture 2" descr="http://4.bp.blogspot.com/_tt4Vl17dY30/Se4d_uv5HHI/AAAAAAAAAzo/H9W6c_YC1wA/s320/disciples_fishing_250.jpg"/>
          <p:cNvPicPr>
            <a:picLocks noChangeAspect="1" noChangeArrowheads="1"/>
          </p:cNvPicPr>
          <p:nvPr/>
        </p:nvPicPr>
        <p:blipFill>
          <a:blip r:embed="rId3" cstate="print"/>
          <a:srcRect/>
          <a:stretch>
            <a:fillRect/>
          </a:stretch>
        </p:blipFill>
        <p:spPr bwMode="auto">
          <a:xfrm>
            <a:off x="4343400" y="2819400"/>
            <a:ext cx="2971800" cy="3518612"/>
          </a:xfrm>
          <a:prstGeom prst="rect">
            <a:avLst/>
          </a:prstGeom>
          <a:noFill/>
        </p:spPr>
      </p:pic>
    </p:spTree>
    <p:extLst>
      <p:ext uri="{BB962C8B-B14F-4D97-AF65-F5344CB8AC3E}">
        <p14:creationId xmlns:p14="http://schemas.microsoft.com/office/powerpoint/2010/main" val="407172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71800" y="381000"/>
            <a:ext cx="6629400" cy="1569660"/>
          </a:xfrm>
          <a:prstGeom prst="rect">
            <a:avLst/>
          </a:prstGeom>
          <a:noFill/>
        </p:spPr>
        <p:txBody>
          <a:bodyPr wrap="square" rtlCol="0">
            <a:spAutoFit/>
          </a:bodyPr>
          <a:lstStyle/>
          <a:p>
            <a:r>
              <a:rPr lang="en-US" sz="3200" dirty="0">
                <a:solidFill>
                  <a:schemeClr val="bg1"/>
                </a:solidFill>
              </a:rPr>
              <a:t>Matthew 4:19</a:t>
            </a:r>
          </a:p>
          <a:p>
            <a:r>
              <a:rPr lang="en-US" sz="3200" dirty="0">
                <a:solidFill>
                  <a:schemeClr val="bg1"/>
                </a:solidFill>
              </a:rPr>
              <a:t>“…Follow me and I will make you fishers of men.”</a:t>
            </a:r>
          </a:p>
        </p:txBody>
      </p:sp>
      <p:grpSp>
        <p:nvGrpSpPr>
          <p:cNvPr id="9" name="Group 117"/>
          <p:cNvGrpSpPr/>
          <p:nvPr/>
        </p:nvGrpSpPr>
        <p:grpSpPr>
          <a:xfrm>
            <a:off x="1828800" y="228601"/>
            <a:ext cx="1143000" cy="1981200"/>
            <a:chOff x="533400" y="381000"/>
            <a:chExt cx="2281003" cy="4903390"/>
          </a:xfrm>
        </p:grpSpPr>
        <p:sp>
          <p:nvSpPr>
            <p:cNvPr id="10" name="Cloud 9"/>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47"/>
            <p:cNvGrpSpPr/>
            <p:nvPr/>
          </p:nvGrpSpPr>
          <p:grpSpPr>
            <a:xfrm rot="2613352">
              <a:off x="991411" y="4510244"/>
              <a:ext cx="666047" cy="774146"/>
              <a:chOff x="6106804" y="4039302"/>
              <a:chExt cx="666047" cy="774146"/>
            </a:xfrm>
          </p:grpSpPr>
          <p:sp>
            <p:nvSpPr>
              <p:cNvPr id="58" name="Oval 57"/>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6"/>
            <p:cNvGrpSpPr/>
            <p:nvPr/>
          </p:nvGrpSpPr>
          <p:grpSpPr>
            <a:xfrm>
              <a:off x="1708441" y="4507745"/>
              <a:ext cx="666047" cy="774146"/>
              <a:chOff x="6106804" y="4039302"/>
              <a:chExt cx="666047" cy="774146"/>
            </a:xfrm>
          </p:grpSpPr>
          <p:sp>
            <p:nvSpPr>
              <p:cNvPr id="55"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773405">
              <a:off x="1829033" y="1801220"/>
              <a:ext cx="797234" cy="1938579"/>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05497">
              <a:off x="732242" y="1826368"/>
              <a:ext cx="797234" cy="1938579"/>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233260">
              <a:off x="1887528" y="1854467"/>
              <a:ext cx="606620"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508364">
              <a:off x="915370" y="1810187"/>
              <a:ext cx="654825"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6"/>
            <p:cNvGrpSpPr/>
            <p:nvPr/>
          </p:nvGrpSpPr>
          <p:grpSpPr>
            <a:xfrm rot="4901522">
              <a:off x="1079356" y="2773919"/>
              <a:ext cx="2209671" cy="524419"/>
              <a:chOff x="5029200" y="1371600"/>
              <a:chExt cx="6791793" cy="1933731"/>
            </a:xfrm>
          </p:grpSpPr>
          <p:grpSp>
            <p:nvGrpSpPr>
              <p:cNvPr id="43" name="Group 16"/>
              <p:cNvGrpSpPr/>
              <p:nvPr/>
            </p:nvGrpSpPr>
            <p:grpSpPr>
              <a:xfrm>
                <a:off x="5029200" y="1371600"/>
                <a:ext cx="1752600" cy="1905000"/>
                <a:chOff x="5029200" y="1371600"/>
                <a:chExt cx="1752600" cy="1905000"/>
              </a:xfrm>
            </p:grpSpPr>
            <p:sp>
              <p:nvSpPr>
                <p:cNvPr id="53"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7"/>
              <p:cNvGrpSpPr/>
              <p:nvPr/>
            </p:nvGrpSpPr>
            <p:grpSpPr>
              <a:xfrm>
                <a:off x="6713095" y="1400331"/>
                <a:ext cx="1752600" cy="1905000"/>
                <a:chOff x="5029200" y="1371600"/>
                <a:chExt cx="1752600" cy="1905000"/>
              </a:xfrm>
            </p:grpSpPr>
            <p:sp>
              <p:nvSpPr>
                <p:cNvPr id="51" name="4-Point Star 5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4-Point Star 5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0"/>
              <p:cNvGrpSpPr/>
              <p:nvPr/>
            </p:nvGrpSpPr>
            <p:grpSpPr>
              <a:xfrm>
                <a:off x="8404486" y="1389088"/>
                <a:ext cx="1752600" cy="1905000"/>
                <a:chOff x="5029200" y="1371600"/>
                <a:chExt cx="1752600" cy="1905000"/>
              </a:xfrm>
            </p:grpSpPr>
            <p:sp>
              <p:nvSpPr>
                <p:cNvPr id="49" name="4-Point Star 4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4-Point Star 4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3"/>
              <p:cNvGrpSpPr/>
              <p:nvPr/>
            </p:nvGrpSpPr>
            <p:grpSpPr>
              <a:xfrm>
                <a:off x="10068393" y="1389089"/>
                <a:ext cx="1752600" cy="1905000"/>
                <a:chOff x="5029200" y="1371600"/>
                <a:chExt cx="1752600" cy="1905000"/>
              </a:xfrm>
            </p:grpSpPr>
            <p:sp>
              <p:nvSpPr>
                <p:cNvPr id="47"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7"/>
            <p:cNvGrpSpPr/>
            <p:nvPr/>
          </p:nvGrpSpPr>
          <p:grpSpPr>
            <a:xfrm rot="5740360">
              <a:off x="115989" y="2768133"/>
              <a:ext cx="2209671" cy="524419"/>
              <a:chOff x="5029200" y="1371600"/>
              <a:chExt cx="6791793" cy="1933731"/>
            </a:xfrm>
          </p:grpSpPr>
          <p:grpSp>
            <p:nvGrpSpPr>
              <p:cNvPr id="31" name="Group 16"/>
              <p:cNvGrpSpPr/>
              <p:nvPr/>
            </p:nvGrpSpPr>
            <p:grpSpPr>
              <a:xfrm>
                <a:off x="5029200" y="1371600"/>
                <a:ext cx="1752600" cy="1905000"/>
                <a:chOff x="5029200" y="1371600"/>
                <a:chExt cx="1752600" cy="1905000"/>
              </a:xfrm>
            </p:grpSpPr>
            <p:sp>
              <p:nvSpPr>
                <p:cNvPr id="41" name="4-Point Star 4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4-Point Star 4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7"/>
              <p:cNvGrpSpPr/>
              <p:nvPr/>
            </p:nvGrpSpPr>
            <p:grpSpPr>
              <a:xfrm>
                <a:off x="6713095" y="1400331"/>
                <a:ext cx="1752600" cy="1905000"/>
                <a:chOff x="5029200" y="1371600"/>
                <a:chExt cx="1752600" cy="1905000"/>
              </a:xfrm>
            </p:grpSpPr>
            <p:sp>
              <p:nvSpPr>
                <p:cNvPr id="39" name="4-Point Star 3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4-Point Star 3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0"/>
              <p:cNvGrpSpPr/>
              <p:nvPr/>
            </p:nvGrpSpPr>
            <p:grpSpPr>
              <a:xfrm>
                <a:off x="8404486" y="1389088"/>
                <a:ext cx="1752600" cy="1905000"/>
                <a:chOff x="5029200" y="1371600"/>
                <a:chExt cx="1752600" cy="1905000"/>
              </a:xfrm>
            </p:grpSpPr>
            <p:sp>
              <p:nvSpPr>
                <p:cNvPr id="37" name="4-Point Star 3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3"/>
              <p:cNvGrpSpPr/>
              <p:nvPr/>
            </p:nvGrpSpPr>
            <p:grpSpPr>
              <a:xfrm>
                <a:off x="10068393" y="1389089"/>
                <a:ext cx="1752600" cy="1905000"/>
                <a:chOff x="5029200" y="1371600"/>
                <a:chExt cx="1752600" cy="1905000"/>
              </a:xfrm>
            </p:grpSpPr>
            <p:sp>
              <p:nvSpPr>
                <p:cNvPr id="35"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ounded Rectangle 24"/>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599024" y="1541489"/>
              <a:ext cx="327263" cy="3491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2971800" y="2514600"/>
            <a:ext cx="7696200" cy="1905000"/>
            <a:chOff x="2971800" y="2514600"/>
            <a:chExt cx="7696200" cy="1905000"/>
          </a:xfrm>
        </p:grpSpPr>
        <p:sp>
          <p:nvSpPr>
            <p:cNvPr id="7" name="TextBox 6"/>
            <p:cNvSpPr txBox="1"/>
            <p:nvPr/>
          </p:nvSpPr>
          <p:spPr>
            <a:xfrm>
              <a:off x="4038600" y="2667000"/>
              <a:ext cx="6629400" cy="1569660"/>
            </a:xfrm>
            <a:prstGeom prst="rect">
              <a:avLst/>
            </a:prstGeom>
            <a:noFill/>
          </p:spPr>
          <p:txBody>
            <a:bodyPr wrap="square" rtlCol="0">
              <a:spAutoFit/>
            </a:bodyPr>
            <a:lstStyle/>
            <a:p>
              <a:r>
                <a:rPr lang="en-US" sz="3200" dirty="0">
                  <a:solidFill>
                    <a:schemeClr val="bg1"/>
                  </a:solidFill>
                </a:rPr>
                <a:t>Mark 1:17</a:t>
              </a:r>
            </a:p>
            <a:p>
              <a:r>
                <a:rPr lang="en-US" sz="3200" dirty="0">
                  <a:solidFill>
                    <a:schemeClr val="bg1"/>
                  </a:solidFill>
                </a:rPr>
                <a:t>“…Come ye after me, and I will make you to become fishers of men.</a:t>
              </a:r>
            </a:p>
          </p:txBody>
        </p:sp>
        <p:grpSp>
          <p:nvGrpSpPr>
            <p:cNvPr id="61" name="Group 116"/>
            <p:cNvGrpSpPr/>
            <p:nvPr/>
          </p:nvGrpSpPr>
          <p:grpSpPr>
            <a:xfrm>
              <a:off x="2971800" y="2514600"/>
              <a:ext cx="914400" cy="1905000"/>
              <a:chOff x="3886200" y="533400"/>
              <a:chExt cx="2980352" cy="6324600"/>
            </a:xfrm>
          </p:grpSpPr>
          <p:grpSp>
            <p:nvGrpSpPr>
              <p:cNvPr id="62" name="Group 47"/>
              <p:cNvGrpSpPr/>
              <p:nvPr/>
            </p:nvGrpSpPr>
            <p:grpSpPr>
              <a:xfrm>
                <a:off x="5257800" y="6083854"/>
                <a:ext cx="666047" cy="774146"/>
                <a:chOff x="6106804" y="4039302"/>
                <a:chExt cx="666047" cy="774146"/>
              </a:xfrm>
            </p:grpSpPr>
            <p:sp>
              <p:nvSpPr>
                <p:cNvPr id="116" name="Oval 115"/>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47"/>
              <p:cNvGrpSpPr/>
              <p:nvPr/>
            </p:nvGrpSpPr>
            <p:grpSpPr>
              <a:xfrm rot="2613352">
                <a:off x="4747036" y="5960941"/>
                <a:ext cx="666047" cy="774146"/>
                <a:chOff x="6106804" y="4039302"/>
                <a:chExt cx="666047" cy="774146"/>
              </a:xfrm>
            </p:grpSpPr>
            <p:sp>
              <p:nvSpPr>
                <p:cNvPr id="113" name="Oval 112"/>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p:cNvSpPr/>
              <p:nvPr/>
            </p:nvSpPr>
            <p:spPr>
              <a:xfrm>
                <a:off x="4495800" y="1066800"/>
                <a:ext cx="1905000" cy="1371600"/>
              </a:xfrm>
              <a:prstGeom prst="roundRect">
                <a:avLst>
                  <a:gd name="adj" fmla="val 3196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77"/>
              <p:cNvGrpSpPr/>
              <p:nvPr/>
            </p:nvGrpSpPr>
            <p:grpSpPr>
              <a:xfrm>
                <a:off x="3886200" y="2209800"/>
                <a:ext cx="2980352" cy="4187946"/>
                <a:chOff x="3886200" y="1447800"/>
                <a:chExt cx="2980352" cy="4187946"/>
              </a:xfrm>
            </p:grpSpPr>
            <p:grpSp>
              <p:nvGrpSpPr>
                <p:cNvPr id="101" name="Group 54"/>
                <p:cNvGrpSpPr/>
                <p:nvPr/>
              </p:nvGrpSpPr>
              <p:grpSpPr>
                <a:xfrm>
                  <a:off x="3886200" y="1447800"/>
                  <a:ext cx="2980352" cy="4187946"/>
                  <a:chOff x="4419600" y="2060454"/>
                  <a:chExt cx="2980352" cy="4187946"/>
                </a:xfrm>
              </p:grpSpPr>
              <p:sp>
                <p:nvSpPr>
                  <p:cNvPr id="104" name="Oval 103"/>
                  <p:cNvSpPr/>
                  <p:nvPr/>
                </p:nvSpPr>
                <p:spPr>
                  <a:xfrm>
                    <a:off x="6825329" y="3824763"/>
                    <a:ext cx="574623" cy="8444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419600" y="3736540"/>
                    <a:ext cx="574623" cy="8444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20102191">
                    <a:off x="6267526" y="2091421"/>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1327004">
                    <a:off x="4648115" y="2060454"/>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a:off x="4876800" y="2133600"/>
                    <a:ext cx="2133600" cy="41148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366654" flipH="1">
                    <a:off x="4940183" y="2083789"/>
                    <a:ext cx="706763" cy="3952346"/>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1233346">
                    <a:off x="6229030" y="2067506"/>
                    <a:ext cx="706763" cy="3967808"/>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 name="Oval 101"/>
                <p:cNvSpPr/>
                <p:nvPr/>
              </p:nvSpPr>
              <p:spPr>
                <a:xfrm rot="662489">
                  <a:off x="4497112" y="1621162"/>
                  <a:ext cx="381000" cy="1677051"/>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0760750">
                  <a:off x="5888734" y="1668594"/>
                  <a:ext cx="381000" cy="1700366"/>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7"/>
              <p:cNvGrpSpPr/>
              <p:nvPr/>
            </p:nvGrpSpPr>
            <p:grpSpPr>
              <a:xfrm rot="3964948">
                <a:off x="4741132" y="2772493"/>
                <a:ext cx="1033333" cy="208574"/>
                <a:chOff x="6764312" y="5017957"/>
                <a:chExt cx="3174167" cy="544643"/>
              </a:xfrm>
            </p:grpSpPr>
            <p:sp>
              <p:nvSpPr>
                <p:cNvPr id="92" name="Rounded Rectangle 91"/>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15"/>
                <p:cNvGrpSpPr/>
                <p:nvPr/>
              </p:nvGrpSpPr>
              <p:grpSpPr>
                <a:xfrm>
                  <a:off x="6764312" y="5017957"/>
                  <a:ext cx="3174167" cy="543394"/>
                  <a:chOff x="4419600" y="6019800"/>
                  <a:chExt cx="4553263" cy="718278"/>
                </a:xfrm>
              </p:grpSpPr>
              <p:sp>
                <p:nvSpPr>
                  <p:cNvPr id="94" name="Multiply 93"/>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ultiply 94"/>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ultiply 97"/>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ultiply 99"/>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Oval 66"/>
              <p:cNvSpPr/>
              <p:nvPr/>
            </p:nvSpPr>
            <p:spPr>
              <a:xfrm>
                <a:off x="4724400" y="533400"/>
                <a:ext cx="1371600" cy="1981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17471203">
                <a:off x="3968918" y="1297000"/>
                <a:ext cx="1512884"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15759005" flipV="1">
                <a:off x="5407740" y="1285586"/>
                <a:ext cx="1512325"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69"/>
              <p:cNvSpPr/>
              <p:nvPr/>
            </p:nvSpPr>
            <p:spPr>
              <a:xfrm rot="21077723">
                <a:off x="4988097" y="751921"/>
                <a:ext cx="914400"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Delay 70"/>
              <p:cNvSpPr/>
              <p:nvPr/>
            </p:nvSpPr>
            <p:spPr>
              <a:xfrm rot="16200000">
                <a:off x="5257800" y="0"/>
                <a:ext cx="457200" cy="1524000"/>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84"/>
              <p:cNvGrpSpPr/>
              <p:nvPr/>
            </p:nvGrpSpPr>
            <p:grpSpPr>
              <a:xfrm rot="17635052" flipH="1">
                <a:off x="5045932" y="2772494"/>
                <a:ext cx="1033333" cy="208574"/>
                <a:chOff x="6764312" y="5017957"/>
                <a:chExt cx="3174167" cy="544643"/>
              </a:xfrm>
            </p:grpSpPr>
            <p:sp>
              <p:nvSpPr>
                <p:cNvPr id="83" name="Rounded Rectangle 82"/>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15"/>
                <p:cNvGrpSpPr/>
                <p:nvPr/>
              </p:nvGrpSpPr>
              <p:grpSpPr>
                <a:xfrm>
                  <a:off x="6764312" y="5017957"/>
                  <a:ext cx="3174167" cy="543394"/>
                  <a:chOff x="4419600" y="6019800"/>
                  <a:chExt cx="4553263" cy="718278"/>
                </a:xfrm>
              </p:grpSpPr>
              <p:sp>
                <p:nvSpPr>
                  <p:cNvPr id="85" name="Multiply 84"/>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ultiply 85"/>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88"/>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y 90"/>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94"/>
              <p:cNvGrpSpPr/>
              <p:nvPr/>
            </p:nvGrpSpPr>
            <p:grpSpPr>
              <a:xfrm flipH="1">
                <a:off x="4267199" y="6172201"/>
                <a:ext cx="2343463" cy="258580"/>
                <a:chOff x="6764312" y="5017957"/>
                <a:chExt cx="3174167" cy="544643"/>
              </a:xfrm>
            </p:grpSpPr>
            <p:sp>
              <p:nvSpPr>
                <p:cNvPr id="74" name="Rounded Rectangle 73"/>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15"/>
                <p:cNvGrpSpPr/>
                <p:nvPr/>
              </p:nvGrpSpPr>
              <p:grpSpPr>
                <a:xfrm>
                  <a:off x="6764312" y="5017957"/>
                  <a:ext cx="3174167" cy="543394"/>
                  <a:chOff x="4419600" y="6019800"/>
                  <a:chExt cx="4553263" cy="718278"/>
                </a:xfrm>
              </p:grpSpPr>
              <p:sp>
                <p:nvSpPr>
                  <p:cNvPr id="76" name="Multiply 75"/>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ultiply 76"/>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y 79"/>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ultiply 81"/>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 name="Group 2"/>
          <p:cNvGrpSpPr/>
          <p:nvPr/>
        </p:nvGrpSpPr>
        <p:grpSpPr>
          <a:xfrm>
            <a:off x="3962400" y="4648200"/>
            <a:ext cx="6705600" cy="2033892"/>
            <a:chOff x="3962400" y="4648200"/>
            <a:chExt cx="6705600" cy="2033892"/>
          </a:xfrm>
        </p:grpSpPr>
        <p:sp>
          <p:nvSpPr>
            <p:cNvPr id="6" name="TextBox 5"/>
            <p:cNvSpPr txBox="1"/>
            <p:nvPr/>
          </p:nvSpPr>
          <p:spPr>
            <a:xfrm>
              <a:off x="5181600" y="4800600"/>
              <a:ext cx="5486400" cy="1569660"/>
            </a:xfrm>
            <a:prstGeom prst="rect">
              <a:avLst/>
            </a:prstGeom>
            <a:noFill/>
          </p:spPr>
          <p:txBody>
            <a:bodyPr wrap="square" rtlCol="0">
              <a:spAutoFit/>
            </a:bodyPr>
            <a:lstStyle/>
            <a:p>
              <a:r>
                <a:rPr lang="en-US" sz="3200" dirty="0">
                  <a:solidFill>
                    <a:schemeClr val="bg1"/>
                  </a:solidFill>
                </a:rPr>
                <a:t>Luke 5:7</a:t>
              </a:r>
            </a:p>
            <a:p>
              <a:r>
                <a:rPr lang="en-US" sz="3200" dirty="0">
                  <a:solidFill>
                    <a:schemeClr val="bg1"/>
                  </a:solidFill>
                </a:rPr>
                <a:t> “…Fear not; from henceforth thou </a:t>
              </a:r>
              <a:r>
                <a:rPr lang="en-US" sz="3200" dirty="0" err="1">
                  <a:solidFill>
                    <a:schemeClr val="bg1"/>
                  </a:solidFill>
                </a:rPr>
                <a:t>shalt</a:t>
              </a:r>
              <a:r>
                <a:rPr lang="en-US" sz="3200" dirty="0">
                  <a:solidFill>
                    <a:schemeClr val="bg1"/>
                  </a:solidFill>
                </a:rPr>
                <a:t> catch men.”</a:t>
              </a:r>
            </a:p>
          </p:txBody>
        </p:sp>
        <p:grpSp>
          <p:nvGrpSpPr>
            <p:cNvPr id="119" name="Group 159"/>
            <p:cNvGrpSpPr/>
            <p:nvPr/>
          </p:nvGrpSpPr>
          <p:grpSpPr>
            <a:xfrm>
              <a:off x="3962400" y="4648200"/>
              <a:ext cx="1066800" cy="2033892"/>
              <a:chOff x="6172200" y="838200"/>
              <a:chExt cx="2362200" cy="4812748"/>
            </a:xfrm>
          </p:grpSpPr>
          <p:sp>
            <p:nvSpPr>
              <p:cNvPr id="120" name="Cloud 119"/>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62"/>
              <p:cNvGrpSpPr/>
              <p:nvPr/>
            </p:nvGrpSpPr>
            <p:grpSpPr>
              <a:xfrm>
                <a:off x="6629400" y="1143000"/>
                <a:ext cx="1524000" cy="228600"/>
                <a:chOff x="6571728" y="1086622"/>
                <a:chExt cx="1528420" cy="286099"/>
              </a:xfrm>
            </p:grpSpPr>
            <p:sp>
              <p:nvSpPr>
                <p:cNvPr id="160" name="Rounded Rectangle 159"/>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Cloud 134"/>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4566761">
                <a:off x="7199907" y="2105383"/>
                <a:ext cx="254322" cy="39268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63"/>
              <p:cNvGrpSpPr/>
              <p:nvPr/>
            </p:nvGrpSpPr>
            <p:grpSpPr>
              <a:xfrm>
                <a:off x="6629400" y="3352800"/>
                <a:ext cx="1295400" cy="1371600"/>
                <a:chOff x="7543801" y="3581401"/>
                <a:chExt cx="1066799" cy="1066800"/>
              </a:xfrm>
            </p:grpSpPr>
            <p:sp>
              <p:nvSpPr>
                <p:cNvPr id="155" name="Rounded Rectangle 154"/>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62"/>
                <p:cNvGrpSpPr/>
                <p:nvPr/>
              </p:nvGrpSpPr>
              <p:grpSpPr>
                <a:xfrm>
                  <a:off x="7543801" y="3581401"/>
                  <a:ext cx="457200" cy="1066800"/>
                  <a:chOff x="6827799" y="4800600"/>
                  <a:chExt cx="868401" cy="2043177"/>
                </a:xfrm>
                <a:solidFill>
                  <a:srgbClr val="D98A33"/>
                </a:solidFill>
              </p:grpSpPr>
              <p:sp>
                <p:nvSpPr>
                  <p:cNvPr id="157" name="Double Wave 156"/>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ouble Wave 157"/>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169"/>
              <p:cNvGrpSpPr/>
              <p:nvPr/>
            </p:nvGrpSpPr>
            <p:grpSpPr>
              <a:xfrm>
                <a:off x="6477000" y="4495800"/>
                <a:ext cx="1800069" cy="609600"/>
                <a:chOff x="0" y="4648200"/>
                <a:chExt cx="3986134" cy="1541489"/>
              </a:xfrm>
            </p:grpSpPr>
            <p:grpSp>
              <p:nvGrpSpPr>
                <p:cNvPr id="140" name="Group 138"/>
                <p:cNvGrpSpPr/>
                <p:nvPr/>
              </p:nvGrpSpPr>
              <p:grpSpPr>
                <a:xfrm>
                  <a:off x="0" y="4648200"/>
                  <a:ext cx="1600200" cy="1524000"/>
                  <a:chOff x="533400" y="4648200"/>
                  <a:chExt cx="1905000" cy="1828800"/>
                </a:xfrm>
              </p:grpSpPr>
              <p:sp>
                <p:nvSpPr>
                  <p:cNvPr id="151" name="Plus 150"/>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39"/>
                <p:cNvGrpSpPr/>
                <p:nvPr/>
              </p:nvGrpSpPr>
              <p:grpSpPr>
                <a:xfrm>
                  <a:off x="1182973" y="4665689"/>
                  <a:ext cx="1600200" cy="1524000"/>
                  <a:chOff x="533400" y="4648200"/>
                  <a:chExt cx="1905000" cy="1828800"/>
                </a:xfrm>
              </p:grpSpPr>
              <p:sp>
                <p:nvSpPr>
                  <p:cNvPr id="147" name="Plus 146"/>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4"/>
                <p:cNvGrpSpPr/>
                <p:nvPr/>
              </p:nvGrpSpPr>
              <p:grpSpPr>
                <a:xfrm>
                  <a:off x="2385934" y="4665689"/>
                  <a:ext cx="1600200" cy="1524000"/>
                  <a:chOff x="533400" y="4648200"/>
                  <a:chExt cx="1905000" cy="1828800"/>
                </a:xfrm>
              </p:grpSpPr>
              <p:sp>
                <p:nvSpPr>
                  <p:cNvPr id="143" name="Plus 142"/>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109815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4.bp.blogspot.com/-dnj9YM-bNUc/Tr_shsNIF8I/AAAAAAAAAaY/MFZ1ZuEvC04/s1600/fishermen.jpg"/>
          <p:cNvPicPr>
            <a:picLocks noChangeAspect="1" noChangeArrowheads="1"/>
          </p:cNvPicPr>
          <p:nvPr/>
        </p:nvPicPr>
        <p:blipFill>
          <a:blip r:embed="rId3" cstate="print"/>
          <a:srcRect/>
          <a:stretch>
            <a:fillRect/>
          </a:stretch>
        </p:blipFill>
        <p:spPr bwMode="auto">
          <a:xfrm>
            <a:off x="3276600" y="533401"/>
            <a:ext cx="4762500" cy="3371851"/>
          </a:xfrm>
          <a:prstGeom prst="rect">
            <a:avLst/>
          </a:prstGeom>
          <a:noFill/>
        </p:spPr>
      </p:pic>
      <p:sp>
        <p:nvSpPr>
          <p:cNvPr id="4" name="TextBox 3"/>
          <p:cNvSpPr txBox="1"/>
          <p:nvPr/>
        </p:nvSpPr>
        <p:spPr>
          <a:xfrm>
            <a:off x="2514600" y="4038600"/>
            <a:ext cx="6629400" cy="1938992"/>
          </a:xfrm>
          <a:prstGeom prst="rect">
            <a:avLst/>
          </a:prstGeom>
          <a:noFill/>
        </p:spPr>
        <p:txBody>
          <a:bodyPr wrap="square" rtlCol="0">
            <a:spAutoFit/>
          </a:bodyPr>
          <a:lstStyle/>
          <a:p>
            <a:r>
              <a:rPr lang="en-US" sz="4000" dirty="0">
                <a:solidFill>
                  <a:schemeClr val="bg1"/>
                </a:solidFill>
              </a:rPr>
              <a:t>“And when they had brought their ships to land, they forsook all, and followed him.”</a:t>
            </a:r>
          </a:p>
        </p:txBody>
      </p:sp>
      <p:sp>
        <p:nvSpPr>
          <p:cNvPr id="5" name="TextBox 4"/>
          <p:cNvSpPr txBox="1"/>
          <p:nvPr/>
        </p:nvSpPr>
        <p:spPr>
          <a:xfrm>
            <a:off x="76200" y="6500416"/>
            <a:ext cx="2514600" cy="307777"/>
          </a:xfrm>
          <a:prstGeom prst="rect">
            <a:avLst/>
          </a:prstGeom>
          <a:noFill/>
        </p:spPr>
        <p:txBody>
          <a:bodyPr wrap="square" rtlCol="0">
            <a:spAutoFit/>
          </a:bodyPr>
          <a:lstStyle/>
          <a:p>
            <a:r>
              <a:rPr lang="en-US" sz="1400" dirty="0">
                <a:solidFill>
                  <a:schemeClr val="bg1"/>
                </a:solidFill>
              </a:rPr>
              <a:t>Luke 5:11</a:t>
            </a:r>
          </a:p>
        </p:txBody>
      </p:sp>
    </p:spTree>
    <p:extLst>
      <p:ext uri="{BB962C8B-B14F-4D97-AF65-F5344CB8AC3E}">
        <p14:creationId xmlns:p14="http://schemas.microsoft.com/office/powerpoint/2010/main" val="3211621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11086" y="717828"/>
            <a:ext cx="8675914" cy="1938992"/>
          </a:xfrm>
          <a:prstGeom prst="rect">
            <a:avLst/>
          </a:prstGeom>
          <a:noFill/>
        </p:spPr>
        <p:txBody>
          <a:bodyPr wrap="square" rtlCol="0">
            <a:spAutoFit/>
          </a:bodyPr>
          <a:lstStyle/>
          <a:p>
            <a:pPr algn="ctr"/>
            <a:r>
              <a:rPr lang="en-US" sz="4000" dirty="0">
                <a:solidFill>
                  <a:schemeClr val="bg1"/>
                </a:solidFill>
              </a:rPr>
              <a:t>“Three years later their Lord and Master, their counselor and King, was crucified. His mortal ministry was over.”</a:t>
            </a:r>
          </a:p>
        </p:txBody>
      </p:sp>
      <p:pic>
        <p:nvPicPr>
          <p:cNvPr id="5" name="Picture 2" descr="http://lavistachurchofchrist.org/Pictures/Jesus'%20Ministry%20Artwork/images/gentle_jesus,_meek_and_mild.jpg"/>
          <p:cNvPicPr>
            <a:picLocks noChangeAspect="1" noChangeArrowheads="1"/>
          </p:cNvPicPr>
          <p:nvPr/>
        </p:nvPicPr>
        <p:blipFill>
          <a:blip r:embed="rId3" cstate="print"/>
          <a:srcRect/>
          <a:stretch>
            <a:fillRect/>
          </a:stretch>
        </p:blipFill>
        <p:spPr bwMode="auto">
          <a:xfrm>
            <a:off x="4332515" y="2775856"/>
            <a:ext cx="2852056" cy="3447923"/>
          </a:xfrm>
          <a:prstGeom prst="rect">
            <a:avLst/>
          </a:prstGeom>
          <a:noFill/>
        </p:spPr>
      </p:pic>
      <p:sp>
        <p:nvSpPr>
          <p:cNvPr id="9" name="TextBox 8"/>
          <p:cNvSpPr txBox="1"/>
          <p:nvPr/>
        </p:nvSpPr>
        <p:spPr>
          <a:xfrm>
            <a:off x="2971800" y="6519446"/>
            <a:ext cx="9144000" cy="338554"/>
          </a:xfrm>
          <a:prstGeom prst="rect">
            <a:avLst/>
          </a:prstGeom>
          <a:noFill/>
        </p:spPr>
        <p:txBody>
          <a:bodyPr wrap="square" rtlCol="0">
            <a:spAutoFit/>
          </a:bodyPr>
          <a:lstStyle/>
          <a:p>
            <a:pPr algn="r"/>
            <a:r>
              <a:rPr lang="en-US" sz="1600" dirty="0">
                <a:solidFill>
                  <a:schemeClr val="bg1"/>
                </a:solidFill>
              </a:rPr>
              <a:t>(2) </a:t>
            </a:r>
          </a:p>
        </p:txBody>
      </p:sp>
      <p:pic>
        <p:nvPicPr>
          <p:cNvPr id="10" name="Picture 2" descr="http://www.lds.org/bc/content/shared/content/images/leaders/jeffrey-r-holland-large.jpg"/>
          <p:cNvPicPr>
            <a:picLocks noChangeAspect="1" noChangeArrowheads="1"/>
          </p:cNvPicPr>
          <p:nvPr/>
        </p:nvPicPr>
        <p:blipFill>
          <a:blip r:embed="rId4" cstate="print"/>
          <a:srcRect/>
          <a:stretch>
            <a:fillRect/>
          </a:stretch>
        </p:blipFill>
        <p:spPr bwMode="auto">
          <a:xfrm>
            <a:off x="11070771" y="131841"/>
            <a:ext cx="936171" cy="1171974"/>
          </a:xfrm>
          <a:prstGeom prst="rect">
            <a:avLst/>
          </a:prstGeom>
          <a:noFill/>
        </p:spPr>
      </p:pic>
    </p:spTree>
    <p:extLst>
      <p:ext uri="{BB962C8B-B14F-4D97-AF65-F5344CB8AC3E}">
        <p14:creationId xmlns:p14="http://schemas.microsoft.com/office/powerpoint/2010/main" val="426705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05764" y="566058"/>
            <a:ext cx="6629400" cy="5016758"/>
          </a:xfrm>
          <a:prstGeom prst="rect">
            <a:avLst/>
          </a:prstGeom>
          <a:noFill/>
        </p:spPr>
        <p:txBody>
          <a:bodyPr wrap="square" rtlCol="0">
            <a:spAutoFit/>
          </a:bodyPr>
          <a:lstStyle/>
          <a:p>
            <a:r>
              <a:rPr lang="en-US" sz="4000" dirty="0">
                <a:solidFill>
                  <a:schemeClr val="bg1"/>
                </a:solidFill>
              </a:rPr>
              <a:t>Peter wonders:</a:t>
            </a:r>
          </a:p>
          <a:p>
            <a:endParaRPr lang="en-US" sz="4000" dirty="0">
              <a:solidFill>
                <a:schemeClr val="bg1"/>
              </a:solidFill>
            </a:endParaRPr>
          </a:p>
          <a:p>
            <a:r>
              <a:rPr lang="en-US" sz="4000" dirty="0">
                <a:solidFill>
                  <a:schemeClr val="bg1"/>
                </a:solidFill>
              </a:rPr>
              <a:t>“…But that is over. He has finished His work, and He has risen from the tomb. He has worked out His salvation and ours. So you ask, ‘What do we do now?’” </a:t>
            </a:r>
          </a:p>
        </p:txBody>
      </p:sp>
      <p:sp>
        <p:nvSpPr>
          <p:cNvPr id="7" name="TextBox 6"/>
          <p:cNvSpPr txBox="1"/>
          <p:nvPr/>
        </p:nvSpPr>
        <p:spPr>
          <a:xfrm>
            <a:off x="2971800" y="6519446"/>
            <a:ext cx="9144000" cy="338554"/>
          </a:xfrm>
          <a:prstGeom prst="rect">
            <a:avLst/>
          </a:prstGeom>
          <a:noFill/>
        </p:spPr>
        <p:txBody>
          <a:bodyPr wrap="square" rtlCol="0">
            <a:spAutoFit/>
          </a:bodyPr>
          <a:lstStyle/>
          <a:p>
            <a:pPr algn="r"/>
            <a:r>
              <a:rPr lang="en-US" sz="1600" dirty="0">
                <a:solidFill>
                  <a:schemeClr val="bg1"/>
                </a:solidFill>
              </a:rPr>
              <a:t>(2) </a:t>
            </a:r>
          </a:p>
        </p:txBody>
      </p:sp>
      <p:pic>
        <p:nvPicPr>
          <p:cNvPr id="13314" name="Picture 2" descr="http://www.lds.org/bc/content/shared/content/images/leaders/jeffrey-r-holland-large.jpg"/>
          <p:cNvPicPr>
            <a:picLocks noChangeAspect="1" noChangeArrowheads="1"/>
          </p:cNvPicPr>
          <p:nvPr/>
        </p:nvPicPr>
        <p:blipFill>
          <a:blip r:embed="rId3" cstate="print"/>
          <a:srcRect/>
          <a:stretch>
            <a:fillRect/>
          </a:stretch>
        </p:blipFill>
        <p:spPr bwMode="auto">
          <a:xfrm>
            <a:off x="11096042" y="152402"/>
            <a:ext cx="878244" cy="1099456"/>
          </a:xfrm>
          <a:prstGeom prst="rect">
            <a:avLst/>
          </a:prstGeom>
          <a:noFill/>
        </p:spPr>
      </p:pic>
      <p:grpSp>
        <p:nvGrpSpPr>
          <p:cNvPr id="3" name="Group 2"/>
          <p:cNvGrpSpPr/>
          <p:nvPr/>
        </p:nvGrpSpPr>
        <p:grpSpPr>
          <a:xfrm>
            <a:off x="530684" y="1690703"/>
            <a:ext cx="4168253" cy="3899934"/>
            <a:chOff x="530684" y="1690703"/>
            <a:chExt cx="4168253" cy="3899934"/>
          </a:xfrm>
        </p:grpSpPr>
        <p:pic>
          <p:nvPicPr>
            <p:cNvPr id="36866" name="Picture 2" descr="Image result for peter and jesus at s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84" y="1690703"/>
              <a:ext cx="4168253" cy="36383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0684" y="5329027"/>
              <a:ext cx="1032655" cy="261610"/>
            </a:xfrm>
            <a:prstGeom prst="rect">
              <a:avLst/>
            </a:prstGeom>
          </p:spPr>
          <p:txBody>
            <a:bodyPr wrap="none">
              <a:spAutoFit/>
            </a:bodyPr>
            <a:lstStyle/>
            <a:p>
              <a:pPr fontAlgn="base"/>
              <a:r>
                <a:rPr lang="en-US" sz="1100" dirty="0" err="1">
                  <a:solidFill>
                    <a:schemeClr val="bg1"/>
                  </a:solidFill>
                  <a:latin typeface="Open Sans"/>
                </a:rPr>
                <a:t>Kamille</a:t>
              </a:r>
              <a:r>
                <a:rPr lang="en-US" sz="1100" dirty="0">
                  <a:solidFill>
                    <a:schemeClr val="bg1"/>
                  </a:solidFill>
                  <a:latin typeface="Open Sans"/>
                </a:rPr>
                <a:t> Corry</a:t>
              </a:r>
            </a:p>
          </p:txBody>
        </p:sp>
      </p:grpSp>
    </p:spTree>
    <p:extLst>
      <p:ext uri="{BB962C8B-B14F-4D97-AF65-F5344CB8AC3E}">
        <p14:creationId xmlns:p14="http://schemas.microsoft.com/office/powerpoint/2010/main" val="376686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turquois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498341"/>
            <a:ext cx="2514600" cy="307777"/>
          </a:xfrm>
          <a:prstGeom prst="rect">
            <a:avLst/>
          </a:prstGeom>
          <a:noFill/>
        </p:spPr>
        <p:txBody>
          <a:bodyPr wrap="square" rtlCol="0">
            <a:spAutoFit/>
          </a:bodyPr>
          <a:lstStyle/>
          <a:p>
            <a:r>
              <a:rPr lang="en-US" sz="1400" dirty="0">
                <a:solidFill>
                  <a:schemeClr val="bg1"/>
                </a:solidFill>
              </a:rPr>
              <a:t>John 21:3</a:t>
            </a:r>
          </a:p>
        </p:txBody>
      </p:sp>
      <p:sp>
        <p:nvSpPr>
          <p:cNvPr id="5" name="TextBox 4"/>
          <p:cNvSpPr txBox="1"/>
          <p:nvPr/>
        </p:nvSpPr>
        <p:spPr>
          <a:xfrm>
            <a:off x="1828800" y="381000"/>
            <a:ext cx="8382000" cy="1077218"/>
          </a:xfrm>
          <a:prstGeom prst="rect">
            <a:avLst/>
          </a:prstGeom>
          <a:noFill/>
        </p:spPr>
        <p:txBody>
          <a:bodyPr wrap="square" rtlCol="0">
            <a:spAutoFit/>
          </a:bodyPr>
          <a:lstStyle/>
          <a:p>
            <a:r>
              <a:rPr lang="en-US" sz="3200" dirty="0">
                <a:solidFill>
                  <a:schemeClr val="bg1"/>
                </a:solidFill>
              </a:rPr>
              <a:t>“Simon Peter </a:t>
            </a:r>
            <a:r>
              <a:rPr lang="en-US" sz="3200" dirty="0" err="1">
                <a:solidFill>
                  <a:schemeClr val="bg1"/>
                </a:solidFill>
              </a:rPr>
              <a:t>saith</a:t>
            </a:r>
            <a:r>
              <a:rPr lang="en-US" sz="3200" dirty="0">
                <a:solidFill>
                  <a:schemeClr val="bg1"/>
                </a:solidFill>
              </a:rPr>
              <a:t> unto them, I go a fishing. They say unto him, We also go with thee.”</a:t>
            </a:r>
          </a:p>
        </p:txBody>
      </p:sp>
      <p:sp>
        <p:nvSpPr>
          <p:cNvPr id="7" name="TextBox 6"/>
          <p:cNvSpPr txBox="1"/>
          <p:nvPr/>
        </p:nvSpPr>
        <p:spPr>
          <a:xfrm>
            <a:off x="1828800" y="4876800"/>
            <a:ext cx="8011886" cy="1077218"/>
          </a:xfrm>
          <a:prstGeom prst="rect">
            <a:avLst/>
          </a:prstGeom>
          <a:noFill/>
        </p:spPr>
        <p:txBody>
          <a:bodyPr wrap="square" rtlCol="0">
            <a:spAutoFit/>
          </a:bodyPr>
          <a:lstStyle/>
          <a:p>
            <a:r>
              <a:rPr lang="en-US" sz="3200" dirty="0">
                <a:solidFill>
                  <a:schemeClr val="bg1"/>
                </a:solidFill>
              </a:rPr>
              <a:t>At least six of the ten other remaining Apostles went with Peter. But caught nothing.</a:t>
            </a:r>
          </a:p>
        </p:txBody>
      </p:sp>
      <p:pic>
        <p:nvPicPr>
          <p:cNvPr id="6" name="Picture 4" descr="http://blog.timesunion.com/rightnow/files/2012/08/galilee.jpg"/>
          <p:cNvPicPr>
            <a:picLocks noChangeAspect="1" noChangeArrowheads="1"/>
          </p:cNvPicPr>
          <p:nvPr/>
        </p:nvPicPr>
        <p:blipFill>
          <a:blip r:embed="rId3" cstate="print"/>
          <a:srcRect/>
          <a:stretch>
            <a:fillRect/>
          </a:stretch>
        </p:blipFill>
        <p:spPr bwMode="auto">
          <a:xfrm>
            <a:off x="5638800" y="1752601"/>
            <a:ext cx="3976468" cy="3028951"/>
          </a:xfrm>
          <a:prstGeom prst="rect">
            <a:avLst/>
          </a:prstGeom>
          <a:noFill/>
        </p:spPr>
      </p:pic>
    </p:spTree>
    <p:extLst>
      <p:ext uri="{BB962C8B-B14F-4D97-AF65-F5344CB8AC3E}">
        <p14:creationId xmlns:p14="http://schemas.microsoft.com/office/powerpoint/2010/main" val="33533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1626</Words>
  <Application>Microsoft Office PowerPoint</Application>
  <PresentationFormat>Widescreen</PresentationFormat>
  <Paragraphs>147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 Light</vt:lpstr>
      <vt:lpstr>Calibri</vt:lpstr>
      <vt:lpstr>Eurostile</vt:lpstr>
      <vt:lpstr>Abadi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73</cp:revision>
  <dcterms:created xsi:type="dcterms:W3CDTF">2016-05-16T13:36:31Z</dcterms:created>
  <dcterms:modified xsi:type="dcterms:W3CDTF">2020-08-28T23:38:47Z</dcterms:modified>
</cp:coreProperties>
</file>