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85" r:id="rId11"/>
    <p:sldId id="286" r:id="rId12"/>
    <p:sldId id="266" r:id="rId13"/>
    <p:sldId id="268" r:id="rId14"/>
    <p:sldId id="28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9" r:id="rId29"/>
    <p:sldId id="290" r:id="rId30"/>
    <p:sldId id="282" r:id="rId31"/>
    <p:sldId id="283" r:id="rId32"/>
    <p:sldId id="284" r:id="rId33"/>
    <p:sldId id="287" r:id="rId34"/>
  </p:sldIdLst>
  <p:sldSz cx="12192000" cy="6858000"/>
  <p:notesSz cx="6858000" cy="9144000"/>
  <p:embeddedFontLst>
    <p:embeddedFont>
      <p:font typeface="Abadi" panose="020B0604020104020204" pitchFamily="34"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Leelawadee" panose="020B0502040204020203" pitchFamily="34" charset="-34"/>
      <p:regular r:id="rId43"/>
    </p:embeddedFont>
    <p:embeddedFont>
      <p:font typeface="Open Sans" panose="020B0606030504020204" pitchFamily="34" charset="0"/>
      <p:regular r:id="rId44"/>
      <p:bold r:id="rId45"/>
      <p:italic r:id="rId46"/>
      <p:boldItalic r:id="rId47"/>
    </p:embeddedFont>
    <p:embeddedFont>
      <p:font typeface="Palatino" pitchFamily="2"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B73EB-5D6F-4C14-B430-59DA76C7AB3C}"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E164B-F638-4740-ABFC-4D341700F9CB}" type="slidenum">
              <a:rPr lang="en-US" smtClean="0"/>
              <a:t>‹#›</a:t>
            </a:fld>
            <a:endParaRPr lang="en-US"/>
          </a:p>
        </p:txBody>
      </p:sp>
    </p:spTree>
    <p:extLst>
      <p:ext uri="{BB962C8B-B14F-4D97-AF65-F5344CB8AC3E}">
        <p14:creationId xmlns:p14="http://schemas.microsoft.com/office/powerpoint/2010/main" val="45423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D3A747-A537-4C51-8EE3-CCC1DA54B88C}" type="slidenum">
              <a:rPr lang="en-US" smtClean="0"/>
              <a:pPr/>
              <a:t>23</a:t>
            </a:fld>
            <a:endParaRPr lang="en-US"/>
          </a:p>
        </p:txBody>
      </p:sp>
    </p:spTree>
    <p:extLst>
      <p:ext uri="{BB962C8B-B14F-4D97-AF65-F5344CB8AC3E}">
        <p14:creationId xmlns:p14="http://schemas.microsoft.com/office/powerpoint/2010/main" val="8994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3B1E2A-4F69-42CA-9B85-6178A702854C}"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253762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3B1E2A-4F69-42CA-9B85-6178A702854C}"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415499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3B1E2A-4F69-42CA-9B85-6178A702854C}"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250903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3B1E2A-4F69-42CA-9B85-6178A702854C}"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413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B1E2A-4F69-42CA-9B85-6178A702854C}"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85410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3B1E2A-4F69-42CA-9B85-6178A702854C}"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312818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3B1E2A-4F69-42CA-9B85-6178A702854C}"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243437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3B1E2A-4F69-42CA-9B85-6178A702854C}"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22357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B1E2A-4F69-42CA-9B85-6178A702854C}"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139965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3B1E2A-4F69-42CA-9B85-6178A702854C}"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176447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3B1E2A-4F69-42CA-9B85-6178A702854C}"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5DB62-40F3-430E-9D3C-3CC038E79D54}" type="slidenum">
              <a:rPr lang="en-US" smtClean="0"/>
              <a:t>‹#›</a:t>
            </a:fld>
            <a:endParaRPr lang="en-US"/>
          </a:p>
        </p:txBody>
      </p:sp>
    </p:spTree>
    <p:extLst>
      <p:ext uri="{BB962C8B-B14F-4D97-AF65-F5344CB8AC3E}">
        <p14:creationId xmlns:p14="http://schemas.microsoft.com/office/powerpoint/2010/main" val="22594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B1E2A-4F69-42CA-9B85-6178A702854C}" type="datetimeFigureOut">
              <a:rPr lang="en-US" smtClean="0"/>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5DB62-40F3-430E-9D3C-3CC038E79D54}" type="slidenum">
              <a:rPr lang="en-US" smtClean="0"/>
              <a:t>‹#›</a:t>
            </a:fld>
            <a:endParaRPr lang="en-US"/>
          </a:p>
        </p:txBody>
      </p:sp>
    </p:spTree>
    <p:extLst>
      <p:ext uri="{BB962C8B-B14F-4D97-AF65-F5344CB8AC3E}">
        <p14:creationId xmlns:p14="http://schemas.microsoft.com/office/powerpoint/2010/main" val="2583454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lds.org/general-conference/2010/04/healing-the-sick?lang=eng&amp;_r=1#note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832828-9B99-42DD-98AD-8535A9F0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46495" y="304829"/>
            <a:ext cx="7686392" cy="1569660"/>
          </a:xfrm>
          <a:prstGeom prst="rect">
            <a:avLst/>
          </a:prstGeom>
          <a:noFill/>
        </p:spPr>
        <p:txBody>
          <a:bodyPr wrap="square" rtlCol="0">
            <a:spAutoFit/>
          </a:bodyPr>
          <a:lstStyle/>
          <a:p>
            <a:pPr algn="ctr"/>
            <a:r>
              <a:rPr lang="en-US" sz="4800" i="1" dirty="0">
                <a:solidFill>
                  <a:schemeClr val="bg1"/>
                </a:solidFill>
                <a:latin typeface="Leelawadee" pitchFamily="34" charset="-34"/>
                <a:cs typeface="Leelawadee" pitchFamily="34" charset="-34"/>
              </a:rPr>
              <a:t>“ …And we know that his testimony is true.”</a:t>
            </a:r>
          </a:p>
        </p:txBody>
      </p:sp>
      <p:sp>
        <p:nvSpPr>
          <p:cNvPr id="6" name="TextBox 5"/>
          <p:cNvSpPr txBox="1"/>
          <p:nvPr/>
        </p:nvSpPr>
        <p:spPr>
          <a:xfrm>
            <a:off x="1104521" y="2962020"/>
            <a:ext cx="4191000" cy="646331"/>
          </a:xfrm>
          <a:prstGeom prst="rect">
            <a:avLst/>
          </a:prstGeom>
          <a:noFill/>
        </p:spPr>
        <p:txBody>
          <a:bodyPr wrap="square" rtlCol="0">
            <a:spAutoFit/>
          </a:bodyPr>
          <a:lstStyle/>
          <a:p>
            <a:r>
              <a:rPr lang="en-US" sz="3600" i="1" dirty="0">
                <a:solidFill>
                  <a:schemeClr val="bg1"/>
                </a:solidFill>
                <a:latin typeface="Leelawadee" pitchFamily="34" charset="-34"/>
                <a:cs typeface="Leelawadee" pitchFamily="34" charset="-34"/>
              </a:rPr>
              <a:t>Matthew 28:16-20</a:t>
            </a:r>
          </a:p>
        </p:txBody>
      </p:sp>
      <p:sp>
        <p:nvSpPr>
          <p:cNvPr id="7" name="TextBox 6"/>
          <p:cNvSpPr txBox="1"/>
          <p:nvPr/>
        </p:nvSpPr>
        <p:spPr>
          <a:xfrm>
            <a:off x="4555103" y="3922576"/>
            <a:ext cx="4191000" cy="646331"/>
          </a:xfrm>
          <a:prstGeom prst="rect">
            <a:avLst/>
          </a:prstGeom>
          <a:noFill/>
        </p:spPr>
        <p:txBody>
          <a:bodyPr wrap="square" rtlCol="0">
            <a:spAutoFit/>
          </a:bodyPr>
          <a:lstStyle/>
          <a:p>
            <a:r>
              <a:rPr lang="en-US" sz="3600" i="1" dirty="0">
                <a:solidFill>
                  <a:schemeClr val="bg1"/>
                </a:solidFill>
                <a:latin typeface="Leelawadee" pitchFamily="34" charset="-34"/>
                <a:cs typeface="Leelawadee" pitchFamily="34" charset="-34"/>
              </a:rPr>
              <a:t>Mark 16:15-20</a:t>
            </a:r>
          </a:p>
        </p:txBody>
      </p:sp>
      <p:sp>
        <p:nvSpPr>
          <p:cNvPr id="8" name="TextBox 7"/>
          <p:cNvSpPr txBox="1"/>
          <p:nvPr/>
        </p:nvSpPr>
        <p:spPr>
          <a:xfrm>
            <a:off x="6863336" y="4858693"/>
            <a:ext cx="4191000" cy="646331"/>
          </a:xfrm>
          <a:prstGeom prst="rect">
            <a:avLst/>
          </a:prstGeom>
          <a:noFill/>
        </p:spPr>
        <p:txBody>
          <a:bodyPr wrap="square" rtlCol="0">
            <a:spAutoFit/>
          </a:bodyPr>
          <a:lstStyle/>
          <a:p>
            <a:r>
              <a:rPr lang="en-US" sz="3600" i="1" dirty="0">
                <a:solidFill>
                  <a:schemeClr val="bg1"/>
                </a:solidFill>
                <a:latin typeface="Leelawadee" pitchFamily="34" charset="-34"/>
                <a:cs typeface="Leelawadee" pitchFamily="34" charset="-34"/>
              </a:rPr>
              <a:t>Luke 24:49-53</a:t>
            </a:r>
          </a:p>
        </p:txBody>
      </p:sp>
      <p:sp>
        <p:nvSpPr>
          <p:cNvPr id="9" name="TextBox 8"/>
          <p:cNvSpPr txBox="1"/>
          <p:nvPr/>
        </p:nvSpPr>
        <p:spPr>
          <a:xfrm>
            <a:off x="8857430" y="5826461"/>
            <a:ext cx="4191000" cy="646331"/>
          </a:xfrm>
          <a:prstGeom prst="rect">
            <a:avLst/>
          </a:prstGeom>
          <a:noFill/>
        </p:spPr>
        <p:txBody>
          <a:bodyPr wrap="square" rtlCol="0">
            <a:spAutoFit/>
          </a:bodyPr>
          <a:lstStyle/>
          <a:p>
            <a:r>
              <a:rPr lang="en-US" sz="3600" i="1" dirty="0">
                <a:solidFill>
                  <a:schemeClr val="bg1"/>
                </a:solidFill>
                <a:latin typeface="Leelawadee" pitchFamily="34" charset="-34"/>
                <a:cs typeface="Leelawadee" pitchFamily="34" charset="-34"/>
              </a:rPr>
              <a:t>John 21:20-31</a:t>
            </a:r>
          </a:p>
        </p:txBody>
      </p:sp>
      <p:sp>
        <p:nvSpPr>
          <p:cNvPr id="2" name="TextBox 1"/>
          <p:cNvSpPr txBox="1"/>
          <p:nvPr/>
        </p:nvSpPr>
        <p:spPr>
          <a:xfrm>
            <a:off x="99587" y="0"/>
            <a:ext cx="2009869" cy="369332"/>
          </a:xfrm>
          <a:prstGeom prst="rect">
            <a:avLst/>
          </a:prstGeom>
          <a:noFill/>
        </p:spPr>
        <p:txBody>
          <a:bodyPr wrap="square" rtlCol="0">
            <a:spAutoFit/>
          </a:bodyPr>
          <a:lstStyle/>
          <a:p>
            <a:r>
              <a:rPr lang="en-US" dirty="0">
                <a:solidFill>
                  <a:schemeClr val="bg1"/>
                </a:solidFill>
              </a:rPr>
              <a:t>Lesson 80 </a:t>
            </a:r>
            <a:r>
              <a:rPr lang="en-US">
                <a:solidFill>
                  <a:schemeClr val="bg1"/>
                </a:solidFill>
              </a:rPr>
              <a:t>Part 2</a:t>
            </a:r>
            <a:endParaRPr lang="en-US" dirty="0">
              <a:solidFill>
                <a:schemeClr val="bg1"/>
              </a:solidFill>
            </a:endParaRPr>
          </a:p>
        </p:txBody>
      </p:sp>
      <p:sp>
        <p:nvSpPr>
          <p:cNvPr id="3" name="Rectangle 2"/>
          <p:cNvSpPr/>
          <p:nvPr/>
        </p:nvSpPr>
        <p:spPr>
          <a:xfrm>
            <a:off x="5938700" y="1785835"/>
            <a:ext cx="3369833" cy="707886"/>
          </a:xfrm>
          <a:prstGeom prst="rect">
            <a:avLst/>
          </a:prstGeom>
        </p:spPr>
        <p:txBody>
          <a:bodyPr wrap="none">
            <a:spAutoFit/>
          </a:bodyPr>
          <a:lstStyle/>
          <a:p>
            <a:r>
              <a:rPr lang="en-US" sz="4000" i="1" dirty="0">
                <a:solidFill>
                  <a:schemeClr val="bg1"/>
                </a:solidFill>
                <a:latin typeface="Leelawadee" pitchFamily="34" charset="-34"/>
                <a:cs typeface="Leelawadee" pitchFamily="34" charset="-34"/>
              </a:rPr>
              <a:t>John 20:30-31</a:t>
            </a:r>
          </a:p>
        </p:txBody>
      </p:sp>
      <p:grpSp>
        <p:nvGrpSpPr>
          <p:cNvPr id="96" name="Group 159"/>
          <p:cNvGrpSpPr/>
          <p:nvPr/>
        </p:nvGrpSpPr>
        <p:grpSpPr>
          <a:xfrm>
            <a:off x="6152996" y="4494912"/>
            <a:ext cx="656424" cy="1440819"/>
            <a:chOff x="6172200" y="838200"/>
            <a:chExt cx="2362200" cy="4812748"/>
          </a:xfrm>
        </p:grpSpPr>
        <p:sp>
          <p:nvSpPr>
            <p:cNvPr id="97" name="Cloud 96"/>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62"/>
            <p:cNvGrpSpPr/>
            <p:nvPr/>
          </p:nvGrpSpPr>
          <p:grpSpPr>
            <a:xfrm>
              <a:off x="6629400" y="1143000"/>
              <a:ext cx="1524000" cy="228600"/>
              <a:chOff x="6571728" y="1086622"/>
              <a:chExt cx="1528420" cy="286099"/>
            </a:xfrm>
          </p:grpSpPr>
          <p:sp>
            <p:nvSpPr>
              <p:cNvPr id="137" name="Rounded Rectangle 136"/>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Cloud 111"/>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63"/>
            <p:cNvGrpSpPr/>
            <p:nvPr/>
          </p:nvGrpSpPr>
          <p:grpSpPr>
            <a:xfrm>
              <a:off x="6629395" y="3352800"/>
              <a:ext cx="1428751" cy="1371600"/>
              <a:chOff x="7543801" y="3581401"/>
              <a:chExt cx="1176618" cy="1066800"/>
            </a:xfrm>
          </p:grpSpPr>
          <p:sp>
            <p:nvSpPr>
              <p:cNvPr id="132" name="Rounded Rectangle 131"/>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62"/>
              <p:cNvGrpSpPr/>
              <p:nvPr/>
            </p:nvGrpSpPr>
            <p:grpSpPr>
              <a:xfrm>
                <a:off x="7543801" y="3581401"/>
                <a:ext cx="457200" cy="1066800"/>
                <a:chOff x="6827799" y="4800600"/>
                <a:chExt cx="868401" cy="2043177"/>
              </a:xfrm>
              <a:solidFill>
                <a:srgbClr val="D98A33"/>
              </a:solidFill>
            </p:grpSpPr>
            <p:sp>
              <p:nvSpPr>
                <p:cNvPr id="134" name="Double Wave 133"/>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ouble Wave 134"/>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69"/>
            <p:cNvGrpSpPr/>
            <p:nvPr/>
          </p:nvGrpSpPr>
          <p:grpSpPr>
            <a:xfrm>
              <a:off x="6477000" y="4495800"/>
              <a:ext cx="1800069" cy="609600"/>
              <a:chOff x="0" y="4648200"/>
              <a:chExt cx="3986134" cy="1541489"/>
            </a:xfrm>
          </p:grpSpPr>
          <p:grpSp>
            <p:nvGrpSpPr>
              <p:cNvPr id="117" name="Group 138"/>
              <p:cNvGrpSpPr/>
              <p:nvPr/>
            </p:nvGrpSpPr>
            <p:grpSpPr>
              <a:xfrm>
                <a:off x="0" y="4648200"/>
                <a:ext cx="1600200" cy="1524000"/>
                <a:chOff x="533400" y="4648200"/>
                <a:chExt cx="1905000" cy="1828800"/>
              </a:xfrm>
            </p:grpSpPr>
            <p:sp>
              <p:nvSpPr>
                <p:cNvPr id="128" name="Plus 12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39"/>
              <p:cNvGrpSpPr/>
              <p:nvPr/>
            </p:nvGrpSpPr>
            <p:grpSpPr>
              <a:xfrm>
                <a:off x="1182973" y="4665689"/>
                <a:ext cx="1600200" cy="1524000"/>
                <a:chOff x="533400" y="4648200"/>
                <a:chExt cx="1905000" cy="1828800"/>
              </a:xfrm>
            </p:grpSpPr>
            <p:sp>
              <p:nvSpPr>
                <p:cNvPr id="124" name="Plus 12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44"/>
              <p:cNvGrpSpPr/>
              <p:nvPr/>
            </p:nvGrpSpPr>
            <p:grpSpPr>
              <a:xfrm>
                <a:off x="2385934" y="4665689"/>
                <a:ext cx="1600200" cy="1524000"/>
                <a:chOff x="533400" y="4648200"/>
                <a:chExt cx="1905000" cy="1828800"/>
              </a:xfrm>
            </p:grpSpPr>
            <p:sp>
              <p:nvSpPr>
                <p:cNvPr id="120" name="Plus 119"/>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3" name="Group 142"/>
          <p:cNvGrpSpPr/>
          <p:nvPr/>
        </p:nvGrpSpPr>
        <p:grpSpPr>
          <a:xfrm>
            <a:off x="3847611" y="3573517"/>
            <a:ext cx="555553" cy="1275316"/>
            <a:chOff x="2438400" y="618365"/>
            <a:chExt cx="2286586" cy="5249035"/>
          </a:xfrm>
        </p:grpSpPr>
        <p:sp>
          <p:nvSpPr>
            <p:cNvPr id="144" name="Round Diagonal Corner Rectangle 143"/>
            <p:cNvSpPr/>
            <p:nvPr/>
          </p:nvSpPr>
          <p:spPr>
            <a:xfrm rot="6243236" flipH="1" flipV="1">
              <a:off x="2381857" y="1513740"/>
              <a:ext cx="1341226"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47"/>
            <p:cNvGrpSpPr/>
            <p:nvPr/>
          </p:nvGrpSpPr>
          <p:grpSpPr>
            <a:xfrm>
              <a:off x="3471131" y="5233160"/>
              <a:ext cx="501493" cy="634240"/>
              <a:chOff x="6106804" y="4039302"/>
              <a:chExt cx="666047" cy="774146"/>
            </a:xfrm>
          </p:grpSpPr>
          <p:sp>
            <p:nvSpPr>
              <p:cNvPr id="208" name="Oval 207"/>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47"/>
            <p:cNvGrpSpPr/>
            <p:nvPr/>
          </p:nvGrpSpPr>
          <p:grpSpPr>
            <a:xfrm rot="2613352">
              <a:off x="3086557" y="5132460"/>
              <a:ext cx="501493" cy="634240"/>
              <a:chOff x="6106804" y="4039302"/>
              <a:chExt cx="666047" cy="774146"/>
            </a:xfrm>
          </p:grpSpPr>
          <p:sp>
            <p:nvSpPr>
              <p:cNvPr id="205" name="Oval 204"/>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77"/>
            <p:cNvGrpSpPr/>
            <p:nvPr/>
          </p:nvGrpSpPr>
          <p:grpSpPr>
            <a:xfrm>
              <a:off x="2438400" y="2059236"/>
              <a:ext cx="2286586" cy="3431088"/>
              <a:chOff x="3886200" y="1447800"/>
              <a:chExt cx="3036880" cy="4187946"/>
            </a:xfrm>
          </p:grpSpPr>
          <p:grpSp>
            <p:nvGrpSpPr>
              <p:cNvPr id="193" name="Group 54"/>
              <p:cNvGrpSpPr/>
              <p:nvPr/>
            </p:nvGrpSpPr>
            <p:grpSpPr>
              <a:xfrm>
                <a:off x="3886200" y="1447800"/>
                <a:ext cx="3036880" cy="4187946"/>
                <a:chOff x="4419600" y="2060454"/>
                <a:chExt cx="3036880" cy="4187946"/>
              </a:xfrm>
            </p:grpSpPr>
            <p:sp>
              <p:nvSpPr>
                <p:cNvPr id="196" name="Oval 195"/>
                <p:cNvSpPr/>
                <p:nvPr/>
              </p:nvSpPr>
              <p:spPr>
                <a:xfrm rot="20216319">
                  <a:off x="6881857" y="3709053"/>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354115">
                  <a:off x="4419600" y="3736540"/>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0102191">
                  <a:off x="6267526" y="2091421"/>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327004">
                  <a:off x="4648115" y="2060454"/>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a:off x="4876800" y="2133600"/>
                  <a:ext cx="2133600" cy="4114800"/>
                </a:xfrm>
                <a:prstGeom prst="trapezoid">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rot="10800000">
                  <a:off x="5638800" y="2133600"/>
                  <a:ext cx="609600" cy="762000"/>
                </a:xfrm>
                <a:prstGeom prst="triangl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366654" flipH="1">
                  <a:off x="4940183" y="2083789"/>
                  <a:ext cx="706763" cy="3952346"/>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21233346">
                  <a:off x="6229030" y="2067506"/>
                  <a:ext cx="706763" cy="3967808"/>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4" name="Oval 193"/>
              <p:cNvSpPr/>
              <p:nvPr/>
            </p:nvSpPr>
            <p:spPr>
              <a:xfrm rot="662489">
                <a:off x="4497112" y="1621162"/>
                <a:ext cx="381000" cy="1677051"/>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0760750">
                <a:off x="5888734" y="1668594"/>
                <a:ext cx="381000" cy="1700366"/>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67"/>
            <p:cNvGrpSpPr/>
            <p:nvPr/>
          </p:nvGrpSpPr>
          <p:grpSpPr>
            <a:xfrm rot="3964948">
              <a:off x="3047837" y="2527156"/>
              <a:ext cx="846586" cy="157044"/>
              <a:chOff x="6764312" y="5017957"/>
              <a:chExt cx="3174167" cy="544643"/>
            </a:xfrm>
          </p:grpSpPr>
          <p:sp>
            <p:nvSpPr>
              <p:cNvPr id="184" name="Rounded Rectangle 183"/>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15"/>
              <p:cNvGrpSpPr/>
              <p:nvPr/>
            </p:nvGrpSpPr>
            <p:grpSpPr>
              <a:xfrm>
                <a:off x="6764312" y="5017957"/>
                <a:ext cx="3174167" cy="543394"/>
                <a:chOff x="4419600" y="6019800"/>
                <a:chExt cx="4553263" cy="718278"/>
              </a:xfrm>
            </p:grpSpPr>
            <p:sp>
              <p:nvSpPr>
                <p:cNvPr id="186" name="Multiply 185"/>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ultiply 186"/>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y 189"/>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y 191"/>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0" name="Oval 149"/>
            <p:cNvSpPr/>
            <p:nvPr/>
          </p:nvSpPr>
          <p:spPr>
            <a:xfrm>
              <a:off x="3069514" y="685800"/>
              <a:ext cx="1032731" cy="16231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Delay 151"/>
            <p:cNvSpPr/>
            <p:nvPr/>
          </p:nvSpPr>
          <p:spPr>
            <a:xfrm rot="16200000">
              <a:off x="3396747" y="128560"/>
              <a:ext cx="374573" cy="1354183"/>
            </a:xfrm>
            <a:prstGeom prst="flowChartDelay">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84"/>
            <p:cNvGrpSpPr/>
            <p:nvPr/>
          </p:nvGrpSpPr>
          <p:grpSpPr>
            <a:xfrm rot="17635052" flipH="1">
              <a:off x="3277333" y="2527157"/>
              <a:ext cx="846586" cy="157044"/>
              <a:chOff x="6764312" y="5017957"/>
              <a:chExt cx="3174167" cy="544643"/>
            </a:xfrm>
          </p:grpSpPr>
          <p:sp>
            <p:nvSpPr>
              <p:cNvPr id="175" name="Rounded Rectangle 174"/>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15"/>
              <p:cNvGrpSpPr/>
              <p:nvPr/>
            </p:nvGrpSpPr>
            <p:grpSpPr>
              <a:xfrm>
                <a:off x="6764312" y="5017957"/>
                <a:ext cx="3174167" cy="543394"/>
                <a:chOff x="4419600" y="6019800"/>
                <a:chExt cx="4553263" cy="718278"/>
              </a:xfrm>
            </p:grpSpPr>
            <p:sp>
              <p:nvSpPr>
                <p:cNvPr id="177" name="Multiply 176"/>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ultiply 177"/>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ultiply 180"/>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94"/>
            <p:cNvGrpSpPr/>
            <p:nvPr/>
          </p:nvGrpSpPr>
          <p:grpSpPr>
            <a:xfrm flipH="1">
              <a:off x="2725269" y="5305541"/>
              <a:ext cx="1764485" cy="211849"/>
              <a:chOff x="6764312" y="5017957"/>
              <a:chExt cx="3174167" cy="544643"/>
            </a:xfrm>
          </p:grpSpPr>
          <p:sp>
            <p:nvSpPr>
              <p:cNvPr id="166" name="Rounded Rectangle 165"/>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15"/>
              <p:cNvGrpSpPr/>
              <p:nvPr/>
            </p:nvGrpSpPr>
            <p:grpSpPr>
              <a:xfrm>
                <a:off x="6764312" y="5017957"/>
                <a:ext cx="3174167" cy="543394"/>
                <a:chOff x="4419600" y="6019800"/>
                <a:chExt cx="4553263" cy="718278"/>
              </a:xfrm>
            </p:grpSpPr>
            <p:sp>
              <p:nvSpPr>
                <p:cNvPr id="168" name="Multiply 167"/>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ultiply 168"/>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ultiply 171"/>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ultiply 173"/>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5" name="Rounded Rectangle 154"/>
            <p:cNvSpPr/>
            <p:nvPr/>
          </p:nvSpPr>
          <p:spPr>
            <a:xfrm>
              <a:off x="2862156" y="919233"/>
              <a:ext cx="1434349" cy="250702"/>
            </a:xfrm>
            <a:prstGeom prst="roundRect">
              <a:avLst>
                <a:gd name="adj" fmla="val 31968"/>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84"/>
            <p:cNvGrpSpPr/>
            <p:nvPr/>
          </p:nvGrpSpPr>
          <p:grpSpPr>
            <a:xfrm flipH="1">
              <a:off x="2958376" y="971261"/>
              <a:ext cx="1241512" cy="164101"/>
              <a:chOff x="6764312" y="5017957"/>
              <a:chExt cx="3174167" cy="544643"/>
            </a:xfrm>
          </p:grpSpPr>
          <p:sp>
            <p:nvSpPr>
              <p:cNvPr id="157" name="Rounded Rectangle 156"/>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15"/>
              <p:cNvGrpSpPr/>
              <p:nvPr/>
            </p:nvGrpSpPr>
            <p:grpSpPr>
              <a:xfrm>
                <a:off x="6764312" y="5017957"/>
                <a:ext cx="3174167" cy="543394"/>
                <a:chOff x="4419600" y="6019800"/>
                <a:chExt cx="4553263" cy="718278"/>
              </a:xfrm>
            </p:grpSpPr>
            <p:sp>
              <p:nvSpPr>
                <p:cNvPr id="159" name="Multiply 158"/>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ultiply 159"/>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ultiply 164"/>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1" name="Group 210"/>
          <p:cNvGrpSpPr/>
          <p:nvPr/>
        </p:nvGrpSpPr>
        <p:grpSpPr>
          <a:xfrm>
            <a:off x="349349" y="2610380"/>
            <a:ext cx="627824" cy="1349610"/>
            <a:chOff x="0" y="914400"/>
            <a:chExt cx="2281003" cy="4903390"/>
          </a:xfrm>
        </p:grpSpPr>
        <p:grpSp>
          <p:nvGrpSpPr>
            <p:cNvPr id="212" name="Group 161"/>
            <p:cNvGrpSpPr/>
            <p:nvPr/>
          </p:nvGrpSpPr>
          <p:grpSpPr>
            <a:xfrm>
              <a:off x="0" y="914400"/>
              <a:ext cx="2281003" cy="4903390"/>
              <a:chOff x="533400" y="381000"/>
              <a:chExt cx="2281003" cy="4903390"/>
            </a:xfrm>
          </p:grpSpPr>
          <p:sp>
            <p:nvSpPr>
              <p:cNvPr id="214" name="Cloud 213"/>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47"/>
              <p:cNvGrpSpPr/>
              <p:nvPr/>
            </p:nvGrpSpPr>
            <p:grpSpPr>
              <a:xfrm rot="2613352">
                <a:off x="991411" y="4510244"/>
                <a:ext cx="666047" cy="774146"/>
                <a:chOff x="6106804" y="4039302"/>
                <a:chExt cx="666047" cy="774146"/>
              </a:xfrm>
            </p:grpSpPr>
            <p:sp>
              <p:nvSpPr>
                <p:cNvPr id="262" name="Oval 261"/>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46"/>
              <p:cNvGrpSpPr/>
              <p:nvPr/>
            </p:nvGrpSpPr>
            <p:grpSpPr>
              <a:xfrm>
                <a:off x="1708441" y="4507745"/>
                <a:ext cx="666047" cy="774146"/>
                <a:chOff x="6106804" y="4039302"/>
                <a:chExt cx="666047" cy="774146"/>
              </a:xfrm>
            </p:grpSpPr>
            <p:sp>
              <p:nvSpPr>
                <p:cNvPr id="259"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Oval 216"/>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6"/>
              <p:cNvGrpSpPr/>
              <p:nvPr/>
            </p:nvGrpSpPr>
            <p:grpSpPr>
              <a:xfrm rot="4901522">
                <a:off x="1193513" y="2786195"/>
                <a:ext cx="2047109" cy="485838"/>
                <a:chOff x="5029200" y="1371600"/>
                <a:chExt cx="6791793" cy="1933731"/>
              </a:xfrm>
            </p:grpSpPr>
            <p:grpSp>
              <p:nvGrpSpPr>
                <p:cNvPr id="247" name="Group 246"/>
                <p:cNvGrpSpPr/>
                <p:nvPr/>
              </p:nvGrpSpPr>
              <p:grpSpPr>
                <a:xfrm>
                  <a:off x="5029200" y="1371600"/>
                  <a:ext cx="1752600" cy="1905000"/>
                  <a:chOff x="5029200" y="1371600"/>
                  <a:chExt cx="1752600" cy="1905000"/>
                </a:xfrm>
              </p:grpSpPr>
              <p:sp>
                <p:nvSpPr>
                  <p:cNvPr id="257"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7"/>
                <p:cNvGrpSpPr/>
                <p:nvPr/>
              </p:nvGrpSpPr>
              <p:grpSpPr>
                <a:xfrm>
                  <a:off x="6713095" y="1400331"/>
                  <a:ext cx="1752600" cy="1905000"/>
                  <a:chOff x="5029200" y="1371600"/>
                  <a:chExt cx="1752600" cy="1905000"/>
                </a:xfrm>
              </p:grpSpPr>
              <p:sp>
                <p:nvSpPr>
                  <p:cNvPr id="255" name="4-Point Star 25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4-Point Star 25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0"/>
                <p:cNvGrpSpPr/>
                <p:nvPr/>
              </p:nvGrpSpPr>
              <p:grpSpPr>
                <a:xfrm>
                  <a:off x="8404486" y="1389088"/>
                  <a:ext cx="1752600" cy="1905000"/>
                  <a:chOff x="5029200" y="1371600"/>
                  <a:chExt cx="1752600" cy="1905000"/>
                </a:xfrm>
              </p:grpSpPr>
              <p:sp>
                <p:nvSpPr>
                  <p:cNvPr id="253" name="4-Point Star 25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4-Point Star 25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3"/>
                <p:cNvGrpSpPr/>
                <p:nvPr/>
              </p:nvGrpSpPr>
              <p:grpSpPr>
                <a:xfrm>
                  <a:off x="10068393" y="1389089"/>
                  <a:ext cx="1752600" cy="1905000"/>
                  <a:chOff x="5029200" y="1371600"/>
                  <a:chExt cx="1752600" cy="1905000"/>
                </a:xfrm>
              </p:grpSpPr>
              <p:sp>
                <p:nvSpPr>
                  <p:cNvPr id="251"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7"/>
              <p:cNvGrpSpPr/>
              <p:nvPr/>
            </p:nvGrpSpPr>
            <p:grpSpPr>
              <a:xfrm rot="5946383">
                <a:off x="249488" y="2811691"/>
                <a:ext cx="1944170" cy="461165"/>
                <a:chOff x="5029200" y="1371600"/>
                <a:chExt cx="6791793" cy="1933731"/>
              </a:xfrm>
            </p:grpSpPr>
            <p:grpSp>
              <p:nvGrpSpPr>
                <p:cNvPr id="235" name="Group 16"/>
                <p:cNvGrpSpPr/>
                <p:nvPr/>
              </p:nvGrpSpPr>
              <p:grpSpPr>
                <a:xfrm>
                  <a:off x="5029200" y="1371600"/>
                  <a:ext cx="1752600" cy="1905000"/>
                  <a:chOff x="5029200" y="1371600"/>
                  <a:chExt cx="1752600" cy="1905000"/>
                </a:xfrm>
              </p:grpSpPr>
              <p:sp>
                <p:nvSpPr>
                  <p:cNvPr id="245" name="4-Point Star 2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4-Point Star 24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7"/>
                <p:cNvGrpSpPr/>
                <p:nvPr/>
              </p:nvGrpSpPr>
              <p:grpSpPr>
                <a:xfrm>
                  <a:off x="6713095" y="1400331"/>
                  <a:ext cx="1752600" cy="1905000"/>
                  <a:chOff x="5029200" y="1371600"/>
                  <a:chExt cx="1752600" cy="1905000"/>
                </a:xfrm>
              </p:grpSpPr>
              <p:sp>
                <p:nvSpPr>
                  <p:cNvPr id="243" name="4-Point Star 24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4-Point Star 24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0"/>
                <p:cNvGrpSpPr/>
                <p:nvPr/>
              </p:nvGrpSpPr>
              <p:grpSpPr>
                <a:xfrm>
                  <a:off x="8404486" y="1389088"/>
                  <a:ext cx="1752600" cy="1905000"/>
                  <a:chOff x="5029200" y="1371600"/>
                  <a:chExt cx="1752600" cy="1905000"/>
                </a:xfrm>
              </p:grpSpPr>
              <p:sp>
                <p:nvSpPr>
                  <p:cNvPr id="241" name="4-Point Star 24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4-Point Star 2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
                <p:cNvGrpSpPr/>
                <p:nvPr/>
              </p:nvGrpSpPr>
              <p:grpSpPr>
                <a:xfrm>
                  <a:off x="10068393" y="1389089"/>
                  <a:ext cx="1752600" cy="1905000"/>
                  <a:chOff x="5029200" y="1371600"/>
                  <a:chExt cx="1752600" cy="1905000"/>
                </a:xfrm>
              </p:grpSpPr>
              <p:sp>
                <p:nvSpPr>
                  <p:cNvPr id="239" name="4-Point Star 2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4-Point Star 2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Rounded Rectangle 228"/>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loud 232"/>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1576530" y="1572190"/>
                <a:ext cx="338515" cy="19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Oval 212"/>
            <p:cNvSpPr/>
            <p:nvPr/>
          </p:nvSpPr>
          <p:spPr>
            <a:xfrm>
              <a:off x="597322" y="1107996"/>
              <a:ext cx="389324" cy="26360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8222074" y="5445850"/>
            <a:ext cx="592013" cy="1303944"/>
            <a:chOff x="6934200" y="1265656"/>
            <a:chExt cx="1985484" cy="4373144"/>
          </a:xfrm>
        </p:grpSpPr>
        <p:sp>
          <p:nvSpPr>
            <p:cNvPr id="266" name="Oval 265"/>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Isosceles Triangle 275"/>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24"/>
            <p:cNvGrpSpPr/>
            <p:nvPr/>
          </p:nvGrpSpPr>
          <p:grpSpPr>
            <a:xfrm>
              <a:off x="7108136" y="2388756"/>
              <a:ext cx="1544360" cy="2210894"/>
              <a:chOff x="4553133" y="901823"/>
              <a:chExt cx="2186627" cy="3449921"/>
            </a:xfrm>
          </p:grpSpPr>
          <p:sp>
            <p:nvSpPr>
              <p:cNvPr id="344"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16"/>
              <p:cNvGrpSpPr/>
              <p:nvPr/>
            </p:nvGrpSpPr>
            <p:grpSpPr>
              <a:xfrm>
                <a:off x="4694566" y="901823"/>
                <a:ext cx="2045194" cy="1982724"/>
                <a:chOff x="2594848" y="2213440"/>
                <a:chExt cx="2045194" cy="1982724"/>
              </a:xfrm>
              <a:solidFill>
                <a:srgbClr val="E0C13C"/>
              </a:solidFill>
            </p:grpSpPr>
            <p:sp>
              <p:nvSpPr>
                <p:cNvPr id="346"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7" name="Group 5"/>
                <p:cNvGrpSpPr/>
                <p:nvPr/>
              </p:nvGrpSpPr>
              <p:grpSpPr>
                <a:xfrm>
                  <a:off x="2840416" y="2333435"/>
                  <a:ext cx="1586009" cy="1634505"/>
                  <a:chOff x="2838154" y="2333435"/>
                  <a:chExt cx="1586009" cy="1634505"/>
                </a:xfrm>
                <a:grpFill/>
              </p:grpSpPr>
              <p:sp>
                <p:nvSpPr>
                  <p:cNvPr id="348"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8" name="Oval 277"/>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58"/>
            <p:cNvGrpSpPr/>
            <p:nvPr/>
          </p:nvGrpSpPr>
          <p:grpSpPr>
            <a:xfrm rot="175281">
              <a:off x="7281771" y="4966315"/>
              <a:ext cx="1319546" cy="446802"/>
              <a:chOff x="3810000" y="1677648"/>
              <a:chExt cx="4705061" cy="1827552"/>
            </a:xfrm>
          </p:grpSpPr>
          <p:grpSp>
            <p:nvGrpSpPr>
              <p:cNvPr id="314" name="Group 37"/>
              <p:cNvGrpSpPr/>
              <p:nvPr/>
            </p:nvGrpSpPr>
            <p:grpSpPr>
              <a:xfrm>
                <a:off x="3810000" y="1828800"/>
                <a:ext cx="1776984" cy="1676400"/>
                <a:chOff x="3810000" y="1828800"/>
                <a:chExt cx="4038600" cy="3810000"/>
              </a:xfrm>
            </p:grpSpPr>
            <p:sp>
              <p:nvSpPr>
                <p:cNvPr id="335" name="Half Frame 33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Half Frame 33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Half Frame 33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Half Frame 33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Donut 33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Diamond 33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8"/>
              <p:cNvGrpSpPr/>
              <p:nvPr/>
            </p:nvGrpSpPr>
            <p:grpSpPr>
              <a:xfrm>
                <a:off x="5314014" y="1757596"/>
                <a:ext cx="1776984" cy="1676400"/>
                <a:chOff x="3810000" y="1828800"/>
                <a:chExt cx="4038600" cy="3810000"/>
              </a:xfrm>
            </p:grpSpPr>
            <p:sp>
              <p:nvSpPr>
                <p:cNvPr id="326" name="Half Frame 3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Half Frame 3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Half Frame 3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Half Frame 3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Donut 32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Diamond 3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48"/>
              <p:cNvGrpSpPr/>
              <p:nvPr/>
            </p:nvGrpSpPr>
            <p:grpSpPr>
              <a:xfrm>
                <a:off x="6738077" y="1677648"/>
                <a:ext cx="1776984" cy="1676400"/>
                <a:chOff x="3810000" y="1828800"/>
                <a:chExt cx="4038600" cy="3810000"/>
              </a:xfrm>
            </p:grpSpPr>
            <p:sp>
              <p:nvSpPr>
                <p:cNvPr id="317" name="Half Frame 3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Donut 32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Diamond 3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0" name="Cloud 279"/>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280"/>
            <p:cNvGrpSpPr/>
            <p:nvPr/>
          </p:nvGrpSpPr>
          <p:grpSpPr>
            <a:xfrm>
              <a:off x="7162023" y="1568903"/>
              <a:ext cx="1544762" cy="259293"/>
              <a:chOff x="7105896" y="1557210"/>
              <a:chExt cx="1544762" cy="488119"/>
            </a:xfrm>
          </p:grpSpPr>
          <p:sp>
            <p:nvSpPr>
              <p:cNvPr id="282"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59"/>
              <p:cNvGrpSpPr/>
              <p:nvPr/>
            </p:nvGrpSpPr>
            <p:grpSpPr>
              <a:xfrm rot="160736">
                <a:off x="7230848" y="1557210"/>
                <a:ext cx="1269517" cy="488119"/>
                <a:chOff x="3810000" y="1677648"/>
                <a:chExt cx="4705061" cy="1827552"/>
              </a:xfrm>
            </p:grpSpPr>
            <p:grpSp>
              <p:nvGrpSpPr>
                <p:cNvPr id="284" name="Group 37"/>
                <p:cNvGrpSpPr/>
                <p:nvPr/>
              </p:nvGrpSpPr>
              <p:grpSpPr>
                <a:xfrm>
                  <a:off x="3810000" y="1828800"/>
                  <a:ext cx="1776984" cy="1676400"/>
                  <a:chOff x="3810000" y="1828800"/>
                  <a:chExt cx="4038600" cy="3810000"/>
                </a:xfrm>
              </p:grpSpPr>
              <p:sp>
                <p:nvSpPr>
                  <p:cNvPr id="305" name="Half Frame 30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Half Frame 30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Half Frame 30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Half Frame 30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Donut 30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iamond 30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38"/>
                <p:cNvGrpSpPr/>
                <p:nvPr/>
              </p:nvGrpSpPr>
              <p:grpSpPr>
                <a:xfrm>
                  <a:off x="5314014" y="1757596"/>
                  <a:ext cx="1776984" cy="1676400"/>
                  <a:chOff x="3810000" y="1828800"/>
                  <a:chExt cx="4038600" cy="3810000"/>
                </a:xfrm>
              </p:grpSpPr>
              <p:sp>
                <p:nvSpPr>
                  <p:cNvPr id="296" name="Half Frame 29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Half Frame 29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Half Frame 29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Half Frame 29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Donut 29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iamond 30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48"/>
                <p:cNvGrpSpPr/>
                <p:nvPr/>
              </p:nvGrpSpPr>
              <p:grpSpPr>
                <a:xfrm>
                  <a:off x="6738077" y="1677648"/>
                  <a:ext cx="1776984" cy="1676400"/>
                  <a:chOff x="3810000" y="1828800"/>
                  <a:chExt cx="4038600" cy="3810000"/>
                </a:xfrm>
              </p:grpSpPr>
              <p:sp>
                <p:nvSpPr>
                  <p:cNvPr id="287" name="Half Frame 28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Half Frame 28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Half Frame 28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Half Frame 28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Donut 29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Diamond 29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4969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Mark 16:18</a:t>
            </a:r>
          </a:p>
        </p:txBody>
      </p:sp>
      <p:sp>
        <p:nvSpPr>
          <p:cNvPr id="2" name="Rectangle 1"/>
          <p:cNvSpPr/>
          <p:nvPr/>
        </p:nvSpPr>
        <p:spPr>
          <a:xfrm>
            <a:off x="264060" y="900313"/>
            <a:ext cx="5567881" cy="3139321"/>
          </a:xfrm>
          <a:prstGeom prst="rect">
            <a:avLst/>
          </a:prstGeom>
        </p:spPr>
        <p:txBody>
          <a:bodyPr wrap="square">
            <a:spAutoFit/>
          </a:bodyPr>
          <a:lstStyle/>
          <a:p>
            <a:r>
              <a:rPr lang="en-US" b="0" i="0" dirty="0">
                <a:solidFill>
                  <a:schemeClr val="bg1"/>
                </a:solidFill>
                <a:effectLst/>
                <a:latin typeface="Abadi" panose="020B0604020104020204" pitchFamily="34" charset="0"/>
              </a:rPr>
              <a:t>“This promise of our Great Redeemer was also made to every creature in all the world who should believe the gospel.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use of this miraculous gift was to preserve life, in case any believer should accidentally be bitten by a poisonous serpent as Paul was.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or should unintentionally swallow a deadly poison, as the sons of the prophets did…</a:t>
            </a:r>
          </a:p>
          <a:p>
            <a:endParaRPr lang="en-US" dirty="0">
              <a:solidFill>
                <a:schemeClr val="bg1"/>
              </a:solidFill>
              <a:latin typeface="Abadi" panose="020B0604020104020204" pitchFamily="34" charset="0"/>
            </a:endParaRPr>
          </a:p>
        </p:txBody>
      </p:sp>
      <p:grpSp>
        <p:nvGrpSpPr>
          <p:cNvPr id="6" name="Group 5"/>
          <p:cNvGrpSpPr/>
          <p:nvPr/>
        </p:nvGrpSpPr>
        <p:grpSpPr>
          <a:xfrm>
            <a:off x="6111843" y="1610461"/>
            <a:ext cx="6096000" cy="2227153"/>
            <a:chOff x="6111843" y="1610461"/>
            <a:chExt cx="6096000" cy="2227153"/>
          </a:xfrm>
        </p:grpSpPr>
        <p:pic>
          <p:nvPicPr>
            <p:cNvPr id="1026" name="Picture 2" descr="Image result for paul bitten by serpent"/>
            <p:cNvPicPr>
              <a:picLocks noChangeAspect="1" noChangeArrowheads="1"/>
            </p:cNvPicPr>
            <p:nvPr/>
          </p:nvPicPr>
          <p:blipFill rotWithShape="1">
            <a:blip r:embed="rId3">
              <a:extLst>
                <a:ext uri="{28A0092B-C50C-407E-A947-70E740481C1C}">
                  <a14:useLocalDpi xmlns:a14="http://schemas.microsoft.com/office/drawing/2010/main" val="0"/>
                </a:ext>
              </a:extLst>
            </a:blip>
            <a:srcRect l="1" r="1552" b="10916"/>
            <a:stretch/>
          </p:blipFill>
          <p:spPr bwMode="auto">
            <a:xfrm>
              <a:off x="6111843" y="1610461"/>
              <a:ext cx="2055138" cy="22271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05800" y="1849572"/>
              <a:ext cx="3902043" cy="1477328"/>
            </a:xfrm>
            <a:prstGeom prst="rect">
              <a:avLst/>
            </a:prstGeom>
          </p:spPr>
          <p:txBody>
            <a:bodyPr wrap="square">
              <a:spAutoFit/>
            </a:bodyPr>
            <a:lstStyle/>
            <a:p>
              <a:r>
                <a:rPr lang="en-US" b="0" i="1" dirty="0">
                  <a:solidFill>
                    <a:srgbClr val="FFFF00"/>
                  </a:solidFill>
                  <a:effectLst/>
                  <a:latin typeface="Palatino"/>
                </a:rPr>
                <a:t>And when Paul had gathered a bundle of sticks, and laid them on the fire, there came a viper out of the heat, and fastened on his hand. Acts 28:3</a:t>
              </a:r>
              <a:endParaRPr lang="en-US" i="1" dirty="0">
                <a:solidFill>
                  <a:srgbClr val="FFFF00"/>
                </a:solidFill>
              </a:endParaRPr>
            </a:p>
          </p:txBody>
        </p:sp>
      </p:grpSp>
      <p:sp>
        <p:nvSpPr>
          <p:cNvPr id="4" name="Rectangle 3"/>
          <p:cNvSpPr/>
          <p:nvPr/>
        </p:nvSpPr>
        <p:spPr>
          <a:xfrm>
            <a:off x="4683660" y="4436038"/>
            <a:ext cx="5557318" cy="2031325"/>
          </a:xfrm>
          <a:prstGeom prst="rect">
            <a:avLst/>
          </a:prstGeom>
        </p:spPr>
        <p:txBody>
          <a:bodyPr wrap="square">
            <a:spAutoFit/>
          </a:bodyPr>
          <a:lstStyle/>
          <a:p>
            <a:r>
              <a:rPr lang="en-US" b="0" i="1" dirty="0">
                <a:solidFill>
                  <a:srgbClr val="FFFF00"/>
                </a:solidFill>
                <a:effectLst/>
                <a:latin typeface="Open Sans"/>
              </a:rPr>
              <a:t>Set on the great pot, and seethe pottage for the sons of the prophets.</a:t>
            </a:r>
          </a:p>
          <a:p>
            <a:r>
              <a:rPr lang="en-US" i="1" dirty="0">
                <a:solidFill>
                  <a:srgbClr val="FFFF00"/>
                </a:solidFill>
                <a:latin typeface="Open Sans"/>
              </a:rPr>
              <a:t> So they poured out for the men to eat. And it came to pass, as they were eating of the pottage, that they cried out, and said, O thou man of God, there is death in the pot. And they could not eat thereof. 2 Kings 40:38-40</a:t>
            </a:r>
          </a:p>
        </p:txBody>
      </p:sp>
      <p:pic>
        <p:nvPicPr>
          <p:cNvPr id="1028" name="Picture 4" descr="Image result for elisha in gilg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730" y="4032018"/>
            <a:ext cx="2697933" cy="21583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22406"/>
            <a:ext cx="12192000" cy="830997"/>
          </a:xfrm>
          <a:prstGeom prst="rect">
            <a:avLst/>
          </a:prstGeom>
          <a:noFill/>
        </p:spPr>
        <p:txBody>
          <a:bodyPr wrap="square" rtlCol="0">
            <a:spAutoFit/>
          </a:bodyPr>
          <a:lstStyle/>
          <a:p>
            <a:pPr algn="ctr"/>
            <a:r>
              <a:rPr lang="en-US" sz="4800" i="1" dirty="0">
                <a:solidFill>
                  <a:schemeClr val="bg1"/>
                </a:solidFill>
                <a:latin typeface="Leelawadee" pitchFamily="34" charset="-34"/>
                <a:cs typeface="Leelawadee" pitchFamily="34" charset="-34"/>
              </a:rPr>
              <a:t>The Promise of Our Great Redeemer</a:t>
            </a:r>
          </a:p>
        </p:txBody>
      </p:sp>
      <p:sp>
        <p:nvSpPr>
          <p:cNvPr id="14" name="TextBox 13"/>
          <p:cNvSpPr txBox="1"/>
          <p:nvPr/>
        </p:nvSpPr>
        <p:spPr>
          <a:xfrm>
            <a:off x="8305800" y="6528769"/>
            <a:ext cx="3886200" cy="307777"/>
          </a:xfrm>
          <a:prstGeom prst="rect">
            <a:avLst/>
          </a:prstGeom>
          <a:noFill/>
        </p:spPr>
        <p:txBody>
          <a:bodyPr wrap="square" rtlCol="0">
            <a:spAutoFit/>
          </a:bodyPr>
          <a:lstStyle/>
          <a:p>
            <a:pPr algn="r"/>
            <a:r>
              <a:rPr lang="en-US" sz="1400" dirty="0">
                <a:solidFill>
                  <a:schemeClr val="bg1"/>
                </a:solidFill>
                <a:latin typeface="Leelawadee" pitchFamily="34" charset="-34"/>
                <a:cs typeface="Leelawadee" pitchFamily="34" charset="-34"/>
              </a:rPr>
              <a:t>(4)</a:t>
            </a:r>
          </a:p>
        </p:txBody>
      </p:sp>
      <p:pic>
        <p:nvPicPr>
          <p:cNvPr id="15" name="Picture 4" descr="Image result for orson prat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2922" y="94915"/>
            <a:ext cx="924315" cy="109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Mark 16:18</a:t>
            </a:r>
          </a:p>
        </p:txBody>
      </p:sp>
      <p:sp>
        <p:nvSpPr>
          <p:cNvPr id="2" name="Rectangle 1"/>
          <p:cNvSpPr/>
          <p:nvPr/>
        </p:nvSpPr>
        <p:spPr>
          <a:xfrm>
            <a:off x="4204500" y="1192165"/>
            <a:ext cx="5567881" cy="1200329"/>
          </a:xfrm>
          <a:prstGeom prst="rect">
            <a:avLst/>
          </a:prstGeom>
        </p:spPr>
        <p:txBody>
          <a:bodyPr wrap="square">
            <a:spAutoFit/>
          </a:bodyPr>
          <a:lstStyle/>
          <a:p>
            <a:r>
              <a:rPr lang="en-US" b="0" i="0" dirty="0">
                <a:solidFill>
                  <a:schemeClr val="bg1"/>
                </a:solidFill>
                <a:effectLst/>
                <a:latin typeface="Abadi" panose="020B0604020104020204" pitchFamily="34" charset="0"/>
              </a:rPr>
              <a:t>…and when the Israelites were bitten by poisonous serpents, they were healed by simply looking at a brazen serpent which the Lord commanded Moses to raise up in the wilderness; …</a:t>
            </a:r>
            <a:endParaRPr lang="en-US" dirty="0">
              <a:solidFill>
                <a:schemeClr val="bg1"/>
              </a:solidFill>
            </a:endParaRPr>
          </a:p>
        </p:txBody>
      </p:sp>
      <p:sp>
        <p:nvSpPr>
          <p:cNvPr id="10" name="TextBox 9"/>
          <p:cNvSpPr txBox="1"/>
          <p:nvPr/>
        </p:nvSpPr>
        <p:spPr>
          <a:xfrm>
            <a:off x="8305800" y="6528769"/>
            <a:ext cx="3886200" cy="307777"/>
          </a:xfrm>
          <a:prstGeom prst="rect">
            <a:avLst/>
          </a:prstGeom>
          <a:noFill/>
        </p:spPr>
        <p:txBody>
          <a:bodyPr wrap="square" rtlCol="0">
            <a:spAutoFit/>
          </a:bodyPr>
          <a:lstStyle/>
          <a:p>
            <a:pPr algn="r"/>
            <a:r>
              <a:rPr lang="en-US" sz="1400" dirty="0">
                <a:solidFill>
                  <a:schemeClr val="bg1"/>
                </a:solidFill>
                <a:latin typeface="Leelawadee" pitchFamily="34" charset="-34"/>
                <a:cs typeface="Leelawadee" pitchFamily="34" charset="-34"/>
              </a:rPr>
              <a:t>(4)</a:t>
            </a:r>
          </a:p>
        </p:txBody>
      </p:sp>
      <p:pic>
        <p:nvPicPr>
          <p:cNvPr id="30722" name="Picture 2" descr="Image result for moses and snake on p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 y="305903"/>
            <a:ext cx="2911709" cy="38949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48820" y="2785483"/>
            <a:ext cx="7404980" cy="2031325"/>
          </a:xfrm>
          <a:prstGeom prst="rect">
            <a:avLst/>
          </a:prstGeom>
        </p:spPr>
        <p:txBody>
          <a:bodyPr wrap="square">
            <a:spAutoFit/>
          </a:bodyPr>
          <a:lstStyle/>
          <a:p>
            <a:pPr fontAlgn="base"/>
            <a:r>
              <a:rPr lang="en-US" b="0" i="1" dirty="0">
                <a:solidFill>
                  <a:srgbClr val="FFFF00"/>
                </a:solidFill>
                <a:effectLst/>
                <a:latin typeface="Palatino"/>
              </a:rPr>
              <a:t>And the </a:t>
            </a:r>
            <a:r>
              <a:rPr lang="en-US" b="0" i="1" cap="small" dirty="0">
                <a:solidFill>
                  <a:srgbClr val="FFFF00"/>
                </a:solidFill>
                <a:effectLst/>
                <a:latin typeface="Palatino"/>
              </a:rPr>
              <a:t>Lord</a:t>
            </a:r>
            <a:r>
              <a:rPr lang="en-US" b="0" i="1" dirty="0">
                <a:solidFill>
                  <a:srgbClr val="FFFF00"/>
                </a:solidFill>
                <a:effectLst/>
                <a:latin typeface="Palatino"/>
              </a:rPr>
              <a:t> said unto Moses, Make thee a fiery serpent, and set it upon a pole: and it shall come to pass, that every one that is bitten, when he </a:t>
            </a:r>
            <a:r>
              <a:rPr lang="en-US" b="0" i="1" dirty="0" err="1">
                <a:solidFill>
                  <a:srgbClr val="FFFF00"/>
                </a:solidFill>
                <a:effectLst/>
                <a:latin typeface="Palatino"/>
              </a:rPr>
              <a:t>looketh</a:t>
            </a:r>
            <a:r>
              <a:rPr lang="en-US" b="0" i="1" dirty="0">
                <a:solidFill>
                  <a:srgbClr val="FFFF00"/>
                </a:solidFill>
                <a:effectLst/>
                <a:latin typeface="Palatino"/>
              </a:rPr>
              <a:t> upon it, shall live.</a:t>
            </a:r>
          </a:p>
          <a:p>
            <a:pPr fontAlgn="base"/>
            <a:endParaRPr lang="en-US" i="1" dirty="0">
              <a:solidFill>
                <a:srgbClr val="FFFF00"/>
              </a:solidFill>
              <a:latin typeface="Palatino"/>
            </a:endParaRPr>
          </a:p>
          <a:p>
            <a:pPr fontAlgn="base"/>
            <a:r>
              <a:rPr lang="en-US" b="0" i="1" dirty="0">
                <a:solidFill>
                  <a:srgbClr val="FFFF00"/>
                </a:solidFill>
                <a:effectLst/>
                <a:latin typeface="Palatino"/>
              </a:rPr>
              <a:t>And Moses made a serpent of brass, and put it upon a pole, and it came to pass, that if a serpent had bitten any man, when he beheld the serpent of brass, he lived. Number 21:8-9</a:t>
            </a:r>
          </a:p>
        </p:txBody>
      </p:sp>
      <p:sp>
        <p:nvSpPr>
          <p:cNvPr id="6" name="Rectangle 5"/>
          <p:cNvSpPr/>
          <p:nvPr/>
        </p:nvSpPr>
        <p:spPr>
          <a:xfrm>
            <a:off x="3528588" y="5451104"/>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…so the believers in Christ can prevail against deadly poisons by simply looking to Him in faith; for Jesus cannot fail to fulfill His promise to the believer.” </a:t>
            </a:r>
            <a:endParaRPr lang="en-US" dirty="0">
              <a:solidFill>
                <a:schemeClr val="bg1"/>
              </a:solidFill>
            </a:endParaRPr>
          </a:p>
        </p:txBody>
      </p:sp>
      <p:pic>
        <p:nvPicPr>
          <p:cNvPr id="30724" name="Picture 4" descr="Image result for orson prat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5695" y="144856"/>
            <a:ext cx="1236210" cy="146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7804" y="695624"/>
            <a:ext cx="3886200"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“…they shall lay hands on the sick…</a:t>
            </a:r>
          </a:p>
        </p:txBody>
      </p:sp>
      <p:sp>
        <p:nvSpPr>
          <p:cNvPr id="7" name="TextBox 6"/>
          <p:cNvSpPr txBox="1"/>
          <p:nvPr/>
        </p:nvSpPr>
        <p:spPr>
          <a:xfrm>
            <a:off x="84499"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Mark 16:18</a:t>
            </a:r>
          </a:p>
        </p:txBody>
      </p:sp>
      <p:sp>
        <p:nvSpPr>
          <p:cNvPr id="8" name="TextBox 7"/>
          <p:cNvSpPr txBox="1"/>
          <p:nvPr/>
        </p:nvSpPr>
        <p:spPr>
          <a:xfrm>
            <a:off x="7188452" y="1480454"/>
            <a:ext cx="5269871" cy="584775"/>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they shall recover.”</a:t>
            </a:r>
          </a:p>
        </p:txBody>
      </p:sp>
      <p:pic>
        <p:nvPicPr>
          <p:cNvPr id="20482" name="Picture 2" descr="Image result for blessing the sick l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46" y="1952478"/>
            <a:ext cx="1768821" cy="265323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peter and john heal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022" y="306325"/>
            <a:ext cx="3047685" cy="37011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94141" y="4225685"/>
            <a:ext cx="8582685" cy="2308324"/>
          </a:xfrm>
          <a:prstGeom prst="rect">
            <a:avLst/>
          </a:prstGeom>
        </p:spPr>
        <p:txBody>
          <a:bodyPr wrap="square">
            <a:spAutoFit/>
          </a:bodyPr>
          <a:lstStyle/>
          <a:p>
            <a:r>
              <a:rPr lang="en-US" b="0" i="0" dirty="0">
                <a:solidFill>
                  <a:schemeClr val="bg1"/>
                </a:solidFill>
                <a:effectLst/>
                <a:latin typeface="Open Sans"/>
              </a:rPr>
              <a:t>“Miracles happen when the authority of the priesthood is used to bless the sick.</a:t>
            </a:r>
          </a:p>
          <a:p>
            <a:endParaRPr lang="en-US" b="0" i="0" dirty="0">
              <a:solidFill>
                <a:schemeClr val="bg1"/>
              </a:solidFill>
              <a:effectLst/>
              <a:latin typeface="Open Sans"/>
            </a:endParaRPr>
          </a:p>
          <a:p>
            <a:r>
              <a:rPr lang="en-US" dirty="0">
                <a:solidFill>
                  <a:schemeClr val="bg1"/>
                </a:solidFill>
              </a:rPr>
              <a:t>There are five parts to the use of priesthood authority to bless the sick: </a:t>
            </a:r>
          </a:p>
          <a:p>
            <a:pPr marL="342900" indent="-342900">
              <a:buAutoNum type="arabicParenBoth"/>
            </a:pPr>
            <a:r>
              <a:rPr lang="en-US" dirty="0">
                <a:solidFill>
                  <a:schemeClr val="bg1"/>
                </a:solidFill>
              </a:rPr>
              <a:t>the anointing, </a:t>
            </a:r>
          </a:p>
          <a:p>
            <a:r>
              <a:rPr lang="en-US" dirty="0">
                <a:solidFill>
                  <a:schemeClr val="bg1"/>
                </a:solidFill>
              </a:rPr>
              <a:t>(2) the sealing of the anointing,</a:t>
            </a:r>
          </a:p>
          <a:p>
            <a:r>
              <a:rPr lang="en-US" dirty="0">
                <a:solidFill>
                  <a:schemeClr val="bg1"/>
                </a:solidFill>
              </a:rPr>
              <a:t>(3) faith,</a:t>
            </a:r>
          </a:p>
          <a:p>
            <a:r>
              <a:rPr lang="en-US" dirty="0">
                <a:solidFill>
                  <a:schemeClr val="bg1"/>
                </a:solidFill>
              </a:rPr>
              <a:t>(4) the words of the blessing, and </a:t>
            </a:r>
          </a:p>
          <a:p>
            <a:r>
              <a:rPr lang="en-US" dirty="0">
                <a:solidFill>
                  <a:schemeClr val="bg1"/>
                </a:solidFill>
              </a:rPr>
              <a:t>(5) the will of the Lord.”</a:t>
            </a:r>
          </a:p>
        </p:txBody>
      </p:sp>
      <p:sp>
        <p:nvSpPr>
          <p:cNvPr id="3" name="Rectangle 2"/>
          <p:cNvSpPr/>
          <p:nvPr/>
        </p:nvSpPr>
        <p:spPr>
          <a:xfrm>
            <a:off x="8086442" y="5274867"/>
            <a:ext cx="4105558" cy="1477328"/>
          </a:xfrm>
          <a:prstGeom prst="rect">
            <a:avLst/>
          </a:prstGeom>
        </p:spPr>
        <p:txBody>
          <a:bodyPr wrap="square">
            <a:spAutoFit/>
          </a:bodyPr>
          <a:lstStyle/>
          <a:p>
            <a:r>
              <a:rPr lang="en-US" dirty="0">
                <a:solidFill>
                  <a:schemeClr val="bg1"/>
                </a:solidFill>
                <a:latin typeface="Open Sans"/>
              </a:rPr>
              <a:t>“W</a:t>
            </a:r>
            <a:r>
              <a:rPr lang="en-US" b="0" i="0" dirty="0">
                <a:solidFill>
                  <a:schemeClr val="bg1"/>
                </a:solidFill>
                <a:effectLst/>
                <a:latin typeface="Open Sans"/>
              </a:rPr>
              <a:t>e must always remember that faith and the healing power of the priesthood cannot produce a result contrary to the will of Him whose priesthood it is.” (5)</a:t>
            </a:r>
            <a:endParaRPr lang="en-US" dirty="0">
              <a:solidFill>
                <a:schemeClr val="bg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810" y="5347295"/>
            <a:ext cx="1023309" cy="1275356"/>
          </a:xfrm>
          <a:prstGeom prst="rect">
            <a:avLst/>
          </a:prstGeom>
        </p:spPr>
      </p:pic>
    </p:spTree>
    <p:extLst>
      <p:ext uri="{BB962C8B-B14F-4D97-AF65-F5344CB8AC3E}">
        <p14:creationId xmlns:p14="http://schemas.microsoft.com/office/powerpoint/2010/main" val="36493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4600" y="86029"/>
            <a:ext cx="7162800" cy="769441"/>
          </a:xfrm>
          <a:prstGeom prst="rect">
            <a:avLst/>
          </a:prstGeom>
          <a:noFill/>
        </p:spPr>
        <p:txBody>
          <a:bodyPr wrap="square" rtlCol="0">
            <a:spAutoFit/>
          </a:bodyPr>
          <a:lstStyle/>
          <a:p>
            <a:pPr algn="ctr"/>
            <a:r>
              <a:rPr lang="en-US" sz="4400" i="1" dirty="0">
                <a:solidFill>
                  <a:schemeClr val="bg1"/>
                </a:solidFill>
                <a:latin typeface="Leelawadee" pitchFamily="34" charset="-34"/>
                <a:cs typeface="Leelawadee" pitchFamily="34" charset="-34"/>
              </a:rPr>
              <a:t>Their Eyes Were Open</a:t>
            </a:r>
          </a:p>
        </p:txBody>
      </p:sp>
      <p:sp>
        <p:nvSpPr>
          <p:cNvPr id="9" name="TextBox 8"/>
          <p:cNvSpPr txBox="1"/>
          <p:nvPr/>
        </p:nvSpPr>
        <p:spPr>
          <a:xfrm>
            <a:off x="0" y="6455079"/>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Luke 24:31-32</a:t>
            </a:r>
          </a:p>
        </p:txBody>
      </p:sp>
      <p:pic>
        <p:nvPicPr>
          <p:cNvPr id="10" name="Picture 2" descr="http://oscottcollege.files.wordpress.com/2012/02/mission.jpg"/>
          <p:cNvPicPr>
            <a:picLocks noChangeAspect="1" noChangeArrowheads="1"/>
          </p:cNvPicPr>
          <p:nvPr/>
        </p:nvPicPr>
        <p:blipFill>
          <a:blip r:embed="rId3" cstate="print"/>
          <a:srcRect/>
          <a:stretch>
            <a:fillRect/>
          </a:stretch>
        </p:blipFill>
        <p:spPr bwMode="auto">
          <a:xfrm>
            <a:off x="617146" y="1482452"/>
            <a:ext cx="4724400" cy="2356175"/>
          </a:xfrm>
          <a:prstGeom prst="rect">
            <a:avLst/>
          </a:prstGeom>
          <a:noFill/>
        </p:spPr>
      </p:pic>
      <p:sp>
        <p:nvSpPr>
          <p:cNvPr id="2" name="Rectangle 1"/>
          <p:cNvSpPr/>
          <p:nvPr/>
        </p:nvSpPr>
        <p:spPr>
          <a:xfrm>
            <a:off x="5718773" y="3087737"/>
            <a:ext cx="6096000" cy="3139321"/>
          </a:xfrm>
          <a:prstGeom prst="rect">
            <a:avLst/>
          </a:prstGeom>
        </p:spPr>
        <p:txBody>
          <a:bodyPr>
            <a:spAutoFit/>
          </a:bodyPr>
          <a:lstStyle/>
          <a:p>
            <a:pPr fontAlgn="base"/>
            <a:r>
              <a:rPr lang="en-US" b="0" i="0" dirty="0">
                <a:solidFill>
                  <a:schemeClr val="bg1"/>
                </a:solidFill>
                <a:effectLst/>
                <a:latin typeface="Abadi" panose="020B0604020104020204" pitchFamily="34" charset="0"/>
              </a:rPr>
              <a:t>"...while he was teaching them they had no realization, of the greatness of the experience that was theirs. It was only at their journey's end, when they sat to eat and Christ broke bread and blessed it, that their 'eyes were opened, and they knew him.' Only then did the one turn to the other and say, 'Did not our heart burn within us, while he talked with us by the way, and while he opened to us the scriptures?'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"As is so often the case, the spiritual hindsight of these two disciples was appreciably better than their immediate spiritual insight." (6)</a:t>
            </a:r>
          </a:p>
        </p:txBody>
      </p:sp>
    </p:spTree>
    <p:extLst>
      <p:ext uri="{BB962C8B-B14F-4D97-AF65-F5344CB8AC3E}">
        <p14:creationId xmlns:p14="http://schemas.microsoft.com/office/powerpoint/2010/main" val="290949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52900" y="37238"/>
            <a:ext cx="3886200" cy="769441"/>
          </a:xfrm>
          <a:prstGeom prst="rect">
            <a:avLst/>
          </a:prstGeom>
          <a:noFill/>
        </p:spPr>
        <p:txBody>
          <a:bodyPr wrap="square" rtlCol="0">
            <a:spAutoFit/>
          </a:bodyPr>
          <a:lstStyle/>
          <a:p>
            <a:r>
              <a:rPr lang="en-US" sz="4400" i="1" dirty="0">
                <a:solidFill>
                  <a:schemeClr val="bg1"/>
                </a:solidFill>
                <a:latin typeface="Leelawadee" pitchFamily="34" charset="-34"/>
                <a:cs typeface="Leelawadee" pitchFamily="34" charset="-34"/>
              </a:rPr>
              <a:t>The Ascension</a:t>
            </a:r>
          </a:p>
        </p:txBody>
      </p:sp>
      <p:sp>
        <p:nvSpPr>
          <p:cNvPr id="5" name="TextBox 4"/>
          <p:cNvSpPr txBox="1"/>
          <p:nvPr/>
        </p:nvSpPr>
        <p:spPr>
          <a:xfrm>
            <a:off x="6477000" y="914400"/>
            <a:ext cx="3886200"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behold, I send the promise of my Father upon you…</a:t>
            </a:r>
          </a:p>
        </p:txBody>
      </p:sp>
      <p:sp>
        <p:nvSpPr>
          <p:cNvPr id="8" name="TextBox 7"/>
          <p:cNvSpPr txBox="1"/>
          <p:nvPr/>
        </p:nvSpPr>
        <p:spPr>
          <a:xfrm>
            <a:off x="1358020" y="3764846"/>
            <a:ext cx="5275152" cy="2062103"/>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…but tarry ye in the city of Jerusalem, until ye be endued with power from on high.”</a:t>
            </a:r>
          </a:p>
        </p:txBody>
      </p:sp>
      <p:sp>
        <p:nvSpPr>
          <p:cNvPr id="9" name="TextBox 8"/>
          <p:cNvSpPr txBox="1"/>
          <p:nvPr/>
        </p:nvSpPr>
        <p:spPr>
          <a:xfrm>
            <a:off x="0" y="6455079"/>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Luke 24:49</a:t>
            </a:r>
          </a:p>
        </p:txBody>
      </p:sp>
      <p:pic>
        <p:nvPicPr>
          <p:cNvPr id="10" name="Picture 2" descr="http://oscottcollege.files.wordpress.com/2012/02/mission.jpg"/>
          <p:cNvPicPr>
            <a:picLocks noChangeAspect="1" noChangeArrowheads="1"/>
          </p:cNvPicPr>
          <p:nvPr/>
        </p:nvPicPr>
        <p:blipFill>
          <a:blip r:embed="rId3" cstate="print"/>
          <a:srcRect/>
          <a:stretch>
            <a:fillRect/>
          </a:stretch>
        </p:blipFill>
        <p:spPr bwMode="auto">
          <a:xfrm>
            <a:off x="876300" y="1140737"/>
            <a:ext cx="4724400" cy="2356175"/>
          </a:xfrm>
          <a:prstGeom prst="rect">
            <a:avLst/>
          </a:prstGeom>
          <a:noFill/>
        </p:spPr>
      </p:pic>
    </p:spTree>
    <p:extLst>
      <p:ext uri="{BB962C8B-B14F-4D97-AF65-F5344CB8AC3E}">
        <p14:creationId xmlns:p14="http://schemas.microsoft.com/office/powerpoint/2010/main" val="37059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1066800"/>
            <a:ext cx="3886200" cy="1569660"/>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“And he led them out as far as to Bethany…</a:t>
            </a:r>
          </a:p>
        </p:txBody>
      </p:sp>
      <p:sp>
        <p:nvSpPr>
          <p:cNvPr id="8" name="TextBox 7"/>
          <p:cNvSpPr txBox="1"/>
          <p:nvPr/>
        </p:nvSpPr>
        <p:spPr>
          <a:xfrm>
            <a:off x="1905000" y="4303455"/>
            <a:ext cx="3886200" cy="1569660"/>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…and he lifted up his hands, and blessed them.”</a:t>
            </a:r>
          </a:p>
        </p:txBody>
      </p:sp>
      <p:sp>
        <p:nvSpPr>
          <p:cNvPr id="9" name="TextBox 8"/>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Luke 24:50</a:t>
            </a:r>
          </a:p>
        </p:txBody>
      </p:sp>
      <p:pic>
        <p:nvPicPr>
          <p:cNvPr id="7" name="Picture 2" descr="http://cdn.dipity.com/uploads/events/f03185e44d0c071cbd2b9655b38fb711_1M.png"/>
          <p:cNvPicPr>
            <a:picLocks noChangeAspect="1" noChangeArrowheads="1"/>
          </p:cNvPicPr>
          <p:nvPr/>
        </p:nvPicPr>
        <p:blipFill>
          <a:blip r:embed="rId3" cstate="print"/>
          <a:srcRect/>
          <a:stretch>
            <a:fillRect/>
          </a:stretch>
        </p:blipFill>
        <p:spPr bwMode="auto">
          <a:xfrm>
            <a:off x="2057400" y="609601"/>
            <a:ext cx="3810000" cy="2647951"/>
          </a:xfrm>
          <a:prstGeom prst="rect">
            <a:avLst/>
          </a:prstGeom>
          <a:noFill/>
        </p:spPr>
      </p:pic>
      <p:pic>
        <p:nvPicPr>
          <p:cNvPr id="10" name="Picture 6" descr="http://www.differentvoice.150m.com/wv/mvest/images/godhand.jpeg"/>
          <p:cNvPicPr>
            <a:picLocks noChangeAspect="1" noChangeArrowheads="1"/>
          </p:cNvPicPr>
          <p:nvPr/>
        </p:nvPicPr>
        <p:blipFill>
          <a:blip r:embed="rId4" cstate="print"/>
          <a:srcRect/>
          <a:stretch>
            <a:fillRect/>
          </a:stretch>
        </p:blipFill>
        <p:spPr bwMode="auto">
          <a:xfrm>
            <a:off x="6172200" y="3276600"/>
            <a:ext cx="3657600" cy="2743200"/>
          </a:xfrm>
          <a:prstGeom prst="rect">
            <a:avLst/>
          </a:prstGeom>
          <a:noFill/>
        </p:spPr>
      </p:pic>
    </p:spTree>
    <p:extLst>
      <p:ext uri="{BB962C8B-B14F-4D97-AF65-F5344CB8AC3E}">
        <p14:creationId xmlns:p14="http://schemas.microsoft.com/office/powerpoint/2010/main" val="302338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85818" y="700679"/>
            <a:ext cx="5568192" cy="2062103"/>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“So then after the Lord had spoken unto them, he was received up into heaven, and sat on the right hand of God.”</a:t>
            </a:r>
          </a:p>
        </p:txBody>
      </p:sp>
      <p:sp>
        <p:nvSpPr>
          <p:cNvPr id="8" name="TextBox 7"/>
          <p:cNvSpPr txBox="1"/>
          <p:nvPr/>
        </p:nvSpPr>
        <p:spPr>
          <a:xfrm>
            <a:off x="669956" y="4276618"/>
            <a:ext cx="6690511"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it came to pass, while he blessed them, he was parted from them, and carried up into heaven.”</a:t>
            </a:r>
          </a:p>
        </p:txBody>
      </p:sp>
      <p:sp>
        <p:nvSpPr>
          <p:cNvPr id="7" name="TextBox 6"/>
          <p:cNvSpPr txBox="1"/>
          <p:nvPr/>
        </p:nvSpPr>
        <p:spPr>
          <a:xfrm>
            <a:off x="72428" y="6550223"/>
            <a:ext cx="5646344"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Luke 24:51; Mark 16:19</a:t>
            </a:r>
          </a:p>
        </p:txBody>
      </p:sp>
      <p:pic>
        <p:nvPicPr>
          <p:cNvPr id="10" name="Picture 4" descr="https://encrypted-tbn1.gstatic.com/images?q=tbn:ANd9GcTHL72wUP8FHjpctCMPw9A6MdlrzGar_Y28QNpw0pSdmbsAN42rdA"/>
          <p:cNvPicPr>
            <a:picLocks noChangeAspect="1" noChangeArrowheads="1"/>
          </p:cNvPicPr>
          <p:nvPr/>
        </p:nvPicPr>
        <p:blipFill>
          <a:blip r:embed="rId3" cstate="print"/>
          <a:srcRect/>
          <a:stretch>
            <a:fillRect/>
          </a:stretch>
        </p:blipFill>
        <p:spPr bwMode="auto">
          <a:xfrm>
            <a:off x="8030423" y="3006262"/>
            <a:ext cx="2753763" cy="3455973"/>
          </a:xfrm>
          <a:prstGeom prst="rect">
            <a:avLst/>
          </a:prstGeom>
          <a:noFill/>
        </p:spPr>
      </p:pic>
      <p:pic>
        <p:nvPicPr>
          <p:cNvPr id="16388" name="Picture 4" descr="Image result for ascension to heav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123" y="196087"/>
            <a:ext cx="3593572" cy="359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0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38400" y="914400"/>
            <a:ext cx="6934200" cy="1938992"/>
          </a:xfrm>
          <a:prstGeom prst="rect">
            <a:avLst/>
          </a:prstGeom>
          <a:noFill/>
        </p:spPr>
        <p:txBody>
          <a:bodyPr wrap="square" rtlCol="0">
            <a:spAutoFit/>
          </a:bodyPr>
          <a:lstStyle/>
          <a:p>
            <a:pPr algn="ctr"/>
            <a:r>
              <a:rPr lang="en-US" sz="4000" i="1" dirty="0">
                <a:solidFill>
                  <a:srgbClr val="FFFF00"/>
                </a:solidFill>
                <a:latin typeface="Leelawadee" pitchFamily="34" charset="-34"/>
                <a:cs typeface="Leelawadee" pitchFamily="34" charset="-34"/>
              </a:rPr>
              <a:t>“And they worshipped him, and returned to Jerusalem with great joy:”</a:t>
            </a:r>
          </a:p>
        </p:txBody>
      </p:sp>
      <p:sp>
        <p:nvSpPr>
          <p:cNvPr id="7" name="TextBox 6"/>
          <p:cNvSpPr txBox="1"/>
          <p:nvPr/>
        </p:nvSpPr>
        <p:spPr>
          <a:xfrm>
            <a:off x="129766" y="6477719"/>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Luke 24:52</a:t>
            </a:r>
          </a:p>
        </p:txBody>
      </p:sp>
      <p:pic>
        <p:nvPicPr>
          <p:cNvPr id="15362" name="Picture 2" descr="Image result for ascension to heaven"/>
          <p:cNvPicPr>
            <a:picLocks noChangeAspect="1" noChangeArrowheads="1"/>
          </p:cNvPicPr>
          <p:nvPr/>
        </p:nvPicPr>
        <p:blipFill rotWithShape="1">
          <a:blip r:embed="rId3">
            <a:extLst>
              <a:ext uri="{28A0092B-C50C-407E-A947-70E740481C1C}">
                <a14:useLocalDpi xmlns:a14="http://schemas.microsoft.com/office/drawing/2010/main" val="0"/>
              </a:ext>
            </a:extLst>
          </a:blip>
          <a:srcRect t="48728" r="-420"/>
          <a:stretch/>
        </p:blipFill>
        <p:spPr bwMode="auto">
          <a:xfrm>
            <a:off x="3805472" y="3188591"/>
            <a:ext cx="4200055" cy="32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6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7529" y="533401"/>
            <a:ext cx="5422271"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were continually in the temple, praising and blessing God. Amen.”</a:t>
            </a:r>
          </a:p>
        </p:txBody>
      </p:sp>
      <p:sp>
        <p:nvSpPr>
          <p:cNvPr id="7" name="TextBox 6"/>
          <p:cNvSpPr txBox="1"/>
          <p:nvPr/>
        </p:nvSpPr>
        <p:spPr>
          <a:xfrm>
            <a:off x="38100" y="650828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Luke 24:53</a:t>
            </a:r>
          </a:p>
        </p:txBody>
      </p:sp>
      <p:pic>
        <p:nvPicPr>
          <p:cNvPr id="6" name="Picture 5" descr="preaching in synogue apostles.jpg"/>
          <p:cNvPicPr>
            <a:picLocks noChangeAspect="1"/>
          </p:cNvPicPr>
          <p:nvPr/>
        </p:nvPicPr>
        <p:blipFill>
          <a:blip r:embed="rId3" cstate="print"/>
          <a:stretch>
            <a:fillRect/>
          </a:stretch>
        </p:blipFill>
        <p:spPr>
          <a:xfrm>
            <a:off x="4267199" y="2598345"/>
            <a:ext cx="6088919" cy="3792931"/>
          </a:xfrm>
          <a:prstGeom prst="rect">
            <a:avLst/>
          </a:prstGeom>
        </p:spPr>
      </p:pic>
    </p:spTree>
    <p:extLst>
      <p:ext uri="{BB962C8B-B14F-4D97-AF65-F5344CB8AC3E}">
        <p14:creationId xmlns:p14="http://schemas.microsoft.com/office/powerpoint/2010/main" val="247261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606"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Mark 16:20</a:t>
            </a:r>
          </a:p>
        </p:txBody>
      </p:sp>
      <p:sp>
        <p:nvSpPr>
          <p:cNvPr id="5" name="TextBox 4"/>
          <p:cNvSpPr txBox="1"/>
          <p:nvPr/>
        </p:nvSpPr>
        <p:spPr>
          <a:xfrm>
            <a:off x="488887" y="609601"/>
            <a:ext cx="4921313"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they went forth, and preached every where…</a:t>
            </a:r>
          </a:p>
        </p:txBody>
      </p:sp>
      <p:sp>
        <p:nvSpPr>
          <p:cNvPr id="6" name="TextBox 5"/>
          <p:cNvSpPr txBox="1"/>
          <p:nvPr/>
        </p:nvSpPr>
        <p:spPr>
          <a:xfrm>
            <a:off x="6705599" y="2819400"/>
            <a:ext cx="4584071" cy="2062103"/>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“…the Lord working with them, and confirming the word with signs following. Amen”</a:t>
            </a:r>
          </a:p>
        </p:txBody>
      </p:sp>
      <p:pic>
        <p:nvPicPr>
          <p:cNvPr id="13314" name="Picture 2" descr="Image result for apostle preach after jesus is g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16" y="223168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4584" y="1023042"/>
            <a:ext cx="4903960" cy="1077218"/>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“Then the eleven disciples went away into Galilee…</a:t>
            </a:r>
          </a:p>
        </p:txBody>
      </p:sp>
      <p:sp>
        <p:nvSpPr>
          <p:cNvPr id="7" name="TextBox 6"/>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Matthew 28:10-18</a:t>
            </a:r>
          </a:p>
        </p:txBody>
      </p:sp>
      <p:pic>
        <p:nvPicPr>
          <p:cNvPr id="8" name="Picture 2" descr="http://imgc.allpostersimages.com/images/P-473-488-90/53/5392/M6UJG00Z/posters/james-jacques-joseph-tissot-ordaining-of-the-twelve-apostles-illustration-from-the-life-of-our-lord-jesus-christ.jpg"/>
          <p:cNvPicPr>
            <a:picLocks noChangeAspect="1" noChangeArrowheads="1"/>
          </p:cNvPicPr>
          <p:nvPr/>
        </p:nvPicPr>
        <p:blipFill>
          <a:blip r:embed="rId3" cstate="print"/>
          <a:srcRect l="6765" t="11268" r="6977" b="18873"/>
          <a:stretch>
            <a:fillRect/>
          </a:stretch>
        </p:blipFill>
        <p:spPr bwMode="auto">
          <a:xfrm>
            <a:off x="5978260" y="1339913"/>
            <a:ext cx="5086440" cy="3091758"/>
          </a:xfrm>
          <a:prstGeom prst="rect">
            <a:avLst/>
          </a:prstGeom>
          <a:noFill/>
        </p:spPr>
      </p:pic>
      <p:sp>
        <p:nvSpPr>
          <p:cNvPr id="2" name="Rectangle 1"/>
          <p:cNvSpPr/>
          <p:nvPr/>
        </p:nvSpPr>
        <p:spPr>
          <a:xfrm>
            <a:off x="384584" y="2340082"/>
            <a:ext cx="4466376" cy="3970318"/>
          </a:xfrm>
          <a:prstGeom prst="rect">
            <a:avLst/>
          </a:prstGeom>
        </p:spPr>
        <p:txBody>
          <a:bodyPr wrap="square">
            <a:spAutoFit/>
          </a:bodyPr>
          <a:lstStyle/>
          <a:p>
            <a:r>
              <a:rPr lang="en-US" b="0" i="0" dirty="0">
                <a:solidFill>
                  <a:schemeClr val="bg1"/>
                </a:solidFill>
                <a:effectLst/>
                <a:latin typeface="Abadi" panose="020B0604020104020204" pitchFamily="34" charset="0"/>
              </a:rPr>
              <a:t>The Masters' first message to the brethren was not about a brief meeting in Jerusalem but something more important which would take place in Galilee.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A careful reading indicates that this Galilean meeting was truly something special.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It took place on a 'mountain where Jesus had appointed them'. The group was large for this is thought to be the occasion when over 500 of the brethren saw him at one time. (1)</a:t>
            </a:r>
            <a:endParaRPr lang="en-US" dirty="0">
              <a:solidFill>
                <a:schemeClr val="bg1"/>
              </a:solidFill>
            </a:endParaRPr>
          </a:p>
        </p:txBody>
      </p:sp>
      <p:sp>
        <p:nvSpPr>
          <p:cNvPr id="10" name="TextBox 9"/>
          <p:cNvSpPr txBox="1"/>
          <p:nvPr/>
        </p:nvSpPr>
        <p:spPr>
          <a:xfrm>
            <a:off x="2060892" y="22406"/>
            <a:ext cx="7686392" cy="830997"/>
          </a:xfrm>
          <a:prstGeom prst="rect">
            <a:avLst/>
          </a:prstGeom>
          <a:noFill/>
        </p:spPr>
        <p:txBody>
          <a:bodyPr wrap="square" rtlCol="0">
            <a:spAutoFit/>
          </a:bodyPr>
          <a:lstStyle/>
          <a:p>
            <a:pPr algn="ctr"/>
            <a:r>
              <a:rPr lang="en-US" sz="4800" i="1" dirty="0">
                <a:solidFill>
                  <a:schemeClr val="bg1"/>
                </a:solidFill>
                <a:latin typeface="Leelawadee" pitchFamily="34" charset="-34"/>
                <a:cs typeface="Leelawadee" pitchFamily="34" charset="-34"/>
              </a:rPr>
              <a:t>The Master’s First Message</a:t>
            </a:r>
          </a:p>
        </p:txBody>
      </p:sp>
      <p:grpSp>
        <p:nvGrpSpPr>
          <p:cNvPr id="4" name="Group 3"/>
          <p:cNvGrpSpPr/>
          <p:nvPr/>
        </p:nvGrpSpPr>
        <p:grpSpPr>
          <a:xfrm>
            <a:off x="5130841" y="4601444"/>
            <a:ext cx="6423717" cy="2102667"/>
            <a:chOff x="5130841" y="4601444"/>
            <a:chExt cx="6423717" cy="2102667"/>
          </a:xfrm>
        </p:grpSpPr>
        <p:sp>
          <p:nvSpPr>
            <p:cNvPr id="3" name="Rectangle 2"/>
            <p:cNvSpPr/>
            <p:nvPr/>
          </p:nvSpPr>
          <p:spPr>
            <a:xfrm>
              <a:off x="6437813" y="5068732"/>
              <a:ext cx="5116745" cy="1200329"/>
            </a:xfrm>
            <a:prstGeom prst="rect">
              <a:avLst/>
            </a:prstGeom>
          </p:spPr>
          <p:txBody>
            <a:bodyPr wrap="square">
              <a:spAutoFit/>
            </a:bodyPr>
            <a:lstStyle/>
            <a:p>
              <a:r>
                <a:rPr lang="en-US" b="0" i="1" dirty="0">
                  <a:solidFill>
                    <a:srgbClr val="FFFF00"/>
                  </a:solidFill>
                  <a:effectLst/>
                  <a:latin typeface="Palatino"/>
                </a:rPr>
                <a:t>After that, he was seen of above five hundred brethren at once; of whom the greater part remain unto this present, but some are fallen asleep. 1 Corinthians 15:6</a:t>
              </a:r>
              <a:endParaRPr lang="en-US" i="1" dirty="0">
                <a:solidFill>
                  <a:srgbClr val="FFFF00"/>
                </a:solidFill>
              </a:endParaRPr>
            </a:p>
          </p:txBody>
        </p:sp>
        <p:grpSp>
          <p:nvGrpSpPr>
            <p:cNvPr id="11" name="Group 94"/>
            <p:cNvGrpSpPr/>
            <p:nvPr/>
          </p:nvGrpSpPr>
          <p:grpSpPr>
            <a:xfrm>
              <a:off x="5130841" y="4601444"/>
              <a:ext cx="965159" cy="2102667"/>
              <a:chOff x="4405860" y="139189"/>
              <a:chExt cx="2861871" cy="6475262"/>
            </a:xfrm>
          </p:grpSpPr>
          <p:grpSp>
            <p:nvGrpSpPr>
              <p:cNvPr id="12" name="Group 86"/>
              <p:cNvGrpSpPr/>
              <p:nvPr/>
            </p:nvGrpSpPr>
            <p:grpSpPr>
              <a:xfrm rot="2107423">
                <a:off x="4802579" y="139189"/>
                <a:ext cx="743864" cy="1806453"/>
                <a:chOff x="7696200" y="914400"/>
                <a:chExt cx="685800" cy="2438400"/>
              </a:xfrm>
            </p:grpSpPr>
            <p:sp>
              <p:nvSpPr>
                <p:cNvPr id="52" name="Moon 5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7"/>
              <p:cNvGrpSpPr/>
              <p:nvPr/>
            </p:nvGrpSpPr>
            <p:grpSpPr>
              <a:xfrm rot="19262140" flipH="1">
                <a:off x="6126313" y="231425"/>
                <a:ext cx="743864" cy="1645187"/>
                <a:chOff x="7696200" y="914400"/>
                <a:chExt cx="685800" cy="2438400"/>
              </a:xfrm>
            </p:grpSpPr>
            <p:sp>
              <p:nvSpPr>
                <p:cNvPr id="48" name="Moon 4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7"/>
              <p:cNvGrpSpPr/>
              <p:nvPr/>
            </p:nvGrpSpPr>
            <p:grpSpPr>
              <a:xfrm rot="562843">
                <a:off x="5697438" y="5840305"/>
                <a:ext cx="666047" cy="774146"/>
                <a:chOff x="6106804" y="4039302"/>
                <a:chExt cx="666047" cy="774146"/>
              </a:xfrm>
            </p:grpSpPr>
            <p:sp>
              <p:nvSpPr>
                <p:cNvPr id="45" name="Oval 4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7"/>
              <p:cNvGrpSpPr/>
              <p:nvPr/>
            </p:nvGrpSpPr>
            <p:grpSpPr>
              <a:xfrm rot="2613352">
                <a:off x="5128037" y="5761712"/>
                <a:ext cx="666047" cy="774146"/>
                <a:chOff x="6106804" y="4039302"/>
                <a:chExt cx="666047" cy="774146"/>
              </a:xfrm>
            </p:grpSpPr>
            <p:sp>
              <p:nvSpPr>
                <p:cNvPr id="42" name="Oval 4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7"/>
              <p:cNvGrpSpPr/>
              <p:nvPr/>
            </p:nvGrpSpPr>
            <p:grpSpPr>
              <a:xfrm>
                <a:off x="4953000" y="5334000"/>
                <a:ext cx="1828800" cy="609600"/>
                <a:chOff x="1371600" y="3962400"/>
                <a:chExt cx="6705600" cy="2057400"/>
              </a:xfrm>
            </p:grpSpPr>
            <p:grpSp>
              <p:nvGrpSpPr>
                <p:cNvPr id="30" name="Group 195"/>
                <p:cNvGrpSpPr/>
                <p:nvPr/>
              </p:nvGrpSpPr>
              <p:grpSpPr>
                <a:xfrm>
                  <a:off x="1371600" y="3962400"/>
                  <a:ext cx="1676400" cy="2057400"/>
                  <a:chOff x="1371600" y="3962400"/>
                  <a:chExt cx="1676400" cy="2057400"/>
                </a:xfrm>
              </p:grpSpPr>
              <p:sp>
                <p:nvSpPr>
                  <p:cNvPr id="40" name="Right Arrow Callout 3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96"/>
                <p:cNvGrpSpPr/>
                <p:nvPr/>
              </p:nvGrpSpPr>
              <p:grpSpPr>
                <a:xfrm>
                  <a:off x="3048000" y="3962400"/>
                  <a:ext cx="1676400" cy="2057400"/>
                  <a:chOff x="1371600" y="3962400"/>
                  <a:chExt cx="1676400" cy="2057400"/>
                </a:xfrm>
              </p:grpSpPr>
              <p:sp>
                <p:nvSpPr>
                  <p:cNvPr id="38" name="Right Arrow Callout 3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99"/>
                <p:cNvGrpSpPr/>
                <p:nvPr/>
              </p:nvGrpSpPr>
              <p:grpSpPr>
                <a:xfrm>
                  <a:off x="4724400" y="3962400"/>
                  <a:ext cx="1676400" cy="2057400"/>
                  <a:chOff x="1371600" y="3962400"/>
                  <a:chExt cx="1676400" cy="2057400"/>
                </a:xfrm>
              </p:grpSpPr>
              <p:sp>
                <p:nvSpPr>
                  <p:cNvPr id="36" name="Right Arrow Callout 3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2"/>
                <p:cNvGrpSpPr/>
                <p:nvPr/>
              </p:nvGrpSpPr>
              <p:grpSpPr>
                <a:xfrm>
                  <a:off x="6400800" y="3962400"/>
                  <a:ext cx="1676400" cy="2057400"/>
                  <a:chOff x="1371600" y="3962400"/>
                  <a:chExt cx="1676400" cy="2057400"/>
                </a:xfrm>
              </p:grpSpPr>
              <p:sp>
                <p:nvSpPr>
                  <p:cNvPr id="34" name="Right Arrow Callout 3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Cloud 26"/>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319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6481454"/>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John 20:30</a:t>
            </a:r>
          </a:p>
        </p:txBody>
      </p:sp>
      <p:sp>
        <p:nvSpPr>
          <p:cNvPr id="5" name="TextBox 4"/>
          <p:cNvSpPr txBox="1"/>
          <p:nvPr/>
        </p:nvSpPr>
        <p:spPr>
          <a:xfrm>
            <a:off x="685800" y="769442"/>
            <a:ext cx="3276600"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many other signs…</a:t>
            </a:r>
          </a:p>
        </p:txBody>
      </p:sp>
      <p:sp>
        <p:nvSpPr>
          <p:cNvPr id="6" name="TextBox 5"/>
          <p:cNvSpPr txBox="1"/>
          <p:nvPr/>
        </p:nvSpPr>
        <p:spPr>
          <a:xfrm>
            <a:off x="7162800" y="4069142"/>
            <a:ext cx="3276600"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“…which are not written in this book.”</a:t>
            </a:r>
          </a:p>
        </p:txBody>
      </p:sp>
      <p:sp>
        <p:nvSpPr>
          <p:cNvPr id="9" name="TextBox 8"/>
          <p:cNvSpPr txBox="1"/>
          <p:nvPr/>
        </p:nvSpPr>
        <p:spPr>
          <a:xfrm>
            <a:off x="5943600" y="1"/>
            <a:ext cx="4495800" cy="769441"/>
          </a:xfrm>
          <a:prstGeom prst="rect">
            <a:avLst/>
          </a:prstGeom>
          <a:noFill/>
        </p:spPr>
        <p:txBody>
          <a:bodyPr wrap="square" rtlCol="0">
            <a:spAutoFit/>
          </a:bodyPr>
          <a:lstStyle/>
          <a:p>
            <a:r>
              <a:rPr lang="en-US" sz="4400" i="1" dirty="0">
                <a:solidFill>
                  <a:schemeClr val="bg1"/>
                </a:solidFill>
                <a:latin typeface="Leelawadee" pitchFamily="34" charset="-34"/>
                <a:cs typeface="Leelawadee" pitchFamily="34" charset="-34"/>
              </a:rPr>
              <a:t>John’s Testimony</a:t>
            </a:r>
          </a:p>
        </p:txBody>
      </p:sp>
      <p:pic>
        <p:nvPicPr>
          <p:cNvPr id="11" name="Picture 4" descr="http://www.jrdkirk.com/wp-content/uploads/2010/09/Bible-lightbulb.jpg"/>
          <p:cNvPicPr>
            <a:picLocks noChangeAspect="1" noChangeArrowheads="1"/>
          </p:cNvPicPr>
          <p:nvPr/>
        </p:nvPicPr>
        <p:blipFill>
          <a:blip r:embed="rId3" cstate="print"/>
          <a:srcRect/>
          <a:stretch>
            <a:fillRect/>
          </a:stretch>
        </p:blipFill>
        <p:spPr bwMode="auto">
          <a:xfrm>
            <a:off x="1828800" y="2438401"/>
            <a:ext cx="4267200" cy="3200401"/>
          </a:xfrm>
          <a:prstGeom prst="rect">
            <a:avLst/>
          </a:prstGeom>
          <a:noFill/>
        </p:spPr>
      </p:pic>
    </p:spTree>
    <p:extLst>
      <p:ext uri="{BB962C8B-B14F-4D97-AF65-F5344CB8AC3E}">
        <p14:creationId xmlns:p14="http://schemas.microsoft.com/office/powerpoint/2010/main" val="31180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766"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John 20:31</a:t>
            </a:r>
          </a:p>
        </p:txBody>
      </p:sp>
      <p:sp>
        <p:nvSpPr>
          <p:cNvPr id="8" name="TextBox 7"/>
          <p:cNvSpPr txBox="1"/>
          <p:nvPr/>
        </p:nvSpPr>
        <p:spPr>
          <a:xfrm>
            <a:off x="446638" y="912049"/>
            <a:ext cx="4516925" cy="2062103"/>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“But these are written that ye might believe that Jesus is the Christ, the Son of God…</a:t>
            </a:r>
          </a:p>
        </p:txBody>
      </p:sp>
      <p:sp>
        <p:nvSpPr>
          <p:cNvPr id="9" name="TextBox 8"/>
          <p:cNvSpPr txBox="1"/>
          <p:nvPr/>
        </p:nvSpPr>
        <p:spPr>
          <a:xfrm>
            <a:off x="6832241" y="4373940"/>
            <a:ext cx="4368297"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that believing ye might have life through his name.”</a:t>
            </a:r>
          </a:p>
        </p:txBody>
      </p:sp>
      <p:pic>
        <p:nvPicPr>
          <p:cNvPr id="11" name="Picture 4" descr="http://i3.squidoocdn.com/resize/squidoo_images/-1/lens19886578_1351277984A--.png"/>
          <p:cNvPicPr>
            <a:picLocks noChangeAspect="1" noChangeArrowheads="1"/>
          </p:cNvPicPr>
          <p:nvPr/>
        </p:nvPicPr>
        <p:blipFill>
          <a:blip r:embed="rId3" cstate="print"/>
          <a:srcRect t="48780" r="4878"/>
          <a:stretch>
            <a:fillRect/>
          </a:stretch>
        </p:blipFill>
        <p:spPr bwMode="auto">
          <a:xfrm>
            <a:off x="1426029" y="3901470"/>
            <a:ext cx="4669971" cy="2514600"/>
          </a:xfrm>
          <a:prstGeom prst="rect">
            <a:avLst/>
          </a:prstGeom>
          <a:noFill/>
        </p:spPr>
      </p:pic>
      <p:pic>
        <p:nvPicPr>
          <p:cNvPr id="3" name="Picture 2">
            <a:extLst>
              <a:ext uri="{FF2B5EF4-FFF2-40B4-BE49-F238E27FC236}">
                <a16:creationId xmlns:a16="http://schemas.microsoft.com/office/drawing/2014/main" id="{00A1AEC0-37DA-48D9-981A-3F3864031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282" y="651004"/>
            <a:ext cx="4932465" cy="2777996"/>
          </a:xfrm>
          <a:prstGeom prst="rect">
            <a:avLst/>
          </a:prstGeom>
        </p:spPr>
      </p:pic>
    </p:spTree>
    <p:extLst>
      <p:ext uri="{BB962C8B-B14F-4D97-AF65-F5344CB8AC3E}">
        <p14:creationId xmlns:p14="http://schemas.microsoft.com/office/powerpoint/2010/main" val="45539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60483" y="5817516"/>
            <a:ext cx="7197505" cy="584775"/>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Special witnesses of Jesus--2019</a:t>
            </a:r>
          </a:p>
        </p:txBody>
      </p:sp>
      <p:pic>
        <p:nvPicPr>
          <p:cNvPr id="3" name="Picture 2">
            <a:extLst>
              <a:ext uri="{FF2B5EF4-FFF2-40B4-BE49-F238E27FC236}">
                <a16:creationId xmlns:a16="http://schemas.microsoft.com/office/drawing/2014/main" id="{9F399C3C-4A58-49E2-B7CB-E741EC372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683" y="1036801"/>
            <a:ext cx="6567445" cy="3698828"/>
          </a:xfrm>
          <a:prstGeom prst="rect">
            <a:avLst/>
          </a:prstGeom>
        </p:spPr>
      </p:pic>
      <p:pic>
        <p:nvPicPr>
          <p:cNvPr id="6" name="Picture 5">
            <a:extLst>
              <a:ext uri="{FF2B5EF4-FFF2-40B4-BE49-F238E27FC236}">
                <a16:creationId xmlns:a16="http://schemas.microsoft.com/office/drawing/2014/main" id="{D5C12FAA-749E-45CD-ADB1-CC362CC89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249" y="936705"/>
            <a:ext cx="2700528" cy="2859024"/>
          </a:xfrm>
          <a:prstGeom prst="rect">
            <a:avLst/>
          </a:prstGeom>
        </p:spPr>
      </p:pic>
    </p:spTree>
    <p:extLst>
      <p:ext uri="{BB962C8B-B14F-4D97-AF65-F5344CB8AC3E}">
        <p14:creationId xmlns:p14="http://schemas.microsoft.com/office/powerpoint/2010/main" val="805639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purpl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0780" y="856358"/>
            <a:ext cx="5777620" cy="4524315"/>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Joseph Smith</a:t>
            </a:r>
          </a:p>
          <a:p>
            <a:r>
              <a:rPr lang="en-US" sz="3200" i="1" dirty="0">
                <a:solidFill>
                  <a:schemeClr val="bg1"/>
                </a:solidFill>
                <a:latin typeface="Leelawadee" pitchFamily="34" charset="-34"/>
                <a:cs typeface="Leelawadee" pitchFamily="34" charset="-34"/>
              </a:rPr>
              <a:t>“And now, after the many testimonies which have been given of him, this is the testimony, last of all, which we give of him: That he lives!”</a:t>
            </a:r>
          </a:p>
          <a:p>
            <a:endParaRPr lang="en-US" sz="3200" i="1" dirty="0">
              <a:solidFill>
                <a:schemeClr val="bg1"/>
              </a:solidFill>
              <a:latin typeface="Leelawadee" pitchFamily="34" charset="-34"/>
              <a:cs typeface="Leelawadee" pitchFamily="34" charset="-34"/>
            </a:endParaRPr>
          </a:p>
          <a:p>
            <a:r>
              <a:rPr lang="en-US" sz="3200" i="1" dirty="0">
                <a:solidFill>
                  <a:schemeClr val="bg1"/>
                </a:solidFill>
                <a:latin typeface="Leelawadee" pitchFamily="34" charset="-34"/>
                <a:cs typeface="Leelawadee" pitchFamily="34" charset="-34"/>
              </a:rPr>
              <a:t>D&amp;C 76:22</a:t>
            </a:r>
          </a:p>
          <a:p>
            <a:r>
              <a:rPr lang="en-US" sz="3200" i="1" dirty="0">
                <a:solidFill>
                  <a:schemeClr val="bg1"/>
                </a:solidFill>
                <a:latin typeface="Leelawadee" pitchFamily="34" charset="-34"/>
                <a:cs typeface="Leelawadee" pitchFamily="34" charset="-34"/>
              </a:rPr>
              <a:t>Read further D&amp;C 76:22-24</a:t>
            </a:r>
          </a:p>
        </p:txBody>
      </p:sp>
      <p:pic>
        <p:nvPicPr>
          <p:cNvPr id="48130" name="Picture 2" descr="https://byustudies.byu.edu/features/josephsmith/images%5CJosephSmith.jpg"/>
          <p:cNvPicPr>
            <a:picLocks noChangeAspect="1" noChangeArrowheads="1"/>
          </p:cNvPicPr>
          <p:nvPr/>
        </p:nvPicPr>
        <p:blipFill>
          <a:blip r:embed="rId4" cstate="print"/>
          <a:srcRect/>
          <a:stretch>
            <a:fillRect/>
          </a:stretch>
        </p:blipFill>
        <p:spPr bwMode="auto">
          <a:xfrm>
            <a:off x="7232210" y="1384425"/>
            <a:ext cx="2877764" cy="3633788"/>
          </a:xfrm>
          <a:prstGeom prst="rect">
            <a:avLst/>
          </a:prstGeom>
          <a:noFill/>
        </p:spPr>
      </p:pic>
    </p:spTree>
    <p:extLst>
      <p:ext uri="{BB962C8B-B14F-4D97-AF65-F5344CB8AC3E}">
        <p14:creationId xmlns:p14="http://schemas.microsoft.com/office/powerpoint/2010/main" val="167123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2514600"/>
            <a:ext cx="8229600" cy="3970318"/>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Brigham Young</a:t>
            </a:r>
          </a:p>
          <a:p>
            <a:r>
              <a:rPr lang="en-US" sz="3200" i="1" dirty="0">
                <a:solidFill>
                  <a:schemeClr val="bg1"/>
                </a:solidFill>
                <a:latin typeface="Leelawadee" pitchFamily="34" charset="-34"/>
                <a:cs typeface="Leelawadee" pitchFamily="34" charset="-34"/>
              </a:rPr>
              <a:t>“…I know that I exist and have a being, and I testify that there is a God, and that Jesus Christ lives, and that he is the Savior of the world. “</a:t>
            </a:r>
          </a:p>
          <a:p>
            <a:endParaRPr lang="en-US" sz="3200" i="1" dirty="0">
              <a:solidFill>
                <a:schemeClr val="bg1"/>
              </a:solidFill>
              <a:latin typeface="Leelawadee" pitchFamily="34" charset="-34"/>
              <a:cs typeface="Leelawadee" pitchFamily="34" charset="-34"/>
            </a:endParaRPr>
          </a:p>
          <a:p>
            <a:endParaRPr lang="en-US" sz="3200" i="1" dirty="0">
              <a:solidFill>
                <a:schemeClr val="bg1"/>
              </a:solidFill>
              <a:latin typeface="Leelawadee" pitchFamily="34" charset="-34"/>
              <a:cs typeface="Leelawadee" pitchFamily="34" charset="-34"/>
            </a:endParaRPr>
          </a:p>
          <a:p>
            <a:r>
              <a:rPr lang="en-US" sz="2800" i="1" dirty="0">
                <a:solidFill>
                  <a:schemeClr val="bg1"/>
                </a:solidFill>
                <a:latin typeface="Leelawadee" pitchFamily="34" charset="-34"/>
                <a:cs typeface="Leelawadee" pitchFamily="34" charset="-34"/>
              </a:rPr>
              <a:t>Discourses of Brigham Young 1951 ed., p. 433</a:t>
            </a:r>
          </a:p>
        </p:txBody>
      </p:sp>
      <p:pic>
        <p:nvPicPr>
          <p:cNvPr id="47106" name="Picture 2" descr="http://www.lds.org/churchhistory/presidents/images/presidents/BY_hero.jpg"/>
          <p:cNvPicPr>
            <a:picLocks noChangeAspect="1" noChangeArrowheads="1"/>
          </p:cNvPicPr>
          <p:nvPr/>
        </p:nvPicPr>
        <p:blipFill>
          <a:blip r:embed="rId3" cstate="print"/>
          <a:srcRect/>
          <a:stretch>
            <a:fillRect/>
          </a:stretch>
        </p:blipFill>
        <p:spPr bwMode="auto">
          <a:xfrm>
            <a:off x="5867400" y="381000"/>
            <a:ext cx="2133600" cy="2667000"/>
          </a:xfrm>
          <a:prstGeom prst="rect">
            <a:avLst/>
          </a:prstGeom>
          <a:noFill/>
        </p:spPr>
      </p:pic>
    </p:spTree>
    <p:extLst>
      <p:ext uri="{BB962C8B-B14F-4D97-AF65-F5344CB8AC3E}">
        <p14:creationId xmlns:p14="http://schemas.microsoft.com/office/powerpoint/2010/main" val="325182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2514601"/>
            <a:ext cx="8229600" cy="4031873"/>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David O. McKay</a:t>
            </a:r>
          </a:p>
          <a:p>
            <a:r>
              <a:rPr lang="en-US" sz="3200" i="1" dirty="0">
                <a:solidFill>
                  <a:schemeClr val="bg1"/>
                </a:solidFill>
                <a:latin typeface="Leelawadee" pitchFamily="34" charset="-34"/>
                <a:cs typeface="Leelawadee" pitchFamily="34" charset="-34"/>
              </a:rPr>
              <a:t>“I know that his Father, our Creator, lives…I know because I have heard his voice, and I have received his guidance in matters pertaining to his kingdom here on earth.”</a:t>
            </a:r>
            <a:r>
              <a:rPr lang="en-US" sz="3200" dirty="0"/>
              <a:t> </a:t>
            </a:r>
            <a:endParaRPr lang="en-US" sz="3200" i="1" dirty="0">
              <a:solidFill>
                <a:schemeClr val="bg1"/>
              </a:solidFill>
              <a:latin typeface="Leelawadee" pitchFamily="34" charset="-34"/>
              <a:cs typeface="Leelawadee" pitchFamily="34" charset="-34"/>
            </a:endParaRPr>
          </a:p>
          <a:p>
            <a:endParaRPr lang="en-US" sz="3200" i="1" dirty="0">
              <a:solidFill>
                <a:schemeClr val="bg1"/>
              </a:solidFill>
              <a:latin typeface="Leelawadee" pitchFamily="34" charset="-34"/>
              <a:cs typeface="Leelawadee" pitchFamily="34" charset="-34"/>
            </a:endParaRPr>
          </a:p>
          <a:p>
            <a:r>
              <a:rPr lang="en-US" sz="3200" i="1" dirty="0">
                <a:solidFill>
                  <a:schemeClr val="bg1"/>
                </a:solidFill>
                <a:latin typeface="Leelawadee" pitchFamily="34" charset="-34"/>
                <a:cs typeface="Leelawadee" pitchFamily="34" charset="-34"/>
              </a:rPr>
              <a:t>D&amp;C 76:22</a:t>
            </a:r>
          </a:p>
          <a:p>
            <a:r>
              <a:rPr lang="en-US" sz="3200" i="1" dirty="0">
                <a:solidFill>
                  <a:schemeClr val="bg1"/>
                </a:solidFill>
                <a:latin typeface="Leelawadee" pitchFamily="34" charset="-34"/>
                <a:cs typeface="Leelawadee" pitchFamily="34" charset="-34"/>
              </a:rPr>
              <a:t>Read further D&amp;C 76:22-24</a:t>
            </a:r>
          </a:p>
        </p:txBody>
      </p:sp>
      <p:pic>
        <p:nvPicPr>
          <p:cNvPr id="5" name="Picture 4" descr="169604592.jpg"/>
          <p:cNvPicPr>
            <a:picLocks noChangeAspect="1"/>
          </p:cNvPicPr>
          <p:nvPr/>
        </p:nvPicPr>
        <p:blipFill>
          <a:blip r:embed="rId3" cstate="print"/>
          <a:srcRect r="2778" b="29942"/>
          <a:stretch>
            <a:fillRect/>
          </a:stretch>
        </p:blipFill>
        <p:spPr>
          <a:xfrm>
            <a:off x="6553201" y="304800"/>
            <a:ext cx="2360177" cy="2590800"/>
          </a:xfrm>
          <a:prstGeom prst="rect">
            <a:avLst/>
          </a:prstGeom>
        </p:spPr>
      </p:pic>
    </p:spTree>
    <p:extLst>
      <p:ext uri="{BB962C8B-B14F-4D97-AF65-F5344CB8AC3E}">
        <p14:creationId xmlns:p14="http://schemas.microsoft.com/office/powerpoint/2010/main" val="290507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2514600"/>
            <a:ext cx="8229600" cy="3539430"/>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President Thomas S. Monson</a:t>
            </a:r>
          </a:p>
          <a:p>
            <a:endParaRPr lang="en-US" sz="3200" i="1" dirty="0">
              <a:solidFill>
                <a:schemeClr val="bg1"/>
              </a:solidFill>
              <a:latin typeface="Leelawadee" pitchFamily="34" charset="-34"/>
              <a:cs typeface="Leelawadee" pitchFamily="34" charset="-34"/>
            </a:endParaRPr>
          </a:p>
          <a:p>
            <a:r>
              <a:rPr lang="en-US" sz="3200" i="1" dirty="0">
                <a:solidFill>
                  <a:schemeClr val="bg1"/>
                </a:solidFill>
                <a:latin typeface="Leelawadee" pitchFamily="34" charset="-34"/>
                <a:cs typeface="Leelawadee" pitchFamily="34" charset="-34"/>
              </a:rPr>
              <a:t>“I leave with you my testimony that this work in which we are engaged is true. The Lord is at the helm. That we may ever follow Him is my sincere prayer, and I ask it in the name of Jesus Christ, amen.</a:t>
            </a:r>
          </a:p>
        </p:txBody>
      </p:sp>
      <p:pic>
        <p:nvPicPr>
          <p:cNvPr id="45058" name="Picture 2" descr="http://www.lds.org/bc/content/shared/content/images/leaders/thomas-s-monson-large.jpg"/>
          <p:cNvPicPr>
            <a:picLocks noChangeAspect="1" noChangeArrowheads="1"/>
          </p:cNvPicPr>
          <p:nvPr/>
        </p:nvPicPr>
        <p:blipFill>
          <a:blip r:embed="rId3" cstate="print"/>
          <a:srcRect/>
          <a:stretch>
            <a:fillRect/>
          </a:stretch>
        </p:blipFill>
        <p:spPr bwMode="auto">
          <a:xfrm>
            <a:off x="7696201" y="304800"/>
            <a:ext cx="2543175" cy="3171826"/>
          </a:xfrm>
          <a:prstGeom prst="rect">
            <a:avLst/>
          </a:prstGeom>
          <a:noFill/>
        </p:spPr>
      </p:pic>
    </p:spTree>
    <p:extLst>
      <p:ext uri="{BB962C8B-B14F-4D97-AF65-F5344CB8AC3E}">
        <p14:creationId xmlns:p14="http://schemas.microsoft.com/office/powerpoint/2010/main" val="958324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2393" y="6474737"/>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John 21:18-25</a:t>
            </a:r>
          </a:p>
        </p:txBody>
      </p:sp>
      <p:sp>
        <p:nvSpPr>
          <p:cNvPr id="8" name="TextBox 7"/>
          <p:cNvSpPr txBox="1"/>
          <p:nvPr/>
        </p:nvSpPr>
        <p:spPr>
          <a:xfrm>
            <a:off x="615634" y="1272259"/>
            <a:ext cx="5739897" cy="2862322"/>
          </a:xfrm>
          <a:prstGeom prst="rect">
            <a:avLst/>
          </a:prstGeom>
          <a:noFill/>
        </p:spPr>
        <p:txBody>
          <a:bodyPr wrap="square" rtlCol="0">
            <a:spAutoFit/>
          </a:bodyPr>
          <a:lstStyle/>
          <a:p>
            <a:r>
              <a:rPr lang="en-US" sz="2000" dirty="0">
                <a:solidFill>
                  <a:schemeClr val="bg1"/>
                </a:solidFill>
              </a:rPr>
              <a:t>Jesus prophesied that when Peter became old he would “stretch forth [his] hands” and be carried where he did not want to go. It is traditionally believed that Peter died by crucifixion. </a:t>
            </a:r>
          </a:p>
          <a:p>
            <a:endParaRPr lang="en-US" sz="2000" dirty="0">
              <a:solidFill>
                <a:schemeClr val="bg1"/>
              </a:solidFill>
            </a:endParaRPr>
          </a:p>
          <a:p>
            <a:r>
              <a:rPr lang="en-US" sz="2000" dirty="0">
                <a:solidFill>
                  <a:schemeClr val="bg1"/>
                </a:solidFill>
              </a:rPr>
              <a:t>However, it is said (tradition) that Peter requested to be crucified upside down because he considered himself unworthy to die in the same manner as the Savior (7)</a:t>
            </a:r>
            <a:endParaRPr lang="en-US" sz="2000" i="1" dirty="0">
              <a:solidFill>
                <a:schemeClr val="bg1"/>
              </a:solidFill>
              <a:latin typeface="Leelawadee" pitchFamily="34" charset="-34"/>
              <a:cs typeface="Leelawadee" pitchFamily="34" charset="-34"/>
            </a:endParaRPr>
          </a:p>
        </p:txBody>
      </p:sp>
      <p:sp>
        <p:nvSpPr>
          <p:cNvPr id="11" name="TextBox 10"/>
          <p:cNvSpPr txBox="1"/>
          <p:nvPr/>
        </p:nvSpPr>
        <p:spPr>
          <a:xfrm>
            <a:off x="2514600" y="86029"/>
            <a:ext cx="7162800" cy="769441"/>
          </a:xfrm>
          <a:prstGeom prst="rect">
            <a:avLst/>
          </a:prstGeom>
          <a:noFill/>
        </p:spPr>
        <p:txBody>
          <a:bodyPr wrap="square" rtlCol="0">
            <a:spAutoFit/>
          </a:bodyPr>
          <a:lstStyle/>
          <a:p>
            <a:pPr algn="ctr"/>
            <a:r>
              <a:rPr lang="en-US" sz="4400" i="1" dirty="0">
                <a:solidFill>
                  <a:schemeClr val="bg1"/>
                </a:solidFill>
                <a:latin typeface="Leelawadee" pitchFamily="34" charset="-34"/>
                <a:cs typeface="Leelawadee" pitchFamily="34" charset="-34"/>
              </a:rPr>
              <a:t>Peter’s </a:t>
            </a:r>
            <a:r>
              <a:rPr lang="en-US" sz="4400" i="1" dirty="0" err="1">
                <a:solidFill>
                  <a:schemeClr val="bg1"/>
                </a:solidFill>
                <a:latin typeface="Leelawadee" pitchFamily="34" charset="-34"/>
                <a:cs typeface="Leelawadee" pitchFamily="34" charset="-34"/>
              </a:rPr>
              <a:t>Marytrdom</a:t>
            </a:r>
            <a:endParaRPr lang="en-US" sz="4400" i="1" dirty="0">
              <a:solidFill>
                <a:schemeClr val="bg1"/>
              </a:solidFill>
              <a:latin typeface="Leelawadee" pitchFamily="34" charset="-34"/>
              <a:cs typeface="Leelawadee" pitchFamily="34" charset="-34"/>
            </a:endParaRPr>
          </a:p>
        </p:txBody>
      </p:sp>
      <p:grpSp>
        <p:nvGrpSpPr>
          <p:cNvPr id="4" name="Group 3"/>
          <p:cNvGrpSpPr/>
          <p:nvPr/>
        </p:nvGrpSpPr>
        <p:grpSpPr>
          <a:xfrm>
            <a:off x="7797831" y="1754424"/>
            <a:ext cx="3780310" cy="3814852"/>
            <a:chOff x="7797831" y="1754424"/>
            <a:chExt cx="3780310" cy="3814852"/>
          </a:xfrm>
        </p:grpSpPr>
        <p:pic>
          <p:nvPicPr>
            <p:cNvPr id="1026" name="Picture 2" descr="Image result for john the apostle grave"/>
            <p:cNvPicPr>
              <a:picLocks noChangeAspect="1" noChangeArrowheads="1"/>
            </p:cNvPicPr>
            <p:nvPr/>
          </p:nvPicPr>
          <p:blipFill rotWithShape="1">
            <a:blip r:embed="rId3">
              <a:extLst>
                <a:ext uri="{28A0092B-C50C-407E-A947-70E740481C1C}">
                  <a14:useLocalDpi xmlns:a14="http://schemas.microsoft.com/office/drawing/2010/main" val="0"/>
                </a:ext>
              </a:extLst>
            </a:blip>
            <a:srcRect b="9679"/>
            <a:stretch/>
          </p:blipFill>
          <p:spPr bwMode="auto">
            <a:xfrm>
              <a:off x="7797831" y="1754424"/>
              <a:ext cx="3759137" cy="3080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20541" y="4922945"/>
              <a:ext cx="3657600" cy="646331"/>
            </a:xfrm>
            <a:prstGeom prst="rect">
              <a:avLst/>
            </a:prstGeom>
          </p:spPr>
          <p:txBody>
            <a:bodyPr wrap="square">
              <a:spAutoFit/>
            </a:bodyPr>
            <a:lstStyle/>
            <a:p>
              <a:r>
                <a:rPr lang="en-US" sz="1200" dirty="0">
                  <a:solidFill>
                    <a:schemeClr val="bg1"/>
                  </a:solidFill>
                </a:rPr>
                <a:t>The charcoal inscription reads: "Shimon Bar </a:t>
              </a:r>
              <a:r>
                <a:rPr lang="en-US" sz="1200" dirty="0" err="1">
                  <a:solidFill>
                    <a:schemeClr val="bg1"/>
                  </a:solidFill>
                </a:rPr>
                <a:t>Yonah</a:t>
              </a:r>
              <a:r>
                <a:rPr lang="en-US" sz="1200" dirty="0">
                  <a:solidFill>
                    <a:schemeClr val="bg1"/>
                  </a:solidFill>
                </a:rPr>
                <a:t>" which means "Simon [Peter] son of Jonah".</a:t>
              </a:r>
            </a:p>
            <a:p>
              <a:r>
                <a:rPr lang="en-US" sz="1200" dirty="0">
                  <a:solidFill>
                    <a:schemeClr val="bg1"/>
                  </a:solidFill>
                </a:rPr>
                <a:t>Found in Jerusalem</a:t>
              </a:r>
            </a:p>
          </p:txBody>
        </p:sp>
      </p:grpSp>
      <p:grpSp>
        <p:nvGrpSpPr>
          <p:cNvPr id="3" name="Group 2"/>
          <p:cNvGrpSpPr/>
          <p:nvPr/>
        </p:nvGrpSpPr>
        <p:grpSpPr>
          <a:xfrm>
            <a:off x="3312814" y="4134581"/>
            <a:ext cx="3657600" cy="2512776"/>
            <a:chOff x="3312814" y="4134581"/>
            <a:chExt cx="3657600" cy="2512776"/>
          </a:xfrm>
        </p:grpSpPr>
        <p:pic>
          <p:nvPicPr>
            <p:cNvPr id="1028" name="Picture 4" descr="Image result for john the apostle gr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963" y="4134581"/>
              <a:ext cx="2903302" cy="21774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12814" y="6370358"/>
              <a:ext cx="3657600" cy="276999"/>
            </a:xfrm>
            <a:prstGeom prst="rect">
              <a:avLst/>
            </a:prstGeom>
          </p:spPr>
          <p:txBody>
            <a:bodyPr wrap="square">
              <a:spAutoFit/>
            </a:bodyPr>
            <a:lstStyle/>
            <a:p>
              <a:r>
                <a:rPr lang="en-US" sz="1200" dirty="0">
                  <a:solidFill>
                    <a:schemeClr val="bg1"/>
                  </a:solidFill>
                </a:rPr>
                <a:t>The tomb of St. Peter in the Basilica of St. Peter in Rome</a:t>
              </a:r>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830" y="147497"/>
            <a:ext cx="831607" cy="1049276"/>
          </a:xfrm>
          <a:prstGeom prst="rect">
            <a:avLst/>
          </a:prstGeom>
        </p:spPr>
      </p:pic>
    </p:spTree>
    <p:extLst>
      <p:ext uri="{BB962C8B-B14F-4D97-AF65-F5344CB8AC3E}">
        <p14:creationId xmlns:p14="http://schemas.microsoft.com/office/powerpoint/2010/main" val="9629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2393" y="6474737"/>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John 21:24</a:t>
            </a:r>
          </a:p>
        </p:txBody>
      </p:sp>
      <p:sp>
        <p:nvSpPr>
          <p:cNvPr id="8" name="TextBox 7"/>
          <p:cNvSpPr txBox="1"/>
          <p:nvPr/>
        </p:nvSpPr>
        <p:spPr>
          <a:xfrm>
            <a:off x="271604" y="228600"/>
            <a:ext cx="4833796"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“This is the disciple which </a:t>
            </a:r>
            <a:r>
              <a:rPr lang="en-US" sz="3200" i="1" dirty="0" err="1">
                <a:solidFill>
                  <a:srgbClr val="FFFF00"/>
                </a:solidFill>
                <a:latin typeface="Leelawadee" pitchFamily="34" charset="-34"/>
                <a:cs typeface="Leelawadee" pitchFamily="34" charset="-34"/>
              </a:rPr>
              <a:t>testifieth</a:t>
            </a:r>
            <a:r>
              <a:rPr lang="en-US" sz="3200" i="1" dirty="0">
                <a:solidFill>
                  <a:srgbClr val="FFFF00"/>
                </a:solidFill>
                <a:latin typeface="Leelawadee" pitchFamily="34" charset="-34"/>
                <a:cs typeface="Leelawadee" pitchFamily="34" charset="-34"/>
              </a:rPr>
              <a:t> of these things, and wrote these things:</a:t>
            </a:r>
          </a:p>
        </p:txBody>
      </p:sp>
      <p:sp>
        <p:nvSpPr>
          <p:cNvPr id="9" name="TextBox 8"/>
          <p:cNvSpPr txBox="1"/>
          <p:nvPr/>
        </p:nvSpPr>
        <p:spPr>
          <a:xfrm>
            <a:off x="7217228" y="3571593"/>
            <a:ext cx="4147457"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we know that his testimony is true.”</a:t>
            </a:r>
          </a:p>
        </p:txBody>
      </p:sp>
      <p:pic>
        <p:nvPicPr>
          <p:cNvPr id="5122" name="Picture 2" descr="Image result for john the apos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572" y="2338314"/>
            <a:ext cx="3247988" cy="397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2393" y="6474737"/>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John 21:24</a:t>
            </a:r>
          </a:p>
        </p:txBody>
      </p:sp>
      <p:sp>
        <p:nvSpPr>
          <p:cNvPr id="8" name="TextBox 7"/>
          <p:cNvSpPr txBox="1"/>
          <p:nvPr/>
        </p:nvSpPr>
        <p:spPr>
          <a:xfrm>
            <a:off x="4058593" y="1549061"/>
            <a:ext cx="4833796" cy="3170099"/>
          </a:xfrm>
          <a:prstGeom prst="rect">
            <a:avLst/>
          </a:prstGeom>
          <a:noFill/>
        </p:spPr>
        <p:txBody>
          <a:bodyPr wrap="square" rtlCol="0">
            <a:spAutoFit/>
          </a:bodyPr>
          <a:lstStyle/>
          <a:p>
            <a:r>
              <a:rPr lang="en-US" sz="2000" i="1" dirty="0">
                <a:solidFill>
                  <a:schemeClr val="bg1"/>
                </a:solidFill>
              </a:rPr>
              <a:t>Tarry</a:t>
            </a:r>
            <a:r>
              <a:rPr lang="en-US" sz="2000" dirty="0">
                <a:solidFill>
                  <a:schemeClr val="bg1"/>
                </a:solidFill>
              </a:rPr>
              <a:t> = to remain alive on the earth. </a:t>
            </a:r>
          </a:p>
          <a:p>
            <a:endParaRPr lang="en-US" sz="2000" dirty="0">
              <a:solidFill>
                <a:schemeClr val="bg1"/>
              </a:solidFill>
            </a:endParaRPr>
          </a:p>
          <a:p>
            <a:r>
              <a:rPr lang="en-US" sz="2000" dirty="0">
                <a:solidFill>
                  <a:schemeClr val="bg1"/>
                </a:solidFill>
              </a:rPr>
              <a:t>Thus, John would remain on the earth as a translated being until Jesus Christ’s Second Coming. </a:t>
            </a:r>
          </a:p>
          <a:p>
            <a:endParaRPr lang="en-US" sz="2000" dirty="0">
              <a:solidFill>
                <a:schemeClr val="bg1"/>
              </a:solidFill>
            </a:endParaRPr>
          </a:p>
          <a:p>
            <a:r>
              <a:rPr lang="en-US" sz="2000" dirty="0">
                <a:solidFill>
                  <a:schemeClr val="bg1"/>
                </a:solidFill>
              </a:rPr>
              <a:t>Translated beings are “persons who are changed so that they do not experience pain or death until their resurrection to immortality” (8)</a:t>
            </a:r>
            <a:endParaRPr lang="en-US" sz="2000" i="1" dirty="0">
              <a:solidFill>
                <a:schemeClr val="bg1"/>
              </a:solidFill>
              <a:latin typeface="Leelawadee" pitchFamily="34" charset="-34"/>
              <a:cs typeface="Leelawadee" pitchFamily="34" charset="-34"/>
            </a:endParaRPr>
          </a:p>
        </p:txBody>
      </p:sp>
      <p:sp>
        <p:nvSpPr>
          <p:cNvPr id="11" name="TextBox 10"/>
          <p:cNvSpPr txBox="1"/>
          <p:nvPr/>
        </p:nvSpPr>
        <p:spPr>
          <a:xfrm>
            <a:off x="2514600" y="159286"/>
            <a:ext cx="7162800" cy="769441"/>
          </a:xfrm>
          <a:prstGeom prst="rect">
            <a:avLst/>
          </a:prstGeom>
          <a:noFill/>
        </p:spPr>
        <p:txBody>
          <a:bodyPr wrap="square" rtlCol="0">
            <a:spAutoFit/>
          </a:bodyPr>
          <a:lstStyle/>
          <a:p>
            <a:pPr algn="ctr"/>
            <a:r>
              <a:rPr lang="en-US" sz="4400" i="1" dirty="0">
                <a:solidFill>
                  <a:schemeClr val="bg1"/>
                </a:solidFill>
                <a:latin typeface="Leelawadee" pitchFamily="34" charset="-34"/>
                <a:cs typeface="Leelawadee" pitchFamily="34" charset="-34"/>
              </a:rPr>
              <a:t>John’s Future</a:t>
            </a:r>
          </a:p>
        </p:txBody>
      </p:sp>
      <p:pic>
        <p:nvPicPr>
          <p:cNvPr id="2050" name="Picture 2" descr="Image result for john on pat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726" y="4562532"/>
            <a:ext cx="3060876" cy="20660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62586" y="643478"/>
            <a:ext cx="4833796" cy="5755773"/>
            <a:chOff x="-162586" y="643478"/>
            <a:chExt cx="4833796" cy="5755773"/>
          </a:xfrm>
        </p:grpSpPr>
        <p:pic>
          <p:nvPicPr>
            <p:cNvPr id="2052" name="Picture 4" descr="Image result for john on patm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68" y="643478"/>
              <a:ext cx="3360276" cy="5096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2586" y="5691365"/>
              <a:ext cx="4833796" cy="707886"/>
            </a:xfrm>
            <a:prstGeom prst="rect">
              <a:avLst/>
            </a:prstGeom>
            <a:noFill/>
          </p:spPr>
          <p:txBody>
            <a:bodyPr wrap="square" rtlCol="0">
              <a:spAutoFit/>
            </a:bodyPr>
            <a:lstStyle/>
            <a:p>
              <a:pPr algn="ctr"/>
              <a:r>
                <a:rPr lang="en-US" sz="2000" i="1" dirty="0">
                  <a:solidFill>
                    <a:schemeClr val="bg1"/>
                  </a:solidFill>
                </a:rPr>
                <a:t>Place where John wrote </a:t>
              </a:r>
            </a:p>
            <a:p>
              <a:pPr algn="ctr"/>
              <a:r>
                <a:rPr lang="en-US" sz="2000" i="1" dirty="0">
                  <a:solidFill>
                    <a:schemeClr val="bg1"/>
                  </a:solidFill>
                </a:rPr>
                <a:t>The Book of Revelation</a:t>
              </a:r>
              <a:endParaRPr lang="en-US" sz="2000" i="1" dirty="0">
                <a:solidFill>
                  <a:schemeClr val="bg1"/>
                </a:solidFill>
                <a:latin typeface="Leelawadee" pitchFamily="34" charset="-34"/>
                <a:cs typeface="Leelawadee" pitchFamily="34" charset="-34"/>
              </a:endParaRPr>
            </a:p>
          </p:txBody>
        </p:sp>
      </p:grpSp>
      <p:pic>
        <p:nvPicPr>
          <p:cNvPr id="2054" name="Picture 6" descr="Image result for john on pat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6880" y="531375"/>
            <a:ext cx="2391556" cy="293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5925" y="994926"/>
            <a:ext cx="5867400"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Jesus came and </a:t>
            </a:r>
            <a:r>
              <a:rPr lang="en-US" sz="3200" i="1" dirty="0" err="1">
                <a:solidFill>
                  <a:srgbClr val="FFFF00"/>
                </a:solidFill>
                <a:latin typeface="Leelawadee" pitchFamily="34" charset="-34"/>
                <a:cs typeface="Leelawadee" pitchFamily="34" charset="-34"/>
              </a:rPr>
              <a:t>spake</a:t>
            </a:r>
            <a:r>
              <a:rPr lang="en-US" sz="3200" i="1" dirty="0">
                <a:solidFill>
                  <a:srgbClr val="FFFF00"/>
                </a:solidFill>
                <a:latin typeface="Leelawadee" pitchFamily="34" charset="-34"/>
                <a:cs typeface="Leelawadee" pitchFamily="34" charset="-34"/>
              </a:rPr>
              <a:t> unto them, saying, </a:t>
            </a:r>
          </a:p>
        </p:txBody>
      </p:sp>
      <p:sp>
        <p:nvSpPr>
          <p:cNvPr id="7" name="TextBox 6"/>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Matthew 28:18</a:t>
            </a:r>
          </a:p>
        </p:txBody>
      </p:sp>
      <p:pic>
        <p:nvPicPr>
          <p:cNvPr id="18434" name="Picture 2" descr="http://urbantitan.com/wp-content/uploads/2011/11/Jesus-Apostles-03.jpg"/>
          <p:cNvPicPr>
            <a:picLocks noChangeAspect="1" noChangeArrowheads="1"/>
          </p:cNvPicPr>
          <p:nvPr/>
        </p:nvPicPr>
        <p:blipFill>
          <a:blip r:embed="rId3" cstate="print"/>
          <a:srcRect/>
          <a:stretch>
            <a:fillRect/>
          </a:stretch>
        </p:blipFill>
        <p:spPr bwMode="auto">
          <a:xfrm>
            <a:off x="5867400" y="1066800"/>
            <a:ext cx="4267200" cy="3200400"/>
          </a:xfrm>
          <a:prstGeom prst="rect">
            <a:avLst/>
          </a:prstGeom>
          <a:noFill/>
        </p:spPr>
      </p:pic>
      <p:sp>
        <p:nvSpPr>
          <p:cNvPr id="9" name="TextBox 8"/>
          <p:cNvSpPr txBox="1"/>
          <p:nvPr/>
        </p:nvSpPr>
        <p:spPr>
          <a:xfrm>
            <a:off x="2060892" y="22406"/>
            <a:ext cx="7686392" cy="830997"/>
          </a:xfrm>
          <a:prstGeom prst="rect">
            <a:avLst/>
          </a:prstGeom>
          <a:noFill/>
        </p:spPr>
        <p:txBody>
          <a:bodyPr wrap="square" rtlCol="0">
            <a:spAutoFit/>
          </a:bodyPr>
          <a:lstStyle/>
          <a:p>
            <a:pPr algn="ctr"/>
            <a:r>
              <a:rPr lang="en-US" sz="4800" i="1" dirty="0">
                <a:solidFill>
                  <a:schemeClr val="bg1"/>
                </a:solidFill>
                <a:latin typeface="Leelawadee" pitchFamily="34" charset="-34"/>
                <a:cs typeface="Leelawadee" pitchFamily="34" charset="-34"/>
              </a:rPr>
              <a:t>Mountain = Temple</a:t>
            </a:r>
          </a:p>
        </p:txBody>
      </p:sp>
      <p:sp>
        <p:nvSpPr>
          <p:cNvPr id="3" name="Rectangle 2"/>
          <p:cNvSpPr/>
          <p:nvPr/>
        </p:nvSpPr>
        <p:spPr>
          <a:xfrm>
            <a:off x="1943100" y="4697880"/>
            <a:ext cx="8962930" cy="954107"/>
          </a:xfrm>
          <a:prstGeom prst="rect">
            <a:avLst/>
          </a:prstGeom>
        </p:spPr>
        <p:txBody>
          <a:bodyPr wrap="square">
            <a:spAutoFit/>
          </a:bodyPr>
          <a:lstStyle/>
          <a:p>
            <a:pPr fontAlgn="base"/>
            <a:r>
              <a:rPr lang="en-US" sz="2800" b="0" i="1" dirty="0">
                <a:solidFill>
                  <a:srgbClr val="FFFF00"/>
                </a:solidFill>
                <a:effectLst/>
                <a:latin typeface="Palatino"/>
              </a:rPr>
              <a:t>All power is given unto me in heaven and in earth.</a:t>
            </a:r>
          </a:p>
          <a:p>
            <a:pPr fontAlgn="base"/>
            <a:endParaRPr lang="en-US" sz="2800" i="1" dirty="0">
              <a:solidFill>
                <a:srgbClr val="FFFF00"/>
              </a:solidFill>
              <a:latin typeface="Palatino"/>
            </a:endParaRPr>
          </a:p>
        </p:txBody>
      </p:sp>
    </p:spTree>
    <p:extLst>
      <p:ext uri="{BB962C8B-B14F-4D97-AF65-F5344CB8AC3E}">
        <p14:creationId xmlns:p14="http://schemas.microsoft.com/office/powerpoint/2010/main" val="1265620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8858" y="6469168"/>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John 21:25</a:t>
            </a:r>
          </a:p>
        </p:txBody>
      </p:sp>
      <p:sp>
        <p:nvSpPr>
          <p:cNvPr id="8" name="TextBox 7"/>
          <p:cNvSpPr txBox="1"/>
          <p:nvPr/>
        </p:nvSpPr>
        <p:spPr>
          <a:xfrm>
            <a:off x="495299" y="805544"/>
            <a:ext cx="3946071"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there are also many other things which Jesus did…</a:t>
            </a:r>
          </a:p>
        </p:txBody>
      </p:sp>
      <p:sp>
        <p:nvSpPr>
          <p:cNvPr id="9" name="TextBox 8"/>
          <p:cNvSpPr txBox="1"/>
          <p:nvPr/>
        </p:nvSpPr>
        <p:spPr>
          <a:xfrm>
            <a:off x="3505200" y="4388015"/>
            <a:ext cx="7434943" cy="2062103"/>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…if they should be written every one, I suppose that even the world itself could not contain the books that should be written. Amen.”</a:t>
            </a:r>
          </a:p>
        </p:txBody>
      </p:sp>
      <p:pic>
        <p:nvPicPr>
          <p:cNvPr id="10" name="Picture 6" descr="http://4.bp.blogspot.com/-dwUrXEASFEw/T5N9dp_0ylI/AAAAAAAAALc/qpUXNZoCC1Q/s400/bible-prophet-writing.jpeg"/>
          <p:cNvPicPr>
            <a:picLocks noChangeAspect="1" noChangeArrowheads="1"/>
          </p:cNvPicPr>
          <p:nvPr/>
        </p:nvPicPr>
        <p:blipFill>
          <a:blip r:embed="rId3" cstate="print"/>
          <a:srcRect/>
          <a:stretch>
            <a:fillRect/>
          </a:stretch>
        </p:blipFill>
        <p:spPr bwMode="auto">
          <a:xfrm>
            <a:off x="4724400" y="609600"/>
            <a:ext cx="4343400" cy="3257550"/>
          </a:xfrm>
          <a:prstGeom prst="rect">
            <a:avLst/>
          </a:prstGeom>
          <a:noFill/>
        </p:spPr>
      </p:pic>
    </p:spTree>
    <p:extLst>
      <p:ext uri="{BB962C8B-B14F-4D97-AF65-F5344CB8AC3E}">
        <p14:creationId xmlns:p14="http://schemas.microsoft.com/office/powerpoint/2010/main" val="38500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802" y="0"/>
            <a:ext cx="11850986" cy="483209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AutoNum type="arabicPeriod"/>
            </a:pPr>
            <a:r>
              <a:rPr lang="en-US" dirty="0">
                <a:solidFill>
                  <a:schemeClr val="bg1"/>
                </a:solidFill>
              </a:rPr>
              <a:t>Elder James E. Talmage </a:t>
            </a:r>
            <a:r>
              <a:rPr lang="en-US" i="1" dirty="0">
                <a:solidFill>
                  <a:schemeClr val="bg1"/>
                </a:solidFill>
              </a:rPr>
              <a:t>Jesus the Christ p. 694</a:t>
            </a:r>
          </a:p>
          <a:p>
            <a:pPr marL="342900" indent="-342900">
              <a:buAutoNum type="arabicPeriod"/>
            </a:pPr>
            <a:r>
              <a:rPr lang="en-US" i="1" dirty="0">
                <a:solidFill>
                  <a:schemeClr val="bg1"/>
                </a:solidFill>
              </a:rPr>
              <a:t>Gospeldoctrine.com</a:t>
            </a:r>
          </a:p>
          <a:p>
            <a:pPr marL="342900" indent="-342900">
              <a:buFontTx/>
              <a:buAutoNum type="arabicPeriod"/>
            </a:pPr>
            <a:r>
              <a:rPr lang="en-US" b="0" i="0" dirty="0">
                <a:solidFill>
                  <a:schemeClr val="bg1"/>
                </a:solidFill>
                <a:effectLst/>
                <a:latin typeface="Abadi" panose="020B0604020104020204" pitchFamily="34" charset="0"/>
              </a:rPr>
              <a:t>Elder Boyd K. Packer (</a:t>
            </a:r>
            <a:r>
              <a:rPr lang="en-US" b="0" i="1" dirty="0">
                <a:solidFill>
                  <a:schemeClr val="bg1"/>
                </a:solidFill>
                <a:effectLst/>
                <a:latin typeface="Abadi" panose="020B0604020104020204" pitchFamily="34" charset="0"/>
              </a:rPr>
              <a:t>Things of the Soul </a:t>
            </a:r>
            <a:r>
              <a:rPr lang="en-US" b="0" i="0" dirty="0">
                <a:solidFill>
                  <a:schemeClr val="bg1"/>
                </a:solidFill>
                <a:effectLst/>
                <a:latin typeface="Abadi" panose="020B0604020104020204" pitchFamily="34" charset="0"/>
              </a:rPr>
              <a:t>[Salt Lake City: </a:t>
            </a:r>
            <a:r>
              <a:rPr lang="en-US" b="0" i="0" dirty="0" err="1">
                <a:solidFill>
                  <a:schemeClr val="bg1"/>
                </a:solidFill>
                <a:effectLst/>
                <a:latin typeface="Abadi" panose="020B0604020104020204" pitchFamily="34" charset="0"/>
              </a:rPr>
              <a:t>Bookcraft</a:t>
            </a:r>
            <a:r>
              <a:rPr lang="en-US" b="0" i="0" dirty="0">
                <a:solidFill>
                  <a:schemeClr val="bg1"/>
                </a:solidFill>
                <a:effectLst/>
                <a:latin typeface="Abadi" panose="020B0604020104020204" pitchFamily="34" charset="0"/>
              </a:rPr>
              <a:t>, 1996], 18.)</a:t>
            </a:r>
          </a:p>
          <a:p>
            <a:pPr marL="342900" indent="-342900">
              <a:buFontTx/>
              <a:buAutoNum type="arabicPeriod"/>
            </a:pPr>
            <a:r>
              <a:rPr lang="en-US" b="0" i="0" dirty="0">
                <a:solidFill>
                  <a:schemeClr val="bg1"/>
                </a:solidFill>
                <a:effectLst/>
                <a:latin typeface="Abadi" panose="020B0604020104020204" pitchFamily="34" charset="0"/>
              </a:rPr>
              <a:t>(</a:t>
            </a:r>
            <a:r>
              <a:rPr lang="en-US" b="0" i="1" dirty="0">
                <a:solidFill>
                  <a:schemeClr val="bg1"/>
                </a:solidFill>
                <a:effectLst/>
                <a:latin typeface="Abadi" panose="020B0604020104020204" pitchFamily="34" charset="0"/>
              </a:rPr>
              <a:t>Orson Pratt's Works</a:t>
            </a:r>
            <a:r>
              <a:rPr lang="en-US" b="0" i="0" dirty="0">
                <a:solidFill>
                  <a:schemeClr val="bg1"/>
                </a:solidFill>
                <a:effectLst/>
                <a:latin typeface="Abadi" panose="020B0604020104020204" pitchFamily="34" charset="0"/>
              </a:rPr>
              <a:t> [Salt Lake City: Deseret News Press, 1945], 85.)</a:t>
            </a:r>
          </a:p>
          <a:p>
            <a:pPr marL="342900" indent="-342900">
              <a:buFontTx/>
              <a:buAutoNum type="arabicPeriod"/>
            </a:pPr>
            <a:r>
              <a:rPr lang="en-US" dirty="0">
                <a:solidFill>
                  <a:schemeClr val="bg1"/>
                </a:solidFill>
                <a:latin typeface="Abadi" panose="020B0604020104020204" pitchFamily="34" charset="0"/>
              </a:rPr>
              <a:t>Elder Dallin H. Oaks </a:t>
            </a:r>
            <a:r>
              <a:rPr lang="en-US" i="1" dirty="0">
                <a:solidFill>
                  <a:schemeClr val="bg1"/>
                </a:solidFill>
                <a:latin typeface="Abadi" panose="020B0604020104020204" pitchFamily="34" charset="0"/>
              </a:rPr>
              <a:t>Healing the Sick</a:t>
            </a:r>
            <a:r>
              <a:rPr lang="en-US" dirty="0">
                <a:solidFill>
                  <a:schemeClr val="bg1"/>
                </a:solidFill>
                <a:latin typeface="Abadi" panose="020B0604020104020204" pitchFamily="34" charset="0"/>
              </a:rPr>
              <a:t> 2010 April Gen. Conf.</a:t>
            </a:r>
          </a:p>
          <a:p>
            <a:pPr marL="342900" indent="-342900">
              <a:buFontTx/>
              <a:buAutoNum type="arabicPeriod"/>
            </a:pPr>
            <a:r>
              <a:rPr lang="en-US" b="0" i="0" dirty="0">
                <a:solidFill>
                  <a:schemeClr val="bg1"/>
                </a:solidFill>
                <a:effectLst/>
                <a:latin typeface="Abadi" panose="020B0604020104020204" pitchFamily="34" charset="0"/>
              </a:rPr>
              <a:t>Joseph Fielding McConkie, </a:t>
            </a:r>
            <a:r>
              <a:rPr lang="en-US" b="0" i="1" dirty="0">
                <a:solidFill>
                  <a:schemeClr val="bg1"/>
                </a:solidFill>
                <a:effectLst/>
                <a:latin typeface="Abadi" panose="020B0604020104020204" pitchFamily="34" charset="0"/>
              </a:rPr>
              <a:t>Seeking the Spirit</a:t>
            </a:r>
            <a:r>
              <a:rPr lang="en-US" b="0" i="0" dirty="0">
                <a:solidFill>
                  <a:schemeClr val="bg1"/>
                </a:solidFill>
                <a:effectLst/>
                <a:latin typeface="Abadi" panose="020B0604020104020204" pitchFamily="34" charset="0"/>
              </a:rPr>
              <a:t> [Salt Lake City: Deseret Book Co., 1978], 7.</a:t>
            </a:r>
          </a:p>
          <a:p>
            <a:pPr marL="342900" indent="-342900">
              <a:buFontTx/>
              <a:buAutoNum type="arabicPeriod"/>
            </a:pPr>
            <a:r>
              <a:rPr lang="en-US" dirty="0">
                <a:solidFill>
                  <a:schemeClr val="bg1"/>
                </a:solidFill>
              </a:rPr>
              <a:t>Joseph Fielding Smith, </a:t>
            </a:r>
            <a:r>
              <a:rPr lang="en-US" i="1" dirty="0">
                <a:solidFill>
                  <a:schemeClr val="bg1"/>
                </a:solidFill>
              </a:rPr>
              <a:t>Doctrines of Salvation,</a:t>
            </a:r>
            <a:r>
              <a:rPr lang="en-US" dirty="0">
                <a:solidFill>
                  <a:schemeClr val="bg1"/>
                </a:solidFill>
              </a:rPr>
              <a:t> comp. Bruce R. McConkie, 3 vols. [1954–56], 3:151–52).</a:t>
            </a:r>
          </a:p>
          <a:p>
            <a:pPr marL="342900" indent="-342900">
              <a:buFontTx/>
              <a:buAutoNum type="arabicPeriod"/>
            </a:pPr>
            <a:r>
              <a:rPr lang="en-US" dirty="0">
                <a:solidFill>
                  <a:schemeClr val="bg1"/>
                </a:solidFill>
              </a:rPr>
              <a:t>(Guide to the Scriptures, “Translated Beings,” scriptures.lds.org).</a:t>
            </a:r>
            <a:endParaRPr lang="en-US" i="1" dirty="0">
              <a:solidFill>
                <a:schemeClr val="bg1"/>
              </a:solidFill>
              <a:latin typeface="Leelawadee" pitchFamily="34" charset="-34"/>
              <a:cs typeface="Leelawadee" pitchFamily="34" charset="-34"/>
            </a:endParaRPr>
          </a:p>
          <a:p>
            <a:pPr marL="342900" indent="-342900">
              <a:buFontTx/>
              <a:buAutoNum type="arabicPeriod"/>
            </a:pPr>
            <a:endParaRPr lang="en-US" i="1" dirty="0">
              <a:solidFill>
                <a:schemeClr val="bg1"/>
              </a:solidFill>
              <a:latin typeface="Leelawadee" pitchFamily="34" charset="-34"/>
              <a:cs typeface="Leelawadee" pitchFamily="34" charset="-34"/>
            </a:endParaRPr>
          </a:p>
          <a:p>
            <a:pPr marL="342900" indent="-342900">
              <a:buFontTx/>
              <a:buAutoNum type="arabicPeriod"/>
            </a:pPr>
            <a:endParaRPr lang="en-US" b="0" i="0" dirty="0">
              <a:solidFill>
                <a:schemeClr val="bg1"/>
              </a:solidFill>
              <a:effectLst/>
              <a:latin typeface="Abadi" panose="020B0604020104020204" pitchFamily="34" charset="0"/>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Footer Placeholder 14">
            <a:extLst>
              <a:ext uri="{FF2B5EF4-FFF2-40B4-BE49-F238E27FC236}">
                <a16:creationId xmlns:a16="http://schemas.microsoft.com/office/drawing/2014/main" id="{A24A0256-19D5-41CD-85EB-9A128C6BCF16}"/>
              </a:ext>
            </a:extLst>
          </p:cNvPr>
          <p:cNvSpPr>
            <a:spLocks noGrp="1"/>
          </p:cNvSpPr>
          <p:nvPr/>
        </p:nvSpPr>
        <p:spPr>
          <a:xfrm>
            <a:off x="56645" y="64850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92802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8150237"/>
              </p:ext>
            </p:extLst>
          </p:nvPr>
        </p:nvGraphicFramePr>
        <p:xfrm>
          <a:off x="804868" y="306104"/>
          <a:ext cx="10434045" cy="217704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Visits and Eats with 7 Disciples at the Sea of </a:t>
                      </a:r>
                      <a:r>
                        <a:rPr lang="en-US" sz="1200" dirty="0" err="1"/>
                        <a:t>Tiberias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21:1-14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Peter’s Love for Jesus to Be manifest by Service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21:15-17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Peter’s Death Foretold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21:18, 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Peter’s Questions Jesus About John’s Future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21:20-23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43968">
                <a:tc>
                  <a:txBody>
                    <a:bodyPr/>
                    <a:lstStyle/>
                    <a:p>
                      <a:r>
                        <a:rPr lang="en-US" sz="1200" dirty="0"/>
                        <a:t>John’s Concluding Testimony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20:30, 31</a:t>
                      </a:r>
                    </a:p>
                    <a:p>
                      <a:r>
                        <a:rPr lang="en-US" sz="1200" dirty="0"/>
                        <a:t>21:24, 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0" y="2483144"/>
            <a:ext cx="7007382" cy="2123658"/>
          </a:xfrm>
          <a:prstGeom prst="rect">
            <a:avLst/>
          </a:prstGeom>
          <a:ln>
            <a:solidFill>
              <a:schemeClr val="tx1"/>
            </a:solidFill>
          </a:ln>
        </p:spPr>
        <p:txBody>
          <a:bodyPr wrap="square">
            <a:spAutoFit/>
          </a:bodyPr>
          <a:lstStyle/>
          <a:p>
            <a:pPr fontAlgn="base"/>
            <a:r>
              <a:rPr lang="en-US" sz="1200" b="1" i="0" dirty="0">
                <a:solidFill>
                  <a:srgbClr val="333333"/>
                </a:solidFill>
                <a:effectLst/>
              </a:rPr>
              <a:t>Meeting on the Mountain Matthew 28:16-18:</a:t>
            </a:r>
          </a:p>
          <a:p>
            <a:pPr fontAlgn="base"/>
            <a:r>
              <a:rPr lang="en-US" sz="1200" b="0" i="0" dirty="0">
                <a:solidFill>
                  <a:srgbClr val="333333"/>
                </a:solidFill>
                <a:effectLst/>
              </a:rPr>
              <a:t>"Of all the recorded appearances of the risen Christ to his disciples in Palestine, this one is paramount; and yet of it the present Bible preserves only a most fragmentary account. This was an appearance by appointment, by pre-arrangement, to which probably a great multitude of disciples was invited. It is likely the occasion of which, as Paul wrote later, 'he was seen of above five hundred brethren at once.' (1 Cor. 15:6.) If so, the seventies and leading brethren of the Church would have been present, as also perhaps the faithful women who are inheritors of like rewards with obedient priesthood holders.</a:t>
            </a:r>
          </a:p>
          <a:p>
            <a:pPr fontAlgn="base"/>
            <a:r>
              <a:rPr lang="en-US" sz="1200" b="0" i="0" dirty="0">
                <a:solidFill>
                  <a:srgbClr val="333333"/>
                </a:solidFill>
                <a:effectLst/>
              </a:rPr>
              <a:t>"We may suppose that great preparation preceded this meeting; that it dealt with many things, perhaps being similar to his resurrected ministry to multitudes of Nephites; and that from it, by the months of many witnesses, the sure testimony of his divine </a:t>
            </a:r>
            <a:r>
              <a:rPr lang="en-US" sz="1200" b="0" i="0" dirty="0" err="1">
                <a:solidFill>
                  <a:srgbClr val="333333"/>
                </a:solidFill>
                <a:effectLst/>
              </a:rPr>
              <a:t>Sonship</a:t>
            </a:r>
            <a:r>
              <a:rPr lang="en-US" sz="1200" b="0" i="0" dirty="0">
                <a:solidFill>
                  <a:srgbClr val="333333"/>
                </a:solidFill>
                <a:effectLst/>
              </a:rPr>
              <a:t> went forth to the world.“ Elder Bruce R. McConkie  (</a:t>
            </a:r>
            <a:r>
              <a:rPr lang="en-US" sz="1200" b="0" i="1" dirty="0">
                <a:solidFill>
                  <a:srgbClr val="333333"/>
                </a:solidFill>
                <a:effectLst/>
              </a:rPr>
              <a:t>Doctrinal New Testament Commentary, </a:t>
            </a:r>
            <a:r>
              <a:rPr lang="en-US" sz="1200" b="0" i="0" dirty="0">
                <a:solidFill>
                  <a:srgbClr val="333333"/>
                </a:solidFill>
                <a:effectLst/>
              </a:rPr>
              <a:t>3 vols. [Salt Lake City: </a:t>
            </a:r>
            <a:r>
              <a:rPr lang="en-US" sz="1200" b="0" i="0" dirty="0" err="1">
                <a:solidFill>
                  <a:srgbClr val="333333"/>
                </a:solidFill>
                <a:effectLst/>
              </a:rPr>
              <a:t>Bookcraft</a:t>
            </a:r>
            <a:r>
              <a:rPr lang="en-US" sz="1200" b="0" i="0" dirty="0">
                <a:solidFill>
                  <a:srgbClr val="333333"/>
                </a:solidFill>
                <a:effectLst/>
              </a:rPr>
              <a:t>, 1965-1973], 1: 866.)</a:t>
            </a:r>
          </a:p>
        </p:txBody>
      </p:sp>
      <p:sp>
        <p:nvSpPr>
          <p:cNvPr id="4" name="Rectangle 3"/>
          <p:cNvSpPr/>
          <p:nvPr/>
        </p:nvSpPr>
        <p:spPr>
          <a:xfrm>
            <a:off x="0" y="4606802"/>
            <a:ext cx="7007382" cy="2308324"/>
          </a:xfrm>
          <a:prstGeom prst="rect">
            <a:avLst/>
          </a:prstGeom>
          <a:ln>
            <a:solidFill>
              <a:schemeClr val="tx1"/>
            </a:solidFill>
          </a:ln>
        </p:spPr>
        <p:txBody>
          <a:bodyPr wrap="square">
            <a:spAutoFit/>
          </a:bodyPr>
          <a:lstStyle/>
          <a:p>
            <a:pPr fontAlgn="base"/>
            <a:r>
              <a:rPr lang="en-US" sz="1200" b="1" dirty="0"/>
              <a:t>All Power Matthew 28:18:</a:t>
            </a:r>
          </a:p>
          <a:p>
            <a:pPr fontAlgn="base"/>
            <a:r>
              <a:rPr lang="en-US" sz="1200" dirty="0"/>
              <a:t>The time is very near when he will come to the earth again with great power and glory, accompanied by his mighty angels in flaming fire. Jesus has power over life and death and every detail of our existence. He is the light of the sun and the power by which it was made. One of the primary purposes of his life is to give us power. And more than almost any other thing, that is what we are in greatest need of both here and hereafter. We have the power of repentance, the power of excellence, the power to be like God. Emerson said, 'Do the thing and you shall have the power.' That is, we learn to do by doing. Certainly our age of power is no place for incompetents, cowards, and weaklings. But the apostle John gives us a profitable direction for attaining power when he says of us and of Christ: 'But as many as received him, to them gave he power to become the sons of God....' (John 1:12.) We need the power to build character, the power to overcome temptation, the power to destroy the weaknesses and sins in ourselves." Sterling W. Sill (</a:t>
            </a:r>
            <a:r>
              <a:rPr lang="en-US" sz="1200" i="1" dirty="0"/>
              <a:t>Principles, Promises, and Powers</a:t>
            </a:r>
            <a:r>
              <a:rPr lang="en-US" sz="1200" dirty="0"/>
              <a:t> [Salt Lake City: Deseret Book Co., 1973], 26.)</a:t>
            </a:r>
            <a:endParaRPr lang="en-US" sz="1200" b="0" i="0" dirty="0">
              <a:solidFill>
                <a:srgbClr val="333333"/>
              </a:solidFill>
              <a:effectLst/>
            </a:endParaRPr>
          </a:p>
        </p:txBody>
      </p:sp>
      <p:sp>
        <p:nvSpPr>
          <p:cNvPr id="9" name="Rectangle 8"/>
          <p:cNvSpPr/>
          <p:nvPr/>
        </p:nvSpPr>
        <p:spPr>
          <a:xfrm>
            <a:off x="7007382" y="2483144"/>
            <a:ext cx="5163766" cy="2862322"/>
          </a:xfrm>
          <a:prstGeom prst="rect">
            <a:avLst/>
          </a:prstGeom>
          <a:ln>
            <a:solidFill>
              <a:schemeClr val="tx1"/>
            </a:solidFill>
          </a:ln>
        </p:spPr>
        <p:txBody>
          <a:bodyPr wrap="square">
            <a:spAutoFit/>
          </a:bodyPr>
          <a:lstStyle/>
          <a:p>
            <a:pPr fontAlgn="base"/>
            <a:r>
              <a:rPr lang="en-US" sz="1200" b="1" i="0" dirty="0">
                <a:solidFill>
                  <a:srgbClr val="333333"/>
                </a:solidFill>
                <a:effectLst/>
              </a:rPr>
              <a:t>Meeting on the Mountain Matthew 28:16-18:</a:t>
            </a:r>
          </a:p>
          <a:p>
            <a:pPr fontAlgn="base"/>
            <a:r>
              <a:rPr lang="en-US" sz="1200" b="0" i="0" dirty="0">
                <a:solidFill>
                  <a:srgbClr val="333333"/>
                </a:solidFill>
                <a:effectLst/>
              </a:rPr>
              <a:t>"Of all the recorded appearances of the risen Christ to his disciples in Palestine, this one is paramount; and yet of it the present Bible preserves only a most fragmentary account. This was an appearance by appointment, by pre-arrangement, to which probably a great multitude of disciples was invited. It is likely the occasion of which, as Paul wrote later, 'he was seen of above five hundred brethren at once.' (1 Cor. 15:6.) If so, the seventies and leading brethren of the Church would have been present, as also perhaps the faithful women who are inheritors of like rewards with obedient priesthood holders.</a:t>
            </a:r>
          </a:p>
          <a:p>
            <a:pPr fontAlgn="base"/>
            <a:r>
              <a:rPr lang="en-US" sz="1200" b="0" i="0" dirty="0">
                <a:solidFill>
                  <a:srgbClr val="333333"/>
                </a:solidFill>
                <a:effectLst/>
              </a:rPr>
              <a:t>"We may suppose that great preparation preceded this meeting; that it dealt with many things, perhaps being similar to his resurrected ministry to multitudes of Nephites; and that from it, by the months of many witnesses, the sure testimony of his divine </a:t>
            </a:r>
            <a:r>
              <a:rPr lang="en-US" sz="1200" b="0" i="0" dirty="0" err="1">
                <a:solidFill>
                  <a:srgbClr val="333333"/>
                </a:solidFill>
                <a:effectLst/>
              </a:rPr>
              <a:t>Sonship</a:t>
            </a:r>
            <a:r>
              <a:rPr lang="en-US" sz="1200" b="0" i="0" dirty="0">
                <a:solidFill>
                  <a:srgbClr val="333333"/>
                </a:solidFill>
                <a:effectLst/>
              </a:rPr>
              <a:t> went forth to the world.“ Elder Bruce R. McConkie  (</a:t>
            </a:r>
            <a:r>
              <a:rPr lang="en-US" sz="1200" b="0" i="1" dirty="0">
                <a:solidFill>
                  <a:srgbClr val="333333"/>
                </a:solidFill>
                <a:effectLst/>
              </a:rPr>
              <a:t>Doctrinal New Testament Commentary, </a:t>
            </a:r>
            <a:r>
              <a:rPr lang="en-US" sz="1200" b="0" i="0" dirty="0">
                <a:solidFill>
                  <a:srgbClr val="333333"/>
                </a:solidFill>
                <a:effectLst/>
              </a:rPr>
              <a:t>3 vols. [Salt Lake City: </a:t>
            </a:r>
            <a:r>
              <a:rPr lang="en-US" sz="1200" b="0" i="0" dirty="0" err="1">
                <a:solidFill>
                  <a:srgbClr val="333333"/>
                </a:solidFill>
                <a:effectLst/>
              </a:rPr>
              <a:t>Bookcraft</a:t>
            </a:r>
            <a:r>
              <a:rPr lang="en-US" sz="1200" b="0" i="0" dirty="0">
                <a:solidFill>
                  <a:srgbClr val="333333"/>
                </a:solidFill>
                <a:effectLst/>
              </a:rPr>
              <a:t>, 1965-1973], 1: 866.)</a:t>
            </a:r>
          </a:p>
        </p:txBody>
      </p:sp>
      <p:sp>
        <p:nvSpPr>
          <p:cNvPr id="10" name="Rectangle 9"/>
          <p:cNvSpPr/>
          <p:nvPr/>
        </p:nvSpPr>
        <p:spPr>
          <a:xfrm>
            <a:off x="7691749" y="5760964"/>
            <a:ext cx="2820003" cy="923330"/>
          </a:xfrm>
          <a:prstGeom prst="rect">
            <a:avLst/>
          </a:prstGeom>
        </p:spPr>
        <p:txBody>
          <a:bodyPr wrap="none">
            <a:spAutoFit/>
          </a:bodyPr>
          <a:lstStyle/>
          <a:p>
            <a:pPr algn="ctr" fontAlgn="base"/>
            <a:r>
              <a:rPr lang="en-US" b="0" i="0" dirty="0">
                <a:solidFill>
                  <a:srgbClr val="333333"/>
                </a:solidFill>
                <a:effectLst/>
                <a:latin typeface="Abadi" panose="020B0604020104020204" pitchFamily="34" charset="0"/>
              </a:rPr>
              <a:t>See Also:</a:t>
            </a:r>
          </a:p>
          <a:p>
            <a:pPr algn="ctr" fontAlgn="base"/>
            <a:r>
              <a:rPr lang="en-US" b="0" i="0" dirty="0">
                <a:solidFill>
                  <a:srgbClr val="333333"/>
                </a:solidFill>
                <a:effectLst/>
                <a:latin typeface="Abadi" panose="020B0604020104020204" pitchFamily="34" charset="0"/>
              </a:rPr>
              <a:t>Special Witnesses of Christ</a:t>
            </a:r>
          </a:p>
          <a:p>
            <a:pPr algn="ctr" fontAlgn="base"/>
            <a:r>
              <a:rPr lang="en-US" dirty="0">
                <a:solidFill>
                  <a:srgbClr val="333333"/>
                </a:solidFill>
                <a:latin typeface="Abadi" panose="020B0604020104020204" pitchFamily="34" charset="0"/>
              </a:rPr>
              <a:t>April 2001 Ensign</a:t>
            </a:r>
            <a:endParaRPr lang="en-US" b="0" i="0" dirty="0">
              <a:solidFill>
                <a:srgbClr val="333333"/>
              </a:solidFill>
              <a:effectLst/>
              <a:latin typeface="Abadi" panose="020B0604020104020204" pitchFamily="34" charset="0"/>
            </a:endParaRPr>
          </a:p>
        </p:txBody>
      </p:sp>
    </p:spTree>
    <p:extLst>
      <p:ext uri="{BB962C8B-B14F-4D97-AF65-F5344CB8AC3E}">
        <p14:creationId xmlns:p14="http://schemas.microsoft.com/office/powerpoint/2010/main" val="146464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406"/>
            <a:ext cx="7007382" cy="3416320"/>
          </a:xfrm>
          <a:prstGeom prst="rect">
            <a:avLst/>
          </a:prstGeom>
          <a:ln>
            <a:solidFill>
              <a:schemeClr val="tx1"/>
            </a:solidFill>
          </a:ln>
        </p:spPr>
        <p:txBody>
          <a:bodyPr wrap="square">
            <a:spAutoFit/>
          </a:bodyPr>
          <a:lstStyle/>
          <a:p>
            <a:r>
              <a:rPr lang="en-US" sz="1200" dirty="0"/>
              <a:t>They will be healed Mark 16:18:</a:t>
            </a:r>
          </a:p>
          <a:p>
            <a:r>
              <a:rPr lang="en-US" sz="1200" dirty="0"/>
              <a:t>Latter-day Saints believe in applying the best available scientific knowledge and techniques. We use nutrition, exercise, and other practices to preserve health, and we enlist the help of healing practitioners, such as physicians and surgeons, to restore health.</a:t>
            </a:r>
          </a:p>
          <a:p>
            <a:r>
              <a:rPr lang="en-US" sz="1200" dirty="0"/>
              <a:t>The use of medical science is not at odds with our prayers of faith and our reliance on priesthood blessings. When a person requested a priesthood blessing, Brigham Young would ask, “Have you used any remedies?” To those who said no because “we wish the Elders to lay hands upon us, and we have faith that we shall be healed,”</a:t>
            </a:r>
          </a:p>
          <a:p>
            <a:endParaRPr lang="en-US" sz="1200" dirty="0"/>
          </a:p>
          <a:p>
            <a:r>
              <a:rPr lang="en-US" sz="1200" dirty="0"/>
              <a:t> President Young replied: “That is very inconsistent according to my faith. If we are sick, and ask the Lord to heal us, and to do all for us that is necessary to be done, according to my understanding of the Gospel of salvation, I might as well ask the Lord to cause my wheat and corn to grow, without my plowing the ground and casting in the seed. It appears consistent to me to apply every remedy that comes within the range of my knowledge, and [then] to ask my Father in Heaven … to sanctify that application to the healing of my body.”</a:t>
            </a:r>
            <a:r>
              <a:rPr lang="en-US" sz="1200" baseline="30000" dirty="0">
                <a:hlinkClick r:id="rId2"/>
              </a:rPr>
              <a:t>1</a:t>
            </a:r>
            <a:endParaRPr lang="en-US" sz="1200" dirty="0"/>
          </a:p>
          <a:p>
            <a:r>
              <a:rPr lang="en-US" sz="1200" dirty="0"/>
              <a:t>Of course we don’t wait until all other methods are exhausted before we pray in faith or give priesthood blessings for healing. In emergencies, prayers and blessings come first. Most often we pursue all efforts simultaneously. This follows the scriptural teachings that we should “pray always” (D&amp;C 90:24) and that all things should be done in wisdom and order. Elder Dallin H Oaks </a:t>
            </a:r>
            <a:r>
              <a:rPr lang="en-US" sz="1200" i="1" dirty="0"/>
              <a:t>Healing the Sick </a:t>
            </a:r>
            <a:r>
              <a:rPr lang="en-US" sz="1200" dirty="0"/>
              <a:t>April 2010 Gen. Conf.</a:t>
            </a:r>
          </a:p>
        </p:txBody>
      </p:sp>
      <p:sp>
        <p:nvSpPr>
          <p:cNvPr id="10" name="Rectangle 9"/>
          <p:cNvSpPr/>
          <p:nvPr/>
        </p:nvSpPr>
        <p:spPr>
          <a:xfrm>
            <a:off x="0" y="3438726"/>
            <a:ext cx="10366218" cy="3416320"/>
          </a:xfrm>
          <a:prstGeom prst="rect">
            <a:avLst/>
          </a:prstGeom>
          <a:ln>
            <a:solidFill>
              <a:schemeClr val="tx1"/>
            </a:solidFill>
          </a:ln>
        </p:spPr>
        <p:txBody>
          <a:bodyPr wrap="square">
            <a:spAutoFit/>
          </a:bodyPr>
          <a:lstStyle/>
          <a:p>
            <a:pPr fontAlgn="base"/>
            <a:r>
              <a:rPr lang="en-US" sz="1200" b="1" dirty="0"/>
              <a:t>After the Ascension: </a:t>
            </a:r>
          </a:p>
          <a:p>
            <a:pPr fontAlgn="base"/>
            <a:r>
              <a:rPr lang="en-US" sz="1200" dirty="0"/>
              <a:t>Following the Savior’s death, the Apostles spread the gospel, and the Church grew quickly throughout the Roman Empire. But almost immediately after the Ascension of the Savior, the Apostles began to be persecuted. James, the brother of John and one of the original Twelve Apostles, was killed by Herod (see Acts 12:1–2). Peter and Paul were also killed during New Testament times.</a:t>
            </a:r>
          </a:p>
          <a:p>
            <a:pPr fontAlgn="base"/>
            <a:r>
              <a:rPr lang="en-US" sz="1200" dirty="0"/>
              <a:t>We don’t have records of the deaths of all the Apostles, but we do know that all but John the Beloved died and, after a time, ceased to be replaced. The keys and authority of the holy priesthood were lost with the deaths of the Church leaders. Without this authority, no new revelation, doctrine, or scripture could come.</a:t>
            </a:r>
          </a:p>
          <a:p>
            <a:pPr fontAlgn="base"/>
            <a:r>
              <a:rPr lang="en-US" sz="1200" dirty="0"/>
              <a:t>The Apostles were killed during a time when the entire Church was being persecuted. Nero, a Roman emperor, was the first to make laws to exterminate Christians, in about A.D. 65. Under his reign, thousands were cruelly killed. A second round of persecutions began in about A.D. 93 under Emperor Domitian. Succeeding emperors continued torturing and killing Christians. As a result of these persecutions, thousands of Christians were martyred. Many others apostatized.</a:t>
            </a:r>
          </a:p>
          <a:p>
            <a:pPr fontAlgn="base"/>
            <a:r>
              <a:rPr lang="en-US" sz="1200" dirty="0"/>
              <a:t>In about A.D. 324 Constantine became the emperor of the Roman Empire. He made Christianity a legal religion, stopping centuries of persecution. His actions linked the church to the government, and corrupt church leaders began seeking power and the honors of the world.</a:t>
            </a:r>
          </a:p>
          <a:p>
            <a:pPr fontAlgn="base"/>
            <a:r>
              <a:rPr lang="en-US" sz="1200" dirty="0"/>
              <a:t>Teachers within the church began to adopt false religious concepts from Greek philosophy and pagan religions. False ordinances and ceremonies were also introduced. Even though the church still taught some truth, the true Church of Christ and the priesthood were no longer on the earth. And as Christianity spread to various parts of the world—including to Africa, Asia, Europe, and the Americas—new churches were formed and grew. None of these churches, however, was the true Church, since the Lord had already taken priesthood authority and priesthood keys from the earth.</a:t>
            </a:r>
          </a:p>
          <a:p>
            <a:pPr fontAlgn="base"/>
            <a:r>
              <a:rPr lang="en-US" sz="1200" dirty="0"/>
              <a:t>What Happened to Christ’s Church?</a:t>
            </a:r>
          </a:p>
          <a:p>
            <a:pPr fontAlgn="base"/>
            <a:r>
              <a:rPr lang="en-US" sz="1200" dirty="0">
                <a:effectLst/>
              </a:rPr>
              <a:t>By Shanna Butler Liahona Feb. 2005</a:t>
            </a:r>
          </a:p>
          <a:p>
            <a:pPr fontAlgn="base"/>
            <a:endParaRPr lang="en-US" sz="1200" dirty="0"/>
          </a:p>
        </p:txBody>
      </p:sp>
      <p:sp>
        <p:nvSpPr>
          <p:cNvPr id="11" name="Rectangle 10"/>
          <p:cNvSpPr/>
          <p:nvPr/>
        </p:nvSpPr>
        <p:spPr>
          <a:xfrm>
            <a:off x="7731659" y="971914"/>
            <a:ext cx="3664303" cy="1754326"/>
          </a:xfrm>
          <a:prstGeom prst="rect">
            <a:avLst/>
          </a:prstGeom>
        </p:spPr>
        <p:txBody>
          <a:bodyPr wrap="square">
            <a:spAutoFit/>
          </a:bodyPr>
          <a:lstStyle/>
          <a:p>
            <a:pPr algn="ctr" fontAlgn="base"/>
            <a:r>
              <a:rPr lang="en-US" b="0" i="0" dirty="0">
                <a:solidFill>
                  <a:srgbClr val="333333"/>
                </a:solidFill>
                <a:effectLst/>
                <a:latin typeface="Abadi" panose="020B0604020104020204" pitchFamily="34" charset="0"/>
              </a:rPr>
              <a:t>After the Ascension:</a:t>
            </a:r>
          </a:p>
          <a:p>
            <a:pPr algn="ctr" fontAlgn="base"/>
            <a:r>
              <a:rPr lang="en-US" dirty="0">
                <a:solidFill>
                  <a:srgbClr val="333333"/>
                </a:solidFill>
                <a:latin typeface="Abadi" panose="020B0604020104020204" pitchFamily="34" charset="0"/>
              </a:rPr>
              <a:t>See Also: </a:t>
            </a:r>
          </a:p>
          <a:p>
            <a:pPr algn="ctr" fontAlgn="base"/>
            <a:r>
              <a:rPr lang="en-US" b="0" i="0" dirty="0">
                <a:solidFill>
                  <a:srgbClr val="333333"/>
                </a:solidFill>
                <a:effectLst/>
                <a:latin typeface="Abadi" panose="020B0604020104020204" pitchFamily="34" charset="0"/>
              </a:rPr>
              <a:t>The Brothers of Jesus: Loving the Unbelieving Relative</a:t>
            </a:r>
          </a:p>
          <a:p>
            <a:pPr algn="ctr" fontAlgn="base"/>
            <a:r>
              <a:rPr lang="en-US" dirty="0"/>
              <a:t>By </a:t>
            </a:r>
            <a:r>
              <a:rPr lang="en-US" dirty="0" err="1"/>
              <a:t>Carlfred</a:t>
            </a:r>
            <a:r>
              <a:rPr lang="en-US" dirty="0"/>
              <a:t> B. Broderick</a:t>
            </a:r>
          </a:p>
          <a:p>
            <a:pPr algn="ctr" fontAlgn="base"/>
            <a:r>
              <a:rPr lang="en-US" b="0" i="0" dirty="0">
                <a:solidFill>
                  <a:srgbClr val="333333"/>
                </a:solidFill>
                <a:effectLst/>
                <a:latin typeface="Abadi" panose="020B0604020104020204" pitchFamily="34" charset="0"/>
              </a:rPr>
              <a:t>Ensign March 1987</a:t>
            </a:r>
          </a:p>
        </p:txBody>
      </p:sp>
    </p:spTree>
    <p:extLst>
      <p:ext uri="{BB962C8B-B14F-4D97-AF65-F5344CB8AC3E}">
        <p14:creationId xmlns:p14="http://schemas.microsoft.com/office/powerpoint/2010/main" val="418699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3317" y="1081889"/>
            <a:ext cx="3886200" cy="353943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“Go ye therefore, and teach all nations, baptizing them in the name of the Father, and of the Son, and of the Holy Ghost:”</a:t>
            </a:r>
          </a:p>
        </p:txBody>
      </p:sp>
      <p:sp>
        <p:nvSpPr>
          <p:cNvPr id="7" name="TextBox 6"/>
          <p:cNvSpPr txBox="1"/>
          <p:nvPr/>
        </p:nvSpPr>
        <p:spPr>
          <a:xfrm>
            <a:off x="93552" y="6454296"/>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Matthew 28:18</a:t>
            </a:r>
          </a:p>
        </p:txBody>
      </p:sp>
      <p:pic>
        <p:nvPicPr>
          <p:cNvPr id="26626" name="Picture 2" descr="Image result for baptism new testa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331" y="1238418"/>
            <a:ext cx="6676775" cy="338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66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59659" y="5261221"/>
            <a:ext cx="9108163"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he said unto them, Go ye into all the world and preach the gospel to every creature.”</a:t>
            </a:r>
          </a:p>
        </p:txBody>
      </p:sp>
      <p:sp>
        <p:nvSpPr>
          <p:cNvPr id="9" name="TextBox 8"/>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Matthew 28:19; Mark 16:15</a:t>
            </a:r>
          </a:p>
        </p:txBody>
      </p:sp>
      <p:pic>
        <p:nvPicPr>
          <p:cNvPr id="13" name="Picture 4" descr="http://spiritledleader.files.wordpress.com/2012/09/jesus-and-disciples-artwork18950_usmn_100829_6.jpg"/>
          <p:cNvPicPr>
            <a:picLocks noChangeAspect="1" noChangeArrowheads="1"/>
          </p:cNvPicPr>
          <p:nvPr/>
        </p:nvPicPr>
        <p:blipFill>
          <a:blip r:embed="rId3" cstate="print"/>
          <a:srcRect/>
          <a:stretch>
            <a:fillRect/>
          </a:stretch>
        </p:blipFill>
        <p:spPr bwMode="auto">
          <a:xfrm>
            <a:off x="5012224" y="1686919"/>
            <a:ext cx="5181600" cy="3454401"/>
          </a:xfrm>
          <a:prstGeom prst="rect">
            <a:avLst/>
          </a:prstGeom>
          <a:noFill/>
        </p:spPr>
      </p:pic>
      <p:sp>
        <p:nvSpPr>
          <p:cNvPr id="2" name="Rectangle 1"/>
          <p:cNvSpPr/>
          <p:nvPr/>
        </p:nvSpPr>
        <p:spPr>
          <a:xfrm>
            <a:off x="413441" y="305577"/>
            <a:ext cx="6983239" cy="1815882"/>
          </a:xfrm>
          <a:prstGeom prst="rect">
            <a:avLst/>
          </a:prstGeom>
        </p:spPr>
        <p:txBody>
          <a:bodyPr wrap="square">
            <a:spAutoFit/>
          </a:bodyPr>
          <a:lstStyle/>
          <a:p>
            <a:r>
              <a:rPr lang="en-US" sz="2800" b="0" i="1" dirty="0">
                <a:solidFill>
                  <a:srgbClr val="FFFF00"/>
                </a:solidFill>
                <a:effectLst/>
                <a:latin typeface="Palatino"/>
              </a:rPr>
              <a:t>Go ye therefore, and teach all nations, baptizing them in the name of the Father, and of the Son, and of the Holy Ghost:</a:t>
            </a:r>
            <a:endParaRPr lang="en-US" sz="2800" i="1" dirty="0">
              <a:solidFill>
                <a:srgbClr val="FFFF00"/>
              </a:solidFill>
            </a:endParaRPr>
          </a:p>
        </p:txBody>
      </p:sp>
    </p:spTree>
    <p:extLst>
      <p:ext uri="{BB962C8B-B14F-4D97-AF65-F5344CB8AC3E}">
        <p14:creationId xmlns:p14="http://schemas.microsoft.com/office/powerpoint/2010/main" val="32867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499" y="239918"/>
            <a:ext cx="3886200" cy="2062103"/>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“Teaching them to observe all things whatsoever I have commanded you…</a:t>
            </a:r>
          </a:p>
        </p:txBody>
      </p:sp>
      <p:sp>
        <p:nvSpPr>
          <p:cNvPr id="7" name="TextBox 6"/>
          <p:cNvSpPr txBox="1"/>
          <p:nvPr/>
        </p:nvSpPr>
        <p:spPr>
          <a:xfrm>
            <a:off x="84499"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Matthew 28:20</a:t>
            </a:r>
          </a:p>
        </p:txBody>
      </p:sp>
      <p:sp>
        <p:nvSpPr>
          <p:cNvPr id="2" name="Rectangle 1"/>
          <p:cNvSpPr/>
          <p:nvPr/>
        </p:nvSpPr>
        <p:spPr>
          <a:xfrm>
            <a:off x="1689980" y="4857451"/>
            <a:ext cx="6096000" cy="1384995"/>
          </a:xfrm>
          <a:prstGeom prst="rect">
            <a:avLst/>
          </a:prstGeom>
        </p:spPr>
        <p:txBody>
          <a:bodyPr>
            <a:spAutoFit/>
          </a:bodyPr>
          <a:lstStyle/>
          <a:p>
            <a:r>
              <a:rPr lang="en-US" sz="2800" b="0" i="1" dirty="0">
                <a:solidFill>
                  <a:srgbClr val="FFFF00"/>
                </a:solidFill>
                <a:effectLst/>
                <a:latin typeface="Palatino"/>
              </a:rPr>
              <a:t>…and, lo, I am with you </a:t>
            </a:r>
            <a:r>
              <a:rPr lang="en-US" sz="2800" b="0" i="1" dirty="0" err="1">
                <a:solidFill>
                  <a:srgbClr val="FFFF00"/>
                </a:solidFill>
                <a:effectLst/>
                <a:latin typeface="Palatino"/>
              </a:rPr>
              <a:t>alway</a:t>
            </a:r>
            <a:r>
              <a:rPr lang="en-US" sz="2800" b="0" i="1" dirty="0">
                <a:solidFill>
                  <a:srgbClr val="FFFF00"/>
                </a:solidFill>
                <a:effectLst/>
                <a:latin typeface="Palatino"/>
              </a:rPr>
              <a:t>, even unto the end of the world. Amen.</a:t>
            </a:r>
            <a:endParaRPr lang="en-US" sz="2800" i="1" dirty="0">
              <a:solidFill>
                <a:srgbClr val="FFFF00"/>
              </a:solidFill>
            </a:endParaRPr>
          </a:p>
        </p:txBody>
      </p:sp>
      <p:sp>
        <p:nvSpPr>
          <p:cNvPr id="8" name="Rectangle 7"/>
          <p:cNvSpPr/>
          <p:nvPr/>
        </p:nvSpPr>
        <p:spPr>
          <a:xfrm>
            <a:off x="7065852" y="4241899"/>
            <a:ext cx="5126148" cy="2308324"/>
          </a:xfrm>
          <a:prstGeom prst="rect">
            <a:avLst/>
          </a:prstGeom>
        </p:spPr>
        <p:txBody>
          <a:bodyPr wrap="square">
            <a:spAutoFit/>
          </a:bodyPr>
          <a:lstStyle/>
          <a:p>
            <a:r>
              <a:rPr lang="en-US" b="0" i="0" dirty="0">
                <a:solidFill>
                  <a:schemeClr val="bg1"/>
                </a:solidFill>
                <a:effectLst/>
                <a:latin typeface="Abadi" panose="020B0604020104020204" pitchFamily="34" charset="0"/>
              </a:rPr>
              <a:t>Matthew records the word of the Lord at this important meeting. Yet, he records only three verses. Did the Lord gather all these people together just to give them three verses?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Certainly, the location on a mountain and the scarcity of the record </a:t>
            </a:r>
            <a:r>
              <a:rPr lang="en-US" b="1" i="0" dirty="0">
                <a:solidFill>
                  <a:schemeClr val="bg1"/>
                </a:solidFill>
                <a:effectLst/>
                <a:latin typeface="Abadi" panose="020B0604020104020204" pitchFamily="34" charset="0"/>
              </a:rPr>
              <a:t>implies</a:t>
            </a:r>
            <a:r>
              <a:rPr lang="en-US" b="0" i="0" dirty="0">
                <a:solidFill>
                  <a:schemeClr val="bg1"/>
                </a:solidFill>
                <a:effectLst/>
                <a:latin typeface="Abadi" panose="020B0604020104020204" pitchFamily="34" charset="0"/>
              </a:rPr>
              <a:t> that this was a temple experience. (2)</a:t>
            </a:r>
            <a:endParaRPr lang="en-US" dirty="0">
              <a:solidFill>
                <a:schemeClr val="bg1"/>
              </a:solidFill>
            </a:endParaRPr>
          </a:p>
        </p:txBody>
      </p:sp>
      <p:pic>
        <p:nvPicPr>
          <p:cNvPr id="9" name="Picture 8" descr="http://thesteppingstones.files.wordpress.com/2010/09/gods-love.jpg"/>
          <p:cNvPicPr>
            <a:picLocks noChangeAspect="1" noChangeArrowheads="1"/>
          </p:cNvPicPr>
          <p:nvPr/>
        </p:nvPicPr>
        <p:blipFill>
          <a:blip r:embed="rId3" cstate="print"/>
          <a:srcRect/>
          <a:stretch>
            <a:fillRect/>
          </a:stretch>
        </p:blipFill>
        <p:spPr bwMode="auto">
          <a:xfrm>
            <a:off x="581816" y="2609798"/>
            <a:ext cx="2807067" cy="2179605"/>
          </a:xfrm>
          <a:prstGeom prst="rect">
            <a:avLst/>
          </a:prstGeom>
          <a:noFill/>
        </p:spPr>
      </p:pic>
      <p:pic>
        <p:nvPicPr>
          <p:cNvPr id="24578" name="Picture 2" descr="Image result for jesus teaches the disci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984" y="320072"/>
            <a:ext cx="5130421" cy="330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3742" y="935132"/>
            <a:ext cx="5320420"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“He that believeth and is baptized shall be saved;</a:t>
            </a:r>
          </a:p>
        </p:txBody>
      </p:sp>
      <p:sp>
        <p:nvSpPr>
          <p:cNvPr id="7" name="TextBox 6"/>
          <p:cNvSpPr txBox="1"/>
          <p:nvPr/>
        </p:nvSpPr>
        <p:spPr>
          <a:xfrm>
            <a:off x="0" y="6525905"/>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Mark 16:16</a:t>
            </a:r>
          </a:p>
        </p:txBody>
      </p:sp>
      <p:sp>
        <p:nvSpPr>
          <p:cNvPr id="8" name="TextBox 7"/>
          <p:cNvSpPr txBox="1"/>
          <p:nvPr/>
        </p:nvSpPr>
        <p:spPr>
          <a:xfrm>
            <a:off x="5648109" y="4958687"/>
            <a:ext cx="5320420" cy="1077218"/>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“…but he that believeth not shall be damned.”</a:t>
            </a:r>
          </a:p>
        </p:txBody>
      </p:sp>
      <p:pic>
        <p:nvPicPr>
          <p:cNvPr id="6" name="Picture 6" descr="http://www.evelynwilliams.com/images/P_SeaOfFaces.jpg"/>
          <p:cNvPicPr>
            <a:picLocks noChangeAspect="1" noChangeArrowheads="1"/>
          </p:cNvPicPr>
          <p:nvPr/>
        </p:nvPicPr>
        <p:blipFill>
          <a:blip r:embed="rId3" cstate="print"/>
          <a:srcRect/>
          <a:stretch>
            <a:fillRect/>
          </a:stretch>
        </p:blipFill>
        <p:spPr bwMode="auto">
          <a:xfrm>
            <a:off x="5954162" y="1863235"/>
            <a:ext cx="4416387" cy="2571939"/>
          </a:xfrm>
          <a:prstGeom prst="rect">
            <a:avLst/>
          </a:prstGeom>
          <a:noFill/>
        </p:spPr>
      </p:pic>
      <p:pic>
        <p:nvPicPr>
          <p:cNvPr id="15362" name="Picture 2" descr="http://s2.hubimg.com/u/6407801_f260.jpg"/>
          <p:cNvPicPr>
            <a:picLocks noChangeAspect="1" noChangeArrowheads="1"/>
          </p:cNvPicPr>
          <p:nvPr/>
        </p:nvPicPr>
        <p:blipFill>
          <a:blip r:embed="rId4" cstate="print"/>
          <a:srcRect/>
          <a:stretch>
            <a:fillRect/>
          </a:stretch>
        </p:blipFill>
        <p:spPr bwMode="auto">
          <a:xfrm>
            <a:off x="1431768" y="2167108"/>
            <a:ext cx="3042908" cy="4154740"/>
          </a:xfrm>
          <a:prstGeom prst="rect">
            <a:avLst/>
          </a:prstGeom>
          <a:noFill/>
        </p:spPr>
      </p:pic>
      <p:sp>
        <p:nvSpPr>
          <p:cNvPr id="10" name="TextBox 9"/>
          <p:cNvSpPr txBox="1"/>
          <p:nvPr/>
        </p:nvSpPr>
        <p:spPr>
          <a:xfrm>
            <a:off x="2060892" y="22406"/>
            <a:ext cx="7686392" cy="830997"/>
          </a:xfrm>
          <a:prstGeom prst="rect">
            <a:avLst/>
          </a:prstGeom>
          <a:noFill/>
        </p:spPr>
        <p:txBody>
          <a:bodyPr wrap="square" rtlCol="0">
            <a:spAutoFit/>
          </a:bodyPr>
          <a:lstStyle/>
          <a:p>
            <a:pPr algn="ctr"/>
            <a:r>
              <a:rPr lang="en-US" sz="4800" i="1" dirty="0">
                <a:solidFill>
                  <a:schemeClr val="bg1"/>
                </a:solidFill>
                <a:latin typeface="Leelawadee" pitchFamily="34" charset="-34"/>
                <a:cs typeface="Leelawadee" pitchFamily="34" charset="-34"/>
              </a:rPr>
              <a:t>Saved VS Damned</a:t>
            </a:r>
          </a:p>
        </p:txBody>
      </p:sp>
    </p:spTree>
    <p:extLst>
      <p:ext uri="{BB962C8B-B14F-4D97-AF65-F5344CB8AC3E}">
        <p14:creationId xmlns:p14="http://schemas.microsoft.com/office/powerpoint/2010/main" val="39300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1178" y="1120169"/>
            <a:ext cx="3886200" cy="1569660"/>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“And these signs shall follow them that believe;… </a:t>
            </a:r>
          </a:p>
        </p:txBody>
      </p:sp>
      <p:sp>
        <p:nvSpPr>
          <p:cNvPr id="7" name="TextBox 6"/>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Mark 16:17</a:t>
            </a:r>
          </a:p>
        </p:txBody>
      </p:sp>
      <p:sp>
        <p:nvSpPr>
          <p:cNvPr id="8" name="TextBox 7"/>
          <p:cNvSpPr txBox="1"/>
          <p:nvPr/>
        </p:nvSpPr>
        <p:spPr>
          <a:xfrm>
            <a:off x="8567454" y="1034497"/>
            <a:ext cx="3296216" cy="2554545"/>
          </a:xfrm>
          <a:prstGeom prst="rect">
            <a:avLst/>
          </a:prstGeom>
          <a:noFill/>
        </p:spPr>
        <p:txBody>
          <a:bodyPr wrap="square" rtlCol="0">
            <a:spAutoFit/>
          </a:bodyPr>
          <a:lstStyle/>
          <a:p>
            <a:r>
              <a:rPr lang="en-US" sz="3200" i="1" dirty="0">
                <a:solidFill>
                  <a:srgbClr val="FFFF00"/>
                </a:solidFill>
                <a:latin typeface="Leelawadee" pitchFamily="34" charset="-34"/>
                <a:cs typeface="Leelawadee" pitchFamily="34" charset="-34"/>
              </a:rPr>
              <a:t>…In my name shall they cast out devils; they shall speak with new tongues:”</a:t>
            </a:r>
          </a:p>
        </p:txBody>
      </p:sp>
      <p:pic>
        <p:nvPicPr>
          <p:cNvPr id="6" name="Picture 2" descr="http://new.rejesus.co.uk/images/blog_uploads/2008_Passion_disciples.jpg"/>
          <p:cNvPicPr>
            <a:picLocks noChangeAspect="1" noChangeArrowheads="1"/>
          </p:cNvPicPr>
          <p:nvPr/>
        </p:nvPicPr>
        <p:blipFill>
          <a:blip r:embed="rId3" cstate="print"/>
          <a:srcRect/>
          <a:stretch>
            <a:fillRect/>
          </a:stretch>
        </p:blipFill>
        <p:spPr bwMode="auto">
          <a:xfrm>
            <a:off x="3886200" y="855820"/>
            <a:ext cx="4521875" cy="2733222"/>
          </a:xfrm>
          <a:prstGeom prst="rect">
            <a:avLst/>
          </a:prstGeom>
          <a:noFill/>
        </p:spPr>
      </p:pic>
      <p:grpSp>
        <p:nvGrpSpPr>
          <p:cNvPr id="10" name="Group 9"/>
          <p:cNvGrpSpPr/>
          <p:nvPr/>
        </p:nvGrpSpPr>
        <p:grpSpPr>
          <a:xfrm>
            <a:off x="2452923" y="4330968"/>
            <a:ext cx="7286154" cy="1477328"/>
            <a:chOff x="1857846" y="4332199"/>
            <a:chExt cx="7286154" cy="1477328"/>
          </a:xfrm>
        </p:grpSpPr>
        <p:sp>
          <p:nvSpPr>
            <p:cNvPr id="3" name="Rectangle 2"/>
            <p:cNvSpPr/>
            <p:nvPr/>
          </p:nvSpPr>
          <p:spPr>
            <a:xfrm>
              <a:off x="3048000" y="4332199"/>
              <a:ext cx="6096000" cy="1477328"/>
            </a:xfrm>
            <a:prstGeom prst="rect">
              <a:avLst/>
            </a:prstGeom>
          </p:spPr>
          <p:txBody>
            <a:bodyPr>
              <a:spAutoFit/>
            </a:bodyPr>
            <a:lstStyle/>
            <a:p>
              <a:r>
                <a:rPr lang="en-US" b="0" i="0" dirty="0">
                  <a:solidFill>
                    <a:schemeClr val="bg1"/>
                  </a:solidFill>
                  <a:effectLst/>
                  <a:latin typeface="Abadi" panose="020B0604020104020204" pitchFamily="34" charset="0"/>
                </a:rPr>
                <a:t>Such miracles have always been a witness of His church on the earth, and they are known among us-I could even say they are common among us-but they are not often talked about. We regard them with humility and with unmeasured reverence. (3)</a:t>
              </a:r>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846" y="4452157"/>
              <a:ext cx="992863" cy="1237411"/>
            </a:xfrm>
            <a:prstGeom prst="rect">
              <a:avLst/>
            </a:prstGeom>
          </p:spPr>
        </p:pic>
      </p:grpSp>
    </p:spTree>
    <p:extLst>
      <p:ext uri="{BB962C8B-B14F-4D97-AF65-F5344CB8AC3E}">
        <p14:creationId xmlns:p14="http://schemas.microsoft.com/office/powerpoint/2010/main" val="20047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9759"/>
            <a:ext cx="12192000" cy="6887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457200"/>
            <a:ext cx="3886200" cy="1077218"/>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“They shall take up serpents…</a:t>
            </a:r>
          </a:p>
        </p:txBody>
      </p:sp>
      <p:sp>
        <p:nvSpPr>
          <p:cNvPr id="7" name="TextBox 6"/>
          <p:cNvSpPr txBox="1"/>
          <p:nvPr/>
        </p:nvSpPr>
        <p:spPr>
          <a:xfrm>
            <a:off x="0" y="6550223"/>
            <a:ext cx="3886200" cy="307777"/>
          </a:xfrm>
          <a:prstGeom prst="rect">
            <a:avLst/>
          </a:prstGeom>
          <a:noFill/>
        </p:spPr>
        <p:txBody>
          <a:bodyPr wrap="square" rtlCol="0">
            <a:spAutoFit/>
          </a:bodyPr>
          <a:lstStyle/>
          <a:p>
            <a:r>
              <a:rPr lang="en-US" sz="1400" i="1" dirty="0">
                <a:solidFill>
                  <a:schemeClr val="bg1"/>
                </a:solidFill>
                <a:latin typeface="Leelawadee" pitchFamily="34" charset="-34"/>
                <a:cs typeface="Leelawadee" pitchFamily="34" charset="-34"/>
              </a:rPr>
              <a:t>Mark 16:18</a:t>
            </a:r>
          </a:p>
        </p:txBody>
      </p:sp>
      <p:sp>
        <p:nvSpPr>
          <p:cNvPr id="8" name="TextBox 7"/>
          <p:cNvSpPr txBox="1"/>
          <p:nvPr/>
        </p:nvSpPr>
        <p:spPr>
          <a:xfrm>
            <a:off x="4434690" y="4932306"/>
            <a:ext cx="7217120" cy="1077218"/>
          </a:xfrm>
          <a:prstGeom prst="rect">
            <a:avLst/>
          </a:prstGeom>
          <a:noFill/>
        </p:spPr>
        <p:txBody>
          <a:bodyPr wrap="square" rtlCol="0">
            <a:spAutoFit/>
          </a:bodyPr>
          <a:lstStyle/>
          <a:p>
            <a:r>
              <a:rPr lang="en-US" sz="3200" i="1" dirty="0">
                <a:solidFill>
                  <a:schemeClr val="bg1"/>
                </a:solidFill>
                <a:latin typeface="Leelawadee" pitchFamily="34" charset="-34"/>
                <a:cs typeface="Leelawadee" pitchFamily="34" charset="-34"/>
              </a:rPr>
              <a:t>…and if they drink any deadly thing, it shall not hurt them…</a:t>
            </a:r>
          </a:p>
        </p:txBody>
      </p:sp>
      <p:pic>
        <p:nvPicPr>
          <p:cNvPr id="13314" name="Picture 2" descr="http://www.thegodmurders.com/images/sup.jpg"/>
          <p:cNvPicPr>
            <a:picLocks noChangeAspect="1" noChangeArrowheads="1"/>
          </p:cNvPicPr>
          <p:nvPr/>
        </p:nvPicPr>
        <p:blipFill>
          <a:blip r:embed="rId3" cstate="print"/>
          <a:srcRect/>
          <a:stretch>
            <a:fillRect/>
          </a:stretch>
        </p:blipFill>
        <p:spPr bwMode="auto">
          <a:xfrm>
            <a:off x="6161361" y="1471283"/>
            <a:ext cx="3840733" cy="2895600"/>
          </a:xfrm>
          <a:prstGeom prst="rect">
            <a:avLst/>
          </a:prstGeom>
          <a:noFill/>
        </p:spPr>
      </p:pic>
    </p:spTree>
    <p:extLst>
      <p:ext uri="{BB962C8B-B14F-4D97-AF65-F5344CB8AC3E}">
        <p14:creationId xmlns:p14="http://schemas.microsoft.com/office/powerpoint/2010/main" val="9563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3389</Words>
  <Application>Microsoft Office PowerPoint</Application>
  <PresentationFormat>Widescreen</PresentationFormat>
  <Paragraphs>220</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 Light</vt:lpstr>
      <vt:lpstr>Calibri</vt:lpstr>
      <vt:lpstr>Abadi</vt:lpstr>
      <vt:lpstr>Leelawadee</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25</cp:revision>
  <dcterms:created xsi:type="dcterms:W3CDTF">2016-10-31T13:04:28Z</dcterms:created>
  <dcterms:modified xsi:type="dcterms:W3CDTF">2020-08-28T23:41:42Z</dcterms:modified>
</cp:coreProperties>
</file>