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87" r:id="rId2"/>
    <p:sldId id="288" r:id="rId3"/>
    <p:sldId id="305" r:id="rId4"/>
    <p:sldId id="306" r:id="rId5"/>
    <p:sldId id="304" r:id="rId6"/>
    <p:sldId id="289" r:id="rId7"/>
    <p:sldId id="290" r:id="rId8"/>
    <p:sldId id="291" r:id="rId9"/>
    <p:sldId id="292" r:id="rId10"/>
    <p:sldId id="293" r:id="rId11"/>
    <p:sldId id="294" r:id="rId12"/>
    <p:sldId id="295" r:id="rId13"/>
    <p:sldId id="296" r:id="rId14"/>
    <p:sldId id="297" r:id="rId15"/>
    <p:sldId id="310" r:id="rId16"/>
    <p:sldId id="298" r:id="rId17"/>
    <p:sldId id="299" r:id="rId18"/>
    <p:sldId id="300" r:id="rId19"/>
    <p:sldId id="311" r:id="rId20"/>
    <p:sldId id="309" r:id="rId21"/>
    <p:sldId id="284" r:id="rId22"/>
    <p:sldId id="285" r:id="rId23"/>
    <p:sldId id="308" r:id="rId24"/>
    <p:sldId id="286" r:id="rId25"/>
    <p:sldId id="307" r:id="rId26"/>
  </p:sldIdLst>
  <p:sldSz cx="12192000" cy="6858000"/>
  <p:notesSz cx="6858000" cy="9144000"/>
  <p:embeddedFontLst>
    <p:embeddedFont>
      <p:font typeface="Abadi" panose="020B0604020104020204" pitchFamily="34"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Harrington" panose="04040505050A02020702" pitchFamily="82" charset="0"/>
      <p:regular r:id="rId35"/>
    </p:embeddedFont>
    <p:embeddedFont>
      <p:font typeface="Open Sans" panose="020B0606030504020204" pitchFamily="34" charset="0"/>
      <p:regular r:id="rId36"/>
      <p:bold r:id="rId37"/>
      <p:italic r:id="rId38"/>
      <p:boldItalic r:id="rId39"/>
    </p:embeddedFont>
    <p:embeddedFont>
      <p:font typeface="Palatino"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62" d="100"/>
          <a:sy n="62" d="100"/>
        </p:scale>
        <p:origin x="4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Picture 290">
            <a:extLst>
              <a:ext uri="{FF2B5EF4-FFF2-40B4-BE49-F238E27FC236}">
                <a16:creationId xmlns:a16="http://schemas.microsoft.com/office/drawing/2014/main" id="{4579A2B6-4EC9-4E31-9765-4A3FAF01F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31382" y="222555"/>
            <a:ext cx="7922083" cy="3416320"/>
          </a:xfrm>
          <a:prstGeom prst="rect">
            <a:avLst/>
          </a:prstGeom>
          <a:noFill/>
        </p:spPr>
        <p:txBody>
          <a:bodyPr wrap="square" rtlCol="0">
            <a:spAutoFit/>
          </a:bodyPr>
          <a:lstStyle/>
          <a:p>
            <a:pPr algn="ctr"/>
            <a:r>
              <a:rPr lang="en-US" sz="5400" dirty="0">
                <a:solidFill>
                  <a:schemeClr val="bg1"/>
                </a:solidFill>
                <a:latin typeface="Harrington" pitchFamily="82" charset="0"/>
              </a:rPr>
              <a:t>What Would The Lord Want You to Know?</a:t>
            </a:r>
          </a:p>
          <a:p>
            <a:pPr algn="ctr"/>
            <a:endParaRPr lang="en-US" sz="5400" dirty="0">
              <a:solidFill>
                <a:schemeClr val="bg1"/>
              </a:solidFill>
              <a:latin typeface="Harrington" pitchFamily="82" charset="0"/>
            </a:endParaRPr>
          </a:p>
          <a:p>
            <a:pPr algn="ctr"/>
            <a:r>
              <a:rPr lang="en-US" sz="5400" dirty="0">
                <a:solidFill>
                  <a:schemeClr val="bg1"/>
                </a:solidFill>
                <a:latin typeface="Harrington" pitchFamily="82" charset="0"/>
              </a:rPr>
              <a:t>Acts 6-7</a:t>
            </a:r>
          </a:p>
        </p:txBody>
      </p:sp>
      <p:grpSp>
        <p:nvGrpSpPr>
          <p:cNvPr id="2" name="Group 72"/>
          <p:cNvGrpSpPr/>
          <p:nvPr/>
        </p:nvGrpSpPr>
        <p:grpSpPr>
          <a:xfrm>
            <a:off x="2514600" y="2438400"/>
            <a:ext cx="1876032" cy="3886200"/>
            <a:chOff x="5029200" y="533400"/>
            <a:chExt cx="2819400" cy="5840386"/>
          </a:xfrm>
        </p:grpSpPr>
        <p:sp>
          <p:nvSpPr>
            <p:cNvPr id="7" name="Rounded Rectangle 6"/>
            <p:cNvSpPr/>
            <p:nvPr/>
          </p:nvSpPr>
          <p:spPr>
            <a:xfrm>
              <a:off x="5867400" y="533400"/>
              <a:ext cx="1143000" cy="685800"/>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8"/>
            <p:cNvGrpSpPr/>
            <p:nvPr/>
          </p:nvGrpSpPr>
          <p:grpSpPr>
            <a:xfrm>
              <a:off x="5029200" y="838200"/>
              <a:ext cx="2819400" cy="5535586"/>
              <a:chOff x="685800" y="712814"/>
              <a:chExt cx="2819400" cy="5535586"/>
            </a:xfrm>
          </p:grpSpPr>
          <p:sp>
            <p:nvSpPr>
              <p:cNvPr id="13" name="Cloud 12"/>
              <p:cNvSpPr/>
              <p:nvPr/>
            </p:nvSpPr>
            <p:spPr>
              <a:xfrm rot="7971735" flipH="1">
                <a:off x="861195" y="756077"/>
                <a:ext cx="2392410" cy="2353905"/>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11642" y="3759024"/>
                <a:ext cx="593558"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5800" y="3759024"/>
                <a:ext cx="519363"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501943" y="5448243"/>
                <a:ext cx="631658" cy="7509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5448243"/>
                <a:ext cx="553452"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6156">
                <a:off x="810389" y="2560744"/>
                <a:ext cx="983285"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1752">
                <a:off x="958040" y="2355932"/>
                <a:ext cx="977481" cy="15243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870960">
                <a:off x="2431469" y="2565424"/>
                <a:ext cx="923600"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036208">
                <a:off x="2251055" y="2381548"/>
                <a:ext cx="977481" cy="15243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427747" y="2425429"/>
                <a:ext cx="1409700" cy="3378439"/>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18183" y="2158710"/>
                <a:ext cx="583825" cy="711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1335299">
                <a:off x="2186941" y="2246821"/>
                <a:ext cx="680701" cy="338230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353417">
                <a:off x="1411130" y="2370479"/>
                <a:ext cx="680701" cy="323309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37640" y="712814"/>
                <a:ext cx="1409700" cy="18015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7971735" flipH="1">
                <a:off x="1682227" y="1860917"/>
                <a:ext cx="874341" cy="850166"/>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1369" y="2057400"/>
                <a:ext cx="449538" cy="1951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371600" y="4114800"/>
                <a:ext cx="15240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uble Wave 29"/>
              <p:cNvSpPr/>
              <p:nvPr/>
            </p:nvSpPr>
            <p:spPr>
              <a:xfrm rot="5400000">
                <a:off x="1562100" y="4610100"/>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uble Wave 30"/>
              <p:cNvSpPr/>
              <p:nvPr/>
            </p:nvSpPr>
            <p:spPr>
              <a:xfrm rot="4302222">
                <a:off x="1857850" y="4697547"/>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209800" y="4047344"/>
                <a:ext cx="484682" cy="372256"/>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5715000" y="838200"/>
              <a:ext cx="1447800" cy="533400"/>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530523">
              <a:off x="5982019" y="798387"/>
              <a:ext cx="199231" cy="577403"/>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530523">
              <a:off x="6518427" y="785090"/>
              <a:ext cx="181721" cy="583307"/>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530523">
              <a:off x="6958477" y="920759"/>
              <a:ext cx="136326" cy="497490"/>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83"/>
          <p:cNvGrpSpPr/>
          <p:nvPr/>
        </p:nvGrpSpPr>
        <p:grpSpPr>
          <a:xfrm>
            <a:off x="5334000" y="3733800"/>
            <a:ext cx="4876800" cy="2235200"/>
            <a:chOff x="3886200" y="3373120"/>
            <a:chExt cx="4876800" cy="2235200"/>
          </a:xfrm>
        </p:grpSpPr>
        <p:grpSp>
          <p:nvGrpSpPr>
            <p:cNvPr id="8" name="Group 141"/>
            <p:cNvGrpSpPr/>
            <p:nvPr/>
          </p:nvGrpSpPr>
          <p:grpSpPr>
            <a:xfrm>
              <a:off x="5024120" y="3454400"/>
              <a:ext cx="568960" cy="1392971"/>
              <a:chOff x="1747738" y="1143000"/>
              <a:chExt cx="2675816" cy="5410200"/>
            </a:xfrm>
          </p:grpSpPr>
          <p:sp>
            <p:nvSpPr>
              <p:cNvPr id="228" name="Wave 14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Wave 14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
              <p:cNvGrpSpPr/>
              <p:nvPr/>
            </p:nvGrpSpPr>
            <p:grpSpPr>
              <a:xfrm>
                <a:off x="2468899" y="3115235"/>
                <a:ext cx="1004332" cy="932329"/>
                <a:chOff x="3253121" y="1066802"/>
                <a:chExt cx="2384351" cy="1922552"/>
              </a:xfrm>
              <a:solidFill>
                <a:schemeClr val="bg2">
                  <a:lumMod val="50000"/>
                </a:schemeClr>
              </a:solidFill>
            </p:grpSpPr>
            <p:sp>
              <p:nvSpPr>
                <p:cNvPr id="276" name="Teardrop 275"/>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1"/>
              <p:cNvGrpSpPr/>
              <p:nvPr/>
            </p:nvGrpSpPr>
            <p:grpSpPr>
              <a:xfrm rot="3249924">
                <a:off x="1735936" y="2283796"/>
                <a:ext cx="1118259" cy="1094656"/>
                <a:chOff x="3253123" y="1066800"/>
                <a:chExt cx="2384352" cy="1922552"/>
              </a:xfrm>
            </p:grpSpPr>
            <p:sp>
              <p:nvSpPr>
                <p:cNvPr id="268" name="Teardrop 26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2"/>
              <p:cNvGrpSpPr/>
              <p:nvPr/>
            </p:nvGrpSpPr>
            <p:grpSpPr>
              <a:xfrm rot="5400000">
                <a:off x="2045598" y="1154802"/>
                <a:ext cx="1118259" cy="1094656"/>
                <a:chOff x="3253123" y="1066800"/>
                <a:chExt cx="2384352" cy="1922552"/>
              </a:xfrm>
            </p:grpSpPr>
            <p:sp>
              <p:nvSpPr>
                <p:cNvPr id="260" name="Teardrop 25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31"/>
              <p:cNvGrpSpPr/>
              <p:nvPr/>
            </p:nvGrpSpPr>
            <p:grpSpPr>
              <a:xfrm rot="18371763">
                <a:off x="3184558" y="1293913"/>
                <a:ext cx="1118259" cy="1094656"/>
                <a:chOff x="3253123" y="1066800"/>
                <a:chExt cx="2384352" cy="1922552"/>
              </a:xfrm>
            </p:grpSpPr>
            <p:sp>
              <p:nvSpPr>
                <p:cNvPr id="252" name="Teardrop 25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40"/>
              <p:cNvGrpSpPr/>
              <p:nvPr/>
            </p:nvGrpSpPr>
            <p:grpSpPr>
              <a:xfrm rot="19164313">
                <a:off x="3150199" y="2320851"/>
                <a:ext cx="1273355" cy="1253498"/>
                <a:chOff x="3253123" y="1066800"/>
                <a:chExt cx="2384352" cy="1922552"/>
              </a:xfrm>
            </p:grpSpPr>
            <p:sp>
              <p:nvSpPr>
                <p:cNvPr id="244" name="Teardrop 24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49"/>
              <p:cNvGrpSpPr/>
              <p:nvPr/>
            </p:nvGrpSpPr>
            <p:grpSpPr>
              <a:xfrm rot="1063382">
                <a:off x="2473119" y="2046587"/>
                <a:ext cx="1069843" cy="895533"/>
                <a:chOff x="3253123" y="1066800"/>
                <a:chExt cx="2384352" cy="1922552"/>
              </a:xfrm>
            </p:grpSpPr>
            <p:sp>
              <p:nvSpPr>
                <p:cNvPr id="236" name="Teardrop 15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15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198"/>
            <p:cNvGrpSpPr/>
            <p:nvPr/>
          </p:nvGrpSpPr>
          <p:grpSpPr>
            <a:xfrm>
              <a:off x="5430520" y="3657600"/>
              <a:ext cx="568960" cy="1392971"/>
              <a:chOff x="1747738" y="1143000"/>
              <a:chExt cx="2675816" cy="5410200"/>
            </a:xfrm>
          </p:grpSpPr>
          <p:sp>
            <p:nvSpPr>
              <p:cNvPr id="172" name="Wave 171"/>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Wave 172"/>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
              <p:cNvGrpSpPr/>
              <p:nvPr/>
            </p:nvGrpSpPr>
            <p:grpSpPr>
              <a:xfrm>
                <a:off x="2468899" y="3115235"/>
                <a:ext cx="1004332" cy="932329"/>
                <a:chOff x="3253121" y="1066802"/>
                <a:chExt cx="2384351" cy="1922552"/>
              </a:xfrm>
              <a:solidFill>
                <a:schemeClr val="bg2">
                  <a:lumMod val="50000"/>
                </a:schemeClr>
              </a:solidFill>
            </p:grpSpPr>
            <p:sp>
              <p:nvSpPr>
                <p:cNvPr id="220" name="Teardrop 219"/>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1"/>
              <p:cNvGrpSpPr/>
              <p:nvPr/>
            </p:nvGrpSpPr>
            <p:grpSpPr>
              <a:xfrm rot="3249924">
                <a:off x="1735936" y="2283796"/>
                <a:ext cx="1118259" cy="1094656"/>
                <a:chOff x="3253123" y="1066800"/>
                <a:chExt cx="2384352" cy="1922552"/>
              </a:xfrm>
            </p:grpSpPr>
            <p:sp>
              <p:nvSpPr>
                <p:cNvPr id="212" name="Teardrop 21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2"/>
              <p:cNvGrpSpPr/>
              <p:nvPr/>
            </p:nvGrpSpPr>
            <p:grpSpPr>
              <a:xfrm rot="5400000">
                <a:off x="2045598" y="1154802"/>
                <a:ext cx="1118259" cy="1094656"/>
                <a:chOff x="3253123" y="1066800"/>
                <a:chExt cx="2384352" cy="1922552"/>
              </a:xfrm>
            </p:grpSpPr>
            <p:sp>
              <p:nvSpPr>
                <p:cNvPr id="204" name="Teardrop 20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1"/>
              <p:cNvGrpSpPr/>
              <p:nvPr/>
            </p:nvGrpSpPr>
            <p:grpSpPr>
              <a:xfrm rot="18371763">
                <a:off x="3184558" y="1293913"/>
                <a:ext cx="1118259" cy="1094656"/>
                <a:chOff x="3253123" y="1066800"/>
                <a:chExt cx="2384352" cy="1922552"/>
              </a:xfrm>
            </p:grpSpPr>
            <p:sp>
              <p:nvSpPr>
                <p:cNvPr id="196" name="Teardrop 19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0"/>
              <p:cNvGrpSpPr/>
              <p:nvPr/>
            </p:nvGrpSpPr>
            <p:grpSpPr>
              <a:xfrm rot="19164313">
                <a:off x="3150199" y="2320851"/>
                <a:ext cx="1273355" cy="1253498"/>
                <a:chOff x="3253123" y="1066800"/>
                <a:chExt cx="2384352" cy="1922552"/>
              </a:xfrm>
            </p:grpSpPr>
            <p:sp>
              <p:nvSpPr>
                <p:cNvPr id="188" name="Teardrop 18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49"/>
              <p:cNvGrpSpPr/>
              <p:nvPr/>
            </p:nvGrpSpPr>
            <p:grpSpPr>
              <a:xfrm rot="1063382">
                <a:off x="2473119" y="2046587"/>
                <a:ext cx="1069843" cy="895533"/>
                <a:chOff x="3253123" y="1066800"/>
                <a:chExt cx="2384352" cy="1922552"/>
              </a:xfrm>
            </p:grpSpPr>
            <p:sp>
              <p:nvSpPr>
                <p:cNvPr id="180" name="Teardrop 17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Double Wave 6"/>
            <p:cNvSpPr/>
            <p:nvPr/>
          </p:nvSpPr>
          <p:spPr>
            <a:xfrm>
              <a:off x="3886200" y="4958080"/>
              <a:ext cx="4876800" cy="650240"/>
            </a:xfrm>
            <a:prstGeom prst="doubleWave">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59"/>
            <p:cNvGrpSpPr/>
            <p:nvPr/>
          </p:nvGrpSpPr>
          <p:grpSpPr>
            <a:xfrm>
              <a:off x="4024776" y="4104640"/>
              <a:ext cx="982689" cy="926725"/>
              <a:chOff x="3231630" y="2133600"/>
              <a:chExt cx="1842541" cy="1737610"/>
            </a:xfrm>
          </p:grpSpPr>
          <p:sp>
            <p:nvSpPr>
              <p:cNvPr id="163"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0"/>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9"/>
              <p:cNvGrpSpPr/>
              <p:nvPr/>
            </p:nvGrpSpPr>
            <p:grpSpPr>
              <a:xfrm>
                <a:off x="3733800" y="2819400"/>
                <a:ext cx="898161" cy="1051810"/>
                <a:chOff x="1752600" y="1600200"/>
                <a:chExt cx="1905000" cy="2895600"/>
              </a:xfrm>
            </p:grpSpPr>
            <p:sp>
              <p:nvSpPr>
                <p:cNvPr id="170" name="Flowchart: Delay 7"/>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Delay 8"/>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21"/>
            <p:cNvGrpSpPr/>
            <p:nvPr/>
          </p:nvGrpSpPr>
          <p:grpSpPr>
            <a:xfrm>
              <a:off x="7828280" y="4795520"/>
              <a:ext cx="812800" cy="487680"/>
              <a:chOff x="1524000" y="1905000"/>
              <a:chExt cx="3429000" cy="2057400"/>
            </a:xfrm>
          </p:grpSpPr>
          <p:sp>
            <p:nvSpPr>
              <p:cNvPr id="155" name="Rounded Rectangle 22"/>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23"/>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24"/>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25"/>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26"/>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27"/>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28"/>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29"/>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0"/>
            <p:cNvGrpSpPr/>
            <p:nvPr/>
          </p:nvGrpSpPr>
          <p:grpSpPr>
            <a:xfrm>
              <a:off x="6690360" y="3413760"/>
              <a:ext cx="1097280" cy="1666052"/>
              <a:chOff x="4724400" y="1825788"/>
              <a:chExt cx="2410918" cy="3660612"/>
            </a:xfrm>
          </p:grpSpPr>
          <p:sp>
            <p:nvSpPr>
              <p:cNvPr id="137" name="Rounded Rectangle 136"/>
              <p:cNvSpPr/>
              <p:nvPr/>
            </p:nvSpPr>
            <p:spPr>
              <a:xfrm>
                <a:off x="4724400" y="2819400"/>
                <a:ext cx="2362200" cy="26670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Delay 137"/>
              <p:cNvSpPr/>
              <p:nvPr/>
            </p:nvSpPr>
            <p:spPr>
              <a:xfrm rot="16200000">
                <a:off x="5638800" y="1752600"/>
                <a:ext cx="571500" cy="2400300"/>
              </a:xfrm>
              <a:prstGeom prst="flowChartDelay">
                <a:avLst/>
              </a:prstGeom>
              <a:solidFill>
                <a:srgbClr val="C49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ord 138"/>
              <p:cNvSpPr/>
              <p:nvPr/>
            </p:nvSpPr>
            <p:spPr>
              <a:xfrm rot="5216037">
                <a:off x="4809477" y="1895398"/>
                <a:ext cx="2214057" cy="2074837"/>
              </a:xfrm>
              <a:prstGeom prst="chord">
                <a:avLst>
                  <a:gd name="adj1" fmla="val 5821066"/>
                  <a:gd name="adj2" fmla="val 16200000"/>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p:cNvGrpSpPr/>
              <p:nvPr/>
            </p:nvGrpSpPr>
            <p:grpSpPr>
              <a:xfrm>
                <a:off x="4953000" y="4038600"/>
                <a:ext cx="898161" cy="1432810"/>
                <a:chOff x="1752600" y="1600200"/>
                <a:chExt cx="1905000" cy="2895600"/>
              </a:xfrm>
            </p:grpSpPr>
            <p:sp>
              <p:nvSpPr>
                <p:cNvPr id="153" name="Flowchart: Delay 152"/>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Delay 153"/>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0"/>
              <p:cNvGrpSpPr/>
              <p:nvPr/>
            </p:nvGrpSpPr>
            <p:grpSpPr>
              <a:xfrm>
                <a:off x="5943600" y="4038600"/>
                <a:ext cx="898161" cy="1432810"/>
                <a:chOff x="1752600" y="1600200"/>
                <a:chExt cx="1905000" cy="2895600"/>
              </a:xfrm>
            </p:grpSpPr>
            <p:sp>
              <p:nvSpPr>
                <p:cNvPr id="151" name="Flowchart: Delay 150"/>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Delay 151"/>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ounded Rectangle 141"/>
              <p:cNvSpPr/>
              <p:nvPr/>
            </p:nvSpPr>
            <p:spPr>
              <a:xfrm>
                <a:off x="4876800" y="335280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687518" y="3365291"/>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427033" y="336779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32"/>
              <p:cNvGrpSpPr/>
              <p:nvPr/>
            </p:nvGrpSpPr>
            <p:grpSpPr>
              <a:xfrm>
                <a:off x="4724400" y="2595459"/>
                <a:ext cx="2410918" cy="432553"/>
                <a:chOff x="3810000" y="419724"/>
                <a:chExt cx="4596984" cy="951876"/>
              </a:xfrm>
            </p:grpSpPr>
            <p:sp>
              <p:nvSpPr>
                <p:cNvPr id="146" name="Left-Right-Up Arrow 145"/>
                <p:cNvSpPr/>
                <p:nvPr/>
              </p:nvSpPr>
              <p:spPr>
                <a:xfrm>
                  <a:off x="38100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eft-Right-Up Arrow 146"/>
                <p:cNvSpPr/>
                <p:nvPr/>
              </p:nvSpPr>
              <p:spPr>
                <a:xfrm>
                  <a:off x="46482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Left-Right-Up Arrow 147"/>
                <p:cNvSpPr/>
                <p:nvPr/>
              </p:nvSpPr>
              <p:spPr>
                <a:xfrm>
                  <a:off x="5520128" y="444708"/>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392056" y="432216"/>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a:off x="7263984" y="419724"/>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61"/>
            <p:cNvGrpSpPr/>
            <p:nvPr/>
          </p:nvGrpSpPr>
          <p:grpSpPr>
            <a:xfrm>
              <a:off x="5593080" y="4064000"/>
              <a:ext cx="992016" cy="1251845"/>
              <a:chOff x="1066800" y="3581400"/>
              <a:chExt cx="1860030" cy="2347210"/>
            </a:xfrm>
          </p:grpSpPr>
          <p:sp>
            <p:nvSpPr>
              <p:cNvPr id="120" name="Oval 119"/>
              <p:cNvSpPr/>
              <p:nvPr/>
            </p:nvSpPr>
            <p:spPr>
              <a:xfrm>
                <a:off x="1066800" y="3581400"/>
                <a:ext cx="1828800" cy="2209800"/>
              </a:xfrm>
              <a:prstGeom prst="ellipse">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36"/>
              <p:cNvGrpSpPr/>
              <p:nvPr/>
            </p:nvGrpSpPr>
            <p:grpSpPr>
              <a:xfrm>
                <a:off x="1066800" y="4191000"/>
                <a:ext cx="1860030" cy="1737610"/>
                <a:chOff x="3200400" y="2133600"/>
                <a:chExt cx="1860030" cy="1737610"/>
              </a:xfrm>
            </p:grpSpPr>
            <p:sp>
              <p:nvSpPr>
                <p:cNvPr id="128" name="Rounded Rectangle 127"/>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3200400"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43"/>
                <p:cNvGrpSpPr/>
                <p:nvPr/>
              </p:nvGrpSpPr>
              <p:grpSpPr>
                <a:xfrm>
                  <a:off x="3733800" y="2819400"/>
                  <a:ext cx="898161" cy="1051810"/>
                  <a:chOff x="1752600" y="1600200"/>
                  <a:chExt cx="1905000" cy="2895600"/>
                </a:xfrm>
              </p:grpSpPr>
              <p:sp>
                <p:nvSpPr>
                  <p:cNvPr id="135" name="Flowchart: Delay 134"/>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Delay 135"/>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0"/>
              <p:cNvGrpSpPr/>
              <p:nvPr/>
            </p:nvGrpSpPr>
            <p:grpSpPr>
              <a:xfrm>
                <a:off x="1143000" y="4038600"/>
                <a:ext cx="1600200" cy="414137"/>
                <a:chOff x="4191000" y="381000"/>
                <a:chExt cx="3533186" cy="914400"/>
              </a:xfrm>
            </p:grpSpPr>
            <p:sp>
              <p:nvSpPr>
                <p:cNvPr id="123" name="Quad Arrow Callout 122"/>
                <p:cNvSpPr/>
                <p:nvPr/>
              </p:nvSpPr>
              <p:spPr>
                <a:xfrm>
                  <a:off x="41910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Callout 123"/>
                <p:cNvSpPr/>
                <p:nvPr/>
              </p:nvSpPr>
              <p:spPr>
                <a:xfrm>
                  <a:off x="48768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55626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62484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Callout 126"/>
                <p:cNvSpPr/>
                <p:nvPr/>
              </p:nvSpPr>
              <p:spPr>
                <a:xfrm>
                  <a:off x="69342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79"/>
            <p:cNvGrpSpPr/>
            <p:nvPr/>
          </p:nvGrpSpPr>
          <p:grpSpPr>
            <a:xfrm>
              <a:off x="4008120" y="4104640"/>
              <a:ext cx="934720" cy="203200"/>
              <a:chOff x="4038600" y="287312"/>
              <a:chExt cx="5102902" cy="474688"/>
            </a:xfrm>
          </p:grpSpPr>
          <p:sp>
            <p:nvSpPr>
              <p:cNvPr id="116" name="Quad Arrow Callout 115"/>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Callout 117"/>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11"/>
            <p:cNvSpPr/>
            <p:nvPr/>
          </p:nvSpPr>
          <p:spPr>
            <a:xfrm>
              <a:off x="4855564" y="4619635"/>
              <a:ext cx="650240" cy="65024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4983831" y="4950401"/>
              <a:ext cx="355857" cy="275278"/>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0"/>
            <p:cNvGrpSpPr/>
            <p:nvPr/>
          </p:nvGrpSpPr>
          <p:grpSpPr>
            <a:xfrm flipH="1">
              <a:off x="3886200" y="4917440"/>
              <a:ext cx="812800" cy="487680"/>
              <a:chOff x="1524000" y="1905000"/>
              <a:chExt cx="3429000" cy="2057400"/>
            </a:xfrm>
          </p:grpSpPr>
          <p:sp>
            <p:nvSpPr>
              <p:cNvPr id="108" name="Rounded Rectangle 107"/>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lowchart: Delay 49"/>
            <p:cNvSpPr/>
            <p:nvPr/>
          </p:nvSpPr>
          <p:spPr>
            <a:xfrm rot="16200000">
              <a:off x="5069840" y="4221480"/>
              <a:ext cx="203200" cy="701040"/>
            </a:xfrm>
            <a:prstGeom prst="flowChartDelay">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84"/>
            <p:cNvGrpSpPr/>
            <p:nvPr/>
          </p:nvGrpSpPr>
          <p:grpSpPr>
            <a:xfrm>
              <a:off x="7866630" y="3373120"/>
              <a:ext cx="896370" cy="2194560"/>
              <a:chOff x="1747738" y="1143000"/>
              <a:chExt cx="2675816" cy="5410200"/>
            </a:xfrm>
          </p:grpSpPr>
          <p:sp>
            <p:nvSpPr>
              <p:cNvPr id="52" name="Wave 51"/>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Wave 52"/>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2"/>
              <p:cNvGrpSpPr/>
              <p:nvPr/>
            </p:nvGrpSpPr>
            <p:grpSpPr>
              <a:xfrm>
                <a:off x="2468899" y="3115235"/>
                <a:ext cx="1004332" cy="932329"/>
                <a:chOff x="3253121" y="1066802"/>
                <a:chExt cx="2384351" cy="1922552"/>
              </a:xfrm>
              <a:solidFill>
                <a:schemeClr val="bg2">
                  <a:lumMod val="50000"/>
                </a:schemeClr>
              </a:solidFill>
            </p:grpSpPr>
            <p:sp>
              <p:nvSpPr>
                <p:cNvPr id="100" name="Teardrop 99"/>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1"/>
              <p:cNvGrpSpPr/>
              <p:nvPr/>
            </p:nvGrpSpPr>
            <p:grpSpPr>
              <a:xfrm rot="3249924">
                <a:off x="1735936" y="2283796"/>
                <a:ext cx="1118259" cy="1094656"/>
                <a:chOff x="3253123" y="1066800"/>
                <a:chExt cx="2384352" cy="1922552"/>
              </a:xfrm>
            </p:grpSpPr>
            <p:sp>
              <p:nvSpPr>
                <p:cNvPr id="92" name="Teardrop 9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2"/>
              <p:cNvGrpSpPr/>
              <p:nvPr/>
            </p:nvGrpSpPr>
            <p:grpSpPr>
              <a:xfrm rot="5400000">
                <a:off x="2045598" y="1154802"/>
                <a:ext cx="1118259" cy="1094656"/>
                <a:chOff x="3253123" y="1066800"/>
                <a:chExt cx="2384352" cy="1922552"/>
              </a:xfrm>
            </p:grpSpPr>
            <p:sp>
              <p:nvSpPr>
                <p:cNvPr id="84" name="Teardrop 8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31"/>
              <p:cNvGrpSpPr/>
              <p:nvPr/>
            </p:nvGrpSpPr>
            <p:grpSpPr>
              <a:xfrm rot="18371763">
                <a:off x="3184558" y="1293913"/>
                <a:ext cx="1118259" cy="1094656"/>
                <a:chOff x="3253123" y="1066800"/>
                <a:chExt cx="2384352" cy="1922552"/>
              </a:xfrm>
            </p:grpSpPr>
            <p:sp>
              <p:nvSpPr>
                <p:cNvPr id="76" name="Teardrop 7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40"/>
              <p:cNvGrpSpPr/>
              <p:nvPr/>
            </p:nvGrpSpPr>
            <p:grpSpPr>
              <a:xfrm rot="19164313">
                <a:off x="3150199" y="2320851"/>
                <a:ext cx="1273355" cy="1253498"/>
                <a:chOff x="3253123" y="1066800"/>
                <a:chExt cx="2384352" cy="1922552"/>
              </a:xfrm>
            </p:grpSpPr>
            <p:sp>
              <p:nvSpPr>
                <p:cNvPr id="68" name="Teardrop 6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49"/>
              <p:cNvGrpSpPr/>
              <p:nvPr/>
            </p:nvGrpSpPr>
            <p:grpSpPr>
              <a:xfrm rot="1063382">
                <a:off x="2473119" y="2046587"/>
                <a:ext cx="1069843" cy="895533"/>
                <a:chOff x="3253123" y="1066800"/>
                <a:chExt cx="2384352" cy="1922552"/>
              </a:xfrm>
            </p:grpSpPr>
            <p:sp>
              <p:nvSpPr>
                <p:cNvPr id="60" name="Teardrop 5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8" name="TextBox 287"/>
          <p:cNvSpPr txBox="1"/>
          <p:nvPr/>
        </p:nvSpPr>
        <p:spPr>
          <a:xfrm>
            <a:off x="2608375" y="6034376"/>
            <a:ext cx="7922083" cy="646331"/>
          </a:xfrm>
          <a:prstGeom prst="rect">
            <a:avLst/>
          </a:prstGeom>
          <a:noFill/>
        </p:spPr>
        <p:txBody>
          <a:bodyPr wrap="square" rtlCol="0">
            <a:spAutoFit/>
          </a:bodyPr>
          <a:lstStyle/>
          <a:p>
            <a:pPr algn="ctr"/>
            <a:r>
              <a:rPr lang="en-US" sz="3600" dirty="0">
                <a:solidFill>
                  <a:schemeClr val="bg1"/>
                </a:solidFill>
                <a:latin typeface="Harrington" pitchFamily="82" charset="0"/>
              </a:rPr>
              <a:t>Stephen the Apostle</a:t>
            </a:r>
          </a:p>
        </p:txBody>
      </p:sp>
      <p:sp>
        <p:nvSpPr>
          <p:cNvPr id="4" name="TextBox 3"/>
          <p:cNvSpPr txBox="1"/>
          <p:nvPr/>
        </p:nvSpPr>
        <p:spPr>
          <a:xfrm>
            <a:off x="162560" y="93376"/>
            <a:ext cx="1432560" cy="369332"/>
          </a:xfrm>
          <a:prstGeom prst="rect">
            <a:avLst/>
          </a:prstGeom>
          <a:noFill/>
        </p:spPr>
        <p:txBody>
          <a:bodyPr wrap="square" rtlCol="0">
            <a:spAutoFit/>
          </a:bodyPr>
          <a:lstStyle/>
          <a:p>
            <a:r>
              <a:rPr lang="en-US" dirty="0">
                <a:solidFill>
                  <a:schemeClr val="bg1"/>
                </a:solidFill>
              </a:rPr>
              <a:t>Lesson 86</a:t>
            </a:r>
          </a:p>
        </p:txBody>
      </p:sp>
    </p:spTree>
    <p:extLst>
      <p:ext uri="{BB962C8B-B14F-4D97-AF65-F5344CB8AC3E}">
        <p14:creationId xmlns:p14="http://schemas.microsoft.com/office/powerpoint/2010/main" val="48963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7049" y="152401"/>
            <a:ext cx="11052699" cy="646331"/>
          </a:xfrm>
          <a:prstGeom prst="rect">
            <a:avLst/>
          </a:prstGeom>
          <a:noFill/>
        </p:spPr>
        <p:txBody>
          <a:bodyPr wrap="square" rtlCol="0">
            <a:spAutoFit/>
          </a:bodyPr>
          <a:lstStyle/>
          <a:p>
            <a:pPr algn="ctr"/>
            <a:r>
              <a:rPr lang="en-US" sz="3600" dirty="0">
                <a:solidFill>
                  <a:schemeClr val="bg1"/>
                </a:solidFill>
                <a:latin typeface="Harrington" pitchFamily="82" charset="0"/>
              </a:rPr>
              <a:t>When they heard these things:</a:t>
            </a:r>
          </a:p>
        </p:txBody>
      </p:sp>
      <p:sp>
        <p:nvSpPr>
          <p:cNvPr id="8" name="TextBox 7"/>
          <p:cNvSpPr txBox="1"/>
          <p:nvPr/>
        </p:nvSpPr>
        <p:spPr>
          <a:xfrm>
            <a:off x="9110709" y="954088"/>
            <a:ext cx="2590800" cy="1384995"/>
          </a:xfrm>
          <a:prstGeom prst="rect">
            <a:avLst/>
          </a:prstGeom>
          <a:noFill/>
        </p:spPr>
        <p:txBody>
          <a:bodyPr wrap="square" rtlCol="0">
            <a:spAutoFit/>
          </a:bodyPr>
          <a:lstStyle/>
          <a:p>
            <a:pPr algn="ctr"/>
            <a:r>
              <a:rPr lang="en-US" sz="2800" dirty="0">
                <a:solidFill>
                  <a:schemeClr val="bg1"/>
                </a:solidFill>
              </a:rPr>
              <a:t>“gnashed on him with their teeth.”</a:t>
            </a:r>
          </a:p>
        </p:txBody>
      </p:sp>
      <p:sp>
        <p:nvSpPr>
          <p:cNvPr id="10" name="TextBox 9"/>
          <p:cNvSpPr txBox="1"/>
          <p:nvPr/>
        </p:nvSpPr>
        <p:spPr>
          <a:xfrm>
            <a:off x="0" y="6519446"/>
            <a:ext cx="2590800" cy="338554"/>
          </a:xfrm>
          <a:prstGeom prst="rect">
            <a:avLst/>
          </a:prstGeom>
          <a:noFill/>
        </p:spPr>
        <p:txBody>
          <a:bodyPr wrap="square" rtlCol="0">
            <a:spAutoFit/>
          </a:bodyPr>
          <a:lstStyle/>
          <a:p>
            <a:r>
              <a:rPr lang="en-US" sz="1600" dirty="0">
                <a:solidFill>
                  <a:schemeClr val="bg1"/>
                </a:solidFill>
              </a:rPr>
              <a:t>Acts 7:52-54</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92100" y="857131"/>
            <a:ext cx="2590800" cy="954107"/>
          </a:xfrm>
          <a:prstGeom prst="rect">
            <a:avLst/>
          </a:prstGeom>
          <a:noFill/>
        </p:spPr>
        <p:txBody>
          <a:bodyPr wrap="square" rtlCol="0">
            <a:spAutoFit/>
          </a:bodyPr>
          <a:lstStyle/>
          <a:p>
            <a:pPr algn="ctr"/>
            <a:r>
              <a:rPr lang="en-US" sz="2800" dirty="0">
                <a:solidFill>
                  <a:schemeClr val="bg1"/>
                </a:solidFill>
              </a:rPr>
              <a:t>“cut to the heart”</a:t>
            </a:r>
          </a:p>
        </p:txBody>
      </p:sp>
      <p:pic>
        <p:nvPicPr>
          <p:cNvPr id="22530" name="Picture 2" descr="http://t0.gstatic.com/images?q=tbn:ANd9GcRIwTHaq_6DnTEH-KGxHONoAEUyOXL9MheS59Ww37TE5XbyogHl5A"/>
          <p:cNvPicPr>
            <a:picLocks noChangeAspect="1" noChangeArrowheads="1"/>
          </p:cNvPicPr>
          <p:nvPr/>
        </p:nvPicPr>
        <p:blipFill>
          <a:blip r:embed="rId3" cstate="print"/>
          <a:srcRect/>
          <a:stretch>
            <a:fillRect/>
          </a:stretch>
        </p:blipFill>
        <p:spPr bwMode="auto">
          <a:xfrm>
            <a:off x="504825" y="2039779"/>
            <a:ext cx="2085975" cy="2190750"/>
          </a:xfrm>
          <a:prstGeom prst="rect">
            <a:avLst/>
          </a:prstGeom>
          <a:noFill/>
        </p:spPr>
      </p:pic>
      <p:pic>
        <p:nvPicPr>
          <p:cNvPr id="19" name="Picture 8" descr="http://t1.gstatic.com/images?q=tbn:ANd9GcSeodwO_ANP_BsAdCDGmU3k8mTEJVQcaxSkrAEzM8rbQF8RVlje"/>
          <p:cNvPicPr>
            <a:picLocks noChangeAspect="1" noChangeArrowheads="1"/>
          </p:cNvPicPr>
          <p:nvPr/>
        </p:nvPicPr>
        <p:blipFill>
          <a:blip r:embed="rId4" cstate="print"/>
          <a:srcRect/>
          <a:stretch>
            <a:fillRect/>
          </a:stretch>
        </p:blipFill>
        <p:spPr bwMode="auto">
          <a:xfrm>
            <a:off x="8923538" y="2712868"/>
            <a:ext cx="2209800" cy="2076450"/>
          </a:xfrm>
          <a:prstGeom prst="rect">
            <a:avLst/>
          </a:prstGeom>
          <a:noFill/>
        </p:spPr>
      </p:pic>
      <p:grpSp>
        <p:nvGrpSpPr>
          <p:cNvPr id="16" name="Group 15"/>
          <p:cNvGrpSpPr/>
          <p:nvPr/>
        </p:nvGrpSpPr>
        <p:grpSpPr>
          <a:xfrm>
            <a:off x="4665326" y="1527439"/>
            <a:ext cx="2662957" cy="1935157"/>
            <a:chOff x="384206" y="4158361"/>
            <a:chExt cx="3289208" cy="2390250"/>
          </a:xfrm>
        </p:grpSpPr>
        <p:grpSp>
          <p:nvGrpSpPr>
            <p:cNvPr id="18" name="Group 17"/>
            <p:cNvGrpSpPr/>
            <p:nvPr/>
          </p:nvGrpSpPr>
          <p:grpSpPr>
            <a:xfrm>
              <a:off x="384206" y="4158361"/>
              <a:ext cx="3289208" cy="2390250"/>
              <a:chOff x="609599" y="833642"/>
              <a:chExt cx="7941747" cy="5771225"/>
            </a:xfrm>
          </p:grpSpPr>
          <p:grpSp>
            <p:nvGrpSpPr>
              <p:cNvPr id="21" name="Group 20"/>
              <p:cNvGrpSpPr/>
              <p:nvPr/>
            </p:nvGrpSpPr>
            <p:grpSpPr>
              <a:xfrm rot="10800000">
                <a:off x="7696200" y="5257800"/>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1"/>
              <p:cNvGrpSpPr/>
              <p:nvPr/>
            </p:nvGrpSpPr>
            <p:grpSpPr>
              <a:xfrm rot="10800000">
                <a:off x="939238" y="4923502"/>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99460" y="833642"/>
                <a:ext cx="621450" cy="986197"/>
                <a:chOff x="7031201" y="834275"/>
                <a:chExt cx="762000" cy="1488861"/>
              </a:xfrm>
            </p:grpSpPr>
            <p:sp>
              <p:nvSpPr>
                <p:cNvPr id="30" name="Rounded Rectangle 2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646520" y="1148254"/>
                <a:ext cx="621450" cy="1017899"/>
                <a:chOff x="7087348" y="824753"/>
                <a:chExt cx="762000" cy="1536722"/>
              </a:xfrm>
            </p:grpSpPr>
            <p:sp>
              <p:nvSpPr>
                <p:cNvPr id="28" name="Rounded Rectangle 2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732692" y="4703274"/>
              <a:ext cx="2478182" cy="1330549"/>
            </a:xfrm>
            <a:prstGeom prst="rect">
              <a:avLst/>
            </a:prstGeom>
          </p:spPr>
          <p:txBody>
            <a:bodyPr wrap="square">
              <a:spAutoFit/>
            </a:bodyPr>
            <a:lstStyle/>
            <a:p>
              <a:pPr algn="ctr"/>
              <a:r>
                <a:rPr lang="en-US" sz="1600" b="1" dirty="0"/>
                <a:t>Resisting the Holy Ghost can lead to rejecting the Savior and His prophets</a:t>
              </a:r>
              <a:endParaRPr lang="en-US" sz="1600" dirty="0"/>
            </a:p>
          </p:txBody>
        </p:sp>
      </p:grpSp>
      <p:sp>
        <p:nvSpPr>
          <p:cNvPr id="2" name="Rectangle 1"/>
          <p:cNvSpPr/>
          <p:nvPr/>
        </p:nvSpPr>
        <p:spPr>
          <a:xfrm>
            <a:off x="2948804" y="4494783"/>
            <a:ext cx="6096000" cy="1477328"/>
          </a:xfrm>
          <a:prstGeom prst="rect">
            <a:avLst/>
          </a:prstGeom>
        </p:spPr>
        <p:txBody>
          <a:bodyPr>
            <a:spAutoFit/>
          </a:bodyPr>
          <a:lstStyle/>
          <a:p>
            <a:r>
              <a:rPr lang="en-US" dirty="0">
                <a:solidFill>
                  <a:schemeClr val="bg1"/>
                </a:solidFill>
                <a:latin typeface="Open Sans"/>
              </a:rPr>
              <a:t>The Holy Ghost testifies of Jesus Christ and witnesses of the truth of His words and the words of His prophets. Therefore, resisting the Holy Ghost will weaken someone’s testimony and his or her resolve to follow the Savior and His prophets.</a:t>
            </a:r>
            <a:endParaRPr lang="en-US" dirty="0">
              <a:solidFill>
                <a:schemeClr val="bg1"/>
              </a:solidFill>
            </a:endParaRPr>
          </a:p>
        </p:txBody>
      </p:sp>
    </p:spTree>
    <p:extLst>
      <p:ext uri="{BB962C8B-B14F-4D97-AF65-F5344CB8AC3E}">
        <p14:creationId xmlns:p14="http://schemas.microsoft.com/office/powerpoint/2010/main" val="4026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9650" y="36730"/>
            <a:ext cx="11052699" cy="646331"/>
          </a:xfrm>
          <a:prstGeom prst="rect">
            <a:avLst/>
          </a:prstGeom>
          <a:noFill/>
        </p:spPr>
        <p:txBody>
          <a:bodyPr wrap="square" rtlCol="0">
            <a:spAutoFit/>
          </a:bodyPr>
          <a:lstStyle/>
          <a:p>
            <a:pPr algn="ctr"/>
            <a:r>
              <a:rPr lang="en-US" sz="3600" dirty="0">
                <a:solidFill>
                  <a:schemeClr val="bg1"/>
                </a:solidFill>
                <a:latin typeface="Harrington" pitchFamily="82" charset="0"/>
              </a:rPr>
              <a:t>Looking to Heaven—3 Separate Beings</a:t>
            </a:r>
          </a:p>
        </p:txBody>
      </p:sp>
      <p:sp>
        <p:nvSpPr>
          <p:cNvPr id="8" name="TextBox 7"/>
          <p:cNvSpPr txBox="1"/>
          <p:nvPr/>
        </p:nvSpPr>
        <p:spPr>
          <a:xfrm>
            <a:off x="7700639" y="1304860"/>
            <a:ext cx="3801122" cy="1384995"/>
          </a:xfrm>
          <a:prstGeom prst="rect">
            <a:avLst/>
          </a:prstGeom>
          <a:noFill/>
        </p:spPr>
        <p:txBody>
          <a:bodyPr wrap="square" rtlCol="0">
            <a:spAutoFit/>
          </a:bodyPr>
          <a:lstStyle/>
          <a:p>
            <a:pPr algn="ctr"/>
            <a:r>
              <a:rPr lang="en-US" sz="2800" dirty="0">
                <a:solidFill>
                  <a:schemeClr val="bg1"/>
                </a:solidFill>
              </a:rPr>
              <a:t>…saw the glory of God, and Jesus standing on the right hand of God,”</a:t>
            </a:r>
          </a:p>
        </p:txBody>
      </p:sp>
      <p:sp>
        <p:nvSpPr>
          <p:cNvPr id="10" name="TextBox 9"/>
          <p:cNvSpPr txBox="1"/>
          <p:nvPr/>
        </p:nvSpPr>
        <p:spPr>
          <a:xfrm>
            <a:off x="0" y="6519446"/>
            <a:ext cx="2590800" cy="338554"/>
          </a:xfrm>
          <a:prstGeom prst="rect">
            <a:avLst/>
          </a:prstGeom>
          <a:noFill/>
        </p:spPr>
        <p:txBody>
          <a:bodyPr wrap="square" rtlCol="0">
            <a:spAutoFit/>
          </a:bodyPr>
          <a:lstStyle/>
          <a:p>
            <a:r>
              <a:rPr lang="en-US" sz="1600" dirty="0">
                <a:solidFill>
                  <a:schemeClr val="bg1"/>
                </a:solidFill>
              </a:rPr>
              <a:t>Acts 7:55-56</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902481" y="2431003"/>
            <a:ext cx="2590800" cy="1384995"/>
          </a:xfrm>
          <a:prstGeom prst="rect">
            <a:avLst/>
          </a:prstGeom>
          <a:noFill/>
        </p:spPr>
        <p:txBody>
          <a:bodyPr wrap="square" rtlCol="0">
            <a:spAutoFit/>
          </a:bodyPr>
          <a:lstStyle/>
          <a:p>
            <a:pPr algn="ctr"/>
            <a:r>
              <a:rPr lang="en-US" sz="2800" dirty="0">
                <a:solidFill>
                  <a:schemeClr val="bg1"/>
                </a:solidFill>
              </a:rPr>
              <a:t>“But he, being full of the Holy Ghost…</a:t>
            </a:r>
          </a:p>
        </p:txBody>
      </p:sp>
      <p:sp>
        <p:nvSpPr>
          <p:cNvPr id="16" name="TextBox 15"/>
          <p:cNvSpPr txBox="1"/>
          <p:nvPr/>
        </p:nvSpPr>
        <p:spPr>
          <a:xfrm>
            <a:off x="4800599" y="626385"/>
            <a:ext cx="2590800" cy="523220"/>
          </a:xfrm>
          <a:prstGeom prst="rect">
            <a:avLst/>
          </a:prstGeom>
          <a:noFill/>
        </p:spPr>
        <p:txBody>
          <a:bodyPr wrap="square" rtlCol="0">
            <a:spAutoFit/>
          </a:bodyPr>
          <a:lstStyle/>
          <a:p>
            <a:pPr algn="ctr"/>
            <a:r>
              <a:rPr lang="en-US" sz="2800" dirty="0">
                <a:solidFill>
                  <a:schemeClr val="bg1"/>
                </a:solidFill>
              </a:rPr>
              <a:t>Stephen’s Vision</a:t>
            </a:r>
          </a:p>
        </p:txBody>
      </p:sp>
      <p:grpSp>
        <p:nvGrpSpPr>
          <p:cNvPr id="18" name="Group 17"/>
          <p:cNvGrpSpPr/>
          <p:nvPr/>
        </p:nvGrpSpPr>
        <p:grpSpPr>
          <a:xfrm>
            <a:off x="8068359" y="3815998"/>
            <a:ext cx="3065682" cy="2227815"/>
            <a:chOff x="384206" y="4158361"/>
            <a:chExt cx="3289208" cy="2390250"/>
          </a:xfrm>
        </p:grpSpPr>
        <p:grpSp>
          <p:nvGrpSpPr>
            <p:cNvPr id="19" name="Group 18"/>
            <p:cNvGrpSpPr/>
            <p:nvPr/>
          </p:nvGrpSpPr>
          <p:grpSpPr>
            <a:xfrm>
              <a:off x="384206" y="4158361"/>
              <a:ext cx="3289208" cy="2390250"/>
              <a:chOff x="609599" y="833642"/>
              <a:chExt cx="7941747" cy="5771225"/>
            </a:xfrm>
          </p:grpSpPr>
          <p:grpSp>
            <p:nvGrpSpPr>
              <p:cNvPr id="21" name="Group 20"/>
              <p:cNvGrpSpPr/>
              <p:nvPr/>
            </p:nvGrpSpPr>
            <p:grpSpPr>
              <a:xfrm rot="10800000">
                <a:off x="7696200" y="5257800"/>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1"/>
              <p:cNvGrpSpPr/>
              <p:nvPr/>
            </p:nvGrpSpPr>
            <p:grpSpPr>
              <a:xfrm rot="10800000">
                <a:off x="939238" y="4923502"/>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99460" y="833642"/>
                <a:ext cx="621450" cy="986197"/>
                <a:chOff x="7031201" y="834275"/>
                <a:chExt cx="762000" cy="1488861"/>
              </a:xfrm>
            </p:grpSpPr>
            <p:sp>
              <p:nvSpPr>
                <p:cNvPr id="30" name="Rounded Rectangle 2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646520" y="1148254"/>
                <a:ext cx="621450" cy="1017899"/>
                <a:chOff x="7087348" y="824753"/>
                <a:chExt cx="762000" cy="1536722"/>
              </a:xfrm>
            </p:grpSpPr>
            <p:sp>
              <p:nvSpPr>
                <p:cNvPr id="28" name="Rounded Rectangle 2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781567" y="4708123"/>
              <a:ext cx="2478182" cy="1634674"/>
            </a:xfrm>
            <a:prstGeom prst="rect">
              <a:avLst/>
            </a:prstGeom>
          </p:spPr>
          <p:txBody>
            <a:bodyPr wrap="square">
              <a:spAutoFit/>
            </a:bodyPr>
            <a:lstStyle/>
            <a:p>
              <a:pPr algn="ctr"/>
              <a:r>
                <a:rPr lang="en-US" sz="1600" b="1" dirty="0"/>
                <a:t>Heavenly Father, Jesus Christ, and the Holy Ghost are three separate and distinct beings</a:t>
              </a:r>
              <a:endParaRPr lang="en-US" sz="1600" dirty="0"/>
            </a:p>
          </p:txBody>
        </p:sp>
      </p:grpSp>
      <p:pic>
        <p:nvPicPr>
          <p:cNvPr id="38" name="Picture 2" descr="Stephen Sees Jesus on the Right Hand of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9" y="1320374"/>
            <a:ext cx="2888721" cy="43861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tephen Sees Jesus on the Right Hand of God"/>
          <p:cNvPicPr>
            <a:picLocks noChangeAspect="1" noChangeArrowheads="1"/>
          </p:cNvPicPr>
          <p:nvPr/>
        </p:nvPicPr>
        <p:blipFill rotWithShape="1">
          <a:blip r:embed="rId3">
            <a:extLst>
              <a:ext uri="{28A0092B-C50C-407E-A947-70E740481C1C}">
                <a14:useLocalDpi xmlns:a14="http://schemas.microsoft.com/office/drawing/2010/main" val="0"/>
              </a:ext>
            </a:extLst>
          </a:blip>
          <a:srcRect l="27268" r="13111" b="74719"/>
          <a:stretch/>
        </p:blipFill>
        <p:spPr bwMode="auto">
          <a:xfrm>
            <a:off x="5406501" y="1332517"/>
            <a:ext cx="1722268" cy="1108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75599" y="4980169"/>
            <a:ext cx="1697901" cy="369332"/>
          </a:xfrm>
          <a:prstGeom prst="rect">
            <a:avLst/>
          </a:prstGeom>
        </p:spPr>
        <p:txBody>
          <a:bodyPr wrap="none">
            <a:spAutoFit/>
          </a:bodyPr>
          <a:lstStyle/>
          <a:p>
            <a:r>
              <a:rPr lang="en-US" dirty="0">
                <a:solidFill>
                  <a:schemeClr val="bg1"/>
                </a:solidFill>
                <a:latin typeface="Open Sans"/>
              </a:rPr>
              <a:t>“he fell asleep”</a:t>
            </a:r>
            <a:endParaRPr lang="en-US" dirty="0">
              <a:solidFill>
                <a:schemeClr val="bg1"/>
              </a:solidFill>
            </a:endParaRPr>
          </a:p>
        </p:txBody>
      </p:sp>
    </p:spTree>
    <p:extLst>
      <p:ext uri="{BB962C8B-B14F-4D97-AF65-F5344CB8AC3E}">
        <p14:creationId xmlns:p14="http://schemas.microsoft.com/office/powerpoint/2010/main" val="375002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484005"/>
            <a:ext cx="2590800" cy="338554"/>
          </a:xfrm>
          <a:prstGeom prst="rect">
            <a:avLst/>
          </a:prstGeom>
          <a:noFill/>
        </p:spPr>
        <p:txBody>
          <a:bodyPr wrap="square" rtlCol="0">
            <a:spAutoFit/>
          </a:bodyPr>
          <a:lstStyle/>
          <a:p>
            <a:r>
              <a:rPr lang="en-US" sz="1600" dirty="0">
                <a:solidFill>
                  <a:schemeClr val="bg1"/>
                </a:solidFill>
              </a:rPr>
              <a:t>Acts 7:55-56</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133600" y="1447800"/>
            <a:ext cx="7924800" cy="2677656"/>
          </a:xfrm>
          <a:prstGeom prst="rect">
            <a:avLst/>
          </a:prstGeom>
          <a:noFill/>
        </p:spPr>
        <p:txBody>
          <a:bodyPr wrap="square" rtlCol="0">
            <a:spAutoFit/>
          </a:bodyPr>
          <a:lstStyle/>
          <a:p>
            <a:pPr algn="ctr"/>
            <a:r>
              <a:rPr lang="en-US" sz="2800" dirty="0">
                <a:solidFill>
                  <a:schemeClr val="bg1"/>
                </a:solidFill>
              </a:rPr>
              <a:t>“Many Christians reject the idea of a tangible, personal God and a Godhead of three separate beings. They believe that God is a spirit and that the Godhead is only one God. In our view these concepts are evidence of the falling away we call the Great Apostasy.”</a:t>
            </a:r>
          </a:p>
        </p:txBody>
      </p:sp>
      <p:sp>
        <p:nvSpPr>
          <p:cNvPr id="14" name="TextBox 13"/>
          <p:cNvSpPr txBox="1"/>
          <p:nvPr/>
        </p:nvSpPr>
        <p:spPr>
          <a:xfrm>
            <a:off x="8293232" y="6415008"/>
            <a:ext cx="3810000" cy="338554"/>
          </a:xfrm>
          <a:prstGeom prst="rect">
            <a:avLst/>
          </a:prstGeom>
          <a:noFill/>
        </p:spPr>
        <p:txBody>
          <a:bodyPr wrap="square" rtlCol="0">
            <a:spAutoFit/>
          </a:bodyPr>
          <a:lstStyle/>
          <a:p>
            <a:pPr algn="r"/>
            <a:r>
              <a:rPr lang="en-US" sz="1600" dirty="0">
                <a:solidFill>
                  <a:schemeClr val="bg1"/>
                </a:solidFill>
              </a:rPr>
              <a:t>(6)</a:t>
            </a:r>
          </a:p>
        </p:txBody>
      </p:sp>
      <p:pic>
        <p:nvPicPr>
          <p:cNvPr id="29698" name="Picture 2" descr="http://t0.gstatic.com/images?q=tbn:ANd9GcRrWBzQguowdxFNaNxzhpBqAkvuT3jwhwV8OkHmN48hCIgrTx8U"/>
          <p:cNvPicPr>
            <a:picLocks noChangeAspect="1" noChangeArrowheads="1"/>
          </p:cNvPicPr>
          <p:nvPr/>
        </p:nvPicPr>
        <p:blipFill>
          <a:blip r:embed="rId3" cstate="print"/>
          <a:srcRect/>
          <a:stretch>
            <a:fillRect/>
          </a:stretch>
        </p:blipFill>
        <p:spPr bwMode="auto">
          <a:xfrm>
            <a:off x="7585339" y="3810001"/>
            <a:ext cx="1415787" cy="1767973"/>
          </a:xfrm>
          <a:prstGeom prst="rect">
            <a:avLst/>
          </a:prstGeom>
          <a:noFill/>
        </p:spPr>
      </p:pic>
    </p:spTree>
    <p:extLst>
      <p:ext uri="{BB962C8B-B14F-4D97-AF65-F5344CB8AC3E}">
        <p14:creationId xmlns:p14="http://schemas.microsoft.com/office/powerpoint/2010/main" val="279851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152401"/>
            <a:ext cx="5486400" cy="646331"/>
          </a:xfrm>
          <a:prstGeom prst="rect">
            <a:avLst/>
          </a:prstGeom>
          <a:noFill/>
        </p:spPr>
        <p:txBody>
          <a:bodyPr wrap="square" rtlCol="0">
            <a:spAutoFit/>
          </a:bodyPr>
          <a:lstStyle/>
          <a:p>
            <a:pPr algn="ctr"/>
            <a:r>
              <a:rPr lang="en-US" sz="3600" dirty="0">
                <a:solidFill>
                  <a:schemeClr val="bg1"/>
                </a:solidFill>
                <a:latin typeface="Harrington" pitchFamily="82" charset="0"/>
              </a:rPr>
              <a:t>The Godhead</a:t>
            </a:r>
          </a:p>
        </p:txBody>
      </p:sp>
      <p:sp>
        <p:nvSpPr>
          <p:cNvPr id="10" name="TextBox 9"/>
          <p:cNvSpPr txBox="1"/>
          <p:nvPr/>
        </p:nvSpPr>
        <p:spPr>
          <a:xfrm>
            <a:off x="30163" y="6419621"/>
            <a:ext cx="2590800" cy="338554"/>
          </a:xfrm>
          <a:prstGeom prst="rect">
            <a:avLst/>
          </a:prstGeom>
          <a:noFill/>
        </p:spPr>
        <p:txBody>
          <a:bodyPr wrap="square" rtlCol="0">
            <a:spAutoFit/>
          </a:bodyPr>
          <a:lstStyle/>
          <a:p>
            <a:r>
              <a:rPr lang="en-US" sz="1600" dirty="0">
                <a:solidFill>
                  <a:schemeClr val="bg1"/>
                </a:solidFill>
              </a:rPr>
              <a:t>D&amp;C 130:22</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5105400" y="914400"/>
            <a:ext cx="1752600" cy="1631216"/>
          </a:xfrm>
          <a:prstGeom prst="rect">
            <a:avLst/>
          </a:prstGeom>
          <a:noFill/>
        </p:spPr>
        <p:txBody>
          <a:bodyPr wrap="square" rtlCol="0">
            <a:spAutoFit/>
          </a:bodyPr>
          <a:lstStyle/>
          <a:p>
            <a:pPr algn="ctr"/>
            <a:r>
              <a:rPr lang="en-US" sz="2000" dirty="0">
                <a:solidFill>
                  <a:schemeClr val="bg1"/>
                </a:solidFill>
              </a:rPr>
              <a:t>The Father has a body of flesh and bones as tangible as man’s</a:t>
            </a:r>
          </a:p>
        </p:txBody>
      </p:sp>
      <p:sp>
        <p:nvSpPr>
          <p:cNvPr id="15" name="TextBox 14"/>
          <p:cNvSpPr txBox="1"/>
          <p:nvPr/>
        </p:nvSpPr>
        <p:spPr>
          <a:xfrm>
            <a:off x="2514600" y="3352801"/>
            <a:ext cx="1752600" cy="1323439"/>
          </a:xfrm>
          <a:prstGeom prst="rect">
            <a:avLst/>
          </a:prstGeom>
          <a:noFill/>
        </p:spPr>
        <p:txBody>
          <a:bodyPr wrap="square" rtlCol="0">
            <a:spAutoFit/>
          </a:bodyPr>
          <a:lstStyle/>
          <a:p>
            <a:pPr algn="ctr"/>
            <a:r>
              <a:rPr lang="en-US" sz="2000" dirty="0">
                <a:solidFill>
                  <a:schemeClr val="bg1"/>
                </a:solidFill>
              </a:rPr>
              <a:t>The Son also (has a body of flesh and bones)</a:t>
            </a:r>
          </a:p>
        </p:txBody>
      </p:sp>
      <p:sp>
        <p:nvSpPr>
          <p:cNvPr id="16" name="TextBox 15"/>
          <p:cNvSpPr txBox="1"/>
          <p:nvPr/>
        </p:nvSpPr>
        <p:spPr>
          <a:xfrm>
            <a:off x="7772400" y="3352800"/>
            <a:ext cx="1752600" cy="1938992"/>
          </a:xfrm>
          <a:prstGeom prst="rect">
            <a:avLst/>
          </a:prstGeom>
          <a:noFill/>
        </p:spPr>
        <p:txBody>
          <a:bodyPr wrap="square" rtlCol="0">
            <a:spAutoFit/>
          </a:bodyPr>
          <a:lstStyle/>
          <a:p>
            <a:pPr algn="ctr"/>
            <a:r>
              <a:rPr lang="en-US" sz="2000" dirty="0">
                <a:solidFill>
                  <a:schemeClr val="bg1"/>
                </a:solidFill>
              </a:rPr>
              <a:t>But the Holy Ghost has not a body of Flesh and bone, but is a personage of Spirit. </a:t>
            </a:r>
          </a:p>
        </p:txBody>
      </p:sp>
      <p:sp>
        <p:nvSpPr>
          <p:cNvPr id="30722" name="AutoShape 2" descr="data:image/jpeg;base64,/9j/4AAQSkZJRgABAQAAAQABAAD/2wCEAAkGBhQSEBUUEhQVFBUUFBQWFRUVFBQUFBQUFRUXFRQUFBQXHCYeFxkkGRQUHy8gIycpLCwsFR4xNTAqNSYrLCkBCQoKBQUFDQUFDSkYEhgpKSkpKSkpKSkpKSkpKSkpKSkpKSkpKSkpKSkpKSkpKSkpKSkpKSkpKSkpKSkpKSkpKf/AABEIAOgA2QMBIgACEQEDEQH/xAAbAAACAwEBAQAAAAAAAAAAAAADBAECBQAGB//EAEIQAAEDAgMFBQcDAQUHBQAAAAEAAhEDIQQSMQVBUXGBImGRobEGEyMywdHwQnLhUhQzYrLxFYKDksLS4iQlQ2Nz/8QAFAEBAAAAAAAAAAAAAAAAAAAAAP/EABQRAQAAAAAAAAAAAAAAAAAAAAD/2gAMAwEAAhEDEQA/APeNCsGrmqyCQrNVFemEBmMR2tQmo9NBYUUQMhJ7Y2l7mlNsx7LecTKxBgXVWtc0uDv1OcSLTNpuSg9PllUdTXkq2Jq4QNdJcGuOabhzSdDvH0XsKdUOaHC4cARyKARaqOporlBQUAhQ4KxCgoKCmpyK4RJQCyKmRKVtpZnFjWuNrmQGjcDxO/cs99F1MOObNqTBIy8Mk8kG17pDfTWb7NbdNYvpvu6mAQ7+pul+8W8Vs1AgSIhBcmniUu5qBWrSQymqmiXIkoBuKhgRct1ORBTKp92FYNXIGWq7SqBEaEBMis0KWKwCC1NHYhNajMQef9p8QC9jSCQ0HTe55AaPJCdiMQHgCmwsmC4uItIGvHokPa97m4loIlnZLb5YcYDXGNYM+KdbtE+6EAnTM62UGdDJ7kGdtXH1H0nNNE5DnGcODoDZEkAWmF6b2RqF2CpE6wR4OMeS8v8A7RiiaVyZcXGIBaSXHLG7UL1HsZTP9jYTvLjH9N9EGsUNyMQhuCCuZTC7KpLbIKgKtXREDULF0pYRpIiedkHncXWeWudhg1xktkm3YtAg6TKV2hja7WtApNe7KHVMrj2ZJENGp+VOYKm5lG7ADcZWQJIcW2zHeLkrHO0Syu50vILMkEUyG3JBJbBiSR1QC9jpZjRmBBdma4cHFvZDv+VfQarF8/8AZulmx4F5EOc4mJtngDivormIEHNS9RqdqsSjwgXqlBLUWoFQhBSFOVTlVkFIUZVZcgMEQKoCsgIwojXIAUkoHabkRzoWbTxbWmXuDRuk3dy7lx2tTvDiIMHUX4QRrcIMb2lZ7yqNY7IzDQAG19Bc+S54qU3OyNLgbiCLfunyWwMXTdIseMNdfoFV1FuXs6dSOg13oPD7Wxb3AnIRIykkRDZ7WXjPHuK9d7FY2abmm0GR3iL/AERzspjiC5wgWtvtpJ0WlhcMxjYaABwGnUoGi9UKrlKGXICyqZ1AKjNFzAjju7ygM0oONqW7MmNY3WQf9p09Q5xg6tY9zZ5gQUH+2scey6+pAa5p5kEIEsK0hvaky4mLSAdPTRZW0toAy0sdmB7LCIB7yRuESt+pVaHQ4GTeQ0ifKJ80n/ZqTu07Nc/qaWHl2t32QYPss9/vS5zRmzufmAsBz3DcvoL6ki2ixG+7AhpaADoLDqd6PSqHUPEf0gDKI6oHSUvV1V2vkfkHkhvQL1QgBM1FRtNBQBc1quWKQ2AgE5VRHwFXMgMqmoAQDqZjvjWPFXWC7axdUyZLip1bwjwJ8OKDdBUVDoOP5P16KuHqZm5pBvuMiDcHrwSp2gHVnUmgkhozO3NB/T3kjwQWpYeSXb8sMn9OsdSblHw4kB0DtZXHnlA8vohyWvImzmkt5j5m+Y80ah8reX+qB1hEz3XXUWiSYAJ1IAm6E51kWk6PVAWrTE6LnUGg6AWOluHBVY7fwVTU1QGp0tbnrBjyQ8nZmZ74+1lVtSx5H0RMOOyG/wCFBSkq1HSY1HfcKScvP8H5yS9E3IQXoYiXOE/LUHgWgwmKtRZtJ3xH/wDDnnBH0TlR9ygrWMx+XVSwFzZA7Ok7if4VXPUl/BACpqO+VWpTbfsgzxANlNTULi4Qe5ApW2aGRUoSwtIzNaTke2e0CwWmJWu8TpodO8biktmvLqcneXRymB6FOYMy0g6tMdP0+VuiCj6aqUZ6ASgglUcrQqkIKOUKXKEDQCzNsbGc4ipRgVIgiwzNII1O+HELVbqmGBBkYSsx0gAscIa5hEOBAtI6ahXfhvdl5FyXE+P8Lzu3muO0A1pIzuayxI+YBv3XpMftLIQ7cHZHDi112oEsVjx7rPvYeoJBBHmnKGMZABIBAnxusj2vcBRFSnbP2XRoYEgxxsQnqGEDoc6IgEDoNUGjTOYyjZtfBCZWbBIIIaCbdwXUnaA66lAclDB1Ul83UFqCvvLH9p9FbBV5M845bvRYu2NpCnScP1O7DR3ut5CT0Tey39gCdNb7gg1cUIl3FZlesWyRrbre60WVmuDmXMAFwGutp4SgONO5iY1vbpxQKYCpnc6ATOX/AKvumq9YN1k7oF/RXZUbTaQxoa0AmAI3SZ4rFwZq1mgte1oESbk37h1QXxLnPsbDMBlFruHZne6+47kfBVXOJJ+W2X/lBJt3mP8AdRcPsRky9znmd5LRPGBv6pv3IAsAOWiBV5uqVXBoMImTesjaVUgm9oPog1MNZgHBrfJHp1MrgeNjyO/x+qy9l1y6m93cAOlz9E9VvbiPogbrkoACu2pmaDv0PMaqkIJJVSUTIqOKAalcuQOAI7UAFHYg8ztPDf8AuFIne+mQeEPEpzF0g576Z/W23cW6HxhPbSwsuZU0NN2Y8pBI52WFtP2hof3jXHMyewWlrnEiAB1ie5BnY+t8CpTedOO46R+cUzg8P72k1ra0gCIJg8iN/wDC8ttjbT6pJLWMzfNlzQ48e0baBb/s3sQOpgu/W+o0STDSGBzbcw8INHB4f3VTKJIcCwnQCbi3OPFalLGaBxAcbAc3ET+cElW2FShrmtylty2TB03zY281Z2yabm0yGua4mPmdmAEg3PS6DQdigDAvA6NEWzHclaWKJPvHHLTGhNi86dkcO/ehv2azMWe8qatsXzIJA000B8EHH7CqVWvAqnsF4bLQSQA1zRbSwcLcQgz9rYX+0Nc8WLTmYOMa27wiYfGn3Q92Yc4tbO8DfCJs+pmps7zp5o5wGV5cxszcNkCHHXpvQO4OgadLKDdxzPJN+p/NUB9eXBrflkSd7jx5D6pYNql3aBk6jW3RMYSM4zSL2tp3koNGuyWO4ZXeELE2ZtDJ2d5BdGgcBALedyRyW0agc1wBnsu05LzjcCTUYSJGhBE2JJCD0eBr/MJ1Icw8Wu4cjbqp2hVJpOyG7uyO4kwQg4jZVNswIkWI/TI3dUU7MYA60DPNpG5Ag3He6Aa4GIv3LK9oq3wy9pBBi+8SbiOK0Nr7MaPkzXEdlzte+8FeS21Qc1rxLiGOkSZBAIa7znwQen9n8WH4cxuabdLrUB03WXkvZPFTLf6mu8YP8L0zA2oGEiYAjXXfzQM05B3Qd/5+WRl1N9ogKzmx1QdKq8KZVCggqFKhA61HYhMajBqBfab4ou5etl862lQnKCO/88V7/bh+CRxIC8htCjEFBjYXA+8qtadJvyFz+d69jS+HRY7cMRm6Eub6FYuyKMZ38mjrc+QC9Fj6E4bL+0oHqrbzxUU2fL19UChjB7sTYxHWITWaGcggDSpTVL+g8/unsCLv/wD0JSWDN0zs58tcf8RQeawrYrububUqf5j91qgTHeVnVLYutzd5wVq02/KgDiLVOYHqV1F8qm0BFQch9fuoou7J5FBfZDi6qQSYDc27WRoY701Ww+/g4+WiFsZkPqHgwDxP/incQOz1KAeUhxBuJkd0m48fVM4lgIjiUFlwT1RXu0QJVwGMJjQGOfcvNbZwmjP/AKHA8zB9SV6fGCSG8T5C6xMder0KDzGwqnu3tduBvyNj9+i9eTlPZ0Nx3HevL4XD/EI3AuEdYXpNnOzUyx3zM0PEbkD2HBcPmjid8dyap1GAdkB14677lZDqRJgKuAxDzVhommW5W8QBJL+v24IGsVtVrdAXEbgiMxJcAQw3AglzSPIpKthRmvBmf6pMdw14I+HxABiRqYbOgAHHQ3vuugdXQoa6VyDSYEVq4UwiCkgyNvmzBxM+A/lecxrbXXodtmXtHAeqxdpCAOUoA4Whlog/1OcfQD0W7SbLIO9qynGGUxpY/nitVuIhsi8RMawgXwo3FaFQdlAFJroc02N+9MkyECtEZWvO+6b2aMrI7wgYoQ0DiQmaOg5oMPH04xj+/IfFo+y1aYuOSz9rGMWO9jT4SFpUteiBHaPzt5H1/lc1tlbaP9439p9R91IG7qgPsptqh72jwE/VOVW9lDwjIZzdP0+iK/Q8wgVwTuwOSvi3wAl8AezHAkeaNjhIjuQLUa5eXOP6RA5nVZVYTU8lrtp5WR1PNZTz2jzQZeHofGd+7+fqvS7Gwc1HTo5pB8QR6LFoM+MeY9APovTbOEE8igQ2hgKhORjZzTmcNMvPv8rp/B4EUmx+qLkach3LQa6UCs6UCNegx/zCbzFxJ4mNUOnhGMnK0CdTFzzOpTL2oZCAYbGimFYhRCDRY66cpuSbE1TQYW0nTWd/ujwH8rK222S0dwHiVqYun8Rx4u+gWZtM/FaO9qDsY6HNHcB4lNvpkCW3BGizsZ8/T0P8LUp1iADuI0QKYGoW1IGhWu1ZlVozAjyT9GpKCuKMvaNU6wWCzw6XlaQF+QCDH26z/wBRTduLSPAj/uT9LXoEvtwdqnzPoPsmG/QIFce2ajeR9Qr0Gzf8gLsUO10HmiUjYDogdpthoHcPupIsei5516eQhdPZ6IM/D2c4d6Li32CA50VOaYqnigDUNllVG+qerVgkaz9EAqI+L4ei9Fswz4H1C87RPxSeAH1Wzsd9zyQahKo4Bc8oZKDqjglijlqkNQLimSp91+QjVTHEqnveaB1oVw5DBurOcgzsTdx5rIxY+O3mFq1DdZ5p5q/ISgBj2dvon8JTmmO5KYt0ulNbOqahBDMLJi9im3Uwxqs7EgWOqWxdTMMo3+m9BOAuQTvPluWkNSksC3tDgAnGFBnbc/8Aj/cfRMMQdrizP3H0RWFAOs3tdPr/ACr0BLwOp6KKnzdFbBfOT3FAzNirblUaKw0QZ+KbcFTiHdmRwVq9xyVcMZbCDPpU5N0DFu7S0a1GLrOxrbjvQBoHtn9rfqtjZR7Q5FYujj3hvqtrZguEGnvUOarMVvejggoGqGmNFY1Agvr8Ag5/mh5/yEKpUVMyDcbTBQ6rYE8FemULHvim7kf4QZNIz4IOFb8R55BGwot0Qtn6OPEn7fRAvXb2r8CpwToeO8QrvEuS1YEERq0oNbFU5CWotNyU5h6oc0HiFSsEFsAbOPRNU0GkzKyEakgT2oOy3949Cupm4V9pjsE8CPVCwoQEq71bBj5vBUfqiYbQ8ygM02Ku3RBpu16IjUCU3I4hBwj4dCvUs9AqjLUnigbxDbLHxpuFs1rt6LDrGXIA1TDx+36la2z6l28/oVlVmfFH7B/mK0sHq3mEGuXqMyoSpDkFuaBVdwCZYydVSu7ggUXQiZ1SUGswoO1r0XdPCRKswor2hwIO8IMOnVim48GlFww+EP2hKVWEMczvy+Jj0WjlhiBDEthwPcg4pm9N42lIlBiWoA7Px+R2U2B46Ap6riAXgLLxOCzBW2fSLXjMe6UG9UNgi0UvifmHJMUBZAHGNljuSXwQsOYTVYWdyKVw1hyCC/FFw+h5n1QzoVOE/u54k+pQFp71cFVpaFcCgVxYuhYqnIBR8agNfIQTUqfD6LHonMJWhtR8MjebIGFoIFcYIez9v1Wrgm9pvUrM2kyKlLkfX+VtYBnkPVAYi66FJKiUF2vQqhXSqOQUcVGZVJUSg1GlGY5LogKBHaWGh4I0cQTzEq7zYJ51PMIKC/CujS3GRPggXe0EJBgiR3rRDIF9TpNj5pLF4eHZtAg51KQupU+0ESjprKNSo3QEqapmnol4RqaCjxqlqbfP/RHrPseN/FXw9GddwHigHiKUAHc5vnF11AfCb+bk85gLYP5CUY0tbkImNDxG6eB3dEFaRsVCmk2Ae8/b+VDkC+0D2UnhTdMVpcFQtDG6XQKYs5n8k1TpwAg4enLr2HgtBmHJuLjjZBl7XpXpEX7RHiLei2qFLK0TqblWpYcC5gkXHcdJU1HIKSguKs56E5yDpUOUSqkoIKqucVXMg1w1WaVUFWJQWzKWvQcysKkIMz2jIc6k3g6fJG2S1vbpuE7xPDePNUDs1XNbs2BOpn/UeKcwzRnzDe0id1nD86IIGBa2w04G/gVR7S2ZFhvlOOSWOd8N1pJEAd5MDzIPRBFGvmnKNNZ4cU2wd6zaDix4tugkrTI4aIBVKN5ko1Mqq5ATMqvXKHuQUN0hiK2WoBPZOqbOJaASTHfuvw6iFmuE1QYJBcDvgXjVBqNoDvUvpDh4rsyq4oMvFMzOkaGQAO6Zt0T2z64NJoG4kHuMz9QoZbNaSDoNY7ucIFGq1pMfK7tcp38vsgeL1V5UQuIQBcqlEcEMoKFVzKXIcoOLlGcKr2rkGuuK5cg5cSuXIAjCiZEjkT3/AHKvg8NkEAuI/wARmN30C5cgYJVXNXLkAauEYYkCdxkyORUBkaOI7rR4ELlyAgf+XVwVy5BYFc4LlyARpN4DwH5vPioK5cgiVy5cgq6mDry6KjcKywyNhunZECdYG5SuQN23/bxS1asBZo5lcuQLurHuQDXINxY7xu5rlyC7xKplXLkEOCr7tcuQf//Z"/>
          <p:cNvSpPr>
            <a:spLocks noChangeAspect="1" noChangeArrowheads="1"/>
          </p:cNvSpPr>
          <p:nvPr/>
        </p:nvSpPr>
        <p:spPr bwMode="auto">
          <a:xfrm>
            <a:off x="1587501" y="-1068388"/>
            <a:ext cx="2066925" cy="2209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hQSEBUUEhQVFBUUFBQWFRUVFBQUFBQUFRUXFRQUFBQXHCYeFxkkGRQUHy8gIycpLCwsFR4xNTAqNSYrLCkBCQoKBQUFDQUFDSkYEhgpKSkpKSkpKSkpKSkpKSkpKSkpKSkpKSkpKSkpKSkpKSkpKSkpKSkpKSkpKSkpKSkpKf/AABEIAOgA2QMBIgACEQEDEQH/xAAbAAACAwEBAQAAAAAAAAAAAAADBAECBQAGB//EAEIQAAEDAgMFBQcDAQUHBQAAAAEAAhEDIQQSMQVBUXGBImGRobEGEyMywdHwQnLhUhQzYrLxFYKDksLS4iQlQ2Nz/8QAFAEBAAAAAAAAAAAAAAAAAAAAAP/EABQRAQAAAAAAAAAAAAAAAAAAAAD/2gAMAwEAAhEDEQA/APeNCsGrmqyCQrNVFemEBmMR2tQmo9NBYUUQMhJ7Y2l7mlNsx7LecTKxBgXVWtc0uDv1OcSLTNpuSg9PllUdTXkq2Jq4QNdJcGuOabhzSdDvH0XsKdUOaHC4cARyKARaqOporlBQUAhQ4KxCgoKCmpyK4RJQCyKmRKVtpZnFjWuNrmQGjcDxO/cs99F1MOObNqTBIy8Mk8kG17pDfTWb7NbdNYvpvu6mAQ7+pul+8W8Vs1AgSIhBcmniUu5qBWrSQymqmiXIkoBuKhgRct1ORBTKp92FYNXIGWq7SqBEaEBMis0KWKwCC1NHYhNajMQef9p8QC9jSCQ0HTe55AaPJCdiMQHgCmwsmC4uItIGvHokPa97m4loIlnZLb5YcYDXGNYM+KdbtE+6EAnTM62UGdDJ7kGdtXH1H0nNNE5DnGcODoDZEkAWmF6b2RqF2CpE6wR4OMeS8v8A7RiiaVyZcXGIBaSXHLG7UL1HsZTP9jYTvLjH9N9EGsUNyMQhuCCuZTC7KpLbIKgKtXREDULF0pYRpIiedkHncXWeWudhg1xktkm3YtAg6TKV2hja7WtApNe7KHVMrj2ZJENGp+VOYKm5lG7ADcZWQJIcW2zHeLkrHO0Syu50vILMkEUyG3JBJbBiSR1QC9jpZjRmBBdma4cHFvZDv+VfQarF8/8AZulmx4F5EOc4mJtngDivormIEHNS9RqdqsSjwgXqlBLUWoFQhBSFOVTlVkFIUZVZcgMEQKoCsgIwojXIAUkoHabkRzoWbTxbWmXuDRuk3dy7lx2tTvDiIMHUX4QRrcIMb2lZ7yqNY7IzDQAG19Bc+S54qU3OyNLgbiCLfunyWwMXTdIseMNdfoFV1FuXs6dSOg13oPD7Wxb3AnIRIykkRDZ7WXjPHuK9d7FY2abmm0GR3iL/AERzspjiC5wgWtvtpJ0WlhcMxjYaABwGnUoGi9UKrlKGXICyqZ1AKjNFzAjju7ygM0oONqW7MmNY3WQf9p09Q5xg6tY9zZ5gQUH+2scey6+pAa5p5kEIEsK0hvaky4mLSAdPTRZW0toAy0sdmB7LCIB7yRuESt+pVaHQ4GTeQ0ifKJ80n/ZqTu07Nc/qaWHl2t32QYPss9/vS5zRmzufmAsBz3DcvoL6ki2ixG+7AhpaADoLDqd6PSqHUPEf0gDKI6oHSUvV1V2vkfkHkhvQL1QgBM1FRtNBQBc1quWKQ2AgE5VRHwFXMgMqmoAQDqZjvjWPFXWC7axdUyZLip1bwjwJ8OKDdBUVDoOP5P16KuHqZm5pBvuMiDcHrwSp2gHVnUmgkhozO3NB/T3kjwQWpYeSXb8sMn9OsdSblHw4kB0DtZXHnlA8vohyWvImzmkt5j5m+Y80ah8reX+qB1hEz3XXUWiSYAJ1IAm6E51kWk6PVAWrTE6LnUGg6AWOluHBVY7fwVTU1QGp0tbnrBjyQ8nZmZ74+1lVtSx5H0RMOOyG/wCFBSkq1HSY1HfcKScvP8H5yS9E3IQXoYiXOE/LUHgWgwmKtRZtJ3xH/wDDnnBH0TlR9ygrWMx+XVSwFzZA7Ok7if4VXPUl/BACpqO+VWpTbfsgzxANlNTULi4Qe5ApW2aGRUoSwtIzNaTke2e0CwWmJWu8TpodO8biktmvLqcneXRymB6FOYMy0g6tMdP0+VuiCj6aqUZ6ASgglUcrQqkIKOUKXKEDQCzNsbGc4ipRgVIgiwzNII1O+HELVbqmGBBkYSsx0gAscIa5hEOBAtI6ahXfhvdl5FyXE+P8Lzu3muO0A1pIzuayxI+YBv3XpMftLIQ7cHZHDi112oEsVjx7rPvYeoJBBHmnKGMZABIBAnxusj2vcBRFSnbP2XRoYEgxxsQnqGEDoc6IgEDoNUGjTOYyjZtfBCZWbBIIIaCbdwXUnaA66lAclDB1Ul83UFqCvvLH9p9FbBV5M845bvRYu2NpCnScP1O7DR3ut5CT0Tey39gCdNb7gg1cUIl3FZlesWyRrbre60WVmuDmXMAFwGutp4SgONO5iY1vbpxQKYCpnc6ATOX/AKvumq9YN1k7oF/RXZUbTaQxoa0AmAI3SZ4rFwZq1mgte1oESbk37h1QXxLnPsbDMBlFruHZne6+47kfBVXOJJ+W2X/lBJt3mP8AdRcPsRky9znmd5LRPGBv6pv3IAsAOWiBV5uqVXBoMImTesjaVUgm9oPog1MNZgHBrfJHp1MrgeNjyO/x+qy9l1y6m93cAOlz9E9VvbiPogbrkoACu2pmaDv0PMaqkIJJVSUTIqOKAalcuQOAI7UAFHYg8ztPDf8AuFIne+mQeEPEpzF0g576Z/W23cW6HxhPbSwsuZU0NN2Y8pBI52WFtP2hof3jXHMyewWlrnEiAB1ie5BnY+t8CpTedOO46R+cUzg8P72k1ra0gCIJg8iN/wDC8ttjbT6pJLWMzfNlzQ48e0baBb/s3sQOpgu/W+o0STDSGBzbcw8INHB4f3VTKJIcCwnQCbi3OPFalLGaBxAcbAc3ET+cElW2FShrmtylty2TB03zY281Z2yabm0yGua4mPmdmAEg3PS6DQdigDAvA6NEWzHclaWKJPvHHLTGhNi86dkcO/ehv2azMWe8qatsXzIJA000B8EHH7CqVWvAqnsF4bLQSQA1zRbSwcLcQgz9rYX+0Nc8WLTmYOMa27wiYfGn3Q92Yc4tbO8DfCJs+pmps7zp5o5wGV5cxszcNkCHHXpvQO4OgadLKDdxzPJN+p/NUB9eXBrflkSd7jx5D6pYNql3aBk6jW3RMYSM4zSL2tp3koNGuyWO4ZXeELE2ZtDJ2d5BdGgcBALedyRyW0agc1wBnsu05LzjcCTUYSJGhBE2JJCD0eBr/MJ1Icw8Wu4cjbqp2hVJpOyG7uyO4kwQg4jZVNswIkWI/TI3dUU7MYA60DPNpG5Ag3He6Aa4GIv3LK9oq3wy9pBBi+8SbiOK0Nr7MaPkzXEdlzte+8FeS21Qc1rxLiGOkSZBAIa7znwQen9n8WH4cxuabdLrUB03WXkvZPFTLf6mu8YP8L0zA2oGEiYAjXXfzQM05B3Qd/5+WRl1N9ogKzmx1QdKq8KZVCggqFKhA61HYhMajBqBfab4ou5etl862lQnKCO/88V7/bh+CRxIC8htCjEFBjYXA+8qtadJvyFz+d69jS+HRY7cMRm6Eub6FYuyKMZ38mjrc+QC9Fj6E4bL+0oHqrbzxUU2fL19UChjB7sTYxHWITWaGcggDSpTVL+g8/unsCLv/wD0JSWDN0zs58tcf8RQeawrYrububUqf5j91qgTHeVnVLYutzd5wVq02/KgDiLVOYHqV1F8qm0BFQch9fuoou7J5FBfZDi6qQSYDc27WRoY701Ww+/g4+WiFsZkPqHgwDxP/incQOz1KAeUhxBuJkd0m48fVM4lgIjiUFlwT1RXu0QJVwGMJjQGOfcvNbZwmjP/AKHA8zB9SV6fGCSG8T5C6xMder0KDzGwqnu3tduBvyNj9+i9eTlPZ0Nx3HevL4XD/EI3AuEdYXpNnOzUyx3zM0PEbkD2HBcPmjid8dyap1GAdkB14677lZDqRJgKuAxDzVhommW5W8QBJL+v24IGsVtVrdAXEbgiMxJcAQw3AglzSPIpKthRmvBmf6pMdw14I+HxABiRqYbOgAHHQ3vuugdXQoa6VyDSYEVq4UwiCkgyNvmzBxM+A/lecxrbXXodtmXtHAeqxdpCAOUoA4Whlog/1OcfQD0W7SbLIO9qynGGUxpY/nitVuIhsi8RMawgXwo3FaFQdlAFJroc02N+9MkyECtEZWvO+6b2aMrI7wgYoQ0DiQmaOg5oMPH04xj+/IfFo+y1aYuOSz9rGMWO9jT4SFpUteiBHaPzt5H1/lc1tlbaP9439p9R91IG7qgPsptqh72jwE/VOVW9lDwjIZzdP0+iK/Q8wgVwTuwOSvi3wAl8AezHAkeaNjhIjuQLUa5eXOP6RA5nVZVYTU8lrtp5WR1PNZTz2jzQZeHofGd+7+fqvS7Gwc1HTo5pB8QR6LFoM+MeY9APovTbOEE8igQ2hgKhORjZzTmcNMvPv8rp/B4EUmx+qLkach3LQa6UCs6UCNegx/zCbzFxJ4mNUOnhGMnK0CdTFzzOpTL2oZCAYbGimFYhRCDRY66cpuSbE1TQYW0nTWd/ujwH8rK222S0dwHiVqYun8Rx4u+gWZtM/FaO9qDsY6HNHcB4lNvpkCW3BGizsZ8/T0P8LUp1iADuI0QKYGoW1IGhWu1ZlVozAjyT9GpKCuKMvaNU6wWCzw6XlaQF+QCDH26z/wBRTduLSPAj/uT9LXoEvtwdqnzPoPsmG/QIFce2ajeR9Qr0Gzf8gLsUO10HmiUjYDogdpthoHcPupIsei5516eQhdPZ6IM/D2c4d6Li32CA50VOaYqnigDUNllVG+qerVgkaz9EAqI+L4ei9Fswz4H1C87RPxSeAH1Wzsd9zyQahKo4Bc8oZKDqjglijlqkNQLimSp91+QjVTHEqnveaB1oVw5DBurOcgzsTdx5rIxY+O3mFq1DdZ5p5q/ISgBj2dvon8JTmmO5KYt0ulNbOqahBDMLJi9im3Uwxqs7EgWOqWxdTMMo3+m9BOAuQTvPluWkNSksC3tDgAnGFBnbc/8Aj/cfRMMQdrizP3H0RWFAOs3tdPr/ACr0BLwOp6KKnzdFbBfOT3FAzNirblUaKw0QZ+KbcFTiHdmRwVq9xyVcMZbCDPpU5N0DFu7S0a1GLrOxrbjvQBoHtn9rfqtjZR7Q5FYujj3hvqtrZguEGnvUOarMVvejggoGqGmNFY1Agvr8Ag5/mh5/yEKpUVMyDcbTBQ6rYE8FemULHvim7kf4QZNIz4IOFb8R55BGwot0Qtn6OPEn7fRAvXb2r8CpwToeO8QrvEuS1YEERq0oNbFU5CWotNyU5h6oc0HiFSsEFsAbOPRNU0GkzKyEakgT2oOy3949Cupm4V9pjsE8CPVCwoQEq71bBj5vBUfqiYbQ8ygM02Ku3RBpu16IjUCU3I4hBwj4dCvUs9AqjLUnigbxDbLHxpuFs1rt6LDrGXIA1TDx+36la2z6l28/oVlVmfFH7B/mK0sHq3mEGuXqMyoSpDkFuaBVdwCZYydVSu7ggUXQiZ1SUGswoO1r0XdPCRKswor2hwIO8IMOnVim48GlFww+EP2hKVWEMczvy+Jj0WjlhiBDEthwPcg4pm9N42lIlBiWoA7Px+R2U2B46Ap6riAXgLLxOCzBW2fSLXjMe6UG9UNgi0UvifmHJMUBZAHGNljuSXwQsOYTVYWdyKVw1hyCC/FFw+h5n1QzoVOE/u54k+pQFp71cFVpaFcCgVxYuhYqnIBR8agNfIQTUqfD6LHonMJWhtR8MjebIGFoIFcYIez9v1Wrgm9pvUrM2kyKlLkfX+VtYBnkPVAYi66FJKiUF2vQqhXSqOQUcVGZVJUSg1GlGY5LogKBHaWGh4I0cQTzEq7zYJ51PMIKC/CujS3GRPggXe0EJBgiR3rRDIF9TpNj5pLF4eHZtAg51KQupU+0ESjprKNSo3QEqapmnol4RqaCjxqlqbfP/RHrPseN/FXw9GddwHigHiKUAHc5vnF11AfCb+bk85gLYP5CUY0tbkImNDxG6eB3dEFaRsVCmk2Ae8/b+VDkC+0D2UnhTdMVpcFQtDG6XQKYs5n8k1TpwAg4enLr2HgtBmHJuLjjZBl7XpXpEX7RHiLei2qFLK0TqblWpYcC5gkXHcdJU1HIKSguKs56E5yDpUOUSqkoIKqucVXMg1w1WaVUFWJQWzKWvQcysKkIMz2jIc6k3g6fJG2S1vbpuE7xPDePNUDs1XNbs2BOpn/UeKcwzRnzDe0id1nD86IIGBa2w04G/gVR7S2ZFhvlOOSWOd8N1pJEAd5MDzIPRBFGvmnKNNZ4cU2wd6zaDix4tugkrTI4aIBVKN5ko1Mqq5ATMqvXKHuQUN0hiK2WoBPZOqbOJaASTHfuvw6iFmuE1QYJBcDvgXjVBqNoDvUvpDh4rsyq4oMvFMzOkaGQAO6Zt0T2z64NJoG4kHuMz9QoZbNaSDoNY7ucIFGq1pMfK7tcp38vsgeL1V5UQuIQBcqlEcEMoKFVzKXIcoOLlGcKr2rkGuuK5cg5cSuXIAjCiZEjkT3/AHKvg8NkEAuI/wARmN30C5cgYJVXNXLkAauEYYkCdxkyORUBkaOI7rR4ELlyAgf+XVwVy5BYFc4LlyARpN4DwH5vPioK5cgiVy5cgq6mDry6KjcKywyNhunZECdYG5SuQN23/bxS1asBZo5lcuQLurHuQDXINxY7xu5rlyC7xKplXLkEOCr7tcuQf//Z"/>
          <p:cNvSpPr>
            <a:spLocks noChangeAspect="1" noChangeArrowheads="1"/>
          </p:cNvSpPr>
          <p:nvPr/>
        </p:nvSpPr>
        <p:spPr bwMode="auto">
          <a:xfrm>
            <a:off x="1587501" y="-1068388"/>
            <a:ext cx="2066925" cy="2209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http://www.askgramps.org/wp-content/uploads/Godhead1.gif"/>
          <p:cNvPicPr>
            <a:picLocks noChangeAspect="1" noChangeArrowheads="1"/>
          </p:cNvPicPr>
          <p:nvPr/>
        </p:nvPicPr>
        <p:blipFill>
          <a:blip r:embed="rId3" cstate="print"/>
          <a:srcRect/>
          <a:stretch>
            <a:fillRect/>
          </a:stretch>
        </p:blipFill>
        <p:spPr bwMode="auto">
          <a:xfrm>
            <a:off x="4800600" y="2667001"/>
            <a:ext cx="2362200" cy="2518057"/>
          </a:xfrm>
          <a:prstGeom prst="rect">
            <a:avLst/>
          </a:prstGeom>
          <a:noFill/>
        </p:spPr>
      </p:pic>
    </p:spTree>
    <p:extLst>
      <p:ext uri="{BB962C8B-B14F-4D97-AF65-F5344CB8AC3E}">
        <p14:creationId xmlns:p14="http://schemas.microsoft.com/office/powerpoint/2010/main" val="39594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out)">
                                      <p:cBhvr>
                                        <p:cTn id="12" dur="1000"/>
                                        <p:tgtEl>
                                          <p:spTgt spid="15"/>
                                        </p:tgtEl>
                                      </p:cBhvr>
                                    </p:animEffect>
                                  </p:childTnLst>
                                </p:cTn>
                              </p:par>
                              <p:par>
                                <p:cTn id="13" presetID="8" presetClass="entr" presetSubtype="32" fill="hold" nodeType="with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diamond(out)">
                                      <p:cBhvr>
                                        <p:cTn id="15" dur="1000"/>
                                        <p:tgtEl>
                                          <p:spTgt spid="3072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out)">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152401"/>
            <a:ext cx="5486400" cy="646331"/>
          </a:xfrm>
          <a:prstGeom prst="rect">
            <a:avLst/>
          </a:prstGeom>
          <a:noFill/>
        </p:spPr>
        <p:txBody>
          <a:bodyPr wrap="square" rtlCol="0">
            <a:spAutoFit/>
          </a:bodyPr>
          <a:lstStyle/>
          <a:p>
            <a:pPr algn="ctr"/>
            <a:r>
              <a:rPr lang="en-US" sz="3600" dirty="0">
                <a:solidFill>
                  <a:schemeClr val="bg1"/>
                </a:solidFill>
                <a:latin typeface="Harrington" pitchFamily="82" charset="0"/>
              </a:rPr>
              <a:t>What We Believe</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133600" y="1447800"/>
            <a:ext cx="7924800" cy="2677656"/>
          </a:xfrm>
          <a:prstGeom prst="rect">
            <a:avLst/>
          </a:prstGeom>
          <a:noFill/>
        </p:spPr>
        <p:txBody>
          <a:bodyPr wrap="square" rtlCol="0">
            <a:spAutoFit/>
          </a:bodyPr>
          <a:lstStyle/>
          <a:p>
            <a:pPr algn="ctr"/>
            <a:r>
              <a:rPr lang="en-US" sz="2800" dirty="0">
                <a:solidFill>
                  <a:schemeClr val="bg1"/>
                </a:solidFill>
              </a:rPr>
              <a:t>“…we believe in a Godhead of Father, Son, and Holy Ghost. However, we testify that these three members of the Godhead are three separate and distinct beings. We also testify that God the Father is not just a spirit but is a glorified person with a tangible body, as is His resurrected Son, Jesus Christ”</a:t>
            </a:r>
          </a:p>
        </p:txBody>
      </p:sp>
      <p:sp>
        <p:nvSpPr>
          <p:cNvPr id="14" name="TextBox 13"/>
          <p:cNvSpPr txBox="1"/>
          <p:nvPr/>
        </p:nvSpPr>
        <p:spPr>
          <a:xfrm>
            <a:off x="63500" y="6334780"/>
            <a:ext cx="3810000" cy="369332"/>
          </a:xfrm>
          <a:prstGeom prst="rect">
            <a:avLst/>
          </a:prstGeom>
          <a:noFill/>
        </p:spPr>
        <p:txBody>
          <a:bodyPr wrap="square" rtlCol="0">
            <a:spAutoFit/>
          </a:bodyPr>
          <a:lstStyle/>
          <a:p>
            <a:r>
              <a:rPr lang="en-US" dirty="0">
                <a:solidFill>
                  <a:schemeClr val="bg1"/>
                </a:solidFill>
              </a:rPr>
              <a:t>Elder </a:t>
            </a:r>
            <a:r>
              <a:rPr lang="en-US" dirty="0" err="1">
                <a:solidFill>
                  <a:schemeClr val="bg1"/>
                </a:solidFill>
              </a:rPr>
              <a:t>Dallin</a:t>
            </a:r>
            <a:r>
              <a:rPr lang="en-US" dirty="0">
                <a:solidFill>
                  <a:schemeClr val="bg1"/>
                </a:solidFill>
              </a:rPr>
              <a:t> H. Oaks</a:t>
            </a:r>
          </a:p>
        </p:txBody>
      </p:sp>
      <p:pic>
        <p:nvPicPr>
          <p:cNvPr id="29698" name="Picture 2" descr="http://t0.gstatic.com/images?q=tbn:ANd9GcRrWBzQguowdxFNaNxzhpBqAkvuT3jwhwV8OkHmN48hCIgrTx8U"/>
          <p:cNvPicPr>
            <a:picLocks noChangeAspect="1" noChangeArrowheads="1"/>
          </p:cNvPicPr>
          <p:nvPr/>
        </p:nvPicPr>
        <p:blipFill>
          <a:blip r:embed="rId3" cstate="print"/>
          <a:srcRect/>
          <a:stretch>
            <a:fillRect/>
          </a:stretch>
        </p:blipFill>
        <p:spPr bwMode="auto">
          <a:xfrm>
            <a:off x="7696201" y="4038601"/>
            <a:ext cx="1914525" cy="2390775"/>
          </a:xfrm>
          <a:prstGeom prst="rect">
            <a:avLst/>
          </a:prstGeom>
          <a:noFill/>
        </p:spPr>
      </p:pic>
    </p:spTree>
    <p:extLst>
      <p:ext uri="{BB962C8B-B14F-4D97-AF65-F5344CB8AC3E}">
        <p14:creationId xmlns:p14="http://schemas.microsoft.com/office/powerpoint/2010/main" val="294502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6080" y="748985"/>
            <a:ext cx="6858000" cy="2677656"/>
          </a:xfrm>
          <a:prstGeom prst="rect">
            <a:avLst/>
          </a:prstGeom>
          <a:noFill/>
        </p:spPr>
        <p:txBody>
          <a:bodyPr wrap="square" rtlCol="0">
            <a:spAutoFit/>
          </a:bodyPr>
          <a:lstStyle/>
          <a:p>
            <a:pPr algn="ctr"/>
            <a:r>
              <a:rPr lang="en-US" sz="2800" dirty="0">
                <a:solidFill>
                  <a:schemeClr val="bg1"/>
                </a:solidFill>
                <a:latin typeface="+mj-lt"/>
              </a:rPr>
              <a:t>“If you want to know what the Lord would have the Saints know and to have his guidance and direction for the next six months, get a copy of the proceedings [of the last] conference, and you will have the latest word of the Lord as far as the Saints are concerned.”</a:t>
            </a:r>
          </a:p>
        </p:txBody>
      </p:sp>
      <p:sp>
        <p:nvSpPr>
          <p:cNvPr id="6" name="TextBox 5"/>
          <p:cNvSpPr txBox="1"/>
          <p:nvPr/>
        </p:nvSpPr>
        <p:spPr>
          <a:xfrm>
            <a:off x="5262880" y="6497242"/>
            <a:ext cx="6858000" cy="338554"/>
          </a:xfrm>
          <a:prstGeom prst="rect">
            <a:avLst/>
          </a:prstGeom>
          <a:noFill/>
        </p:spPr>
        <p:txBody>
          <a:bodyPr wrap="square" rtlCol="0">
            <a:spAutoFit/>
          </a:bodyPr>
          <a:lstStyle/>
          <a:p>
            <a:pPr algn="r"/>
            <a:r>
              <a:rPr lang="en-US" sz="1600" dirty="0">
                <a:solidFill>
                  <a:schemeClr val="bg1"/>
                </a:solidFill>
                <a:latin typeface="+mj-lt"/>
              </a:rPr>
              <a:t>(7)</a:t>
            </a:r>
          </a:p>
        </p:txBody>
      </p:sp>
      <p:pic>
        <p:nvPicPr>
          <p:cNvPr id="18434" name="Picture 2" descr="http://t0.gstatic.com/images?q=tbn:ANd9GcQdS410u9FYbEyrapfWx1l4feTdkziQlLVzUGv8qfI2xU8c2Z6M"/>
          <p:cNvPicPr>
            <a:picLocks noChangeAspect="1" noChangeArrowheads="1"/>
          </p:cNvPicPr>
          <p:nvPr/>
        </p:nvPicPr>
        <p:blipFill>
          <a:blip r:embed="rId3" cstate="print"/>
          <a:srcRect/>
          <a:stretch>
            <a:fillRect/>
          </a:stretch>
        </p:blipFill>
        <p:spPr bwMode="auto">
          <a:xfrm>
            <a:off x="7691120" y="3815082"/>
            <a:ext cx="1477646" cy="1845220"/>
          </a:xfrm>
          <a:prstGeom prst="rect">
            <a:avLst/>
          </a:prstGeom>
          <a:noFill/>
        </p:spPr>
      </p:pic>
    </p:spTree>
    <p:extLst>
      <p:ext uri="{BB962C8B-B14F-4D97-AF65-F5344CB8AC3E}">
        <p14:creationId xmlns:p14="http://schemas.microsoft.com/office/powerpoint/2010/main" val="163205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mj-lt"/>
            </a:endParaRPr>
          </a:p>
        </p:txBody>
      </p:sp>
      <p:pic>
        <p:nvPicPr>
          <p:cNvPr id="20"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05188" y="102603"/>
            <a:ext cx="5486400" cy="707886"/>
          </a:xfrm>
          <a:prstGeom prst="rect">
            <a:avLst/>
          </a:prstGeom>
          <a:noFill/>
        </p:spPr>
        <p:txBody>
          <a:bodyPr wrap="square" rtlCol="0">
            <a:spAutoFit/>
          </a:bodyPr>
          <a:lstStyle/>
          <a:p>
            <a:pPr algn="ctr"/>
            <a:r>
              <a:rPr lang="en-US" sz="4000" dirty="0">
                <a:solidFill>
                  <a:schemeClr val="bg1"/>
                </a:solidFill>
                <a:latin typeface="Harrington" pitchFamily="82" charset="0"/>
              </a:rPr>
              <a:t>Persecution</a:t>
            </a:r>
          </a:p>
        </p:txBody>
      </p:sp>
      <p:sp>
        <p:nvSpPr>
          <p:cNvPr id="8" name="TextBox 7"/>
          <p:cNvSpPr txBox="1"/>
          <p:nvPr/>
        </p:nvSpPr>
        <p:spPr>
          <a:xfrm>
            <a:off x="7696200" y="4419601"/>
            <a:ext cx="2590800" cy="1384995"/>
          </a:xfrm>
          <a:prstGeom prst="rect">
            <a:avLst/>
          </a:prstGeom>
          <a:noFill/>
        </p:spPr>
        <p:txBody>
          <a:bodyPr wrap="square" rtlCol="0">
            <a:spAutoFit/>
          </a:bodyPr>
          <a:lstStyle/>
          <a:p>
            <a:pPr algn="ctr"/>
            <a:r>
              <a:rPr lang="en-US" sz="2800" dirty="0">
                <a:solidFill>
                  <a:schemeClr val="bg1"/>
                </a:solidFill>
              </a:rPr>
              <a:t>…and ran upon him with one accord”</a:t>
            </a:r>
          </a:p>
        </p:txBody>
      </p:sp>
      <p:sp>
        <p:nvSpPr>
          <p:cNvPr id="10" name="TextBox 9"/>
          <p:cNvSpPr txBox="1"/>
          <p:nvPr/>
        </p:nvSpPr>
        <p:spPr>
          <a:xfrm>
            <a:off x="0" y="6519446"/>
            <a:ext cx="2590800" cy="338554"/>
          </a:xfrm>
          <a:prstGeom prst="rect">
            <a:avLst/>
          </a:prstGeom>
          <a:noFill/>
        </p:spPr>
        <p:txBody>
          <a:bodyPr wrap="square" rtlCol="0">
            <a:spAutoFit/>
          </a:bodyPr>
          <a:lstStyle/>
          <a:p>
            <a:r>
              <a:rPr lang="en-US" sz="1600" dirty="0">
                <a:solidFill>
                  <a:schemeClr val="bg1"/>
                </a:solidFill>
              </a:rPr>
              <a:t>Acts 7:57</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4572000" y="1905001"/>
            <a:ext cx="2590800" cy="954107"/>
          </a:xfrm>
          <a:prstGeom prst="rect">
            <a:avLst/>
          </a:prstGeom>
          <a:noFill/>
        </p:spPr>
        <p:txBody>
          <a:bodyPr wrap="square" rtlCol="0">
            <a:spAutoFit/>
          </a:bodyPr>
          <a:lstStyle/>
          <a:p>
            <a:pPr algn="ctr"/>
            <a:r>
              <a:rPr lang="en-US" sz="2800" dirty="0">
                <a:solidFill>
                  <a:schemeClr val="bg1"/>
                </a:solidFill>
              </a:rPr>
              <a:t>…stopped their ears”</a:t>
            </a:r>
          </a:p>
        </p:txBody>
      </p:sp>
      <p:sp>
        <p:nvSpPr>
          <p:cNvPr id="23554" name="AutoShape 2"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0" name="Picture 8" descr="http://t3.gstatic.com/images?q=tbn:ANd9GcQXGQAtw7VX4CkllcFaOihxQfyGF2b13_uq7AIC4a2orOs6p89Lhg"/>
          <p:cNvPicPr>
            <a:picLocks noChangeAspect="1" noChangeArrowheads="1"/>
          </p:cNvPicPr>
          <p:nvPr/>
        </p:nvPicPr>
        <p:blipFill>
          <a:blip r:embed="rId3" cstate="print"/>
          <a:srcRect/>
          <a:stretch>
            <a:fillRect/>
          </a:stretch>
        </p:blipFill>
        <p:spPr bwMode="auto">
          <a:xfrm>
            <a:off x="7162801" y="1066801"/>
            <a:ext cx="2466975" cy="1847851"/>
          </a:xfrm>
          <a:prstGeom prst="rect">
            <a:avLst/>
          </a:prstGeom>
          <a:noFill/>
        </p:spPr>
      </p:pic>
      <p:pic>
        <p:nvPicPr>
          <p:cNvPr id="23562" name="Picture 10" descr="http://t2.gstatic.com/images?q=tbn:ANd9GcTgalsbu4RFB-B0CgWaLLebL5ZVtbVDQ9NQXgtjHvS4Nc0f__hP"/>
          <p:cNvPicPr>
            <a:picLocks noChangeAspect="1" noChangeArrowheads="1"/>
          </p:cNvPicPr>
          <p:nvPr/>
        </p:nvPicPr>
        <p:blipFill>
          <a:blip r:embed="rId4" cstate="print"/>
          <a:srcRect/>
          <a:stretch>
            <a:fillRect/>
          </a:stretch>
        </p:blipFill>
        <p:spPr bwMode="auto">
          <a:xfrm>
            <a:off x="2133600" y="2209800"/>
            <a:ext cx="1809750" cy="2524126"/>
          </a:xfrm>
          <a:prstGeom prst="rect">
            <a:avLst/>
          </a:prstGeom>
          <a:noFill/>
        </p:spPr>
      </p:pic>
      <p:sp>
        <p:nvSpPr>
          <p:cNvPr id="19" name="TextBox 18"/>
          <p:cNvSpPr txBox="1"/>
          <p:nvPr/>
        </p:nvSpPr>
        <p:spPr>
          <a:xfrm>
            <a:off x="1752600" y="838201"/>
            <a:ext cx="2590800" cy="1384995"/>
          </a:xfrm>
          <a:prstGeom prst="rect">
            <a:avLst/>
          </a:prstGeom>
          <a:noFill/>
        </p:spPr>
        <p:txBody>
          <a:bodyPr wrap="square" rtlCol="0">
            <a:spAutoFit/>
          </a:bodyPr>
          <a:lstStyle/>
          <a:p>
            <a:pPr algn="ctr"/>
            <a:r>
              <a:rPr lang="en-US" sz="2800" dirty="0">
                <a:solidFill>
                  <a:schemeClr val="bg1"/>
                </a:solidFill>
              </a:rPr>
              <a:t>“…cried out with a loud voice…</a:t>
            </a:r>
          </a:p>
        </p:txBody>
      </p:sp>
      <p:pic>
        <p:nvPicPr>
          <p:cNvPr id="23564" name="Picture 12" descr="http://t0.gstatic.com/images?q=tbn:ANd9GcR4i4veAgVndJdDbmGZqUrnWfcZ00S1-DUJCpc5S-4xcTMAa0hFkQ"/>
          <p:cNvPicPr>
            <a:picLocks noChangeAspect="1" noChangeArrowheads="1"/>
          </p:cNvPicPr>
          <p:nvPr/>
        </p:nvPicPr>
        <p:blipFill>
          <a:blip r:embed="rId5" cstate="print"/>
          <a:srcRect/>
          <a:stretch>
            <a:fillRect/>
          </a:stretch>
        </p:blipFill>
        <p:spPr bwMode="auto">
          <a:xfrm>
            <a:off x="4724401" y="4267200"/>
            <a:ext cx="2847975" cy="1600200"/>
          </a:xfrm>
          <a:prstGeom prst="rect">
            <a:avLst/>
          </a:prstGeom>
          <a:noFill/>
        </p:spPr>
      </p:pic>
    </p:spTree>
    <p:extLst>
      <p:ext uri="{BB962C8B-B14F-4D97-AF65-F5344CB8AC3E}">
        <p14:creationId xmlns:p14="http://schemas.microsoft.com/office/powerpoint/2010/main" val="37079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out)">
                                      <p:cBhvr>
                                        <p:cTn id="7" dur="1000"/>
                                        <p:tgtEl>
                                          <p:spTgt spid="19"/>
                                        </p:tgtEl>
                                      </p:cBhvr>
                                    </p:animEffect>
                                  </p:childTnLst>
                                </p:cTn>
                              </p:par>
                              <p:par>
                                <p:cTn id="8" presetID="8" presetClass="entr" presetSubtype="32" fill="hold" nodeType="withEffect">
                                  <p:stCondLst>
                                    <p:cond delay="0"/>
                                  </p:stCondLst>
                                  <p:childTnLst>
                                    <p:set>
                                      <p:cBhvr>
                                        <p:cTn id="9" dur="1" fill="hold">
                                          <p:stCondLst>
                                            <p:cond delay="0"/>
                                          </p:stCondLst>
                                        </p:cTn>
                                        <p:tgtEl>
                                          <p:spTgt spid="23562"/>
                                        </p:tgtEl>
                                        <p:attrNameLst>
                                          <p:attrName>style.visibility</p:attrName>
                                        </p:attrNameLst>
                                      </p:cBhvr>
                                      <p:to>
                                        <p:strVal val="visible"/>
                                      </p:to>
                                    </p:set>
                                    <p:animEffect transition="in" filter="diamond(out)">
                                      <p:cBhvr>
                                        <p:cTn id="10" dur="1000"/>
                                        <p:tgtEl>
                                          <p:spTgt spid="2356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nodeType="clickEffect">
                                  <p:stCondLst>
                                    <p:cond delay="0"/>
                                  </p:stCondLst>
                                  <p:childTnLst>
                                    <p:set>
                                      <p:cBhvr>
                                        <p:cTn id="14" dur="1" fill="hold">
                                          <p:stCondLst>
                                            <p:cond delay="0"/>
                                          </p:stCondLst>
                                        </p:cTn>
                                        <p:tgtEl>
                                          <p:spTgt spid="23560"/>
                                        </p:tgtEl>
                                        <p:attrNameLst>
                                          <p:attrName>style.visibility</p:attrName>
                                        </p:attrNameLst>
                                      </p:cBhvr>
                                      <p:to>
                                        <p:strVal val="visible"/>
                                      </p:to>
                                    </p:set>
                                    <p:animEffect transition="in" filter="diamond(out)">
                                      <p:cBhvr>
                                        <p:cTn id="15" dur="1000"/>
                                        <p:tgtEl>
                                          <p:spTgt spid="23560"/>
                                        </p:tgtEl>
                                      </p:cBhvr>
                                    </p:animEffect>
                                  </p:childTnLst>
                                </p:cTn>
                              </p:par>
                              <p:par>
                                <p:cTn id="16" presetID="8" presetClass="entr" presetSubtype="3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out)">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nodeType="clickEffect">
                                  <p:stCondLst>
                                    <p:cond delay="0"/>
                                  </p:stCondLst>
                                  <p:childTnLst>
                                    <p:set>
                                      <p:cBhvr>
                                        <p:cTn id="22" dur="1" fill="hold">
                                          <p:stCondLst>
                                            <p:cond delay="0"/>
                                          </p:stCondLst>
                                        </p:cTn>
                                        <p:tgtEl>
                                          <p:spTgt spid="23564"/>
                                        </p:tgtEl>
                                        <p:attrNameLst>
                                          <p:attrName>style.visibility</p:attrName>
                                        </p:attrNameLst>
                                      </p:cBhvr>
                                      <p:to>
                                        <p:strVal val="visible"/>
                                      </p:to>
                                    </p:set>
                                    <p:animEffect transition="in" filter="diamond(out)">
                                      <p:cBhvr>
                                        <p:cTn id="23" dur="1000"/>
                                        <p:tgtEl>
                                          <p:spTgt spid="23564"/>
                                        </p:tgtEl>
                                      </p:cBhvr>
                                    </p:animEffect>
                                  </p:childTnLst>
                                </p:cTn>
                              </p:par>
                              <p:par>
                                <p:cTn id="24" presetID="8" presetClass="entr" presetSubtype="3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out)">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4215" y="105351"/>
            <a:ext cx="5486400" cy="707886"/>
          </a:xfrm>
          <a:prstGeom prst="rect">
            <a:avLst/>
          </a:prstGeom>
          <a:noFill/>
        </p:spPr>
        <p:txBody>
          <a:bodyPr wrap="square" rtlCol="0">
            <a:spAutoFit/>
          </a:bodyPr>
          <a:lstStyle/>
          <a:p>
            <a:pPr algn="ctr"/>
            <a:r>
              <a:rPr lang="en-US" sz="4000" dirty="0">
                <a:solidFill>
                  <a:schemeClr val="bg1"/>
                </a:solidFill>
                <a:latin typeface="Harrington" pitchFamily="82" charset="0"/>
              </a:rPr>
              <a:t>Cast out</a:t>
            </a:r>
          </a:p>
        </p:txBody>
      </p:sp>
      <p:sp>
        <p:nvSpPr>
          <p:cNvPr id="10" name="TextBox 9"/>
          <p:cNvSpPr txBox="1"/>
          <p:nvPr/>
        </p:nvSpPr>
        <p:spPr>
          <a:xfrm>
            <a:off x="139700" y="6507659"/>
            <a:ext cx="2590800" cy="338554"/>
          </a:xfrm>
          <a:prstGeom prst="rect">
            <a:avLst/>
          </a:prstGeom>
          <a:noFill/>
        </p:spPr>
        <p:txBody>
          <a:bodyPr wrap="square" rtlCol="0">
            <a:spAutoFit/>
          </a:bodyPr>
          <a:lstStyle/>
          <a:p>
            <a:r>
              <a:rPr lang="en-US" sz="1600" dirty="0">
                <a:solidFill>
                  <a:schemeClr val="bg1"/>
                </a:solidFill>
              </a:rPr>
              <a:t>Acts 7:58</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6477000" y="1676400"/>
            <a:ext cx="2590800" cy="1815882"/>
          </a:xfrm>
          <a:prstGeom prst="rect">
            <a:avLst/>
          </a:prstGeom>
          <a:noFill/>
        </p:spPr>
        <p:txBody>
          <a:bodyPr wrap="square" rtlCol="0">
            <a:spAutoFit/>
          </a:bodyPr>
          <a:lstStyle/>
          <a:p>
            <a:pPr algn="ctr"/>
            <a:r>
              <a:rPr lang="en-US" sz="2800" dirty="0">
                <a:solidFill>
                  <a:schemeClr val="bg1"/>
                </a:solidFill>
              </a:rPr>
              <a:t>Witnesses laid down their clothes at Saul’s feet</a:t>
            </a:r>
          </a:p>
        </p:txBody>
      </p:sp>
      <p:sp>
        <p:nvSpPr>
          <p:cNvPr id="23554" name="AutoShape 2"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2438400" y="1447800"/>
            <a:ext cx="2590800" cy="523220"/>
          </a:xfrm>
          <a:prstGeom prst="rect">
            <a:avLst/>
          </a:prstGeom>
          <a:noFill/>
        </p:spPr>
        <p:txBody>
          <a:bodyPr wrap="square" rtlCol="0">
            <a:spAutoFit/>
          </a:bodyPr>
          <a:lstStyle/>
          <a:p>
            <a:pPr algn="ctr"/>
            <a:r>
              <a:rPr lang="en-US" sz="2800" dirty="0">
                <a:solidFill>
                  <a:schemeClr val="bg1"/>
                </a:solidFill>
              </a:rPr>
              <a:t>From the city</a:t>
            </a:r>
          </a:p>
        </p:txBody>
      </p:sp>
      <p:pic>
        <p:nvPicPr>
          <p:cNvPr id="20" name="Picture 4" descr="http://t1.gstatic.com/images?q=tbn:ANd9GcQgupJiQ8qUoukhdqLn9PaY9JUIev9YiK6TrE5UeyVeO65l-2Ev"/>
          <p:cNvPicPr>
            <a:picLocks noChangeAspect="1" noChangeArrowheads="1"/>
          </p:cNvPicPr>
          <p:nvPr/>
        </p:nvPicPr>
        <p:blipFill>
          <a:blip r:embed="rId3" cstate="print"/>
          <a:srcRect/>
          <a:stretch>
            <a:fillRect/>
          </a:stretch>
        </p:blipFill>
        <p:spPr bwMode="auto">
          <a:xfrm>
            <a:off x="6267204" y="3605154"/>
            <a:ext cx="3259317" cy="2563654"/>
          </a:xfrm>
          <a:prstGeom prst="rect">
            <a:avLst/>
          </a:prstGeom>
          <a:noFill/>
        </p:spPr>
      </p:pic>
      <p:pic>
        <p:nvPicPr>
          <p:cNvPr id="21" name="Picture 10" descr="http://t1.gstatic.com/images?q=tbn:ANd9GcRAMbguECMscDmQ_LXzOejtEJgi7f1ivFRIkY1J7kx0oO2u4vAwFw"/>
          <p:cNvPicPr>
            <a:picLocks noChangeAspect="1" noChangeArrowheads="1"/>
          </p:cNvPicPr>
          <p:nvPr/>
        </p:nvPicPr>
        <p:blipFill>
          <a:blip r:embed="rId4" cstate="print"/>
          <a:srcRect l="4000" t="6349" r="4000" b="42857"/>
          <a:stretch>
            <a:fillRect/>
          </a:stretch>
        </p:blipFill>
        <p:spPr bwMode="auto">
          <a:xfrm>
            <a:off x="1494025" y="2348540"/>
            <a:ext cx="3649009" cy="2538441"/>
          </a:xfrm>
          <a:prstGeom prst="rect">
            <a:avLst/>
          </a:prstGeom>
          <a:noFill/>
        </p:spPr>
      </p:pic>
    </p:spTree>
    <p:extLst>
      <p:ext uri="{BB962C8B-B14F-4D97-AF65-F5344CB8AC3E}">
        <p14:creationId xmlns:p14="http://schemas.microsoft.com/office/powerpoint/2010/main" val="14895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out)">
                                      <p:cBhvr>
                                        <p:cTn id="7" dur="1000"/>
                                        <p:tgtEl>
                                          <p:spTgt spid="21"/>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amond(out)">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amond(out)">
                                      <p:cBhvr>
                                        <p:cTn id="15" dur="1000"/>
                                        <p:tgtEl>
                                          <p:spTgt spid="17"/>
                                        </p:tgtEl>
                                      </p:cBhvr>
                                    </p:animEffect>
                                  </p:childTnLst>
                                </p:cTn>
                              </p:par>
                              <p:par>
                                <p:cTn id="16" presetID="8" presetClass="entr" presetSubtype="32"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out)">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152401"/>
            <a:ext cx="5486400" cy="646331"/>
          </a:xfrm>
          <a:prstGeom prst="rect">
            <a:avLst/>
          </a:prstGeom>
          <a:noFill/>
        </p:spPr>
        <p:txBody>
          <a:bodyPr wrap="square" rtlCol="0">
            <a:spAutoFit/>
          </a:bodyPr>
          <a:lstStyle/>
          <a:p>
            <a:pPr algn="ctr"/>
            <a:r>
              <a:rPr lang="en-US" sz="3600" dirty="0">
                <a:solidFill>
                  <a:schemeClr val="bg1"/>
                </a:solidFill>
                <a:latin typeface="Harrington" pitchFamily="82" charset="0"/>
              </a:rPr>
              <a:t>Stoning of Stephen</a:t>
            </a:r>
          </a:p>
        </p:txBody>
      </p:sp>
      <p:sp>
        <p:nvSpPr>
          <p:cNvPr id="10" name="TextBox 9"/>
          <p:cNvSpPr txBox="1"/>
          <p:nvPr/>
        </p:nvSpPr>
        <p:spPr>
          <a:xfrm>
            <a:off x="0" y="6519446"/>
            <a:ext cx="2590800" cy="338554"/>
          </a:xfrm>
          <a:prstGeom prst="rect">
            <a:avLst/>
          </a:prstGeom>
          <a:noFill/>
        </p:spPr>
        <p:txBody>
          <a:bodyPr wrap="square" rtlCol="0">
            <a:spAutoFit/>
          </a:bodyPr>
          <a:lstStyle/>
          <a:p>
            <a:r>
              <a:rPr lang="en-US" sz="1600" dirty="0">
                <a:solidFill>
                  <a:schemeClr val="bg1"/>
                </a:solidFill>
              </a:rPr>
              <a:t>Acts 7:59-60</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7543800" y="2971801"/>
            <a:ext cx="2590800" cy="1384995"/>
          </a:xfrm>
          <a:prstGeom prst="rect">
            <a:avLst/>
          </a:prstGeom>
          <a:noFill/>
        </p:spPr>
        <p:txBody>
          <a:bodyPr wrap="square" rtlCol="0">
            <a:spAutoFit/>
          </a:bodyPr>
          <a:lstStyle/>
          <a:p>
            <a:pPr algn="ctr"/>
            <a:r>
              <a:rPr lang="en-US" sz="2800" dirty="0">
                <a:solidFill>
                  <a:schemeClr val="bg1"/>
                </a:solidFill>
              </a:rPr>
              <a:t>“…Lord, lay not this sin to their charge. </a:t>
            </a:r>
          </a:p>
        </p:txBody>
      </p:sp>
      <p:sp>
        <p:nvSpPr>
          <p:cNvPr id="23554" name="AutoShape 2"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1676400" y="914401"/>
            <a:ext cx="2590800" cy="1384995"/>
          </a:xfrm>
          <a:prstGeom prst="rect">
            <a:avLst/>
          </a:prstGeom>
          <a:noFill/>
        </p:spPr>
        <p:txBody>
          <a:bodyPr wrap="square" rtlCol="0">
            <a:spAutoFit/>
          </a:bodyPr>
          <a:lstStyle/>
          <a:p>
            <a:pPr algn="ctr"/>
            <a:r>
              <a:rPr lang="en-US" sz="2800" dirty="0">
                <a:solidFill>
                  <a:schemeClr val="bg1"/>
                </a:solidFill>
              </a:rPr>
              <a:t>He calls upon God to receive his spirit</a:t>
            </a:r>
          </a:p>
        </p:txBody>
      </p:sp>
      <p:pic>
        <p:nvPicPr>
          <p:cNvPr id="18" name="Picture 2" descr="http://t0.gstatic.com/images?q=tbn:ANd9GcRjonvG-lqygIPe3YAJb6waRPy4cvIi0iggmB9SMFksKheMzFX81A"/>
          <p:cNvPicPr>
            <a:picLocks noChangeAspect="1" noChangeArrowheads="1"/>
          </p:cNvPicPr>
          <p:nvPr/>
        </p:nvPicPr>
        <p:blipFill>
          <a:blip r:embed="rId3" cstate="print"/>
          <a:srcRect/>
          <a:stretch>
            <a:fillRect/>
          </a:stretch>
        </p:blipFill>
        <p:spPr bwMode="auto">
          <a:xfrm>
            <a:off x="7391401" y="838201"/>
            <a:ext cx="2390775" cy="1914525"/>
          </a:xfrm>
          <a:prstGeom prst="rect">
            <a:avLst/>
          </a:prstGeom>
          <a:noFill/>
        </p:spPr>
      </p:pic>
      <p:sp>
        <p:nvSpPr>
          <p:cNvPr id="26628" name="AutoShape 4" descr="data:image/jpeg;base64,/9j/4AAQSkZJRgABAQAAAQABAAD/2wCEAAkGBhQSERUUEhQWFRQWGRYZFxgXGRwaGhoYGBgYGhcYFhkXGyYeGBojGhgWHy8gJCcpLCwsGB4xNTAqNScrLCkBCQoKBQUFDQUFDSkYEhgpKSkpKSkpKSkpKSkpKSkpKSkpKSkpKSkpKSkpKSkpKSkpKSkpKSkpKSkpKSkpKSkpKf/AABEIAPAA0gMBIgACEQEDEQH/xAAbAAABBQEBAAAAAAAAAAAAAAAAAgMEBQYBB//EAEYQAAIBAwIEAwYCBgcHBAMBAAECEQADIRIxBAVBUSJhcQYTMoGRobHwI0JSwdHhFGJygpKy8RUzQ1OT0tMkc4PCY6LDFv/EABQBAQAAAAAAAAAAAAAAAAAAAAD/xAAUEQEAAAAAAAAAAAAAAAAAAAAA/9oADAMBAAIRAxEAPwD3CkX7ulWbeAT9BNLpnjf92/8AZb8DQU3De0zugYWIkBgPeDYiR+rTie0Fw/8ABH/UH/bVbyq1Fm2O1tP8oqaLdA+/O7g2sSe3vB/20W+c3T/wFH/y/wAEpIJiugxQPLzO7/yk/wCof/FXTzG9/wApP+of/HSC1dDzQLXmF0/8JP8AqH/x13/aFz/lr/jP/jpINBJoFnj7n7Cf4z/466ONuH9RP8Z/7KSKUDQH9Lu/s2/q3/bR/Sbn/wCMf4j+4VwUmaBYuXu9uP7LH/7CnBdb9pf8J/7qi3eJVR4mC+pA/Gm15pax4xnbHfO8RQTveN+1j+z/ADpPvG/aj+6P41A/21Zwdflj8+Rrp53ZAB1YaDgd+/b+VBPF4/tfYUeOf95/+oqtu87sA/HsSDgxieu29SOG5tZmA2e359KCxW03Vz9BTiKRuZ+n7qiDm1v9r85/galC5QLorgNdoCiiigKKKKDlN8SJRv7J/CnKTc2PoaDJ8rufoLR7pb691FT0aq/lB/8AT2v/AG7f+QVNU0Dgbeie1c6VxZoOlu9ApRWKTbUx6UDgP0pYeK5FdigUblBuUkzQnp+elAuc11WNIArrGT1oK3nt2EMnSNJ75OIGKxnvnGZPl+elan2paLfr/Ff31k+H4khpJjETvAoFq52OfycY6UnJG8b42rjnxGBjbH5zQGx9hQPWHIG5B9djP3pzhnM/6fxqKtyMRNO23Cyf3/agsbPMnQZcmcQCf9P9POrblnP2ZviIHyrMa1Hxb47fjNL4e71XY9f30HpvB8TqGetSGaKzHJeZ4AxOB9v4xWj97igdBrtMByCJ+ExHkf5/nenxQFFFFBygiiigyPJmixaB6In+UVO1VXcn/wBxbmPhX/KKmrQPDNKpKNmlhqCFxfOBbaNMxk5j5D502/PRghAR18R/hVRzy4femPvjqajWH36n89qDRjngEeDt+t/Kp3L+KFy2r95x9qyNlz1JO5/h/pWg9nuJUWFkgHU+P7x70FozdqAc0huJSMuo60f7RsgGXH3/AIUDPGcyS0PGewxvk/yNV7+1NqPhbvUPnvGpcn3eR4QdxmGiJrNXQdo7Z/n3oLjnHOBf1BQQqqDON9S4qlZB6/nanuCwHEbrHp4kz6imLhjNB1QPTypxEEEkwNjG5J2AH52pavrKqAATAzt9qo+d8w13CiiLaeE5gsZ6nvvQXZu2yARIJ7xHcZHWOhiCKSFIM7dBGPSslwvMzbuSp0j8/n5Vrw2oEzIBERtBnr8qBniOFuMp0AsfLfY43ydvtTthWCwcMMemcipViwl3DNpOTJgqR5dQaaW3uB3+XrQWVq+VIPWR9jtW04PiNSjzg1iLHDyyr5/6n7VseEEKOlBYASpFPocVH4fNSRQFFFFByiiigy/K7f6JBGyLn5CpXu4rGcJxD6IyZxv22xShxDYM5/hQbVF749aGEdR9f41jbfFuxhZkmIG5n91dv3mB0uCrDp+H5FA9z5f0pODMdfyKi2ycfxpjib0x5TP2371y0+aCYGGPnTfB8S6zoCGGfcE5nPWO1NlxO/5865wVwA3OviP3oJVzjbhEkLPoft4qYfiWIyVBG+D29fWkHfc7/neusnfz/IoDhi2hwW6p0j9ukpbIV3LABRjV+sf2R5xn/WnEIKv/AHPxP8ar+d8T+hNlUZyxDiBgQSIM7A+E/Wgd4C7qV2jJAwf7a9frmuqozLIpAOCd4iT9xSLdrSWaTBRIBOQAq6yx2JLSJ8vOl3+CRgHdNRtgso1FZMqF1Fc6ZPTOKBFu6FDMYgKxB7mDGk96zHNAEs2Yyzq1xj1JZj9hEVpOM5bNjT+yJB85MxkEffpWX5rkIA06UAgn4T1Aj6/OgrtIGen5mtf7O6rlkkkygWexEhc+LBgdulZawuZO3+m1avkyD3Qjc6h8gVK+ZyX37UFqm22QAAaVbSMxj9/rRw105Ud9uncfiKsUslgoKwBjB889YoH+Q8MWuFzsuw861qWZzVTyu2B89/pV/ZXFAWEgU7XK7QFFFFByiiig8r4dgRt1MH504xgifwpnhFImP2j+NOlD13g0EjhL3u/eOuWFu5pgTDRvGek1X8GruLry9xVK+JjJyDO3kFY9tQrV2LAS2EAy0av6xiWkjOkCmeO4fQoFuEUSSAMYncDJzQZpxIHfOPpXVEdKdvcGxusqKW0semw8z06VMscqIb9JGkAzBEjftt2oFcWtixaGok3XXUAudOJ+EHaO9V3CNDNIGSD9QDT3NuBFq0z8PMXN1JYzOAV05DT2qZasWrxEMUeALikZkKBscgb58qCIpJYKknViB3+dL4vhikKxE/h9QJ+VSuM4a3ZPhusLkEgmMEgR0rLnmjDiFLoYBBJLM0+EgnJgyfnQX1/hRaHjIBYDHYjxQTtsN9hUXkXLrnFNcaNIBEFsAzOANwIj7U1yn2nt/wBJ0uzH3uq3LiVBlWtwAICg6h9zT/MuK9x72WK2wzM0CZZJUT5FwTHoaBn2h5U4i0QCQV8X6gUkkkk7MCJETkxUzi+CL2HfHwkxOZEP8hAas7yzm7XbxNp3ZRa8c/t6dRwABpBG0GrHjecrbVC06SuP2dUsPGBuCs0Gh4fi/coGVNZZSxYQCEULCgsQNRZh95qh5jZtcTeYXFCXLfxgiH0kElSFaGYECGmMntT/AD5LhsB0XVJUFA5ADNo0hRHiyc+g7Unl3slctKXvXbQe5DaY3IzpL7BTtkRkUDA5TwQX3LMVuEeG4BGWCsqsJImGE4+9T09oxZJtXLYWzb0pC/EMlQ5MEMTkkTsOtMXuVFwVZStyWVpBhB4WNzWDGwEDrj5Lsez9tHuX7hLWbaEIH3LAQWJxqC9Ns+lAriUbWI8KudRbCkKqsY2OknSPyar+X88urxGli1xGth8aZVYlWbSIBgwepkdqTyzmHvTmQixGkySxEKpnbU0b9AfOkcys21tBrbA6m8UHxDRIAJGCkGREZJxMEBteQ8w94zHA7eYj/StbYOK8z5FzOFkk4A/iCfX+Nb/k/He8QHrQWNdFNZBGcGZ/lTtAUUUUHKKK7QeZcPwby0D9Y5+vnS7tnSPGyr2zJPyE9aXfJa69sA/E0heniIJk1It8vCzKKDBiMkHEdPwNBbaoQCY0gBm22Gc9KreOuFgsGNbJpBlRE4Lxkz27T12mG4XXUV8IiVkDU2MMTsg69/PY1fMxdbUC41aHeQpAAWAVQEzPi+I/TNBMTiyzMq5AMErBkwJyTAg9ah3+KJV7Ft/0gE3GI+BTAidiYOAOtVPIHK2zbLMGUuYJIkT996sOXMq3nUr8bLpYbOVHw+oLAnyFA1c48Lato5KKpPjGSCI0sN5BE+X2rnC8wtlptzAMM5n9IN9QB2EhhjaOlP8AOeFXXnSFI0E4ADftdvi+1Znl1huL4hrFlwlpQSbogtpBgaQf1ulBa8z5qrXEQaWJIIMwFnoY3jr8qgc1J06njKhoAiJ6SPlUqzyQW197NzSjtb/SAEtEjWSoAUQCSTtSudWJthQNlj1H+hoMpbWR9/Q16NyRE4mx7y6AZBV+gME6jjvMms/y/hAioBaFy4dLNrAgAkQJOFBX3nqGU7rV/wAkZBYZAAqq0qBO0Anz+IN9aCqucLY4VJsiH3gZADGRGrcDT9871G4e1afhP65yZyAF6bSCFH3Nd54mt1934pQAsNgcgj1OYHXFQOF4pW94k6d1zgxGlhnH58qDV8CxNq3KklZBVQWOkGFJHmJzsRPqJNxwA127Y17lmNwMQBudMDSoEHwzg1T8u5dcHD2rtu6G0PhSgBKq+l195MiQDHTaqv2mv8QFZHCYAIOokhrkkQOhgMYk9KC+v8QAfd2hNu7lQNwiZZZ3jVKgdmjpXLqvewbg0bQJMn+qIyNx29axPJuYm2gVidRUJg5VNUsFnZjHTaa3HszxaoLr3BkKkIsswSSMDsPCDFBV8TwY4UtoV7asNTSJkqCFYaxAgtOI6j0z44sFiIyx2Aw8g7DpGZ7ekVruc8wtsl+4TFoKhSVKBmEnSFaPENpH7Q71Z2fYzg5S8VYGFKn3jDGCkDHl86DIcoLW3KuI8I04InzOoDt2Fav2d5ppcqTGJFRee8GhcujMxUgszZBwRpUnMgb9PnTHLFGsb7j7mP40Ho/DXdQmpAqs5QwgjtVmKAooooOUVwmkvfAUsTgdaDJX0A4m7BkapmcAmCR8jIrp4pQTt64/DeKq+IvDXc3GpnaOp1NOTPnTNu48SIUD9YgR8sSx9BQW/DaXuagZCg7/ALTahMfKmWvL76Nj+kHy0z+Ipvkl/Ubuc+DpH6zDMiji108SuPiYfRlINBW8GFAJIGsk+UCdjG9O8KltLpvFWITxHIABGNWRv88k1Ba7dBKovgUkljgTic9c9M0rj3Y2ktE5bx3N4ImEU9x4Zjrigb9pOZresMFV1UgyzRtMiFUznasH7NMo4nx3fchDI2GohtiSRGO5rctZ1LDSZ+nbaspc9kLlxiUgiSvmSvYD060Hp/G83sMmZuKwEAAwchgcwNwPpVRx5DBcBT0A2Azjz2GetWK2T7i2jKUfQogyADAlATg1UnnoS/8A0drAZmI907DcmAbZDiAwM+v3oIvspaJutJhABq7GT4QfSC3yqbYu/wBHcNdGq1dgzHwtmCF6iBBG/hJqy4zh0sAWkhCzanOYJOIHYAbSaic35nZuWFTUGbSNliDuPFPqP71BYcTwqFdKhSCAR2YHKkEdcYJ7nzrz32j4U2bnvBID/ENoI6mdvPfPUzWw5Dxmq3ocEhZyBOlYBBPowmPNu1c5oq6Xs8SoKEagy9ttanuO3b0yB7Es9zhFB8KgvpYCW8R2j11GTSue+zIILy7HVrkkmAASymAANQAk+QG28/2S4fRw1leuVn9oLA1DyIUD+8e1M8+5x4CBADlgAOq7Fz5aQQB8+lB55btD+mOoHgltIjZTkDzxivS+D5Rabh7fvIVm1EODDAn4YPoBivNeEfXxp6HbuRia9A9ouKZeBRkOlwF0QDOrA8IiGJ7daDAc1XiHuhOKMgOoDTIYTEpHQ4O09K3nNOcE8VZsIpIYBTpxAnJk7aQAYwT6VScbyjintNcucP7uBqhXDMD18J8QzmJkfanbvOeCckXWi1bg21B0lrgtEtIUAlv1ZJIJeB5BoedIq2WAwAInYTI26sxJPpJqv5GwmTE43+cx5xNZ/k9/iOJR2bWbOTaBbWEKD4WYy2VkAk7j6WnLrkkCT1PbvQehckYQYM+Xares97NpIYg9vwEZ61oEGO9B2iiigavJKn87ZqHzi7FvEZ77ec1PJqm5nbZ8FoiYAwd8SdxjtQY7mTOXZVExhjHXttSbXKmYeJ3PYKYA9Tn7Cr9+WhcrEdfXqacTgTEyFXYTv60ELk3BG3rEQWCSSZJgt170/wA3EOh7Onrv/OheDuaiBdCkgEtp1EDMQGgLOd6av8ut3BD3rjmZJGkCP7oCxjeZoK1OEe47i2hcBzmQFGdp/dXV5FdDFnUKsDVqYQIJAAiekHsK0NvSii2gAgYEjbqxgyT+NKCeISCyj0gHuATmKCiflG51qfJZkHOCTgfTNJ9luFcOyToRRJYAG5cZoZjLT7tBqCwBJ71NS21wy7kzMfCeuCIXHkJqLzS0FIUOyFlYqVMToI1qfLSVP900CuL4XhWOWuMSTIN14M/tAtFOWl4cMtxltq1sjRDMxx3zHlWT4riSjrbVdbO0BmJAnOIFQLvNbouqLhHu2QPFvwgqdwGJmQencZ7UGo5tzA8Q5FsAgA/F3MRPWY1RIiYqXa5Dw6hDduibkaQTpBJyBuWJ+Y86Y4fmti6sBRaaFIgAKdWxWMAT9DqXqKreM4QOSZBDjcftAgGfVoPzPag1d7hlshFtAIGuKIA3LY3O58juJFZr2g5zaS2ECG4bhItgR+jmV3/Z1Ax5GKgJxDsgl3IUgxqJymxpvhbCNctkkaVdCxJwFDAkn70G2e4LKsf1bSpbAjsFLH7r/hrL8ZaLtpceLQ8A9GIYLMb/AAEfWtW1xbi4gq9w6SDIb9bB6jw/Y1mrVo3LRW4uhx7y108TanZImPEpB+T0Gfu8uFni7bkwt5C4LYhoKuD56s/MbbVt+N4tPecPwyeMh7eQo0qLUO0t3wTC96w3tHzL31qyAJ1eI6gQUuhQr6c5V8MfMVoP6dctcNwpVVa8FOlmzEa1kjvDYnvmaDT+0HGaQMeU6Zyf6wykfQ1l+M4a3eMcUIna8BkHs5iSv1jpUbn/ALTcTw7yjG9bIVtLqpIBGfEoBECO4yZq45Tze1xdg3LSwdrlrBIOcrnKnp0oF8s5enDglQsBTqZbq6WCqSBpPiz2rPctBYpiNuv0zV+xsoyulj3jN4VbSv62Cew88SIPWs/yfm9t3ue+gEu0hZ0k6j8O0CT17bUHqHIVGiBHh3zJJ74q1Taqn2e4PRb3ycmNhNWwFAqiiigautkDv+6qm5c1MT3NWl49egBn7VUItAuOwEedd9xJkyY28vTtXdNLAnrQQGuiGUWyVJIOnr0Mz8+pNIEaSjI0YPhAiQZxJ7ifnVg1mdzTfuB5UFdYQoIQBR92O5LHcnb6Uu5xDEQT1yBgfM71KvJAyRFVvGHSs5yYA7nsBHlQPe/0jJH7qz/tU1y5aR7LL7y1cDjIgiCrLnGZ2O+asbfD3GjVbIHaFBHourbzP0rt6wBA1jGJJnfcQcDttQZrg295dtlrLW2SX0urBgVU4yMjzG4q24/2U1LIUHSCCFyQZhgB2ZCrR3Qd6l8RwYZQiM39kGVB7quyneD6iM1Kt+0FtQRcLW3IJD+7fScSSJBECSYmN4oMjY5W1oqAdSHZukMfEpI6HefL1q45BcHvAr4DC4CDHxQZnt8DH1NR+L49Hct7y2LR1rdZD4SxQlGAzpY9O5UgkytQOE5t7/iLAtR4NJZ3BVS5t5GBlZLZjPpmguPZS8ivfFwqAPECegzqrvH+0CXA1qzY1Kdzt8wFGM96n3vZAO2u/c1sDPhQKCRtmNTVJ4XguHtCBBEZUSQPPAx6mgx/DJdRSPePbWxqdVxHiIECRtLMPKkcJwt24oGlm1ZLEEgkmZJjeWP1rS+0/FK+hAfASAT006hqyPQfem+K443itvh9SAEz4ZkAYAE4gx3oMxfXxFTplCQT2ORH2FWtoj3dtAutjrL7SoQSpXsSOnUYqb//AJUg6nvXAWnbRPY504xHi1YqJxHszYZvd2vfM2k+K3cOnzV3YEAtMY+1BBvcWjKl0kAeJc9fEYA6HeI8jWQ/2meG4o3OGbSCZCnoMSpjG4/D5bfn/KHvKllbR4RLYWSWVxERCw3Ybkjzqs4T2UW25FuGaIkqLh8yCRA6ZignD29tuqsbVxbkgsoA0sRmZO39oAH1rPcu5Zca4XganLPG6glic9cGtjwPJFUnXaK4ENicDYdO/StJyvktoKp90JPfxH1MigtuRgiygbeM/k1ZCmbFsKIAA8h/KngKDtFFFBFdJDz3H4CoL+VWlzufnUbiOGB2oIYIpSPmuMCD++hWmg5qxUe7xRGyyT5jp+FSTj+VdY0DLKpEsM+fT06VCvOAYCyR1b57VOdDUEhiTEE9z8I9aBluGZyTjO+w+4E0eFT4RMQAOw8hT3F3jaXU9y3A3EBTHUiTn0+9MDmNvTIuK09unrAkUDoIKnY7bdJxv86mcRwyPqQ/sgR2EMI9CJHzNQr106DA/rAEwTEHC9PnFS7N0G5ggh1keYwR/noMRz7liWwqsoRQzDxJJ0uWkFv+IssYYZgjEhaoOXH+j8R7kiVI8Bne22QQRhoPUfyr1vmHBC7bZCYmdxqHzBwa875tw/u//TuFkEvw7A/A4y1sE5Ftx06EjeJoNtwNtr1lTMEiGO58JgnPp96Tx3LiNVxFN26AAoL6PCTkKQIUbnNRPYvi9VtxOAwYejCCPqv3q8c5/PWgzp9mGvlTxHhtqQy21aTIM+JpjvkZPlWgTh1RQFUKo2AwPtXST0HzJxTNm87MZWFUxO+rzXyoEXyr4OkncA5+xqPxHMFXwicGIVCQD6AQMEfWrBre5Pb5x+4VK5FbgXYn/eMc+apQZ63xJZjIut/8Nw/KdMU6VaBotXP+m6/WUrXxRFBlbNq4SC1q5IzsfwirzgmgZRgfNanRXYoGRe8m+lLtvPQjMZ/EeVKiu0BRRRQcFdrgNFAxc4eRUBrMZ6VbVH4tAFLdt/TrQQAKYv3wBg5JjvHnG5p64hBim9Py9KCM9xicMwQf1fE2OmwUb70i5xGgfA+NlUE74ydus71McxECks2KCn4rlbvcFxzbYKPheYBk5IXeMYml/wBDa7d1XAulQNOkaQxPfMwKsemKRdeMkfn170C4jLHJ7fhVXxSMmU8UHXbEbESXt/3lLkedc5hzBhpRQNdwwgJxgZZo2UeuSQMU3w44i0GF5XvAsDbZVyhEkhlUmACAQRgzGIoLzhOPW4qsDIYYI67/AHxVZzrgUvDScXIJtkzBIzp7Hb1qFZ5rDMVsXrbSpfUQtsXSCR7pWgtqAJO3pNWB5sl62rAgKwmGBGRtGMMMHv5CgoPY7jBb4ooZC3BEHeT4gD6Orr/eFba6Y6fyHnXmnN+Ka1dF0EEq5nbqNanG4LW/SSa2Nz2oUprGx+EE+Jtp2wIJ64waC0t8YGYpEwJBG2/44pdxiBAiek7faqhPahGXcWiT18XhmPBA0ydqg8TzlnMWmuEHeSOnUEbTnH+lBfXLz6cooM5lsesxt8qn8h+F/wD3D5/qp1rGWGfdluFIO7NA+kfStX7JXNVgk9XP+Vc0F5RRRQFFFFAUUUUBRRRQcFdrgrtBw1HvcRhvCWIxp7zjriOvpUiigiX7fhz0286hKtT+Jz6D8T+fvVc7idK/F9h6/wAKBi/dMwg1HrmAPU0zfW6B0K9QufmJ39Bmpj6QIz1JnqepNZ/mntLbtCdc7xpg7bmTgAdzNBPWy1xfDchf2hj5evliKh8dqsZuOGU4BkzPQEHv5dqmco4pWRNGpgRqL4hmbLbnJnyio/MOQNxBi5cIQEeFBG3djMn086Cl9pbiA2RZg3gfdSW8AXPvC4DbAgEznAqO/tC9niVs8Pq4kaRq0iDq66VGNMRv9a0bex3DlzcuBrjGcsxET8Xwkb+dS+G5QtpibS2kBADEL4iBsJBiNuhOKCDf4mGV7qMoVgxmO0TvggMfv1pn3aOzIbht3YGmSAjEABLqYzIVQR0IOO8rm/L7l8G378ImzrbHibbBY7CNwBMVATlauBZ9zqtLAOozkZJ1EypnsTg0GR9rJVXLYAAU/wBoMDAPXY1H5Jy9uMcBJ8IltU6R+ymNyck4gDqa1vtDySwUa3cVNTKTb0FlKsNjk6Tkdd4qw5XwA4fhkXh7OqFBJPgVmIEsSct1+UZFBn25LxCwGtroxqI8cCQCAEkkxmfKr/l3OrK22VbDFBPwwykTie33qh5r7TXVcpcJDY8CLGDtBAyD0MkU97P3iFfXZKoXZvDJ04HhOM9STQXXKOENy0Q7KNTEraEeFCcAyZM5MdK0Xs3b0o6gRD7f3EP76orHOrIgDSCO4gjf8/OtFyQ/7w/1/wD+dugs6KKKAooooCiiigKKKKDgrtcU12gK5Qa7QMX7Ug9jVLxHAutsraw0yCSe/U+nere4XJICxGzEiDt0Gd5+lPJagUGbscofJuMST0UkCPMjLfhjaupy0IWhUzmSJ8oz0xt61oOIUR/Cqe+jsMaRMyYLHyxgfega4TgPd6QpOkTiBGc9Bj5VKa8R0knp/rtULlvAvbt6WdrhHWBtiFHkPOi5eTWVe4QYXwDBz1kZInqO1A+eIcESkjbwmYPmD07muOhb9fO0AkAfSCe01W3TZB/RoHIkBUQkkjvcGx/nVfe4Li2XZLasdtRLQfhF0hTMbYx3oFjmF1C9q3YN0KD4u05hjiW8xnapNvnfD2lMke8OWkHUxgYC/FA22FUl/lvFaRbYAkY8LkgzuxkdSc+tTeQ+zPumb3hZrjQWYjwrBwqsRJxGNqCFzC03FOraQgxqAHiImQWn4PTqDVve5rcuagV0oDEagpYebapA9FNc5twPEPdTQyW7alZxL4JnMemNsmatbXK0DTBJzv542oM7y3k7Nca+5QO58L/rqoGkKix4Fj596tLPL2Vgr3mPUIkifU9u9Xq8CyjwKJ8/Co+gmucJyQ69d2GbfHwznERtBoKrieW2HfV7gXbhnC9SoX4iWA6jJxV5ydY95Ijxrjt+it4MYqXw/DBFgAecfWo/BH9NfHmh+qAf/X7UE+iiigKKKKAooooCiiigRbOB6Cl0iz8I9B+FLoCiiigKau3YIHcx9pp2mOMRivgjUCCAcAwcgmMSOtAm7NQ/d5J7xicfIVNtWm6kDyEn7n+FPBBQQf6IT3HoYpL8BoBKgE9TksR61ZU3dHXt5TQVN1SvwrPkBFRrlh7gGpRH6ytBHr8u1WHEWnYE24MxEmPX5/KkcJYfGpNP7QkHPqDmghKEQfEBp6DGP7I6VXP7QIFP6UNkxogACcDMliNzWvtWQuwiuf0VJnSs94E/WgzXs9ePF+J7bKiHwuca/QD7mtOOHUdBSxRQFFFFAU3b4ZVZmAAZo1HvpED6CnaKAooooCiiigKKKKAooooEWh4R6Cl0m3sPQUqgKKKKBFxiBgSe21QrnNdLQyP8IPhBbOJX5AjPX5VYUUFcea4U+7fOroZAUx9TgxXV5sCrEW38OnECfF0gHcdasIoigrv9rn/lXOnTvFcbmT+Ei2xB1SIMiGgdO2fzNWUVyKCsXnDE4s3MbiMzAIHbrUm3xLNPgKwdj1H9UyB9alxRQQL/ABzjTFpjvq2wIMbE7kD0mlJxjkE+7Iggb7gmJyOgyfnU2KIoK1eZOLWprbapA0xG/UTUnl/F+8tq5UrI2bf79PpUiK7Qciiu0UHK7RRQFFFFAUUUUBRRRQFFFFB//9k="/>
          <p:cNvSpPr>
            <a:spLocks noChangeAspect="1" noChangeArrowheads="1"/>
          </p:cNvSpPr>
          <p:nvPr/>
        </p:nvSpPr>
        <p:spPr bwMode="auto">
          <a:xfrm>
            <a:off x="1587500" y="-1106488"/>
            <a:ext cx="2000250" cy="2286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data:image/jpeg;base64,/9j/4AAQSkZJRgABAQAAAQABAAD/2wCEAAkGBhQSERUUEhQWFRQWGRYZFxgXGRwaGhoYGBgYGhcYFhkXGyYeGBojGhgWHy8gJCcpLCwsGB4xNTAqNScrLCkBCQoKBQUFDQUFDSkYEhgpKSkpKSkpKSkpKSkpKSkpKSkpKSkpKSkpKSkpKSkpKSkpKSkpKSkpKSkpKSkpKSkpKf/AABEIAPAA0gMBIgACEQEDEQH/xAAbAAABBQEBAAAAAAAAAAAAAAAAAgMEBQYBB//EAEYQAAIBAwIEAwYCBgcHBAMBAAECEQADIRIxBAVBUSJhcQYTMoGRobHwI0JSwdHhFGJygpKy8RUzQ1OT0tMkc4PCY6LDFv/EABQBAQAAAAAAAAAAAAAAAAAAAAD/xAAUEQEAAAAAAAAAAAAAAAAAAAAA/9oADAMBAAIRAxEAPwD3CkX7ulWbeAT9BNLpnjf92/8AZb8DQU3De0zugYWIkBgPeDYiR+rTie0Fw/8ABH/UH/bVbyq1Fm2O1tP8oqaLdA+/O7g2sSe3vB/20W+c3T/wFH/y/wAEpIJiugxQPLzO7/yk/wCof/FXTzG9/wApP+of/HSC1dDzQLXmF0/8JP8AqH/x13/aFz/lr/jP/jpINBJoFnj7n7Cf4z/466ONuH9RP8Z/7KSKUDQH9Lu/s2/q3/bR/Sbn/wCMf4j+4VwUmaBYuXu9uP7LH/7CnBdb9pf8J/7qi3eJVR4mC+pA/Gm15pax4xnbHfO8RQTveN+1j+z/ADpPvG/aj+6P41A/21Zwdflj8+Rrp53ZAB1YaDgd+/b+VBPF4/tfYUeOf95/+oqtu87sA/HsSDgxieu29SOG5tZmA2e359KCxW03Vz9BTiKRuZ+n7qiDm1v9r85/galC5QLorgNdoCiiigKKKKDlN8SJRv7J/CnKTc2PoaDJ8rufoLR7pb691FT0aq/lB/8AT2v/AG7f+QVNU0Dgbeie1c6VxZoOlu9ApRWKTbUx6UDgP0pYeK5FdigUblBuUkzQnp+elAuc11WNIArrGT1oK3nt2EMnSNJ75OIGKxnvnGZPl+elan2paLfr/Ff31k+H4khpJjETvAoFq52OfycY6UnJG8b42rjnxGBjbH5zQGx9hQPWHIG5B9djP3pzhnM/6fxqKtyMRNO23Cyf3/agsbPMnQZcmcQCf9P9POrblnP2ZviIHyrMa1Hxb47fjNL4e71XY9f30HpvB8TqGetSGaKzHJeZ4AxOB9v4xWj97igdBrtMByCJ+ExHkf5/nenxQFFFFBygiiigyPJmixaB6In+UVO1VXcn/wBxbmPhX/KKmrQPDNKpKNmlhqCFxfOBbaNMxk5j5D502/PRghAR18R/hVRzy4femPvjqajWH36n89qDRjngEeDt+t/Kp3L+KFy2r95x9qyNlz1JO5/h/pWg9nuJUWFkgHU+P7x70FozdqAc0huJSMuo60f7RsgGXH3/AIUDPGcyS0PGewxvk/yNV7+1NqPhbvUPnvGpcn3eR4QdxmGiJrNXQdo7Z/n3oLjnHOBf1BQQqqDON9S4qlZB6/nanuCwHEbrHp4kz6imLhjNB1QPTypxEEEkwNjG5J2AH52pavrKqAATAzt9qo+d8w13CiiLaeE5gsZ6nvvQXZu2yARIJ7xHcZHWOhiCKSFIM7dBGPSslwvMzbuSp0j8/n5Vrw2oEzIBERtBnr8qBniOFuMp0AsfLfY43ydvtTthWCwcMMemcipViwl3DNpOTJgqR5dQaaW3uB3+XrQWVq+VIPWR9jtW04PiNSjzg1iLHDyyr5/6n7VseEEKOlBYASpFPocVH4fNSRQFFFFByiiigy/K7f6JBGyLn5CpXu4rGcJxD6IyZxv22xShxDYM5/hQbVF749aGEdR9f41jbfFuxhZkmIG5n91dv3mB0uCrDp+H5FA9z5f0pODMdfyKi2ycfxpjib0x5TP2371y0+aCYGGPnTfB8S6zoCGGfcE5nPWO1NlxO/5865wVwA3OviP3oJVzjbhEkLPoft4qYfiWIyVBG+D29fWkHfc7/neusnfz/IoDhi2hwW6p0j9ukpbIV3LABRjV+sf2R5xn/WnEIKv/AHPxP8ar+d8T+hNlUZyxDiBgQSIM7A+E/Wgd4C7qV2jJAwf7a9frmuqozLIpAOCd4iT9xSLdrSWaTBRIBOQAq6yx2JLSJ8vOl3+CRgHdNRtgso1FZMqF1Fc6ZPTOKBFu6FDMYgKxB7mDGk96zHNAEs2Yyzq1xj1JZj9hEVpOM5bNjT+yJB85MxkEffpWX5rkIA06UAgn4T1Aj6/OgrtIGen5mtf7O6rlkkkygWexEhc+LBgdulZawuZO3+m1avkyD3Qjc6h8gVK+ZyX37UFqm22QAAaVbSMxj9/rRw105Ud9uncfiKsUslgoKwBjB889YoH+Q8MWuFzsuw861qWZzVTyu2B89/pV/ZXFAWEgU7XK7QFFFFByiiig8r4dgRt1MH504xgifwpnhFImP2j+NOlD13g0EjhL3u/eOuWFu5pgTDRvGek1X8GruLry9xVK+JjJyDO3kFY9tQrV2LAS2EAy0av6xiWkjOkCmeO4fQoFuEUSSAMYncDJzQZpxIHfOPpXVEdKdvcGxusqKW0semw8z06VMscqIb9JGkAzBEjftt2oFcWtixaGok3XXUAudOJ+EHaO9V3CNDNIGSD9QDT3NuBFq0z8PMXN1JYzOAV05DT2qZasWrxEMUeALikZkKBscgb58qCIpJYKknViB3+dL4vhikKxE/h9QJ+VSuM4a3ZPhusLkEgmMEgR0rLnmjDiFLoYBBJLM0+EgnJgyfnQX1/hRaHjIBYDHYjxQTtsN9hUXkXLrnFNcaNIBEFsAzOANwIj7U1yn2nt/wBJ0uzH3uq3LiVBlWtwAICg6h9zT/MuK9x72WK2wzM0CZZJUT5FwTHoaBn2h5U4i0QCQV8X6gUkkkk7MCJETkxUzi+CL2HfHwkxOZEP8hAas7yzm7XbxNp3ZRa8c/t6dRwABpBG0GrHjecrbVC06SuP2dUsPGBuCs0Gh4fi/coGVNZZSxYQCEULCgsQNRZh95qh5jZtcTeYXFCXLfxgiH0kElSFaGYECGmMntT/AD5LhsB0XVJUFA5ADNo0hRHiyc+g7Unl3slctKXvXbQe5DaY3IzpL7BTtkRkUDA5TwQX3LMVuEeG4BGWCsqsJImGE4+9T09oxZJtXLYWzb0pC/EMlQ5MEMTkkTsOtMXuVFwVZStyWVpBhB4WNzWDGwEDrj5Lsez9tHuX7hLWbaEIH3LAQWJxqC9Ns+lAriUbWI8KudRbCkKqsY2OknSPyar+X88urxGli1xGth8aZVYlWbSIBgwepkdqTyzmHvTmQixGkySxEKpnbU0b9AfOkcys21tBrbA6m8UHxDRIAJGCkGREZJxMEBteQ8w94zHA7eYj/StbYOK8z5FzOFkk4A/iCfX+Nb/k/He8QHrQWNdFNZBGcGZ/lTtAUUUUHKKK7QeZcPwby0D9Y5+vnS7tnSPGyr2zJPyE9aXfJa69sA/E0heniIJk1It8vCzKKDBiMkHEdPwNBbaoQCY0gBm22Gc9KreOuFgsGNbJpBlRE4Lxkz27T12mG4XXUV8IiVkDU2MMTsg69/PY1fMxdbUC41aHeQpAAWAVQEzPi+I/TNBMTiyzMq5AMErBkwJyTAg9ah3+KJV7Ft/0gE3GI+BTAidiYOAOtVPIHK2zbLMGUuYJIkT996sOXMq3nUr8bLpYbOVHw+oLAnyFA1c48Lato5KKpPjGSCI0sN5BE+X2rnC8wtlptzAMM5n9IN9QB2EhhjaOlP8AOeFXXnSFI0E4ADftdvi+1Znl1huL4hrFlwlpQSbogtpBgaQf1ulBa8z5qrXEQaWJIIMwFnoY3jr8qgc1J06njKhoAiJ6SPlUqzyQW197NzSjtb/SAEtEjWSoAUQCSTtSudWJthQNlj1H+hoMpbWR9/Q16NyRE4mx7y6AZBV+gME6jjvMms/y/hAioBaFy4dLNrAgAkQJOFBX3nqGU7rV/wAkZBYZAAqq0qBO0Anz+IN9aCqucLY4VJsiH3gZADGRGrcDT9871G4e1afhP65yZyAF6bSCFH3Nd54mt1934pQAsNgcgj1OYHXFQOF4pW94k6d1zgxGlhnH58qDV8CxNq3KklZBVQWOkGFJHmJzsRPqJNxwA127Y17lmNwMQBudMDSoEHwzg1T8u5dcHD2rtu6G0PhSgBKq+l195MiQDHTaqv2mv8QFZHCYAIOokhrkkQOhgMYk9KC+v8QAfd2hNu7lQNwiZZZ3jVKgdmjpXLqvewbg0bQJMn+qIyNx29axPJuYm2gVidRUJg5VNUsFnZjHTaa3HszxaoLr3BkKkIsswSSMDsPCDFBV8TwY4UtoV7asNTSJkqCFYaxAgtOI6j0z44sFiIyx2Aw8g7DpGZ7ekVruc8wtsl+4TFoKhSVKBmEnSFaPENpH7Q71Z2fYzg5S8VYGFKn3jDGCkDHl86DIcoLW3KuI8I04InzOoDt2Fav2d5ppcqTGJFRee8GhcujMxUgszZBwRpUnMgb9PnTHLFGsb7j7mP40Ho/DXdQmpAqs5QwgjtVmKAooooOUVwmkvfAUsTgdaDJX0A4m7BkapmcAmCR8jIrp4pQTt64/DeKq+IvDXc3GpnaOp1NOTPnTNu48SIUD9YgR8sSx9BQW/DaXuagZCg7/ALTahMfKmWvL76Nj+kHy0z+Ipvkl/Ubuc+DpH6zDMiji108SuPiYfRlINBW8GFAJIGsk+UCdjG9O8KltLpvFWITxHIABGNWRv88k1Ba7dBKovgUkljgTic9c9M0rj3Y2ktE5bx3N4ImEU9x4Zjrigb9pOZresMFV1UgyzRtMiFUznasH7NMo4nx3fchDI2GohtiSRGO5rctZ1LDSZ+nbaspc9kLlxiUgiSvmSvYD060Hp/G83sMmZuKwEAAwchgcwNwPpVRx5DBcBT0A2Azjz2GetWK2T7i2jKUfQogyADAlATg1UnnoS/8A0drAZmI907DcmAbZDiAwM+v3oIvspaJutJhABq7GT4QfSC3yqbYu/wBHcNdGq1dgzHwtmCF6iBBG/hJqy4zh0sAWkhCzanOYJOIHYAbSaic35nZuWFTUGbSNliDuPFPqP71BYcTwqFdKhSCAR2YHKkEdcYJ7nzrz32j4U2bnvBID/ENoI6mdvPfPUzWw5Dxmq3ocEhZyBOlYBBPowmPNu1c5oq6Xs8SoKEagy9ttanuO3b0yB7Es9zhFB8KgvpYCW8R2j11GTSue+zIILy7HVrkkmAASymAANQAk+QG28/2S4fRw1leuVn9oLA1DyIUD+8e1M8+5x4CBADlgAOq7Fz5aQQB8+lB55btD+mOoHgltIjZTkDzxivS+D5Rabh7fvIVm1EODDAn4YPoBivNeEfXxp6HbuRia9A9ouKZeBRkOlwF0QDOrA8IiGJ7daDAc1XiHuhOKMgOoDTIYTEpHQ4O09K3nNOcE8VZsIpIYBTpxAnJk7aQAYwT6VScbyjintNcucP7uBqhXDMD18J8QzmJkfanbvOeCckXWi1bg21B0lrgtEtIUAlv1ZJIJeB5BoedIq2WAwAInYTI26sxJPpJqv5GwmTE43+cx5xNZ/k9/iOJR2bWbOTaBbWEKD4WYy2VkAk7j6WnLrkkCT1PbvQehckYQYM+Xares97NpIYg9vwEZ61oEGO9B2iiigavJKn87ZqHzi7FvEZ77ec1PJqm5nbZ8FoiYAwd8SdxjtQY7mTOXZVExhjHXttSbXKmYeJ3PYKYA9Tn7Cr9+WhcrEdfXqacTgTEyFXYTv60ELk3BG3rEQWCSSZJgt170/wA3EOh7Onrv/OheDuaiBdCkgEtp1EDMQGgLOd6av8ut3BD3rjmZJGkCP7oCxjeZoK1OEe47i2hcBzmQFGdp/dXV5FdDFnUKsDVqYQIJAAiekHsK0NvSii2gAgYEjbqxgyT+NKCeISCyj0gHuATmKCiflG51qfJZkHOCTgfTNJ9luFcOyToRRJYAG5cZoZjLT7tBqCwBJ71NS21wy7kzMfCeuCIXHkJqLzS0FIUOyFlYqVMToI1qfLSVP900CuL4XhWOWuMSTIN14M/tAtFOWl4cMtxltq1sjRDMxx3zHlWT4riSjrbVdbO0BmJAnOIFQLvNbouqLhHu2QPFvwgqdwGJmQencZ7UGo5tzA8Q5FsAgA/F3MRPWY1RIiYqXa5Dw6hDduibkaQTpBJyBuWJ+Y86Y4fmti6sBRaaFIgAKdWxWMAT9DqXqKreM4QOSZBDjcftAgGfVoPzPag1d7hlshFtAIGuKIA3LY3O58juJFZr2g5zaS2ECG4bhItgR+jmV3/Z1Ax5GKgJxDsgl3IUgxqJymxpvhbCNctkkaVdCxJwFDAkn70G2e4LKsf1bSpbAjsFLH7r/hrL8ZaLtpceLQ8A9GIYLMb/AAEfWtW1xbi4gq9w6SDIb9bB6jw/Y1mrVo3LRW4uhx7y108TanZImPEpB+T0Gfu8uFni7bkwt5C4LYhoKuD56s/MbbVt+N4tPecPwyeMh7eQo0qLUO0t3wTC96w3tHzL31qyAJ1eI6gQUuhQr6c5V8MfMVoP6dctcNwpVVa8FOlmzEa1kjvDYnvmaDT+0HGaQMeU6Zyf6wykfQ1l+M4a3eMcUIna8BkHs5iSv1jpUbn/ALTcTw7yjG9bIVtLqpIBGfEoBECO4yZq45Tze1xdg3LSwdrlrBIOcrnKnp0oF8s5enDglQsBTqZbq6WCqSBpPiz2rPctBYpiNuv0zV+xsoyulj3jN4VbSv62Cew88SIPWs/yfm9t3ue+gEu0hZ0k6j8O0CT17bUHqHIVGiBHh3zJJ74q1Taqn2e4PRb3ycmNhNWwFAqiiigautkDv+6qm5c1MT3NWl49egBn7VUItAuOwEedd9xJkyY28vTtXdNLAnrQQGuiGUWyVJIOnr0Mz8+pNIEaSjI0YPhAiQZxJ7ifnVg1mdzTfuB5UFdYQoIQBR92O5LHcnb6Uu5xDEQT1yBgfM71KvJAyRFVvGHSs5yYA7nsBHlQPe/0jJH7qz/tU1y5aR7LL7y1cDjIgiCrLnGZ2O+asbfD3GjVbIHaFBHourbzP0rt6wBA1jGJJnfcQcDttQZrg295dtlrLW2SX0urBgVU4yMjzG4q24/2U1LIUHSCCFyQZhgB2ZCrR3Qd6l8RwYZQiM39kGVB7quyneD6iM1Kt+0FtQRcLW3IJD+7fScSSJBECSYmN4oMjY5W1oqAdSHZukMfEpI6HefL1q45BcHvAr4DC4CDHxQZnt8DH1NR+L49Hct7y2LR1rdZD4SxQlGAzpY9O5UgkytQOE5t7/iLAtR4NJZ3BVS5t5GBlZLZjPpmguPZS8ivfFwqAPECegzqrvH+0CXA1qzY1Kdzt8wFGM96n3vZAO2u/c1sDPhQKCRtmNTVJ4XguHtCBBEZUSQPPAx6mgx/DJdRSPePbWxqdVxHiIECRtLMPKkcJwt24oGlm1ZLEEgkmZJjeWP1rS+0/FK+hAfASAT006hqyPQfem+K443itvh9SAEz4ZkAYAE4gx3oMxfXxFTplCQT2ORH2FWtoj3dtAutjrL7SoQSpXsSOnUYqb//AJUg6nvXAWnbRPY504xHi1YqJxHszYZvd2vfM2k+K3cOnzV3YEAtMY+1BBvcWjKl0kAeJc9fEYA6HeI8jWQ/2meG4o3OGbSCZCnoMSpjG4/D5bfn/KHvKllbR4RLYWSWVxERCw3Ybkjzqs4T2UW25FuGaIkqLh8yCRA6ZignD29tuqsbVxbkgsoA0sRmZO39oAH1rPcu5Zca4XganLPG6glic9cGtjwPJFUnXaK4ENicDYdO/StJyvktoKp90JPfxH1MigtuRgiygbeM/k1ZCmbFsKIAA8h/KngKDtFFFBFdJDz3H4CoL+VWlzufnUbiOGB2oIYIpSPmuMCD++hWmg5qxUe7xRGyyT5jp+FSTj+VdY0DLKpEsM+fT06VCvOAYCyR1b57VOdDUEhiTEE9z8I9aBluGZyTjO+w+4E0eFT4RMQAOw8hT3F3jaXU9y3A3EBTHUiTn0+9MDmNvTIuK09unrAkUDoIKnY7bdJxv86mcRwyPqQ/sgR2EMI9CJHzNQr106DA/rAEwTEHC9PnFS7N0G5ggh1keYwR/noMRz7liWwqsoRQzDxJJ0uWkFv+IssYYZgjEhaoOXH+j8R7kiVI8Bne22QQRhoPUfyr1vmHBC7bZCYmdxqHzBwa875tw/u//TuFkEvw7A/A4y1sE5Ftx06EjeJoNtwNtr1lTMEiGO58JgnPp96Tx3LiNVxFN26AAoL6PCTkKQIUbnNRPYvi9VtxOAwYejCCPqv3q8c5/PWgzp9mGvlTxHhtqQy21aTIM+JpjvkZPlWgTh1RQFUKo2AwPtXST0HzJxTNm87MZWFUxO+rzXyoEXyr4OkncA5+xqPxHMFXwicGIVCQD6AQMEfWrBre5Pb5x+4VK5FbgXYn/eMc+apQZ63xJZjIut/8Nw/KdMU6VaBotXP+m6/WUrXxRFBlbNq4SC1q5IzsfwirzgmgZRgfNanRXYoGRe8m+lLtvPQjMZ/EeVKiu0BRRRQcFdrgNFAxc4eRUBrMZ6VbVH4tAFLdt/TrQQAKYv3wBg5JjvHnG5p64hBim9Py9KCM9xicMwQf1fE2OmwUb70i5xGgfA+NlUE74ydus71McxECks2KCn4rlbvcFxzbYKPheYBk5IXeMYml/wBDa7d1XAulQNOkaQxPfMwKsemKRdeMkfn170C4jLHJ7fhVXxSMmU8UHXbEbESXt/3lLkedc5hzBhpRQNdwwgJxgZZo2UeuSQMU3w44i0GF5XvAsDbZVyhEkhlUmACAQRgzGIoLzhOPW4qsDIYYI67/AHxVZzrgUvDScXIJtkzBIzp7Hb1qFZ5rDMVsXrbSpfUQtsXSCR7pWgtqAJO3pNWB5sl62rAgKwmGBGRtGMMMHv5CgoPY7jBb4ooZC3BEHeT4gD6Orr/eFba6Y6fyHnXmnN+Ka1dF0EEq5nbqNanG4LW/SSa2Nz2oUprGx+EE+Jtp2wIJ64waC0t8YGYpEwJBG2/44pdxiBAiek7faqhPahGXcWiT18XhmPBA0ydqg8TzlnMWmuEHeSOnUEbTnH+lBfXLz6cooM5lsesxt8qn8h+F/wD3D5/qp1rGWGfdluFIO7NA+kfStX7JXNVgk9XP+Vc0F5RRRQFFFFAUUUUBRRRQcFdrgrtBw1HvcRhvCWIxp7zjriOvpUiigiX7fhz0286hKtT+Jz6D8T+fvVc7idK/F9h6/wAKBi/dMwg1HrmAPU0zfW6B0K9QufmJ39Bmpj6QIz1JnqepNZ/mntLbtCdc7xpg7bmTgAdzNBPWy1xfDchf2hj5evliKh8dqsZuOGU4BkzPQEHv5dqmco4pWRNGpgRqL4hmbLbnJnyio/MOQNxBi5cIQEeFBG3djMn086Cl9pbiA2RZg3gfdSW8AXPvC4DbAgEznAqO/tC9niVs8Pq4kaRq0iDq66VGNMRv9a0bex3DlzcuBrjGcsxET8Xwkb+dS+G5QtpibS2kBADEL4iBsJBiNuhOKCDf4mGV7qMoVgxmO0TvggMfv1pn3aOzIbht3YGmSAjEABLqYzIVQR0IOO8rm/L7l8G378ImzrbHibbBY7CNwBMVATlauBZ9zqtLAOozkZJ1EypnsTg0GR9rJVXLYAAU/wBoMDAPXY1H5Jy9uMcBJ8IltU6R+ymNyck4gDqa1vtDySwUa3cVNTKTb0FlKsNjk6Tkdd4qw5XwA4fhkXh7OqFBJPgVmIEsSct1+UZFBn25LxCwGtroxqI8cCQCAEkkxmfKr/l3OrK22VbDFBPwwykTie33qh5r7TXVcpcJDY8CLGDtBAyD0MkU97P3iFfXZKoXZvDJ04HhOM9STQXXKOENy0Q7KNTEraEeFCcAyZM5MdK0Xs3b0o6gRD7f3EP76orHOrIgDSCO4gjf8/OtFyQ/7w/1/wD+dugs6KKKAooooCiiigKKKKDgrtcU12gK5Qa7QMX7Ug9jVLxHAutsraw0yCSe/U+nere4XJICxGzEiDt0Gd5+lPJagUGbscofJuMST0UkCPMjLfhjaupy0IWhUzmSJ8oz0xt61oOIUR/Cqe+jsMaRMyYLHyxgfega4TgPd6QpOkTiBGc9Bj5VKa8R0knp/rtULlvAvbt6WdrhHWBtiFHkPOi5eTWVe4QYXwDBz1kZInqO1A+eIcESkjbwmYPmD07muOhb9fO0AkAfSCe01W3TZB/RoHIkBUQkkjvcGx/nVfe4Li2XZLasdtRLQfhF0hTMbYx3oFjmF1C9q3YN0KD4u05hjiW8xnapNvnfD2lMke8OWkHUxgYC/FA22FUl/lvFaRbYAkY8LkgzuxkdSc+tTeQ+zPumb3hZrjQWYjwrBwqsRJxGNqCFzC03FOraQgxqAHiImQWn4PTqDVve5rcuagV0oDEagpYebapA9FNc5twPEPdTQyW7alZxL4JnMemNsmatbXK0DTBJzv542oM7y3k7Nca+5QO58L/rqoGkKix4Fj596tLPL2Vgr3mPUIkifU9u9Xq8CyjwKJ8/Co+gmucJyQ69d2GbfHwznERtBoKrieW2HfV7gXbhnC9SoX4iWA6jJxV5ydY95Ijxrjt+it4MYqXw/DBFgAecfWo/BH9NfHmh+qAf/X7UE+iiigKKKKAooooCiiigRbOB6Cl0iz8I9B+FLoCiiigKau3YIHcx9pp2mOMRivgjUCCAcAwcgmMSOtAm7NQ/d5J7xicfIVNtWm6kDyEn7n+FPBBQQf6IT3HoYpL8BoBKgE9TksR61ZU3dHXt5TQVN1SvwrPkBFRrlh7gGpRH6ytBHr8u1WHEWnYE24MxEmPX5/KkcJYfGpNP7QkHPqDmghKEQfEBp6DGP7I6VXP7QIFP6UNkxogACcDMliNzWvtWQuwiuf0VJnSs94E/WgzXs9ePF+J7bKiHwuca/QD7mtOOHUdBSxRQFFFFAU3b4ZVZmAAZo1HvpED6CnaKAooooCiiigKKKKAooooEWh4R6Cl0m3sPQUqgKKKKBFxiBgSe21QrnNdLQyP8IPhBbOJX5AjPX5VYUUFcea4U+7fOroZAUx9TgxXV5sCrEW38OnECfF0gHcdasIoigrv9rn/lXOnTvFcbmT+Ei2xB1SIMiGgdO2fzNWUVyKCsXnDE4s3MbiMzAIHbrUm3xLNPgKwdj1H9UyB9alxRQQL/ABzjTFpjvq2wIMbE7kD0mlJxjkE+7Iggb7gmJyOgyfnU2KIoK1eZOLWprbapA0xG/UTUnl/F+8tq5UrI2bf79PpUiK7Qciiu0UHK7RRQFFFFAUUUUBRRRQFFFFB//9k="/>
          <p:cNvSpPr>
            <a:spLocks noChangeAspect="1" noChangeArrowheads="1"/>
          </p:cNvSpPr>
          <p:nvPr/>
        </p:nvSpPr>
        <p:spPr bwMode="auto">
          <a:xfrm>
            <a:off x="1587500" y="-1106488"/>
            <a:ext cx="2000250" cy="2286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2" name="Picture 8" descr="http://t0.gstatic.com/images?q=tbn:ANd9GcQrQdvnA4HSa_054_TrLJKgRrH9pqeRnXW3s7s37ah483xjSR1Tog"/>
          <p:cNvPicPr>
            <a:picLocks noChangeAspect="1" noChangeArrowheads="1"/>
          </p:cNvPicPr>
          <p:nvPr/>
        </p:nvPicPr>
        <p:blipFill>
          <a:blip r:embed="rId4" cstate="print"/>
          <a:srcRect/>
          <a:stretch>
            <a:fillRect/>
          </a:stretch>
        </p:blipFill>
        <p:spPr bwMode="auto">
          <a:xfrm>
            <a:off x="1828801" y="2438400"/>
            <a:ext cx="2314575" cy="1971676"/>
          </a:xfrm>
          <a:prstGeom prst="rect">
            <a:avLst/>
          </a:prstGeom>
          <a:noFill/>
        </p:spPr>
      </p:pic>
      <p:pic>
        <p:nvPicPr>
          <p:cNvPr id="26634" name="Picture 10" descr="http://t2.gstatic.com/images?q=tbn:ANd9GcTRnyc9IUyed_IZCJ_A08PQ_gVFinxU8jWIL3MR8MsuLsEg0hjPdg"/>
          <p:cNvPicPr>
            <a:picLocks noChangeAspect="1" noChangeArrowheads="1"/>
          </p:cNvPicPr>
          <p:nvPr/>
        </p:nvPicPr>
        <p:blipFill>
          <a:blip r:embed="rId5" cstate="print"/>
          <a:srcRect/>
          <a:stretch>
            <a:fillRect/>
          </a:stretch>
        </p:blipFill>
        <p:spPr bwMode="auto">
          <a:xfrm>
            <a:off x="4618742" y="3664298"/>
            <a:ext cx="2086858" cy="2771776"/>
          </a:xfrm>
          <a:prstGeom prst="rect">
            <a:avLst/>
          </a:prstGeom>
          <a:noFill/>
        </p:spPr>
      </p:pic>
      <p:sp>
        <p:nvSpPr>
          <p:cNvPr id="23" name="TextBox 22"/>
          <p:cNvSpPr txBox="1"/>
          <p:nvPr/>
        </p:nvSpPr>
        <p:spPr>
          <a:xfrm>
            <a:off x="6705600" y="4572001"/>
            <a:ext cx="2590800" cy="1384995"/>
          </a:xfrm>
          <a:prstGeom prst="rect">
            <a:avLst/>
          </a:prstGeom>
          <a:noFill/>
        </p:spPr>
        <p:txBody>
          <a:bodyPr wrap="square" rtlCol="0">
            <a:spAutoFit/>
          </a:bodyPr>
          <a:lstStyle/>
          <a:p>
            <a:pPr algn="ctr"/>
            <a:r>
              <a:rPr lang="en-US" sz="2800" dirty="0">
                <a:solidFill>
                  <a:schemeClr val="bg1"/>
                </a:solidFill>
              </a:rPr>
              <a:t>“…and when he had said this, he fell asleep.”</a:t>
            </a:r>
          </a:p>
        </p:txBody>
      </p:sp>
    </p:spTree>
    <p:extLst>
      <p:ext uri="{BB962C8B-B14F-4D97-AF65-F5344CB8AC3E}">
        <p14:creationId xmlns:p14="http://schemas.microsoft.com/office/powerpoint/2010/main" val="331797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out)">
                                      <p:cBhvr>
                                        <p:cTn id="7" dur="1000"/>
                                        <p:tgtEl>
                                          <p:spTgt spid="19"/>
                                        </p:tgtEl>
                                      </p:cBhvr>
                                    </p:animEffect>
                                  </p:childTnLst>
                                </p:cTn>
                              </p:par>
                              <p:par>
                                <p:cTn id="8" presetID="8" presetClass="entr" presetSubtype="32" fill="hold" nodeType="withEffect">
                                  <p:stCondLst>
                                    <p:cond delay="0"/>
                                  </p:stCondLst>
                                  <p:childTnLst>
                                    <p:set>
                                      <p:cBhvr>
                                        <p:cTn id="9" dur="1" fill="hold">
                                          <p:stCondLst>
                                            <p:cond delay="0"/>
                                          </p:stCondLst>
                                        </p:cTn>
                                        <p:tgtEl>
                                          <p:spTgt spid="26632"/>
                                        </p:tgtEl>
                                        <p:attrNameLst>
                                          <p:attrName>style.visibility</p:attrName>
                                        </p:attrNameLst>
                                      </p:cBhvr>
                                      <p:to>
                                        <p:strVal val="visible"/>
                                      </p:to>
                                    </p:set>
                                    <p:animEffect transition="in" filter="diamond(out)">
                                      <p:cBhvr>
                                        <p:cTn id="10" dur="1000"/>
                                        <p:tgtEl>
                                          <p:spTgt spid="2663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amond(out)">
                                      <p:cBhvr>
                                        <p:cTn id="15" dur="1000"/>
                                        <p:tgtEl>
                                          <p:spTgt spid="18"/>
                                        </p:tgtEl>
                                      </p:cBhvr>
                                    </p:animEffect>
                                  </p:childTnLst>
                                </p:cTn>
                              </p:par>
                              <p:par>
                                <p:cTn id="16" presetID="8" presetClass="entr" presetSubtype="3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out)">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nodeType="clickEffect">
                                  <p:stCondLst>
                                    <p:cond delay="0"/>
                                  </p:stCondLst>
                                  <p:childTnLst>
                                    <p:set>
                                      <p:cBhvr>
                                        <p:cTn id="22" dur="1" fill="hold">
                                          <p:stCondLst>
                                            <p:cond delay="0"/>
                                          </p:stCondLst>
                                        </p:cTn>
                                        <p:tgtEl>
                                          <p:spTgt spid="26634"/>
                                        </p:tgtEl>
                                        <p:attrNameLst>
                                          <p:attrName>style.visibility</p:attrName>
                                        </p:attrNameLst>
                                      </p:cBhvr>
                                      <p:to>
                                        <p:strVal val="visible"/>
                                      </p:to>
                                    </p:set>
                                    <p:animEffect transition="in" filter="diamond(out)">
                                      <p:cBhvr>
                                        <p:cTn id="23" dur="1000"/>
                                        <p:tgtEl>
                                          <p:spTgt spid="26634"/>
                                        </p:tgtEl>
                                      </p:cBhvr>
                                    </p:animEffect>
                                  </p:childTnLst>
                                </p:cTn>
                              </p:par>
                              <p:par>
                                <p:cTn id="24" presetID="8" presetClass="entr" presetSubtype="32"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amond(out)">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152401"/>
            <a:ext cx="5486400" cy="830997"/>
          </a:xfrm>
          <a:prstGeom prst="rect">
            <a:avLst/>
          </a:prstGeom>
          <a:noFill/>
        </p:spPr>
        <p:txBody>
          <a:bodyPr wrap="square" rtlCol="0">
            <a:spAutoFit/>
          </a:bodyPr>
          <a:lstStyle/>
          <a:p>
            <a:pPr algn="ctr"/>
            <a:r>
              <a:rPr lang="en-US" sz="4800" dirty="0">
                <a:solidFill>
                  <a:schemeClr val="bg1"/>
                </a:solidFill>
                <a:latin typeface="Harrington" pitchFamily="82" charset="0"/>
              </a:rPr>
              <a:t>A Martyr</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4" name="AutoShape 2"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data:image/jpeg;base64,/9j/4AAQSkZJRgABAQAAAQABAAD/2wCEAAkGBhQSERUUEhQWFRQWGRYZFxgXGRwaGhoYGBgYGhcYFhkXGyYeGBojGhgWHy8gJCcpLCwsGB4xNTAqNScrLCkBCQoKBQUFDQUFDSkYEhgpKSkpKSkpKSkpKSkpKSkpKSkpKSkpKSkpKSkpKSkpKSkpKSkpKSkpKSkpKSkpKSkpKf/AABEIAPAA0gMBIgACEQEDEQH/xAAbAAABBQEBAAAAAAAAAAAAAAAAAgMEBQYBB//EAEYQAAIBAwIEAwYCBgcHBAMBAAECEQADIRIxBAVBUSJhcQYTMoGRobHwI0JSwdHhFGJygpKy8RUzQ1OT0tMkc4PCY6LDFv/EABQBAQAAAAAAAAAAAAAAAAAAAAD/xAAUEQEAAAAAAAAAAAAAAAAAAAAA/9oADAMBAAIRAxEAPwD3CkX7ulWbeAT9BNLpnjf92/8AZb8DQU3De0zugYWIkBgPeDYiR+rTie0Fw/8ABH/UH/bVbyq1Fm2O1tP8oqaLdA+/O7g2sSe3vB/20W+c3T/wFH/y/wAEpIJiugxQPLzO7/yk/wCof/FXTzG9/wApP+of/HSC1dDzQLXmF0/8JP8AqH/x13/aFz/lr/jP/jpINBJoFnj7n7Cf4z/466ONuH9RP8Z/7KSKUDQH9Lu/s2/q3/bR/Sbn/wCMf4j+4VwUmaBYuXu9uP7LH/7CnBdb9pf8J/7qi3eJVR4mC+pA/Gm15pax4xnbHfO8RQTveN+1j+z/ADpPvG/aj+6P41A/21Zwdflj8+Rrp53ZAB1YaDgd+/b+VBPF4/tfYUeOf95/+oqtu87sA/HsSDgxieu29SOG5tZmA2e359KCxW03Vz9BTiKRuZ+n7qiDm1v9r85/galC5QLorgNdoCiiigKKKKDlN8SJRv7J/CnKTc2PoaDJ8rufoLR7pb691FT0aq/lB/8AT2v/AG7f+QVNU0Dgbeie1c6VxZoOlu9ApRWKTbUx6UDgP0pYeK5FdigUblBuUkzQnp+elAuc11WNIArrGT1oK3nt2EMnSNJ75OIGKxnvnGZPl+elan2paLfr/Ff31k+H4khpJjETvAoFq52OfycY6UnJG8b42rjnxGBjbH5zQGx9hQPWHIG5B9djP3pzhnM/6fxqKtyMRNO23Cyf3/agsbPMnQZcmcQCf9P9POrblnP2ZviIHyrMa1Hxb47fjNL4e71XY9f30HpvB8TqGetSGaKzHJeZ4AxOB9v4xWj97igdBrtMByCJ+ExHkf5/nenxQFFFFBygiiigyPJmixaB6In+UVO1VXcn/wBxbmPhX/KKmrQPDNKpKNmlhqCFxfOBbaNMxk5j5D502/PRghAR18R/hVRzy4femPvjqajWH36n89qDRjngEeDt+t/Kp3L+KFy2r95x9qyNlz1JO5/h/pWg9nuJUWFkgHU+P7x70FozdqAc0huJSMuo60f7RsgGXH3/AIUDPGcyS0PGewxvk/yNV7+1NqPhbvUPnvGpcn3eR4QdxmGiJrNXQdo7Z/n3oLjnHOBf1BQQqqDON9S4qlZB6/nanuCwHEbrHp4kz6imLhjNB1QPTypxEEEkwNjG5J2AH52pavrKqAATAzt9qo+d8w13CiiLaeE5gsZ6nvvQXZu2yARIJ7xHcZHWOhiCKSFIM7dBGPSslwvMzbuSp0j8/n5Vrw2oEzIBERtBnr8qBniOFuMp0AsfLfY43ydvtTthWCwcMMemcipViwl3DNpOTJgqR5dQaaW3uB3+XrQWVq+VIPWR9jtW04PiNSjzg1iLHDyyr5/6n7VseEEKOlBYASpFPocVH4fNSRQFFFFByiiigy/K7f6JBGyLn5CpXu4rGcJxD6IyZxv22xShxDYM5/hQbVF749aGEdR9f41jbfFuxhZkmIG5n91dv3mB0uCrDp+H5FA9z5f0pODMdfyKi2ycfxpjib0x5TP2371y0+aCYGGPnTfB8S6zoCGGfcE5nPWO1NlxO/5865wVwA3OviP3oJVzjbhEkLPoft4qYfiWIyVBG+D29fWkHfc7/neusnfz/IoDhi2hwW6p0j9ukpbIV3LABRjV+sf2R5xn/WnEIKv/AHPxP8ar+d8T+hNlUZyxDiBgQSIM7A+E/Wgd4C7qV2jJAwf7a9frmuqozLIpAOCd4iT9xSLdrSWaTBRIBOQAq6yx2JLSJ8vOl3+CRgHdNRtgso1FZMqF1Fc6ZPTOKBFu6FDMYgKxB7mDGk96zHNAEs2Yyzq1xj1JZj9hEVpOM5bNjT+yJB85MxkEffpWX5rkIA06UAgn4T1Aj6/OgrtIGen5mtf7O6rlkkkygWexEhc+LBgdulZawuZO3+m1avkyD3Qjc6h8gVK+ZyX37UFqm22QAAaVbSMxj9/rRw105Ud9uncfiKsUslgoKwBjB889YoH+Q8MWuFzsuw861qWZzVTyu2B89/pV/ZXFAWEgU7XK7QFFFFByiiig8r4dgRt1MH504xgifwpnhFImP2j+NOlD13g0EjhL3u/eOuWFu5pgTDRvGek1X8GruLry9xVK+JjJyDO3kFY9tQrV2LAS2EAy0av6xiWkjOkCmeO4fQoFuEUSSAMYncDJzQZpxIHfOPpXVEdKdvcGxusqKW0semw8z06VMscqIb9JGkAzBEjftt2oFcWtixaGok3XXUAudOJ+EHaO9V3CNDNIGSD9QDT3NuBFq0z8PMXN1JYzOAV05DT2qZasWrxEMUeALikZkKBscgb58qCIpJYKknViB3+dL4vhikKxE/h9QJ+VSuM4a3ZPhusLkEgmMEgR0rLnmjDiFLoYBBJLM0+EgnJgyfnQX1/hRaHjIBYDHYjxQTtsN9hUXkXLrnFNcaNIBEFsAzOANwIj7U1yn2nt/wBJ0uzH3uq3LiVBlWtwAICg6h9zT/MuK9x72WK2wzM0CZZJUT5FwTHoaBn2h5U4i0QCQV8X6gUkkkk7MCJETkxUzi+CL2HfHwkxOZEP8hAas7yzm7XbxNp3ZRa8c/t6dRwABpBG0GrHjecrbVC06SuP2dUsPGBuCs0Gh4fi/coGVNZZSxYQCEULCgsQNRZh95qh5jZtcTeYXFCXLfxgiH0kElSFaGYECGmMntT/AD5LhsB0XVJUFA5ADNo0hRHiyc+g7Unl3slctKXvXbQe5DaY3IzpL7BTtkRkUDA5TwQX3LMVuEeG4BGWCsqsJImGE4+9T09oxZJtXLYWzb0pC/EMlQ5MEMTkkTsOtMXuVFwVZStyWVpBhB4WNzWDGwEDrj5Lsez9tHuX7hLWbaEIH3LAQWJxqC9Ns+lAriUbWI8KudRbCkKqsY2OknSPyar+X88urxGli1xGth8aZVYlWbSIBgwepkdqTyzmHvTmQixGkySxEKpnbU0b9AfOkcys21tBrbA6m8UHxDRIAJGCkGREZJxMEBteQ8w94zHA7eYj/StbYOK8z5FzOFkk4A/iCfX+Nb/k/He8QHrQWNdFNZBGcGZ/lTtAUUUUHKKK7QeZcPwby0D9Y5+vnS7tnSPGyr2zJPyE9aXfJa69sA/E0heniIJk1It8vCzKKDBiMkHEdPwNBbaoQCY0gBm22Gc9KreOuFgsGNbJpBlRE4Lxkz27T12mG4XXUV8IiVkDU2MMTsg69/PY1fMxdbUC41aHeQpAAWAVQEzPi+I/TNBMTiyzMq5AMErBkwJyTAg9ah3+KJV7Ft/0gE3GI+BTAidiYOAOtVPIHK2zbLMGUuYJIkT996sOXMq3nUr8bLpYbOVHw+oLAnyFA1c48Lato5KKpPjGSCI0sN5BE+X2rnC8wtlptzAMM5n9IN9QB2EhhjaOlP8AOeFXXnSFI0E4ADftdvi+1Znl1huL4hrFlwlpQSbogtpBgaQf1ulBa8z5qrXEQaWJIIMwFnoY3jr8qgc1J06njKhoAiJ6SPlUqzyQW197NzSjtb/SAEtEjWSoAUQCSTtSudWJthQNlj1H+hoMpbWR9/Q16NyRE4mx7y6AZBV+gME6jjvMms/y/hAioBaFy4dLNrAgAkQJOFBX3nqGU7rV/wAkZBYZAAqq0qBO0Anz+IN9aCqucLY4VJsiH3gZADGRGrcDT9871G4e1afhP65yZyAF6bSCFH3Nd54mt1934pQAsNgcgj1OYHXFQOF4pW94k6d1zgxGlhnH58qDV8CxNq3KklZBVQWOkGFJHmJzsRPqJNxwA127Y17lmNwMQBudMDSoEHwzg1T8u5dcHD2rtu6G0PhSgBKq+l195MiQDHTaqv2mv8QFZHCYAIOokhrkkQOhgMYk9KC+v8QAfd2hNu7lQNwiZZZ3jVKgdmjpXLqvewbg0bQJMn+qIyNx29axPJuYm2gVidRUJg5VNUsFnZjHTaa3HszxaoLr3BkKkIsswSSMDsPCDFBV8TwY4UtoV7asNTSJkqCFYaxAgtOI6j0z44sFiIyx2Aw8g7DpGZ7ekVruc8wtsl+4TFoKhSVKBmEnSFaPENpH7Q71Z2fYzg5S8VYGFKn3jDGCkDHl86DIcoLW3KuI8I04InzOoDt2Fav2d5ppcqTGJFRee8GhcujMxUgszZBwRpUnMgb9PnTHLFGsb7j7mP40Ho/DXdQmpAqs5QwgjtVmKAooooOUVwmkvfAUsTgdaDJX0A4m7BkapmcAmCR8jIrp4pQTt64/DeKq+IvDXc3GpnaOp1NOTPnTNu48SIUD9YgR8sSx9BQW/DaXuagZCg7/ALTahMfKmWvL76Nj+kHy0z+Ipvkl/Ubuc+DpH6zDMiji108SuPiYfRlINBW8GFAJIGsk+UCdjG9O8KltLpvFWITxHIABGNWRv88k1Ba7dBKovgUkljgTic9c9M0rj3Y2ktE5bx3N4ImEU9x4Zjrigb9pOZresMFV1UgyzRtMiFUznasH7NMo4nx3fchDI2GohtiSRGO5rctZ1LDSZ+nbaspc9kLlxiUgiSvmSvYD060Hp/G83sMmZuKwEAAwchgcwNwPpVRx5DBcBT0A2Azjz2GetWK2T7i2jKUfQogyADAlATg1UnnoS/8A0drAZmI907DcmAbZDiAwM+v3oIvspaJutJhABq7GT4QfSC3yqbYu/wBHcNdGq1dgzHwtmCF6iBBG/hJqy4zh0sAWkhCzanOYJOIHYAbSaic35nZuWFTUGbSNliDuPFPqP71BYcTwqFdKhSCAR2YHKkEdcYJ7nzrz32j4U2bnvBID/ENoI6mdvPfPUzWw5Dxmq3ocEhZyBOlYBBPowmPNu1c5oq6Xs8SoKEagy9ttanuO3b0yB7Es9zhFB8KgvpYCW8R2j11GTSue+zIILy7HVrkkmAASymAANQAk+QG28/2S4fRw1leuVn9oLA1DyIUD+8e1M8+5x4CBADlgAOq7Fz5aQQB8+lB55btD+mOoHgltIjZTkDzxivS+D5Rabh7fvIVm1EODDAn4YPoBivNeEfXxp6HbuRia9A9ouKZeBRkOlwF0QDOrA8IiGJ7daDAc1XiHuhOKMgOoDTIYTEpHQ4O09K3nNOcE8VZsIpIYBTpxAnJk7aQAYwT6VScbyjintNcucP7uBqhXDMD18J8QzmJkfanbvOeCckXWi1bg21B0lrgtEtIUAlv1ZJIJeB5BoedIq2WAwAInYTI26sxJPpJqv5GwmTE43+cx5xNZ/k9/iOJR2bWbOTaBbWEKD4WYy2VkAk7j6WnLrkkCT1PbvQehckYQYM+Xares97NpIYg9vwEZ61oEGO9B2iiigavJKn87ZqHzi7FvEZ77ec1PJqm5nbZ8FoiYAwd8SdxjtQY7mTOXZVExhjHXttSbXKmYeJ3PYKYA9Tn7Cr9+WhcrEdfXqacTgTEyFXYTv60ELk3BG3rEQWCSSZJgt170/wA3EOh7Onrv/OheDuaiBdCkgEtp1EDMQGgLOd6av8ut3BD3rjmZJGkCP7oCxjeZoK1OEe47i2hcBzmQFGdp/dXV5FdDFnUKsDVqYQIJAAiekHsK0NvSii2gAgYEjbqxgyT+NKCeISCyj0gHuATmKCiflG51qfJZkHOCTgfTNJ9luFcOyToRRJYAG5cZoZjLT7tBqCwBJ71NS21wy7kzMfCeuCIXHkJqLzS0FIUOyFlYqVMToI1qfLSVP900CuL4XhWOWuMSTIN14M/tAtFOWl4cMtxltq1sjRDMxx3zHlWT4riSjrbVdbO0BmJAnOIFQLvNbouqLhHu2QPFvwgqdwGJmQencZ7UGo5tzA8Q5FsAgA/F3MRPWY1RIiYqXa5Dw6hDduibkaQTpBJyBuWJ+Y86Y4fmti6sBRaaFIgAKdWxWMAT9DqXqKreM4QOSZBDjcftAgGfVoPzPag1d7hlshFtAIGuKIA3LY3O58juJFZr2g5zaS2ECG4bhItgR+jmV3/Z1Ax5GKgJxDsgl3IUgxqJymxpvhbCNctkkaVdCxJwFDAkn70G2e4LKsf1bSpbAjsFLH7r/hrL8ZaLtpceLQ8A9GIYLMb/AAEfWtW1xbi4gq9w6SDIb9bB6jw/Y1mrVo3LRW4uhx7y108TanZImPEpB+T0Gfu8uFni7bkwt5C4LYhoKuD56s/MbbVt+N4tPecPwyeMh7eQo0qLUO0t3wTC96w3tHzL31qyAJ1eI6gQUuhQr6c5V8MfMVoP6dctcNwpVVa8FOlmzEa1kjvDYnvmaDT+0HGaQMeU6Zyf6wykfQ1l+M4a3eMcUIna8BkHs5iSv1jpUbn/ALTcTw7yjG9bIVtLqpIBGfEoBECO4yZq45Tze1xdg3LSwdrlrBIOcrnKnp0oF8s5enDglQsBTqZbq6WCqSBpPiz2rPctBYpiNuv0zV+xsoyulj3jN4VbSv62Cew88SIPWs/yfm9t3ue+gEu0hZ0k6j8O0CT17bUHqHIVGiBHh3zJJ74q1Taqn2e4PRb3ycmNhNWwFAqiiigautkDv+6qm5c1MT3NWl49egBn7VUItAuOwEedd9xJkyY28vTtXdNLAnrQQGuiGUWyVJIOnr0Mz8+pNIEaSjI0YPhAiQZxJ7ifnVg1mdzTfuB5UFdYQoIQBR92O5LHcnb6Uu5xDEQT1yBgfM71KvJAyRFVvGHSs5yYA7nsBHlQPe/0jJH7qz/tU1y5aR7LL7y1cDjIgiCrLnGZ2O+asbfD3GjVbIHaFBHourbzP0rt6wBA1jGJJnfcQcDttQZrg295dtlrLW2SX0urBgVU4yMjzG4q24/2U1LIUHSCCFyQZhgB2ZCrR3Qd6l8RwYZQiM39kGVB7quyneD6iM1Kt+0FtQRcLW3IJD+7fScSSJBECSYmN4oMjY5W1oqAdSHZukMfEpI6HefL1q45BcHvAr4DC4CDHxQZnt8DH1NR+L49Hct7y2LR1rdZD4SxQlGAzpY9O5UgkytQOE5t7/iLAtR4NJZ3BVS5t5GBlZLZjPpmguPZS8ivfFwqAPECegzqrvH+0CXA1qzY1Kdzt8wFGM96n3vZAO2u/c1sDPhQKCRtmNTVJ4XguHtCBBEZUSQPPAx6mgx/DJdRSPePbWxqdVxHiIECRtLMPKkcJwt24oGlm1ZLEEgkmZJjeWP1rS+0/FK+hAfASAT006hqyPQfem+K443itvh9SAEz4ZkAYAE4gx3oMxfXxFTplCQT2ORH2FWtoj3dtAutjrL7SoQSpXsSOnUYqb//AJUg6nvXAWnbRPY504xHi1YqJxHszYZvd2vfM2k+K3cOnzV3YEAtMY+1BBvcWjKl0kAeJc9fEYA6HeI8jWQ/2meG4o3OGbSCZCnoMSpjG4/D5bfn/KHvKllbR4RLYWSWVxERCw3Ybkjzqs4T2UW25FuGaIkqLh8yCRA6ZignD29tuqsbVxbkgsoA0sRmZO39oAH1rPcu5Zca4XganLPG6glic9cGtjwPJFUnXaK4ENicDYdO/StJyvktoKp90JPfxH1MigtuRgiygbeM/k1ZCmbFsKIAA8h/KngKDtFFFBFdJDz3H4CoL+VWlzufnUbiOGB2oIYIpSPmuMCD++hWmg5qxUe7xRGyyT5jp+FSTj+VdY0DLKpEsM+fT06VCvOAYCyR1b57VOdDUEhiTEE9z8I9aBluGZyTjO+w+4E0eFT4RMQAOw8hT3F3jaXU9y3A3EBTHUiTn0+9MDmNvTIuK09unrAkUDoIKnY7bdJxv86mcRwyPqQ/sgR2EMI9CJHzNQr106DA/rAEwTEHC9PnFS7N0G5ggh1keYwR/noMRz7liWwqsoRQzDxJJ0uWkFv+IssYYZgjEhaoOXH+j8R7kiVI8Bne22QQRhoPUfyr1vmHBC7bZCYmdxqHzBwa875tw/u//TuFkEvw7A/A4y1sE5Ftx06EjeJoNtwNtr1lTMEiGO58JgnPp96Tx3LiNVxFN26AAoL6PCTkKQIUbnNRPYvi9VtxOAwYejCCPqv3q8c5/PWgzp9mGvlTxHhtqQy21aTIM+JpjvkZPlWgTh1RQFUKo2AwPtXST0HzJxTNm87MZWFUxO+rzXyoEXyr4OkncA5+xqPxHMFXwicGIVCQD6AQMEfWrBre5Pb5x+4VK5FbgXYn/eMc+apQZ63xJZjIut/8Nw/KdMU6VaBotXP+m6/WUrXxRFBlbNq4SC1q5IzsfwirzgmgZRgfNanRXYoGRe8m+lLtvPQjMZ/EeVKiu0BRRRQcFdrgNFAxc4eRUBrMZ6VbVH4tAFLdt/TrQQAKYv3wBg5JjvHnG5p64hBim9Py9KCM9xicMwQf1fE2OmwUb70i5xGgfA+NlUE74ydus71McxECks2KCn4rlbvcFxzbYKPheYBk5IXeMYml/wBDa7d1XAulQNOkaQxPfMwKsemKRdeMkfn170C4jLHJ7fhVXxSMmU8UHXbEbESXt/3lLkedc5hzBhpRQNdwwgJxgZZo2UeuSQMU3w44i0GF5XvAsDbZVyhEkhlUmACAQRgzGIoLzhOPW4qsDIYYI67/AHxVZzrgUvDScXIJtkzBIzp7Hb1qFZ5rDMVsXrbSpfUQtsXSCR7pWgtqAJO3pNWB5sl62rAgKwmGBGRtGMMMHv5CgoPY7jBb4ooZC3BEHeT4gD6Orr/eFba6Y6fyHnXmnN+Ka1dF0EEq5nbqNanG4LW/SSa2Nz2oUprGx+EE+Jtp2wIJ64waC0t8YGYpEwJBG2/44pdxiBAiek7faqhPahGXcWiT18XhmPBA0ydqg8TzlnMWmuEHeSOnUEbTnH+lBfXLz6cooM5lsesxt8qn8h+F/wD3D5/qp1rGWGfdluFIO7NA+kfStX7JXNVgk9XP+Vc0F5RRRQFFFFAUUUUBRRRQcFdrgrtBw1HvcRhvCWIxp7zjriOvpUiigiX7fhz0286hKtT+Jz6D8T+fvVc7idK/F9h6/wAKBi/dMwg1HrmAPU0zfW6B0K9QufmJ39Bmpj6QIz1JnqepNZ/mntLbtCdc7xpg7bmTgAdzNBPWy1xfDchf2hj5evliKh8dqsZuOGU4BkzPQEHv5dqmco4pWRNGpgRqL4hmbLbnJnyio/MOQNxBi5cIQEeFBG3djMn086Cl9pbiA2RZg3gfdSW8AXPvC4DbAgEznAqO/tC9niVs8Pq4kaRq0iDq66VGNMRv9a0bex3DlzcuBrjGcsxET8Xwkb+dS+G5QtpibS2kBADEL4iBsJBiNuhOKCDf4mGV7qMoVgxmO0TvggMfv1pn3aOzIbht3YGmSAjEABLqYzIVQR0IOO8rm/L7l8G378ImzrbHibbBY7CNwBMVATlauBZ9zqtLAOozkZJ1EypnsTg0GR9rJVXLYAAU/wBoMDAPXY1H5Jy9uMcBJ8IltU6R+ymNyck4gDqa1vtDySwUa3cVNTKTb0FlKsNjk6Tkdd4qw5XwA4fhkXh7OqFBJPgVmIEsSct1+UZFBn25LxCwGtroxqI8cCQCAEkkxmfKr/l3OrK22VbDFBPwwykTie33qh5r7TXVcpcJDY8CLGDtBAyD0MkU97P3iFfXZKoXZvDJ04HhOM9STQXXKOENy0Q7KNTEraEeFCcAyZM5MdK0Xs3b0o6gRD7f3EP76orHOrIgDSCO4gjf8/OtFyQ/7w/1/wD+dugs6KKKAooooCiiigKKKKDgrtcU12gK5Qa7QMX7Ug9jVLxHAutsraw0yCSe/U+nere4XJICxGzEiDt0Gd5+lPJagUGbscofJuMST0UkCPMjLfhjaupy0IWhUzmSJ8oz0xt61oOIUR/Cqe+jsMaRMyYLHyxgfega4TgPd6QpOkTiBGc9Bj5VKa8R0knp/rtULlvAvbt6WdrhHWBtiFHkPOi5eTWVe4QYXwDBz1kZInqO1A+eIcESkjbwmYPmD07muOhb9fO0AkAfSCe01W3TZB/RoHIkBUQkkjvcGx/nVfe4Li2XZLasdtRLQfhF0hTMbYx3oFjmF1C9q3YN0KD4u05hjiW8xnapNvnfD2lMke8OWkHUxgYC/FA22FUl/lvFaRbYAkY8LkgzuxkdSc+tTeQ+zPumb3hZrjQWYjwrBwqsRJxGNqCFzC03FOraQgxqAHiImQWn4PTqDVve5rcuagV0oDEagpYebapA9FNc5twPEPdTQyW7alZxL4JnMemNsmatbXK0DTBJzv542oM7y3k7Nca+5QO58L/rqoGkKix4Fj596tLPL2Vgr3mPUIkifU9u9Xq8CyjwKJ8/Co+gmucJyQ69d2GbfHwznERtBoKrieW2HfV7gXbhnC9SoX4iWA6jJxV5ydY95Ijxrjt+it4MYqXw/DBFgAecfWo/BH9NfHmh+qAf/X7UE+iiigKKKKAooooCiiigRbOB6Cl0iz8I9B+FLoCiiigKau3YIHcx9pp2mOMRivgjUCCAcAwcgmMSOtAm7NQ/d5J7xicfIVNtWm6kDyEn7n+FPBBQQf6IT3HoYpL8BoBKgE9TksR61ZU3dHXt5TQVN1SvwrPkBFRrlh7gGpRH6ytBHr8u1WHEWnYE24MxEmPX5/KkcJYfGpNP7QkHPqDmghKEQfEBp6DGP7I6VXP7QIFP6UNkxogACcDMliNzWvtWQuwiuf0VJnSs94E/WgzXs9ePF+J7bKiHwuca/QD7mtOOHUdBSxRQFFFFAU3b4ZVZmAAZo1HvpED6CnaKAooooCiiigKKKKAooooEWh4R6Cl0m3sPQUqgKKKKBFxiBgSe21QrnNdLQyP8IPhBbOJX5AjPX5VYUUFcea4U+7fOroZAUx9TgxXV5sCrEW38OnECfF0gHcdasIoigrv9rn/lXOnTvFcbmT+Ei2xB1SIMiGgdO2fzNWUVyKCsXnDE4s3MbiMzAIHbrUm3xLNPgKwdj1H9UyB9alxRQQL/ABzjTFpjvq2wIMbE7kD0mlJxjkE+7Iggb7gmJyOgyfnU2KIoK1eZOLWprbapA0xG/UTUnl/F+8tq5UrI2bf79PpUiK7Qciiu0UHK7RRQFFFFAUUUUBRRRQFFFFB//9k="/>
          <p:cNvSpPr>
            <a:spLocks noChangeAspect="1" noChangeArrowheads="1"/>
          </p:cNvSpPr>
          <p:nvPr/>
        </p:nvSpPr>
        <p:spPr bwMode="auto">
          <a:xfrm>
            <a:off x="1587500" y="-1106488"/>
            <a:ext cx="2000250" cy="2286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data:image/jpeg;base64,/9j/4AAQSkZJRgABAQAAAQABAAD/2wCEAAkGBhQSERUUEhQWFRQWGRYZFxgXGRwaGhoYGBgYGhcYFhkXGyYeGBojGhgWHy8gJCcpLCwsGB4xNTAqNScrLCkBCQoKBQUFDQUFDSkYEhgpKSkpKSkpKSkpKSkpKSkpKSkpKSkpKSkpKSkpKSkpKSkpKSkpKSkpKSkpKSkpKSkpKf/AABEIAPAA0gMBIgACEQEDEQH/xAAbAAABBQEBAAAAAAAAAAAAAAAAAgMEBQYBB//EAEYQAAIBAwIEAwYCBgcHBAMBAAECEQADIRIxBAVBUSJhcQYTMoGRobHwI0JSwdHhFGJygpKy8RUzQ1OT0tMkc4PCY6LDFv/EABQBAQAAAAAAAAAAAAAAAAAAAAD/xAAUEQEAAAAAAAAAAAAAAAAAAAAA/9oADAMBAAIRAxEAPwD3CkX7ulWbeAT9BNLpnjf92/8AZb8DQU3De0zugYWIkBgPeDYiR+rTie0Fw/8ABH/UH/bVbyq1Fm2O1tP8oqaLdA+/O7g2sSe3vB/20W+c3T/wFH/y/wAEpIJiugxQPLzO7/yk/wCof/FXTzG9/wApP+of/HSC1dDzQLXmF0/8JP8AqH/x13/aFz/lr/jP/jpINBJoFnj7n7Cf4z/466ONuH9RP8Z/7KSKUDQH9Lu/s2/q3/bR/Sbn/wCMf4j+4VwUmaBYuXu9uP7LH/7CnBdb9pf8J/7qi3eJVR4mC+pA/Gm15pax4xnbHfO8RQTveN+1j+z/ADpPvG/aj+6P41A/21Zwdflj8+Rrp53ZAB1YaDgd+/b+VBPF4/tfYUeOf95/+oqtu87sA/HsSDgxieu29SOG5tZmA2e359KCxW03Vz9BTiKRuZ+n7qiDm1v9r85/galC5QLorgNdoCiiigKKKKDlN8SJRv7J/CnKTc2PoaDJ8rufoLR7pb691FT0aq/lB/8AT2v/AG7f+QVNU0Dgbeie1c6VxZoOlu9ApRWKTbUx6UDgP0pYeK5FdigUblBuUkzQnp+elAuc11WNIArrGT1oK3nt2EMnSNJ75OIGKxnvnGZPl+elan2paLfr/Ff31k+H4khpJjETvAoFq52OfycY6UnJG8b42rjnxGBjbH5zQGx9hQPWHIG5B9djP3pzhnM/6fxqKtyMRNO23Cyf3/agsbPMnQZcmcQCf9P9POrblnP2ZviIHyrMa1Hxb47fjNL4e71XY9f30HpvB8TqGetSGaKzHJeZ4AxOB9v4xWj97igdBrtMByCJ+ExHkf5/nenxQFFFFBygiiigyPJmixaB6In+UVO1VXcn/wBxbmPhX/KKmrQPDNKpKNmlhqCFxfOBbaNMxk5j5D502/PRghAR18R/hVRzy4femPvjqajWH36n89qDRjngEeDt+t/Kp3L+KFy2r95x9qyNlz1JO5/h/pWg9nuJUWFkgHU+P7x70FozdqAc0huJSMuo60f7RsgGXH3/AIUDPGcyS0PGewxvk/yNV7+1NqPhbvUPnvGpcn3eR4QdxmGiJrNXQdo7Z/n3oLjnHOBf1BQQqqDON9S4qlZB6/nanuCwHEbrHp4kz6imLhjNB1QPTypxEEEkwNjG5J2AH52pavrKqAATAzt9qo+d8w13CiiLaeE5gsZ6nvvQXZu2yARIJ7xHcZHWOhiCKSFIM7dBGPSslwvMzbuSp0j8/n5Vrw2oEzIBERtBnr8qBniOFuMp0AsfLfY43ydvtTthWCwcMMemcipViwl3DNpOTJgqR5dQaaW3uB3+XrQWVq+VIPWR9jtW04PiNSjzg1iLHDyyr5/6n7VseEEKOlBYASpFPocVH4fNSRQFFFFByiiigy/K7f6JBGyLn5CpXu4rGcJxD6IyZxv22xShxDYM5/hQbVF749aGEdR9f41jbfFuxhZkmIG5n91dv3mB0uCrDp+H5FA9z5f0pODMdfyKi2ycfxpjib0x5TP2371y0+aCYGGPnTfB8S6zoCGGfcE5nPWO1NlxO/5865wVwA3OviP3oJVzjbhEkLPoft4qYfiWIyVBG+D29fWkHfc7/neusnfz/IoDhi2hwW6p0j9ukpbIV3LABRjV+sf2R5xn/WnEIKv/AHPxP8ar+d8T+hNlUZyxDiBgQSIM7A+E/Wgd4C7qV2jJAwf7a9frmuqozLIpAOCd4iT9xSLdrSWaTBRIBOQAq6yx2JLSJ8vOl3+CRgHdNRtgso1FZMqF1Fc6ZPTOKBFu6FDMYgKxB7mDGk96zHNAEs2Yyzq1xj1JZj9hEVpOM5bNjT+yJB85MxkEffpWX5rkIA06UAgn4T1Aj6/OgrtIGen5mtf7O6rlkkkygWexEhc+LBgdulZawuZO3+m1avkyD3Qjc6h8gVK+ZyX37UFqm22QAAaVbSMxj9/rRw105Ud9uncfiKsUslgoKwBjB889YoH+Q8MWuFzsuw861qWZzVTyu2B89/pV/ZXFAWEgU7XK7QFFFFByiiig8r4dgRt1MH504xgifwpnhFImP2j+NOlD13g0EjhL3u/eOuWFu5pgTDRvGek1X8GruLry9xVK+JjJyDO3kFY9tQrV2LAS2EAy0av6xiWkjOkCmeO4fQoFuEUSSAMYncDJzQZpxIHfOPpXVEdKdvcGxusqKW0semw8z06VMscqIb9JGkAzBEjftt2oFcWtixaGok3XXUAudOJ+EHaO9V3CNDNIGSD9QDT3NuBFq0z8PMXN1JYzOAV05DT2qZasWrxEMUeALikZkKBscgb58qCIpJYKknViB3+dL4vhikKxE/h9QJ+VSuM4a3ZPhusLkEgmMEgR0rLnmjDiFLoYBBJLM0+EgnJgyfnQX1/hRaHjIBYDHYjxQTtsN9hUXkXLrnFNcaNIBEFsAzOANwIj7U1yn2nt/wBJ0uzH3uq3LiVBlWtwAICg6h9zT/MuK9x72WK2wzM0CZZJUT5FwTHoaBn2h5U4i0QCQV8X6gUkkkk7MCJETkxUzi+CL2HfHwkxOZEP8hAas7yzm7XbxNp3ZRa8c/t6dRwABpBG0GrHjecrbVC06SuP2dUsPGBuCs0Gh4fi/coGVNZZSxYQCEULCgsQNRZh95qh5jZtcTeYXFCXLfxgiH0kElSFaGYECGmMntT/AD5LhsB0XVJUFA5ADNo0hRHiyc+g7Unl3slctKXvXbQe5DaY3IzpL7BTtkRkUDA5TwQX3LMVuEeG4BGWCsqsJImGE4+9T09oxZJtXLYWzb0pC/EMlQ5MEMTkkTsOtMXuVFwVZStyWVpBhB4WNzWDGwEDrj5Lsez9tHuX7hLWbaEIH3LAQWJxqC9Ns+lAriUbWI8KudRbCkKqsY2OknSPyar+X88urxGli1xGth8aZVYlWbSIBgwepkdqTyzmHvTmQixGkySxEKpnbU0b9AfOkcys21tBrbA6m8UHxDRIAJGCkGREZJxMEBteQ8w94zHA7eYj/StbYOK8z5FzOFkk4A/iCfX+Nb/k/He8QHrQWNdFNZBGcGZ/lTtAUUUUHKKK7QeZcPwby0D9Y5+vnS7tnSPGyr2zJPyE9aXfJa69sA/E0heniIJk1It8vCzKKDBiMkHEdPwNBbaoQCY0gBm22Gc9KreOuFgsGNbJpBlRE4Lxkz27T12mG4XXUV8IiVkDU2MMTsg69/PY1fMxdbUC41aHeQpAAWAVQEzPi+I/TNBMTiyzMq5AMErBkwJyTAg9ah3+KJV7Ft/0gE3GI+BTAidiYOAOtVPIHK2zbLMGUuYJIkT996sOXMq3nUr8bLpYbOVHw+oLAnyFA1c48Lato5KKpPjGSCI0sN5BE+X2rnC8wtlptzAMM5n9IN9QB2EhhjaOlP8AOeFXXnSFI0E4ADftdvi+1Znl1huL4hrFlwlpQSbogtpBgaQf1ulBa8z5qrXEQaWJIIMwFnoY3jr8qgc1J06njKhoAiJ6SPlUqzyQW197NzSjtb/SAEtEjWSoAUQCSTtSudWJthQNlj1H+hoMpbWR9/Q16NyRE4mx7y6AZBV+gME6jjvMms/y/hAioBaFy4dLNrAgAkQJOFBX3nqGU7rV/wAkZBYZAAqq0qBO0Anz+IN9aCqucLY4VJsiH3gZADGRGrcDT9871G4e1afhP65yZyAF6bSCFH3Nd54mt1934pQAsNgcgj1OYHXFQOF4pW94k6d1zgxGlhnH58qDV8CxNq3KklZBVQWOkGFJHmJzsRPqJNxwA127Y17lmNwMQBudMDSoEHwzg1T8u5dcHD2rtu6G0PhSgBKq+l195MiQDHTaqv2mv8QFZHCYAIOokhrkkQOhgMYk9KC+v8QAfd2hNu7lQNwiZZZ3jVKgdmjpXLqvewbg0bQJMn+qIyNx29axPJuYm2gVidRUJg5VNUsFnZjHTaa3HszxaoLr3BkKkIsswSSMDsPCDFBV8TwY4UtoV7asNTSJkqCFYaxAgtOI6j0z44sFiIyx2Aw8g7DpGZ7ekVruc8wtsl+4TFoKhSVKBmEnSFaPENpH7Q71Z2fYzg5S8VYGFKn3jDGCkDHl86DIcoLW3KuI8I04InzOoDt2Fav2d5ppcqTGJFRee8GhcujMxUgszZBwRpUnMgb9PnTHLFGsb7j7mP40Ho/DXdQmpAqs5QwgjtVmKAooooOUVwmkvfAUsTgdaDJX0A4m7BkapmcAmCR8jIrp4pQTt64/DeKq+IvDXc3GpnaOp1NOTPnTNu48SIUD9YgR8sSx9BQW/DaXuagZCg7/ALTahMfKmWvL76Nj+kHy0z+Ipvkl/Ubuc+DpH6zDMiji108SuPiYfRlINBW8GFAJIGsk+UCdjG9O8KltLpvFWITxHIABGNWRv88k1Ba7dBKovgUkljgTic9c9M0rj3Y2ktE5bx3N4ImEU9x4Zjrigb9pOZresMFV1UgyzRtMiFUznasH7NMo4nx3fchDI2GohtiSRGO5rctZ1LDSZ+nbaspc9kLlxiUgiSvmSvYD060Hp/G83sMmZuKwEAAwchgcwNwPpVRx5DBcBT0A2Azjz2GetWK2T7i2jKUfQogyADAlATg1UnnoS/8A0drAZmI907DcmAbZDiAwM+v3oIvspaJutJhABq7GT4QfSC3yqbYu/wBHcNdGq1dgzHwtmCF6iBBG/hJqy4zh0sAWkhCzanOYJOIHYAbSaic35nZuWFTUGbSNliDuPFPqP71BYcTwqFdKhSCAR2YHKkEdcYJ7nzrz32j4U2bnvBID/ENoI6mdvPfPUzWw5Dxmq3ocEhZyBOlYBBPowmPNu1c5oq6Xs8SoKEagy9ttanuO3b0yB7Es9zhFB8KgvpYCW8R2j11GTSue+zIILy7HVrkkmAASymAANQAk+QG28/2S4fRw1leuVn9oLA1DyIUD+8e1M8+5x4CBADlgAOq7Fz5aQQB8+lB55btD+mOoHgltIjZTkDzxivS+D5Rabh7fvIVm1EODDAn4YPoBivNeEfXxp6HbuRia9A9ouKZeBRkOlwF0QDOrA8IiGJ7daDAc1XiHuhOKMgOoDTIYTEpHQ4O09K3nNOcE8VZsIpIYBTpxAnJk7aQAYwT6VScbyjintNcucP7uBqhXDMD18J8QzmJkfanbvOeCckXWi1bg21B0lrgtEtIUAlv1ZJIJeB5BoedIq2WAwAInYTI26sxJPpJqv5GwmTE43+cx5xNZ/k9/iOJR2bWbOTaBbWEKD4WYy2VkAk7j6WnLrkkCT1PbvQehckYQYM+Xares97NpIYg9vwEZ61oEGO9B2iiigavJKn87ZqHzi7FvEZ77ec1PJqm5nbZ8FoiYAwd8SdxjtQY7mTOXZVExhjHXttSbXKmYeJ3PYKYA9Tn7Cr9+WhcrEdfXqacTgTEyFXYTv60ELk3BG3rEQWCSSZJgt170/wA3EOh7Onrv/OheDuaiBdCkgEtp1EDMQGgLOd6av8ut3BD3rjmZJGkCP7oCxjeZoK1OEe47i2hcBzmQFGdp/dXV5FdDFnUKsDVqYQIJAAiekHsK0NvSii2gAgYEjbqxgyT+NKCeISCyj0gHuATmKCiflG51qfJZkHOCTgfTNJ9luFcOyToRRJYAG5cZoZjLT7tBqCwBJ71NS21wy7kzMfCeuCIXHkJqLzS0FIUOyFlYqVMToI1qfLSVP900CuL4XhWOWuMSTIN14M/tAtFOWl4cMtxltq1sjRDMxx3zHlWT4riSjrbVdbO0BmJAnOIFQLvNbouqLhHu2QPFvwgqdwGJmQencZ7UGo5tzA8Q5FsAgA/F3MRPWY1RIiYqXa5Dw6hDduibkaQTpBJyBuWJ+Y86Y4fmti6sBRaaFIgAKdWxWMAT9DqXqKreM4QOSZBDjcftAgGfVoPzPag1d7hlshFtAIGuKIA3LY3O58juJFZr2g5zaS2ECG4bhItgR+jmV3/Z1Ax5GKgJxDsgl3IUgxqJymxpvhbCNctkkaVdCxJwFDAkn70G2e4LKsf1bSpbAjsFLH7r/hrL8ZaLtpceLQ8A9GIYLMb/AAEfWtW1xbi4gq9w6SDIb9bB6jw/Y1mrVo3LRW4uhx7y108TanZImPEpB+T0Gfu8uFni7bkwt5C4LYhoKuD56s/MbbVt+N4tPecPwyeMh7eQo0qLUO0t3wTC96w3tHzL31qyAJ1eI6gQUuhQr6c5V8MfMVoP6dctcNwpVVa8FOlmzEa1kjvDYnvmaDT+0HGaQMeU6Zyf6wykfQ1l+M4a3eMcUIna8BkHs5iSv1jpUbn/ALTcTw7yjG9bIVtLqpIBGfEoBECO4yZq45Tze1xdg3LSwdrlrBIOcrnKnp0oF8s5enDglQsBTqZbq6WCqSBpPiz2rPctBYpiNuv0zV+xsoyulj3jN4VbSv62Cew88SIPWs/yfm9t3ue+gEu0hZ0k6j8O0CT17bUHqHIVGiBHh3zJJ74q1Taqn2e4PRb3ycmNhNWwFAqiiigautkDv+6qm5c1MT3NWl49egBn7VUItAuOwEedd9xJkyY28vTtXdNLAnrQQGuiGUWyVJIOnr0Mz8+pNIEaSjI0YPhAiQZxJ7ifnVg1mdzTfuB5UFdYQoIQBR92O5LHcnb6Uu5xDEQT1yBgfM71KvJAyRFVvGHSs5yYA7nsBHlQPe/0jJH7qz/tU1y5aR7LL7y1cDjIgiCrLnGZ2O+asbfD3GjVbIHaFBHourbzP0rt6wBA1jGJJnfcQcDttQZrg295dtlrLW2SX0urBgVU4yMjzG4q24/2U1LIUHSCCFyQZhgB2ZCrR3Qd6l8RwYZQiM39kGVB7quyneD6iM1Kt+0FtQRcLW3IJD+7fScSSJBECSYmN4oMjY5W1oqAdSHZukMfEpI6HefL1q45BcHvAr4DC4CDHxQZnt8DH1NR+L49Hct7y2LR1rdZD4SxQlGAzpY9O5UgkytQOE5t7/iLAtR4NJZ3BVS5t5GBlZLZjPpmguPZS8ivfFwqAPECegzqrvH+0CXA1qzY1Kdzt8wFGM96n3vZAO2u/c1sDPhQKCRtmNTVJ4XguHtCBBEZUSQPPAx6mgx/DJdRSPePbWxqdVxHiIECRtLMPKkcJwt24oGlm1ZLEEgkmZJjeWP1rS+0/FK+hAfASAT006hqyPQfem+K443itvh9SAEz4ZkAYAE4gx3oMxfXxFTplCQT2ORH2FWtoj3dtAutjrL7SoQSpXsSOnUYqb//AJUg6nvXAWnbRPY504xHi1YqJxHszYZvd2vfM2k+K3cOnzV3YEAtMY+1BBvcWjKl0kAeJc9fEYA6HeI8jWQ/2meG4o3OGbSCZCnoMSpjG4/D5bfn/KHvKllbR4RLYWSWVxERCw3Ybkjzqs4T2UW25FuGaIkqLh8yCRA6ZignD29tuqsbVxbkgsoA0sRmZO39oAH1rPcu5Zca4XganLPG6glic9cGtjwPJFUnXaK4ENicDYdO/StJyvktoKp90JPfxH1MigtuRgiygbeM/k1ZCmbFsKIAA8h/KngKDtFFFBFdJDz3H4CoL+VWlzufnUbiOGB2oIYIpSPmuMCD++hWmg5qxUe7xRGyyT5jp+FSTj+VdY0DLKpEsM+fT06VCvOAYCyR1b57VOdDUEhiTEE9z8I9aBluGZyTjO+w+4E0eFT4RMQAOw8hT3F3jaXU9y3A3EBTHUiTn0+9MDmNvTIuK09unrAkUDoIKnY7bdJxv86mcRwyPqQ/sgR2EMI9CJHzNQr106DA/rAEwTEHC9PnFS7N0G5ggh1keYwR/noMRz7liWwqsoRQzDxJJ0uWkFv+IssYYZgjEhaoOXH+j8R7kiVI8Bne22QQRhoPUfyr1vmHBC7bZCYmdxqHzBwa875tw/u//TuFkEvw7A/A4y1sE5Ftx06EjeJoNtwNtr1lTMEiGO58JgnPp96Tx3LiNVxFN26AAoL6PCTkKQIUbnNRPYvi9VtxOAwYejCCPqv3q8c5/PWgzp9mGvlTxHhtqQy21aTIM+JpjvkZPlWgTh1RQFUKo2AwPtXST0HzJxTNm87MZWFUxO+rzXyoEXyr4OkncA5+xqPxHMFXwicGIVCQD6AQMEfWrBre5Pb5x+4VK5FbgXYn/eMc+apQZ63xJZjIut/8Nw/KdMU6VaBotXP+m6/WUrXxRFBlbNq4SC1q5IzsfwirzgmgZRgfNanRXYoGRe8m+lLtvPQjMZ/EeVKiu0BRRRQcFdrgNFAxc4eRUBrMZ6VbVH4tAFLdt/TrQQAKYv3wBg5JjvHnG5p64hBim9Py9KCM9xicMwQf1fE2OmwUb70i5xGgfA+NlUE74ydus71McxECks2KCn4rlbvcFxzbYKPheYBk5IXeMYml/wBDa7d1XAulQNOkaQxPfMwKsemKRdeMkfn170C4jLHJ7fhVXxSMmU8UHXbEbESXt/3lLkedc5hzBhpRQNdwwgJxgZZo2UeuSQMU3w44i0GF5XvAsDbZVyhEkhlUmACAQRgzGIoLzhOPW4qsDIYYI67/AHxVZzrgUvDScXIJtkzBIzp7Hb1qFZ5rDMVsXrbSpfUQtsXSCR7pWgtqAJO3pNWB5sl62rAgKwmGBGRtGMMMHv5CgoPY7jBb4ooZC3BEHeT4gD6Orr/eFba6Y6fyHnXmnN+Ka1dF0EEq5nbqNanG4LW/SSa2Nz2oUprGx+EE+Jtp2wIJ64waC0t8YGYpEwJBG2/44pdxiBAiek7faqhPahGXcWiT18XhmPBA0ydqg8TzlnMWmuEHeSOnUEbTnH+lBfXLz6cooM5lsesxt8qn8h+F/wD3D5/qp1rGWGfdluFIO7NA+kfStX7JXNVgk9XP+Vc0F5RRRQFFFFAUUUUBRRRQcFdrgrtBw1HvcRhvCWIxp7zjriOvpUiigiX7fhz0286hKtT+Jz6D8T+fvVc7idK/F9h6/wAKBi/dMwg1HrmAPU0zfW6B0K9QufmJ39Bmpj6QIz1JnqepNZ/mntLbtCdc7xpg7bmTgAdzNBPWy1xfDchf2hj5evliKh8dqsZuOGU4BkzPQEHv5dqmco4pWRNGpgRqL4hmbLbnJnyio/MOQNxBi5cIQEeFBG3djMn086Cl9pbiA2RZg3gfdSW8AXPvC4DbAgEznAqO/tC9niVs8Pq4kaRq0iDq66VGNMRv9a0bex3DlzcuBrjGcsxET8Xwkb+dS+G5QtpibS2kBADEL4iBsJBiNuhOKCDf4mGV7qMoVgxmO0TvggMfv1pn3aOzIbht3YGmSAjEABLqYzIVQR0IOO8rm/L7l8G378ImzrbHibbBY7CNwBMVATlauBZ9zqtLAOozkZJ1EypnsTg0GR9rJVXLYAAU/wBoMDAPXY1H5Jy9uMcBJ8IltU6R+ymNyck4gDqa1vtDySwUa3cVNTKTb0FlKsNjk6Tkdd4qw5XwA4fhkXh7OqFBJPgVmIEsSct1+UZFBn25LxCwGtroxqI8cCQCAEkkxmfKr/l3OrK22VbDFBPwwykTie33qh5r7TXVcpcJDY8CLGDtBAyD0MkU97P3iFfXZKoXZvDJ04HhOM9STQXXKOENy0Q7KNTEraEeFCcAyZM5MdK0Xs3b0o6gRD7f3EP76orHOrIgDSCO4gjf8/OtFyQ/7w/1/wD+dugs6KKKAooooCiiigKKKKDgrtcU12gK5Qa7QMX7Ug9jVLxHAutsraw0yCSe/U+nere4XJICxGzEiDt0Gd5+lPJagUGbscofJuMST0UkCPMjLfhjaupy0IWhUzmSJ8oz0xt61oOIUR/Cqe+jsMaRMyYLHyxgfega4TgPd6QpOkTiBGc9Bj5VKa8R0knp/rtULlvAvbt6WdrhHWBtiFHkPOi5eTWVe4QYXwDBz1kZInqO1A+eIcESkjbwmYPmD07muOhb9fO0AkAfSCe01W3TZB/RoHIkBUQkkjvcGx/nVfe4Li2XZLasdtRLQfhF0hTMbYx3oFjmF1C9q3YN0KD4u05hjiW8xnapNvnfD2lMke8OWkHUxgYC/FA22FUl/lvFaRbYAkY8LkgzuxkdSc+tTeQ+zPumb3hZrjQWYjwrBwqsRJxGNqCFzC03FOraQgxqAHiImQWn4PTqDVve5rcuagV0oDEagpYebapA9FNc5twPEPdTQyW7alZxL4JnMemNsmatbXK0DTBJzv542oM7y3k7Nca+5QO58L/rqoGkKix4Fj596tLPL2Vgr3mPUIkifU9u9Xq8CyjwKJ8/Co+gmucJyQ69d2GbfHwznERtBoKrieW2HfV7gXbhnC9SoX4iWA6jJxV5ydY95Ijxrjt+it4MYqXw/DBFgAecfWo/BH9NfHmh+qAf/X7UE+iiigKKKKAooooCiiigRbOB6Cl0iz8I9B+FLoCiiigKau3YIHcx9pp2mOMRivgjUCCAcAwcgmMSOtAm7NQ/d5J7xicfIVNtWm6kDyEn7n+FPBBQQf6IT3HoYpL8BoBKgE9TksR61ZU3dHXt5TQVN1SvwrPkBFRrlh7gGpRH6ytBHr8u1WHEWnYE24MxEmPX5/KkcJYfGpNP7QkHPqDmghKEQfEBp6DGP7I6VXP7QIFP6UNkxogACcDMliNzWvtWQuwiuf0VJnSs94E/WgzXs9ePF+J7bKiHwuca/QD7mtOOHUdBSxRQFFFFAU3b4ZVZmAAZo1HvpED6CnaKAooooCiiigKKKKAooooEWh4R6Cl0m3sPQUqgKKKKBFxiBgSe21QrnNdLQyP8IPhBbOJX5AjPX5VYUUFcea4U+7fOroZAUx9TgxXV5sCrEW38OnECfF0gHcdasIoigrv9rn/lXOnTvFcbmT+Ei2xB1SIMiGgdO2fzNWUVyKCsXnDE4s3MbiMzAIHbrUm3xLNPgKwdj1H9UyB9alxRQQL/ABzjTFpjvq2wIMbE7kD0mlJxjkE+7Iggb7gmJyOgyfnU2KIoK1eZOLWprbapA0xG/UTUnl/F+8tq5UrI2bf79PpUiK7Qciiu0UHK7RRQFFFFAUUUUBRRRQFFFFB//9k="/>
          <p:cNvSpPr>
            <a:spLocks noChangeAspect="1" noChangeArrowheads="1"/>
          </p:cNvSpPr>
          <p:nvPr/>
        </p:nvSpPr>
        <p:spPr bwMode="auto">
          <a:xfrm>
            <a:off x="1587500" y="-1106488"/>
            <a:ext cx="2000250" cy="2286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40080" y="1616120"/>
            <a:ext cx="6096000" cy="4832092"/>
          </a:xfrm>
          <a:prstGeom prst="rect">
            <a:avLst/>
          </a:prstGeom>
        </p:spPr>
        <p:txBody>
          <a:bodyPr>
            <a:spAutoFit/>
          </a:bodyPr>
          <a:lstStyle/>
          <a:p>
            <a:r>
              <a:rPr lang="en-US" sz="2800" dirty="0">
                <a:solidFill>
                  <a:schemeClr val="bg1"/>
                </a:solidFill>
                <a:latin typeface="Open Sans"/>
              </a:rPr>
              <a:t>Stephen is generally considered the first Christian martyr. </a:t>
            </a:r>
          </a:p>
          <a:p>
            <a:endParaRPr lang="en-US" sz="2800" dirty="0">
              <a:solidFill>
                <a:schemeClr val="bg1"/>
              </a:solidFill>
              <a:latin typeface="Open Sans"/>
            </a:endParaRPr>
          </a:p>
          <a:p>
            <a:r>
              <a:rPr lang="en-US" sz="2800" dirty="0">
                <a:solidFill>
                  <a:schemeClr val="bg1"/>
                </a:solidFill>
                <a:latin typeface="Open Sans"/>
              </a:rPr>
              <a:t>In addition, he can be seen as a type of Christ, as both he and the Savior stood before a council to be tried, declared truths in the face of their enemies, gave their lives in a righteous cause, and even uttered similar expressions as they suffered death. </a:t>
            </a:r>
            <a:endParaRPr lang="en-US" sz="2800" dirty="0">
              <a:solidFill>
                <a:schemeClr val="bg1"/>
              </a:solidFill>
            </a:endParaRPr>
          </a:p>
        </p:txBody>
      </p:sp>
      <p:pic>
        <p:nvPicPr>
          <p:cNvPr id="10242" name="Picture 2" descr="Image result for stoning of step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486" y="1179513"/>
            <a:ext cx="3207385" cy="45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2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4215" y="55477"/>
            <a:ext cx="5486400" cy="646331"/>
          </a:xfrm>
          <a:prstGeom prst="rect">
            <a:avLst/>
          </a:prstGeom>
          <a:noFill/>
        </p:spPr>
        <p:txBody>
          <a:bodyPr wrap="square" rtlCol="0">
            <a:spAutoFit/>
          </a:bodyPr>
          <a:lstStyle/>
          <a:p>
            <a:pPr algn="ctr"/>
            <a:r>
              <a:rPr lang="en-US" sz="3600" dirty="0">
                <a:solidFill>
                  <a:schemeClr val="bg1"/>
                </a:solidFill>
                <a:latin typeface="Harrington" panose="04040505050A02020702" pitchFamily="82" charset="0"/>
              </a:rPr>
              <a:t> Grecians VS Hebrews </a:t>
            </a:r>
          </a:p>
        </p:txBody>
      </p:sp>
      <p:sp>
        <p:nvSpPr>
          <p:cNvPr id="6" name="TextBox 5"/>
          <p:cNvSpPr txBox="1"/>
          <p:nvPr/>
        </p:nvSpPr>
        <p:spPr>
          <a:xfrm>
            <a:off x="626551" y="624725"/>
            <a:ext cx="3696874" cy="830997"/>
          </a:xfrm>
          <a:prstGeom prst="rect">
            <a:avLst/>
          </a:prstGeom>
          <a:noFill/>
        </p:spPr>
        <p:txBody>
          <a:bodyPr wrap="square" rtlCol="0">
            <a:spAutoFit/>
          </a:bodyPr>
          <a:lstStyle/>
          <a:p>
            <a:r>
              <a:rPr lang="en-US" sz="2400" dirty="0">
                <a:solidFill>
                  <a:schemeClr val="bg1"/>
                </a:solidFill>
              </a:rPr>
              <a:t>The Grecians “were Greek-speaking Jewish-Christians,”</a:t>
            </a:r>
          </a:p>
        </p:txBody>
      </p:sp>
      <p:sp>
        <p:nvSpPr>
          <p:cNvPr id="10" name="TextBox 9"/>
          <p:cNvSpPr txBox="1"/>
          <p:nvPr/>
        </p:nvSpPr>
        <p:spPr>
          <a:xfrm>
            <a:off x="2831" y="6581001"/>
            <a:ext cx="2590800" cy="276999"/>
          </a:xfrm>
          <a:prstGeom prst="rect">
            <a:avLst/>
          </a:prstGeom>
          <a:noFill/>
        </p:spPr>
        <p:txBody>
          <a:bodyPr wrap="square" rtlCol="0">
            <a:spAutoFit/>
          </a:bodyPr>
          <a:lstStyle/>
          <a:p>
            <a:r>
              <a:rPr lang="en-US" sz="1200" dirty="0">
                <a:solidFill>
                  <a:schemeClr val="bg1"/>
                </a:solidFill>
              </a:rPr>
              <a:t>Acts 6:1</a:t>
            </a:r>
          </a:p>
        </p:txBody>
      </p:sp>
      <p:sp>
        <p:nvSpPr>
          <p:cNvPr id="2" name="Rectangle 1"/>
          <p:cNvSpPr/>
          <p:nvPr/>
        </p:nvSpPr>
        <p:spPr>
          <a:xfrm>
            <a:off x="7491208" y="701808"/>
            <a:ext cx="4005374" cy="830997"/>
          </a:xfrm>
          <a:prstGeom prst="rect">
            <a:avLst/>
          </a:prstGeom>
        </p:spPr>
        <p:txBody>
          <a:bodyPr wrap="square">
            <a:spAutoFit/>
          </a:bodyPr>
          <a:lstStyle/>
          <a:p>
            <a:r>
              <a:rPr lang="en-US" sz="2400" dirty="0">
                <a:solidFill>
                  <a:schemeClr val="bg1"/>
                </a:solidFill>
              </a:rPr>
              <a:t>The Hebrews “were Palestinian Jewish-Christians” </a:t>
            </a:r>
            <a:endParaRPr lang="en-US" sz="2400" dirty="0"/>
          </a:p>
        </p:txBody>
      </p:sp>
      <p:sp>
        <p:nvSpPr>
          <p:cNvPr id="3" name="Rectangle 2"/>
          <p:cNvSpPr/>
          <p:nvPr/>
        </p:nvSpPr>
        <p:spPr>
          <a:xfrm>
            <a:off x="11627355" y="6396335"/>
            <a:ext cx="442750" cy="369332"/>
          </a:xfrm>
          <a:prstGeom prst="rect">
            <a:avLst/>
          </a:prstGeom>
        </p:spPr>
        <p:txBody>
          <a:bodyPr wrap="none">
            <a:spAutoFit/>
          </a:bodyPr>
          <a:lstStyle/>
          <a:p>
            <a:r>
              <a:rPr lang="en-US" dirty="0">
                <a:solidFill>
                  <a:schemeClr val="bg1"/>
                </a:solidFill>
              </a:rPr>
              <a:t>(2)</a:t>
            </a:r>
            <a:endParaRPr lang="en-US" dirty="0"/>
          </a:p>
        </p:txBody>
      </p:sp>
      <p:pic>
        <p:nvPicPr>
          <p:cNvPr id="1026" name="Picture 2" descr="Image result for greeks and hebr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678" y="1670563"/>
            <a:ext cx="5648325" cy="2790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90943" y="4595981"/>
            <a:ext cx="8735628" cy="2062103"/>
          </a:xfrm>
          <a:prstGeom prst="rect">
            <a:avLst/>
          </a:prstGeom>
        </p:spPr>
        <p:txBody>
          <a:bodyPr wrap="square">
            <a:spAutoFit/>
          </a:bodyPr>
          <a:lstStyle/>
          <a:p>
            <a:r>
              <a:rPr lang="en-US" sz="1600" dirty="0">
                <a:solidFill>
                  <a:schemeClr val="bg1"/>
                </a:solidFill>
              </a:rPr>
              <a:t>“The ancient Greek religion like many others of their time, shared some basic theological views. However, the ancient Hebrew religion differed in many ways. First of all, the Hebrews believed in one God, while the Greeks believed in a pantheon of gods. This pantheon was usually warring with each other. Humans could also thwart the plans of the Greek gods, whereas the God of the Hebrews plans could never be thwarted. Moreover, the Greeks supposed that the sacrifices they gave their gods’ strengthened the gods in some way like nourishment. Yet, Yahweh does not need the sacrifices that the Hebrews gave him. These are only some of the differences between these two religions. It is interesting to note that in the ancient era there are no other religions like the one of the Hebrews.” (3)</a:t>
            </a:r>
          </a:p>
        </p:txBody>
      </p:sp>
    </p:spTree>
    <p:extLst>
      <p:ext uri="{BB962C8B-B14F-4D97-AF65-F5344CB8AC3E}">
        <p14:creationId xmlns:p14="http://schemas.microsoft.com/office/powerpoint/2010/main" val="238810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4" name="AutoShape 2"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g8PEA8QDxQPDw8PDw8PEA8PDxAPDw8QFBAVFBQUFRQXHCYeFxkjGRUUHy8gIycpLSwsFR4xNTAqNSYrLCkBCQoKDgwOFw8PGiwkHBwsKSksKSwpLCksLCkpKSkpLCkpLikpKSwpKSksKSwpLCkpKSksKSwpKSkpKSkpLCkpLP/AABEIALcBEwMBIgACEQEDEQH/xAAcAAACAgMBAQAAAAAAAAAAAAAAAQIDBQYHBAj/xAA/EAABAwIEAwYEAwYFBAMAAAABAAIDBBEFEiExBkFRBxMiYXGBFDKRoUJSsQhicoKSoiMzwdHwJEODwhZjsv/EABkBAQADAQEAAAAAAAAAAAAAAAABAwQCBf/EACURAQACAgEEAgIDAQAAAAAAAAABAgMRIQQSMUETFCJRYXGxkf/aAAwDAQACEQMRAD8A6gQiyssjKuxXZFlLKnZBCydlKydkELJWVlkWQVkJZVZZFkFWVKytslZBVZFlMtSsgjZFlKydkFaVljMS4soKa4nqaeMj8JkaX72+UarFHtQwfX/qo9P3Jbe3hUbTpsxCVljsP4poKmwgqKeVztmtkbnP8p1+yydkEbJEKdkWUiuyLKVkWQQskQrLJWUCohKysISsgrLVEhW2SsgrsghTISsgrskQrLJFqkVWQp2QgzlkWU7IsiFZallVtkiEFdk7KVkrIEhOyLIFZLKpWRZBAtSsrLJEIKyErKyyVkS8dfXR08b5pnNjjjaXPe42AA/5suC8b9rNVWPfHSOfTUtsoAs2WTzc4fL6A+qyvbdxaZJxQROPdQ2dOBoHzHVrT1ygg+rvJcviizEBczIrJQrXw2JG/psqyFCCDiNRoeq6TwD2tS0zmwV73S02wlcC+WHTQdXN+pC5qhB9dQyte1r2EOa9oc0g3BBFwR7Kdly7sQ4rMsT6CU3dADJASdTET4mfykj2d5Lqdl0lDKlZTQVIjZRsppWUCBCVlMhKyIQslZTISsiVZCLKdkrIKyErKwhItRCuyFOyESzSdkWTUoKyRCknZBWQlZWEKNkEbIspIQRsiylZFkEbJEKdkiEELKErsrS47NBJ9ALq2yhKzM1w6gj6iyD5JxOofU1E0rtXzSvkJ83OJ/1WzYRwXK+O/haXjd29vILAUDAJmg2Nn2PO9iuz4XT+Fm1jYfYLJlvMaiG/psVbbmXNXcDTNdyttmB1HnqsVW8MyscWb7kG29l3HEMNDeYta97rWMTpRy1vsuO+0NH18do4cifhUguS0heV0RC33E4soIK1KsisCeqtpk7mTLginhlezLEfh8VonE2a+TuXdCJWlgv5XLfovpey+TsFkyVNM8btqIXC3lI0r603V8MiFkWUrIsuhCyLKZCVlCELJEKdkiEFaVlMhJEoWRZSsiyhCBCiWqZCVkEMqFOyESzBCFKySlBJhCEBZItUgUIIWSspkJFBGya8NdjVPBfvJGg/kHiefRo1Wt1/GEsvhp2mJu2dwDpT6DZv3XNrxVZXHa3htlVVxxDNI4NHLmT6Aan2WGouOcOmlMDZ2NlvYMlBhLj0bntc+W/ktD4ixbumnvnVDZJAcs1zvyuei5nVySTyF77PlbqTYeMDqFV8s7aPrxEeeX1LZVVNwx5G4Y4j1ymy5nwhirZYA6mllp5GCz42vuwOtzjddtvZbYzGKoN1dTyafiY5t9NdWut9Auvlhx9e0Tw+eo8JlbWOija55ilJsNDlvoT03C7NQ3bFECLaa9brXoaMjFKkuDWu+Gh+W9teevp9lkqziKOFpa4OJ8musNeuyzWnub8dIpufW2VxiMBrHA3zj6LDmDQ9RosUOMqOQtb3mVwcDZ4sPrsvfieINEDpwQBs0g6OI5jyXM+eV8TWY4lrWPQ2aSeWmq1GsbfT6LJYpxGJcgaHPcCXPsPxcvULES1UjneJob63CtpWYY8uStuIeB1MQ4NPPVfTPZ3nOFUBfv3Gn8Gd2T+3KvnGaFznxht7uu0WFyT5LdYu03F4Y2Qh8MTY2Mja34WNrmNY0NAs4dANwrot7ljmnqHe8q8GIY5S02k8scZ/KTd9uuUXIHnZcGquLq+pt8TVTub+RjxCw+rYsoPutu4Yw2Pu87mZsw0Dt3E7HzUWy68O6dPM+XVKapjlY2SJzJI3atexwc13oQrLLhOLzV+FVRlpHOgY8hzmNOeF5/fjOhP/AC4W38O9s9PJZlew00h071gdJTu8yNXM/uHmu63iVV8c1l0ayVlXR1sU7BJC9ksbtnxva9p9wr7LtWrISIUyEiEFdkWU7JEKBCyWVTSsiEMqFKyEGXSITQgVk0WQgVkEgKiur44GGSVwYwczzPQDmVp9djM9ccsQdDTA/N+OT/YLm14r5WY8c3nhnK7iUAuZTt7+Ru9tGNPQuWDq6WvqdZJnRg/9qIBjR6kau+q9dM1kEYaLAb+vqvFVcUsjvcgDqTbms9sky3UwRXwjS8KNZ813nmSspHQxRC5yi3WywlXxjHGzO5zQ3rcLROIOP5Zrth0BHzO39lzH8LJrry2jiykZXREsIJZsB012XMJYXwv/AH4zoTzHQrbOBHwNvJJVPD2tfngf8gBGhA2IvbZYfiKvimlkMLSQHXzgH5bWJIGwv1TlNtabz2V18E7n0z4YpGvY6pjc6NjzGQWtkjJIvlJcCPO/VdIbgdKNoYB/4mW/RcO7MJquLEIXQXMcrmxSxDxAwk+JzrbZfmvytbnr9AWWjH4YM+4t/bm/EmCfD1zpmNyw1ELQLaBr2GxaBy3uvJJh/eggX8XSxPprot44woe9pXEfNCRKPQaO/tJPstSpJPDfYjms+Wur/wBvQ6W/fTU+mj1XBLnzBskj7ZrBhawH00A/RZTiyhbHQBgGUsbqBsLW/wCe6qnrpKmuDYickLs08nQA3yg9Sstxg5r6R1je4181xqdrpiup05xwvw1HUCRzy4ZSAQ05TYjcFGK4XHTuyMBNz8ztT9VDAca+GlNzeN/hfb8PQr18RTBzwW6tIuCrJmds0RTs48s12WcNmqxCKY/5VEO/d5yE2ib9QXfyea7tLA1/zta/+Jod+q0fsawvu6F85+apmcRp/wBuPwN/uzrfbLVSNQ87JO7S1LjCKmiiETIqds1SSxpEEWZsY1kfe2lgbX6uCwtE0EHJ8kdmt83L29pNRTQmnke8tqLGNkbW580TnDM535Q08+e1jyxeCVDI4cznAtbmeSSNbm9yfSyzZZ/LTd08apt4+KcC71gOZ2cXO+h9lotZgbrcjp6FZWo7QJnyyNZCZW5iM/RhduGnS+XReqmxWGVgIIvtZxs6/mFzHDuYizUKKKqp5A6F8kL+rHlhPrbdbjQ8a41HtKydrbEiZjcx8swF1jKyYF4y8uayFGe8N+lvRdd8w4jFWW34T2rw3Edex1LIbeL5oj/Ny91u9LVxzND43Ne0gEFpuFxnEcNElwdfVYOjxCuwyQvpXkNB1jN3RkenL2Xdcv7U5On1zD6HslZc94a7ZKWe0daDSS7Zz4oXH+LdvuPddAgnZI0Pjc17HC7XsIc1w8iN1fvbJMTCVkiFKyVkQhZCmhBkrpqN0nyBoLnEAAXJJsAEE1rmP8ZR057qIfEVG2Rh8LP4iP0WJxnieapc6GkuyLZ0+zpOob0Crwjh4RjM62u6otl9VbMfT+7/APGP+EqayQS1T8xG0YBEcXkBtdZzwwstpp9U6ysbGLBaVxHxRlBDSS46ADcnkqf9bIiIj9Q9ON8SHM2KEGWaQ5I4mAlznE6ABZ3AOy9rss+Jn4iU+IUwP/TxeTrf5h+3qvR2ecFGmb8XVAGsmGjTr8PGfwj948z7db7ur6Y9cyw5s824r4eRuDUwykQU4LAA09xFdoGwGmitmw+F9s8cT7CwzxsfYdBcbK8NJ2ufZc6497ZIMMmbTwRsrJbEzFs4ayE5iMhLQ7x6EkaW0VzK3efAaV4DXwQFoIdl7pgFxtcAa77FeqKBrBlY1rG7WYA0fQLl8v7QdD8OHtgqDVEW+HOQRh3Xvubf5b+QWMn/AGi292O7oj3t/EJKi8QHllYCT9ES7IyIN+UBoO4aAB9lJcNf+0XUZdKOAP6maUs/psD906v9omYwsEVLEyo17x8kj3wjpkYLO+rtPNEO3vYHAggEEEEHYg6ELluN0zqZ80FyLA9279xwOR3+nqCue1/bVjUrrtmZALWyQQRAD3eHO+693DmPVdax81VLJO+OTJmkIJbGWg6dLEk+5VGaImrV0tpi+oezBKJ8UYdka9mY94cz2vadi7T57kfcKeKUjpIyA57onXGRk8QtYXN81nDlyWcoPlcNNSb/AO613iKWeMXEeZo8LXNy7W56X29dlmrbb1dV7eWjSUdn5ALajVzrnX0XvxUNjDIwcxYy7iNrnWy8kjiSXncm5K8ksuZ1zrzV/lgtMRuI9vqfhqmZFRUbGABgpYLD1ja4n3JJ91kl8m03GWI047uCrq4o2nwxsnkDG63sG3sBcle6v7UMYmex7qudhY1rQIXdyw2G7mMsHE7kkfZadsE+Xb+Nez+SvmE0UsbHd22NzZQ4gBpJBaW36nSy8eGdlAihe2WofJK/UWjDYWHmADdxB9R6LnFP254o2mfC7unznRlW5gEjG638AGVztrOI01uDy1ej46xSF2aOsqwScxzTve1x82uJB9wuJrWedLPlvERG/Dt3D3Zq3/H+Ma4N7wd02OUNDhl8TiWa72tqNjosmzsrwlpDu5eSDfWoqN/61yVnbti4AB+EdYAEmA3ceps4C/pZemDt+xMfPFRP/wDHM0/aRTERCLZLWne3UZuzHDnuzZZmi98jZnBnp+a3uqqvs5gF3UjnQOJuY3l0sLj/ADXc32J9FqdF+0JF3be/pZO9zkOEMje7DLCzhn1ve/h8t9dOl4HxFS10bJKaWOQOaHFjXtMsdxs9gN2kbG6dtZ9EZLxztzutw2SB/dzNMbz8uuZjxzLXbH9eqxFdQ5gdtNNl2LEKGKdpilAcHC4F7OFvxNO4I6haBjvD0tIbm8lOdBKBq250DwNvXY+Wyovj1zDbizxfi3lzfEMDLrmwG68eG4pXYe7NSyyRa3LL5o3erDoVvVTAHDQaLF1eHNO45LiLzCy+KLM5w723xm0eIxGJ23fwAuZ6ujPiHsT6LpeHYnBUxiWnkZNGdnxuDhfoeh8ivnfEME30XhwvE6zDpe9pnujP4gNWPHR7dnBX1ybYr4Zq+n7IXLKLt1g7tnfQSd7bx925uS/Vt9bIVm4VdsuuyztY0ucQGtBJJNgAFpeK4nJXnKzMymadBqDKeTnDp0CsxKudWPDW3bTtOgOnem+5HTyWRo6NrQPJZr5O7iPDZiw9n5W8q8Ow1kbQLWt5KGIVwaDaw+ytr6oNC0XiTHgwO16qvw0xzzKjiTiYMBF7nyK9/Zbwoah4xKqF2tJ+FY78ThoZSOg2b569FyXGsUc4kk3J2XkouKK6GOSGKoqI4ZWlj4myvDC07jLewv5K/HT3LHny7/GH0jxD2p4TQksknEsoNjFTATvaeeYghrfQuv5LT+Ke3unNMRholFU85c1RC0NhbbV4GYhztgAdOZvseFgKQVzGyddxRXTuL5qmpkcTqXTyW9hewHkFiyE0IBASahAEJKYUSEAs/wAI8QiklcJLmCUBr7alpGzwOdtVgCi6i0RaNS6paaTuHUK2tkgLainImpXjUxnPkPWw5eXsvLXcaMfHlcWm/wBR6/dc/p6uSO/dvey++R7m39bKUlfK75nudfqblU/C1/an09NXOXuIZ8pN78gF5pZg0WGpVDnk7kn3ULKztZ5yTIJSTshdqhZNCAgAhCaBKyGd8bg9jnMc03a5ji1wPkRqFBBQe0Y7Vd+KrvpjUtIInMjnS3AsPETfbSy3+m7ea8NDJoKOcZcryWyMMmliSA7Lr0At5LmaEHRMJ45jqJnNMYpg83jY2Rz2Dq0F2votmdGHi4+y4qDbUaEagjcLpvCGNfERgE/4jLB469HDyP8Aus+SmuYb8GXu/GXvqaIFYKvw299FuUkdwsZV0+6qaZjbQJML1Ka2p9I0k6fZNd9yn44dcpqfLbRWVFSGhBnWKxOua0EuIt5rjwv1uWOxjEiAfdcz4jxAkm/JbViGIyVJLKSN8pvYuaP8Nvq86LyUnZ2+Q56x43v3UZ0v5nmoieU2jjUOV1LnOOY3APy+irC6J2p4ZBDDRiNoa4OlYLaeABp19yPqVzsLZSdxt5OWvbaYMoQEl0rNN3JJNyBHdBQRohpQIFMpFNAJWTQpCQmkoBZCCkgEAJgIKBICE0AhCEAkEFDUDQkmgS9mF4lJTSCWM6jcHZzeYK8atgiL3NYN3Oa0e5sk/wApiZieHZsNxDvYo3uBYZI2vDXW2Iuo1QB2WQkp48jWaWY0NHkALLHTUzhs7ToRdYdva1wxxYhN0Dr7fdCbc6b5BXZlVPQwvOaQCTnZ+o+myykvD0TvldJH6ODh/cCvJLwtIfln/qiv+jl3OOVUdRRS6rYwWbYAbAWAHsvNJiDUTcHVXKWJ3rnb/oVjcT4eqqaKSd7e9bG3O4ROL35RuQ2wJtvpyCdkuvnp+2i9qtb3j6Vv5Wyu+paP/VaGOizPE2MtqpGObcBjS3xb/NdYchaaRqHnZrRa8zACCEIC6VAJlAQgAo7FSCHBAKKYKCgRQCmGqRbZAgwlTMKiCQrGk9VIpARkT5p3UCJFlFWkXVZCAQhCASTSQIppBNAIKFOCB8jgxjXPe42a1jS5zj0AGpQRXrwzSVh/Kc3uNllIeAMWd8tFW69aeRv6hVVnBWJw/wCZSVjfP4eUj6gEJMJidTt0Cjxd0wGRr3HS4Y1ziPoslHhtbJ8lPOfMxuaPq6y2Xsf4VfQYeHTNLKiqf30jXAtexgGWNjhyNrutyzkLeCqvihqnqreocj/+H4mde536yxA//pC62hT8dXP2bsW0qYKrCmFKpYFIKIUgiFTsPhd80ULv4omO/ULX+J+y/D8QAJYKaYCzZqZrGE+T2WyvH381tDVexdQh8ucY8C1eFS5Z25oXEiKoYD3Uo6fuu6tOvqNVr1l9h1dDFPG6KZjJYniz45GhzXDzBXL+KewSB4fJh0joX2Lm00pzxOP5WyHxMv8AvZvZShwxCtq6SSGR8UrXRyRuLHseLOa4GxBCqRATSTUiKEyFYyLqoBY6W2t6JnkPqpFnT9UrWUgISsmEEoKg1MtTKhZA7qJUgEEIIIQkoAkmhAIQuudmHY5HWQMrcQ7zupPFBTsOTvGD8cjhqGk7AWNhe+oQc/4T4Mq8Um7qmb4W6yTPuIYR1c62/QDU9F9D8C9m9JhLLs/xqpzbSVLwA63NsY/A3yvc8ydLbJh2FwUsbYaeOOGJvysjaGtHU+Z8zqV6UESElIpFBBCZCSBWQhNBiQFMBIKYC4WGFMJBqkApQk0K9gVTAr2BSha0KwBRarAFKHEP2gOF2sfBiEYt3p+HqLc3tbeJ58y0Ob/I1ccX1J2t4YJ8HrRa5iayob5GJ4cf7c/1Xy6QiCQhJSBSafO36KKkLbIHr1CWbzQY1HKgmNdifdMPtukGKBKC66i4KoFSzIJJFGYJFyCNlFSLlFQEhNCD0YdQvqJooYxeSaRkTB1c9waPuV9h4fQtp4YYGfJDFHE3+FjQ0fYLgfYHw62orpKp+raKMFg/+6XM1p9mh59bL6EQIpKSRQRSKaSCKiVJIoIoQmgxrQpgIQuFiYUwEIRCbArmBNC6hC1oVrUkKUPJjtGJqSqiO0tNPH/VE4f6r47IQhEIpFNCkJWsA06oQgblWXEIQgRepZQhCALQkDZCECc5QQhQEUIQgEIQg7t+znTWp8Qk/NPAz+mNx/8AddeKEIEkmhBEhRKEIIlIoQgimhCkf//Z"/>
          <p:cNvSpPr>
            <a:spLocks noChangeAspect="1" noChangeArrowheads="1"/>
          </p:cNvSpPr>
          <p:nvPr/>
        </p:nvSpPr>
        <p:spPr bwMode="auto">
          <a:xfrm>
            <a:off x="1587501"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data:image/jpeg;base64,/9j/4AAQSkZJRgABAQAAAQABAAD/2wCEAAkGBhQSERUUEhQWFRQWGRYZFxgXGRwaGhoYGBgYGhcYFhkXGyYeGBojGhgWHy8gJCcpLCwsGB4xNTAqNScrLCkBCQoKBQUFDQUFDSkYEhgpKSkpKSkpKSkpKSkpKSkpKSkpKSkpKSkpKSkpKSkpKSkpKSkpKSkpKSkpKSkpKSkpKf/AABEIAPAA0gMBIgACEQEDEQH/xAAbAAABBQEBAAAAAAAAAAAAAAAAAgMEBQYBB//EAEYQAAIBAwIEAwYCBgcHBAMBAAECEQADIRIxBAVBUSJhcQYTMoGRobHwI0JSwdHhFGJygpKy8RUzQ1OT0tMkc4PCY6LDFv/EABQBAQAAAAAAAAAAAAAAAAAAAAD/xAAUEQEAAAAAAAAAAAAAAAAAAAAA/9oADAMBAAIRAxEAPwD3CkX7ulWbeAT9BNLpnjf92/8AZb8DQU3De0zugYWIkBgPeDYiR+rTie0Fw/8ABH/UH/bVbyq1Fm2O1tP8oqaLdA+/O7g2sSe3vB/20W+c3T/wFH/y/wAEpIJiugxQPLzO7/yk/wCof/FXTzG9/wApP+of/HSC1dDzQLXmF0/8JP8AqH/x13/aFz/lr/jP/jpINBJoFnj7n7Cf4z/466ONuH9RP8Z/7KSKUDQH9Lu/s2/q3/bR/Sbn/wCMf4j+4VwUmaBYuXu9uP7LH/7CnBdb9pf8J/7qi3eJVR4mC+pA/Gm15pax4xnbHfO8RQTveN+1j+z/ADpPvG/aj+6P41A/21Zwdflj8+Rrp53ZAB1YaDgd+/b+VBPF4/tfYUeOf95/+oqtu87sA/HsSDgxieu29SOG5tZmA2e359KCxW03Vz9BTiKRuZ+n7qiDm1v9r85/galC5QLorgNdoCiiigKKKKDlN8SJRv7J/CnKTc2PoaDJ8rufoLR7pb691FT0aq/lB/8AT2v/AG7f+QVNU0Dgbeie1c6VxZoOlu9ApRWKTbUx6UDgP0pYeK5FdigUblBuUkzQnp+elAuc11WNIArrGT1oK3nt2EMnSNJ75OIGKxnvnGZPl+elan2paLfr/Ff31k+H4khpJjETvAoFq52OfycY6UnJG8b42rjnxGBjbH5zQGx9hQPWHIG5B9djP3pzhnM/6fxqKtyMRNO23Cyf3/agsbPMnQZcmcQCf9P9POrblnP2ZviIHyrMa1Hxb47fjNL4e71XY9f30HpvB8TqGetSGaKzHJeZ4AxOB9v4xWj97igdBrtMByCJ+ExHkf5/nenxQFFFFBygiiigyPJmixaB6In+UVO1VXcn/wBxbmPhX/KKmrQPDNKpKNmlhqCFxfOBbaNMxk5j5D502/PRghAR18R/hVRzy4femPvjqajWH36n89qDRjngEeDt+t/Kp3L+KFy2r95x9qyNlz1JO5/h/pWg9nuJUWFkgHU+P7x70FozdqAc0huJSMuo60f7RsgGXH3/AIUDPGcyS0PGewxvk/yNV7+1NqPhbvUPnvGpcn3eR4QdxmGiJrNXQdo7Z/n3oLjnHOBf1BQQqqDON9S4qlZB6/nanuCwHEbrHp4kz6imLhjNB1QPTypxEEEkwNjG5J2AH52pavrKqAATAzt9qo+d8w13CiiLaeE5gsZ6nvvQXZu2yARIJ7xHcZHWOhiCKSFIM7dBGPSslwvMzbuSp0j8/n5Vrw2oEzIBERtBnr8qBniOFuMp0AsfLfY43ydvtTthWCwcMMemcipViwl3DNpOTJgqR5dQaaW3uB3+XrQWVq+VIPWR9jtW04PiNSjzg1iLHDyyr5/6n7VseEEKOlBYASpFPocVH4fNSRQFFFFByiiigy/K7f6JBGyLn5CpXu4rGcJxD6IyZxv22xShxDYM5/hQbVF749aGEdR9f41jbfFuxhZkmIG5n91dv3mB0uCrDp+H5FA9z5f0pODMdfyKi2ycfxpjib0x5TP2371y0+aCYGGPnTfB8S6zoCGGfcE5nPWO1NlxO/5865wVwA3OviP3oJVzjbhEkLPoft4qYfiWIyVBG+D29fWkHfc7/neusnfz/IoDhi2hwW6p0j9ukpbIV3LABRjV+sf2R5xn/WnEIKv/AHPxP8ar+d8T+hNlUZyxDiBgQSIM7A+E/Wgd4C7qV2jJAwf7a9frmuqozLIpAOCd4iT9xSLdrSWaTBRIBOQAq6yx2JLSJ8vOl3+CRgHdNRtgso1FZMqF1Fc6ZPTOKBFu6FDMYgKxB7mDGk96zHNAEs2Yyzq1xj1JZj9hEVpOM5bNjT+yJB85MxkEffpWX5rkIA06UAgn4T1Aj6/OgrtIGen5mtf7O6rlkkkygWexEhc+LBgdulZawuZO3+m1avkyD3Qjc6h8gVK+ZyX37UFqm22QAAaVbSMxj9/rRw105Ud9uncfiKsUslgoKwBjB889YoH+Q8MWuFzsuw861qWZzVTyu2B89/pV/ZXFAWEgU7XK7QFFFFByiiig8r4dgRt1MH504xgifwpnhFImP2j+NOlD13g0EjhL3u/eOuWFu5pgTDRvGek1X8GruLry9xVK+JjJyDO3kFY9tQrV2LAS2EAy0av6xiWkjOkCmeO4fQoFuEUSSAMYncDJzQZpxIHfOPpXVEdKdvcGxusqKW0semw8z06VMscqIb9JGkAzBEjftt2oFcWtixaGok3XXUAudOJ+EHaO9V3CNDNIGSD9QDT3NuBFq0z8PMXN1JYzOAV05DT2qZasWrxEMUeALikZkKBscgb58qCIpJYKknViB3+dL4vhikKxE/h9QJ+VSuM4a3ZPhusLkEgmMEgR0rLnmjDiFLoYBBJLM0+EgnJgyfnQX1/hRaHjIBYDHYjxQTtsN9hUXkXLrnFNcaNIBEFsAzOANwIj7U1yn2nt/wBJ0uzH3uq3LiVBlWtwAICg6h9zT/MuK9x72WK2wzM0CZZJUT5FwTHoaBn2h5U4i0QCQV8X6gUkkkk7MCJETkxUzi+CL2HfHwkxOZEP8hAas7yzm7XbxNp3ZRa8c/t6dRwABpBG0GrHjecrbVC06SuP2dUsPGBuCs0Gh4fi/coGVNZZSxYQCEULCgsQNRZh95qh5jZtcTeYXFCXLfxgiH0kElSFaGYECGmMntT/AD5LhsB0XVJUFA5ADNo0hRHiyc+g7Unl3slctKXvXbQe5DaY3IzpL7BTtkRkUDA5TwQX3LMVuEeG4BGWCsqsJImGE4+9T09oxZJtXLYWzb0pC/EMlQ5MEMTkkTsOtMXuVFwVZStyWVpBhB4WNzWDGwEDrj5Lsez9tHuX7hLWbaEIH3LAQWJxqC9Ns+lAriUbWI8KudRbCkKqsY2OknSPyar+X88urxGli1xGth8aZVYlWbSIBgwepkdqTyzmHvTmQixGkySxEKpnbU0b9AfOkcys21tBrbA6m8UHxDRIAJGCkGREZJxMEBteQ8w94zHA7eYj/StbYOK8z5FzOFkk4A/iCfX+Nb/k/He8QHrQWNdFNZBGcGZ/lTtAUUUUHKKK7QeZcPwby0D9Y5+vnS7tnSPGyr2zJPyE9aXfJa69sA/E0heniIJk1It8vCzKKDBiMkHEdPwNBbaoQCY0gBm22Gc9KreOuFgsGNbJpBlRE4Lxkz27T12mG4XXUV8IiVkDU2MMTsg69/PY1fMxdbUC41aHeQpAAWAVQEzPi+I/TNBMTiyzMq5AMErBkwJyTAg9ah3+KJV7Ft/0gE3GI+BTAidiYOAOtVPIHK2zbLMGUuYJIkT996sOXMq3nUr8bLpYbOVHw+oLAnyFA1c48Lato5KKpPjGSCI0sN5BE+X2rnC8wtlptzAMM5n9IN9QB2EhhjaOlP8AOeFXXnSFI0E4ADftdvi+1Znl1huL4hrFlwlpQSbogtpBgaQf1ulBa8z5qrXEQaWJIIMwFnoY3jr8qgc1J06njKhoAiJ6SPlUqzyQW197NzSjtb/SAEtEjWSoAUQCSTtSudWJthQNlj1H+hoMpbWR9/Q16NyRE4mx7y6AZBV+gME6jjvMms/y/hAioBaFy4dLNrAgAkQJOFBX3nqGU7rV/wAkZBYZAAqq0qBO0Anz+IN9aCqucLY4VJsiH3gZADGRGrcDT9871G4e1afhP65yZyAF6bSCFH3Nd54mt1934pQAsNgcgj1OYHXFQOF4pW94k6d1zgxGlhnH58qDV8CxNq3KklZBVQWOkGFJHmJzsRPqJNxwA127Y17lmNwMQBudMDSoEHwzg1T8u5dcHD2rtu6G0PhSgBKq+l195MiQDHTaqv2mv8QFZHCYAIOokhrkkQOhgMYk9KC+v8QAfd2hNu7lQNwiZZZ3jVKgdmjpXLqvewbg0bQJMn+qIyNx29axPJuYm2gVidRUJg5VNUsFnZjHTaa3HszxaoLr3BkKkIsswSSMDsPCDFBV8TwY4UtoV7asNTSJkqCFYaxAgtOI6j0z44sFiIyx2Aw8g7DpGZ7ekVruc8wtsl+4TFoKhSVKBmEnSFaPENpH7Q71Z2fYzg5S8VYGFKn3jDGCkDHl86DIcoLW3KuI8I04InzOoDt2Fav2d5ppcqTGJFRee8GhcujMxUgszZBwRpUnMgb9PnTHLFGsb7j7mP40Ho/DXdQmpAqs5QwgjtVmKAooooOUVwmkvfAUsTgdaDJX0A4m7BkapmcAmCR8jIrp4pQTt64/DeKq+IvDXc3GpnaOp1NOTPnTNu48SIUD9YgR8sSx9BQW/DaXuagZCg7/ALTahMfKmWvL76Nj+kHy0z+Ipvkl/Ubuc+DpH6zDMiji108SuPiYfRlINBW8GFAJIGsk+UCdjG9O8KltLpvFWITxHIABGNWRv88k1Ba7dBKovgUkljgTic9c9M0rj3Y2ktE5bx3N4ImEU9x4Zjrigb9pOZresMFV1UgyzRtMiFUznasH7NMo4nx3fchDI2GohtiSRGO5rctZ1LDSZ+nbaspc9kLlxiUgiSvmSvYD060Hp/G83sMmZuKwEAAwchgcwNwPpVRx5DBcBT0A2Azjz2GetWK2T7i2jKUfQogyADAlATg1UnnoS/8A0drAZmI907DcmAbZDiAwM+v3oIvspaJutJhABq7GT4QfSC3yqbYu/wBHcNdGq1dgzHwtmCF6iBBG/hJqy4zh0sAWkhCzanOYJOIHYAbSaic35nZuWFTUGbSNliDuPFPqP71BYcTwqFdKhSCAR2YHKkEdcYJ7nzrz32j4U2bnvBID/ENoI6mdvPfPUzWw5Dxmq3ocEhZyBOlYBBPowmPNu1c5oq6Xs8SoKEagy9ttanuO3b0yB7Es9zhFB8KgvpYCW8R2j11GTSue+zIILy7HVrkkmAASymAANQAk+QG28/2S4fRw1leuVn9oLA1DyIUD+8e1M8+5x4CBADlgAOq7Fz5aQQB8+lB55btD+mOoHgltIjZTkDzxivS+D5Rabh7fvIVm1EODDAn4YPoBivNeEfXxp6HbuRia9A9ouKZeBRkOlwF0QDOrA8IiGJ7daDAc1XiHuhOKMgOoDTIYTEpHQ4O09K3nNOcE8VZsIpIYBTpxAnJk7aQAYwT6VScbyjintNcucP7uBqhXDMD18J8QzmJkfanbvOeCckXWi1bg21B0lrgtEtIUAlv1ZJIJeB5BoedIq2WAwAInYTI26sxJPpJqv5GwmTE43+cx5xNZ/k9/iOJR2bWbOTaBbWEKD4WYy2VkAk7j6WnLrkkCT1PbvQehckYQYM+Xares97NpIYg9vwEZ61oEGO9B2iiigavJKn87ZqHzi7FvEZ77ec1PJqm5nbZ8FoiYAwd8SdxjtQY7mTOXZVExhjHXttSbXKmYeJ3PYKYA9Tn7Cr9+WhcrEdfXqacTgTEyFXYTv60ELk3BG3rEQWCSSZJgt170/wA3EOh7Onrv/OheDuaiBdCkgEtp1EDMQGgLOd6av8ut3BD3rjmZJGkCP7oCxjeZoK1OEe47i2hcBzmQFGdp/dXV5FdDFnUKsDVqYQIJAAiekHsK0NvSii2gAgYEjbqxgyT+NKCeISCyj0gHuATmKCiflG51qfJZkHOCTgfTNJ9luFcOyToRRJYAG5cZoZjLT7tBqCwBJ71NS21wy7kzMfCeuCIXHkJqLzS0FIUOyFlYqVMToI1qfLSVP900CuL4XhWOWuMSTIN14M/tAtFOWl4cMtxltq1sjRDMxx3zHlWT4riSjrbVdbO0BmJAnOIFQLvNbouqLhHu2QPFvwgqdwGJmQencZ7UGo5tzA8Q5FsAgA/F3MRPWY1RIiYqXa5Dw6hDduibkaQTpBJyBuWJ+Y86Y4fmti6sBRaaFIgAKdWxWMAT9DqXqKreM4QOSZBDjcftAgGfVoPzPag1d7hlshFtAIGuKIA3LY3O58juJFZr2g5zaS2ECG4bhItgR+jmV3/Z1Ax5GKgJxDsgl3IUgxqJymxpvhbCNctkkaVdCxJwFDAkn70G2e4LKsf1bSpbAjsFLH7r/hrL8ZaLtpceLQ8A9GIYLMb/AAEfWtW1xbi4gq9w6SDIb9bB6jw/Y1mrVo3LRW4uhx7y108TanZImPEpB+T0Gfu8uFni7bkwt5C4LYhoKuD56s/MbbVt+N4tPecPwyeMh7eQo0qLUO0t3wTC96w3tHzL31qyAJ1eI6gQUuhQr6c5V8MfMVoP6dctcNwpVVa8FOlmzEa1kjvDYnvmaDT+0HGaQMeU6Zyf6wykfQ1l+M4a3eMcUIna8BkHs5iSv1jpUbn/ALTcTw7yjG9bIVtLqpIBGfEoBECO4yZq45Tze1xdg3LSwdrlrBIOcrnKnp0oF8s5enDglQsBTqZbq6WCqSBpPiz2rPctBYpiNuv0zV+xsoyulj3jN4VbSv62Cew88SIPWs/yfm9t3ue+gEu0hZ0k6j8O0CT17bUHqHIVGiBHh3zJJ74q1Taqn2e4PRb3ycmNhNWwFAqiiigautkDv+6qm5c1MT3NWl49egBn7VUItAuOwEedd9xJkyY28vTtXdNLAnrQQGuiGUWyVJIOnr0Mz8+pNIEaSjI0YPhAiQZxJ7ifnVg1mdzTfuB5UFdYQoIQBR92O5LHcnb6Uu5xDEQT1yBgfM71KvJAyRFVvGHSs5yYA7nsBHlQPe/0jJH7qz/tU1y5aR7LL7y1cDjIgiCrLnGZ2O+asbfD3GjVbIHaFBHourbzP0rt6wBA1jGJJnfcQcDttQZrg295dtlrLW2SX0urBgVU4yMjzG4q24/2U1LIUHSCCFyQZhgB2ZCrR3Qd6l8RwYZQiM39kGVB7quyneD6iM1Kt+0FtQRcLW3IJD+7fScSSJBECSYmN4oMjY5W1oqAdSHZukMfEpI6HefL1q45BcHvAr4DC4CDHxQZnt8DH1NR+L49Hct7y2LR1rdZD4SxQlGAzpY9O5UgkytQOE5t7/iLAtR4NJZ3BVS5t5GBlZLZjPpmguPZS8ivfFwqAPECegzqrvH+0CXA1qzY1Kdzt8wFGM96n3vZAO2u/c1sDPhQKCRtmNTVJ4XguHtCBBEZUSQPPAx6mgx/DJdRSPePbWxqdVxHiIECRtLMPKkcJwt24oGlm1ZLEEgkmZJjeWP1rS+0/FK+hAfASAT006hqyPQfem+K443itvh9SAEz4ZkAYAE4gx3oMxfXxFTplCQT2ORH2FWtoj3dtAutjrL7SoQSpXsSOnUYqb//AJUg6nvXAWnbRPY504xHi1YqJxHszYZvd2vfM2k+K3cOnzV3YEAtMY+1BBvcWjKl0kAeJc9fEYA6HeI8jWQ/2meG4o3OGbSCZCnoMSpjG4/D5bfn/KHvKllbR4RLYWSWVxERCw3Ybkjzqs4T2UW25FuGaIkqLh8yCRA6ZignD29tuqsbVxbkgsoA0sRmZO39oAH1rPcu5Zca4XganLPG6glic9cGtjwPJFUnXaK4ENicDYdO/StJyvktoKp90JPfxH1MigtuRgiygbeM/k1ZCmbFsKIAA8h/KngKDtFFFBFdJDz3H4CoL+VWlzufnUbiOGB2oIYIpSPmuMCD++hWmg5qxUe7xRGyyT5jp+FSTj+VdY0DLKpEsM+fT06VCvOAYCyR1b57VOdDUEhiTEE9z8I9aBluGZyTjO+w+4E0eFT4RMQAOw8hT3F3jaXU9y3A3EBTHUiTn0+9MDmNvTIuK09unrAkUDoIKnY7bdJxv86mcRwyPqQ/sgR2EMI9CJHzNQr106DA/rAEwTEHC9PnFS7N0G5ggh1keYwR/noMRz7liWwqsoRQzDxJJ0uWkFv+IssYYZgjEhaoOXH+j8R7kiVI8Bne22QQRhoPUfyr1vmHBC7bZCYmdxqHzBwa875tw/u//TuFkEvw7A/A4y1sE5Ftx06EjeJoNtwNtr1lTMEiGO58JgnPp96Tx3LiNVxFN26AAoL6PCTkKQIUbnNRPYvi9VtxOAwYejCCPqv3q8c5/PWgzp9mGvlTxHhtqQy21aTIM+JpjvkZPlWgTh1RQFUKo2AwPtXST0HzJxTNm87MZWFUxO+rzXyoEXyr4OkncA5+xqPxHMFXwicGIVCQD6AQMEfWrBre5Pb5x+4VK5FbgXYn/eMc+apQZ63xJZjIut/8Nw/KdMU6VaBotXP+m6/WUrXxRFBlbNq4SC1q5IzsfwirzgmgZRgfNanRXYoGRe8m+lLtvPQjMZ/EeVKiu0BRRRQcFdrgNFAxc4eRUBrMZ6VbVH4tAFLdt/TrQQAKYv3wBg5JjvHnG5p64hBim9Py9KCM9xicMwQf1fE2OmwUb70i5xGgfA+NlUE74ydus71McxECks2KCn4rlbvcFxzbYKPheYBk5IXeMYml/wBDa7d1XAulQNOkaQxPfMwKsemKRdeMkfn170C4jLHJ7fhVXxSMmU8UHXbEbESXt/3lLkedc5hzBhpRQNdwwgJxgZZo2UeuSQMU3w44i0GF5XvAsDbZVyhEkhlUmACAQRgzGIoLzhOPW4qsDIYYI67/AHxVZzrgUvDScXIJtkzBIzp7Hb1qFZ5rDMVsXrbSpfUQtsXSCR7pWgtqAJO3pNWB5sl62rAgKwmGBGRtGMMMHv5CgoPY7jBb4ooZC3BEHeT4gD6Orr/eFba6Y6fyHnXmnN+Ka1dF0EEq5nbqNanG4LW/SSa2Nz2oUprGx+EE+Jtp2wIJ64waC0t8YGYpEwJBG2/44pdxiBAiek7faqhPahGXcWiT18XhmPBA0ydqg8TzlnMWmuEHeSOnUEbTnH+lBfXLz6cooM5lsesxt8qn8h+F/wD3D5/qp1rGWGfdluFIO7NA+kfStX7JXNVgk9XP+Vc0F5RRRQFFFFAUUUUBRRRQcFdrgrtBw1HvcRhvCWIxp7zjriOvpUiigiX7fhz0286hKtT+Jz6D8T+fvVc7idK/F9h6/wAKBi/dMwg1HrmAPU0zfW6B0K9QufmJ39Bmpj6QIz1JnqepNZ/mntLbtCdc7xpg7bmTgAdzNBPWy1xfDchf2hj5evliKh8dqsZuOGU4BkzPQEHv5dqmco4pWRNGpgRqL4hmbLbnJnyio/MOQNxBi5cIQEeFBG3djMn086Cl9pbiA2RZg3gfdSW8AXPvC4DbAgEznAqO/tC9niVs8Pq4kaRq0iDq66VGNMRv9a0bex3DlzcuBrjGcsxET8Xwkb+dS+G5QtpibS2kBADEL4iBsJBiNuhOKCDf4mGV7qMoVgxmO0TvggMfv1pn3aOzIbht3YGmSAjEABLqYzIVQR0IOO8rm/L7l8G378ImzrbHibbBY7CNwBMVATlauBZ9zqtLAOozkZJ1EypnsTg0GR9rJVXLYAAU/wBoMDAPXY1H5Jy9uMcBJ8IltU6R+ymNyck4gDqa1vtDySwUa3cVNTKTb0FlKsNjk6Tkdd4qw5XwA4fhkXh7OqFBJPgVmIEsSct1+UZFBn25LxCwGtroxqI8cCQCAEkkxmfKr/l3OrK22VbDFBPwwykTie33qh5r7TXVcpcJDY8CLGDtBAyD0MkU97P3iFfXZKoXZvDJ04HhOM9STQXXKOENy0Q7KNTEraEeFCcAyZM5MdK0Xs3b0o6gRD7f3EP76orHOrIgDSCO4gjf8/OtFyQ/7w/1/wD+dugs6KKKAooooCiiigKKKKDgrtcU12gK5Qa7QMX7Ug9jVLxHAutsraw0yCSe/U+nere4XJICxGzEiDt0Gd5+lPJagUGbscofJuMST0UkCPMjLfhjaupy0IWhUzmSJ8oz0xt61oOIUR/Cqe+jsMaRMyYLHyxgfega4TgPd6QpOkTiBGc9Bj5VKa8R0knp/rtULlvAvbt6WdrhHWBtiFHkPOi5eTWVe4QYXwDBz1kZInqO1A+eIcESkjbwmYPmD07muOhb9fO0AkAfSCe01W3TZB/RoHIkBUQkkjvcGx/nVfe4Li2XZLasdtRLQfhF0hTMbYx3oFjmF1C9q3YN0KD4u05hjiW8xnapNvnfD2lMke8OWkHUxgYC/FA22FUl/lvFaRbYAkY8LkgzuxkdSc+tTeQ+zPumb3hZrjQWYjwrBwqsRJxGNqCFzC03FOraQgxqAHiImQWn4PTqDVve5rcuagV0oDEagpYebapA9FNc5twPEPdTQyW7alZxL4JnMemNsmatbXK0DTBJzv542oM7y3k7Nca+5QO58L/rqoGkKix4Fj596tLPL2Vgr3mPUIkifU9u9Xq8CyjwKJ8/Co+gmucJyQ69d2GbfHwznERtBoKrieW2HfV7gXbhnC9SoX4iWA6jJxV5ydY95Ijxrjt+it4MYqXw/DBFgAecfWo/BH9NfHmh+qAf/X7UE+iiigKKKKAooooCiiigRbOB6Cl0iz8I9B+FLoCiiigKau3YIHcx9pp2mOMRivgjUCCAcAwcgmMSOtAm7NQ/d5J7xicfIVNtWm6kDyEn7n+FPBBQQf6IT3HoYpL8BoBKgE9TksR61ZU3dHXt5TQVN1SvwrPkBFRrlh7gGpRH6ytBHr8u1WHEWnYE24MxEmPX5/KkcJYfGpNP7QkHPqDmghKEQfEBp6DGP7I6VXP7QIFP6UNkxogACcDMliNzWvtWQuwiuf0VJnSs94E/WgzXs9ePF+J7bKiHwuca/QD7mtOOHUdBSxRQFFFFAU3b4ZVZmAAZo1HvpED6CnaKAooooCiiigKKKKAooooEWh4R6Cl0m3sPQUqgKKKKBFxiBgSe21QrnNdLQyP8IPhBbOJX5AjPX5VYUUFcea4U+7fOroZAUx9TgxXV5sCrEW38OnECfF0gHcdasIoigrv9rn/lXOnTvFcbmT+Ei2xB1SIMiGgdO2fzNWUVyKCsXnDE4s3MbiMzAIHbrUm3xLNPgKwdj1H9UyB9alxRQQL/ABzjTFpjvq2wIMbE7kD0mlJxjkE+7Iggb7gmJyOgyfnU2KIoK1eZOLWprbapA0xG/UTUnl/F+8tq5UrI2bf79PpUiK7Qciiu0UHK7RRQFFFFAUUUUBRRRQFFFFB//9k="/>
          <p:cNvSpPr>
            <a:spLocks noChangeAspect="1" noChangeArrowheads="1"/>
          </p:cNvSpPr>
          <p:nvPr/>
        </p:nvSpPr>
        <p:spPr bwMode="auto">
          <a:xfrm>
            <a:off x="1587500" y="-1106488"/>
            <a:ext cx="2000250" cy="2286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data:image/jpeg;base64,/9j/4AAQSkZJRgABAQAAAQABAAD/2wCEAAkGBhQSERUUEhQWFRQWGRYZFxgXGRwaGhoYGBgYGhcYFhkXGyYeGBojGhgWHy8gJCcpLCwsGB4xNTAqNScrLCkBCQoKBQUFDQUFDSkYEhgpKSkpKSkpKSkpKSkpKSkpKSkpKSkpKSkpKSkpKSkpKSkpKSkpKSkpKSkpKSkpKSkpKf/AABEIAPAA0gMBIgACEQEDEQH/xAAbAAABBQEBAAAAAAAAAAAAAAAAAgMEBQYBB//EAEYQAAIBAwIEAwYCBgcHBAMBAAECEQADIRIxBAVBUSJhcQYTMoGRobHwI0JSwdHhFGJygpKy8RUzQ1OT0tMkc4PCY6LDFv/EABQBAQAAAAAAAAAAAAAAAAAAAAD/xAAUEQEAAAAAAAAAAAAAAAAAAAAA/9oADAMBAAIRAxEAPwD3CkX7ulWbeAT9BNLpnjf92/8AZb8DQU3De0zugYWIkBgPeDYiR+rTie0Fw/8ABH/UH/bVbyq1Fm2O1tP8oqaLdA+/O7g2sSe3vB/20W+c3T/wFH/y/wAEpIJiugxQPLzO7/yk/wCof/FXTzG9/wApP+of/HSC1dDzQLXmF0/8JP8AqH/x13/aFz/lr/jP/jpINBJoFnj7n7Cf4z/466ONuH9RP8Z/7KSKUDQH9Lu/s2/q3/bR/Sbn/wCMf4j+4VwUmaBYuXu9uP7LH/7CnBdb9pf8J/7qi3eJVR4mC+pA/Gm15pax4xnbHfO8RQTveN+1j+z/ADpPvG/aj+6P41A/21Zwdflj8+Rrp53ZAB1YaDgd+/b+VBPF4/tfYUeOf95/+oqtu87sA/HsSDgxieu29SOG5tZmA2e359KCxW03Vz9BTiKRuZ+n7qiDm1v9r85/galC5QLorgNdoCiiigKKKKDlN8SJRv7J/CnKTc2PoaDJ8rufoLR7pb691FT0aq/lB/8AT2v/AG7f+QVNU0Dgbeie1c6VxZoOlu9ApRWKTbUx6UDgP0pYeK5FdigUblBuUkzQnp+elAuc11WNIArrGT1oK3nt2EMnSNJ75OIGKxnvnGZPl+elan2paLfr/Ff31k+H4khpJjETvAoFq52OfycY6UnJG8b42rjnxGBjbH5zQGx9hQPWHIG5B9djP3pzhnM/6fxqKtyMRNO23Cyf3/agsbPMnQZcmcQCf9P9POrblnP2ZviIHyrMa1Hxb47fjNL4e71XY9f30HpvB8TqGetSGaKzHJeZ4AxOB9v4xWj97igdBrtMByCJ+ExHkf5/nenxQFFFFBygiiigyPJmixaB6In+UVO1VXcn/wBxbmPhX/KKmrQPDNKpKNmlhqCFxfOBbaNMxk5j5D502/PRghAR18R/hVRzy4femPvjqajWH36n89qDRjngEeDt+t/Kp3L+KFy2r95x9qyNlz1JO5/h/pWg9nuJUWFkgHU+P7x70FozdqAc0huJSMuo60f7RsgGXH3/AIUDPGcyS0PGewxvk/yNV7+1NqPhbvUPnvGpcn3eR4QdxmGiJrNXQdo7Z/n3oLjnHOBf1BQQqqDON9S4qlZB6/nanuCwHEbrHp4kz6imLhjNB1QPTypxEEEkwNjG5J2AH52pavrKqAATAzt9qo+d8w13CiiLaeE5gsZ6nvvQXZu2yARIJ7xHcZHWOhiCKSFIM7dBGPSslwvMzbuSp0j8/n5Vrw2oEzIBERtBnr8qBniOFuMp0AsfLfY43ydvtTthWCwcMMemcipViwl3DNpOTJgqR5dQaaW3uB3+XrQWVq+VIPWR9jtW04PiNSjzg1iLHDyyr5/6n7VseEEKOlBYASpFPocVH4fNSRQFFFFByiiigy/K7f6JBGyLn5CpXu4rGcJxD6IyZxv22xShxDYM5/hQbVF749aGEdR9f41jbfFuxhZkmIG5n91dv3mB0uCrDp+H5FA9z5f0pODMdfyKi2ycfxpjib0x5TP2371y0+aCYGGPnTfB8S6zoCGGfcE5nPWO1NlxO/5865wVwA3OviP3oJVzjbhEkLPoft4qYfiWIyVBG+D29fWkHfc7/neusnfz/IoDhi2hwW6p0j9ukpbIV3LABRjV+sf2R5xn/WnEIKv/AHPxP8ar+d8T+hNlUZyxDiBgQSIM7A+E/Wgd4C7qV2jJAwf7a9frmuqozLIpAOCd4iT9xSLdrSWaTBRIBOQAq6yx2JLSJ8vOl3+CRgHdNRtgso1FZMqF1Fc6ZPTOKBFu6FDMYgKxB7mDGk96zHNAEs2Yyzq1xj1JZj9hEVpOM5bNjT+yJB85MxkEffpWX5rkIA06UAgn4T1Aj6/OgrtIGen5mtf7O6rlkkkygWexEhc+LBgdulZawuZO3+m1avkyD3Qjc6h8gVK+ZyX37UFqm22QAAaVbSMxj9/rRw105Ud9uncfiKsUslgoKwBjB889YoH+Q8MWuFzsuw861qWZzVTyu2B89/pV/ZXFAWEgU7XK7QFFFFByiiig8r4dgRt1MH504xgifwpnhFImP2j+NOlD13g0EjhL3u/eOuWFu5pgTDRvGek1X8GruLry9xVK+JjJyDO3kFY9tQrV2LAS2EAy0av6xiWkjOkCmeO4fQoFuEUSSAMYncDJzQZpxIHfOPpXVEdKdvcGxusqKW0semw8z06VMscqIb9JGkAzBEjftt2oFcWtixaGok3XXUAudOJ+EHaO9V3CNDNIGSD9QDT3NuBFq0z8PMXN1JYzOAV05DT2qZasWrxEMUeALikZkKBscgb58qCIpJYKknViB3+dL4vhikKxE/h9QJ+VSuM4a3ZPhusLkEgmMEgR0rLnmjDiFLoYBBJLM0+EgnJgyfnQX1/hRaHjIBYDHYjxQTtsN9hUXkXLrnFNcaNIBEFsAzOANwIj7U1yn2nt/wBJ0uzH3uq3LiVBlWtwAICg6h9zT/MuK9x72WK2wzM0CZZJUT5FwTHoaBn2h5U4i0QCQV8X6gUkkkk7MCJETkxUzi+CL2HfHwkxOZEP8hAas7yzm7XbxNp3ZRa8c/t6dRwABpBG0GrHjecrbVC06SuP2dUsPGBuCs0Gh4fi/coGVNZZSxYQCEULCgsQNRZh95qh5jZtcTeYXFCXLfxgiH0kElSFaGYECGmMntT/AD5LhsB0XVJUFA5ADNo0hRHiyc+g7Unl3slctKXvXbQe5DaY3IzpL7BTtkRkUDA5TwQX3LMVuEeG4BGWCsqsJImGE4+9T09oxZJtXLYWzb0pC/EMlQ5MEMTkkTsOtMXuVFwVZStyWVpBhB4WNzWDGwEDrj5Lsez9tHuX7hLWbaEIH3LAQWJxqC9Ns+lAriUbWI8KudRbCkKqsY2OknSPyar+X88urxGli1xGth8aZVYlWbSIBgwepkdqTyzmHvTmQixGkySxEKpnbU0b9AfOkcys21tBrbA6m8UHxDRIAJGCkGREZJxMEBteQ8w94zHA7eYj/StbYOK8z5FzOFkk4A/iCfX+Nb/k/He8QHrQWNdFNZBGcGZ/lTtAUUUUHKKK7QeZcPwby0D9Y5+vnS7tnSPGyr2zJPyE9aXfJa69sA/E0heniIJk1It8vCzKKDBiMkHEdPwNBbaoQCY0gBm22Gc9KreOuFgsGNbJpBlRE4Lxkz27T12mG4XXUV8IiVkDU2MMTsg69/PY1fMxdbUC41aHeQpAAWAVQEzPi+I/TNBMTiyzMq5AMErBkwJyTAg9ah3+KJV7Ft/0gE3GI+BTAidiYOAOtVPIHK2zbLMGUuYJIkT996sOXMq3nUr8bLpYbOVHw+oLAnyFA1c48Lato5KKpPjGSCI0sN5BE+X2rnC8wtlptzAMM5n9IN9QB2EhhjaOlP8AOeFXXnSFI0E4ADftdvi+1Znl1huL4hrFlwlpQSbogtpBgaQf1ulBa8z5qrXEQaWJIIMwFnoY3jr8qgc1J06njKhoAiJ6SPlUqzyQW197NzSjtb/SAEtEjWSoAUQCSTtSudWJthQNlj1H+hoMpbWR9/Q16NyRE4mx7y6AZBV+gME6jjvMms/y/hAioBaFy4dLNrAgAkQJOFBX3nqGU7rV/wAkZBYZAAqq0qBO0Anz+IN9aCqucLY4VJsiH3gZADGRGrcDT9871G4e1afhP65yZyAF6bSCFH3Nd54mt1934pQAsNgcgj1OYHXFQOF4pW94k6d1zgxGlhnH58qDV8CxNq3KklZBVQWOkGFJHmJzsRPqJNxwA127Y17lmNwMQBudMDSoEHwzg1T8u5dcHD2rtu6G0PhSgBKq+l195MiQDHTaqv2mv8QFZHCYAIOokhrkkQOhgMYk9KC+v8QAfd2hNu7lQNwiZZZ3jVKgdmjpXLqvewbg0bQJMn+qIyNx29axPJuYm2gVidRUJg5VNUsFnZjHTaa3HszxaoLr3BkKkIsswSSMDsPCDFBV8TwY4UtoV7asNTSJkqCFYaxAgtOI6j0z44sFiIyx2Aw8g7DpGZ7ekVruc8wtsl+4TFoKhSVKBmEnSFaPENpH7Q71Z2fYzg5S8VYGFKn3jDGCkDHl86DIcoLW3KuI8I04InzOoDt2Fav2d5ppcqTGJFRee8GhcujMxUgszZBwRpUnMgb9PnTHLFGsb7j7mP40Ho/DXdQmpAqs5QwgjtVmKAooooOUVwmkvfAUsTgdaDJX0A4m7BkapmcAmCR8jIrp4pQTt64/DeKq+IvDXc3GpnaOp1NOTPnTNu48SIUD9YgR8sSx9BQW/DaXuagZCg7/ALTahMfKmWvL76Nj+kHy0z+Ipvkl/Ubuc+DpH6zDMiji108SuPiYfRlINBW8GFAJIGsk+UCdjG9O8KltLpvFWITxHIABGNWRv88k1Ba7dBKovgUkljgTic9c9M0rj3Y2ktE5bx3N4ImEU9x4Zjrigb9pOZresMFV1UgyzRtMiFUznasH7NMo4nx3fchDI2GohtiSRGO5rctZ1LDSZ+nbaspc9kLlxiUgiSvmSvYD060Hp/G83sMmZuKwEAAwchgcwNwPpVRx5DBcBT0A2Azjz2GetWK2T7i2jKUfQogyADAlATg1UnnoS/8A0drAZmI907DcmAbZDiAwM+v3oIvspaJutJhABq7GT4QfSC3yqbYu/wBHcNdGq1dgzHwtmCF6iBBG/hJqy4zh0sAWkhCzanOYJOIHYAbSaic35nZuWFTUGbSNliDuPFPqP71BYcTwqFdKhSCAR2YHKkEdcYJ7nzrz32j4U2bnvBID/ENoI6mdvPfPUzWw5Dxmq3ocEhZyBOlYBBPowmPNu1c5oq6Xs8SoKEagy9ttanuO3b0yB7Es9zhFB8KgvpYCW8R2j11GTSue+zIILy7HVrkkmAASymAANQAk+QG28/2S4fRw1leuVn9oLA1DyIUD+8e1M8+5x4CBADlgAOq7Fz5aQQB8+lB55btD+mOoHgltIjZTkDzxivS+D5Rabh7fvIVm1EODDAn4YPoBivNeEfXxp6HbuRia9A9ouKZeBRkOlwF0QDOrA8IiGJ7daDAc1XiHuhOKMgOoDTIYTEpHQ4O09K3nNOcE8VZsIpIYBTpxAnJk7aQAYwT6VScbyjintNcucP7uBqhXDMD18J8QzmJkfanbvOeCckXWi1bg21B0lrgtEtIUAlv1ZJIJeB5BoedIq2WAwAInYTI26sxJPpJqv5GwmTE43+cx5xNZ/k9/iOJR2bWbOTaBbWEKD4WYy2VkAk7j6WnLrkkCT1PbvQehckYQYM+Xares97NpIYg9vwEZ61oEGO9B2iiigavJKn87ZqHzi7FvEZ77ec1PJqm5nbZ8FoiYAwd8SdxjtQY7mTOXZVExhjHXttSbXKmYeJ3PYKYA9Tn7Cr9+WhcrEdfXqacTgTEyFXYTv60ELk3BG3rEQWCSSZJgt170/wA3EOh7Onrv/OheDuaiBdCkgEtp1EDMQGgLOd6av8ut3BD3rjmZJGkCP7oCxjeZoK1OEe47i2hcBzmQFGdp/dXV5FdDFnUKsDVqYQIJAAiekHsK0NvSii2gAgYEjbqxgyT+NKCeISCyj0gHuATmKCiflG51qfJZkHOCTgfTNJ9luFcOyToRRJYAG5cZoZjLT7tBqCwBJ71NS21wy7kzMfCeuCIXHkJqLzS0FIUOyFlYqVMToI1qfLSVP900CuL4XhWOWuMSTIN14M/tAtFOWl4cMtxltq1sjRDMxx3zHlWT4riSjrbVdbO0BmJAnOIFQLvNbouqLhHu2QPFvwgqdwGJmQencZ7UGo5tzA8Q5FsAgA/F3MRPWY1RIiYqXa5Dw6hDduibkaQTpBJyBuWJ+Y86Y4fmti6sBRaaFIgAKdWxWMAT9DqXqKreM4QOSZBDjcftAgGfVoPzPag1d7hlshFtAIGuKIA3LY3O58juJFZr2g5zaS2ECG4bhItgR+jmV3/Z1Ax5GKgJxDsgl3IUgxqJymxpvhbCNctkkaVdCxJwFDAkn70G2e4LKsf1bSpbAjsFLH7r/hrL8ZaLtpceLQ8A9GIYLMb/AAEfWtW1xbi4gq9w6SDIb9bB6jw/Y1mrVo3LRW4uhx7y108TanZImPEpB+T0Gfu8uFni7bkwt5C4LYhoKuD56s/MbbVt+N4tPecPwyeMh7eQo0qLUO0t3wTC96w3tHzL31qyAJ1eI6gQUuhQr6c5V8MfMVoP6dctcNwpVVa8FOlmzEa1kjvDYnvmaDT+0HGaQMeU6Zyf6wykfQ1l+M4a3eMcUIna8BkHs5iSv1jpUbn/ALTcTw7yjG9bIVtLqpIBGfEoBECO4yZq45Tze1xdg3LSwdrlrBIOcrnKnp0oF8s5enDglQsBTqZbq6WCqSBpPiz2rPctBYpiNuv0zV+xsoyulj3jN4VbSv62Cew88SIPWs/yfm9t3ue+gEu0hZ0k6j8O0CT17bUHqHIVGiBHh3zJJ74q1Taqn2e4PRb3ycmNhNWwFAqiiigautkDv+6qm5c1MT3NWl49egBn7VUItAuOwEedd9xJkyY28vTtXdNLAnrQQGuiGUWyVJIOnr0Mz8+pNIEaSjI0YPhAiQZxJ7ifnVg1mdzTfuB5UFdYQoIQBR92O5LHcnb6Uu5xDEQT1yBgfM71KvJAyRFVvGHSs5yYA7nsBHlQPe/0jJH7qz/tU1y5aR7LL7y1cDjIgiCrLnGZ2O+asbfD3GjVbIHaFBHourbzP0rt6wBA1jGJJnfcQcDttQZrg295dtlrLW2SX0urBgVU4yMjzG4q24/2U1LIUHSCCFyQZhgB2ZCrR3Qd6l8RwYZQiM39kGVB7quyneD6iM1Kt+0FtQRcLW3IJD+7fScSSJBECSYmN4oMjY5W1oqAdSHZukMfEpI6HefL1q45BcHvAr4DC4CDHxQZnt8DH1NR+L49Hct7y2LR1rdZD4SxQlGAzpY9O5UgkytQOE5t7/iLAtR4NJZ3BVS5t5GBlZLZjPpmguPZS8ivfFwqAPECegzqrvH+0CXA1qzY1Kdzt8wFGM96n3vZAO2u/c1sDPhQKCRtmNTVJ4XguHtCBBEZUSQPPAx6mgx/DJdRSPePbWxqdVxHiIECRtLMPKkcJwt24oGlm1ZLEEgkmZJjeWP1rS+0/FK+hAfASAT006hqyPQfem+K443itvh9SAEz4ZkAYAE4gx3oMxfXxFTplCQT2ORH2FWtoj3dtAutjrL7SoQSpXsSOnUYqb//AJUg6nvXAWnbRPY504xHi1YqJxHszYZvd2vfM2k+K3cOnzV3YEAtMY+1BBvcWjKl0kAeJc9fEYA6HeI8jWQ/2meG4o3OGbSCZCnoMSpjG4/D5bfn/KHvKllbR4RLYWSWVxERCw3Ybkjzqs4T2UW25FuGaIkqLh8yCRA6ZignD29tuqsbVxbkgsoA0sRmZO39oAH1rPcu5Zca4XganLPG6glic9cGtjwPJFUnXaK4ENicDYdO/StJyvktoKp90JPfxH1MigtuRgiygbeM/k1ZCmbFsKIAA8h/KngKDtFFFBFdJDz3H4CoL+VWlzufnUbiOGB2oIYIpSPmuMCD++hWmg5qxUe7xRGyyT5jp+FSTj+VdY0DLKpEsM+fT06VCvOAYCyR1b57VOdDUEhiTEE9z8I9aBluGZyTjO+w+4E0eFT4RMQAOw8hT3F3jaXU9y3A3EBTHUiTn0+9MDmNvTIuK09unrAkUDoIKnY7bdJxv86mcRwyPqQ/sgR2EMI9CJHzNQr106DA/rAEwTEHC9PnFS7N0G5ggh1keYwR/noMRz7liWwqsoRQzDxJJ0uWkFv+IssYYZgjEhaoOXH+j8R7kiVI8Bne22QQRhoPUfyr1vmHBC7bZCYmdxqHzBwa875tw/u//TuFkEvw7A/A4y1sE5Ftx06EjeJoNtwNtr1lTMEiGO58JgnPp96Tx3LiNVxFN26AAoL6PCTkKQIUbnNRPYvi9VtxOAwYejCCPqv3q8c5/PWgzp9mGvlTxHhtqQy21aTIM+JpjvkZPlWgTh1RQFUKo2AwPtXST0HzJxTNm87MZWFUxO+rzXyoEXyr4OkncA5+xqPxHMFXwicGIVCQD6AQMEfWrBre5Pb5x+4VK5FbgXYn/eMc+apQZ63xJZjIut/8Nw/KdMU6VaBotXP+m6/WUrXxRFBlbNq4SC1q5IzsfwirzgmgZRgfNanRXYoGRe8m+lLtvPQjMZ/EeVKiu0BRRRQcFdrgNFAxc4eRUBrMZ6VbVH4tAFLdt/TrQQAKYv3wBg5JjvHnG5p64hBim9Py9KCM9xicMwQf1fE2OmwUb70i5xGgfA+NlUE74ydus71McxECks2KCn4rlbvcFxzbYKPheYBk5IXeMYml/wBDa7d1XAulQNOkaQxPfMwKsemKRdeMkfn170C4jLHJ7fhVXxSMmU8UHXbEbESXt/3lLkedc5hzBhpRQNdwwgJxgZZo2UeuSQMU3w44i0GF5XvAsDbZVyhEkhlUmACAQRgzGIoLzhOPW4qsDIYYI67/AHxVZzrgUvDScXIJtkzBIzp7Hb1qFZ5rDMVsXrbSpfUQtsXSCR7pWgtqAJO3pNWB5sl62rAgKwmGBGRtGMMMHv5CgoPY7jBb4ooZC3BEHeT4gD6Orr/eFba6Y6fyHnXmnN+Ka1dF0EEq5nbqNanG4LW/SSa2Nz2oUprGx+EE+Jtp2wIJ64waC0t8YGYpEwJBG2/44pdxiBAiek7faqhPahGXcWiT18XhmPBA0ydqg8TzlnMWmuEHeSOnUEbTnH+lBfXLz6cooM5lsesxt8qn8h+F/wD3D5/qp1rGWGfdluFIO7NA+kfStX7JXNVgk9XP+Vc0F5RRRQFFFFAUUUUBRRRQcFdrgrtBw1HvcRhvCWIxp7zjriOvpUiigiX7fhz0286hKtT+Jz6D8T+fvVc7idK/F9h6/wAKBi/dMwg1HrmAPU0zfW6B0K9QufmJ39Bmpj6QIz1JnqepNZ/mntLbtCdc7xpg7bmTgAdzNBPWy1xfDchf2hj5evliKh8dqsZuOGU4BkzPQEHv5dqmco4pWRNGpgRqL4hmbLbnJnyio/MOQNxBi5cIQEeFBG3djMn086Cl9pbiA2RZg3gfdSW8AXPvC4DbAgEznAqO/tC9niVs8Pq4kaRq0iDq66VGNMRv9a0bex3DlzcuBrjGcsxET8Xwkb+dS+G5QtpibS2kBADEL4iBsJBiNuhOKCDf4mGV7qMoVgxmO0TvggMfv1pn3aOzIbht3YGmSAjEABLqYzIVQR0IOO8rm/L7l8G378ImzrbHibbBY7CNwBMVATlauBZ9zqtLAOozkZJ1EypnsTg0GR9rJVXLYAAU/wBoMDAPXY1H5Jy9uMcBJ8IltU6R+ymNyck4gDqa1vtDySwUa3cVNTKTb0FlKsNjk6Tkdd4qw5XwA4fhkXh7OqFBJPgVmIEsSct1+UZFBn25LxCwGtroxqI8cCQCAEkkxmfKr/l3OrK22VbDFBPwwykTie33qh5r7TXVcpcJDY8CLGDtBAyD0MkU97P3iFfXZKoXZvDJ04HhOM9STQXXKOENy0Q7KNTEraEeFCcAyZM5MdK0Xs3b0o6gRD7f3EP76orHOrIgDSCO4gjf8/OtFyQ/7w/1/wD+dugs6KKKAooooCiiigKKKKDgrtcU12gK5Qa7QMX7Ug9jVLxHAutsraw0yCSe/U+nere4XJICxGzEiDt0Gd5+lPJagUGbscofJuMST0UkCPMjLfhjaupy0IWhUzmSJ8oz0xt61oOIUR/Cqe+jsMaRMyYLHyxgfega4TgPd6QpOkTiBGc9Bj5VKa8R0knp/rtULlvAvbt6WdrhHWBtiFHkPOi5eTWVe4QYXwDBz1kZInqO1A+eIcESkjbwmYPmD07muOhb9fO0AkAfSCe01W3TZB/RoHIkBUQkkjvcGx/nVfe4Li2XZLasdtRLQfhF0hTMbYx3oFjmF1C9q3YN0KD4u05hjiW8xnapNvnfD2lMke8OWkHUxgYC/FA22FUl/lvFaRbYAkY8LkgzuxkdSc+tTeQ+zPumb3hZrjQWYjwrBwqsRJxGNqCFzC03FOraQgxqAHiImQWn4PTqDVve5rcuagV0oDEagpYebapA9FNc5twPEPdTQyW7alZxL4JnMemNsmatbXK0DTBJzv542oM7y3k7Nca+5QO58L/rqoGkKix4Fj596tLPL2Vgr3mPUIkifU9u9Xq8CyjwKJ8/Co+gmucJyQ69d2GbfHwznERtBoKrieW2HfV7gXbhnC9SoX4iWA6jJxV5ydY95Ijxrjt+it4MYqXw/DBFgAecfWo/BH9NfHmh+qAf/X7UE+iiigKKKKAooooCiiigRbOB6Cl0iz8I9B+FLoCiiigKau3YIHcx9pp2mOMRivgjUCCAcAwcgmMSOtAm7NQ/d5J7xicfIVNtWm6kDyEn7n+FPBBQQf6IT3HoYpL8BoBKgE9TksR61ZU3dHXt5TQVN1SvwrPkBFRrlh7gGpRH6ytBHr8u1WHEWnYE24MxEmPX5/KkcJYfGpNP7QkHPqDmghKEQfEBp6DGP7I6VXP7QIFP6UNkxogACcDMliNzWvtWQuwiuf0VJnSs94E/WgzXs9ePF+J7bKiHwuca/QD7mtOOHUdBSxRQFFFFAU3b4ZVZmAAZo1HvpED6CnaKAooooCiiigKKKKAooooEWh4R6Cl0m3sPQUqgKKKKBFxiBgSe21QrnNdLQyP8IPhBbOJX5AjPX5VYUUFcea4U+7fOroZAUx9TgxXV5sCrEW38OnECfF0gHcdasIoigrv9rn/lXOnTvFcbmT+Ei2xB1SIMiGgdO2fzNWUVyKCsXnDE4s3MbiMzAIHbrUm3xLNPgKwdj1H9UyB9alxRQQL/ABzjTFpjvq2wIMbE7kD0mlJxjkE+7Iggb7gmJyOgyfnU2KIoK1eZOLWprbapA0xG/UTUnl/F+8tq5UrI2bf79PpUiK7Qciiu0UHK7RRQFFFFAUUUUBRRRQFFFFB//9k="/>
          <p:cNvSpPr>
            <a:spLocks noChangeAspect="1" noChangeArrowheads="1"/>
          </p:cNvSpPr>
          <p:nvPr/>
        </p:nvSpPr>
        <p:spPr bwMode="auto">
          <a:xfrm>
            <a:off x="1587500" y="-1106488"/>
            <a:ext cx="2000250" cy="2286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96876" y="307197"/>
            <a:ext cx="6096000" cy="2862322"/>
          </a:xfrm>
          <a:prstGeom prst="rect">
            <a:avLst/>
          </a:prstGeom>
        </p:spPr>
        <p:txBody>
          <a:bodyPr>
            <a:spAutoFit/>
          </a:bodyPr>
          <a:lstStyle/>
          <a:p>
            <a:pPr fontAlgn="base"/>
            <a:r>
              <a:rPr lang="en-US" dirty="0">
                <a:solidFill>
                  <a:schemeClr val="bg1"/>
                </a:solidFill>
              </a:rPr>
              <a:t>"Our Lord gave us an example of the true spirit of forgiveness when he said from the cross, </a:t>
            </a:r>
          </a:p>
          <a:p>
            <a:pPr fontAlgn="base"/>
            <a:endParaRPr lang="en-US" dirty="0">
              <a:solidFill>
                <a:schemeClr val="bg1"/>
              </a:solidFill>
            </a:endParaRPr>
          </a:p>
          <a:p>
            <a:pPr fontAlgn="base"/>
            <a:r>
              <a:rPr lang="en-US" dirty="0">
                <a:solidFill>
                  <a:schemeClr val="bg1"/>
                </a:solidFill>
              </a:rPr>
              <a:t>'... Father, forgive them; for they know not what they do.' </a:t>
            </a:r>
          </a:p>
          <a:p>
            <a:pPr fontAlgn="base"/>
            <a:r>
              <a:rPr lang="en-US" dirty="0">
                <a:solidFill>
                  <a:schemeClr val="bg1"/>
                </a:solidFill>
              </a:rPr>
              <a:t>(Luke 23:34.) </a:t>
            </a:r>
          </a:p>
          <a:p>
            <a:pPr fontAlgn="base"/>
            <a:endParaRPr lang="en-US" dirty="0">
              <a:solidFill>
                <a:schemeClr val="bg1"/>
              </a:solidFill>
            </a:endParaRPr>
          </a:p>
          <a:p>
            <a:pPr fontAlgn="base"/>
            <a:r>
              <a:rPr lang="en-US" dirty="0">
                <a:solidFill>
                  <a:schemeClr val="bg1"/>
                </a:solidFill>
              </a:rPr>
              <a:t>We read also of that faithful disciple, Stephen, who was persecuted and stoned, 'And he kneeled down, and cried with a loud voice, Lord, lay not this sin to their charge. And when he had said this, he fell asleep.' </a:t>
            </a:r>
          </a:p>
        </p:txBody>
      </p:sp>
      <p:sp>
        <p:nvSpPr>
          <p:cNvPr id="3" name="Rectangle 2"/>
          <p:cNvSpPr/>
          <p:nvPr/>
        </p:nvSpPr>
        <p:spPr>
          <a:xfrm>
            <a:off x="0" y="6488668"/>
            <a:ext cx="1048685" cy="369332"/>
          </a:xfrm>
          <a:prstGeom prst="rect">
            <a:avLst/>
          </a:prstGeom>
        </p:spPr>
        <p:txBody>
          <a:bodyPr wrap="none">
            <a:spAutoFit/>
          </a:bodyPr>
          <a:lstStyle/>
          <a:p>
            <a:pPr fontAlgn="base"/>
            <a:r>
              <a:rPr lang="en-US" dirty="0">
                <a:solidFill>
                  <a:schemeClr val="bg1"/>
                </a:solidFill>
              </a:rPr>
              <a:t>Acts 7:60</a:t>
            </a:r>
          </a:p>
        </p:txBody>
      </p:sp>
      <p:sp>
        <p:nvSpPr>
          <p:cNvPr id="4" name="Rectangle 3"/>
          <p:cNvSpPr/>
          <p:nvPr/>
        </p:nvSpPr>
        <p:spPr>
          <a:xfrm>
            <a:off x="5874999" y="3815991"/>
            <a:ext cx="6096000" cy="2308324"/>
          </a:xfrm>
          <a:prstGeom prst="rect">
            <a:avLst/>
          </a:prstGeom>
        </p:spPr>
        <p:txBody>
          <a:bodyPr>
            <a:spAutoFit/>
          </a:bodyPr>
          <a:lstStyle/>
          <a:p>
            <a:r>
              <a:rPr lang="en-US" dirty="0">
                <a:solidFill>
                  <a:schemeClr val="bg1"/>
                </a:solidFill>
              </a:rPr>
              <a:t>"How important it is for us to apply in our lives those great principles of repentance and forgiveness. Let us always remember that the one who carries a grudge or ill feelings toward a neighbor and does not forgive is the </a:t>
            </a:r>
          </a:p>
          <a:p>
            <a:r>
              <a:rPr lang="en-US" dirty="0">
                <a:solidFill>
                  <a:schemeClr val="bg1"/>
                </a:solidFill>
              </a:rPr>
              <a:t>one who is uncomfortable and unhappy and ill </a:t>
            </a:r>
          </a:p>
          <a:p>
            <a:r>
              <a:rPr lang="en-US" dirty="0">
                <a:solidFill>
                  <a:schemeClr val="bg1"/>
                </a:solidFill>
              </a:rPr>
              <a:t>at ease, and continuing in this course will </a:t>
            </a:r>
          </a:p>
          <a:p>
            <a:r>
              <a:rPr lang="en-US" dirty="0">
                <a:solidFill>
                  <a:schemeClr val="bg1"/>
                </a:solidFill>
              </a:rPr>
              <a:t>canker his soul, and in him will remain the </a:t>
            </a:r>
          </a:p>
          <a:p>
            <a:r>
              <a:rPr lang="en-US" dirty="0">
                <a:solidFill>
                  <a:schemeClr val="bg1"/>
                </a:solidFill>
              </a:rPr>
              <a:t>greater sin. </a:t>
            </a:r>
            <a:endParaRPr lang="en-US" dirty="0"/>
          </a:p>
        </p:txBody>
      </p:sp>
      <p:sp>
        <p:nvSpPr>
          <p:cNvPr id="6" name="Rectangle 5"/>
          <p:cNvSpPr/>
          <p:nvPr/>
        </p:nvSpPr>
        <p:spPr>
          <a:xfrm>
            <a:off x="11665825" y="6488668"/>
            <a:ext cx="442750" cy="369332"/>
          </a:xfrm>
          <a:prstGeom prst="rect">
            <a:avLst/>
          </a:prstGeom>
        </p:spPr>
        <p:txBody>
          <a:bodyPr wrap="none">
            <a:spAutoFit/>
          </a:bodyPr>
          <a:lstStyle/>
          <a:p>
            <a:pPr fontAlgn="base"/>
            <a:r>
              <a:rPr lang="en-US" dirty="0">
                <a:solidFill>
                  <a:schemeClr val="bg1"/>
                </a:solidFill>
              </a:rPr>
              <a:t>(8)</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1466" r="104"/>
          <a:stretch/>
        </p:blipFill>
        <p:spPr>
          <a:xfrm>
            <a:off x="4039275" y="3708708"/>
            <a:ext cx="1614723" cy="2522890"/>
          </a:xfrm>
          <a:prstGeom prst="rect">
            <a:avLst/>
          </a:prstGeom>
        </p:spPr>
      </p:pic>
      <p:pic>
        <p:nvPicPr>
          <p:cNvPr id="9218" name="Picture 2" descr="Image result for stoning of stephen"/>
          <p:cNvPicPr>
            <a:picLocks noChangeAspect="1" noChangeArrowheads="1"/>
          </p:cNvPicPr>
          <p:nvPr/>
        </p:nvPicPr>
        <p:blipFill rotWithShape="1">
          <a:blip r:embed="rId4">
            <a:extLst>
              <a:ext uri="{28A0092B-C50C-407E-A947-70E740481C1C}">
                <a14:useLocalDpi xmlns:a14="http://schemas.microsoft.com/office/drawing/2010/main" val="0"/>
              </a:ext>
            </a:extLst>
          </a:blip>
          <a:srcRect l="10188" t="18489" r="39211" b="29245"/>
          <a:stretch/>
        </p:blipFill>
        <p:spPr bwMode="auto">
          <a:xfrm>
            <a:off x="7508558" y="439601"/>
            <a:ext cx="3667760" cy="29870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jesus on the cross"/>
          <p:cNvPicPr>
            <a:picLocks noChangeAspect="1" noChangeArrowheads="1"/>
          </p:cNvPicPr>
          <p:nvPr/>
        </p:nvPicPr>
        <p:blipFill rotWithShape="1">
          <a:blip r:embed="rId5">
            <a:extLst>
              <a:ext uri="{28A0092B-C50C-407E-A947-70E740481C1C}">
                <a14:useLocalDpi xmlns:a14="http://schemas.microsoft.com/office/drawing/2010/main" val="0"/>
              </a:ext>
            </a:extLst>
          </a:blip>
          <a:srcRect l="50867" t="2870" r="22020" b="45356"/>
          <a:stretch/>
        </p:blipFill>
        <p:spPr bwMode="auto">
          <a:xfrm>
            <a:off x="911945" y="3169519"/>
            <a:ext cx="2288455" cy="290326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n eldon ta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7479" y="5272192"/>
            <a:ext cx="1087345" cy="140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1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500"/>
                                        <p:tgtEl>
                                          <p:spTgt spid="92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500"/>
                                        <p:tgtEl>
                                          <p:spTgt spid="92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#277 </a:t>
            </a:r>
            <a:r>
              <a:rPr lang="en-US" i="1" dirty="0">
                <a:solidFill>
                  <a:schemeClr val="bg1"/>
                </a:solidFill>
              </a:rPr>
              <a:t>As I Search the Holy Scriptures</a:t>
            </a:r>
          </a:p>
          <a:p>
            <a:endParaRPr lang="en-US" dirty="0">
              <a:solidFill>
                <a:schemeClr val="bg1"/>
              </a:solidFill>
            </a:endParaRPr>
          </a:p>
          <a:p>
            <a:endParaRPr lang="en-US" i="1" dirty="0">
              <a:solidFill>
                <a:schemeClr val="bg1"/>
              </a:solidFill>
            </a:endParaRPr>
          </a:p>
          <a:p>
            <a:r>
              <a:rPr lang="en-US" i="1" dirty="0">
                <a:solidFill>
                  <a:schemeClr val="bg1"/>
                </a:solidFill>
              </a:rPr>
              <a:t>Videos:</a:t>
            </a:r>
          </a:p>
          <a:p>
            <a:r>
              <a:rPr lang="en-US" i="1" dirty="0">
                <a:solidFill>
                  <a:schemeClr val="bg1"/>
                </a:solidFill>
              </a:rPr>
              <a:t> </a:t>
            </a:r>
            <a:r>
              <a:rPr lang="en-US" dirty="0">
                <a:solidFill>
                  <a:schemeClr val="bg1"/>
                </a:solidFill>
              </a:rPr>
              <a:t>Seek the Lord (6:19)</a:t>
            </a:r>
          </a:p>
          <a:p>
            <a:r>
              <a:rPr lang="en-US" dirty="0">
                <a:solidFill>
                  <a:schemeClr val="bg1"/>
                </a:solidFill>
              </a:rPr>
              <a:t>Mountains to Climb (5:05)</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30</a:t>
            </a:r>
          </a:p>
          <a:p>
            <a:pPr marL="342900" indent="-342900">
              <a:buFontTx/>
              <a:buAutoNum type="arabicPeriod"/>
            </a:pPr>
            <a:r>
              <a:rPr lang="en-US" i="1" dirty="0">
                <a:solidFill>
                  <a:schemeClr val="bg1"/>
                </a:solidFill>
              </a:rPr>
              <a:t>New Testament Student Manual</a:t>
            </a:r>
            <a:r>
              <a:rPr lang="en-US" dirty="0">
                <a:solidFill>
                  <a:schemeClr val="bg1"/>
                </a:solidFill>
              </a:rPr>
              <a:t> [Church Educational System manual, 2014</a:t>
            </a:r>
          </a:p>
          <a:p>
            <a:pPr marL="342900" indent="-342900">
              <a:buFontTx/>
              <a:buAutoNum type="arabicPeriod"/>
            </a:pPr>
            <a:r>
              <a:rPr lang="en-US" dirty="0">
                <a:solidFill>
                  <a:schemeClr val="bg1"/>
                </a:solidFill>
              </a:rPr>
              <a:t>Peter Bianchi (Blog) Oct. 2013</a:t>
            </a:r>
          </a:p>
          <a:p>
            <a:pPr marL="342900" indent="-342900">
              <a:buFontTx/>
              <a:buAutoNum type="arabicPeriod"/>
            </a:pPr>
            <a:r>
              <a:rPr lang="en-US" dirty="0">
                <a:solidFill>
                  <a:schemeClr val="bg1"/>
                </a:solidFill>
              </a:rPr>
              <a:t>(</a:t>
            </a:r>
            <a:r>
              <a:rPr lang="en-US" i="1" dirty="0">
                <a:solidFill>
                  <a:schemeClr val="bg1"/>
                </a:solidFill>
              </a:rPr>
              <a:t>Providing in the Lord’s Way: Summary of a Leader’s Guide to Welfare</a:t>
            </a:r>
            <a:r>
              <a:rPr lang="en-US" dirty="0">
                <a:solidFill>
                  <a:schemeClr val="bg1"/>
                </a:solidFill>
              </a:rPr>
              <a:t>[booklet, 2009], 4–5).</a:t>
            </a:r>
          </a:p>
          <a:p>
            <a:pPr marL="342900" indent="-342900">
              <a:buFontTx/>
              <a:buAutoNum type="arabicPeriod"/>
            </a:pPr>
            <a:r>
              <a:rPr lang="en-US" dirty="0">
                <a:solidFill>
                  <a:schemeClr val="bg1"/>
                </a:solidFill>
              </a:rPr>
              <a:t>Bruce R. McConkie, </a:t>
            </a:r>
            <a:r>
              <a:rPr lang="en-US" i="1" dirty="0">
                <a:solidFill>
                  <a:schemeClr val="bg1"/>
                </a:solidFill>
              </a:rPr>
              <a:t>Doctrinal New Testament Commentary,</a:t>
            </a:r>
            <a:r>
              <a:rPr lang="en-US" dirty="0">
                <a:solidFill>
                  <a:schemeClr val="bg1"/>
                </a:solidFill>
              </a:rPr>
              <a:t> 3 vols. (1965–73), 2:67.])</a:t>
            </a:r>
          </a:p>
          <a:p>
            <a:pPr marL="342900" indent="-342900">
              <a:buFontTx/>
              <a:buAutoNum type="arabicPeriod"/>
            </a:pPr>
            <a:r>
              <a:rPr lang="en-US" dirty="0">
                <a:solidFill>
                  <a:schemeClr val="bg1"/>
                </a:solidFill>
              </a:rPr>
              <a:t>Dallin H. Oaks 1995 Apr. Conference Report or May 1995 Ensign</a:t>
            </a:r>
          </a:p>
          <a:p>
            <a:pPr marL="342900" indent="-342900">
              <a:buAutoNum type="arabicPeriod" startAt="7"/>
            </a:pPr>
            <a:r>
              <a:rPr lang="en-US" dirty="0">
                <a:solidFill>
                  <a:schemeClr val="bg1"/>
                </a:solidFill>
              </a:rPr>
              <a:t>Harold B. Lee 1973 Oct. Conference Report or Jan 1974 Ensign</a:t>
            </a:r>
          </a:p>
          <a:p>
            <a:pPr marL="342900" indent="-342900">
              <a:buFontTx/>
              <a:buAutoNum type="arabicPeriod" startAt="7"/>
            </a:pPr>
            <a:r>
              <a:rPr lang="en-US" dirty="0">
                <a:solidFill>
                  <a:schemeClr val="bg1"/>
                </a:solidFill>
              </a:rPr>
              <a:t>Elder N. Eldon Tanner ("The Importance of Prayer," </a:t>
            </a:r>
            <a:r>
              <a:rPr lang="en-US" i="1" dirty="0">
                <a:solidFill>
                  <a:schemeClr val="bg1"/>
                </a:solidFill>
              </a:rPr>
              <a:t>Ensign</a:t>
            </a:r>
            <a:r>
              <a:rPr lang="en-US" dirty="0">
                <a:solidFill>
                  <a:schemeClr val="bg1"/>
                </a:solidFill>
              </a:rPr>
              <a:t>, May 1974, 53)</a:t>
            </a:r>
            <a:endParaRPr lang="en-US" i="1" dirty="0">
              <a:solidFill>
                <a:schemeClr val="bg1"/>
              </a:solidFill>
            </a:endParaRPr>
          </a:p>
        </p:txBody>
      </p:sp>
      <p:grpSp>
        <p:nvGrpSpPr>
          <p:cNvPr id="2" name="Group 7"/>
          <p:cNvGrpSpPr/>
          <p:nvPr/>
        </p:nvGrpSpPr>
        <p:grpSpPr>
          <a:xfrm>
            <a:off x="2765367" y="133142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935D7456-4262-4372-971D-D2972C773EB1}"/>
              </a:ext>
            </a:extLst>
          </p:cNvPr>
          <p:cNvSpPr>
            <a:spLocks noGrp="1"/>
          </p:cNvSpPr>
          <p:nvPr/>
        </p:nvSpPr>
        <p:spPr>
          <a:xfrm>
            <a:off x="32309" y="642340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33" y="0"/>
            <a:ext cx="5521912" cy="3308598"/>
          </a:xfrm>
          <a:prstGeom prst="rect">
            <a:avLst/>
          </a:prstGeom>
          <a:ln>
            <a:solidFill>
              <a:schemeClr val="tx1"/>
            </a:solidFill>
          </a:ln>
        </p:spPr>
        <p:txBody>
          <a:bodyPr wrap="square">
            <a:spAutoFit/>
          </a:bodyPr>
          <a:lstStyle/>
          <a:p>
            <a:pPr fontAlgn="base"/>
            <a:r>
              <a:rPr lang="en-US" sz="1100" b="1" dirty="0">
                <a:solidFill>
                  <a:srgbClr val="333333"/>
                </a:solidFill>
              </a:rPr>
              <a:t>Grecian VS Hebrew Acts 6:1</a:t>
            </a:r>
          </a:p>
          <a:p>
            <a:pPr fontAlgn="base"/>
            <a:r>
              <a:rPr lang="en-US" sz="1100" dirty="0">
                <a:solidFill>
                  <a:srgbClr val="333333"/>
                </a:solidFill>
              </a:rPr>
              <a:t>"What distinction was made in New Testament times between Greeks and Grecians?</a:t>
            </a:r>
          </a:p>
          <a:p>
            <a:pPr fontAlgn="base"/>
            <a:r>
              <a:rPr lang="en-US" sz="1100" dirty="0">
                <a:solidFill>
                  <a:srgbClr val="333333"/>
                </a:solidFill>
              </a:rPr>
              <a:t>"...Jews of the dispersion who adopted Hellenists' customs and who spoke Greek (Acts 6:1; 9:29) were called Grecians. New Testament references to Greeks refer to persons of Greek lineage." (Church News: Question of the Week, </a:t>
            </a:r>
            <a:r>
              <a:rPr lang="en-US" sz="1100" i="1" dirty="0">
                <a:solidFill>
                  <a:srgbClr val="333333"/>
                </a:solidFill>
              </a:rPr>
              <a:t>LDS Church News, 1994</a:t>
            </a:r>
            <a:r>
              <a:rPr lang="en-US" sz="1100" dirty="0">
                <a:solidFill>
                  <a:srgbClr val="333333"/>
                </a:solidFill>
              </a:rPr>
              <a:t>, 10/22/94)</a:t>
            </a:r>
          </a:p>
          <a:p>
            <a:pPr fontAlgn="base"/>
            <a:endParaRPr lang="en-US" sz="1100" dirty="0">
              <a:solidFill>
                <a:srgbClr val="333333"/>
              </a:solidFill>
            </a:endParaRPr>
          </a:p>
          <a:p>
            <a:pPr fontAlgn="base"/>
            <a:r>
              <a:rPr lang="en-US" sz="1100" dirty="0">
                <a:solidFill>
                  <a:srgbClr val="333333"/>
                </a:solidFill>
              </a:rPr>
              <a:t>"But the difference between the 'Grecians' and the 'Hebrews' was far deeper than merely of language, and extended to the whole direction of thought. There were mental influences at work in the Greek world from which, in the nature of things, it was impossible even for Jews to withdraw themselves... it was only natural that the Hellenists, placed as they were in the midst of such hostile elements, should intensely wish to be Jews, equal to their Eastern brethren. On the other hand, </a:t>
            </a:r>
            <a:r>
              <a:rPr lang="en-US" sz="1100" dirty="0" err="1">
                <a:solidFill>
                  <a:srgbClr val="333333"/>
                </a:solidFill>
              </a:rPr>
              <a:t>Pharisaism</a:t>
            </a:r>
            <a:r>
              <a:rPr lang="en-US" sz="1100" dirty="0">
                <a:solidFill>
                  <a:srgbClr val="333333"/>
                </a:solidFill>
              </a:rPr>
              <a:t>, in its pride of legal purity and of the possession of traditional lore, with all that it involved, made no secret of its contempt for the Hellenists, and openly declared the Grecian far inferior to the Babylonian 'dispersion.' That such feelings, and the suspicions which they engendered, had struck deep into the popular mind, appears from the fact, that even in the Apostolic Church, and that in her earliest days, disputes could break out between the Hellenists and the Hebrews, arising from suspicion of unkind and unfair dealings grounded on these sectional prejudices (Acts 6:1)." (</a:t>
            </a:r>
            <a:r>
              <a:rPr lang="en-US" sz="1100" dirty="0" err="1">
                <a:solidFill>
                  <a:srgbClr val="333333"/>
                </a:solidFill>
              </a:rPr>
              <a:t>Edersheim</a:t>
            </a:r>
            <a:r>
              <a:rPr lang="en-US" sz="1100" dirty="0">
                <a:solidFill>
                  <a:srgbClr val="333333"/>
                </a:solidFill>
              </a:rPr>
              <a:t>, Alfred, </a:t>
            </a:r>
            <a:r>
              <a:rPr lang="en-US" sz="1100" i="1" dirty="0">
                <a:solidFill>
                  <a:srgbClr val="333333"/>
                </a:solidFill>
              </a:rPr>
              <a:t>Life and Times of Jesus the Messiah</a:t>
            </a:r>
            <a:r>
              <a:rPr lang="en-US" sz="1100" dirty="0">
                <a:solidFill>
                  <a:srgbClr val="333333"/>
                </a:solidFill>
              </a:rPr>
              <a:t>, 5-6)</a:t>
            </a:r>
            <a:endParaRPr lang="en-US" sz="1100" b="0" i="0" dirty="0">
              <a:solidFill>
                <a:srgbClr val="333333"/>
              </a:solidFill>
              <a:effectLst/>
            </a:endParaRPr>
          </a:p>
        </p:txBody>
      </p:sp>
      <p:sp>
        <p:nvSpPr>
          <p:cNvPr id="22" name="Rectangle 21"/>
          <p:cNvSpPr/>
          <p:nvPr/>
        </p:nvSpPr>
        <p:spPr>
          <a:xfrm>
            <a:off x="26634" y="3308598"/>
            <a:ext cx="5521911" cy="3477875"/>
          </a:xfrm>
          <a:prstGeom prst="rect">
            <a:avLst/>
          </a:prstGeom>
          <a:ln>
            <a:solidFill>
              <a:schemeClr val="tx1"/>
            </a:solidFill>
          </a:ln>
        </p:spPr>
        <p:txBody>
          <a:bodyPr wrap="square">
            <a:spAutoFit/>
          </a:bodyPr>
          <a:lstStyle/>
          <a:p>
            <a:pPr fontAlgn="base"/>
            <a:r>
              <a:rPr lang="en-US" sz="1100" b="1" dirty="0"/>
              <a:t>Laid Their Hands On Them, Setting Apart Acts 6:6:</a:t>
            </a:r>
          </a:p>
          <a:p>
            <a:pPr fontAlgn="base"/>
            <a:r>
              <a:rPr lang="en-US" sz="1100" dirty="0"/>
              <a:t>"The priesthood ordinance of setting apart is the formal process of giving authority to members called to labor in specific responsibilities. It involves a specific priesthood procedure, including the laying on of hands. It has been a practice of the Lord's servants since Old Testament times, even though in some scriptural references it is not clear whether the wording refers to being ordained, set apart, or both. In fact, it may be that earlier dispensations made very little distinction between these two practices.</a:t>
            </a:r>
          </a:p>
          <a:p>
            <a:pPr fontAlgn="base"/>
            <a:r>
              <a:rPr lang="en-US" sz="1100" dirty="0"/>
              <a:t>"...In other Old Testament passages, the word </a:t>
            </a:r>
            <a:r>
              <a:rPr lang="en-US" sz="1100" i="1" dirty="0"/>
              <a:t>separate </a:t>
            </a:r>
            <a:r>
              <a:rPr lang="en-US" sz="1100" dirty="0"/>
              <a:t>seems to refer to the procedure of designating someone for the Lord's work. For example, 1 Chronicles 23:13 [1 Chr. 23:13], we read that 'Aaron was </a:t>
            </a:r>
            <a:r>
              <a:rPr lang="en-US" sz="1100" i="1" dirty="0"/>
              <a:t>separated, </a:t>
            </a:r>
            <a:r>
              <a:rPr lang="en-US" sz="1100" dirty="0"/>
              <a:t>that he should sanctify the most holy things, he and his sons for ever, to burn incense before the Lord, to minister unto him, and to bless in his name for ever.'</a:t>
            </a:r>
          </a:p>
          <a:p>
            <a:pPr fontAlgn="base"/>
            <a:r>
              <a:rPr lang="en-US" sz="1100" dirty="0"/>
              <a:t>"In the New Testament we find clearer instances of individuals being set apart. In the ancient Church when seven men were chosen to assist the Apostles, they were 'set before the apostles: and when they had prayed, they laid their hands on them.' (Acts 6:6.) Also, when Barnabas and Saul were selected for the Lord's work, the Church leaders fasted and prayed, and 'the Holy Ghost said [to them], Separate me Barnabas and Saul for the work whereunto I have called them.' (Acts 13:2.) The Church leaders then 'laid their hands on them,' after which they sent Saul and Barnabas out to do the work. (Acts 13:3.)" (Rex Allred, "I Have a Question," </a:t>
            </a:r>
            <a:r>
              <a:rPr lang="en-US" sz="1100" i="1" dirty="0"/>
              <a:t>Ensign,</a:t>
            </a:r>
            <a:r>
              <a:rPr lang="en-US" sz="1100" dirty="0"/>
              <a:t> Mar. 1983, 67)</a:t>
            </a:r>
          </a:p>
        </p:txBody>
      </p:sp>
      <p:sp>
        <p:nvSpPr>
          <p:cNvPr id="23" name="Rectangle 22"/>
          <p:cNvSpPr/>
          <p:nvPr/>
        </p:nvSpPr>
        <p:spPr>
          <a:xfrm>
            <a:off x="5548545" y="0"/>
            <a:ext cx="6643455" cy="1569660"/>
          </a:xfrm>
          <a:prstGeom prst="rect">
            <a:avLst/>
          </a:prstGeom>
          <a:ln>
            <a:solidFill>
              <a:schemeClr val="tx1"/>
            </a:solidFill>
          </a:ln>
        </p:spPr>
        <p:txBody>
          <a:bodyPr wrap="square">
            <a:spAutoFit/>
          </a:bodyPr>
          <a:lstStyle/>
          <a:p>
            <a:pPr fontAlgn="base"/>
            <a:r>
              <a:rPr lang="en-US" sz="1200" b="1" dirty="0">
                <a:solidFill>
                  <a:srgbClr val="333333"/>
                </a:solidFill>
              </a:rPr>
              <a:t>Great Company Acts 6:7</a:t>
            </a:r>
          </a:p>
          <a:p>
            <a:pPr fontAlgn="base"/>
            <a:r>
              <a:rPr lang="en-US" sz="1200" dirty="0"/>
              <a:t>"Some scholars have recently suggested that this great company may have been such a band of holy men as we find described in the newly discovered Dead Sea Scrolls and related documents, if not a group actually named in one of them. These men were prepared by their </a:t>
            </a:r>
            <a:r>
              <a:rPr lang="en-US" sz="1200" i="1" dirty="0"/>
              <a:t>tradition</a:t>
            </a:r>
            <a:r>
              <a:rPr lang="en-US" sz="1200" dirty="0"/>
              <a:t> to receive the gospel when they heard it. Without that tradition and training the preaching to them might have fallen on deaf ears." </a:t>
            </a:r>
          </a:p>
          <a:p>
            <a:pPr fontAlgn="base"/>
            <a:r>
              <a:rPr lang="en-US" sz="1200" dirty="0"/>
              <a:t>Hugh Nibley (</a:t>
            </a:r>
            <a:r>
              <a:rPr lang="en-US" sz="1200" i="1" dirty="0"/>
              <a:t>The World and the Prophets,</a:t>
            </a:r>
            <a:r>
              <a:rPr lang="en-US" sz="1200" dirty="0"/>
              <a:t> 3rd ed. [Salt Lake City and Provo: Deseret Book Co., Foundation for Ancient Research and Mormon Studies, 1987], 220.)</a:t>
            </a:r>
            <a:endParaRPr lang="en-US" sz="1200" b="0" i="0" dirty="0">
              <a:solidFill>
                <a:srgbClr val="333333"/>
              </a:solidFill>
              <a:effectLst/>
            </a:endParaRPr>
          </a:p>
        </p:txBody>
      </p:sp>
      <p:sp>
        <p:nvSpPr>
          <p:cNvPr id="24" name="Rectangle 23"/>
          <p:cNvSpPr/>
          <p:nvPr/>
        </p:nvSpPr>
        <p:spPr>
          <a:xfrm>
            <a:off x="5548545" y="1569660"/>
            <a:ext cx="6643455" cy="1569660"/>
          </a:xfrm>
          <a:prstGeom prst="rect">
            <a:avLst/>
          </a:prstGeom>
          <a:ln>
            <a:solidFill>
              <a:schemeClr val="tx1"/>
            </a:solidFill>
          </a:ln>
        </p:spPr>
        <p:txBody>
          <a:bodyPr wrap="square">
            <a:spAutoFit/>
          </a:bodyPr>
          <a:lstStyle/>
          <a:p>
            <a:pPr fontAlgn="base"/>
            <a:r>
              <a:rPr lang="en-US" sz="1200" b="1" dirty="0"/>
              <a:t>Blasphemous Words Acts 6:11-15:</a:t>
            </a:r>
          </a:p>
          <a:p>
            <a:pPr fontAlgn="base"/>
            <a:r>
              <a:rPr lang="en-US" sz="1200" dirty="0"/>
              <a:t>"It is certain that Stephen said something about the law of Moses being fulfilled and being no longer in force, or his enemies would not have accused him of being contrary to Moses and saying that Jesus (already dead) would change the customs of the law (see Acts 6:13). </a:t>
            </a:r>
          </a:p>
          <a:p>
            <a:pPr fontAlgn="base"/>
            <a:r>
              <a:rPr lang="en-US" sz="1200" dirty="0"/>
              <a:t>Stephen was something of an eastern Abinadi, who testified that salvation was dependent on the atonement of Jesus Christ, notwithstanding the law of Moses. And like Abinadi, he gave his life for his testimony of Jesus Christ. And like Abinadi, his face shone like an angel's." (</a:t>
            </a:r>
            <a:r>
              <a:rPr lang="en-US" sz="1200" i="1" dirty="0"/>
              <a:t>Selected Writings of Robert J. Matthews: Gospel Scholars Series </a:t>
            </a:r>
            <a:r>
              <a:rPr lang="en-US" sz="1200" dirty="0"/>
              <a:t>[Salt Lake City: Deseret Book Co., 1999], 286.)</a:t>
            </a:r>
            <a:endParaRPr lang="en-US" sz="1200" b="0" i="0" dirty="0">
              <a:solidFill>
                <a:srgbClr val="333333"/>
              </a:solidFill>
              <a:effectLst/>
            </a:endParaRPr>
          </a:p>
        </p:txBody>
      </p:sp>
      <p:sp>
        <p:nvSpPr>
          <p:cNvPr id="25" name="Rectangle 24"/>
          <p:cNvSpPr/>
          <p:nvPr/>
        </p:nvSpPr>
        <p:spPr>
          <a:xfrm>
            <a:off x="5548545" y="3139320"/>
            <a:ext cx="6643455" cy="3647152"/>
          </a:xfrm>
          <a:prstGeom prst="rect">
            <a:avLst/>
          </a:prstGeom>
          <a:ln>
            <a:solidFill>
              <a:schemeClr val="tx1"/>
            </a:solidFill>
          </a:ln>
        </p:spPr>
        <p:txBody>
          <a:bodyPr wrap="square">
            <a:spAutoFit/>
          </a:bodyPr>
          <a:lstStyle/>
          <a:p>
            <a:pPr fontAlgn="base"/>
            <a:r>
              <a:rPr lang="en-US" sz="1050" b="1" dirty="0"/>
              <a:t>Face of An Angel Acts 6:15</a:t>
            </a:r>
          </a:p>
          <a:p>
            <a:pPr fontAlgn="base"/>
            <a:r>
              <a:rPr lang="en-US" sz="1050" dirty="0"/>
              <a:t> “Stephen was transfigured before them, visible witness thus being given that God was with him. In a lesser degree, it was with Stephen as it had been with Moses, the skin of whose face shone visibly after he had communed with the Lord for forty days on the mountain (Ex. 34:29–35.)” (</a:t>
            </a:r>
            <a:r>
              <a:rPr lang="en-US" sz="1050" i="1" dirty="0"/>
              <a:t>Doctrinal New Testament Commentary,</a:t>
            </a:r>
            <a:r>
              <a:rPr lang="en-US" sz="1050" dirty="0"/>
              <a:t> 2:67).</a:t>
            </a:r>
            <a:endParaRPr lang="en-US" sz="1050" b="0" i="0" dirty="0">
              <a:solidFill>
                <a:srgbClr val="333333"/>
              </a:solidFill>
              <a:effectLst/>
            </a:endParaRPr>
          </a:p>
          <a:p>
            <a:pPr fontAlgn="base"/>
            <a:r>
              <a:rPr lang="en-US" sz="1050" dirty="0"/>
              <a:t>On occasion the Spirit will have such a powerful influence on the individual as to transform their being into a source of light. Like the stones that illuminated the </a:t>
            </a:r>
            <a:r>
              <a:rPr lang="en-US" sz="1050" dirty="0" err="1"/>
              <a:t>Jaredite</a:t>
            </a:r>
            <a:r>
              <a:rPr lang="en-US" sz="1050" dirty="0"/>
              <a:t> ship after being touched by Jehovah, the faces of the prophets become luminescent with the power of God. We remember the instance when the face of Moses shone after conversing with the Lord (Ex. 34:29). The brothers Nephi and Lehi had the same experience while conversing with angels, their 'faces...did shine exceedingly, even as the faces of angels' (Hel 5:36). And then Abinadi, whose mission was reminiscent of Stephen's, became so full of the Spirit that 'his face shone with exceeding luster' (Mosiah 13:5).</a:t>
            </a:r>
          </a:p>
          <a:p>
            <a:pPr fontAlgn="base"/>
            <a:r>
              <a:rPr lang="en-US" sz="1050" dirty="0"/>
              <a:t>The Prophet Joseph Smith was noted to have a transcendent luminescence to his countenance when he was particularly full of the Spirit. The following are the accounts of those who witnessed this magnificent transformation:</a:t>
            </a:r>
          </a:p>
          <a:p>
            <a:pPr fontAlgn="base"/>
            <a:r>
              <a:rPr lang="en-US" sz="1050" dirty="0"/>
              <a:t>"Emmeline B. Wells: 'The power of God rested upon him to such a degree that on many occasions he seemed transfigured. His expression was mild and almost childlike in repose; and when addressing the people, who loved him it seemed to adoration, the glory of his countenance was beyond description. At other times the great power of his manner, more than of his voice (which was sublimely eloquent to me) seemed to shake the place on which we stood and penetrate the inmost soul of his hearers, and I am sure that then they would have laid down their lives to defend him.'</a:t>
            </a:r>
          </a:p>
          <a:p>
            <a:pPr fontAlgn="base"/>
            <a:r>
              <a:rPr lang="en-US" sz="1050" dirty="0"/>
              <a:t>"Mary Ann Winters: 'I stood close by the Prophet while he was preaching to the Indians in the Grove by the Temple. The Holy Spirit lighted up his countenance till it glowed like a halo around him, and his words penetrated the hearts of all who heard him and the Indians looked as solemn as Eternity.'" (Truman Madsen, </a:t>
            </a:r>
            <a:r>
              <a:rPr lang="en-US" sz="1050" i="1" dirty="0"/>
              <a:t>Joseph Smith the Prophet,</a:t>
            </a:r>
            <a:r>
              <a:rPr lang="en-US" sz="1050" dirty="0"/>
              <a:t> pp. 89-90)</a:t>
            </a:r>
          </a:p>
        </p:txBody>
      </p:sp>
    </p:spTree>
    <p:extLst>
      <p:ext uri="{BB962C8B-B14F-4D97-AF65-F5344CB8AC3E}">
        <p14:creationId xmlns:p14="http://schemas.microsoft.com/office/powerpoint/2010/main" val="2012781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33" y="0"/>
            <a:ext cx="5521912" cy="1785104"/>
          </a:xfrm>
          <a:prstGeom prst="rect">
            <a:avLst/>
          </a:prstGeom>
          <a:ln>
            <a:solidFill>
              <a:schemeClr val="tx1"/>
            </a:solidFill>
          </a:ln>
        </p:spPr>
        <p:txBody>
          <a:bodyPr wrap="square">
            <a:spAutoFit/>
          </a:bodyPr>
          <a:lstStyle/>
          <a:p>
            <a:pPr fontAlgn="base"/>
            <a:r>
              <a:rPr lang="en-US" sz="1100" b="1" dirty="0"/>
              <a:t>The History Lesson Acts 7:1-50:</a:t>
            </a:r>
          </a:p>
          <a:p>
            <a:pPr fontAlgn="base"/>
            <a:r>
              <a:rPr lang="en-US" sz="1100" dirty="0"/>
              <a:t>"In answer to the charge, [Stephen] delivered an address, which on critical analysis appears to have been extemporaneous, nevertheless it is strikingly logical and impressive in argument. The delivery was abruptly terminated, however, by a murderous assault. In effective epitome Stephen traced the history of the covenant people from the time of Abraham down, showing that the patriarchs, and in turn Moses and the prophets, had lived and ministered in progressive preparation for the development of which those present were witnesses...It is plain to be seen that Stephen's speech was not one of vindication, and far from a plea in his own defense; it was a proclamation of the word and purposes of God by a devoted servant who had no thought for personal consequences.“ James E. Talmage (</a:t>
            </a:r>
            <a:r>
              <a:rPr lang="en-US" sz="1100" i="1" dirty="0"/>
              <a:t>Jesus the Christ</a:t>
            </a:r>
            <a:r>
              <a:rPr lang="en-US" sz="1100" dirty="0"/>
              <a:t>, 660.)</a:t>
            </a:r>
            <a:endParaRPr lang="en-US" sz="1100" b="0" i="0" dirty="0">
              <a:solidFill>
                <a:srgbClr val="333333"/>
              </a:solidFill>
              <a:effectLst/>
            </a:endParaRPr>
          </a:p>
        </p:txBody>
      </p:sp>
      <p:sp>
        <p:nvSpPr>
          <p:cNvPr id="22" name="Rectangle 21"/>
          <p:cNvSpPr/>
          <p:nvPr/>
        </p:nvSpPr>
        <p:spPr>
          <a:xfrm>
            <a:off x="26634" y="1785104"/>
            <a:ext cx="5521911" cy="1446550"/>
          </a:xfrm>
          <a:prstGeom prst="rect">
            <a:avLst/>
          </a:prstGeom>
          <a:ln>
            <a:solidFill>
              <a:schemeClr val="tx1"/>
            </a:solidFill>
          </a:ln>
        </p:spPr>
        <p:txBody>
          <a:bodyPr wrap="square">
            <a:spAutoFit/>
          </a:bodyPr>
          <a:lstStyle/>
          <a:p>
            <a:pPr fontAlgn="base"/>
            <a:r>
              <a:rPr lang="en-US" sz="1100" b="1" dirty="0"/>
              <a:t>Israel’s Inheritance Acts 7:5:</a:t>
            </a:r>
          </a:p>
          <a:p>
            <a:pPr fontAlgn="base"/>
            <a:r>
              <a:rPr lang="en-US" sz="1100" dirty="0"/>
              <a:t>"The promise of Israel's inheritance reaches into eternity when the earth is to be cleansed and made fit for the habitation of the righteous, otherwise the promise to Abraham and Israel would have failed, for, as pointed out by the martyr, Stephen, the Lord gave this land of Palestine to Abraham for him and his posterity forever, and yet in his lifetime Abraham received 'not so much as to set his foot on: yet he promised that he would give it to him for a possession, and his seed after him, when as yet he had no child.'-Acts 7:5.“ Joseph Fielding Smith (</a:t>
            </a:r>
            <a:r>
              <a:rPr lang="en-US" sz="1100" i="1" dirty="0"/>
              <a:t>The Restoration of All Things</a:t>
            </a:r>
            <a:r>
              <a:rPr lang="en-US" sz="1100" dirty="0"/>
              <a:t> [Salt Lake City: Deseret News Press, 1945], 138 - 139.)</a:t>
            </a:r>
          </a:p>
        </p:txBody>
      </p:sp>
      <p:sp>
        <p:nvSpPr>
          <p:cNvPr id="23" name="Rectangle 22"/>
          <p:cNvSpPr/>
          <p:nvPr/>
        </p:nvSpPr>
        <p:spPr>
          <a:xfrm>
            <a:off x="5548545" y="0"/>
            <a:ext cx="6643455" cy="3416320"/>
          </a:xfrm>
          <a:prstGeom prst="rect">
            <a:avLst/>
          </a:prstGeom>
          <a:ln>
            <a:solidFill>
              <a:schemeClr val="tx1"/>
            </a:solidFill>
          </a:ln>
        </p:spPr>
        <p:txBody>
          <a:bodyPr wrap="square">
            <a:spAutoFit/>
          </a:bodyPr>
          <a:lstStyle/>
          <a:p>
            <a:pPr fontAlgn="base"/>
            <a:r>
              <a:rPr lang="en-US" sz="1200" dirty="0"/>
              <a:t>Cut to the Heart Acts 7:35:</a:t>
            </a:r>
          </a:p>
          <a:p>
            <a:pPr fontAlgn="base"/>
            <a:r>
              <a:rPr lang="en-US" sz="1200" dirty="0"/>
              <a:t>"...we are told that the multitude 'were cut to the heart' when Stephen accused them of rejecting what had been brought 'by the disposition of angels' (Acts 7:53-54). But the last straw was when he had the effrontery to say, 'Behold, I see the heavens opened, and the Son of man standing on the right hand of God. </a:t>
            </a:r>
            <a:r>
              <a:rPr lang="en-US" sz="1200" i="1" dirty="0"/>
              <a:t>Then</a:t>
            </a:r>
            <a:r>
              <a:rPr lang="en-US" sz="1200" dirty="0"/>
              <a:t> they cried out with a loud voice, and stopped their ears, and ran upon him with one accord, and cast him out of the city, and stoned him' (Acts 7:56-58). </a:t>
            </a:r>
          </a:p>
          <a:p>
            <a:pPr fontAlgn="base"/>
            <a:endParaRPr lang="en-US" sz="1200" dirty="0"/>
          </a:p>
          <a:p>
            <a:pPr fontAlgn="base"/>
            <a:r>
              <a:rPr lang="en-US" sz="1200" dirty="0"/>
              <a:t>If Stephen had spent his life, as innumerable philosophers have, denouncing the vices and follies of the age, he might have died peacefully in bed. But those fatal words, 'I see,' were his death warrant. And what did Paul say to make the Jews cry out in utter horror: 'Away with such a fellow from the earth: for it is not fit that he should live,' as 'they . . . cast off their clothes, and threw dust into the air?' (Acts 22:22-23.) What indeed? These were the unforgivable words that made him unfit to live: 'Suddenly there shone from heaven a great light round about me. And I fell unto the ground, and heard a voice saying unto me, Saul, Saul, why </a:t>
            </a:r>
            <a:r>
              <a:rPr lang="en-US" sz="1200" dirty="0" err="1"/>
              <a:t>persecutest</a:t>
            </a:r>
            <a:r>
              <a:rPr lang="en-US" sz="1200" dirty="0"/>
              <a:t> thou me? And I answered, Who art thou, Lord? And he said unto me, I am Jesus of Nazareth, whom thou </a:t>
            </a:r>
            <a:r>
              <a:rPr lang="en-US" sz="1200" dirty="0" err="1"/>
              <a:t>persecutest</a:t>
            </a:r>
            <a:r>
              <a:rPr lang="en-US" sz="1200" dirty="0"/>
              <a:t>' (Acts 22:6-8). Paul could have won his audience over by speaking as a scholar, but when he bore witness to what he had seen and heard, he was asking for trouble." Hugh Nibley (</a:t>
            </a:r>
            <a:r>
              <a:rPr lang="en-US" sz="1200" i="1" dirty="0"/>
              <a:t>The World and the Prophets,</a:t>
            </a:r>
            <a:r>
              <a:rPr lang="en-US" sz="1200" dirty="0"/>
              <a:t> 3rd ed. [Salt Lake City and Provo: Deseret Book Co., Foundation for Ancient Research and Mormon Studies, 1987], 14 - 15.)</a:t>
            </a:r>
            <a:endParaRPr lang="en-US" sz="1200" b="0" i="0" dirty="0">
              <a:solidFill>
                <a:srgbClr val="333333"/>
              </a:solidFill>
              <a:effectLst/>
            </a:endParaRPr>
          </a:p>
        </p:txBody>
      </p:sp>
      <p:sp>
        <p:nvSpPr>
          <p:cNvPr id="25" name="Rectangle 24"/>
          <p:cNvSpPr/>
          <p:nvPr/>
        </p:nvSpPr>
        <p:spPr>
          <a:xfrm>
            <a:off x="26634" y="3231654"/>
            <a:ext cx="5521912" cy="3162404"/>
          </a:xfrm>
          <a:prstGeom prst="rect">
            <a:avLst/>
          </a:prstGeom>
          <a:ln>
            <a:solidFill>
              <a:schemeClr val="tx1"/>
            </a:solidFill>
          </a:ln>
        </p:spPr>
        <p:txBody>
          <a:bodyPr wrap="square">
            <a:spAutoFit/>
          </a:bodyPr>
          <a:lstStyle/>
          <a:p>
            <a:pPr fontAlgn="base"/>
            <a:r>
              <a:rPr lang="en-US" sz="1050" b="1" dirty="0"/>
              <a:t>Stephen Gives More Information on Moses Acts 7:20-30:</a:t>
            </a:r>
          </a:p>
          <a:p>
            <a:pPr fontAlgn="base"/>
            <a:r>
              <a:rPr lang="en-US" sz="1050" dirty="0"/>
              <a:t>In recounting Jewish history, Stephen gives us bits of information about Moses which are not contained in the Exodus account. Like Josephus, the ancient historian, Stephen was privy to more complete records. His record tells us about: </a:t>
            </a:r>
          </a:p>
          <a:p>
            <a:pPr fontAlgn="base"/>
            <a:endParaRPr lang="en-US" sz="1050" dirty="0"/>
          </a:p>
          <a:p>
            <a:pPr marL="228600" indent="-228600" fontAlgn="base">
              <a:buAutoNum type="alphaLcParenR"/>
            </a:pPr>
            <a:r>
              <a:rPr lang="en-US" sz="1050" dirty="0"/>
              <a:t>Moses' natural good looks (v. 20), </a:t>
            </a:r>
          </a:p>
          <a:p>
            <a:pPr marL="228600" indent="-228600" fontAlgn="base">
              <a:buAutoNum type="alphaLcParenR"/>
            </a:pPr>
            <a:r>
              <a:rPr lang="en-US" sz="1050" dirty="0"/>
              <a:t>his education among the Egyptians (v. 22), </a:t>
            </a:r>
          </a:p>
          <a:p>
            <a:pPr marL="228600" indent="-228600" fontAlgn="base">
              <a:buAutoNum type="alphaLcParenR"/>
            </a:pPr>
            <a:r>
              <a:rPr lang="en-US" sz="1050" dirty="0"/>
              <a:t>his mighty deeds and words while amongst the Egyptians (v. 22), </a:t>
            </a:r>
          </a:p>
          <a:p>
            <a:pPr marL="228600" indent="-228600" fontAlgn="base">
              <a:buAutoNum type="alphaLcParenR"/>
            </a:pPr>
            <a:r>
              <a:rPr lang="en-US" sz="1050" dirty="0"/>
              <a:t>his age of 40 at the time he left Egypt (v. 23),  </a:t>
            </a:r>
          </a:p>
          <a:p>
            <a:pPr marL="228600" indent="-228600" fontAlgn="base">
              <a:buAutoNum type="alphaLcParenR"/>
            </a:pPr>
            <a:r>
              <a:rPr lang="en-US" sz="1050" dirty="0"/>
              <a:t>his understanding of his mission to deliver Israel long before his epiphany on Sinai (v. 25), and </a:t>
            </a:r>
          </a:p>
          <a:p>
            <a:pPr marL="228600" indent="-228600" fontAlgn="base">
              <a:buAutoNum type="alphaLcParenR"/>
            </a:pPr>
            <a:r>
              <a:rPr lang="en-US" sz="1050" dirty="0"/>
              <a:t>his age of 80 when the Lord appeared to him on Sinai (v. 30). </a:t>
            </a:r>
          </a:p>
          <a:p>
            <a:pPr marL="228600" indent="-228600" fontAlgn="base">
              <a:buAutoNum type="alphaLcParenR"/>
            </a:pPr>
            <a:endParaRPr lang="en-US" sz="1050" dirty="0"/>
          </a:p>
          <a:p>
            <a:pPr marL="228600" indent="-228600" fontAlgn="base">
              <a:buAutoNum type="alphaLcParenR"/>
            </a:pPr>
            <a:r>
              <a:rPr lang="en-US" sz="1050" dirty="0"/>
              <a:t>Josephus is a good source for some of this complimentary information.</a:t>
            </a:r>
          </a:p>
          <a:p>
            <a:pPr fontAlgn="base"/>
            <a:endParaRPr lang="en-US" sz="1050" dirty="0"/>
          </a:p>
          <a:p>
            <a:pPr fontAlgn="base"/>
            <a:r>
              <a:rPr lang="en-US" sz="1050" dirty="0"/>
              <a:t>"Clearly, Stephen and Paul had more information about Moses than we have in our present Old Testament. From them we learn, among other things, that Moses, years before being called at the burning bush, knew of his own identity and of his mission." (Robert J. Matthews, </a:t>
            </a:r>
            <a:r>
              <a:rPr lang="en-US" sz="1050" i="1" dirty="0"/>
              <a:t>A Bible! A Bible! </a:t>
            </a:r>
            <a:r>
              <a:rPr lang="en-US" sz="1050" dirty="0"/>
              <a:t>[Salt Lake City: </a:t>
            </a:r>
            <a:r>
              <a:rPr lang="en-US" sz="1050" dirty="0" err="1"/>
              <a:t>Bookcraft</a:t>
            </a:r>
            <a:r>
              <a:rPr lang="en-US" sz="1050" dirty="0"/>
              <a:t>, 1990], 58 - 59.)</a:t>
            </a:r>
          </a:p>
          <a:p>
            <a:pPr fontAlgn="base"/>
            <a:r>
              <a:rPr lang="en-US" sz="1050" dirty="0"/>
              <a:t>Gospeldoctrine.com</a:t>
            </a:r>
          </a:p>
        </p:txBody>
      </p:sp>
      <p:sp>
        <p:nvSpPr>
          <p:cNvPr id="7" name="Rectangle 6"/>
          <p:cNvSpPr/>
          <p:nvPr/>
        </p:nvSpPr>
        <p:spPr>
          <a:xfrm>
            <a:off x="5548545" y="3381694"/>
            <a:ext cx="6643455" cy="1200329"/>
          </a:xfrm>
          <a:prstGeom prst="rect">
            <a:avLst/>
          </a:prstGeom>
          <a:ln>
            <a:solidFill>
              <a:schemeClr val="tx1"/>
            </a:solidFill>
          </a:ln>
        </p:spPr>
        <p:txBody>
          <a:bodyPr wrap="square">
            <a:spAutoFit/>
          </a:bodyPr>
          <a:lstStyle/>
          <a:p>
            <a:pPr fontAlgn="base"/>
            <a:r>
              <a:rPr lang="en-US" sz="1200" b="1" dirty="0"/>
              <a:t>Heavens Open Acts 7:56:</a:t>
            </a:r>
          </a:p>
          <a:p>
            <a:pPr fontAlgn="base"/>
            <a:r>
              <a:rPr lang="en-US" sz="1200" dirty="0"/>
              <a:t>"The gateway of death may not be governed by a door as heavy and shut as it seems. It may be softly veiled by a billowy curtain or a delicate drape. The Prophet Joseph Smith referred to the 'veil of death.' Certainly communication through the gateway between this world and the next is not closed. Prophets and apostles treat such transfer of intelligence as a very sacred matter, and rarely speak openly about it.“ Elder Russell M. Nelson  (</a:t>
            </a:r>
            <a:r>
              <a:rPr lang="en-US" sz="1200" i="1" dirty="0"/>
              <a:t>The Gateway We Call Death</a:t>
            </a:r>
            <a:r>
              <a:rPr lang="en-US" sz="1200" dirty="0"/>
              <a:t> [Salt Lake City: Deseret Book Co., 1995], 94.)</a:t>
            </a:r>
            <a:endParaRPr lang="en-US" sz="1200" b="0" i="0" dirty="0">
              <a:solidFill>
                <a:srgbClr val="333333"/>
              </a:solidFill>
              <a:effectLst/>
            </a:endParaRPr>
          </a:p>
        </p:txBody>
      </p:sp>
      <p:sp>
        <p:nvSpPr>
          <p:cNvPr id="8" name="Rectangle 7"/>
          <p:cNvSpPr/>
          <p:nvPr/>
        </p:nvSpPr>
        <p:spPr>
          <a:xfrm>
            <a:off x="5548544" y="4582023"/>
            <a:ext cx="6643455" cy="2123658"/>
          </a:xfrm>
          <a:prstGeom prst="rect">
            <a:avLst/>
          </a:prstGeom>
          <a:ln>
            <a:solidFill>
              <a:schemeClr val="tx1"/>
            </a:solidFill>
          </a:ln>
        </p:spPr>
        <p:txBody>
          <a:bodyPr wrap="square">
            <a:spAutoFit/>
          </a:bodyPr>
          <a:lstStyle/>
          <a:p>
            <a:pPr fontAlgn="base"/>
            <a:r>
              <a:rPr lang="en-US" sz="1200" b="1" dirty="0"/>
              <a:t>Godhead Acts 7:56:</a:t>
            </a:r>
          </a:p>
          <a:p>
            <a:pPr fontAlgn="base"/>
            <a:r>
              <a:rPr lang="en-US" sz="1200" dirty="0"/>
              <a:t>"Clement of Rome wrote about A.D. 96 and said that God formed man in the 'likeness of his own image.' In the opening of Hebrews Christ is clearly distinct from God, standing 'on the right hand of the Majesty on high' (Heb. 1:3). Commentators too smugly say that 'no literal location is intended.' Yet the mother of James and John had a location in mind when she wanted them to sit at Christ's right and left hand in eternity (Matt. 20:21-23). But Christian scholars believe that 'God has no physical right hand or material throne where the ascended Christ sits beside Him.' They interpret the 'right hand' as merely descriptive of status or power, but how do they draw the line between explaining and explaining away? Stephen saw Christ at the right hand of God (Acts 7:55-56), as did Joseph Smith in 1820 in the First Vision. A half dozen times Paul speaks of Christ at the right hand of the Father and never hints at less than literalism." (Richard Lloyd Anderson, </a:t>
            </a:r>
            <a:r>
              <a:rPr lang="en-US" sz="1200" i="1" dirty="0"/>
              <a:t>Understanding Paul</a:t>
            </a:r>
            <a:r>
              <a:rPr lang="en-US" sz="1200" dirty="0"/>
              <a:t> [Salt Lake City: Deseret Book Co., 1983], 202.)</a:t>
            </a:r>
            <a:endParaRPr lang="en-US" sz="1200" b="0" i="0" dirty="0">
              <a:solidFill>
                <a:srgbClr val="333333"/>
              </a:solidFill>
              <a:effectLst/>
            </a:endParaRPr>
          </a:p>
        </p:txBody>
      </p:sp>
    </p:spTree>
    <p:extLst>
      <p:ext uri="{BB962C8B-B14F-4D97-AF65-F5344CB8AC3E}">
        <p14:creationId xmlns:p14="http://schemas.microsoft.com/office/powerpoint/2010/main" val="182117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3523591"/>
              </p:ext>
            </p:extLst>
          </p:nvPr>
        </p:nvGraphicFramePr>
        <p:xfrm>
          <a:off x="174173" y="108854"/>
          <a:ext cx="3799113" cy="6480996"/>
        </p:xfrm>
        <a:graphic>
          <a:graphicData uri="http://schemas.openxmlformats.org/drawingml/2006/table">
            <a:tbl>
              <a:tblPr firstRow="1" bandRow="1">
                <a:tableStyleId>{5940675A-B579-460E-94D1-54222C63F5DA}</a:tableStyleId>
              </a:tblPr>
              <a:tblGrid>
                <a:gridCol w="2590798">
                  <a:extLst>
                    <a:ext uri="{9D8B030D-6E8A-4147-A177-3AD203B41FA5}">
                      <a16:colId xmlns:a16="http://schemas.microsoft.com/office/drawing/2014/main" val="20000"/>
                    </a:ext>
                  </a:extLst>
                </a:gridCol>
                <a:gridCol w="1208315">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dirty="0">
                          <a:solidFill>
                            <a:srgbClr val="434444"/>
                          </a:solidFill>
                          <a:effectLst/>
                        </a:rPr>
                        <a:t>Kingdom to Be Restored to Israel</a:t>
                      </a:r>
                    </a:p>
                  </a:txBody>
                  <a:tcPr marL="95250" marR="95250" marT="66675" marB="66675" anchor="ctr"/>
                </a:tc>
                <a:tc>
                  <a:txBody>
                    <a:bodyPr/>
                    <a:lstStyle/>
                    <a:p>
                      <a:pPr algn="l" fontAlgn="base"/>
                      <a:r>
                        <a:rPr lang="en-US" sz="1200" dirty="0">
                          <a:solidFill>
                            <a:srgbClr val="434444"/>
                          </a:solidFill>
                          <a:effectLst/>
                        </a:rPr>
                        <a:t>1:1–8</a:t>
                      </a:r>
                    </a:p>
                  </a:txBody>
                  <a:tcPr marL="95250" marR="95250" marT="66675" marB="66675" anchor="ctr"/>
                </a:tc>
                <a:extLst>
                  <a:ext uri="{0D108BD9-81ED-4DB2-BD59-A6C34878D82A}">
                    <a16:rowId xmlns:a16="http://schemas.microsoft.com/office/drawing/2014/main" val="10001"/>
                  </a:ext>
                </a:extLst>
              </a:tr>
              <a:tr h="373713">
                <a:tc>
                  <a:txBody>
                    <a:bodyPr/>
                    <a:lstStyle/>
                    <a:p>
                      <a:pPr algn="l" fontAlgn="base"/>
                      <a:r>
                        <a:rPr lang="en-US" sz="1200">
                          <a:solidFill>
                            <a:srgbClr val="434444"/>
                          </a:solidFill>
                          <a:effectLst/>
                        </a:rPr>
                        <a:t>Mount of Olives:</a:t>
                      </a:r>
                    </a:p>
                    <a:p>
                      <a:pPr algn="l" fontAlgn="base"/>
                      <a:r>
                        <a:rPr lang="en-US" sz="1200">
                          <a:solidFill>
                            <a:srgbClr val="434444"/>
                          </a:solidFill>
                          <a:effectLst/>
                        </a:rPr>
                        <a:t>Christ Ascends to Heaven</a:t>
                      </a:r>
                    </a:p>
                  </a:txBody>
                  <a:tcPr marL="95250" marR="95250" marT="66675" marB="66675" anchor="ctr"/>
                </a:tc>
                <a:tc>
                  <a:txBody>
                    <a:bodyPr/>
                    <a:lstStyle/>
                    <a:p>
                      <a:pPr algn="l" fontAlgn="base"/>
                      <a:r>
                        <a:rPr lang="en-US" sz="1200">
                          <a:solidFill>
                            <a:srgbClr val="434444"/>
                          </a:solidFill>
                          <a:effectLst/>
                        </a:rPr>
                        <a:t>1:9–14</a:t>
                      </a:r>
                    </a:p>
                  </a:txBody>
                  <a:tcPr marL="95250" marR="95250" marT="66675" marB="66675" anchor="ct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Jerusalem:</a:t>
                      </a:r>
                    </a:p>
                    <a:p>
                      <a:pPr algn="l" fontAlgn="base"/>
                      <a:r>
                        <a:rPr lang="en-US" sz="1200">
                          <a:solidFill>
                            <a:srgbClr val="434444"/>
                          </a:solidFill>
                          <a:effectLst/>
                        </a:rPr>
                        <a:t>Apostles Choose Successor to Judas</a:t>
                      </a:r>
                    </a:p>
                  </a:txBody>
                  <a:tcPr marL="95250" marR="95250" marT="66675" marB="66675" anchor="ctr"/>
                </a:tc>
                <a:tc>
                  <a:txBody>
                    <a:bodyPr/>
                    <a:lstStyle/>
                    <a:p>
                      <a:pPr algn="l" fontAlgn="base"/>
                      <a:r>
                        <a:rPr lang="en-US" sz="1200">
                          <a:solidFill>
                            <a:srgbClr val="434444"/>
                          </a:solidFill>
                          <a:effectLst/>
                        </a:rPr>
                        <a:t>1:15–26</a:t>
                      </a:r>
                    </a:p>
                  </a:txBody>
                  <a:tcPr marL="95250" marR="95250" marT="66675" marB="66675" anchor="ctr"/>
                </a:tc>
                <a:extLst>
                  <a:ext uri="{0D108BD9-81ED-4DB2-BD59-A6C34878D82A}">
                    <a16:rowId xmlns:a16="http://schemas.microsoft.com/office/drawing/2014/main" val="10003"/>
                  </a:ext>
                </a:extLst>
              </a:tr>
              <a:tr h="373713">
                <a:tc>
                  <a:txBody>
                    <a:bodyPr/>
                    <a:lstStyle/>
                    <a:p>
                      <a:pPr algn="l" fontAlgn="base"/>
                      <a:r>
                        <a:rPr lang="en-US" sz="1200" dirty="0">
                          <a:solidFill>
                            <a:srgbClr val="434444"/>
                          </a:solidFill>
                          <a:effectLst/>
                        </a:rPr>
                        <a:t>The </a:t>
                      </a:r>
                      <a:r>
                        <a:rPr lang="en-US" sz="1200" u="none" strike="noStrike" dirty="0">
                          <a:solidFill>
                            <a:srgbClr val="2F393A"/>
                          </a:solidFill>
                          <a:effectLst/>
                        </a:rPr>
                        <a:t>Holy Ghost</a:t>
                      </a:r>
                      <a:r>
                        <a:rPr lang="en-US" sz="1200" dirty="0">
                          <a:solidFill>
                            <a:srgbClr val="434444"/>
                          </a:solidFill>
                          <a:effectLst/>
                        </a:rPr>
                        <a:t> and the Day of Pentecost</a:t>
                      </a:r>
                    </a:p>
                  </a:txBody>
                  <a:tcPr marL="95250" marR="95250" marT="66675" marB="66675" anchor="ctr"/>
                </a:tc>
                <a:tc>
                  <a:txBody>
                    <a:bodyPr/>
                    <a:lstStyle/>
                    <a:p>
                      <a:pPr algn="l" fontAlgn="base"/>
                      <a:r>
                        <a:rPr lang="en-US" sz="1200">
                          <a:solidFill>
                            <a:srgbClr val="434444"/>
                          </a:solidFill>
                          <a:effectLst/>
                        </a:rPr>
                        <a:t>2:1–21</a:t>
                      </a:r>
                    </a:p>
                  </a:txBody>
                  <a:tcPr marL="95250" marR="95250" marT="66675" marB="66675" anchor="ctr"/>
                </a:tc>
                <a:extLst>
                  <a:ext uri="{0D108BD9-81ED-4DB2-BD59-A6C34878D82A}">
                    <a16:rowId xmlns:a16="http://schemas.microsoft.com/office/drawing/2014/main" val="10004"/>
                  </a:ext>
                </a:extLst>
              </a:tr>
              <a:tr h="373713">
                <a:tc>
                  <a:txBody>
                    <a:bodyPr/>
                    <a:lstStyle/>
                    <a:p>
                      <a:pPr algn="l" fontAlgn="base"/>
                      <a:r>
                        <a:rPr lang="en-US" sz="1200" dirty="0">
                          <a:solidFill>
                            <a:srgbClr val="434444"/>
                          </a:solidFill>
                          <a:effectLst/>
                        </a:rPr>
                        <a:t>Peter Testifies of Jesus’ </a:t>
                      </a:r>
                      <a:r>
                        <a:rPr lang="en-US" sz="1200" u="none" strike="noStrike" dirty="0">
                          <a:solidFill>
                            <a:srgbClr val="2F393A"/>
                          </a:solidFill>
                          <a:effectLst/>
                        </a:rPr>
                        <a:t>Resurrection</a:t>
                      </a:r>
                      <a:endParaRPr lang="en-US" sz="1200" dirty="0">
                        <a:solidFill>
                          <a:srgbClr val="434444"/>
                        </a:solidFill>
                        <a:effectLst/>
                      </a:endParaRPr>
                    </a:p>
                  </a:txBody>
                  <a:tcPr marL="95250" marR="95250" marT="66675" marB="66675" anchor="ctr"/>
                </a:tc>
                <a:tc>
                  <a:txBody>
                    <a:bodyPr/>
                    <a:lstStyle/>
                    <a:p>
                      <a:pPr algn="l" fontAlgn="base"/>
                      <a:r>
                        <a:rPr lang="en-US" sz="1200" dirty="0">
                          <a:solidFill>
                            <a:srgbClr val="434444"/>
                          </a:solidFill>
                          <a:effectLst/>
                        </a:rPr>
                        <a:t>2:22–36</a:t>
                      </a:r>
                    </a:p>
                  </a:txBody>
                  <a:tcPr marL="95250" marR="95250" marT="66675" marB="66675" anchor="ctr"/>
                </a:tc>
                <a:extLst>
                  <a:ext uri="{0D108BD9-81ED-4DB2-BD59-A6C34878D82A}">
                    <a16:rowId xmlns:a16="http://schemas.microsoft.com/office/drawing/2014/main" val="10005"/>
                  </a:ext>
                </a:extLst>
              </a:tr>
              <a:tr h="373713">
                <a:tc>
                  <a:txBody>
                    <a:bodyPr/>
                    <a:lstStyle/>
                    <a:p>
                      <a:pPr algn="l" fontAlgn="base"/>
                      <a:r>
                        <a:rPr lang="en-US" sz="1200" dirty="0">
                          <a:solidFill>
                            <a:srgbClr val="434444"/>
                          </a:solidFill>
                          <a:effectLst/>
                        </a:rPr>
                        <a:t>How to Gain Salvation</a:t>
                      </a:r>
                    </a:p>
                  </a:txBody>
                  <a:tcPr marL="95250" marR="95250" marT="66675" marB="66675" anchor="ctr"/>
                </a:tc>
                <a:tc>
                  <a:txBody>
                    <a:bodyPr/>
                    <a:lstStyle/>
                    <a:p>
                      <a:pPr algn="l" fontAlgn="base"/>
                      <a:r>
                        <a:rPr lang="en-US" sz="1200">
                          <a:solidFill>
                            <a:srgbClr val="434444"/>
                          </a:solidFill>
                          <a:effectLst/>
                        </a:rPr>
                        <a:t>2:37–40</a:t>
                      </a:r>
                    </a:p>
                  </a:txBody>
                  <a:tcPr marL="95250" marR="95250" marT="66675" marB="66675" anchor="ctr"/>
                </a:tc>
                <a:extLst>
                  <a:ext uri="{0D108BD9-81ED-4DB2-BD59-A6C34878D82A}">
                    <a16:rowId xmlns:a16="http://schemas.microsoft.com/office/drawing/2014/main" val="10006"/>
                  </a:ext>
                </a:extLst>
              </a:tr>
              <a:tr h="373713">
                <a:tc>
                  <a:txBody>
                    <a:bodyPr/>
                    <a:lstStyle/>
                    <a:p>
                      <a:pPr algn="l" fontAlgn="base"/>
                      <a:r>
                        <a:rPr lang="en-US" sz="1200">
                          <a:solidFill>
                            <a:srgbClr val="434444"/>
                          </a:solidFill>
                          <a:effectLst/>
                        </a:rPr>
                        <a:t>All Things in Common</a:t>
                      </a:r>
                    </a:p>
                  </a:txBody>
                  <a:tcPr marL="95250" marR="95250" marT="66675" marB="66675" anchor="ctr"/>
                </a:tc>
                <a:tc>
                  <a:txBody>
                    <a:bodyPr/>
                    <a:lstStyle/>
                    <a:p>
                      <a:pPr algn="l" fontAlgn="base"/>
                      <a:r>
                        <a:rPr lang="en-US" sz="1200">
                          <a:solidFill>
                            <a:srgbClr val="434444"/>
                          </a:solidFill>
                          <a:effectLst/>
                        </a:rPr>
                        <a:t>2:41–47</a:t>
                      </a:r>
                    </a:p>
                  </a:txBody>
                  <a:tcPr marL="95250" marR="95250" marT="66675" marB="66675" anchor="ctr"/>
                </a:tc>
                <a:extLst>
                  <a:ext uri="{0D108BD9-81ED-4DB2-BD59-A6C34878D82A}">
                    <a16:rowId xmlns:a16="http://schemas.microsoft.com/office/drawing/2014/main" val="10007"/>
                  </a:ext>
                </a:extLst>
              </a:tr>
              <a:tr h="373713">
                <a:tc>
                  <a:txBody>
                    <a:bodyPr/>
                    <a:lstStyle/>
                    <a:p>
                      <a:pPr algn="l" fontAlgn="base"/>
                      <a:r>
                        <a:rPr lang="en-US" sz="1200" dirty="0">
                          <a:solidFill>
                            <a:srgbClr val="434444"/>
                          </a:solidFill>
                          <a:effectLst/>
                        </a:rPr>
                        <a:t>Peter Heals Man Lame from Birth</a:t>
                      </a:r>
                    </a:p>
                  </a:txBody>
                  <a:tcPr marL="95250" marR="95250" marT="66675" marB="66675" anchor="ctr">
                    <a:solidFill>
                      <a:schemeClr val="bg1"/>
                    </a:solidFill>
                  </a:tcPr>
                </a:tc>
                <a:tc>
                  <a:txBody>
                    <a:bodyPr/>
                    <a:lstStyle/>
                    <a:p>
                      <a:pPr algn="l" fontAlgn="base"/>
                      <a:r>
                        <a:rPr lang="en-US" sz="1200">
                          <a:solidFill>
                            <a:srgbClr val="434444"/>
                          </a:solidFill>
                          <a:effectLst/>
                        </a:rPr>
                        <a:t>3:1–16</a:t>
                      </a:r>
                    </a:p>
                  </a:txBody>
                  <a:tcPr marL="95250" marR="95250" marT="66675" marB="66675" anchor="ctr">
                    <a:solidFill>
                      <a:schemeClr val="bg1"/>
                    </a:solidFill>
                  </a:tcPr>
                </a:tc>
                <a:extLst>
                  <a:ext uri="{0D108BD9-81ED-4DB2-BD59-A6C34878D82A}">
                    <a16:rowId xmlns:a16="http://schemas.microsoft.com/office/drawing/2014/main" val="10008"/>
                  </a:ext>
                </a:extLst>
              </a:tr>
              <a:tr h="373713">
                <a:tc>
                  <a:txBody>
                    <a:bodyPr/>
                    <a:lstStyle/>
                    <a:p>
                      <a:pPr algn="l" fontAlgn="base"/>
                      <a:r>
                        <a:rPr lang="en-US" sz="1200" dirty="0">
                          <a:solidFill>
                            <a:srgbClr val="434444"/>
                          </a:solidFill>
                          <a:effectLst/>
                        </a:rPr>
                        <a:t>Age of Restoration Is Prior to Christ’s Second Coming</a:t>
                      </a:r>
                    </a:p>
                  </a:txBody>
                  <a:tcPr marL="95250" marR="95250" marT="66675" marB="66675" anchor="ctr">
                    <a:solidFill>
                      <a:schemeClr val="bg1"/>
                    </a:solidFill>
                  </a:tcPr>
                </a:tc>
                <a:tc>
                  <a:txBody>
                    <a:bodyPr/>
                    <a:lstStyle/>
                    <a:p>
                      <a:pPr algn="l" fontAlgn="base"/>
                      <a:r>
                        <a:rPr lang="en-US" sz="1200" dirty="0">
                          <a:solidFill>
                            <a:srgbClr val="434444"/>
                          </a:solidFill>
                          <a:effectLst/>
                        </a:rPr>
                        <a:t>3:17–24</a:t>
                      </a:r>
                    </a:p>
                  </a:txBody>
                  <a:tcPr marL="95250" marR="95250" marT="66675" marB="66675" anchor="ctr">
                    <a:solidFill>
                      <a:schemeClr val="bg1"/>
                    </a:solidFill>
                  </a:tcP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The Children of the Covenant</a:t>
                      </a:r>
                    </a:p>
                  </a:txBody>
                  <a:tcPr marL="95250" marR="95250" marT="66675" marB="66675" anchor="ctr">
                    <a:solidFill>
                      <a:schemeClr val="bg1"/>
                    </a:solidFill>
                  </a:tcPr>
                </a:tc>
                <a:tc>
                  <a:txBody>
                    <a:bodyPr/>
                    <a:lstStyle/>
                    <a:p>
                      <a:pPr algn="l" fontAlgn="base"/>
                      <a:r>
                        <a:rPr lang="en-US" sz="1200" dirty="0">
                          <a:solidFill>
                            <a:srgbClr val="434444"/>
                          </a:solidFill>
                          <a:effectLst/>
                        </a:rPr>
                        <a:t>3:25, 26</a:t>
                      </a:r>
                    </a:p>
                  </a:txBody>
                  <a:tcPr marL="95250" marR="95250" marT="66675" marB="66675" anchor="ctr">
                    <a:solidFill>
                      <a:schemeClr val="bg1"/>
                    </a:solidFill>
                  </a:tcPr>
                </a:tc>
                <a:extLst>
                  <a:ext uri="{0D108BD9-81ED-4DB2-BD59-A6C34878D82A}">
                    <a16:rowId xmlns:a16="http://schemas.microsoft.com/office/drawing/2014/main" val="10010"/>
                  </a:ext>
                </a:extLst>
              </a:tr>
              <a:tr h="373713">
                <a:tc>
                  <a:txBody>
                    <a:bodyPr/>
                    <a:lstStyle/>
                    <a:p>
                      <a:pPr algn="l" fontAlgn="base"/>
                      <a:r>
                        <a:rPr lang="en-US" sz="1200">
                          <a:solidFill>
                            <a:srgbClr val="434444"/>
                          </a:solidFill>
                          <a:effectLst/>
                        </a:rPr>
                        <a:t>Salvation Comes Only Through Christ</a:t>
                      </a:r>
                    </a:p>
                  </a:txBody>
                  <a:tcPr marL="95250" marR="95250" marT="66675" marB="66675" anchor="ctr"/>
                </a:tc>
                <a:tc>
                  <a:txBody>
                    <a:bodyPr/>
                    <a:lstStyle/>
                    <a:p>
                      <a:pPr algn="l" fontAlgn="base"/>
                      <a:r>
                        <a:rPr lang="en-US" sz="1200">
                          <a:solidFill>
                            <a:srgbClr val="434444"/>
                          </a:solidFill>
                          <a:effectLst/>
                        </a:rPr>
                        <a:t>4:1–12</a:t>
                      </a:r>
                    </a:p>
                  </a:txBody>
                  <a:tcPr marL="95250" marR="95250" marT="66675" marB="66675" anchor="ctr"/>
                </a:tc>
                <a:extLst>
                  <a:ext uri="{0D108BD9-81ED-4DB2-BD59-A6C34878D82A}">
                    <a16:rowId xmlns:a16="http://schemas.microsoft.com/office/drawing/2014/main" val="10011"/>
                  </a:ext>
                </a:extLst>
              </a:tr>
              <a:tr h="373713">
                <a:tc>
                  <a:txBody>
                    <a:bodyPr/>
                    <a:lstStyle/>
                    <a:p>
                      <a:pPr algn="l" fontAlgn="base"/>
                      <a:r>
                        <a:rPr lang="en-US" sz="1200">
                          <a:solidFill>
                            <a:srgbClr val="434444"/>
                          </a:solidFill>
                          <a:effectLst/>
                        </a:rPr>
                        <a:t>Sadducees Seek to Silence Apostles</a:t>
                      </a:r>
                    </a:p>
                  </a:txBody>
                  <a:tcPr marL="95250" marR="95250" marT="66675" marB="66675" anchor="ctr"/>
                </a:tc>
                <a:tc>
                  <a:txBody>
                    <a:bodyPr/>
                    <a:lstStyle/>
                    <a:p>
                      <a:pPr algn="l" fontAlgn="base"/>
                      <a:r>
                        <a:rPr lang="en-US" sz="1200">
                          <a:solidFill>
                            <a:srgbClr val="434444"/>
                          </a:solidFill>
                          <a:effectLst/>
                        </a:rPr>
                        <a:t>4:13–22</a:t>
                      </a:r>
                    </a:p>
                  </a:txBody>
                  <a:tcPr marL="95250" marR="95250" marT="66675" marB="66675" anchor="ctr"/>
                </a:tc>
                <a:extLst>
                  <a:ext uri="{0D108BD9-81ED-4DB2-BD59-A6C34878D82A}">
                    <a16:rowId xmlns:a16="http://schemas.microsoft.com/office/drawing/2014/main" val="10012"/>
                  </a:ext>
                </a:extLst>
              </a:tr>
              <a:tr h="373713">
                <a:tc>
                  <a:txBody>
                    <a:bodyPr/>
                    <a:lstStyle/>
                    <a:p>
                      <a:pPr algn="l" fontAlgn="base"/>
                      <a:r>
                        <a:rPr lang="en-US" sz="1200">
                          <a:solidFill>
                            <a:srgbClr val="434444"/>
                          </a:solidFill>
                          <a:effectLst/>
                        </a:rPr>
                        <a:t>Saints Glory in Testimony of Jesus</a:t>
                      </a:r>
                    </a:p>
                  </a:txBody>
                  <a:tcPr marL="95250" marR="95250" marT="66675" marB="66675" anchor="ctr"/>
                </a:tc>
                <a:tc>
                  <a:txBody>
                    <a:bodyPr/>
                    <a:lstStyle/>
                    <a:p>
                      <a:pPr algn="l" fontAlgn="base"/>
                      <a:r>
                        <a:rPr lang="en-US" sz="1200">
                          <a:solidFill>
                            <a:srgbClr val="434444"/>
                          </a:solidFill>
                          <a:effectLst/>
                        </a:rPr>
                        <a:t>4:23–31</a:t>
                      </a:r>
                    </a:p>
                  </a:txBody>
                  <a:tcPr marL="95250" marR="95250" marT="66675" marB="66675" anchor="ct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Saints Practice United Order</a:t>
                      </a:r>
                    </a:p>
                  </a:txBody>
                  <a:tcPr marL="95250" marR="95250" marT="66675" marB="66675" anchor="ctr"/>
                </a:tc>
                <a:tc>
                  <a:txBody>
                    <a:bodyPr/>
                    <a:lstStyle/>
                    <a:p>
                      <a:pPr algn="l" fontAlgn="base"/>
                      <a:r>
                        <a:rPr lang="en-US" sz="1200">
                          <a:solidFill>
                            <a:srgbClr val="434444"/>
                          </a:solidFill>
                          <a:effectLst/>
                        </a:rPr>
                        <a:t>4:32–37</a:t>
                      </a:r>
                    </a:p>
                  </a:txBody>
                  <a:tcPr marL="95250" marR="95250" marT="66675" marB="66675" anchor="ct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Fate of Deceivers</a:t>
                      </a:r>
                    </a:p>
                  </a:txBody>
                  <a:tcPr marL="95250" marR="95250" marT="66675" marB="66675" anchor="ctr"/>
                </a:tc>
                <a:tc>
                  <a:txBody>
                    <a:bodyPr/>
                    <a:lstStyle/>
                    <a:p>
                      <a:pPr algn="l" fontAlgn="base"/>
                      <a:r>
                        <a:rPr lang="en-US" sz="1200" dirty="0">
                          <a:solidFill>
                            <a:srgbClr val="434444"/>
                          </a:solidFill>
                          <a:effectLst/>
                        </a:rPr>
                        <a:t>5:1–11</a:t>
                      </a:r>
                    </a:p>
                  </a:txBody>
                  <a:tcPr marL="95250" marR="95250" marT="66675" marB="66675" anchor="ctr"/>
                </a:tc>
                <a:extLst>
                  <a:ext uri="{0D108BD9-81ED-4DB2-BD59-A6C34878D82A}">
                    <a16:rowId xmlns:a16="http://schemas.microsoft.com/office/drawing/2014/main" val="1001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41507405"/>
              </p:ext>
            </p:extLst>
          </p:nvPr>
        </p:nvGraphicFramePr>
        <p:xfrm>
          <a:off x="3973286" y="108854"/>
          <a:ext cx="3799113" cy="6480996"/>
        </p:xfrm>
        <a:graphic>
          <a:graphicData uri="http://schemas.openxmlformats.org/drawingml/2006/table">
            <a:tbl>
              <a:tblPr firstRow="1" bandRow="1">
                <a:tableStyleId>{5940675A-B579-460E-94D1-54222C63F5DA}</a:tableStyleId>
              </a:tblPr>
              <a:tblGrid>
                <a:gridCol w="2754085">
                  <a:extLst>
                    <a:ext uri="{9D8B030D-6E8A-4147-A177-3AD203B41FA5}">
                      <a16:colId xmlns:a16="http://schemas.microsoft.com/office/drawing/2014/main" val="20000"/>
                    </a:ext>
                  </a:extLst>
                </a:gridCol>
                <a:gridCol w="1045028">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a:solidFill>
                            <a:srgbClr val="434444"/>
                          </a:solidFill>
                          <a:effectLst/>
                        </a:rPr>
                        <a:t>Apostles Continue Miracles of Jesus</a:t>
                      </a:r>
                    </a:p>
                  </a:txBody>
                  <a:tcPr marL="95250" marR="95250" marT="66675" marB="66675" anchor="ctr"/>
                </a:tc>
                <a:tc>
                  <a:txBody>
                    <a:bodyPr/>
                    <a:lstStyle/>
                    <a:p>
                      <a:pPr algn="l" fontAlgn="base"/>
                      <a:r>
                        <a:rPr lang="en-US" sz="1200" dirty="0">
                          <a:solidFill>
                            <a:srgbClr val="434444"/>
                          </a:solidFill>
                          <a:effectLst/>
                        </a:rPr>
                        <a:t>5:12–16</a:t>
                      </a:r>
                    </a:p>
                  </a:txBody>
                  <a:tcPr marL="95250" marR="95250" marT="66675" marB="66675" anchor="ctr"/>
                </a:tc>
                <a:extLst>
                  <a:ext uri="{0D108BD9-81ED-4DB2-BD59-A6C34878D82A}">
                    <a16:rowId xmlns:a16="http://schemas.microsoft.com/office/drawing/2014/main" val="10001"/>
                  </a:ext>
                </a:extLst>
              </a:tr>
              <a:tr h="373713">
                <a:tc>
                  <a:txBody>
                    <a:bodyPr/>
                    <a:lstStyle/>
                    <a:p>
                      <a:pPr algn="l" fontAlgn="base"/>
                      <a:r>
                        <a:rPr lang="en-US" sz="1200">
                          <a:solidFill>
                            <a:srgbClr val="434444"/>
                          </a:solidFill>
                          <a:effectLst/>
                        </a:rPr>
                        <a:t>Angels Deliver Apostles from Prison</a:t>
                      </a:r>
                    </a:p>
                  </a:txBody>
                  <a:tcPr marL="95250" marR="95250" marT="66675" marB="66675" anchor="ctr"/>
                </a:tc>
                <a:tc>
                  <a:txBody>
                    <a:bodyPr/>
                    <a:lstStyle/>
                    <a:p>
                      <a:pPr algn="l" fontAlgn="base"/>
                      <a:r>
                        <a:rPr lang="en-US" sz="1200">
                          <a:solidFill>
                            <a:srgbClr val="434444"/>
                          </a:solidFill>
                          <a:effectLst/>
                        </a:rPr>
                        <a:t>5:17–26</a:t>
                      </a:r>
                    </a:p>
                  </a:txBody>
                  <a:tcPr marL="95250" marR="95250" marT="66675" marB="66675" anchor="ct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Apostles Testify of Christ</a:t>
                      </a:r>
                    </a:p>
                  </a:txBody>
                  <a:tcPr marL="95250" marR="95250" marT="66675" marB="66675" anchor="ctr"/>
                </a:tc>
                <a:tc>
                  <a:txBody>
                    <a:bodyPr/>
                    <a:lstStyle/>
                    <a:p>
                      <a:pPr algn="l" fontAlgn="base"/>
                      <a:r>
                        <a:rPr lang="en-US" sz="1200">
                          <a:solidFill>
                            <a:srgbClr val="434444"/>
                          </a:solidFill>
                          <a:effectLst/>
                        </a:rPr>
                        <a:t>5:27–32</a:t>
                      </a:r>
                    </a:p>
                  </a:txBody>
                  <a:tcPr marL="95250" marR="95250" marT="66675" marB="66675" anchor="ctr"/>
                </a:tc>
                <a:extLst>
                  <a:ext uri="{0D108BD9-81ED-4DB2-BD59-A6C34878D82A}">
                    <a16:rowId xmlns:a16="http://schemas.microsoft.com/office/drawing/2014/main" val="10003"/>
                  </a:ext>
                </a:extLst>
              </a:tr>
              <a:tr h="373713">
                <a:tc>
                  <a:txBody>
                    <a:bodyPr/>
                    <a:lstStyle/>
                    <a:p>
                      <a:pPr algn="l" fontAlgn="base"/>
                      <a:r>
                        <a:rPr lang="en-US" sz="1200">
                          <a:solidFill>
                            <a:srgbClr val="434444"/>
                          </a:solidFill>
                          <a:effectLst/>
                        </a:rPr>
                        <a:t>Persecution Is Not of God</a:t>
                      </a:r>
                    </a:p>
                  </a:txBody>
                  <a:tcPr marL="95250" marR="95250" marT="66675" marB="66675" anchor="ctr"/>
                </a:tc>
                <a:tc>
                  <a:txBody>
                    <a:bodyPr/>
                    <a:lstStyle/>
                    <a:p>
                      <a:pPr algn="l" fontAlgn="base"/>
                      <a:r>
                        <a:rPr lang="en-US" sz="1200">
                          <a:solidFill>
                            <a:srgbClr val="434444"/>
                          </a:solidFill>
                          <a:effectLst/>
                        </a:rPr>
                        <a:t>5:33–42</a:t>
                      </a:r>
                    </a:p>
                  </a:txBody>
                  <a:tcPr marL="95250" marR="95250" marT="66675" marB="66675" anchor="ctr"/>
                </a:tc>
                <a:extLst>
                  <a:ext uri="{0D108BD9-81ED-4DB2-BD59-A6C34878D82A}">
                    <a16:rowId xmlns:a16="http://schemas.microsoft.com/office/drawing/2014/main" val="10004"/>
                  </a:ext>
                </a:extLst>
              </a:tr>
              <a:tr h="373713">
                <a:tc>
                  <a:txBody>
                    <a:bodyPr/>
                    <a:lstStyle/>
                    <a:p>
                      <a:pPr algn="l" fontAlgn="base"/>
                      <a:r>
                        <a:rPr lang="en-US" sz="1200" dirty="0">
                          <a:solidFill>
                            <a:srgbClr val="434444"/>
                          </a:solidFill>
                          <a:effectLst/>
                        </a:rPr>
                        <a:t>Seven Chosen to Assist Apostles</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6:1–6</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5"/>
                  </a:ext>
                </a:extLst>
              </a:tr>
              <a:tr h="373713">
                <a:tc>
                  <a:txBody>
                    <a:bodyPr/>
                    <a:lstStyle/>
                    <a:p>
                      <a:pPr algn="l" fontAlgn="base"/>
                      <a:r>
                        <a:rPr lang="en-US" sz="1200" dirty="0">
                          <a:solidFill>
                            <a:srgbClr val="434444"/>
                          </a:solidFill>
                          <a:effectLst/>
                        </a:rPr>
                        <a:t>Stephen Transfigured Before the Sanhedrin</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6:7–15</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6"/>
                  </a:ext>
                </a:extLst>
              </a:tr>
              <a:tr h="373713">
                <a:tc>
                  <a:txBody>
                    <a:bodyPr/>
                    <a:lstStyle/>
                    <a:p>
                      <a:pPr algn="l" fontAlgn="base"/>
                      <a:r>
                        <a:rPr lang="en-US" sz="1200" dirty="0">
                          <a:solidFill>
                            <a:srgbClr val="434444"/>
                          </a:solidFill>
                          <a:effectLst/>
                        </a:rPr>
                        <a:t>Stephen Preaches about Israel</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7:1–36</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7"/>
                  </a:ext>
                </a:extLst>
              </a:tr>
              <a:tr h="373713">
                <a:tc>
                  <a:txBody>
                    <a:bodyPr/>
                    <a:lstStyle/>
                    <a:p>
                      <a:pPr algn="l" fontAlgn="base"/>
                      <a:r>
                        <a:rPr lang="en-US" sz="1200" u="none" strike="noStrike" dirty="0">
                          <a:solidFill>
                            <a:srgbClr val="2F393A"/>
                          </a:solidFill>
                          <a:effectLst/>
                        </a:rPr>
                        <a:t>Moses</a:t>
                      </a:r>
                      <a:r>
                        <a:rPr lang="en-US" sz="1200" dirty="0">
                          <a:solidFill>
                            <a:srgbClr val="434444"/>
                          </a:solidFill>
                          <a:effectLst/>
                        </a:rPr>
                        <a:t>—A Prototype of Christ</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7:37–40</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8"/>
                  </a:ext>
                </a:extLst>
              </a:tr>
              <a:tr h="373713">
                <a:tc>
                  <a:txBody>
                    <a:bodyPr/>
                    <a:lstStyle/>
                    <a:p>
                      <a:pPr algn="l" fontAlgn="base"/>
                      <a:r>
                        <a:rPr lang="en-US" sz="1200" dirty="0">
                          <a:solidFill>
                            <a:srgbClr val="434444"/>
                          </a:solidFill>
                          <a:effectLst/>
                        </a:rPr>
                        <a:t>Stephen Testifies of Apostasy in Israel</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7:41–53</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Stephen Sees the Father and the Son</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7:54–60; 8:1</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10"/>
                  </a:ext>
                </a:extLst>
              </a:tr>
              <a:tr h="373713">
                <a:tc>
                  <a:txBody>
                    <a:bodyPr/>
                    <a:lstStyle/>
                    <a:p>
                      <a:pPr algn="l" fontAlgn="base"/>
                      <a:r>
                        <a:rPr lang="en-US" sz="1200" dirty="0">
                          <a:solidFill>
                            <a:srgbClr val="434444"/>
                          </a:solidFill>
                          <a:effectLst/>
                        </a:rPr>
                        <a:t>Saul Persecutes the Church</a:t>
                      </a:r>
                    </a:p>
                  </a:txBody>
                  <a:tcPr marL="95250" marR="95250" marT="66675" marB="66675" anchor="ctr"/>
                </a:tc>
                <a:tc>
                  <a:txBody>
                    <a:bodyPr/>
                    <a:lstStyle/>
                    <a:p>
                      <a:pPr algn="l" fontAlgn="base"/>
                      <a:r>
                        <a:rPr lang="en-US" sz="1200" dirty="0">
                          <a:solidFill>
                            <a:srgbClr val="434444"/>
                          </a:solidFill>
                          <a:effectLst/>
                        </a:rPr>
                        <a:t>8:1–4</a:t>
                      </a:r>
                    </a:p>
                  </a:txBody>
                  <a:tcPr marL="95250" marR="95250" marT="66675" marB="66675" anchor="ctr"/>
                </a:tc>
                <a:extLst>
                  <a:ext uri="{0D108BD9-81ED-4DB2-BD59-A6C34878D82A}">
                    <a16:rowId xmlns:a16="http://schemas.microsoft.com/office/drawing/2014/main" val="10011"/>
                  </a:ext>
                </a:extLst>
              </a:tr>
              <a:tr h="373713">
                <a:tc>
                  <a:txBody>
                    <a:bodyPr/>
                    <a:lstStyle/>
                    <a:p>
                      <a:pPr algn="l" fontAlgn="base"/>
                      <a:r>
                        <a:rPr lang="en-US" sz="1200" dirty="0">
                          <a:solidFill>
                            <a:srgbClr val="434444"/>
                          </a:solidFill>
                          <a:effectLst/>
                        </a:rPr>
                        <a:t>Samaria:</a:t>
                      </a:r>
                    </a:p>
                    <a:p>
                      <a:pPr algn="l" fontAlgn="base"/>
                      <a:r>
                        <a:rPr lang="en-US" sz="1200" dirty="0">
                          <a:solidFill>
                            <a:srgbClr val="434444"/>
                          </a:solidFill>
                          <a:effectLst/>
                        </a:rPr>
                        <a:t>Philip Works Miracles, Converts Simon</a:t>
                      </a:r>
                    </a:p>
                  </a:txBody>
                  <a:tcPr marL="95250" marR="95250" marT="66675" marB="66675" anchor="ctr"/>
                </a:tc>
                <a:tc>
                  <a:txBody>
                    <a:bodyPr/>
                    <a:lstStyle/>
                    <a:p>
                      <a:pPr algn="l" fontAlgn="base"/>
                      <a:r>
                        <a:rPr lang="en-US" sz="1200">
                          <a:solidFill>
                            <a:srgbClr val="434444"/>
                          </a:solidFill>
                          <a:effectLst/>
                        </a:rPr>
                        <a:t>8:5–13</a:t>
                      </a:r>
                    </a:p>
                  </a:txBody>
                  <a:tcPr marL="95250" marR="95250" marT="66675" marB="66675" anchor="ctr"/>
                </a:tc>
                <a:extLst>
                  <a:ext uri="{0D108BD9-81ED-4DB2-BD59-A6C34878D82A}">
                    <a16:rowId xmlns:a16="http://schemas.microsoft.com/office/drawing/2014/main" val="10012"/>
                  </a:ext>
                </a:extLst>
              </a:tr>
              <a:tr h="373713">
                <a:tc>
                  <a:txBody>
                    <a:bodyPr/>
                    <a:lstStyle/>
                    <a:p>
                      <a:pPr algn="l" fontAlgn="base"/>
                      <a:r>
                        <a:rPr lang="en-US" sz="1200">
                          <a:solidFill>
                            <a:srgbClr val="434444"/>
                          </a:solidFill>
                          <a:effectLst/>
                        </a:rPr>
                        <a:t>Apostles Confer Gift of the Holy Ghost</a:t>
                      </a:r>
                    </a:p>
                  </a:txBody>
                  <a:tcPr marL="95250" marR="95250" marT="66675" marB="66675" anchor="ctr"/>
                </a:tc>
                <a:tc>
                  <a:txBody>
                    <a:bodyPr/>
                    <a:lstStyle/>
                    <a:p>
                      <a:pPr algn="l" fontAlgn="base"/>
                      <a:r>
                        <a:rPr lang="en-US" sz="1200">
                          <a:solidFill>
                            <a:srgbClr val="434444"/>
                          </a:solidFill>
                          <a:effectLst/>
                        </a:rPr>
                        <a:t>8:14–17</a:t>
                      </a:r>
                    </a:p>
                  </a:txBody>
                  <a:tcPr marL="95250" marR="95250" marT="66675" marB="66675" anchor="ct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Simon Seeks to Buy Gift of the Holy Ghost</a:t>
                      </a:r>
                    </a:p>
                  </a:txBody>
                  <a:tcPr marL="95250" marR="95250" marT="66675" marB="66675" anchor="ctr"/>
                </a:tc>
                <a:tc>
                  <a:txBody>
                    <a:bodyPr/>
                    <a:lstStyle/>
                    <a:p>
                      <a:pPr algn="l" fontAlgn="base"/>
                      <a:r>
                        <a:rPr lang="en-US" sz="1200">
                          <a:solidFill>
                            <a:srgbClr val="434444"/>
                          </a:solidFill>
                          <a:effectLst/>
                        </a:rPr>
                        <a:t>8:18–25</a:t>
                      </a:r>
                    </a:p>
                  </a:txBody>
                  <a:tcPr marL="95250" marR="95250" marT="66675" marB="66675" anchor="ct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Toward Gaza:</a:t>
                      </a:r>
                    </a:p>
                    <a:p>
                      <a:pPr algn="l" fontAlgn="base"/>
                      <a:r>
                        <a:rPr lang="en-US" sz="1200">
                          <a:solidFill>
                            <a:srgbClr val="434444"/>
                          </a:solidFill>
                          <a:effectLst/>
                        </a:rPr>
                        <a:t>Philip Preaches Christ, Baptizes Eunuch</a:t>
                      </a:r>
                    </a:p>
                  </a:txBody>
                  <a:tcPr marL="95250" marR="95250" marT="66675" marB="66675" anchor="ctr"/>
                </a:tc>
                <a:tc>
                  <a:txBody>
                    <a:bodyPr/>
                    <a:lstStyle/>
                    <a:p>
                      <a:pPr algn="l" fontAlgn="base"/>
                      <a:r>
                        <a:rPr lang="en-US" sz="1200" dirty="0">
                          <a:solidFill>
                            <a:srgbClr val="434444"/>
                          </a:solidFill>
                          <a:effectLst/>
                        </a:rPr>
                        <a:t>8:26–40</a:t>
                      </a:r>
                    </a:p>
                  </a:txBody>
                  <a:tcPr marL="95250" marR="95250" marT="66675" marB="66675" anchor="ctr"/>
                </a:tc>
                <a:extLst>
                  <a:ext uri="{0D108BD9-81ED-4DB2-BD59-A6C34878D82A}">
                    <a16:rowId xmlns:a16="http://schemas.microsoft.com/office/drawing/2014/main" val="10015"/>
                  </a:ext>
                </a:extLst>
              </a:tr>
            </a:tbl>
          </a:graphicData>
        </a:graphic>
      </p:graphicFrame>
      <p:sp>
        <p:nvSpPr>
          <p:cNvPr id="7" name="TextBox 6"/>
          <p:cNvSpPr txBox="1"/>
          <p:nvPr/>
        </p:nvSpPr>
        <p:spPr>
          <a:xfrm>
            <a:off x="8232318" y="1240972"/>
            <a:ext cx="3695702" cy="4031873"/>
          </a:xfrm>
          <a:prstGeom prst="rect">
            <a:avLst/>
          </a:prstGeom>
          <a:noFill/>
        </p:spPr>
        <p:txBody>
          <a:bodyPr wrap="square" rtlCol="0">
            <a:spAutoFit/>
          </a:bodyPr>
          <a:lstStyle/>
          <a:p>
            <a:pPr algn="ctr"/>
            <a:r>
              <a:rPr lang="en-US" sz="3200" dirty="0"/>
              <a:t>The Acts of The Apostles, Written by Luke to </a:t>
            </a:r>
            <a:r>
              <a:rPr lang="en-US" sz="3200" dirty="0" err="1"/>
              <a:t>Theophilus</a:t>
            </a:r>
            <a:r>
              <a:rPr lang="en-US" sz="3200" dirty="0"/>
              <a:t>, 61-63 AD</a:t>
            </a:r>
          </a:p>
          <a:p>
            <a:pPr algn="ctr"/>
            <a:endParaRPr lang="en-US" sz="3200" dirty="0"/>
          </a:p>
          <a:p>
            <a:pPr algn="ctr"/>
            <a:r>
              <a:rPr lang="en-US" sz="3200" dirty="0"/>
              <a:t>The Events That Occurred 33-36 AD  (1-8)</a:t>
            </a:r>
          </a:p>
        </p:txBody>
      </p:sp>
      <p:sp>
        <p:nvSpPr>
          <p:cNvPr id="8" name="TextBox 7"/>
          <p:cNvSpPr txBox="1"/>
          <p:nvPr/>
        </p:nvSpPr>
        <p:spPr>
          <a:xfrm>
            <a:off x="8322127" y="6466739"/>
            <a:ext cx="3516085" cy="246221"/>
          </a:xfrm>
          <a:prstGeom prst="rect">
            <a:avLst/>
          </a:prstGeom>
          <a:noFill/>
        </p:spPr>
        <p:txBody>
          <a:bodyPr wrap="square" rtlCol="0">
            <a:spAutoFit/>
          </a:bodyPr>
          <a:lstStyle/>
          <a:p>
            <a:r>
              <a:rPr lang="en-US" sz="1000" dirty="0"/>
              <a:t>Life and Times of Jesus Christ Section 7 Chapter 29</a:t>
            </a:r>
          </a:p>
        </p:txBody>
      </p:sp>
    </p:spTree>
    <p:extLst>
      <p:ext uri="{BB962C8B-B14F-4D97-AF65-F5344CB8AC3E}">
        <p14:creationId xmlns:p14="http://schemas.microsoft.com/office/powerpoint/2010/main" val="135564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0456483"/>
              </p:ext>
            </p:extLst>
          </p:nvPr>
        </p:nvGraphicFramePr>
        <p:xfrm>
          <a:off x="274219" y="800741"/>
          <a:ext cx="11621858" cy="5753100"/>
        </p:xfrm>
        <a:graphic>
          <a:graphicData uri="http://schemas.openxmlformats.org/drawingml/2006/table">
            <a:tbl>
              <a:tblPr firstRow="1" bandRow="1">
                <a:tableStyleId>{5940675A-B579-460E-94D1-54222C63F5DA}</a:tableStyleId>
              </a:tblPr>
              <a:tblGrid>
                <a:gridCol w="5810929">
                  <a:extLst>
                    <a:ext uri="{9D8B030D-6E8A-4147-A177-3AD203B41FA5}">
                      <a16:colId xmlns:a16="http://schemas.microsoft.com/office/drawing/2014/main" val="20000"/>
                    </a:ext>
                  </a:extLst>
                </a:gridCol>
                <a:gridCol w="5810929">
                  <a:extLst>
                    <a:ext uri="{9D8B030D-6E8A-4147-A177-3AD203B41FA5}">
                      <a16:colId xmlns:a16="http://schemas.microsoft.com/office/drawing/2014/main" val="20001"/>
                    </a:ext>
                  </a:extLst>
                </a:gridCol>
              </a:tblGrid>
              <a:tr h="370840">
                <a:tc>
                  <a:txBody>
                    <a:bodyPr/>
                    <a:lstStyle/>
                    <a:p>
                      <a:pPr algn="ctr" fontAlgn="base"/>
                      <a:r>
                        <a:rPr lang="en-US" b="1" i="0" cap="all" dirty="0">
                          <a:solidFill>
                            <a:schemeClr val="tx1"/>
                          </a:solidFill>
                          <a:effectLst/>
                          <a:latin typeface="+mn-lt"/>
                        </a:rPr>
                        <a:t>MOSES</a:t>
                      </a:r>
                    </a:p>
                  </a:txBody>
                  <a:tcPr marL="95250" marR="95250" marT="66675" marB="66675" anchor="b"/>
                </a:tc>
                <a:tc>
                  <a:txBody>
                    <a:bodyPr/>
                    <a:lstStyle/>
                    <a:p>
                      <a:pPr algn="ctr" fontAlgn="base"/>
                      <a:r>
                        <a:rPr lang="en-US" b="1" i="0" cap="all" dirty="0">
                          <a:solidFill>
                            <a:schemeClr val="tx1"/>
                          </a:solidFill>
                          <a:effectLst/>
                          <a:latin typeface="+mn-lt"/>
                        </a:rPr>
                        <a:t>JESUS CHRIST</a:t>
                      </a:r>
                    </a:p>
                  </a:txBody>
                  <a:tcPr marL="95250" marR="95250" marT="66675" marB="66675" anchor="b"/>
                </a:tc>
                <a:extLst>
                  <a:ext uri="{0D108BD9-81ED-4DB2-BD59-A6C34878D82A}">
                    <a16:rowId xmlns:a16="http://schemas.microsoft.com/office/drawing/2014/main" val="10000"/>
                  </a:ext>
                </a:extLst>
              </a:tr>
              <a:tr h="370840">
                <a:tc>
                  <a:txBody>
                    <a:bodyPr/>
                    <a:lstStyle/>
                    <a:p>
                      <a:pPr algn="l" fontAlgn="base"/>
                      <a:r>
                        <a:rPr lang="en-US" sz="1600" u="none" strike="noStrike" dirty="0">
                          <a:solidFill>
                            <a:schemeClr val="tx1"/>
                          </a:solidFill>
                          <a:effectLst/>
                          <a:latin typeface="+mn-lt"/>
                        </a:rPr>
                        <a:t>Acts 7:18–21</a:t>
                      </a:r>
                      <a:r>
                        <a:rPr lang="en-US" sz="1600" dirty="0">
                          <a:solidFill>
                            <a:schemeClr val="tx1"/>
                          </a:solidFill>
                          <a:effectLst/>
                          <a:latin typeface="+mn-lt"/>
                        </a:rPr>
                        <a:t>. Moses was saved from slaughter in Egypt while he was an infant.</a:t>
                      </a:r>
                    </a:p>
                  </a:txBody>
                  <a:tcPr marL="95250" marR="95250" marT="66675" marB="66675" anchor="ctr"/>
                </a:tc>
                <a:tc>
                  <a:txBody>
                    <a:bodyPr/>
                    <a:lstStyle/>
                    <a:p>
                      <a:pPr algn="l" fontAlgn="base"/>
                      <a:r>
                        <a:rPr lang="en-US" sz="1600" u="none" strike="noStrike" dirty="0">
                          <a:solidFill>
                            <a:schemeClr val="tx1"/>
                          </a:solidFill>
                          <a:effectLst/>
                          <a:latin typeface="+mn-lt"/>
                        </a:rPr>
                        <a:t>Matthew 2:13–16</a:t>
                      </a:r>
                      <a:r>
                        <a:rPr lang="en-US" sz="1600" dirty="0">
                          <a:solidFill>
                            <a:schemeClr val="tx1"/>
                          </a:solidFill>
                          <a:effectLst/>
                          <a:latin typeface="+mn-lt"/>
                        </a:rPr>
                        <a:t>. Jesus’s </a:t>
                      </a:r>
                      <a:r>
                        <a:rPr lang="en-US" sz="1600" u="none" strike="noStrike" dirty="0">
                          <a:solidFill>
                            <a:schemeClr val="tx1"/>
                          </a:solidFill>
                          <a:effectLst/>
                          <a:latin typeface="+mn-lt"/>
                        </a:rPr>
                        <a:t>family</a:t>
                      </a:r>
                      <a:r>
                        <a:rPr lang="en-US" sz="1600" dirty="0">
                          <a:solidFill>
                            <a:schemeClr val="tx1"/>
                          </a:solidFill>
                          <a:effectLst/>
                          <a:latin typeface="+mn-lt"/>
                        </a:rPr>
                        <a:t> fled to Egypt so that He would not be slain as an infant.</a:t>
                      </a:r>
                    </a:p>
                  </a:txBody>
                  <a:tcPr marL="95250" marR="95250" marT="66675" marB="66675" anchor="ctr"/>
                </a:tc>
                <a:extLst>
                  <a:ext uri="{0D108BD9-81ED-4DB2-BD59-A6C34878D82A}">
                    <a16:rowId xmlns:a16="http://schemas.microsoft.com/office/drawing/2014/main" val="10001"/>
                  </a:ext>
                </a:extLst>
              </a:tr>
              <a:tr h="370840">
                <a:tc>
                  <a:txBody>
                    <a:bodyPr/>
                    <a:lstStyle/>
                    <a:p>
                      <a:pPr algn="l" fontAlgn="base"/>
                      <a:r>
                        <a:rPr lang="en-US" sz="1600" u="none" strike="noStrike" dirty="0">
                          <a:solidFill>
                            <a:schemeClr val="tx1"/>
                          </a:solidFill>
                          <a:effectLst/>
                          <a:latin typeface="+mn-lt"/>
                        </a:rPr>
                        <a:t>Acts 7:22</a:t>
                      </a:r>
                      <a:r>
                        <a:rPr lang="en-US" sz="1600" dirty="0">
                          <a:solidFill>
                            <a:schemeClr val="tx1"/>
                          </a:solidFill>
                          <a:effectLst/>
                          <a:latin typeface="+mn-lt"/>
                        </a:rPr>
                        <a:t>. Moses was “learned in all the wisdom of the Egyptians, and was mighty in words and in deeds.”</a:t>
                      </a:r>
                    </a:p>
                  </a:txBody>
                  <a:tcPr marL="95250" marR="95250" marT="66675" marB="66675" anchor="ctr"/>
                </a:tc>
                <a:tc>
                  <a:txBody>
                    <a:bodyPr/>
                    <a:lstStyle/>
                    <a:p>
                      <a:pPr algn="l" fontAlgn="base"/>
                      <a:r>
                        <a:rPr lang="en-US" sz="1600" u="none" strike="noStrike" dirty="0">
                          <a:solidFill>
                            <a:schemeClr val="tx1"/>
                          </a:solidFill>
                          <a:effectLst/>
                          <a:latin typeface="+mn-lt"/>
                        </a:rPr>
                        <a:t>Mark 6:2</a:t>
                      </a:r>
                      <a:r>
                        <a:rPr lang="en-US" sz="1600" dirty="0">
                          <a:solidFill>
                            <a:schemeClr val="tx1"/>
                          </a:solidFill>
                          <a:effectLst/>
                          <a:latin typeface="+mn-lt"/>
                        </a:rPr>
                        <a:t>. Many were astonished at Christ’s teachings in the synagogue.</a:t>
                      </a:r>
                    </a:p>
                  </a:txBody>
                  <a:tcPr marL="95250" marR="95250" marT="66675" marB="66675" anchor="ctr"/>
                </a:tc>
                <a:extLst>
                  <a:ext uri="{0D108BD9-81ED-4DB2-BD59-A6C34878D82A}">
                    <a16:rowId xmlns:a16="http://schemas.microsoft.com/office/drawing/2014/main" val="10002"/>
                  </a:ext>
                </a:extLst>
              </a:tr>
              <a:tr h="370840">
                <a:tc>
                  <a:txBody>
                    <a:bodyPr/>
                    <a:lstStyle/>
                    <a:p>
                      <a:pPr algn="l" fontAlgn="base"/>
                      <a:r>
                        <a:rPr lang="en-US" sz="1600" u="none" strike="noStrike" dirty="0">
                          <a:solidFill>
                            <a:schemeClr val="tx1"/>
                          </a:solidFill>
                          <a:effectLst/>
                          <a:latin typeface="+mn-lt"/>
                        </a:rPr>
                        <a:t>Acts 7:25</a:t>
                      </a:r>
                      <a:r>
                        <a:rPr lang="en-US" sz="1600" dirty="0">
                          <a:solidFill>
                            <a:schemeClr val="tx1"/>
                          </a:solidFill>
                          <a:effectLst/>
                          <a:latin typeface="+mn-lt"/>
                        </a:rPr>
                        <a:t>. Moses “supposed his brethren would have understood … but they understood not.”</a:t>
                      </a:r>
                    </a:p>
                  </a:txBody>
                  <a:tcPr marL="95250" marR="95250" marT="66675" marB="66675" anchor="ctr"/>
                </a:tc>
                <a:tc>
                  <a:txBody>
                    <a:bodyPr/>
                    <a:lstStyle/>
                    <a:p>
                      <a:pPr algn="l" fontAlgn="base"/>
                      <a:r>
                        <a:rPr lang="en-US" sz="1600" u="none" strike="noStrike" dirty="0">
                          <a:solidFill>
                            <a:schemeClr val="tx1"/>
                          </a:solidFill>
                          <a:effectLst/>
                          <a:latin typeface="+mn-lt"/>
                        </a:rPr>
                        <a:t>John 1:10–11</a:t>
                      </a:r>
                      <a:r>
                        <a:rPr lang="en-US" sz="1600" dirty="0">
                          <a:solidFill>
                            <a:schemeClr val="tx1"/>
                          </a:solidFill>
                          <a:effectLst/>
                          <a:latin typeface="+mn-lt"/>
                        </a:rPr>
                        <a:t>; </a:t>
                      </a:r>
                      <a:r>
                        <a:rPr lang="en-US" sz="1600" u="none" strike="noStrike" dirty="0">
                          <a:solidFill>
                            <a:schemeClr val="tx1"/>
                          </a:solidFill>
                          <a:effectLst/>
                          <a:latin typeface="+mn-lt"/>
                        </a:rPr>
                        <a:t>John 6:66</a:t>
                      </a:r>
                      <a:r>
                        <a:rPr lang="en-US" sz="1600" dirty="0">
                          <a:solidFill>
                            <a:schemeClr val="tx1"/>
                          </a:solidFill>
                          <a:effectLst/>
                          <a:latin typeface="+mn-lt"/>
                        </a:rPr>
                        <a:t>. “The world knew him not. … His own received him not.”</a:t>
                      </a:r>
                    </a:p>
                  </a:txBody>
                  <a:tcPr marL="95250" marR="95250" marT="66675" marB="66675" anchor="ctr"/>
                </a:tc>
                <a:extLst>
                  <a:ext uri="{0D108BD9-81ED-4DB2-BD59-A6C34878D82A}">
                    <a16:rowId xmlns:a16="http://schemas.microsoft.com/office/drawing/2014/main" val="10003"/>
                  </a:ext>
                </a:extLst>
              </a:tr>
              <a:tr h="370840">
                <a:tc>
                  <a:txBody>
                    <a:bodyPr/>
                    <a:lstStyle/>
                    <a:p>
                      <a:pPr algn="l" fontAlgn="base"/>
                      <a:r>
                        <a:rPr lang="en-US" sz="1600" u="none" strike="noStrike" dirty="0">
                          <a:solidFill>
                            <a:schemeClr val="tx1"/>
                          </a:solidFill>
                          <a:effectLst/>
                          <a:latin typeface="+mn-lt"/>
                        </a:rPr>
                        <a:t>Acts 7:29</a:t>
                      </a:r>
                      <a:r>
                        <a:rPr lang="en-US" sz="1600" dirty="0">
                          <a:solidFill>
                            <a:schemeClr val="tx1"/>
                          </a:solidFill>
                          <a:effectLst/>
                          <a:latin typeface="+mn-lt"/>
                        </a:rPr>
                        <a:t>. Moses fled to the wilderness of Midian before delivering the people.</a:t>
                      </a:r>
                    </a:p>
                  </a:txBody>
                  <a:tcPr marL="95250" marR="95250" marT="66675" marB="66675" anchor="ctr"/>
                </a:tc>
                <a:tc>
                  <a:txBody>
                    <a:bodyPr/>
                    <a:lstStyle/>
                    <a:p>
                      <a:pPr algn="l" fontAlgn="base"/>
                      <a:r>
                        <a:rPr lang="en-US" sz="1600" u="none" strike="noStrike" dirty="0">
                          <a:solidFill>
                            <a:schemeClr val="tx1"/>
                          </a:solidFill>
                          <a:effectLst/>
                          <a:latin typeface="+mn-lt"/>
                        </a:rPr>
                        <a:t>Matthew 4:1–11</a:t>
                      </a:r>
                      <a:r>
                        <a:rPr lang="en-US" sz="1600" dirty="0">
                          <a:solidFill>
                            <a:schemeClr val="tx1"/>
                          </a:solidFill>
                          <a:effectLst/>
                          <a:latin typeface="+mn-lt"/>
                        </a:rPr>
                        <a:t>. Jesus retired to the wilderness to be with God before His mortal ministry.</a:t>
                      </a:r>
                    </a:p>
                  </a:txBody>
                  <a:tcPr marL="95250" marR="95250" marT="66675" marB="66675" anchor="ctr"/>
                </a:tc>
                <a:extLst>
                  <a:ext uri="{0D108BD9-81ED-4DB2-BD59-A6C34878D82A}">
                    <a16:rowId xmlns:a16="http://schemas.microsoft.com/office/drawing/2014/main" val="10004"/>
                  </a:ext>
                </a:extLst>
              </a:tr>
              <a:tr h="370840">
                <a:tc>
                  <a:txBody>
                    <a:bodyPr/>
                    <a:lstStyle/>
                    <a:p>
                      <a:pPr algn="l" fontAlgn="base"/>
                      <a:r>
                        <a:rPr lang="en-US" sz="1600" u="none" strike="noStrike" dirty="0">
                          <a:solidFill>
                            <a:schemeClr val="tx1"/>
                          </a:solidFill>
                          <a:effectLst/>
                          <a:latin typeface="+mn-lt"/>
                        </a:rPr>
                        <a:t>Acts 7:30–34</a:t>
                      </a:r>
                      <a:r>
                        <a:rPr lang="en-US" sz="1600" dirty="0">
                          <a:solidFill>
                            <a:schemeClr val="tx1"/>
                          </a:solidFill>
                          <a:effectLst/>
                          <a:latin typeface="+mn-lt"/>
                        </a:rPr>
                        <a:t>. Moses returned to his people after those who sought his life were dead.</a:t>
                      </a:r>
                    </a:p>
                  </a:txBody>
                  <a:tcPr marL="95250" marR="95250" marT="66675" marB="66675" anchor="ctr"/>
                </a:tc>
                <a:tc>
                  <a:txBody>
                    <a:bodyPr/>
                    <a:lstStyle/>
                    <a:p>
                      <a:pPr algn="l" fontAlgn="base"/>
                      <a:r>
                        <a:rPr lang="en-US" sz="1600" u="none" strike="noStrike" dirty="0">
                          <a:solidFill>
                            <a:schemeClr val="tx1"/>
                          </a:solidFill>
                          <a:effectLst/>
                          <a:latin typeface="+mn-lt"/>
                        </a:rPr>
                        <a:t>Matthew 2:20</a:t>
                      </a:r>
                      <a:r>
                        <a:rPr lang="en-US" sz="1600" dirty="0">
                          <a:solidFill>
                            <a:schemeClr val="tx1"/>
                          </a:solidFill>
                          <a:effectLst/>
                          <a:latin typeface="+mn-lt"/>
                        </a:rPr>
                        <a:t>. Jesus Christ’s family returned to the land of Israel following Herod’s death.</a:t>
                      </a:r>
                    </a:p>
                  </a:txBody>
                  <a:tcPr marL="95250" marR="95250" marT="66675" marB="66675" anchor="ctr"/>
                </a:tc>
                <a:extLst>
                  <a:ext uri="{0D108BD9-81ED-4DB2-BD59-A6C34878D82A}">
                    <a16:rowId xmlns:a16="http://schemas.microsoft.com/office/drawing/2014/main" val="10005"/>
                  </a:ext>
                </a:extLst>
              </a:tr>
              <a:tr h="370840">
                <a:tc>
                  <a:txBody>
                    <a:bodyPr/>
                    <a:lstStyle/>
                    <a:p>
                      <a:pPr algn="l" fontAlgn="base"/>
                      <a:r>
                        <a:rPr lang="en-US" sz="1600" u="none" strike="noStrike" dirty="0">
                          <a:solidFill>
                            <a:schemeClr val="tx1"/>
                          </a:solidFill>
                          <a:effectLst/>
                          <a:latin typeface="+mn-lt"/>
                        </a:rPr>
                        <a:t>Acts 7:34</a:t>
                      </a:r>
                      <a:r>
                        <a:rPr lang="en-US" sz="1600" dirty="0">
                          <a:solidFill>
                            <a:schemeClr val="tx1"/>
                          </a:solidFill>
                          <a:effectLst/>
                          <a:latin typeface="+mn-lt"/>
                        </a:rPr>
                        <a:t>. Ancient Israel was in bondage to the Egyptians; Moses was sent to deliver them.</a:t>
                      </a:r>
                    </a:p>
                  </a:txBody>
                  <a:tcPr marL="95250" marR="95250" marT="66675" marB="66675" anchor="ctr"/>
                </a:tc>
                <a:tc>
                  <a:txBody>
                    <a:bodyPr/>
                    <a:lstStyle/>
                    <a:p>
                      <a:pPr algn="l" fontAlgn="base"/>
                      <a:r>
                        <a:rPr lang="en-US" sz="1600" u="none" strike="noStrike" dirty="0">
                          <a:solidFill>
                            <a:schemeClr val="tx1"/>
                          </a:solidFill>
                          <a:effectLst/>
                          <a:latin typeface="+mn-lt"/>
                        </a:rPr>
                        <a:t>John 8:33–36</a:t>
                      </a:r>
                      <a:r>
                        <a:rPr lang="en-US" sz="1600" dirty="0">
                          <a:solidFill>
                            <a:schemeClr val="tx1"/>
                          </a:solidFill>
                          <a:effectLst/>
                          <a:latin typeface="+mn-lt"/>
                        </a:rPr>
                        <a:t>. The Jews were in bondage to sin; Jesus came to deliver them.</a:t>
                      </a:r>
                    </a:p>
                  </a:txBody>
                  <a:tcPr marL="95250" marR="95250" marT="66675" marB="66675" anchor="ctr"/>
                </a:tc>
                <a:extLst>
                  <a:ext uri="{0D108BD9-81ED-4DB2-BD59-A6C34878D82A}">
                    <a16:rowId xmlns:a16="http://schemas.microsoft.com/office/drawing/2014/main" val="10006"/>
                  </a:ext>
                </a:extLst>
              </a:tr>
              <a:tr h="370840">
                <a:tc>
                  <a:txBody>
                    <a:bodyPr/>
                    <a:lstStyle/>
                    <a:p>
                      <a:pPr algn="l" fontAlgn="base"/>
                      <a:r>
                        <a:rPr lang="en-US" sz="1600" u="none" strike="noStrike" dirty="0">
                          <a:solidFill>
                            <a:schemeClr val="tx1"/>
                          </a:solidFill>
                          <a:effectLst/>
                          <a:latin typeface="+mn-lt"/>
                        </a:rPr>
                        <a:t>Acts 7:35</a:t>
                      </a:r>
                      <a:r>
                        <a:rPr lang="en-US" sz="1600" dirty="0">
                          <a:solidFill>
                            <a:schemeClr val="tx1"/>
                          </a:solidFill>
                          <a:effectLst/>
                          <a:latin typeface="+mn-lt"/>
                        </a:rPr>
                        <a:t>. “This Moses whom they refused, … the same did God send to be a ruler.”</a:t>
                      </a:r>
                    </a:p>
                  </a:txBody>
                  <a:tcPr marL="95250" marR="95250" marT="66675" marB="66675" anchor="ctr"/>
                </a:tc>
                <a:tc>
                  <a:txBody>
                    <a:bodyPr/>
                    <a:lstStyle/>
                    <a:p>
                      <a:pPr algn="l" fontAlgn="base"/>
                      <a:r>
                        <a:rPr lang="en-US" sz="1600" u="none" strike="noStrike" dirty="0">
                          <a:solidFill>
                            <a:schemeClr val="tx1"/>
                          </a:solidFill>
                          <a:effectLst/>
                          <a:latin typeface="+mn-lt"/>
                        </a:rPr>
                        <a:t>Matthew 21:33–39</a:t>
                      </a:r>
                      <a:r>
                        <a:rPr lang="en-US" sz="1600" dirty="0">
                          <a:solidFill>
                            <a:schemeClr val="tx1"/>
                          </a:solidFill>
                          <a:effectLst/>
                          <a:latin typeface="+mn-lt"/>
                        </a:rPr>
                        <a:t>. Jesus Christ, who was the “heir” of the Father, was rejected by the Jews (see also </a:t>
                      </a:r>
                      <a:r>
                        <a:rPr lang="en-US" sz="1600" u="none" strike="noStrike" dirty="0">
                          <a:solidFill>
                            <a:schemeClr val="tx1"/>
                          </a:solidFill>
                          <a:effectLst/>
                          <a:latin typeface="+mn-lt"/>
                        </a:rPr>
                        <a:t>Mark 15:1–2</a:t>
                      </a:r>
                      <a:r>
                        <a:rPr lang="en-US" sz="1600" dirty="0">
                          <a:solidFill>
                            <a:schemeClr val="tx1"/>
                          </a:solidFill>
                          <a:effectLst/>
                          <a:latin typeface="+mn-lt"/>
                        </a:rPr>
                        <a:t>).</a:t>
                      </a:r>
                    </a:p>
                  </a:txBody>
                  <a:tcPr marL="95250" marR="95250" marT="66675" marB="66675" anchor="ctr"/>
                </a:tc>
                <a:extLst>
                  <a:ext uri="{0D108BD9-81ED-4DB2-BD59-A6C34878D82A}">
                    <a16:rowId xmlns:a16="http://schemas.microsoft.com/office/drawing/2014/main" val="10007"/>
                  </a:ext>
                </a:extLst>
              </a:tr>
              <a:tr h="370840">
                <a:tc>
                  <a:txBody>
                    <a:bodyPr/>
                    <a:lstStyle/>
                    <a:p>
                      <a:pPr algn="l" fontAlgn="base"/>
                      <a:r>
                        <a:rPr lang="en-US" sz="1600" u="none" strike="noStrike" dirty="0">
                          <a:solidFill>
                            <a:schemeClr val="tx1"/>
                          </a:solidFill>
                          <a:effectLst/>
                          <a:latin typeface="+mn-lt"/>
                        </a:rPr>
                        <a:t>Acts 7:36</a:t>
                      </a:r>
                      <a:r>
                        <a:rPr lang="en-US" sz="1600" dirty="0">
                          <a:solidFill>
                            <a:schemeClr val="tx1"/>
                          </a:solidFill>
                          <a:effectLst/>
                          <a:latin typeface="+mn-lt"/>
                        </a:rPr>
                        <a:t>. Moses “shewed wonders and signs in the land of Egypt.”</a:t>
                      </a:r>
                    </a:p>
                  </a:txBody>
                  <a:tcPr marL="95250" marR="95250" marT="66675" marB="66675" anchor="ctr"/>
                </a:tc>
                <a:tc>
                  <a:txBody>
                    <a:bodyPr/>
                    <a:lstStyle/>
                    <a:p>
                      <a:pPr algn="l" fontAlgn="base"/>
                      <a:r>
                        <a:rPr lang="en-US" sz="1600" u="none" strike="noStrike" dirty="0">
                          <a:solidFill>
                            <a:schemeClr val="tx1"/>
                          </a:solidFill>
                          <a:effectLst/>
                          <a:latin typeface="+mn-lt"/>
                        </a:rPr>
                        <a:t>Matthew 4:23</a:t>
                      </a:r>
                      <a:r>
                        <a:rPr lang="en-US" sz="1600" dirty="0">
                          <a:solidFill>
                            <a:schemeClr val="tx1"/>
                          </a:solidFill>
                          <a:effectLst/>
                          <a:latin typeface="+mn-lt"/>
                        </a:rPr>
                        <a:t>. “Jesus went about … healing all manner of sickness.”</a:t>
                      </a:r>
                    </a:p>
                  </a:txBody>
                  <a:tcPr marL="95250" marR="95250" marT="66675" marB="66675" anchor="ctr"/>
                </a:tc>
                <a:extLst>
                  <a:ext uri="{0D108BD9-81ED-4DB2-BD59-A6C34878D82A}">
                    <a16:rowId xmlns:a16="http://schemas.microsoft.com/office/drawing/2014/main" val="10008"/>
                  </a:ext>
                </a:extLst>
              </a:tr>
              <a:tr h="370840">
                <a:tc>
                  <a:txBody>
                    <a:bodyPr/>
                    <a:lstStyle/>
                    <a:p>
                      <a:pPr algn="l" fontAlgn="base"/>
                      <a:r>
                        <a:rPr lang="en-US" sz="1600" u="none" strike="noStrike" dirty="0">
                          <a:solidFill>
                            <a:schemeClr val="tx1"/>
                          </a:solidFill>
                          <a:effectLst/>
                          <a:latin typeface="+mn-lt"/>
                        </a:rPr>
                        <a:t>Acts 7:39</a:t>
                      </a:r>
                      <a:r>
                        <a:rPr lang="en-US" sz="1600" dirty="0">
                          <a:solidFill>
                            <a:schemeClr val="tx1"/>
                          </a:solidFill>
                          <a:effectLst/>
                          <a:latin typeface="+mn-lt"/>
                        </a:rPr>
                        <a:t>. “In their hearts,” the people “turned back again into Egypt.”</a:t>
                      </a:r>
                    </a:p>
                  </a:txBody>
                  <a:tcPr marL="95250" marR="95250" marT="66675" marB="66675" anchor="ctr"/>
                </a:tc>
                <a:tc>
                  <a:txBody>
                    <a:bodyPr/>
                    <a:lstStyle/>
                    <a:p>
                      <a:pPr algn="l" fontAlgn="base"/>
                      <a:r>
                        <a:rPr lang="en-US" sz="1600" u="none" strike="noStrike" dirty="0">
                          <a:solidFill>
                            <a:schemeClr val="tx1"/>
                          </a:solidFill>
                          <a:effectLst/>
                          <a:latin typeface="+mn-lt"/>
                        </a:rPr>
                        <a:t>John 6:66</a:t>
                      </a:r>
                      <a:r>
                        <a:rPr lang="en-US" sz="1600" dirty="0">
                          <a:solidFill>
                            <a:schemeClr val="tx1"/>
                          </a:solidFill>
                          <a:effectLst/>
                          <a:latin typeface="+mn-lt"/>
                        </a:rPr>
                        <a:t>. “From that time many of his disciples went back, and walked no more with him.”</a:t>
                      </a:r>
                    </a:p>
                  </a:txBody>
                  <a:tcPr marL="95250" marR="95250" marT="66675" marB="66675" anchor="ctr"/>
                </a:tc>
                <a:extLst>
                  <a:ext uri="{0D108BD9-81ED-4DB2-BD59-A6C34878D82A}">
                    <a16:rowId xmlns:a16="http://schemas.microsoft.com/office/drawing/2014/main" val="10009"/>
                  </a:ext>
                </a:extLst>
              </a:tr>
            </a:tbl>
          </a:graphicData>
        </a:graphic>
      </p:graphicFrame>
      <p:sp>
        <p:nvSpPr>
          <p:cNvPr id="3" name="TextBox 2"/>
          <p:cNvSpPr txBox="1"/>
          <p:nvPr/>
        </p:nvSpPr>
        <p:spPr>
          <a:xfrm>
            <a:off x="2316825" y="213064"/>
            <a:ext cx="7536647" cy="523220"/>
          </a:xfrm>
          <a:prstGeom prst="rect">
            <a:avLst/>
          </a:prstGeom>
          <a:noFill/>
        </p:spPr>
        <p:txBody>
          <a:bodyPr wrap="square" rtlCol="0">
            <a:spAutoFit/>
          </a:bodyPr>
          <a:lstStyle/>
          <a:p>
            <a:pPr algn="ctr"/>
            <a:r>
              <a:rPr lang="en-US" sz="2800" dirty="0"/>
              <a:t>Similarities Between Moses and Jesus Christ</a:t>
            </a:r>
          </a:p>
        </p:txBody>
      </p:sp>
      <p:sp>
        <p:nvSpPr>
          <p:cNvPr id="4" name="TextBox 3"/>
          <p:cNvSpPr txBox="1"/>
          <p:nvPr/>
        </p:nvSpPr>
        <p:spPr>
          <a:xfrm>
            <a:off x="0" y="6618299"/>
            <a:ext cx="2876365" cy="246221"/>
          </a:xfrm>
          <a:prstGeom prst="rect">
            <a:avLst/>
          </a:prstGeom>
          <a:noFill/>
        </p:spPr>
        <p:txBody>
          <a:bodyPr wrap="square" rtlCol="0">
            <a:spAutoFit/>
          </a:bodyPr>
          <a:lstStyle/>
          <a:p>
            <a:r>
              <a:rPr lang="en-US" sz="1000" dirty="0"/>
              <a:t>New Testament Institute Manual Chapter 30</a:t>
            </a:r>
          </a:p>
        </p:txBody>
      </p:sp>
    </p:spTree>
    <p:extLst>
      <p:ext uri="{BB962C8B-B14F-4D97-AF65-F5344CB8AC3E}">
        <p14:creationId xmlns:p14="http://schemas.microsoft.com/office/powerpoint/2010/main" val="332057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4215" y="55477"/>
            <a:ext cx="5486400" cy="646331"/>
          </a:xfrm>
          <a:prstGeom prst="rect">
            <a:avLst/>
          </a:prstGeom>
          <a:noFill/>
        </p:spPr>
        <p:txBody>
          <a:bodyPr wrap="square" rtlCol="0">
            <a:spAutoFit/>
          </a:bodyPr>
          <a:lstStyle/>
          <a:p>
            <a:pPr algn="ctr"/>
            <a:r>
              <a:rPr lang="en-US" sz="3600" dirty="0">
                <a:solidFill>
                  <a:schemeClr val="bg1"/>
                </a:solidFill>
                <a:latin typeface="Harrington" panose="04040505050A02020702" pitchFamily="82" charset="0"/>
              </a:rPr>
              <a:t> 7 Men Are Called </a:t>
            </a:r>
          </a:p>
        </p:txBody>
      </p:sp>
      <p:sp>
        <p:nvSpPr>
          <p:cNvPr id="10" name="TextBox 9"/>
          <p:cNvSpPr txBox="1"/>
          <p:nvPr/>
        </p:nvSpPr>
        <p:spPr>
          <a:xfrm>
            <a:off x="2831" y="6581001"/>
            <a:ext cx="2590800" cy="276999"/>
          </a:xfrm>
          <a:prstGeom prst="rect">
            <a:avLst/>
          </a:prstGeom>
          <a:noFill/>
        </p:spPr>
        <p:txBody>
          <a:bodyPr wrap="square" rtlCol="0">
            <a:spAutoFit/>
          </a:bodyPr>
          <a:lstStyle/>
          <a:p>
            <a:r>
              <a:rPr lang="en-US" sz="1200" dirty="0">
                <a:solidFill>
                  <a:schemeClr val="bg1"/>
                </a:solidFill>
              </a:rPr>
              <a:t>Acts 6:2-6</a:t>
            </a:r>
          </a:p>
        </p:txBody>
      </p:sp>
      <p:sp>
        <p:nvSpPr>
          <p:cNvPr id="3" name="Rectangle 2"/>
          <p:cNvSpPr/>
          <p:nvPr/>
        </p:nvSpPr>
        <p:spPr>
          <a:xfrm>
            <a:off x="11627355" y="6396335"/>
            <a:ext cx="442750" cy="369332"/>
          </a:xfrm>
          <a:prstGeom prst="rect">
            <a:avLst/>
          </a:prstGeom>
        </p:spPr>
        <p:txBody>
          <a:bodyPr wrap="none">
            <a:spAutoFit/>
          </a:bodyPr>
          <a:lstStyle/>
          <a:p>
            <a:r>
              <a:rPr lang="en-US" dirty="0">
                <a:solidFill>
                  <a:schemeClr val="bg1"/>
                </a:solidFill>
              </a:rPr>
              <a:t>(2)</a:t>
            </a:r>
            <a:endParaRPr lang="en-US" dirty="0"/>
          </a:p>
        </p:txBody>
      </p:sp>
      <p:sp>
        <p:nvSpPr>
          <p:cNvPr id="4" name="Rectangle 3"/>
          <p:cNvSpPr/>
          <p:nvPr/>
        </p:nvSpPr>
        <p:spPr>
          <a:xfrm>
            <a:off x="278355" y="764451"/>
            <a:ext cx="6034410" cy="1569660"/>
          </a:xfrm>
          <a:prstGeom prst="rect">
            <a:avLst/>
          </a:prstGeom>
        </p:spPr>
        <p:txBody>
          <a:bodyPr wrap="square">
            <a:spAutoFit/>
          </a:bodyPr>
          <a:lstStyle/>
          <a:p>
            <a:r>
              <a:rPr lang="en-US" sz="1600" dirty="0">
                <a:solidFill>
                  <a:schemeClr val="bg1"/>
                </a:solidFill>
              </a:rPr>
              <a:t>To address the growing need to care for widows and others, seven men were called and given authority to assist the Twelve. </a:t>
            </a:r>
          </a:p>
          <a:p>
            <a:endParaRPr lang="en-US" sz="1600" dirty="0">
              <a:solidFill>
                <a:schemeClr val="bg1"/>
              </a:solidFill>
            </a:endParaRPr>
          </a:p>
          <a:p>
            <a:r>
              <a:rPr lang="en-US" sz="1600" dirty="0">
                <a:solidFill>
                  <a:schemeClr val="bg1"/>
                </a:solidFill>
              </a:rPr>
              <a:t>These men served under the direction of the Twelve with the specific task of caring for the poor and needy. It is not known what priesthood office the seven men held. </a:t>
            </a:r>
          </a:p>
        </p:txBody>
      </p:sp>
      <p:grpSp>
        <p:nvGrpSpPr>
          <p:cNvPr id="1027" name="Group 1026"/>
          <p:cNvGrpSpPr/>
          <p:nvPr/>
        </p:nvGrpSpPr>
        <p:grpSpPr>
          <a:xfrm>
            <a:off x="8121755" y="3722045"/>
            <a:ext cx="3161667" cy="2354536"/>
            <a:chOff x="8353058" y="4186274"/>
            <a:chExt cx="3161667" cy="2354536"/>
          </a:xfrm>
        </p:grpSpPr>
        <p:sp>
          <p:nvSpPr>
            <p:cNvPr id="7" name="Rectangle 6"/>
            <p:cNvSpPr/>
            <p:nvPr/>
          </p:nvSpPr>
          <p:spPr>
            <a:xfrm>
              <a:off x="9709475" y="4989792"/>
              <a:ext cx="1805250" cy="923330"/>
            </a:xfrm>
            <a:prstGeom prst="rect">
              <a:avLst/>
            </a:prstGeom>
          </p:spPr>
          <p:txBody>
            <a:bodyPr wrap="square">
              <a:spAutoFit/>
            </a:bodyPr>
            <a:lstStyle/>
            <a:p>
              <a:r>
                <a:rPr lang="en-US" dirty="0">
                  <a:solidFill>
                    <a:schemeClr val="bg1"/>
                  </a:solidFill>
                  <a:latin typeface="Palatino"/>
                </a:rPr>
                <a:t>Nicolas a proselyte of Antioch</a:t>
              </a:r>
              <a:endParaRPr lang="en-US" dirty="0">
                <a:solidFill>
                  <a:schemeClr val="bg1"/>
                </a:solidFill>
              </a:endParaRPr>
            </a:p>
          </p:txBody>
        </p:sp>
        <p:grpSp>
          <p:nvGrpSpPr>
            <p:cNvPr id="278" name="Group 277"/>
            <p:cNvGrpSpPr/>
            <p:nvPr/>
          </p:nvGrpSpPr>
          <p:grpSpPr>
            <a:xfrm>
              <a:off x="8353058" y="4186274"/>
              <a:ext cx="1155605" cy="2354536"/>
              <a:chOff x="3911016" y="3615178"/>
              <a:chExt cx="1674370" cy="3064188"/>
            </a:xfrm>
          </p:grpSpPr>
          <p:sp>
            <p:nvSpPr>
              <p:cNvPr id="279" name="Oval 278"/>
              <p:cNvSpPr/>
              <p:nvPr/>
            </p:nvSpPr>
            <p:spPr>
              <a:xfrm rot="6503573">
                <a:off x="3945898" y="5717396"/>
                <a:ext cx="463932" cy="2901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4148036">
                <a:off x="5208321" y="5685390"/>
                <a:ext cx="463932" cy="2901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20512140">
                <a:off x="4282845" y="6365906"/>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608598">
                <a:off x="4854599" y="6389976"/>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p:cNvSpPr/>
              <p:nvPr/>
            </p:nvSpPr>
            <p:spPr>
              <a:xfrm rot="1391134">
                <a:off x="4147128" y="4946289"/>
                <a:ext cx="482018" cy="1012195"/>
              </a:xfrm>
              <a:prstGeom prst="trapezoid">
                <a:avLst>
                  <a:gd name="adj" fmla="val 36225"/>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20042436">
                <a:off x="5013742" y="4868708"/>
                <a:ext cx="447398" cy="1012195"/>
              </a:xfrm>
              <a:prstGeom prst="trapezoid">
                <a:avLst>
                  <a:gd name="adj" fmla="val 36225"/>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20042436">
                <a:off x="4943130" y="4742983"/>
                <a:ext cx="447398" cy="1012195"/>
              </a:xfrm>
              <a:prstGeom prst="trapezoid">
                <a:avLst>
                  <a:gd name="adj" fmla="val 36225"/>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1391134">
                <a:off x="4167373" y="4785174"/>
                <a:ext cx="482018" cy="1012195"/>
              </a:xfrm>
              <a:prstGeom prst="trapezoid">
                <a:avLst>
                  <a:gd name="adj" fmla="val 36225"/>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a:off x="4108012" y="4892541"/>
                <a:ext cx="1341680" cy="1619619"/>
              </a:xfrm>
              <a:prstGeom prst="trapezoid">
                <a:avLst>
                  <a:gd name="adj" fmla="val 36225"/>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a:off x="4178626" y="4751704"/>
                <a:ext cx="1200451" cy="1549201"/>
              </a:xfrm>
              <a:prstGeom prst="trapezoid">
                <a:avLst>
                  <a:gd name="adj" fmla="val 36225"/>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5944673">
                <a:off x="4186893" y="3902105"/>
                <a:ext cx="1207942" cy="854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5400000">
                <a:off x="4570157" y="3724648"/>
                <a:ext cx="365456" cy="62326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Wave 290"/>
              <p:cNvSpPr/>
              <p:nvPr/>
            </p:nvSpPr>
            <p:spPr>
              <a:xfrm rot="15365317">
                <a:off x="4232903" y="5352932"/>
                <a:ext cx="1623380" cy="635533"/>
              </a:xfrm>
              <a:prstGeom prst="wave">
                <a:avLst>
                  <a:gd name="adj1" fmla="val 12500"/>
                  <a:gd name="adj2" fmla="val 100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103"/>
              <p:cNvGrpSpPr/>
              <p:nvPr/>
            </p:nvGrpSpPr>
            <p:grpSpPr>
              <a:xfrm>
                <a:off x="4531700" y="4822122"/>
                <a:ext cx="564918" cy="633764"/>
                <a:chOff x="4724400" y="5334000"/>
                <a:chExt cx="1028700" cy="1257300"/>
              </a:xfrm>
              <a:solidFill>
                <a:srgbClr val="996633"/>
              </a:solidFill>
            </p:grpSpPr>
            <p:sp>
              <p:nvSpPr>
                <p:cNvPr id="310" name="Moon 309"/>
                <p:cNvSpPr/>
                <p:nvPr/>
              </p:nvSpPr>
              <p:spPr>
                <a:xfrm rot="16200000">
                  <a:off x="4648200" y="5486400"/>
                  <a:ext cx="1219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16200000">
                  <a:off x="4876800" y="5181600"/>
                  <a:ext cx="6858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16200000">
                  <a:off x="4991100" y="5067300"/>
                  <a:ext cx="457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Freeform 292"/>
              <p:cNvSpPr/>
              <p:nvPr/>
            </p:nvSpPr>
            <p:spPr>
              <a:xfrm rot="20924409">
                <a:off x="3911016" y="3615178"/>
                <a:ext cx="1571867" cy="1945844"/>
              </a:xfrm>
              <a:custGeom>
                <a:avLst/>
                <a:gdLst>
                  <a:gd name="connsiteX0" fmla="*/ 1076365 w 1571867"/>
                  <a:gd name="connsiteY0" fmla="*/ 16581 h 1945844"/>
                  <a:gd name="connsiteX1" fmla="*/ 1473505 w 1571867"/>
                  <a:gd name="connsiteY1" fmla="*/ 331004 h 1945844"/>
                  <a:gd name="connsiteX2" fmla="*/ 1469632 w 1571867"/>
                  <a:gd name="connsiteY2" fmla="*/ 340403 h 1945844"/>
                  <a:gd name="connsiteX3" fmla="*/ 1486880 w 1571867"/>
                  <a:gd name="connsiteY3" fmla="*/ 356225 h 1945844"/>
                  <a:gd name="connsiteX4" fmla="*/ 1518100 w 1571867"/>
                  <a:gd name="connsiteY4" fmla="*/ 451704 h 1945844"/>
                  <a:gd name="connsiteX5" fmla="*/ 1518099 w 1571867"/>
                  <a:gd name="connsiteY5" fmla="*/ 451704 h 1945844"/>
                  <a:gd name="connsiteX6" fmla="*/ 1495726 w 1571867"/>
                  <a:gd name="connsiteY6" fmla="*/ 496388 h 1945844"/>
                  <a:gd name="connsiteX7" fmla="*/ 1468855 w 1571867"/>
                  <a:gd name="connsiteY7" fmla="*/ 516093 h 1945844"/>
                  <a:gd name="connsiteX8" fmla="*/ 1571867 w 1571867"/>
                  <a:gd name="connsiteY8" fmla="*/ 1590212 h 1945844"/>
                  <a:gd name="connsiteX9" fmla="*/ 1563847 w 1571867"/>
                  <a:gd name="connsiteY9" fmla="*/ 1590212 h 1945844"/>
                  <a:gd name="connsiteX10" fmla="*/ 1567256 w 1571867"/>
                  <a:gd name="connsiteY10" fmla="*/ 1599484 h 1945844"/>
                  <a:gd name="connsiteX11" fmla="*/ 1571867 w 1571867"/>
                  <a:gd name="connsiteY11" fmla="*/ 1638119 h 1945844"/>
                  <a:gd name="connsiteX12" fmla="*/ 1571867 w 1571867"/>
                  <a:gd name="connsiteY12" fmla="*/ 1754142 h 1945844"/>
                  <a:gd name="connsiteX13" fmla="*/ 1344871 w 1571867"/>
                  <a:gd name="connsiteY13" fmla="*/ 1945844 h 1945844"/>
                  <a:gd name="connsiteX14" fmla="*/ 1117875 w 1571867"/>
                  <a:gd name="connsiteY14" fmla="*/ 1754142 h 1945844"/>
                  <a:gd name="connsiteX15" fmla="*/ 1117875 w 1571867"/>
                  <a:gd name="connsiteY15" fmla="*/ 1638119 h 1945844"/>
                  <a:gd name="connsiteX16" fmla="*/ 1122487 w 1571867"/>
                  <a:gd name="connsiteY16" fmla="*/ 1599484 h 1945844"/>
                  <a:gd name="connsiteX17" fmla="*/ 1125895 w 1571867"/>
                  <a:gd name="connsiteY17" fmla="*/ 1590212 h 1945844"/>
                  <a:gd name="connsiteX18" fmla="*/ 1117875 w 1571867"/>
                  <a:gd name="connsiteY18" fmla="*/ 1590212 h 1945844"/>
                  <a:gd name="connsiteX19" fmla="*/ 1220635 w 1571867"/>
                  <a:gd name="connsiteY19" fmla="*/ 518721 h 1945844"/>
                  <a:gd name="connsiteX20" fmla="*/ 732401 w 1571867"/>
                  <a:gd name="connsiteY20" fmla="*/ 421518 h 1945844"/>
                  <a:gd name="connsiteX21" fmla="*/ 490913 w 1571867"/>
                  <a:gd name="connsiteY21" fmla="*/ 1474803 h 1945844"/>
                  <a:gd name="connsiteX22" fmla="*/ 483302 w 1571867"/>
                  <a:gd name="connsiteY22" fmla="*/ 1472272 h 1945844"/>
                  <a:gd name="connsiteX23" fmla="*/ 483611 w 1571867"/>
                  <a:gd name="connsiteY23" fmla="*/ 1482146 h 1945844"/>
                  <a:gd name="connsiteX24" fmla="*/ 475797 w 1571867"/>
                  <a:gd name="connsiteY24" fmla="*/ 1520262 h 1945844"/>
                  <a:gd name="connsiteX25" fmla="*/ 439191 w 1571867"/>
                  <a:gd name="connsiteY25" fmla="*/ 1630360 h 1945844"/>
                  <a:gd name="connsiteX26" fmla="*/ 163306 w 1571867"/>
                  <a:gd name="connsiteY26" fmla="*/ 1740652 h 1945844"/>
                  <a:gd name="connsiteX27" fmla="*/ 8387 w 1571867"/>
                  <a:gd name="connsiteY27" fmla="*/ 1487122 h 1945844"/>
                  <a:gd name="connsiteX28" fmla="*/ 44993 w 1571867"/>
                  <a:gd name="connsiteY28" fmla="*/ 1377026 h 1945844"/>
                  <a:gd name="connsiteX29" fmla="*/ 61560 w 1571867"/>
                  <a:gd name="connsiteY29" fmla="*/ 1341819 h 1945844"/>
                  <a:gd name="connsiteX30" fmla="*/ 67718 w 1571867"/>
                  <a:gd name="connsiteY30" fmla="*/ 1334096 h 1945844"/>
                  <a:gd name="connsiteX31" fmla="*/ 60108 w 1571867"/>
                  <a:gd name="connsiteY31" fmla="*/ 1331566 h 1945844"/>
                  <a:gd name="connsiteX32" fmla="*/ 506104 w 1571867"/>
                  <a:gd name="connsiteY32" fmla="*/ 323669 h 1945844"/>
                  <a:gd name="connsiteX33" fmla="*/ 491489 w 1571867"/>
                  <a:gd name="connsiteY33" fmla="*/ 296453 h 1945844"/>
                  <a:gd name="connsiteX34" fmla="*/ 487935 w 1571867"/>
                  <a:gd name="connsiteY34" fmla="*/ 246608 h 1945844"/>
                  <a:gd name="connsiteX35" fmla="*/ 510309 w 1571867"/>
                  <a:gd name="connsiteY35" fmla="*/ 201925 h 1945844"/>
                  <a:gd name="connsiteX36" fmla="*/ 580711 w 1571867"/>
                  <a:gd name="connsiteY36" fmla="*/ 160400 h 1945844"/>
                  <a:gd name="connsiteX37" fmla="*/ 589075 w 1571867"/>
                  <a:gd name="connsiteY37" fmla="*/ 158847 h 1945844"/>
                  <a:gd name="connsiteX38" fmla="*/ 589083 w 1571867"/>
                  <a:gd name="connsiteY38" fmla="*/ 154924 h 1945844"/>
                  <a:gd name="connsiteX39" fmla="*/ 1076365 w 1571867"/>
                  <a:gd name="connsiteY39" fmla="*/ 16581 h 194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71867" h="1945844">
                    <a:moveTo>
                      <a:pt x="1076365" y="16581"/>
                    </a:moveTo>
                    <a:cubicBezTo>
                      <a:pt x="1320591" y="65204"/>
                      <a:pt x="1498397" y="205977"/>
                      <a:pt x="1473505" y="331004"/>
                    </a:cubicBezTo>
                    <a:lnTo>
                      <a:pt x="1469632" y="340403"/>
                    </a:lnTo>
                    <a:lnTo>
                      <a:pt x="1486880" y="356225"/>
                    </a:lnTo>
                    <a:cubicBezTo>
                      <a:pt x="1512356" y="384142"/>
                      <a:pt x="1524776" y="418174"/>
                      <a:pt x="1518100" y="451704"/>
                    </a:cubicBezTo>
                    <a:lnTo>
                      <a:pt x="1518099" y="451704"/>
                    </a:lnTo>
                    <a:cubicBezTo>
                      <a:pt x="1514762" y="468470"/>
                      <a:pt x="1506966" y="483522"/>
                      <a:pt x="1495726" y="496388"/>
                    </a:cubicBezTo>
                    <a:lnTo>
                      <a:pt x="1468855" y="516093"/>
                    </a:lnTo>
                    <a:lnTo>
                      <a:pt x="1571867" y="1590212"/>
                    </a:lnTo>
                    <a:lnTo>
                      <a:pt x="1563847" y="1590212"/>
                    </a:lnTo>
                    <a:lnTo>
                      <a:pt x="1567256" y="1599484"/>
                    </a:lnTo>
                    <a:cubicBezTo>
                      <a:pt x="1570279" y="1611964"/>
                      <a:pt x="1571867" y="1624884"/>
                      <a:pt x="1571867" y="1638119"/>
                    </a:cubicBezTo>
                    <a:lnTo>
                      <a:pt x="1571867" y="1754142"/>
                    </a:lnTo>
                    <a:cubicBezTo>
                      <a:pt x="1571867" y="1860016"/>
                      <a:pt x="1470237" y="1945844"/>
                      <a:pt x="1344871" y="1945844"/>
                    </a:cubicBezTo>
                    <a:cubicBezTo>
                      <a:pt x="1219505" y="1945844"/>
                      <a:pt x="1117875" y="1860016"/>
                      <a:pt x="1117875" y="1754142"/>
                    </a:cubicBezTo>
                    <a:lnTo>
                      <a:pt x="1117875" y="1638119"/>
                    </a:lnTo>
                    <a:cubicBezTo>
                      <a:pt x="1117875" y="1624884"/>
                      <a:pt x="1119463" y="1611963"/>
                      <a:pt x="1122487" y="1599484"/>
                    </a:cubicBezTo>
                    <a:lnTo>
                      <a:pt x="1125895" y="1590212"/>
                    </a:lnTo>
                    <a:lnTo>
                      <a:pt x="1117875" y="1590212"/>
                    </a:lnTo>
                    <a:lnTo>
                      <a:pt x="1220635" y="518721"/>
                    </a:lnTo>
                    <a:lnTo>
                      <a:pt x="732401" y="421518"/>
                    </a:lnTo>
                    <a:lnTo>
                      <a:pt x="490913" y="1474803"/>
                    </a:lnTo>
                    <a:lnTo>
                      <a:pt x="483302" y="1472272"/>
                    </a:lnTo>
                    <a:lnTo>
                      <a:pt x="483611" y="1482146"/>
                    </a:lnTo>
                    <a:cubicBezTo>
                      <a:pt x="482543" y="1494942"/>
                      <a:pt x="479973" y="1507704"/>
                      <a:pt x="475797" y="1520262"/>
                    </a:cubicBezTo>
                    <a:lnTo>
                      <a:pt x="439191" y="1630360"/>
                    </a:lnTo>
                    <a:cubicBezTo>
                      <a:pt x="405787" y="1730825"/>
                      <a:pt x="282270" y="1780206"/>
                      <a:pt x="163306" y="1740652"/>
                    </a:cubicBezTo>
                    <a:cubicBezTo>
                      <a:pt x="44344" y="1701098"/>
                      <a:pt x="-25017" y="1587589"/>
                      <a:pt x="8387" y="1487122"/>
                    </a:cubicBezTo>
                    <a:lnTo>
                      <a:pt x="44993" y="1377026"/>
                    </a:lnTo>
                    <a:cubicBezTo>
                      <a:pt x="49169" y="1364467"/>
                      <a:pt x="54752" y="1352707"/>
                      <a:pt x="61560" y="1341819"/>
                    </a:cubicBezTo>
                    <a:lnTo>
                      <a:pt x="67718" y="1334096"/>
                    </a:lnTo>
                    <a:lnTo>
                      <a:pt x="60108" y="1331566"/>
                    </a:lnTo>
                    <a:lnTo>
                      <a:pt x="506104" y="323669"/>
                    </a:lnTo>
                    <a:lnTo>
                      <a:pt x="491489" y="296453"/>
                    </a:lnTo>
                    <a:lnTo>
                      <a:pt x="487935" y="246608"/>
                    </a:lnTo>
                    <a:lnTo>
                      <a:pt x="510309" y="201925"/>
                    </a:lnTo>
                    <a:cubicBezTo>
                      <a:pt x="527168" y="182628"/>
                      <a:pt x="551776" y="168251"/>
                      <a:pt x="580711" y="160400"/>
                    </a:cubicBezTo>
                    <a:lnTo>
                      <a:pt x="589075" y="158847"/>
                    </a:lnTo>
                    <a:lnTo>
                      <a:pt x="589083" y="154924"/>
                    </a:lnTo>
                    <a:cubicBezTo>
                      <a:pt x="613975" y="29897"/>
                      <a:pt x="832140" y="-32042"/>
                      <a:pt x="1076365" y="16581"/>
                    </a:cubicBezTo>
                    <a:close/>
                  </a:path>
                </a:pathLst>
              </a:cu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p:cNvGrpSpPr/>
              <p:nvPr/>
            </p:nvGrpSpPr>
            <p:grpSpPr>
              <a:xfrm>
                <a:off x="4251961" y="3815649"/>
                <a:ext cx="1083365" cy="253172"/>
                <a:chOff x="4267200" y="3733800"/>
                <a:chExt cx="1981200" cy="1524000"/>
              </a:xfrm>
            </p:grpSpPr>
            <p:sp>
              <p:nvSpPr>
                <p:cNvPr id="295" name="Rounded Rectangle 294"/>
                <p:cNvSpPr/>
                <p:nvPr/>
              </p:nvSpPr>
              <p:spPr>
                <a:xfrm>
                  <a:off x="4267200" y="3733800"/>
                  <a:ext cx="1981200" cy="1524000"/>
                </a:xfrm>
                <a:prstGeom prst="roundRect">
                  <a:avLst>
                    <a:gd name="adj" fmla="val 40226"/>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37"/>
                <p:cNvGrpSpPr/>
                <p:nvPr/>
              </p:nvGrpSpPr>
              <p:grpSpPr>
                <a:xfrm>
                  <a:off x="4438482" y="3818965"/>
                  <a:ext cx="1706545" cy="1362635"/>
                  <a:chOff x="4438482" y="3818965"/>
                  <a:chExt cx="1706545" cy="1362635"/>
                </a:xfrm>
              </p:grpSpPr>
              <p:grpSp>
                <p:nvGrpSpPr>
                  <p:cNvPr id="297" name="Group 26"/>
                  <p:cNvGrpSpPr/>
                  <p:nvPr/>
                </p:nvGrpSpPr>
                <p:grpSpPr>
                  <a:xfrm>
                    <a:off x="4438482" y="4052314"/>
                    <a:ext cx="536650" cy="863189"/>
                    <a:chOff x="4438482" y="4052314"/>
                    <a:chExt cx="536650" cy="863189"/>
                  </a:xfrm>
                </p:grpSpPr>
                <p:sp>
                  <p:nvSpPr>
                    <p:cNvPr id="308" name="Chevron 30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Chevron 30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8" name="Group 27"/>
                  <p:cNvGrpSpPr/>
                  <p:nvPr/>
                </p:nvGrpSpPr>
                <p:grpSpPr>
                  <a:xfrm>
                    <a:off x="5025671" y="4043350"/>
                    <a:ext cx="536650" cy="863189"/>
                    <a:chOff x="4438482" y="4052314"/>
                    <a:chExt cx="536650" cy="863189"/>
                  </a:xfrm>
                </p:grpSpPr>
                <p:sp>
                  <p:nvSpPr>
                    <p:cNvPr id="306" name="Chevron 30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Chevron 30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30"/>
                  <p:cNvGrpSpPr/>
                  <p:nvPr/>
                </p:nvGrpSpPr>
                <p:grpSpPr>
                  <a:xfrm>
                    <a:off x="5608377" y="4038867"/>
                    <a:ext cx="536650" cy="863189"/>
                    <a:chOff x="4438482" y="4052314"/>
                    <a:chExt cx="536650" cy="863189"/>
                  </a:xfrm>
                </p:grpSpPr>
                <p:sp>
                  <p:nvSpPr>
                    <p:cNvPr id="304" name="Chevron 30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Chevron 30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0" name="Diamond 299"/>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 name="Group 8"/>
          <p:cNvGrpSpPr/>
          <p:nvPr/>
        </p:nvGrpSpPr>
        <p:grpSpPr>
          <a:xfrm>
            <a:off x="430479" y="2555835"/>
            <a:ext cx="2579529" cy="3252609"/>
            <a:chOff x="137736" y="3115159"/>
            <a:chExt cx="2579529" cy="3252609"/>
          </a:xfrm>
        </p:grpSpPr>
        <p:grpSp>
          <p:nvGrpSpPr>
            <p:cNvPr id="11" name="Group 72"/>
            <p:cNvGrpSpPr/>
            <p:nvPr/>
          </p:nvGrpSpPr>
          <p:grpSpPr>
            <a:xfrm>
              <a:off x="1257635" y="3115159"/>
              <a:ext cx="1459630" cy="2879324"/>
              <a:chOff x="4993997" y="533400"/>
              <a:chExt cx="2960695" cy="5840386"/>
            </a:xfrm>
          </p:grpSpPr>
          <p:sp>
            <p:nvSpPr>
              <p:cNvPr id="12" name="Rounded Rectangle 11"/>
              <p:cNvSpPr/>
              <p:nvPr/>
            </p:nvSpPr>
            <p:spPr>
              <a:xfrm>
                <a:off x="5867400" y="533400"/>
                <a:ext cx="1143000" cy="685800"/>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8"/>
              <p:cNvGrpSpPr/>
              <p:nvPr/>
            </p:nvGrpSpPr>
            <p:grpSpPr>
              <a:xfrm>
                <a:off x="4993997" y="838200"/>
                <a:ext cx="2960695" cy="5535586"/>
                <a:chOff x="650597" y="712814"/>
                <a:chExt cx="2960695" cy="5535586"/>
              </a:xfrm>
            </p:grpSpPr>
            <p:sp>
              <p:nvSpPr>
                <p:cNvPr id="19" name="Cloud 18"/>
                <p:cNvSpPr/>
                <p:nvPr/>
              </p:nvSpPr>
              <p:spPr>
                <a:xfrm rot="7971735" flipH="1">
                  <a:off x="861195" y="756077"/>
                  <a:ext cx="2392410" cy="2353905"/>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337056">
                  <a:off x="3097380" y="3704451"/>
                  <a:ext cx="513912"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47908">
                  <a:off x="650597" y="3759027"/>
                  <a:ext cx="519363"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01943" y="5448243"/>
                  <a:ext cx="631658" cy="7509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209800" y="5448243"/>
                  <a:ext cx="553452"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996156">
                  <a:off x="810389" y="2560744"/>
                  <a:ext cx="983285"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41752">
                  <a:off x="958040" y="2355932"/>
                  <a:ext cx="977481" cy="15243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9870960">
                  <a:off x="2431469" y="2565424"/>
                  <a:ext cx="923600"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036208">
                  <a:off x="2251055" y="2381548"/>
                  <a:ext cx="977481" cy="15243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427747" y="2425429"/>
                  <a:ext cx="1409700" cy="3378439"/>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18183" y="2158710"/>
                  <a:ext cx="583825" cy="711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1335299">
                  <a:off x="2186941" y="2246821"/>
                  <a:ext cx="680701" cy="338230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53417">
                  <a:off x="1411130" y="2370479"/>
                  <a:ext cx="680701" cy="323309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37640" y="712814"/>
                  <a:ext cx="1409700" cy="18015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7971735" flipH="1">
                  <a:off x="1682227" y="1860917"/>
                  <a:ext cx="874341" cy="850166"/>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91369" y="2057400"/>
                  <a:ext cx="449538" cy="1951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371600" y="4114800"/>
                  <a:ext cx="15240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uble Wave 35"/>
                <p:cNvSpPr/>
                <p:nvPr/>
              </p:nvSpPr>
              <p:spPr>
                <a:xfrm rot="5400000">
                  <a:off x="1562100" y="4610100"/>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uble Wave 36"/>
                <p:cNvSpPr/>
                <p:nvPr/>
              </p:nvSpPr>
              <p:spPr>
                <a:xfrm rot="4302222">
                  <a:off x="1857850" y="4697547"/>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209800" y="4047344"/>
                  <a:ext cx="484682" cy="372256"/>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4"/>
              <p:cNvSpPr/>
              <p:nvPr/>
            </p:nvSpPr>
            <p:spPr>
              <a:xfrm>
                <a:off x="5715000" y="838200"/>
                <a:ext cx="1447800" cy="533400"/>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530523">
                <a:off x="5982019" y="798387"/>
                <a:ext cx="199231" cy="577403"/>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530523">
                <a:off x="6518427" y="785090"/>
                <a:ext cx="181721" cy="583307"/>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530523">
                <a:off x="6958477" y="920759"/>
                <a:ext cx="136326" cy="497490"/>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37736" y="5167439"/>
              <a:ext cx="1724801" cy="1200329"/>
            </a:xfrm>
            <a:prstGeom prst="rect">
              <a:avLst/>
            </a:prstGeom>
          </p:spPr>
          <p:txBody>
            <a:bodyPr wrap="square">
              <a:spAutoFit/>
            </a:bodyPr>
            <a:lstStyle/>
            <a:p>
              <a:r>
                <a:rPr lang="en-US" dirty="0">
                  <a:solidFill>
                    <a:schemeClr val="bg1"/>
                  </a:solidFill>
                  <a:latin typeface="Palatino"/>
                </a:rPr>
                <a:t>Stephen, a man full of faith and of the Holy Ghost</a:t>
              </a:r>
              <a:endParaRPr lang="en-US" dirty="0"/>
            </a:p>
          </p:txBody>
        </p:sp>
      </p:grpSp>
      <p:grpSp>
        <p:nvGrpSpPr>
          <p:cNvPr id="313" name="Group 312"/>
          <p:cNvGrpSpPr/>
          <p:nvPr/>
        </p:nvGrpSpPr>
        <p:grpSpPr>
          <a:xfrm>
            <a:off x="3220158" y="2266142"/>
            <a:ext cx="1859698" cy="2662980"/>
            <a:chOff x="3219168" y="2548802"/>
            <a:chExt cx="1859698" cy="2662980"/>
          </a:xfrm>
        </p:grpSpPr>
        <p:grpSp>
          <p:nvGrpSpPr>
            <p:cNvPr id="115" name="Group 114"/>
            <p:cNvGrpSpPr/>
            <p:nvPr/>
          </p:nvGrpSpPr>
          <p:grpSpPr>
            <a:xfrm>
              <a:off x="4105623" y="2548802"/>
              <a:ext cx="973243" cy="2662980"/>
              <a:chOff x="6958980" y="1973437"/>
              <a:chExt cx="1428432" cy="3908466"/>
            </a:xfrm>
          </p:grpSpPr>
          <p:sp>
            <p:nvSpPr>
              <p:cNvPr id="116" name="Oval 115"/>
              <p:cNvSpPr/>
              <p:nvPr/>
            </p:nvSpPr>
            <p:spPr>
              <a:xfrm rot="4271122">
                <a:off x="7275282" y="5471098"/>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4663168">
                <a:off x="7800753" y="5509551"/>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7117130" y="4746465"/>
                <a:ext cx="1184503" cy="956778"/>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7037428" y="2298607"/>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20313725">
                <a:off x="7762235" y="2371132"/>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958980" y="428484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958946" y="4356007"/>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20411805">
                <a:off x="7770612" y="3505754"/>
                <a:ext cx="595363" cy="1241297"/>
              </a:xfrm>
              <a:prstGeom prst="trapezoid">
                <a:avLst>
                  <a:gd name="adj" fmla="val 3754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535346">
                <a:off x="7002507" y="3592195"/>
                <a:ext cx="537742" cy="1078865"/>
              </a:xfrm>
              <a:prstGeom prst="trapezoid">
                <a:avLst>
                  <a:gd name="adj" fmla="val 3089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a:off x="7120745" y="3517807"/>
                <a:ext cx="1143001" cy="1847308"/>
              </a:xfrm>
              <a:prstGeom prst="trapezoid">
                <a:avLst>
                  <a:gd name="adj" fmla="val 2912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0800000">
                <a:off x="7491270" y="3610807"/>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216037" y="2231712"/>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5"/>
              <p:cNvGrpSpPr/>
              <p:nvPr/>
            </p:nvGrpSpPr>
            <p:grpSpPr>
              <a:xfrm rot="173469">
                <a:off x="7338973" y="3464639"/>
                <a:ext cx="688770" cy="686939"/>
                <a:chOff x="2960715" y="2385250"/>
                <a:chExt cx="1251949" cy="1404961"/>
              </a:xfrm>
              <a:solidFill>
                <a:srgbClr val="C00000"/>
              </a:solidFill>
            </p:grpSpPr>
            <p:sp>
              <p:nvSpPr>
                <p:cNvPr id="158" name="Moon 3"/>
                <p:cNvSpPr/>
                <p:nvPr/>
              </p:nvSpPr>
              <p:spPr>
                <a:xfrm rot="16200000">
                  <a:off x="2975016" y="2561296"/>
                  <a:ext cx="1264227" cy="1193604"/>
                </a:xfrm>
                <a:prstGeom prst="moon">
                  <a:avLst>
                    <a:gd name="adj" fmla="val 6771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6200000">
                  <a:off x="3026713" y="2319252"/>
                  <a:ext cx="1119953" cy="125194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Cloud 128"/>
              <p:cNvSpPr/>
              <p:nvPr/>
            </p:nvSpPr>
            <p:spPr>
              <a:xfrm rot="16200000">
                <a:off x="7373707" y="1954931"/>
                <a:ext cx="609432" cy="95560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7082031" y="1973437"/>
                <a:ext cx="1198405" cy="661835"/>
                <a:chOff x="7037430" y="1171117"/>
                <a:chExt cx="944402" cy="661835"/>
              </a:xfrm>
            </p:grpSpPr>
            <p:sp>
              <p:nvSpPr>
                <p:cNvPr id="144" name="Freeform 143"/>
                <p:cNvSpPr/>
                <p:nvPr/>
              </p:nvSpPr>
              <p:spPr>
                <a:xfrm rot="16200000">
                  <a:off x="7171577" y="1036970"/>
                  <a:ext cx="661835" cy="930130"/>
                </a:xfrm>
                <a:custGeom>
                  <a:avLst/>
                  <a:gdLst>
                    <a:gd name="connsiteX0" fmla="*/ 525416 w 525416"/>
                    <a:gd name="connsiteY0" fmla="*/ 608261 h 1219200"/>
                    <a:gd name="connsiteX1" fmla="*/ 367533 w 525416"/>
                    <a:gd name="connsiteY1" fmla="*/ 1137428 h 1219200"/>
                    <a:gd name="connsiteX2" fmla="*/ 228600 w 525416"/>
                    <a:gd name="connsiteY2" fmla="*/ 1137427 h 1219200"/>
                    <a:gd name="connsiteX3" fmla="*/ 228600 w 525416"/>
                    <a:gd name="connsiteY3" fmla="*/ 1181099 h 1219200"/>
                    <a:gd name="connsiteX4" fmla="*/ 190499 w 525416"/>
                    <a:gd name="connsiteY4" fmla="*/ 1219200 h 1219200"/>
                    <a:gd name="connsiteX5" fmla="*/ 38101 w 525416"/>
                    <a:gd name="connsiteY5" fmla="*/ 1219200 h 1219200"/>
                    <a:gd name="connsiteX6" fmla="*/ 0 w 525416"/>
                    <a:gd name="connsiteY6" fmla="*/ 1181099 h 1219200"/>
                    <a:gd name="connsiteX7" fmla="*/ 0 w 525416"/>
                    <a:gd name="connsiteY7" fmla="*/ 38101 h 1219200"/>
                    <a:gd name="connsiteX8" fmla="*/ 38101 w 525416"/>
                    <a:gd name="connsiteY8" fmla="*/ 0 h 1219200"/>
                    <a:gd name="connsiteX9" fmla="*/ 190499 w 525416"/>
                    <a:gd name="connsiteY9" fmla="*/ 0 h 1219200"/>
                    <a:gd name="connsiteX10" fmla="*/ 228600 w 525416"/>
                    <a:gd name="connsiteY10" fmla="*/ 38101 h 1219200"/>
                    <a:gd name="connsiteX11" fmla="*/ 228600 w 525416"/>
                    <a:gd name="connsiteY11" fmla="*/ 79094 h 1219200"/>
                    <a:gd name="connsiteX12" fmla="*/ 367533 w 525416"/>
                    <a:gd name="connsiteY12" fmla="*/ 79094 h 1219200"/>
                    <a:gd name="connsiteX13" fmla="*/ 525416 w 525416"/>
                    <a:gd name="connsiteY13" fmla="*/ 60826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16" h="1219200">
                      <a:moveTo>
                        <a:pt x="525416" y="608261"/>
                      </a:moveTo>
                      <a:cubicBezTo>
                        <a:pt x="525416" y="900512"/>
                        <a:pt x="454729" y="1137428"/>
                        <a:pt x="367533" y="1137428"/>
                      </a:cubicBezTo>
                      <a:lnTo>
                        <a:pt x="228600" y="1137427"/>
                      </a:lnTo>
                      <a:lnTo>
                        <a:pt x="228600" y="1181099"/>
                      </a:lnTo>
                      <a:cubicBezTo>
                        <a:pt x="228600" y="1202142"/>
                        <a:pt x="211542" y="1219200"/>
                        <a:pt x="190499" y="1219200"/>
                      </a:cubicBezTo>
                      <a:lnTo>
                        <a:pt x="38101" y="1219200"/>
                      </a:lnTo>
                      <a:cubicBezTo>
                        <a:pt x="17058" y="1219200"/>
                        <a:pt x="0" y="1202142"/>
                        <a:pt x="0" y="1181099"/>
                      </a:cubicBezTo>
                      <a:lnTo>
                        <a:pt x="0" y="38101"/>
                      </a:lnTo>
                      <a:cubicBezTo>
                        <a:pt x="0" y="17058"/>
                        <a:pt x="17058" y="0"/>
                        <a:pt x="38101" y="0"/>
                      </a:cubicBezTo>
                      <a:lnTo>
                        <a:pt x="190499" y="0"/>
                      </a:lnTo>
                      <a:cubicBezTo>
                        <a:pt x="211542" y="0"/>
                        <a:pt x="228600" y="17058"/>
                        <a:pt x="228600" y="38101"/>
                      </a:cubicBezTo>
                      <a:lnTo>
                        <a:pt x="228600" y="79094"/>
                      </a:lnTo>
                      <a:lnTo>
                        <a:pt x="367533" y="79094"/>
                      </a:lnTo>
                      <a:cubicBezTo>
                        <a:pt x="454729" y="79094"/>
                        <a:pt x="525416" y="316010"/>
                        <a:pt x="525416" y="608261"/>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5" name="Group 144"/>
                <p:cNvGrpSpPr/>
                <p:nvPr/>
              </p:nvGrpSpPr>
              <p:grpSpPr>
                <a:xfrm flipV="1">
                  <a:off x="7069333" y="1535705"/>
                  <a:ext cx="912499" cy="225156"/>
                  <a:chOff x="5029200" y="1371600"/>
                  <a:chExt cx="6791793" cy="1933731"/>
                </a:xfrm>
              </p:grpSpPr>
              <p:grpSp>
                <p:nvGrpSpPr>
                  <p:cNvPr id="146" name="Group 16"/>
                  <p:cNvGrpSpPr/>
                  <p:nvPr/>
                </p:nvGrpSpPr>
                <p:grpSpPr>
                  <a:xfrm>
                    <a:off x="5029200" y="1371600"/>
                    <a:ext cx="1752600" cy="1905000"/>
                    <a:chOff x="5029200" y="1371600"/>
                    <a:chExt cx="1752600" cy="1905000"/>
                  </a:xfrm>
                </p:grpSpPr>
                <p:sp>
                  <p:nvSpPr>
                    <p:cNvPr id="156" name="4-Point Star 15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4-Point Star 15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7"/>
                  <p:cNvGrpSpPr/>
                  <p:nvPr/>
                </p:nvGrpSpPr>
                <p:grpSpPr>
                  <a:xfrm>
                    <a:off x="6713095" y="1400331"/>
                    <a:ext cx="1752600" cy="1905000"/>
                    <a:chOff x="5029200" y="1371600"/>
                    <a:chExt cx="1752600" cy="1905000"/>
                  </a:xfrm>
                </p:grpSpPr>
                <p:sp>
                  <p:nvSpPr>
                    <p:cNvPr id="154" name="4-Point Star 15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4-Point Star 15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0"/>
                  <p:cNvGrpSpPr/>
                  <p:nvPr/>
                </p:nvGrpSpPr>
                <p:grpSpPr>
                  <a:xfrm>
                    <a:off x="8404486" y="1389088"/>
                    <a:ext cx="1752600" cy="1905000"/>
                    <a:chOff x="5029200" y="1371600"/>
                    <a:chExt cx="1752600" cy="1905000"/>
                  </a:xfrm>
                </p:grpSpPr>
                <p:sp>
                  <p:nvSpPr>
                    <p:cNvPr id="152" name="4-Point Star 15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4-Point Star 15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3"/>
                  <p:cNvGrpSpPr/>
                  <p:nvPr/>
                </p:nvGrpSpPr>
                <p:grpSpPr>
                  <a:xfrm>
                    <a:off x="10068393" y="1389089"/>
                    <a:ext cx="1752600" cy="1905000"/>
                    <a:chOff x="5029200" y="1371600"/>
                    <a:chExt cx="1752600" cy="1905000"/>
                  </a:xfrm>
                </p:grpSpPr>
                <p:sp>
                  <p:nvSpPr>
                    <p:cNvPr id="150" name="4-Point Star 14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4-Point Star 15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1" name="Group 130"/>
              <p:cNvGrpSpPr/>
              <p:nvPr/>
            </p:nvGrpSpPr>
            <p:grpSpPr>
              <a:xfrm>
                <a:off x="7181082" y="5059303"/>
                <a:ext cx="1001405" cy="300512"/>
                <a:chOff x="5029200" y="1371600"/>
                <a:chExt cx="6791793" cy="1933731"/>
              </a:xfrm>
            </p:grpSpPr>
            <p:grpSp>
              <p:nvGrpSpPr>
                <p:cNvPr id="132" name="Group 16"/>
                <p:cNvGrpSpPr/>
                <p:nvPr/>
              </p:nvGrpSpPr>
              <p:grpSpPr>
                <a:xfrm>
                  <a:off x="5029200" y="1371600"/>
                  <a:ext cx="1752600" cy="1905000"/>
                  <a:chOff x="5029200" y="1371600"/>
                  <a:chExt cx="1752600" cy="1905000"/>
                </a:xfrm>
              </p:grpSpPr>
              <p:sp>
                <p:nvSpPr>
                  <p:cNvPr id="142" name="4-Point Star 14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4-Point Star 14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7"/>
                <p:cNvGrpSpPr/>
                <p:nvPr/>
              </p:nvGrpSpPr>
              <p:grpSpPr>
                <a:xfrm>
                  <a:off x="6713095" y="1400331"/>
                  <a:ext cx="1752600" cy="1905000"/>
                  <a:chOff x="5029200" y="1371600"/>
                  <a:chExt cx="1752600" cy="1905000"/>
                </a:xfrm>
              </p:grpSpPr>
              <p:sp>
                <p:nvSpPr>
                  <p:cNvPr id="140" name="4-Point Star 13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4-Point Star 14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0"/>
                <p:cNvGrpSpPr/>
                <p:nvPr/>
              </p:nvGrpSpPr>
              <p:grpSpPr>
                <a:xfrm>
                  <a:off x="8404486" y="1389088"/>
                  <a:ext cx="1752600" cy="1905000"/>
                  <a:chOff x="5029200" y="1371600"/>
                  <a:chExt cx="1752600" cy="1905000"/>
                </a:xfrm>
              </p:grpSpPr>
              <p:sp>
                <p:nvSpPr>
                  <p:cNvPr id="138" name="4-Point Star 13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4-Point Star 13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3"/>
                <p:cNvGrpSpPr/>
                <p:nvPr/>
              </p:nvGrpSpPr>
              <p:grpSpPr>
                <a:xfrm>
                  <a:off x="10068393" y="1389089"/>
                  <a:ext cx="1752600" cy="1905000"/>
                  <a:chOff x="5029200" y="1371600"/>
                  <a:chExt cx="1752600" cy="1905000"/>
                </a:xfrm>
              </p:grpSpPr>
              <p:sp>
                <p:nvSpPr>
                  <p:cNvPr id="136" name="4-Point Star 13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4-Point Star 13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4" name="Rectangle 313"/>
            <p:cNvSpPr/>
            <p:nvPr/>
          </p:nvSpPr>
          <p:spPr>
            <a:xfrm>
              <a:off x="3219168" y="3367347"/>
              <a:ext cx="853431" cy="369332"/>
            </a:xfrm>
            <a:prstGeom prst="rect">
              <a:avLst/>
            </a:prstGeom>
          </p:spPr>
          <p:txBody>
            <a:bodyPr wrap="square">
              <a:spAutoFit/>
            </a:bodyPr>
            <a:lstStyle/>
            <a:p>
              <a:r>
                <a:rPr lang="en-US" dirty="0">
                  <a:solidFill>
                    <a:schemeClr val="bg1"/>
                  </a:solidFill>
                  <a:latin typeface="Palatino"/>
                </a:rPr>
                <a:t> Philip</a:t>
              </a:r>
              <a:endParaRPr lang="en-US" dirty="0">
                <a:solidFill>
                  <a:schemeClr val="bg1"/>
                </a:solidFill>
              </a:endParaRPr>
            </a:p>
          </p:txBody>
        </p:sp>
      </p:grpSp>
      <p:grpSp>
        <p:nvGrpSpPr>
          <p:cNvPr id="316" name="Group 315"/>
          <p:cNvGrpSpPr/>
          <p:nvPr/>
        </p:nvGrpSpPr>
        <p:grpSpPr>
          <a:xfrm>
            <a:off x="5644495" y="2058184"/>
            <a:ext cx="2324272" cy="2523469"/>
            <a:chOff x="5644495" y="2058184"/>
            <a:chExt cx="2324272" cy="2523469"/>
          </a:xfrm>
        </p:grpSpPr>
        <p:grpSp>
          <p:nvGrpSpPr>
            <p:cNvPr id="39" name="Group 38"/>
            <p:cNvGrpSpPr/>
            <p:nvPr/>
          </p:nvGrpSpPr>
          <p:grpSpPr>
            <a:xfrm>
              <a:off x="6735780" y="2058184"/>
              <a:ext cx="1232987" cy="2523469"/>
              <a:chOff x="6850163" y="1991653"/>
              <a:chExt cx="2045953" cy="4187311"/>
            </a:xfrm>
          </p:grpSpPr>
          <p:sp>
            <p:nvSpPr>
              <p:cNvPr id="40" name="Oval 39"/>
              <p:cNvSpPr/>
              <p:nvPr/>
            </p:nvSpPr>
            <p:spPr>
              <a:xfrm>
                <a:off x="6850163" y="4294558"/>
                <a:ext cx="388532" cy="544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327004">
                <a:off x="6979690" y="3216817"/>
                <a:ext cx="669795" cy="1363547"/>
              </a:xfrm>
              <a:prstGeom prst="trapezoid">
                <a:avLst>
                  <a:gd name="adj" fmla="val 34133"/>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736710">
                <a:off x="8483764" y="4317010"/>
                <a:ext cx="412352" cy="5219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7208337" y="1991653"/>
                <a:ext cx="1340010" cy="1485309"/>
              </a:xfrm>
              <a:custGeom>
                <a:avLst/>
                <a:gdLst>
                  <a:gd name="connsiteX0" fmla="*/ 740590 w 1340010"/>
                  <a:gd name="connsiteY0" fmla="*/ 885 h 1485309"/>
                  <a:gd name="connsiteX1" fmla="*/ 1089380 w 1340010"/>
                  <a:gd name="connsiteY1" fmla="*/ 249259 h 1485309"/>
                  <a:gd name="connsiteX2" fmla="*/ 1255502 w 1340010"/>
                  <a:gd name="connsiteY2" fmla="*/ 643909 h 1485309"/>
                  <a:gd name="connsiteX3" fmla="*/ 1250672 w 1340010"/>
                  <a:gd name="connsiteY3" fmla="*/ 661445 h 1485309"/>
                  <a:gd name="connsiteX4" fmla="*/ 1255544 w 1340010"/>
                  <a:gd name="connsiteY4" fmla="*/ 667615 h 1485309"/>
                  <a:gd name="connsiteX5" fmla="*/ 1340010 w 1340010"/>
                  <a:gd name="connsiteY5" fmla="*/ 1038290 h 1485309"/>
                  <a:gd name="connsiteX6" fmla="*/ 1148430 w 1340010"/>
                  <a:gd name="connsiteY6" fmla="*/ 1485309 h 1485309"/>
                  <a:gd name="connsiteX7" fmla="*/ 956850 w 1340010"/>
                  <a:gd name="connsiteY7" fmla="*/ 1038290 h 1485309"/>
                  <a:gd name="connsiteX8" fmla="*/ 1012963 w 1340010"/>
                  <a:gd name="connsiteY8" fmla="*/ 722200 h 1485309"/>
                  <a:gd name="connsiteX9" fmla="*/ 1026080 w 1340010"/>
                  <a:gd name="connsiteY9" fmla="*/ 696946 h 1485309"/>
                  <a:gd name="connsiteX10" fmla="*/ 972057 w 1340010"/>
                  <a:gd name="connsiteY10" fmla="*/ 663398 h 1485309"/>
                  <a:gd name="connsiteX11" fmla="*/ 790294 w 1340010"/>
                  <a:gd name="connsiteY11" fmla="*/ 488757 h 1485309"/>
                  <a:gd name="connsiteX12" fmla="*/ 693285 w 1340010"/>
                  <a:gd name="connsiteY12" fmla="*/ 343527 h 1485309"/>
                  <a:gd name="connsiteX13" fmla="*/ 655340 w 1340010"/>
                  <a:gd name="connsiteY13" fmla="*/ 252233 h 1485309"/>
                  <a:gd name="connsiteX14" fmla="*/ 615178 w 1340010"/>
                  <a:gd name="connsiteY14" fmla="*/ 345133 h 1485309"/>
                  <a:gd name="connsiteX15" fmla="*/ 516128 w 1340010"/>
                  <a:gd name="connsiteY15" fmla="*/ 488979 h 1485309"/>
                  <a:gd name="connsiteX16" fmla="*/ 331916 w 1340010"/>
                  <a:gd name="connsiteY16" fmla="*/ 661034 h 1485309"/>
                  <a:gd name="connsiteX17" fmla="*/ 324716 w 1340010"/>
                  <a:gd name="connsiteY17" fmla="*/ 665366 h 1485309"/>
                  <a:gd name="connsiteX18" fmla="*/ 327048 w 1340010"/>
                  <a:gd name="connsiteY18" fmla="*/ 669856 h 1485309"/>
                  <a:gd name="connsiteX19" fmla="*/ 383160 w 1340010"/>
                  <a:gd name="connsiteY19" fmla="*/ 985946 h 1485309"/>
                  <a:gd name="connsiteX20" fmla="*/ 191580 w 1340010"/>
                  <a:gd name="connsiteY20" fmla="*/ 1432966 h 1485309"/>
                  <a:gd name="connsiteX21" fmla="*/ 0 w 1340010"/>
                  <a:gd name="connsiteY21" fmla="*/ 985946 h 1485309"/>
                  <a:gd name="connsiteX22" fmla="*/ 56112 w 1340010"/>
                  <a:gd name="connsiteY22" fmla="*/ 669856 h 1485309"/>
                  <a:gd name="connsiteX23" fmla="*/ 56826 w 1340010"/>
                  <a:gd name="connsiteY23" fmla="*/ 668481 h 1485309"/>
                  <a:gd name="connsiteX24" fmla="*/ 48774 w 1340010"/>
                  <a:gd name="connsiteY24" fmla="*/ 637543 h 1485309"/>
                  <a:gd name="connsiteX25" fmla="*/ 220455 w 1340010"/>
                  <a:gd name="connsiteY25" fmla="*/ 245280 h 1485309"/>
                  <a:gd name="connsiteX26" fmla="*/ 652606 w 1340010"/>
                  <a:gd name="connsiteY26" fmla="*/ 22178 h 1485309"/>
                  <a:gd name="connsiteX27" fmla="*/ 655645 w 1340010"/>
                  <a:gd name="connsiteY27" fmla="*/ 26174 h 1485309"/>
                  <a:gd name="connsiteX28" fmla="*/ 660423 w 1340010"/>
                  <a:gd name="connsiteY28" fmla="*/ 20076 h 1485309"/>
                  <a:gd name="connsiteX29" fmla="*/ 740590 w 1340010"/>
                  <a:gd name="connsiteY29" fmla="*/ 885 h 148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40010" h="1485309">
                    <a:moveTo>
                      <a:pt x="740590" y="885"/>
                    </a:moveTo>
                    <a:cubicBezTo>
                      <a:pt x="836680" y="10876"/>
                      <a:pt x="973643" y="104726"/>
                      <a:pt x="1089380" y="249259"/>
                    </a:cubicBezTo>
                    <a:cubicBezTo>
                      <a:pt x="1205117" y="393793"/>
                      <a:pt x="1266758" y="547958"/>
                      <a:pt x="1255502" y="643909"/>
                    </a:cubicBezTo>
                    <a:lnTo>
                      <a:pt x="1250672" y="661445"/>
                    </a:lnTo>
                    <a:lnTo>
                      <a:pt x="1255544" y="667615"/>
                    </a:lnTo>
                    <a:cubicBezTo>
                      <a:pt x="1306505" y="747947"/>
                      <a:pt x="1340010" y="883989"/>
                      <a:pt x="1340010" y="1038290"/>
                    </a:cubicBezTo>
                    <a:cubicBezTo>
                      <a:pt x="1340010" y="1285172"/>
                      <a:pt x="1254237" y="1485309"/>
                      <a:pt x="1148430" y="1485309"/>
                    </a:cubicBezTo>
                    <a:cubicBezTo>
                      <a:pt x="1042623" y="1485309"/>
                      <a:pt x="956850" y="1285172"/>
                      <a:pt x="956850" y="1038290"/>
                    </a:cubicBezTo>
                    <a:cubicBezTo>
                      <a:pt x="956850" y="914849"/>
                      <a:pt x="978294" y="803094"/>
                      <a:pt x="1012963" y="722200"/>
                    </a:cubicBezTo>
                    <a:lnTo>
                      <a:pt x="1026080" y="696946"/>
                    </a:lnTo>
                    <a:lnTo>
                      <a:pt x="972057" y="663398"/>
                    </a:lnTo>
                    <a:cubicBezTo>
                      <a:pt x="911337" y="620620"/>
                      <a:pt x="848162" y="561024"/>
                      <a:pt x="790294" y="488757"/>
                    </a:cubicBezTo>
                    <a:cubicBezTo>
                      <a:pt x="751715" y="440580"/>
                      <a:pt x="719147" y="391332"/>
                      <a:pt x="693285" y="343527"/>
                    </a:cubicBezTo>
                    <a:lnTo>
                      <a:pt x="655340" y="252233"/>
                    </a:lnTo>
                    <a:lnTo>
                      <a:pt x="615178" y="345133"/>
                    </a:lnTo>
                    <a:cubicBezTo>
                      <a:pt x="588644" y="392568"/>
                      <a:pt x="555384" y="441350"/>
                      <a:pt x="516128" y="488979"/>
                    </a:cubicBezTo>
                    <a:cubicBezTo>
                      <a:pt x="457244" y="560420"/>
                      <a:pt x="393233" y="619118"/>
                      <a:pt x="331916" y="661034"/>
                    </a:cubicBezTo>
                    <a:lnTo>
                      <a:pt x="324716" y="665366"/>
                    </a:lnTo>
                    <a:lnTo>
                      <a:pt x="327048" y="669856"/>
                    </a:lnTo>
                    <a:cubicBezTo>
                      <a:pt x="361717" y="750750"/>
                      <a:pt x="383160" y="862506"/>
                      <a:pt x="383160" y="985946"/>
                    </a:cubicBezTo>
                    <a:cubicBezTo>
                      <a:pt x="383160" y="1232829"/>
                      <a:pt x="297387" y="1432965"/>
                      <a:pt x="191580" y="1432966"/>
                    </a:cubicBezTo>
                    <a:cubicBezTo>
                      <a:pt x="85773" y="1432965"/>
                      <a:pt x="0" y="1232828"/>
                      <a:pt x="0" y="985946"/>
                    </a:cubicBezTo>
                    <a:cubicBezTo>
                      <a:pt x="0" y="862505"/>
                      <a:pt x="21443" y="750750"/>
                      <a:pt x="56112" y="669856"/>
                    </a:cubicBezTo>
                    <a:lnTo>
                      <a:pt x="56826" y="668481"/>
                    </a:lnTo>
                    <a:lnTo>
                      <a:pt x="48774" y="637543"/>
                    </a:lnTo>
                    <a:cubicBezTo>
                      <a:pt x="38875" y="541443"/>
                      <a:pt x="102687" y="388164"/>
                      <a:pt x="220455" y="245280"/>
                    </a:cubicBezTo>
                    <a:cubicBezTo>
                      <a:pt x="377477" y="54768"/>
                      <a:pt x="570958" y="-45118"/>
                      <a:pt x="652606" y="22178"/>
                    </a:cubicBezTo>
                    <a:lnTo>
                      <a:pt x="655645" y="26174"/>
                    </a:lnTo>
                    <a:lnTo>
                      <a:pt x="660423" y="20076"/>
                    </a:lnTo>
                    <a:cubicBezTo>
                      <a:pt x="681071" y="3543"/>
                      <a:pt x="708560" y="-2445"/>
                      <a:pt x="740590" y="885"/>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4" name="Group 17"/>
              <p:cNvGrpSpPr/>
              <p:nvPr/>
            </p:nvGrpSpPr>
            <p:grpSpPr>
              <a:xfrm rot="2754858">
                <a:off x="7268065" y="5672162"/>
                <a:ext cx="378438" cy="635165"/>
                <a:chOff x="1676400" y="2133600"/>
                <a:chExt cx="1447800" cy="2088845"/>
              </a:xfrm>
            </p:grpSpPr>
            <p:sp>
              <p:nvSpPr>
                <p:cNvPr id="74"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8"/>
              <p:cNvGrpSpPr/>
              <p:nvPr/>
            </p:nvGrpSpPr>
            <p:grpSpPr>
              <a:xfrm rot="18845142" flipH="1">
                <a:off x="7877890" y="5625462"/>
                <a:ext cx="378438" cy="635165"/>
                <a:chOff x="1676400" y="2133600"/>
                <a:chExt cx="1447800" cy="2088845"/>
              </a:xfrm>
            </p:grpSpPr>
            <p:sp>
              <p:nvSpPr>
                <p:cNvPr id="71" name="Oval 7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rot="20102191">
                <a:off x="8074655" y="3236778"/>
                <a:ext cx="669795" cy="1363547"/>
              </a:xfrm>
              <a:prstGeom prst="trapezoid">
                <a:avLst>
                  <a:gd name="adj" fmla="val 34133"/>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7134315" y="3263965"/>
                <a:ext cx="1442634" cy="2652284"/>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5"/>
              <p:cNvSpPr/>
              <p:nvPr/>
            </p:nvSpPr>
            <p:spPr>
              <a:xfrm rot="10800000">
                <a:off x="7649541" y="3263965"/>
                <a:ext cx="412182" cy="49116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332267" y="4346894"/>
                <a:ext cx="1030453" cy="147349"/>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366654" flipH="1">
                <a:off x="7179899" y="3231996"/>
                <a:ext cx="477878" cy="2499169"/>
              </a:xfrm>
              <a:prstGeom prst="trapezoid">
                <a:avLst>
                  <a:gd name="adj" fmla="val 34133"/>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1233346">
                <a:off x="8045672" y="3221511"/>
                <a:ext cx="477878" cy="2505176"/>
              </a:xfrm>
              <a:prstGeom prst="trapezoid">
                <a:avLst>
                  <a:gd name="adj" fmla="val 34133"/>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7339561" y="2195052"/>
                <a:ext cx="1007648" cy="12436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1206386">
                <a:off x="7570119" y="3006685"/>
                <a:ext cx="553635" cy="77540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1206386">
                <a:off x="7697043" y="3097155"/>
                <a:ext cx="268098" cy="211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298752" y="1998388"/>
                <a:ext cx="1143000" cy="500406"/>
                <a:chOff x="3013024" y="762000"/>
                <a:chExt cx="2057400" cy="1039305"/>
              </a:xfrm>
            </p:grpSpPr>
            <p:sp>
              <p:nvSpPr>
                <p:cNvPr id="56" name="Rounded Rectangle 55"/>
                <p:cNvSpPr/>
                <p:nvPr/>
              </p:nvSpPr>
              <p:spPr>
                <a:xfrm>
                  <a:off x="3048000" y="1371600"/>
                  <a:ext cx="1981200" cy="381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p:cNvSpPr/>
                <p:nvPr/>
              </p:nvSpPr>
              <p:spPr>
                <a:xfrm rot="16200000">
                  <a:off x="3708816" y="137410"/>
                  <a:ext cx="655820" cy="1905000"/>
                </a:xfrm>
                <a:prstGeom prst="flowChartDelay">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3013024" y="1399082"/>
                  <a:ext cx="2057400" cy="402223"/>
                  <a:chOff x="3124200" y="4108554"/>
                  <a:chExt cx="3942413" cy="770744"/>
                </a:xfrm>
              </p:grpSpPr>
              <p:grpSp>
                <p:nvGrpSpPr>
                  <p:cNvPr id="59" name="Group 58"/>
                  <p:cNvGrpSpPr/>
                  <p:nvPr/>
                </p:nvGrpSpPr>
                <p:grpSpPr>
                  <a:xfrm>
                    <a:off x="3124200" y="4114800"/>
                    <a:ext cx="990600" cy="762000"/>
                    <a:chOff x="3124200" y="4114800"/>
                    <a:chExt cx="990600" cy="762000"/>
                  </a:xfrm>
                </p:grpSpPr>
                <p:sp>
                  <p:nvSpPr>
                    <p:cNvPr id="69" name="Plaque 68"/>
                    <p:cNvSpPr/>
                    <p:nvPr/>
                  </p:nvSpPr>
                  <p:spPr>
                    <a:xfrm>
                      <a:off x="3124200" y="4114800"/>
                      <a:ext cx="990600" cy="762000"/>
                    </a:xfrm>
                    <a:prstGeom prst="plaque">
                      <a:avLst>
                        <a:gd name="adj" fmla="val 26503"/>
                      </a:avLst>
                    </a:prstGeom>
                    <a:solidFill>
                      <a:srgbClr val="42BE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aque 69"/>
                    <p:cNvSpPr/>
                    <p:nvPr/>
                  </p:nvSpPr>
                  <p:spPr>
                    <a:xfrm>
                      <a:off x="3336561" y="4297181"/>
                      <a:ext cx="533400" cy="410308"/>
                    </a:xfrm>
                    <a:prstGeom prst="plaque">
                      <a:avLst>
                        <a:gd name="adj" fmla="val 265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4101059" y="4117298"/>
                    <a:ext cx="990600" cy="762000"/>
                    <a:chOff x="3124200" y="4114800"/>
                    <a:chExt cx="990600" cy="762000"/>
                  </a:xfrm>
                </p:grpSpPr>
                <p:sp>
                  <p:nvSpPr>
                    <p:cNvPr id="67" name="Plaque 66"/>
                    <p:cNvSpPr/>
                    <p:nvPr/>
                  </p:nvSpPr>
                  <p:spPr>
                    <a:xfrm>
                      <a:off x="3124200" y="4114800"/>
                      <a:ext cx="990600" cy="762000"/>
                    </a:xfrm>
                    <a:prstGeom prst="plaque">
                      <a:avLst>
                        <a:gd name="adj" fmla="val 26503"/>
                      </a:avLst>
                    </a:prstGeom>
                    <a:solidFill>
                      <a:srgbClr val="42BE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laque 67"/>
                    <p:cNvSpPr/>
                    <p:nvPr/>
                  </p:nvSpPr>
                  <p:spPr>
                    <a:xfrm>
                      <a:off x="3336561" y="4297181"/>
                      <a:ext cx="533400" cy="410308"/>
                    </a:xfrm>
                    <a:prstGeom prst="plaque">
                      <a:avLst>
                        <a:gd name="adj" fmla="val 265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5090410" y="4117298"/>
                    <a:ext cx="990600" cy="762000"/>
                    <a:chOff x="3124200" y="4114800"/>
                    <a:chExt cx="990600" cy="762000"/>
                  </a:xfrm>
                </p:grpSpPr>
                <p:sp>
                  <p:nvSpPr>
                    <p:cNvPr id="65" name="Plaque 64"/>
                    <p:cNvSpPr/>
                    <p:nvPr/>
                  </p:nvSpPr>
                  <p:spPr>
                    <a:xfrm>
                      <a:off x="3124200" y="4114800"/>
                      <a:ext cx="990600" cy="762000"/>
                    </a:xfrm>
                    <a:prstGeom prst="plaque">
                      <a:avLst>
                        <a:gd name="adj" fmla="val 26503"/>
                      </a:avLst>
                    </a:prstGeom>
                    <a:solidFill>
                      <a:srgbClr val="42BE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laque 65"/>
                    <p:cNvSpPr/>
                    <p:nvPr/>
                  </p:nvSpPr>
                  <p:spPr>
                    <a:xfrm>
                      <a:off x="3336561" y="4297181"/>
                      <a:ext cx="533400" cy="410308"/>
                    </a:xfrm>
                    <a:prstGeom prst="plaque">
                      <a:avLst>
                        <a:gd name="adj" fmla="val 265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076013" y="4108554"/>
                    <a:ext cx="990600" cy="762000"/>
                    <a:chOff x="3124200" y="4114800"/>
                    <a:chExt cx="990600" cy="762000"/>
                  </a:xfrm>
                </p:grpSpPr>
                <p:sp>
                  <p:nvSpPr>
                    <p:cNvPr id="63" name="Plaque 62"/>
                    <p:cNvSpPr/>
                    <p:nvPr/>
                  </p:nvSpPr>
                  <p:spPr>
                    <a:xfrm>
                      <a:off x="3124200" y="4114800"/>
                      <a:ext cx="990600" cy="762000"/>
                    </a:xfrm>
                    <a:prstGeom prst="plaque">
                      <a:avLst>
                        <a:gd name="adj" fmla="val 26503"/>
                      </a:avLst>
                    </a:prstGeom>
                    <a:solidFill>
                      <a:srgbClr val="42BE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aque 63"/>
                    <p:cNvSpPr/>
                    <p:nvPr/>
                  </p:nvSpPr>
                  <p:spPr>
                    <a:xfrm>
                      <a:off x="3336561" y="4297181"/>
                      <a:ext cx="533400" cy="410308"/>
                    </a:xfrm>
                    <a:prstGeom prst="plaque">
                      <a:avLst>
                        <a:gd name="adj" fmla="val 265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15" name="Rectangle 314"/>
            <p:cNvSpPr/>
            <p:nvPr/>
          </p:nvSpPr>
          <p:spPr>
            <a:xfrm>
              <a:off x="5644495" y="2638277"/>
              <a:ext cx="1477677" cy="369332"/>
            </a:xfrm>
            <a:prstGeom prst="rect">
              <a:avLst/>
            </a:prstGeom>
          </p:spPr>
          <p:txBody>
            <a:bodyPr wrap="square">
              <a:spAutoFit/>
            </a:bodyPr>
            <a:lstStyle/>
            <a:p>
              <a:r>
                <a:rPr lang="en-US" dirty="0" err="1">
                  <a:solidFill>
                    <a:schemeClr val="bg1"/>
                  </a:solidFill>
                  <a:latin typeface="Palatino"/>
                </a:rPr>
                <a:t>Prochorus</a:t>
              </a:r>
              <a:endParaRPr lang="en-US" dirty="0">
                <a:solidFill>
                  <a:schemeClr val="bg1"/>
                </a:solidFill>
              </a:endParaRPr>
            </a:p>
          </p:txBody>
        </p:sp>
      </p:grpSp>
      <p:grpSp>
        <p:nvGrpSpPr>
          <p:cNvPr id="319" name="Group 318"/>
          <p:cNvGrpSpPr/>
          <p:nvPr/>
        </p:nvGrpSpPr>
        <p:grpSpPr>
          <a:xfrm>
            <a:off x="7898126" y="1565760"/>
            <a:ext cx="2030899" cy="2163136"/>
            <a:chOff x="7960117" y="1681510"/>
            <a:chExt cx="2030899" cy="2163136"/>
          </a:xfrm>
        </p:grpSpPr>
        <p:grpSp>
          <p:nvGrpSpPr>
            <p:cNvPr id="160" name="Group 159"/>
            <p:cNvGrpSpPr/>
            <p:nvPr/>
          </p:nvGrpSpPr>
          <p:grpSpPr>
            <a:xfrm>
              <a:off x="9045466" y="1681510"/>
              <a:ext cx="945550" cy="2163136"/>
              <a:chOff x="6966770" y="2568835"/>
              <a:chExt cx="1707128" cy="3905400"/>
            </a:xfrm>
          </p:grpSpPr>
          <p:sp>
            <p:nvSpPr>
              <p:cNvPr id="161" name="Oval 160"/>
              <p:cNvSpPr/>
              <p:nvPr/>
            </p:nvSpPr>
            <p:spPr>
              <a:xfrm rot="19671902">
                <a:off x="8351145" y="4698328"/>
                <a:ext cx="322753"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647766">
                <a:off x="6966770" y="4693331"/>
                <a:ext cx="34482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9352409">
                <a:off x="7917102" y="5866530"/>
                <a:ext cx="351137" cy="6077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2647766">
                <a:off x="7513424" y="5854510"/>
                <a:ext cx="349456" cy="6077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20169292">
                <a:off x="7876434" y="4047149"/>
                <a:ext cx="749905" cy="108398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790291">
                <a:off x="7057931" y="4011633"/>
                <a:ext cx="749905" cy="108398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7278540" y="4186642"/>
                <a:ext cx="1118741" cy="198057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7617084" y="3567501"/>
                <a:ext cx="399087" cy="79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rot="665628">
                <a:off x="7189867" y="4053196"/>
                <a:ext cx="442705" cy="2207925"/>
              </a:xfrm>
              <a:custGeom>
                <a:avLst/>
                <a:gdLst>
                  <a:gd name="connsiteX0" fmla="*/ 152400 w 609600"/>
                  <a:gd name="connsiteY0" fmla="*/ 0 h 2447096"/>
                  <a:gd name="connsiteX1" fmla="*/ 457200 w 609600"/>
                  <a:gd name="connsiteY1" fmla="*/ 0 h 2447096"/>
                  <a:gd name="connsiteX2" fmla="*/ 609600 w 609600"/>
                  <a:gd name="connsiteY2" fmla="*/ 1881653 h 2447096"/>
                  <a:gd name="connsiteX3" fmla="*/ 598831 w 609600"/>
                  <a:gd name="connsiteY3" fmla="*/ 1881653 h 2447096"/>
                  <a:gd name="connsiteX4" fmla="*/ 603408 w 609600"/>
                  <a:gd name="connsiteY4" fmla="*/ 1896395 h 2447096"/>
                  <a:gd name="connsiteX5" fmla="*/ 609600 w 609600"/>
                  <a:gd name="connsiteY5" fmla="*/ 1957823 h 2447096"/>
                  <a:gd name="connsiteX6" fmla="*/ 609600 w 609600"/>
                  <a:gd name="connsiteY6" fmla="*/ 2142296 h 2447096"/>
                  <a:gd name="connsiteX7" fmla="*/ 304800 w 609600"/>
                  <a:gd name="connsiteY7" fmla="*/ 2447096 h 2447096"/>
                  <a:gd name="connsiteX8" fmla="*/ 0 w 609600"/>
                  <a:gd name="connsiteY8" fmla="*/ 2142296 h 2447096"/>
                  <a:gd name="connsiteX9" fmla="*/ 0 w 609600"/>
                  <a:gd name="connsiteY9" fmla="*/ 1957823 h 2447096"/>
                  <a:gd name="connsiteX10" fmla="*/ 6193 w 609600"/>
                  <a:gd name="connsiteY10" fmla="*/ 1896395 h 2447096"/>
                  <a:gd name="connsiteX11" fmla="*/ 10769 w 609600"/>
                  <a:gd name="connsiteY11" fmla="*/ 1881653 h 2447096"/>
                  <a:gd name="connsiteX12" fmla="*/ 0 w 609600"/>
                  <a:gd name="connsiteY12" fmla="*/ 1881653 h 244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2447096">
                    <a:moveTo>
                      <a:pt x="152400" y="0"/>
                    </a:moveTo>
                    <a:lnTo>
                      <a:pt x="457200" y="0"/>
                    </a:lnTo>
                    <a:lnTo>
                      <a:pt x="609600" y="1881653"/>
                    </a:lnTo>
                    <a:lnTo>
                      <a:pt x="598831" y="1881653"/>
                    </a:lnTo>
                    <a:lnTo>
                      <a:pt x="603408" y="1896395"/>
                    </a:lnTo>
                    <a:cubicBezTo>
                      <a:pt x="607468" y="1916237"/>
                      <a:pt x="609600" y="1936781"/>
                      <a:pt x="609600" y="1957823"/>
                    </a:cubicBezTo>
                    <a:lnTo>
                      <a:pt x="609600" y="2142296"/>
                    </a:lnTo>
                    <a:cubicBezTo>
                      <a:pt x="609600" y="2310632"/>
                      <a:pt x="473136" y="2447096"/>
                      <a:pt x="304800" y="2447096"/>
                    </a:cubicBezTo>
                    <a:cubicBezTo>
                      <a:pt x="136464" y="2447096"/>
                      <a:pt x="0" y="2310632"/>
                      <a:pt x="0" y="2142296"/>
                    </a:cubicBezTo>
                    <a:lnTo>
                      <a:pt x="0" y="1957823"/>
                    </a:lnTo>
                    <a:cubicBezTo>
                      <a:pt x="0" y="1936781"/>
                      <a:pt x="2133" y="1916237"/>
                      <a:pt x="6193" y="1896395"/>
                    </a:cubicBezTo>
                    <a:lnTo>
                      <a:pt x="10769" y="1881653"/>
                    </a:lnTo>
                    <a:lnTo>
                      <a:pt x="0" y="1881653"/>
                    </a:lnTo>
                    <a:close/>
                  </a:path>
                </a:pathLst>
              </a:cu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rot="21105357">
                <a:off x="7960953" y="4073731"/>
                <a:ext cx="442705" cy="2207925"/>
              </a:xfrm>
              <a:custGeom>
                <a:avLst/>
                <a:gdLst>
                  <a:gd name="connsiteX0" fmla="*/ 152400 w 609600"/>
                  <a:gd name="connsiteY0" fmla="*/ 0 h 2447096"/>
                  <a:gd name="connsiteX1" fmla="*/ 457200 w 609600"/>
                  <a:gd name="connsiteY1" fmla="*/ 0 h 2447096"/>
                  <a:gd name="connsiteX2" fmla="*/ 609600 w 609600"/>
                  <a:gd name="connsiteY2" fmla="*/ 1881653 h 2447096"/>
                  <a:gd name="connsiteX3" fmla="*/ 598831 w 609600"/>
                  <a:gd name="connsiteY3" fmla="*/ 1881653 h 2447096"/>
                  <a:gd name="connsiteX4" fmla="*/ 603408 w 609600"/>
                  <a:gd name="connsiteY4" fmla="*/ 1896395 h 2447096"/>
                  <a:gd name="connsiteX5" fmla="*/ 609600 w 609600"/>
                  <a:gd name="connsiteY5" fmla="*/ 1957823 h 2447096"/>
                  <a:gd name="connsiteX6" fmla="*/ 609600 w 609600"/>
                  <a:gd name="connsiteY6" fmla="*/ 2142296 h 2447096"/>
                  <a:gd name="connsiteX7" fmla="*/ 304800 w 609600"/>
                  <a:gd name="connsiteY7" fmla="*/ 2447096 h 2447096"/>
                  <a:gd name="connsiteX8" fmla="*/ 0 w 609600"/>
                  <a:gd name="connsiteY8" fmla="*/ 2142296 h 2447096"/>
                  <a:gd name="connsiteX9" fmla="*/ 0 w 609600"/>
                  <a:gd name="connsiteY9" fmla="*/ 1957823 h 2447096"/>
                  <a:gd name="connsiteX10" fmla="*/ 6193 w 609600"/>
                  <a:gd name="connsiteY10" fmla="*/ 1896395 h 2447096"/>
                  <a:gd name="connsiteX11" fmla="*/ 10769 w 609600"/>
                  <a:gd name="connsiteY11" fmla="*/ 1881653 h 2447096"/>
                  <a:gd name="connsiteX12" fmla="*/ 0 w 609600"/>
                  <a:gd name="connsiteY12" fmla="*/ 1881653 h 244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2447096">
                    <a:moveTo>
                      <a:pt x="152400" y="0"/>
                    </a:moveTo>
                    <a:lnTo>
                      <a:pt x="457200" y="0"/>
                    </a:lnTo>
                    <a:lnTo>
                      <a:pt x="609600" y="1881653"/>
                    </a:lnTo>
                    <a:lnTo>
                      <a:pt x="598831" y="1881653"/>
                    </a:lnTo>
                    <a:lnTo>
                      <a:pt x="603408" y="1896395"/>
                    </a:lnTo>
                    <a:cubicBezTo>
                      <a:pt x="607468" y="1916237"/>
                      <a:pt x="609600" y="1936781"/>
                      <a:pt x="609600" y="1957823"/>
                    </a:cubicBezTo>
                    <a:lnTo>
                      <a:pt x="609600" y="2142296"/>
                    </a:lnTo>
                    <a:cubicBezTo>
                      <a:pt x="609600" y="2310632"/>
                      <a:pt x="473136" y="2447096"/>
                      <a:pt x="304800" y="2447096"/>
                    </a:cubicBezTo>
                    <a:cubicBezTo>
                      <a:pt x="136464" y="2447096"/>
                      <a:pt x="0" y="2310632"/>
                      <a:pt x="0" y="2142296"/>
                    </a:cubicBezTo>
                    <a:lnTo>
                      <a:pt x="0" y="1957823"/>
                    </a:lnTo>
                    <a:cubicBezTo>
                      <a:pt x="0" y="1936781"/>
                      <a:pt x="2133" y="1916237"/>
                      <a:pt x="6193" y="1896395"/>
                    </a:cubicBezTo>
                    <a:lnTo>
                      <a:pt x="10769" y="1881653"/>
                    </a:lnTo>
                    <a:lnTo>
                      <a:pt x="0" y="1881653"/>
                    </a:lnTo>
                    <a:close/>
                  </a:path>
                </a:pathLst>
              </a:cu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loud 170"/>
              <p:cNvSpPr/>
              <p:nvPr/>
            </p:nvSpPr>
            <p:spPr>
              <a:xfrm>
                <a:off x="7072567" y="3070338"/>
                <a:ext cx="1506325" cy="1137033"/>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314252" y="3117430"/>
                <a:ext cx="1021601" cy="11357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rot="18433782">
                <a:off x="7350511" y="2585246"/>
                <a:ext cx="1049375" cy="1169985"/>
              </a:xfrm>
              <a:custGeom>
                <a:avLst/>
                <a:gdLst>
                  <a:gd name="connsiteX0" fmla="*/ 1031598 w 1049375"/>
                  <a:gd name="connsiteY0" fmla="*/ 539745 h 1169985"/>
                  <a:gd name="connsiteX1" fmla="*/ 1046089 w 1049375"/>
                  <a:gd name="connsiteY1" fmla="*/ 573879 h 1169985"/>
                  <a:gd name="connsiteX2" fmla="*/ 1018504 w 1049375"/>
                  <a:gd name="connsiteY2" fmla="*/ 680025 h 1169985"/>
                  <a:gd name="connsiteX3" fmla="*/ 1018605 w 1049375"/>
                  <a:gd name="connsiteY3" fmla="*/ 680412 h 1169985"/>
                  <a:gd name="connsiteX4" fmla="*/ 1026451 w 1049375"/>
                  <a:gd name="connsiteY4" fmla="*/ 710469 h 1169985"/>
                  <a:gd name="connsiteX5" fmla="*/ 1004568 w 1049375"/>
                  <a:gd name="connsiteY5" fmla="*/ 799936 h 1169985"/>
                  <a:gd name="connsiteX6" fmla="*/ 989994 w 1049375"/>
                  <a:gd name="connsiteY6" fmla="*/ 814517 h 1169985"/>
                  <a:gd name="connsiteX7" fmla="*/ 995870 w 1049375"/>
                  <a:gd name="connsiteY7" fmla="*/ 818036 h 1169985"/>
                  <a:gd name="connsiteX8" fmla="*/ 1013313 w 1049375"/>
                  <a:gd name="connsiteY8" fmla="*/ 847333 h 1169985"/>
                  <a:gd name="connsiteX9" fmla="*/ 1011261 w 1049375"/>
                  <a:gd name="connsiteY9" fmla="*/ 897543 h 1169985"/>
                  <a:gd name="connsiteX10" fmla="*/ 1026252 w 1049375"/>
                  <a:gd name="connsiteY10" fmla="*/ 974315 h 1169985"/>
                  <a:gd name="connsiteX11" fmla="*/ 956030 w 1049375"/>
                  <a:gd name="connsiteY11" fmla="*/ 1041516 h 1169985"/>
                  <a:gd name="connsiteX12" fmla="*/ 930891 w 1049375"/>
                  <a:gd name="connsiteY12" fmla="*/ 1099099 h 1169985"/>
                  <a:gd name="connsiteX13" fmla="*/ 845303 w 1049375"/>
                  <a:gd name="connsiteY13" fmla="*/ 1106072 h 1169985"/>
                  <a:gd name="connsiteX14" fmla="*/ 784140 w 1049375"/>
                  <a:gd name="connsiteY14" fmla="*/ 1167502 h 1169985"/>
                  <a:gd name="connsiteX15" fmla="*/ 694210 w 1049375"/>
                  <a:gd name="connsiteY15" fmla="*/ 1130005 h 1169985"/>
                  <a:gd name="connsiteX16" fmla="*/ 560623 w 1049375"/>
                  <a:gd name="connsiteY16" fmla="*/ 1092957 h 1169985"/>
                  <a:gd name="connsiteX17" fmla="*/ 501887 w 1049375"/>
                  <a:gd name="connsiteY17" fmla="*/ 1051730 h 1169985"/>
                  <a:gd name="connsiteX18" fmla="*/ 514438 w 1049375"/>
                  <a:gd name="connsiteY18" fmla="*/ 996080 h 1169985"/>
                  <a:gd name="connsiteX19" fmla="*/ 487936 w 1049375"/>
                  <a:gd name="connsiteY19" fmla="*/ 938985 h 1169985"/>
                  <a:gd name="connsiteX20" fmla="*/ 494484 w 1049375"/>
                  <a:gd name="connsiteY20" fmla="*/ 924786 h 1169985"/>
                  <a:gd name="connsiteX21" fmla="*/ 473405 w 1049375"/>
                  <a:gd name="connsiteY21" fmla="*/ 907540 h 1169985"/>
                  <a:gd name="connsiteX22" fmla="*/ 439447 w 1049375"/>
                  <a:gd name="connsiteY22" fmla="*/ 828727 h 1169985"/>
                  <a:gd name="connsiteX23" fmla="*/ 280838 w 1049375"/>
                  <a:gd name="connsiteY23" fmla="*/ 803404 h 1169985"/>
                  <a:gd name="connsiteX24" fmla="*/ 231468 w 1049375"/>
                  <a:gd name="connsiteY24" fmla="*/ 626479 h 1169985"/>
                  <a:gd name="connsiteX25" fmla="*/ 131305 w 1049375"/>
                  <a:gd name="connsiteY25" fmla="*/ 384048 h 1169985"/>
                  <a:gd name="connsiteX26" fmla="*/ 110938 w 1049375"/>
                  <a:gd name="connsiteY26" fmla="*/ 353528 h 1169985"/>
                  <a:gd name="connsiteX27" fmla="*/ 110323 w 1049375"/>
                  <a:gd name="connsiteY27" fmla="*/ 350955 h 1169985"/>
                  <a:gd name="connsiteX28" fmla="*/ 88167 w 1049375"/>
                  <a:gd name="connsiteY28" fmla="*/ 356698 h 1169985"/>
                  <a:gd name="connsiteX29" fmla="*/ 53523 w 1049375"/>
                  <a:gd name="connsiteY29" fmla="*/ 348000 h 1169985"/>
                  <a:gd name="connsiteX30" fmla="*/ 44112 w 1049375"/>
                  <a:gd name="connsiteY30" fmla="*/ 272836 h 1169985"/>
                  <a:gd name="connsiteX31" fmla="*/ 15089 w 1049375"/>
                  <a:gd name="connsiteY31" fmla="*/ 172614 h 1169985"/>
                  <a:gd name="connsiteX32" fmla="*/ 22442 w 1049375"/>
                  <a:gd name="connsiteY32" fmla="*/ 113267 h 1169985"/>
                  <a:gd name="connsiteX33" fmla="*/ 72858 w 1049375"/>
                  <a:gd name="connsiteY33" fmla="*/ 86445 h 1169985"/>
                  <a:gd name="connsiteX34" fmla="*/ 107221 w 1049375"/>
                  <a:gd name="connsiteY34" fmla="*/ 36076 h 1169985"/>
                  <a:gd name="connsiteX35" fmla="*/ 169491 w 1049375"/>
                  <a:gd name="connsiteY35" fmla="*/ 33061 h 1169985"/>
                  <a:gd name="connsiteX36" fmla="*/ 170773 w 1049375"/>
                  <a:gd name="connsiteY36" fmla="*/ 32510 h 1169985"/>
                  <a:gd name="connsiteX37" fmla="*/ 239055 w 1049375"/>
                  <a:gd name="connsiteY37" fmla="*/ 360 h 1169985"/>
                  <a:gd name="connsiteX38" fmla="*/ 298728 w 1049375"/>
                  <a:gd name="connsiteY38" fmla="*/ 51018 h 1169985"/>
                  <a:gd name="connsiteX39" fmla="*/ 298761 w 1049375"/>
                  <a:gd name="connsiteY39" fmla="*/ 51014 h 1169985"/>
                  <a:gd name="connsiteX40" fmla="*/ 328153 w 1049375"/>
                  <a:gd name="connsiteY40" fmla="*/ 47771 h 1169985"/>
                  <a:gd name="connsiteX41" fmla="*/ 362157 w 1049375"/>
                  <a:gd name="connsiteY41" fmla="*/ 81510 h 1169985"/>
                  <a:gd name="connsiteX42" fmla="*/ 359637 w 1049375"/>
                  <a:gd name="connsiteY42" fmla="*/ 99354 h 1169985"/>
                  <a:gd name="connsiteX43" fmla="*/ 365054 w 1049375"/>
                  <a:gd name="connsiteY43" fmla="*/ 101049 h 1169985"/>
                  <a:gd name="connsiteX44" fmla="*/ 383847 w 1049375"/>
                  <a:gd name="connsiteY44" fmla="*/ 98637 h 1169985"/>
                  <a:gd name="connsiteX45" fmla="*/ 402916 w 1049375"/>
                  <a:gd name="connsiteY45" fmla="*/ 106356 h 1169985"/>
                  <a:gd name="connsiteX46" fmla="*/ 408582 w 1049375"/>
                  <a:gd name="connsiteY46" fmla="*/ 117580 h 1169985"/>
                  <a:gd name="connsiteX47" fmla="*/ 459972 w 1049375"/>
                  <a:gd name="connsiteY47" fmla="*/ 84932 h 1169985"/>
                  <a:gd name="connsiteX48" fmla="*/ 529881 w 1049375"/>
                  <a:gd name="connsiteY48" fmla="*/ 75786 h 1169985"/>
                  <a:gd name="connsiteX49" fmla="*/ 674303 w 1049375"/>
                  <a:gd name="connsiteY49" fmla="*/ 216140 h 1169985"/>
                  <a:gd name="connsiteX50" fmla="*/ 674370 w 1049375"/>
                  <a:gd name="connsiteY50" fmla="*/ 216146 h 1169985"/>
                  <a:gd name="connsiteX51" fmla="*/ 734343 w 1049375"/>
                  <a:gd name="connsiteY51" fmla="*/ 220310 h 1169985"/>
                  <a:gd name="connsiteX52" fmla="*/ 820628 w 1049375"/>
                  <a:gd name="connsiteY52" fmla="*/ 357107 h 1169985"/>
                  <a:gd name="connsiteX53" fmla="*/ 821740 w 1049375"/>
                  <a:gd name="connsiteY53" fmla="*/ 357161 h 1169985"/>
                  <a:gd name="connsiteX54" fmla="*/ 870553 w 1049375"/>
                  <a:gd name="connsiteY54" fmla="*/ 359570 h 1169985"/>
                  <a:gd name="connsiteX55" fmla="*/ 913350 w 1049375"/>
                  <a:gd name="connsiteY55" fmla="*/ 384904 h 1169985"/>
                  <a:gd name="connsiteX56" fmla="*/ 940550 w 1049375"/>
                  <a:gd name="connsiteY56" fmla="*/ 431944 h 1169985"/>
                  <a:gd name="connsiteX57" fmla="*/ 940031 w 1049375"/>
                  <a:gd name="connsiteY57" fmla="*/ 484916 h 1169985"/>
                  <a:gd name="connsiteX58" fmla="*/ 940015 w 1049375"/>
                  <a:gd name="connsiteY58" fmla="*/ 486498 h 1169985"/>
                  <a:gd name="connsiteX59" fmla="*/ 1031598 w 1049375"/>
                  <a:gd name="connsiteY59" fmla="*/ 539745 h 11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49375" h="1169985">
                    <a:moveTo>
                      <a:pt x="1031598" y="539745"/>
                    </a:moveTo>
                    <a:cubicBezTo>
                      <a:pt x="1038126" y="550056"/>
                      <a:pt x="1043077" y="561533"/>
                      <a:pt x="1046089" y="573879"/>
                    </a:cubicBezTo>
                    <a:cubicBezTo>
                      <a:pt x="1055275" y="611506"/>
                      <a:pt x="1044925" y="651355"/>
                      <a:pt x="1018504" y="680025"/>
                    </a:cubicBezTo>
                    <a:lnTo>
                      <a:pt x="1018605" y="680412"/>
                    </a:lnTo>
                    <a:lnTo>
                      <a:pt x="1026451" y="710469"/>
                    </a:lnTo>
                    <a:cubicBezTo>
                      <a:pt x="1030506" y="741468"/>
                      <a:pt x="1022969" y="773422"/>
                      <a:pt x="1004568" y="799936"/>
                    </a:cubicBezTo>
                    <a:lnTo>
                      <a:pt x="989994" y="814517"/>
                    </a:lnTo>
                    <a:lnTo>
                      <a:pt x="995870" y="818036"/>
                    </a:lnTo>
                    <a:cubicBezTo>
                      <a:pt x="1003754" y="825996"/>
                      <a:pt x="1009810" y="836005"/>
                      <a:pt x="1013313" y="847333"/>
                    </a:cubicBezTo>
                    <a:cubicBezTo>
                      <a:pt x="1018406" y="863777"/>
                      <a:pt x="1017680" y="881636"/>
                      <a:pt x="1011261" y="897543"/>
                    </a:cubicBezTo>
                    <a:cubicBezTo>
                      <a:pt x="1027040" y="919358"/>
                      <a:pt x="1032558" y="947637"/>
                      <a:pt x="1026252" y="974315"/>
                    </a:cubicBezTo>
                    <a:cubicBezTo>
                      <a:pt x="1017868" y="1009780"/>
                      <a:pt x="990115" y="1036341"/>
                      <a:pt x="956030" y="1041516"/>
                    </a:cubicBezTo>
                    <a:cubicBezTo>
                      <a:pt x="955867" y="1063653"/>
                      <a:pt x="946695" y="1084648"/>
                      <a:pt x="930891" y="1099099"/>
                    </a:cubicBezTo>
                    <a:cubicBezTo>
                      <a:pt x="906879" y="1121060"/>
                      <a:pt x="872193" y="1123882"/>
                      <a:pt x="845303" y="1106072"/>
                    </a:cubicBezTo>
                    <a:cubicBezTo>
                      <a:pt x="836606" y="1136665"/>
                      <a:pt x="813320" y="1160052"/>
                      <a:pt x="784140" y="1167502"/>
                    </a:cubicBezTo>
                    <a:cubicBezTo>
                      <a:pt x="749755" y="1176281"/>
                      <a:pt x="713868" y="1161321"/>
                      <a:pt x="694210" y="1130005"/>
                    </a:cubicBezTo>
                    <a:cubicBezTo>
                      <a:pt x="647813" y="1159729"/>
                      <a:pt x="587550" y="1143022"/>
                      <a:pt x="560623" y="1092957"/>
                    </a:cubicBezTo>
                    <a:cubicBezTo>
                      <a:pt x="534170" y="1096248"/>
                      <a:pt x="509333" y="1078818"/>
                      <a:pt x="501887" y="1051730"/>
                    </a:cubicBezTo>
                    <a:cubicBezTo>
                      <a:pt x="496494" y="1032132"/>
                      <a:pt x="501262" y="1010981"/>
                      <a:pt x="514438" y="996080"/>
                    </a:cubicBezTo>
                    <a:cubicBezTo>
                      <a:pt x="495744" y="984392"/>
                      <a:pt x="485333" y="961962"/>
                      <a:pt x="487936" y="938985"/>
                    </a:cubicBezTo>
                    <a:lnTo>
                      <a:pt x="494484" y="924786"/>
                    </a:lnTo>
                    <a:lnTo>
                      <a:pt x="473405" y="907540"/>
                    </a:lnTo>
                    <a:cubicBezTo>
                      <a:pt x="454375" y="886151"/>
                      <a:pt x="442082" y="858785"/>
                      <a:pt x="439447" y="828727"/>
                    </a:cubicBezTo>
                    <a:cubicBezTo>
                      <a:pt x="385457" y="849015"/>
                      <a:pt x="325072" y="839373"/>
                      <a:pt x="280838" y="803404"/>
                    </a:cubicBezTo>
                    <a:cubicBezTo>
                      <a:pt x="228715" y="761018"/>
                      <a:pt x="209008" y="690420"/>
                      <a:pt x="231468" y="626479"/>
                    </a:cubicBezTo>
                    <a:cubicBezTo>
                      <a:pt x="135422" y="588825"/>
                      <a:pt x="90232" y="479468"/>
                      <a:pt x="131305" y="384048"/>
                    </a:cubicBezTo>
                    <a:cubicBezTo>
                      <a:pt x="122526" y="374951"/>
                      <a:pt x="115725" y="364590"/>
                      <a:pt x="110938" y="353528"/>
                    </a:cubicBezTo>
                    <a:lnTo>
                      <a:pt x="110323" y="350955"/>
                    </a:lnTo>
                    <a:lnTo>
                      <a:pt x="88167" y="356698"/>
                    </a:lnTo>
                    <a:cubicBezTo>
                      <a:pt x="74961" y="357070"/>
                      <a:pt x="62960" y="354183"/>
                      <a:pt x="53523" y="348000"/>
                    </a:cubicBezTo>
                    <a:cubicBezTo>
                      <a:pt x="31281" y="333428"/>
                      <a:pt x="27523" y="303435"/>
                      <a:pt x="44112" y="272836"/>
                    </a:cubicBezTo>
                    <a:cubicBezTo>
                      <a:pt x="-319" y="264129"/>
                      <a:pt x="-13415" y="218922"/>
                      <a:pt x="15089" y="172614"/>
                    </a:cubicBezTo>
                    <a:cubicBezTo>
                      <a:pt x="771" y="159282"/>
                      <a:pt x="3878" y="134188"/>
                      <a:pt x="22442" y="113267"/>
                    </a:cubicBezTo>
                    <a:cubicBezTo>
                      <a:pt x="35870" y="98127"/>
                      <a:pt x="55031" y="87932"/>
                      <a:pt x="72858" y="86445"/>
                    </a:cubicBezTo>
                    <a:cubicBezTo>
                      <a:pt x="74043" y="68434"/>
                      <a:pt x="87542" y="48646"/>
                      <a:pt x="107221" y="36076"/>
                    </a:cubicBezTo>
                    <a:cubicBezTo>
                      <a:pt x="130264" y="21361"/>
                      <a:pt x="156120" y="20108"/>
                      <a:pt x="169491" y="33061"/>
                    </a:cubicBezTo>
                    <a:cubicBezTo>
                      <a:pt x="169919" y="32873"/>
                      <a:pt x="170345" y="32698"/>
                      <a:pt x="170773" y="32510"/>
                    </a:cubicBezTo>
                    <a:cubicBezTo>
                      <a:pt x="190645" y="14307"/>
                      <a:pt x="215679" y="2523"/>
                      <a:pt x="239055" y="360"/>
                    </a:cubicBezTo>
                    <a:cubicBezTo>
                      <a:pt x="275979" y="-3050"/>
                      <a:pt x="300813" y="18040"/>
                      <a:pt x="298728" y="51018"/>
                    </a:cubicBezTo>
                    <a:lnTo>
                      <a:pt x="298761" y="51014"/>
                    </a:lnTo>
                    <a:lnTo>
                      <a:pt x="328153" y="47771"/>
                    </a:lnTo>
                    <a:cubicBezTo>
                      <a:pt x="347723" y="50221"/>
                      <a:pt x="360868" y="62985"/>
                      <a:pt x="362157" y="81510"/>
                    </a:cubicBezTo>
                    <a:lnTo>
                      <a:pt x="359637" y="99354"/>
                    </a:lnTo>
                    <a:lnTo>
                      <a:pt x="365054" y="101049"/>
                    </a:lnTo>
                    <a:lnTo>
                      <a:pt x="383847" y="98637"/>
                    </a:lnTo>
                    <a:cubicBezTo>
                      <a:pt x="391338" y="99422"/>
                      <a:pt x="397917" y="102017"/>
                      <a:pt x="402916" y="106356"/>
                    </a:cubicBezTo>
                    <a:lnTo>
                      <a:pt x="408582" y="117580"/>
                    </a:lnTo>
                    <a:lnTo>
                      <a:pt x="459972" y="84932"/>
                    </a:lnTo>
                    <a:cubicBezTo>
                      <a:pt x="482108" y="76894"/>
                      <a:pt x="505951" y="73651"/>
                      <a:pt x="529881" y="75786"/>
                    </a:cubicBezTo>
                    <a:cubicBezTo>
                      <a:pt x="605488" y="82546"/>
                      <a:pt x="665593" y="140975"/>
                      <a:pt x="674303" y="216140"/>
                    </a:cubicBezTo>
                    <a:lnTo>
                      <a:pt x="674370" y="216146"/>
                    </a:lnTo>
                    <a:lnTo>
                      <a:pt x="734343" y="220310"/>
                    </a:lnTo>
                    <a:cubicBezTo>
                      <a:pt x="790019" y="238166"/>
                      <a:pt x="829145" y="293751"/>
                      <a:pt x="820628" y="357107"/>
                    </a:cubicBezTo>
                    <a:lnTo>
                      <a:pt x="821740" y="357161"/>
                    </a:lnTo>
                    <a:lnTo>
                      <a:pt x="870553" y="359570"/>
                    </a:lnTo>
                    <a:cubicBezTo>
                      <a:pt x="886478" y="364343"/>
                      <a:pt x="901214" y="372927"/>
                      <a:pt x="913350" y="384904"/>
                    </a:cubicBezTo>
                    <a:cubicBezTo>
                      <a:pt x="926711" y="398085"/>
                      <a:pt x="935942" y="414388"/>
                      <a:pt x="940550" y="431944"/>
                    </a:cubicBezTo>
                    <a:lnTo>
                      <a:pt x="940031" y="484916"/>
                    </a:lnTo>
                    <a:lnTo>
                      <a:pt x="940015" y="486498"/>
                    </a:lnTo>
                    <a:cubicBezTo>
                      <a:pt x="978233" y="488383"/>
                      <a:pt x="1012014" y="508813"/>
                      <a:pt x="1031598" y="539745"/>
                    </a:cubicBezTo>
                    <a:close/>
                  </a:path>
                </a:pathLst>
              </a:cu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4" name="Group 173"/>
              <p:cNvGrpSpPr/>
              <p:nvPr/>
            </p:nvGrpSpPr>
            <p:grpSpPr>
              <a:xfrm>
                <a:off x="7101579" y="2568835"/>
                <a:ext cx="1519239" cy="1307152"/>
                <a:chOff x="7401906" y="1315063"/>
                <a:chExt cx="1295400" cy="1307152"/>
              </a:xfrm>
            </p:grpSpPr>
            <p:grpSp>
              <p:nvGrpSpPr>
                <p:cNvPr id="195" name="Group 194"/>
                <p:cNvGrpSpPr/>
                <p:nvPr/>
              </p:nvGrpSpPr>
              <p:grpSpPr>
                <a:xfrm>
                  <a:off x="7401906" y="1827307"/>
                  <a:ext cx="1295400" cy="228600"/>
                  <a:chOff x="5943600" y="990600"/>
                  <a:chExt cx="1447800" cy="381000"/>
                </a:xfrm>
              </p:grpSpPr>
              <p:sp>
                <p:nvSpPr>
                  <p:cNvPr id="197" name="Rounded Rectangle 196"/>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25"/>
                  <p:cNvGrpSpPr/>
                  <p:nvPr/>
                </p:nvGrpSpPr>
                <p:grpSpPr>
                  <a:xfrm>
                    <a:off x="6019800" y="1066800"/>
                    <a:ext cx="1295400" cy="211807"/>
                    <a:chOff x="6096000" y="367146"/>
                    <a:chExt cx="1948872" cy="318654"/>
                  </a:xfrm>
                </p:grpSpPr>
                <p:grpSp>
                  <p:nvGrpSpPr>
                    <p:cNvPr id="199" name="Group 114"/>
                    <p:cNvGrpSpPr/>
                    <p:nvPr/>
                  </p:nvGrpSpPr>
                  <p:grpSpPr>
                    <a:xfrm>
                      <a:off x="6096000" y="381000"/>
                      <a:ext cx="685800" cy="304800"/>
                      <a:chOff x="6096000" y="381000"/>
                      <a:chExt cx="685800" cy="304800"/>
                    </a:xfrm>
                  </p:grpSpPr>
                  <p:grpSp>
                    <p:nvGrpSpPr>
                      <p:cNvPr id="208" name="Group 112"/>
                      <p:cNvGrpSpPr/>
                      <p:nvPr/>
                    </p:nvGrpSpPr>
                    <p:grpSpPr>
                      <a:xfrm>
                        <a:off x="6096000" y="381000"/>
                        <a:ext cx="457200" cy="304800"/>
                        <a:chOff x="6096000" y="381000"/>
                        <a:chExt cx="457200" cy="304800"/>
                      </a:xfrm>
                    </p:grpSpPr>
                    <p:sp>
                      <p:nvSpPr>
                        <p:cNvPr id="210" name="L-Shape 209"/>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Shape 210"/>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Diamond 208"/>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15"/>
                    <p:cNvGrpSpPr/>
                    <p:nvPr/>
                  </p:nvGrpSpPr>
                  <p:grpSpPr>
                    <a:xfrm>
                      <a:off x="6821055" y="371764"/>
                      <a:ext cx="685800" cy="304800"/>
                      <a:chOff x="6096000" y="381000"/>
                      <a:chExt cx="685800" cy="304800"/>
                    </a:xfrm>
                  </p:grpSpPr>
                  <p:grpSp>
                    <p:nvGrpSpPr>
                      <p:cNvPr id="204" name="Group 112"/>
                      <p:cNvGrpSpPr/>
                      <p:nvPr/>
                    </p:nvGrpSpPr>
                    <p:grpSpPr>
                      <a:xfrm>
                        <a:off x="6096000" y="381000"/>
                        <a:ext cx="457200" cy="304800"/>
                        <a:chOff x="6096000" y="381000"/>
                        <a:chExt cx="457200" cy="304800"/>
                      </a:xfrm>
                    </p:grpSpPr>
                    <p:sp>
                      <p:nvSpPr>
                        <p:cNvPr id="206" name="L-Shape 205"/>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Shape 206"/>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Diamond 204"/>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112"/>
                    <p:cNvGrpSpPr/>
                    <p:nvPr/>
                  </p:nvGrpSpPr>
                  <p:grpSpPr>
                    <a:xfrm>
                      <a:off x="7587672" y="367146"/>
                      <a:ext cx="457200" cy="304800"/>
                      <a:chOff x="6096000" y="381000"/>
                      <a:chExt cx="457200" cy="304800"/>
                    </a:xfrm>
                  </p:grpSpPr>
                  <p:sp>
                    <p:nvSpPr>
                      <p:cNvPr id="202" name="L-Shape 201"/>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L-Shape 202"/>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6" name="Chord 195"/>
                <p:cNvSpPr/>
                <p:nvPr/>
              </p:nvSpPr>
              <p:spPr>
                <a:xfrm rot="8784652">
                  <a:off x="7483176" y="1315063"/>
                  <a:ext cx="1146326" cy="1307152"/>
                </a:xfrm>
                <a:prstGeom prst="chord">
                  <a:avLst>
                    <a:gd name="adj1" fmla="val 2700000"/>
                    <a:gd name="adj2" fmla="val 12175017"/>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rot="4956880">
                <a:off x="7526464" y="5324447"/>
                <a:ext cx="1408920" cy="195683"/>
                <a:chOff x="1219200" y="2133600"/>
                <a:chExt cx="7086600" cy="685800"/>
              </a:xfrm>
            </p:grpSpPr>
            <p:sp>
              <p:nvSpPr>
                <p:cNvPr id="188" name="&quot;No&quot; Symbol 187"/>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quot;No&quot; Symbol 188"/>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quot;No&quot; Symbol 189"/>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quot;No&quot; Symbol 190"/>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quot;No&quot; Symbol 191"/>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quot;No&quot; Symbol 192"/>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quot;No&quot; Symbol 193"/>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6" name="Group 175"/>
              <p:cNvGrpSpPr/>
              <p:nvPr/>
            </p:nvGrpSpPr>
            <p:grpSpPr>
              <a:xfrm rot="6026851">
                <a:off x="6651859" y="5324842"/>
                <a:ext cx="1408920" cy="195683"/>
                <a:chOff x="1219200" y="2133600"/>
                <a:chExt cx="7086600" cy="685800"/>
              </a:xfrm>
            </p:grpSpPr>
            <p:sp>
              <p:nvSpPr>
                <p:cNvPr id="181" name="&quot;No&quot; Symbol 180"/>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quot;No&quot; Symbol 181"/>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quot;No&quot; Symbol 182"/>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quot;No&quot; Symbol 183"/>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quot;No&quot; Symbol 184"/>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quot;No&quot; Symbol 185"/>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quot;No&quot; Symbol 186"/>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7" name="Group 67"/>
              <p:cNvGrpSpPr/>
              <p:nvPr/>
            </p:nvGrpSpPr>
            <p:grpSpPr>
              <a:xfrm>
                <a:off x="7419550" y="4415601"/>
                <a:ext cx="762120" cy="190460"/>
                <a:chOff x="3886200" y="6096000"/>
                <a:chExt cx="3124200" cy="533400"/>
              </a:xfrm>
            </p:grpSpPr>
            <p:sp>
              <p:nvSpPr>
                <p:cNvPr id="178" name="Left-Right Arrow 17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Left-Right Arrow 17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 Arrow 17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7" name="Rectangle 316"/>
            <p:cNvSpPr/>
            <p:nvPr/>
          </p:nvSpPr>
          <p:spPr>
            <a:xfrm>
              <a:off x="7960117" y="2437423"/>
              <a:ext cx="1667745" cy="369332"/>
            </a:xfrm>
            <a:prstGeom prst="rect">
              <a:avLst/>
            </a:prstGeom>
          </p:spPr>
          <p:txBody>
            <a:bodyPr wrap="square">
              <a:spAutoFit/>
            </a:bodyPr>
            <a:lstStyle/>
            <a:p>
              <a:r>
                <a:rPr lang="en-US" dirty="0" err="1">
                  <a:solidFill>
                    <a:schemeClr val="bg1"/>
                  </a:solidFill>
                  <a:latin typeface="Palatino"/>
                </a:rPr>
                <a:t>Nicanor</a:t>
              </a:r>
              <a:endParaRPr lang="en-US" dirty="0">
                <a:solidFill>
                  <a:schemeClr val="bg1"/>
                </a:solidFill>
              </a:endParaRPr>
            </a:p>
          </p:txBody>
        </p:sp>
      </p:grpSp>
      <p:grpSp>
        <p:nvGrpSpPr>
          <p:cNvPr id="1024" name="Group 1023"/>
          <p:cNvGrpSpPr/>
          <p:nvPr/>
        </p:nvGrpSpPr>
        <p:grpSpPr>
          <a:xfrm>
            <a:off x="9985828" y="883696"/>
            <a:ext cx="1993892" cy="2423975"/>
            <a:chOff x="9859413" y="1488973"/>
            <a:chExt cx="1993892" cy="2423975"/>
          </a:xfrm>
        </p:grpSpPr>
        <p:grpSp>
          <p:nvGrpSpPr>
            <p:cNvPr id="77" name="Group 76"/>
            <p:cNvGrpSpPr/>
            <p:nvPr/>
          </p:nvGrpSpPr>
          <p:grpSpPr>
            <a:xfrm>
              <a:off x="10730862" y="1488973"/>
              <a:ext cx="1122443" cy="2423975"/>
              <a:chOff x="7223391" y="2210962"/>
              <a:chExt cx="1749459" cy="3778049"/>
            </a:xfrm>
          </p:grpSpPr>
          <p:sp>
            <p:nvSpPr>
              <p:cNvPr id="78" name="Oval 2"/>
              <p:cNvSpPr/>
              <p:nvPr/>
            </p:nvSpPr>
            <p:spPr>
              <a:xfrm rot="1267050">
                <a:off x="7705079" y="5430408"/>
                <a:ext cx="391510" cy="55860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9394983">
                <a:off x="8096670" y="5396283"/>
                <a:ext cx="391510" cy="55860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
              <p:cNvSpPr/>
              <p:nvPr/>
            </p:nvSpPr>
            <p:spPr>
              <a:xfrm rot="20847300">
                <a:off x="8640866" y="4118040"/>
                <a:ext cx="331984" cy="497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3"/>
              <p:cNvSpPr/>
              <p:nvPr/>
            </p:nvSpPr>
            <p:spPr>
              <a:xfrm>
                <a:off x="7223391" y="4149701"/>
                <a:ext cx="331984" cy="497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4"/>
              <p:cNvSpPr/>
              <p:nvPr/>
            </p:nvSpPr>
            <p:spPr>
              <a:xfrm rot="19994659">
                <a:off x="8287939" y="3127026"/>
                <a:ext cx="572312" cy="1293705"/>
              </a:xfrm>
              <a:prstGeom prst="trapezoid">
                <a:avLst>
                  <a:gd name="adj" fmla="val 34133"/>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5"/>
              <p:cNvSpPr/>
              <p:nvPr/>
            </p:nvSpPr>
            <p:spPr>
              <a:xfrm rot="1327004">
                <a:off x="7355414" y="3212195"/>
                <a:ext cx="572312" cy="1247077"/>
              </a:xfrm>
              <a:prstGeom prst="trapezoid">
                <a:avLst>
                  <a:gd name="adj" fmla="val 34133"/>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6"/>
              <p:cNvSpPr/>
              <p:nvPr/>
            </p:nvSpPr>
            <p:spPr>
              <a:xfrm>
                <a:off x="7487535" y="3150339"/>
                <a:ext cx="1232672" cy="253071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7"/>
              <p:cNvSpPr/>
              <p:nvPr/>
            </p:nvSpPr>
            <p:spPr>
              <a:xfrm rot="10800000">
                <a:off x="7927775" y="3255315"/>
                <a:ext cx="352192" cy="44921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707655" y="2223932"/>
                <a:ext cx="792433" cy="117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7130062">
                <a:off x="7580838" y="2056483"/>
                <a:ext cx="1205243" cy="1514201"/>
              </a:xfrm>
              <a:custGeom>
                <a:avLst/>
                <a:gdLst>
                  <a:gd name="connsiteX0" fmla="*/ 1175192 w 1205243"/>
                  <a:gd name="connsiteY0" fmla="*/ 447181 h 1514201"/>
                  <a:gd name="connsiteX1" fmla="*/ 1123695 w 1205243"/>
                  <a:gd name="connsiteY1" fmla="*/ 849792 h 1514201"/>
                  <a:gd name="connsiteX2" fmla="*/ 1099265 w 1205243"/>
                  <a:gd name="connsiteY2" fmla="*/ 850649 h 1514201"/>
                  <a:gd name="connsiteX3" fmla="*/ 1101468 w 1205243"/>
                  <a:gd name="connsiteY3" fmla="*/ 869982 h 1514201"/>
                  <a:gd name="connsiteX4" fmla="*/ 1104801 w 1205243"/>
                  <a:gd name="connsiteY4" fmla="*/ 873583 h 1514201"/>
                  <a:gd name="connsiteX5" fmla="*/ 1149957 w 1205243"/>
                  <a:gd name="connsiteY5" fmla="*/ 891742 h 1514201"/>
                  <a:gd name="connsiteX6" fmla="*/ 1104166 w 1205243"/>
                  <a:gd name="connsiteY6" fmla="*/ 893648 h 1514201"/>
                  <a:gd name="connsiteX7" fmla="*/ 1122561 w 1205243"/>
                  <a:gd name="connsiteY7" fmla="*/ 1055070 h 1514201"/>
                  <a:gd name="connsiteX8" fmla="*/ 753968 w 1205243"/>
                  <a:gd name="connsiteY8" fmla="*/ 1284635 h 1514201"/>
                  <a:gd name="connsiteX9" fmla="*/ 385376 w 1205243"/>
                  <a:gd name="connsiteY9" fmla="*/ 1514201 h 1514201"/>
                  <a:gd name="connsiteX10" fmla="*/ 355782 w 1205243"/>
                  <a:gd name="connsiteY10" fmla="*/ 1254521 h 1514201"/>
                  <a:gd name="connsiteX11" fmla="*/ 352341 w 1205243"/>
                  <a:gd name="connsiteY11" fmla="*/ 1254806 h 1514201"/>
                  <a:gd name="connsiteX12" fmla="*/ 275351 w 1205243"/>
                  <a:gd name="connsiteY12" fmla="*/ 1329443 h 1514201"/>
                  <a:gd name="connsiteX13" fmla="*/ 362814 w 1205243"/>
                  <a:gd name="connsiteY13" fmla="*/ 1014027 h 1514201"/>
                  <a:gd name="connsiteX14" fmla="*/ 731243 w 1205243"/>
                  <a:gd name="connsiteY14" fmla="*/ 866521 h 1514201"/>
                  <a:gd name="connsiteX15" fmla="*/ 743266 w 1205243"/>
                  <a:gd name="connsiteY15" fmla="*/ 842191 h 1514201"/>
                  <a:gd name="connsiteX16" fmla="*/ 742939 w 1205243"/>
                  <a:gd name="connsiteY16" fmla="*/ 841150 h 1514201"/>
                  <a:gd name="connsiteX17" fmla="*/ 703494 w 1205243"/>
                  <a:gd name="connsiteY17" fmla="*/ 581731 h 1514201"/>
                  <a:gd name="connsiteX18" fmla="*/ 631232 w 1205243"/>
                  <a:gd name="connsiteY18" fmla="*/ 470657 h 1514201"/>
                  <a:gd name="connsiteX19" fmla="*/ 635246 w 1205243"/>
                  <a:gd name="connsiteY19" fmla="*/ 456901 h 1514201"/>
                  <a:gd name="connsiteX20" fmla="*/ 597074 w 1205243"/>
                  <a:gd name="connsiteY20" fmla="*/ 439024 h 1514201"/>
                  <a:gd name="connsiteX21" fmla="*/ 434236 w 1205243"/>
                  <a:gd name="connsiteY21" fmla="*/ 464445 h 1514201"/>
                  <a:gd name="connsiteX22" fmla="*/ 0 w 1205243"/>
                  <a:gd name="connsiteY22" fmla="*/ 464445 h 1514201"/>
                  <a:gd name="connsiteX23" fmla="*/ 112164 w 1205243"/>
                  <a:gd name="connsiteY23" fmla="*/ 228376 h 1514201"/>
                  <a:gd name="connsiteX24" fmla="*/ 109092 w 1205243"/>
                  <a:gd name="connsiteY24" fmla="*/ 226798 h 1514201"/>
                  <a:gd name="connsiteX25" fmla="*/ 4283 w 1205243"/>
                  <a:gd name="connsiteY25" fmla="*/ 249450 h 1514201"/>
                  <a:gd name="connsiteX26" fmla="*/ 245273 w 1205243"/>
                  <a:gd name="connsiteY26" fmla="*/ 27955 h 1514201"/>
                  <a:gd name="connsiteX27" fmla="*/ 635989 w 1205243"/>
                  <a:gd name="connsiteY27" fmla="*/ 97523 h 1514201"/>
                  <a:gd name="connsiteX28" fmla="*/ 875732 w 1205243"/>
                  <a:gd name="connsiteY28" fmla="*/ 166031 h 1514201"/>
                  <a:gd name="connsiteX29" fmla="*/ 878302 w 1205243"/>
                  <a:gd name="connsiteY29" fmla="*/ 167351 h 1514201"/>
                  <a:gd name="connsiteX30" fmla="*/ 883122 w 1205243"/>
                  <a:gd name="connsiteY30" fmla="*/ 157314 h 1514201"/>
                  <a:gd name="connsiteX31" fmla="*/ 923679 w 1205243"/>
                  <a:gd name="connsiteY31" fmla="*/ 128607 h 1514201"/>
                  <a:gd name="connsiteX32" fmla="*/ 1025467 w 1205243"/>
                  <a:gd name="connsiteY32" fmla="*/ 166698 h 1514201"/>
                  <a:gd name="connsiteX33" fmla="*/ 1026095 w 1205243"/>
                  <a:gd name="connsiteY33" fmla="*/ 167384 h 1514201"/>
                  <a:gd name="connsiteX34" fmla="*/ 1026706 w 1205243"/>
                  <a:gd name="connsiteY34" fmla="*/ 167092 h 1514201"/>
                  <a:gd name="connsiteX35" fmla="*/ 1026229 w 1205243"/>
                  <a:gd name="connsiteY35" fmla="*/ 167531 h 1514201"/>
                  <a:gd name="connsiteX36" fmla="*/ 1060101 w 1205243"/>
                  <a:gd name="connsiteY36" fmla="*/ 204511 h 1514201"/>
                  <a:gd name="connsiteX37" fmla="*/ 1175192 w 1205243"/>
                  <a:gd name="connsiteY37" fmla="*/ 447181 h 151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05243" h="1514201">
                    <a:moveTo>
                      <a:pt x="1175192" y="447181"/>
                    </a:moveTo>
                    <a:cubicBezTo>
                      <a:pt x="1230425" y="646331"/>
                      <a:pt x="1207369" y="826586"/>
                      <a:pt x="1123695" y="849792"/>
                    </a:cubicBezTo>
                    <a:lnTo>
                      <a:pt x="1099265" y="850649"/>
                    </a:lnTo>
                    <a:lnTo>
                      <a:pt x="1101468" y="869982"/>
                    </a:lnTo>
                    <a:lnTo>
                      <a:pt x="1104801" y="873583"/>
                    </a:lnTo>
                    <a:cubicBezTo>
                      <a:pt x="1116022" y="880995"/>
                      <a:pt x="1130800" y="887145"/>
                      <a:pt x="1149957" y="891742"/>
                    </a:cubicBezTo>
                    <a:lnTo>
                      <a:pt x="1104166" y="893648"/>
                    </a:lnTo>
                    <a:lnTo>
                      <a:pt x="1122561" y="1055070"/>
                    </a:lnTo>
                    <a:cubicBezTo>
                      <a:pt x="1076151" y="1254347"/>
                      <a:pt x="800378" y="1085358"/>
                      <a:pt x="753968" y="1284635"/>
                    </a:cubicBezTo>
                    <a:cubicBezTo>
                      <a:pt x="707559" y="1483913"/>
                      <a:pt x="431786" y="1314924"/>
                      <a:pt x="385376" y="1514201"/>
                    </a:cubicBezTo>
                    <a:lnTo>
                      <a:pt x="355782" y="1254521"/>
                    </a:lnTo>
                    <a:lnTo>
                      <a:pt x="352341" y="1254806"/>
                    </a:lnTo>
                    <a:cubicBezTo>
                      <a:pt x="319959" y="1262902"/>
                      <a:pt x="292616" y="1283586"/>
                      <a:pt x="275351" y="1329443"/>
                    </a:cubicBezTo>
                    <a:lnTo>
                      <a:pt x="362814" y="1014027"/>
                    </a:lnTo>
                    <a:cubicBezTo>
                      <a:pt x="431872" y="830601"/>
                      <a:pt x="662185" y="1049946"/>
                      <a:pt x="731243" y="866521"/>
                    </a:cubicBezTo>
                    <a:lnTo>
                      <a:pt x="743266" y="842191"/>
                    </a:lnTo>
                    <a:lnTo>
                      <a:pt x="742939" y="841150"/>
                    </a:lnTo>
                    <a:cubicBezTo>
                      <a:pt x="729791" y="754677"/>
                      <a:pt x="856744" y="618506"/>
                      <a:pt x="703494" y="581731"/>
                    </a:cubicBezTo>
                    <a:cubicBezTo>
                      <a:pt x="626868" y="563343"/>
                      <a:pt x="620294" y="520106"/>
                      <a:pt x="631232" y="470657"/>
                    </a:cubicBezTo>
                    <a:lnTo>
                      <a:pt x="635246" y="456901"/>
                    </a:lnTo>
                    <a:lnTo>
                      <a:pt x="597074" y="439024"/>
                    </a:lnTo>
                    <a:cubicBezTo>
                      <a:pt x="542795" y="416993"/>
                      <a:pt x="488515" y="410214"/>
                      <a:pt x="434236" y="464445"/>
                    </a:cubicBezTo>
                    <a:cubicBezTo>
                      <a:pt x="289491" y="609062"/>
                      <a:pt x="144745" y="319828"/>
                      <a:pt x="0" y="464445"/>
                    </a:cubicBezTo>
                    <a:lnTo>
                      <a:pt x="112164" y="228376"/>
                    </a:lnTo>
                    <a:lnTo>
                      <a:pt x="109092" y="226798"/>
                    </a:lnTo>
                    <a:cubicBezTo>
                      <a:pt x="77325" y="216551"/>
                      <a:pt x="43181" y="219653"/>
                      <a:pt x="4283" y="249450"/>
                    </a:cubicBezTo>
                    <a:lnTo>
                      <a:pt x="245273" y="27955"/>
                    </a:lnTo>
                    <a:cubicBezTo>
                      <a:pt x="400863" y="-91234"/>
                      <a:pt x="480400" y="216711"/>
                      <a:pt x="635989" y="97523"/>
                    </a:cubicBezTo>
                    <a:cubicBezTo>
                      <a:pt x="733234" y="23031"/>
                      <a:pt x="800769" y="115387"/>
                      <a:pt x="875732" y="166031"/>
                    </a:cubicBezTo>
                    <a:lnTo>
                      <a:pt x="878302" y="167351"/>
                    </a:lnTo>
                    <a:lnTo>
                      <a:pt x="883122" y="157314"/>
                    </a:lnTo>
                    <a:cubicBezTo>
                      <a:pt x="894432" y="142831"/>
                      <a:pt x="907990" y="132959"/>
                      <a:pt x="923679" y="128607"/>
                    </a:cubicBezTo>
                    <a:cubicBezTo>
                      <a:pt x="955057" y="119905"/>
                      <a:pt x="990503" y="134523"/>
                      <a:pt x="1025467" y="166698"/>
                    </a:cubicBezTo>
                    <a:lnTo>
                      <a:pt x="1026095" y="167384"/>
                    </a:lnTo>
                    <a:lnTo>
                      <a:pt x="1026706" y="167092"/>
                    </a:lnTo>
                    <a:lnTo>
                      <a:pt x="1026229" y="167531"/>
                    </a:lnTo>
                    <a:lnTo>
                      <a:pt x="1060101" y="204511"/>
                    </a:lnTo>
                    <a:cubicBezTo>
                      <a:pt x="1105616" y="262161"/>
                      <a:pt x="1147576" y="347606"/>
                      <a:pt x="1175192" y="447181"/>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Rounded Rectangle 12"/>
              <p:cNvSpPr/>
              <p:nvPr/>
            </p:nvSpPr>
            <p:spPr>
              <a:xfrm>
                <a:off x="7519747" y="2396810"/>
                <a:ext cx="1126998" cy="224605"/>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111"/>
              <p:cNvGrpSpPr/>
              <p:nvPr/>
            </p:nvGrpSpPr>
            <p:grpSpPr>
              <a:xfrm>
                <a:off x="7562838" y="5463494"/>
                <a:ext cx="1110918" cy="197069"/>
                <a:chOff x="1295400" y="5181600"/>
                <a:chExt cx="3200400" cy="773545"/>
              </a:xfrm>
            </p:grpSpPr>
            <p:grpSp>
              <p:nvGrpSpPr>
                <p:cNvPr id="106" name="Group 105"/>
                <p:cNvGrpSpPr/>
                <p:nvPr/>
              </p:nvGrpSpPr>
              <p:grpSpPr>
                <a:xfrm>
                  <a:off x="1295400" y="5181600"/>
                  <a:ext cx="1600200" cy="762000"/>
                  <a:chOff x="1295400" y="5181600"/>
                  <a:chExt cx="1600200" cy="762000"/>
                </a:xfrm>
              </p:grpSpPr>
              <p:sp>
                <p:nvSpPr>
                  <p:cNvPr id="112" name="Lightning Bolt 111"/>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ightning Bolt 112"/>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3"/>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2895600" y="5181600"/>
                  <a:ext cx="1600200" cy="762000"/>
                  <a:chOff x="1295400" y="5181600"/>
                  <a:chExt cx="1600200" cy="762000"/>
                </a:xfrm>
              </p:grpSpPr>
              <p:sp>
                <p:nvSpPr>
                  <p:cNvPr id="109" name="Lightning Bolt 108"/>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ghtning Bolt 109"/>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Quad Arrow 107"/>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13"/>
              <p:cNvGrpSpPr/>
              <p:nvPr/>
            </p:nvGrpSpPr>
            <p:grpSpPr>
              <a:xfrm>
                <a:off x="7536396" y="2419081"/>
                <a:ext cx="1110918" cy="197069"/>
                <a:chOff x="1295400" y="5181600"/>
                <a:chExt cx="3200400" cy="773545"/>
              </a:xfrm>
            </p:grpSpPr>
            <p:grpSp>
              <p:nvGrpSpPr>
                <p:cNvPr id="97" name="Group 105"/>
                <p:cNvGrpSpPr/>
                <p:nvPr/>
              </p:nvGrpSpPr>
              <p:grpSpPr>
                <a:xfrm>
                  <a:off x="1295400" y="5181600"/>
                  <a:ext cx="1600200" cy="762000"/>
                  <a:chOff x="1295400" y="5181600"/>
                  <a:chExt cx="1600200" cy="762000"/>
                </a:xfrm>
              </p:grpSpPr>
              <p:sp>
                <p:nvSpPr>
                  <p:cNvPr id="103" name="Lightning Bolt 102"/>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ightning Bolt 103"/>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104"/>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06"/>
                <p:cNvGrpSpPr/>
                <p:nvPr/>
              </p:nvGrpSpPr>
              <p:grpSpPr>
                <a:xfrm>
                  <a:off x="2895600" y="5181600"/>
                  <a:ext cx="1600200" cy="762000"/>
                  <a:chOff x="1295400" y="5181600"/>
                  <a:chExt cx="1600200" cy="762000"/>
                </a:xfrm>
              </p:grpSpPr>
              <p:sp>
                <p:nvSpPr>
                  <p:cNvPr id="100" name="Lightning Bolt 99"/>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ightning Bolt 100"/>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Quad Arrow 98"/>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64"/>
              <p:cNvGrpSpPr/>
              <p:nvPr/>
            </p:nvGrpSpPr>
            <p:grpSpPr>
              <a:xfrm flipH="1">
                <a:off x="7630728" y="4281080"/>
                <a:ext cx="1056576" cy="1033184"/>
                <a:chOff x="7543801" y="3581401"/>
                <a:chExt cx="1066799" cy="1066800"/>
              </a:xfrm>
            </p:grpSpPr>
            <p:sp>
              <p:nvSpPr>
                <p:cNvPr id="92" name="Rounded Rectangle 18"/>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62"/>
                <p:cNvGrpSpPr/>
                <p:nvPr/>
              </p:nvGrpSpPr>
              <p:grpSpPr>
                <a:xfrm>
                  <a:off x="7543801" y="3581401"/>
                  <a:ext cx="457200" cy="1066800"/>
                  <a:chOff x="6827799" y="4800600"/>
                  <a:chExt cx="868401" cy="2043177"/>
                </a:xfrm>
                <a:solidFill>
                  <a:srgbClr val="D98A33"/>
                </a:solidFill>
              </p:grpSpPr>
              <p:sp>
                <p:nvSpPr>
                  <p:cNvPr id="94" name="Double Wave 93"/>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8" name="Rectangle 317"/>
            <p:cNvSpPr/>
            <p:nvPr/>
          </p:nvSpPr>
          <p:spPr>
            <a:xfrm>
              <a:off x="9859413" y="2259257"/>
              <a:ext cx="853431" cy="369332"/>
            </a:xfrm>
            <a:prstGeom prst="rect">
              <a:avLst/>
            </a:prstGeom>
          </p:spPr>
          <p:txBody>
            <a:bodyPr wrap="square">
              <a:spAutoFit/>
            </a:bodyPr>
            <a:lstStyle/>
            <a:p>
              <a:r>
                <a:rPr lang="en-US" dirty="0" err="1">
                  <a:solidFill>
                    <a:schemeClr val="bg1"/>
                  </a:solidFill>
                  <a:latin typeface="Palatino"/>
                </a:rPr>
                <a:t>Timon</a:t>
              </a:r>
              <a:endParaRPr lang="en-US" dirty="0">
                <a:solidFill>
                  <a:schemeClr val="bg1"/>
                </a:solidFill>
              </a:endParaRPr>
            </a:p>
          </p:txBody>
        </p:sp>
      </p:grpSp>
      <p:grpSp>
        <p:nvGrpSpPr>
          <p:cNvPr id="1025" name="Group 1024"/>
          <p:cNvGrpSpPr/>
          <p:nvPr/>
        </p:nvGrpSpPr>
        <p:grpSpPr>
          <a:xfrm>
            <a:off x="4153808" y="3709659"/>
            <a:ext cx="2456191" cy="2468837"/>
            <a:chOff x="4454342" y="4144906"/>
            <a:chExt cx="2456191" cy="2468837"/>
          </a:xfrm>
        </p:grpSpPr>
        <p:grpSp>
          <p:nvGrpSpPr>
            <p:cNvPr id="212" name="Group 211"/>
            <p:cNvGrpSpPr/>
            <p:nvPr/>
          </p:nvGrpSpPr>
          <p:grpSpPr>
            <a:xfrm>
              <a:off x="5683266" y="4144906"/>
              <a:ext cx="1227267" cy="2468837"/>
              <a:chOff x="7148181" y="2121061"/>
              <a:chExt cx="1981200" cy="3985492"/>
            </a:xfrm>
          </p:grpSpPr>
          <p:sp>
            <p:nvSpPr>
              <p:cNvPr id="213" name="Oval 212"/>
              <p:cNvSpPr/>
              <p:nvPr/>
            </p:nvSpPr>
            <p:spPr>
              <a:xfrm>
                <a:off x="7148181" y="4477971"/>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437181">
                <a:off x="7324387" y="3506832"/>
                <a:ext cx="613313" cy="1426758"/>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4663168">
                <a:off x="8218452" y="5624539"/>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4271122">
                <a:off x="7658726" y="5622014"/>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8716407" y="4536135"/>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20170738">
                <a:off x="8410461" y="3470720"/>
                <a:ext cx="605382" cy="1473036"/>
              </a:xfrm>
              <a:prstGeom prst="trapezoid">
                <a:avLst>
                  <a:gd name="adj" fmla="val 37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7424384" y="3411211"/>
                <a:ext cx="1434593" cy="2488711"/>
              </a:xfrm>
              <a:prstGeom prst="trapezoid">
                <a:avLst>
                  <a:gd name="adj" fmla="val 2912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rot="10800000">
                <a:off x="7861814" y="3487410"/>
                <a:ext cx="459069" cy="43516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rot="427888">
                <a:off x="7398900" y="3614934"/>
                <a:ext cx="651283" cy="2207925"/>
              </a:xfrm>
              <a:custGeom>
                <a:avLst/>
                <a:gdLst>
                  <a:gd name="connsiteX0" fmla="*/ 152400 w 609600"/>
                  <a:gd name="connsiteY0" fmla="*/ 0 h 2447096"/>
                  <a:gd name="connsiteX1" fmla="*/ 457200 w 609600"/>
                  <a:gd name="connsiteY1" fmla="*/ 0 h 2447096"/>
                  <a:gd name="connsiteX2" fmla="*/ 609600 w 609600"/>
                  <a:gd name="connsiteY2" fmla="*/ 1881653 h 2447096"/>
                  <a:gd name="connsiteX3" fmla="*/ 598831 w 609600"/>
                  <a:gd name="connsiteY3" fmla="*/ 1881653 h 2447096"/>
                  <a:gd name="connsiteX4" fmla="*/ 603408 w 609600"/>
                  <a:gd name="connsiteY4" fmla="*/ 1896395 h 2447096"/>
                  <a:gd name="connsiteX5" fmla="*/ 609600 w 609600"/>
                  <a:gd name="connsiteY5" fmla="*/ 1957823 h 2447096"/>
                  <a:gd name="connsiteX6" fmla="*/ 609600 w 609600"/>
                  <a:gd name="connsiteY6" fmla="*/ 2142296 h 2447096"/>
                  <a:gd name="connsiteX7" fmla="*/ 304800 w 609600"/>
                  <a:gd name="connsiteY7" fmla="*/ 2447096 h 2447096"/>
                  <a:gd name="connsiteX8" fmla="*/ 0 w 609600"/>
                  <a:gd name="connsiteY8" fmla="*/ 2142296 h 2447096"/>
                  <a:gd name="connsiteX9" fmla="*/ 0 w 609600"/>
                  <a:gd name="connsiteY9" fmla="*/ 1957823 h 2447096"/>
                  <a:gd name="connsiteX10" fmla="*/ 6193 w 609600"/>
                  <a:gd name="connsiteY10" fmla="*/ 1896395 h 2447096"/>
                  <a:gd name="connsiteX11" fmla="*/ 10769 w 609600"/>
                  <a:gd name="connsiteY11" fmla="*/ 1881653 h 2447096"/>
                  <a:gd name="connsiteX12" fmla="*/ 0 w 609600"/>
                  <a:gd name="connsiteY12" fmla="*/ 1881653 h 244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2447096">
                    <a:moveTo>
                      <a:pt x="152400" y="0"/>
                    </a:moveTo>
                    <a:lnTo>
                      <a:pt x="457200" y="0"/>
                    </a:lnTo>
                    <a:lnTo>
                      <a:pt x="609600" y="1881653"/>
                    </a:lnTo>
                    <a:lnTo>
                      <a:pt x="598831" y="1881653"/>
                    </a:lnTo>
                    <a:lnTo>
                      <a:pt x="603408" y="1896395"/>
                    </a:lnTo>
                    <a:cubicBezTo>
                      <a:pt x="607468" y="1916237"/>
                      <a:pt x="609600" y="1936781"/>
                      <a:pt x="609600" y="1957823"/>
                    </a:cubicBezTo>
                    <a:lnTo>
                      <a:pt x="609600" y="2142296"/>
                    </a:lnTo>
                    <a:cubicBezTo>
                      <a:pt x="609600" y="2310632"/>
                      <a:pt x="473136" y="2447096"/>
                      <a:pt x="304800" y="2447096"/>
                    </a:cubicBezTo>
                    <a:cubicBezTo>
                      <a:pt x="136464" y="2447096"/>
                      <a:pt x="0" y="2310632"/>
                      <a:pt x="0" y="2142296"/>
                    </a:cubicBezTo>
                    <a:lnTo>
                      <a:pt x="0" y="1957823"/>
                    </a:lnTo>
                    <a:cubicBezTo>
                      <a:pt x="0" y="1936781"/>
                      <a:pt x="2133" y="1916237"/>
                      <a:pt x="6193" y="1896395"/>
                    </a:cubicBezTo>
                    <a:lnTo>
                      <a:pt x="10769" y="1881653"/>
                    </a:lnTo>
                    <a:lnTo>
                      <a:pt x="0" y="1881653"/>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rot="21081265">
                <a:off x="8195190" y="3618898"/>
                <a:ext cx="651283" cy="2207925"/>
              </a:xfrm>
              <a:custGeom>
                <a:avLst/>
                <a:gdLst>
                  <a:gd name="connsiteX0" fmla="*/ 152400 w 609600"/>
                  <a:gd name="connsiteY0" fmla="*/ 0 h 2447096"/>
                  <a:gd name="connsiteX1" fmla="*/ 457200 w 609600"/>
                  <a:gd name="connsiteY1" fmla="*/ 0 h 2447096"/>
                  <a:gd name="connsiteX2" fmla="*/ 609600 w 609600"/>
                  <a:gd name="connsiteY2" fmla="*/ 1881653 h 2447096"/>
                  <a:gd name="connsiteX3" fmla="*/ 598831 w 609600"/>
                  <a:gd name="connsiteY3" fmla="*/ 1881653 h 2447096"/>
                  <a:gd name="connsiteX4" fmla="*/ 603408 w 609600"/>
                  <a:gd name="connsiteY4" fmla="*/ 1896395 h 2447096"/>
                  <a:gd name="connsiteX5" fmla="*/ 609600 w 609600"/>
                  <a:gd name="connsiteY5" fmla="*/ 1957823 h 2447096"/>
                  <a:gd name="connsiteX6" fmla="*/ 609600 w 609600"/>
                  <a:gd name="connsiteY6" fmla="*/ 2142296 h 2447096"/>
                  <a:gd name="connsiteX7" fmla="*/ 304800 w 609600"/>
                  <a:gd name="connsiteY7" fmla="*/ 2447096 h 2447096"/>
                  <a:gd name="connsiteX8" fmla="*/ 0 w 609600"/>
                  <a:gd name="connsiteY8" fmla="*/ 2142296 h 2447096"/>
                  <a:gd name="connsiteX9" fmla="*/ 0 w 609600"/>
                  <a:gd name="connsiteY9" fmla="*/ 1957823 h 2447096"/>
                  <a:gd name="connsiteX10" fmla="*/ 6193 w 609600"/>
                  <a:gd name="connsiteY10" fmla="*/ 1896395 h 2447096"/>
                  <a:gd name="connsiteX11" fmla="*/ 10769 w 609600"/>
                  <a:gd name="connsiteY11" fmla="*/ 1881653 h 2447096"/>
                  <a:gd name="connsiteX12" fmla="*/ 0 w 609600"/>
                  <a:gd name="connsiteY12" fmla="*/ 1881653 h 244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2447096">
                    <a:moveTo>
                      <a:pt x="152400" y="0"/>
                    </a:moveTo>
                    <a:lnTo>
                      <a:pt x="457200" y="0"/>
                    </a:lnTo>
                    <a:lnTo>
                      <a:pt x="609600" y="1881653"/>
                    </a:lnTo>
                    <a:lnTo>
                      <a:pt x="598831" y="1881653"/>
                    </a:lnTo>
                    <a:lnTo>
                      <a:pt x="603408" y="1896395"/>
                    </a:lnTo>
                    <a:cubicBezTo>
                      <a:pt x="607468" y="1916237"/>
                      <a:pt x="609600" y="1936781"/>
                      <a:pt x="609600" y="1957823"/>
                    </a:cubicBezTo>
                    <a:lnTo>
                      <a:pt x="609600" y="2142296"/>
                    </a:lnTo>
                    <a:cubicBezTo>
                      <a:pt x="609600" y="2310632"/>
                      <a:pt x="473136" y="2447096"/>
                      <a:pt x="304800" y="2447096"/>
                    </a:cubicBezTo>
                    <a:cubicBezTo>
                      <a:pt x="136464" y="2447096"/>
                      <a:pt x="0" y="2310632"/>
                      <a:pt x="0" y="2142296"/>
                    </a:cubicBezTo>
                    <a:lnTo>
                      <a:pt x="0" y="1957823"/>
                    </a:lnTo>
                    <a:cubicBezTo>
                      <a:pt x="0" y="1936781"/>
                      <a:pt x="2133" y="1916237"/>
                      <a:pt x="6193" y="1896395"/>
                    </a:cubicBezTo>
                    <a:lnTo>
                      <a:pt x="10769" y="1881653"/>
                    </a:lnTo>
                    <a:lnTo>
                      <a:pt x="0" y="1881653"/>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222"/>
              <p:cNvSpPr/>
              <p:nvPr/>
            </p:nvSpPr>
            <p:spPr>
              <a:xfrm rot="5204949" flipH="1">
                <a:off x="7814604" y="2884700"/>
                <a:ext cx="1259046" cy="581636"/>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Diagonal Corner Rectangle 223"/>
              <p:cNvSpPr/>
              <p:nvPr/>
            </p:nvSpPr>
            <p:spPr>
              <a:xfrm rot="5751864">
                <a:off x="7107964" y="2872569"/>
                <a:ext cx="1321631" cy="62729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7596535" y="2500407"/>
                <a:ext cx="999446" cy="12322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 Diagonal Corner Rectangle 225"/>
              <p:cNvSpPr/>
              <p:nvPr/>
            </p:nvSpPr>
            <p:spPr>
              <a:xfrm rot="7114109">
                <a:off x="7781824" y="2329258"/>
                <a:ext cx="567007" cy="62729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a:off x="7687583" y="4870670"/>
                <a:ext cx="893211" cy="222618"/>
                <a:chOff x="6172200" y="4565754"/>
                <a:chExt cx="3923675" cy="920646"/>
              </a:xfrm>
            </p:grpSpPr>
            <p:grpSp>
              <p:nvGrpSpPr>
                <p:cNvPr id="267" name="Group 266"/>
                <p:cNvGrpSpPr/>
                <p:nvPr/>
              </p:nvGrpSpPr>
              <p:grpSpPr>
                <a:xfrm>
                  <a:off x="6172200" y="4572000"/>
                  <a:ext cx="1295400" cy="914400"/>
                  <a:chOff x="6172200" y="4572000"/>
                  <a:chExt cx="1295400" cy="914400"/>
                </a:xfrm>
              </p:grpSpPr>
              <p:sp>
                <p:nvSpPr>
                  <p:cNvPr id="276" name="Quad Arrow Callout 275"/>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7510072" y="4567003"/>
                  <a:ext cx="1295400" cy="914400"/>
                  <a:chOff x="6172200" y="4572000"/>
                  <a:chExt cx="1295400" cy="914400"/>
                </a:xfrm>
              </p:grpSpPr>
              <p:sp>
                <p:nvSpPr>
                  <p:cNvPr id="274" name="Quad Arrow Callout 273"/>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p:cNvGrpSpPr/>
                <p:nvPr/>
              </p:nvGrpSpPr>
              <p:grpSpPr>
                <a:xfrm>
                  <a:off x="8800475" y="4565754"/>
                  <a:ext cx="1295400" cy="914400"/>
                  <a:chOff x="6172200" y="4572000"/>
                  <a:chExt cx="1295400" cy="914400"/>
                </a:xfrm>
              </p:grpSpPr>
              <p:sp>
                <p:nvSpPr>
                  <p:cNvPr id="272" name="Quad Arrow Callout 271"/>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Oval 269"/>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7676779" y="4051789"/>
                <a:ext cx="893211" cy="222618"/>
                <a:chOff x="6172200" y="4565754"/>
                <a:chExt cx="3923675" cy="920646"/>
              </a:xfrm>
            </p:grpSpPr>
            <p:grpSp>
              <p:nvGrpSpPr>
                <p:cNvPr id="256" name="Group 255"/>
                <p:cNvGrpSpPr/>
                <p:nvPr/>
              </p:nvGrpSpPr>
              <p:grpSpPr>
                <a:xfrm>
                  <a:off x="6172200" y="4572000"/>
                  <a:ext cx="1295400" cy="914400"/>
                  <a:chOff x="6172200" y="4572000"/>
                  <a:chExt cx="1295400" cy="914400"/>
                </a:xfrm>
              </p:grpSpPr>
              <p:sp>
                <p:nvSpPr>
                  <p:cNvPr id="265" name="Quad Arrow Callout 264"/>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7510072" y="4567003"/>
                  <a:ext cx="1295400" cy="914400"/>
                  <a:chOff x="6172200" y="4572000"/>
                  <a:chExt cx="1295400" cy="914400"/>
                </a:xfrm>
              </p:grpSpPr>
              <p:sp>
                <p:nvSpPr>
                  <p:cNvPr id="263" name="Quad Arrow Callout 262"/>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8800475" y="4565754"/>
                  <a:ext cx="1295400" cy="914400"/>
                  <a:chOff x="6172200" y="4572000"/>
                  <a:chExt cx="1295400" cy="914400"/>
                </a:xfrm>
              </p:grpSpPr>
              <p:sp>
                <p:nvSpPr>
                  <p:cNvPr id="261" name="Quad Arrow Callout 260"/>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Oval 258"/>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7682181" y="4477980"/>
                <a:ext cx="893211" cy="222618"/>
                <a:chOff x="6172200" y="4565754"/>
                <a:chExt cx="3923675" cy="920646"/>
              </a:xfrm>
            </p:grpSpPr>
            <p:grpSp>
              <p:nvGrpSpPr>
                <p:cNvPr id="245" name="Group 244"/>
                <p:cNvGrpSpPr/>
                <p:nvPr/>
              </p:nvGrpSpPr>
              <p:grpSpPr>
                <a:xfrm>
                  <a:off x="6172200" y="4572000"/>
                  <a:ext cx="1295400" cy="914400"/>
                  <a:chOff x="6172200" y="4572000"/>
                  <a:chExt cx="1295400" cy="914400"/>
                </a:xfrm>
              </p:grpSpPr>
              <p:sp>
                <p:nvSpPr>
                  <p:cNvPr id="254" name="Quad Arrow Callout 253"/>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7510072" y="4567003"/>
                  <a:ext cx="1295400" cy="914400"/>
                  <a:chOff x="6172200" y="4572000"/>
                  <a:chExt cx="1295400" cy="914400"/>
                </a:xfrm>
              </p:grpSpPr>
              <p:sp>
                <p:nvSpPr>
                  <p:cNvPr id="252" name="Quad Arrow Callout 251"/>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8800475" y="4565754"/>
                  <a:ext cx="1295400" cy="914400"/>
                  <a:chOff x="6172200" y="4572000"/>
                  <a:chExt cx="1295400" cy="914400"/>
                </a:xfrm>
              </p:grpSpPr>
              <p:sp>
                <p:nvSpPr>
                  <p:cNvPr id="250" name="Quad Arrow Callout 249"/>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Oval 247"/>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Freeform 229"/>
              <p:cNvSpPr/>
              <p:nvPr/>
            </p:nvSpPr>
            <p:spPr>
              <a:xfrm rot="16200000">
                <a:off x="7772785" y="1822721"/>
                <a:ext cx="661835" cy="1258515"/>
              </a:xfrm>
              <a:custGeom>
                <a:avLst/>
                <a:gdLst>
                  <a:gd name="connsiteX0" fmla="*/ 525416 w 525416"/>
                  <a:gd name="connsiteY0" fmla="*/ 608261 h 1219200"/>
                  <a:gd name="connsiteX1" fmla="*/ 367533 w 525416"/>
                  <a:gd name="connsiteY1" fmla="*/ 1137428 h 1219200"/>
                  <a:gd name="connsiteX2" fmla="*/ 228600 w 525416"/>
                  <a:gd name="connsiteY2" fmla="*/ 1137427 h 1219200"/>
                  <a:gd name="connsiteX3" fmla="*/ 228600 w 525416"/>
                  <a:gd name="connsiteY3" fmla="*/ 1181099 h 1219200"/>
                  <a:gd name="connsiteX4" fmla="*/ 190499 w 525416"/>
                  <a:gd name="connsiteY4" fmla="*/ 1219200 h 1219200"/>
                  <a:gd name="connsiteX5" fmla="*/ 38101 w 525416"/>
                  <a:gd name="connsiteY5" fmla="*/ 1219200 h 1219200"/>
                  <a:gd name="connsiteX6" fmla="*/ 0 w 525416"/>
                  <a:gd name="connsiteY6" fmla="*/ 1181099 h 1219200"/>
                  <a:gd name="connsiteX7" fmla="*/ 0 w 525416"/>
                  <a:gd name="connsiteY7" fmla="*/ 38101 h 1219200"/>
                  <a:gd name="connsiteX8" fmla="*/ 38101 w 525416"/>
                  <a:gd name="connsiteY8" fmla="*/ 0 h 1219200"/>
                  <a:gd name="connsiteX9" fmla="*/ 190499 w 525416"/>
                  <a:gd name="connsiteY9" fmla="*/ 0 h 1219200"/>
                  <a:gd name="connsiteX10" fmla="*/ 228600 w 525416"/>
                  <a:gd name="connsiteY10" fmla="*/ 38101 h 1219200"/>
                  <a:gd name="connsiteX11" fmla="*/ 228600 w 525416"/>
                  <a:gd name="connsiteY11" fmla="*/ 79094 h 1219200"/>
                  <a:gd name="connsiteX12" fmla="*/ 367533 w 525416"/>
                  <a:gd name="connsiteY12" fmla="*/ 79094 h 1219200"/>
                  <a:gd name="connsiteX13" fmla="*/ 525416 w 525416"/>
                  <a:gd name="connsiteY13" fmla="*/ 60826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16" h="1219200">
                    <a:moveTo>
                      <a:pt x="525416" y="608261"/>
                    </a:moveTo>
                    <a:cubicBezTo>
                      <a:pt x="525416" y="900512"/>
                      <a:pt x="454729" y="1137428"/>
                      <a:pt x="367533" y="1137428"/>
                    </a:cubicBezTo>
                    <a:lnTo>
                      <a:pt x="228600" y="1137427"/>
                    </a:lnTo>
                    <a:lnTo>
                      <a:pt x="228600" y="1181099"/>
                    </a:lnTo>
                    <a:cubicBezTo>
                      <a:pt x="228600" y="1202142"/>
                      <a:pt x="211542" y="1219200"/>
                      <a:pt x="190499" y="1219200"/>
                    </a:cubicBezTo>
                    <a:lnTo>
                      <a:pt x="38101" y="1219200"/>
                    </a:lnTo>
                    <a:cubicBezTo>
                      <a:pt x="17058" y="1219200"/>
                      <a:pt x="0" y="1202142"/>
                      <a:pt x="0" y="1181099"/>
                    </a:cubicBezTo>
                    <a:lnTo>
                      <a:pt x="0" y="38101"/>
                    </a:lnTo>
                    <a:cubicBezTo>
                      <a:pt x="0" y="17058"/>
                      <a:pt x="17058" y="0"/>
                      <a:pt x="38101" y="0"/>
                    </a:cubicBezTo>
                    <a:lnTo>
                      <a:pt x="190499" y="0"/>
                    </a:lnTo>
                    <a:cubicBezTo>
                      <a:pt x="211542" y="0"/>
                      <a:pt x="228600" y="17058"/>
                      <a:pt x="228600" y="38101"/>
                    </a:cubicBezTo>
                    <a:lnTo>
                      <a:pt x="228600" y="79094"/>
                    </a:lnTo>
                    <a:lnTo>
                      <a:pt x="367533" y="79094"/>
                    </a:lnTo>
                    <a:cubicBezTo>
                      <a:pt x="454729" y="79094"/>
                      <a:pt x="525416" y="316010"/>
                      <a:pt x="525416" y="608261"/>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1" name="Group 230"/>
              <p:cNvGrpSpPr/>
              <p:nvPr/>
            </p:nvGrpSpPr>
            <p:grpSpPr>
              <a:xfrm>
                <a:off x="7428933" y="2410251"/>
                <a:ext cx="1284131" cy="222618"/>
                <a:chOff x="6172200" y="4565754"/>
                <a:chExt cx="3923675" cy="920646"/>
              </a:xfrm>
            </p:grpSpPr>
            <p:grpSp>
              <p:nvGrpSpPr>
                <p:cNvPr id="234" name="Group 233"/>
                <p:cNvGrpSpPr/>
                <p:nvPr/>
              </p:nvGrpSpPr>
              <p:grpSpPr>
                <a:xfrm>
                  <a:off x="6172200" y="4572000"/>
                  <a:ext cx="1295400" cy="914400"/>
                  <a:chOff x="6172200" y="4572000"/>
                  <a:chExt cx="1295400" cy="914400"/>
                </a:xfrm>
              </p:grpSpPr>
              <p:sp>
                <p:nvSpPr>
                  <p:cNvPr id="243" name="Quad Arrow Callout 242"/>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7510072" y="4567003"/>
                  <a:ext cx="1295400" cy="914400"/>
                  <a:chOff x="6172200" y="4572000"/>
                  <a:chExt cx="1295400" cy="914400"/>
                </a:xfrm>
              </p:grpSpPr>
              <p:sp>
                <p:nvSpPr>
                  <p:cNvPr id="241" name="Quad Arrow Callout 240"/>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8800475" y="4565754"/>
                  <a:ext cx="1295400" cy="914400"/>
                  <a:chOff x="6172200" y="4572000"/>
                  <a:chExt cx="1295400" cy="914400"/>
                </a:xfrm>
              </p:grpSpPr>
              <p:sp>
                <p:nvSpPr>
                  <p:cNvPr id="239" name="Quad Arrow Callout 238"/>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Oval 236"/>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ound Diagonal Corner Rectangle 231"/>
              <p:cNvSpPr/>
              <p:nvPr/>
            </p:nvSpPr>
            <p:spPr>
              <a:xfrm rot="7808154">
                <a:off x="7834941" y="3344495"/>
                <a:ext cx="498708" cy="55173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7940225" y="3411211"/>
                <a:ext cx="226814" cy="171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Rectangle 321"/>
            <p:cNvSpPr/>
            <p:nvPr/>
          </p:nvSpPr>
          <p:spPr>
            <a:xfrm>
              <a:off x="4454342" y="5585646"/>
              <a:ext cx="1562076" cy="369332"/>
            </a:xfrm>
            <a:prstGeom prst="rect">
              <a:avLst/>
            </a:prstGeom>
          </p:spPr>
          <p:txBody>
            <a:bodyPr wrap="square">
              <a:spAutoFit/>
            </a:bodyPr>
            <a:lstStyle/>
            <a:p>
              <a:r>
                <a:rPr lang="en-US" dirty="0" err="1">
                  <a:solidFill>
                    <a:schemeClr val="bg1"/>
                  </a:solidFill>
                  <a:latin typeface="Palatino"/>
                </a:rPr>
                <a:t>Parmenas</a:t>
              </a:r>
              <a:endParaRPr lang="en-US" dirty="0">
                <a:solidFill>
                  <a:schemeClr val="bg1"/>
                </a:solidFill>
              </a:endParaRPr>
            </a:p>
          </p:txBody>
        </p:sp>
      </p:grpSp>
      <p:sp>
        <p:nvSpPr>
          <p:cNvPr id="1028" name="Rectangle 1027"/>
          <p:cNvSpPr/>
          <p:nvPr/>
        </p:nvSpPr>
        <p:spPr>
          <a:xfrm>
            <a:off x="2061999" y="6307026"/>
            <a:ext cx="6231899" cy="461665"/>
          </a:xfrm>
          <a:prstGeom prst="rect">
            <a:avLst/>
          </a:prstGeom>
        </p:spPr>
        <p:txBody>
          <a:bodyPr wrap="none">
            <a:spAutoFit/>
          </a:bodyPr>
          <a:lstStyle/>
          <a:p>
            <a:pPr fontAlgn="base"/>
            <a:r>
              <a:rPr lang="en-US" sz="2400" b="1" dirty="0">
                <a:solidFill>
                  <a:srgbClr val="B22222"/>
                </a:solidFill>
                <a:effectLst>
                  <a:glow rad="139700">
                    <a:schemeClr val="accent6">
                      <a:satMod val="175000"/>
                      <a:alpha val="40000"/>
                    </a:schemeClr>
                  </a:glow>
                </a:effectLst>
                <a:latin typeface="Abadi" panose="020B0604020104020204" pitchFamily="34" charset="0"/>
              </a:rPr>
              <a:t>…they laid </a:t>
            </a:r>
            <a:r>
              <a:rPr lang="en-US" sz="2400" b="1" i="1" dirty="0">
                <a:solidFill>
                  <a:srgbClr val="B22222"/>
                </a:solidFill>
                <a:effectLst>
                  <a:glow rad="139700">
                    <a:schemeClr val="accent6">
                      <a:satMod val="175000"/>
                      <a:alpha val="40000"/>
                    </a:schemeClr>
                  </a:glow>
                </a:effectLst>
                <a:latin typeface="Abadi" panose="020B0604020104020204" pitchFamily="34" charset="0"/>
              </a:rPr>
              <a:t>their </a:t>
            </a:r>
            <a:r>
              <a:rPr lang="en-US" sz="2400" b="1" dirty="0">
                <a:solidFill>
                  <a:srgbClr val="B22222"/>
                </a:solidFill>
                <a:effectLst>
                  <a:glow rad="139700">
                    <a:schemeClr val="accent6">
                      <a:satMod val="175000"/>
                      <a:alpha val="40000"/>
                    </a:schemeClr>
                  </a:glow>
                </a:effectLst>
                <a:latin typeface="Abadi" panose="020B0604020104020204" pitchFamily="34" charset="0"/>
              </a:rPr>
              <a:t>hands on them—Setting Apart</a:t>
            </a:r>
            <a:endParaRPr lang="en-US" sz="2400" b="0" i="0" dirty="0">
              <a:solidFill>
                <a:srgbClr val="333333"/>
              </a:solidFill>
              <a:effectLst>
                <a:glow rad="139700">
                  <a:schemeClr val="accent6">
                    <a:satMod val="175000"/>
                    <a:alpha val="40000"/>
                  </a:schemeClr>
                </a:glow>
              </a:effectLst>
              <a:latin typeface="Abadi" panose="020B0604020104020204" pitchFamily="34" charset="0"/>
            </a:endParaRPr>
          </a:p>
        </p:txBody>
      </p:sp>
    </p:spTree>
    <p:extLst>
      <p:ext uri="{BB962C8B-B14F-4D97-AF65-F5344CB8AC3E}">
        <p14:creationId xmlns:p14="http://schemas.microsoft.com/office/powerpoint/2010/main" val="154794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13"/>
                                        </p:tgtEl>
                                        <p:attrNameLst>
                                          <p:attrName>style.visibility</p:attrName>
                                        </p:attrNameLst>
                                      </p:cBhvr>
                                      <p:to>
                                        <p:strVal val="visible"/>
                                      </p:to>
                                    </p:set>
                                    <p:animEffect transition="in" filter="wipe(down)">
                                      <p:cBhvr>
                                        <p:cTn id="29" dur="580">
                                          <p:stCondLst>
                                            <p:cond delay="0"/>
                                          </p:stCondLst>
                                        </p:cTn>
                                        <p:tgtEl>
                                          <p:spTgt spid="313"/>
                                        </p:tgtEl>
                                      </p:cBhvr>
                                    </p:animEffect>
                                    <p:anim calcmode="lin" valueType="num">
                                      <p:cBhvr>
                                        <p:cTn id="30" dur="1822" tmFilter="0,0; 0.14,0.36; 0.43,0.73; 0.71,0.91; 1.0,1.0">
                                          <p:stCondLst>
                                            <p:cond delay="0"/>
                                          </p:stCondLst>
                                        </p:cTn>
                                        <p:tgtEl>
                                          <p:spTgt spid="31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1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1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1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13"/>
                                        </p:tgtEl>
                                        <p:attrNameLst>
                                          <p:attrName>ppt_y</p:attrName>
                                        </p:attrNameLst>
                                      </p:cBhvr>
                                      <p:tavLst>
                                        <p:tav tm="0" fmla="#ppt_y-sin(pi*$)/81">
                                          <p:val>
                                            <p:fltVal val="0"/>
                                          </p:val>
                                        </p:tav>
                                        <p:tav tm="100000">
                                          <p:val>
                                            <p:fltVal val="1"/>
                                          </p:val>
                                        </p:tav>
                                      </p:tavLst>
                                    </p:anim>
                                    <p:animScale>
                                      <p:cBhvr>
                                        <p:cTn id="35" dur="26">
                                          <p:stCondLst>
                                            <p:cond delay="650"/>
                                          </p:stCondLst>
                                        </p:cTn>
                                        <p:tgtEl>
                                          <p:spTgt spid="313"/>
                                        </p:tgtEl>
                                      </p:cBhvr>
                                      <p:to x="100000" y="60000"/>
                                    </p:animScale>
                                    <p:animScale>
                                      <p:cBhvr>
                                        <p:cTn id="36" dur="166" decel="50000">
                                          <p:stCondLst>
                                            <p:cond delay="676"/>
                                          </p:stCondLst>
                                        </p:cTn>
                                        <p:tgtEl>
                                          <p:spTgt spid="313"/>
                                        </p:tgtEl>
                                      </p:cBhvr>
                                      <p:to x="100000" y="100000"/>
                                    </p:animScale>
                                    <p:animScale>
                                      <p:cBhvr>
                                        <p:cTn id="37" dur="26">
                                          <p:stCondLst>
                                            <p:cond delay="1312"/>
                                          </p:stCondLst>
                                        </p:cTn>
                                        <p:tgtEl>
                                          <p:spTgt spid="313"/>
                                        </p:tgtEl>
                                      </p:cBhvr>
                                      <p:to x="100000" y="80000"/>
                                    </p:animScale>
                                    <p:animScale>
                                      <p:cBhvr>
                                        <p:cTn id="38" dur="166" decel="50000">
                                          <p:stCondLst>
                                            <p:cond delay="1338"/>
                                          </p:stCondLst>
                                        </p:cTn>
                                        <p:tgtEl>
                                          <p:spTgt spid="313"/>
                                        </p:tgtEl>
                                      </p:cBhvr>
                                      <p:to x="100000" y="100000"/>
                                    </p:animScale>
                                    <p:animScale>
                                      <p:cBhvr>
                                        <p:cTn id="39" dur="26">
                                          <p:stCondLst>
                                            <p:cond delay="1642"/>
                                          </p:stCondLst>
                                        </p:cTn>
                                        <p:tgtEl>
                                          <p:spTgt spid="313"/>
                                        </p:tgtEl>
                                      </p:cBhvr>
                                      <p:to x="100000" y="90000"/>
                                    </p:animScale>
                                    <p:animScale>
                                      <p:cBhvr>
                                        <p:cTn id="40" dur="166" decel="50000">
                                          <p:stCondLst>
                                            <p:cond delay="1668"/>
                                          </p:stCondLst>
                                        </p:cTn>
                                        <p:tgtEl>
                                          <p:spTgt spid="313"/>
                                        </p:tgtEl>
                                      </p:cBhvr>
                                      <p:to x="100000" y="100000"/>
                                    </p:animScale>
                                    <p:animScale>
                                      <p:cBhvr>
                                        <p:cTn id="41" dur="26">
                                          <p:stCondLst>
                                            <p:cond delay="1808"/>
                                          </p:stCondLst>
                                        </p:cTn>
                                        <p:tgtEl>
                                          <p:spTgt spid="313"/>
                                        </p:tgtEl>
                                      </p:cBhvr>
                                      <p:to x="100000" y="95000"/>
                                    </p:animScale>
                                    <p:animScale>
                                      <p:cBhvr>
                                        <p:cTn id="42" dur="166" decel="50000">
                                          <p:stCondLst>
                                            <p:cond delay="1834"/>
                                          </p:stCondLst>
                                        </p:cTn>
                                        <p:tgtEl>
                                          <p:spTgt spid="313"/>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16"/>
                                        </p:tgtEl>
                                        <p:attrNameLst>
                                          <p:attrName>style.visibility</p:attrName>
                                        </p:attrNameLst>
                                      </p:cBhvr>
                                      <p:to>
                                        <p:strVal val="visible"/>
                                      </p:to>
                                    </p:set>
                                    <p:animEffect transition="in" filter="wipe(down)">
                                      <p:cBhvr>
                                        <p:cTn id="47" dur="580">
                                          <p:stCondLst>
                                            <p:cond delay="0"/>
                                          </p:stCondLst>
                                        </p:cTn>
                                        <p:tgtEl>
                                          <p:spTgt spid="316"/>
                                        </p:tgtEl>
                                      </p:cBhvr>
                                    </p:animEffect>
                                    <p:anim calcmode="lin" valueType="num">
                                      <p:cBhvr>
                                        <p:cTn id="48"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53" dur="26">
                                          <p:stCondLst>
                                            <p:cond delay="650"/>
                                          </p:stCondLst>
                                        </p:cTn>
                                        <p:tgtEl>
                                          <p:spTgt spid="316"/>
                                        </p:tgtEl>
                                      </p:cBhvr>
                                      <p:to x="100000" y="60000"/>
                                    </p:animScale>
                                    <p:animScale>
                                      <p:cBhvr>
                                        <p:cTn id="54" dur="166" decel="50000">
                                          <p:stCondLst>
                                            <p:cond delay="676"/>
                                          </p:stCondLst>
                                        </p:cTn>
                                        <p:tgtEl>
                                          <p:spTgt spid="316"/>
                                        </p:tgtEl>
                                      </p:cBhvr>
                                      <p:to x="100000" y="100000"/>
                                    </p:animScale>
                                    <p:animScale>
                                      <p:cBhvr>
                                        <p:cTn id="55" dur="26">
                                          <p:stCondLst>
                                            <p:cond delay="1312"/>
                                          </p:stCondLst>
                                        </p:cTn>
                                        <p:tgtEl>
                                          <p:spTgt spid="316"/>
                                        </p:tgtEl>
                                      </p:cBhvr>
                                      <p:to x="100000" y="80000"/>
                                    </p:animScale>
                                    <p:animScale>
                                      <p:cBhvr>
                                        <p:cTn id="56" dur="166" decel="50000">
                                          <p:stCondLst>
                                            <p:cond delay="1338"/>
                                          </p:stCondLst>
                                        </p:cTn>
                                        <p:tgtEl>
                                          <p:spTgt spid="316"/>
                                        </p:tgtEl>
                                      </p:cBhvr>
                                      <p:to x="100000" y="100000"/>
                                    </p:animScale>
                                    <p:animScale>
                                      <p:cBhvr>
                                        <p:cTn id="57" dur="26">
                                          <p:stCondLst>
                                            <p:cond delay="1642"/>
                                          </p:stCondLst>
                                        </p:cTn>
                                        <p:tgtEl>
                                          <p:spTgt spid="316"/>
                                        </p:tgtEl>
                                      </p:cBhvr>
                                      <p:to x="100000" y="90000"/>
                                    </p:animScale>
                                    <p:animScale>
                                      <p:cBhvr>
                                        <p:cTn id="58" dur="166" decel="50000">
                                          <p:stCondLst>
                                            <p:cond delay="1668"/>
                                          </p:stCondLst>
                                        </p:cTn>
                                        <p:tgtEl>
                                          <p:spTgt spid="316"/>
                                        </p:tgtEl>
                                      </p:cBhvr>
                                      <p:to x="100000" y="100000"/>
                                    </p:animScale>
                                    <p:animScale>
                                      <p:cBhvr>
                                        <p:cTn id="59" dur="26">
                                          <p:stCondLst>
                                            <p:cond delay="1808"/>
                                          </p:stCondLst>
                                        </p:cTn>
                                        <p:tgtEl>
                                          <p:spTgt spid="316"/>
                                        </p:tgtEl>
                                      </p:cBhvr>
                                      <p:to x="100000" y="95000"/>
                                    </p:animScale>
                                    <p:animScale>
                                      <p:cBhvr>
                                        <p:cTn id="60" dur="166" decel="50000">
                                          <p:stCondLst>
                                            <p:cond delay="1834"/>
                                          </p:stCondLst>
                                        </p:cTn>
                                        <p:tgtEl>
                                          <p:spTgt spid="316"/>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319"/>
                                        </p:tgtEl>
                                        <p:attrNameLst>
                                          <p:attrName>style.visibility</p:attrName>
                                        </p:attrNameLst>
                                      </p:cBhvr>
                                      <p:to>
                                        <p:strVal val="visible"/>
                                      </p:to>
                                    </p:set>
                                    <p:animEffect transition="in" filter="wipe(down)">
                                      <p:cBhvr>
                                        <p:cTn id="65" dur="580">
                                          <p:stCondLst>
                                            <p:cond delay="0"/>
                                          </p:stCondLst>
                                        </p:cTn>
                                        <p:tgtEl>
                                          <p:spTgt spid="319"/>
                                        </p:tgtEl>
                                      </p:cBhvr>
                                    </p:animEffect>
                                    <p:anim calcmode="lin" valueType="num">
                                      <p:cBhvr>
                                        <p:cTn id="66" dur="1822" tmFilter="0,0; 0.14,0.36; 0.43,0.73; 0.71,0.91; 1.0,1.0">
                                          <p:stCondLst>
                                            <p:cond delay="0"/>
                                          </p:stCondLst>
                                        </p:cTn>
                                        <p:tgtEl>
                                          <p:spTgt spid="31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1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1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1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19"/>
                                        </p:tgtEl>
                                        <p:attrNameLst>
                                          <p:attrName>ppt_y</p:attrName>
                                        </p:attrNameLst>
                                      </p:cBhvr>
                                      <p:tavLst>
                                        <p:tav tm="0" fmla="#ppt_y-sin(pi*$)/81">
                                          <p:val>
                                            <p:fltVal val="0"/>
                                          </p:val>
                                        </p:tav>
                                        <p:tav tm="100000">
                                          <p:val>
                                            <p:fltVal val="1"/>
                                          </p:val>
                                        </p:tav>
                                      </p:tavLst>
                                    </p:anim>
                                    <p:animScale>
                                      <p:cBhvr>
                                        <p:cTn id="71" dur="26">
                                          <p:stCondLst>
                                            <p:cond delay="650"/>
                                          </p:stCondLst>
                                        </p:cTn>
                                        <p:tgtEl>
                                          <p:spTgt spid="319"/>
                                        </p:tgtEl>
                                      </p:cBhvr>
                                      <p:to x="100000" y="60000"/>
                                    </p:animScale>
                                    <p:animScale>
                                      <p:cBhvr>
                                        <p:cTn id="72" dur="166" decel="50000">
                                          <p:stCondLst>
                                            <p:cond delay="676"/>
                                          </p:stCondLst>
                                        </p:cTn>
                                        <p:tgtEl>
                                          <p:spTgt spid="319"/>
                                        </p:tgtEl>
                                      </p:cBhvr>
                                      <p:to x="100000" y="100000"/>
                                    </p:animScale>
                                    <p:animScale>
                                      <p:cBhvr>
                                        <p:cTn id="73" dur="26">
                                          <p:stCondLst>
                                            <p:cond delay="1312"/>
                                          </p:stCondLst>
                                        </p:cTn>
                                        <p:tgtEl>
                                          <p:spTgt spid="319"/>
                                        </p:tgtEl>
                                      </p:cBhvr>
                                      <p:to x="100000" y="80000"/>
                                    </p:animScale>
                                    <p:animScale>
                                      <p:cBhvr>
                                        <p:cTn id="74" dur="166" decel="50000">
                                          <p:stCondLst>
                                            <p:cond delay="1338"/>
                                          </p:stCondLst>
                                        </p:cTn>
                                        <p:tgtEl>
                                          <p:spTgt spid="319"/>
                                        </p:tgtEl>
                                      </p:cBhvr>
                                      <p:to x="100000" y="100000"/>
                                    </p:animScale>
                                    <p:animScale>
                                      <p:cBhvr>
                                        <p:cTn id="75" dur="26">
                                          <p:stCondLst>
                                            <p:cond delay="1642"/>
                                          </p:stCondLst>
                                        </p:cTn>
                                        <p:tgtEl>
                                          <p:spTgt spid="319"/>
                                        </p:tgtEl>
                                      </p:cBhvr>
                                      <p:to x="100000" y="90000"/>
                                    </p:animScale>
                                    <p:animScale>
                                      <p:cBhvr>
                                        <p:cTn id="76" dur="166" decel="50000">
                                          <p:stCondLst>
                                            <p:cond delay="1668"/>
                                          </p:stCondLst>
                                        </p:cTn>
                                        <p:tgtEl>
                                          <p:spTgt spid="319"/>
                                        </p:tgtEl>
                                      </p:cBhvr>
                                      <p:to x="100000" y="100000"/>
                                    </p:animScale>
                                    <p:animScale>
                                      <p:cBhvr>
                                        <p:cTn id="77" dur="26">
                                          <p:stCondLst>
                                            <p:cond delay="1808"/>
                                          </p:stCondLst>
                                        </p:cTn>
                                        <p:tgtEl>
                                          <p:spTgt spid="319"/>
                                        </p:tgtEl>
                                      </p:cBhvr>
                                      <p:to x="100000" y="95000"/>
                                    </p:animScale>
                                    <p:animScale>
                                      <p:cBhvr>
                                        <p:cTn id="78" dur="166" decel="50000">
                                          <p:stCondLst>
                                            <p:cond delay="1834"/>
                                          </p:stCondLst>
                                        </p:cTn>
                                        <p:tgtEl>
                                          <p:spTgt spid="319"/>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1024"/>
                                        </p:tgtEl>
                                        <p:attrNameLst>
                                          <p:attrName>style.visibility</p:attrName>
                                        </p:attrNameLst>
                                      </p:cBhvr>
                                      <p:to>
                                        <p:strVal val="visible"/>
                                      </p:to>
                                    </p:set>
                                    <p:animEffect transition="in" filter="wipe(down)">
                                      <p:cBhvr>
                                        <p:cTn id="83" dur="580">
                                          <p:stCondLst>
                                            <p:cond delay="0"/>
                                          </p:stCondLst>
                                        </p:cTn>
                                        <p:tgtEl>
                                          <p:spTgt spid="1024"/>
                                        </p:tgtEl>
                                      </p:cBhvr>
                                    </p:animEffect>
                                    <p:anim calcmode="lin" valueType="num">
                                      <p:cBhvr>
                                        <p:cTn id="84" dur="1822" tmFilter="0,0; 0.14,0.36; 0.43,0.73; 0.71,0.91; 1.0,1.0">
                                          <p:stCondLst>
                                            <p:cond delay="0"/>
                                          </p:stCondLst>
                                        </p:cTn>
                                        <p:tgtEl>
                                          <p:spTgt spid="1024"/>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24"/>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24"/>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24"/>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24"/>
                                        </p:tgtEl>
                                        <p:attrNameLst>
                                          <p:attrName>ppt_y</p:attrName>
                                        </p:attrNameLst>
                                      </p:cBhvr>
                                      <p:tavLst>
                                        <p:tav tm="0" fmla="#ppt_y-sin(pi*$)/81">
                                          <p:val>
                                            <p:fltVal val="0"/>
                                          </p:val>
                                        </p:tav>
                                        <p:tav tm="100000">
                                          <p:val>
                                            <p:fltVal val="1"/>
                                          </p:val>
                                        </p:tav>
                                      </p:tavLst>
                                    </p:anim>
                                    <p:animScale>
                                      <p:cBhvr>
                                        <p:cTn id="89" dur="26">
                                          <p:stCondLst>
                                            <p:cond delay="650"/>
                                          </p:stCondLst>
                                        </p:cTn>
                                        <p:tgtEl>
                                          <p:spTgt spid="1024"/>
                                        </p:tgtEl>
                                      </p:cBhvr>
                                      <p:to x="100000" y="60000"/>
                                    </p:animScale>
                                    <p:animScale>
                                      <p:cBhvr>
                                        <p:cTn id="90" dur="166" decel="50000">
                                          <p:stCondLst>
                                            <p:cond delay="676"/>
                                          </p:stCondLst>
                                        </p:cTn>
                                        <p:tgtEl>
                                          <p:spTgt spid="1024"/>
                                        </p:tgtEl>
                                      </p:cBhvr>
                                      <p:to x="100000" y="100000"/>
                                    </p:animScale>
                                    <p:animScale>
                                      <p:cBhvr>
                                        <p:cTn id="91" dur="26">
                                          <p:stCondLst>
                                            <p:cond delay="1312"/>
                                          </p:stCondLst>
                                        </p:cTn>
                                        <p:tgtEl>
                                          <p:spTgt spid="1024"/>
                                        </p:tgtEl>
                                      </p:cBhvr>
                                      <p:to x="100000" y="80000"/>
                                    </p:animScale>
                                    <p:animScale>
                                      <p:cBhvr>
                                        <p:cTn id="92" dur="166" decel="50000">
                                          <p:stCondLst>
                                            <p:cond delay="1338"/>
                                          </p:stCondLst>
                                        </p:cTn>
                                        <p:tgtEl>
                                          <p:spTgt spid="1024"/>
                                        </p:tgtEl>
                                      </p:cBhvr>
                                      <p:to x="100000" y="100000"/>
                                    </p:animScale>
                                    <p:animScale>
                                      <p:cBhvr>
                                        <p:cTn id="93" dur="26">
                                          <p:stCondLst>
                                            <p:cond delay="1642"/>
                                          </p:stCondLst>
                                        </p:cTn>
                                        <p:tgtEl>
                                          <p:spTgt spid="1024"/>
                                        </p:tgtEl>
                                      </p:cBhvr>
                                      <p:to x="100000" y="90000"/>
                                    </p:animScale>
                                    <p:animScale>
                                      <p:cBhvr>
                                        <p:cTn id="94" dur="166" decel="50000">
                                          <p:stCondLst>
                                            <p:cond delay="1668"/>
                                          </p:stCondLst>
                                        </p:cTn>
                                        <p:tgtEl>
                                          <p:spTgt spid="1024"/>
                                        </p:tgtEl>
                                      </p:cBhvr>
                                      <p:to x="100000" y="100000"/>
                                    </p:animScale>
                                    <p:animScale>
                                      <p:cBhvr>
                                        <p:cTn id="95" dur="26">
                                          <p:stCondLst>
                                            <p:cond delay="1808"/>
                                          </p:stCondLst>
                                        </p:cTn>
                                        <p:tgtEl>
                                          <p:spTgt spid="1024"/>
                                        </p:tgtEl>
                                      </p:cBhvr>
                                      <p:to x="100000" y="95000"/>
                                    </p:animScale>
                                    <p:animScale>
                                      <p:cBhvr>
                                        <p:cTn id="96" dur="166" decel="50000">
                                          <p:stCondLst>
                                            <p:cond delay="1834"/>
                                          </p:stCondLst>
                                        </p:cTn>
                                        <p:tgtEl>
                                          <p:spTgt spid="1024"/>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1025"/>
                                        </p:tgtEl>
                                        <p:attrNameLst>
                                          <p:attrName>style.visibility</p:attrName>
                                        </p:attrNameLst>
                                      </p:cBhvr>
                                      <p:to>
                                        <p:strVal val="visible"/>
                                      </p:to>
                                    </p:set>
                                    <p:animEffect transition="in" filter="wipe(down)">
                                      <p:cBhvr>
                                        <p:cTn id="101" dur="580">
                                          <p:stCondLst>
                                            <p:cond delay="0"/>
                                          </p:stCondLst>
                                        </p:cTn>
                                        <p:tgtEl>
                                          <p:spTgt spid="1025"/>
                                        </p:tgtEl>
                                      </p:cBhvr>
                                    </p:animEffect>
                                    <p:anim calcmode="lin" valueType="num">
                                      <p:cBhvr>
                                        <p:cTn id="102"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107" dur="26">
                                          <p:stCondLst>
                                            <p:cond delay="650"/>
                                          </p:stCondLst>
                                        </p:cTn>
                                        <p:tgtEl>
                                          <p:spTgt spid="1025"/>
                                        </p:tgtEl>
                                      </p:cBhvr>
                                      <p:to x="100000" y="60000"/>
                                    </p:animScale>
                                    <p:animScale>
                                      <p:cBhvr>
                                        <p:cTn id="108" dur="166" decel="50000">
                                          <p:stCondLst>
                                            <p:cond delay="676"/>
                                          </p:stCondLst>
                                        </p:cTn>
                                        <p:tgtEl>
                                          <p:spTgt spid="1025"/>
                                        </p:tgtEl>
                                      </p:cBhvr>
                                      <p:to x="100000" y="100000"/>
                                    </p:animScale>
                                    <p:animScale>
                                      <p:cBhvr>
                                        <p:cTn id="109" dur="26">
                                          <p:stCondLst>
                                            <p:cond delay="1312"/>
                                          </p:stCondLst>
                                        </p:cTn>
                                        <p:tgtEl>
                                          <p:spTgt spid="1025"/>
                                        </p:tgtEl>
                                      </p:cBhvr>
                                      <p:to x="100000" y="80000"/>
                                    </p:animScale>
                                    <p:animScale>
                                      <p:cBhvr>
                                        <p:cTn id="110" dur="166" decel="50000">
                                          <p:stCondLst>
                                            <p:cond delay="1338"/>
                                          </p:stCondLst>
                                        </p:cTn>
                                        <p:tgtEl>
                                          <p:spTgt spid="1025"/>
                                        </p:tgtEl>
                                      </p:cBhvr>
                                      <p:to x="100000" y="100000"/>
                                    </p:animScale>
                                    <p:animScale>
                                      <p:cBhvr>
                                        <p:cTn id="111" dur="26">
                                          <p:stCondLst>
                                            <p:cond delay="1642"/>
                                          </p:stCondLst>
                                        </p:cTn>
                                        <p:tgtEl>
                                          <p:spTgt spid="1025"/>
                                        </p:tgtEl>
                                      </p:cBhvr>
                                      <p:to x="100000" y="90000"/>
                                    </p:animScale>
                                    <p:animScale>
                                      <p:cBhvr>
                                        <p:cTn id="112" dur="166" decel="50000">
                                          <p:stCondLst>
                                            <p:cond delay="1668"/>
                                          </p:stCondLst>
                                        </p:cTn>
                                        <p:tgtEl>
                                          <p:spTgt spid="1025"/>
                                        </p:tgtEl>
                                      </p:cBhvr>
                                      <p:to x="100000" y="100000"/>
                                    </p:animScale>
                                    <p:animScale>
                                      <p:cBhvr>
                                        <p:cTn id="113" dur="26">
                                          <p:stCondLst>
                                            <p:cond delay="1808"/>
                                          </p:stCondLst>
                                        </p:cTn>
                                        <p:tgtEl>
                                          <p:spTgt spid="1025"/>
                                        </p:tgtEl>
                                      </p:cBhvr>
                                      <p:to x="100000" y="95000"/>
                                    </p:animScale>
                                    <p:animScale>
                                      <p:cBhvr>
                                        <p:cTn id="114" dur="166" decel="50000">
                                          <p:stCondLst>
                                            <p:cond delay="1834"/>
                                          </p:stCondLst>
                                        </p:cTn>
                                        <p:tgtEl>
                                          <p:spTgt spid="1025"/>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nodeType="clickEffect">
                                  <p:stCondLst>
                                    <p:cond delay="0"/>
                                  </p:stCondLst>
                                  <p:childTnLst>
                                    <p:set>
                                      <p:cBhvr>
                                        <p:cTn id="118" dur="1" fill="hold">
                                          <p:stCondLst>
                                            <p:cond delay="0"/>
                                          </p:stCondLst>
                                        </p:cTn>
                                        <p:tgtEl>
                                          <p:spTgt spid="1027"/>
                                        </p:tgtEl>
                                        <p:attrNameLst>
                                          <p:attrName>style.visibility</p:attrName>
                                        </p:attrNameLst>
                                      </p:cBhvr>
                                      <p:to>
                                        <p:strVal val="visible"/>
                                      </p:to>
                                    </p:set>
                                    <p:animEffect transition="in" filter="wipe(down)">
                                      <p:cBhvr>
                                        <p:cTn id="119" dur="580">
                                          <p:stCondLst>
                                            <p:cond delay="0"/>
                                          </p:stCondLst>
                                        </p:cTn>
                                        <p:tgtEl>
                                          <p:spTgt spid="1027"/>
                                        </p:tgtEl>
                                      </p:cBhvr>
                                    </p:animEffect>
                                    <p:anim calcmode="lin" valueType="num">
                                      <p:cBhvr>
                                        <p:cTn id="120"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27"/>
                                        </p:tgtEl>
                                      </p:cBhvr>
                                      <p:to x="100000" y="60000"/>
                                    </p:animScale>
                                    <p:animScale>
                                      <p:cBhvr>
                                        <p:cTn id="126" dur="166" decel="50000">
                                          <p:stCondLst>
                                            <p:cond delay="676"/>
                                          </p:stCondLst>
                                        </p:cTn>
                                        <p:tgtEl>
                                          <p:spTgt spid="1027"/>
                                        </p:tgtEl>
                                      </p:cBhvr>
                                      <p:to x="100000" y="100000"/>
                                    </p:animScale>
                                    <p:animScale>
                                      <p:cBhvr>
                                        <p:cTn id="127" dur="26">
                                          <p:stCondLst>
                                            <p:cond delay="1312"/>
                                          </p:stCondLst>
                                        </p:cTn>
                                        <p:tgtEl>
                                          <p:spTgt spid="1027"/>
                                        </p:tgtEl>
                                      </p:cBhvr>
                                      <p:to x="100000" y="80000"/>
                                    </p:animScale>
                                    <p:animScale>
                                      <p:cBhvr>
                                        <p:cTn id="128" dur="166" decel="50000">
                                          <p:stCondLst>
                                            <p:cond delay="1338"/>
                                          </p:stCondLst>
                                        </p:cTn>
                                        <p:tgtEl>
                                          <p:spTgt spid="1027"/>
                                        </p:tgtEl>
                                      </p:cBhvr>
                                      <p:to x="100000" y="100000"/>
                                    </p:animScale>
                                    <p:animScale>
                                      <p:cBhvr>
                                        <p:cTn id="129" dur="26">
                                          <p:stCondLst>
                                            <p:cond delay="1642"/>
                                          </p:stCondLst>
                                        </p:cTn>
                                        <p:tgtEl>
                                          <p:spTgt spid="1027"/>
                                        </p:tgtEl>
                                      </p:cBhvr>
                                      <p:to x="100000" y="90000"/>
                                    </p:animScale>
                                    <p:animScale>
                                      <p:cBhvr>
                                        <p:cTn id="130" dur="166" decel="50000">
                                          <p:stCondLst>
                                            <p:cond delay="1668"/>
                                          </p:stCondLst>
                                        </p:cTn>
                                        <p:tgtEl>
                                          <p:spTgt spid="1027"/>
                                        </p:tgtEl>
                                      </p:cBhvr>
                                      <p:to x="100000" y="100000"/>
                                    </p:animScale>
                                    <p:animScale>
                                      <p:cBhvr>
                                        <p:cTn id="131" dur="26">
                                          <p:stCondLst>
                                            <p:cond delay="1808"/>
                                          </p:stCondLst>
                                        </p:cTn>
                                        <p:tgtEl>
                                          <p:spTgt spid="1027"/>
                                        </p:tgtEl>
                                      </p:cBhvr>
                                      <p:to x="100000" y="95000"/>
                                    </p:animScale>
                                    <p:animScale>
                                      <p:cBhvr>
                                        <p:cTn id="132" dur="166" decel="50000">
                                          <p:stCondLst>
                                            <p:cond delay="1834"/>
                                          </p:stCondLst>
                                        </p:cTn>
                                        <p:tgtEl>
                                          <p:spTgt spid="1027"/>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1028"/>
                                        </p:tgtEl>
                                        <p:attrNameLst>
                                          <p:attrName>style.visibility</p:attrName>
                                        </p:attrNameLst>
                                      </p:cBhvr>
                                      <p:to>
                                        <p:strVal val="visible"/>
                                      </p:to>
                                    </p:set>
                                    <p:animEffect transition="in" filter="fade">
                                      <p:cBhvr>
                                        <p:cTn id="137" dur="1000"/>
                                        <p:tgtEl>
                                          <p:spTgt spid="1028"/>
                                        </p:tgtEl>
                                      </p:cBhvr>
                                    </p:animEffect>
                                    <p:anim calcmode="lin" valueType="num">
                                      <p:cBhvr>
                                        <p:cTn id="138" dur="1000" fill="hold"/>
                                        <p:tgtEl>
                                          <p:spTgt spid="1028"/>
                                        </p:tgtEl>
                                        <p:attrNameLst>
                                          <p:attrName>ppt_x</p:attrName>
                                        </p:attrNameLst>
                                      </p:cBhvr>
                                      <p:tavLst>
                                        <p:tav tm="0">
                                          <p:val>
                                            <p:strVal val="#ppt_x"/>
                                          </p:val>
                                        </p:tav>
                                        <p:tav tm="100000">
                                          <p:val>
                                            <p:strVal val="#ppt_x"/>
                                          </p:val>
                                        </p:tav>
                                      </p:tavLst>
                                    </p:anim>
                                    <p:anim calcmode="lin" valueType="num">
                                      <p:cBhvr>
                                        <p:cTn id="13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3189929" y="720776"/>
            <a:ext cx="3401625" cy="2920753"/>
            <a:chOff x="3189929" y="720776"/>
            <a:chExt cx="3401625" cy="2920753"/>
          </a:xfrm>
        </p:grpSpPr>
        <p:sp>
          <p:nvSpPr>
            <p:cNvPr id="44" name="Freeform 43"/>
            <p:cNvSpPr/>
            <p:nvPr/>
          </p:nvSpPr>
          <p:spPr>
            <a:xfrm rot="5400000">
              <a:off x="3430365" y="480340"/>
              <a:ext cx="2920753" cy="3401625"/>
            </a:xfrm>
            <a:custGeom>
              <a:avLst/>
              <a:gdLst>
                <a:gd name="connsiteX0" fmla="*/ 1447062 w 2920753"/>
                <a:gd name="connsiteY0" fmla="*/ 0 h 3401625"/>
                <a:gd name="connsiteX1" fmla="*/ 1914990 w 2920753"/>
                <a:gd name="connsiteY1" fmla="*/ 244875 h 3401625"/>
                <a:gd name="connsiteX2" fmla="*/ 1681026 w 2920753"/>
                <a:gd name="connsiteY2" fmla="*/ 244875 h 3401625"/>
                <a:gd name="connsiteX3" fmla="*/ 1681026 w 2920753"/>
                <a:gd name="connsiteY3" fmla="*/ 480872 h 3401625"/>
                <a:gd name="connsiteX4" fmla="*/ 2920753 w 2920753"/>
                <a:gd name="connsiteY4" fmla="*/ 480872 h 3401625"/>
                <a:gd name="connsiteX5" fmla="*/ 2920753 w 2920753"/>
                <a:gd name="connsiteY5" fmla="*/ 1707284 h 3401625"/>
                <a:gd name="connsiteX6" fmla="*/ 2675878 w 2920753"/>
                <a:gd name="connsiteY6" fmla="*/ 1707284 h 3401625"/>
                <a:gd name="connsiteX7" fmla="*/ 2675878 w 2920753"/>
                <a:gd name="connsiteY7" fmla="*/ 1473320 h 3401625"/>
                <a:gd name="connsiteX8" fmla="*/ 2431003 w 2920753"/>
                <a:gd name="connsiteY8" fmla="*/ 1941248 h 3401625"/>
                <a:gd name="connsiteX9" fmla="*/ 2675878 w 2920753"/>
                <a:gd name="connsiteY9" fmla="*/ 2409177 h 3401625"/>
                <a:gd name="connsiteX10" fmla="*/ 2675878 w 2920753"/>
                <a:gd name="connsiteY10" fmla="*/ 2175213 h 3401625"/>
                <a:gd name="connsiteX11" fmla="*/ 2920753 w 2920753"/>
                <a:gd name="connsiteY11" fmla="*/ 2175213 h 3401625"/>
                <a:gd name="connsiteX12" fmla="*/ 2920753 w 2920753"/>
                <a:gd name="connsiteY12" fmla="*/ 3401625 h 3401625"/>
                <a:gd name="connsiteX13" fmla="*/ 0 w 2920753"/>
                <a:gd name="connsiteY13" fmla="*/ 3401625 h 3401625"/>
                <a:gd name="connsiteX14" fmla="*/ 0 w 2920753"/>
                <a:gd name="connsiteY14" fmla="*/ 480872 h 3401625"/>
                <a:gd name="connsiteX15" fmla="*/ 1213098 w 2920753"/>
                <a:gd name="connsiteY15" fmla="*/ 480872 h 3401625"/>
                <a:gd name="connsiteX16" fmla="*/ 1213098 w 2920753"/>
                <a:gd name="connsiteY16" fmla="*/ 244875 h 3401625"/>
                <a:gd name="connsiteX17" fmla="*/ 979134 w 2920753"/>
                <a:gd name="connsiteY17" fmla="*/ 244875 h 34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0753" h="3401625">
                  <a:moveTo>
                    <a:pt x="1447062" y="0"/>
                  </a:moveTo>
                  <a:lnTo>
                    <a:pt x="1914990" y="244875"/>
                  </a:lnTo>
                  <a:lnTo>
                    <a:pt x="1681026" y="244875"/>
                  </a:lnTo>
                  <a:lnTo>
                    <a:pt x="1681026" y="480872"/>
                  </a:lnTo>
                  <a:lnTo>
                    <a:pt x="2920753" y="480872"/>
                  </a:lnTo>
                  <a:lnTo>
                    <a:pt x="2920753" y="1707284"/>
                  </a:lnTo>
                  <a:lnTo>
                    <a:pt x="2675878" y="1707284"/>
                  </a:lnTo>
                  <a:lnTo>
                    <a:pt x="2675878" y="1473320"/>
                  </a:lnTo>
                  <a:lnTo>
                    <a:pt x="2431003" y="1941248"/>
                  </a:lnTo>
                  <a:lnTo>
                    <a:pt x="2675878" y="2409177"/>
                  </a:lnTo>
                  <a:lnTo>
                    <a:pt x="2675878" y="2175213"/>
                  </a:lnTo>
                  <a:lnTo>
                    <a:pt x="2920753" y="2175213"/>
                  </a:lnTo>
                  <a:lnTo>
                    <a:pt x="2920753" y="3401625"/>
                  </a:lnTo>
                  <a:lnTo>
                    <a:pt x="0" y="3401625"/>
                  </a:lnTo>
                  <a:lnTo>
                    <a:pt x="0" y="480872"/>
                  </a:lnTo>
                  <a:lnTo>
                    <a:pt x="1213098" y="480872"/>
                  </a:lnTo>
                  <a:lnTo>
                    <a:pt x="1213098" y="244875"/>
                  </a:lnTo>
                  <a:lnTo>
                    <a:pt x="979134" y="244875"/>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364765" y="871901"/>
              <a:ext cx="2788741" cy="830997"/>
            </a:xfrm>
            <a:prstGeom prst="rect">
              <a:avLst/>
            </a:prstGeom>
          </p:spPr>
          <p:txBody>
            <a:bodyPr wrap="square">
              <a:spAutoFit/>
            </a:bodyPr>
            <a:lstStyle/>
            <a:p>
              <a:r>
                <a:rPr lang="en-US" sz="1600" dirty="0">
                  <a:solidFill>
                    <a:schemeClr val="bg1"/>
                  </a:solidFill>
                </a:rPr>
                <a:t>“The bishop has a divine mandate to seek out and care for the poor. </a:t>
              </a:r>
            </a:p>
          </p:txBody>
        </p:sp>
      </p:grpSp>
      <p:sp>
        <p:nvSpPr>
          <p:cNvPr id="5" name="TextBox 4"/>
          <p:cNvSpPr txBox="1"/>
          <p:nvPr/>
        </p:nvSpPr>
        <p:spPr>
          <a:xfrm>
            <a:off x="3354215" y="55477"/>
            <a:ext cx="5486400" cy="646331"/>
          </a:xfrm>
          <a:prstGeom prst="rect">
            <a:avLst/>
          </a:prstGeom>
          <a:noFill/>
        </p:spPr>
        <p:txBody>
          <a:bodyPr wrap="square" rtlCol="0">
            <a:spAutoFit/>
          </a:bodyPr>
          <a:lstStyle/>
          <a:p>
            <a:pPr algn="ctr"/>
            <a:r>
              <a:rPr lang="en-US" sz="3600" dirty="0">
                <a:solidFill>
                  <a:schemeClr val="bg1"/>
                </a:solidFill>
                <a:latin typeface="Harrington" panose="04040505050A02020702" pitchFamily="82" charset="0"/>
              </a:rPr>
              <a:t> Being Called </a:t>
            </a: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grpSp>
        <p:nvGrpSpPr>
          <p:cNvPr id="11" name="Group 10"/>
          <p:cNvGrpSpPr/>
          <p:nvPr/>
        </p:nvGrpSpPr>
        <p:grpSpPr>
          <a:xfrm>
            <a:off x="293077" y="230144"/>
            <a:ext cx="2662957" cy="1935157"/>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32692" y="4703274"/>
              <a:ext cx="2478182" cy="1330549"/>
            </a:xfrm>
            <a:prstGeom prst="rect">
              <a:avLst/>
            </a:prstGeom>
          </p:spPr>
          <p:txBody>
            <a:bodyPr wrap="square">
              <a:spAutoFit/>
            </a:bodyPr>
            <a:lstStyle/>
            <a:p>
              <a:pPr algn="ctr"/>
              <a:r>
                <a:rPr lang="en-US" sz="1600" b="1" dirty="0"/>
                <a:t>Worthy Church members are called to help minister to the needs of others</a:t>
              </a:r>
              <a:endParaRPr lang="en-US" sz="1600" dirty="0"/>
            </a:p>
          </p:txBody>
        </p:sp>
      </p:grpSp>
      <p:grpSp>
        <p:nvGrpSpPr>
          <p:cNvPr id="52" name="Group 51"/>
          <p:cNvGrpSpPr/>
          <p:nvPr/>
        </p:nvGrpSpPr>
        <p:grpSpPr>
          <a:xfrm>
            <a:off x="6095085" y="710686"/>
            <a:ext cx="2920753" cy="3401625"/>
            <a:chOff x="6095085" y="710686"/>
            <a:chExt cx="2920753" cy="3401625"/>
          </a:xfrm>
        </p:grpSpPr>
        <p:sp>
          <p:nvSpPr>
            <p:cNvPr id="45" name="Freeform 44"/>
            <p:cNvSpPr/>
            <p:nvPr/>
          </p:nvSpPr>
          <p:spPr>
            <a:xfrm rot="10800000">
              <a:off x="6095085" y="710686"/>
              <a:ext cx="2920753" cy="3401625"/>
            </a:xfrm>
            <a:custGeom>
              <a:avLst/>
              <a:gdLst>
                <a:gd name="connsiteX0" fmla="*/ 1447062 w 2920753"/>
                <a:gd name="connsiteY0" fmla="*/ 0 h 3401625"/>
                <a:gd name="connsiteX1" fmla="*/ 1914990 w 2920753"/>
                <a:gd name="connsiteY1" fmla="*/ 244875 h 3401625"/>
                <a:gd name="connsiteX2" fmla="*/ 1681026 w 2920753"/>
                <a:gd name="connsiteY2" fmla="*/ 244875 h 3401625"/>
                <a:gd name="connsiteX3" fmla="*/ 1681026 w 2920753"/>
                <a:gd name="connsiteY3" fmla="*/ 480872 h 3401625"/>
                <a:gd name="connsiteX4" fmla="*/ 2920753 w 2920753"/>
                <a:gd name="connsiteY4" fmla="*/ 480872 h 3401625"/>
                <a:gd name="connsiteX5" fmla="*/ 2920753 w 2920753"/>
                <a:gd name="connsiteY5" fmla="*/ 1707284 h 3401625"/>
                <a:gd name="connsiteX6" fmla="*/ 2675878 w 2920753"/>
                <a:gd name="connsiteY6" fmla="*/ 1707284 h 3401625"/>
                <a:gd name="connsiteX7" fmla="*/ 2675878 w 2920753"/>
                <a:gd name="connsiteY7" fmla="*/ 1473320 h 3401625"/>
                <a:gd name="connsiteX8" fmla="*/ 2431003 w 2920753"/>
                <a:gd name="connsiteY8" fmla="*/ 1941248 h 3401625"/>
                <a:gd name="connsiteX9" fmla="*/ 2675878 w 2920753"/>
                <a:gd name="connsiteY9" fmla="*/ 2409177 h 3401625"/>
                <a:gd name="connsiteX10" fmla="*/ 2675878 w 2920753"/>
                <a:gd name="connsiteY10" fmla="*/ 2175213 h 3401625"/>
                <a:gd name="connsiteX11" fmla="*/ 2920753 w 2920753"/>
                <a:gd name="connsiteY11" fmla="*/ 2175213 h 3401625"/>
                <a:gd name="connsiteX12" fmla="*/ 2920753 w 2920753"/>
                <a:gd name="connsiteY12" fmla="*/ 3401625 h 3401625"/>
                <a:gd name="connsiteX13" fmla="*/ 0 w 2920753"/>
                <a:gd name="connsiteY13" fmla="*/ 3401625 h 3401625"/>
                <a:gd name="connsiteX14" fmla="*/ 0 w 2920753"/>
                <a:gd name="connsiteY14" fmla="*/ 480872 h 3401625"/>
                <a:gd name="connsiteX15" fmla="*/ 1213098 w 2920753"/>
                <a:gd name="connsiteY15" fmla="*/ 480872 h 3401625"/>
                <a:gd name="connsiteX16" fmla="*/ 1213098 w 2920753"/>
                <a:gd name="connsiteY16" fmla="*/ 244875 h 3401625"/>
                <a:gd name="connsiteX17" fmla="*/ 979134 w 2920753"/>
                <a:gd name="connsiteY17" fmla="*/ 244875 h 34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0753" h="3401625">
                  <a:moveTo>
                    <a:pt x="1447062" y="0"/>
                  </a:moveTo>
                  <a:lnTo>
                    <a:pt x="1914990" y="244875"/>
                  </a:lnTo>
                  <a:lnTo>
                    <a:pt x="1681026" y="244875"/>
                  </a:lnTo>
                  <a:lnTo>
                    <a:pt x="1681026" y="480872"/>
                  </a:lnTo>
                  <a:lnTo>
                    <a:pt x="2920753" y="480872"/>
                  </a:lnTo>
                  <a:lnTo>
                    <a:pt x="2920753" y="1707284"/>
                  </a:lnTo>
                  <a:lnTo>
                    <a:pt x="2675878" y="1707284"/>
                  </a:lnTo>
                  <a:lnTo>
                    <a:pt x="2675878" y="1473320"/>
                  </a:lnTo>
                  <a:lnTo>
                    <a:pt x="2431003" y="1941248"/>
                  </a:lnTo>
                  <a:lnTo>
                    <a:pt x="2675878" y="2409177"/>
                  </a:lnTo>
                  <a:lnTo>
                    <a:pt x="2675878" y="2175213"/>
                  </a:lnTo>
                  <a:lnTo>
                    <a:pt x="2920753" y="2175213"/>
                  </a:lnTo>
                  <a:lnTo>
                    <a:pt x="2920753" y="3401625"/>
                  </a:lnTo>
                  <a:lnTo>
                    <a:pt x="0" y="3401625"/>
                  </a:lnTo>
                  <a:lnTo>
                    <a:pt x="0" y="480872"/>
                  </a:lnTo>
                  <a:lnTo>
                    <a:pt x="1213098" y="480872"/>
                  </a:lnTo>
                  <a:lnTo>
                    <a:pt x="1213098" y="244875"/>
                  </a:lnTo>
                  <a:lnTo>
                    <a:pt x="979134" y="244875"/>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600817" y="1167972"/>
              <a:ext cx="2356576" cy="2062103"/>
            </a:xfrm>
            <a:prstGeom prst="rect">
              <a:avLst/>
            </a:prstGeom>
          </p:spPr>
          <p:txBody>
            <a:bodyPr wrap="square">
              <a:spAutoFit/>
            </a:bodyPr>
            <a:lstStyle/>
            <a:p>
              <a:r>
                <a:rPr lang="en-US" sz="1600" dirty="0">
                  <a:solidFill>
                    <a:schemeClr val="bg1"/>
                  </a:solidFill>
                </a:rPr>
                <a:t>He directs the welfare work in the ward. His goal is to help members help themselves and become self-reliant. (In branches, the branch president has these same welfare responsibilities.)</a:t>
              </a:r>
            </a:p>
          </p:txBody>
        </p:sp>
      </p:grpSp>
      <p:grpSp>
        <p:nvGrpSpPr>
          <p:cNvPr id="54" name="Group 53"/>
          <p:cNvGrpSpPr/>
          <p:nvPr/>
        </p:nvGrpSpPr>
        <p:grpSpPr>
          <a:xfrm>
            <a:off x="3185682" y="3150383"/>
            <a:ext cx="2920753" cy="3401625"/>
            <a:chOff x="3185682" y="3150383"/>
            <a:chExt cx="2920753" cy="3401625"/>
          </a:xfrm>
        </p:grpSpPr>
        <p:sp>
          <p:nvSpPr>
            <p:cNvPr id="47" name="Freeform 46"/>
            <p:cNvSpPr/>
            <p:nvPr/>
          </p:nvSpPr>
          <p:spPr>
            <a:xfrm>
              <a:off x="3185682" y="3150383"/>
              <a:ext cx="2920753" cy="3401625"/>
            </a:xfrm>
            <a:custGeom>
              <a:avLst/>
              <a:gdLst>
                <a:gd name="connsiteX0" fmla="*/ 1447062 w 2920753"/>
                <a:gd name="connsiteY0" fmla="*/ 0 h 3401625"/>
                <a:gd name="connsiteX1" fmla="*/ 1914990 w 2920753"/>
                <a:gd name="connsiteY1" fmla="*/ 244875 h 3401625"/>
                <a:gd name="connsiteX2" fmla="*/ 1681026 w 2920753"/>
                <a:gd name="connsiteY2" fmla="*/ 244875 h 3401625"/>
                <a:gd name="connsiteX3" fmla="*/ 1681026 w 2920753"/>
                <a:gd name="connsiteY3" fmla="*/ 480872 h 3401625"/>
                <a:gd name="connsiteX4" fmla="*/ 2920753 w 2920753"/>
                <a:gd name="connsiteY4" fmla="*/ 480872 h 3401625"/>
                <a:gd name="connsiteX5" fmla="*/ 2920753 w 2920753"/>
                <a:gd name="connsiteY5" fmla="*/ 1707284 h 3401625"/>
                <a:gd name="connsiteX6" fmla="*/ 2675878 w 2920753"/>
                <a:gd name="connsiteY6" fmla="*/ 1707284 h 3401625"/>
                <a:gd name="connsiteX7" fmla="*/ 2675878 w 2920753"/>
                <a:gd name="connsiteY7" fmla="*/ 1473320 h 3401625"/>
                <a:gd name="connsiteX8" fmla="*/ 2431003 w 2920753"/>
                <a:gd name="connsiteY8" fmla="*/ 1941248 h 3401625"/>
                <a:gd name="connsiteX9" fmla="*/ 2675878 w 2920753"/>
                <a:gd name="connsiteY9" fmla="*/ 2409177 h 3401625"/>
                <a:gd name="connsiteX10" fmla="*/ 2675878 w 2920753"/>
                <a:gd name="connsiteY10" fmla="*/ 2175213 h 3401625"/>
                <a:gd name="connsiteX11" fmla="*/ 2920753 w 2920753"/>
                <a:gd name="connsiteY11" fmla="*/ 2175213 h 3401625"/>
                <a:gd name="connsiteX12" fmla="*/ 2920753 w 2920753"/>
                <a:gd name="connsiteY12" fmla="*/ 3401625 h 3401625"/>
                <a:gd name="connsiteX13" fmla="*/ 0 w 2920753"/>
                <a:gd name="connsiteY13" fmla="*/ 3401625 h 3401625"/>
                <a:gd name="connsiteX14" fmla="*/ 0 w 2920753"/>
                <a:gd name="connsiteY14" fmla="*/ 480872 h 3401625"/>
                <a:gd name="connsiteX15" fmla="*/ 1213098 w 2920753"/>
                <a:gd name="connsiteY15" fmla="*/ 480872 h 3401625"/>
                <a:gd name="connsiteX16" fmla="*/ 1213098 w 2920753"/>
                <a:gd name="connsiteY16" fmla="*/ 244875 h 3401625"/>
                <a:gd name="connsiteX17" fmla="*/ 979134 w 2920753"/>
                <a:gd name="connsiteY17" fmla="*/ 244875 h 34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0753" h="3401625">
                  <a:moveTo>
                    <a:pt x="1447062" y="0"/>
                  </a:moveTo>
                  <a:lnTo>
                    <a:pt x="1914990" y="244875"/>
                  </a:lnTo>
                  <a:lnTo>
                    <a:pt x="1681026" y="244875"/>
                  </a:lnTo>
                  <a:lnTo>
                    <a:pt x="1681026" y="480872"/>
                  </a:lnTo>
                  <a:lnTo>
                    <a:pt x="2920753" y="480872"/>
                  </a:lnTo>
                  <a:lnTo>
                    <a:pt x="2920753" y="1707284"/>
                  </a:lnTo>
                  <a:lnTo>
                    <a:pt x="2675878" y="1707284"/>
                  </a:lnTo>
                  <a:lnTo>
                    <a:pt x="2675878" y="1473320"/>
                  </a:lnTo>
                  <a:lnTo>
                    <a:pt x="2431003" y="1941248"/>
                  </a:lnTo>
                  <a:lnTo>
                    <a:pt x="2675878" y="2409177"/>
                  </a:lnTo>
                  <a:lnTo>
                    <a:pt x="2675878" y="2175213"/>
                  </a:lnTo>
                  <a:lnTo>
                    <a:pt x="2920753" y="2175213"/>
                  </a:lnTo>
                  <a:lnTo>
                    <a:pt x="2920753" y="3401625"/>
                  </a:lnTo>
                  <a:lnTo>
                    <a:pt x="0" y="3401625"/>
                  </a:lnTo>
                  <a:lnTo>
                    <a:pt x="0" y="480872"/>
                  </a:lnTo>
                  <a:lnTo>
                    <a:pt x="1213098" y="480872"/>
                  </a:lnTo>
                  <a:lnTo>
                    <a:pt x="1213098" y="244875"/>
                  </a:lnTo>
                  <a:lnTo>
                    <a:pt x="979134" y="244875"/>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75448" y="4370160"/>
              <a:ext cx="2367056" cy="1323439"/>
            </a:xfrm>
            <a:prstGeom prst="rect">
              <a:avLst/>
            </a:prstGeom>
          </p:spPr>
          <p:txBody>
            <a:bodyPr wrap="square">
              <a:spAutoFit/>
            </a:bodyPr>
            <a:lstStyle/>
            <a:p>
              <a:r>
                <a:rPr lang="en-US" sz="1600" dirty="0">
                  <a:solidFill>
                    <a:schemeClr val="bg1"/>
                  </a:solidFill>
                </a:rPr>
                <a:t>Each individual circumstance is different and requires inspiration and is guided by the Spirit… </a:t>
              </a:r>
            </a:p>
          </p:txBody>
        </p:sp>
      </p:grpSp>
      <p:sp>
        <p:nvSpPr>
          <p:cNvPr id="38" name="Rectangle 37"/>
          <p:cNvSpPr/>
          <p:nvPr/>
        </p:nvSpPr>
        <p:spPr>
          <a:xfrm>
            <a:off x="3400212" y="2323536"/>
            <a:ext cx="2471949" cy="1077218"/>
          </a:xfrm>
          <a:prstGeom prst="rect">
            <a:avLst/>
          </a:prstGeom>
          <a:noFill/>
        </p:spPr>
        <p:txBody>
          <a:bodyPr wrap="square">
            <a:spAutoFit/>
          </a:bodyPr>
          <a:lstStyle/>
          <a:p>
            <a:r>
              <a:rPr lang="en-US" sz="1600" dirty="0">
                <a:solidFill>
                  <a:schemeClr val="bg1"/>
                </a:solidFill>
              </a:rPr>
              <a:t>The bishop determines whom to assist, how much to give, and how long to assist.”</a:t>
            </a:r>
          </a:p>
        </p:txBody>
      </p:sp>
      <p:sp>
        <p:nvSpPr>
          <p:cNvPr id="43" name="Rectangle 42"/>
          <p:cNvSpPr/>
          <p:nvPr/>
        </p:nvSpPr>
        <p:spPr>
          <a:xfrm>
            <a:off x="25687" y="4780816"/>
            <a:ext cx="3023991" cy="1384995"/>
          </a:xfrm>
          <a:prstGeom prst="rect">
            <a:avLst/>
          </a:prstGeom>
        </p:spPr>
        <p:txBody>
          <a:bodyPr wrap="square">
            <a:spAutoFit/>
          </a:bodyPr>
          <a:lstStyle/>
          <a:p>
            <a:pPr algn="ctr"/>
            <a:r>
              <a:rPr lang="en-US" sz="1400" i="1" dirty="0">
                <a:solidFill>
                  <a:srgbClr val="FFFF00"/>
                </a:solidFill>
              </a:rPr>
              <a:t>And the bishop, Newel K. Whitney, also should travel round about and among all the churches, searching after the poor to administer to their wants by humbling the rich and the proud. </a:t>
            </a:r>
          </a:p>
          <a:p>
            <a:pPr algn="ctr"/>
            <a:r>
              <a:rPr lang="en-US" sz="1400" i="1" dirty="0">
                <a:solidFill>
                  <a:srgbClr val="FFFF00"/>
                </a:solidFill>
              </a:rPr>
              <a:t>D&amp;C 84:12</a:t>
            </a:r>
          </a:p>
        </p:txBody>
      </p:sp>
      <p:grpSp>
        <p:nvGrpSpPr>
          <p:cNvPr id="53" name="Group 52"/>
          <p:cNvGrpSpPr/>
          <p:nvPr/>
        </p:nvGrpSpPr>
        <p:grpSpPr>
          <a:xfrm>
            <a:off x="5627296" y="3621862"/>
            <a:ext cx="3456050" cy="2920753"/>
            <a:chOff x="5627296" y="3621862"/>
            <a:chExt cx="3456050" cy="2920753"/>
          </a:xfrm>
        </p:grpSpPr>
        <p:sp>
          <p:nvSpPr>
            <p:cNvPr id="46" name="Freeform 45"/>
            <p:cNvSpPr/>
            <p:nvPr/>
          </p:nvSpPr>
          <p:spPr>
            <a:xfrm rot="16200000">
              <a:off x="5867732" y="3381426"/>
              <a:ext cx="2920753" cy="3401625"/>
            </a:xfrm>
            <a:custGeom>
              <a:avLst/>
              <a:gdLst>
                <a:gd name="connsiteX0" fmla="*/ 1447062 w 2920753"/>
                <a:gd name="connsiteY0" fmla="*/ 0 h 3401625"/>
                <a:gd name="connsiteX1" fmla="*/ 1914990 w 2920753"/>
                <a:gd name="connsiteY1" fmla="*/ 244875 h 3401625"/>
                <a:gd name="connsiteX2" fmla="*/ 1681026 w 2920753"/>
                <a:gd name="connsiteY2" fmla="*/ 244875 h 3401625"/>
                <a:gd name="connsiteX3" fmla="*/ 1681026 w 2920753"/>
                <a:gd name="connsiteY3" fmla="*/ 480872 h 3401625"/>
                <a:gd name="connsiteX4" fmla="*/ 2920753 w 2920753"/>
                <a:gd name="connsiteY4" fmla="*/ 480872 h 3401625"/>
                <a:gd name="connsiteX5" fmla="*/ 2920753 w 2920753"/>
                <a:gd name="connsiteY5" fmla="*/ 1707284 h 3401625"/>
                <a:gd name="connsiteX6" fmla="*/ 2675878 w 2920753"/>
                <a:gd name="connsiteY6" fmla="*/ 1707284 h 3401625"/>
                <a:gd name="connsiteX7" fmla="*/ 2675878 w 2920753"/>
                <a:gd name="connsiteY7" fmla="*/ 1473320 h 3401625"/>
                <a:gd name="connsiteX8" fmla="*/ 2431003 w 2920753"/>
                <a:gd name="connsiteY8" fmla="*/ 1941248 h 3401625"/>
                <a:gd name="connsiteX9" fmla="*/ 2675878 w 2920753"/>
                <a:gd name="connsiteY9" fmla="*/ 2409177 h 3401625"/>
                <a:gd name="connsiteX10" fmla="*/ 2675878 w 2920753"/>
                <a:gd name="connsiteY10" fmla="*/ 2175213 h 3401625"/>
                <a:gd name="connsiteX11" fmla="*/ 2920753 w 2920753"/>
                <a:gd name="connsiteY11" fmla="*/ 2175213 h 3401625"/>
                <a:gd name="connsiteX12" fmla="*/ 2920753 w 2920753"/>
                <a:gd name="connsiteY12" fmla="*/ 3401625 h 3401625"/>
                <a:gd name="connsiteX13" fmla="*/ 0 w 2920753"/>
                <a:gd name="connsiteY13" fmla="*/ 3401625 h 3401625"/>
                <a:gd name="connsiteX14" fmla="*/ 0 w 2920753"/>
                <a:gd name="connsiteY14" fmla="*/ 480872 h 3401625"/>
                <a:gd name="connsiteX15" fmla="*/ 1213098 w 2920753"/>
                <a:gd name="connsiteY15" fmla="*/ 480872 h 3401625"/>
                <a:gd name="connsiteX16" fmla="*/ 1213098 w 2920753"/>
                <a:gd name="connsiteY16" fmla="*/ 244875 h 3401625"/>
                <a:gd name="connsiteX17" fmla="*/ 979134 w 2920753"/>
                <a:gd name="connsiteY17" fmla="*/ 244875 h 34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0753" h="3401625">
                  <a:moveTo>
                    <a:pt x="1447062" y="0"/>
                  </a:moveTo>
                  <a:lnTo>
                    <a:pt x="1914990" y="244875"/>
                  </a:lnTo>
                  <a:lnTo>
                    <a:pt x="1681026" y="244875"/>
                  </a:lnTo>
                  <a:lnTo>
                    <a:pt x="1681026" y="480872"/>
                  </a:lnTo>
                  <a:lnTo>
                    <a:pt x="2920753" y="480872"/>
                  </a:lnTo>
                  <a:lnTo>
                    <a:pt x="2920753" y="1707284"/>
                  </a:lnTo>
                  <a:lnTo>
                    <a:pt x="2675878" y="1707284"/>
                  </a:lnTo>
                  <a:lnTo>
                    <a:pt x="2675878" y="1473320"/>
                  </a:lnTo>
                  <a:lnTo>
                    <a:pt x="2431003" y="1941248"/>
                  </a:lnTo>
                  <a:lnTo>
                    <a:pt x="2675878" y="2409177"/>
                  </a:lnTo>
                  <a:lnTo>
                    <a:pt x="2675878" y="2175213"/>
                  </a:lnTo>
                  <a:lnTo>
                    <a:pt x="2920753" y="2175213"/>
                  </a:lnTo>
                  <a:lnTo>
                    <a:pt x="2920753" y="3401625"/>
                  </a:lnTo>
                  <a:lnTo>
                    <a:pt x="0" y="3401625"/>
                  </a:lnTo>
                  <a:lnTo>
                    <a:pt x="0" y="480872"/>
                  </a:lnTo>
                  <a:lnTo>
                    <a:pt x="1213098" y="480872"/>
                  </a:lnTo>
                  <a:lnTo>
                    <a:pt x="1213098" y="244875"/>
                  </a:lnTo>
                  <a:lnTo>
                    <a:pt x="979134" y="244875"/>
                  </a:ln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57590" y="4543630"/>
              <a:ext cx="2825756" cy="1077218"/>
            </a:xfrm>
            <a:prstGeom prst="rect">
              <a:avLst/>
            </a:prstGeom>
          </p:spPr>
          <p:txBody>
            <a:bodyPr wrap="square">
              <a:spAutoFit/>
            </a:bodyPr>
            <a:lstStyle/>
            <a:p>
              <a:r>
                <a:rPr lang="en-US" sz="1600" dirty="0">
                  <a:solidFill>
                    <a:schemeClr val="bg1"/>
                  </a:solidFill>
                </a:rPr>
                <a:t>“Bishops are blessed with the gift of discernment to understand how best to help those in need. </a:t>
              </a:r>
            </a:p>
          </p:txBody>
        </p:sp>
      </p:grpSp>
      <p:pic>
        <p:nvPicPr>
          <p:cNvPr id="2050" name="Picture 2" descr="Image result for newel k whit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96" y="2478760"/>
            <a:ext cx="1504765" cy="200635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9127169" y="2053207"/>
            <a:ext cx="3160450" cy="4192002"/>
            <a:chOff x="9127169" y="2053207"/>
            <a:chExt cx="3160450" cy="4192002"/>
          </a:xfrm>
        </p:grpSpPr>
        <p:pic>
          <p:nvPicPr>
            <p:cNvPr id="2052" name="Picture 4" descr="Presiding Bishopric 2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324" y="2053207"/>
              <a:ext cx="2722838" cy="153159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9127169" y="3690664"/>
              <a:ext cx="3160450" cy="2554545"/>
            </a:xfrm>
            <a:prstGeom prst="rect">
              <a:avLst/>
            </a:prstGeom>
          </p:spPr>
          <p:txBody>
            <a:bodyPr wrap="square">
              <a:spAutoFit/>
            </a:bodyPr>
            <a:lstStyle/>
            <a:p>
              <a:pPr algn="ctr"/>
              <a:r>
                <a:rPr lang="en-US" sz="1600" dirty="0">
                  <a:solidFill>
                    <a:schemeClr val="bg1"/>
                  </a:solidFill>
                </a:rPr>
                <a:t>Presiding Bishopric of the Church (left to right): </a:t>
              </a:r>
            </a:p>
            <a:p>
              <a:pPr algn="ctr"/>
              <a:r>
                <a:rPr lang="en-US" sz="1600" dirty="0">
                  <a:solidFill>
                    <a:schemeClr val="bg1"/>
                  </a:solidFill>
                </a:rPr>
                <a:t>Bishop Dean M. Davies, first counselor; </a:t>
              </a:r>
            </a:p>
            <a:p>
              <a:pPr algn="ctr"/>
              <a:endParaRPr lang="en-US" sz="1600" dirty="0">
                <a:solidFill>
                  <a:schemeClr val="bg1"/>
                </a:solidFill>
              </a:endParaRPr>
            </a:p>
            <a:p>
              <a:pPr algn="ctr"/>
              <a:r>
                <a:rPr lang="en-US" sz="1600" dirty="0">
                  <a:solidFill>
                    <a:schemeClr val="bg1"/>
                  </a:solidFill>
                </a:rPr>
                <a:t>Presiding Bishop </a:t>
              </a:r>
              <a:r>
                <a:rPr lang="en-US" sz="1600" dirty="0" err="1">
                  <a:solidFill>
                    <a:schemeClr val="bg1"/>
                  </a:solidFill>
                </a:rPr>
                <a:t>Gérald</a:t>
              </a:r>
              <a:r>
                <a:rPr lang="en-US" sz="1600" dirty="0">
                  <a:solidFill>
                    <a:schemeClr val="bg1"/>
                  </a:solidFill>
                </a:rPr>
                <a:t> </a:t>
              </a:r>
              <a:r>
                <a:rPr lang="en-US" sz="1600" dirty="0" err="1">
                  <a:solidFill>
                    <a:schemeClr val="bg1"/>
                  </a:solidFill>
                </a:rPr>
                <a:t>Caussé</a:t>
              </a:r>
              <a:r>
                <a:rPr lang="en-US" sz="1600" dirty="0">
                  <a:solidFill>
                    <a:schemeClr val="bg1"/>
                  </a:solidFill>
                </a:rPr>
                <a:t>; </a:t>
              </a:r>
            </a:p>
            <a:p>
              <a:pPr algn="ctr"/>
              <a:endParaRPr lang="en-US" sz="1600" dirty="0">
                <a:solidFill>
                  <a:schemeClr val="bg1"/>
                </a:solidFill>
              </a:endParaRPr>
            </a:p>
            <a:p>
              <a:pPr algn="ctr"/>
              <a:r>
                <a:rPr lang="en-US" sz="1600" dirty="0">
                  <a:solidFill>
                    <a:schemeClr val="bg1"/>
                  </a:solidFill>
                </a:rPr>
                <a:t>Bishop W. Christopher Waddell, second counselor. </a:t>
              </a:r>
            </a:p>
            <a:p>
              <a:pPr algn="ctr"/>
              <a:r>
                <a:rPr lang="en-US" sz="1600" dirty="0">
                  <a:solidFill>
                    <a:schemeClr val="bg1"/>
                  </a:solidFill>
                </a:rPr>
                <a:t>2015</a:t>
              </a:r>
            </a:p>
          </p:txBody>
        </p:sp>
      </p:grpSp>
    </p:spTree>
    <p:extLst>
      <p:ext uri="{BB962C8B-B14F-4D97-AF65-F5344CB8AC3E}">
        <p14:creationId xmlns:p14="http://schemas.microsoft.com/office/powerpoint/2010/main" val="1660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59203"/>
            <a:ext cx="5486400" cy="646331"/>
          </a:xfrm>
          <a:prstGeom prst="rect">
            <a:avLst/>
          </a:prstGeom>
          <a:noFill/>
        </p:spPr>
        <p:txBody>
          <a:bodyPr wrap="square" rtlCol="0">
            <a:spAutoFit/>
          </a:bodyPr>
          <a:lstStyle/>
          <a:p>
            <a:pPr algn="ctr"/>
            <a:r>
              <a:rPr lang="en-US" sz="3600" dirty="0">
                <a:solidFill>
                  <a:schemeClr val="bg1"/>
                </a:solidFill>
                <a:latin typeface="Harrington" pitchFamily="82" charset="0"/>
              </a:rPr>
              <a:t>Who was Stephen?</a:t>
            </a:r>
          </a:p>
        </p:txBody>
      </p:sp>
      <p:sp>
        <p:nvSpPr>
          <p:cNvPr id="6" name="TextBox 5"/>
          <p:cNvSpPr txBox="1"/>
          <p:nvPr/>
        </p:nvSpPr>
        <p:spPr>
          <a:xfrm>
            <a:off x="585788" y="894547"/>
            <a:ext cx="2590800" cy="954107"/>
          </a:xfrm>
          <a:prstGeom prst="rect">
            <a:avLst/>
          </a:prstGeom>
          <a:noFill/>
        </p:spPr>
        <p:txBody>
          <a:bodyPr wrap="square" rtlCol="0">
            <a:spAutoFit/>
          </a:bodyPr>
          <a:lstStyle/>
          <a:p>
            <a:r>
              <a:rPr lang="en-US" sz="2800" dirty="0">
                <a:solidFill>
                  <a:schemeClr val="bg1"/>
                </a:solidFill>
              </a:rPr>
              <a:t>He was a man of faith and power</a:t>
            </a:r>
          </a:p>
        </p:txBody>
      </p:sp>
      <p:sp>
        <p:nvSpPr>
          <p:cNvPr id="8" name="TextBox 7"/>
          <p:cNvSpPr txBox="1"/>
          <p:nvPr/>
        </p:nvSpPr>
        <p:spPr>
          <a:xfrm>
            <a:off x="6465274" y="1014274"/>
            <a:ext cx="2590800" cy="1384995"/>
          </a:xfrm>
          <a:prstGeom prst="rect">
            <a:avLst/>
          </a:prstGeom>
          <a:noFill/>
        </p:spPr>
        <p:txBody>
          <a:bodyPr wrap="square" rtlCol="0">
            <a:spAutoFit/>
          </a:bodyPr>
          <a:lstStyle/>
          <a:p>
            <a:r>
              <a:rPr lang="en-US" sz="2800" dirty="0">
                <a:solidFill>
                  <a:schemeClr val="bg1"/>
                </a:solidFill>
              </a:rPr>
              <a:t>He was filled with the Holy Ghost</a:t>
            </a:r>
          </a:p>
        </p:txBody>
      </p:sp>
      <p:sp>
        <p:nvSpPr>
          <p:cNvPr id="9" name="TextBox 8"/>
          <p:cNvSpPr txBox="1"/>
          <p:nvPr/>
        </p:nvSpPr>
        <p:spPr>
          <a:xfrm>
            <a:off x="2491416" y="4666538"/>
            <a:ext cx="3109283" cy="954107"/>
          </a:xfrm>
          <a:prstGeom prst="rect">
            <a:avLst/>
          </a:prstGeom>
          <a:noFill/>
        </p:spPr>
        <p:txBody>
          <a:bodyPr wrap="square" rtlCol="0">
            <a:spAutoFit/>
          </a:bodyPr>
          <a:lstStyle/>
          <a:p>
            <a:r>
              <a:rPr lang="en-US" sz="2800" dirty="0">
                <a:solidFill>
                  <a:schemeClr val="bg1"/>
                </a:solidFill>
              </a:rPr>
              <a:t>He was ordained by priesthood power</a:t>
            </a:r>
          </a:p>
        </p:txBody>
      </p:sp>
      <p:sp>
        <p:nvSpPr>
          <p:cNvPr id="10" name="TextBox 9"/>
          <p:cNvSpPr txBox="1"/>
          <p:nvPr/>
        </p:nvSpPr>
        <p:spPr>
          <a:xfrm>
            <a:off x="2831" y="6526168"/>
            <a:ext cx="2590800" cy="338554"/>
          </a:xfrm>
          <a:prstGeom prst="rect">
            <a:avLst/>
          </a:prstGeom>
          <a:noFill/>
        </p:spPr>
        <p:txBody>
          <a:bodyPr wrap="square" rtlCol="0">
            <a:spAutoFit/>
          </a:bodyPr>
          <a:lstStyle/>
          <a:p>
            <a:r>
              <a:rPr lang="en-US" sz="1600" dirty="0">
                <a:solidFill>
                  <a:schemeClr val="bg1"/>
                </a:solidFill>
              </a:rPr>
              <a:t>Acts 6:5-9</a:t>
            </a:r>
          </a:p>
        </p:txBody>
      </p:sp>
      <p:sp>
        <p:nvSpPr>
          <p:cNvPr id="11" name="TextBox 10"/>
          <p:cNvSpPr txBox="1"/>
          <p:nvPr/>
        </p:nvSpPr>
        <p:spPr>
          <a:xfrm>
            <a:off x="7848600" y="4417992"/>
            <a:ext cx="2590800" cy="1384995"/>
          </a:xfrm>
          <a:prstGeom prst="rect">
            <a:avLst/>
          </a:prstGeom>
          <a:noFill/>
        </p:spPr>
        <p:txBody>
          <a:bodyPr wrap="square" rtlCol="0">
            <a:spAutoFit/>
          </a:bodyPr>
          <a:lstStyle/>
          <a:p>
            <a:r>
              <a:rPr lang="en-US" sz="2800" dirty="0">
                <a:solidFill>
                  <a:schemeClr val="bg1"/>
                </a:solidFill>
              </a:rPr>
              <a:t>He did great wonders and miracles</a:t>
            </a:r>
          </a:p>
        </p:txBody>
      </p:sp>
      <p:pic>
        <p:nvPicPr>
          <p:cNvPr id="19458" name="Picture 2" descr="http://t0.gstatic.com/images?q=tbn:ANd9GcRB14rVdYA0CZoKzKzEIG0x_seHzuNGFMy6nRLmbTNpacfjnTTy"/>
          <p:cNvPicPr>
            <a:picLocks noChangeAspect="1" noChangeArrowheads="1"/>
          </p:cNvPicPr>
          <p:nvPr/>
        </p:nvPicPr>
        <p:blipFill>
          <a:blip r:embed="rId3" cstate="print"/>
          <a:srcRect r="1158" b="13402"/>
          <a:stretch>
            <a:fillRect/>
          </a:stretch>
        </p:blipFill>
        <p:spPr bwMode="auto">
          <a:xfrm>
            <a:off x="8681726" y="1744221"/>
            <a:ext cx="3104832" cy="2037546"/>
          </a:xfrm>
          <a:prstGeom prst="rect">
            <a:avLst/>
          </a:prstGeom>
          <a:noFill/>
        </p:spPr>
      </p:pic>
      <p:pic>
        <p:nvPicPr>
          <p:cNvPr id="19460" name="Picture 4" descr="http://t0.gstatic.com/images?q=tbn:ANd9GcShvfbNbCfCqBr30FBjh7dAgvlO7nxa8wkcV5eHCH7slQP50kHi"/>
          <p:cNvPicPr>
            <a:picLocks noChangeAspect="1" noChangeArrowheads="1"/>
          </p:cNvPicPr>
          <p:nvPr/>
        </p:nvPicPr>
        <p:blipFill>
          <a:blip r:embed="rId4" cstate="print"/>
          <a:srcRect/>
          <a:stretch>
            <a:fillRect/>
          </a:stretch>
        </p:blipFill>
        <p:spPr bwMode="auto">
          <a:xfrm>
            <a:off x="5981700" y="3937658"/>
            <a:ext cx="1714500" cy="2676525"/>
          </a:xfrm>
          <a:prstGeom prst="rect">
            <a:avLst/>
          </a:prstGeom>
          <a:noFill/>
        </p:spPr>
      </p:pic>
      <p:pic>
        <p:nvPicPr>
          <p:cNvPr id="19462" name="Picture 6" descr="http://t0.gstatic.com/images?q=tbn:ANd9GcQ3D6TcmeY8Ekiqqq3UWOVWrXLGkCIroFa4m-yPwif4BxsszlaO"/>
          <p:cNvPicPr>
            <a:picLocks noChangeAspect="1" noChangeArrowheads="1"/>
          </p:cNvPicPr>
          <p:nvPr/>
        </p:nvPicPr>
        <p:blipFill>
          <a:blip r:embed="rId5" cstate="print"/>
          <a:srcRect/>
          <a:stretch>
            <a:fillRect/>
          </a:stretch>
        </p:blipFill>
        <p:spPr bwMode="auto">
          <a:xfrm>
            <a:off x="405442" y="3609084"/>
            <a:ext cx="1781175" cy="2562226"/>
          </a:xfrm>
          <a:prstGeom prst="rect">
            <a:avLst/>
          </a:prstGeom>
          <a:noFill/>
        </p:spPr>
      </p:pic>
      <p:pic>
        <p:nvPicPr>
          <p:cNvPr id="13" name="Picture 8" descr="http://t2.gstatic.com/images?q=tbn:ANd9GcQsda2cwUUcnyA6JM9whR0l6Q2JuK60fwwDbJF5fBdceWyOy8BG"/>
          <p:cNvPicPr>
            <a:picLocks noChangeAspect="1" noChangeArrowheads="1"/>
          </p:cNvPicPr>
          <p:nvPr/>
        </p:nvPicPr>
        <p:blipFill>
          <a:blip r:embed="rId6" cstate="print"/>
          <a:srcRect/>
          <a:stretch>
            <a:fillRect/>
          </a:stretch>
        </p:blipFill>
        <p:spPr bwMode="auto">
          <a:xfrm>
            <a:off x="3291517" y="1014274"/>
            <a:ext cx="2183786" cy="3113057"/>
          </a:xfrm>
          <a:prstGeom prst="rect">
            <a:avLst/>
          </a:prstGeom>
          <a:noFill/>
        </p:spPr>
      </p:pic>
    </p:spTree>
    <p:extLst>
      <p:ext uri="{BB962C8B-B14F-4D97-AF65-F5344CB8AC3E}">
        <p14:creationId xmlns:p14="http://schemas.microsoft.com/office/powerpoint/2010/main" val="120179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4215" y="68421"/>
            <a:ext cx="5486400" cy="646331"/>
          </a:xfrm>
          <a:prstGeom prst="rect">
            <a:avLst/>
          </a:prstGeom>
          <a:noFill/>
        </p:spPr>
        <p:txBody>
          <a:bodyPr wrap="square" rtlCol="0">
            <a:spAutoFit/>
          </a:bodyPr>
          <a:lstStyle/>
          <a:p>
            <a:pPr algn="ctr"/>
            <a:r>
              <a:rPr lang="en-US" sz="3600" dirty="0">
                <a:solidFill>
                  <a:schemeClr val="bg1"/>
                </a:solidFill>
                <a:latin typeface="Harrington" pitchFamily="82" charset="0"/>
              </a:rPr>
              <a:t>Blasphemous Words?</a:t>
            </a:r>
          </a:p>
        </p:txBody>
      </p:sp>
      <p:sp>
        <p:nvSpPr>
          <p:cNvPr id="6" name="TextBox 5"/>
          <p:cNvSpPr txBox="1"/>
          <p:nvPr/>
        </p:nvSpPr>
        <p:spPr>
          <a:xfrm>
            <a:off x="9336169" y="1566874"/>
            <a:ext cx="2590800" cy="1384995"/>
          </a:xfrm>
          <a:prstGeom prst="rect">
            <a:avLst/>
          </a:prstGeom>
          <a:noFill/>
        </p:spPr>
        <p:txBody>
          <a:bodyPr wrap="square" rtlCol="0">
            <a:spAutoFit/>
          </a:bodyPr>
          <a:lstStyle/>
          <a:p>
            <a:pPr algn="ctr"/>
            <a:r>
              <a:rPr lang="en-US" sz="2800" dirty="0">
                <a:solidFill>
                  <a:schemeClr val="bg1"/>
                </a:solidFill>
              </a:rPr>
              <a:t>Stephen was taken to Council for Preaching</a:t>
            </a:r>
          </a:p>
        </p:txBody>
      </p:sp>
      <p:sp>
        <p:nvSpPr>
          <p:cNvPr id="10" name="TextBox 9"/>
          <p:cNvSpPr txBox="1"/>
          <p:nvPr/>
        </p:nvSpPr>
        <p:spPr>
          <a:xfrm>
            <a:off x="2831" y="6550223"/>
            <a:ext cx="2590800" cy="338554"/>
          </a:xfrm>
          <a:prstGeom prst="rect">
            <a:avLst/>
          </a:prstGeom>
          <a:noFill/>
        </p:spPr>
        <p:txBody>
          <a:bodyPr wrap="square" rtlCol="0">
            <a:spAutoFit/>
          </a:bodyPr>
          <a:lstStyle/>
          <a:p>
            <a:r>
              <a:rPr lang="en-US" sz="1600" dirty="0">
                <a:solidFill>
                  <a:schemeClr val="bg1"/>
                </a:solidFill>
              </a:rPr>
              <a:t>Acts 6:12-15</a:t>
            </a:r>
          </a:p>
        </p:txBody>
      </p:sp>
      <p:pic>
        <p:nvPicPr>
          <p:cNvPr id="27650" name="Picture 2" descr="http://t1.gstatic.com/images?q=tbn:ANd9GcQmiIy_h6ze2RWqydh8kN9E_Noh3T2abTC5_TxuwmByHAz61ozlKg"/>
          <p:cNvPicPr>
            <a:picLocks noChangeAspect="1" noChangeArrowheads="1"/>
          </p:cNvPicPr>
          <p:nvPr/>
        </p:nvPicPr>
        <p:blipFill>
          <a:blip r:embed="rId3" cstate="print"/>
          <a:srcRect/>
          <a:stretch>
            <a:fillRect/>
          </a:stretch>
        </p:blipFill>
        <p:spPr bwMode="auto">
          <a:xfrm>
            <a:off x="6171693" y="1221396"/>
            <a:ext cx="2899445" cy="3313653"/>
          </a:xfrm>
          <a:prstGeom prst="rect">
            <a:avLst/>
          </a:prstGeom>
          <a:noFill/>
        </p:spPr>
      </p:pic>
      <p:sp>
        <p:nvSpPr>
          <p:cNvPr id="2" name="Rectangle 1"/>
          <p:cNvSpPr/>
          <p:nvPr/>
        </p:nvSpPr>
        <p:spPr>
          <a:xfrm>
            <a:off x="173050" y="1004356"/>
            <a:ext cx="6096000" cy="2862322"/>
          </a:xfrm>
          <a:prstGeom prst="rect">
            <a:avLst/>
          </a:prstGeom>
        </p:spPr>
        <p:txBody>
          <a:bodyPr>
            <a:spAutoFit/>
          </a:bodyPr>
          <a:lstStyle/>
          <a:p>
            <a:r>
              <a:rPr lang="en-US" dirty="0">
                <a:solidFill>
                  <a:schemeClr val="bg1"/>
                </a:solidFill>
              </a:rPr>
              <a:t>Those who opposed Stephen were from one or more synagogues where Jews from foreign lands worshipped:</a:t>
            </a:r>
          </a:p>
          <a:p>
            <a:endParaRPr lang="en-US" dirty="0">
              <a:solidFill>
                <a:schemeClr val="bg1"/>
              </a:solidFill>
            </a:endParaRPr>
          </a:p>
          <a:p>
            <a:r>
              <a:rPr lang="en-US" dirty="0">
                <a:solidFill>
                  <a:schemeClr val="bg1"/>
                </a:solidFill>
              </a:rPr>
              <a:t>Libertines were former slaves who had gained their freedom.</a:t>
            </a:r>
          </a:p>
          <a:p>
            <a:endParaRPr lang="en-US" dirty="0">
              <a:solidFill>
                <a:schemeClr val="bg1"/>
              </a:solidFill>
            </a:endParaRPr>
          </a:p>
          <a:p>
            <a:r>
              <a:rPr lang="en-US" dirty="0" err="1">
                <a:solidFill>
                  <a:schemeClr val="bg1"/>
                </a:solidFill>
              </a:rPr>
              <a:t>Cyrenians</a:t>
            </a:r>
            <a:r>
              <a:rPr lang="en-US" dirty="0">
                <a:solidFill>
                  <a:schemeClr val="bg1"/>
                </a:solidFill>
              </a:rPr>
              <a:t> were Jews from Northern Africa.</a:t>
            </a:r>
          </a:p>
          <a:p>
            <a:endParaRPr lang="en-US" dirty="0">
              <a:solidFill>
                <a:schemeClr val="bg1"/>
              </a:solidFill>
            </a:endParaRPr>
          </a:p>
          <a:p>
            <a:r>
              <a:rPr lang="en-US" dirty="0">
                <a:solidFill>
                  <a:schemeClr val="bg1"/>
                </a:solidFill>
              </a:rPr>
              <a:t>Alexandrians were Jews from the Egyptian city of Alexandria.</a:t>
            </a:r>
          </a:p>
          <a:p>
            <a:endParaRPr lang="en-US" dirty="0">
              <a:solidFill>
                <a:schemeClr val="bg1"/>
              </a:solidFill>
            </a:endParaRPr>
          </a:p>
          <a:p>
            <a:r>
              <a:rPr lang="en-US" dirty="0">
                <a:solidFill>
                  <a:schemeClr val="bg1"/>
                </a:solidFill>
              </a:rPr>
              <a:t>Cilicia was a Roman province of Asia Minor.  </a:t>
            </a:r>
          </a:p>
        </p:txBody>
      </p:sp>
      <p:sp>
        <p:nvSpPr>
          <p:cNvPr id="3" name="Rectangle 2"/>
          <p:cNvSpPr/>
          <p:nvPr/>
        </p:nvSpPr>
        <p:spPr>
          <a:xfrm>
            <a:off x="3687193" y="4672634"/>
            <a:ext cx="6096000" cy="1754326"/>
          </a:xfrm>
          <a:prstGeom prst="rect">
            <a:avLst/>
          </a:prstGeom>
        </p:spPr>
        <p:txBody>
          <a:bodyPr>
            <a:spAutoFit/>
          </a:bodyPr>
          <a:lstStyle/>
          <a:p>
            <a:r>
              <a:rPr lang="en-US" dirty="0">
                <a:solidFill>
                  <a:schemeClr val="bg1"/>
                </a:solidFill>
                <a:latin typeface="Open Sans"/>
              </a:rPr>
              <a:t>It appears that his opponents were angered by his teachings that the coming of Jesus Christ had redefined basic Jewish concepts regarding the land of Israel, the law of Moses, and the temple of Jerusalem. Stephen’s opponents “suborned men” meaning that they persuaded men to commit perjury. </a:t>
            </a:r>
            <a:endParaRPr lang="en-US" dirty="0">
              <a:solidFill>
                <a:schemeClr val="bg1"/>
              </a:solidFill>
            </a:endParaRPr>
          </a:p>
        </p:txBody>
      </p:sp>
      <p:sp>
        <p:nvSpPr>
          <p:cNvPr id="4" name="Rectangle 3"/>
          <p:cNvSpPr/>
          <p:nvPr/>
        </p:nvSpPr>
        <p:spPr>
          <a:xfrm>
            <a:off x="11606455" y="6426960"/>
            <a:ext cx="466794" cy="369332"/>
          </a:xfrm>
          <a:prstGeom prst="rect">
            <a:avLst/>
          </a:prstGeom>
        </p:spPr>
        <p:txBody>
          <a:bodyPr wrap="none">
            <a:spAutoFit/>
          </a:bodyPr>
          <a:lstStyle/>
          <a:p>
            <a:r>
              <a:rPr lang="en-US" dirty="0">
                <a:solidFill>
                  <a:schemeClr val="bg1"/>
                </a:solidFill>
                <a:latin typeface="Open Sans"/>
              </a:rPr>
              <a:t>(1)</a:t>
            </a:r>
            <a:endParaRPr lang="en-US" dirty="0"/>
          </a:p>
        </p:txBody>
      </p:sp>
    </p:spTree>
    <p:extLst>
      <p:ext uri="{BB962C8B-B14F-4D97-AF65-F5344CB8AC3E}">
        <p14:creationId xmlns:p14="http://schemas.microsoft.com/office/powerpoint/2010/main" val="421255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4215" y="113171"/>
            <a:ext cx="5486400" cy="646331"/>
          </a:xfrm>
          <a:prstGeom prst="rect">
            <a:avLst/>
          </a:prstGeom>
          <a:noFill/>
        </p:spPr>
        <p:txBody>
          <a:bodyPr wrap="square" rtlCol="0">
            <a:spAutoFit/>
          </a:bodyPr>
          <a:lstStyle/>
          <a:p>
            <a:pPr algn="ctr"/>
            <a:r>
              <a:rPr lang="en-US" sz="3600" dirty="0">
                <a:solidFill>
                  <a:schemeClr val="bg1"/>
                </a:solidFill>
                <a:latin typeface="Harrington" pitchFamily="82" charset="0"/>
              </a:rPr>
              <a:t>Face of an Angel</a:t>
            </a:r>
          </a:p>
        </p:txBody>
      </p:sp>
      <p:sp>
        <p:nvSpPr>
          <p:cNvPr id="6" name="TextBox 5"/>
          <p:cNvSpPr txBox="1"/>
          <p:nvPr/>
        </p:nvSpPr>
        <p:spPr>
          <a:xfrm>
            <a:off x="639192" y="1718130"/>
            <a:ext cx="4900474" cy="1815882"/>
          </a:xfrm>
          <a:prstGeom prst="rect">
            <a:avLst/>
          </a:prstGeom>
          <a:noFill/>
        </p:spPr>
        <p:txBody>
          <a:bodyPr wrap="square" rtlCol="0">
            <a:spAutoFit/>
          </a:bodyPr>
          <a:lstStyle/>
          <a:p>
            <a:r>
              <a:rPr lang="en-US" sz="2800" dirty="0">
                <a:solidFill>
                  <a:schemeClr val="bg1"/>
                </a:solidFill>
              </a:rPr>
              <a:t>“And all that sat in the council, looking </a:t>
            </a:r>
            <a:r>
              <a:rPr lang="en-US" sz="2800" dirty="0" err="1">
                <a:solidFill>
                  <a:schemeClr val="bg1"/>
                </a:solidFill>
              </a:rPr>
              <a:t>stedfastly</a:t>
            </a:r>
            <a:r>
              <a:rPr lang="en-US" sz="2800" dirty="0">
                <a:solidFill>
                  <a:schemeClr val="bg1"/>
                </a:solidFill>
              </a:rPr>
              <a:t> on him, saw his face as it had been the face of an angel.”</a:t>
            </a:r>
          </a:p>
        </p:txBody>
      </p:sp>
      <p:sp>
        <p:nvSpPr>
          <p:cNvPr id="10" name="TextBox 9"/>
          <p:cNvSpPr txBox="1"/>
          <p:nvPr/>
        </p:nvSpPr>
        <p:spPr>
          <a:xfrm>
            <a:off x="-16340" y="6519446"/>
            <a:ext cx="2590800" cy="338554"/>
          </a:xfrm>
          <a:prstGeom prst="rect">
            <a:avLst/>
          </a:prstGeom>
          <a:noFill/>
        </p:spPr>
        <p:txBody>
          <a:bodyPr wrap="square" rtlCol="0">
            <a:spAutoFit/>
          </a:bodyPr>
          <a:lstStyle/>
          <a:p>
            <a:r>
              <a:rPr lang="en-US" sz="1600" dirty="0">
                <a:solidFill>
                  <a:schemeClr val="bg1"/>
                </a:solidFill>
              </a:rPr>
              <a:t>Acts 6:15</a:t>
            </a:r>
          </a:p>
        </p:txBody>
      </p:sp>
      <p:pic>
        <p:nvPicPr>
          <p:cNvPr id="14" name="Picture 6" descr="http://t0.gstatic.com/images?q=tbn:ANd9GcRWcbp4ZFasq_oUyb3dGfNrzecjOQQtwK1dIAg1Q971MG624HV4"/>
          <p:cNvPicPr>
            <a:picLocks noChangeAspect="1" noChangeArrowheads="1"/>
          </p:cNvPicPr>
          <p:nvPr/>
        </p:nvPicPr>
        <p:blipFill>
          <a:blip r:embed="rId3" cstate="print"/>
          <a:srcRect/>
          <a:stretch>
            <a:fillRect/>
          </a:stretch>
        </p:blipFill>
        <p:spPr bwMode="auto">
          <a:xfrm>
            <a:off x="5389421" y="1197040"/>
            <a:ext cx="2075155" cy="3099763"/>
          </a:xfrm>
          <a:prstGeom prst="rect">
            <a:avLst/>
          </a:prstGeom>
          <a:noFill/>
        </p:spPr>
      </p:pic>
      <p:sp>
        <p:nvSpPr>
          <p:cNvPr id="3" name="Rectangle 2"/>
          <p:cNvSpPr/>
          <p:nvPr/>
        </p:nvSpPr>
        <p:spPr>
          <a:xfrm>
            <a:off x="11659721" y="6488668"/>
            <a:ext cx="466794" cy="369332"/>
          </a:xfrm>
          <a:prstGeom prst="rect">
            <a:avLst/>
          </a:prstGeom>
        </p:spPr>
        <p:txBody>
          <a:bodyPr wrap="none">
            <a:spAutoFit/>
          </a:bodyPr>
          <a:lstStyle/>
          <a:p>
            <a:r>
              <a:rPr lang="en-US" dirty="0">
                <a:solidFill>
                  <a:schemeClr val="bg1"/>
                </a:solidFill>
                <a:latin typeface="Open Sans"/>
              </a:rPr>
              <a:t>(5)</a:t>
            </a:r>
            <a:endParaRPr lang="en-US" dirty="0"/>
          </a:p>
        </p:txBody>
      </p:sp>
      <p:grpSp>
        <p:nvGrpSpPr>
          <p:cNvPr id="8" name="Group 7"/>
          <p:cNvGrpSpPr/>
          <p:nvPr/>
        </p:nvGrpSpPr>
        <p:grpSpPr>
          <a:xfrm>
            <a:off x="4572000" y="4576254"/>
            <a:ext cx="6858000" cy="1381362"/>
            <a:chOff x="4572000" y="4576254"/>
            <a:chExt cx="6858000" cy="1381362"/>
          </a:xfrm>
        </p:grpSpPr>
        <p:sp>
          <p:nvSpPr>
            <p:cNvPr id="2" name="Rectangle 1"/>
            <p:cNvSpPr/>
            <p:nvPr/>
          </p:nvSpPr>
          <p:spPr>
            <a:xfrm>
              <a:off x="4572000" y="4734341"/>
              <a:ext cx="6096000" cy="923330"/>
            </a:xfrm>
            <a:prstGeom prst="rect">
              <a:avLst/>
            </a:prstGeom>
          </p:spPr>
          <p:txBody>
            <a:bodyPr>
              <a:spAutoFit/>
            </a:bodyPr>
            <a:lstStyle/>
            <a:p>
              <a:r>
                <a:rPr lang="en-US" dirty="0">
                  <a:solidFill>
                    <a:schemeClr val="bg1"/>
                  </a:solidFill>
                  <a:latin typeface="Open Sans"/>
                </a:rPr>
                <a:t>Stephen was transfigured. This holy transfiguration was one way God showed the people that He approved of Stephen and his message. </a:t>
              </a:r>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0368" y="4576254"/>
              <a:ext cx="989632" cy="1381362"/>
            </a:xfrm>
            <a:prstGeom prst="rect">
              <a:avLst/>
            </a:prstGeom>
          </p:spPr>
        </p:pic>
      </p:grpSp>
    </p:spTree>
    <p:extLst>
      <p:ext uri="{BB962C8B-B14F-4D97-AF65-F5344CB8AC3E}">
        <p14:creationId xmlns:p14="http://schemas.microsoft.com/office/powerpoint/2010/main" val="17423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96199" y="69651"/>
            <a:ext cx="7402432" cy="646331"/>
          </a:xfrm>
          <a:prstGeom prst="rect">
            <a:avLst/>
          </a:prstGeom>
          <a:noFill/>
        </p:spPr>
        <p:txBody>
          <a:bodyPr wrap="square" rtlCol="0">
            <a:spAutoFit/>
          </a:bodyPr>
          <a:lstStyle/>
          <a:p>
            <a:pPr algn="ctr"/>
            <a:r>
              <a:rPr lang="en-US" sz="3600" dirty="0">
                <a:solidFill>
                  <a:schemeClr val="bg1"/>
                </a:solidFill>
                <a:latin typeface="Harrington" pitchFamily="82" charset="0"/>
              </a:rPr>
              <a:t>Stephen Recounts Israel’s History</a:t>
            </a:r>
          </a:p>
        </p:txBody>
      </p:sp>
      <p:sp>
        <p:nvSpPr>
          <p:cNvPr id="10" name="TextBox 9"/>
          <p:cNvSpPr txBox="1"/>
          <p:nvPr/>
        </p:nvSpPr>
        <p:spPr>
          <a:xfrm>
            <a:off x="2831" y="6551980"/>
            <a:ext cx="2590800" cy="338554"/>
          </a:xfrm>
          <a:prstGeom prst="rect">
            <a:avLst/>
          </a:prstGeom>
          <a:noFill/>
        </p:spPr>
        <p:txBody>
          <a:bodyPr wrap="square" rtlCol="0">
            <a:spAutoFit/>
          </a:bodyPr>
          <a:lstStyle/>
          <a:p>
            <a:r>
              <a:rPr lang="en-US" sz="1600" dirty="0">
                <a:solidFill>
                  <a:schemeClr val="bg1"/>
                </a:solidFill>
              </a:rPr>
              <a:t>Acts 7:1-50</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484188" y="1077913"/>
            <a:ext cx="5551488" cy="2131692"/>
            <a:chOff x="484188" y="1077913"/>
            <a:chExt cx="5551488" cy="2131692"/>
          </a:xfrm>
        </p:grpSpPr>
        <p:sp>
          <p:nvSpPr>
            <p:cNvPr id="8" name="TextBox 7"/>
            <p:cNvSpPr txBox="1"/>
            <p:nvPr/>
          </p:nvSpPr>
          <p:spPr>
            <a:xfrm>
              <a:off x="3444876" y="1529234"/>
              <a:ext cx="2590800" cy="1384995"/>
            </a:xfrm>
            <a:prstGeom prst="rect">
              <a:avLst/>
            </a:prstGeom>
            <a:noFill/>
          </p:spPr>
          <p:txBody>
            <a:bodyPr wrap="square" rtlCol="0">
              <a:spAutoFit/>
            </a:bodyPr>
            <a:lstStyle/>
            <a:p>
              <a:pPr algn="ctr"/>
              <a:r>
                <a:rPr lang="en-US" sz="2800" dirty="0">
                  <a:solidFill>
                    <a:schemeClr val="bg1"/>
                  </a:solidFill>
                </a:rPr>
                <a:t>Glory of God appearing to Abraham</a:t>
              </a:r>
            </a:p>
          </p:txBody>
        </p:sp>
        <p:pic>
          <p:nvPicPr>
            <p:cNvPr id="20492" name="Picture 12" descr="http://northlandharvestchurch.org/abraham-face-starsjpg.jpg"/>
            <p:cNvPicPr>
              <a:picLocks noChangeAspect="1" noChangeArrowheads="1"/>
            </p:cNvPicPr>
            <p:nvPr/>
          </p:nvPicPr>
          <p:blipFill>
            <a:blip r:embed="rId3" cstate="print"/>
            <a:srcRect/>
            <a:stretch>
              <a:fillRect/>
            </a:stretch>
          </p:blipFill>
          <p:spPr bwMode="auto">
            <a:xfrm>
              <a:off x="484188" y="1077913"/>
              <a:ext cx="2842256" cy="2131692"/>
            </a:xfrm>
            <a:prstGeom prst="rect">
              <a:avLst/>
            </a:prstGeom>
            <a:noFill/>
          </p:spPr>
        </p:pic>
      </p:gr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6821352" y="3971360"/>
            <a:ext cx="4335769" cy="2247772"/>
            <a:chOff x="6821352" y="3971360"/>
            <a:chExt cx="4335769" cy="2247772"/>
          </a:xfrm>
        </p:grpSpPr>
        <p:sp>
          <p:nvSpPr>
            <p:cNvPr id="16" name="TextBox 15"/>
            <p:cNvSpPr txBox="1"/>
            <p:nvPr/>
          </p:nvSpPr>
          <p:spPr>
            <a:xfrm>
              <a:off x="6821352" y="4607938"/>
              <a:ext cx="2590800" cy="954107"/>
            </a:xfrm>
            <a:prstGeom prst="rect">
              <a:avLst/>
            </a:prstGeom>
            <a:noFill/>
          </p:spPr>
          <p:txBody>
            <a:bodyPr wrap="square" rtlCol="0">
              <a:spAutoFit/>
            </a:bodyPr>
            <a:lstStyle/>
            <a:p>
              <a:pPr algn="ctr"/>
              <a:r>
                <a:rPr lang="en-US" sz="2800" dirty="0">
                  <a:solidFill>
                    <a:schemeClr val="bg1"/>
                  </a:solidFill>
                </a:rPr>
                <a:t>David and Solomon</a:t>
              </a:r>
            </a:p>
          </p:txBody>
        </p:sp>
        <p:pic>
          <p:nvPicPr>
            <p:cNvPr id="18" name="Picture 17" descr="David_Solomon.jpg"/>
            <p:cNvPicPr>
              <a:picLocks noChangeAspect="1"/>
            </p:cNvPicPr>
            <p:nvPr/>
          </p:nvPicPr>
          <p:blipFill>
            <a:blip r:embed="rId4" cstate="print"/>
            <a:stretch>
              <a:fillRect/>
            </a:stretch>
          </p:blipFill>
          <p:spPr>
            <a:xfrm>
              <a:off x="9198348" y="3971360"/>
              <a:ext cx="1958773" cy="2247772"/>
            </a:xfrm>
            <a:prstGeom prst="rect">
              <a:avLst/>
            </a:prstGeom>
          </p:spPr>
        </p:pic>
      </p:grpSp>
      <p:grpSp>
        <p:nvGrpSpPr>
          <p:cNvPr id="7" name="Group 6"/>
          <p:cNvGrpSpPr/>
          <p:nvPr/>
        </p:nvGrpSpPr>
        <p:grpSpPr>
          <a:xfrm>
            <a:off x="139700" y="3679310"/>
            <a:ext cx="6528692" cy="2076102"/>
            <a:chOff x="139700" y="3679310"/>
            <a:chExt cx="6528692" cy="2076102"/>
          </a:xfrm>
        </p:grpSpPr>
        <p:sp>
          <p:nvSpPr>
            <p:cNvPr id="6" name="TextBox 5"/>
            <p:cNvSpPr txBox="1"/>
            <p:nvPr/>
          </p:nvSpPr>
          <p:spPr>
            <a:xfrm>
              <a:off x="139700" y="4226712"/>
              <a:ext cx="2590800" cy="954107"/>
            </a:xfrm>
            <a:prstGeom prst="rect">
              <a:avLst/>
            </a:prstGeom>
            <a:noFill/>
          </p:spPr>
          <p:txBody>
            <a:bodyPr wrap="square" rtlCol="0">
              <a:spAutoFit/>
            </a:bodyPr>
            <a:lstStyle/>
            <a:p>
              <a:pPr algn="ctr"/>
              <a:r>
                <a:rPr lang="en-US" sz="2800" dirty="0">
                  <a:solidFill>
                    <a:schemeClr val="bg1"/>
                  </a:solidFill>
                </a:rPr>
                <a:t>Israel rejects Moses</a:t>
              </a:r>
            </a:p>
          </p:txBody>
        </p:sp>
        <p:pic>
          <p:nvPicPr>
            <p:cNvPr id="4098" name="Picture 2" descr="Image result for moses b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188" y="3679310"/>
              <a:ext cx="4152204" cy="20761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742452" y="791869"/>
            <a:ext cx="4414670" cy="3029164"/>
            <a:chOff x="6742452" y="791869"/>
            <a:chExt cx="4414670" cy="3029164"/>
          </a:xfrm>
        </p:grpSpPr>
        <p:sp>
          <p:nvSpPr>
            <p:cNvPr id="13" name="TextBox 12"/>
            <p:cNvSpPr txBox="1"/>
            <p:nvPr/>
          </p:nvSpPr>
          <p:spPr>
            <a:xfrm>
              <a:off x="8566322" y="791869"/>
              <a:ext cx="2590800" cy="523220"/>
            </a:xfrm>
            <a:prstGeom prst="rect">
              <a:avLst/>
            </a:prstGeom>
            <a:noFill/>
          </p:spPr>
          <p:txBody>
            <a:bodyPr wrap="square" rtlCol="0">
              <a:spAutoFit/>
            </a:bodyPr>
            <a:lstStyle/>
            <a:p>
              <a:r>
                <a:rPr lang="en-US" sz="2800" dirty="0">
                  <a:solidFill>
                    <a:schemeClr val="bg1"/>
                  </a:solidFill>
                </a:rPr>
                <a:t>Joseph in Egypt</a:t>
              </a:r>
            </a:p>
          </p:txBody>
        </p:sp>
        <p:pic>
          <p:nvPicPr>
            <p:cNvPr id="4100" name="Picture 4" descr="Image result for joseph in egy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452" y="1287382"/>
              <a:ext cx="4114800" cy="25336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620392" y="6007557"/>
            <a:ext cx="6096000" cy="646331"/>
          </a:xfrm>
          <a:prstGeom prst="rect">
            <a:avLst/>
          </a:prstGeom>
          <a:solidFill>
            <a:srgbClr val="7030A0"/>
          </a:solidFill>
        </p:spPr>
        <p:txBody>
          <a:bodyPr>
            <a:spAutoFit/>
          </a:bodyPr>
          <a:lstStyle/>
          <a:p>
            <a:r>
              <a:rPr lang="en-US" dirty="0">
                <a:solidFill>
                  <a:schemeClr val="bg1"/>
                </a:solidFill>
                <a:latin typeface="Open Sans"/>
              </a:rPr>
              <a:t>The Jews were aware of the promise that the Lord would send them a prophet like unto Moses. (1) </a:t>
            </a:r>
            <a:endParaRPr lang="en-US" dirty="0">
              <a:solidFill>
                <a:schemeClr val="bg1"/>
              </a:solidFill>
            </a:endParaRPr>
          </a:p>
        </p:txBody>
      </p:sp>
    </p:spTree>
    <p:extLst>
      <p:ext uri="{BB962C8B-B14F-4D97-AF65-F5344CB8AC3E}">
        <p14:creationId xmlns:p14="http://schemas.microsoft.com/office/powerpoint/2010/main" val="405002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Image result for ta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 y="-4718"/>
            <a:ext cx="12189169" cy="6862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152401"/>
            <a:ext cx="5486400" cy="646331"/>
          </a:xfrm>
          <a:prstGeom prst="rect">
            <a:avLst/>
          </a:prstGeom>
          <a:noFill/>
        </p:spPr>
        <p:txBody>
          <a:bodyPr wrap="square" rtlCol="0">
            <a:spAutoFit/>
          </a:bodyPr>
          <a:lstStyle/>
          <a:p>
            <a:pPr algn="ctr"/>
            <a:r>
              <a:rPr lang="en-US" sz="3600" dirty="0">
                <a:solidFill>
                  <a:schemeClr val="bg1"/>
                </a:solidFill>
                <a:latin typeface="Harrington" pitchFamily="82" charset="0"/>
              </a:rPr>
              <a:t>3 Accusations </a:t>
            </a:r>
          </a:p>
        </p:txBody>
      </p:sp>
      <p:sp>
        <p:nvSpPr>
          <p:cNvPr id="10" name="TextBox 9"/>
          <p:cNvSpPr txBox="1"/>
          <p:nvPr/>
        </p:nvSpPr>
        <p:spPr>
          <a:xfrm>
            <a:off x="15890" y="6583625"/>
            <a:ext cx="2590800" cy="338554"/>
          </a:xfrm>
          <a:prstGeom prst="rect">
            <a:avLst/>
          </a:prstGeom>
          <a:noFill/>
        </p:spPr>
        <p:txBody>
          <a:bodyPr wrap="square" rtlCol="0">
            <a:spAutoFit/>
          </a:bodyPr>
          <a:lstStyle/>
          <a:p>
            <a:r>
              <a:rPr lang="en-US" sz="1600" dirty="0">
                <a:solidFill>
                  <a:schemeClr val="bg1"/>
                </a:solidFill>
              </a:rPr>
              <a:t>Acts 7:51-53</a:t>
            </a:r>
          </a:p>
        </p:txBody>
      </p:sp>
      <p:sp>
        <p:nvSpPr>
          <p:cNvPr id="20484" name="AutoShape 4"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xQUFRQWFxYWFhQYGBUXFBQYFRcXFxYYGBcYHCYeGBojGhQUHy8gIycpLCwtFx4xNTAqNSYsLCkBCQoKDgwOGg8PGiwkHyQsLCwsLCwpLCwsKSwsLCwsLCwsLCwsLCwsLCwsLCwsLCwsLCwsLCwsLCwsLCwpLCwsLP/AABEIAMIBAwMBIgACEQEDEQH/xAAcAAAABwEBAAAAAAAAAAAAAAAAAQIDBAUGBwj/xABBEAABAwIDBQYDBgQFAwUAAAABAAIRAyEEEjEFBkFRYRMicYGRoTKx8AcUI0LB0VJicuEWgpKy8SRTohUzQ3OD/8QAGgEAAgMBAQAAAAAAAAAAAAAAAQIAAwQFBv/EAC0RAAICAQMDAwQBBAMAAAAAAAABAhEDBBIhMUFREyIyM3GB8LEFNGHBI0KR/9oADAMBAAIRAxEAPwDj1CkC9ocQ1pIBdE5QTBdAuYF4HJOY7DsZVe1jxVY1xDagBaHtGjg112yOB0TKU069f3B8tFbQovEYgvySGjIwMENa2QCTLoHedLj3jc25IsPh85gZRZxlxa0d1pcbugSQIA4kgC5SIRhSiCn5YEAzqSYjRtg3oc15uCLCLtgJ2lUyk2aZBFwDGYESJ0cJkHgbpICFEEgIwFNFKrWIs55AawQODQGtbYcgBzVsNwMdlznCVw3W7CD6G/sg+ApFdUxOH+6BgoO+85iXVzUOUNmzW0gI0i5PPpFaDb69Vb4ndjE06bnvo1GNbGYuaWgT8Mk2Ezx1kQqlyUIklJKMolAAQQQQIBEjQKJAoSntAiDMiTYjKb268DPVEiRogE9jKTWvhj87Yac2UtklrS4Qb2cXNnjlnimQgoQCCCJAgYRSjRKEAilGiUIBBBBQgEYRJQKIAiiCMogoECCEoJQDwagGpYCUGrWoC2NwhCey+CINUcSJkvGbCrUQ01WZWu+F0tc18Na6WuaSHCHtuLXjUEK+3T3Hdi3tBJptdeYMBvFzj+Ucueg6QaG0amIfhabyHCnkpU4a0Oy55gkCTEm5XoPcnYwpYFjBGZzSXG93PJd8iB5IcRXJOW6D3S3bw2CZloMBqZQS5wio4Hx+EE8B5yr2jWe8gPpNykGTIN50jksxU29UaXUacvqBzgCZJbe4trCtm4zFENIpifzTEHy1HqsUtRDc0uTVHDLbb4G9ubPFNhfSOWdWfkf0LZygESDa9ly3ezd3CYim5zaPYYkCQ5pDabyL5XMiJN7iPGxXQtvDE1RlIysnhJJ8YVPs97KLiMRRFUcJFwfO3qFRPVwfsdp+aLFp5r3KmvB5+xOHcxxa4QRYhMlds373RwmJpGrhKYbUgE3dAjgW/lm94I91xzF4J9J5bUaWuHAiFqSfFmV12I4ZJgIipuzdoVMPWFWk7LUZmyugGMzXMJE2mHGDwMFQyOCZpoAlGggoQJAo0ITUAIokqE8zAPNJ1UNJptc1jn8GueCWg9SGu9FGiEdONpd0ultiBlnvHMHGQOIGW54SOaTCIqUQSUEESQIEEEFCARhEgiQl43ZdWjk7Wm+n2jQ9mZpbnY7RzZ1aeYUaE4+s50ZiTAAEkmANAJ0A5JBTVxYBCAQQSEChGhKCJCb2fQqTg2MD2moxzmAjM1pyuI4gOgwesFBrU82mOa6GyyndRL3hxVGtWz0aLqTcrQWF2cS1ob3SQCBAAvyVcWNEkz7KS2iFGe01HhrfLUk9YFylm1CNhj7nSLjcqhmxLXic1N9NzR0zif0Hney7fX232OHAYMtStZrZksHSPP8AdZrc3dZtGk2nHfLe0rOsTIbYX0a3NwsTzspO2MKaeIZJ0kNHIAgGPO3kuZqZvHhb7s26eCnkXhGo2fggym13dzxcgDug3gk6qdR2iWgS4n/K4/3VZQNpzDKLZs3w2Gmaw43UDa22aDDloljqjO8+XSYgnWbkjx4LBCMoRtLobp7ZOmy52hjHEGHgHllcDHmVnto2Bzg3mHRHuSrjNRHerEtzxlzENjMYEn09Vmd68bRpwO2aYNw0h+UfzQfbXVUZMU8nKHjOEOCjwm2DRxbQT3XOAMXsTHeHTj0Mqi+0DZze2eCMrqdwBpBdBaeUWII5xaQo2Lrjt6dRvfYXcLgwbwNQSPTgug7WwQq0W1cocXMgvAHeE8uUAcV2dHC8ahLquTj6iVTconDn07lNObdbLamwSHOytbABIhhk8YOW4tN9OcarOv2e8tc8NdkYQHOgw0vnK0ngTlMeBW6WNFUZ2VwakhqklqQWpfSGsahAhOFicxFFocQ1+doiHQWzbk64vbyR2EsjwiThppf3buF0ts4Nyz37gmQOItr1CGxksKvUYWMDWFrgDndmJzkuJBDYhkNytgTME8YEcpbk2qZ8cBQSBQQKrGBCJGiUIKISUbSpDcG5zXPDXFrYDnAEhpdMSeE5T6J0t3QHQap05I62vbXmeCe2lgzSqvpuLCWEtJY4PYSOLXNsQm4TTtU01tQFyEiCW0359OaSqhgkEEaAC9p0k+zDJLXKTTcuukjG2xsUJseXtxWv+zrdN1Q9uWjvR2bSJgNNi48BMW4wJtrSYDAmrDTOVxExq5omWj2nwHNd93b2YKNFubuwNP4Ry8lkzyV/YvxJsLB7IGHpue519XvN4aLxfz9VhMXtU4mpUqBzabm/ATEta13dyN/M4AacSZWr3xx9Q0y1ghn5nQZNpAHzPgsxurTbDoBc4/De7TwIHS2tiuLrMknOKk/8nW02Ooto5/j9mV3VWtoGo4Pc0Dvm7nSf5REsdJHdBaRMiENjNrYXFii+mWvL2h+YA3DiO6YIIvw5BdYqYPM3KS5stAaO8cvIgNc0DnE+ah/4ZDX0mGq+pUNQvlxmAI1J492PRI8r20iel7uTL/abvJXz/diGkGwdGsmIjSxAibrMj7PsUapYWgGHS9+ZrO7MjNBAJixNri6v/tIwOWq1zjcy0zrr/dbqpgw/C4cNeXfhs77hmznKCTnc6eZvKkcm2FpAcN02jiTaT6LshtBBOhba4g3vMix5rp/2ebdD2djUu0QBY8OVrG3ssVvjhMtcvzF7nHvTxm0WMGwA4KXuSCK0MMi/nK3aaak0/JjzRcW77G93m2JDM7CHNHAwWnnIP6cvTlu9ez2gCowZYOV9M6iSS1w5tuR0tzXYabXXY6RIOTQsLmicrp42sRrIWE3u2eDnbkBdrNw6IuYbZ1uMLo7m+DK4pOzmfYnknGYNxa52QljSA50GBmnKCQIBMHxgp+rAtHv6po4h0EAmDBImxjSRxiT6q5JAtsjOaEQp9E7nTge2DMzaDIjjMiL8PRMkiWyMWdECxOucOibfVtqEGkiJtkasmU9U4evqmoWDIuS5AyogEr9UUJKGEkI2tlAhKLOI/wCFEgWEG81IpvI0JEiDEiRyMaiwsjouBIJE8wLH1Qjp8lrxwSVorkxFeGkgGRJEiYPUTB9Qo4Cfr6JkqjN8qGj0CKJKKSqRgkEaChDUuoN7uXNMd6YjNJ+GOERreZS6OGJIHOB7o2OCFepDTGpsPErrcJWYeWb77P8ACtrYslgnsgQ1p0AA18S5wM62PRddZQzNbJ7o4fxdf2XIfscx4bUqtd8WUkf5WwR7rpe9W1OwwrnN4HKPSB7wsOZXLjubMTpUUO9+8bJfTHAOAibusCOUDMFkdzd5jhq7g8S10geXL64qPgNm1alXtqjok/hl3wZhD8p4SRmt1UXalDK8CNHHKRoczoieIsfRcjUK8lJdEdPDPbD3dzc7d3pp0MP2gH4j7gcgZjwWK27jNoljcQ6i6m0XzAGACBl4kiwH0Vpt3dgCvXa+tDqTDOUzAc10NDo8JjTTmr/eDfbDgOw7AarzbI1uYO59I1ubWRxYm1umLkk3LbA4jiNrPrVg6r2lRvEunMOeU6Bbbc7fJ7cC/DO+OmXGnOuQ3LR1Bk+aRitt4dlNzKmBe0iW9r2Za9pzd2ROV2otyteylYBuGrN7TJ2dQNAIazKHBgEva3iIzCCOAB1WiWNSj7GZ05Ql7kYPb20e2q8yTLj4q52XjGUWyZaC5oD2gSMsGOfI+Sp62wnNxD2i5Y4i2hAPDotHT2YwtNPJeLO4gky0+EfJLBODjtJJ79246fu7tKniaDWuMyBDuTgJ8tJhUG3WClXAeDmaS6k4TBDj3mci3MWwDpnd4JvdnC/dC0ZnZHEG94hwkHrpfjPRV29+1M9YBv8A8deo0EcstOPDvMHoF0W9vLM/yVHL9sBpxFTICG53QDYgSdRwKhFisdtuH3iqWmfxHW/zEfXiolVkBpDpJmWx8MG0k2Mi9lphyrKnxwR+yJ69NUirSIMGxFiNCDyITwMcVJ2WKRrsOIzmkXfiFh/EIMyQTqZTMFlbkSHBTK1NoccpJEnKSIJE2JHAxwSezGqDjYbIppkym3sU+LWSC20JJYkwqRDYJ+vVB1MjVOPZlMp4tzD5KmOO+O6GciKwTZLawgxzSvu3rz4FOBsjr+qfHB9+oJSECilNkAgOIB1EmDBkSON7pwBCFo2JFd2Q6zbpsqZSpZqkcgT6NJUam2bfUrBkVzdF66A7ORI9E3KW10FPvogiQooblx1I3XUjCmUEs0TyQSbH4Da8ls0gm6fFMESOHqmBTUxlR3ZmnJyFwfltGZoLQfGHOHmuivsZS23Z22MNXa8ggZiHWE5XQDJ1OgPrGq67tHFtxeGc1rg/MwOER8TL3jmJ9ei4hTbAlaDdbep7Kga4iSQGmIHdaGgO8hrrPOUk+ErQYdbTOiUHZmFjsuWA5ogTfx4y4DwBUTauHZ2jXR3XuYGC0902vws0/wCqbwo+I22HmBAykOIGrdSfAEGZ0srujskValJkDLlzlwFxaBf19CqckU+UXRbfBP3YoD7uC5sFwvP5p4m/UjyUfGbIDA9zQBAhndBLWhp0dYzJatRTwIkk6WgcLaW04pvHYEFseNuZNv29FmajJ8mlNx+JzbFsGIcQKbmgNktvkMjS+kOBg+E8VAODfTdTlobkOZtRs3OTvB4FjJ0d4AmF0ens5rmzFx7kaA6yCFX45tNzSCAQBEEXb4Dp0V0VG+EVS3PqzAYxppvNYSS60mLwIGnMD1Cf3axjKtX+bLccZMAwrqvssHOBGUtnh/tOqx9AupVhUa1jQHfE3PJ1gZc2We6Rw06iQ5bHx0E22aLeLG9nDBmBzgn+HSSOY/L6rG7S2r2YuZc49oQZmbdeJtPJSN4dukgvu50kZiYub2HGw8hHMLH1Xlxl2p4meHC6ibyu10QWlBV3G+042J/eZ+aRKWGqx2bu/VrsqvpszNotz1DmaMrb37xE6GwvZalwiorJCEhG+mAkEKywC8yVmHkmi1BSwUSK4aHkNdmEkBxGWRwJbJieUpHmmwErKmQAOaCkU2xI4JzslIwOyatZ2Wkx73RJa1pJAkCYHCSBPVCl1JfYYBCGYJdTBuDi0iCCQQdZBIISexToXgIOHJFISuyRGmoDgawjvxX/ANJ+QUWqMr/OVMpsio7hLP2TeIpSJGo+XJYnBtSryX7lx9gV8NmuLH5pvDNIsRbml0XS3wsjJVyim1NCW+gvJ1QTWZBOCmWFKnJA8Fa7b2G/CVuyq/HlY4gaAvaHROhiYkW5KtpYV0yJnneym4x1Wq8vqvc97rlzjLkvItoaayVIGEc2n2lsjnGnq2czQx+mo1bfjpKcw2yXO0Hjw1Vhh93Q7NcDK3NLvg1FjF9D6wOKR5I9EGMWx3YDC6ppmcASTrGkCZPPlqu47C2eKVMAcGtE89T8yuc7p4AZ61MtbLWupggGIL3ljpN7ilM9Quh4fFGm0Nee8bnT0geBVOWTmuDTijtLR9bh4KPWxIzZSbn6/dQsdiQIcB58IJ/b5qqxW0CAKgv+Y+Qv8yqVjLtyRMp4zI8G0ReD/MT6wfZUO2doA4ohk3EjSHaC173hLr4rO/MJyzlsJ1Do5AcOCz208WWVAIkzLDPHMAYPW1ubVbtrkplK+CY3GzJ0sRPRt/8Ab8lj97qBAquBItqDqDBExzE+gV1tCt3u78Li7l0JHpb0UDaGHa+m9oMuLSw82xp4ggSFRmuPu8FmOpOvJzvtiTJk8yb6pyJHgnzUpiiGZWiqHlzqmY3YWtAZl+Gxl0i9yipUxrr7rXjdozz4GbpxhMRaDrfXlbinXmYiProiZRJ4x6K5FdjTqXT3TfYnkPNSX0SOI9JTgo3j9B+6INxALCkmmpb6fNKGHEaceQClE3EMMS4hSDS5R6f3TeQ9USXYGiU/hMW+m8OY4scNCDBum2uPL2Sg4xp7JhWGG9UfZ9UMxSgPq6dCMLJ4eiBb/SnezHP5o+wHFFi2QzRGcG3wka9QjcwcvdSzTbKHZtS0kHcQHMHIpDgPoKwdhwUj7qOf16IMO4riG/QQU77j1Hqf2QQ5H3o1eD3eqOMFsepmyuKO7BZGanc8o8tbrfnDsZpaOCratcucJ5iFiVSdsv27eCqxW7gptEzPeLjJiABEfXFQcfsplDDVA4SCS8njqHRbhZarbbC6kCNLT4SFQb3tnBPOv4U8ZuBzujPoRLklfZzijUpmqbh0NHEgtcbTrZrwPNaraDG9q1xPwmSP4rcemq5duFtN1OmIktZILRxzGS7qQcvotjtTbbjVNM04sYfm7roBLYJsJi08+CpxTTVm7Pj2Oixx20TUbVY2BUhuUiY+KC3S1xPgVW1MaDRA6OB1kag35yCsxi9uEVpZVzOFwxgzuBM2OSW2tq7gk195GOeWPaWvN7gjvauIEnxj5plkhdWZpRl1LjDONKmbkhzoBvxic1+cH9uMTGUGseyY+IE6xGbO6DyMN+igMWDmpz3mtBEdL362IvxyqoD3vHeJJbJJ4Rmbmb6ZvVWyfHBUlyIfUcKbg4d8Pa4DxyX8O6bpjG48U6znEiA0kAiz25aZE+b/ABF1IrYlxeAQJFQebRle3y70+ZWQ2higT37tyugaWkkX8C1Zpuy6KIO0qDQ6pBkZwWzqWuk3HO49Cq+40U7GULzFrewCsN3MOx+dr2F1swLQCQRwINyLHS6MY9gylxZTU8Q6dfVTaeIH5h5hbFu5lOqRlOR2UOsJYQQdJdrLTN+Oim/4GpuYAGua8DUEw4cxOkrQoZOzM7nB9jG0cp+d7FN6GOHh+qsP/T+yq5KoIFwHCx8eXkhi8EWOgxzB4EcClhqLlslw/wCRZY6jvXKIOfrb6/dOi45+aP1RkeK07ihjQYfr68UYo/Vk5KUmsFjLqHIesIvuxP0FIlGAimgWxj7v9T/ZODDD6J/ZKzIi8pk0LbEGgPr/AISex6JzOURJQ3InInIjyowUlTcEeA8PQpt7uFvT+6bdKIsQcyJByeiCTHRBJvDR33ENzsPOD5R/wqik26t3ViC8dJ9dfmqc14t4rPE2y5JdR2ai7oHewkcPBVW8bc2DqtBj8Ijxgaeeidq7UFNt9TowCXO8Ao7tnPrQ6t3WaikCLawXnib+Cz6nUwxpruX4MMpSTo57s7C1W2bbNFrkcNRpwB8lf0R2hHbdpWDQe7fIOnKJWjc2mw5abGknzaOpPE9Eb8ZA+OmzmSWz5NGi4Lzt9DsTTk7YjDYusBloUKVMcM3dGnQSVi/tGD2PYXvpPcYJdTBbkcDYSSS7xMLWHFNqB34z7cWZW+8fJc630Lg6C8vDjmBMAiLRbhponwS3ZEjPlVR6hbE3j7J01TmD26yTBBkWHUCQr4YwGrlpw4Ft4nL3gDM8oIXPKQzED35c1f4DamQZWuIDY5jNAI08D7rsxk0qMDhfKLmptHN2r9GizCRwa0Mn1BWQxtW7Ryv68PZPYnaebWct4HmdfNVz3yZKN2BKi9wzMzB1EDqf4SOVgVJ3YqZKxuW3AzD8om5tYt58Fot2NjU8Rs+WgmoJa4n4dSWASOU6XTu6eFYzG1mPbIlpFhYC4HyE+K0RxvhmeU+qL7EP7FralpiqyRofw87Dxv3CPNW+ycWKnAWFM5hxFUEjjqMpHkoW9uEH3RzqY+EteANBlsR0sSPNZrd7ahFJgBPx0m66ZKzAf/GufdXSlzRWlwX+9ewm1AeBdoeoWHrsLqUH46ZI6kLp+0+/Tv5fQ0XP9qNyVQ7+Luu/dY9XF7Fkj1iX4Gtzg+jM6SEUqRjKGR7h6eBuFHcCtGPIpxUl3Ms4bZOL7BkowUjKjAViEHAic7qiAR+ycUTm+rIAoEIsqBABEXdfBLy9f1RFiDIJm9yUAPFKA8UYCBBIb4oEBOQk5bpWQQB0QSuzKCATujawcA7mxpPmAVS4mu1ku1cT3QdBGpPRSdpY0UKRnk1oA5wLLKPrOqXcRzcBoOTegWDWaj0o7Y9WdbTYfUlb6I0OyaTc3aPudcx0H6J3aeOJBDGwP+4+zB/S03eesR4qsweL7uY91oAgc9Lx+izmO3qaXvaSbAxJv4ei4KuS8nUbUWWuM2qGANpmXcXOEklVxcD36r5voLD2Wbx+9oFqbQDxN7+v1ZZzF7VfUPeJjlwWnHpZS68FE88UdGxm3cG0Q8SOAkm/MALB7fxoe+GzkEFs6tBEkT4quqYxx1KZJWzFp1j5MuTLuACl50gIw1aitWBGlZCkkI2RwaN99n22eypOBMNFVmcfyvBbPk4tM8Lq8NLs9pOI0eAQReZEg/3WJ3Pp5hiW86JMc8hDv091qaeMzPw1RzgZ7hNp7vAnwI0W7G7ijDk4kzZYrEDsSCCZBB6Bc4o4kUHOa4d7Mx7TIgFj2F40mYY1dDxdHukcCPr5rn+9mFBANwRc6QIgcNOA9E+VcWhYP3UzfYzE9wRprPMfUFZneGlmYTzjycLqz2LU7bA0nfmy5SerbD5CfFR3OFRjmnUS0tOs8Pbj0TUpREbcZGVxDxUptP5mWPVjtCfA281EbTEibCRJiYE3McbcFNweFArOpuNndyeYd8JjnJFuiiGmWktcIIsehC5Wnlsk8Xjk2ahbksn4EPYA4iSRJgxEibGOEjgjaAlBvJLa7p7rcmYmILR9Sk5Qnp8ECU24UayBDKPqEsoEI2Aayo8qWpIxDTSydm3NnzdrfPGWMnLLMHmg2EjvfIAhtpuAATJm5Fz5pAanAEYahZBuAhlCXCEfVkrkiCJH1/wgl5ESS0E2e2dsGtVgEkT3fTUjmUnCgBpnjfrPC3JV2zqUgkm826kRH14peNxgYLHzF7HSB9cV5jJOWSVt8s9VCMYRIW9G2DTpkA97odPFYLM55mSZ1Una2NNSoddfFS9pbN+71hSP/uU2N7T/AOx4zkf5Q5rfFpXTw4vTh/kyr/myJPoV7cJcAn9Eb6TWjTj7Qm6zzmEnxTOIqyVek2POWOCdIKq8FNoiUacwSludhgqVSpXE8VFVhhGaE6oSdI06WG+VCn0vRRarVZimoeLpwkhLk6GpwVGyy3MxIZjKYPwv/Dd4PsbLTbLb3KlJ1zTqED+WMzT8gsPhXZazD/M0+62eJqdnj6g/LVDX9Jc0On/WPmuhglxz+2ef1MKf72N/gava0RzAWQ3ophrXD+KfRwgj18Fodi4qC3qI4Kr3xwpLLcCY+Y+XutMlwzJfKYz9nmKDsM+n+ZryfIgR7gpzbzhRe2sOPdfyI4TyIWZ3T2sMNjGg/BUhrvGe6fePNdJ2vsgVGFrhLXC40v8Ap4qrG7VFmSPNnPdqCKwqtMsIa62ggz/b05praTe/Nr3BHGePmmhSdQrOw9Qy0nuE6QdLcPDmpb6HdDf4TE8geB8D81yMsvT1CkzYo7sLSK5qVkhShhLpb6Ia0ud8LRJ59F0UznWRhTKTfl8lXO269og02zrfNcHS06IzvQYINFk8CHOEeRmUPU8Fnoz8FlkPRGKZKq6e84/NT9HR+ifG9bP4H+oKPqIV4p+CeMMeSMYZ3JQxvXT5PHonf8T0uZ+vJDeD05+CUMO7ki7A8gox3op/xO8h/ZF/iun/ABO/0ob0DZPwSTTPIICieQUGrvWzgHHxgfuort6uTPU/2S70MsU/Bb9n0CCpDvW7/tt/1FBLuG9KZpvv7WXJtbwlZra+3SSQ23XSFDrYx2XjB91XudJXPxadRds7OXLapGq+zzZlOpiu1rECnRh9/wAz7ljfLKXHo1Uu19rmtXrVjrVe53kTb2hM0caWMIB1zCLx3m5SbcYMeShErZXYzqTg7QZfKSggiVt2BAIIwoAMBW+HbZvgouEwc3P1ZWYFlROXY7n9P07Sc33DYFExbJKlsKYxYuki+TpZ0pYyvcL+C2u23ZqOFxAMkMyuPMsJcPkR5rF4k3Wz3XxDa2CdRdd1Nwc3+l1yPUFb8Dvg8tq1TtdmXWx8QXMMRMBzbmOnTp5FP4vGdvh3OOocW26Xbr0B9VV7Ppmm4AzNN+nA03z58I8uqXjqnYmtTNw7KREnib9NAtu5rqcprwY3bFPK63C0/L2K6xuZt/7zhBnMvb3XdSI+Ygrlm1GXHgfb6Kufs62kW1KlPgRmHiLfr7KiDqdGqSvHZfb97ELmdqz4mmZ+vVUOzsZ2rbzOj/kT+vkujvaHtLTeR5XH6yuZ7ZwDsLiC4A5HH5nX1sVTr8G+NrqHSZdstrLnZzG97tGOJykCLAPBiXcxYqs21TdUdTwzCcz3Zn/ytFhP/kf8oVlhq4y5zBBE5uQEa8E7sXClofi6oOd85GmxDB3WAzoTE+a5ktXtwX36fk16XQ+rqa7Ln8FLvlhGnIxgvTbrxveDGthPmszhqbahDMpzmzSy+Y8JYdT4EeBXTdm4XM/O4SRqSBdztfK5ELAbybL+7Ykhtmk5mf0n9jI8lVo89r0+529bpttZa4fD/wBFVVwbgCQCWgwXAHLJ4GRbwKjkLqOx9k0auGa4WcZ/EYMrh/KdQ4RFjIus/tXdxgqFhBJie0pN/wB9LS3HIfJWw1sZScX2/f3+CnJ/TWoqUH1/f3+TGwihW2I3eqASyKjf4qZzR4t+JvmFWOYQtkZqXQ5eTDLH8lQ0jRlEnKaBKKUcIoUIEgjyIJSckioUy3VEgmGfYVU0CQiQQFfUCCCCgAIwggoFFvgfhUtuiCCyyPWaT4R+wTdU3iUEEUPk+myrr6rS7guP3hw4FhkcD3maoILZh+SPK6v/ALGj2p3a9WLfg0tLatpz8yk7XE5etMz1h1OEEFtf7/6cpdTIbY+IfXNObln/AKxv9J+YQQWd/M2L6Z1VjjAvwPzb+5VHv40ZDbg7/aEEFqzfB/vgx4/mjLUD/wBD/wDoweRK1u2jYeDvZtkEF47UfP8AL/0e0/p305fZEzZI/Bb5/MrE/aGfxm/0j5oIJdH/AHBt139u/wAFn9nJ/BqD+dvyKu9mD8R/+b/cjQVWp+tMbS/QgV+9TA3I5oDXF13CzjY8RdR9rYdrsLmc1rnZW94gF14m5uggmxviBe0mpp+DnWJF0wggvRI8Tk6gKIIIIi9xYQQQSl5//9k="/>
          <p:cNvSpPr>
            <a:spLocks noChangeAspect="1" noChangeArrowheads="1"/>
          </p:cNvSpPr>
          <p:nvPr/>
        </p:nvSpPr>
        <p:spPr bwMode="auto">
          <a:xfrm>
            <a:off x="1587501"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820988" y="1202967"/>
            <a:ext cx="3505200" cy="1384995"/>
          </a:xfrm>
          <a:prstGeom prst="rect">
            <a:avLst/>
          </a:prstGeom>
          <a:noFill/>
        </p:spPr>
        <p:txBody>
          <a:bodyPr wrap="square" rtlCol="0">
            <a:spAutoFit/>
          </a:bodyPr>
          <a:lstStyle/>
          <a:p>
            <a:r>
              <a:rPr lang="en-US" sz="2800" dirty="0">
                <a:solidFill>
                  <a:schemeClr val="bg1"/>
                </a:solidFill>
              </a:rPr>
              <a:t>“resist the Holy Ghost: as your fathers did, so do ye.”</a:t>
            </a:r>
          </a:p>
        </p:txBody>
      </p:sp>
      <p:sp>
        <p:nvSpPr>
          <p:cNvPr id="6146" name="AutoShape 2" descr="data:image/jpeg;base64,/9j/4AAQSkZJRgABAQAAAQABAAD/2wCEAAkGBhQSERUUExQVFRUVGBQXGBgWFRcWFRcVGBQVGBgUFxcYHCYfGBkkGhQXHy8gJCcpLi0sFR4xNTAsNSYrLCkBCQoKDgwOGg8PGiwlHyQ0LSwsLCwqLCwsLCwqLCwsLCwsLCwqKSwsLCwsLyksKSksLCwsLCwpKSwsLCwsKSwpLP/AABEIAJ8A8AMBIgACEQEDEQH/xAAcAAABBQEBAQAAAAAAAAAAAAAGAgMEBQcBAAj/xABFEAACAQIDBQUEBQcNAQEBAAABAhEAAwQSIQUGMUFREyJhcZEygaGxB0KSwdEUFSNSYuHwFiRDU1RjcnOCorLC0kQz4v/EABoBAAIDAQEAAAAAAAAAAAAAAAMEAQIFAAb/xAA0EQABBAAEAQoFBQADAAAAAAABAAIDEQQSITFBEyJRYYGRobHh8BQyUsHRFTNCcfEjouL/2gAMAwEAAhEDEQA/AMkN49a8l06+RrzATzpdq3PsqxPgCflQiRSLzr3SDc8a4bhpT2tYytPQgz6RSEidRPvIrrC6ivdpSc9W2ATDMYdWXxzSPfHCr1d2MORop+0aC+drNwUZmHc/Yj32ILLGuUeWdz7B+qftNUwbmYb9Q/ab8aCcdGOlE+Bf0j32LOBXa0gbo4X+r/3N+NOfyTwo/oh72b8aj4+PoKt8C7pCzMivZa07+TOG/qV+P40k7v4cf0Kfx76r+oM6Cp+Ad0rNBFKmtIOx7A/obfpUO/grQ/okH+gVAx7TwVv08/UgPNXs9GD4dOOVfsj8KqMftNACqIhPCco+GlGZiM5oNQ5MKIxbneCpZr1ONcmk01aTIHSkmkmnINdBqbUZbTINdFyplvGEc6kJtNvD0FDL3Dh4ojY2niq0OenwpWY1ZHappB2kxqoe4/x8fRWMbR/JQlanM/jRVsvcy7ey9sSmc6J/SEcSWH1AB118KLMHulhEcJbtC40iXuS/HTug6Dr7ppaTHRs03PV+UOllqAdfjTgYdRWv393cMpa0lm2FIgwokyebHXUnrUPFbtYR2gWLYCggZRl4kdOJjmaB+pM4gq4Cyln8RHSa5bOvTnWondbCgoOxSCHXgePtA8eMAj30ObwbuW7KF7Q6hlPeA8p4RI9aJHj43nLR1XAWQkbGxlrD2P0oEhtCFksGUMPnUx7PZvcuWoi9+TsOneJVvx99DWMJayBzCqR7hPyJ91WWCxrG3b8APQNIpWWCufxJ18/stRjrOXo2Vm2MSw9y/cnvuLawJbKix6TPwqHiMDZxF24CvfYqAeGVF0L6aEyG9KrsQxe6gb2bQmOrElviYqTbJLqoJEAM5GhjkJHUyfcOtVEeSiDrXhw+ym70I0TWJ3RU9o9p8iL7OfUEj2jm5LOgPgad2Xj1t21Vi2YcQQdPDy/GpuHvKrklcx0hfqiBAGvQek9TVpg93nxRd2WO6kHLAJltAdSdOZpjDudK/kpDY6ezxQXt5IZ2KvTee0v632afTeuyf1/s0/d3CfNoB5cal4fcFo1QT16Vofp8XX3oHxUnUomC2mt1u4GPuA+ZqyQltAp9V/GrHAbhhdSNf45UQ4fY8cBBHCABQ3YCHpPf6K4xT+pCybMuH6v+5fxpwbCfmv8AuX8aMU2dHKnl2dNLSYWJo0vv9EZmIcd6QE+7108AvrTFzc283NftVoxwUV1MFSZZrzUxy4rVYBvTaa3eOHXVlyho/Wbgs+lVbbHyi4HaLiFe4NcyniQ0+Y8xRTv7sy9YxN9TAS45uKx+uGMiT4ez4RQk9wwZnMJB9+vzrRizZaas6Uhzrcnr9qz2iZFIWWmSTmEAgmuqEF4OFGXK2kaZh4e+oatMV61cgeo+BomQ1uehALtVaJeTOzFFjugCBA01Me+kZLRuOSmkDKoMd6ATw4cQPfVW1wkjXmadD6E8zp68fgKryVa2qlymYnZCSqo2sS5bVR5RrM1K3e3VXEu6G9lZAGGVcwdeBIJI1BiR41VpfgeZ+A0160Ubk3GbE23nupmzKI9kqVgAcySABzJFQ4yMadVaLKXi1G27uR+TqmW41x7jZVUoBoBLMTOgGld2bhrVjvKQ7CQ13kGiTaw4PFut06KPdN3vRavYho1C97LbQ+0J1lumkE8CRAkAmhsWCbayIe93VUcLdhT3gByLMI9xqCS5gzFCneA85dAiLYm02TD3MTc7z3TktqOk922gPVjqeOkmiDYrm3lL6sqs7t1c6T5SSB0C0InaC5u0j+b4MZEA4XL5EEjrx409szarsgZz38Q4AA4LbTp4AFj4yKzJYybd76h2DUqAdkVflRN0eIdvsgAfFxScNjAxXKZDMwnkcikkjwkRQ7vHtfIpVNHuA2wf1UHeuN8l8xTGCx3ZvbA9nD2dR1d1kj4ge40JuGLmZz79mgrZ6RHtTHZPydv74KfJlZT86ot4sTNy4oOnZsT5kED4R6VB2hjy1ixmPea5cc/a4+XGl4XCG/bxN08Atx/QEIPmfdTUGGognhfn/qoSXUBxpU9plKAcwF0849RrTti6qAhp4sBA5An4Ac6QFi0pC+wA08yDAcH1B91PbLw2cs7mNDBH1f8A+RPv16VqOiB32WgJCD1pq3ixnZiYWRGnQD1/dU/B3VYMQIJOUdWIHd/jwqFYwwXtZ+qCCCJAVpDAePGOgU9anbI2aw7EmZILHWO8Ij4NQn4a1ZjyTSOt2txUa0rXZk6wOPgZ6z6zVwu8mCsX0walQdQcoGRGOuViPrH4c6Fd7d/GVOwwpiBla4OPCIt/+vSs2S+Q08+M/fRIRVuA1VZCCcp2X0uuEXwp0WgBJ4DUk6ADqegoB3F34m2q3TKjQnmh+9Y18NaH/pJ+kn8onDYVv0PC5cGnafsqf6vqeflxM2bPp0boDo8iPti7/YXEYl7Fs+zorn2bhGhy+HTrRSbYr5e2bjDauK68VPr1Fb3uhvWt9VVm1YShPP8AZP7Q+MVTlKdR4q+S22ESZK6BTkVzLV3NzIaQ1ua4ia05FcFIvho6IlqNtvdqxjbXZ3kkawRGZSean7uFYZ9Iu5i7PvKqktbdJUnjodVMdDEeDCvoNGigH6ZdnC7hLb87dyP9LRI/2irtNcEHXZYLmFdAkwOZqZtPZxtuJ+subhHHXT9nXQ8waZw9mB5/LpTNgi1XW0yiaxGtOFDw6D5126kHy+XOjDY30X4vFoLgyWEYSnbNlZgdQcoBMeNdVqCmty9wvy9bjtcNtLZVBlUMWeJOh5BSPea0LZO5NnDSLeYiNWYyzH3RA8uvjIlbk7vXMFhzZvZe0Ny45KtmUgwAwPSBV+ySKzpeULyOCdiY3LfFD17ZmYkARIlj0QfV6SSI8AD1FZzvNs9rV29l0mRbB0y2yWIjxM6e6tosYcAHx4+kR6UM71btpcR3glyAvmACI8OAPmKK4ZW2l3wl7ljmNvyqWdFt2hrrqXPtvHM/VHvqw2VjVXNfc5QB2docSq/rRzPhzJPIVXbXwOSDEHWT4yTw99QyhPEkx8OU0QRNkZpt7vvVHxuY7VSMftDtbmbgvsAEyQkyZPMkkk+dT22hmNwDTOSxPvAVfID51Ui0ND6fv8KfLHiNAZ5A/dRuSbQHQhubdp1sSC0cQq5R5a/voq2BtGcDjLREMttn8e8sEHyI+NBLIRwnlzkfuqXYxjJmKmC6MjeKsIIP8cqvk0UtOVzVPTCHs1M+0qk+p094j0qXhkQCGuKICqBmAzZpDk69M32qoXZNM7s0ACF1jThrpXEvWP6pz/rA+VQSSKAPd+U25zWnUjv/AArZbee4xmQVtiAZklQCT6n1okwDjMWbhbS4/kFAP/Wgi22GJ17W2eshgPvoiNlrGz715Ly3lYLaBB1QOxDBlOoME+tWY+nAHyXZ2lpr3uqPE4wEaVV3bgmpj4ZGgyeAHEfhTF7BAAsJMED6sSeHChtcFLmuq1K2dhb92UtEqr6MS0AgdecVb2Po+u8TctgdRmYT0MCRT27t1xADnlx0Uesj1o62ZhLjk5U7w0YaZCPX4cPKhyyZer31gd4zDpUtYDrv76j+FSbn7CtGzdtl1W+M6XBkR4B0Vhmk5CuoYRrVds+xdwl42rgIQuRbuCQhcQe63iOXWje1u1+lFzIQRIlWXMBHsnqPDwFRtt7Be5h2turDKLjKeXaDVGkcOEUiHhrnWbBrs0P+dvaj9FcET7sby9qBbuaXBwP64/8AXhV/evqqlmIVQJJOgA86xHY22c6Bph1gHrPJhVxtnbl/EBQ7Si8hoCf1m6mnGyOApBdHZsLUcFjUvIHtsGU8x8vA08azDdvbT4Z54o3tL1/aHjWl4bFrcQMplTqKsZOlDLaTs0M/SBaz4QpMSwP2daIy8VTbz7LOJs5FYKQZk66QQeOnA89KnM3dVc0kLBt5LxdlkgZEtrrAgEQAfIqftVWvetggZgQMoJAJEaFvvHvol3q3Ys4dtDdusRxZoWesnvH4UG3V8APKrRU5uiE91uOqv92jauYu2CM6hpyMcgYAnRmOiqBEk8l51pW1dqhbyZ2wOeFItW3cHKfZPaZTxEQSBWafR9ZV8faR/ZIuTBiQEJjy0+dHdzEW1FxhatM6lYIU6KPZUA8AABAk1SWUxmgnMLCJNUZ2N6Uuq6AMt2yAz2bkdoEj/wDS040uL/GlXFtgwzL3lPAjgRWa7x4xEu2sYrBLz2smUhfYAIbIDrnJYAQDzo63QwhtYW3bbVlVc2pMsyhjz6sR7qlz2vrpUGIxqzYczUTaNoNbcEaRPpU10E61XbY2ilm2WeSG7sATMg6eGlRpRJVm3eixjel0ZmgjVj6cvh8qHpticz8uXLX2T40YbT+jwm327YiEcZkzgTlkgKebMOtDAwVu0/dYu/IwAAf1pM5R6npURFlU20DESkG3VaUmCQqrd/3jIJ15sRI4cKQMLm9mNP8ADHrJHxpvH5QQe8f8U5nPWDqEHjqa7ZIZlDtIGpEwCOSjpPHyozbq0jyhdsu2MFOpMDw4npFTPzcFBzSWKs3HRQOBMDViYqTskqbxLiVUM8ciQO6I6TGlXO1NmERcYdy7ZeD+2isY8JmfdVHy87KoyPJvrCF7Vg5ZSyD+1cOnumBTtu/dH9Jh08JX7qpcbcY8WJA4CdAByim8PbB4ipdFxP58ynzJZyge+xEts3W9qzh74/YYZvdr91L2tZsfkDm2Hs3A9sPZuTMZtGUniJqLs3Ytu5+sp6qYIop3g2M1vZUXLnajtrWV2HfVdSUJ6adaDDK3lMoP2/I8lMsZa3nBAli1IGklsgUdTwHxNEmO3ffsuwQK76ExEl5BJnoOHkK9uZswXLjX2Hct922I43CNT7gfU1b4nHph7gdzCk5S2pieBNVmmynKzUjhpv3gokTLFu299SHcLi3w5KXFWcuhWBB1109oaER1ol3Yx1y8Iy3GtqR3FnLr9a6V1b/LX30Mb02lKi6hVkLmHVpkMJIPQ5p9aMvo42mFQLyOnlSk77jD69Ozgm2N1Lb9VfbBe/bVnuWraanS3bKA2wdJB1nUn3a0veTEvntNaRnzFVDLdNuFJP8ApIGsyOlXePBNtgsZiCFnhPjUPZ1i7a7sJ2fd5sXmNZnTjSJlIffDtXBoLetY69l7OIu5ASiOQxyxCk6ZhwXp7qtMBtBmkopYAwYE+o5Vd77qq4q8Nf062A2UT3llidTExHpVRu5FsraYwTiTcgnU2RZcBiBx1jTwrV5TM3NSC1oFBO2N47BgBpYkAASNTwEx1ov3U20ySdAkkZZksR7WUeArKNoC8jarBBghUEKRB+qNNCDRlutddsPZAOp7Qk8DJcj2uIkAaeFRIXBoIKuGgnKUf7P3rRr12Zg9lEqwjumdDw1qzw+PV0JMDVgYE8GIGnuFAuyNoWxiMQD3mXs4Zp7OQpDa84MVY7F2vFy1a7UXCzmCAIkktqAeRooewCne9Es6PfKqHfJjxCADUh7kT6HhWZ48yZLhj4A/gK036SgUGuszLHr/AAaGdz9l4LE3UtXBea+cxyl0WycoJAkCSNDpM12EboShPv6aCY2Tsd8Ja/K37lzuGyp4kHXMy8gQCNeRqDe3yxbu3aOGJMSVEDyA4CtJ2juyMfmtA5MovXJQe24VQoliZEiJ9wis7v7LUXEtXWA7ttiSIIDxmmNB0k/q0SMZ3G6PomC7k2ijVfdVmJxLveRnc3MpEmZ0zaR0FfQGx9qg3UtiBmw9i6o4ToVYfKsNxOxyuJSyjI7XCoU5oA4wpPCDoefCtIvWms4jBEcbSnDuRJBicxXw70iYqXNp4ad6VSQ4E+9loWIJPh1oY31uMMLAI9tDwnroPWk7Xx142x2JIYHvDg0Rw14GgPGbQLMc7liJ6k+Op4fCkpsUCCwBM4fDEkOJRrcw6PgcP2hjuebNq2gHIVnW0cFaDEqCMxhJPe1aM3gs8+J5Ue3rijZthyJPZnjwjO3rWW7S2vDNl9rr0PAe8AnTgNK6IPc6gdNFnYlrAdBqSb71GvMqusoXiSesHRR6SffUk4vCuf0lt7R6qZHp+6qddoPPGJj4afdVps7EFvbg+YFPPaQLPgSqxADQeSssPs3KM1q4LtttJBhlPQrRdtXeqzdwb2nRkcW4WRIzqsAzy9OdBz4VEIZJUnioOh6Gl4jFsbTA6908fKk3HM4HfwK1Io2lmyGMTXsMNRXr9Kw661qO+VZbfnRZu9x0ou34UnZSKolnv2gAOZOaB60I7u8aMt9dpfk+z7F0AMUv2zB4HuvxrGh/fT+I+VIwezRh8Pbsgr3QM2vFzqx1HM0P7w4Qvbde7qDEkceRqx2ZvXZxQHeNtj9Vxpm6ByYPz8KdxuAJnRp6/wAGjHM19/d34pVZRbR+35WSoT7PTlRXuZtYJcgmAfHnUfeDdl1m4qN48PWqjDbNvOe5bYn9kGiyGOZhFjv2V4g6N2x9F9A4a4Ltv2uI4g6ipFrDkDiNPCDWAHbmKw7ZO1uIV4ieFaTsLeXtranJeLBRJN4ZCY15Tx5VnHCSNAIGb+lcyMJIuv7Ca23g+2u4kMNWcgMGmCqgKY5RQdu/YIxqKdG/Sr5Hs3Hzov2VfzpnKDvM50bXVjUDbOHXtQyjK+kFdHmOJIplr8ttPmNP+x8guy+/YCb3N2kArdq0OzyJ4nMiDp1U0YJBHT0oX2fhcneZsz/rGAQPdxOvHjU/8qP8RSksgLtEUMTu9l63bwl0kwxWF11LcgPv8KotxNjXFZMXebs0Q5rYyKHc8m1GiePE8utVuydopjsapxJC2rYLZWOjAEQnjJIJ8BVpvhjLlycrjLOmU6RyHhTQBibk4nwVIo+UJdwHirHe3a1rGI9vMZyyoUAjODozE8ABMx1rOtl4s2v0gMXA6BGn2WQhpPgTA8iascZsNrdlLrPmNxQwA4AMOB6n8KgnDZ8JnC62rhDHhKOoYE9dVPpTmGaAKvS/FKTPBdzRwPvzWhbi7722xqpkZCbd2czCO0zG4UA4+AjUxwNU+96ob7PaZ0fIoKBQVa08mJ58TwmYoaGDW8gYGHEd4aajqOo611kxSiSxdQMusxGpAJIidTBmmmtbEdRSVEnKbG/NTfyK5hntWnA1uCCD3T3lIdfdIjwrY9k2MPd7c4gBrYOufgA6rLHoDwrE7+17l5UChM1sg5uJHLvAL3vOKcXePFW1ugYm4WvAh9YDTxaDxPjpoIiqOhuXM3YIxlqPKd1fWNrjD7VNuy7XbJYWTqWmPZKjovAeANTtu7NLXrjgqiSJZmAE5ROlD+yMIuDZu3X9Ie6szlyMIzW2U+1pJPKetGONsWcdYKrHaQp0iWyjRSeR041mYgBzrHf0rRgzAWpW0iBsmxlYMApAYcD+kbUeE1km01IJnSdY5wddfGtew+DnZNm3EQrCDxEO+nnWYb2oO2McelXw7qlLR70SErLtx96qhUa1bbO41VKKscGII1+NaEmyXj3RCw1UwDygzHwqNtPEW1QjKQWDDuzAPQzUuw/eXzFN71N+gH+Z/wBazGHnhpWqyxESEK3jw8qVa40l+A8q5ZOtap+VZY/cRbu97Qoo+kmDsyyP763/AMXoY3f4j3UT/SCJ2fY/z0/4PWPEanT04toT24Ox0FjvKrB+IYAgjxBq22hslrOqZjZPFRmZrXiNZa34cV5SODW61yLKjwFFNh9BSkchc5xPSjzNy6BBF7DIwB9sHUQREfGouCHZXPZIQ8dZGnA+HGiTbGyOzJuIJtmS6gSUJ1Lgccp5gcOI51T4nBhhIEyAQQeP7qO/nDKToek/bMB4KsbqNjy9D5rM998n5W+UGdM0mZaBw8KItybgyT4HXT4mhvevZrWrxzAjN3hOvmJ86n7j4uCV8/l6VrwACJuuyTksyO60WbDA7AGB9czPKSZP8cqrLV6Tm1JPEnj+6lYzFi1g1EQ1wBF5yTqx9wn1qvuyraHiAfhH3VmYglxq/H/04eX9LShaKJPvwCtTcPjSFdiedVL49hzqM21XFLCFxRiQENle8fD8Yq02Rt1rDq5UXApBAfVfGRz04dJmq8IS54CTxJge1PGrfd3Z4bFWFfs2Q3EDLnUyDoRE61ulwGp4LHAIBo0jjH7CtbStte2Y4zam5hWGTvgDM9kE9wGeB0PnQVsfDvOKw+q3QhdRpPa2Gkr0PcNweNXW3tkHA3xewrtaysNAzAaGcpMzBjhUna+9FjFWxiOx7DH22Uo1sgrd651jvCNCY4Hiaux8cjS9qCGuDgEDWsYpMkMh62yI+yfxqc22xlKlrjBgROVF48+ZPlIqDtFFF1iilUYyqkyVB1yyOMHh4V7DWkdwHbKpPeaJHnpyq2Ykb6KXQtJ5zdR1JelogsQ2YaBGK93kxJUxMcIpjEYiQYET4liefH91We1bNvIIYE8RlYNGvs6cQVg+BHjVRfHdA8fjFSXF25UMYMpdVLQdo3Ev28rkciCDqrdRXtw7Q7W6mYnJHeUHLE82+rrVNu1sC/jGIU5baFe0cyIUnl4wDRLtXGrhpwezwO0YfpLnFkWVJzGNFI16zSMGFytPKGmrQmxAsZBqi448MHTSBJEeIk/jWRb3H+cMfL5Vou61jLggzHM03BPkazfepZvsaWw4qZBl+UqkHGpuEFQlWpVgcNa1H7JFh1RPhuKnyqNvO/6Ff8f/AEp7CN7JpneVZsKf7z/oKyhpM1a7P2HIecd1fKmrZ1pZOg8qRGtaw2WW75rRfu3xop3/AG/mFj/PT/i9C27RmPCib6Q9Nm2v8+3/AMWrIYP+dPSHmg/0p+wrsW18qKsFclRQRsC73F8h8qKtn3uVZbDlkKembYV7bOlBW3rP5LdzAHsXkkASEYnVhpwPMelF9u5SMfhFuIQwmns5abakRQOqzHeTZC37BZFJPtAgyOHlwigTYd4pfWOelaLtvZ74WSgLWzMpMH/SeR+BrN8Lgr165Ni3cdgdMiliOkwNK0sM7lGkD7/kqkoDKKt8biu1xKovsWgFH+LTMfu91St4b3Z3EEcban4mn9gbpYm2wa7ZuLzJYfOo+9uzL9y+OzsuyqgWQuk8T86BIwun5woAbn8lNMkDIRW/V6Kr/LRShazy3soOLH5Acz4VHXd/Ff1Fz3iPjTt/YWKSABdPUIGyjwkaGr5GA0HBVM7qvKVFvhrghFhPGMx8Salbs4JhjcOY4XbfPo1NHBYv9S/9lj91T93bGJGLsFkugdokkoQInWTHCjFxDSAQljlcbINop36aQR4k/Os8wwftAqAlmIAAGpYnQAePCj/fU/fVD9HeHz7Vwukhbmc9AqKWLHwET7qHgRbCECYlpDgn8Xsh1KG9hXVCIl7bKxJMhgRPDpz1p+/9HbXADh2VgTwLDSfiONaZvJ9JtgN2Nm2b7txLCLQWYnq2vAaedUF3b+JXFrasW1uh4zpkE2w31g4HdA460w7K0hjEYPkeC94QhjPom2haOtrMP1rRD6eQ1+FWljYSYGxnuJd7VjlOdFWAUJChG4AkcRrpxraWucff8+NBf0oYWzcwytekZu5mXijQSGAOhMqeY0Jq88Vt3NKsGIo1lHisasbzX7a3LVu6623adOknTXlwqy3KjtLpkmUH/KqazgidCjkcnVGgjkSI1FXexLX5OXLrd1AAZFZtOYIGo5UninXGWBMxM52co32Hc/mR8Hu/MVmm8LzcJ8TR5u5fY4By4IJu3YkFTHdgwaz3bR758zQoG1LSBM6w49araew76io0U5Z41qHZIg6orwRkLSN4z+g/1j/iK5grncB19wk+gqPtu8WtwAxHtElGEREakVlZSZgVsROHIkKjzcPKvTWq7r7dwCYOwt27aW4EhgyyQZPHumrP+Uuzf66z9g/+KOcS8Gsnj6JMwt+pAW7D/dRR9ImuzU8L1s/Bqtl3o2cOGItD/SR/1p3+VWA/tNr4/wDmkszw/PkPvsRiGluW0M7u4ibanwAolwuIrw3r2eP/AKbXo3/mlfyr2f8A2q3/ALv/ADSb4ZHOsNKc5dpFFWtrGVKTGpPfcIsGWPAHkCeA8zVD/KnAf2q16n8K8N6MB/arPqfwosYkYbLLS78jhoaVhtHYfbz/ADnDi1y76sT5ngKoLm+VjY1tLOHexipaWRG7y6kkm6ojyBk1N/Puzv7RhvUfhXPz9s7+0Yf1H4Votxbm/LFX9f4lTDYovtdw/wBMwdZ/JVE8mxVsfDLPTlzqs2zti9e73Y20U65bZzMPMkAnyAqxO3dnf2jDeq/hTg29gP7Th/tiqPxL3tLSw69foixRsjdmB996Cvzx/E1389n+DRmds7PP/wBGG+0teG19nn/6MN9pazuTP0rQ+Jagz89+PxNS9m7XzXUE8WA4min8u2ef6bC/bt0tLuB4i7hp8Htj76jIR/FccQ0iqQRvdcmR50N7s2cTcvm3hATcuoUbLytEguS31F0AJ8Y51rjDBtxuYc+b2z99XO7mHw9oPcti3DQs2wpLQZKyvHlpWngHnNydbrLxDdM1ofwf0cAOlzEXe8Av6O2JMg6d4/hRjs7AJa9lAkmYGrE/rO31mj0qQbgOoUgnroaaGIAIEjUgeZ1MDqdDW22NrdQEq57n7lLa5r7zVbvDsRMZhHsOYB1BHFWBkMKls+h/xfOK7bfu1HBTVFZDie0wsWbmhRQNCcpAEAjwMUz+dz1+NaLtPBq1yWC8BBMa+vnUI7Mt/wB3/trzGKjEcpbS2ocQCwWFQ4LF58Gx/bYfAVm+2j3/AFrZhgkAgFI6Ar8qbOyrR4i36JXRYjk3XlSssYfeqwqa6nGtzOybXS36JSfzVZ/u/RKd/UD9Hj6Jb4UfV4LNtlX8qAjlT20do5rTieKkVof5vtdbf+yqzeTDWxhL8FJ7NoAK8YpQyZ5AcqeicI2ZVlKcKW2IaIk9KYzxpSTereWSRZToNdpjtqUL1cuAKdrhpHbivdqKi1bKlVyK52lcz11rsq6a5NezV6utRlXJrk0qvRXWuypM1ya7Xqm1GRcr0V2uGptRlXo8BWzfRNdAwIjjnuSW4LroFHUxNY0KvtmbyXLeHFhGKLmZiwJkzGgPLhxq7JA2yVdsZcaWu70b/WcKpBJd+VsHvE9XPBB8fCgXc7eS/jtr4drrd1O1ZUXS2g7NuA668TrQbj8QCNOvjxq/+i3G27OMa5dYKFtOBoxlmKj6oPKahspfrsiTRCMhoW33jofGD8/wryPp76o23uwxj9KPZH1LnU/s0q3vVho//UfYuf8AmrlVA0Q19KeMVsEwBmLyp5MpJKnoQPmKyEii3f7aqtir4tNmtXhZc6ERcURmAYA8JHvoSJqjjaGRqvRXorlemq2q5V6vRXa5Nda6l6K6BXK9UqQNV//Z"/>
          <p:cNvSpPr>
            <a:spLocks noChangeAspect="1" noChangeArrowheads="1"/>
          </p:cNvSpPr>
          <p:nvPr/>
        </p:nvSpPr>
        <p:spPr bwMode="auto">
          <a:xfrm>
            <a:off x="1587500" y="-733425"/>
            <a:ext cx="228600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BQWGBoaGBgXGBocGBwgHRsfGxweHRsXHyYfFxojHhsfHy8gIycpLSwsHR8xNTAqNSYrLCkBCQoKDgwOGg8PGiwkHyQuLSwsLCwuLCwtKSosLCksLCwsLCwsLCwsLCksLCwsLCksLCwsLCwsLCwsLCwsLCwsLP/AABEIAOAAwwMBIgACEQEDEQH/xAAcAAACAwEBAQEAAAAAAAAAAAAFBgMEBwIAAQj/xABGEAACAQIEAwUFBQUFCAEFAAABAhEAAwQSITEFQVEGEyJhcTKBkaGxByNCUsEUYtHh8DNygqKyFiRDU5LC0vGjFSU0c5P/xAAbAQADAQEBAQEAAAAAAAAAAAADBAUCAQAGB//EADIRAAICAQMCBQIEBgMBAAAAAAECAAMRBBIhMUEFEyJRYTJxUoGhsSNCYpHB8BVT4RT/2gAMAwEAAhEDEQA/AM6FuZgrp5/xpq+zmRxC3tOV9iDHhpUL/P4U1fZmZ4hbA/5b/Qb1hPqEG49Jg7E28iwp1zEHyE8vhXrA8Q0LbDaeUe6iLFApJiSzfU1GmJUjQgSDtWwTGB0ijcUdCNq5tDXXSpM8c65N0VvtOGP/ANnXZizibV83ASVdApViIlSTtvXPbLsscGne2Tmt6K+cCV3jbcGiP2V4xUsXszATdWATE+DkOfpTlxjh3fYe5bb8aECd5iRp6gUPCEY7xRrWSz4mIEPlRsxh5G+xB/hUfEUK3CJJjz/reitmxKQF/wCI2nwMeWhNVcTbLNB1bwzWUPMo4BlFyQR8aI8GtsD3mWQvz+OtQXcPN4zqAY/QU6cB4OrxaKFLndXfCeZCFkMHYjrXrbeAvvAswUwWnEkIh7Q36CuGt2iPBb1Pl8R01qK4wUetSW8Z+6Y0rq6cr/NOF89pSXBQWWJ8JA66CR9I+FewFj7xQYP1iN/hV+wo7wEsDGYH0iapuwUgqdgAdupB/StbmBxPECBGwnnGo/nX29h5Omx5dNP1ipLkT6yenOp8IJv2lOxZZ/rnTZPGZkDmc43ChGKSNhPqRNUyoXfY6Hp5GifHV/3h/UfQVSuWpX1GvUUB1318x3S2+XZz3lfBXDavCdBMH0NWMdwpAHKmYI06f0DX3i2EhLZ0JiCR8j8Kn4LhCyOW/GI/gamNZgeZn7z6aurcxoK57j4yJV4JeIzpAJjMoO0jQ/Krdosh7xyWcjwqPPyHKg1lzbvSdCja/r8q0DhmCwo7vvLgLMAxSfZDCVn8x2JEiJoOqIQ7sZBmKdSqVYY8qeB/vtAuFxbFBnENz8NepsPANfaw48haf/zr7U03V56To8XYcYP6TLwTOmvXTYbn5U3fZg08RT/9dz6D+NJ/DpNxR+aV3/MCv60yfZZjVTH2ncwO7cTBOpAA0HnX0WcHM+NYZE4xGJlk56t51LbYFRJ5mqL+2PLNt9akzALJ0ArqkRojAgcpCz6fKqt7Eqp8SkdJFEMLibYnvZP5QDzB686k4fw69xG41q2NFJYs5Cqg8zyFcNvPTiDKYhfsrjh3borgKWDRpmkDQidQOUg098E7TZEZbouXCXkEkbRpuee9Z7j+yLYRFupeS6bTSwRpWG0IBFGrbjK2aZiFhog9T1EcqnW2Mr70MWvr2nnvKGKxC5SBoQzGPWR/Cqt25EuDHIe4UWxuDAtjwwSN4oTdYRGs1RQ5AjIOJBhbwZoMCTqelaV2StRjbEsGOV+UaBY9Z9azvA2A95B+ZlE9JIBNaf2eZP20d0Is2ywZjzOUrM8hppS2oUllgGOXET+NcN7rEXLR0ysQPSSR6SKryBziI/qeVOn2k8Ki6L4iGtwfNgQFHoQd/Kky/wASuWc9tcpS4SrqYP4SIkeR086ce8qmV5MIteWwZYscP7wsRbY5Ikhk1J5DMQZgyd/0qrjsMgYoj53zkEBTsQSDOzHkfdUvDLDrhcyu2VjIJ00AAAkz4hoDpVLCY4I5YyWBLbggzMeLrO9TV1DGxjnj2jJp9IEHYnhrIwNxGAHqP0g194YB39s8ppgwHHXYlbri4uSROU6AbxGunLlUeJ4bazrctjLqDH4TPTpTK6/+WwfmJzyCOhgDjoAxDR5f6RULW4T+udEuL8NuO5dUJBjbU6Cq17DPkgo3/SaoU2Ky8GLuCO0huYuLB58o9eYq1w64fu15BNfft76orgLjKVyt4hpoeulH+DcKeO8ug2lgDUeIx+Vd2PlUzXVogyO8+l8K13/a30/tKNjsscTisxJW0IN1gNvIdWPSj2PwWHZFtW7GQgq1tpzOROobzI5a+6rF7MAFVWRfw293adCzAeyTyLRGw1rjh1u3+0KLmgEKwDEjQbA71MZ2YDPbpF77Q9rOneMVixCgfeDQbLp9K+1JexdgsYaBylzty56acq9Uzn2MBiYhaCq6sA2jKRqORnpRbs4mTGMJKwbgnynT9KDI/XpRXAP/ALzM+0Fb4oP1Br6u0ZUj4ks9JNb1decg/wAaj4y+VDJ2KmDz11FSW3gqYkgH50N4li/vDDBQF2IBnn7jXV6YjDSvfxj3GCqoWWECOvs+gp8+z/B2bmCv4dzluNDEgw0qTA8xI2pR7F8HOJxaiDlO5PTn8K+8Xw1zCYq7bWYtsQQNyJke7ahONx2L95pPSN7Rn4hwCzZVUS8Gum/bLCYzKc2gA3AIHi5gzXV46bADWR16ClDBYnNiLLBpdmliT56DXTqKab86lon4UpcpUgGK6jDHiaG3Z9cTgrYj7wWkKnr4fZ9/1isx4rhSjEag9KfOI8TNi3hmmALSFQs5yYEhfUaa6THWlvjuNW/N0CCxaDESVyyYiVVgw0Ouhpmu8Z2ETW04zAXDLQa6gndteu4rVuF8P7nCTzPiPxgfL6msowCk3V1jUfWtB4WL15soJUMp8xAO8HbXTzmvXWAOM9YLBLqBOeLY/vM9tswuWmZUJgqYDZABpplmDybedKULOGz22mcswBPTmDyPL3UyX7DPfOHUHvLntMRoomSfKhd3A5GNsaZSRB9dD+tb0qlySY1qCFAAhRgO5VcqRkGmWPw776nzpTxt37w5YEHYCAPcOVGrNm4y3Mn/AAwCfIE7a76/I0O4lgGtFSwjvASIO/UTyP8AKpNY2OVJ5jYIK5Ep2LeXVZ218vKeX9DWiX7TpEET0IAPrJyn3ULtmDp7Ubjf4fUHferFnhzXd1ItgEkgjKxHLLTQQueIKywVrkwpgLRN0JbMnSfEQACJnwnWKvLem4UvXjbCsFIEDWNydSV1BGuoNWuGcNDYY3JtL3iG3azXWS4yqZMAQqsG23OmtAeL4hbjk3LN22yqouFGzr4REuIjUR4ojesqpV+RxBtlhkRywnZtIGVmGbmrSfiem++oPI11iOyl8yy3GzCBlfURzgjWI11I2pT4dx7IyMiA2EdBbVSYgnUEiSTBOvU1qHDsVZxGJK2bma2k51KtodNMx057bjXStgB+uJlhsx1ifiuzWIMgqGUb5fAPUQZYEcjB3odgcKLN3SYKtuIA1AjT13kmtFsWu8uXLbWgBqQcns75TJ9qarcb4Q13B2woLMvjBG4PQdARI+FFFauhAnd5V9v+Ylt2gCkjMggnRng+8FdDXquYrsxbuOWt2CUOxnoIMzsQQQfOa9SJqQdjN+dMXuAgsCNQxBHx+FF+GYcvctkMtte58btOVQrMpPUnUfGhd4Brz5fCDcMSdtY1Pl1pv7KdnrOMv2rbl1tlbmXKYYwAw+JVj/6qyxxjPSAQZEM8L7O2Ea2Ll1GZj4ZRmnpoYAB5A61f4thrD2ntstu6EB07pUdD1UpqP632oFxcXcBf7tn72yNi+4B2MjVSP51HwbiffXGJcd4uszPeL+IRsWG80xWVYZEK/HBhjsnxDD4VckBSYi+3KfZFxR7AOwcSreVVPtG7PLdvC+tzKXRYiIzKI94FK13xNcw6nLdRmW0eTCZKHyI2ox2O7Z2rTrZx1kXETMqtrmTk239onluPOln053bqzid80BcMMxQxHBWtKl0HQiSZ1kNlaOhDUVscZcgZjptA68/fRPt1xKwMUbeHy9wwLAJJUFlAkdQYDT1oLwwILtkt7BIJ0kar/EU0KlbhhmJWMpGRNe4fiExuCtmy7B7eUFQcjAiAyE65c0Ag9Y86zXG8QNu4UMwGZvEfFrIObXca6wNeoinbsvgcRiLlx7tz9nNoogWwqqJZZg82gEbk0H7UcFa6XvMUuOs5ygKsQpChyIAzgQDB8UdaXu0m071HSdpvVjsbjMCcJUu4VVklgBEyddh61ruAsDCYYvdjMR4v+1QecfWTWV9jeLrg7pLW84MQ4OqjyB5SdTuPQ064/i/7TdtLc+7sltZnYbz5nbmN9qRcBjmOLWE57y9w7h5S/auN/aX1e43vPhHw199Ce1+F7u8W/NHxG9OfEI/bLMbd231025UN7b8OLWC4GqGfdTtHpMWcZzM6s33W4WQFg4KusTI6jzFQ493dLWcEd22UnWOk++KJ8Bwha48nKqjpLSTplA9NfKrXEezpfKFu6SdGVgNT8PKkNZtGozgQ9JwmCYp4ZAw8WYknUljt+tdOgVdM/wD1HbX518wqGCcpMEgkAR4dDvU1u6SYCEeIb7GmAGVc4iLGwnGYy8O4VYvC3at31R7UufxatBYGRodRB02NA+1i93cREZmEZXyaErvOh5dPOq/ELj4Y+Iks0s0DbxaiecLAI1GhIqDhty5duMwOXu0ZTl5g6sSSOegoP9UpjBG2CreJ7m4HtsSCQCusMOZ5ac+tbJ2b+6tYe2jXACzT4xsYYkQsyZ2PSsXxWGW29tg6ugZWy+mpGh5TlrW+AXHxGGt4pUlUZywBGkQI1O8j4RXbQ3BTqYo5boJbxPaBVGYuQc8GXYkqJI2gzvrU2H4vZfwglyLkKudgcpnlzP8AGs/xOGvEmQSc07jnPnUTJfVwwUyGBBG+/wCnSjGl8Z/xBAt3MbeM4FBfuAIVAYiBnO2hMgxJOp8ya9U54nZJm4rG4dWIe7BJ1J8KwN+VfKnHUWZ4WMeX/V+sxbAcOe4GYeyJknnOwEbk1qCYE8OvYAnWEXN6nOjR/wD0FLvA7S3MVhbCaJ3iyPIaz8RTr9qqeG00+IZz6AFGH+k09ZYXndIdw3GJHbbjRcmYzudP035UB4pjUONZrAygFYA0UsAA7AfhDGWy8pqTtBY77FLbUzCgT5xJ/SoL+HVL1oEzcW2e8j8wkAjr4Y+FN6ZdiCauJZs9pDevTiyRpoCI6hdI89KjvqVTI39oSGJ5rJ0AjmZ1rrCy153XcCBOw8yf0qwtvuzIbxtqX/H6ifYX5mmAYHHeUwLts5YAz8zptvPn5dakw94izbbfIxHlocw+RNS3XGKuhSYMKloawAAYY+ranqTNVML/AGNwHcMp+IIPzrSnmBs6T9IYAooNxfZv3FcH+8igRSbxPFuox7HX/eLKjTZUcEj0rjgHH83B8O5Pis3kRv8AC+n+Uipu1N0NaxgSBnbMOuqKxH+T50dhuUxBfS/5xT4yFDhlEBgrN5Mx3Hlv6TGx0m4HeFonKzKPagSVHL2Z0U7grqpkbUBweOe5eLNJ2EHUeBZI+g99Eby9w0htJOp1ghfEP7pJj+YqDbWUwO5l6q4WekzQ+zPEi160jGe7Vsp3lTqNTuQZHpFPGMsi4jL+YEfp8qyDs/xHLcVlOVgTE7SdCp6q0R5ET663wjiS3kkCGEBlO6k/oeR51qmzPHeYtr2njpMyuXBh7lxSJ8XIxBBPyg1y/GAOT8j7fnp7pFfe09wftN49LrfIxUHCeEviWy21kjSTsAevvrWvoAHm/wB4kGbI+Iu4a7ez5FVYLiSZ0ztuxGwk70zLhXw4Y3MrNImPZQiCyk/mgwOvwrS+DdlbNrDPbjxXFK3WjxEkR8ByrJO19i8tw3Ld3L41W+jcnX7vOJ9pCQJ5iQedGQNbRwZtCA+WHMF9q8fnfMhgLtppBOnx1r52Rt3nDi3lW3IDu0bbQKpYKzexl0q2ZA2jKNCY1gL+uw61onZ3gGZkw+HUKgOa4+4T96dmuH8I668q3TRgZfpCWWfhixe+zk3LpW0WJOpCjMT5mBCj1Io1hewnEOH2rvcqzW3H3ihlckDbwDUx5a1r/DuF27CZbawCZJ5serHdj5mrRFHyM8CAzPzwvaHTUDeDE6HpEaVyeP7+GfLWmT7XOzC4e6MXaSEugi8FGiuNngcmGjek1nsA6idUZxr6ae7UVyxmA3AzoCntHu32uw4HtMOcFTInWNDXqR8WMrRroB9Aa9UryljPB5xHP7KMAWu3MQ7ArZGUZdsx3HnCj6VH254j311QSPEWVR6of5UV+ye+r2cRbX2Q6tp1KAH6UrfaJgjYxttp8AuKVPk3/oivEbnEYpIWvMQcDiW7zMSc/tDbU+c8iOlMB4DddDcZO7Dwc3tOdNFVRrr1MaUEfDZSVbYMyq35SCfkaJ2Lt5EAe9dKiQqo0DXz5TVYDgRdO+eZzetd0AmikakHl5t1PlVdrgILNItjU6+JzyHp5VYs4F3YeAsTqEWSx8z/ADr7xng72LYa/o59hOgneK3xMkECDMJiCbxYiAwK6ctNI9NKjwUlbvmAf81eS0Z32H9GvYFoLCSQykT8xXF6wLg7cRj7NY4/suJsa65bgHmCJ+gpwxOMkOxOhTOY6BI/U0gcEv5binkwKn/EP0NM7XCLbL+4Lf1Yj4Uyp4iNq4aLnBJLj0BPqzZj/lWmu/hu8U76IWaN/wDmN7x4Pn1oB2fs5rjAdY1100tifnTZ2ftF75DeywuZv7oBfQf3bSj31I1ed6xyolTkQBgrrI0Py8L69NCRp5SP7taJ2cxwZYZsl1PCLi7+Ujmh002pF4jh/CLsCRlDacxprHUq3/VRHg3EjaKMdYlG6EDafdU2zKtkSuOeDCnFOz2JuYplyAl3zBl9gg89dvQ054TDjh6KrODaYQbhEEP5+UeyfKDuDVbD9p7RUMNMo5+nWlPtP2tF3wybgGyjbXqfSmLLmuULF/JVDyY82+NscbZSzN0DS6Y8LKwlXVp9pTGnMTQz7SuxYZWxdhW78BswUmCCsZsu2cQBPpO1Afsrx7XLyWcrFLWa4p1yodVKk7ahpHpWui5mE8uXn505Um1dvSJscNmYx2T7E4i5YL24UXSULMfEqgSco1LzJQawPMCta4HwK3hUyWhC6epgaknmSaIIgjaP60rpDR1BVduZlm3Nmc33hSemtVeKcUSzaa40kAAwoljOwCjUk11jcVkAMTvPwmk+9xKzYtfe3LaIulyXLXPFOg5zGw6RBoVzsgyomRgnBljj6nFEpGY21JOHb2TmEFnIIBIB9mdJmsU4pgFs3Llq2+dE1Rh+VhJU9SuqyN4pwHbMYod1Z+7tIvdtcMG840mSNs0A+gjWlrtJbFthcWAoIBA6Np9frQKHIcq3eM+X6d0FY1pcmen09K+V67hjJ0J869RPIb2ng3EaPsmxoTFOmwupmgbSntaf3TPuNF/tVwoa2JHjT2THtLOYe9TIpD4PxQW8St23/wAJlK85j2viM1at2vw4xOCFxdY1B8mH02pK1trgw+lO5Np7TGMaYv3lYTbYh2j8OYAz86I9m7v7O8uym310On9dap3bnizn8ihvdKnfoRtTNwDg2axecWzftGM9tDF1FGveWjBB6MhGoNW6RurGYg1pqtJE4XjuI8V1iBZEqLkAa8lHOYpZ7Vcb/ari5VLPCjNuTAgaczzpkxXYW2wS7hsVOHeCc6kFAfQwWnlTX2V4BYsDvEVVAj729Bdufh/LPRfnWxUTOXa1SOOYldnfsuxWIAe7/u9s/if2z6L/ABpkvfZdhraeAX7rD8c6fDaKdOJ9p7GHTPcYudIB0B9AdvWs17SfaHib1yERraDVV1E+cRJHuogRUinmWWd4A4twU2GEBwrkZcw1BnTWrt3iQNsuNQRcf/tHzmqv+015swuiUyzEe4QTzk1SvAKrWwZ1RASNYPiJ8tKySB0msE9YT7LggyJkBY568v8AMwrTMDhUXEAAeFSVJ6qPC237li5/1VnHZhvEI18StHoS/wCi1olp1F1bcg65WPkihGPyvGpmqHrUxyr6TFq/YkXlbRvF4RtmzTt5ZfnUfZjFZMUM4kfdMQdQQYRhHpUwSb9zMfFmuHXfxNqPOINDWOXEDX/g/wDcam2HkiUGPpEJ8cwK28RdtrmyLcYKJ00Og13AqC3wt8Q9qzbWWZ+Q2EEE+UdaKdtEyYl3AkXJYHzBhh8RPvp+7Ddl+4trcYDvLigseYB1Cj9auoFVcgdZMLknmFeBdnreGsLaQCCPERux5nrHSjYA25V6Y3rhroXcgeprODOZn17kE+k/xr5m1kc6jvXBE+7471HZJCx0On/rpXek5mSXFDL8d+WkVjn2v5e7thVUNcYS0CYXSJrYMRdDKQeZgxWOfbXxVJsIo9hjETEc60s91MRuyf8A+QNYDKffFNnabAqbDAblD9JHwIpL4JaK3RdGwYQNdJ9qnXtGWWzqpACMJPof40hqVItBjyfQRF21iTlXf2R9K+1xgEzWkPi1UfSvVWzF8iKaOUbwyOn8K1n7P+Nm9hGsPsAUHUSJU/DT3Cspxt4M0jatL+yJrZuXM5Ai0ramAYMH4TUrVIHq3Rqs7HwIoYjBsmJuWnBB8eh/vZtveaOfZzxG5Y79mOWxbRs7t+EEwI5lydhRr7WcLafJibLA3bbhHjYgg5TpuDEUk2OJfd926kIx7wgRDNtmP5o5dKc0VgZPtE9XWS5+YWvdpO/eSpFpTFq0v1Yjcn+NW7ePc3ENyXuE/dWF+U9BS+eLAaWLWVuTscze7oPOtE+y7s2FLYi74nG7HXencyeUAhbAdmTbUXb6i7jH0RTqidIB5KNyelW+K8EtYewWBPeN7TwCzk+Z5DkBXzg/F/2jFFxsc2X920mhPq7fpRI/feIx+7IBy+k8/WuTJPGJlPHuErcXTSTJ5aLr9aTLl0sdoJLt72OUfAVp/HOHm3cuAHMBCTH5oJ+Eis+47ZyXy4jKxlf8AI+sVlx3hKm6gy5wXE5SWHLX3Aj/ALUPxp84chW8iNuVyuefsjvD/wDJc+FI/ALQJjzA66SAf9L/ABplbiRzu5u2bbZQ2W6TqLgckDLoGBYiD08qi64/xEMfqXPEr4F8965cOhl2PlmY/wADQy5ez4vTmoX4t/6r13ElM0Yi14jrlg9euvOmrsR9muJuX0v4iLdoQw8MXGO6wCfCOcke6lkr8xiRH7WUKBmOF7skcUIclVDkqwEkgkzp0I5052lyqABAAiT0ArqxZVAFUQBtSJ287TusWrQJcsFKg6FmmB6RqasoueJLJhziXaEscljcTLkSo/u/m+lK+O4EHOa41y425Jb9NgPSrPDbLIoDvnc+0RoPQDkv1q6p5fH+dNhQJwfMV7eGa082XdH6TofIjY++mDhvb8KAmKXLBjvEGg9QNV900qcQ4zmxb2zCoCUVuamND5iaXON3HC28VaMBxluL+EOuhMba1xlBm8Zm5LxC3dC3EK3Fb8Sny0mKx/7ZOMrdvW7KAEgTIiBO9CsNxZoz23ey27d2SAfMrsw9aX+LJdZi2fMTuzb+6NB7qHtxOhCDmTjiGRUs2xJkepJI1P6Vpn2gn/7bczDUARprqYOvvpb7CYK3h7RvuFu37jItsaEqWYqu/XU+gHWnLj+NS/ZOHfe4LiqrfiKL+HzJBPuqXqLQXA9o9Wh2mZBg+IMiKomB/XWvVzYsDKJPL+udep/zq/eY/wDls/DF17tFuyt+4cVbt22ym6wt6zHijf3ifdRj/ZnDv+IqY1MHeqvY7AZOLYdJnLd39ATQq3S30xY2EciF+I4i4qMl2ALhVJH7t06eUE6eVUuJ4fu/DlUjNIkbdRpvO8009p+HB8ILqj2WuK397xEH5CqvaTh7HDpcIhWUMD7p929HprWtmVfiBe4uFLfIgDgODNy6Og1gDTyrWOL3Bg+GFVMXLgyzzzNp+tZr2QxkXFQDUmT6CIpp+0TiwN3DWpEL4j0+HupmLuMtDPY20qpiT+QJaB5QFk/M1f4XizcuqNgpn4amlfspjT+w32G9y+QPh+lGuBKRZv3BvAtr/efT9a9niCYeqWcfgBctq40bLdvnz1hB8xWXdrcAQwUCWTKsDeT4n058hWsYbG22xDYdWBKtZtR0S2puN7idKRe1Ni2cVb75zbS6c7MNCBcJfT/AoHvoVjbVJMJWPWJX7O9nbtiDcVTcAMW5zfh3OWSrKxPxqNuJOPurqg3Hz5SqySxAVIA1lZbQ7AzXsV2ltND2DeC28qqjXIzKDMHLqRmEkNvJpw7F9n71u2b72pdx4fEoZVbUlATKltpzAxAEDQ/NHe7F7B+ktAADCy12U7Jq1wXLmTvIW4lprfhQDRQJ9sqddoEjXnT9g+JSQrwGMwQZVo3jz3pYHG7dyyRZEXLcsUQQzZd1YEZgRIJEmdwTVZsUTae3cAtuGzocxLlp3BOwI2nUkE0ap2GCv/n256GAs+Y3cSxeUMJ0j5iDWQ4niDXsaVWSzEknoGMTptCj5028e4yTgjdmGaEI55vxafE0m8Kw7KSde9unWPwj8K+RjU1cpIZdw7xTHPMdsGq5SF1gx/H0qwb0SeQqPC4fIoXpVPj2ICWm6kUzOzO8Vi815zsSxPnXzh98vh7tlhKtccL5NGZdfPUe+qS6szetQpjPuW5EuGG/TehkwwE+cJJVx6iQec71b4zZS2Tl1kxGuhqp3DKEf8xPlsdPlUp4XcxNx8gmWzE/hUbSTyFDZwilm6QgBMI8LDJYVhYGUG1ea4jQ7AXYWUIOZpkCCCRVvG4l2vWmFq85tEpb2GV5LXAQx5JoeQJqS1wXE2LarnDZTa0DHa3cNwDURz68qFHjz5VVpBAxBJ55rjak+cNXzvmeYSVwesayROMHwV7iB14ezgz4s13XUztA36V6nTE9uLFpu7S6QqAKIDR4QByHlXqUOp1B6V/vPZP4pnZa6uvdHfqK47GszcYtkiCCxInohoXjcVk0mT5E1a+z/EH/AOpWidyLg+KGvo6K9rZiVyqqkCP1m7msYi2eeW4Pc4Vvk1XcQ4ucNwSnXwAN/hGUj5VZ4RwoXLTsvtfeoZ6PbOX4MB8aW73EWGAhdWF28izyzgP8lY04Ti37iIqM149j+8q9huHBsXcZdLaExPIEnn6UL7UY03cY5BncCacuz+HXD4JiN2WT1M70i4XDm81670BA05kxWz0nQQWJjfwFCuBtj8zs36fpR+9ju4wSnYs7v65RC/5iKGYPC/dWUH4VHx3qv9oeMC93ZX8KCfUyf4VrtA/UxMm7G28lu7eczevo2Qc5ut3any0k/Clzt/jRdxLKPZGgH7o+7X/KhPvo5g4w2HGJuGD4sgPPurZjf9+BSFZtNcuATJ2P+n6lj7qExAENWu5sx/7Ddl7dy9hi6gwrYhpGmhKoPMbH1FPXFeLglt8qjT1oT2S4WbODa6QVe6AqCZhBsfLNvpyig/FsbkBUloHwnfWvnnd+p7y1WolCxxQ2MYjjXMYbX8Q1X3alPfTXjyxuDEBlZQVKrlklTy9Z9w+Ry/GF2bxyDHhGunT3/Smzs1xS5csPZeSoEtcB2XmNNcxPLY0Skfy9c/v2MDeP5p87Q4sNN1ZyhytteT3DEkjY5JOtGuzPCu7UO/tEaTy/mTVPBYDNdF+6sKixYtDZR+ZuWY9KIXMcWMkwI2Hwq3RXsXESYwvfxOUTzpJ7UcSME7KJ8qNWEa6SZhBqSdvTzNJfanGi9dyJPdr4RHM86OTxOqMwZYmCx5jbyriyAd+W1ESgCxpJGlVf2caBfeaEYWW+IFWsWra+0XJaOQ2FX+yVjKbtw3ctpDlg7F4lSV/EF310oLiAFGhJO06V12ewLXroXKzIrZmWSVPLUDcmYB9aU1q5pIzibrPqEP8AEuOuhIXEAISxyBFA5ggNu0N5z60sYsAMVuScqoRyJzKubUbSBVnFcGe3lNzW2XjMB+YaGDtqvvireFS3cD5wM2RBm0mQY0P5SAPQyKiptrGVjXXiU+L2FW84EETpJaYIkTFfKvEtJ8SDU8iefWNa9Wg5A6wJAz0mfYmWYmiXZJ8uOw52+8j4giqNxInkQf1qXh7kYi0yasLiEeuYVfXtiBsGQZuPY3ERduptmkr6q38DtSDj7GVrqH8LqQOmjWz/AKKarFi4t67bWUug508yNwPIgn5UCx6G7eusNCysSOuW4rH3jvdvWiW8OhiNH0sJY49ju7waqNSwCj4RVbgvDxbw+XnpOm5Nd4/DZymoy2hJJ29NaJ8MZFRe8OWWzDMCAempEH40RnVSNxgyCRgQ1gMNkAZuQmNKS7+I/aeIuzH7tCcxPRN9vMCj/avj/dKEBhnPpAGrH4CkHh+PK22A3YGdNyzfwrhYTiKesv8Aa7jneC2n4VQADWNTmb3wvzq92A4Ab11Fce0Tmnoolz785X30BsYFrzFnkJPITzCbe5vga0vsBeS0l13YBwsBTuFHjYjTXVxNTdVcPoBlPTVHGY0cYxYLraQRl08hy09BFJnbXHLKW1iBud55n12ioMZ2glncH2ifr50u8axeUBmOrEwOg/nUwktxH9u2U+JYwv4oAKginPhWJ7rDWltIELKGY3CJJPXWkHC3RduIqZSZBIYwsTJBY6AU8cP7Kqhzs4uu+Ute9okknS2CRFvQ+KRmytAAFOU2CgE45i9lZdsGGbFxzaZ7njCgn7sgzGsAjnUWD7U4e7bbuQq3IkJdAE+WY6eVA+P8Rt4ZpS6i3MoYFBE6+xcQEgzvvMHkaC4d0xuZ7ICXt3tToT+4Trry+HnT1GpNnUYgXp2w7xztFiLqG2li5b6wM3rBGm3MUFs8HumJQqOWYhQPnqap2sUZ1YoNiYOh6EDajGE4NdfU3kCb5s8z7omaZ356czO0DrxKeJwLJJZwW00SSB7z8apu0CAYHzNS43IjGHLDqdz1qs7TsIPz9/SseZjrNBc9JDcu8tTTr2GwEWC5XxOX8QmVEEQCJjNEbGkx/LUk6/pTf2bxJSxb1yusj2o8UkjSIkBm1qX4oW8kfJhqQC3EM8UE5mYhlHg8TA7gELAABy9eWtLuH4c1y4otxoxgAiIM5geoJHppVvieNVQArGChUSNQQfbHM7zrNUbPEsolTLENA2aOp+PPzqLUrBeIyRKjSpIIII0O3L316urmCJMltSAdAx3E7869TOR3MTOcxZ4twYwWUGen/raoezNyMXh5/wCau/y+dHLjtAhXkc4M1Q7ki7bui20q4Y+E7Ayf1NVdPawwGhLkBBImp8RcO9u6JDocr9Y5Hzj+tqXOONkxaH87EH/HbI+tsUyXMLdlbiZHgA5Qwl1OugmZgyI86Wu1uXNbuKZSUZT5C4FII5MBcII8qpXfSD7ESNTncV9wZ7FX7VpXu3c57vwqiEgsx1EERGnnGoHLWXieNvKSLrjuyJfKtsjxCVyFyWupEqTlEERpNUeN4I3rbG3GZYMkAoPwgtMhdyB15AwKXruJW24zqLtufFbdmCnUzBUyhiNtpAPMVD1FO64knJ/3ErUH+GMCEbuBtXcs3bhZFYZokZQxUmQPDpG+gnnVvh/ALQXw5WGpnNI00SQuuu5igt3iaXLy3UZcOEEIiMUKDeVLHXnpMkyT0rvE4w3WjLbuux0+7tm4fUr9a4TbjG4wiomc4EZ7gsIAhuB7pKoiDqVK7A7SWaT1NT8YRFUOYzEsAd9CRy0BnKvuoTwfs29o53ylj4SFHhtBtCQdMznbTaffXztLdK3O6DHwgAZj7IAljmG2pygnpSmz1YBzGVPHSB7l3MSS+RQ4UudYDSC5A3jpy+dcp2cZ4NtlvEgag6mRtrsfKr3CcNhbiD71iSuqkFRvqAVBzDzr6/ZBWM2roJ8jr8jm+VH8wD0k4/KaqYqcwlguFWlEXcIxOkFXZY6xG7H1rp+H4RzBu4i2vRm20I5K3IkDTnVIWsfaGUO1xZ0Eho9zDNXT9rMWjeO1baDqGtsoPrB+lZw5+kgygL6z9SD8jj95ZfsPgAuc4uZ2WDnnzgafDXypVx/DRh3D2LhYDUNlyn0IBMiiXEu1L3S/3FpAygALsCCTInXX9KqYjtLeP/LB8lEj3601X5wOYtZdWQQV+2SP8CWsRjO9i6QAHAW4IO8aN5H61AWKaSSOUfWqdjHuXJuBnV9GAXXTYiANRVm3h1Yj70AfvAqfpT4cHqcGSmG0yLODtM/E+6pGJMDKBJ1JP6Df41JisIqDS+h9ZqtaMgw4PoYn4iugjsf2nIXw161Ygz3tzkBooPkOdS2MVcXvc0zAdtwCCZjTbaarYVUTXMyv5QfmaN9lLiHEwdQw1kzMHUGeqk0LWKfIJPbmerPrlN+I5gNTJ8UTK6jYRrB1J3gTtFcLZJ3OkRmiAv0kHXXarPAcNGPGggIYAG0qCD7wSD6V8bC2/wBqCqsW7ZdlHRQ7RHlpUXIU4+MxgHdB1+6ynKQdAv8ApEfKvVY4x/bN4hsv+kV6uhge0VOcw6wb8j6+VR2i4b+yeOemmvKnTNNRXbcgjmf6HpVVdY57Cc2zjF8AyWkNq1ba5bQCDIYhR+FgRlIj5VnPFsc2IJKAQ0zqNzEnSdfCJ6xTNxfGYjEm64L90uYKqaL4QQSdZY8zFZmjmBBj0rt2r8wba/1jvhmhrLl7hn2wcRqwnaR7MLctg21JYFZM66zHslh4Z5AQIBMhxxDCCBkTa3J1n8Qub7HxA/4RVe1xV13Ob1/iKuWuKIfaGU+YkfGppDKSxHX2Mvnw3TucI+34IzLvZbh6Yo57pXu7ajwzlLHQRO0aE89WG9Mb4Czh7ohTh7RzQ0Q9xdwDmkpHnBMbUs2rQJzo7K24ZCJkaA+RA0neob/CS5lrtwnmZH8K81qMMHiBPgl4b0kERh4j2tTKLduFXTWJ03J15+tJvajHJfvDK5K5decktOsfGrv+zdrnmPqd6ms8GS2ysiglTsxMH3jb4V6qyms5BOZ5vB9SV5A/vGThvZW2LNhHXxBFBjcZgSSTtsT8BS/xLiGFt3mtWhfuR0KhB6Z5MfGmHC9qQv8Aa2XA3JWG12Og1ggkA+m1ION4S3fE2na5oNQrLtprmHSh6YF3JtPEnWaS5G2hTDlnjzLpnuINhmhh8Af0o/heJ4jIHVUup+ZTP+kiD5EUkJwS8dyB6sf50V7L272HxdsiSHdEcDUMrMF+ImR6UW6qkgms8/M2dHqFGWU4jEe0aj+0skdRkRvXfI31rpe09jcYa2R+9lH1G9G7+BS57QE6Ak7bsoPv8J99J3FuzuXEOcmgg89YUnr+6KnVGqw4OQfvFWysLP22srthsOPVl/Q1Sv8Abm0Zi1hQfJZ+YmkjEMXcouipppoTBgkzzMV44JT+YVXr8MrIyYLzTHK12mnVbdoCdwpPwhAKG8b7SsVyMohhuLYA19TNDuA4VhdKhjlIMidNBP1+tX+0PDlNoFNSje8rH6Gayaa6rgrTvqZciDsG2gk686OdnoOKsz4BOpB8jJ15UHwGJRT4lIblr4T8auJxDM4YKIB1yiABz19KtWrvqZfgxZeGzGbh91F4pdYmEFkKOeqGPmAam4eytdukDQKVXzgfqTQbDLHERajwuqaz+4Nfia9w/Hi0XJkkXXWN9CSFr5myrPT8IjanH9zK/HLuS+yzsE/0LXqocdxhN9jHJOX7gr1GWrgRNm5jj/to8f2S/wDW3/jXrfbJx/wk/wCtv/GljC4tX02boTofQ/oanIoBusXgz9CTwnQuMqv6mWMVxW6c4SFV5kZiYmScugiSTSpdwrJAIpiivETXl1BHWG/4qlR/D4iua5WjuI4UrbaH5UMv8PZOUjqKbS5WiF2ksr5xxI7Txtp6Ves8WdeYbyP8qoi3XiK0VVusXV3T6TiHLXGUPtAr8x/Grlq8rbMDSuBX1GIpd9Mp6RyvX2Lw4zG1GrxpftcTcc58j/Gr1riyn2gVPkJoDUMI8mrqf4hIAVzZxLWnV0y5lP4hI2jaR8RtXzDXVf2XU+Uwfga4uiDzoRGOsY9FoKnkGEbXau6p+8tKwIgm2Y+CNpppAB5VU432kS7czoH1USMrAg7EaDUQfnVSvs15dindtk23wWlz6SRAVzDEszJbZQTOq7E7xzia6/ZbnRj/AF6UbD19Jp9fELFGAINfAaAOSYIsm5bByjU7hlO3QEdTXF/G3tjA56Kd/VjRqa+Vk6zJ3FRmZHgNQ4DGAUvvMwTOp0/hpR7s/atXCVvEhYMroDlAzNvGkCvor4bYbQgH1Ej51p9ezJsAx9oNvAUxw36Rhwpsm7+0M3sQqAAwAhhZyyJO2/rQLDcVss11mgAuWA2jNLZjO8aAj1qM4RROgHoSJ+Fd2yijdR8KVQge5i58EIPLjEX+K3s11mHML/pHnXq44vdBvNBEabH90V6qig4HE+ds0QDkbu/+95//2Q=="/>
          <p:cNvSpPr>
            <a:spLocks noChangeAspect="1" noChangeArrowheads="1"/>
          </p:cNvSpPr>
          <p:nvPr/>
        </p:nvSpPr>
        <p:spPr bwMode="auto">
          <a:xfrm>
            <a:off x="1587501" y="-1030288"/>
            <a:ext cx="185737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333376" y="315890"/>
            <a:ext cx="2590800" cy="2371726"/>
            <a:chOff x="1752600" y="381000"/>
            <a:chExt cx="2590800" cy="2371726"/>
          </a:xfrm>
        </p:grpSpPr>
        <p:sp>
          <p:nvSpPr>
            <p:cNvPr id="8" name="TextBox 7"/>
            <p:cNvSpPr txBox="1"/>
            <p:nvPr/>
          </p:nvSpPr>
          <p:spPr>
            <a:xfrm>
              <a:off x="1752600" y="381000"/>
              <a:ext cx="2590800" cy="523220"/>
            </a:xfrm>
            <a:prstGeom prst="rect">
              <a:avLst/>
            </a:prstGeom>
            <a:noFill/>
          </p:spPr>
          <p:txBody>
            <a:bodyPr wrap="square" rtlCol="0">
              <a:spAutoFit/>
            </a:bodyPr>
            <a:lstStyle/>
            <a:p>
              <a:pPr algn="ctr"/>
              <a:r>
                <a:rPr lang="en-US" sz="2800" dirty="0">
                  <a:solidFill>
                    <a:schemeClr val="bg1"/>
                  </a:solidFill>
                </a:rPr>
                <a:t>“</a:t>
              </a:r>
              <a:r>
                <a:rPr lang="en-US" sz="2800" dirty="0" err="1">
                  <a:solidFill>
                    <a:schemeClr val="bg1"/>
                  </a:solidFill>
                </a:rPr>
                <a:t>stiffnecked</a:t>
              </a:r>
              <a:r>
                <a:rPr lang="en-US" sz="2800" dirty="0">
                  <a:solidFill>
                    <a:schemeClr val="bg1"/>
                  </a:solidFill>
                </a:rPr>
                <a:t>”</a:t>
              </a:r>
            </a:p>
          </p:txBody>
        </p:sp>
        <p:pic>
          <p:nvPicPr>
            <p:cNvPr id="21506" name="Picture 2" descr="http://t0.gstatic.com/images?q=tbn:ANd9GcThB78OuB-qMCBcpFMsxQijeEEh3R3TipjU6uDaMiyayETflKcsag"/>
            <p:cNvPicPr>
              <a:picLocks noChangeAspect="1" noChangeArrowheads="1"/>
            </p:cNvPicPr>
            <p:nvPr/>
          </p:nvPicPr>
          <p:blipFill>
            <a:blip r:embed="rId3" cstate="print"/>
            <a:srcRect/>
            <a:stretch>
              <a:fillRect/>
            </a:stretch>
          </p:blipFill>
          <p:spPr bwMode="auto">
            <a:xfrm>
              <a:off x="2209801" y="990601"/>
              <a:ext cx="1762125" cy="1762125"/>
            </a:xfrm>
            <a:prstGeom prst="rect">
              <a:avLst/>
            </a:prstGeom>
            <a:noFill/>
          </p:spPr>
        </p:pic>
      </p:grpSp>
      <p:grpSp>
        <p:nvGrpSpPr>
          <p:cNvPr id="4" name="Group 3"/>
          <p:cNvGrpSpPr/>
          <p:nvPr/>
        </p:nvGrpSpPr>
        <p:grpSpPr>
          <a:xfrm>
            <a:off x="949152" y="3209278"/>
            <a:ext cx="2590800" cy="3438525"/>
            <a:chOff x="949152" y="3209278"/>
            <a:chExt cx="2590800" cy="3438525"/>
          </a:xfrm>
        </p:grpSpPr>
        <p:sp>
          <p:nvSpPr>
            <p:cNvPr id="16" name="TextBox 15"/>
            <p:cNvSpPr txBox="1"/>
            <p:nvPr/>
          </p:nvSpPr>
          <p:spPr>
            <a:xfrm>
              <a:off x="949152" y="3209278"/>
              <a:ext cx="2590800" cy="1384995"/>
            </a:xfrm>
            <a:prstGeom prst="rect">
              <a:avLst/>
            </a:prstGeom>
            <a:noFill/>
          </p:spPr>
          <p:txBody>
            <a:bodyPr wrap="square" rtlCol="0">
              <a:spAutoFit/>
            </a:bodyPr>
            <a:lstStyle/>
            <a:p>
              <a:pPr algn="ctr"/>
              <a:r>
                <a:rPr lang="en-US" sz="2800" dirty="0">
                  <a:solidFill>
                    <a:schemeClr val="bg1"/>
                  </a:solidFill>
                </a:rPr>
                <a:t>“uncircumcised in heart and ears”</a:t>
              </a:r>
            </a:p>
          </p:txBody>
        </p:sp>
        <p:pic>
          <p:nvPicPr>
            <p:cNvPr id="21508" name="Picture 4" descr="http://t0.gstatic.com/images?q=tbn:ANd9GcQCHd2nYipRtawDGqSL70oOZWX6HnteV-gGnFTh9pip1YJYAZHz"/>
            <p:cNvPicPr>
              <a:picLocks noChangeAspect="1" noChangeArrowheads="1"/>
            </p:cNvPicPr>
            <p:nvPr/>
          </p:nvPicPr>
          <p:blipFill>
            <a:blip r:embed="rId4" cstate="print"/>
            <a:srcRect/>
            <a:stretch>
              <a:fillRect/>
            </a:stretch>
          </p:blipFill>
          <p:spPr bwMode="auto">
            <a:xfrm>
              <a:off x="1101553" y="4504678"/>
              <a:ext cx="2143125" cy="2143125"/>
            </a:xfrm>
            <a:prstGeom prst="rect">
              <a:avLst/>
            </a:prstGeom>
            <a:noFill/>
          </p:spPr>
        </p:pic>
      </p:grpSp>
      <p:grpSp>
        <p:nvGrpSpPr>
          <p:cNvPr id="3" name="Group 2"/>
          <p:cNvGrpSpPr/>
          <p:nvPr/>
        </p:nvGrpSpPr>
        <p:grpSpPr>
          <a:xfrm>
            <a:off x="6987075" y="963296"/>
            <a:ext cx="4239969" cy="2714920"/>
            <a:chOff x="5406850" y="833678"/>
            <a:chExt cx="4239969" cy="2714920"/>
          </a:xfrm>
        </p:grpSpPr>
        <p:pic>
          <p:nvPicPr>
            <p:cNvPr id="21" name="Picture 20" descr="imagesCAUY63SV.jpg"/>
            <p:cNvPicPr>
              <a:picLocks noChangeAspect="1"/>
            </p:cNvPicPr>
            <p:nvPr/>
          </p:nvPicPr>
          <p:blipFill>
            <a:blip r:embed="rId5" cstate="print"/>
            <a:srcRect r="12121" b="21212"/>
            <a:stretch>
              <a:fillRect/>
            </a:stretch>
          </p:blipFill>
          <p:spPr>
            <a:xfrm>
              <a:off x="5406850" y="1567398"/>
              <a:ext cx="2209800" cy="1981200"/>
            </a:xfrm>
            <a:prstGeom prst="rect">
              <a:avLst/>
            </a:prstGeom>
          </p:spPr>
        </p:pic>
        <p:sp>
          <p:nvSpPr>
            <p:cNvPr id="22" name="TextBox 21"/>
            <p:cNvSpPr txBox="1"/>
            <p:nvPr/>
          </p:nvSpPr>
          <p:spPr>
            <a:xfrm>
              <a:off x="7056019" y="833678"/>
              <a:ext cx="2590800" cy="1015663"/>
            </a:xfrm>
            <a:prstGeom prst="rect">
              <a:avLst/>
            </a:prstGeom>
            <a:noFill/>
          </p:spPr>
          <p:txBody>
            <a:bodyPr wrap="square" rtlCol="0">
              <a:spAutoFit/>
            </a:bodyPr>
            <a:lstStyle/>
            <a:p>
              <a:pPr algn="ctr"/>
              <a:r>
                <a:rPr lang="en-US" sz="2000" dirty="0">
                  <a:solidFill>
                    <a:schemeClr val="bg1"/>
                  </a:solidFill>
                </a:rPr>
                <a:t> and rejected the influence of the  Holy Ghost</a:t>
              </a:r>
            </a:p>
          </p:txBody>
        </p:sp>
      </p:grpSp>
      <p:sp>
        <p:nvSpPr>
          <p:cNvPr id="23" name="TextBox 22"/>
          <p:cNvSpPr txBox="1"/>
          <p:nvPr/>
        </p:nvSpPr>
        <p:spPr>
          <a:xfrm>
            <a:off x="3505200" y="4448218"/>
            <a:ext cx="2590800" cy="1015663"/>
          </a:xfrm>
          <a:prstGeom prst="rect">
            <a:avLst/>
          </a:prstGeom>
          <a:noFill/>
        </p:spPr>
        <p:txBody>
          <a:bodyPr wrap="square" rtlCol="0">
            <a:spAutoFit/>
          </a:bodyPr>
          <a:lstStyle/>
          <a:p>
            <a:pPr algn="ctr"/>
            <a:r>
              <a:rPr lang="en-US" sz="2000" dirty="0">
                <a:solidFill>
                  <a:schemeClr val="bg1"/>
                </a:solidFill>
              </a:rPr>
              <a:t>They rejected and slew the Just one, Jesus Christ</a:t>
            </a:r>
          </a:p>
        </p:txBody>
      </p:sp>
      <p:grpSp>
        <p:nvGrpSpPr>
          <p:cNvPr id="6" name="Group 5"/>
          <p:cNvGrpSpPr/>
          <p:nvPr/>
        </p:nvGrpSpPr>
        <p:grpSpPr>
          <a:xfrm>
            <a:off x="6553199" y="3426641"/>
            <a:ext cx="4911352" cy="2705100"/>
            <a:chOff x="6553199" y="3426641"/>
            <a:chExt cx="4911352" cy="2705100"/>
          </a:xfrm>
        </p:grpSpPr>
        <p:sp>
          <p:nvSpPr>
            <p:cNvPr id="24" name="TextBox 23"/>
            <p:cNvSpPr txBox="1"/>
            <p:nvPr/>
          </p:nvSpPr>
          <p:spPr>
            <a:xfrm>
              <a:off x="6553199" y="4876801"/>
              <a:ext cx="2883763" cy="707886"/>
            </a:xfrm>
            <a:prstGeom prst="rect">
              <a:avLst/>
            </a:prstGeom>
            <a:noFill/>
          </p:spPr>
          <p:txBody>
            <a:bodyPr wrap="square" rtlCol="0">
              <a:spAutoFit/>
            </a:bodyPr>
            <a:lstStyle/>
            <a:p>
              <a:pPr algn="ctr"/>
              <a:r>
                <a:rPr lang="en-US" sz="2000" dirty="0">
                  <a:solidFill>
                    <a:schemeClr val="bg1"/>
                  </a:solidFill>
                </a:rPr>
                <a:t>They received the law of Moses but didn’t live it</a:t>
              </a:r>
            </a:p>
          </p:txBody>
        </p:sp>
        <p:pic>
          <p:nvPicPr>
            <p:cNvPr id="25" name="Picture 24" descr="Mosheh.jpg"/>
            <p:cNvPicPr>
              <a:picLocks noChangeAspect="1"/>
            </p:cNvPicPr>
            <p:nvPr/>
          </p:nvPicPr>
          <p:blipFill>
            <a:blip r:embed="rId6" cstate="print"/>
            <a:stretch>
              <a:fillRect/>
            </a:stretch>
          </p:blipFill>
          <p:spPr>
            <a:xfrm>
              <a:off x="9552453" y="3426641"/>
              <a:ext cx="1912098" cy="2705100"/>
            </a:xfrm>
            <a:prstGeom prst="rect">
              <a:avLst/>
            </a:prstGeom>
          </p:spPr>
        </p:pic>
      </p:grpSp>
    </p:spTree>
    <p:extLst>
      <p:ext uri="{BB962C8B-B14F-4D97-AF65-F5344CB8AC3E}">
        <p14:creationId xmlns:p14="http://schemas.microsoft.com/office/powerpoint/2010/main" val="271887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4748</Words>
  <Application>Microsoft Office PowerPoint</Application>
  <PresentationFormat>Widescreen</PresentationFormat>
  <Paragraphs>299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Open Sans</vt:lpstr>
      <vt:lpstr>Palatino</vt:lpstr>
      <vt:lpstr>Harrington</vt:lpstr>
      <vt:lpstr>Arial</vt:lpstr>
      <vt:lpstr>Abadi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78</cp:revision>
  <dcterms:created xsi:type="dcterms:W3CDTF">2016-05-16T13:36:31Z</dcterms:created>
  <dcterms:modified xsi:type="dcterms:W3CDTF">2020-09-01T16:30:48Z</dcterms:modified>
</cp:coreProperties>
</file>