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82" r:id="rId2"/>
    <p:sldId id="289" r:id="rId3"/>
    <p:sldId id="299" r:id="rId4"/>
    <p:sldId id="300" r:id="rId5"/>
    <p:sldId id="301" r:id="rId6"/>
    <p:sldId id="291" r:id="rId7"/>
    <p:sldId id="292" r:id="rId8"/>
    <p:sldId id="302" r:id="rId9"/>
    <p:sldId id="303" r:id="rId10"/>
    <p:sldId id="294" r:id="rId11"/>
    <p:sldId id="295" r:id="rId12"/>
    <p:sldId id="296" r:id="rId13"/>
    <p:sldId id="304" r:id="rId14"/>
    <p:sldId id="297" r:id="rId15"/>
    <p:sldId id="305" r:id="rId16"/>
    <p:sldId id="284" r:id="rId17"/>
    <p:sldId id="285" r:id="rId18"/>
    <p:sldId id="286" r:id="rId19"/>
    <p:sldId id="306"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Gadugi" panose="020B0502040204020203" pitchFamily="34" charset="0"/>
      <p:regular r:id="rId28"/>
      <p:bold r:id="rId29"/>
    </p:embeddedFont>
    <p:embeddedFont>
      <p:font typeface="Levenim MT" panose="02010502060101010101" pitchFamily="2" charset="-79"/>
      <p:regular r:id="rId30"/>
    </p:embeddedFont>
    <p:embeddedFont>
      <p:font typeface="Open Sans" panose="020B0606030504020204" pitchFamily="34" charset="0"/>
      <p:regular r:id="rId31"/>
      <p:bold r:id="rId32"/>
      <p:italic r:id="rId33"/>
      <p:boldItalic r:id="rId34"/>
    </p:embeddedFont>
    <p:embeddedFont>
      <p:font typeface="Palatino"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E4E8B6-1BD4-401E-87AF-D9951EE67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87</a:t>
            </a:r>
          </a:p>
        </p:txBody>
      </p:sp>
      <p:sp>
        <p:nvSpPr>
          <p:cNvPr id="6" name="TextBox 5"/>
          <p:cNvSpPr txBox="1"/>
          <p:nvPr/>
        </p:nvSpPr>
        <p:spPr>
          <a:xfrm>
            <a:off x="0" y="686555"/>
            <a:ext cx="12192000" cy="5016758"/>
          </a:xfrm>
          <a:prstGeom prst="rect">
            <a:avLst/>
          </a:prstGeom>
          <a:noFill/>
        </p:spPr>
        <p:txBody>
          <a:bodyPr wrap="square" rtlCol="0">
            <a:spAutoFit/>
          </a:bodyPr>
          <a:lstStyle/>
          <a:p>
            <a:pPr algn="ctr"/>
            <a:r>
              <a:rPr lang="en-US" sz="6000" dirty="0">
                <a:solidFill>
                  <a:schemeClr val="bg1"/>
                </a:solidFill>
                <a:latin typeface="Gadugi" panose="020B0502040204020203" pitchFamily="34" charset="0"/>
              </a:rPr>
              <a:t>The Gospel is Spread Beyond Jerusalem</a:t>
            </a:r>
          </a:p>
          <a:p>
            <a:pPr algn="ctr"/>
            <a:r>
              <a:rPr lang="en-US" sz="4400" dirty="0">
                <a:solidFill>
                  <a:schemeClr val="bg1"/>
                </a:solidFill>
                <a:latin typeface="Gadugi" panose="020B0502040204020203" pitchFamily="34" charset="0"/>
              </a:rPr>
              <a:t>Acts 8</a:t>
            </a:r>
          </a:p>
          <a:p>
            <a:pPr algn="ctr"/>
            <a:endParaRPr lang="en-US" sz="6000" dirty="0">
              <a:solidFill>
                <a:schemeClr val="bg1"/>
              </a:solidFill>
              <a:latin typeface="Gadugi" panose="020B0502040204020203" pitchFamily="34" charset="0"/>
            </a:endParaRPr>
          </a:p>
          <a:p>
            <a:pPr algn="ctr"/>
            <a:r>
              <a:rPr lang="en-US" sz="3200" dirty="0">
                <a:solidFill>
                  <a:schemeClr val="bg1"/>
                </a:solidFill>
                <a:latin typeface="Gadugi" panose="020B0502040204020203" pitchFamily="34" charset="0"/>
              </a:rPr>
              <a:t>Including:</a:t>
            </a:r>
          </a:p>
          <a:p>
            <a:pPr algn="ctr"/>
            <a:r>
              <a:rPr lang="en-US" sz="3200" dirty="0">
                <a:solidFill>
                  <a:schemeClr val="bg1"/>
                </a:solidFill>
                <a:latin typeface="Gadugi" panose="020B0502040204020203" pitchFamily="34" charset="0"/>
              </a:rPr>
              <a:t>Philip’s Mission</a:t>
            </a:r>
          </a:p>
          <a:p>
            <a:pPr algn="ctr"/>
            <a:r>
              <a:rPr lang="en-US" sz="3200" dirty="0">
                <a:solidFill>
                  <a:schemeClr val="bg1"/>
                </a:solidFill>
                <a:latin typeface="Gadugi" panose="020B0502040204020203" pitchFamily="34" charset="0"/>
              </a:rPr>
              <a:t>Simon, the Sorcerer</a:t>
            </a:r>
          </a:p>
        </p:txBody>
      </p:sp>
      <p:grpSp>
        <p:nvGrpSpPr>
          <p:cNvPr id="70" name="Group 69"/>
          <p:cNvGrpSpPr/>
          <p:nvPr/>
        </p:nvGrpSpPr>
        <p:grpSpPr>
          <a:xfrm>
            <a:off x="8708002" y="2744053"/>
            <a:ext cx="1633733" cy="3586417"/>
            <a:chOff x="5715000" y="255071"/>
            <a:chExt cx="1772436" cy="3406467"/>
          </a:xfrm>
        </p:grpSpPr>
        <p:sp>
          <p:nvSpPr>
            <p:cNvPr id="71" name="Freeform 70"/>
            <p:cNvSpPr/>
            <p:nvPr/>
          </p:nvSpPr>
          <p:spPr>
            <a:xfrm>
              <a:off x="5755706" y="308441"/>
              <a:ext cx="1602543" cy="1438162"/>
            </a:xfrm>
            <a:custGeom>
              <a:avLst/>
              <a:gdLst>
                <a:gd name="connsiteX0" fmla="*/ 1208902 w 1602543"/>
                <a:gd name="connsiteY0" fmla="*/ 834 h 1438162"/>
                <a:gd name="connsiteX1" fmla="*/ 1258176 w 1602543"/>
                <a:gd name="connsiteY1" fmla="*/ 14179 h 1438162"/>
                <a:gd name="connsiteX2" fmla="*/ 1351151 w 1602543"/>
                <a:gd name="connsiteY2" fmla="*/ 140376 h 1438162"/>
                <a:gd name="connsiteX3" fmla="*/ 1351657 w 1602543"/>
                <a:gd name="connsiteY3" fmla="*/ 140601 h 1438162"/>
                <a:gd name="connsiteX4" fmla="*/ 1390971 w 1602543"/>
                <a:gd name="connsiteY4" fmla="*/ 158082 h 1438162"/>
                <a:gd name="connsiteX5" fmla="*/ 1470472 w 1602543"/>
                <a:gd name="connsiteY5" fmla="*/ 262855 h 1438162"/>
                <a:gd name="connsiteX6" fmla="*/ 1465131 w 1602543"/>
                <a:gd name="connsiteY6" fmla="*/ 395664 h 1438162"/>
                <a:gd name="connsiteX7" fmla="*/ 1504145 w 1602543"/>
                <a:gd name="connsiteY7" fmla="*/ 598727 h 1438162"/>
                <a:gd name="connsiteX8" fmla="*/ 1499285 w 1602543"/>
                <a:gd name="connsiteY8" fmla="*/ 611303 h 1438162"/>
                <a:gd name="connsiteX9" fmla="*/ 1523826 w 1602543"/>
                <a:gd name="connsiteY9" fmla="*/ 624042 h 1438162"/>
                <a:gd name="connsiteX10" fmla="*/ 1576056 w 1602543"/>
                <a:gd name="connsiteY10" fmla="*/ 704396 h 1438162"/>
                <a:gd name="connsiteX11" fmla="*/ 1572547 w 1602543"/>
                <a:gd name="connsiteY11" fmla="*/ 806253 h 1438162"/>
                <a:gd name="connsiteX12" fmla="*/ 1598178 w 1602543"/>
                <a:gd name="connsiteY12" fmla="*/ 961989 h 1438162"/>
                <a:gd name="connsiteX13" fmla="*/ 1478111 w 1602543"/>
                <a:gd name="connsiteY13" fmla="*/ 1098313 h 1438162"/>
                <a:gd name="connsiteX14" fmla="*/ 1435129 w 1602543"/>
                <a:gd name="connsiteY14" fmla="*/ 1215126 h 1438162"/>
                <a:gd name="connsiteX15" fmla="*/ 1288790 w 1602543"/>
                <a:gd name="connsiteY15" fmla="*/ 1229269 h 1438162"/>
                <a:gd name="connsiteX16" fmla="*/ 1184213 w 1602543"/>
                <a:gd name="connsiteY16" fmla="*/ 1353886 h 1438162"/>
                <a:gd name="connsiteX17" fmla="*/ 1030450 w 1602543"/>
                <a:gd name="connsiteY17" fmla="*/ 1277820 h 1438162"/>
                <a:gd name="connsiteX18" fmla="*/ 802041 w 1602543"/>
                <a:gd name="connsiteY18" fmla="*/ 1202666 h 1438162"/>
                <a:gd name="connsiteX19" fmla="*/ 716316 w 1602543"/>
                <a:gd name="connsiteY19" fmla="*/ 1156221 h 1438162"/>
                <a:gd name="connsiteX20" fmla="*/ 708290 w 1602543"/>
                <a:gd name="connsiteY20" fmla="*/ 1135919 h 1438162"/>
                <a:gd name="connsiteX21" fmla="*/ 702663 w 1602543"/>
                <a:gd name="connsiteY21" fmla="*/ 1182133 h 1438162"/>
                <a:gd name="connsiteX22" fmla="*/ 674612 w 1602543"/>
                <a:gd name="connsiteY22" fmla="*/ 1250665 h 1438162"/>
                <a:gd name="connsiteX23" fmla="*/ 544379 w 1602543"/>
                <a:gd name="connsiteY23" fmla="*/ 1269107 h 1438162"/>
                <a:gd name="connsiteX24" fmla="*/ 451313 w 1602543"/>
                <a:gd name="connsiteY24" fmla="*/ 1431593 h 1438162"/>
                <a:gd name="connsiteX25" fmla="*/ 314473 w 1602543"/>
                <a:gd name="connsiteY25" fmla="*/ 1332412 h 1438162"/>
                <a:gd name="connsiteX26" fmla="*/ 111204 w 1602543"/>
                <a:gd name="connsiteY26" fmla="*/ 1234419 h 1438162"/>
                <a:gd name="connsiteX27" fmla="*/ 21831 w 1602543"/>
                <a:gd name="connsiteY27" fmla="*/ 1125372 h 1438162"/>
                <a:gd name="connsiteX28" fmla="*/ 40927 w 1602543"/>
                <a:gd name="connsiteY28" fmla="*/ 978176 h 1438162"/>
                <a:gd name="connsiteX29" fmla="*/ 601 w 1602543"/>
                <a:gd name="connsiteY29" fmla="*/ 827157 h 1438162"/>
                <a:gd name="connsiteX30" fmla="*/ 74247 w 1602543"/>
                <a:gd name="connsiteY30" fmla="*/ 692927 h 1438162"/>
                <a:gd name="connsiteX31" fmla="*/ 74952 w 1602543"/>
                <a:gd name="connsiteY31" fmla="*/ 689388 h 1438162"/>
                <a:gd name="connsiteX32" fmla="*/ 79695 w 1602543"/>
                <a:gd name="connsiteY32" fmla="*/ 586239 h 1438162"/>
                <a:gd name="connsiteX33" fmla="*/ 103271 w 1602543"/>
                <a:gd name="connsiteY33" fmla="*/ 510958 h 1438162"/>
                <a:gd name="connsiteX34" fmla="*/ 103134 w 1602543"/>
                <a:gd name="connsiteY34" fmla="*/ 505280 h 1438162"/>
                <a:gd name="connsiteX35" fmla="*/ 229099 w 1602543"/>
                <a:gd name="connsiteY35" fmla="*/ 371050 h 1438162"/>
                <a:gd name="connsiteX36" fmla="*/ 230304 w 1602543"/>
                <a:gd name="connsiteY36" fmla="*/ 367511 h 1438162"/>
                <a:gd name="connsiteX37" fmla="*/ 286414 w 1602543"/>
                <a:gd name="connsiteY37" fmla="*/ 174754 h 1438162"/>
                <a:gd name="connsiteX38" fmla="*/ 559380 w 1602543"/>
                <a:gd name="connsiteY38" fmla="*/ 130716 h 1438162"/>
                <a:gd name="connsiteX39" fmla="*/ 559433 w 1602543"/>
                <a:gd name="connsiteY39" fmla="*/ 130635 h 1438162"/>
                <a:gd name="connsiteX40" fmla="*/ 583453 w 1602543"/>
                <a:gd name="connsiteY40" fmla="*/ 93304 h 1438162"/>
                <a:gd name="connsiteX41" fmla="*/ 834593 w 1602543"/>
                <a:gd name="connsiteY41" fmla="*/ 85000 h 1438162"/>
                <a:gd name="connsiteX42" fmla="*/ 835574 w 1602543"/>
                <a:gd name="connsiteY42" fmla="*/ 83754 h 1438162"/>
                <a:gd name="connsiteX43" fmla="*/ 878687 w 1602543"/>
                <a:gd name="connsiteY43" fmla="*/ 28975 h 1438162"/>
                <a:gd name="connsiteX44" fmla="*/ 941832 w 1602543"/>
                <a:gd name="connsiteY44" fmla="*/ 1523 h 1438162"/>
                <a:gd name="connsiteX45" fmla="*/ 1048051 w 1602543"/>
                <a:gd name="connsiteY45" fmla="*/ 31491 h 1438162"/>
                <a:gd name="connsiteX46" fmla="*/ 1073272 w 1602543"/>
                <a:gd name="connsiteY46" fmla="*/ 58752 h 1438162"/>
                <a:gd name="connsiteX47" fmla="*/ 1074831 w 1602543"/>
                <a:gd name="connsiteY47" fmla="*/ 60437 h 1438162"/>
                <a:gd name="connsiteX48" fmla="*/ 1208902 w 1602543"/>
                <a:gd name="connsiteY48" fmla="*/ 834 h 14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02543" h="1438162">
                  <a:moveTo>
                    <a:pt x="1208902" y="834"/>
                  </a:moveTo>
                  <a:cubicBezTo>
                    <a:pt x="1225570" y="2357"/>
                    <a:pt x="1242203" y="6753"/>
                    <a:pt x="1258176" y="14179"/>
                  </a:cubicBezTo>
                  <a:cubicBezTo>
                    <a:pt x="1306862" y="36804"/>
                    <a:pt x="1341772" y="84174"/>
                    <a:pt x="1351151" y="140376"/>
                  </a:cubicBezTo>
                  <a:lnTo>
                    <a:pt x="1351657" y="140601"/>
                  </a:lnTo>
                  <a:lnTo>
                    <a:pt x="1390971" y="158082"/>
                  </a:lnTo>
                  <a:cubicBezTo>
                    <a:pt x="1428169" y="180817"/>
                    <a:pt x="1456795" y="217913"/>
                    <a:pt x="1470472" y="262855"/>
                  </a:cubicBezTo>
                  <a:cubicBezTo>
                    <a:pt x="1483726" y="306349"/>
                    <a:pt x="1481838" y="353590"/>
                    <a:pt x="1465131" y="395664"/>
                  </a:cubicBezTo>
                  <a:cubicBezTo>
                    <a:pt x="1506197" y="453365"/>
                    <a:pt x="1520558" y="528164"/>
                    <a:pt x="1504145" y="598727"/>
                  </a:cubicBezTo>
                  <a:lnTo>
                    <a:pt x="1499285" y="611303"/>
                  </a:lnTo>
                  <a:lnTo>
                    <a:pt x="1523826" y="624042"/>
                  </a:lnTo>
                  <a:cubicBezTo>
                    <a:pt x="1548264" y="641478"/>
                    <a:pt x="1567070" y="669929"/>
                    <a:pt x="1576056" y="704396"/>
                  </a:cubicBezTo>
                  <a:cubicBezTo>
                    <a:pt x="1584763" y="737754"/>
                    <a:pt x="1583522" y="773984"/>
                    <a:pt x="1572547" y="806253"/>
                  </a:cubicBezTo>
                  <a:cubicBezTo>
                    <a:pt x="1599525" y="850506"/>
                    <a:pt x="1608961" y="907872"/>
                    <a:pt x="1598178" y="961989"/>
                  </a:cubicBezTo>
                  <a:cubicBezTo>
                    <a:pt x="1583843" y="1033935"/>
                    <a:pt x="1536390" y="1087815"/>
                    <a:pt x="1478111" y="1098313"/>
                  </a:cubicBezTo>
                  <a:cubicBezTo>
                    <a:pt x="1477833" y="1143220"/>
                    <a:pt x="1462151" y="1185809"/>
                    <a:pt x="1435129" y="1215126"/>
                  </a:cubicBezTo>
                  <a:cubicBezTo>
                    <a:pt x="1394073" y="1259676"/>
                    <a:pt x="1334767" y="1265400"/>
                    <a:pt x="1288790" y="1229269"/>
                  </a:cubicBezTo>
                  <a:cubicBezTo>
                    <a:pt x="1273921" y="1291330"/>
                    <a:pt x="1234105" y="1338772"/>
                    <a:pt x="1184213" y="1353886"/>
                  </a:cubicBezTo>
                  <a:cubicBezTo>
                    <a:pt x="1125421" y="1371694"/>
                    <a:pt x="1064061" y="1341347"/>
                    <a:pt x="1030450" y="1277820"/>
                  </a:cubicBezTo>
                  <a:cubicBezTo>
                    <a:pt x="951118" y="1338118"/>
                    <a:pt x="848082" y="1304225"/>
                    <a:pt x="802041" y="1202666"/>
                  </a:cubicBezTo>
                  <a:cubicBezTo>
                    <a:pt x="768119" y="1207673"/>
                    <a:pt x="735751" y="1189035"/>
                    <a:pt x="716316" y="1156221"/>
                  </a:cubicBezTo>
                  <a:lnTo>
                    <a:pt x="708290" y="1135919"/>
                  </a:lnTo>
                  <a:lnTo>
                    <a:pt x="702663" y="1182133"/>
                  </a:lnTo>
                  <a:cubicBezTo>
                    <a:pt x="696137" y="1208113"/>
                    <a:pt x="686636" y="1231552"/>
                    <a:pt x="674612" y="1250665"/>
                  </a:cubicBezTo>
                  <a:cubicBezTo>
                    <a:pt x="638075" y="1308753"/>
                    <a:pt x="585296" y="1316218"/>
                    <a:pt x="544379" y="1269107"/>
                  </a:cubicBezTo>
                  <a:cubicBezTo>
                    <a:pt x="531147" y="1350027"/>
                    <a:pt x="495714" y="1411886"/>
                    <a:pt x="451313" y="1431593"/>
                  </a:cubicBezTo>
                  <a:cubicBezTo>
                    <a:pt x="398991" y="1454813"/>
                    <a:pt x="344385" y="1415244"/>
                    <a:pt x="314473" y="1332412"/>
                  </a:cubicBezTo>
                  <a:cubicBezTo>
                    <a:pt x="243873" y="1411034"/>
                    <a:pt x="152177" y="1366841"/>
                    <a:pt x="111204" y="1234419"/>
                  </a:cubicBezTo>
                  <a:cubicBezTo>
                    <a:pt x="70953" y="1243123"/>
                    <a:pt x="33159" y="1197020"/>
                    <a:pt x="21831" y="1125372"/>
                  </a:cubicBezTo>
                  <a:cubicBezTo>
                    <a:pt x="13624" y="1073534"/>
                    <a:pt x="20879" y="1017590"/>
                    <a:pt x="40927" y="978176"/>
                  </a:cubicBezTo>
                  <a:cubicBezTo>
                    <a:pt x="12482" y="947259"/>
                    <a:pt x="-3360" y="887931"/>
                    <a:pt x="601" y="827157"/>
                  </a:cubicBezTo>
                  <a:cubicBezTo>
                    <a:pt x="5247" y="756000"/>
                    <a:pt x="35825" y="700262"/>
                    <a:pt x="74247" y="692927"/>
                  </a:cubicBezTo>
                  <a:cubicBezTo>
                    <a:pt x="74476" y="691739"/>
                    <a:pt x="74723" y="690576"/>
                    <a:pt x="74952" y="689388"/>
                  </a:cubicBezTo>
                  <a:cubicBezTo>
                    <a:pt x="72372" y="654352"/>
                    <a:pt x="74090" y="619167"/>
                    <a:pt x="79695" y="586239"/>
                  </a:cubicBezTo>
                  <a:lnTo>
                    <a:pt x="103271" y="510958"/>
                  </a:lnTo>
                  <a:lnTo>
                    <a:pt x="103134" y="505280"/>
                  </a:lnTo>
                  <a:cubicBezTo>
                    <a:pt x="111080" y="434123"/>
                    <a:pt x="163381" y="378385"/>
                    <a:pt x="229099" y="371050"/>
                  </a:cubicBezTo>
                  <a:cubicBezTo>
                    <a:pt x="229490" y="369862"/>
                    <a:pt x="229913" y="368699"/>
                    <a:pt x="230304" y="367511"/>
                  </a:cubicBezTo>
                  <a:cubicBezTo>
                    <a:pt x="221478" y="297439"/>
                    <a:pt x="242060" y="226772"/>
                    <a:pt x="286414" y="174754"/>
                  </a:cubicBezTo>
                  <a:cubicBezTo>
                    <a:pt x="356496" y="92594"/>
                    <a:pt x="470118" y="74281"/>
                    <a:pt x="559380" y="130716"/>
                  </a:cubicBezTo>
                  <a:lnTo>
                    <a:pt x="559433" y="130635"/>
                  </a:lnTo>
                  <a:lnTo>
                    <a:pt x="583453" y="93304"/>
                  </a:lnTo>
                  <a:cubicBezTo>
                    <a:pt x="647488" y="15842"/>
                    <a:pt x="762159" y="7935"/>
                    <a:pt x="834593" y="85000"/>
                  </a:cubicBezTo>
                  <a:lnTo>
                    <a:pt x="835574" y="83754"/>
                  </a:lnTo>
                  <a:lnTo>
                    <a:pt x="878687" y="28975"/>
                  </a:lnTo>
                  <a:cubicBezTo>
                    <a:pt x="897103" y="14637"/>
                    <a:pt x="918694" y="5061"/>
                    <a:pt x="941832" y="1523"/>
                  </a:cubicBezTo>
                  <a:cubicBezTo>
                    <a:pt x="980032" y="-4327"/>
                    <a:pt x="1018195" y="6879"/>
                    <a:pt x="1048051" y="31491"/>
                  </a:cubicBezTo>
                  <a:lnTo>
                    <a:pt x="1073272" y="58752"/>
                  </a:lnTo>
                  <a:lnTo>
                    <a:pt x="1074831" y="60437"/>
                  </a:lnTo>
                  <a:cubicBezTo>
                    <a:pt x="1108585" y="17549"/>
                    <a:pt x="1158899" y="-3735"/>
                    <a:pt x="1208902" y="834"/>
                  </a:cubicBez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Oval 71"/>
            <p:cNvSpPr/>
            <p:nvPr/>
          </p:nvSpPr>
          <p:spPr>
            <a:xfrm rot="19671902">
              <a:off x="7127441" y="1963933"/>
              <a:ext cx="359995" cy="5863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647766">
              <a:off x="5715000" y="1964558"/>
              <a:ext cx="368876" cy="5863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352409">
              <a:off x="6664353" y="3075224"/>
              <a:ext cx="340948" cy="586314"/>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647766">
              <a:off x="6272388" y="3063627"/>
              <a:ext cx="339317" cy="586314"/>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169292">
              <a:off x="6624865" y="1319883"/>
              <a:ext cx="728145" cy="1045826"/>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790291">
              <a:off x="5830112" y="1285616"/>
              <a:ext cx="728145" cy="1045826"/>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044320" y="1454465"/>
              <a:ext cx="1086279" cy="1910859"/>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379050" y="1137030"/>
              <a:ext cx="416816" cy="5762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21335299">
              <a:off x="6677442" y="1379515"/>
              <a:ext cx="512952" cy="1913148"/>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473802">
              <a:off x="6001456" y="1384987"/>
              <a:ext cx="512952" cy="1880586"/>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044320" y="455096"/>
              <a:ext cx="1035359" cy="10957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6253524" y="1233167"/>
              <a:ext cx="630178" cy="44627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449069" y="1306303"/>
              <a:ext cx="244835" cy="1426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16822192">
              <a:off x="5460654" y="2284535"/>
              <a:ext cx="1557752" cy="317462"/>
              <a:chOff x="1136346" y="680506"/>
              <a:chExt cx="3602237" cy="1174929"/>
            </a:xfrm>
          </p:grpSpPr>
          <p:grpSp>
            <p:nvGrpSpPr>
              <p:cNvPr id="107" name="Group 106"/>
              <p:cNvGrpSpPr/>
              <p:nvPr/>
            </p:nvGrpSpPr>
            <p:grpSpPr>
              <a:xfrm>
                <a:off x="1136346" y="680506"/>
                <a:ext cx="1359008" cy="1161201"/>
                <a:chOff x="1136346" y="680506"/>
                <a:chExt cx="1359008" cy="1161201"/>
              </a:xfrm>
            </p:grpSpPr>
            <p:sp>
              <p:nvSpPr>
                <p:cNvPr id="114" name="Freeform 113"/>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iamond 114"/>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flipH="1" flipV="1">
                <a:off x="2315369" y="694234"/>
                <a:ext cx="1359008" cy="1161201"/>
                <a:chOff x="1136346" y="680506"/>
                <a:chExt cx="1359008" cy="1161201"/>
              </a:xfrm>
            </p:grpSpPr>
            <p:sp>
              <p:nvSpPr>
                <p:cNvPr id="112" name="Freeform 111"/>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iamond 112"/>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379575" y="693331"/>
                <a:ext cx="1359008" cy="1161201"/>
                <a:chOff x="1136346" y="680506"/>
                <a:chExt cx="1359008" cy="1161201"/>
              </a:xfrm>
            </p:grpSpPr>
            <p:sp>
              <p:nvSpPr>
                <p:cNvPr id="110" name="Freeform 109"/>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iamond 110"/>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 name="Group 85"/>
            <p:cNvGrpSpPr/>
            <p:nvPr/>
          </p:nvGrpSpPr>
          <p:grpSpPr>
            <a:xfrm rot="5123810" flipH="1">
              <a:off x="6144269" y="2260448"/>
              <a:ext cx="1557752" cy="317462"/>
              <a:chOff x="1136346" y="680506"/>
              <a:chExt cx="3602237" cy="1174929"/>
            </a:xfrm>
          </p:grpSpPr>
          <p:grpSp>
            <p:nvGrpSpPr>
              <p:cNvPr id="98" name="Group 97"/>
              <p:cNvGrpSpPr/>
              <p:nvPr/>
            </p:nvGrpSpPr>
            <p:grpSpPr>
              <a:xfrm>
                <a:off x="1136346" y="680506"/>
                <a:ext cx="1359008" cy="1161201"/>
                <a:chOff x="1136346" y="680506"/>
                <a:chExt cx="1359008" cy="1161201"/>
              </a:xfrm>
            </p:grpSpPr>
            <p:sp>
              <p:nvSpPr>
                <p:cNvPr id="105" name="Freeform 104"/>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Diamond 105"/>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flipH="1" flipV="1">
                <a:off x="2315369" y="694234"/>
                <a:ext cx="1359008" cy="1161201"/>
                <a:chOff x="1136346" y="680506"/>
                <a:chExt cx="1359008" cy="1161201"/>
              </a:xfrm>
            </p:grpSpPr>
            <p:sp>
              <p:nvSpPr>
                <p:cNvPr id="103" name="Freeform 102"/>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iamond 103"/>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3379575" y="693331"/>
                <a:ext cx="1359008" cy="1161201"/>
                <a:chOff x="1136346" y="680506"/>
                <a:chExt cx="1359008" cy="1161201"/>
              </a:xfrm>
            </p:grpSpPr>
            <p:sp>
              <p:nvSpPr>
                <p:cNvPr id="101" name="Freeform 100"/>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iamond 101"/>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Flowchart: Stored Data 86"/>
            <p:cNvSpPr/>
            <p:nvPr/>
          </p:nvSpPr>
          <p:spPr>
            <a:xfrm rot="5400000">
              <a:off x="6345773" y="-163257"/>
              <a:ext cx="483370" cy="1320026"/>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rot="10800000">
              <a:off x="5970779" y="335153"/>
              <a:ext cx="1267681" cy="258347"/>
              <a:chOff x="1136346" y="680506"/>
              <a:chExt cx="3602237" cy="1174929"/>
            </a:xfrm>
          </p:grpSpPr>
          <p:grpSp>
            <p:nvGrpSpPr>
              <p:cNvPr id="89" name="Group 88"/>
              <p:cNvGrpSpPr/>
              <p:nvPr/>
            </p:nvGrpSpPr>
            <p:grpSpPr>
              <a:xfrm>
                <a:off x="1136346" y="680506"/>
                <a:ext cx="1359008" cy="1161201"/>
                <a:chOff x="1136346" y="680506"/>
                <a:chExt cx="1359008" cy="1161201"/>
              </a:xfrm>
            </p:grpSpPr>
            <p:sp>
              <p:nvSpPr>
                <p:cNvPr id="96" name="Freeform 95"/>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iamond 96"/>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flipH="1" flipV="1">
                <a:off x="2315369" y="694234"/>
                <a:ext cx="1359008" cy="1161201"/>
                <a:chOff x="1136346" y="680506"/>
                <a:chExt cx="1359008" cy="1161201"/>
              </a:xfrm>
            </p:grpSpPr>
            <p:sp>
              <p:nvSpPr>
                <p:cNvPr id="94" name="Freeform 93"/>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iamond 94"/>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379575" y="693331"/>
                <a:ext cx="1359008" cy="1161201"/>
                <a:chOff x="1136346" y="680506"/>
                <a:chExt cx="1359008" cy="1161201"/>
              </a:xfrm>
            </p:grpSpPr>
            <p:sp>
              <p:nvSpPr>
                <p:cNvPr id="92" name="Freeform 91"/>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iamond 92"/>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6" name="Group 115"/>
          <p:cNvGrpSpPr/>
          <p:nvPr/>
        </p:nvGrpSpPr>
        <p:grpSpPr>
          <a:xfrm>
            <a:off x="2091416" y="2705466"/>
            <a:ext cx="1378624" cy="3593510"/>
            <a:chOff x="6958980" y="1973437"/>
            <a:chExt cx="1428432" cy="3908466"/>
          </a:xfrm>
        </p:grpSpPr>
        <p:sp>
          <p:nvSpPr>
            <p:cNvPr id="117" name="Oval 116"/>
            <p:cNvSpPr/>
            <p:nvPr/>
          </p:nvSpPr>
          <p:spPr>
            <a:xfrm rot="4271122">
              <a:off x="7275282" y="5471098"/>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4663168">
              <a:off x="7800753" y="5509551"/>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7117130" y="4746465"/>
              <a:ext cx="1184503" cy="956778"/>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a:off x="7037428" y="2298607"/>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loud 120"/>
            <p:cNvSpPr/>
            <p:nvPr/>
          </p:nvSpPr>
          <p:spPr>
            <a:xfrm rot="20313725">
              <a:off x="7762235" y="2371132"/>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6958980" y="428484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7958946" y="4356007"/>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0411805">
              <a:off x="7770612" y="3505754"/>
              <a:ext cx="595363" cy="1241297"/>
            </a:xfrm>
            <a:prstGeom prst="trapezoid">
              <a:avLst>
                <a:gd name="adj" fmla="val 3754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535346">
              <a:off x="7002507" y="3592195"/>
              <a:ext cx="537742" cy="1078865"/>
            </a:xfrm>
            <a:prstGeom prst="trapezoid">
              <a:avLst>
                <a:gd name="adj" fmla="val 3089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7120745" y="3517807"/>
              <a:ext cx="1143001" cy="1847308"/>
            </a:xfrm>
            <a:prstGeom prst="trapezoid">
              <a:avLst>
                <a:gd name="adj" fmla="val 2912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10800000">
              <a:off x="7491270" y="3610807"/>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7216037" y="2231712"/>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5"/>
            <p:cNvGrpSpPr/>
            <p:nvPr/>
          </p:nvGrpSpPr>
          <p:grpSpPr>
            <a:xfrm rot="173469">
              <a:off x="7338973" y="3464639"/>
              <a:ext cx="688770" cy="686939"/>
              <a:chOff x="2960715" y="2385250"/>
              <a:chExt cx="1251949" cy="1404961"/>
            </a:xfrm>
            <a:solidFill>
              <a:srgbClr val="C00000"/>
            </a:solidFill>
          </p:grpSpPr>
          <p:sp>
            <p:nvSpPr>
              <p:cNvPr id="159" name="Moon 3"/>
              <p:cNvSpPr/>
              <p:nvPr/>
            </p:nvSpPr>
            <p:spPr>
              <a:xfrm rot="16200000">
                <a:off x="2975016" y="2561296"/>
                <a:ext cx="1264227" cy="1193604"/>
              </a:xfrm>
              <a:prstGeom prst="moon">
                <a:avLst>
                  <a:gd name="adj" fmla="val 6771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16200000">
                <a:off x="3026713" y="2319252"/>
                <a:ext cx="1119953" cy="125194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Cloud 129"/>
            <p:cNvSpPr/>
            <p:nvPr/>
          </p:nvSpPr>
          <p:spPr>
            <a:xfrm rot="16200000">
              <a:off x="7373707" y="1954931"/>
              <a:ext cx="609432" cy="95560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7082031" y="1973437"/>
              <a:ext cx="1198405" cy="661835"/>
              <a:chOff x="7037430" y="1171117"/>
              <a:chExt cx="944402" cy="661835"/>
            </a:xfrm>
          </p:grpSpPr>
          <p:sp>
            <p:nvSpPr>
              <p:cNvPr id="145" name="Freeform 144"/>
              <p:cNvSpPr/>
              <p:nvPr/>
            </p:nvSpPr>
            <p:spPr>
              <a:xfrm rot="16200000">
                <a:off x="7171577" y="1036970"/>
                <a:ext cx="661835" cy="930130"/>
              </a:xfrm>
              <a:custGeom>
                <a:avLst/>
                <a:gdLst>
                  <a:gd name="connsiteX0" fmla="*/ 525416 w 525416"/>
                  <a:gd name="connsiteY0" fmla="*/ 608261 h 1219200"/>
                  <a:gd name="connsiteX1" fmla="*/ 367533 w 525416"/>
                  <a:gd name="connsiteY1" fmla="*/ 1137428 h 1219200"/>
                  <a:gd name="connsiteX2" fmla="*/ 228600 w 525416"/>
                  <a:gd name="connsiteY2" fmla="*/ 1137427 h 1219200"/>
                  <a:gd name="connsiteX3" fmla="*/ 228600 w 525416"/>
                  <a:gd name="connsiteY3" fmla="*/ 1181099 h 1219200"/>
                  <a:gd name="connsiteX4" fmla="*/ 190499 w 525416"/>
                  <a:gd name="connsiteY4" fmla="*/ 1219200 h 1219200"/>
                  <a:gd name="connsiteX5" fmla="*/ 38101 w 525416"/>
                  <a:gd name="connsiteY5" fmla="*/ 1219200 h 1219200"/>
                  <a:gd name="connsiteX6" fmla="*/ 0 w 525416"/>
                  <a:gd name="connsiteY6" fmla="*/ 1181099 h 1219200"/>
                  <a:gd name="connsiteX7" fmla="*/ 0 w 525416"/>
                  <a:gd name="connsiteY7" fmla="*/ 38101 h 1219200"/>
                  <a:gd name="connsiteX8" fmla="*/ 38101 w 525416"/>
                  <a:gd name="connsiteY8" fmla="*/ 0 h 1219200"/>
                  <a:gd name="connsiteX9" fmla="*/ 190499 w 525416"/>
                  <a:gd name="connsiteY9" fmla="*/ 0 h 1219200"/>
                  <a:gd name="connsiteX10" fmla="*/ 228600 w 525416"/>
                  <a:gd name="connsiteY10" fmla="*/ 38101 h 1219200"/>
                  <a:gd name="connsiteX11" fmla="*/ 228600 w 525416"/>
                  <a:gd name="connsiteY11" fmla="*/ 79094 h 1219200"/>
                  <a:gd name="connsiteX12" fmla="*/ 367533 w 525416"/>
                  <a:gd name="connsiteY12" fmla="*/ 79094 h 1219200"/>
                  <a:gd name="connsiteX13" fmla="*/ 525416 w 525416"/>
                  <a:gd name="connsiteY13" fmla="*/ 60826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16" h="1219200">
                    <a:moveTo>
                      <a:pt x="525416" y="608261"/>
                    </a:moveTo>
                    <a:cubicBezTo>
                      <a:pt x="525416" y="900512"/>
                      <a:pt x="454729" y="1137428"/>
                      <a:pt x="367533" y="1137428"/>
                    </a:cubicBezTo>
                    <a:lnTo>
                      <a:pt x="228600" y="1137427"/>
                    </a:lnTo>
                    <a:lnTo>
                      <a:pt x="228600" y="1181099"/>
                    </a:lnTo>
                    <a:cubicBezTo>
                      <a:pt x="228600" y="1202142"/>
                      <a:pt x="211542" y="1219200"/>
                      <a:pt x="190499" y="1219200"/>
                    </a:cubicBezTo>
                    <a:lnTo>
                      <a:pt x="38101" y="1219200"/>
                    </a:lnTo>
                    <a:cubicBezTo>
                      <a:pt x="17058" y="1219200"/>
                      <a:pt x="0" y="1202142"/>
                      <a:pt x="0" y="1181099"/>
                    </a:cubicBezTo>
                    <a:lnTo>
                      <a:pt x="0" y="38101"/>
                    </a:lnTo>
                    <a:cubicBezTo>
                      <a:pt x="0" y="17058"/>
                      <a:pt x="17058" y="0"/>
                      <a:pt x="38101" y="0"/>
                    </a:cubicBezTo>
                    <a:lnTo>
                      <a:pt x="190499" y="0"/>
                    </a:lnTo>
                    <a:cubicBezTo>
                      <a:pt x="211542" y="0"/>
                      <a:pt x="228600" y="17058"/>
                      <a:pt x="228600" y="38101"/>
                    </a:cubicBezTo>
                    <a:lnTo>
                      <a:pt x="228600" y="79094"/>
                    </a:lnTo>
                    <a:lnTo>
                      <a:pt x="367533" y="79094"/>
                    </a:lnTo>
                    <a:cubicBezTo>
                      <a:pt x="454729" y="79094"/>
                      <a:pt x="525416" y="316010"/>
                      <a:pt x="525416" y="608261"/>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6" name="Group 145"/>
              <p:cNvGrpSpPr/>
              <p:nvPr/>
            </p:nvGrpSpPr>
            <p:grpSpPr>
              <a:xfrm flipV="1">
                <a:off x="7069333" y="1535705"/>
                <a:ext cx="912499" cy="225156"/>
                <a:chOff x="5029200" y="1371600"/>
                <a:chExt cx="6791793" cy="1933731"/>
              </a:xfrm>
            </p:grpSpPr>
            <p:grpSp>
              <p:nvGrpSpPr>
                <p:cNvPr id="147" name="Group 16"/>
                <p:cNvGrpSpPr/>
                <p:nvPr/>
              </p:nvGrpSpPr>
              <p:grpSpPr>
                <a:xfrm>
                  <a:off x="5029200" y="1371600"/>
                  <a:ext cx="1752600" cy="1905000"/>
                  <a:chOff x="5029200" y="1371600"/>
                  <a:chExt cx="1752600" cy="1905000"/>
                </a:xfrm>
              </p:grpSpPr>
              <p:sp>
                <p:nvSpPr>
                  <p:cNvPr id="157" name="4-Point Star 15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4-Point Star 15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7"/>
                <p:cNvGrpSpPr/>
                <p:nvPr/>
              </p:nvGrpSpPr>
              <p:grpSpPr>
                <a:xfrm>
                  <a:off x="6713095" y="1400331"/>
                  <a:ext cx="1752600" cy="1905000"/>
                  <a:chOff x="5029200" y="1371600"/>
                  <a:chExt cx="1752600" cy="1905000"/>
                </a:xfrm>
              </p:grpSpPr>
              <p:sp>
                <p:nvSpPr>
                  <p:cNvPr id="155" name="4-Point Star 15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4-Point Star 15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0"/>
                <p:cNvGrpSpPr/>
                <p:nvPr/>
              </p:nvGrpSpPr>
              <p:grpSpPr>
                <a:xfrm>
                  <a:off x="8404486" y="1389088"/>
                  <a:ext cx="1752600" cy="1905000"/>
                  <a:chOff x="5029200" y="1371600"/>
                  <a:chExt cx="1752600" cy="1905000"/>
                </a:xfrm>
              </p:grpSpPr>
              <p:sp>
                <p:nvSpPr>
                  <p:cNvPr id="153" name="4-Point Star 15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4-Point Star 15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23"/>
                <p:cNvGrpSpPr/>
                <p:nvPr/>
              </p:nvGrpSpPr>
              <p:grpSpPr>
                <a:xfrm>
                  <a:off x="10068393" y="1389089"/>
                  <a:ext cx="1752600" cy="1905000"/>
                  <a:chOff x="5029200" y="1371600"/>
                  <a:chExt cx="1752600" cy="1905000"/>
                </a:xfrm>
              </p:grpSpPr>
              <p:sp>
                <p:nvSpPr>
                  <p:cNvPr id="151" name="4-Point Star 15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4-Point Star 15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31"/>
            <p:cNvGrpSpPr/>
            <p:nvPr/>
          </p:nvGrpSpPr>
          <p:grpSpPr>
            <a:xfrm>
              <a:off x="7181082" y="5059303"/>
              <a:ext cx="1001405" cy="300512"/>
              <a:chOff x="5029200" y="1371600"/>
              <a:chExt cx="6791793" cy="1933731"/>
            </a:xfrm>
          </p:grpSpPr>
          <p:grpSp>
            <p:nvGrpSpPr>
              <p:cNvPr id="133" name="Group 16"/>
              <p:cNvGrpSpPr/>
              <p:nvPr/>
            </p:nvGrpSpPr>
            <p:grpSpPr>
              <a:xfrm>
                <a:off x="5029200" y="1371600"/>
                <a:ext cx="1752600" cy="1905000"/>
                <a:chOff x="5029200" y="1371600"/>
                <a:chExt cx="1752600" cy="1905000"/>
              </a:xfrm>
            </p:grpSpPr>
            <p:sp>
              <p:nvSpPr>
                <p:cNvPr id="143" name="4-Point Star 14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4-Point Star 14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7"/>
              <p:cNvGrpSpPr/>
              <p:nvPr/>
            </p:nvGrpSpPr>
            <p:grpSpPr>
              <a:xfrm>
                <a:off x="6713095" y="1400331"/>
                <a:ext cx="1752600" cy="1905000"/>
                <a:chOff x="5029200" y="1371600"/>
                <a:chExt cx="1752600" cy="1905000"/>
              </a:xfrm>
            </p:grpSpPr>
            <p:sp>
              <p:nvSpPr>
                <p:cNvPr id="141" name="4-Point Star 14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4-Point Star 14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0"/>
              <p:cNvGrpSpPr/>
              <p:nvPr/>
            </p:nvGrpSpPr>
            <p:grpSpPr>
              <a:xfrm>
                <a:off x="8404486" y="1389088"/>
                <a:ext cx="1752600" cy="1905000"/>
                <a:chOff x="5029200" y="1371600"/>
                <a:chExt cx="1752600" cy="1905000"/>
              </a:xfrm>
            </p:grpSpPr>
            <p:sp>
              <p:nvSpPr>
                <p:cNvPr id="139" name="4-Point Star 1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4-Point Star 1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23"/>
              <p:cNvGrpSpPr/>
              <p:nvPr/>
            </p:nvGrpSpPr>
            <p:grpSpPr>
              <a:xfrm>
                <a:off x="10068393" y="1389089"/>
                <a:ext cx="1752600" cy="1905000"/>
                <a:chOff x="5029200" y="1371600"/>
                <a:chExt cx="1752600" cy="1905000"/>
              </a:xfrm>
            </p:grpSpPr>
            <p:sp>
              <p:nvSpPr>
                <p:cNvPr id="137" name="4-Point Star 1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4-Point Star 1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209800" y="156597"/>
            <a:ext cx="7772400" cy="769441"/>
          </a:xfrm>
          <a:prstGeom prst="rect">
            <a:avLst/>
          </a:prstGeom>
          <a:noFill/>
        </p:spPr>
        <p:txBody>
          <a:bodyPr wrap="square" rtlCol="0">
            <a:spAutoFit/>
          </a:bodyPr>
          <a:lstStyle/>
          <a:p>
            <a:pPr algn="ctr"/>
            <a:r>
              <a:rPr lang="en-US" sz="4400" dirty="0">
                <a:solidFill>
                  <a:schemeClr val="bg1"/>
                </a:solidFill>
                <a:latin typeface="Levenim MT" pitchFamily="2" charset="-79"/>
                <a:cs typeface="Levenim MT" pitchFamily="2" charset="-79"/>
              </a:rPr>
              <a:t>Apostles Hear of Success</a:t>
            </a:r>
          </a:p>
        </p:txBody>
      </p:sp>
      <p:sp>
        <p:nvSpPr>
          <p:cNvPr id="7" name="TextBox 6"/>
          <p:cNvSpPr txBox="1"/>
          <p:nvPr/>
        </p:nvSpPr>
        <p:spPr>
          <a:xfrm>
            <a:off x="0" y="6490012"/>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8:14-17</a:t>
            </a:r>
          </a:p>
        </p:txBody>
      </p:sp>
      <p:sp>
        <p:nvSpPr>
          <p:cNvPr id="8" name="TextBox 7"/>
          <p:cNvSpPr txBox="1"/>
          <p:nvPr/>
        </p:nvSpPr>
        <p:spPr>
          <a:xfrm>
            <a:off x="342901" y="1724979"/>
            <a:ext cx="6286500" cy="3108543"/>
          </a:xfrm>
          <a:prstGeom prst="rect">
            <a:avLst/>
          </a:prstGeom>
          <a:noFill/>
        </p:spPr>
        <p:txBody>
          <a:bodyPr wrap="square" rtlCol="0">
            <a:spAutoFit/>
          </a:bodyPr>
          <a:lstStyle/>
          <a:p>
            <a:r>
              <a:rPr lang="en-US" sz="2800" dirty="0">
                <a:solidFill>
                  <a:schemeClr val="bg1"/>
                </a:solidFill>
              </a:rPr>
              <a:t>Peter and John came to Samaria after hearing that the people there had accepted the word of God. </a:t>
            </a:r>
          </a:p>
          <a:p>
            <a:endParaRPr lang="en-US" sz="2800" dirty="0">
              <a:solidFill>
                <a:schemeClr val="bg1"/>
              </a:solidFill>
            </a:endParaRPr>
          </a:p>
          <a:p>
            <a:r>
              <a:rPr lang="en-US" sz="2800" dirty="0">
                <a:solidFill>
                  <a:schemeClr val="bg1"/>
                </a:solidFill>
              </a:rPr>
              <a:t>They prayed that the converted Samaritans would receive the gift of the Holy Ghost.</a:t>
            </a:r>
            <a:endParaRPr lang="en-US" sz="2800" dirty="0">
              <a:solidFill>
                <a:schemeClr val="bg1"/>
              </a:solidFill>
              <a:latin typeface="Levenim MT" pitchFamily="2" charset="-79"/>
              <a:cs typeface="Levenim MT" pitchFamily="2" charset="-79"/>
            </a:endParaRPr>
          </a:p>
        </p:txBody>
      </p:sp>
      <p:grpSp>
        <p:nvGrpSpPr>
          <p:cNvPr id="10" name="Group 9"/>
          <p:cNvGrpSpPr/>
          <p:nvPr/>
        </p:nvGrpSpPr>
        <p:grpSpPr>
          <a:xfrm>
            <a:off x="6692992" y="4253914"/>
            <a:ext cx="3556672" cy="2604085"/>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53513" y="4659854"/>
              <a:ext cx="2339409" cy="1440767"/>
            </a:xfrm>
            <a:prstGeom prst="rect">
              <a:avLst/>
            </a:prstGeom>
          </p:spPr>
          <p:txBody>
            <a:bodyPr wrap="square">
              <a:spAutoFit/>
            </a:bodyPr>
            <a:lstStyle/>
            <a:p>
              <a:pPr algn="ctr"/>
              <a:r>
                <a:rPr lang="en-US" sz="1600" b="1" dirty="0"/>
                <a:t>The gift of the Holy Ghost is bestowed after baptism through the laying on of hands by authorized priesthood holders</a:t>
              </a:r>
              <a:endParaRPr lang="en-US" sz="1600" dirty="0"/>
            </a:p>
          </p:txBody>
        </p:sp>
      </p:grpSp>
      <p:pic>
        <p:nvPicPr>
          <p:cNvPr id="8194" name="Picture 2" descr="Image result for peter and John Baptise in Sam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114" y="1257944"/>
            <a:ext cx="5027257" cy="264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5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209800" y="88344"/>
            <a:ext cx="7772400" cy="769441"/>
          </a:xfrm>
          <a:prstGeom prst="rect">
            <a:avLst/>
          </a:prstGeom>
          <a:noFill/>
        </p:spPr>
        <p:txBody>
          <a:bodyPr wrap="square" rtlCol="0">
            <a:spAutoFit/>
          </a:bodyPr>
          <a:lstStyle/>
          <a:p>
            <a:pPr algn="ctr"/>
            <a:r>
              <a:rPr lang="en-US" sz="4400" dirty="0">
                <a:solidFill>
                  <a:schemeClr val="bg1"/>
                </a:solidFill>
                <a:latin typeface="Levenim MT" pitchFamily="2" charset="-79"/>
                <a:cs typeface="Levenim MT" pitchFamily="2" charset="-79"/>
              </a:rPr>
              <a:t>The Sorcerer’s Heart</a:t>
            </a:r>
          </a:p>
        </p:txBody>
      </p:sp>
      <p:sp>
        <p:nvSpPr>
          <p:cNvPr id="7" name="TextBox 6"/>
          <p:cNvSpPr txBox="1"/>
          <p:nvPr/>
        </p:nvSpPr>
        <p:spPr>
          <a:xfrm>
            <a:off x="79114" y="6555062"/>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8:18-20</a:t>
            </a:r>
          </a:p>
        </p:txBody>
      </p:sp>
      <p:sp>
        <p:nvSpPr>
          <p:cNvPr id="8" name="TextBox 7"/>
          <p:cNvSpPr txBox="1"/>
          <p:nvPr/>
        </p:nvSpPr>
        <p:spPr>
          <a:xfrm>
            <a:off x="-152401" y="1042261"/>
            <a:ext cx="6139544" cy="1200329"/>
          </a:xfrm>
          <a:prstGeom prst="rect">
            <a:avLst/>
          </a:prstGeom>
          <a:noFill/>
        </p:spPr>
        <p:txBody>
          <a:bodyPr wrap="square" rtlCol="0">
            <a:spAutoFit/>
          </a:bodyPr>
          <a:lstStyle/>
          <a:p>
            <a:pPr algn="ctr"/>
            <a:r>
              <a:rPr lang="en-US" sz="3600" dirty="0">
                <a:solidFill>
                  <a:schemeClr val="bg1"/>
                </a:solidFill>
                <a:latin typeface="Levenim MT" pitchFamily="2" charset="-79"/>
                <a:cs typeface="Levenim MT" pitchFamily="2" charset="-79"/>
              </a:rPr>
              <a:t>Offers money for the Priesthood</a:t>
            </a:r>
          </a:p>
        </p:txBody>
      </p:sp>
      <p:sp>
        <p:nvSpPr>
          <p:cNvPr id="9" name="TextBox 8"/>
          <p:cNvSpPr txBox="1"/>
          <p:nvPr/>
        </p:nvSpPr>
        <p:spPr>
          <a:xfrm>
            <a:off x="6012439" y="847312"/>
            <a:ext cx="5371715" cy="1815882"/>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“…Thy money perish with thee, because thou hast thought that the gift of God may be purchased with money.”</a:t>
            </a:r>
          </a:p>
        </p:txBody>
      </p:sp>
      <p:pic>
        <p:nvPicPr>
          <p:cNvPr id="11" name="Picture 4" descr="https://encrypted-tbn2.gstatic.com/images?q=tbn:ANd9GcRXhCM9YwXZ63OYrZpQou3fVURh4zpJFIvsOl7H73NvFykpsaAk"/>
          <p:cNvPicPr>
            <a:picLocks noChangeAspect="1" noChangeArrowheads="1"/>
          </p:cNvPicPr>
          <p:nvPr/>
        </p:nvPicPr>
        <p:blipFill>
          <a:blip r:embed="rId3" cstate="print"/>
          <a:srcRect/>
          <a:stretch>
            <a:fillRect/>
          </a:stretch>
        </p:blipFill>
        <p:spPr bwMode="auto">
          <a:xfrm>
            <a:off x="340896" y="2390572"/>
            <a:ext cx="3206228" cy="2133600"/>
          </a:xfrm>
          <a:prstGeom prst="rect">
            <a:avLst/>
          </a:prstGeom>
          <a:noFill/>
        </p:spPr>
      </p:pic>
      <p:sp>
        <p:nvSpPr>
          <p:cNvPr id="2" name="Rectangle 1"/>
          <p:cNvSpPr/>
          <p:nvPr/>
        </p:nvSpPr>
        <p:spPr>
          <a:xfrm>
            <a:off x="4148444" y="3305074"/>
            <a:ext cx="5622106" cy="954107"/>
          </a:xfrm>
          <a:prstGeom prst="rect">
            <a:avLst/>
          </a:prstGeom>
        </p:spPr>
        <p:txBody>
          <a:bodyPr wrap="square">
            <a:spAutoFit/>
          </a:bodyPr>
          <a:lstStyle/>
          <a:p>
            <a:pPr algn="ctr"/>
            <a:r>
              <a:rPr lang="en-US" sz="2800" dirty="0">
                <a:solidFill>
                  <a:schemeClr val="bg1"/>
                </a:solidFill>
                <a:effectLst>
                  <a:glow rad="139700">
                    <a:schemeClr val="accent2">
                      <a:satMod val="175000"/>
                      <a:alpha val="40000"/>
                    </a:schemeClr>
                  </a:glow>
                </a:effectLst>
                <a:latin typeface="Open Sans"/>
              </a:rPr>
              <a:t>What did Peter teach Simon about the priesthood? </a:t>
            </a:r>
            <a:endParaRPr lang="en-US" sz="2800" dirty="0">
              <a:solidFill>
                <a:schemeClr val="bg1"/>
              </a:solidFill>
              <a:effectLst>
                <a:glow rad="139700">
                  <a:schemeClr val="accent2">
                    <a:satMod val="175000"/>
                    <a:alpha val="40000"/>
                  </a:schemeClr>
                </a:glow>
              </a:effectLst>
            </a:endParaRPr>
          </a:p>
        </p:txBody>
      </p:sp>
      <p:grpSp>
        <p:nvGrpSpPr>
          <p:cNvPr id="12" name="Group 11"/>
          <p:cNvGrpSpPr/>
          <p:nvPr/>
        </p:nvGrpSpPr>
        <p:grpSpPr>
          <a:xfrm>
            <a:off x="8563406" y="4164812"/>
            <a:ext cx="3289208" cy="239025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939637" y="4834063"/>
              <a:ext cx="2245347" cy="1077218"/>
            </a:xfrm>
            <a:prstGeom prst="rect">
              <a:avLst/>
            </a:prstGeom>
          </p:spPr>
          <p:txBody>
            <a:bodyPr wrap="square">
              <a:spAutoFit/>
            </a:bodyPr>
            <a:lstStyle/>
            <a:p>
              <a:pPr algn="ctr"/>
              <a:r>
                <a:rPr lang="en-US" sz="1600" b="1" dirty="0"/>
                <a:t>The priesthood is bestowed according to God’s will and standard of worthiness</a:t>
              </a:r>
              <a:endParaRPr lang="en-US" sz="1600" dirty="0"/>
            </a:p>
          </p:txBody>
        </p:sp>
      </p:grpSp>
      <p:pic>
        <p:nvPicPr>
          <p:cNvPr id="7170" name="Picture 2" descr="Image result for simon the sorcerer b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844" y="4364876"/>
            <a:ext cx="2764293" cy="218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209800" y="-42593"/>
            <a:ext cx="7772400" cy="769441"/>
          </a:xfrm>
          <a:prstGeom prst="rect">
            <a:avLst/>
          </a:prstGeom>
          <a:noFill/>
        </p:spPr>
        <p:txBody>
          <a:bodyPr wrap="square" rtlCol="0">
            <a:spAutoFit/>
          </a:bodyPr>
          <a:lstStyle/>
          <a:p>
            <a:pPr algn="ctr"/>
            <a:r>
              <a:rPr lang="en-US" sz="4400" dirty="0">
                <a:solidFill>
                  <a:schemeClr val="bg1"/>
                </a:solidFill>
                <a:latin typeface="Levenim MT" pitchFamily="2" charset="-79"/>
                <a:cs typeface="Levenim MT" pitchFamily="2" charset="-79"/>
              </a:rPr>
              <a:t>Repentance Of Simon</a:t>
            </a:r>
          </a:p>
        </p:txBody>
      </p:sp>
      <p:sp>
        <p:nvSpPr>
          <p:cNvPr id="7" name="TextBox 6"/>
          <p:cNvSpPr txBox="1"/>
          <p:nvPr/>
        </p:nvSpPr>
        <p:spPr>
          <a:xfrm>
            <a:off x="38100" y="6485220"/>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8:21-24</a:t>
            </a:r>
          </a:p>
        </p:txBody>
      </p:sp>
      <p:sp>
        <p:nvSpPr>
          <p:cNvPr id="9" name="TextBox 8"/>
          <p:cNvSpPr txBox="1"/>
          <p:nvPr/>
        </p:nvSpPr>
        <p:spPr>
          <a:xfrm>
            <a:off x="587829" y="1055132"/>
            <a:ext cx="4953000" cy="954107"/>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“…for thy heart is not right in the sight of God.”</a:t>
            </a:r>
          </a:p>
        </p:txBody>
      </p:sp>
      <p:sp>
        <p:nvSpPr>
          <p:cNvPr id="10" name="TextBox 9"/>
          <p:cNvSpPr txBox="1"/>
          <p:nvPr/>
        </p:nvSpPr>
        <p:spPr>
          <a:xfrm>
            <a:off x="6346371" y="2853047"/>
            <a:ext cx="4953000" cy="1815882"/>
          </a:xfrm>
          <a:prstGeom prst="rect">
            <a:avLst/>
          </a:prstGeom>
          <a:noFill/>
        </p:spPr>
        <p:txBody>
          <a:bodyPr wrap="square" rtlCol="0">
            <a:spAutoFit/>
          </a:bodyPr>
          <a:lstStyle/>
          <a:p>
            <a:r>
              <a:rPr lang="en-US" sz="2800" i="1" dirty="0">
                <a:solidFill>
                  <a:srgbClr val="FFFF00"/>
                </a:solidFill>
                <a:latin typeface="Levenim MT" pitchFamily="2" charset="-79"/>
                <a:cs typeface="Levenim MT" pitchFamily="2" charset="-79"/>
              </a:rPr>
              <a:t>“…Pray ye to the Lord for me, that none of these things which ye have spoken come upon me.”</a:t>
            </a:r>
          </a:p>
        </p:txBody>
      </p:sp>
      <p:sp>
        <p:nvSpPr>
          <p:cNvPr id="11" name="TextBox 10"/>
          <p:cNvSpPr txBox="1"/>
          <p:nvPr/>
        </p:nvSpPr>
        <p:spPr>
          <a:xfrm>
            <a:off x="5921829" y="2019919"/>
            <a:ext cx="4953000" cy="523220"/>
          </a:xfrm>
          <a:prstGeom prst="rect">
            <a:avLst/>
          </a:prstGeom>
          <a:noFill/>
        </p:spPr>
        <p:txBody>
          <a:bodyPr wrap="square" rtlCol="0">
            <a:spAutoFit/>
          </a:bodyPr>
          <a:lstStyle/>
          <a:p>
            <a:r>
              <a:rPr lang="en-US" sz="2800" dirty="0">
                <a:solidFill>
                  <a:schemeClr val="bg1"/>
                </a:solidFill>
                <a:latin typeface="Levenim MT" pitchFamily="2" charset="-79"/>
                <a:cs typeface="Levenim MT" pitchFamily="2" charset="-79"/>
              </a:rPr>
              <a:t>Simon:</a:t>
            </a:r>
          </a:p>
        </p:txBody>
      </p:sp>
      <p:pic>
        <p:nvPicPr>
          <p:cNvPr id="12" name="Picture 6" descr="http://t1.gstatic.com/images?q=tbn:ANd9GcQ1ZhrkRG2gVlhO2HTlUf3MnoboH-fj7Px2TrJXsLbmvfj8trbX"/>
          <p:cNvPicPr>
            <a:picLocks noChangeAspect="1" noChangeArrowheads="1"/>
          </p:cNvPicPr>
          <p:nvPr/>
        </p:nvPicPr>
        <p:blipFill>
          <a:blip r:embed="rId3" cstate="print"/>
          <a:srcRect l="6275" t="4040" r="9019" b="15152"/>
          <a:stretch>
            <a:fillRect/>
          </a:stretch>
        </p:blipFill>
        <p:spPr bwMode="auto">
          <a:xfrm>
            <a:off x="1691260" y="2337523"/>
            <a:ext cx="3475479" cy="2574429"/>
          </a:xfrm>
          <a:prstGeom prst="rect">
            <a:avLst/>
          </a:prstGeom>
          <a:noFill/>
        </p:spPr>
      </p:pic>
    </p:spTree>
    <p:extLst>
      <p:ext uri="{BB962C8B-B14F-4D97-AF65-F5344CB8AC3E}">
        <p14:creationId xmlns:p14="http://schemas.microsoft.com/office/powerpoint/2010/main" val="31063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7" name="TextBox 6"/>
          <p:cNvSpPr txBox="1"/>
          <p:nvPr/>
        </p:nvSpPr>
        <p:spPr>
          <a:xfrm>
            <a:off x="38100" y="6485220"/>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8:21-24</a:t>
            </a:r>
          </a:p>
        </p:txBody>
      </p:sp>
      <p:sp>
        <p:nvSpPr>
          <p:cNvPr id="2" name="Rectangle 1"/>
          <p:cNvSpPr/>
          <p:nvPr/>
        </p:nvSpPr>
        <p:spPr>
          <a:xfrm>
            <a:off x="850447" y="914009"/>
            <a:ext cx="7222671" cy="4401205"/>
          </a:xfrm>
          <a:prstGeom prst="rect">
            <a:avLst/>
          </a:prstGeom>
        </p:spPr>
        <p:txBody>
          <a:bodyPr wrap="square">
            <a:spAutoFit/>
          </a:bodyPr>
          <a:lstStyle/>
          <a:p>
            <a:r>
              <a:rPr lang="en-US" sz="2800" dirty="0">
                <a:solidFill>
                  <a:schemeClr val="bg1"/>
                </a:solidFill>
                <a:latin typeface="Open Sans"/>
              </a:rPr>
              <a:t>“The gift of the Holy Ghost, which is the right to receive the Holy Ghost as a constant companion, is obtained only upon condition of faith in Christ, repentance, baptism by immersion, and the laying on of hands by authorized servants endowed with the Melchizedek Priesthood. </a:t>
            </a:r>
          </a:p>
          <a:p>
            <a:endParaRPr lang="en-US" sz="2800" dirty="0">
              <a:solidFill>
                <a:schemeClr val="bg1"/>
              </a:solidFill>
              <a:latin typeface="Open Sans"/>
            </a:endParaRPr>
          </a:p>
          <a:p>
            <a:r>
              <a:rPr lang="en-US" sz="2800" dirty="0">
                <a:solidFill>
                  <a:schemeClr val="bg1"/>
                </a:solidFill>
                <a:latin typeface="Open Sans"/>
              </a:rPr>
              <a:t>It is a most precious gift available only to worthy members of the Lord’s Church.”</a:t>
            </a:r>
            <a:endParaRPr lang="en-US" sz="28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265" y="1644704"/>
            <a:ext cx="2476500" cy="3124200"/>
          </a:xfrm>
          <a:prstGeom prst="rect">
            <a:avLst/>
          </a:prstGeom>
        </p:spPr>
      </p:pic>
      <p:sp>
        <p:nvSpPr>
          <p:cNvPr id="14" name="TextBox 13"/>
          <p:cNvSpPr txBox="1"/>
          <p:nvPr/>
        </p:nvSpPr>
        <p:spPr>
          <a:xfrm>
            <a:off x="4212770" y="6415153"/>
            <a:ext cx="77724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(6)</a:t>
            </a:r>
          </a:p>
        </p:txBody>
      </p:sp>
    </p:spTree>
    <p:extLst>
      <p:ext uri="{BB962C8B-B14F-4D97-AF65-F5344CB8AC3E}">
        <p14:creationId xmlns:p14="http://schemas.microsoft.com/office/powerpoint/2010/main" val="18717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114550" y="-8214"/>
            <a:ext cx="7772400" cy="769441"/>
          </a:xfrm>
          <a:prstGeom prst="rect">
            <a:avLst/>
          </a:prstGeom>
          <a:noFill/>
        </p:spPr>
        <p:txBody>
          <a:bodyPr wrap="square" rtlCol="0">
            <a:spAutoFit/>
          </a:bodyPr>
          <a:lstStyle/>
          <a:p>
            <a:pPr algn="ctr"/>
            <a:r>
              <a:rPr lang="en-US" sz="4400" dirty="0">
                <a:solidFill>
                  <a:schemeClr val="bg1"/>
                </a:solidFill>
                <a:latin typeface="Levenim MT" pitchFamily="2" charset="-79"/>
                <a:cs typeface="Levenim MT" pitchFamily="2" charset="-79"/>
              </a:rPr>
              <a:t>Philip Goes South to Gaza</a:t>
            </a:r>
          </a:p>
        </p:txBody>
      </p:sp>
      <p:sp>
        <p:nvSpPr>
          <p:cNvPr id="7" name="TextBox 6"/>
          <p:cNvSpPr txBox="1"/>
          <p:nvPr/>
        </p:nvSpPr>
        <p:spPr>
          <a:xfrm>
            <a:off x="87086" y="6524510"/>
            <a:ext cx="7772400" cy="338554"/>
          </a:xfrm>
          <a:prstGeom prst="rect">
            <a:avLst/>
          </a:prstGeom>
          <a:noFill/>
        </p:spPr>
        <p:txBody>
          <a:bodyPr wrap="square" rtlCol="0">
            <a:spAutoFit/>
          </a:bodyPr>
          <a:lstStyle/>
          <a:p>
            <a:r>
              <a:rPr lang="en-US" sz="1600" dirty="0">
                <a:solidFill>
                  <a:schemeClr val="bg1"/>
                </a:solidFill>
                <a:latin typeface="Levenim MT" pitchFamily="2" charset="-79"/>
                <a:cs typeface="Levenim MT" pitchFamily="2" charset="-79"/>
              </a:rPr>
              <a:t>Acts 8:26-40</a:t>
            </a:r>
          </a:p>
        </p:txBody>
      </p:sp>
      <p:sp>
        <p:nvSpPr>
          <p:cNvPr id="9" name="TextBox 8"/>
          <p:cNvSpPr txBox="1"/>
          <p:nvPr/>
        </p:nvSpPr>
        <p:spPr>
          <a:xfrm>
            <a:off x="99046" y="1906239"/>
            <a:ext cx="6313714" cy="3108543"/>
          </a:xfrm>
          <a:prstGeom prst="rect">
            <a:avLst/>
          </a:prstGeom>
          <a:noFill/>
        </p:spPr>
        <p:txBody>
          <a:bodyPr wrap="square" rtlCol="0">
            <a:spAutoFit/>
          </a:bodyPr>
          <a:lstStyle/>
          <a:p>
            <a:r>
              <a:rPr lang="en-US" sz="2800" dirty="0">
                <a:solidFill>
                  <a:schemeClr val="bg1"/>
                </a:solidFill>
                <a:cs typeface="Levenim MT" pitchFamily="2" charset="-79"/>
              </a:rPr>
              <a:t>Man from Ethiopia (an eunuch)</a:t>
            </a:r>
          </a:p>
          <a:p>
            <a:r>
              <a:rPr lang="en-US" sz="2800" dirty="0">
                <a:solidFill>
                  <a:schemeClr val="bg1"/>
                </a:solidFill>
                <a:cs typeface="Levenim MT" pitchFamily="2" charset="-79"/>
              </a:rPr>
              <a:t>And hears man reading Esaias (Isaiah)</a:t>
            </a:r>
          </a:p>
          <a:p>
            <a:endParaRPr lang="en-US" sz="2800" dirty="0">
              <a:solidFill>
                <a:schemeClr val="bg1"/>
              </a:solidFill>
              <a:cs typeface="Levenim MT" pitchFamily="2" charset="-79"/>
            </a:endParaRPr>
          </a:p>
          <a:p>
            <a:r>
              <a:rPr lang="en-US" sz="2800" dirty="0">
                <a:solidFill>
                  <a:schemeClr val="bg1"/>
                </a:solidFill>
                <a:cs typeface="Levenim MT" pitchFamily="2" charset="-79"/>
              </a:rPr>
              <a:t>Philip taught about Jesus</a:t>
            </a:r>
          </a:p>
          <a:p>
            <a:r>
              <a:rPr lang="en-US" sz="2800" dirty="0">
                <a:solidFill>
                  <a:schemeClr val="bg1"/>
                </a:solidFill>
                <a:cs typeface="Levenim MT" pitchFamily="2" charset="-79"/>
              </a:rPr>
              <a:t>and baptized the man from Ethiopia</a:t>
            </a:r>
          </a:p>
          <a:p>
            <a:endParaRPr lang="en-US" sz="2800" dirty="0">
              <a:solidFill>
                <a:schemeClr val="bg1"/>
              </a:solidFill>
              <a:cs typeface="Levenim MT" pitchFamily="2" charset="-79"/>
            </a:endParaRPr>
          </a:p>
          <a:p>
            <a:r>
              <a:rPr lang="en-US" sz="2800" dirty="0">
                <a:solidFill>
                  <a:schemeClr val="bg1"/>
                </a:solidFill>
                <a:cs typeface="Levenim MT" pitchFamily="2" charset="-79"/>
              </a:rPr>
              <a:t>Philip continued on to preach in all cities</a:t>
            </a:r>
          </a:p>
        </p:txBody>
      </p:sp>
      <p:pic>
        <p:nvPicPr>
          <p:cNvPr id="25602" name="Picture 2" descr="New Testament Illustrations 079"/>
          <p:cNvPicPr>
            <a:picLocks noChangeAspect="1" noChangeArrowheads="1"/>
          </p:cNvPicPr>
          <p:nvPr/>
        </p:nvPicPr>
        <p:blipFill>
          <a:blip r:embed="rId3" cstate="print"/>
          <a:srcRect/>
          <a:stretch>
            <a:fillRect/>
          </a:stretch>
        </p:blipFill>
        <p:spPr bwMode="auto">
          <a:xfrm>
            <a:off x="8236117" y="924617"/>
            <a:ext cx="2571750" cy="1847851"/>
          </a:xfrm>
          <a:prstGeom prst="rect">
            <a:avLst/>
          </a:prstGeom>
          <a:noFill/>
        </p:spPr>
      </p:pic>
      <p:grpSp>
        <p:nvGrpSpPr>
          <p:cNvPr id="12" name="Group 11"/>
          <p:cNvGrpSpPr/>
          <p:nvPr/>
        </p:nvGrpSpPr>
        <p:grpSpPr>
          <a:xfrm>
            <a:off x="1600200" y="76375"/>
            <a:ext cx="601875" cy="1471707"/>
            <a:chOff x="6958980" y="1973437"/>
            <a:chExt cx="1428432" cy="3908466"/>
          </a:xfrm>
        </p:grpSpPr>
        <p:sp>
          <p:nvSpPr>
            <p:cNvPr id="13" name="Oval 12"/>
            <p:cNvSpPr/>
            <p:nvPr/>
          </p:nvSpPr>
          <p:spPr>
            <a:xfrm rot="4271122">
              <a:off x="7275282" y="5471098"/>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663168">
              <a:off x="7800753" y="5509551"/>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7117130" y="4746465"/>
              <a:ext cx="1184503" cy="956778"/>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7037428" y="2298607"/>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20313725">
              <a:off x="7762235" y="2371132"/>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58980" y="428484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958946" y="4356007"/>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411805">
              <a:off x="7770612" y="3505754"/>
              <a:ext cx="595363" cy="1241297"/>
            </a:xfrm>
            <a:prstGeom prst="trapezoid">
              <a:avLst>
                <a:gd name="adj" fmla="val 3754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535346">
              <a:off x="7002507" y="3592195"/>
              <a:ext cx="537742" cy="1078865"/>
            </a:xfrm>
            <a:prstGeom prst="trapezoid">
              <a:avLst>
                <a:gd name="adj" fmla="val 3089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7120745" y="3517807"/>
              <a:ext cx="1143001" cy="1847308"/>
            </a:xfrm>
            <a:prstGeom prst="trapezoid">
              <a:avLst>
                <a:gd name="adj" fmla="val 2912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00000">
              <a:off x="7491270" y="3610807"/>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216037" y="2231712"/>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5"/>
            <p:cNvGrpSpPr/>
            <p:nvPr/>
          </p:nvGrpSpPr>
          <p:grpSpPr>
            <a:xfrm rot="173469">
              <a:off x="7338973" y="3464639"/>
              <a:ext cx="688770" cy="686939"/>
              <a:chOff x="2960715" y="2385250"/>
              <a:chExt cx="1251949" cy="1404961"/>
            </a:xfrm>
            <a:solidFill>
              <a:srgbClr val="C00000"/>
            </a:solidFill>
          </p:grpSpPr>
          <p:sp>
            <p:nvSpPr>
              <p:cNvPr id="55" name="Moon 3"/>
              <p:cNvSpPr/>
              <p:nvPr/>
            </p:nvSpPr>
            <p:spPr>
              <a:xfrm rot="16200000">
                <a:off x="2975016" y="2561296"/>
                <a:ext cx="1264227" cy="1193604"/>
              </a:xfrm>
              <a:prstGeom prst="moon">
                <a:avLst>
                  <a:gd name="adj" fmla="val 6771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6200000">
                <a:off x="3026713" y="2319252"/>
                <a:ext cx="1119953" cy="125194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rot="16200000">
              <a:off x="7373707" y="1954931"/>
              <a:ext cx="609432" cy="95560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082031" y="1973437"/>
              <a:ext cx="1198405" cy="661835"/>
              <a:chOff x="7037430" y="1171117"/>
              <a:chExt cx="944402" cy="661835"/>
            </a:xfrm>
          </p:grpSpPr>
          <p:sp>
            <p:nvSpPr>
              <p:cNvPr id="41" name="Freeform 40"/>
              <p:cNvSpPr/>
              <p:nvPr/>
            </p:nvSpPr>
            <p:spPr>
              <a:xfrm rot="16200000">
                <a:off x="7171577" y="1036970"/>
                <a:ext cx="661835" cy="930130"/>
              </a:xfrm>
              <a:custGeom>
                <a:avLst/>
                <a:gdLst>
                  <a:gd name="connsiteX0" fmla="*/ 525416 w 525416"/>
                  <a:gd name="connsiteY0" fmla="*/ 608261 h 1219200"/>
                  <a:gd name="connsiteX1" fmla="*/ 367533 w 525416"/>
                  <a:gd name="connsiteY1" fmla="*/ 1137428 h 1219200"/>
                  <a:gd name="connsiteX2" fmla="*/ 228600 w 525416"/>
                  <a:gd name="connsiteY2" fmla="*/ 1137427 h 1219200"/>
                  <a:gd name="connsiteX3" fmla="*/ 228600 w 525416"/>
                  <a:gd name="connsiteY3" fmla="*/ 1181099 h 1219200"/>
                  <a:gd name="connsiteX4" fmla="*/ 190499 w 525416"/>
                  <a:gd name="connsiteY4" fmla="*/ 1219200 h 1219200"/>
                  <a:gd name="connsiteX5" fmla="*/ 38101 w 525416"/>
                  <a:gd name="connsiteY5" fmla="*/ 1219200 h 1219200"/>
                  <a:gd name="connsiteX6" fmla="*/ 0 w 525416"/>
                  <a:gd name="connsiteY6" fmla="*/ 1181099 h 1219200"/>
                  <a:gd name="connsiteX7" fmla="*/ 0 w 525416"/>
                  <a:gd name="connsiteY7" fmla="*/ 38101 h 1219200"/>
                  <a:gd name="connsiteX8" fmla="*/ 38101 w 525416"/>
                  <a:gd name="connsiteY8" fmla="*/ 0 h 1219200"/>
                  <a:gd name="connsiteX9" fmla="*/ 190499 w 525416"/>
                  <a:gd name="connsiteY9" fmla="*/ 0 h 1219200"/>
                  <a:gd name="connsiteX10" fmla="*/ 228600 w 525416"/>
                  <a:gd name="connsiteY10" fmla="*/ 38101 h 1219200"/>
                  <a:gd name="connsiteX11" fmla="*/ 228600 w 525416"/>
                  <a:gd name="connsiteY11" fmla="*/ 79094 h 1219200"/>
                  <a:gd name="connsiteX12" fmla="*/ 367533 w 525416"/>
                  <a:gd name="connsiteY12" fmla="*/ 79094 h 1219200"/>
                  <a:gd name="connsiteX13" fmla="*/ 525416 w 525416"/>
                  <a:gd name="connsiteY13" fmla="*/ 60826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16" h="1219200">
                    <a:moveTo>
                      <a:pt x="525416" y="608261"/>
                    </a:moveTo>
                    <a:cubicBezTo>
                      <a:pt x="525416" y="900512"/>
                      <a:pt x="454729" y="1137428"/>
                      <a:pt x="367533" y="1137428"/>
                    </a:cubicBezTo>
                    <a:lnTo>
                      <a:pt x="228600" y="1137427"/>
                    </a:lnTo>
                    <a:lnTo>
                      <a:pt x="228600" y="1181099"/>
                    </a:lnTo>
                    <a:cubicBezTo>
                      <a:pt x="228600" y="1202142"/>
                      <a:pt x="211542" y="1219200"/>
                      <a:pt x="190499" y="1219200"/>
                    </a:cubicBezTo>
                    <a:lnTo>
                      <a:pt x="38101" y="1219200"/>
                    </a:lnTo>
                    <a:cubicBezTo>
                      <a:pt x="17058" y="1219200"/>
                      <a:pt x="0" y="1202142"/>
                      <a:pt x="0" y="1181099"/>
                    </a:cubicBezTo>
                    <a:lnTo>
                      <a:pt x="0" y="38101"/>
                    </a:lnTo>
                    <a:cubicBezTo>
                      <a:pt x="0" y="17058"/>
                      <a:pt x="17058" y="0"/>
                      <a:pt x="38101" y="0"/>
                    </a:cubicBezTo>
                    <a:lnTo>
                      <a:pt x="190499" y="0"/>
                    </a:lnTo>
                    <a:cubicBezTo>
                      <a:pt x="211542" y="0"/>
                      <a:pt x="228600" y="17058"/>
                      <a:pt x="228600" y="38101"/>
                    </a:cubicBezTo>
                    <a:lnTo>
                      <a:pt x="228600" y="79094"/>
                    </a:lnTo>
                    <a:lnTo>
                      <a:pt x="367533" y="79094"/>
                    </a:lnTo>
                    <a:cubicBezTo>
                      <a:pt x="454729" y="79094"/>
                      <a:pt x="525416" y="316010"/>
                      <a:pt x="525416" y="608261"/>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2" name="Group 41"/>
              <p:cNvGrpSpPr/>
              <p:nvPr/>
            </p:nvGrpSpPr>
            <p:grpSpPr>
              <a:xfrm flipV="1">
                <a:off x="7069333" y="1535705"/>
                <a:ext cx="912499" cy="225156"/>
                <a:chOff x="5029200" y="1371600"/>
                <a:chExt cx="6791793" cy="1933731"/>
              </a:xfrm>
            </p:grpSpPr>
            <p:grpSp>
              <p:nvGrpSpPr>
                <p:cNvPr id="43" name="Group 16"/>
                <p:cNvGrpSpPr/>
                <p:nvPr/>
              </p:nvGrpSpPr>
              <p:grpSpPr>
                <a:xfrm>
                  <a:off x="5029200" y="1371600"/>
                  <a:ext cx="1752600" cy="1905000"/>
                  <a:chOff x="5029200" y="1371600"/>
                  <a:chExt cx="1752600" cy="1905000"/>
                </a:xfrm>
              </p:grpSpPr>
              <p:sp>
                <p:nvSpPr>
                  <p:cNvPr id="53" name="4-Point Star 5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4-Point Star 5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7"/>
                <p:cNvGrpSpPr/>
                <p:nvPr/>
              </p:nvGrpSpPr>
              <p:grpSpPr>
                <a:xfrm>
                  <a:off x="6713095" y="1400331"/>
                  <a:ext cx="1752600" cy="1905000"/>
                  <a:chOff x="5029200" y="1371600"/>
                  <a:chExt cx="1752600" cy="1905000"/>
                </a:xfrm>
              </p:grpSpPr>
              <p:sp>
                <p:nvSpPr>
                  <p:cNvPr id="51" name="4-Point Star 5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0"/>
                <p:cNvGrpSpPr/>
                <p:nvPr/>
              </p:nvGrpSpPr>
              <p:grpSpPr>
                <a:xfrm>
                  <a:off x="8404486" y="1389088"/>
                  <a:ext cx="1752600" cy="1905000"/>
                  <a:chOff x="5029200" y="1371600"/>
                  <a:chExt cx="1752600" cy="1905000"/>
                </a:xfrm>
              </p:grpSpPr>
              <p:sp>
                <p:nvSpPr>
                  <p:cNvPr id="49" name="4-Point Star 4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4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3"/>
                <p:cNvGrpSpPr/>
                <p:nvPr/>
              </p:nvGrpSpPr>
              <p:grpSpPr>
                <a:xfrm>
                  <a:off x="10068393" y="1389089"/>
                  <a:ext cx="1752600" cy="1905000"/>
                  <a:chOff x="5029200" y="1371600"/>
                  <a:chExt cx="1752600" cy="1905000"/>
                </a:xfrm>
              </p:grpSpPr>
              <p:sp>
                <p:nvSpPr>
                  <p:cNvPr id="47" name="4-Point Star 4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 name="Group 27"/>
            <p:cNvGrpSpPr/>
            <p:nvPr/>
          </p:nvGrpSpPr>
          <p:grpSpPr>
            <a:xfrm>
              <a:off x="7181082" y="5059303"/>
              <a:ext cx="1001405" cy="300512"/>
              <a:chOff x="5029200" y="1371600"/>
              <a:chExt cx="6791793" cy="1933731"/>
            </a:xfrm>
          </p:grpSpPr>
          <p:grpSp>
            <p:nvGrpSpPr>
              <p:cNvPr id="29" name="Group 16"/>
              <p:cNvGrpSpPr/>
              <p:nvPr/>
            </p:nvGrpSpPr>
            <p:grpSpPr>
              <a:xfrm>
                <a:off x="5029200" y="1371600"/>
                <a:ext cx="1752600" cy="1905000"/>
                <a:chOff x="5029200" y="1371600"/>
                <a:chExt cx="1752600" cy="1905000"/>
              </a:xfrm>
            </p:grpSpPr>
            <p:sp>
              <p:nvSpPr>
                <p:cNvPr id="39" name="4-Point Star 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7"/>
              <p:cNvGrpSpPr/>
              <p:nvPr/>
            </p:nvGrpSpPr>
            <p:grpSpPr>
              <a:xfrm>
                <a:off x="6713095" y="1400331"/>
                <a:ext cx="1752600" cy="1905000"/>
                <a:chOff x="5029200" y="1371600"/>
                <a:chExt cx="1752600" cy="1905000"/>
              </a:xfrm>
            </p:grpSpPr>
            <p:sp>
              <p:nvSpPr>
                <p:cNvPr id="37" name="4-Point Star 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0"/>
              <p:cNvGrpSpPr/>
              <p:nvPr/>
            </p:nvGrpSpPr>
            <p:grpSpPr>
              <a:xfrm>
                <a:off x="8404486" y="1389088"/>
                <a:ext cx="1752600" cy="1905000"/>
                <a:chOff x="5029200" y="1371600"/>
                <a:chExt cx="1752600" cy="1905000"/>
              </a:xfrm>
            </p:grpSpPr>
            <p:sp>
              <p:nvSpPr>
                <p:cNvPr id="35" name="4-Point Star 3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3"/>
              <p:cNvGrpSpPr/>
              <p:nvPr/>
            </p:nvGrpSpPr>
            <p:grpSpPr>
              <a:xfrm>
                <a:off x="10068393" y="1389089"/>
                <a:ext cx="1752600" cy="1905000"/>
                <a:chOff x="5029200" y="1371600"/>
                <a:chExt cx="1752600" cy="1905000"/>
              </a:xfrm>
            </p:grpSpPr>
            <p:sp>
              <p:nvSpPr>
                <p:cNvPr id="33" name="4-Point Star 3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4-Point Star 3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122" name="Picture 2" descr="Image result for philip and man of ethio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627" y="2532360"/>
            <a:ext cx="2974975" cy="22312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hilip and man of ethiop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4449" y="4412629"/>
            <a:ext cx="3475239" cy="223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2" name="Rectangle 1"/>
          <p:cNvSpPr/>
          <p:nvPr/>
        </p:nvSpPr>
        <p:spPr>
          <a:xfrm>
            <a:off x="381000" y="408801"/>
            <a:ext cx="6096000" cy="1200329"/>
          </a:xfrm>
          <a:prstGeom prst="rect">
            <a:avLst/>
          </a:prstGeom>
        </p:spPr>
        <p:txBody>
          <a:bodyPr>
            <a:spAutoFit/>
          </a:bodyPr>
          <a:lstStyle/>
          <a:p>
            <a:r>
              <a:rPr lang="en-US" sz="2400" dirty="0">
                <a:solidFill>
                  <a:schemeClr val="bg1"/>
                </a:solidFill>
                <a:latin typeface="Open Sans"/>
              </a:rPr>
              <a:t> ‘No greater responsibility can rest upon any man [or woman] than to be a teacher of God’s children.’</a:t>
            </a:r>
            <a:endParaRPr lang="en-US" sz="2400" dirty="0">
              <a:solidFill>
                <a:schemeClr val="bg1"/>
              </a:solidFill>
            </a:endParaRPr>
          </a:p>
        </p:txBody>
      </p:sp>
      <p:sp>
        <p:nvSpPr>
          <p:cNvPr id="3" name="Rectangle 2"/>
          <p:cNvSpPr/>
          <p:nvPr/>
        </p:nvSpPr>
        <p:spPr>
          <a:xfrm>
            <a:off x="3600773" y="2139753"/>
            <a:ext cx="7968343" cy="1200329"/>
          </a:xfrm>
          <a:prstGeom prst="rect">
            <a:avLst/>
          </a:prstGeom>
        </p:spPr>
        <p:txBody>
          <a:bodyPr wrap="square">
            <a:spAutoFit/>
          </a:bodyPr>
          <a:lstStyle/>
          <a:p>
            <a:r>
              <a:rPr lang="en-US" sz="2400" dirty="0">
                <a:solidFill>
                  <a:schemeClr val="bg1"/>
                </a:solidFill>
                <a:latin typeface="Open Sans"/>
              </a:rPr>
              <a:t>“We are, in fact, all somewhat like the man of Ethiopia to whom Philip was sent. Like him, we may know enough to reach out for religion. </a:t>
            </a:r>
            <a:endParaRPr lang="en-US" sz="2400" dirty="0">
              <a:solidFill>
                <a:schemeClr val="bg1"/>
              </a:solidFill>
            </a:endParaRPr>
          </a:p>
        </p:txBody>
      </p:sp>
      <p:sp>
        <p:nvSpPr>
          <p:cNvPr id="4" name="Rectangle 3"/>
          <p:cNvSpPr/>
          <p:nvPr/>
        </p:nvSpPr>
        <p:spPr>
          <a:xfrm>
            <a:off x="11621146" y="6339844"/>
            <a:ext cx="466794" cy="369332"/>
          </a:xfrm>
          <a:prstGeom prst="rect">
            <a:avLst/>
          </a:prstGeom>
        </p:spPr>
        <p:txBody>
          <a:bodyPr wrap="none">
            <a:spAutoFit/>
          </a:bodyPr>
          <a:lstStyle/>
          <a:p>
            <a:r>
              <a:rPr lang="en-US" dirty="0">
                <a:solidFill>
                  <a:schemeClr val="bg1"/>
                </a:solidFill>
                <a:latin typeface="Open Sans"/>
              </a:rPr>
              <a:t>(7)</a:t>
            </a:r>
            <a:endParaRPr lang="en-US" dirty="0">
              <a:solidFill>
                <a:schemeClr val="bg1"/>
              </a:solidFill>
            </a:endParaRPr>
          </a:p>
        </p:txBody>
      </p:sp>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4390" y="142504"/>
            <a:ext cx="1010153" cy="1261753"/>
          </a:xfrm>
          <a:prstGeom prst="rect">
            <a:avLst/>
          </a:prstGeom>
        </p:spPr>
      </p:pic>
      <p:pic>
        <p:nvPicPr>
          <p:cNvPr id="19458" name="Picture 2" descr="Image result for philip and man of ethiop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450" y="1609130"/>
            <a:ext cx="3056990" cy="2346241"/>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nvSpPr>
        <p:spPr>
          <a:xfrm>
            <a:off x="341450" y="4100299"/>
            <a:ext cx="7971246" cy="2554545"/>
          </a:xfrm>
          <a:prstGeom prst="rect">
            <a:avLst/>
          </a:prstGeom>
        </p:spPr>
        <p:txBody>
          <a:bodyPr wrap="square">
            <a:spAutoFit/>
          </a:bodyPr>
          <a:lstStyle/>
          <a:p>
            <a:r>
              <a:rPr lang="en-US" sz="2000" dirty="0">
                <a:solidFill>
                  <a:schemeClr val="bg1"/>
                </a:solidFill>
                <a:latin typeface="Open Sans"/>
              </a:rPr>
              <a:t>We may invest ourselves in the scriptures. </a:t>
            </a:r>
          </a:p>
          <a:p>
            <a:endParaRPr lang="en-US" sz="2000" dirty="0">
              <a:solidFill>
                <a:schemeClr val="bg1"/>
              </a:solidFill>
              <a:latin typeface="Open Sans"/>
            </a:endParaRPr>
          </a:p>
          <a:p>
            <a:r>
              <a:rPr lang="en-US" sz="2000" dirty="0">
                <a:solidFill>
                  <a:schemeClr val="bg1"/>
                </a:solidFill>
                <a:latin typeface="Open Sans"/>
              </a:rPr>
              <a:t>We may even give up our earthly treasures, but without sufficient instruction we may miss the meaning of all this and the requirements that still lie before us. </a:t>
            </a:r>
          </a:p>
          <a:p>
            <a:endParaRPr lang="en-US" sz="2000" dirty="0">
              <a:solidFill>
                <a:schemeClr val="bg1"/>
              </a:solidFill>
              <a:latin typeface="Open Sans"/>
            </a:endParaRPr>
          </a:p>
          <a:p>
            <a:r>
              <a:rPr lang="en-US" sz="2000" dirty="0">
                <a:solidFill>
                  <a:schemeClr val="bg1"/>
                </a:solidFill>
                <a:latin typeface="Open Sans"/>
              </a:rPr>
              <a:t>So we cry with this man of great authority, ‘How can [we understand,] except some [teacher] should guide [us]?’”</a:t>
            </a:r>
            <a:endParaRPr lang="en-US" sz="2000" dirty="0">
              <a:solidFill>
                <a:schemeClr val="bg1"/>
              </a:solidFill>
            </a:endParaRPr>
          </a:p>
        </p:txBody>
      </p:sp>
      <p:grpSp>
        <p:nvGrpSpPr>
          <p:cNvPr id="60" name="Group 59"/>
          <p:cNvGrpSpPr/>
          <p:nvPr/>
        </p:nvGrpSpPr>
        <p:grpSpPr>
          <a:xfrm>
            <a:off x="8224526" y="3971548"/>
            <a:ext cx="3292560" cy="2737628"/>
            <a:chOff x="7993019" y="4085778"/>
            <a:chExt cx="3292560" cy="2737628"/>
          </a:xfrm>
        </p:grpSpPr>
        <p:pic>
          <p:nvPicPr>
            <p:cNvPr id="19460" name="Picture 4" descr="Image result for lds artists"/>
            <p:cNvPicPr>
              <a:picLocks noChangeAspect="1" noChangeArrowheads="1"/>
            </p:cNvPicPr>
            <p:nvPr/>
          </p:nvPicPr>
          <p:blipFill rotWithShape="1">
            <a:blip r:embed="rId5">
              <a:extLst>
                <a:ext uri="{28A0092B-C50C-407E-A947-70E740481C1C}">
                  <a14:useLocalDpi xmlns:a14="http://schemas.microsoft.com/office/drawing/2010/main" val="0"/>
                </a:ext>
              </a:extLst>
            </a:blip>
            <a:srcRect l="6767" t="2045" r="7888" b="6527"/>
            <a:stretch/>
          </p:blipFill>
          <p:spPr bwMode="auto">
            <a:xfrm>
              <a:off x="8097079" y="4085778"/>
              <a:ext cx="3188500" cy="2534273"/>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7993019" y="6607962"/>
              <a:ext cx="1726755" cy="215444"/>
            </a:xfrm>
            <a:prstGeom prst="rect">
              <a:avLst/>
            </a:prstGeom>
          </p:spPr>
          <p:txBody>
            <a:bodyPr wrap="none">
              <a:spAutoFit/>
            </a:bodyPr>
            <a:lstStyle/>
            <a:p>
              <a:r>
                <a:rPr lang="en-US" sz="800" i="1" dirty="0" err="1">
                  <a:solidFill>
                    <a:schemeClr val="bg1"/>
                  </a:solidFill>
                </a:rPr>
                <a:t>Kalisha</a:t>
              </a:r>
              <a:r>
                <a:rPr lang="en-US" sz="800" i="1" dirty="0">
                  <a:solidFill>
                    <a:schemeClr val="bg1"/>
                  </a:solidFill>
                </a:rPr>
                <a:t> Dawn Harmon, Age: 18, Utah</a:t>
              </a:r>
              <a:endParaRPr lang="en-US" sz="800" dirty="0">
                <a:solidFill>
                  <a:schemeClr val="bg1"/>
                </a:solidFill>
              </a:endParaRPr>
            </a:p>
          </p:txBody>
        </p:sp>
      </p:grpSp>
    </p:spTree>
    <p:extLst>
      <p:ext uri="{BB962C8B-B14F-4D97-AF65-F5344CB8AC3E}">
        <p14:creationId xmlns:p14="http://schemas.microsoft.com/office/powerpoint/2010/main" val="78050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#101 </a:t>
            </a:r>
            <a:r>
              <a:rPr lang="en-US" i="1" dirty="0">
                <a:solidFill>
                  <a:schemeClr val="bg1"/>
                </a:solidFill>
              </a:rPr>
              <a:t>Guide Me To Thee</a:t>
            </a: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b="1" dirty="0">
                <a:solidFill>
                  <a:schemeClr val="bg1"/>
                </a:solidFill>
              </a:rPr>
              <a:t>Power of God</a:t>
            </a:r>
            <a:r>
              <a:rPr lang="en-US" dirty="0">
                <a:solidFill>
                  <a:schemeClr val="bg1"/>
                </a:solidFill>
              </a:rPr>
              <a:t> (3:24)</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31</a:t>
            </a:r>
          </a:p>
          <a:p>
            <a:pPr marL="342900" indent="-342900">
              <a:buFontTx/>
              <a:buAutoNum type="arabicPeriod"/>
            </a:pPr>
            <a:r>
              <a:rPr lang="en-US" i="1" dirty="0">
                <a:solidFill>
                  <a:schemeClr val="bg1"/>
                </a:solidFill>
              </a:rPr>
              <a:t>Who’s Who in the New Testament </a:t>
            </a:r>
            <a:r>
              <a:rPr lang="en-US" dirty="0">
                <a:solidFill>
                  <a:schemeClr val="bg1"/>
                </a:solidFill>
              </a:rPr>
              <a:t>by Richard J. Allen p. 143-144</a:t>
            </a:r>
          </a:p>
          <a:p>
            <a:pPr marL="342900" indent="-342900">
              <a:buFontTx/>
              <a:buAutoNum type="arabicPeriod"/>
            </a:pPr>
            <a:r>
              <a:rPr lang="en-US" i="1" dirty="0">
                <a:solidFill>
                  <a:schemeClr val="bg1"/>
                </a:solidFill>
              </a:rPr>
              <a:t>Teachings of Presidents of the Church: Joseph Smith</a:t>
            </a:r>
            <a:r>
              <a:rPr lang="en-US" dirty="0">
                <a:solidFill>
                  <a:schemeClr val="bg1"/>
                </a:solidFill>
              </a:rPr>
              <a:t> [2007], 142.</a:t>
            </a:r>
          </a:p>
          <a:p>
            <a:pPr marL="342900" indent="-342900">
              <a:buFontTx/>
              <a:buAutoNum type="arabicPeriod"/>
            </a:pPr>
            <a:r>
              <a:rPr lang="en-US" dirty="0">
                <a:solidFill>
                  <a:schemeClr val="bg1"/>
                </a:solidFill>
              </a:rPr>
              <a:t>William E. Berrett, "I Have a Question," Ensign, Oct. 1979, 30</a:t>
            </a:r>
          </a:p>
          <a:p>
            <a:pPr marL="342900" indent="-342900">
              <a:buAutoNum type="arabicPeriod" startAt="5"/>
            </a:pPr>
            <a:r>
              <a:rPr lang="en-US" dirty="0">
                <a:solidFill>
                  <a:schemeClr val="bg1"/>
                </a:solidFill>
                <a:cs typeface="Levenim MT" pitchFamily="2" charset="-79"/>
              </a:rPr>
              <a:t>Elder Dallin H. Oaks  </a:t>
            </a:r>
            <a:r>
              <a:rPr lang="en-US" i="1" dirty="0">
                <a:solidFill>
                  <a:schemeClr val="bg1"/>
                </a:solidFill>
              </a:rPr>
              <a:t>Be Not Deceived </a:t>
            </a:r>
            <a:r>
              <a:rPr lang="en-US" dirty="0">
                <a:solidFill>
                  <a:schemeClr val="bg1"/>
                </a:solidFill>
              </a:rPr>
              <a:t>Oct. 2004 Gen. Conf.</a:t>
            </a:r>
          </a:p>
          <a:p>
            <a:pPr marL="342900" indent="-342900">
              <a:buFontTx/>
              <a:buAutoNum type="arabicPeriod" startAt="5"/>
            </a:pPr>
            <a:r>
              <a:rPr lang="en-US" dirty="0">
                <a:solidFill>
                  <a:schemeClr val="bg1"/>
                </a:solidFill>
              </a:rPr>
              <a:t>Elder Joseph B. Wirthlin (“The Unspeakable Gift,”</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2003, 26; see also D&amp;C 20:38, 41).</a:t>
            </a:r>
          </a:p>
          <a:p>
            <a:pPr marL="342900" indent="-342900">
              <a:buFontTx/>
              <a:buAutoNum type="arabicPeriod" startAt="5"/>
            </a:pPr>
            <a:r>
              <a:rPr lang="en-US" dirty="0">
                <a:solidFill>
                  <a:schemeClr val="bg1"/>
                </a:solidFill>
              </a:rPr>
              <a:t>Elder Jeffrey R. Holland (“A Teacher Come from God,”</a:t>
            </a:r>
            <a:r>
              <a:rPr lang="en-US" i="1" dirty="0">
                <a:solidFill>
                  <a:schemeClr val="bg1"/>
                </a:solidFill>
              </a:rPr>
              <a:t> Ensign,</a:t>
            </a:r>
            <a:r>
              <a:rPr lang="en-US" dirty="0">
                <a:solidFill>
                  <a:schemeClr val="bg1"/>
                </a:solidFill>
              </a:rPr>
              <a:t> May 1998, 25). And quoting David O. McKay [in Conference Report, Oct. 1916, 57</a:t>
            </a:r>
          </a:p>
          <a:p>
            <a:pPr marL="342900" indent="-342900">
              <a:buAutoNum type="arabicPeriod" startAt="5"/>
            </a:pPr>
            <a:endParaRPr lang="en-US" i="1" dirty="0">
              <a:solidFill>
                <a:schemeClr val="bg1"/>
              </a:solidFill>
            </a:endParaRPr>
          </a:p>
        </p:txBody>
      </p:sp>
      <p:grpSp>
        <p:nvGrpSpPr>
          <p:cNvPr id="2" name="Group 7"/>
          <p:cNvGrpSpPr/>
          <p:nvPr/>
        </p:nvGrpSpPr>
        <p:grpSpPr>
          <a:xfrm>
            <a:off x="2942441" y="1073068"/>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6A555E7F-FEF5-4731-8CA9-071106619916}"/>
              </a:ext>
            </a:extLst>
          </p:cNvPr>
          <p:cNvSpPr>
            <a:spLocks noGrp="1"/>
          </p:cNvSpPr>
          <p:nvPr/>
        </p:nvSpPr>
        <p:spPr>
          <a:xfrm>
            <a:off x="53582" y="64309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06213"/>
            <a:ext cx="6542314" cy="2492990"/>
          </a:xfrm>
          <a:prstGeom prst="rect">
            <a:avLst/>
          </a:prstGeom>
          <a:ln>
            <a:solidFill>
              <a:schemeClr val="tx1"/>
            </a:solidFill>
          </a:ln>
        </p:spPr>
        <p:txBody>
          <a:bodyPr wrap="square">
            <a:spAutoFit/>
          </a:bodyPr>
          <a:lstStyle/>
          <a:p>
            <a:pPr fontAlgn="base"/>
            <a:r>
              <a:rPr lang="en-US" sz="1200" b="1" dirty="0">
                <a:solidFill>
                  <a:srgbClr val="333333"/>
                </a:solidFill>
              </a:rPr>
              <a:t>Saul’s part in the Death of Stephen Acts 8:1-4:</a:t>
            </a:r>
          </a:p>
          <a:p>
            <a:pPr fontAlgn="base"/>
            <a:r>
              <a:rPr lang="en-US" sz="1200" dirty="0">
                <a:solidFill>
                  <a:srgbClr val="333333"/>
                </a:solidFill>
              </a:rPr>
              <a:t>The angry mob dropped their cloaks at Saul’s feet. Cursing and yelling, they began to hurl stones at Stephen for preaching about Jesus. The rocks bruised and cut Stephen’s body. Wounded, he knelt on the ground and cried with a loud voice, “Lord, lay not this sin to their charge,” and died.</a:t>
            </a:r>
          </a:p>
          <a:p>
            <a:pPr fontAlgn="base"/>
            <a:r>
              <a:rPr lang="en-US" sz="1200" dirty="0">
                <a:solidFill>
                  <a:srgbClr val="333333"/>
                </a:solidFill>
              </a:rPr>
              <a:t>Saul was unmoved by the innocent man’s dying words of forgiveness. He thought Christians were wicked, and he worked hard to rid the empire of them. He searched the towns and homes, and when he found any men or women who believed in Christ, they were put into prison.</a:t>
            </a:r>
          </a:p>
          <a:p>
            <a:pPr fontAlgn="base"/>
            <a:r>
              <a:rPr lang="en-US" sz="1200" dirty="0">
                <a:solidFill>
                  <a:srgbClr val="333333"/>
                </a:solidFill>
              </a:rPr>
              <a:t>So great was Saul’s vengeance that he went to the high priest and obtained letters to take to the synagogues in Damascus. The letters gave Saul the authority to take prisoner any Christian he found on his journey.</a:t>
            </a:r>
          </a:p>
          <a:p>
            <a:pPr fontAlgn="base"/>
            <a:r>
              <a:rPr lang="en-US" sz="1200" dirty="0">
                <a:solidFill>
                  <a:srgbClr val="333333"/>
                </a:solidFill>
              </a:rPr>
              <a:t>Carrying the letters, Saul started for Damascus, determined to destroy the Christians.</a:t>
            </a:r>
          </a:p>
          <a:p>
            <a:pPr fontAlgn="base"/>
            <a:r>
              <a:rPr lang="en-US" sz="1200" i="1" dirty="0"/>
              <a:t>Scriptural Giants: Saul Becomes Paul</a:t>
            </a:r>
          </a:p>
          <a:p>
            <a:pPr fontAlgn="base"/>
            <a:r>
              <a:rPr lang="en-US" sz="1200" dirty="0"/>
              <a:t>By Sherrie Johnson found in </a:t>
            </a:r>
            <a:r>
              <a:rPr lang="en-US" sz="1200" i="1" dirty="0"/>
              <a:t>Friend </a:t>
            </a:r>
            <a:r>
              <a:rPr lang="en-US" sz="1200" dirty="0"/>
              <a:t>(Sept. 1986)</a:t>
            </a:r>
            <a:endParaRPr lang="en-US" sz="1200" b="0" i="0" dirty="0">
              <a:solidFill>
                <a:srgbClr val="333333"/>
              </a:solidFill>
              <a:effectLst/>
            </a:endParaRPr>
          </a:p>
        </p:txBody>
      </p:sp>
      <p:sp>
        <p:nvSpPr>
          <p:cNvPr id="22" name="Rectangle 21"/>
          <p:cNvSpPr/>
          <p:nvPr/>
        </p:nvSpPr>
        <p:spPr>
          <a:xfrm>
            <a:off x="0" y="13223"/>
            <a:ext cx="6542314" cy="2492990"/>
          </a:xfrm>
          <a:prstGeom prst="rect">
            <a:avLst/>
          </a:prstGeom>
          <a:ln>
            <a:solidFill>
              <a:schemeClr val="tx1"/>
            </a:solidFill>
          </a:ln>
        </p:spPr>
        <p:txBody>
          <a:bodyPr wrap="square">
            <a:spAutoFit/>
          </a:bodyPr>
          <a:lstStyle/>
          <a:p>
            <a:pPr fontAlgn="base"/>
            <a:r>
              <a:rPr lang="en-US" sz="1200" b="1" dirty="0"/>
              <a:t>Saul Acts 8:1-4:</a:t>
            </a:r>
          </a:p>
          <a:p>
            <a:pPr fontAlgn="base"/>
            <a:r>
              <a:rPr lang="en-US" sz="1200" dirty="0"/>
              <a:t>"Among the disputants who, when defeated in discussion, conspired against Stephen and brought about his death, were Jews from Cilicia. Associated with them was a young man named Saul, a native of the Cilician city of Tarsus. This man was an able scholar, a forceful controversialist, an ardent defender of what he regarded as the right, and a vigorous assailant of what to him was wrong. Though born in Tarsus he had been brought to Jerusalem in early youth and had there grown up a strict Pharisee and an aggressive supporter of Judaism. He was a student of the law under the tutelage of Gamaliel, one of the most eminent masters of the time; and had the confidence of the high priest. His father, or perhaps an earlier progenitor, had acquired the rank of Roman citizenship, and Saul was a born heir to that distinction. Saul was a violent opponent of the apostles and the Church, and had made himself a party to the death of Stephen by openly consenting thereunto and by holding in personal custody the garments of the false witnesses while they stoned the martyr.“ elder James E. Talmage  (</a:t>
            </a:r>
            <a:r>
              <a:rPr lang="en-US" sz="1200" i="1" dirty="0"/>
              <a:t>Jesus the Christ</a:t>
            </a:r>
            <a:r>
              <a:rPr lang="en-US" sz="1200" dirty="0"/>
              <a:t>, 661</a:t>
            </a:r>
            <a:endParaRPr lang="en-US" sz="1200" b="0" i="0" dirty="0">
              <a:solidFill>
                <a:srgbClr val="333333"/>
              </a:solidFill>
              <a:effectLst/>
            </a:endParaRPr>
          </a:p>
        </p:txBody>
      </p:sp>
      <p:sp>
        <p:nvSpPr>
          <p:cNvPr id="23" name="Rectangle 22"/>
          <p:cNvSpPr/>
          <p:nvPr/>
        </p:nvSpPr>
        <p:spPr>
          <a:xfrm>
            <a:off x="0" y="4999203"/>
            <a:ext cx="6542314" cy="1754326"/>
          </a:xfrm>
          <a:prstGeom prst="rect">
            <a:avLst/>
          </a:prstGeom>
          <a:ln>
            <a:solidFill>
              <a:schemeClr val="tx1"/>
            </a:solidFill>
          </a:ln>
        </p:spPr>
        <p:txBody>
          <a:bodyPr wrap="square">
            <a:spAutoFit/>
          </a:bodyPr>
          <a:lstStyle/>
          <a:p>
            <a:pPr fontAlgn="base"/>
            <a:r>
              <a:rPr lang="en-US" sz="1200" b="1" dirty="0"/>
              <a:t>"Philip-saintly</a:t>
            </a:r>
            <a:r>
              <a:rPr lang="en-US" sz="1200" dirty="0"/>
              <a:t>, valiant, a powerful preacher, a mighty worker of miracles-held only the Aaronic Priesthood! Peter and John must yet come from Jerusalem to Samaria to confer the Holy Ghost upon his baptized converts. (Acts 8:14-17.) And yet Philip, magnifying his calling, casts out devils, commands the lame to leap and the sick to rise from their beds of affliction. Miracles are wrought by the power of faith, and a righteous man need not hold the Melchizedek Priesthood to have power and influence with his Creator. As Joseph Smith said, 'If a priest understands his duty, his calling, and ministry, and preaches by the Holy Ghost, his enjoyment is as great as if he were one of the Presidency.‘ Elder Bruce R. McConkie  (</a:t>
            </a:r>
            <a:r>
              <a:rPr lang="en-US" sz="1200" i="1" dirty="0"/>
              <a:t>Teachings</a:t>
            </a:r>
            <a:r>
              <a:rPr lang="en-US" sz="1200" dirty="0"/>
              <a:t>, p. 112.)" (</a:t>
            </a:r>
            <a:r>
              <a:rPr lang="en-US" sz="1200" i="1" dirty="0"/>
              <a:t>Doctrinal New Testament Commentary, </a:t>
            </a:r>
            <a:r>
              <a:rPr lang="en-US" sz="1200" dirty="0"/>
              <a:t>3 vols. [Salt Lake City: </a:t>
            </a:r>
            <a:r>
              <a:rPr lang="en-US" sz="1200" dirty="0" err="1"/>
              <a:t>Bookcraft</a:t>
            </a:r>
            <a:r>
              <a:rPr lang="en-US" sz="1200" dirty="0"/>
              <a:t>, 1965-1973], 2: 81.)</a:t>
            </a:r>
            <a:endParaRPr lang="en-US" sz="1200" b="0" i="0" dirty="0">
              <a:solidFill>
                <a:srgbClr val="333333"/>
              </a:solidFill>
              <a:effectLst/>
            </a:endParaRPr>
          </a:p>
        </p:txBody>
      </p:sp>
      <p:sp>
        <p:nvSpPr>
          <p:cNvPr id="24" name="Rectangle 23"/>
          <p:cNvSpPr/>
          <p:nvPr/>
        </p:nvSpPr>
        <p:spPr>
          <a:xfrm>
            <a:off x="6542314" y="0"/>
            <a:ext cx="5649686" cy="1569660"/>
          </a:xfrm>
          <a:prstGeom prst="rect">
            <a:avLst/>
          </a:prstGeom>
          <a:ln>
            <a:solidFill>
              <a:schemeClr val="tx1"/>
            </a:solidFill>
          </a:ln>
        </p:spPr>
        <p:txBody>
          <a:bodyPr wrap="square">
            <a:spAutoFit/>
          </a:bodyPr>
          <a:lstStyle/>
          <a:p>
            <a:pPr fontAlgn="base"/>
            <a:r>
              <a:rPr lang="en-US" sz="1200" b="1" dirty="0"/>
              <a:t>One With Authority Acts 8:14-15:</a:t>
            </a:r>
          </a:p>
          <a:p>
            <a:pPr fontAlgn="base"/>
            <a:r>
              <a:rPr lang="en-US" sz="1200" dirty="0"/>
              <a:t>"The laying on of hands is the divinely-authorized method of administering spirit baptism...The laying on of hands for the gift of the Holy Ghost was an ordinance in the Christian church for centuries. The ordinance remained with the church much longer than did the Holy Ghost. Cyprian mentions it in the third century; Augustine in the fourth. Gradually, however, it began to be neglected, until finally some of the sects repudiated it, while others, retaining the 'form of godliness,' denied 'the power thereof.'" Orson F. Whitney (</a:t>
            </a:r>
            <a:r>
              <a:rPr lang="en-US" sz="1200" i="1" dirty="0"/>
              <a:t>Gospel Themes</a:t>
            </a:r>
            <a:r>
              <a:rPr lang="en-US" sz="1200" dirty="0"/>
              <a:t>[Salt Lake City: </a:t>
            </a:r>
            <a:r>
              <a:rPr lang="en-US" sz="1200" dirty="0" err="1"/>
              <a:t>n.p</a:t>
            </a:r>
            <a:r>
              <a:rPr lang="en-US" sz="1200" dirty="0"/>
              <a:t>., 1914], 63.)</a:t>
            </a:r>
            <a:endParaRPr lang="en-US" sz="1200" b="0" i="0" dirty="0">
              <a:solidFill>
                <a:srgbClr val="333333"/>
              </a:solidFill>
              <a:effectLst/>
            </a:endParaRPr>
          </a:p>
        </p:txBody>
      </p:sp>
      <p:sp>
        <p:nvSpPr>
          <p:cNvPr id="25" name="Rectangle 24"/>
          <p:cNvSpPr/>
          <p:nvPr/>
        </p:nvSpPr>
        <p:spPr>
          <a:xfrm>
            <a:off x="6542314" y="1582883"/>
            <a:ext cx="5649686" cy="2123658"/>
          </a:xfrm>
          <a:prstGeom prst="rect">
            <a:avLst/>
          </a:prstGeom>
          <a:ln>
            <a:solidFill>
              <a:schemeClr val="tx1"/>
            </a:solidFill>
          </a:ln>
        </p:spPr>
        <p:txBody>
          <a:bodyPr wrap="square">
            <a:spAutoFit/>
          </a:bodyPr>
          <a:lstStyle/>
          <a:p>
            <a:pPr fontAlgn="base"/>
            <a:r>
              <a:rPr lang="en-US" sz="1200" b="1" dirty="0"/>
              <a:t>Philip eagerly Joins the Others and Preaches the Gospel Acts 8:29-30:</a:t>
            </a:r>
          </a:p>
          <a:p>
            <a:pPr fontAlgn="base"/>
            <a:r>
              <a:rPr lang="en-US" sz="1200" dirty="0"/>
              <a:t>"We can be of so much service to others in many 'thou shalt' ways. Of course, the problem is that rendering such service takes time and we are all so busy. Some situations may call for service that somehow seems to be beneath us. Besides, we have other things to do. The 'thou </a:t>
            </a:r>
            <a:r>
              <a:rPr lang="en-US" sz="1200" dirty="0" err="1"/>
              <a:t>shalts</a:t>
            </a:r>
            <a:r>
              <a:rPr lang="en-US" sz="1200" dirty="0"/>
              <a:t>' are so convenient to put off. Who will notice the procrastination anyway? After all, we are not robbing a bank. Or are there forms of withholding which constitute stealing? (quotes Acts 8:26-21)</a:t>
            </a:r>
          </a:p>
          <a:p>
            <a:pPr fontAlgn="base"/>
            <a:r>
              <a:rPr lang="en-US" sz="1200" dirty="0"/>
              <a:t>"...How many times are we too busy to 'come up and sit' (v. 31) with someone who needs conversation? You and I have divine promptings all the time encouraging us to do good, but we often deflect them instead of doing like Philip, who 'ran thither.'" Elder Neal A. Maxwell ("The Pathway of Discipleship," </a:t>
            </a:r>
            <a:r>
              <a:rPr lang="en-US" sz="1200" i="1" dirty="0"/>
              <a:t>Ensign</a:t>
            </a:r>
            <a:r>
              <a:rPr lang="en-US" sz="1200" dirty="0"/>
              <a:t>, Sept. 1998, 10)</a:t>
            </a:r>
          </a:p>
        </p:txBody>
      </p:sp>
      <p:sp>
        <p:nvSpPr>
          <p:cNvPr id="26" name="Rectangle 25"/>
          <p:cNvSpPr/>
          <p:nvPr/>
        </p:nvSpPr>
        <p:spPr>
          <a:xfrm>
            <a:off x="6542314" y="3706541"/>
            <a:ext cx="5649686" cy="1015663"/>
          </a:xfrm>
          <a:prstGeom prst="rect">
            <a:avLst/>
          </a:prstGeom>
          <a:ln>
            <a:solidFill>
              <a:schemeClr val="tx1"/>
            </a:solidFill>
          </a:ln>
        </p:spPr>
        <p:txBody>
          <a:bodyPr wrap="square">
            <a:spAutoFit/>
          </a:bodyPr>
          <a:lstStyle/>
          <a:p>
            <a:pPr fontAlgn="base"/>
            <a:r>
              <a:rPr lang="en-US" sz="1200" b="1" dirty="0"/>
              <a:t>Eunuch:</a:t>
            </a:r>
          </a:p>
          <a:p>
            <a:pPr fontAlgn="base"/>
            <a:r>
              <a:rPr lang="en-US" sz="1200" dirty="0"/>
              <a:t>A class of emasculated men attached to the courts of eastern rulers. They were employed to watch over the harems and also were often given positions as trusted officials. Eunuchs are mentioned in 2 Kgs. 20:18; Isa. 39:7; 56:4; Jer. 38:7–13; 41:16; Matt. 19:12; Acts 8:27–38. Bible Dictionary</a:t>
            </a:r>
          </a:p>
        </p:txBody>
      </p:sp>
    </p:spTree>
    <p:extLst>
      <p:ext uri="{BB962C8B-B14F-4D97-AF65-F5344CB8AC3E}">
        <p14:creationId xmlns:p14="http://schemas.microsoft.com/office/powerpoint/2010/main" val="2012781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3938901"/>
              </p:ext>
            </p:extLst>
          </p:nvPr>
        </p:nvGraphicFramePr>
        <p:xfrm>
          <a:off x="174173" y="108854"/>
          <a:ext cx="3799113" cy="6480996"/>
        </p:xfrm>
        <a:graphic>
          <a:graphicData uri="http://schemas.openxmlformats.org/drawingml/2006/table">
            <a:tbl>
              <a:tblPr firstRow="1" bandRow="1">
                <a:tableStyleId>{5940675A-B579-460E-94D1-54222C63F5DA}</a:tableStyleId>
              </a:tblPr>
              <a:tblGrid>
                <a:gridCol w="2590798">
                  <a:extLst>
                    <a:ext uri="{9D8B030D-6E8A-4147-A177-3AD203B41FA5}">
                      <a16:colId xmlns:a16="http://schemas.microsoft.com/office/drawing/2014/main" val="20000"/>
                    </a:ext>
                  </a:extLst>
                </a:gridCol>
                <a:gridCol w="1208315">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dirty="0">
                          <a:solidFill>
                            <a:srgbClr val="434444"/>
                          </a:solidFill>
                          <a:effectLst/>
                        </a:rPr>
                        <a:t>Kingdom to Be Restored to Israel</a:t>
                      </a:r>
                    </a:p>
                  </a:txBody>
                  <a:tcPr marL="95250" marR="95250" marT="66675" marB="66675" anchor="ctr"/>
                </a:tc>
                <a:tc>
                  <a:txBody>
                    <a:bodyPr/>
                    <a:lstStyle/>
                    <a:p>
                      <a:pPr algn="l" fontAlgn="base"/>
                      <a:r>
                        <a:rPr lang="en-US" sz="1200" dirty="0">
                          <a:solidFill>
                            <a:srgbClr val="434444"/>
                          </a:solidFill>
                          <a:effectLst/>
                        </a:rPr>
                        <a:t>1:1–8</a:t>
                      </a:r>
                    </a:p>
                  </a:txBody>
                  <a:tcPr marL="95250" marR="95250" marT="66675" marB="66675" anchor="ctr"/>
                </a:tc>
                <a:extLst>
                  <a:ext uri="{0D108BD9-81ED-4DB2-BD59-A6C34878D82A}">
                    <a16:rowId xmlns:a16="http://schemas.microsoft.com/office/drawing/2014/main" val="10001"/>
                  </a:ext>
                </a:extLst>
              </a:tr>
              <a:tr h="373713">
                <a:tc>
                  <a:txBody>
                    <a:bodyPr/>
                    <a:lstStyle/>
                    <a:p>
                      <a:pPr algn="l" fontAlgn="base"/>
                      <a:r>
                        <a:rPr lang="en-US" sz="1200">
                          <a:solidFill>
                            <a:srgbClr val="434444"/>
                          </a:solidFill>
                          <a:effectLst/>
                        </a:rPr>
                        <a:t>Mount of Olives:</a:t>
                      </a:r>
                    </a:p>
                    <a:p>
                      <a:pPr algn="l" fontAlgn="base"/>
                      <a:r>
                        <a:rPr lang="en-US" sz="1200">
                          <a:solidFill>
                            <a:srgbClr val="434444"/>
                          </a:solidFill>
                          <a:effectLst/>
                        </a:rPr>
                        <a:t>Christ Ascends to Heaven</a:t>
                      </a:r>
                    </a:p>
                  </a:txBody>
                  <a:tcPr marL="95250" marR="95250" marT="66675" marB="66675" anchor="ctr"/>
                </a:tc>
                <a:tc>
                  <a:txBody>
                    <a:bodyPr/>
                    <a:lstStyle/>
                    <a:p>
                      <a:pPr algn="l" fontAlgn="base"/>
                      <a:r>
                        <a:rPr lang="en-US" sz="1200">
                          <a:solidFill>
                            <a:srgbClr val="434444"/>
                          </a:solidFill>
                          <a:effectLst/>
                        </a:rPr>
                        <a:t>1:9–14</a:t>
                      </a:r>
                    </a:p>
                  </a:txBody>
                  <a:tcPr marL="95250" marR="95250" marT="66675" marB="66675" anchor="ct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Jerusalem:</a:t>
                      </a:r>
                    </a:p>
                    <a:p>
                      <a:pPr algn="l" fontAlgn="base"/>
                      <a:r>
                        <a:rPr lang="en-US" sz="1200">
                          <a:solidFill>
                            <a:srgbClr val="434444"/>
                          </a:solidFill>
                          <a:effectLst/>
                        </a:rPr>
                        <a:t>Apostles Choose Successor to Judas</a:t>
                      </a:r>
                    </a:p>
                  </a:txBody>
                  <a:tcPr marL="95250" marR="95250" marT="66675" marB="66675" anchor="ctr"/>
                </a:tc>
                <a:tc>
                  <a:txBody>
                    <a:bodyPr/>
                    <a:lstStyle/>
                    <a:p>
                      <a:pPr algn="l" fontAlgn="base"/>
                      <a:r>
                        <a:rPr lang="en-US" sz="1200">
                          <a:solidFill>
                            <a:srgbClr val="434444"/>
                          </a:solidFill>
                          <a:effectLst/>
                        </a:rPr>
                        <a:t>1:15–26</a:t>
                      </a:r>
                    </a:p>
                  </a:txBody>
                  <a:tcPr marL="95250" marR="95250" marT="66675" marB="66675" anchor="ctr"/>
                </a:tc>
                <a:extLst>
                  <a:ext uri="{0D108BD9-81ED-4DB2-BD59-A6C34878D82A}">
                    <a16:rowId xmlns:a16="http://schemas.microsoft.com/office/drawing/2014/main" val="10003"/>
                  </a:ext>
                </a:extLst>
              </a:tr>
              <a:tr h="373713">
                <a:tc>
                  <a:txBody>
                    <a:bodyPr/>
                    <a:lstStyle/>
                    <a:p>
                      <a:pPr algn="l" fontAlgn="base"/>
                      <a:r>
                        <a:rPr lang="en-US" sz="1200" dirty="0">
                          <a:solidFill>
                            <a:srgbClr val="434444"/>
                          </a:solidFill>
                          <a:effectLst/>
                        </a:rPr>
                        <a:t>The </a:t>
                      </a:r>
                      <a:r>
                        <a:rPr lang="en-US" sz="1200" u="none" strike="noStrike" dirty="0">
                          <a:solidFill>
                            <a:srgbClr val="2F393A"/>
                          </a:solidFill>
                          <a:effectLst/>
                        </a:rPr>
                        <a:t>Holy Ghost</a:t>
                      </a:r>
                      <a:r>
                        <a:rPr lang="en-US" sz="1200" dirty="0">
                          <a:solidFill>
                            <a:srgbClr val="434444"/>
                          </a:solidFill>
                          <a:effectLst/>
                        </a:rPr>
                        <a:t> and the Day of Pentecost</a:t>
                      </a:r>
                    </a:p>
                  </a:txBody>
                  <a:tcPr marL="95250" marR="95250" marT="66675" marB="66675" anchor="ctr"/>
                </a:tc>
                <a:tc>
                  <a:txBody>
                    <a:bodyPr/>
                    <a:lstStyle/>
                    <a:p>
                      <a:pPr algn="l" fontAlgn="base"/>
                      <a:r>
                        <a:rPr lang="en-US" sz="1200">
                          <a:solidFill>
                            <a:srgbClr val="434444"/>
                          </a:solidFill>
                          <a:effectLst/>
                        </a:rPr>
                        <a:t>2:1–21</a:t>
                      </a:r>
                    </a:p>
                  </a:txBody>
                  <a:tcPr marL="95250" marR="95250" marT="66675" marB="66675" anchor="ctr"/>
                </a:tc>
                <a:extLst>
                  <a:ext uri="{0D108BD9-81ED-4DB2-BD59-A6C34878D82A}">
                    <a16:rowId xmlns:a16="http://schemas.microsoft.com/office/drawing/2014/main" val="10004"/>
                  </a:ext>
                </a:extLst>
              </a:tr>
              <a:tr h="373713">
                <a:tc>
                  <a:txBody>
                    <a:bodyPr/>
                    <a:lstStyle/>
                    <a:p>
                      <a:pPr algn="l" fontAlgn="base"/>
                      <a:r>
                        <a:rPr lang="en-US" sz="1200" dirty="0">
                          <a:solidFill>
                            <a:srgbClr val="434444"/>
                          </a:solidFill>
                          <a:effectLst/>
                        </a:rPr>
                        <a:t>Peter Testifies of Jesus’ </a:t>
                      </a:r>
                      <a:r>
                        <a:rPr lang="en-US" sz="1200" u="none" strike="noStrike" dirty="0">
                          <a:solidFill>
                            <a:srgbClr val="2F393A"/>
                          </a:solidFill>
                          <a:effectLst/>
                        </a:rPr>
                        <a:t>Resurrection</a:t>
                      </a:r>
                      <a:endParaRPr lang="en-US" sz="1200" dirty="0">
                        <a:solidFill>
                          <a:srgbClr val="434444"/>
                        </a:solidFill>
                        <a:effectLst/>
                      </a:endParaRPr>
                    </a:p>
                  </a:txBody>
                  <a:tcPr marL="95250" marR="95250" marT="66675" marB="66675" anchor="ctr"/>
                </a:tc>
                <a:tc>
                  <a:txBody>
                    <a:bodyPr/>
                    <a:lstStyle/>
                    <a:p>
                      <a:pPr algn="l" fontAlgn="base"/>
                      <a:r>
                        <a:rPr lang="en-US" sz="1200" dirty="0">
                          <a:solidFill>
                            <a:srgbClr val="434444"/>
                          </a:solidFill>
                          <a:effectLst/>
                        </a:rPr>
                        <a:t>2:22–36</a:t>
                      </a:r>
                    </a:p>
                  </a:txBody>
                  <a:tcPr marL="95250" marR="95250" marT="66675" marB="66675" anchor="ctr"/>
                </a:tc>
                <a:extLst>
                  <a:ext uri="{0D108BD9-81ED-4DB2-BD59-A6C34878D82A}">
                    <a16:rowId xmlns:a16="http://schemas.microsoft.com/office/drawing/2014/main" val="10005"/>
                  </a:ext>
                </a:extLst>
              </a:tr>
              <a:tr h="373713">
                <a:tc>
                  <a:txBody>
                    <a:bodyPr/>
                    <a:lstStyle/>
                    <a:p>
                      <a:pPr algn="l" fontAlgn="base"/>
                      <a:r>
                        <a:rPr lang="en-US" sz="1200" dirty="0">
                          <a:solidFill>
                            <a:srgbClr val="434444"/>
                          </a:solidFill>
                          <a:effectLst/>
                        </a:rPr>
                        <a:t>How to Gain Salvation</a:t>
                      </a:r>
                    </a:p>
                  </a:txBody>
                  <a:tcPr marL="95250" marR="95250" marT="66675" marB="66675" anchor="ctr"/>
                </a:tc>
                <a:tc>
                  <a:txBody>
                    <a:bodyPr/>
                    <a:lstStyle/>
                    <a:p>
                      <a:pPr algn="l" fontAlgn="base"/>
                      <a:r>
                        <a:rPr lang="en-US" sz="1200">
                          <a:solidFill>
                            <a:srgbClr val="434444"/>
                          </a:solidFill>
                          <a:effectLst/>
                        </a:rPr>
                        <a:t>2:37–40</a:t>
                      </a:r>
                    </a:p>
                  </a:txBody>
                  <a:tcPr marL="95250" marR="95250" marT="66675" marB="66675" anchor="ctr"/>
                </a:tc>
                <a:extLst>
                  <a:ext uri="{0D108BD9-81ED-4DB2-BD59-A6C34878D82A}">
                    <a16:rowId xmlns:a16="http://schemas.microsoft.com/office/drawing/2014/main" val="10006"/>
                  </a:ext>
                </a:extLst>
              </a:tr>
              <a:tr h="373713">
                <a:tc>
                  <a:txBody>
                    <a:bodyPr/>
                    <a:lstStyle/>
                    <a:p>
                      <a:pPr algn="l" fontAlgn="base"/>
                      <a:r>
                        <a:rPr lang="en-US" sz="1200">
                          <a:solidFill>
                            <a:srgbClr val="434444"/>
                          </a:solidFill>
                          <a:effectLst/>
                        </a:rPr>
                        <a:t>All Things in Common</a:t>
                      </a:r>
                    </a:p>
                  </a:txBody>
                  <a:tcPr marL="95250" marR="95250" marT="66675" marB="66675" anchor="ctr"/>
                </a:tc>
                <a:tc>
                  <a:txBody>
                    <a:bodyPr/>
                    <a:lstStyle/>
                    <a:p>
                      <a:pPr algn="l" fontAlgn="base"/>
                      <a:r>
                        <a:rPr lang="en-US" sz="1200">
                          <a:solidFill>
                            <a:srgbClr val="434444"/>
                          </a:solidFill>
                          <a:effectLst/>
                        </a:rPr>
                        <a:t>2:41–47</a:t>
                      </a:r>
                    </a:p>
                  </a:txBody>
                  <a:tcPr marL="95250" marR="95250" marT="66675" marB="66675" anchor="ctr"/>
                </a:tc>
                <a:extLst>
                  <a:ext uri="{0D108BD9-81ED-4DB2-BD59-A6C34878D82A}">
                    <a16:rowId xmlns:a16="http://schemas.microsoft.com/office/drawing/2014/main" val="10007"/>
                  </a:ext>
                </a:extLst>
              </a:tr>
              <a:tr h="373713">
                <a:tc>
                  <a:txBody>
                    <a:bodyPr/>
                    <a:lstStyle/>
                    <a:p>
                      <a:pPr algn="l" fontAlgn="base"/>
                      <a:r>
                        <a:rPr lang="en-US" sz="1200" dirty="0">
                          <a:solidFill>
                            <a:srgbClr val="434444"/>
                          </a:solidFill>
                          <a:effectLst/>
                        </a:rPr>
                        <a:t>Peter Heals Man Lame from Birth</a:t>
                      </a:r>
                    </a:p>
                  </a:txBody>
                  <a:tcPr marL="95250" marR="95250" marT="66675" marB="66675" anchor="ctr">
                    <a:solidFill>
                      <a:schemeClr val="bg1"/>
                    </a:solidFill>
                  </a:tcPr>
                </a:tc>
                <a:tc>
                  <a:txBody>
                    <a:bodyPr/>
                    <a:lstStyle/>
                    <a:p>
                      <a:pPr algn="l" fontAlgn="base"/>
                      <a:r>
                        <a:rPr lang="en-US" sz="1200">
                          <a:solidFill>
                            <a:srgbClr val="434444"/>
                          </a:solidFill>
                          <a:effectLst/>
                        </a:rPr>
                        <a:t>3:1–16</a:t>
                      </a:r>
                    </a:p>
                  </a:txBody>
                  <a:tcPr marL="95250" marR="95250" marT="66675" marB="66675" anchor="ctr">
                    <a:solidFill>
                      <a:schemeClr val="bg1"/>
                    </a:solidFill>
                  </a:tcPr>
                </a:tc>
                <a:extLst>
                  <a:ext uri="{0D108BD9-81ED-4DB2-BD59-A6C34878D82A}">
                    <a16:rowId xmlns:a16="http://schemas.microsoft.com/office/drawing/2014/main" val="10008"/>
                  </a:ext>
                </a:extLst>
              </a:tr>
              <a:tr h="373713">
                <a:tc>
                  <a:txBody>
                    <a:bodyPr/>
                    <a:lstStyle/>
                    <a:p>
                      <a:pPr algn="l" fontAlgn="base"/>
                      <a:r>
                        <a:rPr lang="en-US" sz="1200" dirty="0">
                          <a:solidFill>
                            <a:srgbClr val="434444"/>
                          </a:solidFill>
                          <a:effectLst/>
                        </a:rPr>
                        <a:t>Age of Restoration Is Prior to Christ’s Second Coming</a:t>
                      </a:r>
                    </a:p>
                  </a:txBody>
                  <a:tcPr marL="95250" marR="95250" marT="66675" marB="66675" anchor="ctr">
                    <a:solidFill>
                      <a:schemeClr val="bg1"/>
                    </a:solidFill>
                  </a:tcPr>
                </a:tc>
                <a:tc>
                  <a:txBody>
                    <a:bodyPr/>
                    <a:lstStyle/>
                    <a:p>
                      <a:pPr algn="l" fontAlgn="base"/>
                      <a:r>
                        <a:rPr lang="en-US" sz="1200" dirty="0">
                          <a:solidFill>
                            <a:srgbClr val="434444"/>
                          </a:solidFill>
                          <a:effectLst/>
                        </a:rPr>
                        <a:t>3:17–24</a:t>
                      </a:r>
                    </a:p>
                  </a:txBody>
                  <a:tcPr marL="95250" marR="95250" marT="66675" marB="66675" anchor="ctr">
                    <a:solidFill>
                      <a:schemeClr val="bg1"/>
                    </a:solidFill>
                  </a:tcP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The Children of the Covenant</a:t>
                      </a:r>
                    </a:p>
                  </a:txBody>
                  <a:tcPr marL="95250" marR="95250" marT="66675" marB="66675" anchor="ctr">
                    <a:solidFill>
                      <a:schemeClr val="bg1"/>
                    </a:solidFill>
                  </a:tcPr>
                </a:tc>
                <a:tc>
                  <a:txBody>
                    <a:bodyPr/>
                    <a:lstStyle/>
                    <a:p>
                      <a:pPr algn="l" fontAlgn="base"/>
                      <a:r>
                        <a:rPr lang="en-US" sz="1200" dirty="0">
                          <a:solidFill>
                            <a:srgbClr val="434444"/>
                          </a:solidFill>
                          <a:effectLst/>
                        </a:rPr>
                        <a:t>3:25, 26</a:t>
                      </a:r>
                    </a:p>
                  </a:txBody>
                  <a:tcPr marL="95250" marR="95250" marT="66675" marB="66675" anchor="ctr">
                    <a:solidFill>
                      <a:schemeClr val="bg1"/>
                    </a:solidFill>
                  </a:tcPr>
                </a:tc>
                <a:extLst>
                  <a:ext uri="{0D108BD9-81ED-4DB2-BD59-A6C34878D82A}">
                    <a16:rowId xmlns:a16="http://schemas.microsoft.com/office/drawing/2014/main" val="10010"/>
                  </a:ext>
                </a:extLst>
              </a:tr>
              <a:tr h="373713">
                <a:tc>
                  <a:txBody>
                    <a:bodyPr/>
                    <a:lstStyle/>
                    <a:p>
                      <a:pPr algn="l" fontAlgn="base"/>
                      <a:r>
                        <a:rPr lang="en-US" sz="1200">
                          <a:solidFill>
                            <a:srgbClr val="434444"/>
                          </a:solidFill>
                          <a:effectLst/>
                        </a:rPr>
                        <a:t>Salvation Comes Only Through Christ</a:t>
                      </a:r>
                    </a:p>
                  </a:txBody>
                  <a:tcPr marL="95250" marR="95250" marT="66675" marB="66675" anchor="ctr"/>
                </a:tc>
                <a:tc>
                  <a:txBody>
                    <a:bodyPr/>
                    <a:lstStyle/>
                    <a:p>
                      <a:pPr algn="l" fontAlgn="base"/>
                      <a:r>
                        <a:rPr lang="en-US" sz="1200">
                          <a:solidFill>
                            <a:srgbClr val="434444"/>
                          </a:solidFill>
                          <a:effectLst/>
                        </a:rPr>
                        <a:t>4:1–12</a:t>
                      </a:r>
                    </a:p>
                  </a:txBody>
                  <a:tcPr marL="95250" marR="95250" marT="66675" marB="66675" anchor="ctr"/>
                </a:tc>
                <a:extLst>
                  <a:ext uri="{0D108BD9-81ED-4DB2-BD59-A6C34878D82A}">
                    <a16:rowId xmlns:a16="http://schemas.microsoft.com/office/drawing/2014/main" val="10011"/>
                  </a:ext>
                </a:extLst>
              </a:tr>
              <a:tr h="373713">
                <a:tc>
                  <a:txBody>
                    <a:bodyPr/>
                    <a:lstStyle/>
                    <a:p>
                      <a:pPr algn="l" fontAlgn="base"/>
                      <a:r>
                        <a:rPr lang="en-US" sz="1200">
                          <a:solidFill>
                            <a:srgbClr val="434444"/>
                          </a:solidFill>
                          <a:effectLst/>
                        </a:rPr>
                        <a:t>Sadducees Seek to Silence Apostles</a:t>
                      </a:r>
                    </a:p>
                  </a:txBody>
                  <a:tcPr marL="95250" marR="95250" marT="66675" marB="66675" anchor="ctr"/>
                </a:tc>
                <a:tc>
                  <a:txBody>
                    <a:bodyPr/>
                    <a:lstStyle/>
                    <a:p>
                      <a:pPr algn="l" fontAlgn="base"/>
                      <a:r>
                        <a:rPr lang="en-US" sz="1200">
                          <a:solidFill>
                            <a:srgbClr val="434444"/>
                          </a:solidFill>
                          <a:effectLst/>
                        </a:rPr>
                        <a:t>4:13–22</a:t>
                      </a:r>
                    </a:p>
                  </a:txBody>
                  <a:tcPr marL="95250" marR="95250" marT="66675" marB="66675" anchor="ctr"/>
                </a:tc>
                <a:extLst>
                  <a:ext uri="{0D108BD9-81ED-4DB2-BD59-A6C34878D82A}">
                    <a16:rowId xmlns:a16="http://schemas.microsoft.com/office/drawing/2014/main" val="10012"/>
                  </a:ext>
                </a:extLst>
              </a:tr>
              <a:tr h="373713">
                <a:tc>
                  <a:txBody>
                    <a:bodyPr/>
                    <a:lstStyle/>
                    <a:p>
                      <a:pPr algn="l" fontAlgn="base"/>
                      <a:r>
                        <a:rPr lang="en-US" sz="1200">
                          <a:solidFill>
                            <a:srgbClr val="434444"/>
                          </a:solidFill>
                          <a:effectLst/>
                        </a:rPr>
                        <a:t>Saints Glory in Testimony of Jesus</a:t>
                      </a:r>
                    </a:p>
                  </a:txBody>
                  <a:tcPr marL="95250" marR="95250" marT="66675" marB="66675" anchor="ctr"/>
                </a:tc>
                <a:tc>
                  <a:txBody>
                    <a:bodyPr/>
                    <a:lstStyle/>
                    <a:p>
                      <a:pPr algn="l" fontAlgn="base"/>
                      <a:r>
                        <a:rPr lang="en-US" sz="1200">
                          <a:solidFill>
                            <a:srgbClr val="434444"/>
                          </a:solidFill>
                          <a:effectLst/>
                        </a:rPr>
                        <a:t>4:23–31</a:t>
                      </a:r>
                    </a:p>
                  </a:txBody>
                  <a:tcPr marL="95250" marR="95250" marT="66675" marB="66675" anchor="ct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Saints Practice United Order</a:t>
                      </a:r>
                    </a:p>
                  </a:txBody>
                  <a:tcPr marL="95250" marR="95250" marT="66675" marB="66675" anchor="ctr"/>
                </a:tc>
                <a:tc>
                  <a:txBody>
                    <a:bodyPr/>
                    <a:lstStyle/>
                    <a:p>
                      <a:pPr algn="l" fontAlgn="base"/>
                      <a:r>
                        <a:rPr lang="en-US" sz="1200">
                          <a:solidFill>
                            <a:srgbClr val="434444"/>
                          </a:solidFill>
                          <a:effectLst/>
                        </a:rPr>
                        <a:t>4:32–37</a:t>
                      </a:r>
                    </a:p>
                  </a:txBody>
                  <a:tcPr marL="95250" marR="95250" marT="66675" marB="66675" anchor="ct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Fate of Deceivers</a:t>
                      </a:r>
                    </a:p>
                  </a:txBody>
                  <a:tcPr marL="95250" marR="95250" marT="66675" marB="66675" anchor="ctr"/>
                </a:tc>
                <a:tc>
                  <a:txBody>
                    <a:bodyPr/>
                    <a:lstStyle/>
                    <a:p>
                      <a:pPr algn="l" fontAlgn="base"/>
                      <a:r>
                        <a:rPr lang="en-US" sz="1200" dirty="0">
                          <a:solidFill>
                            <a:srgbClr val="434444"/>
                          </a:solidFill>
                          <a:effectLst/>
                        </a:rPr>
                        <a:t>5:1–11</a:t>
                      </a:r>
                    </a:p>
                  </a:txBody>
                  <a:tcPr marL="95250" marR="95250" marT="66675" marB="66675" anchor="ctr"/>
                </a:tc>
                <a:extLst>
                  <a:ext uri="{0D108BD9-81ED-4DB2-BD59-A6C34878D82A}">
                    <a16:rowId xmlns:a16="http://schemas.microsoft.com/office/drawing/2014/main" val="1001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82121683"/>
              </p:ext>
            </p:extLst>
          </p:nvPr>
        </p:nvGraphicFramePr>
        <p:xfrm>
          <a:off x="3973286" y="108854"/>
          <a:ext cx="3799113" cy="6480996"/>
        </p:xfrm>
        <a:graphic>
          <a:graphicData uri="http://schemas.openxmlformats.org/drawingml/2006/table">
            <a:tbl>
              <a:tblPr firstRow="1" bandRow="1">
                <a:tableStyleId>{5940675A-B579-460E-94D1-54222C63F5DA}</a:tableStyleId>
              </a:tblPr>
              <a:tblGrid>
                <a:gridCol w="2754085">
                  <a:extLst>
                    <a:ext uri="{9D8B030D-6E8A-4147-A177-3AD203B41FA5}">
                      <a16:colId xmlns:a16="http://schemas.microsoft.com/office/drawing/2014/main" val="20000"/>
                    </a:ext>
                  </a:extLst>
                </a:gridCol>
                <a:gridCol w="1045028">
                  <a:extLst>
                    <a:ext uri="{9D8B030D-6E8A-4147-A177-3AD203B41FA5}">
                      <a16:colId xmlns:a16="http://schemas.microsoft.com/office/drawing/2014/main" val="20001"/>
                    </a:ext>
                  </a:extLst>
                </a:gridCol>
              </a:tblGrid>
              <a:tr h="373713">
                <a:tc>
                  <a:txBody>
                    <a:bodyPr/>
                    <a:lstStyle/>
                    <a:p>
                      <a:pPr algn="ctr"/>
                      <a:r>
                        <a:rPr lang="en-US" sz="1200" b="1" dirty="0"/>
                        <a:t>Event</a:t>
                      </a:r>
                    </a:p>
                  </a:txBody>
                  <a:tcPr/>
                </a:tc>
                <a:tc>
                  <a:txBody>
                    <a:bodyPr/>
                    <a:lstStyle/>
                    <a:p>
                      <a:pPr algn="ctr"/>
                      <a:r>
                        <a:rPr lang="en-US" sz="1200" b="1" dirty="0"/>
                        <a:t>Acts</a:t>
                      </a:r>
                    </a:p>
                  </a:txBody>
                  <a:tcPr/>
                </a:tc>
                <a:extLst>
                  <a:ext uri="{0D108BD9-81ED-4DB2-BD59-A6C34878D82A}">
                    <a16:rowId xmlns:a16="http://schemas.microsoft.com/office/drawing/2014/main" val="10000"/>
                  </a:ext>
                </a:extLst>
              </a:tr>
              <a:tr h="373713">
                <a:tc>
                  <a:txBody>
                    <a:bodyPr/>
                    <a:lstStyle/>
                    <a:p>
                      <a:pPr algn="l" fontAlgn="base"/>
                      <a:r>
                        <a:rPr lang="en-US" sz="1200">
                          <a:solidFill>
                            <a:srgbClr val="434444"/>
                          </a:solidFill>
                          <a:effectLst/>
                        </a:rPr>
                        <a:t>Apostles Continue Miracles of Jesus</a:t>
                      </a:r>
                    </a:p>
                  </a:txBody>
                  <a:tcPr marL="95250" marR="95250" marT="66675" marB="66675" anchor="ctr"/>
                </a:tc>
                <a:tc>
                  <a:txBody>
                    <a:bodyPr/>
                    <a:lstStyle/>
                    <a:p>
                      <a:pPr algn="l" fontAlgn="base"/>
                      <a:r>
                        <a:rPr lang="en-US" sz="1200" dirty="0">
                          <a:solidFill>
                            <a:srgbClr val="434444"/>
                          </a:solidFill>
                          <a:effectLst/>
                        </a:rPr>
                        <a:t>5:12–16</a:t>
                      </a:r>
                    </a:p>
                  </a:txBody>
                  <a:tcPr marL="95250" marR="95250" marT="66675" marB="66675" anchor="ctr"/>
                </a:tc>
                <a:extLst>
                  <a:ext uri="{0D108BD9-81ED-4DB2-BD59-A6C34878D82A}">
                    <a16:rowId xmlns:a16="http://schemas.microsoft.com/office/drawing/2014/main" val="10001"/>
                  </a:ext>
                </a:extLst>
              </a:tr>
              <a:tr h="373713">
                <a:tc>
                  <a:txBody>
                    <a:bodyPr/>
                    <a:lstStyle/>
                    <a:p>
                      <a:pPr algn="l" fontAlgn="base"/>
                      <a:r>
                        <a:rPr lang="en-US" sz="1200">
                          <a:solidFill>
                            <a:srgbClr val="434444"/>
                          </a:solidFill>
                          <a:effectLst/>
                        </a:rPr>
                        <a:t>Angels Deliver Apostles from Prison</a:t>
                      </a:r>
                    </a:p>
                  </a:txBody>
                  <a:tcPr marL="95250" marR="95250" marT="66675" marB="66675" anchor="ctr"/>
                </a:tc>
                <a:tc>
                  <a:txBody>
                    <a:bodyPr/>
                    <a:lstStyle/>
                    <a:p>
                      <a:pPr algn="l" fontAlgn="base"/>
                      <a:r>
                        <a:rPr lang="en-US" sz="1200">
                          <a:solidFill>
                            <a:srgbClr val="434444"/>
                          </a:solidFill>
                          <a:effectLst/>
                        </a:rPr>
                        <a:t>5:17–26</a:t>
                      </a:r>
                    </a:p>
                  </a:txBody>
                  <a:tcPr marL="95250" marR="95250" marT="66675" marB="66675" anchor="ctr"/>
                </a:tc>
                <a:extLst>
                  <a:ext uri="{0D108BD9-81ED-4DB2-BD59-A6C34878D82A}">
                    <a16:rowId xmlns:a16="http://schemas.microsoft.com/office/drawing/2014/main" val="10002"/>
                  </a:ext>
                </a:extLst>
              </a:tr>
              <a:tr h="373713">
                <a:tc>
                  <a:txBody>
                    <a:bodyPr/>
                    <a:lstStyle/>
                    <a:p>
                      <a:pPr algn="l" fontAlgn="base"/>
                      <a:r>
                        <a:rPr lang="en-US" sz="1200">
                          <a:solidFill>
                            <a:srgbClr val="434444"/>
                          </a:solidFill>
                          <a:effectLst/>
                        </a:rPr>
                        <a:t>Apostles Testify of Christ</a:t>
                      </a:r>
                    </a:p>
                  </a:txBody>
                  <a:tcPr marL="95250" marR="95250" marT="66675" marB="66675" anchor="ctr"/>
                </a:tc>
                <a:tc>
                  <a:txBody>
                    <a:bodyPr/>
                    <a:lstStyle/>
                    <a:p>
                      <a:pPr algn="l" fontAlgn="base"/>
                      <a:r>
                        <a:rPr lang="en-US" sz="1200">
                          <a:solidFill>
                            <a:srgbClr val="434444"/>
                          </a:solidFill>
                          <a:effectLst/>
                        </a:rPr>
                        <a:t>5:27–32</a:t>
                      </a:r>
                    </a:p>
                  </a:txBody>
                  <a:tcPr marL="95250" marR="95250" marT="66675" marB="66675" anchor="ctr"/>
                </a:tc>
                <a:extLst>
                  <a:ext uri="{0D108BD9-81ED-4DB2-BD59-A6C34878D82A}">
                    <a16:rowId xmlns:a16="http://schemas.microsoft.com/office/drawing/2014/main" val="10003"/>
                  </a:ext>
                </a:extLst>
              </a:tr>
              <a:tr h="373713">
                <a:tc>
                  <a:txBody>
                    <a:bodyPr/>
                    <a:lstStyle/>
                    <a:p>
                      <a:pPr algn="l" fontAlgn="base"/>
                      <a:r>
                        <a:rPr lang="en-US" sz="1200">
                          <a:solidFill>
                            <a:srgbClr val="434444"/>
                          </a:solidFill>
                          <a:effectLst/>
                        </a:rPr>
                        <a:t>Persecution Is Not of God</a:t>
                      </a:r>
                    </a:p>
                  </a:txBody>
                  <a:tcPr marL="95250" marR="95250" marT="66675" marB="66675" anchor="ctr"/>
                </a:tc>
                <a:tc>
                  <a:txBody>
                    <a:bodyPr/>
                    <a:lstStyle/>
                    <a:p>
                      <a:pPr algn="l" fontAlgn="base"/>
                      <a:r>
                        <a:rPr lang="en-US" sz="1200">
                          <a:solidFill>
                            <a:srgbClr val="434444"/>
                          </a:solidFill>
                          <a:effectLst/>
                        </a:rPr>
                        <a:t>5:33–42</a:t>
                      </a:r>
                    </a:p>
                  </a:txBody>
                  <a:tcPr marL="95250" marR="95250" marT="66675" marB="66675" anchor="ctr"/>
                </a:tc>
                <a:extLst>
                  <a:ext uri="{0D108BD9-81ED-4DB2-BD59-A6C34878D82A}">
                    <a16:rowId xmlns:a16="http://schemas.microsoft.com/office/drawing/2014/main" val="10004"/>
                  </a:ext>
                </a:extLst>
              </a:tr>
              <a:tr h="373713">
                <a:tc>
                  <a:txBody>
                    <a:bodyPr/>
                    <a:lstStyle/>
                    <a:p>
                      <a:pPr algn="l" fontAlgn="base"/>
                      <a:r>
                        <a:rPr lang="en-US" sz="1200">
                          <a:solidFill>
                            <a:srgbClr val="434444"/>
                          </a:solidFill>
                          <a:effectLst/>
                        </a:rPr>
                        <a:t>Seven Chosen to Assist Apostles</a:t>
                      </a:r>
                    </a:p>
                  </a:txBody>
                  <a:tcPr marL="95250" marR="95250" marT="66675" marB="66675" anchor="ctr"/>
                </a:tc>
                <a:tc>
                  <a:txBody>
                    <a:bodyPr/>
                    <a:lstStyle/>
                    <a:p>
                      <a:pPr algn="l" fontAlgn="base"/>
                      <a:r>
                        <a:rPr lang="en-US" sz="1200">
                          <a:solidFill>
                            <a:srgbClr val="434444"/>
                          </a:solidFill>
                          <a:effectLst/>
                        </a:rPr>
                        <a:t>6:1–6</a:t>
                      </a:r>
                    </a:p>
                  </a:txBody>
                  <a:tcPr marL="95250" marR="95250" marT="66675" marB="66675" anchor="ctr"/>
                </a:tc>
                <a:extLst>
                  <a:ext uri="{0D108BD9-81ED-4DB2-BD59-A6C34878D82A}">
                    <a16:rowId xmlns:a16="http://schemas.microsoft.com/office/drawing/2014/main" val="10005"/>
                  </a:ext>
                </a:extLst>
              </a:tr>
              <a:tr h="373713">
                <a:tc>
                  <a:txBody>
                    <a:bodyPr/>
                    <a:lstStyle/>
                    <a:p>
                      <a:pPr algn="l" fontAlgn="base"/>
                      <a:r>
                        <a:rPr lang="en-US" sz="1200">
                          <a:solidFill>
                            <a:srgbClr val="434444"/>
                          </a:solidFill>
                          <a:effectLst/>
                        </a:rPr>
                        <a:t>Stephen Transfigured Before the Sanhedrin</a:t>
                      </a:r>
                    </a:p>
                  </a:txBody>
                  <a:tcPr marL="95250" marR="95250" marT="66675" marB="66675" anchor="ctr"/>
                </a:tc>
                <a:tc>
                  <a:txBody>
                    <a:bodyPr/>
                    <a:lstStyle/>
                    <a:p>
                      <a:pPr algn="l" fontAlgn="base"/>
                      <a:r>
                        <a:rPr lang="en-US" sz="1200">
                          <a:solidFill>
                            <a:srgbClr val="434444"/>
                          </a:solidFill>
                          <a:effectLst/>
                        </a:rPr>
                        <a:t>6:7–15</a:t>
                      </a:r>
                    </a:p>
                  </a:txBody>
                  <a:tcPr marL="95250" marR="95250" marT="66675" marB="66675" anchor="ctr"/>
                </a:tc>
                <a:extLst>
                  <a:ext uri="{0D108BD9-81ED-4DB2-BD59-A6C34878D82A}">
                    <a16:rowId xmlns:a16="http://schemas.microsoft.com/office/drawing/2014/main" val="10006"/>
                  </a:ext>
                </a:extLst>
              </a:tr>
              <a:tr h="373713">
                <a:tc>
                  <a:txBody>
                    <a:bodyPr/>
                    <a:lstStyle/>
                    <a:p>
                      <a:pPr algn="l" fontAlgn="base"/>
                      <a:r>
                        <a:rPr lang="en-US" sz="1200">
                          <a:solidFill>
                            <a:srgbClr val="434444"/>
                          </a:solidFill>
                          <a:effectLst/>
                        </a:rPr>
                        <a:t>Stephen Preaches about Israel</a:t>
                      </a:r>
                    </a:p>
                  </a:txBody>
                  <a:tcPr marL="95250" marR="95250" marT="66675" marB="66675" anchor="ctr"/>
                </a:tc>
                <a:tc>
                  <a:txBody>
                    <a:bodyPr/>
                    <a:lstStyle/>
                    <a:p>
                      <a:pPr algn="l" fontAlgn="base"/>
                      <a:r>
                        <a:rPr lang="en-US" sz="1200">
                          <a:solidFill>
                            <a:srgbClr val="434444"/>
                          </a:solidFill>
                          <a:effectLst/>
                        </a:rPr>
                        <a:t>7:1–36</a:t>
                      </a:r>
                    </a:p>
                  </a:txBody>
                  <a:tcPr marL="95250" marR="95250" marT="66675" marB="66675" anchor="ctr"/>
                </a:tc>
                <a:extLst>
                  <a:ext uri="{0D108BD9-81ED-4DB2-BD59-A6C34878D82A}">
                    <a16:rowId xmlns:a16="http://schemas.microsoft.com/office/drawing/2014/main" val="10007"/>
                  </a:ext>
                </a:extLst>
              </a:tr>
              <a:tr h="373713">
                <a:tc>
                  <a:txBody>
                    <a:bodyPr/>
                    <a:lstStyle/>
                    <a:p>
                      <a:pPr algn="l" fontAlgn="base"/>
                      <a:r>
                        <a:rPr lang="en-US" sz="1200" u="none" strike="noStrike" dirty="0">
                          <a:solidFill>
                            <a:srgbClr val="2F393A"/>
                          </a:solidFill>
                          <a:effectLst/>
                        </a:rPr>
                        <a:t>Moses</a:t>
                      </a:r>
                      <a:r>
                        <a:rPr lang="en-US" sz="1200" dirty="0">
                          <a:solidFill>
                            <a:srgbClr val="434444"/>
                          </a:solidFill>
                          <a:effectLst/>
                        </a:rPr>
                        <a:t>—A Prototype of Christ</a:t>
                      </a:r>
                    </a:p>
                  </a:txBody>
                  <a:tcPr marL="95250" marR="95250" marT="66675" marB="66675" anchor="ctr"/>
                </a:tc>
                <a:tc>
                  <a:txBody>
                    <a:bodyPr/>
                    <a:lstStyle/>
                    <a:p>
                      <a:pPr algn="l" fontAlgn="base"/>
                      <a:r>
                        <a:rPr lang="en-US" sz="1200">
                          <a:solidFill>
                            <a:srgbClr val="434444"/>
                          </a:solidFill>
                          <a:effectLst/>
                        </a:rPr>
                        <a:t>7:37–40</a:t>
                      </a:r>
                    </a:p>
                  </a:txBody>
                  <a:tcPr marL="95250" marR="95250" marT="66675" marB="66675" anchor="ctr"/>
                </a:tc>
                <a:extLst>
                  <a:ext uri="{0D108BD9-81ED-4DB2-BD59-A6C34878D82A}">
                    <a16:rowId xmlns:a16="http://schemas.microsoft.com/office/drawing/2014/main" val="10008"/>
                  </a:ext>
                </a:extLst>
              </a:tr>
              <a:tr h="373713">
                <a:tc>
                  <a:txBody>
                    <a:bodyPr/>
                    <a:lstStyle/>
                    <a:p>
                      <a:pPr algn="l" fontAlgn="base"/>
                      <a:r>
                        <a:rPr lang="en-US" sz="1200">
                          <a:solidFill>
                            <a:srgbClr val="434444"/>
                          </a:solidFill>
                          <a:effectLst/>
                        </a:rPr>
                        <a:t>Stephen Testifies of Apostasy in Israel</a:t>
                      </a:r>
                    </a:p>
                  </a:txBody>
                  <a:tcPr marL="95250" marR="95250" marT="66675" marB="66675" anchor="ctr"/>
                </a:tc>
                <a:tc>
                  <a:txBody>
                    <a:bodyPr/>
                    <a:lstStyle/>
                    <a:p>
                      <a:pPr algn="l" fontAlgn="base"/>
                      <a:r>
                        <a:rPr lang="en-US" sz="1200">
                          <a:solidFill>
                            <a:srgbClr val="434444"/>
                          </a:solidFill>
                          <a:effectLst/>
                        </a:rPr>
                        <a:t>7:41–53</a:t>
                      </a:r>
                    </a:p>
                  </a:txBody>
                  <a:tcPr marL="95250" marR="95250" marT="66675" marB="66675" anchor="ctr"/>
                </a:tc>
                <a:extLst>
                  <a:ext uri="{0D108BD9-81ED-4DB2-BD59-A6C34878D82A}">
                    <a16:rowId xmlns:a16="http://schemas.microsoft.com/office/drawing/2014/main" val="10009"/>
                  </a:ext>
                </a:extLst>
              </a:tr>
              <a:tr h="373713">
                <a:tc>
                  <a:txBody>
                    <a:bodyPr/>
                    <a:lstStyle/>
                    <a:p>
                      <a:pPr algn="l" fontAlgn="base"/>
                      <a:r>
                        <a:rPr lang="en-US" sz="1200">
                          <a:solidFill>
                            <a:srgbClr val="434444"/>
                          </a:solidFill>
                          <a:effectLst/>
                        </a:rPr>
                        <a:t>Stephen Sees the Father and the Son</a:t>
                      </a:r>
                    </a:p>
                  </a:txBody>
                  <a:tcPr marL="95250" marR="95250" marT="66675" marB="66675" anchor="ctr"/>
                </a:tc>
                <a:tc>
                  <a:txBody>
                    <a:bodyPr/>
                    <a:lstStyle/>
                    <a:p>
                      <a:pPr algn="l" fontAlgn="base"/>
                      <a:r>
                        <a:rPr lang="en-US" sz="1200">
                          <a:solidFill>
                            <a:srgbClr val="434444"/>
                          </a:solidFill>
                          <a:effectLst/>
                        </a:rPr>
                        <a:t>7:54–60; 8:1</a:t>
                      </a:r>
                    </a:p>
                  </a:txBody>
                  <a:tcPr marL="95250" marR="95250" marT="66675" marB="66675" anchor="ctr"/>
                </a:tc>
                <a:extLst>
                  <a:ext uri="{0D108BD9-81ED-4DB2-BD59-A6C34878D82A}">
                    <a16:rowId xmlns:a16="http://schemas.microsoft.com/office/drawing/2014/main" val="10010"/>
                  </a:ext>
                </a:extLst>
              </a:tr>
              <a:tr h="373713">
                <a:tc>
                  <a:txBody>
                    <a:bodyPr/>
                    <a:lstStyle/>
                    <a:p>
                      <a:pPr algn="l" fontAlgn="base"/>
                      <a:r>
                        <a:rPr lang="en-US" sz="1200" dirty="0">
                          <a:solidFill>
                            <a:srgbClr val="434444"/>
                          </a:solidFill>
                          <a:effectLst/>
                        </a:rPr>
                        <a:t>Saul Persecutes the Church</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8:1–4</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11"/>
                  </a:ext>
                </a:extLst>
              </a:tr>
              <a:tr h="373713">
                <a:tc>
                  <a:txBody>
                    <a:bodyPr/>
                    <a:lstStyle/>
                    <a:p>
                      <a:pPr algn="l" fontAlgn="base"/>
                      <a:r>
                        <a:rPr lang="en-US" sz="1200" dirty="0">
                          <a:solidFill>
                            <a:srgbClr val="434444"/>
                          </a:solidFill>
                          <a:effectLst/>
                        </a:rPr>
                        <a:t>Samaria:</a:t>
                      </a:r>
                    </a:p>
                    <a:p>
                      <a:pPr algn="l" fontAlgn="base"/>
                      <a:r>
                        <a:rPr lang="en-US" sz="1200" dirty="0">
                          <a:solidFill>
                            <a:srgbClr val="434444"/>
                          </a:solidFill>
                          <a:effectLst/>
                        </a:rPr>
                        <a:t>Philip Works Miracles, Converts Simon</a:t>
                      </a:r>
                    </a:p>
                  </a:txBody>
                  <a:tcPr marL="95250" marR="95250" marT="66675" marB="66675" anchor="ctr">
                    <a:solidFill>
                      <a:schemeClr val="accent5">
                        <a:lumMod val="20000"/>
                        <a:lumOff val="80000"/>
                      </a:schemeClr>
                    </a:solidFill>
                  </a:tcPr>
                </a:tc>
                <a:tc>
                  <a:txBody>
                    <a:bodyPr/>
                    <a:lstStyle/>
                    <a:p>
                      <a:pPr algn="l" fontAlgn="base"/>
                      <a:r>
                        <a:rPr lang="en-US" sz="1200">
                          <a:solidFill>
                            <a:srgbClr val="434444"/>
                          </a:solidFill>
                          <a:effectLst/>
                        </a:rPr>
                        <a:t>8:5–13</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12"/>
                  </a:ext>
                </a:extLst>
              </a:tr>
              <a:tr h="373713">
                <a:tc>
                  <a:txBody>
                    <a:bodyPr/>
                    <a:lstStyle/>
                    <a:p>
                      <a:pPr algn="l" fontAlgn="base"/>
                      <a:r>
                        <a:rPr lang="en-US" sz="1200" dirty="0">
                          <a:solidFill>
                            <a:srgbClr val="434444"/>
                          </a:solidFill>
                          <a:effectLst/>
                        </a:rPr>
                        <a:t>Apostles Confer Gift of the Holy Ghost</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8:14–17</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13"/>
                  </a:ext>
                </a:extLst>
              </a:tr>
              <a:tr h="373713">
                <a:tc>
                  <a:txBody>
                    <a:bodyPr/>
                    <a:lstStyle/>
                    <a:p>
                      <a:pPr algn="l" fontAlgn="base"/>
                      <a:r>
                        <a:rPr lang="en-US" sz="1200">
                          <a:solidFill>
                            <a:srgbClr val="434444"/>
                          </a:solidFill>
                          <a:effectLst/>
                        </a:rPr>
                        <a:t>Simon Seeks to Buy Gift of the Holy Ghost</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8:18–25</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14"/>
                  </a:ext>
                </a:extLst>
              </a:tr>
              <a:tr h="373713">
                <a:tc>
                  <a:txBody>
                    <a:bodyPr/>
                    <a:lstStyle/>
                    <a:p>
                      <a:pPr algn="l" fontAlgn="base"/>
                      <a:r>
                        <a:rPr lang="en-US" sz="1200">
                          <a:solidFill>
                            <a:srgbClr val="434444"/>
                          </a:solidFill>
                          <a:effectLst/>
                        </a:rPr>
                        <a:t>Toward Gaza:</a:t>
                      </a:r>
                    </a:p>
                    <a:p>
                      <a:pPr algn="l" fontAlgn="base"/>
                      <a:r>
                        <a:rPr lang="en-US" sz="1200">
                          <a:solidFill>
                            <a:srgbClr val="434444"/>
                          </a:solidFill>
                          <a:effectLst/>
                        </a:rPr>
                        <a:t>Philip Preaches Christ, Baptizes Eunuch</a:t>
                      </a:r>
                    </a:p>
                  </a:txBody>
                  <a:tcPr marL="95250" marR="95250" marT="66675" marB="66675" anchor="ctr">
                    <a:solidFill>
                      <a:schemeClr val="accent5">
                        <a:lumMod val="20000"/>
                        <a:lumOff val="80000"/>
                      </a:schemeClr>
                    </a:solidFill>
                  </a:tcPr>
                </a:tc>
                <a:tc>
                  <a:txBody>
                    <a:bodyPr/>
                    <a:lstStyle/>
                    <a:p>
                      <a:pPr algn="l" fontAlgn="base"/>
                      <a:r>
                        <a:rPr lang="en-US" sz="1200" dirty="0">
                          <a:solidFill>
                            <a:srgbClr val="434444"/>
                          </a:solidFill>
                          <a:effectLst/>
                        </a:rPr>
                        <a:t>8:26–40</a:t>
                      </a:r>
                    </a:p>
                  </a:txBody>
                  <a:tcPr marL="95250" marR="95250" marT="66675" marB="66675" anchor="ctr">
                    <a:solidFill>
                      <a:schemeClr val="accent5">
                        <a:lumMod val="20000"/>
                        <a:lumOff val="80000"/>
                      </a:schemeClr>
                    </a:solidFill>
                  </a:tcPr>
                </a:tc>
                <a:extLst>
                  <a:ext uri="{0D108BD9-81ED-4DB2-BD59-A6C34878D82A}">
                    <a16:rowId xmlns:a16="http://schemas.microsoft.com/office/drawing/2014/main" val="10015"/>
                  </a:ext>
                </a:extLst>
              </a:tr>
            </a:tbl>
          </a:graphicData>
        </a:graphic>
      </p:graphicFrame>
      <p:sp>
        <p:nvSpPr>
          <p:cNvPr id="7" name="TextBox 6"/>
          <p:cNvSpPr txBox="1"/>
          <p:nvPr/>
        </p:nvSpPr>
        <p:spPr>
          <a:xfrm>
            <a:off x="8232318" y="1240972"/>
            <a:ext cx="3695702" cy="4031873"/>
          </a:xfrm>
          <a:prstGeom prst="rect">
            <a:avLst/>
          </a:prstGeom>
          <a:noFill/>
        </p:spPr>
        <p:txBody>
          <a:bodyPr wrap="square" rtlCol="0">
            <a:spAutoFit/>
          </a:bodyPr>
          <a:lstStyle/>
          <a:p>
            <a:pPr algn="ctr"/>
            <a:r>
              <a:rPr lang="en-US" sz="3200" dirty="0"/>
              <a:t>The Acts of The Apostles, Written by Luke to </a:t>
            </a:r>
            <a:r>
              <a:rPr lang="en-US" sz="3200" dirty="0" err="1"/>
              <a:t>Theophilus</a:t>
            </a:r>
            <a:r>
              <a:rPr lang="en-US" sz="3200" dirty="0"/>
              <a:t>, 61-63 AD</a:t>
            </a:r>
          </a:p>
          <a:p>
            <a:pPr algn="ctr"/>
            <a:endParaRPr lang="en-US" sz="3200" dirty="0"/>
          </a:p>
          <a:p>
            <a:pPr algn="ctr"/>
            <a:r>
              <a:rPr lang="en-US" sz="3200" dirty="0"/>
              <a:t>The Events That Occurred 33-36 AD  (1-8)</a:t>
            </a:r>
          </a:p>
        </p:txBody>
      </p:sp>
      <p:sp>
        <p:nvSpPr>
          <p:cNvPr id="8" name="TextBox 7"/>
          <p:cNvSpPr txBox="1"/>
          <p:nvPr/>
        </p:nvSpPr>
        <p:spPr>
          <a:xfrm>
            <a:off x="8322127" y="6466739"/>
            <a:ext cx="3516085" cy="246221"/>
          </a:xfrm>
          <a:prstGeom prst="rect">
            <a:avLst/>
          </a:prstGeom>
          <a:noFill/>
        </p:spPr>
        <p:txBody>
          <a:bodyPr wrap="square" rtlCol="0">
            <a:spAutoFit/>
          </a:bodyPr>
          <a:lstStyle/>
          <a:p>
            <a:r>
              <a:rPr lang="en-US" sz="1000" dirty="0"/>
              <a:t>Life and Times of Jesus Christ Section 7 Chapter 29</a:t>
            </a:r>
          </a:p>
        </p:txBody>
      </p:sp>
    </p:spTree>
    <p:extLst>
      <p:ext uri="{BB962C8B-B14F-4D97-AF65-F5344CB8AC3E}">
        <p14:creationId xmlns:p14="http://schemas.microsoft.com/office/powerpoint/2010/main" val="135564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310" t="20846" r="32024" b="35416"/>
          <a:stretch/>
        </p:blipFill>
        <p:spPr>
          <a:xfrm>
            <a:off x="293914" y="130629"/>
            <a:ext cx="4909457" cy="3294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2"/>
          <a:srcRect l="31310" t="20846" r="32024" b="35416"/>
          <a:stretch/>
        </p:blipFill>
        <p:spPr>
          <a:xfrm>
            <a:off x="5203371" y="130628"/>
            <a:ext cx="4909457" cy="3294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2"/>
          <a:srcRect l="31310" t="20846" r="32024" b="35416"/>
          <a:stretch/>
        </p:blipFill>
        <p:spPr>
          <a:xfrm>
            <a:off x="293913" y="3424715"/>
            <a:ext cx="4909457" cy="3294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2"/>
          <a:srcRect l="31310" t="20846" r="32024" b="35416"/>
          <a:stretch/>
        </p:blipFill>
        <p:spPr>
          <a:xfrm>
            <a:off x="5203370" y="3424714"/>
            <a:ext cx="4909457" cy="3294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837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pic>
        <p:nvPicPr>
          <p:cNvPr id="13314" name="Picture 2" descr="Image result for 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506891" y="685800"/>
            <a:ext cx="6925070" cy="57668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409" y="685798"/>
            <a:ext cx="3840534" cy="1569660"/>
          </a:xfrm>
          <a:prstGeom prst="rect">
            <a:avLst/>
          </a:prstGeom>
        </p:spPr>
        <p:txBody>
          <a:bodyPr wrap="square">
            <a:spAutoFit/>
          </a:bodyPr>
          <a:lstStyle/>
          <a:p>
            <a:pPr fontAlgn="base"/>
            <a:r>
              <a:rPr lang="en-US" sz="3200" dirty="0">
                <a:solidFill>
                  <a:srgbClr val="FFFF00"/>
                </a:solidFill>
                <a:latin typeface="Open Sans"/>
              </a:rPr>
              <a:t> What is something you would purchase with the money?</a:t>
            </a:r>
            <a:endParaRPr lang="en-US" sz="3200" b="0" i="0" dirty="0">
              <a:solidFill>
                <a:srgbClr val="FFFF00"/>
              </a:solidFill>
              <a:effectLst/>
              <a:latin typeface="Open Sans"/>
            </a:endParaRPr>
          </a:p>
        </p:txBody>
      </p:sp>
      <p:sp>
        <p:nvSpPr>
          <p:cNvPr id="3" name="Rectangle 2"/>
          <p:cNvSpPr/>
          <p:nvPr/>
        </p:nvSpPr>
        <p:spPr>
          <a:xfrm>
            <a:off x="8349343" y="983890"/>
            <a:ext cx="3124200" cy="1200329"/>
          </a:xfrm>
          <a:prstGeom prst="rect">
            <a:avLst/>
          </a:prstGeom>
        </p:spPr>
        <p:txBody>
          <a:bodyPr wrap="square">
            <a:spAutoFit/>
          </a:bodyPr>
          <a:lstStyle/>
          <a:p>
            <a:r>
              <a:rPr lang="en-US" sz="2400" dirty="0">
                <a:solidFill>
                  <a:srgbClr val="FFFF00"/>
                </a:solidFill>
                <a:latin typeface="Open Sans"/>
              </a:rPr>
              <a:t>Some people believe that money can buy anything. </a:t>
            </a:r>
            <a:endParaRPr lang="en-US" sz="2400" dirty="0">
              <a:solidFill>
                <a:srgbClr val="FFFF00"/>
              </a:solidFill>
            </a:endParaRPr>
          </a:p>
        </p:txBody>
      </p:sp>
      <p:sp>
        <p:nvSpPr>
          <p:cNvPr id="12" name="Rectangle 11"/>
          <p:cNvSpPr/>
          <p:nvPr/>
        </p:nvSpPr>
        <p:spPr>
          <a:xfrm>
            <a:off x="3313311" y="4326139"/>
            <a:ext cx="5312229" cy="830997"/>
          </a:xfrm>
          <a:prstGeom prst="rect">
            <a:avLst/>
          </a:prstGeom>
          <a:solidFill>
            <a:schemeClr val="accent3">
              <a:lumMod val="50000"/>
            </a:schemeClr>
          </a:solidFill>
        </p:spPr>
        <p:txBody>
          <a:bodyPr wrap="square">
            <a:spAutoFit/>
          </a:bodyPr>
          <a:lstStyle/>
          <a:p>
            <a:r>
              <a:rPr lang="en-US" sz="2400" dirty="0">
                <a:solidFill>
                  <a:schemeClr val="bg1"/>
                </a:solidFill>
                <a:latin typeface="Open Sans"/>
              </a:rPr>
              <a:t>However, some of the most valuable things in life cannot be purchased. </a:t>
            </a:r>
            <a:endParaRPr lang="en-US" sz="2400" dirty="0">
              <a:solidFill>
                <a:schemeClr val="bg1"/>
              </a:solidFill>
            </a:endParaRPr>
          </a:p>
        </p:txBody>
      </p:sp>
    </p:spTree>
    <p:extLst>
      <p:ext uri="{BB962C8B-B14F-4D97-AF65-F5344CB8AC3E}">
        <p14:creationId xmlns:p14="http://schemas.microsoft.com/office/powerpoint/2010/main" val="3557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 y="131773"/>
            <a:ext cx="11887200" cy="769441"/>
          </a:xfrm>
          <a:prstGeom prst="rect">
            <a:avLst/>
          </a:prstGeom>
          <a:noFill/>
        </p:spPr>
        <p:txBody>
          <a:bodyPr wrap="square" rtlCol="0">
            <a:spAutoFit/>
          </a:bodyPr>
          <a:lstStyle/>
          <a:p>
            <a:pPr algn="ctr"/>
            <a:r>
              <a:rPr lang="en-US" sz="4400" dirty="0">
                <a:solidFill>
                  <a:schemeClr val="bg1"/>
                </a:solidFill>
                <a:latin typeface="Levenim MT" pitchFamily="2" charset="-79"/>
                <a:cs typeface="Levenim MT" pitchFamily="2" charset="-79"/>
              </a:rPr>
              <a:t>Persecutions For the Members Of the Church</a:t>
            </a:r>
          </a:p>
        </p:txBody>
      </p:sp>
      <p:sp>
        <p:nvSpPr>
          <p:cNvPr id="7" name="TextBox 6"/>
          <p:cNvSpPr txBox="1"/>
          <p:nvPr/>
        </p:nvSpPr>
        <p:spPr>
          <a:xfrm>
            <a:off x="0" y="6550223"/>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8:1-4</a:t>
            </a:r>
          </a:p>
        </p:txBody>
      </p:sp>
      <p:sp>
        <p:nvSpPr>
          <p:cNvPr id="8" name="TextBox 7"/>
          <p:cNvSpPr txBox="1"/>
          <p:nvPr/>
        </p:nvSpPr>
        <p:spPr>
          <a:xfrm>
            <a:off x="461727" y="1633808"/>
            <a:ext cx="5634274" cy="4524315"/>
          </a:xfrm>
          <a:prstGeom prst="rect">
            <a:avLst/>
          </a:prstGeom>
          <a:noFill/>
        </p:spPr>
        <p:txBody>
          <a:bodyPr wrap="square" rtlCol="0">
            <a:spAutoFit/>
          </a:bodyPr>
          <a:lstStyle/>
          <a:p>
            <a:r>
              <a:rPr lang="en-US" sz="3600" dirty="0">
                <a:solidFill>
                  <a:schemeClr val="bg1"/>
                </a:solidFill>
                <a:latin typeface="Levenim MT" pitchFamily="2" charset="-79"/>
                <a:cs typeface="Levenim MT" pitchFamily="2" charset="-79"/>
              </a:rPr>
              <a:t>Saul watches as Stephen is stoned.</a:t>
            </a:r>
          </a:p>
          <a:p>
            <a:endParaRPr lang="en-US" sz="3600" dirty="0">
              <a:solidFill>
                <a:schemeClr val="bg1"/>
              </a:solidFill>
              <a:latin typeface="Levenim MT" pitchFamily="2" charset="-79"/>
              <a:cs typeface="Levenim MT" pitchFamily="2" charset="-79"/>
            </a:endParaRPr>
          </a:p>
          <a:p>
            <a:r>
              <a:rPr lang="en-US" sz="3600" dirty="0">
                <a:solidFill>
                  <a:schemeClr val="bg1"/>
                </a:solidFill>
                <a:latin typeface="Levenim MT" pitchFamily="2" charset="-79"/>
                <a:cs typeface="Levenim MT" pitchFamily="2" charset="-79"/>
              </a:rPr>
              <a:t>Saul causes havoc for the Church Members…</a:t>
            </a:r>
          </a:p>
          <a:p>
            <a:endParaRPr lang="en-US" sz="3600" dirty="0">
              <a:solidFill>
                <a:schemeClr val="bg1"/>
              </a:solidFill>
              <a:latin typeface="Levenim MT" pitchFamily="2" charset="-79"/>
              <a:cs typeface="Levenim MT" pitchFamily="2" charset="-79"/>
            </a:endParaRPr>
          </a:p>
          <a:p>
            <a:r>
              <a:rPr lang="en-US" sz="3600" dirty="0">
                <a:solidFill>
                  <a:schemeClr val="bg1"/>
                </a:solidFill>
                <a:latin typeface="Levenim MT" pitchFamily="2" charset="-79"/>
                <a:cs typeface="Levenim MT" pitchFamily="2" charset="-79"/>
              </a:rPr>
              <a:t>Therefore the members were scattered.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714" y="1881755"/>
            <a:ext cx="4521698" cy="3565071"/>
          </a:xfrm>
          <a:prstGeom prst="rect">
            <a:avLst/>
          </a:prstGeom>
        </p:spPr>
      </p:pic>
      <p:sp>
        <p:nvSpPr>
          <p:cNvPr id="12" name="TextBox 11"/>
          <p:cNvSpPr txBox="1"/>
          <p:nvPr/>
        </p:nvSpPr>
        <p:spPr>
          <a:xfrm>
            <a:off x="4321629" y="6493876"/>
            <a:ext cx="77724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(1)</a:t>
            </a:r>
          </a:p>
        </p:txBody>
      </p:sp>
    </p:spTree>
    <p:extLst>
      <p:ext uri="{BB962C8B-B14F-4D97-AF65-F5344CB8AC3E}">
        <p14:creationId xmlns:p14="http://schemas.microsoft.com/office/powerpoint/2010/main" val="1373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10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152400" y="131773"/>
            <a:ext cx="11887200" cy="769441"/>
          </a:xfrm>
          <a:prstGeom prst="rect">
            <a:avLst/>
          </a:prstGeom>
          <a:noFill/>
        </p:spPr>
        <p:txBody>
          <a:bodyPr wrap="square" rtlCol="0">
            <a:spAutoFit/>
          </a:bodyPr>
          <a:lstStyle/>
          <a:p>
            <a:pPr algn="ctr"/>
            <a:r>
              <a:rPr lang="en-US" sz="4400" dirty="0">
                <a:solidFill>
                  <a:schemeClr val="bg1"/>
                </a:solidFill>
                <a:latin typeface="Levenim MT" pitchFamily="2" charset="-79"/>
                <a:cs typeface="Levenim MT" pitchFamily="2" charset="-79"/>
              </a:rPr>
              <a:t>The Gospel Went Forth From Jerusalem</a:t>
            </a:r>
          </a:p>
        </p:txBody>
      </p:sp>
      <p:sp>
        <p:nvSpPr>
          <p:cNvPr id="7" name="TextBox 6"/>
          <p:cNvSpPr txBox="1"/>
          <p:nvPr/>
        </p:nvSpPr>
        <p:spPr>
          <a:xfrm>
            <a:off x="0" y="6550223"/>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8:5</a:t>
            </a:r>
          </a:p>
        </p:txBody>
      </p:sp>
      <p:sp>
        <p:nvSpPr>
          <p:cNvPr id="3" name="Rectangle 2"/>
          <p:cNvSpPr/>
          <p:nvPr/>
        </p:nvSpPr>
        <p:spPr>
          <a:xfrm>
            <a:off x="582261" y="2481923"/>
            <a:ext cx="3559629" cy="2246769"/>
          </a:xfrm>
          <a:prstGeom prst="rect">
            <a:avLst/>
          </a:prstGeom>
        </p:spPr>
        <p:txBody>
          <a:bodyPr wrap="square">
            <a:spAutoFit/>
          </a:bodyPr>
          <a:lstStyle/>
          <a:p>
            <a:r>
              <a:rPr lang="en-US" sz="2000" dirty="0">
                <a:solidFill>
                  <a:schemeClr val="bg1"/>
                </a:solidFill>
                <a:latin typeface="Open Sans"/>
              </a:rPr>
              <a:t>Because of this persecution, many of the followers of Jesus Christ traveled beyond Judea for safety, where they continued to preach the gospel and accelerate its expansion. </a:t>
            </a:r>
            <a:endParaRPr lang="en-US" sz="2000" dirty="0">
              <a:solidFill>
                <a:schemeClr val="bg1"/>
              </a:solidFill>
            </a:endParaRPr>
          </a:p>
        </p:txBody>
      </p:sp>
      <p:pic>
        <p:nvPicPr>
          <p:cNvPr id="14342" name="Picture 6" descr="https://media.ldscdn.org/images/media-library/seminary-and-institute/seminary/new-testament-seminary-curriculum-images/map-acts-apostles-1516048-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802" y="2290481"/>
            <a:ext cx="6978595" cy="42144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775857" y="848960"/>
            <a:ext cx="6662057" cy="400110"/>
          </a:xfrm>
          <a:prstGeom prst="rect">
            <a:avLst/>
          </a:prstGeom>
        </p:spPr>
        <p:txBody>
          <a:bodyPr wrap="square">
            <a:spAutoFit/>
          </a:bodyPr>
          <a:lstStyle/>
          <a:p>
            <a:pPr algn="ctr"/>
            <a:r>
              <a:rPr lang="en-US" sz="2000" dirty="0">
                <a:solidFill>
                  <a:schemeClr val="bg1"/>
                </a:solidFill>
                <a:latin typeface="Open Sans"/>
              </a:rPr>
              <a:t>A Silver Lining in the Darkest Storm Clouds</a:t>
            </a:r>
            <a:endParaRPr lang="en-US" sz="2000" dirty="0">
              <a:solidFill>
                <a:schemeClr val="bg1"/>
              </a:solidFill>
            </a:endParaRPr>
          </a:p>
        </p:txBody>
      </p:sp>
      <p:sp>
        <p:nvSpPr>
          <p:cNvPr id="4" name="Rectangle 3"/>
          <p:cNvSpPr/>
          <p:nvPr/>
        </p:nvSpPr>
        <p:spPr>
          <a:xfrm>
            <a:off x="3058885" y="1392996"/>
            <a:ext cx="6096000" cy="646331"/>
          </a:xfrm>
          <a:prstGeom prst="rect">
            <a:avLst/>
          </a:prstGeom>
        </p:spPr>
        <p:txBody>
          <a:bodyPr>
            <a:spAutoFit/>
          </a:bodyPr>
          <a:lstStyle/>
          <a:p>
            <a:pPr algn="ctr"/>
            <a:r>
              <a:rPr lang="en-US" i="1" dirty="0">
                <a:solidFill>
                  <a:srgbClr val="FFFF00"/>
                </a:solidFill>
                <a:latin typeface="Palatino"/>
              </a:rPr>
              <a:t>Behold, he that </a:t>
            </a:r>
            <a:r>
              <a:rPr lang="en-US" i="1" dirty="0" err="1">
                <a:solidFill>
                  <a:srgbClr val="FFFF00"/>
                </a:solidFill>
                <a:latin typeface="Palatino"/>
              </a:rPr>
              <a:t>keepeth</a:t>
            </a:r>
            <a:r>
              <a:rPr lang="en-US" i="1" dirty="0">
                <a:solidFill>
                  <a:srgbClr val="FFFF00"/>
                </a:solidFill>
                <a:latin typeface="Palatino"/>
              </a:rPr>
              <a:t> Israel shall neither slumber nor sleep. Psalm 121:4</a:t>
            </a:r>
            <a:endParaRPr lang="en-US" i="1" dirty="0">
              <a:solidFill>
                <a:srgbClr val="FFFF00"/>
              </a:solidFill>
            </a:endParaRPr>
          </a:p>
        </p:txBody>
      </p:sp>
      <p:pic>
        <p:nvPicPr>
          <p:cNvPr id="14" name="Picture 2" descr="http://t1.gstatic.com/images?q=tbn:ANd9GcS-EyHr7DAfX4fPWO2_bYQe810mf2Pv6KHCeQy6_5OEvxB4zHct"/>
          <p:cNvPicPr>
            <a:picLocks noChangeAspect="1" noChangeArrowheads="1"/>
          </p:cNvPicPr>
          <p:nvPr/>
        </p:nvPicPr>
        <p:blipFill>
          <a:blip r:embed="rId4" cstate="print"/>
          <a:srcRect/>
          <a:stretch>
            <a:fillRect/>
          </a:stretch>
        </p:blipFill>
        <p:spPr bwMode="auto">
          <a:xfrm>
            <a:off x="1159115" y="4856156"/>
            <a:ext cx="2405920" cy="1595230"/>
          </a:xfrm>
          <a:prstGeom prst="rect">
            <a:avLst/>
          </a:prstGeom>
          <a:noFill/>
        </p:spPr>
      </p:pic>
      <p:sp>
        <p:nvSpPr>
          <p:cNvPr id="15" name="TextBox 14"/>
          <p:cNvSpPr txBox="1"/>
          <p:nvPr/>
        </p:nvSpPr>
        <p:spPr>
          <a:xfrm>
            <a:off x="4321629" y="6493876"/>
            <a:ext cx="77724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(1)</a:t>
            </a:r>
          </a:p>
        </p:txBody>
      </p:sp>
    </p:spTree>
    <p:extLst>
      <p:ext uri="{BB962C8B-B14F-4D97-AF65-F5344CB8AC3E}">
        <p14:creationId xmlns:p14="http://schemas.microsoft.com/office/powerpoint/2010/main" val="401188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8714" y="1087144"/>
            <a:ext cx="8338457" cy="4524315"/>
          </a:xfrm>
          <a:prstGeom prst="rect">
            <a:avLst/>
          </a:prstGeom>
        </p:spPr>
        <p:txBody>
          <a:bodyPr wrap="square">
            <a:spAutoFit/>
          </a:bodyPr>
          <a:lstStyle/>
          <a:p>
            <a:pPr>
              <a:lnSpc>
                <a:spcPct val="150000"/>
              </a:lnSpc>
            </a:pPr>
            <a:r>
              <a:rPr lang="en-US" sz="2400" dirty="0">
                <a:solidFill>
                  <a:schemeClr val="bg1"/>
                </a:solidFill>
                <a:latin typeface="Open Sans"/>
              </a:rPr>
              <a:t>“The Standard of Truth has been erected; no unhallowed hand can stop the work from progressing; persecutions may rage, mobs may combine, armies may assemble, calumny may defame, but the truth of God will go forth boldly, nobly, and independent, till it has penetrated every continent, visited every clime, swept every country, and sounded in every ear, till the purposes of God shall be accomplished, and the Great Jehovah shall say the work is done.”</a:t>
            </a:r>
            <a:endParaRPr lang="en-US" sz="2400" dirty="0">
              <a:solidFill>
                <a:schemeClr val="bg1"/>
              </a:solidFill>
            </a:endParaRPr>
          </a:p>
        </p:txBody>
      </p:sp>
      <p:sp>
        <p:nvSpPr>
          <p:cNvPr id="4" name="TextBox 3"/>
          <p:cNvSpPr txBox="1"/>
          <p:nvPr/>
        </p:nvSpPr>
        <p:spPr>
          <a:xfrm>
            <a:off x="4321629" y="6493876"/>
            <a:ext cx="77724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7171" y="2713985"/>
            <a:ext cx="2523744" cy="3060192"/>
          </a:xfrm>
          <a:prstGeom prst="rect">
            <a:avLst/>
          </a:prstGeom>
        </p:spPr>
      </p:pic>
    </p:spTree>
    <p:extLst>
      <p:ext uri="{BB962C8B-B14F-4D97-AF65-F5344CB8AC3E}">
        <p14:creationId xmlns:p14="http://schemas.microsoft.com/office/powerpoint/2010/main" val="103889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220584" y="61313"/>
            <a:ext cx="7772400" cy="769441"/>
          </a:xfrm>
          <a:prstGeom prst="rect">
            <a:avLst/>
          </a:prstGeom>
          <a:noFill/>
        </p:spPr>
        <p:txBody>
          <a:bodyPr wrap="square" rtlCol="0">
            <a:spAutoFit/>
          </a:bodyPr>
          <a:lstStyle/>
          <a:p>
            <a:pPr algn="ctr"/>
            <a:r>
              <a:rPr lang="en-US" sz="4400" dirty="0">
                <a:solidFill>
                  <a:schemeClr val="bg1"/>
                </a:solidFill>
                <a:latin typeface="Levenim MT" pitchFamily="2" charset="-79"/>
                <a:cs typeface="Levenim MT" pitchFamily="2" charset="-79"/>
              </a:rPr>
              <a:t>Philip</a:t>
            </a:r>
          </a:p>
        </p:txBody>
      </p:sp>
      <p:sp>
        <p:nvSpPr>
          <p:cNvPr id="8" name="TextBox 7"/>
          <p:cNvSpPr txBox="1"/>
          <p:nvPr/>
        </p:nvSpPr>
        <p:spPr>
          <a:xfrm>
            <a:off x="308599" y="771905"/>
            <a:ext cx="8842694" cy="5940088"/>
          </a:xfrm>
          <a:prstGeom prst="rect">
            <a:avLst/>
          </a:prstGeom>
          <a:noFill/>
        </p:spPr>
        <p:txBody>
          <a:bodyPr wrap="square" rtlCol="0">
            <a:spAutoFit/>
          </a:bodyPr>
          <a:lstStyle/>
          <a:p>
            <a:r>
              <a:rPr lang="en-US" sz="2000" dirty="0">
                <a:solidFill>
                  <a:schemeClr val="bg1"/>
                </a:solidFill>
                <a:cs typeface="Levenim MT" pitchFamily="2" charset="-79"/>
              </a:rPr>
              <a:t>He was one of the “seven chosen” to care for the needs of the widows and perform other works of service</a:t>
            </a:r>
          </a:p>
          <a:p>
            <a:endParaRPr lang="en-US" sz="2000" dirty="0">
              <a:solidFill>
                <a:schemeClr val="bg1"/>
              </a:solidFill>
              <a:cs typeface="Levenim MT" pitchFamily="2" charset="-79"/>
            </a:endParaRPr>
          </a:p>
          <a:p>
            <a:r>
              <a:rPr lang="en-US" sz="2000" dirty="0">
                <a:solidFill>
                  <a:schemeClr val="bg1"/>
                </a:solidFill>
                <a:cs typeface="Levenim MT" pitchFamily="2" charset="-79"/>
              </a:rPr>
              <a:t>He was visited by an angel</a:t>
            </a:r>
          </a:p>
          <a:p>
            <a:endParaRPr lang="en-US" sz="2000" dirty="0">
              <a:solidFill>
                <a:schemeClr val="bg1"/>
              </a:solidFill>
              <a:cs typeface="Levenim MT" pitchFamily="2" charset="-79"/>
            </a:endParaRPr>
          </a:p>
          <a:p>
            <a:r>
              <a:rPr lang="en-US" sz="2000" dirty="0">
                <a:solidFill>
                  <a:schemeClr val="bg1"/>
                </a:solidFill>
                <a:cs typeface="Levenim MT" pitchFamily="2" charset="-79"/>
              </a:rPr>
              <a:t>He preached in Samaria, baptized an Ethiopian eunuch, and ended up in Caesarea</a:t>
            </a:r>
          </a:p>
          <a:p>
            <a:endParaRPr lang="en-US" sz="2000" dirty="0">
              <a:solidFill>
                <a:schemeClr val="bg1"/>
              </a:solidFill>
              <a:cs typeface="Levenim MT" pitchFamily="2" charset="-79"/>
            </a:endParaRPr>
          </a:p>
          <a:p>
            <a:r>
              <a:rPr lang="en-US" sz="2000" dirty="0">
                <a:solidFill>
                  <a:schemeClr val="bg1"/>
                </a:solidFill>
              </a:rPr>
              <a:t> He preached, baptized, cast out unclean spirits, and performed other miracles </a:t>
            </a:r>
          </a:p>
          <a:p>
            <a:endParaRPr lang="en-US" sz="2000" dirty="0">
              <a:solidFill>
                <a:schemeClr val="bg1"/>
              </a:solidFill>
              <a:cs typeface="Levenim MT" pitchFamily="2" charset="-79"/>
            </a:endParaRPr>
          </a:p>
          <a:p>
            <a:r>
              <a:rPr lang="en-US" sz="2000" dirty="0">
                <a:solidFill>
                  <a:schemeClr val="bg1"/>
                </a:solidFill>
              </a:rPr>
              <a:t>Philip appears to have ministered as a holder of the Aaronic Priesthood—he had the authority to baptize but did not have the authority to give the gift of the Holy Ghost . Those whom Philip baptized had to wait for the arrival of Peter and John, holders of the Melchizedek Priesthood, to receive the gift of the Holy Ghost. (1)</a:t>
            </a:r>
            <a:endParaRPr lang="en-US" sz="2000" dirty="0">
              <a:solidFill>
                <a:schemeClr val="bg1"/>
              </a:solidFill>
              <a:cs typeface="Levenim MT" pitchFamily="2" charset="-79"/>
            </a:endParaRPr>
          </a:p>
          <a:p>
            <a:endParaRPr lang="en-US" sz="2000" dirty="0">
              <a:solidFill>
                <a:schemeClr val="bg1"/>
              </a:solidFill>
              <a:cs typeface="Levenim MT" pitchFamily="2" charset="-79"/>
            </a:endParaRPr>
          </a:p>
          <a:p>
            <a:r>
              <a:rPr lang="en-US" sz="2000" dirty="0">
                <a:solidFill>
                  <a:schemeClr val="bg1"/>
                </a:solidFill>
                <a:cs typeface="Levenim MT" pitchFamily="2" charset="-79"/>
              </a:rPr>
              <a:t>Had 4 unmarried daughters who had the gift of prophecy (Acts 21:9)</a:t>
            </a:r>
          </a:p>
          <a:p>
            <a:endParaRPr lang="en-US" sz="2000" dirty="0">
              <a:solidFill>
                <a:schemeClr val="bg1"/>
              </a:solidFill>
              <a:cs typeface="Levenim MT" pitchFamily="2" charset="-79"/>
            </a:endParaRPr>
          </a:p>
          <a:p>
            <a:r>
              <a:rPr lang="en-US" sz="2000" dirty="0">
                <a:solidFill>
                  <a:schemeClr val="bg1"/>
                </a:solidFill>
                <a:cs typeface="Levenim MT" pitchFamily="2" charset="-79"/>
              </a:rPr>
              <a:t>Later Paul stayed with Philip in Caesarea</a:t>
            </a:r>
          </a:p>
          <a:p>
            <a:endParaRPr lang="en-US" sz="2000" dirty="0">
              <a:solidFill>
                <a:schemeClr val="bg1"/>
              </a:solidFill>
              <a:cs typeface="Levenim MT" pitchFamily="2" charset="-79"/>
            </a:endParaRPr>
          </a:p>
          <a:p>
            <a:endParaRPr lang="en-US" sz="2000" dirty="0">
              <a:solidFill>
                <a:schemeClr val="bg1"/>
              </a:solidFill>
              <a:cs typeface="Levenim MT" pitchFamily="2" charset="-79"/>
            </a:endParaRPr>
          </a:p>
        </p:txBody>
      </p:sp>
      <p:grpSp>
        <p:nvGrpSpPr>
          <p:cNvPr id="51" name="Group 50"/>
          <p:cNvGrpSpPr/>
          <p:nvPr/>
        </p:nvGrpSpPr>
        <p:grpSpPr>
          <a:xfrm>
            <a:off x="9802985" y="1633965"/>
            <a:ext cx="1266576" cy="3465596"/>
            <a:chOff x="6958980" y="1973437"/>
            <a:chExt cx="1428432" cy="3908466"/>
          </a:xfrm>
        </p:grpSpPr>
        <p:sp>
          <p:nvSpPr>
            <p:cNvPr id="52" name="Oval 51"/>
            <p:cNvSpPr/>
            <p:nvPr/>
          </p:nvSpPr>
          <p:spPr>
            <a:xfrm rot="4271122">
              <a:off x="7275282" y="5471098"/>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4663168">
              <a:off x="7800753" y="5509551"/>
              <a:ext cx="275062" cy="46964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7117130" y="4746465"/>
              <a:ext cx="1184503" cy="956778"/>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a:off x="7037428" y="2298607"/>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20313725">
              <a:off x="7762235" y="2371132"/>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958980" y="428484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958946" y="4356007"/>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0411805">
              <a:off x="7770612" y="3505754"/>
              <a:ext cx="595363" cy="1241297"/>
            </a:xfrm>
            <a:prstGeom prst="trapezoid">
              <a:avLst>
                <a:gd name="adj" fmla="val 3754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535346">
              <a:off x="7002507" y="3592195"/>
              <a:ext cx="537742" cy="1078865"/>
            </a:xfrm>
            <a:prstGeom prst="trapezoid">
              <a:avLst>
                <a:gd name="adj" fmla="val 3089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7120745" y="3517807"/>
              <a:ext cx="1143001" cy="1847308"/>
            </a:xfrm>
            <a:prstGeom prst="trapezoid">
              <a:avLst>
                <a:gd name="adj" fmla="val 2912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800000">
              <a:off x="7491270" y="3610807"/>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216037" y="2231712"/>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5"/>
            <p:cNvGrpSpPr/>
            <p:nvPr/>
          </p:nvGrpSpPr>
          <p:grpSpPr>
            <a:xfrm rot="173469">
              <a:off x="7338973" y="3464639"/>
              <a:ext cx="688770" cy="686939"/>
              <a:chOff x="2960715" y="2385250"/>
              <a:chExt cx="1251949" cy="1404961"/>
            </a:xfrm>
            <a:solidFill>
              <a:srgbClr val="C00000"/>
            </a:solidFill>
          </p:grpSpPr>
          <p:sp>
            <p:nvSpPr>
              <p:cNvPr id="94" name="Moon 3"/>
              <p:cNvSpPr/>
              <p:nvPr/>
            </p:nvSpPr>
            <p:spPr>
              <a:xfrm rot="16200000">
                <a:off x="2975016" y="2561296"/>
                <a:ext cx="1264227" cy="1193604"/>
              </a:xfrm>
              <a:prstGeom prst="moon">
                <a:avLst>
                  <a:gd name="adj" fmla="val 6771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6200000">
                <a:off x="3026713" y="2319252"/>
                <a:ext cx="1119953" cy="125194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Cloud 64"/>
            <p:cNvSpPr/>
            <p:nvPr/>
          </p:nvSpPr>
          <p:spPr>
            <a:xfrm rot="16200000">
              <a:off x="7373707" y="1954931"/>
              <a:ext cx="609432" cy="95560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7082031" y="1973437"/>
              <a:ext cx="1198405" cy="661835"/>
              <a:chOff x="7037430" y="1171117"/>
              <a:chExt cx="944402" cy="661835"/>
            </a:xfrm>
          </p:grpSpPr>
          <p:sp>
            <p:nvSpPr>
              <p:cNvPr id="80" name="Freeform 79"/>
              <p:cNvSpPr/>
              <p:nvPr/>
            </p:nvSpPr>
            <p:spPr>
              <a:xfrm rot="16200000">
                <a:off x="7171577" y="1036970"/>
                <a:ext cx="661835" cy="930130"/>
              </a:xfrm>
              <a:custGeom>
                <a:avLst/>
                <a:gdLst>
                  <a:gd name="connsiteX0" fmla="*/ 525416 w 525416"/>
                  <a:gd name="connsiteY0" fmla="*/ 608261 h 1219200"/>
                  <a:gd name="connsiteX1" fmla="*/ 367533 w 525416"/>
                  <a:gd name="connsiteY1" fmla="*/ 1137428 h 1219200"/>
                  <a:gd name="connsiteX2" fmla="*/ 228600 w 525416"/>
                  <a:gd name="connsiteY2" fmla="*/ 1137427 h 1219200"/>
                  <a:gd name="connsiteX3" fmla="*/ 228600 w 525416"/>
                  <a:gd name="connsiteY3" fmla="*/ 1181099 h 1219200"/>
                  <a:gd name="connsiteX4" fmla="*/ 190499 w 525416"/>
                  <a:gd name="connsiteY4" fmla="*/ 1219200 h 1219200"/>
                  <a:gd name="connsiteX5" fmla="*/ 38101 w 525416"/>
                  <a:gd name="connsiteY5" fmla="*/ 1219200 h 1219200"/>
                  <a:gd name="connsiteX6" fmla="*/ 0 w 525416"/>
                  <a:gd name="connsiteY6" fmla="*/ 1181099 h 1219200"/>
                  <a:gd name="connsiteX7" fmla="*/ 0 w 525416"/>
                  <a:gd name="connsiteY7" fmla="*/ 38101 h 1219200"/>
                  <a:gd name="connsiteX8" fmla="*/ 38101 w 525416"/>
                  <a:gd name="connsiteY8" fmla="*/ 0 h 1219200"/>
                  <a:gd name="connsiteX9" fmla="*/ 190499 w 525416"/>
                  <a:gd name="connsiteY9" fmla="*/ 0 h 1219200"/>
                  <a:gd name="connsiteX10" fmla="*/ 228600 w 525416"/>
                  <a:gd name="connsiteY10" fmla="*/ 38101 h 1219200"/>
                  <a:gd name="connsiteX11" fmla="*/ 228600 w 525416"/>
                  <a:gd name="connsiteY11" fmla="*/ 79094 h 1219200"/>
                  <a:gd name="connsiteX12" fmla="*/ 367533 w 525416"/>
                  <a:gd name="connsiteY12" fmla="*/ 79094 h 1219200"/>
                  <a:gd name="connsiteX13" fmla="*/ 525416 w 525416"/>
                  <a:gd name="connsiteY13" fmla="*/ 608261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416" h="1219200">
                    <a:moveTo>
                      <a:pt x="525416" y="608261"/>
                    </a:moveTo>
                    <a:cubicBezTo>
                      <a:pt x="525416" y="900512"/>
                      <a:pt x="454729" y="1137428"/>
                      <a:pt x="367533" y="1137428"/>
                    </a:cubicBezTo>
                    <a:lnTo>
                      <a:pt x="228600" y="1137427"/>
                    </a:lnTo>
                    <a:lnTo>
                      <a:pt x="228600" y="1181099"/>
                    </a:lnTo>
                    <a:cubicBezTo>
                      <a:pt x="228600" y="1202142"/>
                      <a:pt x="211542" y="1219200"/>
                      <a:pt x="190499" y="1219200"/>
                    </a:cubicBezTo>
                    <a:lnTo>
                      <a:pt x="38101" y="1219200"/>
                    </a:lnTo>
                    <a:cubicBezTo>
                      <a:pt x="17058" y="1219200"/>
                      <a:pt x="0" y="1202142"/>
                      <a:pt x="0" y="1181099"/>
                    </a:cubicBezTo>
                    <a:lnTo>
                      <a:pt x="0" y="38101"/>
                    </a:lnTo>
                    <a:cubicBezTo>
                      <a:pt x="0" y="17058"/>
                      <a:pt x="17058" y="0"/>
                      <a:pt x="38101" y="0"/>
                    </a:cubicBezTo>
                    <a:lnTo>
                      <a:pt x="190499" y="0"/>
                    </a:lnTo>
                    <a:cubicBezTo>
                      <a:pt x="211542" y="0"/>
                      <a:pt x="228600" y="17058"/>
                      <a:pt x="228600" y="38101"/>
                    </a:cubicBezTo>
                    <a:lnTo>
                      <a:pt x="228600" y="79094"/>
                    </a:lnTo>
                    <a:lnTo>
                      <a:pt x="367533" y="79094"/>
                    </a:lnTo>
                    <a:cubicBezTo>
                      <a:pt x="454729" y="79094"/>
                      <a:pt x="525416" y="316010"/>
                      <a:pt x="525416" y="608261"/>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p:cNvGrpSpPr/>
              <p:nvPr/>
            </p:nvGrpSpPr>
            <p:grpSpPr>
              <a:xfrm flipV="1">
                <a:off x="7069333" y="1535705"/>
                <a:ext cx="912499" cy="225156"/>
                <a:chOff x="5029200" y="1371600"/>
                <a:chExt cx="6791793" cy="1933731"/>
              </a:xfrm>
            </p:grpSpPr>
            <p:grpSp>
              <p:nvGrpSpPr>
                <p:cNvPr id="82" name="Group 16"/>
                <p:cNvGrpSpPr/>
                <p:nvPr/>
              </p:nvGrpSpPr>
              <p:grpSpPr>
                <a:xfrm>
                  <a:off x="5029200" y="1371600"/>
                  <a:ext cx="1752600" cy="1905000"/>
                  <a:chOff x="5029200" y="1371600"/>
                  <a:chExt cx="1752600" cy="1905000"/>
                </a:xfrm>
              </p:grpSpPr>
              <p:sp>
                <p:nvSpPr>
                  <p:cNvPr id="92" name="4-Point Star 9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4-Point Star 9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7"/>
                <p:cNvGrpSpPr/>
                <p:nvPr/>
              </p:nvGrpSpPr>
              <p:grpSpPr>
                <a:xfrm>
                  <a:off x="6713095" y="1400331"/>
                  <a:ext cx="1752600" cy="1905000"/>
                  <a:chOff x="5029200" y="1371600"/>
                  <a:chExt cx="1752600" cy="1905000"/>
                </a:xfrm>
              </p:grpSpPr>
              <p:sp>
                <p:nvSpPr>
                  <p:cNvPr id="90" name="4-Point Star 89"/>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4-Point Star 90"/>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0"/>
                <p:cNvGrpSpPr/>
                <p:nvPr/>
              </p:nvGrpSpPr>
              <p:grpSpPr>
                <a:xfrm>
                  <a:off x="8404486" y="1389088"/>
                  <a:ext cx="1752600" cy="1905000"/>
                  <a:chOff x="5029200" y="1371600"/>
                  <a:chExt cx="1752600" cy="1905000"/>
                </a:xfrm>
              </p:grpSpPr>
              <p:sp>
                <p:nvSpPr>
                  <p:cNvPr id="88" name="4-Point Star 8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4-Point Star 8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3"/>
                <p:cNvGrpSpPr/>
                <p:nvPr/>
              </p:nvGrpSpPr>
              <p:grpSpPr>
                <a:xfrm>
                  <a:off x="10068393" y="1389089"/>
                  <a:ext cx="1752600" cy="1905000"/>
                  <a:chOff x="5029200" y="1371600"/>
                  <a:chExt cx="1752600" cy="1905000"/>
                </a:xfrm>
              </p:grpSpPr>
              <p:sp>
                <p:nvSpPr>
                  <p:cNvPr id="86" name="4-Point Star 8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4-Point Star 8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7" name="Group 66"/>
            <p:cNvGrpSpPr/>
            <p:nvPr/>
          </p:nvGrpSpPr>
          <p:grpSpPr>
            <a:xfrm>
              <a:off x="7181082" y="5059303"/>
              <a:ext cx="1001405" cy="300512"/>
              <a:chOff x="5029200" y="1371600"/>
              <a:chExt cx="6791793" cy="1933731"/>
            </a:xfrm>
          </p:grpSpPr>
          <p:grpSp>
            <p:nvGrpSpPr>
              <p:cNvPr id="68" name="Group 16"/>
              <p:cNvGrpSpPr/>
              <p:nvPr/>
            </p:nvGrpSpPr>
            <p:grpSpPr>
              <a:xfrm>
                <a:off x="5029200" y="1371600"/>
                <a:ext cx="1752600" cy="1905000"/>
                <a:chOff x="5029200" y="1371600"/>
                <a:chExt cx="1752600" cy="1905000"/>
              </a:xfrm>
            </p:grpSpPr>
            <p:sp>
              <p:nvSpPr>
                <p:cNvPr id="78" name="4-Point Star 77"/>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4-Point Star 78"/>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7"/>
              <p:cNvGrpSpPr/>
              <p:nvPr/>
            </p:nvGrpSpPr>
            <p:grpSpPr>
              <a:xfrm>
                <a:off x="6713095" y="1400331"/>
                <a:ext cx="1752600" cy="1905000"/>
                <a:chOff x="5029200" y="1371600"/>
                <a:chExt cx="1752600" cy="1905000"/>
              </a:xfrm>
            </p:grpSpPr>
            <p:sp>
              <p:nvSpPr>
                <p:cNvPr id="76" name="4-Point Star 75"/>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4-Point Star 76"/>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0"/>
              <p:cNvGrpSpPr/>
              <p:nvPr/>
            </p:nvGrpSpPr>
            <p:grpSpPr>
              <a:xfrm>
                <a:off x="8404486" y="1389088"/>
                <a:ext cx="1752600" cy="1905000"/>
                <a:chOff x="5029200" y="1371600"/>
                <a:chExt cx="1752600" cy="1905000"/>
              </a:xfrm>
            </p:grpSpPr>
            <p:sp>
              <p:nvSpPr>
                <p:cNvPr id="74" name="4-Point Star 73"/>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4-Point Star 74"/>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3"/>
              <p:cNvGrpSpPr/>
              <p:nvPr/>
            </p:nvGrpSpPr>
            <p:grpSpPr>
              <a:xfrm>
                <a:off x="10068393" y="1389089"/>
                <a:ext cx="1752600" cy="1905000"/>
                <a:chOff x="5029200" y="1371600"/>
                <a:chExt cx="1752600" cy="1905000"/>
              </a:xfrm>
            </p:grpSpPr>
            <p:sp>
              <p:nvSpPr>
                <p:cNvPr id="72" name="4-Point Star 71"/>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4-Point Star 72"/>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6" name="TextBox 95"/>
          <p:cNvSpPr txBox="1"/>
          <p:nvPr/>
        </p:nvSpPr>
        <p:spPr>
          <a:xfrm>
            <a:off x="4321629" y="6493876"/>
            <a:ext cx="7772400" cy="307777"/>
          </a:xfrm>
          <a:prstGeom prst="rect">
            <a:avLst/>
          </a:prstGeom>
          <a:noFill/>
        </p:spPr>
        <p:txBody>
          <a:bodyPr wrap="square" rtlCol="0">
            <a:spAutoFit/>
          </a:bodyPr>
          <a:lstStyle/>
          <a:p>
            <a:pPr algn="r"/>
            <a:r>
              <a:rPr lang="en-US" sz="1400" dirty="0">
                <a:solidFill>
                  <a:schemeClr val="bg1"/>
                </a:solidFill>
                <a:latin typeface="Levenim MT" pitchFamily="2" charset="-79"/>
                <a:cs typeface="Levenim MT" pitchFamily="2" charset="-79"/>
              </a:rPr>
              <a:t>(2)</a:t>
            </a:r>
          </a:p>
        </p:txBody>
      </p:sp>
    </p:spTree>
    <p:extLst>
      <p:ext uri="{BB962C8B-B14F-4D97-AF65-F5344CB8AC3E}">
        <p14:creationId xmlns:p14="http://schemas.microsoft.com/office/powerpoint/2010/main" val="282246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animEffect transition="in" filter="wipe(down)">
                                      <p:cBhvr>
                                        <p:cTn id="9" dur="580">
                                          <p:stCondLst>
                                            <p:cond delay="0"/>
                                          </p:stCondLst>
                                        </p:cTn>
                                        <p:tgtEl>
                                          <p:spTgt spid="51"/>
                                        </p:tgtEl>
                                      </p:cBhvr>
                                    </p:animEffect>
                                    <p:anim calcmode="lin" valueType="num">
                                      <p:cBhvr>
                                        <p:cTn id="10"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5" dur="26">
                                          <p:stCondLst>
                                            <p:cond delay="650"/>
                                          </p:stCondLst>
                                        </p:cTn>
                                        <p:tgtEl>
                                          <p:spTgt spid="51"/>
                                        </p:tgtEl>
                                      </p:cBhvr>
                                      <p:to x="100000" y="60000"/>
                                    </p:animScale>
                                    <p:animScale>
                                      <p:cBhvr>
                                        <p:cTn id="16" dur="166" decel="50000">
                                          <p:stCondLst>
                                            <p:cond delay="676"/>
                                          </p:stCondLst>
                                        </p:cTn>
                                        <p:tgtEl>
                                          <p:spTgt spid="51"/>
                                        </p:tgtEl>
                                      </p:cBhvr>
                                      <p:to x="100000" y="100000"/>
                                    </p:animScale>
                                    <p:animScale>
                                      <p:cBhvr>
                                        <p:cTn id="17" dur="26">
                                          <p:stCondLst>
                                            <p:cond delay="1312"/>
                                          </p:stCondLst>
                                        </p:cTn>
                                        <p:tgtEl>
                                          <p:spTgt spid="51"/>
                                        </p:tgtEl>
                                      </p:cBhvr>
                                      <p:to x="100000" y="80000"/>
                                    </p:animScale>
                                    <p:animScale>
                                      <p:cBhvr>
                                        <p:cTn id="18" dur="166" decel="50000">
                                          <p:stCondLst>
                                            <p:cond delay="1338"/>
                                          </p:stCondLst>
                                        </p:cTn>
                                        <p:tgtEl>
                                          <p:spTgt spid="51"/>
                                        </p:tgtEl>
                                      </p:cBhvr>
                                      <p:to x="100000" y="100000"/>
                                    </p:animScale>
                                    <p:animScale>
                                      <p:cBhvr>
                                        <p:cTn id="19" dur="26">
                                          <p:stCondLst>
                                            <p:cond delay="1642"/>
                                          </p:stCondLst>
                                        </p:cTn>
                                        <p:tgtEl>
                                          <p:spTgt spid="51"/>
                                        </p:tgtEl>
                                      </p:cBhvr>
                                      <p:to x="100000" y="90000"/>
                                    </p:animScale>
                                    <p:animScale>
                                      <p:cBhvr>
                                        <p:cTn id="20" dur="166" decel="50000">
                                          <p:stCondLst>
                                            <p:cond delay="1668"/>
                                          </p:stCondLst>
                                        </p:cTn>
                                        <p:tgtEl>
                                          <p:spTgt spid="51"/>
                                        </p:tgtEl>
                                      </p:cBhvr>
                                      <p:to x="100000" y="100000"/>
                                    </p:animScale>
                                    <p:animScale>
                                      <p:cBhvr>
                                        <p:cTn id="21" dur="26">
                                          <p:stCondLst>
                                            <p:cond delay="1808"/>
                                          </p:stCondLst>
                                        </p:cTn>
                                        <p:tgtEl>
                                          <p:spTgt spid="51"/>
                                        </p:tgtEl>
                                      </p:cBhvr>
                                      <p:to x="100000" y="95000"/>
                                    </p:animScale>
                                    <p:animScale>
                                      <p:cBhvr>
                                        <p:cTn id="22" dur="166" decel="50000">
                                          <p:stCondLst>
                                            <p:cond delay="1834"/>
                                          </p:stCondLst>
                                        </p:cTn>
                                        <p:tgtEl>
                                          <p:spTgt spid="5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209800" y="-47429"/>
            <a:ext cx="7772400" cy="769441"/>
          </a:xfrm>
          <a:prstGeom prst="rect">
            <a:avLst/>
          </a:prstGeom>
          <a:noFill/>
        </p:spPr>
        <p:txBody>
          <a:bodyPr wrap="square" rtlCol="0">
            <a:spAutoFit/>
          </a:bodyPr>
          <a:lstStyle/>
          <a:p>
            <a:pPr algn="ctr"/>
            <a:r>
              <a:rPr lang="en-US" sz="4400" dirty="0">
                <a:solidFill>
                  <a:schemeClr val="bg1"/>
                </a:solidFill>
                <a:latin typeface="Levenim MT" pitchFamily="2" charset="-79"/>
                <a:cs typeface="Levenim MT" pitchFamily="2" charset="-79"/>
              </a:rPr>
              <a:t>Sorcery of Simon</a:t>
            </a:r>
          </a:p>
        </p:txBody>
      </p:sp>
      <p:sp>
        <p:nvSpPr>
          <p:cNvPr id="7" name="TextBox 6"/>
          <p:cNvSpPr txBox="1"/>
          <p:nvPr/>
        </p:nvSpPr>
        <p:spPr>
          <a:xfrm>
            <a:off x="0" y="6475632"/>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8:12-24</a:t>
            </a:r>
          </a:p>
        </p:txBody>
      </p:sp>
      <p:sp>
        <p:nvSpPr>
          <p:cNvPr id="8" name="TextBox 7"/>
          <p:cNvSpPr txBox="1"/>
          <p:nvPr/>
        </p:nvSpPr>
        <p:spPr>
          <a:xfrm>
            <a:off x="799465" y="1682181"/>
            <a:ext cx="6406046" cy="4154984"/>
          </a:xfrm>
          <a:prstGeom prst="rect">
            <a:avLst/>
          </a:prstGeom>
          <a:noFill/>
        </p:spPr>
        <p:txBody>
          <a:bodyPr wrap="square" rtlCol="0">
            <a:spAutoFit/>
          </a:bodyPr>
          <a:lstStyle/>
          <a:p>
            <a:r>
              <a:rPr lang="en-US" sz="2400" dirty="0">
                <a:solidFill>
                  <a:schemeClr val="bg1"/>
                </a:solidFill>
              </a:rPr>
              <a:t>Simon, a Samaritan sorcerer who had been baptized by Philip, saw Peter and John exercising priesthood authority and supposed that he could purchase this authority. </a:t>
            </a:r>
          </a:p>
          <a:p>
            <a:endParaRPr lang="en-US" sz="2400" dirty="0">
              <a:solidFill>
                <a:schemeClr val="bg1"/>
              </a:solidFill>
            </a:endParaRPr>
          </a:p>
          <a:p>
            <a:endParaRPr lang="en-US" sz="2400" dirty="0">
              <a:solidFill>
                <a:schemeClr val="bg1"/>
              </a:solidFill>
            </a:endParaRPr>
          </a:p>
          <a:p>
            <a:endParaRPr lang="en-US" sz="2400" i="1" dirty="0">
              <a:solidFill>
                <a:srgbClr val="FFFF00"/>
              </a:solidFill>
            </a:endParaRPr>
          </a:p>
          <a:p>
            <a:r>
              <a:rPr lang="en-US" sz="2400" i="1" dirty="0">
                <a:solidFill>
                  <a:srgbClr val="FFFF00"/>
                </a:solidFill>
              </a:rPr>
              <a:t>“We believe that a man must be called of God, by prophecy, and by the laying on of hands by those who are in authority, to preach the Gospel and administer in the ordinances thereof.” </a:t>
            </a:r>
            <a:r>
              <a:rPr lang="en-US" sz="1200" i="1" dirty="0">
                <a:solidFill>
                  <a:srgbClr val="FFFF00"/>
                </a:solidFill>
              </a:rPr>
              <a:t>(5</a:t>
            </a:r>
            <a:r>
              <a:rPr lang="en-US" sz="1200" i="1" baseline="30000" dirty="0">
                <a:solidFill>
                  <a:srgbClr val="FFFF00"/>
                </a:solidFill>
              </a:rPr>
              <a:t>th</a:t>
            </a:r>
            <a:r>
              <a:rPr lang="en-US" sz="1200" i="1" dirty="0">
                <a:solidFill>
                  <a:srgbClr val="FFFF00"/>
                </a:solidFill>
              </a:rPr>
              <a:t> Article of Faith)</a:t>
            </a:r>
            <a:endParaRPr lang="en-US" sz="1200" i="1" dirty="0">
              <a:solidFill>
                <a:srgbClr val="FFFF00"/>
              </a:solidFill>
              <a:cs typeface="Levenim MT" pitchFamily="2" charset="-79"/>
            </a:endParaRPr>
          </a:p>
        </p:txBody>
      </p:sp>
      <p:sp>
        <p:nvSpPr>
          <p:cNvPr id="2" name="Rectangle 1"/>
          <p:cNvSpPr/>
          <p:nvPr/>
        </p:nvSpPr>
        <p:spPr>
          <a:xfrm>
            <a:off x="2362201" y="743783"/>
            <a:ext cx="8458200" cy="369332"/>
          </a:xfrm>
          <a:prstGeom prst="rect">
            <a:avLst/>
          </a:prstGeom>
        </p:spPr>
        <p:txBody>
          <a:bodyPr wrap="square">
            <a:spAutoFit/>
          </a:bodyPr>
          <a:lstStyle/>
          <a:p>
            <a:r>
              <a:rPr lang="en-US" dirty="0">
                <a:solidFill>
                  <a:srgbClr val="FFFF00"/>
                </a:solidFill>
                <a:latin typeface="Open Sans"/>
              </a:rPr>
              <a:t>Sorcery = use of power gained from the assistance or control of evil spirits</a:t>
            </a:r>
            <a:endParaRPr lang="en-US" dirty="0">
              <a:solidFill>
                <a:srgbClr val="FFFF00"/>
              </a:solidFill>
            </a:endParaRPr>
          </a:p>
        </p:txBody>
      </p:sp>
      <p:grpSp>
        <p:nvGrpSpPr>
          <p:cNvPr id="10" name="Group 9"/>
          <p:cNvGrpSpPr/>
          <p:nvPr/>
        </p:nvGrpSpPr>
        <p:grpSpPr>
          <a:xfrm>
            <a:off x="7707086" y="1858444"/>
            <a:ext cx="2035628" cy="3948452"/>
            <a:chOff x="5715000" y="255071"/>
            <a:chExt cx="1772436" cy="3406467"/>
          </a:xfrm>
        </p:grpSpPr>
        <p:sp>
          <p:nvSpPr>
            <p:cNvPr id="11" name="Freeform 10"/>
            <p:cNvSpPr/>
            <p:nvPr/>
          </p:nvSpPr>
          <p:spPr>
            <a:xfrm>
              <a:off x="5755706" y="308441"/>
              <a:ext cx="1602543" cy="1438162"/>
            </a:xfrm>
            <a:custGeom>
              <a:avLst/>
              <a:gdLst>
                <a:gd name="connsiteX0" fmla="*/ 1208902 w 1602543"/>
                <a:gd name="connsiteY0" fmla="*/ 834 h 1438162"/>
                <a:gd name="connsiteX1" fmla="*/ 1258176 w 1602543"/>
                <a:gd name="connsiteY1" fmla="*/ 14179 h 1438162"/>
                <a:gd name="connsiteX2" fmla="*/ 1351151 w 1602543"/>
                <a:gd name="connsiteY2" fmla="*/ 140376 h 1438162"/>
                <a:gd name="connsiteX3" fmla="*/ 1351657 w 1602543"/>
                <a:gd name="connsiteY3" fmla="*/ 140601 h 1438162"/>
                <a:gd name="connsiteX4" fmla="*/ 1390971 w 1602543"/>
                <a:gd name="connsiteY4" fmla="*/ 158082 h 1438162"/>
                <a:gd name="connsiteX5" fmla="*/ 1470472 w 1602543"/>
                <a:gd name="connsiteY5" fmla="*/ 262855 h 1438162"/>
                <a:gd name="connsiteX6" fmla="*/ 1465131 w 1602543"/>
                <a:gd name="connsiteY6" fmla="*/ 395664 h 1438162"/>
                <a:gd name="connsiteX7" fmla="*/ 1504145 w 1602543"/>
                <a:gd name="connsiteY7" fmla="*/ 598727 h 1438162"/>
                <a:gd name="connsiteX8" fmla="*/ 1499285 w 1602543"/>
                <a:gd name="connsiteY8" fmla="*/ 611303 h 1438162"/>
                <a:gd name="connsiteX9" fmla="*/ 1523826 w 1602543"/>
                <a:gd name="connsiteY9" fmla="*/ 624042 h 1438162"/>
                <a:gd name="connsiteX10" fmla="*/ 1576056 w 1602543"/>
                <a:gd name="connsiteY10" fmla="*/ 704396 h 1438162"/>
                <a:gd name="connsiteX11" fmla="*/ 1572547 w 1602543"/>
                <a:gd name="connsiteY11" fmla="*/ 806253 h 1438162"/>
                <a:gd name="connsiteX12" fmla="*/ 1598178 w 1602543"/>
                <a:gd name="connsiteY12" fmla="*/ 961989 h 1438162"/>
                <a:gd name="connsiteX13" fmla="*/ 1478111 w 1602543"/>
                <a:gd name="connsiteY13" fmla="*/ 1098313 h 1438162"/>
                <a:gd name="connsiteX14" fmla="*/ 1435129 w 1602543"/>
                <a:gd name="connsiteY14" fmla="*/ 1215126 h 1438162"/>
                <a:gd name="connsiteX15" fmla="*/ 1288790 w 1602543"/>
                <a:gd name="connsiteY15" fmla="*/ 1229269 h 1438162"/>
                <a:gd name="connsiteX16" fmla="*/ 1184213 w 1602543"/>
                <a:gd name="connsiteY16" fmla="*/ 1353886 h 1438162"/>
                <a:gd name="connsiteX17" fmla="*/ 1030450 w 1602543"/>
                <a:gd name="connsiteY17" fmla="*/ 1277820 h 1438162"/>
                <a:gd name="connsiteX18" fmla="*/ 802041 w 1602543"/>
                <a:gd name="connsiteY18" fmla="*/ 1202666 h 1438162"/>
                <a:gd name="connsiteX19" fmla="*/ 716316 w 1602543"/>
                <a:gd name="connsiteY19" fmla="*/ 1156221 h 1438162"/>
                <a:gd name="connsiteX20" fmla="*/ 708290 w 1602543"/>
                <a:gd name="connsiteY20" fmla="*/ 1135919 h 1438162"/>
                <a:gd name="connsiteX21" fmla="*/ 702663 w 1602543"/>
                <a:gd name="connsiteY21" fmla="*/ 1182133 h 1438162"/>
                <a:gd name="connsiteX22" fmla="*/ 674612 w 1602543"/>
                <a:gd name="connsiteY22" fmla="*/ 1250665 h 1438162"/>
                <a:gd name="connsiteX23" fmla="*/ 544379 w 1602543"/>
                <a:gd name="connsiteY23" fmla="*/ 1269107 h 1438162"/>
                <a:gd name="connsiteX24" fmla="*/ 451313 w 1602543"/>
                <a:gd name="connsiteY24" fmla="*/ 1431593 h 1438162"/>
                <a:gd name="connsiteX25" fmla="*/ 314473 w 1602543"/>
                <a:gd name="connsiteY25" fmla="*/ 1332412 h 1438162"/>
                <a:gd name="connsiteX26" fmla="*/ 111204 w 1602543"/>
                <a:gd name="connsiteY26" fmla="*/ 1234419 h 1438162"/>
                <a:gd name="connsiteX27" fmla="*/ 21831 w 1602543"/>
                <a:gd name="connsiteY27" fmla="*/ 1125372 h 1438162"/>
                <a:gd name="connsiteX28" fmla="*/ 40927 w 1602543"/>
                <a:gd name="connsiteY28" fmla="*/ 978176 h 1438162"/>
                <a:gd name="connsiteX29" fmla="*/ 601 w 1602543"/>
                <a:gd name="connsiteY29" fmla="*/ 827157 h 1438162"/>
                <a:gd name="connsiteX30" fmla="*/ 74247 w 1602543"/>
                <a:gd name="connsiteY30" fmla="*/ 692927 h 1438162"/>
                <a:gd name="connsiteX31" fmla="*/ 74952 w 1602543"/>
                <a:gd name="connsiteY31" fmla="*/ 689388 h 1438162"/>
                <a:gd name="connsiteX32" fmla="*/ 79695 w 1602543"/>
                <a:gd name="connsiteY32" fmla="*/ 586239 h 1438162"/>
                <a:gd name="connsiteX33" fmla="*/ 103271 w 1602543"/>
                <a:gd name="connsiteY33" fmla="*/ 510958 h 1438162"/>
                <a:gd name="connsiteX34" fmla="*/ 103134 w 1602543"/>
                <a:gd name="connsiteY34" fmla="*/ 505280 h 1438162"/>
                <a:gd name="connsiteX35" fmla="*/ 229099 w 1602543"/>
                <a:gd name="connsiteY35" fmla="*/ 371050 h 1438162"/>
                <a:gd name="connsiteX36" fmla="*/ 230304 w 1602543"/>
                <a:gd name="connsiteY36" fmla="*/ 367511 h 1438162"/>
                <a:gd name="connsiteX37" fmla="*/ 286414 w 1602543"/>
                <a:gd name="connsiteY37" fmla="*/ 174754 h 1438162"/>
                <a:gd name="connsiteX38" fmla="*/ 559380 w 1602543"/>
                <a:gd name="connsiteY38" fmla="*/ 130716 h 1438162"/>
                <a:gd name="connsiteX39" fmla="*/ 559433 w 1602543"/>
                <a:gd name="connsiteY39" fmla="*/ 130635 h 1438162"/>
                <a:gd name="connsiteX40" fmla="*/ 583453 w 1602543"/>
                <a:gd name="connsiteY40" fmla="*/ 93304 h 1438162"/>
                <a:gd name="connsiteX41" fmla="*/ 834593 w 1602543"/>
                <a:gd name="connsiteY41" fmla="*/ 85000 h 1438162"/>
                <a:gd name="connsiteX42" fmla="*/ 835574 w 1602543"/>
                <a:gd name="connsiteY42" fmla="*/ 83754 h 1438162"/>
                <a:gd name="connsiteX43" fmla="*/ 878687 w 1602543"/>
                <a:gd name="connsiteY43" fmla="*/ 28975 h 1438162"/>
                <a:gd name="connsiteX44" fmla="*/ 941832 w 1602543"/>
                <a:gd name="connsiteY44" fmla="*/ 1523 h 1438162"/>
                <a:gd name="connsiteX45" fmla="*/ 1048051 w 1602543"/>
                <a:gd name="connsiteY45" fmla="*/ 31491 h 1438162"/>
                <a:gd name="connsiteX46" fmla="*/ 1073272 w 1602543"/>
                <a:gd name="connsiteY46" fmla="*/ 58752 h 1438162"/>
                <a:gd name="connsiteX47" fmla="*/ 1074831 w 1602543"/>
                <a:gd name="connsiteY47" fmla="*/ 60437 h 1438162"/>
                <a:gd name="connsiteX48" fmla="*/ 1208902 w 1602543"/>
                <a:gd name="connsiteY48" fmla="*/ 834 h 14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02543" h="1438162">
                  <a:moveTo>
                    <a:pt x="1208902" y="834"/>
                  </a:moveTo>
                  <a:cubicBezTo>
                    <a:pt x="1225570" y="2357"/>
                    <a:pt x="1242203" y="6753"/>
                    <a:pt x="1258176" y="14179"/>
                  </a:cubicBezTo>
                  <a:cubicBezTo>
                    <a:pt x="1306862" y="36804"/>
                    <a:pt x="1341772" y="84174"/>
                    <a:pt x="1351151" y="140376"/>
                  </a:cubicBezTo>
                  <a:lnTo>
                    <a:pt x="1351657" y="140601"/>
                  </a:lnTo>
                  <a:lnTo>
                    <a:pt x="1390971" y="158082"/>
                  </a:lnTo>
                  <a:cubicBezTo>
                    <a:pt x="1428169" y="180817"/>
                    <a:pt x="1456795" y="217913"/>
                    <a:pt x="1470472" y="262855"/>
                  </a:cubicBezTo>
                  <a:cubicBezTo>
                    <a:pt x="1483726" y="306349"/>
                    <a:pt x="1481838" y="353590"/>
                    <a:pt x="1465131" y="395664"/>
                  </a:cubicBezTo>
                  <a:cubicBezTo>
                    <a:pt x="1506197" y="453365"/>
                    <a:pt x="1520558" y="528164"/>
                    <a:pt x="1504145" y="598727"/>
                  </a:cubicBezTo>
                  <a:lnTo>
                    <a:pt x="1499285" y="611303"/>
                  </a:lnTo>
                  <a:lnTo>
                    <a:pt x="1523826" y="624042"/>
                  </a:lnTo>
                  <a:cubicBezTo>
                    <a:pt x="1548264" y="641478"/>
                    <a:pt x="1567070" y="669929"/>
                    <a:pt x="1576056" y="704396"/>
                  </a:cubicBezTo>
                  <a:cubicBezTo>
                    <a:pt x="1584763" y="737754"/>
                    <a:pt x="1583522" y="773984"/>
                    <a:pt x="1572547" y="806253"/>
                  </a:cubicBezTo>
                  <a:cubicBezTo>
                    <a:pt x="1599525" y="850506"/>
                    <a:pt x="1608961" y="907872"/>
                    <a:pt x="1598178" y="961989"/>
                  </a:cubicBezTo>
                  <a:cubicBezTo>
                    <a:pt x="1583843" y="1033935"/>
                    <a:pt x="1536390" y="1087815"/>
                    <a:pt x="1478111" y="1098313"/>
                  </a:cubicBezTo>
                  <a:cubicBezTo>
                    <a:pt x="1477833" y="1143220"/>
                    <a:pt x="1462151" y="1185809"/>
                    <a:pt x="1435129" y="1215126"/>
                  </a:cubicBezTo>
                  <a:cubicBezTo>
                    <a:pt x="1394073" y="1259676"/>
                    <a:pt x="1334767" y="1265400"/>
                    <a:pt x="1288790" y="1229269"/>
                  </a:cubicBezTo>
                  <a:cubicBezTo>
                    <a:pt x="1273921" y="1291330"/>
                    <a:pt x="1234105" y="1338772"/>
                    <a:pt x="1184213" y="1353886"/>
                  </a:cubicBezTo>
                  <a:cubicBezTo>
                    <a:pt x="1125421" y="1371694"/>
                    <a:pt x="1064061" y="1341347"/>
                    <a:pt x="1030450" y="1277820"/>
                  </a:cubicBezTo>
                  <a:cubicBezTo>
                    <a:pt x="951118" y="1338118"/>
                    <a:pt x="848082" y="1304225"/>
                    <a:pt x="802041" y="1202666"/>
                  </a:cubicBezTo>
                  <a:cubicBezTo>
                    <a:pt x="768119" y="1207673"/>
                    <a:pt x="735751" y="1189035"/>
                    <a:pt x="716316" y="1156221"/>
                  </a:cubicBezTo>
                  <a:lnTo>
                    <a:pt x="708290" y="1135919"/>
                  </a:lnTo>
                  <a:lnTo>
                    <a:pt x="702663" y="1182133"/>
                  </a:lnTo>
                  <a:cubicBezTo>
                    <a:pt x="696137" y="1208113"/>
                    <a:pt x="686636" y="1231552"/>
                    <a:pt x="674612" y="1250665"/>
                  </a:cubicBezTo>
                  <a:cubicBezTo>
                    <a:pt x="638075" y="1308753"/>
                    <a:pt x="585296" y="1316218"/>
                    <a:pt x="544379" y="1269107"/>
                  </a:cubicBezTo>
                  <a:cubicBezTo>
                    <a:pt x="531147" y="1350027"/>
                    <a:pt x="495714" y="1411886"/>
                    <a:pt x="451313" y="1431593"/>
                  </a:cubicBezTo>
                  <a:cubicBezTo>
                    <a:pt x="398991" y="1454813"/>
                    <a:pt x="344385" y="1415244"/>
                    <a:pt x="314473" y="1332412"/>
                  </a:cubicBezTo>
                  <a:cubicBezTo>
                    <a:pt x="243873" y="1411034"/>
                    <a:pt x="152177" y="1366841"/>
                    <a:pt x="111204" y="1234419"/>
                  </a:cubicBezTo>
                  <a:cubicBezTo>
                    <a:pt x="70953" y="1243123"/>
                    <a:pt x="33159" y="1197020"/>
                    <a:pt x="21831" y="1125372"/>
                  </a:cubicBezTo>
                  <a:cubicBezTo>
                    <a:pt x="13624" y="1073534"/>
                    <a:pt x="20879" y="1017590"/>
                    <a:pt x="40927" y="978176"/>
                  </a:cubicBezTo>
                  <a:cubicBezTo>
                    <a:pt x="12482" y="947259"/>
                    <a:pt x="-3360" y="887931"/>
                    <a:pt x="601" y="827157"/>
                  </a:cubicBezTo>
                  <a:cubicBezTo>
                    <a:pt x="5247" y="756000"/>
                    <a:pt x="35825" y="700262"/>
                    <a:pt x="74247" y="692927"/>
                  </a:cubicBezTo>
                  <a:cubicBezTo>
                    <a:pt x="74476" y="691739"/>
                    <a:pt x="74723" y="690576"/>
                    <a:pt x="74952" y="689388"/>
                  </a:cubicBezTo>
                  <a:cubicBezTo>
                    <a:pt x="72372" y="654352"/>
                    <a:pt x="74090" y="619167"/>
                    <a:pt x="79695" y="586239"/>
                  </a:cubicBezTo>
                  <a:lnTo>
                    <a:pt x="103271" y="510958"/>
                  </a:lnTo>
                  <a:lnTo>
                    <a:pt x="103134" y="505280"/>
                  </a:lnTo>
                  <a:cubicBezTo>
                    <a:pt x="111080" y="434123"/>
                    <a:pt x="163381" y="378385"/>
                    <a:pt x="229099" y="371050"/>
                  </a:cubicBezTo>
                  <a:cubicBezTo>
                    <a:pt x="229490" y="369862"/>
                    <a:pt x="229913" y="368699"/>
                    <a:pt x="230304" y="367511"/>
                  </a:cubicBezTo>
                  <a:cubicBezTo>
                    <a:pt x="221478" y="297439"/>
                    <a:pt x="242060" y="226772"/>
                    <a:pt x="286414" y="174754"/>
                  </a:cubicBezTo>
                  <a:cubicBezTo>
                    <a:pt x="356496" y="92594"/>
                    <a:pt x="470118" y="74281"/>
                    <a:pt x="559380" y="130716"/>
                  </a:cubicBezTo>
                  <a:lnTo>
                    <a:pt x="559433" y="130635"/>
                  </a:lnTo>
                  <a:lnTo>
                    <a:pt x="583453" y="93304"/>
                  </a:lnTo>
                  <a:cubicBezTo>
                    <a:pt x="647488" y="15842"/>
                    <a:pt x="762159" y="7935"/>
                    <a:pt x="834593" y="85000"/>
                  </a:cubicBezTo>
                  <a:lnTo>
                    <a:pt x="835574" y="83754"/>
                  </a:lnTo>
                  <a:lnTo>
                    <a:pt x="878687" y="28975"/>
                  </a:lnTo>
                  <a:cubicBezTo>
                    <a:pt x="897103" y="14637"/>
                    <a:pt x="918694" y="5061"/>
                    <a:pt x="941832" y="1523"/>
                  </a:cubicBezTo>
                  <a:cubicBezTo>
                    <a:pt x="980032" y="-4327"/>
                    <a:pt x="1018195" y="6879"/>
                    <a:pt x="1048051" y="31491"/>
                  </a:cubicBezTo>
                  <a:lnTo>
                    <a:pt x="1073272" y="58752"/>
                  </a:lnTo>
                  <a:lnTo>
                    <a:pt x="1074831" y="60437"/>
                  </a:lnTo>
                  <a:cubicBezTo>
                    <a:pt x="1108585" y="17549"/>
                    <a:pt x="1158899" y="-3735"/>
                    <a:pt x="1208902" y="834"/>
                  </a:cubicBez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p:cNvSpPr/>
            <p:nvPr/>
          </p:nvSpPr>
          <p:spPr>
            <a:xfrm rot="19671902">
              <a:off x="7127441" y="1963933"/>
              <a:ext cx="359995" cy="5863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5715000" y="1964558"/>
              <a:ext cx="368876" cy="5863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352409">
              <a:off x="6664353" y="3075224"/>
              <a:ext cx="340948" cy="586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647766">
              <a:off x="6272388" y="3063627"/>
              <a:ext cx="339317" cy="5863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169292">
              <a:off x="6624865" y="1319883"/>
              <a:ext cx="728145" cy="1045826"/>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90291">
              <a:off x="5830112" y="1285616"/>
              <a:ext cx="728145" cy="1045826"/>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6044320" y="1454465"/>
              <a:ext cx="1086279" cy="1910859"/>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9050" y="1137030"/>
              <a:ext cx="416816" cy="5762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335299">
              <a:off x="6677442" y="1379515"/>
              <a:ext cx="512952" cy="1913148"/>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473802">
              <a:off x="6001456" y="1384987"/>
              <a:ext cx="512952" cy="1880586"/>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44320" y="455096"/>
              <a:ext cx="1035359" cy="10957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253524" y="1233167"/>
              <a:ext cx="630178" cy="44627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49069" y="1306303"/>
              <a:ext cx="244835" cy="1426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rot="16822192">
              <a:off x="5460654" y="2284535"/>
              <a:ext cx="1557752" cy="317462"/>
              <a:chOff x="1136346" y="680506"/>
              <a:chExt cx="3602237" cy="1174929"/>
            </a:xfrm>
          </p:grpSpPr>
          <p:grpSp>
            <p:nvGrpSpPr>
              <p:cNvPr id="47" name="Group 46"/>
              <p:cNvGrpSpPr/>
              <p:nvPr/>
            </p:nvGrpSpPr>
            <p:grpSpPr>
              <a:xfrm>
                <a:off x="1136346" y="680506"/>
                <a:ext cx="1359008" cy="1161201"/>
                <a:chOff x="1136346" y="680506"/>
                <a:chExt cx="1359008" cy="1161201"/>
              </a:xfrm>
            </p:grpSpPr>
            <p:sp>
              <p:nvSpPr>
                <p:cNvPr id="54" name="Freeform 53"/>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iamond 54"/>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flipH="1" flipV="1">
                <a:off x="2315369" y="694234"/>
                <a:ext cx="1359008" cy="1161201"/>
                <a:chOff x="1136346" y="680506"/>
                <a:chExt cx="1359008" cy="1161201"/>
              </a:xfrm>
            </p:grpSpPr>
            <p:sp>
              <p:nvSpPr>
                <p:cNvPr id="52" name="Freeform 51"/>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iamond 52"/>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3379575" y="693331"/>
                <a:ext cx="1359008" cy="1161201"/>
                <a:chOff x="1136346" y="680506"/>
                <a:chExt cx="1359008" cy="1161201"/>
              </a:xfrm>
            </p:grpSpPr>
            <p:sp>
              <p:nvSpPr>
                <p:cNvPr id="50" name="Freeform 49"/>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iamond 50"/>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rot="5123810" flipH="1">
              <a:off x="6144269" y="2260448"/>
              <a:ext cx="1557752" cy="317462"/>
              <a:chOff x="1136346" y="680506"/>
              <a:chExt cx="3602237" cy="1174929"/>
            </a:xfrm>
          </p:grpSpPr>
          <p:grpSp>
            <p:nvGrpSpPr>
              <p:cNvPr id="38" name="Group 37"/>
              <p:cNvGrpSpPr/>
              <p:nvPr/>
            </p:nvGrpSpPr>
            <p:grpSpPr>
              <a:xfrm>
                <a:off x="1136346" y="680506"/>
                <a:ext cx="1359008" cy="1161201"/>
                <a:chOff x="1136346" y="680506"/>
                <a:chExt cx="1359008" cy="1161201"/>
              </a:xfrm>
            </p:grpSpPr>
            <p:sp>
              <p:nvSpPr>
                <p:cNvPr id="45" name="Freeform 44"/>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iamond 45"/>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flipH="1" flipV="1">
                <a:off x="2315369" y="694234"/>
                <a:ext cx="1359008" cy="1161201"/>
                <a:chOff x="1136346" y="680506"/>
                <a:chExt cx="1359008" cy="1161201"/>
              </a:xfrm>
            </p:grpSpPr>
            <p:sp>
              <p:nvSpPr>
                <p:cNvPr id="43" name="Freeform 42"/>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mond 43"/>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379575" y="693331"/>
                <a:ext cx="1359008" cy="1161201"/>
                <a:chOff x="1136346" y="680506"/>
                <a:chExt cx="1359008" cy="1161201"/>
              </a:xfrm>
            </p:grpSpPr>
            <p:sp>
              <p:nvSpPr>
                <p:cNvPr id="41" name="Freeform 40"/>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mond 41"/>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lowchart: Stored Data 26"/>
            <p:cNvSpPr/>
            <p:nvPr/>
          </p:nvSpPr>
          <p:spPr>
            <a:xfrm rot="5400000">
              <a:off x="6345773" y="-163257"/>
              <a:ext cx="483370" cy="1320026"/>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0800000">
              <a:off x="5970779" y="335153"/>
              <a:ext cx="1267681" cy="258347"/>
              <a:chOff x="1136346" y="680506"/>
              <a:chExt cx="3602237" cy="1174929"/>
            </a:xfrm>
          </p:grpSpPr>
          <p:grpSp>
            <p:nvGrpSpPr>
              <p:cNvPr id="29" name="Group 28"/>
              <p:cNvGrpSpPr/>
              <p:nvPr/>
            </p:nvGrpSpPr>
            <p:grpSpPr>
              <a:xfrm>
                <a:off x="1136346" y="680506"/>
                <a:ext cx="1359008" cy="1161201"/>
                <a:chOff x="1136346" y="680506"/>
                <a:chExt cx="1359008" cy="1161201"/>
              </a:xfrm>
            </p:grpSpPr>
            <p:sp>
              <p:nvSpPr>
                <p:cNvPr id="36" name="Freeform 35"/>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iamond 36"/>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H="1" flipV="1">
                <a:off x="2315369" y="694234"/>
                <a:ext cx="1359008" cy="1161201"/>
                <a:chOff x="1136346" y="680506"/>
                <a:chExt cx="1359008" cy="1161201"/>
              </a:xfrm>
            </p:grpSpPr>
            <p:sp>
              <p:nvSpPr>
                <p:cNvPr id="34" name="Freeform 33"/>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iamond 34"/>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379575" y="693331"/>
                <a:ext cx="1359008" cy="1161201"/>
                <a:chOff x="1136346" y="680506"/>
                <a:chExt cx="1359008" cy="1161201"/>
              </a:xfrm>
            </p:grpSpPr>
            <p:sp>
              <p:nvSpPr>
                <p:cNvPr id="32" name="Freeform 31"/>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mond 32"/>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04577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6" name="TextBox 5"/>
          <p:cNvSpPr txBox="1"/>
          <p:nvPr/>
        </p:nvSpPr>
        <p:spPr>
          <a:xfrm>
            <a:off x="2209800" y="-47429"/>
            <a:ext cx="7772400" cy="769441"/>
          </a:xfrm>
          <a:prstGeom prst="rect">
            <a:avLst/>
          </a:prstGeom>
          <a:noFill/>
        </p:spPr>
        <p:txBody>
          <a:bodyPr wrap="square" rtlCol="0">
            <a:spAutoFit/>
          </a:bodyPr>
          <a:lstStyle/>
          <a:p>
            <a:pPr algn="ctr"/>
            <a:r>
              <a:rPr lang="en-US" sz="4400" dirty="0">
                <a:solidFill>
                  <a:schemeClr val="bg1"/>
                </a:solidFill>
                <a:latin typeface="Levenim MT" pitchFamily="2" charset="-79"/>
                <a:cs typeface="Levenim MT" pitchFamily="2" charset="-79"/>
              </a:rPr>
              <a:t>Deception</a:t>
            </a:r>
          </a:p>
        </p:txBody>
      </p:sp>
      <p:sp>
        <p:nvSpPr>
          <p:cNvPr id="7" name="TextBox 6"/>
          <p:cNvSpPr txBox="1"/>
          <p:nvPr/>
        </p:nvSpPr>
        <p:spPr>
          <a:xfrm>
            <a:off x="0" y="6475632"/>
            <a:ext cx="7772400" cy="307777"/>
          </a:xfrm>
          <a:prstGeom prst="rect">
            <a:avLst/>
          </a:prstGeom>
          <a:noFill/>
        </p:spPr>
        <p:txBody>
          <a:bodyPr wrap="square" rtlCol="0">
            <a:spAutoFit/>
          </a:bodyPr>
          <a:lstStyle/>
          <a:p>
            <a:r>
              <a:rPr lang="en-US" sz="1400" dirty="0">
                <a:solidFill>
                  <a:schemeClr val="bg1"/>
                </a:solidFill>
                <a:latin typeface="Levenim MT" pitchFamily="2" charset="-79"/>
                <a:cs typeface="Levenim MT" pitchFamily="2" charset="-79"/>
              </a:rPr>
              <a:t>Acts 8:10; D&amp;C 28:11</a:t>
            </a:r>
          </a:p>
        </p:txBody>
      </p:sp>
      <p:sp>
        <p:nvSpPr>
          <p:cNvPr id="8" name="TextBox 7"/>
          <p:cNvSpPr txBox="1"/>
          <p:nvPr/>
        </p:nvSpPr>
        <p:spPr>
          <a:xfrm>
            <a:off x="171921" y="694042"/>
            <a:ext cx="6939913" cy="1323439"/>
          </a:xfrm>
          <a:prstGeom prst="rect">
            <a:avLst/>
          </a:prstGeom>
          <a:noFill/>
        </p:spPr>
        <p:txBody>
          <a:bodyPr wrap="square" rtlCol="0">
            <a:spAutoFit/>
          </a:bodyPr>
          <a:lstStyle/>
          <a:p>
            <a:r>
              <a:rPr lang="en-US" sz="2000" dirty="0">
                <a:solidFill>
                  <a:schemeClr val="bg1"/>
                </a:solidFill>
              </a:rPr>
              <a:t>“Simon the sorcerer so convincingly portrayed his satanic powers as divine that many people, 'from the least to the greatest, [said], This man is the great power of God.' </a:t>
            </a:r>
          </a:p>
          <a:p>
            <a:endParaRPr lang="en-US" sz="2000" i="1" dirty="0">
              <a:solidFill>
                <a:schemeClr val="bg1"/>
              </a:solidFill>
              <a:cs typeface="Levenim MT" pitchFamily="2" charset="-79"/>
            </a:endParaRPr>
          </a:p>
        </p:txBody>
      </p:sp>
      <p:grpSp>
        <p:nvGrpSpPr>
          <p:cNvPr id="10" name="Group 9"/>
          <p:cNvGrpSpPr/>
          <p:nvPr/>
        </p:nvGrpSpPr>
        <p:grpSpPr>
          <a:xfrm>
            <a:off x="460291" y="2021440"/>
            <a:ext cx="1371600" cy="2648242"/>
            <a:chOff x="5715000" y="255071"/>
            <a:chExt cx="1772436" cy="3406467"/>
          </a:xfrm>
        </p:grpSpPr>
        <p:sp>
          <p:nvSpPr>
            <p:cNvPr id="11" name="Freeform 10"/>
            <p:cNvSpPr/>
            <p:nvPr/>
          </p:nvSpPr>
          <p:spPr>
            <a:xfrm>
              <a:off x="5755706" y="308441"/>
              <a:ext cx="1602543" cy="1438162"/>
            </a:xfrm>
            <a:custGeom>
              <a:avLst/>
              <a:gdLst>
                <a:gd name="connsiteX0" fmla="*/ 1208902 w 1602543"/>
                <a:gd name="connsiteY0" fmla="*/ 834 h 1438162"/>
                <a:gd name="connsiteX1" fmla="*/ 1258176 w 1602543"/>
                <a:gd name="connsiteY1" fmla="*/ 14179 h 1438162"/>
                <a:gd name="connsiteX2" fmla="*/ 1351151 w 1602543"/>
                <a:gd name="connsiteY2" fmla="*/ 140376 h 1438162"/>
                <a:gd name="connsiteX3" fmla="*/ 1351657 w 1602543"/>
                <a:gd name="connsiteY3" fmla="*/ 140601 h 1438162"/>
                <a:gd name="connsiteX4" fmla="*/ 1390971 w 1602543"/>
                <a:gd name="connsiteY4" fmla="*/ 158082 h 1438162"/>
                <a:gd name="connsiteX5" fmla="*/ 1470472 w 1602543"/>
                <a:gd name="connsiteY5" fmla="*/ 262855 h 1438162"/>
                <a:gd name="connsiteX6" fmla="*/ 1465131 w 1602543"/>
                <a:gd name="connsiteY6" fmla="*/ 395664 h 1438162"/>
                <a:gd name="connsiteX7" fmla="*/ 1504145 w 1602543"/>
                <a:gd name="connsiteY7" fmla="*/ 598727 h 1438162"/>
                <a:gd name="connsiteX8" fmla="*/ 1499285 w 1602543"/>
                <a:gd name="connsiteY8" fmla="*/ 611303 h 1438162"/>
                <a:gd name="connsiteX9" fmla="*/ 1523826 w 1602543"/>
                <a:gd name="connsiteY9" fmla="*/ 624042 h 1438162"/>
                <a:gd name="connsiteX10" fmla="*/ 1576056 w 1602543"/>
                <a:gd name="connsiteY10" fmla="*/ 704396 h 1438162"/>
                <a:gd name="connsiteX11" fmla="*/ 1572547 w 1602543"/>
                <a:gd name="connsiteY11" fmla="*/ 806253 h 1438162"/>
                <a:gd name="connsiteX12" fmla="*/ 1598178 w 1602543"/>
                <a:gd name="connsiteY12" fmla="*/ 961989 h 1438162"/>
                <a:gd name="connsiteX13" fmla="*/ 1478111 w 1602543"/>
                <a:gd name="connsiteY13" fmla="*/ 1098313 h 1438162"/>
                <a:gd name="connsiteX14" fmla="*/ 1435129 w 1602543"/>
                <a:gd name="connsiteY14" fmla="*/ 1215126 h 1438162"/>
                <a:gd name="connsiteX15" fmla="*/ 1288790 w 1602543"/>
                <a:gd name="connsiteY15" fmla="*/ 1229269 h 1438162"/>
                <a:gd name="connsiteX16" fmla="*/ 1184213 w 1602543"/>
                <a:gd name="connsiteY16" fmla="*/ 1353886 h 1438162"/>
                <a:gd name="connsiteX17" fmla="*/ 1030450 w 1602543"/>
                <a:gd name="connsiteY17" fmla="*/ 1277820 h 1438162"/>
                <a:gd name="connsiteX18" fmla="*/ 802041 w 1602543"/>
                <a:gd name="connsiteY18" fmla="*/ 1202666 h 1438162"/>
                <a:gd name="connsiteX19" fmla="*/ 716316 w 1602543"/>
                <a:gd name="connsiteY19" fmla="*/ 1156221 h 1438162"/>
                <a:gd name="connsiteX20" fmla="*/ 708290 w 1602543"/>
                <a:gd name="connsiteY20" fmla="*/ 1135919 h 1438162"/>
                <a:gd name="connsiteX21" fmla="*/ 702663 w 1602543"/>
                <a:gd name="connsiteY21" fmla="*/ 1182133 h 1438162"/>
                <a:gd name="connsiteX22" fmla="*/ 674612 w 1602543"/>
                <a:gd name="connsiteY22" fmla="*/ 1250665 h 1438162"/>
                <a:gd name="connsiteX23" fmla="*/ 544379 w 1602543"/>
                <a:gd name="connsiteY23" fmla="*/ 1269107 h 1438162"/>
                <a:gd name="connsiteX24" fmla="*/ 451313 w 1602543"/>
                <a:gd name="connsiteY24" fmla="*/ 1431593 h 1438162"/>
                <a:gd name="connsiteX25" fmla="*/ 314473 w 1602543"/>
                <a:gd name="connsiteY25" fmla="*/ 1332412 h 1438162"/>
                <a:gd name="connsiteX26" fmla="*/ 111204 w 1602543"/>
                <a:gd name="connsiteY26" fmla="*/ 1234419 h 1438162"/>
                <a:gd name="connsiteX27" fmla="*/ 21831 w 1602543"/>
                <a:gd name="connsiteY27" fmla="*/ 1125372 h 1438162"/>
                <a:gd name="connsiteX28" fmla="*/ 40927 w 1602543"/>
                <a:gd name="connsiteY28" fmla="*/ 978176 h 1438162"/>
                <a:gd name="connsiteX29" fmla="*/ 601 w 1602543"/>
                <a:gd name="connsiteY29" fmla="*/ 827157 h 1438162"/>
                <a:gd name="connsiteX30" fmla="*/ 74247 w 1602543"/>
                <a:gd name="connsiteY30" fmla="*/ 692927 h 1438162"/>
                <a:gd name="connsiteX31" fmla="*/ 74952 w 1602543"/>
                <a:gd name="connsiteY31" fmla="*/ 689388 h 1438162"/>
                <a:gd name="connsiteX32" fmla="*/ 79695 w 1602543"/>
                <a:gd name="connsiteY32" fmla="*/ 586239 h 1438162"/>
                <a:gd name="connsiteX33" fmla="*/ 103271 w 1602543"/>
                <a:gd name="connsiteY33" fmla="*/ 510958 h 1438162"/>
                <a:gd name="connsiteX34" fmla="*/ 103134 w 1602543"/>
                <a:gd name="connsiteY34" fmla="*/ 505280 h 1438162"/>
                <a:gd name="connsiteX35" fmla="*/ 229099 w 1602543"/>
                <a:gd name="connsiteY35" fmla="*/ 371050 h 1438162"/>
                <a:gd name="connsiteX36" fmla="*/ 230304 w 1602543"/>
                <a:gd name="connsiteY36" fmla="*/ 367511 h 1438162"/>
                <a:gd name="connsiteX37" fmla="*/ 286414 w 1602543"/>
                <a:gd name="connsiteY37" fmla="*/ 174754 h 1438162"/>
                <a:gd name="connsiteX38" fmla="*/ 559380 w 1602543"/>
                <a:gd name="connsiteY38" fmla="*/ 130716 h 1438162"/>
                <a:gd name="connsiteX39" fmla="*/ 559433 w 1602543"/>
                <a:gd name="connsiteY39" fmla="*/ 130635 h 1438162"/>
                <a:gd name="connsiteX40" fmla="*/ 583453 w 1602543"/>
                <a:gd name="connsiteY40" fmla="*/ 93304 h 1438162"/>
                <a:gd name="connsiteX41" fmla="*/ 834593 w 1602543"/>
                <a:gd name="connsiteY41" fmla="*/ 85000 h 1438162"/>
                <a:gd name="connsiteX42" fmla="*/ 835574 w 1602543"/>
                <a:gd name="connsiteY42" fmla="*/ 83754 h 1438162"/>
                <a:gd name="connsiteX43" fmla="*/ 878687 w 1602543"/>
                <a:gd name="connsiteY43" fmla="*/ 28975 h 1438162"/>
                <a:gd name="connsiteX44" fmla="*/ 941832 w 1602543"/>
                <a:gd name="connsiteY44" fmla="*/ 1523 h 1438162"/>
                <a:gd name="connsiteX45" fmla="*/ 1048051 w 1602543"/>
                <a:gd name="connsiteY45" fmla="*/ 31491 h 1438162"/>
                <a:gd name="connsiteX46" fmla="*/ 1073272 w 1602543"/>
                <a:gd name="connsiteY46" fmla="*/ 58752 h 1438162"/>
                <a:gd name="connsiteX47" fmla="*/ 1074831 w 1602543"/>
                <a:gd name="connsiteY47" fmla="*/ 60437 h 1438162"/>
                <a:gd name="connsiteX48" fmla="*/ 1208902 w 1602543"/>
                <a:gd name="connsiteY48" fmla="*/ 834 h 14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02543" h="1438162">
                  <a:moveTo>
                    <a:pt x="1208902" y="834"/>
                  </a:moveTo>
                  <a:cubicBezTo>
                    <a:pt x="1225570" y="2357"/>
                    <a:pt x="1242203" y="6753"/>
                    <a:pt x="1258176" y="14179"/>
                  </a:cubicBezTo>
                  <a:cubicBezTo>
                    <a:pt x="1306862" y="36804"/>
                    <a:pt x="1341772" y="84174"/>
                    <a:pt x="1351151" y="140376"/>
                  </a:cubicBezTo>
                  <a:lnTo>
                    <a:pt x="1351657" y="140601"/>
                  </a:lnTo>
                  <a:lnTo>
                    <a:pt x="1390971" y="158082"/>
                  </a:lnTo>
                  <a:cubicBezTo>
                    <a:pt x="1428169" y="180817"/>
                    <a:pt x="1456795" y="217913"/>
                    <a:pt x="1470472" y="262855"/>
                  </a:cubicBezTo>
                  <a:cubicBezTo>
                    <a:pt x="1483726" y="306349"/>
                    <a:pt x="1481838" y="353590"/>
                    <a:pt x="1465131" y="395664"/>
                  </a:cubicBezTo>
                  <a:cubicBezTo>
                    <a:pt x="1506197" y="453365"/>
                    <a:pt x="1520558" y="528164"/>
                    <a:pt x="1504145" y="598727"/>
                  </a:cubicBezTo>
                  <a:lnTo>
                    <a:pt x="1499285" y="611303"/>
                  </a:lnTo>
                  <a:lnTo>
                    <a:pt x="1523826" y="624042"/>
                  </a:lnTo>
                  <a:cubicBezTo>
                    <a:pt x="1548264" y="641478"/>
                    <a:pt x="1567070" y="669929"/>
                    <a:pt x="1576056" y="704396"/>
                  </a:cubicBezTo>
                  <a:cubicBezTo>
                    <a:pt x="1584763" y="737754"/>
                    <a:pt x="1583522" y="773984"/>
                    <a:pt x="1572547" y="806253"/>
                  </a:cubicBezTo>
                  <a:cubicBezTo>
                    <a:pt x="1599525" y="850506"/>
                    <a:pt x="1608961" y="907872"/>
                    <a:pt x="1598178" y="961989"/>
                  </a:cubicBezTo>
                  <a:cubicBezTo>
                    <a:pt x="1583843" y="1033935"/>
                    <a:pt x="1536390" y="1087815"/>
                    <a:pt x="1478111" y="1098313"/>
                  </a:cubicBezTo>
                  <a:cubicBezTo>
                    <a:pt x="1477833" y="1143220"/>
                    <a:pt x="1462151" y="1185809"/>
                    <a:pt x="1435129" y="1215126"/>
                  </a:cubicBezTo>
                  <a:cubicBezTo>
                    <a:pt x="1394073" y="1259676"/>
                    <a:pt x="1334767" y="1265400"/>
                    <a:pt x="1288790" y="1229269"/>
                  </a:cubicBezTo>
                  <a:cubicBezTo>
                    <a:pt x="1273921" y="1291330"/>
                    <a:pt x="1234105" y="1338772"/>
                    <a:pt x="1184213" y="1353886"/>
                  </a:cubicBezTo>
                  <a:cubicBezTo>
                    <a:pt x="1125421" y="1371694"/>
                    <a:pt x="1064061" y="1341347"/>
                    <a:pt x="1030450" y="1277820"/>
                  </a:cubicBezTo>
                  <a:cubicBezTo>
                    <a:pt x="951118" y="1338118"/>
                    <a:pt x="848082" y="1304225"/>
                    <a:pt x="802041" y="1202666"/>
                  </a:cubicBezTo>
                  <a:cubicBezTo>
                    <a:pt x="768119" y="1207673"/>
                    <a:pt x="735751" y="1189035"/>
                    <a:pt x="716316" y="1156221"/>
                  </a:cubicBezTo>
                  <a:lnTo>
                    <a:pt x="708290" y="1135919"/>
                  </a:lnTo>
                  <a:lnTo>
                    <a:pt x="702663" y="1182133"/>
                  </a:lnTo>
                  <a:cubicBezTo>
                    <a:pt x="696137" y="1208113"/>
                    <a:pt x="686636" y="1231552"/>
                    <a:pt x="674612" y="1250665"/>
                  </a:cubicBezTo>
                  <a:cubicBezTo>
                    <a:pt x="638075" y="1308753"/>
                    <a:pt x="585296" y="1316218"/>
                    <a:pt x="544379" y="1269107"/>
                  </a:cubicBezTo>
                  <a:cubicBezTo>
                    <a:pt x="531147" y="1350027"/>
                    <a:pt x="495714" y="1411886"/>
                    <a:pt x="451313" y="1431593"/>
                  </a:cubicBezTo>
                  <a:cubicBezTo>
                    <a:pt x="398991" y="1454813"/>
                    <a:pt x="344385" y="1415244"/>
                    <a:pt x="314473" y="1332412"/>
                  </a:cubicBezTo>
                  <a:cubicBezTo>
                    <a:pt x="243873" y="1411034"/>
                    <a:pt x="152177" y="1366841"/>
                    <a:pt x="111204" y="1234419"/>
                  </a:cubicBezTo>
                  <a:cubicBezTo>
                    <a:pt x="70953" y="1243123"/>
                    <a:pt x="33159" y="1197020"/>
                    <a:pt x="21831" y="1125372"/>
                  </a:cubicBezTo>
                  <a:cubicBezTo>
                    <a:pt x="13624" y="1073534"/>
                    <a:pt x="20879" y="1017590"/>
                    <a:pt x="40927" y="978176"/>
                  </a:cubicBezTo>
                  <a:cubicBezTo>
                    <a:pt x="12482" y="947259"/>
                    <a:pt x="-3360" y="887931"/>
                    <a:pt x="601" y="827157"/>
                  </a:cubicBezTo>
                  <a:cubicBezTo>
                    <a:pt x="5247" y="756000"/>
                    <a:pt x="35825" y="700262"/>
                    <a:pt x="74247" y="692927"/>
                  </a:cubicBezTo>
                  <a:cubicBezTo>
                    <a:pt x="74476" y="691739"/>
                    <a:pt x="74723" y="690576"/>
                    <a:pt x="74952" y="689388"/>
                  </a:cubicBezTo>
                  <a:cubicBezTo>
                    <a:pt x="72372" y="654352"/>
                    <a:pt x="74090" y="619167"/>
                    <a:pt x="79695" y="586239"/>
                  </a:cubicBezTo>
                  <a:lnTo>
                    <a:pt x="103271" y="510958"/>
                  </a:lnTo>
                  <a:lnTo>
                    <a:pt x="103134" y="505280"/>
                  </a:lnTo>
                  <a:cubicBezTo>
                    <a:pt x="111080" y="434123"/>
                    <a:pt x="163381" y="378385"/>
                    <a:pt x="229099" y="371050"/>
                  </a:cubicBezTo>
                  <a:cubicBezTo>
                    <a:pt x="229490" y="369862"/>
                    <a:pt x="229913" y="368699"/>
                    <a:pt x="230304" y="367511"/>
                  </a:cubicBezTo>
                  <a:cubicBezTo>
                    <a:pt x="221478" y="297439"/>
                    <a:pt x="242060" y="226772"/>
                    <a:pt x="286414" y="174754"/>
                  </a:cubicBezTo>
                  <a:cubicBezTo>
                    <a:pt x="356496" y="92594"/>
                    <a:pt x="470118" y="74281"/>
                    <a:pt x="559380" y="130716"/>
                  </a:cubicBezTo>
                  <a:lnTo>
                    <a:pt x="559433" y="130635"/>
                  </a:lnTo>
                  <a:lnTo>
                    <a:pt x="583453" y="93304"/>
                  </a:lnTo>
                  <a:cubicBezTo>
                    <a:pt x="647488" y="15842"/>
                    <a:pt x="762159" y="7935"/>
                    <a:pt x="834593" y="85000"/>
                  </a:cubicBezTo>
                  <a:lnTo>
                    <a:pt x="835574" y="83754"/>
                  </a:lnTo>
                  <a:lnTo>
                    <a:pt x="878687" y="28975"/>
                  </a:lnTo>
                  <a:cubicBezTo>
                    <a:pt x="897103" y="14637"/>
                    <a:pt x="918694" y="5061"/>
                    <a:pt x="941832" y="1523"/>
                  </a:cubicBezTo>
                  <a:cubicBezTo>
                    <a:pt x="980032" y="-4327"/>
                    <a:pt x="1018195" y="6879"/>
                    <a:pt x="1048051" y="31491"/>
                  </a:cubicBezTo>
                  <a:lnTo>
                    <a:pt x="1073272" y="58752"/>
                  </a:lnTo>
                  <a:lnTo>
                    <a:pt x="1074831" y="60437"/>
                  </a:lnTo>
                  <a:cubicBezTo>
                    <a:pt x="1108585" y="17549"/>
                    <a:pt x="1158899" y="-3735"/>
                    <a:pt x="1208902" y="834"/>
                  </a:cubicBez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p:cNvSpPr/>
            <p:nvPr/>
          </p:nvSpPr>
          <p:spPr>
            <a:xfrm rot="19671902">
              <a:off x="7127441" y="1963933"/>
              <a:ext cx="359995" cy="5863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5715000" y="1964558"/>
              <a:ext cx="368876" cy="5863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352409">
              <a:off x="6664353" y="3075224"/>
              <a:ext cx="340948" cy="586314"/>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647766">
              <a:off x="6272388" y="3063627"/>
              <a:ext cx="339317" cy="586314"/>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169292">
              <a:off x="6624865" y="1319883"/>
              <a:ext cx="728145" cy="1045826"/>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90291">
              <a:off x="5830112" y="1285616"/>
              <a:ext cx="728145" cy="1045826"/>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6044320" y="1454465"/>
              <a:ext cx="1086279" cy="1910859"/>
            </a:xfrm>
            <a:prstGeom prst="trapezoi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79050" y="1137030"/>
              <a:ext cx="416816" cy="5762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335299">
              <a:off x="6677442" y="1379515"/>
              <a:ext cx="512952" cy="1913148"/>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473802">
              <a:off x="6001456" y="1384987"/>
              <a:ext cx="512952" cy="1880586"/>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44320" y="455096"/>
              <a:ext cx="1035359" cy="10957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253524" y="1233167"/>
              <a:ext cx="630178" cy="44627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49069" y="1306303"/>
              <a:ext cx="244835" cy="1426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rot="16822192">
              <a:off x="5460654" y="2284535"/>
              <a:ext cx="1557752" cy="317462"/>
              <a:chOff x="1136346" y="680506"/>
              <a:chExt cx="3602237" cy="1174929"/>
            </a:xfrm>
          </p:grpSpPr>
          <p:grpSp>
            <p:nvGrpSpPr>
              <p:cNvPr id="47" name="Group 46"/>
              <p:cNvGrpSpPr/>
              <p:nvPr/>
            </p:nvGrpSpPr>
            <p:grpSpPr>
              <a:xfrm>
                <a:off x="1136346" y="680506"/>
                <a:ext cx="1359008" cy="1161201"/>
                <a:chOff x="1136346" y="680506"/>
                <a:chExt cx="1359008" cy="1161201"/>
              </a:xfrm>
            </p:grpSpPr>
            <p:sp>
              <p:nvSpPr>
                <p:cNvPr id="54" name="Freeform 53"/>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iamond 54"/>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flipH="1" flipV="1">
                <a:off x="2315369" y="694234"/>
                <a:ext cx="1359008" cy="1161201"/>
                <a:chOff x="1136346" y="680506"/>
                <a:chExt cx="1359008" cy="1161201"/>
              </a:xfrm>
            </p:grpSpPr>
            <p:sp>
              <p:nvSpPr>
                <p:cNvPr id="52" name="Freeform 51"/>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iamond 52"/>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3379575" y="693331"/>
                <a:ext cx="1359008" cy="1161201"/>
                <a:chOff x="1136346" y="680506"/>
                <a:chExt cx="1359008" cy="1161201"/>
              </a:xfrm>
            </p:grpSpPr>
            <p:sp>
              <p:nvSpPr>
                <p:cNvPr id="50" name="Freeform 49"/>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iamond 50"/>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rot="5123810" flipH="1">
              <a:off x="6144269" y="2260448"/>
              <a:ext cx="1557752" cy="317462"/>
              <a:chOff x="1136346" y="680506"/>
              <a:chExt cx="3602237" cy="1174929"/>
            </a:xfrm>
          </p:grpSpPr>
          <p:grpSp>
            <p:nvGrpSpPr>
              <p:cNvPr id="38" name="Group 37"/>
              <p:cNvGrpSpPr/>
              <p:nvPr/>
            </p:nvGrpSpPr>
            <p:grpSpPr>
              <a:xfrm>
                <a:off x="1136346" y="680506"/>
                <a:ext cx="1359008" cy="1161201"/>
                <a:chOff x="1136346" y="680506"/>
                <a:chExt cx="1359008" cy="1161201"/>
              </a:xfrm>
            </p:grpSpPr>
            <p:sp>
              <p:nvSpPr>
                <p:cNvPr id="45" name="Freeform 44"/>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iamond 45"/>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flipH="1" flipV="1">
                <a:off x="2315369" y="694234"/>
                <a:ext cx="1359008" cy="1161201"/>
                <a:chOff x="1136346" y="680506"/>
                <a:chExt cx="1359008" cy="1161201"/>
              </a:xfrm>
            </p:grpSpPr>
            <p:sp>
              <p:nvSpPr>
                <p:cNvPr id="43" name="Freeform 42"/>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mond 43"/>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379575" y="693331"/>
                <a:ext cx="1359008" cy="1161201"/>
                <a:chOff x="1136346" y="680506"/>
                <a:chExt cx="1359008" cy="1161201"/>
              </a:xfrm>
            </p:grpSpPr>
            <p:sp>
              <p:nvSpPr>
                <p:cNvPr id="41" name="Freeform 40"/>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mond 41"/>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lowchart: Stored Data 26"/>
            <p:cNvSpPr/>
            <p:nvPr/>
          </p:nvSpPr>
          <p:spPr>
            <a:xfrm rot="5400000">
              <a:off x="6345773" y="-163257"/>
              <a:ext cx="483370" cy="1320026"/>
            </a:xfrm>
            <a:prstGeom prst="flowChartOnlineStorag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0800000">
              <a:off x="5970779" y="335153"/>
              <a:ext cx="1267681" cy="258347"/>
              <a:chOff x="1136346" y="680506"/>
              <a:chExt cx="3602237" cy="1174929"/>
            </a:xfrm>
          </p:grpSpPr>
          <p:grpSp>
            <p:nvGrpSpPr>
              <p:cNvPr id="29" name="Group 28"/>
              <p:cNvGrpSpPr/>
              <p:nvPr/>
            </p:nvGrpSpPr>
            <p:grpSpPr>
              <a:xfrm>
                <a:off x="1136346" y="680506"/>
                <a:ext cx="1359008" cy="1161201"/>
                <a:chOff x="1136346" y="680506"/>
                <a:chExt cx="1359008" cy="1161201"/>
              </a:xfrm>
            </p:grpSpPr>
            <p:sp>
              <p:nvSpPr>
                <p:cNvPr id="36" name="Freeform 35"/>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iamond 36"/>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H="1" flipV="1">
                <a:off x="2315369" y="694234"/>
                <a:ext cx="1359008" cy="1161201"/>
                <a:chOff x="1136346" y="680506"/>
                <a:chExt cx="1359008" cy="1161201"/>
              </a:xfrm>
            </p:grpSpPr>
            <p:sp>
              <p:nvSpPr>
                <p:cNvPr id="34" name="Freeform 33"/>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iamond 34"/>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379575" y="693331"/>
                <a:ext cx="1359008" cy="1161201"/>
                <a:chOff x="1136346" y="680506"/>
                <a:chExt cx="1359008" cy="1161201"/>
              </a:xfrm>
            </p:grpSpPr>
            <p:sp>
              <p:nvSpPr>
                <p:cNvPr id="32" name="Freeform 31"/>
                <p:cNvSpPr/>
                <p:nvPr/>
              </p:nvSpPr>
              <p:spPr>
                <a:xfrm rot="10800000">
                  <a:off x="1136346" y="680506"/>
                  <a:ext cx="1359008" cy="1161201"/>
                </a:xfrm>
                <a:custGeom>
                  <a:avLst/>
                  <a:gdLst>
                    <a:gd name="connsiteX0" fmla="*/ 1077384 w 1359008"/>
                    <a:gd name="connsiteY0" fmla="*/ 1161201 h 1161201"/>
                    <a:gd name="connsiteX1" fmla="*/ 882841 w 1359008"/>
                    <a:gd name="connsiteY1" fmla="*/ 1161201 h 1161201"/>
                    <a:gd name="connsiteX2" fmla="*/ 1164465 w 1359008"/>
                    <a:gd name="connsiteY2" fmla="*/ 862831 h 1161201"/>
                    <a:gd name="connsiteX3" fmla="*/ 1041649 w 1359008"/>
                    <a:gd name="connsiteY3" fmla="*/ 732712 h 1161201"/>
                    <a:gd name="connsiteX4" fmla="*/ 950400 w 1359008"/>
                    <a:gd name="connsiteY4" fmla="*/ 823961 h 1161201"/>
                    <a:gd name="connsiteX5" fmla="*/ 895197 w 1359008"/>
                    <a:gd name="connsiteY5" fmla="*/ 823961 h 1161201"/>
                    <a:gd name="connsiteX6" fmla="*/ 895197 w 1359008"/>
                    <a:gd name="connsiteY6" fmla="*/ 902691 h 1161201"/>
                    <a:gd name="connsiteX7" fmla="*/ 646787 w 1359008"/>
                    <a:gd name="connsiteY7" fmla="*/ 1151101 h 1161201"/>
                    <a:gd name="connsiteX8" fmla="*/ 398377 w 1359008"/>
                    <a:gd name="connsiteY8" fmla="*/ 902691 h 1161201"/>
                    <a:gd name="connsiteX9" fmla="*/ 398377 w 1359008"/>
                    <a:gd name="connsiteY9" fmla="*/ 823961 h 1161201"/>
                    <a:gd name="connsiteX10" fmla="*/ 343174 w 1359008"/>
                    <a:gd name="connsiteY10" fmla="*/ 823961 h 1161201"/>
                    <a:gd name="connsiteX11" fmla="*/ 283561 w 1359008"/>
                    <a:gd name="connsiteY11" fmla="*/ 764348 h 1161201"/>
                    <a:gd name="connsiteX12" fmla="*/ 194543 w 1359008"/>
                    <a:gd name="connsiteY12" fmla="*/ 858660 h 1161201"/>
                    <a:gd name="connsiteX13" fmla="*/ 476167 w 1359008"/>
                    <a:gd name="connsiteY13" fmla="*/ 1157031 h 1161201"/>
                    <a:gd name="connsiteX14" fmla="*/ 281624 w 1359008"/>
                    <a:gd name="connsiteY14" fmla="*/ 1157031 h 1161201"/>
                    <a:gd name="connsiteX15" fmla="*/ 0 w 1359008"/>
                    <a:gd name="connsiteY15" fmla="*/ 858660 h 1161201"/>
                    <a:gd name="connsiteX16" fmla="*/ 183482 w 1359008"/>
                    <a:gd name="connsiteY16" fmla="*/ 664268 h 1161201"/>
                    <a:gd name="connsiteX17" fmla="*/ 94764 w 1359008"/>
                    <a:gd name="connsiteY17" fmla="*/ 575550 h 1161201"/>
                    <a:gd name="connsiteX18" fmla="*/ 343174 w 1359008"/>
                    <a:gd name="connsiteY18" fmla="*/ 327140 h 1161201"/>
                    <a:gd name="connsiteX19" fmla="*/ 398377 w 1359008"/>
                    <a:gd name="connsiteY19" fmla="*/ 327140 h 1161201"/>
                    <a:gd name="connsiteX20" fmla="*/ 398377 w 1359008"/>
                    <a:gd name="connsiteY20" fmla="*/ 248410 h 1161201"/>
                    <a:gd name="connsiteX21" fmla="*/ 646787 w 1359008"/>
                    <a:gd name="connsiteY21" fmla="*/ 0 h 1161201"/>
                    <a:gd name="connsiteX22" fmla="*/ 895197 w 1359008"/>
                    <a:gd name="connsiteY22" fmla="*/ 248410 h 1161201"/>
                    <a:gd name="connsiteX23" fmla="*/ 895197 w 1359008"/>
                    <a:gd name="connsiteY23" fmla="*/ 327140 h 1161201"/>
                    <a:gd name="connsiteX24" fmla="*/ 950400 w 1359008"/>
                    <a:gd name="connsiteY24" fmla="*/ 327140 h 1161201"/>
                    <a:gd name="connsiteX25" fmla="*/ 1198810 w 1359008"/>
                    <a:gd name="connsiteY25" fmla="*/ 575550 h 1161201"/>
                    <a:gd name="connsiteX26" fmla="*/ 1141729 w 1359008"/>
                    <a:gd name="connsiteY26" fmla="*/ 632631 h 1161201"/>
                    <a:gd name="connsiteX27" fmla="*/ 1359008 w 1359008"/>
                    <a:gd name="connsiteY27" fmla="*/ 862831 h 11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008" h="1161201">
                      <a:moveTo>
                        <a:pt x="1077384" y="1161201"/>
                      </a:moveTo>
                      <a:lnTo>
                        <a:pt x="882841" y="1161201"/>
                      </a:lnTo>
                      <a:lnTo>
                        <a:pt x="1164465" y="862831"/>
                      </a:lnTo>
                      <a:lnTo>
                        <a:pt x="1041649" y="732712"/>
                      </a:lnTo>
                      <a:lnTo>
                        <a:pt x="950400" y="823961"/>
                      </a:lnTo>
                      <a:lnTo>
                        <a:pt x="895197" y="823961"/>
                      </a:lnTo>
                      <a:lnTo>
                        <a:pt x="895197" y="902691"/>
                      </a:lnTo>
                      <a:lnTo>
                        <a:pt x="646787" y="1151101"/>
                      </a:lnTo>
                      <a:lnTo>
                        <a:pt x="398377" y="902691"/>
                      </a:lnTo>
                      <a:lnTo>
                        <a:pt x="398377" y="823961"/>
                      </a:lnTo>
                      <a:lnTo>
                        <a:pt x="343174" y="823961"/>
                      </a:lnTo>
                      <a:lnTo>
                        <a:pt x="283561" y="764348"/>
                      </a:lnTo>
                      <a:lnTo>
                        <a:pt x="194543" y="858660"/>
                      </a:lnTo>
                      <a:lnTo>
                        <a:pt x="476167" y="1157031"/>
                      </a:lnTo>
                      <a:lnTo>
                        <a:pt x="281624" y="1157031"/>
                      </a:lnTo>
                      <a:lnTo>
                        <a:pt x="0" y="858660"/>
                      </a:lnTo>
                      <a:lnTo>
                        <a:pt x="183482" y="664268"/>
                      </a:lnTo>
                      <a:lnTo>
                        <a:pt x="94764" y="575550"/>
                      </a:lnTo>
                      <a:lnTo>
                        <a:pt x="343174" y="327140"/>
                      </a:lnTo>
                      <a:lnTo>
                        <a:pt x="398377" y="327140"/>
                      </a:lnTo>
                      <a:lnTo>
                        <a:pt x="398377" y="248410"/>
                      </a:lnTo>
                      <a:lnTo>
                        <a:pt x="646787" y="0"/>
                      </a:lnTo>
                      <a:lnTo>
                        <a:pt x="895197" y="248410"/>
                      </a:lnTo>
                      <a:lnTo>
                        <a:pt x="895197" y="327140"/>
                      </a:lnTo>
                      <a:lnTo>
                        <a:pt x="950400" y="327140"/>
                      </a:lnTo>
                      <a:lnTo>
                        <a:pt x="1198810" y="575550"/>
                      </a:lnTo>
                      <a:lnTo>
                        <a:pt x="1141729" y="632631"/>
                      </a:lnTo>
                      <a:lnTo>
                        <a:pt x="1359008" y="862831"/>
                      </a:ln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mond 32"/>
                <p:cNvSpPr/>
                <p:nvPr/>
              </p:nvSpPr>
              <p:spPr>
                <a:xfrm>
                  <a:off x="1651408" y="961176"/>
                  <a:ext cx="352192" cy="543981"/>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6" name="TextBox 55"/>
          <p:cNvSpPr txBox="1"/>
          <p:nvPr/>
        </p:nvSpPr>
        <p:spPr>
          <a:xfrm>
            <a:off x="2752897" y="1884101"/>
            <a:ext cx="7606621" cy="5016758"/>
          </a:xfrm>
          <a:prstGeom prst="rect">
            <a:avLst/>
          </a:prstGeom>
          <a:noFill/>
        </p:spPr>
        <p:txBody>
          <a:bodyPr wrap="square" rtlCol="0">
            <a:spAutoFit/>
          </a:bodyPr>
          <a:lstStyle/>
          <a:p>
            <a:r>
              <a:rPr lang="en-US" sz="2000" dirty="0">
                <a:solidFill>
                  <a:schemeClr val="bg1"/>
                </a:solidFill>
              </a:rPr>
              <a:t>In 1830, Hiram Page, one of the eight witnesses of the Book of Mormon, claimed to receive 'revelations' for the Church from a certain stone he had obtained. </a:t>
            </a:r>
          </a:p>
          <a:p>
            <a:endParaRPr lang="en-US" sz="2000" dirty="0">
              <a:solidFill>
                <a:schemeClr val="bg1"/>
              </a:solidFill>
            </a:endParaRPr>
          </a:p>
          <a:p>
            <a:r>
              <a:rPr lang="en-US" sz="2000" dirty="0">
                <a:solidFill>
                  <a:schemeClr val="bg1"/>
                </a:solidFill>
              </a:rPr>
              <a:t>Although these 'revelations' contradicted those Joseph Smith had received from the Lord, his manner of receiving them deceived several members of the Church, including Oliver Cowdery. </a:t>
            </a:r>
          </a:p>
          <a:p>
            <a:endParaRPr lang="en-US" sz="2000" dirty="0">
              <a:solidFill>
                <a:schemeClr val="bg1"/>
              </a:solidFill>
            </a:endParaRPr>
          </a:p>
          <a:p>
            <a:r>
              <a:rPr lang="en-US" sz="2000" dirty="0">
                <a:solidFill>
                  <a:schemeClr val="bg1"/>
                </a:solidFill>
              </a:rPr>
              <a:t>The Lord commanded Oliver to tell Brother Page 'that those things which he hath written from that stone are not of me and that Satan </a:t>
            </a:r>
            <a:r>
              <a:rPr lang="en-US" sz="2000" dirty="0" err="1">
                <a:solidFill>
                  <a:schemeClr val="bg1"/>
                </a:solidFill>
              </a:rPr>
              <a:t>deceiveth</a:t>
            </a:r>
            <a:r>
              <a:rPr lang="en-US" sz="2000" dirty="0">
                <a:solidFill>
                  <a:schemeClr val="bg1"/>
                </a:solidFill>
              </a:rPr>
              <a:t> him.‘</a:t>
            </a:r>
          </a:p>
          <a:p>
            <a:endParaRPr lang="en-US" sz="2000" dirty="0">
              <a:solidFill>
                <a:schemeClr val="bg1"/>
              </a:solidFill>
            </a:endParaRPr>
          </a:p>
          <a:p>
            <a:r>
              <a:rPr lang="en-US" sz="2000" dirty="0">
                <a:solidFill>
                  <a:schemeClr val="bg1"/>
                </a:solidFill>
              </a:rPr>
              <a:t>Eight years later, Hiram Page left the Church. </a:t>
            </a:r>
          </a:p>
          <a:p>
            <a:endParaRPr lang="en-US" sz="2000" dirty="0">
              <a:solidFill>
                <a:schemeClr val="bg1"/>
              </a:solidFill>
            </a:endParaRPr>
          </a:p>
          <a:p>
            <a:r>
              <a:rPr lang="en-US" sz="2000" dirty="0">
                <a:solidFill>
                  <a:schemeClr val="bg1"/>
                </a:solidFill>
              </a:rPr>
              <a:t>Obviously in these cases, Satan gave men mighty power so similar to that manifested by true servants of God that many were deceived."</a:t>
            </a:r>
            <a:endParaRPr lang="en-US" sz="2000" i="1" dirty="0">
              <a:solidFill>
                <a:schemeClr val="bg1"/>
              </a:solidFill>
              <a:cs typeface="Levenim MT" pitchFamily="2" charset="-79"/>
            </a:endParaRPr>
          </a:p>
        </p:txBody>
      </p:sp>
      <p:grpSp>
        <p:nvGrpSpPr>
          <p:cNvPr id="57" name="Group 56"/>
          <p:cNvGrpSpPr/>
          <p:nvPr/>
        </p:nvGrpSpPr>
        <p:grpSpPr>
          <a:xfrm>
            <a:off x="10112376" y="2739708"/>
            <a:ext cx="1583975" cy="3399384"/>
            <a:chOff x="3352800" y="609600"/>
            <a:chExt cx="1875867" cy="4191001"/>
          </a:xfrm>
        </p:grpSpPr>
        <p:sp>
          <p:nvSpPr>
            <p:cNvPr id="58" name="Oval 57"/>
            <p:cNvSpPr/>
            <p:nvPr/>
          </p:nvSpPr>
          <p:spPr>
            <a:xfrm rot="2704841" flipH="1">
              <a:off x="3542221" y="4326645"/>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10431766">
              <a:off x="3424141" y="681976"/>
              <a:ext cx="1300053" cy="10668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3657600" y="18288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7610301" flipH="1">
              <a:off x="4120919" y="4274456"/>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52800" y="2842435"/>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0160954">
              <a:off x="4648200" y="27432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Operation 63"/>
            <p:cNvSpPr/>
            <p:nvPr/>
          </p:nvSpPr>
          <p:spPr>
            <a:xfrm rot="9438105" flipH="1">
              <a:off x="4344707" y="1795629"/>
              <a:ext cx="481590" cy="1288263"/>
            </a:xfrm>
            <a:prstGeom prst="flowChartManualOperation">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1918038">
              <a:off x="3430511" y="1794188"/>
              <a:ext cx="481590" cy="1348716"/>
            </a:xfrm>
            <a:prstGeom prst="flowChartManualOperation">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10800000">
              <a:off x="3544824"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Manual Operation 66"/>
            <p:cNvSpPr/>
            <p:nvPr/>
          </p:nvSpPr>
          <p:spPr>
            <a:xfrm rot="10800000">
              <a:off x="3992880" y="31940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608832" y="3053416"/>
              <a:ext cx="1024128" cy="140653"/>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92880" y="3053416"/>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31"/>
            <p:cNvGrpSpPr/>
            <p:nvPr/>
          </p:nvGrpSpPr>
          <p:grpSpPr>
            <a:xfrm>
              <a:off x="3581400" y="1752600"/>
              <a:ext cx="1066800" cy="1295400"/>
              <a:chOff x="3962400" y="2743200"/>
              <a:chExt cx="1066800" cy="1295400"/>
            </a:xfrm>
          </p:grpSpPr>
          <p:sp>
            <p:nvSpPr>
              <p:cNvPr id="93" name="Trapezoid 92"/>
              <p:cNvSpPr/>
              <p:nvPr/>
            </p:nvSpPr>
            <p:spPr>
              <a:xfrm>
                <a:off x="3962400" y="2743200"/>
                <a:ext cx="609600" cy="1295400"/>
              </a:xfrm>
              <a:prstGeom prst="trapezoid">
                <a:avLst>
                  <a:gd name="adj" fmla="val 32353"/>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4419600" y="2743200"/>
                <a:ext cx="609600" cy="1295400"/>
              </a:xfrm>
              <a:prstGeom prst="trapezoid">
                <a:avLst>
                  <a:gd name="adj" fmla="val 30882"/>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450977" y="3523129"/>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442012" y="3747247"/>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3962400" y="32004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arallelogram 71"/>
            <p:cNvSpPr/>
            <p:nvPr/>
          </p:nvSpPr>
          <p:spPr>
            <a:xfrm rot="2421326">
              <a:off x="4263574" y="1763655"/>
              <a:ext cx="300021" cy="371569"/>
            </a:xfrm>
            <a:prstGeom prst="parallelogram">
              <a:avLst>
                <a:gd name="adj" fmla="val 24674"/>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arallelogram 72"/>
            <p:cNvSpPr/>
            <p:nvPr/>
          </p:nvSpPr>
          <p:spPr>
            <a:xfrm rot="19178674" flipH="1">
              <a:off x="3666004" y="1805527"/>
              <a:ext cx="300021" cy="371569"/>
            </a:xfrm>
            <a:prstGeom prst="parallelogram">
              <a:avLst>
                <a:gd name="adj" fmla="val 24674"/>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15"/>
            <p:cNvSpPr/>
            <p:nvPr/>
          </p:nvSpPr>
          <p:spPr>
            <a:xfrm>
              <a:off x="3581400" y="762000"/>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219"/>
            <p:cNvGrpSpPr/>
            <p:nvPr/>
          </p:nvGrpSpPr>
          <p:grpSpPr>
            <a:xfrm rot="718912">
              <a:off x="4632330" y="1639095"/>
              <a:ext cx="596337" cy="2111985"/>
              <a:chOff x="5187482" y="1600200"/>
              <a:chExt cx="2101851" cy="5027905"/>
            </a:xfrm>
          </p:grpSpPr>
          <p:sp>
            <p:nvSpPr>
              <p:cNvPr id="83" name="Block Arc 82"/>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4" name="Group 209"/>
              <p:cNvGrpSpPr/>
              <p:nvPr/>
            </p:nvGrpSpPr>
            <p:grpSpPr>
              <a:xfrm rot="12048576">
                <a:off x="6462847" y="3330867"/>
                <a:ext cx="826486" cy="501067"/>
                <a:chOff x="7467600" y="2971800"/>
                <a:chExt cx="914400" cy="685800"/>
              </a:xfrm>
            </p:grpSpPr>
            <p:sp>
              <p:nvSpPr>
                <p:cNvPr id="91" name="Oval 90"/>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10"/>
              <p:cNvGrpSpPr/>
              <p:nvPr/>
            </p:nvGrpSpPr>
            <p:grpSpPr>
              <a:xfrm rot="20265966">
                <a:off x="5187482" y="3324981"/>
                <a:ext cx="773604" cy="585862"/>
                <a:chOff x="7467600" y="2971800"/>
                <a:chExt cx="914400" cy="685800"/>
              </a:xfrm>
            </p:grpSpPr>
            <p:sp>
              <p:nvSpPr>
                <p:cNvPr id="89" name="Oval 88"/>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rapezoid 85"/>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p:cNvSpPr/>
            <p:nvPr/>
          </p:nvSpPr>
          <p:spPr>
            <a:xfrm rot="1829760">
              <a:off x="4873719" y="2984845"/>
              <a:ext cx="174119" cy="2743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1031254">
              <a:off x="3850915" y="1499237"/>
              <a:ext cx="567430" cy="169531"/>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3810000" y="1219200"/>
              <a:ext cx="666750" cy="243840"/>
              <a:chOff x="5124450" y="1219200"/>
              <a:chExt cx="666750" cy="243840"/>
            </a:xfrm>
          </p:grpSpPr>
          <p:sp>
            <p:nvSpPr>
              <p:cNvPr id="80" name="Oval 79"/>
              <p:cNvSpPr/>
              <p:nvPr/>
            </p:nvSpPr>
            <p:spPr>
              <a:xfrm>
                <a:off x="5486400" y="1219200"/>
                <a:ext cx="304800" cy="2438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124450" y="1219200"/>
                <a:ext cx="285750" cy="2286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410200" y="1295400"/>
                <a:ext cx="76200" cy="76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Cloud 78"/>
            <p:cNvSpPr/>
            <p:nvPr/>
          </p:nvSpPr>
          <p:spPr>
            <a:xfrm>
              <a:off x="3733800" y="609600"/>
              <a:ext cx="685800" cy="3810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1696351" y="6361523"/>
            <a:ext cx="495649" cy="369332"/>
          </a:xfrm>
          <a:prstGeom prst="rect">
            <a:avLst/>
          </a:prstGeom>
        </p:spPr>
        <p:txBody>
          <a:bodyPr wrap="none">
            <a:spAutoFit/>
          </a:bodyPr>
          <a:lstStyle/>
          <a:p>
            <a:r>
              <a:rPr lang="en-US" dirty="0">
                <a:solidFill>
                  <a:schemeClr val="bg1"/>
                </a:solidFill>
              </a:rPr>
              <a:t>(4) </a:t>
            </a:r>
          </a:p>
        </p:txBody>
      </p:sp>
    </p:spTree>
    <p:extLst>
      <p:ext uri="{BB962C8B-B14F-4D97-AF65-F5344CB8AC3E}">
        <p14:creationId xmlns:p14="http://schemas.microsoft.com/office/powerpoint/2010/main" val="9939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xEl>
                                              <p:pRg st="0" end="0"/>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down)">
                                      <p:cBhvr>
                                        <p:cTn id="29" dur="580">
                                          <p:stCondLst>
                                            <p:cond delay="0"/>
                                          </p:stCondLst>
                                        </p:cTn>
                                        <p:tgtEl>
                                          <p:spTgt spid="57"/>
                                        </p:tgtEl>
                                      </p:cBhvr>
                                    </p:animEffect>
                                    <p:anim calcmode="lin" valueType="num">
                                      <p:cBhvr>
                                        <p:cTn id="3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35" dur="26">
                                          <p:stCondLst>
                                            <p:cond delay="650"/>
                                          </p:stCondLst>
                                        </p:cTn>
                                        <p:tgtEl>
                                          <p:spTgt spid="57"/>
                                        </p:tgtEl>
                                      </p:cBhvr>
                                      <p:to x="100000" y="60000"/>
                                    </p:animScale>
                                    <p:animScale>
                                      <p:cBhvr>
                                        <p:cTn id="36" dur="166" decel="50000">
                                          <p:stCondLst>
                                            <p:cond delay="676"/>
                                          </p:stCondLst>
                                        </p:cTn>
                                        <p:tgtEl>
                                          <p:spTgt spid="57"/>
                                        </p:tgtEl>
                                      </p:cBhvr>
                                      <p:to x="100000" y="100000"/>
                                    </p:animScale>
                                    <p:animScale>
                                      <p:cBhvr>
                                        <p:cTn id="37" dur="26">
                                          <p:stCondLst>
                                            <p:cond delay="1312"/>
                                          </p:stCondLst>
                                        </p:cTn>
                                        <p:tgtEl>
                                          <p:spTgt spid="57"/>
                                        </p:tgtEl>
                                      </p:cBhvr>
                                      <p:to x="100000" y="80000"/>
                                    </p:animScale>
                                    <p:animScale>
                                      <p:cBhvr>
                                        <p:cTn id="38" dur="166" decel="50000">
                                          <p:stCondLst>
                                            <p:cond delay="1338"/>
                                          </p:stCondLst>
                                        </p:cTn>
                                        <p:tgtEl>
                                          <p:spTgt spid="57"/>
                                        </p:tgtEl>
                                      </p:cBhvr>
                                      <p:to x="100000" y="100000"/>
                                    </p:animScale>
                                    <p:animScale>
                                      <p:cBhvr>
                                        <p:cTn id="39" dur="26">
                                          <p:stCondLst>
                                            <p:cond delay="1642"/>
                                          </p:stCondLst>
                                        </p:cTn>
                                        <p:tgtEl>
                                          <p:spTgt spid="57"/>
                                        </p:tgtEl>
                                      </p:cBhvr>
                                      <p:to x="100000" y="90000"/>
                                    </p:animScale>
                                    <p:animScale>
                                      <p:cBhvr>
                                        <p:cTn id="40" dur="166" decel="50000">
                                          <p:stCondLst>
                                            <p:cond delay="1668"/>
                                          </p:stCondLst>
                                        </p:cTn>
                                        <p:tgtEl>
                                          <p:spTgt spid="57"/>
                                        </p:tgtEl>
                                      </p:cBhvr>
                                      <p:to x="100000" y="100000"/>
                                    </p:animScale>
                                    <p:animScale>
                                      <p:cBhvr>
                                        <p:cTn id="41" dur="26">
                                          <p:stCondLst>
                                            <p:cond delay="1808"/>
                                          </p:stCondLst>
                                        </p:cTn>
                                        <p:tgtEl>
                                          <p:spTgt spid="57"/>
                                        </p:tgtEl>
                                      </p:cBhvr>
                                      <p:to x="100000" y="95000"/>
                                    </p:animScale>
                                    <p:animScale>
                                      <p:cBhvr>
                                        <p:cTn id="42" dur="166" decel="50000">
                                          <p:stCondLst>
                                            <p:cond delay="1834"/>
                                          </p:stCondLst>
                                        </p:cTn>
                                        <p:tgtEl>
                                          <p:spTgt spid="57"/>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blue and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
            <a:ext cx="12192000" cy="68646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685800"/>
            <a:ext cx="1219200" cy="369332"/>
          </a:xfrm>
          <a:prstGeom prst="rect">
            <a:avLst/>
          </a:prstGeom>
          <a:noFill/>
        </p:spPr>
        <p:txBody>
          <a:bodyPr wrap="square" rtlCol="0">
            <a:spAutoFit/>
          </a:bodyPr>
          <a:lstStyle/>
          <a:p>
            <a:endParaRPr lang="en-US" dirty="0"/>
          </a:p>
        </p:txBody>
      </p:sp>
      <p:sp>
        <p:nvSpPr>
          <p:cNvPr id="3" name="Rectangle 2"/>
          <p:cNvSpPr/>
          <p:nvPr/>
        </p:nvSpPr>
        <p:spPr>
          <a:xfrm>
            <a:off x="11696351" y="6361523"/>
            <a:ext cx="495649" cy="369332"/>
          </a:xfrm>
          <a:prstGeom prst="rect">
            <a:avLst/>
          </a:prstGeom>
        </p:spPr>
        <p:txBody>
          <a:bodyPr wrap="none">
            <a:spAutoFit/>
          </a:bodyPr>
          <a:lstStyle/>
          <a:p>
            <a:r>
              <a:rPr lang="en-US" dirty="0">
                <a:solidFill>
                  <a:schemeClr val="bg1"/>
                </a:solidFill>
              </a:rPr>
              <a:t>(5) </a:t>
            </a:r>
          </a:p>
        </p:txBody>
      </p:sp>
      <p:sp>
        <p:nvSpPr>
          <p:cNvPr id="4" name="Rectangle 3"/>
          <p:cNvSpPr/>
          <p:nvPr/>
        </p:nvSpPr>
        <p:spPr>
          <a:xfrm>
            <a:off x="5080102" y="4373722"/>
            <a:ext cx="6096000" cy="1754326"/>
          </a:xfrm>
          <a:prstGeom prst="rect">
            <a:avLst/>
          </a:prstGeom>
        </p:spPr>
        <p:txBody>
          <a:bodyPr>
            <a:spAutoFit/>
          </a:bodyPr>
          <a:lstStyle/>
          <a:p>
            <a:r>
              <a:rPr lang="en-US" dirty="0">
                <a:solidFill>
                  <a:schemeClr val="bg1"/>
                </a:solidFill>
                <a:latin typeface="Open Sans"/>
              </a:rPr>
              <a:t>The Holy Ghost will protect us against being deceived, but to realize that wonderful blessing we must always do the things necessary to retain that Spirit. We must keep the commandments, pray for guidance, and attend church and partake of the sacrament each Sunday. And we must never do anything to drive away that Spirit. </a:t>
            </a:r>
            <a:endParaRPr lang="en-US" dirty="0">
              <a:solidFill>
                <a:schemeClr val="bg1"/>
              </a:solidFill>
            </a:endParaRPr>
          </a:p>
        </p:txBody>
      </p:sp>
      <p:grpSp>
        <p:nvGrpSpPr>
          <p:cNvPr id="105" name="Group 104"/>
          <p:cNvGrpSpPr/>
          <p:nvPr/>
        </p:nvGrpSpPr>
        <p:grpSpPr>
          <a:xfrm>
            <a:off x="241314" y="211120"/>
            <a:ext cx="8279613" cy="1136399"/>
            <a:chOff x="241314" y="211120"/>
            <a:chExt cx="8279613" cy="1136399"/>
          </a:xfrm>
        </p:grpSpPr>
        <p:sp>
          <p:nvSpPr>
            <p:cNvPr id="8" name="TextBox 7"/>
            <p:cNvSpPr txBox="1"/>
            <p:nvPr/>
          </p:nvSpPr>
          <p:spPr>
            <a:xfrm>
              <a:off x="1581014" y="479330"/>
              <a:ext cx="6939913" cy="707886"/>
            </a:xfrm>
            <a:prstGeom prst="rect">
              <a:avLst/>
            </a:prstGeom>
            <a:noFill/>
          </p:spPr>
          <p:txBody>
            <a:bodyPr wrap="square" rtlCol="0">
              <a:spAutoFit/>
            </a:bodyPr>
            <a:lstStyle/>
            <a:p>
              <a:r>
                <a:rPr lang="en-US" sz="2000" dirty="0">
                  <a:solidFill>
                    <a:schemeClr val="bg1"/>
                  </a:solidFill>
                </a:rPr>
                <a:t>“To avoid being deceived, we must also follow the promptings of that Spirit. </a:t>
              </a:r>
              <a:endParaRPr lang="en-US" sz="2000" i="1" dirty="0">
                <a:solidFill>
                  <a:schemeClr val="bg1"/>
                </a:solidFill>
                <a:cs typeface="Levenim MT" pitchFamily="2" charset="-79"/>
              </a:endParaRPr>
            </a:p>
          </p:txBody>
        </p:sp>
        <p:pic>
          <p:nvPicPr>
            <p:cNvPr id="97" name="Picture 9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14" y="211120"/>
              <a:ext cx="911814" cy="1136399"/>
            </a:xfrm>
            <a:prstGeom prst="rect">
              <a:avLst/>
            </a:prstGeom>
          </p:spPr>
        </p:pic>
      </p:grpSp>
      <p:grpSp>
        <p:nvGrpSpPr>
          <p:cNvPr id="106" name="Group 105"/>
          <p:cNvGrpSpPr/>
          <p:nvPr/>
        </p:nvGrpSpPr>
        <p:grpSpPr>
          <a:xfrm>
            <a:off x="3067154" y="1186082"/>
            <a:ext cx="8309279" cy="2308324"/>
            <a:chOff x="3067154" y="1186082"/>
            <a:chExt cx="8309279" cy="2308324"/>
          </a:xfrm>
        </p:grpSpPr>
        <p:sp>
          <p:nvSpPr>
            <p:cNvPr id="2" name="Rectangle 1"/>
            <p:cNvSpPr/>
            <p:nvPr/>
          </p:nvSpPr>
          <p:spPr>
            <a:xfrm>
              <a:off x="3067154" y="1186082"/>
              <a:ext cx="6096000" cy="2308324"/>
            </a:xfrm>
            <a:prstGeom prst="rect">
              <a:avLst/>
            </a:prstGeom>
          </p:spPr>
          <p:txBody>
            <a:bodyPr>
              <a:spAutoFit/>
            </a:bodyPr>
            <a:lstStyle/>
            <a:p>
              <a:r>
                <a:rPr lang="en-US" i="1" dirty="0">
                  <a:solidFill>
                    <a:srgbClr val="FFFF00"/>
                  </a:solidFill>
                </a:rPr>
                <a:t>“That which the Spirit testifies unto you even so I would that ye should do in all holiness of heart, walking uprightly before me, considering the end of your salvation, doing all things with prayer and thanksgiving, that ye may not be seduced by evil spirits, or doctrines of devils, or the commandments of men. …</a:t>
              </a:r>
            </a:p>
            <a:p>
              <a:r>
                <a:rPr lang="en-US" i="1" dirty="0">
                  <a:solidFill>
                    <a:srgbClr val="FFFF00"/>
                  </a:solidFill>
                </a:rPr>
                <a:t>“Wherefore, beware lest ye are deceived; and that ye may not be deceived seek ye earnestly the best gifts, always remembering for what they are given” (D&amp;C 46:7–8).</a:t>
              </a:r>
            </a:p>
          </p:txBody>
        </p:sp>
        <p:pic>
          <p:nvPicPr>
            <p:cNvPr id="15364" name="Picture 4" descr="Image result for spirit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2043" y="1330383"/>
              <a:ext cx="1854390" cy="20197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 name="Group 103"/>
          <p:cNvGrpSpPr/>
          <p:nvPr/>
        </p:nvGrpSpPr>
        <p:grpSpPr>
          <a:xfrm>
            <a:off x="62552" y="3504382"/>
            <a:ext cx="4343664" cy="3286596"/>
            <a:chOff x="62552" y="3504382"/>
            <a:chExt cx="4343664" cy="3286596"/>
          </a:xfrm>
        </p:grpSpPr>
        <p:grpSp>
          <p:nvGrpSpPr>
            <p:cNvPr id="98" name="Group 97"/>
            <p:cNvGrpSpPr/>
            <p:nvPr/>
          </p:nvGrpSpPr>
          <p:grpSpPr>
            <a:xfrm>
              <a:off x="1347542" y="3504382"/>
              <a:ext cx="2768498" cy="2355303"/>
              <a:chOff x="350929" y="1350474"/>
              <a:chExt cx="5715940" cy="4862842"/>
            </a:xfrm>
          </p:grpSpPr>
          <p:pic>
            <p:nvPicPr>
              <p:cNvPr id="15362" name="Picture 2" descr="Image result for monopoly mo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929" y="3774916"/>
                <a:ext cx="4762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Image result for monopoly mo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30755">
                <a:off x="438150" y="3284460"/>
                <a:ext cx="4762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Image result for monopoly mo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76250">
                <a:off x="718148" y="2872829"/>
                <a:ext cx="4762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Image result for monopoly mo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58663">
                <a:off x="1304369" y="2690916"/>
                <a:ext cx="4762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Image result for monopoly mon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19062">
                <a:off x="1927162" y="2512524"/>
                <a:ext cx="4762500" cy="2438400"/>
              </a:xfrm>
              <a:prstGeom prst="rect">
                <a:avLst/>
              </a:prstGeom>
              <a:noFill/>
              <a:extLst>
                <a:ext uri="{909E8E84-426E-40DD-AFC4-6F175D3DCCD1}">
                  <a14:hiddenFill xmlns:a14="http://schemas.microsoft.com/office/drawing/2010/main">
                    <a:solidFill>
                      <a:srgbClr val="FFFFFF"/>
                    </a:solidFill>
                  </a14:hiddenFill>
                </a:ext>
              </a:extLst>
            </p:spPr>
          </p:pic>
        </p:grpSp>
        <p:sp>
          <p:nvSpPr>
            <p:cNvPr id="103" name="Rectangle 102"/>
            <p:cNvSpPr/>
            <p:nvPr/>
          </p:nvSpPr>
          <p:spPr>
            <a:xfrm>
              <a:off x="62552" y="5836871"/>
              <a:ext cx="4343664" cy="954107"/>
            </a:xfrm>
            <a:prstGeom prst="rect">
              <a:avLst/>
            </a:prstGeom>
          </p:spPr>
          <p:txBody>
            <a:bodyPr wrap="square">
              <a:spAutoFit/>
            </a:bodyPr>
            <a:lstStyle/>
            <a:p>
              <a:r>
                <a:rPr lang="en-US" sz="1400" dirty="0">
                  <a:solidFill>
                    <a:schemeClr val="bg1"/>
                  </a:solidFill>
                  <a:latin typeface="Arial" panose="020B0604020202020204" pitchFamily="34" charset="0"/>
                </a:rPr>
                <a:t>Monopoly is a game of deception, loopholes, and no court hearings. If the other player doesn't know the rules all you need to do is convince them that you are right even though you are lying </a:t>
              </a:r>
              <a:endParaRPr lang="en-US" sz="1400" dirty="0">
                <a:solidFill>
                  <a:schemeClr val="bg1"/>
                </a:solidFill>
              </a:endParaRPr>
            </a:p>
          </p:txBody>
        </p:sp>
      </p:grpSp>
    </p:spTree>
    <p:extLst>
      <p:ext uri="{BB962C8B-B14F-4D97-AF65-F5344CB8AC3E}">
        <p14:creationId xmlns:p14="http://schemas.microsoft.com/office/powerpoint/2010/main" val="98877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04"/>
                                        </p:tgtEl>
                                      </p:cBhvr>
                                    </p:animEffect>
                                    <p:set>
                                      <p:cBhvr>
                                        <p:cTn id="9" dur="1" fill="hold">
                                          <p:stCondLst>
                                            <p:cond delay="499"/>
                                          </p:stCondLst>
                                        </p:cTn>
                                        <p:tgtEl>
                                          <p:spTgt spid="10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2656</Words>
  <Application>Microsoft Office PowerPoint</Application>
  <PresentationFormat>Widescreen</PresentationFormat>
  <Paragraphs>213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Levenim MT</vt:lpstr>
      <vt:lpstr>Palatino</vt:lpstr>
      <vt:lpstr>Gadugi</vt:lpstr>
      <vt:lpstr>Arial</vt:lpstr>
      <vt:lpstr>Open Sans</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81</cp:revision>
  <dcterms:created xsi:type="dcterms:W3CDTF">2016-05-16T13:36:31Z</dcterms:created>
  <dcterms:modified xsi:type="dcterms:W3CDTF">2020-09-04T16:40:05Z</dcterms:modified>
</cp:coreProperties>
</file>